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2"/>
  </p:notesMasterIdLst>
  <p:sldIdLst>
    <p:sldId id="257"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4054"/>
  </p:normalViewPr>
  <p:slideViewPr>
    <p:cSldViewPr snapToGrid="0">
      <p:cViewPr varScale="1">
        <p:scale>
          <a:sx n="79" d="100"/>
          <a:sy n="79" d="100"/>
        </p:scale>
        <p:origin x="1856"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A1D767-BB46-4527-A803-4BBDA6050B01}" type="doc">
      <dgm:prSet loTypeId="urn:microsoft.com/office/officeart/2005/8/layout/hList1" loCatId="list" qsTypeId="urn:microsoft.com/office/officeart/2005/8/quickstyle/3d1" qsCatId="3D" csTypeId="urn:microsoft.com/office/officeart/2005/8/colors/accent1_2" csCatId="accent1" phldr="1"/>
      <dgm:spPr/>
      <dgm:t>
        <a:bodyPr/>
        <a:lstStyle/>
        <a:p>
          <a:endParaRPr lang="en-US"/>
        </a:p>
      </dgm:t>
    </dgm:pt>
    <dgm:pt modelId="{B0F61A93-2801-48D9-900A-A65DBEFCD5E8}">
      <dgm:prSet phldrT="[Text]" custT="1"/>
      <dgm:spPr/>
      <dgm:t>
        <a:bodyPr/>
        <a:lstStyle/>
        <a:p>
          <a:r>
            <a:rPr lang="en-US" sz="2400" b="1" dirty="0">
              <a:latin typeface="Times New Roman" panose="02020603050405020304" pitchFamily="18" charset="0"/>
              <a:cs typeface="Times New Roman" panose="02020603050405020304" pitchFamily="18" charset="0"/>
            </a:rPr>
            <a:t>Strengths</a:t>
          </a:r>
        </a:p>
      </dgm:t>
    </dgm:pt>
    <dgm:pt modelId="{4F70C07F-C5E5-41B8-831B-3E5A09628B35}" type="parTrans" cxnId="{98C878F3-00B0-4591-B76B-EE8E220E8031}">
      <dgm:prSet/>
      <dgm:spPr/>
      <dgm:t>
        <a:bodyPr/>
        <a:lstStyle/>
        <a:p>
          <a:endParaRPr lang="en-US"/>
        </a:p>
      </dgm:t>
    </dgm:pt>
    <dgm:pt modelId="{08C3E555-EDEB-4D9E-B960-09D5346DDD9E}" type="sibTrans" cxnId="{98C878F3-00B0-4591-B76B-EE8E220E8031}">
      <dgm:prSet/>
      <dgm:spPr/>
      <dgm:t>
        <a:bodyPr/>
        <a:lstStyle/>
        <a:p>
          <a:endParaRPr lang="en-US"/>
        </a:p>
      </dgm:t>
    </dgm:pt>
    <dgm:pt modelId="{41BD8E41-7A17-423F-920F-4F7988835EA6}">
      <dgm:prSet phldrT="[Text]" custT="1"/>
      <dgm:spPr/>
      <dgm:t>
        <a:bodyPr/>
        <a:lstStyle/>
        <a:p>
          <a:pPr>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Technological applications to discover the right candidates and workers.</a:t>
          </a:r>
        </a:p>
      </dgm:t>
    </dgm:pt>
    <dgm:pt modelId="{403D5834-FC50-4ACC-9178-21F39D2A5926}" type="parTrans" cxnId="{1C45B9E6-08AF-4D12-B37C-74C6C38E9DE4}">
      <dgm:prSet/>
      <dgm:spPr/>
      <dgm:t>
        <a:bodyPr/>
        <a:lstStyle/>
        <a:p>
          <a:endParaRPr lang="en-US"/>
        </a:p>
      </dgm:t>
    </dgm:pt>
    <dgm:pt modelId="{24B62BDA-AD0A-452C-9985-1E3DCAAF6897}" type="sibTrans" cxnId="{1C45B9E6-08AF-4D12-B37C-74C6C38E9DE4}">
      <dgm:prSet/>
      <dgm:spPr/>
      <dgm:t>
        <a:bodyPr/>
        <a:lstStyle/>
        <a:p>
          <a:endParaRPr lang="en-US"/>
        </a:p>
      </dgm:t>
    </dgm:pt>
    <dgm:pt modelId="{8C5F5990-5BDC-4FA6-86BE-D71762B14131}">
      <dgm:prSet phldrT="[Text]" custT="1"/>
      <dgm:spPr/>
      <dgm:t>
        <a:bodyPr/>
        <a:lstStyle/>
        <a:p>
          <a:r>
            <a:rPr lang="en-US" sz="2400" b="1" dirty="0">
              <a:latin typeface="Times New Roman" panose="02020603050405020304" pitchFamily="18" charset="0"/>
              <a:cs typeface="Times New Roman" panose="02020603050405020304" pitchFamily="18" charset="0"/>
            </a:rPr>
            <a:t>Weaknesses</a:t>
          </a:r>
        </a:p>
      </dgm:t>
    </dgm:pt>
    <dgm:pt modelId="{33A0881B-94D2-4362-A189-7617D035B90A}" type="parTrans" cxnId="{55F3DA6F-8300-4B36-95DE-86E05F5C07BC}">
      <dgm:prSet/>
      <dgm:spPr/>
      <dgm:t>
        <a:bodyPr/>
        <a:lstStyle/>
        <a:p>
          <a:endParaRPr lang="en-US"/>
        </a:p>
      </dgm:t>
    </dgm:pt>
    <dgm:pt modelId="{01CDE9F6-57F9-49B1-B60E-A7A8F38318FB}" type="sibTrans" cxnId="{55F3DA6F-8300-4B36-95DE-86E05F5C07BC}">
      <dgm:prSet/>
      <dgm:spPr/>
      <dgm:t>
        <a:bodyPr/>
        <a:lstStyle/>
        <a:p>
          <a:endParaRPr lang="en-US"/>
        </a:p>
      </dgm:t>
    </dgm:pt>
    <dgm:pt modelId="{054E59D5-85B0-47A1-911A-1F6DBA417E06}">
      <dgm:prSet phldrT="[Text]" custT="1"/>
      <dgm:spPr/>
      <dgm:t>
        <a:bodyPr/>
        <a:lstStyle/>
        <a:p>
          <a:pPr>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Favoritism and biasness</a:t>
          </a:r>
        </a:p>
      </dgm:t>
    </dgm:pt>
    <dgm:pt modelId="{786298AF-AF1D-41AE-9079-B757D5D02C0B}" type="parTrans" cxnId="{06707732-6E05-4B53-97A4-EC13BE12F2B9}">
      <dgm:prSet/>
      <dgm:spPr/>
      <dgm:t>
        <a:bodyPr/>
        <a:lstStyle/>
        <a:p>
          <a:endParaRPr lang="en-US"/>
        </a:p>
      </dgm:t>
    </dgm:pt>
    <dgm:pt modelId="{E5FDE861-8F32-4222-AE80-79B8D2241C61}" type="sibTrans" cxnId="{06707732-6E05-4B53-97A4-EC13BE12F2B9}">
      <dgm:prSet/>
      <dgm:spPr/>
      <dgm:t>
        <a:bodyPr/>
        <a:lstStyle/>
        <a:p>
          <a:endParaRPr lang="en-US"/>
        </a:p>
      </dgm:t>
    </dgm:pt>
    <dgm:pt modelId="{7811C76D-127D-4C74-B616-BD9D8E021853}">
      <dgm:prSet phldrT="[Text]" custT="1"/>
      <dgm:spPr/>
      <dgm:t>
        <a:bodyPr/>
        <a:lstStyle/>
        <a:p>
          <a:r>
            <a:rPr lang="en-US" sz="2000" b="1" dirty="0">
              <a:latin typeface="Times New Roman" panose="02020603050405020304" pitchFamily="18" charset="0"/>
              <a:cs typeface="Times New Roman" panose="02020603050405020304" pitchFamily="18" charset="0"/>
            </a:rPr>
            <a:t>Opportunities</a:t>
          </a:r>
        </a:p>
      </dgm:t>
    </dgm:pt>
    <dgm:pt modelId="{67D0A6BE-785A-408D-B80D-322997EFF6CA}" type="parTrans" cxnId="{1E387475-0045-4272-9412-20FC061B0043}">
      <dgm:prSet/>
      <dgm:spPr/>
      <dgm:t>
        <a:bodyPr/>
        <a:lstStyle/>
        <a:p>
          <a:endParaRPr lang="en-US"/>
        </a:p>
      </dgm:t>
    </dgm:pt>
    <dgm:pt modelId="{DCB9EBE4-5E65-4D61-B155-11C0DC1CF263}" type="sibTrans" cxnId="{1E387475-0045-4272-9412-20FC061B0043}">
      <dgm:prSet/>
      <dgm:spPr/>
      <dgm:t>
        <a:bodyPr/>
        <a:lstStyle/>
        <a:p>
          <a:endParaRPr lang="en-US"/>
        </a:p>
      </dgm:t>
    </dgm:pt>
    <dgm:pt modelId="{7194FF83-EA35-4816-908C-17178F16FA84}">
      <dgm:prSet phldrT="[Text]" custT="1"/>
      <dgm:spPr/>
      <dgm:t>
        <a:bodyPr/>
        <a:lstStyle/>
        <a:p>
          <a:r>
            <a:rPr lang="en-US" sz="1600" dirty="0">
              <a:latin typeface="Times New Roman" panose="02020603050405020304" pitchFamily="18" charset="0"/>
              <a:cs typeface="Times New Roman" panose="02020603050405020304" pitchFamily="18" charset="0"/>
            </a:rPr>
            <a:t>The company's efficiency might be boosted by regularly updating and enforcing HR regulations. </a:t>
          </a:r>
        </a:p>
      </dgm:t>
    </dgm:pt>
    <dgm:pt modelId="{4C8D7621-A299-459D-B8FE-298C4AC38779}" type="parTrans" cxnId="{3C76C22E-C8A3-408E-B282-E7B82E5614BB}">
      <dgm:prSet/>
      <dgm:spPr/>
      <dgm:t>
        <a:bodyPr/>
        <a:lstStyle/>
        <a:p>
          <a:endParaRPr lang="en-US"/>
        </a:p>
      </dgm:t>
    </dgm:pt>
    <dgm:pt modelId="{401E0D50-6F08-45CC-91BF-D81C699E94CB}" type="sibTrans" cxnId="{3C76C22E-C8A3-408E-B282-E7B82E5614BB}">
      <dgm:prSet/>
      <dgm:spPr/>
      <dgm:t>
        <a:bodyPr/>
        <a:lstStyle/>
        <a:p>
          <a:endParaRPr lang="en-US"/>
        </a:p>
      </dgm:t>
    </dgm:pt>
    <dgm:pt modelId="{296E34FE-BBDE-4F13-A09A-6E9BD9A6D0EE}">
      <dgm:prSet custT="1"/>
      <dgm:spPr/>
      <dgm:t>
        <a:bodyPr/>
        <a:lstStyle/>
        <a:p>
          <a:r>
            <a:rPr lang="en-US" sz="2400" b="1" dirty="0">
              <a:latin typeface="Times New Roman" panose="02020603050405020304" pitchFamily="18" charset="0"/>
              <a:cs typeface="Times New Roman" panose="02020603050405020304" pitchFamily="18" charset="0"/>
            </a:rPr>
            <a:t>Threats</a:t>
          </a:r>
        </a:p>
      </dgm:t>
    </dgm:pt>
    <dgm:pt modelId="{46C43026-45EA-4330-BDD2-812E6440CFDB}" type="parTrans" cxnId="{63DE680B-7368-4B80-8747-6648967495F3}">
      <dgm:prSet/>
      <dgm:spPr/>
      <dgm:t>
        <a:bodyPr/>
        <a:lstStyle/>
        <a:p>
          <a:endParaRPr lang="en-US"/>
        </a:p>
      </dgm:t>
    </dgm:pt>
    <dgm:pt modelId="{EB7035F4-1F27-43F5-AE57-786CBF3B0139}" type="sibTrans" cxnId="{63DE680B-7368-4B80-8747-6648967495F3}">
      <dgm:prSet/>
      <dgm:spPr/>
      <dgm:t>
        <a:bodyPr/>
        <a:lstStyle/>
        <a:p>
          <a:endParaRPr lang="en-US"/>
        </a:p>
      </dgm:t>
    </dgm:pt>
    <dgm:pt modelId="{78343524-2030-46F3-8786-42C2D11467BB}">
      <dgm:prSet custT="1"/>
      <dgm:spPr/>
      <dgm:t>
        <a:bodyPr/>
        <a:lstStyle/>
        <a:p>
          <a:pPr>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Competition from other businesses</a:t>
          </a:r>
        </a:p>
      </dgm:t>
    </dgm:pt>
    <dgm:pt modelId="{CA054158-7851-410D-80D9-67CCC0935D46}" type="parTrans" cxnId="{14DE3E81-EB1F-40B5-AA19-0FB14D52C534}">
      <dgm:prSet/>
      <dgm:spPr/>
      <dgm:t>
        <a:bodyPr/>
        <a:lstStyle/>
        <a:p>
          <a:endParaRPr lang="en-US"/>
        </a:p>
      </dgm:t>
    </dgm:pt>
    <dgm:pt modelId="{F9966E47-692C-448C-85F1-5D97C3E1BC78}" type="sibTrans" cxnId="{14DE3E81-EB1F-40B5-AA19-0FB14D52C534}">
      <dgm:prSet/>
      <dgm:spPr/>
      <dgm:t>
        <a:bodyPr/>
        <a:lstStyle/>
        <a:p>
          <a:endParaRPr lang="en-US"/>
        </a:p>
      </dgm:t>
    </dgm:pt>
    <dgm:pt modelId="{81A4FB0A-F1FD-40AD-B47A-E476D267A83D}">
      <dgm:prSet phldrT="[Text]" custT="1"/>
      <dgm:spPr/>
      <dgm:t>
        <a:bodyPr/>
        <a:lstStyle/>
        <a:p>
          <a:r>
            <a:rPr lang="en-US" sz="1600" dirty="0">
              <a:latin typeface="Times New Roman" panose="02020603050405020304" pitchFamily="18" charset="0"/>
              <a:cs typeface="Times New Roman" panose="02020603050405020304" pitchFamily="18" charset="0"/>
            </a:rPr>
            <a:t>Having more finances and resources available to HR (</a:t>
          </a:r>
          <a:r>
            <a:rPr lang="en-US" sz="1600" dirty="0" err="1">
              <a:latin typeface="Times New Roman" panose="02020603050405020304" pitchFamily="18" charset="0"/>
              <a:cs typeface="Times New Roman" panose="02020603050405020304" pitchFamily="18" charset="0"/>
            </a:rPr>
            <a:t>Elrayah</a:t>
          </a:r>
          <a:r>
            <a:rPr lang="en-US" sz="1600" dirty="0">
              <a:latin typeface="Times New Roman" panose="02020603050405020304" pitchFamily="18" charset="0"/>
              <a:cs typeface="Times New Roman" panose="02020603050405020304" pitchFamily="18" charset="0"/>
            </a:rPr>
            <a:t>, 2021).</a:t>
          </a:r>
        </a:p>
      </dgm:t>
    </dgm:pt>
    <dgm:pt modelId="{3F7D628F-1BE0-4549-A796-273011C17547}" type="parTrans" cxnId="{60DB4AC0-FA34-4C30-B435-84CD0FF2D51C}">
      <dgm:prSet/>
      <dgm:spPr/>
      <dgm:t>
        <a:bodyPr/>
        <a:lstStyle/>
        <a:p>
          <a:endParaRPr lang="en-US"/>
        </a:p>
      </dgm:t>
    </dgm:pt>
    <dgm:pt modelId="{381F0F39-EC62-45E1-8358-660FC3D13D9A}" type="sibTrans" cxnId="{60DB4AC0-FA34-4C30-B435-84CD0FF2D51C}">
      <dgm:prSet/>
      <dgm:spPr/>
      <dgm:t>
        <a:bodyPr/>
        <a:lstStyle/>
        <a:p>
          <a:endParaRPr lang="en-US"/>
        </a:p>
      </dgm:t>
    </dgm:pt>
    <dgm:pt modelId="{87027C57-5492-4F77-8435-3C6977A34056}">
      <dgm:prSet phldrT="[Text]" custT="1"/>
      <dgm:spPr/>
      <dgm:t>
        <a:bodyPr/>
        <a:lstStyle/>
        <a:p>
          <a:r>
            <a:rPr lang="en-US" sz="1600" dirty="0">
              <a:latin typeface="Times New Roman" panose="02020603050405020304" pitchFamily="18" charset="0"/>
              <a:cs typeface="Times New Roman" panose="02020603050405020304" pitchFamily="18" charset="0"/>
            </a:rPr>
            <a:t>The HR department should make use of the latest technological advances.</a:t>
          </a:r>
        </a:p>
      </dgm:t>
    </dgm:pt>
    <dgm:pt modelId="{36268368-927F-42BD-9C74-E8A63C2501DC}" type="parTrans" cxnId="{FD340CFD-DD88-405F-AF89-ED9552FAFD95}">
      <dgm:prSet/>
      <dgm:spPr/>
      <dgm:t>
        <a:bodyPr/>
        <a:lstStyle/>
        <a:p>
          <a:endParaRPr lang="en-US"/>
        </a:p>
      </dgm:t>
    </dgm:pt>
    <dgm:pt modelId="{853128D3-1033-41A1-BB9F-851385A5D4EE}" type="sibTrans" cxnId="{FD340CFD-DD88-405F-AF89-ED9552FAFD95}">
      <dgm:prSet/>
      <dgm:spPr/>
      <dgm:t>
        <a:bodyPr/>
        <a:lstStyle/>
        <a:p>
          <a:endParaRPr lang="en-US"/>
        </a:p>
      </dgm:t>
    </dgm:pt>
    <dgm:pt modelId="{FD817E9C-9D7B-4278-B700-A3D4A7FEC348}">
      <dgm:prSet custT="1"/>
      <dgm:spPr/>
      <dgm:t>
        <a:bodyPr/>
        <a:lstStyle/>
        <a:p>
          <a:pPr>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It's a challenging position for HR management since it might lead to an increase in the turnover rate of the personnel. </a:t>
          </a:r>
        </a:p>
      </dgm:t>
    </dgm:pt>
    <dgm:pt modelId="{A48984A6-D625-47C8-8525-8144AD2B067B}" type="parTrans" cxnId="{2E4DAED2-B708-4D0C-BE3C-D1E7D045615A}">
      <dgm:prSet/>
      <dgm:spPr/>
      <dgm:t>
        <a:bodyPr/>
        <a:lstStyle/>
        <a:p>
          <a:endParaRPr lang="en-US"/>
        </a:p>
      </dgm:t>
    </dgm:pt>
    <dgm:pt modelId="{CEB03C8F-D35E-49A0-B860-63AACD6FA2F8}" type="sibTrans" cxnId="{2E4DAED2-B708-4D0C-BE3C-D1E7D045615A}">
      <dgm:prSet/>
      <dgm:spPr/>
      <dgm:t>
        <a:bodyPr/>
        <a:lstStyle/>
        <a:p>
          <a:endParaRPr lang="en-US"/>
        </a:p>
      </dgm:t>
    </dgm:pt>
    <dgm:pt modelId="{C36A1DD6-8DEC-4C61-BCA9-1BB4665C8948}">
      <dgm:prSet phldrT="[Text]" custT="1"/>
      <dgm:spPr/>
      <dgm:t>
        <a:bodyPr/>
        <a:lstStyle/>
        <a:p>
          <a:pPr>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Equal rights in the workplace.</a:t>
          </a:r>
        </a:p>
      </dgm:t>
    </dgm:pt>
    <dgm:pt modelId="{A2288B58-5B57-41A7-8BAB-53E19D9B5999}" type="parTrans" cxnId="{CF4736B6-B498-4FCA-B46F-384B06D15E7B}">
      <dgm:prSet/>
      <dgm:spPr/>
      <dgm:t>
        <a:bodyPr/>
        <a:lstStyle/>
        <a:p>
          <a:endParaRPr lang="en-US"/>
        </a:p>
      </dgm:t>
    </dgm:pt>
    <dgm:pt modelId="{A5E4C17C-C6D0-4820-B03C-04F30E2D6BFE}" type="sibTrans" cxnId="{CF4736B6-B498-4FCA-B46F-384B06D15E7B}">
      <dgm:prSet/>
      <dgm:spPr/>
      <dgm:t>
        <a:bodyPr/>
        <a:lstStyle/>
        <a:p>
          <a:endParaRPr lang="en-US"/>
        </a:p>
      </dgm:t>
    </dgm:pt>
    <dgm:pt modelId="{192528C7-9786-4116-89D5-8B3D2A9CABF9}">
      <dgm:prSet phldrT="[Text]" custT="1"/>
      <dgm:spPr/>
      <dgm:t>
        <a:bodyPr/>
        <a:lstStyle/>
        <a:p>
          <a:pPr>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Protecting the rights of workers.</a:t>
          </a:r>
        </a:p>
      </dgm:t>
    </dgm:pt>
    <dgm:pt modelId="{67F0C728-FAE2-477D-AF37-728B3A9AE935}" type="parTrans" cxnId="{069F2972-879D-40D1-8CFC-BB450DDEEFAE}">
      <dgm:prSet/>
      <dgm:spPr/>
      <dgm:t>
        <a:bodyPr/>
        <a:lstStyle/>
        <a:p>
          <a:endParaRPr lang="en-US"/>
        </a:p>
      </dgm:t>
    </dgm:pt>
    <dgm:pt modelId="{6D7F8A97-4442-431A-AC0C-33697A59072D}" type="sibTrans" cxnId="{069F2972-879D-40D1-8CFC-BB450DDEEFAE}">
      <dgm:prSet/>
      <dgm:spPr/>
      <dgm:t>
        <a:bodyPr/>
        <a:lstStyle/>
        <a:p>
          <a:endParaRPr lang="en-US"/>
        </a:p>
      </dgm:t>
    </dgm:pt>
    <dgm:pt modelId="{5542D88A-7BE7-4FDF-9C6A-FEEC746FBF74}">
      <dgm:prSet phldrT="[Text]" custT="1"/>
      <dgm:spPr/>
      <dgm:t>
        <a:bodyPr/>
        <a:lstStyle/>
        <a:p>
          <a:pPr>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Low turnover rate</a:t>
          </a:r>
        </a:p>
      </dgm:t>
    </dgm:pt>
    <dgm:pt modelId="{178D9F85-477F-470A-9BBA-73902E480C98}" type="parTrans" cxnId="{21F162F2-11C0-485E-A40B-C76A724C6384}">
      <dgm:prSet/>
      <dgm:spPr/>
      <dgm:t>
        <a:bodyPr/>
        <a:lstStyle/>
        <a:p>
          <a:endParaRPr lang="en-US"/>
        </a:p>
      </dgm:t>
    </dgm:pt>
    <dgm:pt modelId="{B9C25A34-1C56-4DDD-B5C7-901753FA4F17}" type="sibTrans" cxnId="{21F162F2-11C0-485E-A40B-C76A724C6384}">
      <dgm:prSet/>
      <dgm:spPr/>
      <dgm:t>
        <a:bodyPr/>
        <a:lstStyle/>
        <a:p>
          <a:endParaRPr lang="en-US"/>
        </a:p>
      </dgm:t>
    </dgm:pt>
    <dgm:pt modelId="{7AEEB3F3-8284-4C36-99AE-F66ECBB81CF9}">
      <dgm:prSet phldrT="[Text]" custT="1"/>
      <dgm:spPr/>
      <dgm:t>
        <a:bodyPr/>
        <a:lstStyle/>
        <a:p>
          <a:pPr>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A negative reputation for whatever reason.</a:t>
          </a:r>
        </a:p>
      </dgm:t>
    </dgm:pt>
    <dgm:pt modelId="{B9DC91F3-D781-40E9-9E12-5C598B72EA73}" type="parTrans" cxnId="{AE8D3574-F43A-4854-A570-C2E9636B99CD}">
      <dgm:prSet/>
      <dgm:spPr/>
      <dgm:t>
        <a:bodyPr/>
        <a:lstStyle/>
        <a:p>
          <a:endParaRPr lang="en-US"/>
        </a:p>
      </dgm:t>
    </dgm:pt>
    <dgm:pt modelId="{F57FA47F-0693-4005-87CA-891E69B55E5E}" type="sibTrans" cxnId="{AE8D3574-F43A-4854-A570-C2E9636B99CD}">
      <dgm:prSet/>
      <dgm:spPr/>
      <dgm:t>
        <a:bodyPr/>
        <a:lstStyle/>
        <a:p>
          <a:endParaRPr lang="en-US"/>
        </a:p>
      </dgm:t>
    </dgm:pt>
    <dgm:pt modelId="{928612CE-D508-4DC2-A749-BB3FD412F603}">
      <dgm:prSet phldrT="[Text]" custT="1"/>
      <dgm:spPr/>
      <dgm:t>
        <a:bodyPr/>
        <a:lstStyle/>
        <a:p>
          <a:pPr>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Altering the mentality of some of its personnel</a:t>
          </a:r>
        </a:p>
      </dgm:t>
    </dgm:pt>
    <dgm:pt modelId="{CDF42166-83BF-45EC-A49B-9C2D325DD037}" type="parTrans" cxnId="{CA65B410-B016-4AEC-B795-A4FCEB62A3C3}">
      <dgm:prSet/>
      <dgm:spPr/>
      <dgm:t>
        <a:bodyPr/>
        <a:lstStyle/>
        <a:p>
          <a:endParaRPr lang="en-US"/>
        </a:p>
      </dgm:t>
    </dgm:pt>
    <dgm:pt modelId="{26FC6BB5-1E2C-4AF1-BFB9-65DFFC4EBF5E}" type="sibTrans" cxnId="{CA65B410-B016-4AEC-B795-A4FCEB62A3C3}">
      <dgm:prSet/>
      <dgm:spPr/>
      <dgm:t>
        <a:bodyPr/>
        <a:lstStyle/>
        <a:p>
          <a:endParaRPr lang="en-US"/>
        </a:p>
      </dgm:t>
    </dgm:pt>
    <dgm:pt modelId="{43611395-CAC5-432F-A9B9-1A8EAA74A3AC}">
      <dgm:prSet phldrT="[Text]" custT="1"/>
      <dgm:spPr/>
      <dgm:t>
        <a:bodyPr/>
        <a:lstStyle/>
        <a:p>
          <a:pPr>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Dissatisfaction and disappointment among worker.</a:t>
          </a:r>
        </a:p>
      </dgm:t>
    </dgm:pt>
    <dgm:pt modelId="{ABA184FA-5E3D-46B5-BD00-BC1C66DC4C5F}" type="parTrans" cxnId="{5253997F-9923-4E1A-91F5-B685AB698124}">
      <dgm:prSet/>
      <dgm:spPr/>
      <dgm:t>
        <a:bodyPr/>
        <a:lstStyle/>
        <a:p>
          <a:endParaRPr lang="en-US"/>
        </a:p>
      </dgm:t>
    </dgm:pt>
    <dgm:pt modelId="{916823E0-8774-4026-BFBE-464296533D6D}" type="sibTrans" cxnId="{5253997F-9923-4E1A-91F5-B685AB698124}">
      <dgm:prSet/>
      <dgm:spPr/>
      <dgm:t>
        <a:bodyPr/>
        <a:lstStyle/>
        <a:p>
          <a:endParaRPr lang="en-US"/>
        </a:p>
      </dgm:t>
    </dgm:pt>
    <dgm:pt modelId="{C88EC879-A1CA-416C-A803-AC9D770DDA33}">
      <dgm:prSet phldrT="[Text]" custT="1"/>
      <dgm:spPr/>
      <dgm:t>
        <a:bodyPr/>
        <a:lstStyle/>
        <a:p>
          <a:pPr>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Great working atmosphere.</a:t>
          </a:r>
        </a:p>
      </dgm:t>
    </dgm:pt>
    <dgm:pt modelId="{9C562412-F3B6-42CB-9C4F-E7BCFA0D059F}" type="parTrans" cxnId="{33C1DD20-53EA-49CE-B2D3-86B6550140C5}">
      <dgm:prSet/>
      <dgm:spPr/>
      <dgm:t>
        <a:bodyPr/>
        <a:lstStyle/>
        <a:p>
          <a:endParaRPr lang="en-US"/>
        </a:p>
      </dgm:t>
    </dgm:pt>
    <dgm:pt modelId="{DCCD57E0-8F7C-4D8E-92B1-69B3B678A674}" type="sibTrans" cxnId="{33C1DD20-53EA-49CE-B2D3-86B6550140C5}">
      <dgm:prSet/>
      <dgm:spPr/>
      <dgm:t>
        <a:bodyPr/>
        <a:lstStyle/>
        <a:p>
          <a:endParaRPr lang="en-US"/>
        </a:p>
      </dgm:t>
    </dgm:pt>
    <dgm:pt modelId="{23ABAB82-CF17-4D7E-8853-D690CE24CFB3}">
      <dgm:prSet phldrT="[Text]" custT="1"/>
      <dgm:spPr/>
      <dgm:t>
        <a:bodyPr/>
        <a:lstStyle/>
        <a:p>
          <a:pPr>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Restricted budgets make it difficult for HR management to carry out their duties (Patil et al, 2012).</a:t>
          </a:r>
        </a:p>
      </dgm:t>
    </dgm:pt>
    <dgm:pt modelId="{0E3D4073-6904-4EAD-9EED-59E94ACE47C8}" type="parTrans" cxnId="{0C15B0A4-DA4A-4269-958F-208B034EACAC}">
      <dgm:prSet/>
      <dgm:spPr/>
      <dgm:t>
        <a:bodyPr/>
        <a:lstStyle/>
        <a:p>
          <a:endParaRPr lang="en-US"/>
        </a:p>
      </dgm:t>
    </dgm:pt>
    <dgm:pt modelId="{772FD399-575C-474E-AF5E-02E7BF89BA00}" type="sibTrans" cxnId="{0C15B0A4-DA4A-4269-958F-208B034EACAC}">
      <dgm:prSet/>
      <dgm:spPr/>
      <dgm:t>
        <a:bodyPr/>
        <a:lstStyle/>
        <a:p>
          <a:endParaRPr lang="en-US"/>
        </a:p>
      </dgm:t>
    </dgm:pt>
    <dgm:pt modelId="{66F42097-96A2-4B0B-93C6-B196826072AD}">
      <dgm:prSet phldrT="[Text]" custT="1"/>
      <dgm:spPr/>
      <dgm:t>
        <a:bodyPr/>
        <a:lstStyle/>
        <a:p>
          <a:r>
            <a:rPr lang="en-US" sz="1600" dirty="0">
              <a:latin typeface="Times New Roman" panose="02020603050405020304" pitchFamily="18" charset="0"/>
              <a:cs typeface="Times New Roman" panose="02020603050405020304" pitchFamily="18" charset="0"/>
            </a:rPr>
            <a:t>An expanding supply of workers with specialized skills. </a:t>
          </a:r>
        </a:p>
      </dgm:t>
    </dgm:pt>
    <dgm:pt modelId="{E5B3293E-E044-4763-BF11-F4E27BD41CD9}" type="parTrans" cxnId="{5383653B-4518-4F1E-ADF4-D3D70D7D43C4}">
      <dgm:prSet/>
      <dgm:spPr/>
      <dgm:t>
        <a:bodyPr/>
        <a:lstStyle/>
        <a:p>
          <a:endParaRPr lang="en-US"/>
        </a:p>
      </dgm:t>
    </dgm:pt>
    <dgm:pt modelId="{6B0DAAF4-3731-4BBD-9BAA-34906A064F48}" type="sibTrans" cxnId="{5383653B-4518-4F1E-ADF4-D3D70D7D43C4}">
      <dgm:prSet/>
      <dgm:spPr/>
      <dgm:t>
        <a:bodyPr/>
        <a:lstStyle/>
        <a:p>
          <a:endParaRPr lang="en-US"/>
        </a:p>
      </dgm:t>
    </dgm:pt>
    <dgm:pt modelId="{64959FE3-9E4E-44A8-B787-7F466FCD529B}" type="pres">
      <dgm:prSet presAssocID="{19A1D767-BB46-4527-A803-4BBDA6050B01}" presName="Name0" presStyleCnt="0">
        <dgm:presLayoutVars>
          <dgm:dir/>
          <dgm:animLvl val="lvl"/>
          <dgm:resizeHandles val="exact"/>
        </dgm:presLayoutVars>
      </dgm:prSet>
      <dgm:spPr/>
    </dgm:pt>
    <dgm:pt modelId="{789005A9-3282-486F-8C68-2F603C10C5D4}" type="pres">
      <dgm:prSet presAssocID="{B0F61A93-2801-48D9-900A-A65DBEFCD5E8}" presName="composite" presStyleCnt="0"/>
      <dgm:spPr/>
    </dgm:pt>
    <dgm:pt modelId="{B7EFA60A-44C7-4E9B-8C14-0FAFA3268DEA}" type="pres">
      <dgm:prSet presAssocID="{B0F61A93-2801-48D9-900A-A65DBEFCD5E8}" presName="parTx" presStyleLbl="alignNode1" presStyleIdx="0" presStyleCnt="4">
        <dgm:presLayoutVars>
          <dgm:chMax val="0"/>
          <dgm:chPref val="0"/>
          <dgm:bulletEnabled val="1"/>
        </dgm:presLayoutVars>
      </dgm:prSet>
      <dgm:spPr/>
    </dgm:pt>
    <dgm:pt modelId="{83975266-755B-4127-AF21-A8261FB1255B}" type="pres">
      <dgm:prSet presAssocID="{B0F61A93-2801-48D9-900A-A65DBEFCD5E8}" presName="desTx" presStyleLbl="alignAccFollowNode1" presStyleIdx="0" presStyleCnt="4">
        <dgm:presLayoutVars>
          <dgm:bulletEnabled val="1"/>
        </dgm:presLayoutVars>
      </dgm:prSet>
      <dgm:spPr/>
    </dgm:pt>
    <dgm:pt modelId="{87883AAA-90B7-4FE9-9154-B3FA331B8CBA}" type="pres">
      <dgm:prSet presAssocID="{08C3E555-EDEB-4D9E-B960-09D5346DDD9E}" presName="space" presStyleCnt="0"/>
      <dgm:spPr/>
    </dgm:pt>
    <dgm:pt modelId="{3324B58A-20C4-4E15-96E3-EBC2DBCB374E}" type="pres">
      <dgm:prSet presAssocID="{8C5F5990-5BDC-4FA6-86BE-D71762B14131}" presName="composite" presStyleCnt="0"/>
      <dgm:spPr/>
    </dgm:pt>
    <dgm:pt modelId="{444BEE52-2CDF-499E-928F-2AA8CC9E6AFA}" type="pres">
      <dgm:prSet presAssocID="{8C5F5990-5BDC-4FA6-86BE-D71762B14131}" presName="parTx" presStyleLbl="alignNode1" presStyleIdx="1" presStyleCnt="4">
        <dgm:presLayoutVars>
          <dgm:chMax val="0"/>
          <dgm:chPref val="0"/>
          <dgm:bulletEnabled val="1"/>
        </dgm:presLayoutVars>
      </dgm:prSet>
      <dgm:spPr/>
    </dgm:pt>
    <dgm:pt modelId="{DF55BA99-75C1-42D7-AE0F-20D0C24D4184}" type="pres">
      <dgm:prSet presAssocID="{8C5F5990-5BDC-4FA6-86BE-D71762B14131}" presName="desTx" presStyleLbl="alignAccFollowNode1" presStyleIdx="1" presStyleCnt="4">
        <dgm:presLayoutVars>
          <dgm:bulletEnabled val="1"/>
        </dgm:presLayoutVars>
      </dgm:prSet>
      <dgm:spPr/>
    </dgm:pt>
    <dgm:pt modelId="{E53522F9-4D18-4EF6-9417-A488A41FA956}" type="pres">
      <dgm:prSet presAssocID="{01CDE9F6-57F9-49B1-B60E-A7A8F38318FB}" presName="space" presStyleCnt="0"/>
      <dgm:spPr/>
    </dgm:pt>
    <dgm:pt modelId="{3C96AA08-EA0C-4A30-9A01-21361310E0F7}" type="pres">
      <dgm:prSet presAssocID="{7811C76D-127D-4C74-B616-BD9D8E021853}" presName="composite" presStyleCnt="0"/>
      <dgm:spPr/>
    </dgm:pt>
    <dgm:pt modelId="{0E86AADF-A30F-42F4-B493-A4A22E035426}" type="pres">
      <dgm:prSet presAssocID="{7811C76D-127D-4C74-B616-BD9D8E021853}" presName="parTx" presStyleLbl="alignNode1" presStyleIdx="2" presStyleCnt="4">
        <dgm:presLayoutVars>
          <dgm:chMax val="0"/>
          <dgm:chPref val="0"/>
          <dgm:bulletEnabled val="1"/>
        </dgm:presLayoutVars>
      </dgm:prSet>
      <dgm:spPr/>
    </dgm:pt>
    <dgm:pt modelId="{EBC38F50-A104-44C9-AA75-CCF39D79482F}" type="pres">
      <dgm:prSet presAssocID="{7811C76D-127D-4C74-B616-BD9D8E021853}" presName="desTx" presStyleLbl="alignAccFollowNode1" presStyleIdx="2" presStyleCnt="4">
        <dgm:presLayoutVars>
          <dgm:bulletEnabled val="1"/>
        </dgm:presLayoutVars>
      </dgm:prSet>
      <dgm:spPr/>
    </dgm:pt>
    <dgm:pt modelId="{E8E98F6D-E4D4-41D1-90C8-76ADC910210A}" type="pres">
      <dgm:prSet presAssocID="{DCB9EBE4-5E65-4D61-B155-11C0DC1CF263}" presName="space" presStyleCnt="0"/>
      <dgm:spPr/>
    </dgm:pt>
    <dgm:pt modelId="{71E4F2A3-6D5E-4E03-93DC-E2A29B924BFC}" type="pres">
      <dgm:prSet presAssocID="{296E34FE-BBDE-4F13-A09A-6E9BD9A6D0EE}" presName="composite" presStyleCnt="0"/>
      <dgm:spPr/>
    </dgm:pt>
    <dgm:pt modelId="{F618AF7E-63AD-4535-86BB-C6CD2280F6BB}" type="pres">
      <dgm:prSet presAssocID="{296E34FE-BBDE-4F13-A09A-6E9BD9A6D0EE}" presName="parTx" presStyleLbl="alignNode1" presStyleIdx="3" presStyleCnt="4">
        <dgm:presLayoutVars>
          <dgm:chMax val="0"/>
          <dgm:chPref val="0"/>
          <dgm:bulletEnabled val="1"/>
        </dgm:presLayoutVars>
      </dgm:prSet>
      <dgm:spPr/>
    </dgm:pt>
    <dgm:pt modelId="{B63C3C56-EA65-4503-96AB-8EF08ACD384D}" type="pres">
      <dgm:prSet presAssocID="{296E34FE-BBDE-4F13-A09A-6E9BD9A6D0EE}" presName="desTx" presStyleLbl="alignAccFollowNode1" presStyleIdx="3" presStyleCnt="4">
        <dgm:presLayoutVars>
          <dgm:bulletEnabled val="1"/>
        </dgm:presLayoutVars>
      </dgm:prSet>
      <dgm:spPr/>
    </dgm:pt>
  </dgm:ptLst>
  <dgm:cxnLst>
    <dgm:cxn modelId="{AB267108-85A2-4168-893F-1BD4A26521CC}" type="presOf" srcId="{928612CE-D508-4DC2-A749-BB3FD412F603}" destId="{DF55BA99-75C1-42D7-AE0F-20D0C24D4184}" srcOrd="0" destOrd="2" presId="urn:microsoft.com/office/officeart/2005/8/layout/hList1"/>
    <dgm:cxn modelId="{63DE680B-7368-4B80-8747-6648967495F3}" srcId="{19A1D767-BB46-4527-A803-4BBDA6050B01}" destId="{296E34FE-BBDE-4F13-A09A-6E9BD9A6D0EE}" srcOrd="3" destOrd="0" parTransId="{46C43026-45EA-4330-BDD2-812E6440CFDB}" sibTransId="{EB7035F4-1F27-43F5-AE57-786CBF3B0139}"/>
    <dgm:cxn modelId="{CA65B410-B016-4AEC-B795-A4FCEB62A3C3}" srcId="{8C5F5990-5BDC-4FA6-86BE-D71762B14131}" destId="{928612CE-D508-4DC2-A749-BB3FD412F603}" srcOrd="2" destOrd="0" parTransId="{CDF42166-83BF-45EC-A49B-9C2D325DD037}" sibTransId="{26FC6BB5-1E2C-4AF1-BFB9-65DFFC4EBF5E}"/>
    <dgm:cxn modelId="{33C1DD20-53EA-49CE-B2D3-86B6550140C5}" srcId="{B0F61A93-2801-48D9-900A-A65DBEFCD5E8}" destId="{C88EC879-A1CA-416C-A803-AC9D770DDA33}" srcOrd="3" destOrd="0" parTransId="{9C562412-F3B6-42CB-9C4F-E7BCFA0D059F}" sibTransId="{DCCD57E0-8F7C-4D8E-92B1-69B3B678A674}"/>
    <dgm:cxn modelId="{3C76C22E-C8A3-408E-B282-E7B82E5614BB}" srcId="{7811C76D-127D-4C74-B616-BD9D8E021853}" destId="{7194FF83-EA35-4816-908C-17178F16FA84}" srcOrd="0" destOrd="0" parTransId="{4C8D7621-A299-459D-B8FE-298C4AC38779}" sibTransId="{401E0D50-6F08-45CC-91BF-D81C699E94CB}"/>
    <dgm:cxn modelId="{06707732-6E05-4B53-97A4-EC13BE12F2B9}" srcId="{8C5F5990-5BDC-4FA6-86BE-D71762B14131}" destId="{054E59D5-85B0-47A1-911A-1F6DBA417E06}" srcOrd="0" destOrd="0" parTransId="{786298AF-AF1D-41AE-9079-B757D5D02C0B}" sibTransId="{E5FDE861-8F32-4222-AE80-79B8D2241C61}"/>
    <dgm:cxn modelId="{5383653B-4518-4F1E-ADF4-D3D70D7D43C4}" srcId="{7811C76D-127D-4C74-B616-BD9D8E021853}" destId="{66F42097-96A2-4B0B-93C6-B196826072AD}" srcOrd="1" destOrd="0" parTransId="{E5B3293E-E044-4763-BF11-F4E27BD41CD9}" sibTransId="{6B0DAAF4-3731-4BBD-9BAA-34906A064F48}"/>
    <dgm:cxn modelId="{6B54F643-7FCB-4884-B2B2-5CFAF47BCDEB}" type="presOf" srcId="{5542D88A-7BE7-4FDF-9C6A-FEEC746FBF74}" destId="{83975266-755B-4127-AF21-A8261FB1255B}" srcOrd="0" destOrd="4" presId="urn:microsoft.com/office/officeart/2005/8/layout/hList1"/>
    <dgm:cxn modelId="{6B821157-3B49-45ED-9E83-B49A88627C31}" type="presOf" srcId="{B0F61A93-2801-48D9-900A-A65DBEFCD5E8}" destId="{B7EFA60A-44C7-4E9B-8C14-0FAFA3268DEA}" srcOrd="0" destOrd="0" presId="urn:microsoft.com/office/officeart/2005/8/layout/hList1"/>
    <dgm:cxn modelId="{B7E4BC59-E8A4-4CD8-BED9-DF27B4DD0D7D}" type="presOf" srcId="{7AEEB3F3-8284-4C36-99AE-F66ECBB81CF9}" destId="{DF55BA99-75C1-42D7-AE0F-20D0C24D4184}" srcOrd="0" destOrd="1" presId="urn:microsoft.com/office/officeart/2005/8/layout/hList1"/>
    <dgm:cxn modelId="{3F25D062-51CB-48D0-98AA-DE5B1DD535AE}" type="presOf" srcId="{41BD8E41-7A17-423F-920F-4F7988835EA6}" destId="{83975266-755B-4127-AF21-A8261FB1255B}" srcOrd="0" destOrd="0" presId="urn:microsoft.com/office/officeart/2005/8/layout/hList1"/>
    <dgm:cxn modelId="{55F3DA6F-8300-4B36-95DE-86E05F5C07BC}" srcId="{19A1D767-BB46-4527-A803-4BBDA6050B01}" destId="{8C5F5990-5BDC-4FA6-86BE-D71762B14131}" srcOrd="1" destOrd="0" parTransId="{33A0881B-94D2-4362-A189-7617D035B90A}" sibTransId="{01CDE9F6-57F9-49B1-B60E-A7A8F38318FB}"/>
    <dgm:cxn modelId="{069F2972-879D-40D1-8CFC-BB450DDEEFAE}" srcId="{B0F61A93-2801-48D9-900A-A65DBEFCD5E8}" destId="{192528C7-9786-4116-89D5-8B3D2A9CABF9}" srcOrd="2" destOrd="0" parTransId="{67F0C728-FAE2-477D-AF37-728B3A9AE935}" sibTransId="{6D7F8A97-4442-431A-AC0C-33697A59072D}"/>
    <dgm:cxn modelId="{AE8D3574-F43A-4854-A570-C2E9636B99CD}" srcId="{8C5F5990-5BDC-4FA6-86BE-D71762B14131}" destId="{7AEEB3F3-8284-4C36-99AE-F66ECBB81CF9}" srcOrd="1" destOrd="0" parTransId="{B9DC91F3-D781-40E9-9E12-5C598B72EA73}" sibTransId="{F57FA47F-0693-4005-87CA-891E69B55E5E}"/>
    <dgm:cxn modelId="{1E387475-0045-4272-9412-20FC061B0043}" srcId="{19A1D767-BB46-4527-A803-4BBDA6050B01}" destId="{7811C76D-127D-4C74-B616-BD9D8E021853}" srcOrd="2" destOrd="0" parTransId="{67D0A6BE-785A-408D-B80D-322997EFF6CA}" sibTransId="{DCB9EBE4-5E65-4D61-B155-11C0DC1CF263}"/>
    <dgm:cxn modelId="{5253997F-9923-4E1A-91F5-B685AB698124}" srcId="{8C5F5990-5BDC-4FA6-86BE-D71762B14131}" destId="{43611395-CAC5-432F-A9B9-1A8EAA74A3AC}" srcOrd="4" destOrd="0" parTransId="{ABA184FA-5E3D-46B5-BD00-BC1C66DC4C5F}" sibTransId="{916823E0-8774-4026-BFBE-464296533D6D}"/>
    <dgm:cxn modelId="{14DE3E81-EB1F-40B5-AA19-0FB14D52C534}" srcId="{296E34FE-BBDE-4F13-A09A-6E9BD9A6D0EE}" destId="{78343524-2030-46F3-8786-42C2D11467BB}" srcOrd="0" destOrd="0" parTransId="{CA054158-7851-410D-80D9-67CCC0935D46}" sibTransId="{F9966E47-692C-448C-85F1-5D97C3E1BC78}"/>
    <dgm:cxn modelId="{32278188-1CE8-44B1-AE7A-56E1D5503F19}" type="presOf" srcId="{78343524-2030-46F3-8786-42C2D11467BB}" destId="{B63C3C56-EA65-4503-96AB-8EF08ACD384D}" srcOrd="0" destOrd="0" presId="urn:microsoft.com/office/officeart/2005/8/layout/hList1"/>
    <dgm:cxn modelId="{23559D8B-857B-493E-BEF7-BF63B239114C}" type="presOf" srcId="{8C5F5990-5BDC-4FA6-86BE-D71762B14131}" destId="{444BEE52-2CDF-499E-928F-2AA8CC9E6AFA}" srcOrd="0" destOrd="0" presId="urn:microsoft.com/office/officeart/2005/8/layout/hList1"/>
    <dgm:cxn modelId="{92D35891-EC75-4FFF-9A3E-04B65D0FA319}" type="presOf" srcId="{7194FF83-EA35-4816-908C-17178F16FA84}" destId="{EBC38F50-A104-44C9-AA75-CCF39D79482F}" srcOrd="0" destOrd="0" presId="urn:microsoft.com/office/officeart/2005/8/layout/hList1"/>
    <dgm:cxn modelId="{958A4498-FD17-4260-9E7A-1F31414BEA94}" type="presOf" srcId="{296E34FE-BBDE-4F13-A09A-6E9BD9A6D0EE}" destId="{F618AF7E-63AD-4535-86BB-C6CD2280F6BB}" srcOrd="0" destOrd="0" presId="urn:microsoft.com/office/officeart/2005/8/layout/hList1"/>
    <dgm:cxn modelId="{05BD3E99-6F72-4D96-8AE0-706E38824101}" type="presOf" srcId="{66F42097-96A2-4B0B-93C6-B196826072AD}" destId="{EBC38F50-A104-44C9-AA75-CCF39D79482F}" srcOrd="0" destOrd="1" presId="urn:microsoft.com/office/officeart/2005/8/layout/hList1"/>
    <dgm:cxn modelId="{3C9363A2-85DB-4548-8CDC-0D33B38DD5F5}" type="presOf" srcId="{43611395-CAC5-432F-A9B9-1A8EAA74A3AC}" destId="{DF55BA99-75C1-42D7-AE0F-20D0C24D4184}" srcOrd="0" destOrd="4" presId="urn:microsoft.com/office/officeart/2005/8/layout/hList1"/>
    <dgm:cxn modelId="{0C15B0A4-DA4A-4269-958F-208B034EACAC}" srcId="{8C5F5990-5BDC-4FA6-86BE-D71762B14131}" destId="{23ABAB82-CF17-4D7E-8853-D690CE24CFB3}" srcOrd="3" destOrd="0" parTransId="{0E3D4073-6904-4EAD-9EED-59E94ACE47C8}" sibTransId="{772FD399-575C-474E-AF5E-02E7BF89BA00}"/>
    <dgm:cxn modelId="{D32AE6B0-7A2E-47F8-92AA-C3EF0F649D82}" type="presOf" srcId="{C88EC879-A1CA-416C-A803-AC9D770DDA33}" destId="{83975266-755B-4127-AF21-A8261FB1255B}" srcOrd="0" destOrd="3" presId="urn:microsoft.com/office/officeart/2005/8/layout/hList1"/>
    <dgm:cxn modelId="{CF4736B6-B498-4FCA-B46F-384B06D15E7B}" srcId="{B0F61A93-2801-48D9-900A-A65DBEFCD5E8}" destId="{C36A1DD6-8DEC-4C61-BCA9-1BB4665C8948}" srcOrd="1" destOrd="0" parTransId="{A2288B58-5B57-41A7-8BAB-53E19D9B5999}" sibTransId="{A5E4C17C-C6D0-4820-B03C-04F30E2D6BFE}"/>
    <dgm:cxn modelId="{B64B7BBD-B807-4D72-985D-4A879E828B39}" type="presOf" srcId="{C36A1DD6-8DEC-4C61-BCA9-1BB4665C8948}" destId="{83975266-755B-4127-AF21-A8261FB1255B}" srcOrd="0" destOrd="1" presId="urn:microsoft.com/office/officeart/2005/8/layout/hList1"/>
    <dgm:cxn modelId="{20891BC0-ABB7-4857-AAA2-D789BD92AB45}" type="presOf" srcId="{7811C76D-127D-4C74-B616-BD9D8E021853}" destId="{0E86AADF-A30F-42F4-B493-A4A22E035426}" srcOrd="0" destOrd="0" presId="urn:microsoft.com/office/officeart/2005/8/layout/hList1"/>
    <dgm:cxn modelId="{60DB4AC0-FA34-4C30-B435-84CD0FF2D51C}" srcId="{7811C76D-127D-4C74-B616-BD9D8E021853}" destId="{81A4FB0A-F1FD-40AD-B47A-E476D267A83D}" srcOrd="2" destOrd="0" parTransId="{3F7D628F-1BE0-4549-A796-273011C17547}" sibTransId="{381F0F39-EC62-45E1-8358-660FC3D13D9A}"/>
    <dgm:cxn modelId="{2E4DAED2-B708-4D0C-BE3C-D1E7D045615A}" srcId="{296E34FE-BBDE-4F13-A09A-6E9BD9A6D0EE}" destId="{FD817E9C-9D7B-4278-B700-A3D4A7FEC348}" srcOrd="1" destOrd="0" parTransId="{A48984A6-D625-47C8-8525-8144AD2B067B}" sibTransId="{CEB03C8F-D35E-49A0-B860-63AACD6FA2F8}"/>
    <dgm:cxn modelId="{9FA303D8-B7C9-459E-B3AD-3558BD6ADA32}" type="presOf" srcId="{23ABAB82-CF17-4D7E-8853-D690CE24CFB3}" destId="{DF55BA99-75C1-42D7-AE0F-20D0C24D4184}" srcOrd="0" destOrd="3" presId="urn:microsoft.com/office/officeart/2005/8/layout/hList1"/>
    <dgm:cxn modelId="{08DDA0DD-54F4-4E11-938D-65151810977C}" type="presOf" srcId="{192528C7-9786-4116-89D5-8B3D2A9CABF9}" destId="{83975266-755B-4127-AF21-A8261FB1255B}" srcOrd="0" destOrd="2" presId="urn:microsoft.com/office/officeart/2005/8/layout/hList1"/>
    <dgm:cxn modelId="{85DCAFE0-D3EA-4D91-8967-DBF1B9B59F51}" type="presOf" srcId="{81A4FB0A-F1FD-40AD-B47A-E476D267A83D}" destId="{EBC38F50-A104-44C9-AA75-CCF39D79482F}" srcOrd="0" destOrd="2" presId="urn:microsoft.com/office/officeart/2005/8/layout/hList1"/>
    <dgm:cxn modelId="{0E620BE6-8353-4E9F-97CB-1DB2AB3142D8}" type="presOf" srcId="{FD817E9C-9D7B-4278-B700-A3D4A7FEC348}" destId="{B63C3C56-EA65-4503-96AB-8EF08ACD384D}" srcOrd="0" destOrd="1" presId="urn:microsoft.com/office/officeart/2005/8/layout/hList1"/>
    <dgm:cxn modelId="{1C45B9E6-08AF-4D12-B37C-74C6C38E9DE4}" srcId="{B0F61A93-2801-48D9-900A-A65DBEFCD5E8}" destId="{41BD8E41-7A17-423F-920F-4F7988835EA6}" srcOrd="0" destOrd="0" parTransId="{403D5834-FC50-4ACC-9178-21F39D2A5926}" sibTransId="{24B62BDA-AD0A-452C-9985-1E3DCAAF6897}"/>
    <dgm:cxn modelId="{F623BFE8-17BE-45CF-989E-C58632F37CA5}" type="presOf" srcId="{054E59D5-85B0-47A1-911A-1F6DBA417E06}" destId="{DF55BA99-75C1-42D7-AE0F-20D0C24D4184}" srcOrd="0" destOrd="0" presId="urn:microsoft.com/office/officeart/2005/8/layout/hList1"/>
    <dgm:cxn modelId="{21F162F2-11C0-485E-A40B-C76A724C6384}" srcId="{B0F61A93-2801-48D9-900A-A65DBEFCD5E8}" destId="{5542D88A-7BE7-4FDF-9C6A-FEEC746FBF74}" srcOrd="4" destOrd="0" parTransId="{178D9F85-477F-470A-9BBA-73902E480C98}" sibTransId="{B9C25A34-1C56-4DDD-B5C7-901753FA4F17}"/>
    <dgm:cxn modelId="{98C878F3-00B0-4591-B76B-EE8E220E8031}" srcId="{19A1D767-BB46-4527-A803-4BBDA6050B01}" destId="{B0F61A93-2801-48D9-900A-A65DBEFCD5E8}" srcOrd="0" destOrd="0" parTransId="{4F70C07F-C5E5-41B8-831B-3E5A09628B35}" sibTransId="{08C3E555-EDEB-4D9E-B960-09D5346DDD9E}"/>
    <dgm:cxn modelId="{0D8707F7-7DF8-4BD9-A9B8-692B1BC307B3}" type="presOf" srcId="{87027C57-5492-4F77-8435-3C6977A34056}" destId="{EBC38F50-A104-44C9-AA75-CCF39D79482F}" srcOrd="0" destOrd="3" presId="urn:microsoft.com/office/officeart/2005/8/layout/hList1"/>
    <dgm:cxn modelId="{8FF71CFB-A4B0-4AF2-90EE-87B6DDA05CB8}" type="presOf" srcId="{19A1D767-BB46-4527-A803-4BBDA6050B01}" destId="{64959FE3-9E4E-44A8-B787-7F466FCD529B}" srcOrd="0" destOrd="0" presId="urn:microsoft.com/office/officeart/2005/8/layout/hList1"/>
    <dgm:cxn modelId="{FD340CFD-DD88-405F-AF89-ED9552FAFD95}" srcId="{7811C76D-127D-4C74-B616-BD9D8E021853}" destId="{87027C57-5492-4F77-8435-3C6977A34056}" srcOrd="3" destOrd="0" parTransId="{36268368-927F-42BD-9C74-E8A63C2501DC}" sibTransId="{853128D3-1033-41A1-BB9F-851385A5D4EE}"/>
    <dgm:cxn modelId="{7D3D2CDE-3784-47A4-8BDF-D6F55F5CC14E}" type="presParOf" srcId="{64959FE3-9E4E-44A8-B787-7F466FCD529B}" destId="{789005A9-3282-486F-8C68-2F603C10C5D4}" srcOrd="0" destOrd="0" presId="urn:microsoft.com/office/officeart/2005/8/layout/hList1"/>
    <dgm:cxn modelId="{3480CD32-D0DF-483B-9EC6-0789CF24E9F9}" type="presParOf" srcId="{789005A9-3282-486F-8C68-2F603C10C5D4}" destId="{B7EFA60A-44C7-4E9B-8C14-0FAFA3268DEA}" srcOrd="0" destOrd="0" presId="urn:microsoft.com/office/officeart/2005/8/layout/hList1"/>
    <dgm:cxn modelId="{8AA910E1-E51C-4C7C-A6F0-8338CFBFEA41}" type="presParOf" srcId="{789005A9-3282-486F-8C68-2F603C10C5D4}" destId="{83975266-755B-4127-AF21-A8261FB1255B}" srcOrd="1" destOrd="0" presId="urn:microsoft.com/office/officeart/2005/8/layout/hList1"/>
    <dgm:cxn modelId="{A065CA88-9F39-4AAC-B259-61E09289ED7C}" type="presParOf" srcId="{64959FE3-9E4E-44A8-B787-7F466FCD529B}" destId="{87883AAA-90B7-4FE9-9154-B3FA331B8CBA}" srcOrd="1" destOrd="0" presId="urn:microsoft.com/office/officeart/2005/8/layout/hList1"/>
    <dgm:cxn modelId="{2C9C4773-5D9D-4747-8356-F3586279DC99}" type="presParOf" srcId="{64959FE3-9E4E-44A8-B787-7F466FCD529B}" destId="{3324B58A-20C4-4E15-96E3-EBC2DBCB374E}" srcOrd="2" destOrd="0" presId="urn:microsoft.com/office/officeart/2005/8/layout/hList1"/>
    <dgm:cxn modelId="{9040AF16-069E-45BC-9CD9-C0F8A5B9BAEC}" type="presParOf" srcId="{3324B58A-20C4-4E15-96E3-EBC2DBCB374E}" destId="{444BEE52-2CDF-499E-928F-2AA8CC9E6AFA}" srcOrd="0" destOrd="0" presId="urn:microsoft.com/office/officeart/2005/8/layout/hList1"/>
    <dgm:cxn modelId="{20A621EF-E4BD-450B-A33C-4403803F0071}" type="presParOf" srcId="{3324B58A-20C4-4E15-96E3-EBC2DBCB374E}" destId="{DF55BA99-75C1-42D7-AE0F-20D0C24D4184}" srcOrd="1" destOrd="0" presId="urn:microsoft.com/office/officeart/2005/8/layout/hList1"/>
    <dgm:cxn modelId="{3F133281-AF0C-4647-9960-3CE9B656EF6C}" type="presParOf" srcId="{64959FE3-9E4E-44A8-B787-7F466FCD529B}" destId="{E53522F9-4D18-4EF6-9417-A488A41FA956}" srcOrd="3" destOrd="0" presId="urn:microsoft.com/office/officeart/2005/8/layout/hList1"/>
    <dgm:cxn modelId="{B2B063A9-FCAE-4E8C-AF30-3E2ABED796F5}" type="presParOf" srcId="{64959FE3-9E4E-44A8-B787-7F466FCD529B}" destId="{3C96AA08-EA0C-4A30-9A01-21361310E0F7}" srcOrd="4" destOrd="0" presId="urn:microsoft.com/office/officeart/2005/8/layout/hList1"/>
    <dgm:cxn modelId="{03F24DBC-30D2-490A-9DFE-C8E74675BCD4}" type="presParOf" srcId="{3C96AA08-EA0C-4A30-9A01-21361310E0F7}" destId="{0E86AADF-A30F-42F4-B493-A4A22E035426}" srcOrd="0" destOrd="0" presId="urn:microsoft.com/office/officeart/2005/8/layout/hList1"/>
    <dgm:cxn modelId="{D5B194A3-BE3E-4F64-803D-BDD99DA81D5F}" type="presParOf" srcId="{3C96AA08-EA0C-4A30-9A01-21361310E0F7}" destId="{EBC38F50-A104-44C9-AA75-CCF39D79482F}" srcOrd="1" destOrd="0" presId="urn:microsoft.com/office/officeart/2005/8/layout/hList1"/>
    <dgm:cxn modelId="{131EBBF3-8459-4B0F-91E2-1B5CF813961D}" type="presParOf" srcId="{64959FE3-9E4E-44A8-B787-7F466FCD529B}" destId="{E8E98F6D-E4D4-41D1-90C8-76ADC910210A}" srcOrd="5" destOrd="0" presId="urn:microsoft.com/office/officeart/2005/8/layout/hList1"/>
    <dgm:cxn modelId="{55FCCADC-9D7C-420B-8215-6F592BC06C18}" type="presParOf" srcId="{64959FE3-9E4E-44A8-B787-7F466FCD529B}" destId="{71E4F2A3-6D5E-4E03-93DC-E2A29B924BFC}" srcOrd="6" destOrd="0" presId="urn:microsoft.com/office/officeart/2005/8/layout/hList1"/>
    <dgm:cxn modelId="{BD6C5639-84ED-4DE1-A55E-52FB5792A8BC}" type="presParOf" srcId="{71E4F2A3-6D5E-4E03-93DC-E2A29B924BFC}" destId="{F618AF7E-63AD-4535-86BB-C6CD2280F6BB}" srcOrd="0" destOrd="0" presId="urn:microsoft.com/office/officeart/2005/8/layout/hList1"/>
    <dgm:cxn modelId="{11C6BBA7-0F85-45FE-BF9A-267DBAFA1FD6}" type="presParOf" srcId="{71E4F2A3-6D5E-4E03-93DC-E2A29B924BFC}" destId="{B63C3C56-EA65-4503-96AB-8EF08ACD384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EFA60A-44C7-4E9B-8C14-0FAFA3268DEA}">
      <dsp:nvSpPr>
        <dsp:cNvPr id="0" name=""/>
        <dsp:cNvSpPr/>
      </dsp:nvSpPr>
      <dsp:spPr>
        <a:xfrm>
          <a:off x="3848" y="831738"/>
          <a:ext cx="2314390" cy="925756"/>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w="12700" cap="rnd" cmpd="sng" algn="ctr">
          <a:solidFill>
            <a:schemeClr val="accent1">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Times New Roman" panose="02020603050405020304" pitchFamily="18" charset="0"/>
              <a:cs typeface="Times New Roman" panose="02020603050405020304" pitchFamily="18" charset="0"/>
            </a:rPr>
            <a:t>Strengths</a:t>
          </a:r>
        </a:p>
      </dsp:txBody>
      <dsp:txXfrm>
        <a:off x="3848" y="831738"/>
        <a:ext cx="2314390" cy="925756"/>
      </dsp:txXfrm>
    </dsp:sp>
    <dsp:sp modelId="{83975266-755B-4127-AF21-A8261FB1255B}">
      <dsp:nvSpPr>
        <dsp:cNvPr id="0" name=""/>
        <dsp:cNvSpPr/>
      </dsp:nvSpPr>
      <dsp:spPr>
        <a:xfrm>
          <a:off x="3848" y="1757494"/>
          <a:ext cx="2314390" cy="3390074"/>
        </a:xfrm>
        <a:prstGeom prst="rect">
          <a:avLst/>
        </a:prstGeom>
        <a:solidFill>
          <a:schemeClr val="accent1">
            <a:alpha val="90000"/>
            <a:tint val="40000"/>
            <a:hueOff val="0"/>
            <a:satOff val="0"/>
            <a:lumOff val="0"/>
            <a:alphaOff val="0"/>
          </a:schemeClr>
        </a:solidFill>
        <a:ln w="12700" cap="rnd" cmpd="sng" algn="ctr">
          <a:solidFill>
            <a:schemeClr val="accent1">
              <a:alpha val="90000"/>
              <a:tint val="40000"/>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latin typeface="Times New Roman" panose="02020603050405020304" pitchFamily="18" charset="0"/>
              <a:cs typeface="Times New Roman" panose="02020603050405020304" pitchFamily="18" charset="0"/>
            </a:rPr>
            <a:t>Technological applications to discover the right candidates and workers.</a:t>
          </a:r>
        </a:p>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latin typeface="Times New Roman" panose="02020603050405020304" pitchFamily="18" charset="0"/>
              <a:cs typeface="Times New Roman" panose="02020603050405020304" pitchFamily="18" charset="0"/>
            </a:rPr>
            <a:t>Equal rights in the workplace.</a:t>
          </a:r>
        </a:p>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latin typeface="Times New Roman" panose="02020603050405020304" pitchFamily="18" charset="0"/>
              <a:cs typeface="Times New Roman" panose="02020603050405020304" pitchFamily="18" charset="0"/>
            </a:rPr>
            <a:t>Protecting the rights of workers.</a:t>
          </a:r>
        </a:p>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latin typeface="Times New Roman" panose="02020603050405020304" pitchFamily="18" charset="0"/>
              <a:cs typeface="Times New Roman" panose="02020603050405020304" pitchFamily="18" charset="0"/>
            </a:rPr>
            <a:t>Great working atmosphere.</a:t>
          </a:r>
        </a:p>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latin typeface="Times New Roman" panose="02020603050405020304" pitchFamily="18" charset="0"/>
              <a:cs typeface="Times New Roman" panose="02020603050405020304" pitchFamily="18" charset="0"/>
            </a:rPr>
            <a:t>Low turnover rate</a:t>
          </a:r>
        </a:p>
      </dsp:txBody>
      <dsp:txXfrm>
        <a:off x="3848" y="1757494"/>
        <a:ext cx="2314390" cy="3390074"/>
      </dsp:txXfrm>
    </dsp:sp>
    <dsp:sp modelId="{444BEE52-2CDF-499E-928F-2AA8CC9E6AFA}">
      <dsp:nvSpPr>
        <dsp:cNvPr id="0" name=""/>
        <dsp:cNvSpPr/>
      </dsp:nvSpPr>
      <dsp:spPr>
        <a:xfrm>
          <a:off x="2642254" y="831738"/>
          <a:ext cx="2314390" cy="925756"/>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w="12700" cap="rnd" cmpd="sng" algn="ctr">
          <a:solidFill>
            <a:schemeClr val="accent1">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Times New Roman" panose="02020603050405020304" pitchFamily="18" charset="0"/>
              <a:cs typeface="Times New Roman" panose="02020603050405020304" pitchFamily="18" charset="0"/>
            </a:rPr>
            <a:t>Weaknesses</a:t>
          </a:r>
        </a:p>
      </dsp:txBody>
      <dsp:txXfrm>
        <a:off x="2642254" y="831738"/>
        <a:ext cx="2314390" cy="925756"/>
      </dsp:txXfrm>
    </dsp:sp>
    <dsp:sp modelId="{DF55BA99-75C1-42D7-AE0F-20D0C24D4184}">
      <dsp:nvSpPr>
        <dsp:cNvPr id="0" name=""/>
        <dsp:cNvSpPr/>
      </dsp:nvSpPr>
      <dsp:spPr>
        <a:xfrm>
          <a:off x="2642254" y="1757494"/>
          <a:ext cx="2314390" cy="3390074"/>
        </a:xfrm>
        <a:prstGeom prst="rect">
          <a:avLst/>
        </a:prstGeom>
        <a:solidFill>
          <a:schemeClr val="accent1">
            <a:alpha val="90000"/>
            <a:tint val="40000"/>
            <a:hueOff val="0"/>
            <a:satOff val="0"/>
            <a:lumOff val="0"/>
            <a:alphaOff val="0"/>
          </a:schemeClr>
        </a:solidFill>
        <a:ln w="12700" cap="rnd" cmpd="sng" algn="ctr">
          <a:solidFill>
            <a:schemeClr val="accent1">
              <a:alpha val="90000"/>
              <a:tint val="40000"/>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latin typeface="Times New Roman" panose="02020603050405020304" pitchFamily="18" charset="0"/>
              <a:cs typeface="Times New Roman" panose="02020603050405020304" pitchFamily="18" charset="0"/>
            </a:rPr>
            <a:t>Favoritism and biasness</a:t>
          </a:r>
        </a:p>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latin typeface="Times New Roman" panose="02020603050405020304" pitchFamily="18" charset="0"/>
              <a:cs typeface="Times New Roman" panose="02020603050405020304" pitchFamily="18" charset="0"/>
            </a:rPr>
            <a:t>A negative reputation for whatever reason.</a:t>
          </a:r>
        </a:p>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latin typeface="Times New Roman" panose="02020603050405020304" pitchFamily="18" charset="0"/>
              <a:cs typeface="Times New Roman" panose="02020603050405020304" pitchFamily="18" charset="0"/>
            </a:rPr>
            <a:t>Altering the mentality of some of its personnel</a:t>
          </a:r>
        </a:p>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latin typeface="Times New Roman" panose="02020603050405020304" pitchFamily="18" charset="0"/>
              <a:cs typeface="Times New Roman" panose="02020603050405020304" pitchFamily="18" charset="0"/>
            </a:rPr>
            <a:t>Restricted budgets make it difficult for HR management to carry out their duties (Patil et al, 2012).</a:t>
          </a:r>
        </a:p>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latin typeface="Times New Roman" panose="02020603050405020304" pitchFamily="18" charset="0"/>
              <a:cs typeface="Times New Roman" panose="02020603050405020304" pitchFamily="18" charset="0"/>
            </a:rPr>
            <a:t>Dissatisfaction and disappointment among worker.</a:t>
          </a:r>
        </a:p>
      </dsp:txBody>
      <dsp:txXfrm>
        <a:off x="2642254" y="1757494"/>
        <a:ext cx="2314390" cy="3390074"/>
      </dsp:txXfrm>
    </dsp:sp>
    <dsp:sp modelId="{0E86AADF-A30F-42F4-B493-A4A22E035426}">
      <dsp:nvSpPr>
        <dsp:cNvPr id="0" name=""/>
        <dsp:cNvSpPr/>
      </dsp:nvSpPr>
      <dsp:spPr>
        <a:xfrm>
          <a:off x="5280659" y="831738"/>
          <a:ext cx="2314390" cy="925756"/>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w="12700" cap="rnd" cmpd="sng" algn="ctr">
          <a:solidFill>
            <a:schemeClr val="accent1">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Opportunities</a:t>
          </a:r>
        </a:p>
      </dsp:txBody>
      <dsp:txXfrm>
        <a:off x="5280659" y="831738"/>
        <a:ext cx="2314390" cy="925756"/>
      </dsp:txXfrm>
    </dsp:sp>
    <dsp:sp modelId="{EBC38F50-A104-44C9-AA75-CCF39D79482F}">
      <dsp:nvSpPr>
        <dsp:cNvPr id="0" name=""/>
        <dsp:cNvSpPr/>
      </dsp:nvSpPr>
      <dsp:spPr>
        <a:xfrm>
          <a:off x="5280659" y="1757494"/>
          <a:ext cx="2314390" cy="3390074"/>
        </a:xfrm>
        <a:prstGeom prst="rect">
          <a:avLst/>
        </a:prstGeom>
        <a:solidFill>
          <a:schemeClr val="accent1">
            <a:alpha val="90000"/>
            <a:tint val="40000"/>
            <a:hueOff val="0"/>
            <a:satOff val="0"/>
            <a:lumOff val="0"/>
            <a:alphaOff val="0"/>
          </a:schemeClr>
        </a:solidFill>
        <a:ln w="12700" cap="rnd" cmpd="sng" algn="ctr">
          <a:solidFill>
            <a:schemeClr val="accent1">
              <a:alpha val="90000"/>
              <a:tint val="40000"/>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The company's efficiency might be boosted by regularly updating and enforcing HR regulations. </a:t>
          </a:r>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An expanding supply of workers with specialized skills. </a:t>
          </a:r>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Having more finances and resources available to HR (</a:t>
          </a:r>
          <a:r>
            <a:rPr lang="en-US" sz="1600" kern="1200" dirty="0" err="1">
              <a:latin typeface="Times New Roman" panose="02020603050405020304" pitchFamily="18" charset="0"/>
              <a:cs typeface="Times New Roman" panose="02020603050405020304" pitchFamily="18" charset="0"/>
            </a:rPr>
            <a:t>Elrayah</a:t>
          </a:r>
          <a:r>
            <a:rPr lang="en-US" sz="1600" kern="1200" dirty="0">
              <a:latin typeface="Times New Roman" panose="02020603050405020304" pitchFamily="18" charset="0"/>
              <a:cs typeface="Times New Roman" panose="02020603050405020304" pitchFamily="18" charset="0"/>
            </a:rPr>
            <a:t>, 2021).</a:t>
          </a:r>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The HR department should make use of the latest technological advances.</a:t>
          </a:r>
        </a:p>
      </dsp:txBody>
      <dsp:txXfrm>
        <a:off x="5280659" y="1757494"/>
        <a:ext cx="2314390" cy="3390074"/>
      </dsp:txXfrm>
    </dsp:sp>
    <dsp:sp modelId="{F618AF7E-63AD-4535-86BB-C6CD2280F6BB}">
      <dsp:nvSpPr>
        <dsp:cNvPr id="0" name=""/>
        <dsp:cNvSpPr/>
      </dsp:nvSpPr>
      <dsp:spPr>
        <a:xfrm>
          <a:off x="7919065" y="831738"/>
          <a:ext cx="2314390" cy="925756"/>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w="12700" cap="rnd" cmpd="sng" algn="ctr">
          <a:solidFill>
            <a:schemeClr val="accent1">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Times New Roman" panose="02020603050405020304" pitchFamily="18" charset="0"/>
              <a:cs typeface="Times New Roman" panose="02020603050405020304" pitchFamily="18" charset="0"/>
            </a:rPr>
            <a:t>Threats</a:t>
          </a:r>
        </a:p>
      </dsp:txBody>
      <dsp:txXfrm>
        <a:off x="7919065" y="831738"/>
        <a:ext cx="2314390" cy="925756"/>
      </dsp:txXfrm>
    </dsp:sp>
    <dsp:sp modelId="{B63C3C56-EA65-4503-96AB-8EF08ACD384D}">
      <dsp:nvSpPr>
        <dsp:cNvPr id="0" name=""/>
        <dsp:cNvSpPr/>
      </dsp:nvSpPr>
      <dsp:spPr>
        <a:xfrm>
          <a:off x="7919065" y="1757494"/>
          <a:ext cx="2314390" cy="3390074"/>
        </a:xfrm>
        <a:prstGeom prst="rect">
          <a:avLst/>
        </a:prstGeom>
        <a:solidFill>
          <a:schemeClr val="accent1">
            <a:alpha val="90000"/>
            <a:tint val="40000"/>
            <a:hueOff val="0"/>
            <a:satOff val="0"/>
            <a:lumOff val="0"/>
            <a:alphaOff val="0"/>
          </a:schemeClr>
        </a:solidFill>
        <a:ln w="12700" cap="rnd" cmpd="sng" algn="ctr">
          <a:solidFill>
            <a:schemeClr val="accent1">
              <a:alpha val="90000"/>
              <a:tint val="40000"/>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latin typeface="Times New Roman" panose="02020603050405020304" pitchFamily="18" charset="0"/>
              <a:cs typeface="Times New Roman" panose="02020603050405020304" pitchFamily="18" charset="0"/>
            </a:rPr>
            <a:t>Competition from other businesses</a:t>
          </a:r>
        </a:p>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latin typeface="Times New Roman" panose="02020603050405020304" pitchFamily="18" charset="0"/>
              <a:cs typeface="Times New Roman" panose="02020603050405020304" pitchFamily="18" charset="0"/>
            </a:rPr>
            <a:t>It's a challenging position for HR management since it might lead to an increase in the turnover rate of the personnel. </a:t>
          </a:r>
        </a:p>
      </dsp:txBody>
      <dsp:txXfrm>
        <a:off x="7919065" y="1757494"/>
        <a:ext cx="2314390" cy="3390074"/>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B8BA43-DBD8-454A-B8ED-4842C52D3C3F}" type="datetimeFigureOut">
              <a:rPr lang="en-US" smtClean="0"/>
              <a:t>8/23/22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6B2A6D-7E34-4C8F-B983-6ED16C8B54EA}" type="slidenum">
              <a:rPr lang="en-US" smtClean="0"/>
              <a:t>‹#›</a:t>
            </a:fld>
            <a:endParaRPr lang="en-US"/>
          </a:p>
        </p:txBody>
      </p:sp>
    </p:spTree>
    <p:extLst>
      <p:ext uri="{BB962C8B-B14F-4D97-AF65-F5344CB8AC3E}">
        <p14:creationId xmlns:p14="http://schemas.microsoft.com/office/powerpoint/2010/main" val="3734573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is an organized program with several approaches devised by experts in a particular vocation. Every company has a responsibility to ensure that its workers' skills and knowledge are up to date with the changing business environment (Younger et al., 2011)</a:t>
            </a:r>
            <a:r>
              <a:rPr lang="en-US" sz="1800" dirty="0">
                <a:effectLst/>
                <a:latin typeface="Calibri" panose="020F0502020204030204" pitchFamily="34" charset="0"/>
                <a:ea typeface="Calibri" panose="020F0502020204030204" pitchFamily="34" charset="0"/>
                <a:cs typeface="Times New Roman" panose="02020603050405020304" pitchFamily="18" charset="0"/>
              </a:rPr>
              <a:t>. As an Amazon HR manager, I will talk about the kind of training and expertise that are required. In this phase, the appropriate knowledge, skills, and behaviors will also be established. It will be shown how an HR manager may do a SWOT analysis and assess their skill set. Last but not least, this evaluation will cover the possible advantages of growing an HR officer via appropriate training and development.</a:t>
            </a:r>
          </a:p>
          <a:p>
            <a:endParaRPr lang="en-US" dirty="0"/>
          </a:p>
        </p:txBody>
      </p:sp>
      <p:sp>
        <p:nvSpPr>
          <p:cNvPr id="4" name="Slide Number Placeholder 3"/>
          <p:cNvSpPr>
            <a:spLocks noGrp="1"/>
          </p:cNvSpPr>
          <p:nvPr>
            <p:ph type="sldNum" sz="quarter" idx="5"/>
          </p:nvPr>
        </p:nvSpPr>
        <p:spPr/>
        <p:txBody>
          <a:bodyPr/>
          <a:lstStyle/>
          <a:p>
            <a:fld id="{FB6B2A6D-7E34-4C8F-B983-6ED16C8B54EA}" type="slidenum">
              <a:rPr lang="en-US" smtClean="0"/>
              <a:t>2</a:t>
            </a:fld>
            <a:endParaRPr lang="en-US"/>
          </a:p>
        </p:txBody>
      </p:sp>
    </p:spTree>
    <p:extLst>
      <p:ext uri="{BB962C8B-B14F-4D97-AF65-F5344CB8AC3E}">
        <p14:creationId xmlns:p14="http://schemas.microsoft.com/office/powerpoint/2010/main" val="991114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Overview of an HR manager’s roles</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Employers rely on human resources managers to keep tabs on the whole recruitment and selection process, from initial screening through the final selection of new hires. Human resources (HR) divisions are held to a higher standard of performance than any other area of the business. To a varying extent, depending on the organization, the job will include: working closely with multiple departments, increasingly in a consultant capacity, and helping line managers to comprehend and put into action policies and procedures.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Calibri" panose="020F0502020204030204" pitchFamily="34" charset="0"/>
              </a:rPr>
              <a:t>Informing policymakers about issues such as employee performance and health and safety is one of the primary goals of an HR manager. Hiring new employees, which includes creating job descriptions and person criteria, generating job advertisements, and interviewing candidates is another important task. Moreover, developing and executing policies on topics including working conditions, performance management, equal opportunities, disciplinary processes, and absence management is done by an HR professional. They provide employee Handbook written advice on matters of compensation, including raises and perks. Payroll administration, as well as the management of personnel records (Sparrow, 2016). Consulting with clients on employment-related legal issues, resolving complaints, and implementing corrective action plans are monitored by him. The creation of long-term and short-term human resources planning plans and arranging and occasionally providing training, including inductions for new employees is an important concern for an HR manager. Identifying training requirements with the help of department managers is also monitored by him.</a:t>
            </a:r>
            <a:endParaRPr lang="en-US" dirty="0"/>
          </a:p>
        </p:txBody>
      </p:sp>
      <p:sp>
        <p:nvSpPr>
          <p:cNvPr id="4" name="Slide Number Placeholder 3"/>
          <p:cNvSpPr>
            <a:spLocks noGrp="1"/>
          </p:cNvSpPr>
          <p:nvPr>
            <p:ph type="sldNum" sz="quarter" idx="5"/>
          </p:nvPr>
        </p:nvSpPr>
        <p:spPr/>
        <p:txBody>
          <a:bodyPr/>
          <a:lstStyle/>
          <a:p>
            <a:fld id="{FB6B2A6D-7E34-4C8F-B983-6ED16C8B54EA}" type="slidenum">
              <a:rPr lang="en-US" smtClean="0"/>
              <a:t>3</a:t>
            </a:fld>
            <a:endParaRPr lang="en-US"/>
          </a:p>
        </p:txBody>
      </p:sp>
    </p:spTree>
    <p:extLst>
      <p:ext uri="{BB962C8B-B14F-4D97-AF65-F5344CB8AC3E}">
        <p14:creationId xmlns:p14="http://schemas.microsoft.com/office/powerpoint/2010/main" val="23661904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Knowledge, Skills, and Behavior</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 a consequence of this study, HR leaders throughout the globe can see how they measure up against the following five criteria, and how they may improve their performance and affect business outcomes.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Speaking ability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successful HR professional must be able to communicate in front of large groups of people. This one talent may have a greater impact on your career than any other. Learning how to do anything properly is well worth the investment of time, money, and effort. Even those who have mastered the art of delivering a polished presentation know that practice is essential.</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Reading people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People reading is another essential HR skill. There are those of us who can tell when someone is being deceitful by their demeanor. To have a deeper understanding of a person, you may learn to recognize and comprehend certain universal expressions, postures, or micro-expressions that disclose nuances about them.</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Backbone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Being able to maintain one's composure in the face of adversity is an important quality. It's all too often for HR professionals to be seen as weak because they back down when confronted by a powerful boss or CEO.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Empathy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 HR practitioner believes empathy to be the fourth and most important soft skill. To be able to make sound judgments at the right moment is impossible if you cannot see things from someone else's perspective or grasp the subtleties of the issue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Yusoff</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2017).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Listening</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"Listening" is the last HR talent on my list. You must be able to set your agenda aside to hear and understand what others have to say. The individual must be able to realize that you've heard what they've been saying in addition to what they've spoken.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B6B2A6D-7E34-4C8F-B983-6ED16C8B54EA}" type="slidenum">
              <a:rPr lang="en-US" smtClean="0"/>
              <a:t>4</a:t>
            </a:fld>
            <a:endParaRPr lang="en-US"/>
          </a:p>
        </p:txBody>
      </p:sp>
    </p:spTree>
    <p:extLst>
      <p:ext uri="{BB962C8B-B14F-4D97-AF65-F5344CB8AC3E}">
        <p14:creationId xmlns:p14="http://schemas.microsoft.com/office/powerpoint/2010/main" val="1724643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SWOT Analysis</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Workforce management may be better understood by doing an HR SWOT analysis, which involves gathering and evaluating data on a company's workforce. Using this study, business owners may learn what motivates their organization and how to make better choices for it in the future.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Blip>
                <a:blip r:embed="rId3"/>
              </a:buBlip>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Strengths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finest examples of technological applications are the recruitment online platforms that help Amazon to discover the right candidates and workers. Employees' main worry is that their rights and interests are not being exploited by the corporation, and they desire the preservation of their rights. Religious, gender, and racial discrimination are commonplace in the workplace despite claims of equal rights. Protecting the rights of workers is the job of HR managers. As a result, the link between the organization and its workers is strengthened. No matter how great the working atmosphere and the perks are, workers' primary concern is always going to be how much money they're going to be paid each month. The percentage of employees who leave a firm in a certain period is known as the employee turnover rate. If Amazon has a high employee churn rate, this indicates a long-term problem with employee retention.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Blip>
                <a:blip r:embed="rId3"/>
              </a:buBlip>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Weakness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When favoritism is practiced by those in positions of authority, it may put the company's productivity and development at risk. By enhancing productivity and employing talented people, HR management may improve the firm's image in the market if Amazon has a negative reputation for whatever reason. However, every organization can’t have a motivated and productive workforce. For the corporation, altering the mentality of some of its personnel is the most difficult problem. It is the HR department's primary objective to allocate resources and boost overall productivity. Restricted budgets make it difficult for HR management to carry out their duties (Patil et al, 2012). Dissatisfaction and disappointment among workers who are directly related to their jobs would have a ripple effect across the whole firm.</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Blip>
                <a:blip r:embed="rId3"/>
              </a:buBlip>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Opportunities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company's efficiency might be boosted by regularly updating and enforcing HR regulations. The company's productivity and customer satisfaction may both rise if the HR department undertakes in-depth study and development. Because of the large number of educational institutions, the market has an expanding supply of workers with specialized skills. Having a vast budget for the HR department might cause opportunities. Having more finances and resources available to HR will help the organization to perform better in the future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Elrayah</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2021). The HR department should make use of the latest technological advances to increase the organization's overall efficiency. The use of AI (artificial intelligence) may have a significant impact on the company's efficiency.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Blip>
                <a:blip r:embed="rId3"/>
              </a:buBlip>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Threats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Competition from other businesses might lead to a lack of workers if they start employing the same sort of individuals you are seeking for. It's a challenging position for HR management since it might lead to an increase in the turnover rate of the personnel.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B6B2A6D-7E34-4C8F-B983-6ED16C8B54EA}" type="slidenum">
              <a:rPr lang="en-US" smtClean="0"/>
              <a:t>5</a:t>
            </a:fld>
            <a:endParaRPr lang="en-US"/>
          </a:p>
        </p:txBody>
      </p:sp>
    </p:spTree>
    <p:extLst>
      <p:ext uri="{BB962C8B-B14F-4D97-AF65-F5344CB8AC3E}">
        <p14:creationId xmlns:p14="http://schemas.microsoft.com/office/powerpoint/2010/main" val="31095804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SWOT Analysis</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Workforce management may be better understood by doing an HR SWOT analysis, which involves gathering and evaluating data on a company's workforce. Using this study, business owners may learn what motivates their organization and how to make better choices for it in the future.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Blip>
                <a:blip r:embed="rId3"/>
              </a:buBlip>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Strengths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finest examples of technological applications are the recruitment online platforms that help Amazon to discover the right candidates and workers. Employees' main worry is that their rights and interests are not being exploited by the corporation, and they desire the preservation of their rights. Religious, gender, and racial discrimination are commonplace in the workplace despite claims of equal rights. Protecting the rights of workers is the job of HR managers. As a result, the link between the organization and its workers is strengthened. No matter how great the working atmosphere and the perks are, workers' primary concern is always going to be how much money they're going to be paid each month. The percentage of employees who leave a firm in a certain period is known as the employee turnover rate. If Amazon has a high employee churn rate, this indicates a long-term problem with employee retention.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Blip>
                <a:blip r:embed="rId3"/>
              </a:buBlip>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Weakness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When favoritism is practiced by those in positions of authority, it may put the company's productivity and development at risk. By enhancing productivity and employing talented people, HR management may improve the firm's image in the market if Amazon has a negative reputation for whatever reason. However, every organization can’t have a motivated and productive workforce. For the corporation, altering the mentality of some of its personnel is the most difficult problem. It is the HR department's primary objective to allocate resources and boost overall productivity. Restricted budgets make it difficult for HR management to carry out their duties (Patil et al, 2012). Dissatisfaction and disappointment among workers who are directly related to their jobs would have a ripple effect across the whole firm.</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Blip>
                <a:blip r:embed="rId3"/>
              </a:buBlip>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Opportunities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company's efficiency might be boosted by regularly updating and enforcing HR regulations. The company's productivity and customer satisfaction may both rise if the HR department undertakes in-depth study and development. Because of the large number of educational institutions, the market has an expanding supply of workers with specialized skills. Having a vast budget for the HR department might cause opportunities. Having more finances and resources available to HR will help the organization to perform better in the future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Elrayah</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2021). The HR department should make use of the latest technological advances to increase the organization's overall efficiency. The use of AI (artificial intelligence) may have a significant impact on the company's efficiency.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Blip>
                <a:blip r:embed="rId3"/>
              </a:buBlip>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Threats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Competition from other businesses might lead to a lack of workers if they start employing the same sort of individuals you are seeking for. It's a challenging position for HR management since it might lead to an increase in the turnover rate of the personnel.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B6B2A6D-7E34-4C8F-B983-6ED16C8B54EA}" type="slidenum">
              <a:rPr lang="en-US" smtClean="0"/>
              <a:t>6</a:t>
            </a:fld>
            <a:endParaRPr lang="en-US"/>
          </a:p>
        </p:txBody>
      </p:sp>
    </p:spTree>
    <p:extLst>
      <p:ext uri="{BB962C8B-B14F-4D97-AF65-F5344CB8AC3E}">
        <p14:creationId xmlns:p14="http://schemas.microsoft.com/office/powerpoint/2010/main" val="23982632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Training and Development</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organization's succession planning relies heavily on training and development, which improves team management and leadership abilities.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HR Employee motivation and productivity can only be increased via training and development programs. An increase in employee happiness and well-being is a direct result of training and development budgets (Ellis, 2018). Proper training and development may reduce employee turnover results. It can boost morale and productivity among workers. A financial gain is realized as a consequence of increased efficiency in the process. An important factor in the acceptance of new technologies and procedures may improve product and strategy innovation.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B6B2A6D-7E34-4C8F-B983-6ED16C8B54EA}" type="slidenum">
              <a:rPr lang="en-US" smtClean="0"/>
              <a:t>7</a:t>
            </a:fld>
            <a:endParaRPr lang="en-US"/>
          </a:p>
        </p:txBody>
      </p:sp>
    </p:spTree>
    <p:extLst>
      <p:ext uri="{BB962C8B-B14F-4D97-AF65-F5344CB8AC3E}">
        <p14:creationId xmlns:p14="http://schemas.microsoft.com/office/powerpoint/2010/main" val="38602425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Potential benefits to the Organisation</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It's important to remember that HR has a significant influence on your organization. It is possible to save time and money by collaborating with an HRM specialist in the areas of attracting and retaining top-tier employees as well as streamlining the onboarding process and enhancing employee perks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Arabzad</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2018)</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pPr marL="342900" marR="0" lvl="0" indent="-342900" algn="just">
              <a:lnSpc>
                <a:spcPct val="150000"/>
              </a:lnSpc>
              <a:spcBef>
                <a:spcPts val="0"/>
              </a:spcBef>
              <a:spcAft>
                <a:spcPts val="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Recruit and retain the best and the brightest.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Strengthening Employee Onboarding Improves Retention.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Employee Benefits from Larger Companies.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Fewer Problems with Compliance.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Accessing HR from anywhere and at any time is a time and energy saver.</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B6B2A6D-7E34-4C8F-B983-6ED16C8B54EA}" type="slidenum">
              <a:rPr lang="en-US" smtClean="0"/>
              <a:t>8</a:t>
            </a:fld>
            <a:endParaRPr lang="en-US"/>
          </a:p>
        </p:txBody>
      </p:sp>
    </p:spTree>
    <p:extLst>
      <p:ext uri="{BB962C8B-B14F-4D97-AF65-F5344CB8AC3E}">
        <p14:creationId xmlns:p14="http://schemas.microsoft.com/office/powerpoint/2010/main" val="7925263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When conflicts arise between coworkers or between the company's upper management and its lower ranks, HR managers might serve as a mediator. They interpret the company's rules and regulations and establish what constitutes proper conduct in the workplace. When it comes to implementing new business ideas, human resource professionals can be a huge asset when it comes to increasing efficiency inside the corporation. The company's objectives are influenced by the efforts of the human resources department, which is critical in recruiting new personnel.</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B6B2A6D-7E34-4C8F-B983-6ED16C8B54EA}" type="slidenum">
              <a:rPr lang="en-US" smtClean="0"/>
              <a:t>9</a:t>
            </a:fld>
            <a:endParaRPr lang="en-US"/>
          </a:p>
        </p:txBody>
      </p:sp>
    </p:spTree>
    <p:extLst>
      <p:ext uri="{BB962C8B-B14F-4D97-AF65-F5344CB8AC3E}">
        <p14:creationId xmlns:p14="http://schemas.microsoft.com/office/powerpoint/2010/main" val="40880244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B6B2A6D-7E34-4C8F-B983-6ED16C8B54EA}" type="slidenum">
              <a:rPr lang="en-US" smtClean="0"/>
              <a:t>10</a:t>
            </a:fld>
            <a:endParaRPr lang="en-US"/>
          </a:p>
        </p:txBody>
      </p:sp>
    </p:spTree>
    <p:extLst>
      <p:ext uri="{BB962C8B-B14F-4D97-AF65-F5344CB8AC3E}">
        <p14:creationId xmlns:p14="http://schemas.microsoft.com/office/powerpoint/2010/main" val="40441913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CBA950C-BF82-429E-84FD-E0C84101D8EF}" type="datetimeFigureOut">
              <a:rPr lang="en-US" smtClean="0"/>
              <a:t>8/23/22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44B0C1-B3F7-4C26-B373-79120BB2F236}" type="slidenum">
              <a:rPr lang="en-US" smtClean="0"/>
              <a:t>‹#›</a:t>
            </a:fld>
            <a:endParaRPr lang="en-US"/>
          </a:p>
        </p:txBody>
      </p:sp>
    </p:spTree>
    <p:extLst>
      <p:ext uri="{BB962C8B-B14F-4D97-AF65-F5344CB8AC3E}">
        <p14:creationId xmlns:p14="http://schemas.microsoft.com/office/powerpoint/2010/main" val="1203138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BA950C-BF82-429E-84FD-E0C84101D8EF}" type="datetimeFigureOut">
              <a:rPr lang="en-US" smtClean="0"/>
              <a:t>8/23/22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44B0C1-B3F7-4C26-B373-79120BB2F236}" type="slidenum">
              <a:rPr lang="en-US" smtClean="0"/>
              <a:t>‹#›</a:t>
            </a:fld>
            <a:endParaRPr lang="en-US"/>
          </a:p>
        </p:txBody>
      </p:sp>
    </p:spTree>
    <p:extLst>
      <p:ext uri="{BB962C8B-B14F-4D97-AF65-F5344CB8AC3E}">
        <p14:creationId xmlns:p14="http://schemas.microsoft.com/office/powerpoint/2010/main" val="4284374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BA950C-BF82-429E-84FD-E0C84101D8EF}" type="datetimeFigureOut">
              <a:rPr lang="en-US" smtClean="0"/>
              <a:t>8/23/22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44B0C1-B3F7-4C26-B373-79120BB2F236}" type="slidenum">
              <a:rPr lang="en-US" smtClean="0"/>
              <a:t>‹#›</a:t>
            </a:fld>
            <a:endParaRPr lang="en-US"/>
          </a:p>
        </p:txBody>
      </p:sp>
    </p:spTree>
    <p:extLst>
      <p:ext uri="{BB962C8B-B14F-4D97-AF65-F5344CB8AC3E}">
        <p14:creationId xmlns:p14="http://schemas.microsoft.com/office/powerpoint/2010/main" val="152165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BA950C-BF82-429E-84FD-E0C84101D8EF}" type="datetimeFigureOut">
              <a:rPr lang="en-US" smtClean="0"/>
              <a:t>8/23/22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344B0C1-B3F7-4C26-B373-79120BB2F236}" type="slidenum">
              <a:rPr lang="en-US" smtClean="0"/>
              <a:t>‹#›</a:t>
            </a:fld>
            <a:endParaRPr lang="en-US"/>
          </a:p>
        </p:txBody>
      </p:sp>
    </p:spTree>
    <p:extLst>
      <p:ext uri="{BB962C8B-B14F-4D97-AF65-F5344CB8AC3E}">
        <p14:creationId xmlns:p14="http://schemas.microsoft.com/office/powerpoint/2010/main" val="231497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BA950C-BF82-429E-84FD-E0C84101D8EF}" type="datetimeFigureOut">
              <a:rPr lang="en-US" smtClean="0"/>
              <a:t>8/23/22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344B0C1-B3F7-4C26-B373-79120BB2F236}" type="slidenum">
              <a:rPr lang="en-US" smtClean="0"/>
              <a:t>‹#›</a:t>
            </a:fld>
            <a:endParaRPr lang="en-US"/>
          </a:p>
        </p:txBody>
      </p:sp>
    </p:spTree>
    <p:extLst>
      <p:ext uri="{BB962C8B-B14F-4D97-AF65-F5344CB8AC3E}">
        <p14:creationId xmlns:p14="http://schemas.microsoft.com/office/powerpoint/2010/main" val="4113168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BA950C-BF82-429E-84FD-E0C84101D8EF}" type="datetimeFigureOut">
              <a:rPr lang="en-US" smtClean="0"/>
              <a:t>8/23/22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344B0C1-B3F7-4C26-B373-79120BB2F236}" type="slidenum">
              <a:rPr lang="en-US" smtClean="0"/>
              <a:t>‹#›</a:t>
            </a:fld>
            <a:endParaRPr lang="en-US"/>
          </a:p>
        </p:txBody>
      </p:sp>
    </p:spTree>
    <p:extLst>
      <p:ext uri="{BB962C8B-B14F-4D97-AF65-F5344CB8AC3E}">
        <p14:creationId xmlns:p14="http://schemas.microsoft.com/office/powerpoint/2010/main" val="763811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BA950C-BF82-429E-84FD-E0C84101D8EF}" type="datetimeFigureOut">
              <a:rPr lang="en-US" smtClean="0"/>
              <a:t>8/23/22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344B0C1-B3F7-4C26-B373-79120BB2F236}" type="slidenum">
              <a:rPr lang="en-US" smtClean="0"/>
              <a:t>‹#›</a:t>
            </a:fld>
            <a:endParaRPr lang="en-US"/>
          </a:p>
        </p:txBody>
      </p:sp>
    </p:spTree>
    <p:extLst>
      <p:ext uri="{BB962C8B-B14F-4D97-AF65-F5344CB8AC3E}">
        <p14:creationId xmlns:p14="http://schemas.microsoft.com/office/powerpoint/2010/main" val="1132682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BA950C-BF82-429E-84FD-E0C84101D8EF}" type="datetimeFigureOut">
              <a:rPr lang="en-US" smtClean="0"/>
              <a:t>8/23/22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344B0C1-B3F7-4C26-B373-79120BB2F236}" type="slidenum">
              <a:rPr lang="en-US" smtClean="0"/>
              <a:t>‹#›</a:t>
            </a:fld>
            <a:endParaRPr lang="en-US"/>
          </a:p>
        </p:txBody>
      </p:sp>
    </p:spTree>
    <p:extLst>
      <p:ext uri="{BB962C8B-B14F-4D97-AF65-F5344CB8AC3E}">
        <p14:creationId xmlns:p14="http://schemas.microsoft.com/office/powerpoint/2010/main" val="28408704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BA950C-BF82-429E-84FD-E0C84101D8EF}" type="datetimeFigureOut">
              <a:rPr lang="en-US" smtClean="0"/>
              <a:t>8/23/22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344B0C1-B3F7-4C26-B373-79120BB2F236}" type="slidenum">
              <a:rPr lang="en-US" smtClean="0"/>
              <a:t>‹#›</a:t>
            </a:fld>
            <a:endParaRPr lang="en-US"/>
          </a:p>
        </p:txBody>
      </p:sp>
    </p:spTree>
    <p:extLst>
      <p:ext uri="{BB962C8B-B14F-4D97-AF65-F5344CB8AC3E}">
        <p14:creationId xmlns:p14="http://schemas.microsoft.com/office/powerpoint/2010/main" val="1623107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BA950C-BF82-429E-84FD-E0C84101D8EF}" type="datetimeFigureOut">
              <a:rPr lang="en-US" smtClean="0"/>
              <a:t>8/23/22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44B0C1-B3F7-4C26-B373-79120BB2F236}" type="slidenum">
              <a:rPr lang="en-US" smtClean="0"/>
              <a:t>‹#›</a:t>
            </a:fld>
            <a:endParaRPr lang="en-US"/>
          </a:p>
        </p:txBody>
      </p:sp>
    </p:spTree>
    <p:extLst>
      <p:ext uri="{BB962C8B-B14F-4D97-AF65-F5344CB8AC3E}">
        <p14:creationId xmlns:p14="http://schemas.microsoft.com/office/powerpoint/2010/main" val="2551354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BA950C-BF82-429E-84FD-E0C84101D8EF}" type="datetimeFigureOut">
              <a:rPr lang="en-US" smtClean="0"/>
              <a:t>8/23/22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44B0C1-B3F7-4C26-B373-79120BB2F236}"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93103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BA950C-BF82-429E-84FD-E0C84101D8EF}" type="datetimeFigureOut">
              <a:rPr lang="en-US" smtClean="0"/>
              <a:t>8/23/22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44B0C1-B3F7-4C26-B373-79120BB2F236}" type="slidenum">
              <a:rPr lang="en-US" smtClean="0"/>
              <a:t>‹#›</a:t>
            </a:fld>
            <a:endParaRPr lang="en-US"/>
          </a:p>
        </p:txBody>
      </p:sp>
    </p:spTree>
    <p:extLst>
      <p:ext uri="{BB962C8B-B14F-4D97-AF65-F5344CB8AC3E}">
        <p14:creationId xmlns:p14="http://schemas.microsoft.com/office/powerpoint/2010/main" val="3578383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BA950C-BF82-429E-84FD-E0C84101D8EF}" type="datetimeFigureOut">
              <a:rPr lang="en-US" smtClean="0"/>
              <a:t>8/23/22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44B0C1-B3F7-4C26-B373-79120BB2F236}"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37797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BA950C-BF82-429E-84FD-E0C84101D8EF}" type="datetimeFigureOut">
              <a:rPr lang="en-US" smtClean="0"/>
              <a:t>8/23/22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44B0C1-B3F7-4C26-B373-79120BB2F236}" type="slidenum">
              <a:rPr lang="en-US" smtClean="0"/>
              <a:t>‹#›</a:t>
            </a:fld>
            <a:endParaRPr lang="en-US"/>
          </a:p>
        </p:txBody>
      </p:sp>
    </p:spTree>
    <p:extLst>
      <p:ext uri="{BB962C8B-B14F-4D97-AF65-F5344CB8AC3E}">
        <p14:creationId xmlns:p14="http://schemas.microsoft.com/office/powerpoint/2010/main" val="27708790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BA950C-BF82-429E-84FD-E0C84101D8EF}" type="datetimeFigureOut">
              <a:rPr lang="en-US" smtClean="0"/>
              <a:t>8/23/22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44B0C1-B3F7-4C26-B373-79120BB2F236}" type="slidenum">
              <a:rPr lang="en-US" smtClean="0"/>
              <a:t>‹#›</a:t>
            </a:fld>
            <a:endParaRPr lang="en-US"/>
          </a:p>
        </p:txBody>
      </p:sp>
    </p:spTree>
    <p:extLst>
      <p:ext uri="{BB962C8B-B14F-4D97-AF65-F5344CB8AC3E}">
        <p14:creationId xmlns:p14="http://schemas.microsoft.com/office/powerpoint/2010/main" val="20718988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BA950C-BF82-429E-84FD-E0C84101D8EF}" type="datetimeFigureOut">
              <a:rPr lang="en-US" smtClean="0"/>
              <a:t>8/23/22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44B0C1-B3F7-4C26-B373-79120BB2F236}" type="slidenum">
              <a:rPr lang="en-US" smtClean="0"/>
              <a:t>‹#›</a:t>
            </a:fld>
            <a:endParaRPr lang="en-US"/>
          </a:p>
        </p:txBody>
      </p:sp>
    </p:spTree>
    <p:extLst>
      <p:ext uri="{BB962C8B-B14F-4D97-AF65-F5344CB8AC3E}">
        <p14:creationId xmlns:p14="http://schemas.microsoft.com/office/powerpoint/2010/main" val="909363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CBA950C-BF82-429E-84FD-E0C84101D8EF}" type="datetimeFigureOut">
              <a:rPr lang="en-US" smtClean="0"/>
              <a:t>8/23/22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1344B0C1-B3F7-4C26-B373-79120BB2F236}" type="slidenum">
              <a:rPr lang="en-US" smtClean="0"/>
              <a:t>‹#›</a:t>
            </a:fld>
            <a:endParaRPr lang="en-US"/>
          </a:p>
        </p:txBody>
      </p:sp>
    </p:spTree>
    <p:extLst>
      <p:ext uri="{BB962C8B-B14F-4D97-AF65-F5344CB8AC3E}">
        <p14:creationId xmlns:p14="http://schemas.microsoft.com/office/powerpoint/2010/main" val="265423869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108/14754391311322491" TargetMode="External"/><Relationship Id="rId3" Type="http://schemas.openxmlformats.org/officeDocument/2006/relationships/hyperlink" Target="https://doi.org/10.1108/14754390980000985" TargetMode="External"/><Relationship Id="rId7" Type="http://schemas.openxmlformats.org/officeDocument/2006/relationships/hyperlink" Target="https://doi.org/10.1108/14754391211264785"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hyperlink" Target="https://doi.org/10.5539/ijbm.v4n2p158" TargetMode="External"/><Relationship Id="rId5" Type="http://schemas.openxmlformats.org/officeDocument/2006/relationships/hyperlink" Target="https://doi.org/10.7763/ijet.2012.v4.443" TargetMode="External"/><Relationship Id="rId4" Type="http://schemas.openxmlformats.org/officeDocument/2006/relationships/hyperlink" Target="https://doi.org/10.1080/08832323.2021.1874255" TargetMode="External"/><Relationship Id="rId9" Type="http://schemas.openxmlformats.org/officeDocument/2006/relationships/hyperlink" Target="https://doi.org/10.1108/1475439111109175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88A4F7-3706-273D-358C-DC8C6C4CA5F3}"/>
              </a:ext>
            </a:extLst>
          </p:cNvPr>
          <p:cNvSpPr txBox="1"/>
          <p:nvPr/>
        </p:nvSpPr>
        <p:spPr>
          <a:xfrm>
            <a:off x="583096" y="2142298"/>
            <a:ext cx="9369287" cy="3580467"/>
          </a:xfrm>
          <a:prstGeom prst="rect">
            <a:avLst/>
          </a:prstGeom>
          <a:noFill/>
        </p:spPr>
        <p:txBody>
          <a:bodyPr wrap="square" rtlCol="0">
            <a:spAutoFit/>
          </a:bodyPr>
          <a:lstStyle/>
          <a:p>
            <a:pPr marL="0" marR="0" algn="ctr">
              <a:lnSpc>
                <a:spcPct val="150000"/>
              </a:lnSpc>
              <a:spcBef>
                <a:spcPts val="0"/>
              </a:spcBef>
              <a:spcAft>
                <a:spcPts val="0"/>
              </a:spcAft>
            </a:pPr>
            <a:r>
              <a:rPr lang="en-US" sz="4000" b="1" kern="1400" dirty="0">
                <a:ln w="12700">
                  <a:solidFill>
                    <a:schemeClr val="accent2">
                      <a:lumMod val="50000"/>
                    </a:schemeClr>
                  </a:solidFill>
                  <a:prstDash val="solid"/>
                </a:ln>
                <a:solidFill>
                  <a:schemeClr val="accent1">
                    <a:lumMod val="60000"/>
                    <a:lumOff val="40000"/>
                  </a:schemeClr>
                </a:solidFill>
                <a:effectLst>
                  <a:outerShdw dist="38100" dir="2640000" algn="bl" rotWithShape="0">
                    <a:schemeClr val="accent1"/>
                  </a:outerShdw>
                </a:effectLst>
                <a:latin typeface="Algerian" panose="04020705040A02060702" pitchFamily="82" charset="0"/>
                <a:ea typeface="Times New Roman" panose="02020603050405020304" pitchFamily="18" charset="0"/>
                <a:cs typeface="Times New Roman" panose="02020603050405020304" pitchFamily="18" charset="0"/>
              </a:rPr>
              <a:t>Training and Development</a:t>
            </a:r>
          </a:p>
          <a:p>
            <a:pPr marL="0" marR="0" algn="ctr">
              <a:lnSpc>
                <a:spcPct val="150000"/>
              </a:lnSpc>
              <a:spcBef>
                <a:spcPts val="0"/>
              </a:spcBef>
              <a:spcAft>
                <a:spcPts val="0"/>
              </a:spcAft>
            </a:pPr>
            <a:r>
              <a:rPr lang="en-US" sz="4000" b="1" kern="1400" dirty="0">
                <a:ln w="12700">
                  <a:solidFill>
                    <a:schemeClr val="accent2">
                      <a:lumMod val="50000"/>
                    </a:schemeClr>
                  </a:solidFill>
                  <a:prstDash val="solid"/>
                </a:ln>
                <a:solidFill>
                  <a:schemeClr val="accent1">
                    <a:lumMod val="60000"/>
                    <a:lumOff val="40000"/>
                  </a:schemeClr>
                </a:solidFill>
                <a:effectLst>
                  <a:outerShdw dist="38100" dir="2640000" algn="bl" rotWithShape="0">
                    <a:schemeClr val="accent1"/>
                  </a:outerShdw>
                </a:effectLst>
                <a:latin typeface="Algerian" panose="04020705040A02060702" pitchFamily="82" charset="0"/>
                <a:ea typeface="Times New Roman" panose="02020603050405020304" pitchFamily="18" charset="0"/>
                <a:cs typeface="Times New Roman" panose="02020603050405020304" pitchFamily="18" charset="0"/>
              </a:rPr>
              <a:t>needs for an HR officer</a:t>
            </a:r>
          </a:p>
          <a:p>
            <a:pPr marL="0" marR="0" algn="just">
              <a:lnSpc>
                <a:spcPct val="150000"/>
              </a:lnSpc>
              <a:spcBef>
                <a:spcPts val="0"/>
              </a:spcBef>
              <a:spcAft>
                <a:spcPts val="800"/>
              </a:spcAft>
            </a:pPr>
            <a:r>
              <a:rPr lang="en-US" sz="4000" b="1" dirty="0">
                <a:ln w="12700">
                  <a:solidFill>
                    <a:schemeClr val="accent2">
                      <a:lumMod val="50000"/>
                    </a:schemeClr>
                  </a:solidFill>
                  <a:prstDash val="solid"/>
                </a:ln>
                <a:solidFill>
                  <a:schemeClr val="accent1">
                    <a:lumMod val="60000"/>
                    <a:lumOff val="40000"/>
                  </a:schemeClr>
                </a:solidFill>
                <a:effectLst>
                  <a:outerShdw dist="38100" dir="2640000" algn="bl" rotWithShape="0">
                    <a:schemeClr val="accent1"/>
                  </a:outerShdw>
                </a:effectLst>
                <a:latin typeface="Algerian" panose="04020705040A02060702" pitchFamily="82" charset="0"/>
                <a:ea typeface="Calibri" panose="020F0502020204030204" pitchFamily="34" charset="0"/>
                <a:cs typeface="Times New Roman" panose="02020603050405020304" pitchFamily="18" charset="0"/>
              </a:rPr>
              <a:t> </a:t>
            </a:r>
          </a:p>
          <a:p>
            <a:endParaRPr lang="en-US" sz="4000" b="1" dirty="0">
              <a:ln w="12700">
                <a:solidFill>
                  <a:schemeClr val="accent2">
                    <a:lumMod val="50000"/>
                  </a:schemeClr>
                </a:solidFill>
                <a:prstDash val="solid"/>
              </a:ln>
              <a:solidFill>
                <a:schemeClr val="accent1">
                  <a:lumMod val="60000"/>
                  <a:lumOff val="40000"/>
                </a:schemeClr>
              </a:solidFill>
              <a:effectLst>
                <a:outerShdw dist="38100" dir="2640000" algn="bl" rotWithShape="0">
                  <a:schemeClr val="accent1"/>
                </a:outerShdw>
              </a:effectLst>
              <a:latin typeface="Algerian" panose="04020705040A02060702" pitchFamily="82" charset="0"/>
            </a:endParaRPr>
          </a:p>
        </p:txBody>
      </p:sp>
      <p:sp>
        <p:nvSpPr>
          <p:cNvPr id="3" name="TextBox 2">
            <a:extLst>
              <a:ext uri="{FF2B5EF4-FFF2-40B4-BE49-F238E27FC236}">
                <a16:creationId xmlns:a16="http://schemas.microsoft.com/office/drawing/2014/main" id="{C610D182-6A63-3CAC-80A7-E869D1EF093B}"/>
              </a:ext>
            </a:extLst>
          </p:cNvPr>
          <p:cNvSpPr txBox="1"/>
          <p:nvPr/>
        </p:nvSpPr>
        <p:spPr>
          <a:xfrm flipH="1">
            <a:off x="1656311" y="4452463"/>
            <a:ext cx="6732768" cy="1290674"/>
          </a:xfrm>
          <a:prstGeom prst="rect">
            <a:avLst/>
          </a:prstGeom>
          <a:noFill/>
        </p:spPr>
        <p:txBody>
          <a:bodyPr wrap="square" rtlCol="0">
            <a:spAutoFit/>
          </a:bodyPr>
          <a:lstStyle/>
          <a:p>
            <a:pPr>
              <a:lnSpc>
                <a:spcPct val="150000"/>
              </a:lnSpc>
            </a:pPr>
            <a:r>
              <a:rPr lang="en-US" dirty="0">
                <a:latin typeface="Algerian" panose="04020705040A02060702" pitchFamily="82" charset="0"/>
              </a:rPr>
              <a:t>Name: Andreea-Cristina Iliescu</a:t>
            </a:r>
          </a:p>
          <a:p>
            <a:pPr>
              <a:lnSpc>
                <a:spcPct val="150000"/>
              </a:lnSpc>
            </a:pPr>
            <a:r>
              <a:rPr lang="en-US" dirty="0">
                <a:latin typeface="Algerian" panose="04020705040A02060702" pitchFamily="82" charset="0"/>
              </a:rPr>
              <a:t>ID: 2009203</a:t>
            </a:r>
          </a:p>
          <a:p>
            <a:pPr>
              <a:lnSpc>
                <a:spcPct val="150000"/>
              </a:lnSpc>
            </a:pPr>
            <a:r>
              <a:rPr lang="en-US" dirty="0">
                <a:latin typeface="Algerian" panose="04020705040A02060702" pitchFamily="82" charset="0"/>
              </a:rPr>
              <a:t>Lecturer: REXON NTING</a:t>
            </a:r>
          </a:p>
        </p:txBody>
      </p:sp>
      <p:sp>
        <p:nvSpPr>
          <p:cNvPr id="5" name="TextBox 4">
            <a:extLst>
              <a:ext uri="{FF2B5EF4-FFF2-40B4-BE49-F238E27FC236}">
                <a16:creationId xmlns:a16="http://schemas.microsoft.com/office/drawing/2014/main" id="{C9A17C55-6129-44EA-8017-27F75FF743C5}"/>
              </a:ext>
            </a:extLst>
          </p:cNvPr>
          <p:cNvSpPr txBox="1"/>
          <p:nvPr/>
        </p:nvSpPr>
        <p:spPr>
          <a:xfrm>
            <a:off x="2481263" y="585037"/>
            <a:ext cx="6105524" cy="1277850"/>
          </a:xfrm>
          <a:prstGeom prst="rect">
            <a:avLst/>
          </a:prstGeom>
          <a:noFill/>
        </p:spPr>
        <p:txBody>
          <a:bodyPr wrap="square">
            <a:spAutoFit/>
          </a:bodyPr>
          <a:lstStyle/>
          <a:p>
            <a:pPr marL="0" marR="0" algn="ctr">
              <a:lnSpc>
                <a:spcPct val="150000"/>
              </a:lnSpc>
              <a:spcBef>
                <a:spcPts val="0"/>
              </a:spcBef>
              <a:spcAft>
                <a:spcPts val="0"/>
              </a:spcAft>
            </a:pPr>
            <a:r>
              <a:rPr lang="en-US" sz="1800" b="1" kern="1400" spc="-5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Developing Relationships and Workplace Achievement</a:t>
            </a:r>
            <a:endParaRPr lang="en-GB" sz="3600" kern="1400" spc="-50" dirty="0">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US" sz="1800" b="1" kern="1400" spc="-5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Assignment 1</a:t>
            </a:r>
            <a:endParaRPr lang="en-GB" sz="3600" kern="1400" spc="-50" dirty="0">
              <a:effectLst/>
              <a:latin typeface="Calibri Light" panose="020F03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417231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C84CE3-D8FF-0E08-4D98-3B753C3B420E}"/>
              </a:ext>
            </a:extLst>
          </p:cNvPr>
          <p:cNvSpPr txBox="1"/>
          <p:nvPr/>
        </p:nvSpPr>
        <p:spPr>
          <a:xfrm>
            <a:off x="914399" y="824949"/>
            <a:ext cx="8845827" cy="4760278"/>
          </a:xfrm>
          <a:prstGeom prst="rect">
            <a:avLst/>
          </a:prstGeom>
          <a:noFill/>
        </p:spPr>
        <p:txBody>
          <a:bodyPr wrap="square" rtlCol="0">
            <a:spAutoFit/>
          </a:bodyPr>
          <a:lstStyle/>
          <a:p>
            <a:pPr marL="0" marR="0" algn="just">
              <a:lnSpc>
                <a:spcPct val="150000"/>
              </a:lnSpc>
              <a:spcBef>
                <a:spcPts val="1200"/>
              </a:spcBef>
              <a:spcAft>
                <a:spcPts val="0"/>
              </a:spcAft>
            </a:pPr>
            <a:r>
              <a:rPr lang="en-US" sz="24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US" sz="24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is an organized program with several approaches devised by experts in a particular vocation. Every company has a responsibility to ensure that its workers' skills and knowledge are up to date with the changing business environment (Younger et al., 2011)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285750" marR="0" indent="-285750" algn="just">
              <a:lnSpc>
                <a:spcPct val="150000"/>
              </a:lnSpc>
              <a:spcBef>
                <a:spcPts val="0"/>
              </a:spcBef>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W</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ill talk about the kind of training and expertise that are required.</a:t>
            </a:r>
          </a:p>
          <a:p>
            <a:pPr marL="285750" marR="0" indent="-285750" algn="just">
              <a:lnSpc>
                <a:spcPct val="150000"/>
              </a:lnSpc>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appropriate knowledge, skills, and behaviors will also be established. </a:t>
            </a:r>
          </a:p>
          <a:p>
            <a:pPr marL="285750" marR="0" indent="-285750" algn="just">
              <a:lnSpc>
                <a:spcPct val="150000"/>
              </a:lnSpc>
              <a:spcBef>
                <a:spcPts val="0"/>
              </a:spcBef>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ow an HR manager may do a SWOT analysis and assess their skill set. </a:t>
            </a:r>
          </a:p>
          <a:p>
            <a:pPr marL="285750" marR="0" indent="-285750" algn="just">
              <a:lnSpc>
                <a:spcPct val="150000"/>
              </a:lnSpc>
              <a:spcBef>
                <a:spcPts val="0"/>
              </a:spcBef>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his evaluation will cover the possible advantages of growing an HR officer via appropriate training and development.</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527130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A0946A-D34A-3618-C6BF-55BEA14DB173}"/>
              </a:ext>
            </a:extLst>
          </p:cNvPr>
          <p:cNvSpPr txBox="1"/>
          <p:nvPr/>
        </p:nvSpPr>
        <p:spPr>
          <a:xfrm>
            <a:off x="564874" y="308112"/>
            <a:ext cx="10467561" cy="587148"/>
          </a:xfrm>
          <a:prstGeom prst="rect">
            <a:avLst/>
          </a:prstGeom>
          <a:noFill/>
        </p:spPr>
        <p:txBody>
          <a:bodyPr wrap="square" rtlCol="0">
            <a:spAutoFit/>
          </a:bodyPr>
          <a:lstStyle/>
          <a:p>
            <a:pPr marL="0" marR="0" algn="ctr">
              <a:lnSpc>
                <a:spcPct val="150000"/>
              </a:lnSpc>
              <a:spcBef>
                <a:spcPts val="1200"/>
              </a:spcBef>
              <a:spcAft>
                <a:spcPts val="0"/>
              </a:spcAft>
            </a:pPr>
            <a:r>
              <a:rPr lang="en-US" sz="24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Overview of an HR manager’s roles</a:t>
            </a:r>
            <a:endParaRPr lang="en-US" sz="24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1026" name="Picture 2" descr="The Most Significant Role of HR Manager in Modern Business">
            <a:extLst>
              <a:ext uri="{FF2B5EF4-FFF2-40B4-BE49-F238E27FC236}">
                <a16:creationId xmlns:a16="http://schemas.microsoft.com/office/drawing/2014/main" id="{2DAD549B-C8D5-6090-CF0B-A7BE51B6DFA5}"/>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colorTemperature colorTemp="7200"/>
                    </a14:imgEffect>
                  </a14:imgLayer>
                </a14:imgProps>
              </a:ext>
              <a:ext uri="{28A0092B-C50C-407E-A947-70E740481C1C}">
                <a14:useLocalDpi xmlns:a14="http://schemas.microsoft.com/office/drawing/2010/main" val="0"/>
              </a:ext>
            </a:extLst>
          </a:blip>
          <a:srcRect t="4974"/>
          <a:stretch/>
        </p:blipFill>
        <p:spPr bwMode="auto">
          <a:xfrm>
            <a:off x="2229621" y="1222512"/>
            <a:ext cx="6410659" cy="49795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833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716B3B-4796-8A4E-329C-8577F03BBB1E}"/>
              </a:ext>
            </a:extLst>
          </p:cNvPr>
          <p:cNvSpPr txBox="1"/>
          <p:nvPr/>
        </p:nvSpPr>
        <p:spPr>
          <a:xfrm>
            <a:off x="725556" y="834887"/>
            <a:ext cx="6023113" cy="4854342"/>
          </a:xfrm>
          <a:prstGeom prst="rect">
            <a:avLst/>
          </a:prstGeom>
          <a:noFill/>
        </p:spPr>
        <p:txBody>
          <a:bodyPr wrap="square" rtlCol="0">
            <a:spAutoFit/>
          </a:bodyPr>
          <a:lstStyle/>
          <a:p>
            <a:pPr marL="0" marR="0" algn="just">
              <a:lnSpc>
                <a:spcPct val="150000"/>
              </a:lnSpc>
              <a:spcBef>
                <a:spcPts val="1200"/>
              </a:spcBef>
              <a:spcAft>
                <a:spcPts val="0"/>
              </a:spcAft>
            </a:pPr>
            <a:r>
              <a:rPr lang="en-US" sz="24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Knowledge, Skills, and Behavior</a:t>
            </a:r>
            <a:endParaRPr lang="en-US" sz="24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 a consequence of this study, HR leaders throughout the globe can see how they measure up against the following five criteria, and how they may improve their performance and affect business outcomes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Yusoff</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2017).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Speaking ability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Reading people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Backbone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Empathy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Listening</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0BEE2CE1-EDFE-A88E-38CE-0C8B219A5521}"/>
              </a:ext>
            </a:extLst>
          </p:cNvPr>
          <p:cNvPicPr>
            <a:picLocks noChangeAspect="1"/>
          </p:cNvPicPr>
          <p:nvPr/>
        </p:nvPicPr>
        <p:blipFill>
          <a:blip r:embed="rId3">
            <a:clrChange>
              <a:clrFrom>
                <a:srgbClr val="FFFFFF"/>
              </a:clrFrom>
              <a:clrTo>
                <a:srgbClr val="FFFFFF">
                  <a:alpha val="0"/>
                </a:srgbClr>
              </a:clrTo>
            </a:clrChange>
            <a:extLst>
              <a:ext uri="{BEBA8EAE-BF5A-486C-A8C5-ECC9F3942E4B}">
                <a14:imgProps xmlns:a14="http://schemas.microsoft.com/office/drawing/2010/main">
                  <a14:imgLayer r:embed="rId4">
                    <a14:imgEffect>
                      <a14:saturation sat="200000"/>
                    </a14:imgEffect>
                  </a14:imgLayer>
                </a14:imgProps>
              </a:ext>
            </a:extLst>
          </a:blip>
          <a:stretch>
            <a:fillRect/>
          </a:stretch>
        </p:blipFill>
        <p:spPr>
          <a:xfrm>
            <a:off x="3598152" y="3160644"/>
            <a:ext cx="5403388" cy="3160643"/>
          </a:xfrm>
          <a:prstGeom prst="rect">
            <a:avLst/>
          </a:prstGeom>
        </p:spPr>
      </p:pic>
    </p:spTree>
    <p:extLst>
      <p:ext uri="{BB962C8B-B14F-4D97-AF65-F5344CB8AC3E}">
        <p14:creationId xmlns:p14="http://schemas.microsoft.com/office/powerpoint/2010/main" val="1415609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CA25DD6-12A9-8DDE-59B0-9D6A59C476EE}"/>
              </a:ext>
            </a:extLst>
          </p:cNvPr>
          <p:cNvSpPr txBox="1"/>
          <p:nvPr/>
        </p:nvSpPr>
        <p:spPr>
          <a:xfrm flipH="1">
            <a:off x="781212" y="516834"/>
            <a:ext cx="9754265" cy="2272417"/>
          </a:xfrm>
          <a:prstGeom prst="rect">
            <a:avLst/>
          </a:prstGeom>
          <a:noFill/>
        </p:spPr>
        <p:txBody>
          <a:bodyPr wrap="square" rtlCol="0">
            <a:spAutoFit/>
          </a:bodyPr>
          <a:lstStyle/>
          <a:p>
            <a:pPr marL="0" marR="0" algn="just">
              <a:lnSpc>
                <a:spcPct val="150000"/>
              </a:lnSpc>
              <a:spcBef>
                <a:spcPts val="1200"/>
              </a:spcBef>
              <a:spcAft>
                <a:spcPts val="0"/>
              </a:spcAft>
            </a:pPr>
            <a:r>
              <a:rPr lang="en-US" sz="24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SWOT Analysis</a:t>
            </a:r>
            <a:endParaRPr lang="en-US" sz="24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Workforce management may be better understood by doing an HR SWOT analysis, which involves gathering and evaluating data on a company's workforce. Using this study, business owners may learn what motivates their organization and how to make better choices for it in the future.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2050" name="Picture 2" descr="PPT - Swot Analysis Threat PPT PowerPoint Presentation Icon Mockup  PowerPoint Presentation - ID:10074930">
            <a:extLst>
              <a:ext uri="{FF2B5EF4-FFF2-40B4-BE49-F238E27FC236}">
                <a16:creationId xmlns:a16="http://schemas.microsoft.com/office/drawing/2014/main" id="{40263D36-D8A1-75FC-F77F-4B8C62ACA96F}"/>
              </a:ext>
            </a:extLst>
          </p:cNvPr>
          <p:cNvPicPr>
            <a:picLocks noChangeAspect="1" noChangeArrowheads="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13043"/>
          <a:stretch/>
        </p:blipFill>
        <p:spPr bwMode="auto">
          <a:xfrm>
            <a:off x="1430738" y="2440244"/>
            <a:ext cx="7812654" cy="38214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6028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0B3B42E-9E4A-C2CF-8F72-72B714834CE3}"/>
              </a:ext>
            </a:extLst>
          </p:cNvPr>
          <p:cNvSpPr txBox="1"/>
          <p:nvPr/>
        </p:nvSpPr>
        <p:spPr>
          <a:xfrm>
            <a:off x="3379305" y="934278"/>
            <a:ext cx="4601817" cy="830997"/>
          </a:xfrm>
          <a:prstGeom prst="rect">
            <a:avLst/>
          </a:prstGeom>
          <a:noFill/>
        </p:spPr>
        <p:txBody>
          <a:bodyPr wrap="square" rtlCol="0">
            <a:spAutoFit/>
          </a:bodyPr>
          <a:lstStyle/>
          <a:p>
            <a:pPr algn="ctr"/>
            <a:r>
              <a:rPr lang="en-US" sz="24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SWOT Analysis</a:t>
            </a:r>
            <a:endParaRPr lang="en-US" sz="24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ctr"/>
            <a:endParaRPr lang="en-US" sz="2400" dirty="0"/>
          </a:p>
        </p:txBody>
      </p:sp>
      <p:graphicFrame>
        <p:nvGraphicFramePr>
          <p:cNvPr id="5" name="Diagram 4">
            <a:extLst>
              <a:ext uri="{FF2B5EF4-FFF2-40B4-BE49-F238E27FC236}">
                <a16:creationId xmlns:a16="http://schemas.microsoft.com/office/drawing/2014/main" id="{23BB4BF0-4D91-B1AE-B1BA-293F0181784F}"/>
              </a:ext>
            </a:extLst>
          </p:cNvPr>
          <p:cNvGraphicFramePr/>
          <p:nvPr>
            <p:extLst>
              <p:ext uri="{D42A27DB-BD31-4B8C-83A1-F6EECF244321}">
                <p14:modId xmlns:p14="http://schemas.microsoft.com/office/powerpoint/2010/main" val="1277236261"/>
              </p:ext>
            </p:extLst>
          </p:nvPr>
        </p:nvGraphicFramePr>
        <p:xfrm>
          <a:off x="705677" y="934278"/>
          <a:ext cx="10237305" cy="59793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3193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2E97BE-BDC6-CC67-1CA4-795BA419ED50}"/>
              </a:ext>
            </a:extLst>
          </p:cNvPr>
          <p:cNvSpPr txBox="1"/>
          <p:nvPr/>
        </p:nvSpPr>
        <p:spPr>
          <a:xfrm>
            <a:off x="480391" y="715618"/>
            <a:ext cx="6427305" cy="5596404"/>
          </a:xfrm>
          <a:prstGeom prst="rect">
            <a:avLst/>
          </a:prstGeom>
          <a:noFill/>
        </p:spPr>
        <p:txBody>
          <a:bodyPr wrap="square" rtlCol="0">
            <a:spAutoFit/>
          </a:bodyPr>
          <a:lstStyle/>
          <a:p>
            <a:pPr marL="0" marR="0" algn="just">
              <a:lnSpc>
                <a:spcPct val="150000"/>
              </a:lnSpc>
              <a:spcBef>
                <a:spcPts val="1200"/>
              </a:spcBef>
              <a:spcAft>
                <a:spcPts val="0"/>
              </a:spcAft>
            </a:pPr>
            <a:r>
              <a:rPr lang="en-US" sz="24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Training and Development</a:t>
            </a:r>
            <a:endParaRPr lang="en-US" sz="24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q"/>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HR Employee motivation and productivity can only be increased via training and development programs.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q"/>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 increase in employee happiness and well-being is a direct result of training and development budgets (Ellis, 2018)</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pPr marL="342900" marR="0" lvl="0" indent="-342900" algn="just">
              <a:lnSpc>
                <a:spcPct val="150000"/>
              </a:lnSpc>
              <a:spcBef>
                <a:spcPts val="0"/>
              </a:spcBef>
              <a:spcAft>
                <a:spcPts val="0"/>
              </a:spcAft>
              <a:buFont typeface="Wingdings" panose="05000000000000000000" pitchFamily="2" charset="2"/>
              <a:buChar char="q"/>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Reduced employee turnover results.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q"/>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Boosts morale and productivity among workers.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q"/>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financial gain is realized as a consequence of increased efficiency in the process.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q"/>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 important factor in the acceptance of new technologies and procedures.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q"/>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Improves product and strategy innovation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3" name="Picture 2">
            <a:extLst>
              <a:ext uri="{FF2B5EF4-FFF2-40B4-BE49-F238E27FC236}">
                <a16:creationId xmlns:a16="http://schemas.microsoft.com/office/drawing/2014/main" id="{A6D26B64-963B-5BF3-C17B-82EE33196371}"/>
              </a:ext>
            </a:extLst>
          </p:cNvPr>
          <p:cNvPicPr>
            <a:picLocks noChangeAspect="1"/>
          </p:cNvPicPr>
          <p:nvPr/>
        </p:nvPicPr>
        <p:blipFill>
          <a:blip r:embed="rId3"/>
          <a:stretch>
            <a:fillRect/>
          </a:stretch>
        </p:blipFill>
        <p:spPr>
          <a:xfrm>
            <a:off x="7076661" y="2165902"/>
            <a:ext cx="4348990" cy="3529401"/>
          </a:xfrm>
          <a:prstGeom prst="rect">
            <a:avLst/>
          </a:prstGeom>
        </p:spPr>
      </p:pic>
    </p:spTree>
    <p:extLst>
      <p:ext uri="{BB962C8B-B14F-4D97-AF65-F5344CB8AC3E}">
        <p14:creationId xmlns:p14="http://schemas.microsoft.com/office/powerpoint/2010/main" val="1607562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24804C-AF6A-7E9E-9D2F-604D9859D7B4}"/>
              </a:ext>
            </a:extLst>
          </p:cNvPr>
          <p:cNvSpPr txBox="1"/>
          <p:nvPr/>
        </p:nvSpPr>
        <p:spPr>
          <a:xfrm>
            <a:off x="914400" y="1143000"/>
            <a:ext cx="5883965" cy="3934410"/>
          </a:xfrm>
          <a:prstGeom prst="rect">
            <a:avLst/>
          </a:prstGeom>
          <a:noFill/>
        </p:spPr>
        <p:txBody>
          <a:bodyPr wrap="square" rtlCol="0">
            <a:spAutoFit/>
          </a:bodyPr>
          <a:lstStyle/>
          <a:p>
            <a:pPr marL="0" marR="0" algn="just">
              <a:lnSpc>
                <a:spcPct val="150000"/>
              </a:lnSpc>
              <a:spcBef>
                <a:spcPts val="1200"/>
              </a:spcBef>
              <a:spcAft>
                <a:spcPts val="0"/>
              </a:spcAft>
            </a:pPr>
            <a:r>
              <a:rPr lang="en-US" sz="24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Potential benefits to the Organisation</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Recruit and retain the best and the brightest.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Strengthening Employee Onboarding Improves Retention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Arabzad</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2018).</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Employee Benefits from Larger Companies.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Fewer Problems with Compliance.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Accessing HR from anywhere and at any time is a time and energy saver.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59C78F96-D4A3-245C-26C1-7A5F9B617651}"/>
              </a:ext>
            </a:extLst>
          </p:cNvPr>
          <p:cNvPicPr>
            <a:picLocks noChangeAspect="1"/>
          </p:cNvPicPr>
          <p:nvPr/>
        </p:nvPicPr>
        <p:blipFill>
          <a:blip r:embed="rId3"/>
          <a:stretch>
            <a:fillRect/>
          </a:stretch>
        </p:blipFill>
        <p:spPr>
          <a:xfrm>
            <a:off x="6798365" y="2000250"/>
            <a:ext cx="3810000" cy="2857500"/>
          </a:xfrm>
          <a:prstGeom prst="rect">
            <a:avLst/>
          </a:prstGeom>
        </p:spPr>
      </p:pic>
    </p:spTree>
    <p:extLst>
      <p:ext uri="{BB962C8B-B14F-4D97-AF65-F5344CB8AC3E}">
        <p14:creationId xmlns:p14="http://schemas.microsoft.com/office/powerpoint/2010/main" val="2861633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6FA087-3CEC-9708-7906-479F14B450E5}"/>
              </a:ext>
            </a:extLst>
          </p:cNvPr>
          <p:cNvSpPr txBox="1"/>
          <p:nvPr/>
        </p:nvSpPr>
        <p:spPr>
          <a:xfrm>
            <a:off x="1073426" y="1431235"/>
            <a:ext cx="8259417" cy="3826689"/>
          </a:xfrm>
          <a:prstGeom prst="rect">
            <a:avLst/>
          </a:prstGeom>
          <a:noFill/>
        </p:spPr>
        <p:txBody>
          <a:bodyPr wrap="square" rtlCol="0">
            <a:spAutoFit/>
          </a:bodyPr>
          <a:lstStyle/>
          <a:p>
            <a:pPr marL="0" marR="0" algn="just">
              <a:lnSpc>
                <a:spcPct val="150000"/>
              </a:lnSpc>
              <a:spcBef>
                <a:spcPts val="1200"/>
              </a:spcBef>
              <a:spcAft>
                <a:spcPts val="0"/>
              </a:spcAft>
            </a:pPr>
            <a:r>
              <a:rPr lang="en-US" sz="24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sz="24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When conflicts arise between coworkers or between the company's upper management and its lower ranks, HR managers might serve as a mediator. </a:t>
            </a:r>
          </a:p>
          <a:p>
            <a:pPr marL="285750" marR="0" indent="-285750" algn="just">
              <a:lnSpc>
                <a:spcPct val="150000"/>
              </a:lnSpc>
              <a:spcBef>
                <a:spcPts val="0"/>
              </a:spcBef>
              <a:spcAft>
                <a:spcPts val="800"/>
              </a:spcAft>
              <a:buFont typeface="Arial" panose="020B0604020202020204" pitchFamily="34" charset="0"/>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They interpret the company's rules and regulations and </a:t>
            </a:r>
          </a:p>
          <a:p>
            <a:pPr marL="285750" marR="0" indent="-285750" algn="just">
              <a:lnSpc>
                <a:spcPct val="150000"/>
              </a:lnSpc>
              <a:spcBef>
                <a:spcPts val="0"/>
              </a:spcBef>
              <a:spcAft>
                <a:spcPts val="800"/>
              </a:spcAft>
              <a:buFont typeface="Arial" panose="020B0604020202020204" pitchFamily="34" charset="0"/>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Establish what constitutes proper conduct in the workplace. </a:t>
            </a:r>
          </a:p>
          <a:p>
            <a:pPr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company's objectives are influenced by the efforts of the human resources department, which is critical in recruiting new personnel.</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41163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C1953E4-BEDA-95C9-3A04-595B1231BF18}"/>
              </a:ext>
            </a:extLst>
          </p:cNvPr>
          <p:cNvSpPr txBox="1"/>
          <p:nvPr/>
        </p:nvSpPr>
        <p:spPr>
          <a:xfrm>
            <a:off x="576470" y="460847"/>
            <a:ext cx="9809922" cy="5936305"/>
          </a:xfrm>
          <a:prstGeom prst="rect">
            <a:avLst/>
          </a:prstGeom>
          <a:noFill/>
        </p:spPr>
        <p:txBody>
          <a:bodyPr wrap="square" rtlCol="0">
            <a:spAutoFit/>
          </a:bodyPr>
          <a:lstStyle/>
          <a:p>
            <a:pPr marL="0" marR="0">
              <a:lnSpc>
                <a:spcPct val="150000"/>
              </a:lnSpc>
              <a:spcBef>
                <a:spcPts val="1200"/>
              </a:spcBef>
              <a:spcAft>
                <a:spcPts val="0"/>
              </a:spcAft>
            </a:pPr>
            <a:r>
              <a:rPr lang="en-US" b="1" u="sng"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US"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800"/>
              </a:spcAft>
            </a:pP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Ellis, F. (2018). The benefits of the partnership for OD and HR: The changing roles of OD and HR create a new partnership dynamic.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Strategic HR Review</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6</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(4), 32-35. </a:t>
            </a:r>
            <a:r>
              <a:rPr lang="en-US" sz="14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https://doi.org/10.1108/14754390980000985</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50000"/>
              </a:lnSpc>
              <a:spcBef>
                <a:spcPts val="0"/>
              </a:spcBef>
              <a:spcAft>
                <a:spcPts val="800"/>
              </a:spcAft>
            </a:pP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Elrayah</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(2021). Can business ethics-based education improve HR graduates’ employability, knowledge, skills, and competence?.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Journal Of Education For Business</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96</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(8), 522-529. </a:t>
            </a:r>
            <a:r>
              <a:rPr lang="en-US" sz="14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https://doi.org/10.1080/08832323.2021.1874255</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50000"/>
              </a:lnSpc>
              <a:spcBef>
                <a:spcPts val="0"/>
              </a:spcBef>
              <a:spcAft>
                <a:spcPts val="800"/>
              </a:spcAft>
            </a:pP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Mohammad </a:t>
            </a: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Arabzad</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 S. (2018). Improving Project Management Process in Municipality Based on SWOT Analysis.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Engineering And Technology</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4</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(5), 607-612. </a:t>
            </a:r>
            <a:r>
              <a:rPr lang="en-US" sz="14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https://doi.org/10.7763/ijet.2012.v4.443</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50000"/>
              </a:lnSpc>
              <a:spcBef>
                <a:spcPts val="0"/>
              </a:spcBef>
              <a:spcAft>
                <a:spcPts val="800"/>
              </a:spcAft>
            </a:pP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Mohd.Yusoff</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Y., Abdullah, H., &amp; </a:t>
            </a: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Ramayah</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 (2017). HR Roles Effectiveness and HR Contributions Effectiveness: Comparing Evidence from HR and Line Managers.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Business And Management</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4</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(2). </a:t>
            </a:r>
            <a:r>
              <a:rPr lang="en-US" sz="14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https://doi.org/10.5539/ijbm.v4n2p158</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50000"/>
              </a:lnSpc>
              <a:spcBef>
                <a:spcPts val="0"/>
              </a:spcBef>
              <a:spcAft>
                <a:spcPts val="800"/>
              </a:spcAft>
            </a:pP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Patil, S., &amp; Kant, R. (2012). Organizational culture is an HR strategy for successful knowledge management.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Strategic HR Review</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11</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(6), 322-328. </a:t>
            </a:r>
            <a:r>
              <a:rPr lang="en-US" sz="14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https://doi.org/10.1108/14754391211264785</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50000"/>
              </a:lnSpc>
              <a:spcBef>
                <a:spcPts val="0"/>
              </a:spcBef>
              <a:spcAft>
                <a:spcPts val="800"/>
              </a:spcAft>
            </a:pP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Sparrow, J. (2016). The five key roles of managers: how HR can build engagement that lasts.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Strategic HR Review</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12</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(2), 83-88. </a:t>
            </a:r>
            <a:r>
              <a:rPr lang="en-US" sz="14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https://doi.org/10.1108/14754391311322491</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50000"/>
              </a:lnSpc>
              <a:spcBef>
                <a:spcPts val="0"/>
              </a:spcBef>
              <a:spcAft>
                <a:spcPts val="800"/>
              </a:spcAft>
            </a:pP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Younger, J., Younger, A., &amp; Thompson, N. (2011). Developing the skills of HR business partnership: consulting and change management.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Strategic HR Review</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10</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(1), 6-14. </a:t>
            </a:r>
            <a:r>
              <a:rPr lang="en-US" sz="14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https://doi.org/10.1108/14754391111091751</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52857412"/>
      </p:ext>
    </p:extLst>
  </p:cSld>
  <p:clrMapOvr>
    <a:masterClrMapping/>
  </p:clrMapOvr>
</p:sld>
</file>

<file path=ppt/theme/theme1.xml><?xml version="1.0" encoding="utf-8"?>
<a:theme xmlns:a="http://schemas.openxmlformats.org/drawingml/2006/main" name="Facet">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204</TotalTime>
  <Words>2988</Words>
  <Application>Microsoft Macintosh PowerPoint</Application>
  <PresentationFormat>Widescreen</PresentationFormat>
  <Paragraphs>139</Paragraphs>
  <Slides>10</Slides>
  <Notes>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Algerian</vt:lpstr>
      <vt:lpstr>Arial</vt:lpstr>
      <vt:lpstr>Calibri</vt:lpstr>
      <vt:lpstr>Calibri Light</vt:lpstr>
      <vt:lpstr>Symbol</vt:lpstr>
      <vt:lpstr>Times New Roman</vt:lpstr>
      <vt:lpstr>Trebuchet MS</vt:lpstr>
      <vt:lpstr>Wingdings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Andreea-Cristina Iliescu (2009203)</cp:lastModifiedBy>
  <cp:revision>18</cp:revision>
  <dcterms:created xsi:type="dcterms:W3CDTF">2022-07-12T10:42:21Z</dcterms:created>
  <dcterms:modified xsi:type="dcterms:W3CDTF">2022-08-23T15:34:49Z</dcterms:modified>
</cp:coreProperties>
</file>