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12192000" cy="6858000"/>
  <p:embeddedFontLst>
    <p:embeddedFont>
      <p:font typeface="Calibri" panose="020F0502020204030204" pitchFamily="34" charset="0"/>
      <p:regular r:id="rId11"/>
      <p:bold r:id="rId12"/>
      <p:italic r:id="rId13"/>
      <p:boldItalic r:id="rId14"/>
    </p:embeddedFont>
    <p:embeddedFont>
      <p:font typeface="Gill Sans MT" panose="020B0502020104020203" pitchFamily="34" charset="0"/>
      <p:regular r:id="rId15"/>
      <p:bold r:id="rId16"/>
      <p:italic r:id="rId17"/>
      <p:boldItalic r:id="rId18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725" y="6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font" Target="fonts/font6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font" Target="fonts/font5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dirty="0"/>
              <a:t>This study source was downloaded by 100000849529608 from CourseHero.com on 07-03-2022 14:12:52 GMT -</a:t>
            </a:r>
            <a:r>
              <a:rPr spc="-10" dirty="0"/>
              <a:t>05:00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7/4/2022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100" b="0" i="0">
                <a:solidFill>
                  <a:schemeClr val="bg1"/>
                </a:solidFill>
                <a:latin typeface="Gill Sans MT"/>
                <a:cs typeface="Gill Sans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dirty="0"/>
              <a:t>This study source was downloaded by 100000849529608 from CourseHero.com on 07-03-2022 14:12:52 GMT -</a:t>
            </a:r>
            <a:r>
              <a:rPr spc="-10" dirty="0"/>
              <a:t>05:00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7/4/2022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100" b="0" i="0">
                <a:solidFill>
                  <a:schemeClr val="bg1"/>
                </a:solidFill>
                <a:latin typeface="Gill Sans MT"/>
                <a:cs typeface="Gill Sans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dirty="0"/>
              <a:t>This study source was downloaded by 100000849529608 from CourseHero.com on 07-03-2022 14:12:52 GMT -</a:t>
            </a:r>
            <a:r>
              <a:rPr spc="-10" dirty="0"/>
              <a:t>05:00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7/4/2022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100" b="0" i="0">
                <a:solidFill>
                  <a:schemeClr val="bg1"/>
                </a:solidFill>
                <a:latin typeface="Gill Sans MT"/>
                <a:cs typeface="Gill Sans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dirty="0"/>
              <a:t>This study source was downloaded by 100000849529608 from CourseHero.com on 07-03-2022 14:12:52 GMT -</a:t>
            </a:r>
            <a:r>
              <a:rPr spc="-10" dirty="0"/>
              <a:t>05:00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7/4/2022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dirty="0"/>
              <a:t>This study source was downloaded by 100000849529608 from CourseHero.com on 07-03-2022 14:12:52 GMT -</a:t>
            </a:r>
            <a:r>
              <a:rPr spc="-10" dirty="0"/>
              <a:t>05:00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7/4/2022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1E2C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2540" y="0"/>
            <a:ext cx="12188190" cy="6856730"/>
          </a:xfrm>
          <a:custGeom>
            <a:avLst/>
            <a:gdLst/>
            <a:ahLst/>
            <a:cxnLst/>
            <a:rect l="l" t="t" r="r" b="b"/>
            <a:pathLst>
              <a:path w="12188190" h="6856730">
                <a:moveTo>
                  <a:pt x="12188190" y="0"/>
                </a:moveTo>
                <a:lnTo>
                  <a:pt x="0" y="0"/>
                </a:lnTo>
                <a:lnTo>
                  <a:pt x="0" y="6856730"/>
                </a:lnTo>
                <a:lnTo>
                  <a:pt x="6094730" y="6856730"/>
                </a:lnTo>
                <a:lnTo>
                  <a:pt x="12188190" y="6856730"/>
                </a:lnTo>
                <a:lnTo>
                  <a:pt x="12188190" y="0"/>
                </a:lnTo>
                <a:close/>
              </a:path>
            </a:pathLst>
          </a:custGeom>
          <a:solidFill>
            <a:srgbClr val="99A57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2540" y="0"/>
            <a:ext cx="12188190" cy="6856730"/>
          </a:xfrm>
          <a:custGeom>
            <a:avLst/>
            <a:gdLst/>
            <a:ahLst/>
            <a:cxnLst/>
            <a:rect l="l" t="t" r="r" b="b"/>
            <a:pathLst>
              <a:path w="12188190" h="6856730">
                <a:moveTo>
                  <a:pt x="12188190" y="0"/>
                </a:moveTo>
                <a:lnTo>
                  <a:pt x="0" y="0"/>
                </a:lnTo>
                <a:lnTo>
                  <a:pt x="0" y="6856730"/>
                </a:lnTo>
                <a:lnTo>
                  <a:pt x="6094730" y="6856730"/>
                </a:lnTo>
                <a:lnTo>
                  <a:pt x="12188190" y="6856730"/>
                </a:lnTo>
                <a:lnTo>
                  <a:pt x="12188190" y="0"/>
                </a:lnTo>
                <a:close/>
              </a:path>
            </a:pathLst>
          </a:custGeom>
          <a:solidFill>
            <a:srgbClr val="2D4251">
              <a:alpha val="89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10259" y="1216659"/>
            <a:ext cx="7138034" cy="4978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100" b="0" i="0">
                <a:solidFill>
                  <a:schemeClr val="bg1"/>
                </a:solidFill>
                <a:latin typeface="Gill Sans MT"/>
                <a:cs typeface="Gill Sans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55980" y="1357629"/>
            <a:ext cx="10466705" cy="36182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83349" y="6643551"/>
            <a:ext cx="4856480" cy="1384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dirty="0"/>
              <a:t>This study source was downloaded by 100000849529608 from CourseHero.com on 07-03-2022 14:12:52 GMT -</a:t>
            </a:r>
            <a:r>
              <a:rPr spc="-10" dirty="0"/>
              <a:t>05:00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7/4/2022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ago.com/academy/what-are-the-ethical-considerations-in-research-design/" TargetMode="External"/><Relationship Id="rId2" Type="http://schemas.openxmlformats.org/officeDocument/2006/relationships/hyperlink" Target="http://www.ncbi.nlm.nih.gov/pmc/articles/PMC7280123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ucl.ac.uk/psychiatry/sites/psychiatry/files/blog_how_can_technology_impact_social_connection_for_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540" y="0"/>
            <a:ext cx="12188190" cy="6856730"/>
            <a:chOff x="2540" y="0"/>
            <a:chExt cx="12188190" cy="6856730"/>
          </a:xfrm>
        </p:grpSpPr>
        <p:sp>
          <p:nvSpPr>
            <p:cNvPr id="3" name="object 3"/>
            <p:cNvSpPr/>
            <p:nvPr/>
          </p:nvSpPr>
          <p:spPr>
            <a:xfrm>
              <a:off x="2540" y="0"/>
              <a:ext cx="12188190" cy="6856730"/>
            </a:xfrm>
            <a:custGeom>
              <a:avLst/>
              <a:gdLst/>
              <a:ahLst/>
              <a:cxnLst/>
              <a:rect l="l" t="t" r="r" b="b"/>
              <a:pathLst>
                <a:path w="12188190" h="6856730">
                  <a:moveTo>
                    <a:pt x="12188190" y="0"/>
                  </a:moveTo>
                  <a:lnTo>
                    <a:pt x="0" y="0"/>
                  </a:lnTo>
                  <a:lnTo>
                    <a:pt x="0" y="6856730"/>
                  </a:lnTo>
                  <a:lnTo>
                    <a:pt x="6094730" y="6856730"/>
                  </a:lnTo>
                  <a:lnTo>
                    <a:pt x="12188190" y="6856730"/>
                  </a:lnTo>
                  <a:lnTo>
                    <a:pt x="12188190" y="0"/>
                  </a:lnTo>
                  <a:close/>
                </a:path>
              </a:pathLst>
            </a:custGeom>
            <a:solidFill>
              <a:srgbClr val="1E2C3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2540" y="0"/>
              <a:ext cx="12188190" cy="6856730"/>
            </a:xfrm>
            <a:custGeom>
              <a:avLst/>
              <a:gdLst/>
              <a:ahLst/>
              <a:cxnLst/>
              <a:rect l="l" t="t" r="r" b="b"/>
              <a:pathLst>
                <a:path w="12188190" h="6856730">
                  <a:moveTo>
                    <a:pt x="12188190" y="0"/>
                  </a:moveTo>
                  <a:lnTo>
                    <a:pt x="0" y="0"/>
                  </a:lnTo>
                  <a:lnTo>
                    <a:pt x="0" y="6856730"/>
                  </a:lnTo>
                  <a:lnTo>
                    <a:pt x="6094730" y="6856730"/>
                  </a:lnTo>
                  <a:lnTo>
                    <a:pt x="12188190" y="6856730"/>
                  </a:lnTo>
                  <a:lnTo>
                    <a:pt x="12188190" y="0"/>
                  </a:lnTo>
                  <a:close/>
                </a:path>
              </a:pathLst>
            </a:custGeom>
            <a:solidFill>
              <a:srgbClr val="2D4251">
                <a:alpha val="8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540" y="0"/>
              <a:ext cx="12188190" cy="6856730"/>
            </a:xfrm>
            <a:custGeom>
              <a:avLst/>
              <a:gdLst/>
              <a:ahLst/>
              <a:cxnLst/>
              <a:rect l="l" t="t" r="r" b="b"/>
              <a:pathLst>
                <a:path w="12188190" h="6856730">
                  <a:moveTo>
                    <a:pt x="12188190" y="0"/>
                  </a:moveTo>
                  <a:lnTo>
                    <a:pt x="0" y="0"/>
                  </a:lnTo>
                  <a:lnTo>
                    <a:pt x="0" y="6856730"/>
                  </a:lnTo>
                  <a:lnTo>
                    <a:pt x="6094730" y="6856730"/>
                  </a:lnTo>
                  <a:lnTo>
                    <a:pt x="12188190" y="6856730"/>
                  </a:lnTo>
                  <a:lnTo>
                    <a:pt x="12188190" y="0"/>
                  </a:lnTo>
                  <a:close/>
                </a:path>
              </a:pathLst>
            </a:custGeom>
            <a:solidFill>
              <a:srgbClr val="1E2C3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540" y="0"/>
              <a:ext cx="12188190" cy="6856730"/>
            </a:xfrm>
            <a:custGeom>
              <a:avLst/>
              <a:gdLst/>
              <a:ahLst/>
              <a:cxnLst/>
              <a:rect l="l" t="t" r="r" b="b"/>
              <a:pathLst>
                <a:path w="12188190" h="6856730">
                  <a:moveTo>
                    <a:pt x="12188190" y="0"/>
                  </a:moveTo>
                  <a:lnTo>
                    <a:pt x="0" y="0"/>
                  </a:lnTo>
                  <a:lnTo>
                    <a:pt x="0" y="6856730"/>
                  </a:lnTo>
                  <a:lnTo>
                    <a:pt x="6094730" y="6856730"/>
                  </a:lnTo>
                  <a:lnTo>
                    <a:pt x="12188190" y="6856730"/>
                  </a:lnTo>
                  <a:lnTo>
                    <a:pt x="12188190" y="0"/>
                  </a:lnTo>
                  <a:close/>
                </a:path>
              </a:pathLst>
            </a:custGeom>
            <a:solidFill>
              <a:srgbClr val="2D4251">
                <a:alpha val="8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pc="204" dirty="0"/>
              <a:t>Group</a:t>
            </a:r>
            <a:r>
              <a:rPr spc="125" dirty="0"/>
              <a:t> </a:t>
            </a:r>
            <a:r>
              <a:rPr spc="285" dirty="0"/>
              <a:t>presentation-</a:t>
            </a:r>
            <a:r>
              <a:rPr spc="310" dirty="0"/>
              <a:t>research</a:t>
            </a:r>
            <a:r>
              <a:rPr spc="125" dirty="0"/>
              <a:t> </a:t>
            </a:r>
            <a:r>
              <a:rPr spc="220" dirty="0"/>
              <a:t>project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218940" y="1687829"/>
            <a:ext cx="330200" cy="497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3100" spc="790" dirty="0">
                <a:solidFill>
                  <a:srgbClr val="FFFFFF"/>
                </a:solidFill>
                <a:latin typeface="Gill Sans MT"/>
                <a:cs typeface="Gill Sans MT"/>
              </a:rPr>
              <a:t>~</a:t>
            </a:r>
            <a:endParaRPr sz="31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46430" y="3498850"/>
            <a:ext cx="4151629" cy="1883849"/>
          </a:xfrm>
          <a:prstGeom prst="rect">
            <a:avLst/>
          </a:prstGeom>
        </p:spPr>
        <p:txBody>
          <a:bodyPr vert="horz" wrap="square" lIns="0" tIns="138430" rIns="0" bIns="0" rtlCol="0">
            <a:spAutoFit/>
          </a:bodyPr>
          <a:lstStyle/>
          <a:p>
            <a:pPr marL="84455" indent="-72390">
              <a:lnSpc>
                <a:spcPct val="100000"/>
              </a:lnSpc>
              <a:spcBef>
                <a:spcPts val="1090"/>
              </a:spcBef>
              <a:buClr>
                <a:srgbClr val="C1C9B0"/>
              </a:buClr>
              <a:buSzPct val="93750"/>
              <a:buFont typeface="Arial"/>
              <a:buChar char="•"/>
              <a:tabLst>
                <a:tab pos="8509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Module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Title: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Skills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Research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Methods</a:t>
            </a:r>
            <a:endParaRPr sz="1600" dirty="0">
              <a:latin typeface="Calibri"/>
              <a:cs typeface="Calibri"/>
            </a:endParaRPr>
          </a:p>
          <a:p>
            <a:pPr marL="84455" indent="-72390">
              <a:lnSpc>
                <a:spcPct val="100000"/>
              </a:lnSpc>
              <a:spcBef>
                <a:spcPts val="990"/>
              </a:spcBef>
              <a:buClr>
                <a:srgbClr val="C1C9B0"/>
              </a:buClr>
              <a:buSzPct val="93750"/>
              <a:buFont typeface="Arial"/>
              <a:buChar char="•"/>
              <a:tabLst>
                <a:tab pos="8509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Module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code: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BMSW4003</a:t>
            </a:r>
            <a:endParaRPr sz="1600" dirty="0">
              <a:latin typeface="Calibri"/>
              <a:cs typeface="Calibri"/>
            </a:endParaRPr>
          </a:p>
          <a:p>
            <a:pPr marL="84455" indent="-72390">
              <a:lnSpc>
                <a:spcPct val="100000"/>
              </a:lnSpc>
              <a:spcBef>
                <a:spcPts val="1000"/>
              </a:spcBef>
              <a:buClr>
                <a:srgbClr val="C1C9B0"/>
              </a:buClr>
              <a:buSzPct val="93750"/>
              <a:buFont typeface="Arial"/>
              <a:buChar char="•"/>
              <a:tabLst>
                <a:tab pos="8509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Lecturer</a:t>
            </a:r>
            <a:r>
              <a:rPr sz="16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name:</a:t>
            </a:r>
            <a:endParaRPr lang="en-GB" sz="1600" spc="-20" dirty="0">
              <a:solidFill>
                <a:srgbClr val="FFFFFF"/>
              </a:solidFill>
              <a:latin typeface="Calibri"/>
              <a:cs typeface="Calibri"/>
            </a:endParaRPr>
          </a:p>
          <a:p>
            <a:pPr marL="84455" indent="-72390">
              <a:lnSpc>
                <a:spcPct val="100000"/>
              </a:lnSpc>
              <a:spcBef>
                <a:spcPts val="1000"/>
              </a:spcBef>
              <a:buClr>
                <a:srgbClr val="C1C9B0"/>
              </a:buClr>
              <a:buSzPct val="93750"/>
              <a:buFont typeface="Arial"/>
              <a:buChar char="•"/>
              <a:tabLst>
                <a:tab pos="85090" algn="l"/>
              </a:tabLst>
            </a:pPr>
            <a:r>
              <a:rPr lang="en-GB" sz="1600" spc="-20" dirty="0" err="1">
                <a:solidFill>
                  <a:srgbClr val="FFFFFF"/>
                </a:solidFill>
                <a:latin typeface="Calibri"/>
                <a:cs typeface="Calibri"/>
              </a:rPr>
              <a:t>Student:Florentin</a:t>
            </a:r>
            <a:r>
              <a:rPr lang="en-GB" sz="1600" spc="-20" dirty="0">
                <a:solidFill>
                  <a:srgbClr val="FFFFFF"/>
                </a:solidFill>
                <a:latin typeface="Calibri"/>
                <a:cs typeface="Calibri"/>
              </a:rPr>
              <a:t> Daniel Ciobanu</a:t>
            </a:r>
          </a:p>
          <a:p>
            <a:pPr marL="84455" indent="-72390">
              <a:lnSpc>
                <a:spcPct val="100000"/>
              </a:lnSpc>
              <a:spcBef>
                <a:spcPts val="1000"/>
              </a:spcBef>
              <a:buClr>
                <a:srgbClr val="C1C9B0"/>
              </a:buClr>
              <a:buSzPct val="93750"/>
              <a:buFont typeface="Arial"/>
              <a:buChar char="•"/>
              <a:tabLst>
                <a:tab pos="85090" algn="l"/>
              </a:tabLst>
            </a:pPr>
            <a:r>
              <a:rPr lang="en-GB" sz="1600" dirty="0">
                <a:latin typeface="Calibri"/>
                <a:cs typeface="Calibri"/>
              </a:rPr>
              <a:t>(</a:t>
            </a:r>
            <a:r>
              <a:rPr lang="en-GB" sz="1600" dirty="0">
                <a:solidFill>
                  <a:srgbClr val="FFFF00"/>
                </a:solidFill>
                <a:latin typeface="Calibri"/>
                <a:cs typeface="Calibri"/>
              </a:rPr>
              <a:t>2127866</a:t>
            </a:r>
            <a:r>
              <a:rPr lang="en-GB" sz="1600" dirty="0">
                <a:latin typeface="Calibri"/>
                <a:cs typeface="Calibri"/>
              </a:rPr>
              <a:t>)</a:t>
            </a:r>
            <a:endParaRPr sz="1600" dirty="0">
              <a:latin typeface="Calibri"/>
              <a:cs typeface="Calibri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8760459" y="0"/>
            <a:ext cx="3431540" cy="6856730"/>
            <a:chOff x="8760459" y="0"/>
            <a:chExt cx="3431540" cy="6856730"/>
          </a:xfrm>
        </p:grpSpPr>
        <p:pic>
          <p:nvPicPr>
            <p:cNvPr id="11" name="object 11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762999" y="0"/>
              <a:ext cx="3429000" cy="342900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60459" y="3426459"/>
              <a:ext cx="3431540" cy="3430269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20540" y="314959"/>
            <a:ext cx="34124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330" dirty="0"/>
              <a:t>Introduction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855980" y="1417320"/>
            <a:ext cx="6435725" cy="32810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25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Chosen</a:t>
            </a:r>
            <a:r>
              <a:rPr sz="1250" b="1" u="sng" spc="-4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 </a:t>
            </a:r>
            <a:r>
              <a:rPr sz="125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question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:</a:t>
            </a:r>
            <a:r>
              <a:rPr sz="1250" spc="3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Which</a:t>
            </a:r>
            <a:r>
              <a:rPr sz="125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digital</a:t>
            </a:r>
            <a:r>
              <a:rPr sz="125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tool</a:t>
            </a:r>
            <a:r>
              <a:rPr sz="125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is</a:t>
            </a:r>
            <a:r>
              <a:rPr sz="125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most</a:t>
            </a:r>
            <a:r>
              <a:rPr sz="125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commonly</a:t>
            </a:r>
            <a:r>
              <a:rPr sz="125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used</a:t>
            </a:r>
            <a:r>
              <a:rPr sz="125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125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spc="-10" dirty="0">
                <a:solidFill>
                  <a:srgbClr val="FFFFFF"/>
                </a:solidFill>
                <a:latin typeface="Arial"/>
                <a:cs typeface="Arial"/>
              </a:rPr>
              <a:t>collaboration</a:t>
            </a:r>
            <a:r>
              <a:rPr sz="125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at</a:t>
            </a:r>
            <a:r>
              <a:rPr sz="125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spc="-10" dirty="0">
                <a:solidFill>
                  <a:srgbClr val="FFFFFF"/>
                </a:solidFill>
                <a:latin typeface="Arial"/>
                <a:cs typeface="Arial"/>
              </a:rPr>
              <a:t>UWTSD?</a:t>
            </a:r>
            <a:endParaRPr sz="125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4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25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Purpose</a:t>
            </a:r>
            <a:r>
              <a:rPr sz="1250" b="1" u="sng" spc="-2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 </a:t>
            </a:r>
            <a:r>
              <a:rPr sz="125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of</a:t>
            </a:r>
            <a:r>
              <a:rPr sz="1250" b="1" u="sng" spc="-1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 </a:t>
            </a:r>
            <a:r>
              <a:rPr sz="125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the</a:t>
            </a:r>
            <a:r>
              <a:rPr sz="1250" b="1" u="sng" spc="-2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 </a:t>
            </a:r>
            <a:r>
              <a:rPr sz="1250" b="1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research:</a:t>
            </a:r>
            <a:r>
              <a:rPr sz="1250" b="1" u="sng" spc="20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 </a:t>
            </a:r>
            <a:endParaRPr sz="1250">
              <a:latin typeface="Arial"/>
              <a:cs typeface="Arial"/>
            </a:endParaRPr>
          </a:p>
          <a:p>
            <a:pPr marL="109855" indent="-97790">
              <a:lnSpc>
                <a:spcPct val="100000"/>
              </a:lnSpc>
              <a:spcBef>
                <a:spcPts val="910"/>
              </a:spcBef>
              <a:buChar char="-"/>
              <a:tabLst>
                <a:tab pos="110489" algn="l"/>
              </a:tabLst>
            </a:pP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Creating</a:t>
            </a:r>
            <a:r>
              <a:rPr sz="1250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awareness</a:t>
            </a:r>
            <a:r>
              <a:rPr sz="125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among</a:t>
            </a:r>
            <a:r>
              <a:rPr sz="12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students</a:t>
            </a:r>
            <a:r>
              <a:rPr sz="125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2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spc="-10" dirty="0">
                <a:solidFill>
                  <a:srgbClr val="FFFFFF"/>
                </a:solidFill>
                <a:latin typeface="Arial"/>
                <a:cs typeface="Arial"/>
              </a:rPr>
              <a:t>staff;</a:t>
            </a:r>
            <a:endParaRPr sz="1250">
              <a:latin typeface="Arial"/>
              <a:cs typeface="Arial"/>
            </a:endParaRPr>
          </a:p>
          <a:p>
            <a:pPr marL="109855" indent="-97790">
              <a:lnSpc>
                <a:spcPct val="100000"/>
              </a:lnSpc>
              <a:spcBef>
                <a:spcPts val="910"/>
              </a:spcBef>
              <a:buChar char="-"/>
              <a:tabLst>
                <a:tab pos="110489" algn="l"/>
              </a:tabLst>
            </a:pP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Highlight</a:t>
            </a:r>
            <a:r>
              <a:rPr sz="12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digital</a:t>
            </a:r>
            <a:r>
              <a:rPr sz="12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r>
              <a:rPr sz="12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used</a:t>
            </a:r>
            <a:r>
              <a:rPr sz="12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125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collaborate</a:t>
            </a:r>
            <a:r>
              <a:rPr sz="12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within</a:t>
            </a:r>
            <a:r>
              <a:rPr sz="12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2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University:</a:t>
            </a:r>
            <a:r>
              <a:rPr sz="125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Microsoft</a:t>
            </a:r>
            <a:r>
              <a:rPr sz="1250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spc="-20" dirty="0">
                <a:solidFill>
                  <a:srgbClr val="FFFFFF"/>
                </a:solidFill>
                <a:latin typeface="Arial"/>
                <a:cs typeface="Arial"/>
              </a:rPr>
              <a:t>Teams,</a:t>
            </a:r>
            <a:r>
              <a:rPr sz="125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spc="-10" dirty="0">
                <a:solidFill>
                  <a:srgbClr val="FFFFFF"/>
                </a:solidFill>
                <a:latin typeface="Arial"/>
                <a:cs typeface="Arial"/>
              </a:rPr>
              <a:t>Outlook.</a:t>
            </a:r>
            <a:endParaRPr sz="12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10"/>
              </a:spcBef>
            </a:pPr>
            <a:r>
              <a:rPr sz="125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Microsoft</a:t>
            </a:r>
            <a:r>
              <a:rPr sz="1250" b="1" u="sng" spc="-5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 </a:t>
            </a:r>
            <a:r>
              <a:rPr sz="1250" b="1" u="sng" spc="-2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Teams</a:t>
            </a:r>
            <a:endParaRPr sz="12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10"/>
              </a:spcBef>
            </a:pP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250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collaboration</a:t>
            </a:r>
            <a:r>
              <a:rPr sz="12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app</a:t>
            </a:r>
            <a:r>
              <a:rPr sz="125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–</a:t>
            </a:r>
            <a:r>
              <a:rPr sz="125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stay</a:t>
            </a:r>
            <a:r>
              <a:rPr sz="125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informed,</a:t>
            </a:r>
            <a:r>
              <a:rPr sz="125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organised</a:t>
            </a:r>
            <a:r>
              <a:rPr sz="125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2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spc="-10" dirty="0">
                <a:solidFill>
                  <a:srgbClr val="FFFFFF"/>
                </a:solidFill>
                <a:latin typeface="Arial"/>
                <a:cs typeface="Arial"/>
              </a:rPr>
              <a:t>connected.</a:t>
            </a:r>
            <a:endParaRPr sz="12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19"/>
              </a:spcBef>
            </a:pPr>
            <a:r>
              <a:rPr sz="1250" b="1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Outlook</a:t>
            </a:r>
            <a:endParaRPr sz="12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10"/>
              </a:spcBef>
            </a:pP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Keep</a:t>
            </a:r>
            <a:r>
              <a:rPr sz="125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125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touch</a:t>
            </a:r>
            <a:r>
              <a:rPr sz="125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outside</a:t>
            </a:r>
            <a:r>
              <a:rPr sz="125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25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class</a:t>
            </a:r>
            <a:r>
              <a:rPr sz="1250" spc="-10" dirty="0">
                <a:solidFill>
                  <a:srgbClr val="FFFFFF"/>
                </a:solidFill>
                <a:latin typeface="Arial"/>
                <a:cs typeface="Arial"/>
              </a:rPr>
              <a:t> hours.</a:t>
            </a:r>
            <a:endParaRPr sz="12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10"/>
              </a:spcBef>
            </a:pPr>
            <a:r>
              <a:rPr sz="125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Content</a:t>
            </a:r>
            <a:r>
              <a:rPr sz="1250" b="1" u="sng" spc="-2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 </a:t>
            </a:r>
            <a:r>
              <a:rPr sz="125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of</a:t>
            </a:r>
            <a:r>
              <a:rPr sz="1250" b="1" u="sng" spc="-2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 </a:t>
            </a:r>
            <a:r>
              <a:rPr sz="125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the</a:t>
            </a:r>
            <a:r>
              <a:rPr sz="1250" b="1" u="sng" spc="-1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 </a:t>
            </a:r>
            <a:r>
              <a:rPr sz="1250" b="1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presentation:</a:t>
            </a:r>
            <a:endParaRPr sz="12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10"/>
              </a:spcBef>
            </a:pP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Steps</a:t>
            </a:r>
            <a:r>
              <a:rPr sz="125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25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follow</a:t>
            </a:r>
            <a:r>
              <a:rPr sz="125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when</a:t>
            </a:r>
            <a:r>
              <a:rPr sz="125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conducting</a:t>
            </a:r>
            <a:r>
              <a:rPr sz="125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25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50" spc="-10" dirty="0">
                <a:solidFill>
                  <a:srgbClr val="FFFFFF"/>
                </a:solidFill>
                <a:latin typeface="Arial"/>
                <a:cs typeface="Arial"/>
              </a:rPr>
              <a:t>research</a:t>
            </a:r>
            <a:endParaRPr sz="125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810500" y="3770629"/>
            <a:ext cx="4048759" cy="267208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66309" y="680720"/>
            <a:ext cx="265684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440" dirty="0"/>
              <a:t>Rationale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91819" y="2664459"/>
            <a:ext cx="97155" cy="716280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0"/>
              </a:spcBef>
            </a:pPr>
            <a:r>
              <a:rPr sz="1600" dirty="0">
                <a:solidFill>
                  <a:srgbClr val="C1C9B0"/>
                </a:solidFill>
                <a:latin typeface="Arial"/>
                <a:cs typeface="Arial"/>
              </a:rPr>
              <a:t>•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1600" dirty="0">
                <a:solidFill>
                  <a:srgbClr val="C1C9B0"/>
                </a:solidFill>
                <a:latin typeface="Arial"/>
                <a:cs typeface="Arial"/>
              </a:rPr>
              <a:t>•</a:t>
            </a:r>
            <a:endParaRPr sz="1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91819" y="1764030"/>
            <a:ext cx="10282555" cy="3107690"/>
          </a:xfrm>
          <a:prstGeom prst="rect">
            <a:avLst/>
          </a:prstGeom>
        </p:spPr>
        <p:txBody>
          <a:bodyPr vert="horz" wrap="square" lIns="0" tIns="11557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910"/>
              </a:spcBef>
              <a:buClr>
                <a:srgbClr val="C1C9B0"/>
              </a:buClr>
              <a:buChar char="•"/>
              <a:tabLst>
                <a:tab pos="240665" algn="l"/>
                <a:tab pos="241300" algn="l"/>
              </a:tabLst>
            </a:pP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Government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impose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strict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measures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stop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spread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Covid-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19: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lockdown</a:t>
            </a:r>
            <a:endParaRPr sz="1600">
              <a:latin typeface="Arial"/>
              <a:cs typeface="Arial"/>
            </a:endParaRPr>
          </a:p>
          <a:p>
            <a:pPr marL="240665" marR="5080" indent="-228600">
              <a:lnSpc>
                <a:spcPts val="1720"/>
              </a:lnSpc>
              <a:spcBef>
                <a:spcPts val="1030"/>
              </a:spcBef>
              <a:buClr>
                <a:srgbClr val="C1C9B0"/>
              </a:buClr>
              <a:buChar char="•"/>
              <a:tabLst>
                <a:tab pos="240665" algn="l"/>
                <a:tab pos="241300" algn="l"/>
              </a:tabLst>
            </a:pP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As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consequence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people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were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working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or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studying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from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home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–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digital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only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way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communicate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(Wilson, n.d.)</a:t>
            </a:r>
            <a:endParaRPr sz="1600">
              <a:latin typeface="Arial"/>
              <a:cs typeface="Arial"/>
            </a:endParaRPr>
          </a:p>
          <a:p>
            <a:pPr marL="240665" marR="1691639">
              <a:lnSpc>
                <a:spcPts val="2720"/>
              </a:lnSpc>
              <a:spcBef>
                <a:spcPts val="204"/>
              </a:spcBef>
            </a:pP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Internet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usage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increased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from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40%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100%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during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pandemic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(Rahul,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Pandey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Pal,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2020)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Digital</a:t>
            </a:r>
            <a:r>
              <a:rPr sz="16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(Zoom,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Microsoft</a:t>
            </a:r>
            <a:r>
              <a:rPr sz="16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Teams):</a:t>
            </a:r>
            <a:endParaRPr sz="1600">
              <a:latin typeface="Arial"/>
              <a:cs typeface="Arial"/>
            </a:endParaRPr>
          </a:p>
          <a:p>
            <a:pPr marL="361315" lvl="1" indent="-123189">
              <a:lnSpc>
                <a:spcPct val="100000"/>
              </a:lnSpc>
              <a:spcBef>
                <a:spcPts val="765"/>
              </a:spcBef>
              <a:buChar char="-"/>
              <a:tabLst>
                <a:tab pos="361950" algn="l"/>
              </a:tabLst>
            </a:pP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enable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virtual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meetings</a:t>
            </a:r>
            <a:endParaRPr sz="1600">
              <a:latin typeface="Arial"/>
              <a:cs typeface="Arial"/>
            </a:endParaRPr>
          </a:p>
          <a:p>
            <a:pPr marL="361315" lvl="1" indent="-123189">
              <a:lnSpc>
                <a:spcPct val="100000"/>
              </a:lnSpc>
              <a:spcBef>
                <a:spcPts val="1000"/>
              </a:spcBef>
              <a:buChar char="-"/>
              <a:tabLst>
                <a:tab pos="361950" algn="l"/>
              </a:tabLst>
            </a:pP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time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saving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(meetings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or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classes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can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now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be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done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remote)</a:t>
            </a:r>
            <a:endParaRPr sz="1600">
              <a:latin typeface="Arial"/>
              <a:cs typeface="Arial"/>
            </a:endParaRPr>
          </a:p>
          <a:p>
            <a:pPr marL="361315" lvl="1" indent="-123189">
              <a:lnSpc>
                <a:spcPct val="100000"/>
              </a:lnSpc>
              <a:spcBef>
                <a:spcPts val="990"/>
              </a:spcBef>
              <a:buChar char="-"/>
              <a:tabLst>
                <a:tab pos="361950" algn="l"/>
              </a:tabLst>
            </a:pP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enable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students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carry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with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their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duties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as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normal</a:t>
            </a:r>
            <a:endParaRPr sz="1600">
              <a:latin typeface="Arial"/>
              <a:cs typeface="Arial"/>
            </a:endParaRPr>
          </a:p>
          <a:p>
            <a:pPr marL="361315" lvl="1" indent="-123189">
              <a:lnSpc>
                <a:spcPct val="100000"/>
              </a:lnSpc>
              <a:spcBef>
                <a:spcPts val="990"/>
              </a:spcBef>
              <a:buChar char="-"/>
              <a:tabLst>
                <a:tab pos="361950" algn="l"/>
              </a:tabLst>
            </a:pP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people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developing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digital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skills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(Renu,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2021)</a:t>
            </a:r>
            <a:endParaRPr sz="1600">
              <a:latin typeface="Arial"/>
              <a:cs typeface="Arial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838440" y="3722370"/>
            <a:ext cx="3312159" cy="221741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06140" y="560070"/>
            <a:ext cx="493776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385" dirty="0"/>
              <a:t>Proposed</a:t>
            </a:r>
            <a:r>
              <a:rPr sz="4400" spc="170" dirty="0"/>
              <a:t> </a:t>
            </a:r>
            <a:r>
              <a:rPr sz="4400" spc="500" dirty="0"/>
              <a:t>method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238759" y="1475740"/>
            <a:ext cx="10952480" cy="3568700"/>
          </a:xfrm>
          <a:prstGeom prst="rect">
            <a:avLst/>
          </a:prstGeom>
        </p:spPr>
        <p:txBody>
          <a:bodyPr vert="horz" wrap="square" lIns="0" tIns="139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100"/>
              </a:spcBef>
              <a:buClr>
                <a:srgbClr val="C1C9B0"/>
              </a:buClr>
              <a:buChar char="•"/>
              <a:tabLst>
                <a:tab pos="240665" algn="l"/>
                <a:tab pos="241300" algn="l"/>
              </a:tabLst>
            </a:pP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Two</a:t>
            </a:r>
            <a:r>
              <a:rPr sz="16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types</a:t>
            </a:r>
            <a:r>
              <a:rPr sz="16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6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research</a:t>
            </a:r>
            <a:endParaRPr sz="1600">
              <a:latin typeface="Arial"/>
              <a:cs typeface="Arial"/>
            </a:endParaRPr>
          </a:p>
          <a:p>
            <a:pPr marL="12700" marR="1120775" lvl="1" indent="337820">
              <a:lnSpc>
                <a:spcPct val="100000"/>
              </a:lnSpc>
              <a:spcBef>
                <a:spcPts val="1000"/>
              </a:spcBef>
              <a:buChar char="-"/>
              <a:tabLst>
                <a:tab pos="473709" algn="l"/>
              </a:tabLst>
            </a:pP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qualitative</a:t>
            </a:r>
            <a:r>
              <a:rPr sz="16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answers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how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why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things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happening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certain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way: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interviews,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focus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groups,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observations,</a:t>
            </a:r>
            <a:r>
              <a:rPr sz="16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document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analysis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life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stories;</a:t>
            </a:r>
            <a:endParaRPr sz="1600">
              <a:latin typeface="Arial"/>
              <a:cs typeface="Arial"/>
            </a:endParaRPr>
          </a:p>
          <a:p>
            <a:pPr marL="12700" marR="356235" lvl="1" indent="337820">
              <a:lnSpc>
                <a:spcPct val="100000"/>
              </a:lnSpc>
              <a:spcBef>
                <a:spcPts val="990"/>
              </a:spcBef>
              <a:buChar char="-"/>
              <a:tabLst>
                <a:tab pos="473709" algn="l"/>
              </a:tabLst>
            </a:pP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quantitative</a:t>
            </a:r>
            <a:r>
              <a:rPr sz="16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useful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16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findings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how</a:t>
            </a:r>
            <a:r>
              <a:rPr sz="16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many,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how</a:t>
            </a:r>
            <a:r>
              <a:rPr sz="16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much,</a:t>
            </a:r>
            <a:r>
              <a:rPr sz="16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how</a:t>
            </a:r>
            <a:r>
              <a:rPr sz="16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often: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questionnaires,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observation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6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experiments.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(LibGuides:</a:t>
            </a:r>
            <a:r>
              <a:rPr sz="16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Research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Methods:</a:t>
            </a:r>
            <a:r>
              <a:rPr sz="16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What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6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research</a:t>
            </a:r>
            <a:r>
              <a:rPr sz="16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methods?,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2022)</a:t>
            </a:r>
            <a:endParaRPr sz="1600">
              <a:latin typeface="Arial"/>
              <a:cs typeface="Arial"/>
            </a:endParaRPr>
          </a:p>
          <a:p>
            <a:pPr marL="241300" indent="-228600">
              <a:lnSpc>
                <a:spcPct val="100000"/>
              </a:lnSpc>
              <a:spcBef>
                <a:spcPts val="800"/>
              </a:spcBef>
              <a:buClr>
                <a:srgbClr val="C1C9B0"/>
              </a:buClr>
              <a:buChar char="•"/>
              <a:tabLst>
                <a:tab pos="240665" algn="l"/>
                <a:tab pos="241300" algn="l"/>
              </a:tabLst>
            </a:pP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Methods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used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research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00"/>
              </a:spcBef>
            </a:pP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Create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questionnaire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Microsoft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Forms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using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combination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closed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open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questions:</a:t>
            </a:r>
            <a:endParaRPr sz="1600">
              <a:latin typeface="Arial"/>
              <a:cs typeface="Arial"/>
            </a:endParaRPr>
          </a:p>
          <a:p>
            <a:pPr marL="12700" marR="751205" lvl="1" indent="55880">
              <a:lnSpc>
                <a:spcPct val="100000"/>
              </a:lnSpc>
              <a:spcBef>
                <a:spcPts val="1000"/>
              </a:spcBef>
              <a:buChar char="-"/>
              <a:tabLst>
                <a:tab pos="191770" algn="l"/>
              </a:tabLst>
            </a:pP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closed</a:t>
            </a:r>
            <a:r>
              <a:rPr sz="16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questions;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easy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answer,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offering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facts: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How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old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you?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What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year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you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in?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Which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course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you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studying?</a:t>
            </a:r>
            <a:endParaRPr sz="1600">
              <a:latin typeface="Arial"/>
              <a:cs typeface="Arial"/>
            </a:endParaRPr>
          </a:p>
          <a:p>
            <a:pPr marL="12700" marR="5080" lvl="1" indent="55880">
              <a:lnSpc>
                <a:spcPct val="100000"/>
              </a:lnSpc>
              <a:spcBef>
                <a:spcPts val="990"/>
              </a:spcBef>
              <a:buChar char="-"/>
              <a:tabLst>
                <a:tab pos="191770" algn="l"/>
              </a:tabLst>
            </a:pP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open</a:t>
            </a:r>
            <a:r>
              <a:rPr sz="16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questions;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participants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have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think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reflect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offer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longer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answer: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Which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digital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tool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is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most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commonly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used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16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collaboration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at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UWTSD?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Ho</a:t>
            </a:r>
            <a:endParaRPr sz="1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47549" y="4807148"/>
            <a:ext cx="3215640" cy="227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770"/>
              </a:lnSpc>
            </a:pP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do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you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find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used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digital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tools?</a:t>
            </a:r>
            <a:endParaRPr sz="16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44520" y="4829809"/>
            <a:ext cx="4422139" cy="190373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20369" y="863345"/>
            <a:ext cx="7181215" cy="1793239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/>
          <a:p>
            <a:pPr marL="186690" indent="-173990">
              <a:lnSpc>
                <a:spcPct val="100000"/>
              </a:lnSpc>
              <a:spcBef>
                <a:spcPts val="680"/>
              </a:spcBef>
              <a:buClr>
                <a:srgbClr val="C1C9B0"/>
              </a:buClr>
              <a:buChar char="•"/>
              <a:tabLst>
                <a:tab pos="186690" algn="l"/>
              </a:tabLst>
            </a:pP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Who:</a:t>
            </a:r>
            <a:r>
              <a:rPr sz="1450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Students</a:t>
            </a:r>
            <a:r>
              <a:rPr sz="1450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450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spc="-10" dirty="0">
                <a:solidFill>
                  <a:srgbClr val="FFFFFF"/>
                </a:solidFill>
                <a:latin typeface="Arial"/>
                <a:cs typeface="Arial"/>
              </a:rPr>
              <a:t>staff.</a:t>
            </a:r>
            <a:endParaRPr sz="1450">
              <a:latin typeface="Arial"/>
              <a:cs typeface="Arial"/>
            </a:endParaRPr>
          </a:p>
          <a:p>
            <a:pPr marL="186055" marR="5080" indent="-173990">
              <a:lnSpc>
                <a:spcPts val="1550"/>
              </a:lnSpc>
              <a:spcBef>
                <a:spcPts val="790"/>
              </a:spcBef>
              <a:buClr>
                <a:srgbClr val="C1C9B0"/>
              </a:buClr>
              <a:buChar char="•"/>
              <a:tabLst>
                <a:tab pos="186690" algn="l"/>
              </a:tabLst>
            </a:pP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How:</a:t>
            </a:r>
            <a:r>
              <a:rPr sz="1450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Word</a:t>
            </a:r>
            <a:r>
              <a:rPr sz="14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450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mouth;</a:t>
            </a:r>
            <a:r>
              <a:rPr sz="14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asking</a:t>
            </a:r>
            <a:r>
              <a:rPr sz="14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14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permission</a:t>
            </a:r>
            <a:r>
              <a:rPr sz="14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4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visit</a:t>
            </a:r>
            <a:r>
              <a:rPr sz="14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classes</a:t>
            </a:r>
            <a:r>
              <a:rPr sz="14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45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explain</a:t>
            </a:r>
            <a:r>
              <a:rPr sz="14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them</a:t>
            </a:r>
            <a:r>
              <a:rPr sz="1450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about</a:t>
            </a:r>
            <a:r>
              <a:rPr sz="14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spc="-2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research;</a:t>
            </a:r>
            <a:r>
              <a:rPr sz="14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sending</a:t>
            </a:r>
            <a:r>
              <a:rPr sz="14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them</a:t>
            </a:r>
            <a:r>
              <a:rPr sz="145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4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link</a:t>
            </a:r>
            <a:r>
              <a:rPr sz="1450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where</a:t>
            </a:r>
            <a:r>
              <a:rPr sz="145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they</a:t>
            </a:r>
            <a:r>
              <a:rPr sz="1450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can</a:t>
            </a:r>
            <a:r>
              <a:rPr sz="145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complete</a:t>
            </a:r>
            <a:r>
              <a:rPr sz="145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4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spc="-10" dirty="0">
                <a:solidFill>
                  <a:srgbClr val="FFFFFF"/>
                </a:solidFill>
                <a:latin typeface="Arial"/>
                <a:cs typeface="Arial"/>
              </a:rPr>
              <a:t>questionnaire.</a:t>
            </a:r>
            <a:endParaRPr sz="1450">
              <a:latin typeface="Arial"/>
              <a:cs typeface="Arial"/>
            </a:endParaRPr>
          </a:p>
          <a:p>
            <a:pPr marL="186055" marR="523240" indent="-173990">
              <a:lnSpc>
                <a:spcPts val="1560"/>
              </a:lnSpc>
              <a:spcBef>
                <a:spcPts val="755"/>
              </a:spcBef>
              <a:buClr>
                <a:srgbClr val="C1C9B0"/>
              </a:buClr>
              <a:buChar char="•"/>
              <a:tabLst>
                <a:tab pos="186690" algn="l"/>
              </a:tabLst>
            </a:pP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Secondary</a:t>
            </a:r>
            <a:r>
              <a:rPr sz="1450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research</a:t>
            </a:r>
            <a:r>
              <a:rPr sz="145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could</a:t>
            </a:r>
            <a:r>
              <a:rPr sz="14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also</a:t>
            </a:r>
            <a:r>
              <a:rPr sz="1450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be</a:t>
            </a:r>
            <a:r>
              <a:rPr sz="14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used:</a:t>
            </a:r>
            <a:r>
              <a:rPr sz="1450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researching</a:t>
            </a:r>
            <a:r>
              <a:rPr sz="145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what</a:t>
            </a:r>
            <a:r>
              <a:rPr sz="1450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other</a:t>
            </a:r>
            <a:r>
              <a:rPr sz="1450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digital</a:t>
            </a:r>
            <a:r>
              <a:rPr sz="14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r>
              <a:rPr sz="1450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spc="-25" dirty="0">
                <a:solidFill>
                  <a:srgbClr val="FFFFFF"/>
                </a:solidFill>
                <a:latin typeface="Arial"/>
                <a:cs typeface="Arial"/>
              </a:rPr>
              <a:t>are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universities</a:t>
            </a:r>
            <a:r>
              <a:rPr sz="145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14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45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UK</a:t>
            </a:r>
            <a:r>
              <a:rPr sz="14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spc="-10" dirty="0">
                <a:solidFill>
                  <a:srgbClr val="FFFFFF"/>
                </a:solidFill>
                <a:latin typeface="Arial"/>
                <a:cs typeface="Arial"/>
              </a:rPr>
              <a:t>using.</a:t>
            </a:r>
            <a:endParaRPr sz="1450">
              <a:latin typeface="Arial"/>
              <a:cs typeface="Arial"/>
            </a:endParaRPr>
          </a:p>
          <a:p>
            <a:pPr marL="186055" marR="573405" indent="-173990">
              <a:lnSpc>
                <a:spcPts val="1550"/>
              </a:lnSpc>
              <a:spcBef>
                <a:spcPts val="755"/>
              </a:spcBef>
              <a:buClr>
                <a:srgbClr val="C1C9B0"/>
              </a:buClr>
              <a:buChar char="•"/>
              <a:tabLst>
                <a:tab pos="186690" algn="l"/>
              </a:tabLst>
            </a:pP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4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collated</a:t>
            </a:r>
            <a:r>
              <a:rPr sz="14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data</a:t>
            </a:r>
            <a:r>
              <a:rPr sz="14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will</a:t>
            </a:r>
            <a:r>
              <a:rPr sz="14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offer</a:t>
            </a:r>
            <a:r>
              <a:rPr sz="14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us</a:t>
            </a:r>
            <a:r>
              <a:rPr sz="145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4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clear</a:t>
            </a:r>
            <a:r>
              <a:rPr sz="14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vision</a:t>
            </a:r>
            <a:r>
              <a:rPr sz="14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4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what</a:t>
            </a:r>
            <a:r>
              <a:rPr sz="145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digital</a:t>
            </a:r>
            <a:r>
              <a:rPr sz="14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r>
              <a:rPr sz="14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that</a:t>
            </a:r>
            <a:r>
              <a:rPr sz="145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4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dirty="0">
                <a:solidFill>
                  <a:srgbClr val="FFFFFF"/>
                </a:solidFill>
                <a:latin typeface="Arial"/>
                <a:cs typeface="Arial"/>
              </a:rPr>
              <a:t>used</a:t>
            </a:r>
            <a:r>
              <a:rPr sz="145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50" spc="-25" dirty="0">
                <a:solidFill>
                  <a:srgbClr val="FFFFFF"/>
                </a:solidFill>
                <a:latin typeface="Arial"/>
                <a:cs typeface="Arial"/>
              </a:rPr>
              <a:t>at </a:t>
            </a:r>
            <a:r>
              <a:rPr sz="1450" spc="-10" dirty="0">
                <a:solidFill>
                  <a:srgbClr val="FFFFFF"/>
                </a:solidFill>
                <a:latin typeface="Arial"/>
                <a:cs typeface="Arial"/>
              </a:rPr>
              <a:t>UWTSD.</a:t>
            </a:r>
            <a:endParaRPr sz="145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573769" y="612140"/>
            <a:ext cx="3200400" cy="220599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60320" y="492759"/>
            <a:ext cx="61734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450" dirty="0"/>
              <a:t>Ethical</a:t>
            </a:r>
            <a:r>
              <a:rPr sz="4400" spc="195" dirty="0"/>
              <a:t> </a:t>
            </a:r>
            <a:r>
              <a:rPr sz="4400" spc="420" dirty="0"/>
              <a:t>considerations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276859" y="1723389"/>
            <a:ext cx="7397750" cy="41021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636905">
              <a:lnSpc>
                <a:spcPct val="102200"/>
              </a:lnSpc>
              <a:spcBef>
                <a:spcPts val="90"/>
              </a:spcBef>
            </a:pP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Prior</a:t>
            </a:r>
            <a:r>
              <a:rPr sz="1550" spc="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conducting</a:t>
            </a:r>
            <a:r>
              <a:rPr sz="1550" spc="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5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research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some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key</a:t>
            </a:r>
            <a:r>
              <a:rPr sz="1550" spc="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ethical</a:t>
            </a:r>
            <a:r>
              <a:rPr sz="1550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considerations</a:t>
            </a:r>
            <a:r>
              <a:rPr sz="1550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need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55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spc="-25" dirty="0">
                <a:solidFill>
                  <a:srgbClr val="FFFFFF"/>
                </a:solidFill>
                <a:latin typeface="Arial"/>
                <a:cs typeface="Arial"/>
              </a:rPr>
              <a:t>be </a:t>
            </a:r>
            <a:r>
              <a:rPr sz="1550" spc="-10" dirty="0">
                <a:solidFill>
                  <a:srgbClr val="FFFFFF"/>
                </a:solidFill>
                <a:latin typeface="Arial"/>
                <a:cs typeface="Arial"/>
              </a:rPr>
              <a:t>reviewed:</a:t>
            </a:r>
            <a:endParaRPr sz="1550">
              <a:latin typeface="Arial"/>
              <a:cs typeface="Arial"/>
            </a:endParaRPr>
          </a:p>
          <a:p>
            <a:pPr marL="192405" indent="-123189">
              <a:lnSpc>
                <a:spcPct val="100000"/>
              </a:lnSpc>
              <a:spcBef>
                <a:spcPts val="970"/>
              </a:spcBef>
              <a:buChar char="-"/>
              <a:tabLst>
                <a:tab pos="193040" algn="l"/>
              </a:tabLst>
            </a:pP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protect</a:t>
            </a:r>
            <a:r>
              <a:rPr sz="1550" spc="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rights</a:t>
            </a:r>
            <a:r>
              <a:rPr sz="1550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research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spc="-10" dirty="0">
                <a:solidFill>
                  <a:srgbClr val="FFFFFF"/>
                </a:solidFill>
                <a:latin typeface="Arial"/>
                <a:cs typeface="Arial"/>
              </a:rPr>
              <a:t>participants</a:t>
            </a:r>
            <a:endParaRPr sz="1550">
              <a:latin typeface="Arial"/>
              <a:cs typeface="Arial"/>
            </a:endParaRPr>
          </a:p>
          <a:p>
            <a:pPr marL="192405" indent="-123189">
              <a:lnSpc>
                <a:spcPct val="100000"/>
              </a:lnSpc>
              <a:spcBef>
                <a:spcPts val="960"/>
              </a:spcBef>
              <a:buChar char="-"/>
              <a:tabLst>
                <a:tab pos="193040" algn="l"/>
              </a:tabLst>
            </a:pP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enhance</a:t>
            </a:r>
            <a:r>
              <a:rPr sz="1550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research</a:t>
            </a:r>
            <a:r>
              <a:rPr sz="1550" spc="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spc="-10" dirty="0">
                <a:solidFill>
                  <a:srgbClr val="FFFFFF"/>
                </a:solidFill>
                <a:latin typeface="Arial"/>
                <a:cs typeface="Arial"/>
              </a:rPr>
              <a:t>validity</a:t>
            </a:r>
            <a:endParaRPr sz="1550">
              <a:latin typeface="Arial"/>
              <a:cs typeface="Arial"/>
            </a:endParaRPr>
          </a:p>
          <a:p>
            <a:pPr marL="12700" marR="271145">
              <a:lnSpc>
                <a:spcPct val="101600"/>
              </a:lnSpc>
              <a:spcBef>
                <a:spcPts val="940"/>
              </a:spcBef>
            </a:pP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our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research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participants</a:t>
            </a:r>
            <a:r>
              <a:rPr sz="1550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not</a:t>
            </a:r>
            <a:r>
              <a:rPr sz="1550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being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forced</a:t>
            </a:r>
            <a:r>
              <a:rPr sz="1550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55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complete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questionnaire</a:t>
            </a:r>
            <a:r>
              <a:rPr sz="1550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spc="-25" dirty="0">
                <a:solidFill>
                  <a:srgbClr val="FFFFFF"/>
                </a:solidFill>
                <a:latin typeface="Arial"/>
                <a:cs typeface="Arial"/>
              </a:rPr>
              <a:t>if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they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55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not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willing</a:t>
            </a:r>
            <a:r>
              <a:rPr sz="155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spc="-25" dirty="0">
                <a:solidFill>
                  <a:srgbClr val="FFFFFF"/>
                </a:solidFill>
                <a:latin typeface="Arial"/>
                <a:cs typeface="Arial"/>
              </a:rPr>
              <a:t>to.</a:t>
            </a:r>
            <a:endParaRPr sz="1550">
              <a:latin typeface="Arial"/>
              <a:cs typeface="Arial"/>
            </a:endParaRPr>
          </a:p>
          <a:p>
            <a:pPr marL="12700" marR="5080">
              <a:lnSpc>
                <a:spcPct val="102200"/>
              </a:lnSpc>
              <a:spcBef>
                <a:spcPts val="925"/>
              </a:spcBef>
            </a:pP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5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questionnaire</a:t>
            </a:r>
            <a:r>
              <a:rPr sz="1550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is</a:t>
            </a:r>
            <a:r>
              <a:rPr sz="1550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going</a:t>
            </a:r>
            <a:r>
              <a:rPr sz="1550" spc="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55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be</a:t>
            </a:r>
            <a:r>
              <a:rPr sz="1550" spc="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undertaken</a:t>
            </a:r>
            <a:r>
              <a:rPr sz="1550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anonymously</a:t>
            </a:r>
            <a:r>
              <a:rPr sz="1550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so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5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provided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spc="-10" dirty="0">
                <a:solidFill>
                  <a:srgbClr val="FFFFFF"/>
                </a:solidFill>
                <a:latin typeface="Arial"/>
                <a:cs typeface="Arial"/>
              </a:rPr>
              <a:t>answers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will</a:t>
            </a:r>
            <a:r>
              <a:rPr sz="1550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not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allow</a:t>
            </a:r>
            <a:r>
              <a:rPr sz="155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us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55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identify</a:t>
            </a:r>
            <a:r>
              <a:rPr sz="155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5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spc="-10" dirty="0">
                <a:solidFill>
                  <a:srgbClr val="FFFFFF"/>
                </a:solidFill>
                <a:latin typeface="Arial"/>
                <a:cs typeface="Arial"/>
              </a:rPr>
              <a:t>individual.</a:t>
            </a:r>
            <a:endParaRPr sz="1550">
              <a:latin typeface="Arial"/>
              <a:cs typeface="Arial"/>
            </a:endParaRPr>
          </a:p>
          <a:p>
            <a:pPr marL="12700" marR="1982470">
              <a:lnSpc>
                <a:spcPts val="2830"/>
              </a:lnSpc>
              <a:spcBef>
                <a:spcPts val="250"/>
              </a:spcBef>
            </a:pP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Our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research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will</a:t>
            </a:r>
            <a:r>
              <a:rPr sz="155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not</a:t>
            </a:r>
            <a:r>
              <a:rPr sz="1550" spc="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have</a:t>
            </a:r>
            <a:r>
              <a:rPr sz="155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any</a:t>
            </a:r>
            <a:r>
              <a:rPr sz="1550" spc="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consequences</a:t>
            </a:r>
            <a:r>
              <a:rPr sz="1550" spc="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sz="155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spc="-10" dirty="0">
                <a:solidFill>
                  <a:srgbClr val="FFFFFF"/>
                </a:solidFill>
                <a:latin typeface="Arial"/>
                <a:cs typeface="Arial"/>
              </a:rPr>
              <a:t>person.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5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results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will</a:t>
            </a:r>
            <a:r>
              <a:rPr sz="155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be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kept</a:t>
            </a:r>
            <a:r>
              <a:rPr sz="1550" spc="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spc="-10" dirty="0">
                <a:solidFill>
                  <a:srgbClr val="FFFFFF"/>
                </a:solidFill>
                <a:latin typeface="Arial"/>
                <a:cs typeface="Arial"/>
              </a:rPr>
              <a:t>internally.</a:t>
            </a:r>
            <a:endParaRPr sz="15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10"/>
              </a:spcBef>
            </a:pP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While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conducting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research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we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will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be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using</a:t>
            </a:r>
            <a:r>
              <a:rPr sz="1550" spc="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online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chat</a:t>
            </a:r>
            <a:r>
              <a:rPr sz="1550" spc="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spc="-10" dirty="0">
                <a:solidFill>
                  <a:srgbClr val="FFFFFF"/>
                </a:solidFill>
                <a:latin typeface="Arial"/>
                <a:cs typeface="Arial"/>
              </a:rPr>
              <a:t>rooms.</a:t>
            </a:r>
            <a:endParaRPr sz="1550">
              <a:latin typeface="Arial"/>
              <a:cs typeface="Arial"/>
            </a:endParaRPr>
          </a:p>
          <a:p>
            <a:pPr marL="12700" marR="517525">
              <a:lnSpc>
                <a:spcPct val="102200"/>
              </a:lnSpc>
              <a:spcBef>
                <a:spcPts val="919"/>
              </a:spcBef>
            </a:pP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(What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550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50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Ethical</a:t>
            </a:r>
            <a:r>
              <a:rPr sz="155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Considerations</a:t>
            </a:r>
            <a:r>
              <a:rPr sz="1550" spc="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1550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Research</a:t>
            </a:r>
            <a:r>
              <a:rPr sz="1550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Design?</a:t>
            </a:r>
            <a:r>
              <a:rPr sz="1550" spc="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-</a:t>
            </a:r>
            <a:r>
              <a:rPr sz="1550" spc="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dirty="0">
                <a:solidFill>
                  <a:srgbClr val="FFFFFF"/>
                </a:solidFill>
                <a:latin typeface="Arial"/>
                <a:cs typeface="Arial"/>
              </a:rPr>
              <a:t>Enago</a:t>
            </a:r>
            <a:r>
              <a:rPr sz="1550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50" spc="-10" dirty="0">
                <a:solidFill>
                  <a:srgbClr val="FFFFFF"/>
                </a:solidFill>
                <a:latin typeface="Arial"/>
                <a:cs typeface="Arial"/>
              </a:rPr>
              <a:t>Academy, 2022)</a:t>
            </a:r>
            <a:endParaRPr sz="155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281669" y="1206500"/>
            <a:ext cx="3577589" cy="252222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540" y="0"/>
            <a:ext cx="12188190" cy="6856730"/>
            <a:chOff x="2540" y="0"/>
            <a:chExt cx="12188190" cy="6856730"/>
          </a:xfrm>
        </p:grpSpPr>
        <p:sp>
          <p:nvSpPr>
            <p:cNvPr id="3" name="object 3"/>
            <p:cNvSpPr/>
            <p:nvPr/>
          </p:nvSpPr>
          <p:spPr>
            <a:xfrm>
              <a:off x="2540" y="0"/>
              <a:ext cx="12188190" cy="6856730"/>
            </a:xfrm>
            <a:custGeom>
              <a:avLst/>
              <a:gdLst/>
              <a:ahLst/>
              <a:cxnLst/>
              <a:rect l="l" t="t" r="r" b="b"/>
              <a:pathLst>
                <a:path w="12188190" h="6856730">
                  <a:moveTo>
                    <a:pt x="12188190" y="0"/>
                  </a:moveTo>
                  <a:lnTo>
                    <a:pt x="0" y="0"/>
                  </a:lnTo>
                  <a:lnTo>
                    <a:pt x="0" y="6856730"/>
                  </a:lnTo>
                  <a:lnTo>
                    <a:pt x="6094730" y="6856730"/>
                  </a:lnTo>
                  <a:lnTo>
                    <a:pt x="12188190" y="6856730"/>
                  </a:lnTo>
                  <a:lnTo>
                    <a:pt x="12188190" y="0"/>
                  </a:lnTo>
                  <a:close/>
                </a:path>
              </a:pathLst>
            </a:custGeom>
            <a:solidFill>
              <a:srgbClr val="99A5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2540" y="0"/>
              <a:ext cx="12188190" cy="6856730"/>
            </a:xfrm>
            <a:custGeom>
              <a:avLst/>
              <a:gdLst/>
              <a:ahLst/>
              <a:cxnLst/>
              <a:rect l="l" t="t" r="r" b="b"/>
              <a:pathLst>
                <a:path w="12188190" h="6856730">
                  <a:moveTo>
                    <a:pt x="12188190" y="0"/>
                  </a:moveTo>
                  <a:lnTo>
                    <a:pt x="0" y="0"/>
                  </a:lnTo>
                  <a:lnTo>
                    <a:pt x="0" y="6856730"/>
                  </a:lnTo>
                  <a:lnTo>
                    <a:pt x="6094730" y="6856730"/>
                  </a:lnTo>
                  <a:lnTo>
                    <a:pt x="12188190" y="6856730"/>
                  </a:lnTo>
                  <a:lnTo>
                    <a:pt x="12188190" y="0"/>
                  </a:lnTo>
                  <a:close/>
                </a:path>
              </a:pathLst>
            </a:custGeom>
            <a:solidFill>
              <a:srgbClr val="2D4251">
                <a:alpha val="8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5" name="object 5"/>
          <p:cNvGrpSpPr/>
          <p:nvPr/>
        </p:nvGrpSpPr>
        <p:grpSpPr>
          <a:xfrm>
            <a:off x="1270" y="0"/>
            <a:ext cx="12189460" cy="6856730"/>
            <a:chOff x="1270" y="0"/>
            <a:chExt cx="12189460" cy="6856730"/>
          </a:xfrm>
        </p:grpSpPr>
        <p:sp>
          <p:nvSpPr>
            <p:cNvPr id="6" name="object 6"/>
            <p:cNvSpPr/>
            <p:nvPr/>
          </p:nvSpPr>
          <p:spPr>
            <a:xfrm>
              <a:off x="2540" y="0"/>
              <a:ext cx="12188190" cy="6856730"/>
            </a:xfrm>
            <a:custGeom>
              <a:avLst/>
              <a:gdLst/>
              <a:ahLst/>
              <a:cxnLst/>
              <a:rect l="l" t="t" r="r" b="b"/>
              <a:pathLst>
                <a:path w="12188190" h="6856730">
                  <a:moveTo>
                    <a:pt x="12188190" y="0"/>
                  </a:moveTo>
                  <a:lnTo>
                    <a:pt x="0" y="0"/>
                  </a:lnTo>
                  <a:lnTo>
                    <a:pt x="0" y="6856730"/>
                  </a:lnTo>
                  <a:lnTo>
                    <a:pt x="6094730" y="6856730"/>
                  </a:lnTo>
                  <a:lnTo>
                    <a:pt x="12188190" y="6856730"/>
                  </a:lnTo>
                  <a:lnTo>
                    <a:pt x="1218819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2540" y="0"/>
              <a:ext cx="12188190" cy="6856730"/>
            </a:xfrm>
            <a:custGeom>
              <a:avLst/>
              <a:gdLst/>
              <a:ahLst/>
              <a:cxnLst/>
              <a:rect l="l" t="t" r="r" b="b"/>
              <a:pathLst>
                <a:path w="12188190" h="6856730">
                  <a:moveTo>
                    <a:pt x="12188190" y="0"/>
                  </a:moveTo>
                  <a:lnTo>
                    <a:pt x="0" y="0"/>
                  </a:lnTo>
                  <a:lnTo>
                    <a:pt x="0" y="6856730"/>
                  </a:lnTo>
                  <a:lnTo>
                    <a:pt x="6094730" y="6856730"/>
                  </a:lnTo>
                  <a:lnTo>
                    <a:pt x="12188190" y="6856730"/>
                  </a:lnTo>
                  <a:lnTo>
                    <a:pt x="12188190" y="0"/>
                  </a:lnTo>
                  <a:close/>
                </a:path>
              </a:pathLst>
            </a:custGeom>
            <a:solidFill>
              <a:srgbClr val="E6E4E9">
                <a:alpha val="8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540" y="0"/>
              <a:ext cx="12188190" cy="6856730"/>
            </a:xfrm>
            <a:custGeom>
              <a:avLst/>
              <a:gdLst/>
              <a:ahLst/>
              <a:cxnLst/>
              <a:rect l="l" t="t" r="r" b="b"/>
              <a:pathLst>
                <a:path w="12188190" h="6856730">
                  <a:moveTo>
                    <a:pt x="12188190" y="0"/>
                  </a:moveTo>
                  <a:lnTo>
                    <a:pt x="0" y="0"/>
                  </a:lnTo>
                  <a:lnTo>
                    <a:pt x="0" y="6856730"/>
                  </a:lnTo>
                  <a:lnTo>
                    <a:pt x="6094730" y="6856730"/>
                  </a:lnTo>
                  <a:lnTo>
                    <a:pt x="12188190" y="6856730"/>
                  </a:lnTo>
                  <a:lnTo>
                    <a:pt x="12188190" y="0"/>
                  </a:lnTo>
                  <a:close/>
                </a:path>
              </a:pathLst>
            </a:custGeom>
            <a:solidFill>
              <a:srgbClr val="1E2C36">
                <a:alpha val="8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270" y="0"/>
              <a:ext cx="12188190" cy="6856730"/>
            </a:xfrm>
            <a:custGeom>
              <a:avLst/>
              <a:gdLst/>
              <a:ahLst/>
              <a:cxnLst/>
              <a:rect l="l" t="t" r="r" b="b"/>
              <a:pathLst>
                <a:path w="12188190" h="6856730">
                  <a:moveTo>
                    <a:pt x="12188190" y="0"/>
                  </a:moveTo>
                  <a:lnTo>
                    <a:pt x="0" y="0"/>
                  </a:lnTo>
                  <a:lnTo>
                    <a:pt x="0" y="6856730"/>
                  </a:lnTo>
                  <a:lnTo>
                    <a:pt x="6094730" y="6856730"/>
                  </a:lnTo>
                  <a:lnTo>
                    <a:pt x="12188190" y="6856730"/>
                  </a:lnTo>
                  <a:lnTo>
                    <a:pt x="12188190" y="0"/>
                  </a:lnTo>
                  <a:close/>
                </a:path>
              </a:pathLst>
            </a:custGeom>
            <a:solidFill>
              <a:srgbClr val="2D4251">
                <a:alpha val="8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721100" y="1107440"/>
            <a:ext cx="503936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470" dirty="0"/>
              <a:t>Research</a:t>
            </a:r>
            <a:r>
              <a:rPr sz="4400" spc="200" dirty="0"/>
              <a:t> </a:t>
            </a:r>
            <a:r>
              <a:rPr sz="4400" spc="440" dirty="0"/>
              <a:t>timeline</a:t>
            </a:r>
            <a:endParaRPr sz="4400"/>
          </a:p>
        </p:txBody>
      </p:sp>
      <p:sp>
        <p:nvSpPr>
          <p:cNvPr id="11" name="object 11"/>
          <p:cNvSpPr/>
          <p:nvPr/>
        </p:nvSpPr>
        <p:spPr>
          <a:xfrm>
            <a:off x="0" y="2590800"/>
            <a:ext cx="12192000" cy="4175760"/>
          </a:xfrm>
          <a:custGeom>
            <a:avLst/>
            <a:gdLst/>
            <a:ahLst/>
            <a:cxnLst/>
            <a:rect l="l" t="t" r="r" b="b"/>
            <a:pathLst>
              <a:path w="12192000" h="4175759">
                <a:moveTo>
                  <a:pt x="12192000" y="0"/>
                </a:moveTo>
                <a:lnTo>
                  <a:pt x="0" y="0"/>
                </a:lnTo>
                <a:lnTo>
                  <a:pt x="0" y="4175760"/>
                </a:lnTo>
                <a:lnTo>
                  <a:pt x="6096000" y="4175760"/>
                </a:lnTo>
                <a:lnTo>
                  <a:pt x="12192000" y="417576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12" name="object 12"/>
          <p:cNvGraphicFramePr>
            <a:graphicFrameLocks noGrp="1"/>
          </p:cNvGraphicFramePr>
          <p:nvPr/>
        </p:nvGraphicFramePr>
        <p:xfrm>
          <a:off x="831850" y="3492500"/>
          <a:ext cx="10494008" cy="26752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548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386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516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2691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02183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84810">
                <a:tc>
                  <a:txBody>
                    <a:bodyPr/>
                    <a:lstStyle/>
                    <a:p>
                      <a:pPr marL="24130" algn="ctr"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r>
                        <a:rPr sz="12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Week</a:t>
                      </a:r>
                      <a:r>
                        <a:rPr sz="1200" spc="-6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5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7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7810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  <a:solidFill>
                      <a:srgbClr val="99A57C"/>
                    </a:solidFill>
                  </a:tcPr>
                </a:tc>
                <a:tc>
                  <a:txBody>
                    <a:bodyPr/>
                    <a:lstStyle/>
                    <a:p>
                      <a:pPr marL="22860" algn="ctr"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r>
                        <a:rPr sz="12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Week</a:t>
                      </a:r>
                      <a:r>
                        <a:rPr sz="1200" spc="-5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8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781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  <a:solidFill>
                      <a:srgbClr val="99A57C"/>
                    </a:solidFill>
                  </a:tcPr>
                </a:tc>
                <a:tc>
                  <a:txBody>
                    <a:bodyPr/>
                    <a:lstStyle/>
                    <a:p>
                      <a:pPr marL="23495" algn="ctr"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r>
                        <a:rPr sz="12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Week</a:t>
                      </a:r>
                      <a:r>
                        <a:rPr sz="1200" spc="-5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9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781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  <a:solidFill>
                      <a:srgbClr val="99A57C"/>
                    </a:solidFill>
                  </a:tcPr>
                </a:tc>
                <a:tc>
                  <a:txBody>
                    <a:bodyPr/>
                    <a:lstStyle/>
                    <a:p>
                      <a:pPr marL="22860" algn="ctr"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r>
                        <a:rPr sz="12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Week</a:t>
                      </a:r>
                      <a:r>
                        <a:rPr sz="1200" spc="-5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2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10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781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  <a:solidFill>
                      <a:srgbClr val="99A57C"/>
                    </a:solidFill>
                  </a:tcPr>
                </a:tc>
                <a:tc>
                  <a:txBody>
                    <a:bodyPr/>
                    <a:lstStyle/>
                    <a:p>
                      <a:pPr marL="22860" algn="ctr"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r>
                        <a:rPr sz="12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Week</a:t>
                      </a:r>
                      <a:r>
                        <a:rPr sz="1200" spc="-5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2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11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781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  <a:solidFill>
                      <a:srgbClr val="99A57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45540">
                <a:tc>
                  <a:txBody>
                    <a:bodyPr/>
                    <a:lstStyle/>
                    <a:p>
                      <a:pPr marL="106045" marR="147320">
                        <a:lnSpc>
                          <a:spcPts val="1200"/>
                        </a:lnSpc>
                        <a:spcBef>
                          <a:spcPts val="585"/>
                        </a:spcBef>
                      </a:pPr>
                      <a:r>
                        <a:rPr sz="1200" dirty="0">
                          <a:latin typeface="Calibri"/>
                          <a:cs typeface="Calibri"/>
                        </a:rPr>
                        <a:t>Pick</a:t>
                      </a:r>
                      <a:r>
                        <a:rPr sz="12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2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most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suitable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 questions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to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be</a:t>
                      </a:r>
                      <a:r>
                        <a:rPr sz="12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able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to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finalise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the 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questionnaire.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74295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3F3F3F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>
                        <a:alpha val="30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05410" marR="138430">
                        <a:lnSpc>
                          <a:spcPts val="1200"/>
                        </a:lnSpc>
                        <a:spcBef>
                          <a:spcPts val="585"/>
                        </a:spcBef>
                      </a:pPr>
                      <a:r>
                        <a:rPr sz="1200" dirty="0">
                          <a:latin typeface="Calibri"/>
                          <a:cs typeface="Calibri"/>
                        </a:rPr>
                        <a:t>Collect</a:t>
                      </a:r>
                      <a:r>
                        <a:rPr sz="12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physical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copies</a:t>
                      </a:r>
                      <a:r>
                        <a:rPr sz="12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and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2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online</a:t>
                      </a:r>
                      <a:r>
                        <a:rPr sz="12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questionnaires.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74295" marB="0">
                    <a:lnL w="6350">
                      <a:solidFill>
                        <a:srgbClr val="3F3F3F"/>
                      </a:solidFill>
                      <a:prstDash val="solid"/>
                    </a:lnL>
                    <a:lnR w="6350">
                      <a:solidFill>
                        <a:srgbClr val="3F3F3F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>
                        <a:alpha val="30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05410" marR="233045">
                        <a:lnSpc>
                          <a:spcPct val="83500"/>
                        </a:lnSpc>
                        <a:spcBef>
                          <a:spcPts val="580"/>
                        </a:spcBef>
                      </a:pPr>
                      <a:r>
                        <a:rPr sz="1200" dirty="0">
                          <a:latin typeface="Calibri"/>
                          <a:cs typeface="Calibri"/>
                        </a:rPr>
                        <a:t>Conducting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secondary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research</a:t>
                      </a:r>
                      <a:r>
                        <a:rPr sz="12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on</a:t>
                      </a:r>
                      <a:r>
                        <a:rPr sz="12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other</a:t>
                      </a:r>
                      <a:r>
                        <a:rPr sz="12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bullet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points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12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2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report</a:t>
                      </a:r>
                      <a:r>
                        <a:rPr sz="12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such</a:t>
                      </a:r>
                      <a:r>
                        <a:rPr sz="12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as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introduction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and</a:t>
                      </a:r>
                      <a:r>
                        <a:rPr sz="1200" spc="-20" dirty="0">
                          <a:latin typeface="Calibri"/>
                          <a:cs typeface="Calibri"/>
                        </a:rPr>
                        <a:t> main 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body.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73660" marB="0">
                    <a:lnL w="6350">
                      <a:solidFill>
                        <a:srgbClr val="3F3F3F"/>
                      </a:solidFill>
                      <a:prstDash val="solid"/>
                    </a:lnL>
                    <a:lnR w="6350">
                      <a:solidFill>
                        <a:srgbClr val="3F3F3F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>
                        <a:alpha val="30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06045" marR="268605">
                        <a:lnSpc>
                          <a:spcPts val="1200"/>
                        </a:lnSpc>
                        <a:spcBef>
                          <a:spcPts val="585"/>
                        </a:spcBef>
                      </a:pPr>
                      <a:r>
                        <a:rPr sz="1200" spc="-10" dirty="0">
                          <a:latin typeface="Calibri"/>
                          <a:cs typeface="Calibri"/>
                        </a:rPr>
                        <a:t>Getting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an</a:t>
                      </a:r>
                      <a:r>
                        <a:rPr sz="12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overview</a:t>
                      </a:r>
                      <a:r>
                        <a:rPr sz="12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of 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the 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information</a:t>
                      </a:r>
                      <a:r>
                        <a:rPr sz="1200" spc="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we</a:t>
                      </a:r>
                      <a:r>
                        <a:rPr sz="1200" spc="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20" dirty="0">
                          <a:latin typeface="Calibri"/>
                          <a:cs typeface="Calibri"/>
                        </a:rPr>
                        <a:t>have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collected</a:t>
                      </a:r>
                      <a:r>
                        <a:rPr sz="12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so</a:t>
                      </a:r>
                      <a:r>
                        <a:rPr sz="1200" spc="-20" dirty="0">
                          <a:latin typeface="Calibri"/>
                          <a:cs typeface="Calibri"/>
                        </a:rPr>
                        <a:t> far.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74295" marB="0">
                    <a:lnL w="6350">
                      <a:solidFill>
                        <a:srgbClr val="3F3F3F"/>
                      </a:solidFill>
                      <a:prstDash val="solid"/>
                    </a:lnL>
                    <a:lnR w="6350">
                      <a:solidFill>
                        <a:srgbClr val="3F3F3F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>
                        <a:alpha val="30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05410" marR="281940" algn="just">
                        <a:lnSpc>
                          <a:spcPts val="1200"/>
                        </a:lnSpc>
                        <a:spcBef>
                          <a:spcPts val="585"/>
                        </a:spcBef>
                      </a:pPr>
                      <a:r>
                        <a:rPr sz="1200" dirty="0">
                          <a:latin typeface="Calibri"/>
                          <a:cs typeface="Calibri"/>
                        </a:rPr>
                        <a:t>We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will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fill</a:t>
                      </a:r>
                      <a:r>
                        <a:rPr sz="12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2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gaps</a:t>
                      </a:r>
                      <a:r>
                        <a:rPr sz="12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12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the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draft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and</a:t>
                      </a:r>
                      <a:r>
                        <a:rPr sz="12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put</a:t>
                      </a:r>
                      <a:r>
                        <a:rPr sz="12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together</a:t>
                      </a:r>
                      <a:r>
                        <a:rPr sz="12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the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final</a:t>
                      </a:r>
                      <a:r>
                        <a:rPr sz="12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report.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74295" marB="0">
                    <a:lnL w="6350">
                      <a:solidFill>
                        <a:srgbClr val="3F3F3F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>
                        <a:alpha val="30999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44905">
                <a:tc>
                  <a:txBody>
                    <a:bodyPr/>
                    <a:lstStyle/>
                    <a:p>
                      <a:pPr marL="106045" marR="161290">
                        <a:lnSpc>
                          <a:spcPts val="1200"/>
                        </a:lnSpc>
                        <a:spcBef>
                          <a:spcPts val="585"/>
                        </a:spcBef>
                      </a:pPr>
                      <a:r>
                        <a:rPr sz="1200" dirty="0">
                          <a:latin typeface="Calibri"/>
                          <a:cs typeface="Calibri"/>
                        </a:rPr>
                        <a:t>Starting</a:t>
                      </a:r>
                      <a:r>
                        <a:rPr sz="12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to</a:t>
                      </a:r>
                      <a:r>
                        <a:rPr sz="12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hand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out</a:t>
                      </a:r>
                      <a:r>
                        <a:rPr sz="12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the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questionnaire</a:t>
                      </a:r>
                      <a:r>
                        <a:rPr sz="12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to</a:t>
                      </a:r>
                      <a:r>
                        <a:rPr sz="12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students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 and 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staff</a:t>
                      </a:r>
                      <a:r>
                        <a:rPr sz="12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so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they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have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reasonable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amount</a:t>
                      </a:r>
                      <a:r>
                        <a:rPr sz="12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12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time</a:t>
                      </a:r>
                      <a:r>
                        <a:rPr sz="12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to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give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 accurate answers.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742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105410" marR="97155">
                        <a:lnSpc>
                          <a:spcPts val="1200"/>
                        </a:lnSpc>
                        <a:spcBef>
                          <a:spcPts val="585"/>
                        </a:spcBef>
                      </a:pPr>
                      <a:r>
                        <a:rPr sz="1200" dirty="0">
                          <a:latin typeface="Calibri"/>
                          <a:cs typeface="Calibri"/>
                        </a:rPr>
                        <a:t>Creating</a:t>
                      </a:r>
                      <a:r>
                        <a:rPr sz="12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2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criteria</a:t>
                      </a:r>
                      <a:r>
                        <a:rPr sz="12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12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dividing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2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information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 and collate 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the 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data.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742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105410" marR="153670">
                        <a:lnSpc>
                          <a:spcPts val="1200"/>
                        </a:lnSpc>
                        <a:spcBef>
                          <a:spcPts val="585"/>
                        </a:spcBef>
                      </a:pPr>
                      <a:r>
                        <a:rPr sz="1200" dirty="0">
                          <a:latin typeface="Calibri"/>
                          <a:cs typeface="Calibri"/>
                        </a:rPr>
                        <a:t>Putting</a:t>
                      </a:r>
                      <a:r>
                        <a:rPr sz="12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together</a:t>
                      </a:r>
                      <a:r>
                        <a:rPr sz="12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2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data</a:t>
                      </a:r>
                      <a:r>
                        <a:rPr sz="12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we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gathered</a:t>
                      </a:r>
                      <a:r>
                        <a:rPr sz="12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from</a:t>
                      </a:r>
                      <a:r>
                        <a:rPr sz="12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the 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questionnaires.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742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106045" marR="339725">
                        <a:lnSpc>
                          <a:spcPts val="1200"/>
                        </a:lnSpc>
                        <a:spcBef>
                          <a:spcPts val="585"/>
                        </a:spcBef>
                      </a:pPr>
                      <a:r>
                        <a:rPr sz="1200" dirty="0">
                          <a:latin typeface="Calibri"/>
                          <a:cs typeface="Calibri"/>
                        </a:rPr>
                        <a:t>Starting</a:t>
                      </a:r>
                      <a:r>
                        <a:rPr sz="12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to</a:t>
                      </a:r>
                      <a:r>
                        <a:rPr sz="12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put</a:t>
                      </a:r>
                      <a:r>
                        <a:rPr sz="12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latin typeface="Calibri"/>
                          <a:cs typeface="Calibri"/>
                        </a:rPr>
                        <a:t>together</a:t>
                      </a:r>
                      <a:r>
                        <a:rPr sz="12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50" dirty="0">
                          <a:latin typeface="Calibri"/>
                          <a:cs typeface="Calibri"/>
                        </a:rPr>
                        <a:t>a </a:t>
                      </a:r>
                      <a:r>
                        <a:rPr sz="1200" spc="-10" dirty="0">
                          <a:latin typeface="Calibri"/>
                          <a:cs typeface="Calibri"/>
                        </a:rPr>
                        <a:t>draft.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742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30090" y="680720"/>
            <a:ext cx="312801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430" dirty="0"/>
              <a:t>Hypothesis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855980" y="1858009"/>
            <a:ext cx="10352405" cy="20967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After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conducting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study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not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only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us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but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as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well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students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university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staff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will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be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able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gain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more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knowledge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about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digital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that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used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at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UWTSD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maintain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communication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collaborate.</a:t>
            </a:r>
            <a:r>
              <a:rPr sz="16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There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will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probably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be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students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that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not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aware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all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services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they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can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benefit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from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our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university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so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if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time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will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allow</a:t>
            </a:r>
            <a:r>
              <a:rPr sz="16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we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can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share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results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with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participants to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create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awareness.</a:t>
            </a:r>
            <a:endParaRPr sz="1600">
              <a:latin typeface="Arial"/>
              <a:cs typeface="Arial"/>
            </a:endParaRPr>
          </a:p>
          <a:p>
            <a:pPr marL="12700" marR="62865">
              <a:lnSpc>
                <a:spcPct val="99700"/>
              </a:lnSpc>
              <a:spcBef>
                <a:spcPts val="975"/>
              </a:spcBef>
            </a:pP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Being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students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ourselves,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can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say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that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students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will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probably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not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feel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engaged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enough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be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100%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honest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their</a:t>
            </a:r>
            <a:r>
              <a:rPr sz="16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answers,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but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offering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them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enough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support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making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sure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they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know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everything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is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done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anonymously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they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will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hopefully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become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more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confident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offer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genuine</a:t>
            </a: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replies.</a:t>
            </a:r>
            <a:r>
              <a:rPr sz="16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accuracy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study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depends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honesty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participants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so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will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make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everything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possible</a:t>
            </a:r>
            <a:r>
              <a:rPr sz="16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get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as accurate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answers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as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we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can.</a:t>
            </a:r>
            <a:endParaRPr sz="1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27550" y="314959"/>
            <a:ext cx="313182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450" dirty="0"/>
              <a:t>References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855980" y="1346200"/>
            <a:ext cx="9715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dirty="0">
                <a:solidFill>
                  <a:srgbClr val="C1C9B0"/>
                </a:solidFill>
                <a:latin typeface="Arial"/>
                <a:cs typeface="Arial"/>
              </a:rPr>
              <a:t>•</a:t>
            </a:r>
            <a:endParaRPr sz="1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55980" y="1910079"/>
            <a:ext cx="9715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dirty="0">
                <a:solidFill>
                  <a:srgbClr val="C1C9B0"/>
                </a:solidFill>
                <a:latin typeface="Arial"/>
                <a:cs typeface="Arial"/>
              </a:rPr>
              <a:t>•</a:t>
            </a:r>
            <a:endParaRPr sz="1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55980" y="3257550"/>
            <a:ext cx="9715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dirty="0">
                <a:solidFill>
                  <a:srgbClr val="C1C9B0"/>
                </a:solidFill>
                <a:latin typeface="Arial"/>
                <a:cs typeface="Arial"/>
              </a:rPr>
              <a:t>•</a:t>
            </a:r>
            <a:endParaRPr sz="1600"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41275" rIns="0" bIns="0" rtlCol="0">
            <a:spAutoFit/>
          </a:bodyPr>
          <a:lstStyle/>
          <a:p>
            <a:pPr marL="241300" marR="811530">
              <a:lnSpc>
                <a:spcPts val="1720"/>
              </a:lnSpc>
              <a:spcBef>
                <a:spcPts val="325"/>
              </a:spcBef>
            </a:pPr>
            <a:r>
              <a:rPr dirty="0"/>
              <a:t>Libguides.newcastle.edu.au.</a:t>
            </a:r>
            <a:r>
              <a:rPr spc="-50" dirty="0"/>
              <a:t> </a:t>
            </a:r>
            <a:r>
              <a:rPr dirty="0"/>
              <a:t>2022.</a:t>
            </a:r>
            <a:r>
              <a:rPr spc="-35" dirty="0"/>
              <a:t> </a:t>
            </a:r>
            <a:r>
              <a:rPr dirty="0"/>
              <a:t>LibGuides:</a:t>
            </a:r>
            <a:r>
              <a:rPr spc="-40" dirty="0"/>
              <a:t> </a:t>
            </a:r>
            <a:r>
              <a:rPr dirty="0"/>
              <a:t>Research</a:t>
            </a:r>
            <a:r>
              <a:rPr spc="-40" dirty="0"/>
              <a:t> </a:t>
            </a:r>
            <a:r>
              <a:rPr dirty="0"/>
              <a:t>Methods:</a:t>
            </a:r>
            <a:r>
              <a:rPr spc="-35" dirty="0"/>
              <a:t> </a:t>
            </a:r>
            <a:r>
              <a:rPr dirty="0"/>
              <a:t>What</a:t>
            </a:r>
            <a:r>
              <a:rPr spc="-40" dirty="0"/>
              <a:t> </a:t>
            </a:r>
            <a:r>
              <a:rPr dirty="0"/>
              <a:t>are</a:t>
            </a:r>
            <a:r>
              <a:rPr spc="-40" dirty="0"/>
              <a:t> </a:t>
            </a:r>
            <a:r>
              <a:rPr dirty="0"/>
              <a:t>research</a:t>
            </a:r>
            <a:r>
              <a:rPr spc="-40" dirty="0"/>
              <a:t> </a:t>
            </a:r>
            <a:r>
              <a:rPr dirty="0"/>
              <a:t>methods?.</a:t>
            </a:r>
            <a:r>
              <a:rPr spc="-40" dirty="0"/>
              <a:t> </a:t>
            </a:r>
            <a:r>
              <a:rPr spc="-10" dirty="0"/>
              <a:t>[online] </a:t>
            </a:r>
            <a:r>
              <a:rPr dirty="0"/>
              <a:t>Available</a:t>
            </a:r>
            <a:r>
              <a:rPr spc="20" dirty="0"/>
              <a:t> </a:t>
            </a:r>
            <a:r>
              <a:rPr dirty="0"/>
              <a:t>at:</a:t>
            </a:r>
            <a:r>
              <a:rPr spc="30" dirty="0"/>
              <a:t> </a:t>
            </a:r>
            <a:r>
              <a:rPr spc="-10" dirty="0"/>
              <a:t>&lt;https://libguides.newcastle.edu.au/researchmethods&gt;</a:t>
            </a:r>
            <a:r>
              <a:rPr spc="35" dirty="0"/>
              <a:t> </a:t>
            </a:r>
            <a:r>
              <a:rPr dirty="0"/>
              <a:t>[Accessed</a:t>
            </a:r>
            <a:r>
              <a:rPr spc="25" dirty="0"/>
              <a:t> </a:t>
            </a:r>
            <a:r>
              <a:rPr dirty="0"/>
              <a:t>19</a:t>
            </a:r>
            <a:r>
              <a:rPr spc="25" dirty="0"/>
              <a:t> </a:t>
            </a:r>
            <a:r>
              <a:rPr dirty="0"/>
              <a:t>February</a:t>
            </a:r>
            <a:r>
              <a:rPr spc="40" dirty="0"/>
              <a:t> </a:t>
            </a:r>
            <a:r>
              <a:rPr spc="-10" dirty="0"/>
              <a:t>2022].</a:t>
            </a:r>
          </a:p>
          <a:p>
            <a:pPr marL="241300" marR="405765">
              <a:lnSpc>
                <a:spcPct val="89800"/>
              </a:lnSpc>
              <a:spcBef>
                <a:spcPts val="969"/>
              </a:spcBef>
            </a:pPr>
            <a:r>
              <a:rPr dirty="0"/>
              <a:t>Rahul,</a:t>
            </a:r>
            <a:r>
              <a:rPr spc="-30" dirty="0"/>
              <a:t> </a:t>
            </a:r>
            <a:r>
              <a:rPr dirty="0"/>
              <a:t>D.,</a:t>
            </a:r>
            <a:r>
              <a:rPr spc="-15" dirty="0"/>
              <a:t> </a:t>
            </a:r>
            <a:r>
              <a:rPr spc="-10" dirty="0"/>
              <a:t>Pandey,</a:t>
            </a:r>
            <a:r>
              <a:rPr spc="-15" dirty="0"/>
              <a:t> </a:t>
            </a:r>
            <a:r>
              <a:rPr dirty="0"/>
              <a:t>N.</a:t>
            </a:r>
            <a:r>
              <a:rPr spc="-15" dirty="0"/>
              <a:t> </a:t>
            </a:r>
            <a:r>
              <a:rPr dirty="0"/>
              <a:t>and</a:t>
            </a:r>
            <a:r>
              <a:rPr spc="-15" dirty="0"/>
              <a:t> </a:t>
            </a:r>
            <a:r>
              <a:rPr dirty="0"/>
              <a:t>Pal,</a:t>
            </a:r>
            <a:r>
              <a:rPr spc="-90" dirty="0"/>
              <a:t> </a:t>
            </a:r>
            <a:r>
              <a:rPr dirty="0"/>
              <a:t>A.,</a:t>
            </a:r>
            <a:r>
              <a:rPr spc="-15" dirty="0"/>
              <a:t> </a:t>
            </a:r>
            <a:r>
              <a:rPr dirty="0"/>
              <a:t>2020.</a:t>
            </a:r>
            <a:r>
              <a:rPr spc="-10" dirty="0"/>
              <a:t> </a:t>
            </a:r>
            <a:r>
              <a:rPr dirty="0"/>
              <a:t>Impact</a:t>
            </a:r>
            <a:r>
              <a:rPr spc="-20" dirty="0"/>
              <a:t> </a:t>
            </a:r>
            <a:r>
              <a:rPr dirty="0"/>
              <a:t>of</a:t>
            </a:r>
            <a:r>
              <a:rPr spc="-10" dirty="0"/>
              <a:t> </a:t>
            </a:r>
            <a:r>
              <a:rPr dirty="0"/>
              <a:t>digital</a:t>
            </a:r>
            <a:r>
              <a:rPr spc="-15" dirty="0"/>
              <a:t> </a:t>
            </a:r>
            <a:r>
              <a:rPr dirty="0"/>
              <a:t>surge</a:t>
            </a:r>
            <a:r>
              <a:rPr spc="-15" dirty="0"/>
              <a:t> </a:t>
            </a:r>
            <a:r>
              <a:rPr dirty="0"/>
              <a:t>during</a:t>
            </a:r>
            <a:r>
              <a:rPr spc="-15" dirty="0"/>
              <a:t> </a:t>
            </a:r>
            <a:r>
              <a:rPr spc="-10" dirty="0"/>
              <a:t>Covid-</a:t>
            </a:r>
            <a:r>
              <a:rPr dirty="0"/>
              <a:t>19</a:t>
            </a:r>
            <a:r>
              <a:rPr spc="-15" dirty="0"/>
              <a:t> </a:t>
            </a:r>
            <a:r>
              <a:rPr spc="-10" dirty="0"/>
              <a:t>pandemic:</a:t>
            </a:r>
            <a:r>
              <a:rPr spc="-100" dirty="0"/>
              <a:t> </a:t>
            </a:r>
            <a:r>
              <a:rPr dirty="0"/>
              <a:t>A</a:t>
            </a:r>
            <a:r>
              <a:rPr spc="-100" dirty="0"/>
              <a:t> </a:t>
            </a:r>
            <a:r>
              <a:rPr dirty="0"/>
              <a:t>viewpoint</a:t>
            </a:r>
            <a:r>
              <a:rPr spc="-10" dirty="0"/>
              <a:t> </a:t>
            </a:r>
            <a:r>
              <a:rPr spc="-25" dirty="0"/>
              <a:t>on </a:t>
            </a:r>
            <a:r>
              <a:rPr dirty="0"/>
              <a:t>research</a:t>
            </a:r>
            <a:r>
              <a:rPr spc="-40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practice.</a:t>
            </a:r>
            <a:r>
              <a:rPr spc="-30" dirty="0"/>
              <a:t> </a:t>
            </a:r>
            <a:r>
              <a:rPr dirty="0"/>
              <a:t>[online]</a:t>
            </a:r>
            <a:r>
              <a:rPr spc="-35" dirty="0"/>
              <a:t> </a:t>
            </a:r>
            <a:r>
              <a:rPr dirty="0"/>
              <a:t>NCBI.</a:t>
            </a:r>
            <a:r>
              <a:rPr spc="-110" dirty="0"/>
              <a:t> </a:t>
            </a:r>
            <a:r>
              <a:rPr dirty="0"/>
              <a:t>Available</a:t>
            </a:r>
            <a:r>
              <a:rPr spc="-30" dirty="0"/>
              <a:t> </a:t>
            </a:r>
            <a:r>
              <a:rPr dirty="0"/>
              <a:t>at:</a:t>
            </a:r>
            <a:r>
              <a:rPr spc="-25" dirty="0"/>
              <a:t> </a:t>
            </a:r>
            <a:r>
              <a:rPr spc="-10" dirty="0"/>
              <a:t>&lt;https://</a:t>
            </a:r>
            <a:r>
              <a:rPr spc="-10" dirty="0">
                <a:hlinkClick r:id="rId2"/>
              </a:rPr>
              <a:t>www.ncbi.nlm.nih.gov/pmc/articles/PMC7280123/</a:t>
            </a:r>
            <a:r>
              <a:rPr spc="-10" dirty="0"/>
              <a:t>&gt; </a:t>
            </a:r>
            <a:r>
              <a:rPr dirty="0"/>
              <a:t>[Accessed</a:t>
            </a:r>
            <a:r>
              <a:rPr spc="-25" dirty="0"/>
              <a:t> </a:t>
            </a:r>
            <a:r>
              <a:rPr dirty="0"/>
              <a:t>18</a:t>
            </a:r>
            <a:r>
              <a:rPr spc="-25" dirty="0"/>
              <a:t> </a:t>
            </a:r>
            <a:r>
              <a:rPr dirty="0"/>
              <a:t>February</a:t>
            </a:r>
            <a:r>
              <a:rPr spc="-20" dirty="0"/>
              <a:t> </a:t>
            </a:r>
            <a:r>
              <a:rPr spc="-10" dirty="0"/>
              <a:t>2022].</a:t>
            </a:r>
          </a:p>
          <a:p>
            <a:pPr marL="241300" indent="-228600">
              <a:lnSpc>
                <a:spcPts val="1820"/>
              </a:lnSpc>
              <a:spcBef>
                <a:spcPts val="800"/>
              </a:spcBef>
              <a:buClr>
                <a:srgbClr val="C1C9B0"/>
              </a:buClr>
              <a:buChar char="•"/>
              <a:tabLst>
                <a:tab pos="240665" algn="l"/>
                <a:tab pos="241300" algn="l"/>
              </a:tabLst>
            </a:pPr>
            <a:r>
              <a:rPr sz="1600" dirty="0"/>
              <a:t>Renu,</a:t>
            </a:r>
            <a:r>
              <a:rPr sz="1600" spc="-45" dirty="0"/>
              <a:t> </a:t>
            </a:r>
            <a:r>
              <a:rPr sz="1600" dirty="0"/>
              <a:t>N.,</a:t>
            </a:r>
            <a:r>
              <a:rPr sz="1600" spc="-30" dirty="0"/>
              <a:t> </a:t>
            </a:r>
            <a:r>
              <a:rPr sz="1600" dirty="0"/>
              <a:t>2021.</a:t>
            </a:r>
            <a:r>
              <a:rPr sz="1600" spc="-40" dirty="0"/>
              <a:t> </a:t>
            </a:r>
            <a:r>
              <a:rPr sz="1600" spc="-10" dirty="0"/>
              <a:t>Technological</a:t>
            </a:r>
            <a:r>
              <a:rPr sz="1600" spc="-20" dirty="0"/>
              <a:t> </a:t>
            </a:r>
            <a:r>
              <a:rPr sz="1600" dirty="0"/>
              <a:t>advancement</a:t>
            </a:r>
            <a:r>
              <a:rPr sz="1600" spc="-25" dirty="0"/>
              <a:t> </a:t>
            </a:r>
            <a:r>
              <a:rPr sz="1600" dirty="0"/>
              <a:t>in</a:t>
            </a:r>
            <a:r>
              <a:rPr sz="1600" spc="-25" dirty="0"/>
              <a:t> </a:t>
            </a:r>
            <a:r>
              <a:rPr sz="1600" dirty="0"/>
              <a:t>the</a:t>
            </a:r>
            <a:r>
              <a:rPr sz="1600" spc="-25" dirty="0"/>
              <a:t> </a:t>
            </a:r>
            <a:r>
              <a:rPr sz="1600" dirty="0"/>
              <a:t>era</a:t>
            </a:r>
            <a:r>
              <a:rPr sz="1600" spc="-30" dirty="0"/>
              <a:t> </a:t>
            </a:r>
            <a:r>
              <a:rPr sz="1600" dirty="0"/>
              <a:t>of</a:t>
            </a:r>
            <a:r>
              <a:rPr sz="1600" spc="-20" dirty="0"/>
              <a:t> </a:t>
            </a:r>
            <a:r>
              <a:rPr sz="1600" spc="-10" dirty="0"/>
              <a:t>COVID-</a:t>
            </a:r>
            <a:r>
              <a:rPr sz="1600" dirty="0"/>
              <a:t>19.</a:t>
            </a:r>
            <a:r>
              <a:rPr sz="1600" spc="-35" dirty="0"/>
              <a:t> </a:t>
            </a:r>
            <a:r>
              <a:rPr sz="1600" dirty="0"/>
              <a:t>[online]</a:t>
            </a:r>
            <a:r>
              <a:rPr sz="1600" spc="-20" dirty="0"/>
              <a:t> </a:t>
            </a:r>
            <a:r>
              <a:rPr sz="1600" dirty="0"/>
              <a:t>Sage</a:t>
            </a:r>
            <a:r>
              <a:rPr sz="1600" spc="-30" dirty="0"/>
              <a:t> </a:t>
            </a:r>
            <a:r>
              <a:rPr sz="1600" dirty="0"/>
              <a:t>Journals.</a:t>
            </a:r>
            <a:r>
              <a:rPr sz="1600" spc="-100" dirty="0"/>
              <a:t> </a:t>
            </a:r>
            <a:r>
              <a:rPr sz="1600" dirty="0"/>
              <a:t>Available</a:t>
            </a:r>
            <a:r>
              <a:rPr sz="1600" spc="-30" dirty="0"/>
              <a:t> </a:t>
            </a:r>
            <a:r>
              <a:rPr sz="1600" spc="-25" dirty="0"/>
              <a:t>at:</a:t>
            </a:r>
            <a:endParaRPr sz="1600"/>
          </a:p>
          <a:p>
            <a:pPr marL="241300">
              <a:lnSpc>
                <a:spcPts val="1820"/>
              </a:lnSpc>
            </a:pPr>
            <a:r>
              <a:rPr spc="-10" dirty="0"/>
              <a:t>&lt;https://journals.sagepub.com/doi/full/10.1177/20503121211000912&gt;</a:t>
            </a:r>
            <a:r>
              <a:rPr spc="60" dirty="0"/>
              <a:t> </a:t>
            </a:r>
            <a:r>
              <a:rPr dirty="0"/>
              <a:t>[Accessed</a:t>
            </a:r>
            <a:r>
              <a:rPr spc="75" dirty="0"/>
              <a:t> </a:t>
            </a:r>
            <a:r>
              <a:rPr dirty="0"/>
              <a:t>17</a:t>
            </a:r>
            <a:r>
              <a:rPr spc="75" dirty="0"/>
              <a:t> </a:t>
            </a:r>
            <a:r>
              <a:rPr dirty="0"/>
              <a:t>February</a:t>
            </a:r>
            <a:r>
              <a:rPr spc="85" dirty="0"/>
              <a:t> </a:t>
            </a:r>
            <a:r>
              <a:rPr spc="-10" dirty="0"/>
              <a:t>2022].</a:t>
            </a:r>
          </a:p>
          <a:p>
            <a:pPr marL="241300" marR="489584">
              <a:lnSpc>
                <a:spcPts val="1720"/>
              </a:lnSpc>
              <a:spcBef>
                <a:spcPts val="1025"/>
              </a:spcBef>
            </a:pPr>
            <a:r>
              <a:rPr dirty="0"/>
              <a:t>Enago</a:t>
            </a:r>
            <a:r>
              <a:rPr spc="-114" dirty="0"/>
              <a:t> </a:t>
            </a:r>
            <a:r>
              <a:rPr spc="-10" dirty="0"/>
              <a:t>Academy.</a:t>
            </a:r>
            <a:r>
              <a:rPr spc="-30" dirty="0"/>
              <a:t> </a:t>
            </a:r>
            <a:r>
              <a:rPr dirty="0"/>
              <a:t>2022.</a:t>
            </a:r>
            <a:r>
              <a:rPr spc="-25" dirty="0"/>
              <a:t> </a:t>
            </a:r>
            <a:r>
              <a:rPr dirty="0"/>
              <a:t>What</a:t>
            </a:r>
            <a:r>
              <a:rPr spc="-30" dirty="0"/>
              <a:t> </a:t>
            </a:r>
            <a:r>
              <a:rPr dirty="0"/>
              <a:t>are</a:t>
            </a:r>
            <a:r>
              <a:rPr spc="-30" dirty="0"/>
              <a:t> </a:t>
            </a:r>
            <a:r>
              <a:rPr dirty="0"/>
              <a:t>the</a:t>
            </a:r>
            <a:r>
              <a:rPr spc="-25" dirty="0"/>
              <a:t> </a:t>
            </a:r>
            <a:r>
              <a:rPr dirty="0"/>
              <a:t>Ethical</a:t>
            </a:r>
            <a:r>
              <a:rPr spc="-30" dirty="0"/>
              <a:t> </a:t>
            </a:r>
            <a:r>
              <a:rPr dirty="0"/>
              <a:t>Considerations</a:t>
            </a:r>
            <a:r>
              <a:rPr spc="-25" dirty="0"/>
              <a:t> </a:t>
            </a:r>
            <a:r>
              <a:rPr dirty="0"/>
              <a:t>in</a:t>
            </a:r>
            <a:r>
              <a:rPr spc="-35" dirty="0"/>
              <a:t> </a:t>
            </a:r>
            <a:r>
              <a:rPr dirty="0"/>
              <a:t>Research</a:t>
            </a:r>
            <a:r>
              <a:rPr spc="-30" dirty="0"/>
              <a:t> </a:t>
            </a:r>
            <a:r>
              <a:rPr dirty="0"/>
              <a:t>Design?</a:t>
            </a:r>
            <a:r>
              <a:rPr spc="-30" dirty="0"/>
              <a:t> </a:t>
            </a:r>
            <a:r>
              <a:rPr dirty="0"/>
              <a:t>-</a:t>
            </a:r>
            <a:r>
              <a:rPr spc="-25" dirty="0"/>
              <a:t> </a:t>
            </a:r>
            <a:r>
              <a:rPr dirty="0"/>
              <a:t>Enago</a:t>
            </a:r>
            <a:r>
              <a:rPr spc="-105" dirty="0"/>
              <a:t> </a:t>
            </a:r>
            <a:r>
              <a:rPr spc="-10" dirty="0"/>
              <a:t>Academy.</a:t>
            </a:r>
            <a:r>
              <a:rPr spc="-25" dirty="0"/>
              <a:t> </a:t>
            </a:r>
            <a:r>
              <a:rPr spc="-10" dirty="0"/>
              <a:t>[online] </a:t>
            </a:r>
            <a:r>
              <a:rPr dirty="0"/>
              <a:t>Available</a:t>
            </a:r>
            <a:r>
              <a:rPr spc="140" dirty="0"/>
              <a:t> </a:t>
            </a:r>
            <a:r>
              <a:rPr dirty="0"/>
              <a:t>at:</a:t>
            </a:r>
            <a:r>
              <a:rPr spc="155" dirty="0"/>
              <a:t> </a:t>
            </a:r>
            <a:r>
              <a:rPr spc="-10" dirty="0"/>
              <a:t>&lt;https://</a:t>
            </a:r>
            <a:r>
              <a:rPr spc="-10" dirty="0">
                <a:hlinkClick r:id="rId3"/>
              </a:rPr>
              <a:t>www.enago.com/academy/what-are-the-ethical-considerations-in-research-design/</a:t>
            </a:r>
            <a:r>
              <a:rPr spc="-10" dirty="0"/>
              <a:t>&gt; </a:t>
            </a:r>
            <a:r>
              <a:rPr dirty="0"/>
              <a:t>[Accessed</a:t>
            </a:r>
            <a:r>
              <a:rPr spc="-25" dirty="0"/>
              <a:t> </a:t>
            </a:r>
            <a:r>
              <a:rPr dirty="0"/>
              <a:t>19</a:t>
            </a:r>
            <a:r>
              <a:rPr spc="-25" dirty="0"/>
              <a:t> </a:t>
            </a:r>
            <a:r>
              <a:rPr dirty="0"/>
              <a:t>February</a:t>
            </a:r>
            <a:r>
              <a:rPr spc="-20" dirty="0"/>
              <a:t> </a:t>
            </a:r>
            <a:r>
              <a:rPr spc="-10" dirty="0"/>
              <a:t>2022].</a:t>
            </a:r>
          </a:p>
          <a:p>
            <a:pPr marL="241300" marR="546735" indent="-228600">
              <a:lnSpc>
                <a:spcPts val="1720"/>
              </a:lnSpc>
              <a:spcBef>
                <a:spcPts val="1000"/>
              </a:spcBef>
              <a:buClr>
                <a:srgbClr val="C1C9B0"/>
              </a:buClr>
              <a:buChar char="•"/>
              <a:tabLst>
                <a:tab pos="240665" algn="l"/>
                <a:tab pos="241300" algn="l"/>
              </a:tabLst>
            </a:pPr>
            <a:r>
              <a:rPr sz="1600" dirty="0"/>
              <a:t>Wilson,</a:t>
            </a:r>
            <a:r>
              <a:rPr sz="1600" spc="-25" dirty="0"/>
              <a:t> </a:t>
            </a:r>
            <a:r>
              <a:rPr sz="1600" dirty="0"/>
              <a:t>G.,</a:t>
            </a:r>
            <a:r>
              <a:rPr sz="1600" spc="-20" dirty="0"/>
              <a:t> </a:t>
            </a:r>
            <a:r>
              <a:rPr sz="1600" dirty="0"/>
              <a:t>n.d.</a:t>
            </a:r>
            <a:r>
              <a:rPr sz="1600" spc="-15" dirty="0"/>
              <a:t> </a:t>
            </a:r>
            <a:r>
              <a:rPr sz="1600" dirty="0"/>
              <a:t>Connecting</a:t>
            </a:r>
            <a:r>
              <a:rPr sz="1600" spc="-25" dirty="0"/>
              <a:t> </a:t>
            </a:r>
            <a:r>
              <a:rPr sz="1600" dirty="0"/>
              <a:t>with</a:t>
            </a:r>
            <a:r>
              <a:rPr sz="1600" spc="-15" dirty="0"/>
              <a:t> </a:t>
            </a:r>
            <a:r>
              <a:rPr sz="1600" dirty="0"/>
              <a:t>others</a:t>
            </a:r>
            <a:r>
              <a:rPr sz="1600" spc="-15" dirty="0"/>
              <a:t> </a:t>
            </a:r>
            <a:r>
              <a:rPr sz="1600" dirty="0"/>
              <a:t>during</a:t>
            </a:r>
            <a:r>
              <a:rPr sz="1600" spc="-20" dirty="0"/>
              <a:t> </a:t>
            </a:r>
            <a:r>
              <a:rPr sz="1600" spc="-10" dirty="0"/>
              <a:t>COVID-</a:t>
            </a:r>
            <a:r>
              <a:rPr sz="1600" dirty="0"/>
              <a:t>19:</a:t>
            </a:r>
            <a:r>
              <a:rPr sz="1600" spc="-15" dirty="0"/>
              <a:t> </a:t>
            </a:r>
            <a:r>
              <a:rPr sz="1600" dirty="0"/>
              <a:t>Older</a:t>
            </a:r>
            <a:r>
              <a:rPr sz="1600" spc="-25" dirty="0"/>
              <a:t> </a:t>
            </a:r>
            <a:r>
              <a:rPr sz="1600" dirty="0"/>
              <a:t>adults’</a:t>
            </a:r>
            <a:r>
              <a:rPr sz="1600" spc="-60" dirty="0"/>
              <a:t> </a:t>
            </a:r>
            <a:r>
              <a:rPr sz="1600" dirty="0"/>
              <a:t>use</a:t>
            </a:r>
            <a:r>
              <a:rPr sz="1600" spc="-20" dirty="0"/>
              <a:t> </a:t>
            </a:r>
            <a:r>
              <a:rPr sz="1600" dirty="0"/>
              <a:t>of</a:t>
            </a:r>
            <a:r>
              <a:rPr sz="1600" spc="-15" dirty="0"/>
              <a:t> </a:t>
            </a:r>
            <a:r>
              <a:rPr sz="1600" dirty="0"/>
              <a:t>social</a:t>
            </a:r>
            <a:r>
              <a:rPr sz="1600" spc="-10" dirty="0"/>
              <a:t> </a:t>
            </a:r>
            <a:r>
              <a:rPr sz="1600" dirty="0"/>
              <a:t>media</a:t>
            </a:r>
            <a:r>
              <a:rPr sz="1600" spc="-20" dirty="0"/>
              <a:t> </a:t>
            </a:r>
            <a:r>
              <a:rPr sz="1600" dirty="0"/>
              <a:t>and</a:t>
            </a:r>
            <a:r>
              <a:rPr sz="1600" spc="-20" dirty="0"/>
              <a:t> </a:t>
            </a:r>
            <a:r>
              <a:rPr sz="1600" dirty="0"/>
              <a:t>visual</a:t>
            </a:r>
            <a:r>
              <a:rPr sz="1600" spc="-15" dirty="0"/>
              <a:t> </a:t>
            </a:r>
            <a:r>
              <a:rPr sz="1600" spc="-10" dirty="0"/>
              <a:t>tools. </a:t>
            </a:r>
            <a:r>
              <a:rPr sz="1600" dirty="0"/>
              <a:t>[online]</a:t>
            </a:r>
            <a:r>
              <a:rPr sz="1600" spc="-60" dirty="0"/>
              <a:t> </a:t>
            </a:r>
            <a:r>
              <a:rPr sz="1600" dirty="0"/>
              <a:t>Ucl.ac.uk.</a:t>
            </a:r>
            <a:r>
              <a:rPr sz="1600" spc="-105" dirty="0"/>
              <a:t> </a:t>
            </a:r>
            <a:r>
              <a:rPr sz="1600" dirty="0"/>
              <a:t>Available</a:t>
            </a:r>
            <a:r>
              <a:rPr sz="1600" spc="-45" dirty="0"/>
              <a:t> </a:t>
            </a:r>
            <a:r>
              <a:rPr sz="1600" spc="-25" dirty="0"/>
              <a:t>at:</a:t>
            </a:r>
            <a:endParaRPr sz="1600"/>
          </a:p>
          <a:p>
            <a:pPr marL="241300" marR="5080">
              <a:lnSpc>
                <a:spcPts val="1720"/>
              </a:lnSpc>
            </a:pPr>
            <a:r>
              <a:rPr spc="-10" dirty="0"/>
              <a:t>&lt;https://</a:t>
            </a:r>
            <a:r>
              <a:rPr spc="-10" dirty="0">
                <a:hlinkClick r:id="rId4"/>
              </a:rPr>
              <a:t>www.ucl.ac.uk/psychiatry/sites/psychiatry/files/blog_how_can_technology_impact_social_connection_for_</a:t>
            </a:r>
            <a:r>
              <a:rPr spc="-10" dirty="0"/>
              <a:t> older_adults_during_covid.pdf&gt;</a:t>
            </a:r>
            <a:r>
              <a:rPr spc="15" dirty="0"/>
              <a:t> </a:t>
            </a:r>
            <a:r>
              <a:rPr dirty="0"/>
              <a:t>[Accessed</a:t>
            </a:r>
            <a:r>
              <a:rPr spc="30" dirty="0"/>
              <a:t> </a:t>
            </a:r>
            <a:r>
              <a:rPr dirty="0"/>
              <a:t>17</a:t>
            </a:r>
            <a:r>
              <a:rPr spc="30" dirty="0"/>
              <a:t> </a:t>
            </a:r>
            <a:r>
              <a:rPr dirty="0"/>
              <a:t>February</a:t>
            </a:r>
            <a:r>
              <a:rPr spc="35" dirty="0"/>
              <a:t> </a:t>
            </a:r>
            <a:r>
              <a:rPr spc="-10" dirty="0"/>
              <a:t>2022].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</TotalTime>
  <Words>1111</Words>
  <Application>Microsoft Office PowerPoint</Application>
  <PresentationFormat>Widescreen</PresentationFormat>
  <Paragraphs>81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Calibri</vt:lpstr>
      <vt:lpstr>Times New Roman</vt:lpstr>
      <vt:lpstr>Gill Sans MT</vt:lpstr>
      <vt:lpstr>Arial</vt:lpstr>
      <vt:lpstr>Office Theme</vt:lpstr>
      <vt:lpstr>Group presentation-research project</vt:lpstr>
      <vt:lpstr>Introduction</vt:lpstr>
      <vt:lpstr>Rationale</vt:lpstr>
      <vt:lpstr>Proposed method</vt:lpstr>
      <vt:lpstr>PowerPoint Presentation</vt:lpstr>
      <vt:lpstr>Ethical considerations</vt:lpstr>
      <vt:lpstr>Research timeline</vt:lpstr>
      <vt:lpstr>Hypothesis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presentation-research project</dc:title>
  <cp:keywords>Downloader: 100000849529608,Uploader: 100000843288688,CHDL-UGC-Meta</cp:keywords>
  <cp:lastModifiedBy>Florentin-Daniel Ciobanu (2127866)</cp:lastModifiedBy>
  <cp:revision>1</cp:revision>
  <dcterms:created xsi:type="dcterms:W3CDTF">2022-05-07T05:16:12Z</dcterms:created>
  <dcterms:modified xsi:type="dcterms:W3CDTF">2022-07-04T20:14:56Z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2022-07-03T00:00:00Z</vt:filetime>
  </property>
  <property fmtid="{D5CDD505-2E9C-101B-9397-08002B2CF9AE}" pid="3" name="LastSaved">
    <vt:filetime>2022-05-07T00:00:00Z</vt:filetime>
  </property>
</Properties>
</file>