
<file path=[Content_Types].xml><?xml version="1.0" encoding="utf-8"?>
<Types xmlns="http://schemas.openxmlformats.org/package/2006/content-types">
  <Default Extension="fntdata" ContentType="application/x-fontdata"/>
  <Default Extension="gif" ContentType="image/gi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95" r:id="rId6"/>
    <p:sldId id="261" r:id="rId7"/>
    <p:sldId id="296" r:id="rId8"/>
    <p:sldId id="297" r:id="rId9"/>
    <p:sldId id="298" r:id="rId10"/>
    <p:sldId id="299" r:id="rId11"/>
    <p:sldId id="300" r:id="rId12"/>
    <p:sldId id="302" r:id="rId13"/>
    <p:sldId id="301" r:id="rId14"/>
    <p:sldId id="278" r:id="rId15"/>
  </p:sldIdLst>
  <p:sldSz cx="9144000" cy="5143500" type="screen16x9"/>
  <p:notesSz cx="6858000" cy="9144000"/>
  <p:embeddedFontLst>
    <p:embeddedFont>
      <p:font typeface="Inria Serif" panose="020B0604020202020204" charset="0"/>
      <p:regular r:id="rId17"/>
      <p:bold r:id="rId18"/>
      <p:italic r:id="rId19"/>
      <p:boldItalic r:id="rId20"/>
    </p:embeddedFont>
    <p:embeddedFont>
      <p:font typeface="Inria Serif Light" panose="020B0604020202020204" charset="0"/>
      <p:regular r:id="rId21"/>
      <p:bold r:id="rId22"/>
      <p:italic r:id="rId23"/>
      <p:boldItalic r:id="rId24"/>
    </p:embeddedFont>
    <p:embeddedFont>
      <p:font typeface="Playfair Display Medium" panose="020B060402020202020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615E7DE-BA9D-4410-BA3D-F0E8EC93CD7A}">
  <a:tblStyle styleId="{2615E7DE-BA9D-4410-BA3D-F0E8EC93CD7A}"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5476F53-AB44-477E-A23A-533DBEB38AB1}"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421" autoAdjust="0"/>
  </p:normalViewPr>
  <p:slideViewPr>
    <p:cSldViewPr snapToGrid="0">
      <p:cViewPr varScale="1">
        <p:scale>
          <a:sx n="71" d="100"/>
          <a:sy n="71" d="100"/>
        </p:scale>
        <p:origin x="11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8ADE2B-2931-4117-B42B-7EE9C3BAF8E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B53AC8F-D5A3-44EA-8B71-86207FB6158A}" type="asst">
      <dgm:prSet phldrT="[Text]"/>
      <dgm:spPr/>
      <dgm:t>
        <a:bodyPr/>
        <a:lstStyle/>
        <a:p>
          <a:r>
            <a:rPr lang="en-US" dirty="0"/>
            <a:t>Manager</a:t>
          </a:r>
        </a:p>
      </dgm:t>
    </dgm:pt>
    <dgm:pt modelId="{B24AC4B1-5CE2-4BF4-A9BC-64F9F2EA24EE}" type="parTrans" cxnId="{9F79B731-1B90-4624-B83B-6382066F4154}">
      <dgm:prSet/>
      <dgm:spPr/>
      <dgm:t>
        <a:bodyPr/>
        <a:lstStyle/>
        <a:p>
          <a:endParaRPr lang="en-US"/>
        </a:p>
      </dgm:t>
    </dgm:pt>
    <dgm:pt modelId="{D6E6B30B-F836-409E-BC0A-EAF413FBD5D7}" type="sibTrans" cxnId="{9F79B731-1B90-4624-B83B-6382066F4154}">
      <dgm:prSet/>
      <dgm:spPr/>
      <dgm:t>
        <a:bodyPr/>
        <a:lstStyle/>
        <a:p>
          <a:endParaRPr lang="en-US"/>
        </a:p>
      </dgm:t>
    </dgm:pt>
    <dgm:pt modelId="{795BECDE-7A21-49AA-BEF4-571415C663DB}">
      <dgm:prSet phldrT="[Text]"/>
      <dgm:spPr/>
      <dgm:t>
        <a:bodyPr/>
        <a:lstStyle/>
        <a:p>
          <a:r>
            <a:rPr lang="en-US" dirty="0"/>
            <a:t>CEO</a:t>
          </a:r>
        </a:p>
      </dgm:t>
    </dgm:pt>
    <dgm:pt modelId="{C87C3776-03E7-4178-B24E-5E7542DB492E}" type="sibTrans" cxnId="{59B7CA7E-109B-4E98-B072-55BA7064B90C}">
      <dgm:prSet/>
      <dgm:spPr/>
      <dgm:t>
        <a:bodyPr/>
        <a:lstStyle/>
        <a:p>
          <a:endParaRPr lang="en-US"/>
        </a:p>
      </dgm:t>
    </dgm:pt>
    <dgm:pt modelId="{F44A232D-6AE4-4738-8BAA-DFD07B2A6BB0}" type="parTrans" cxnId="{59B7CA7E-109B-4E98-B072-55BA7064B90C}">
      <dgm:prSet/>
      <dgm:spPr/>
      <dgm:t>
        <a:bodyPr/>
        <a:lstStyle/>
        <a:p>
          <a:endParaRPr lang="en-US"/>
        </a:p>
      </dgm:t>
    </dgm:pt>
    <dgm:pt modelId="{5BBF43C8-6831-4D90-A816-7EBBBBDDBE54}">
      <dgm:prSet/>
      <dgm:spPr/>
      <dgm:t>
        <a:bodyPr/>
        <a:lstStyle/>
        <a:p>
          <a:r>
            <a:rPr lang="en-US" dirty="0"/>
            <a:t>Marketing Coordinator</a:t>
          </a:r>
        </a:p>
      </dgm:t>
    </dgm:pt>
    <dgm:pt modelId="{AFE8B4E1-EB3A-4131-901F-C345E490484A}" type="parTrans" cxnId="{9451027C-2973-4E93-B319-228F8D740901}">
      <dgm:prSet/>
      <dgm:spPr/>
      <dgm:t>
        <a:bodyPr/>
        <a:lstStyle/>
        <a:p>
          <a:endParaRPr lang="en-US"/>
        </a:p>
      </dgm:t>
    </dgm:pt>
    <dgm:pt modelId="{F7AED1D5-5920-430D-A554-D5BAC1897F04}" type="sibTrans" cxnId="{9451027C-2973-4E93-B319-228F8D740901}">
      <dgm:prSet/>
      <dgm:spPr/>
      <dgm:t>
        <a:bodyPr/>
        <a:lstStyle/>
        <a:p>
          <a:endParaRPr lang="en-US"/>
        </a:p>
      </dgm:t>
    </dgm:pt>
    <dgm:pt modelId="{45C870DC-2A3E-44F9-8908-A91F3E724566}">
      <dgm:prSet/>
      <dgm:spPr/>
      <dgm:t>
        <a:bodyPr/>
        <a:lstStyle/>
        <a:p>
          <a:r>
            <a:rPr lang="en-US" dirty="0"/>
            <a:t>Baristas</a:t>
          </a:r>
        </a:p>
      </dgm:t>
    </dgm:pt>
    <dgm:pt modelId="{DF0FD030-9F9E-451F-9169-D91D192AF00D}" type="parTrans" cxnId="{3FFEFC5C-3CC2-4ACB-8142-363805C37D4E}">
      <dgm:prSet/>
      <dgm:spPr/>
      <dgm:t>
        <a:bodyPr/>
        <a:lstStyle/>
        <a:p>
          <a:endParaRPr lang="en-US"/>
        </a:p>
      </dgm:t>
    </dgm:pt>
    <dgm:pt modelId="{926F0476-90A2-4A63-9105-E2D786C9C461}" type="sibTrans" cxnId="{3FFEFC5C-3CC2-4ACB-8142-363805C37D4E}">
      <dgm:prSet/>
      <dgm:spPr/>
      <dgm:t>
        <a:bodyPr/>
        <a:lstStyle/>
        <a:p>
          <a:endParaRPr lang="en-US"/>
        </a:p>
      </dgm:t>
    </dgm:pt>
    <dgm:pt modelId="{EB7306DE-308B-4E86-9DC8-D9927CA0199B}">
      <dgm:prSet/>
      <dgm:spPr/>
      <dgm:t>
        <a:bodyPr/>
        <a:lstStyle/>
        <a:p>
          <a:r>
            <a:rPr lang="en-US" dirty="0"/>
            <a:t>Kitchen Staff</a:t>
          </a:r>
        </a:p>
      </dgm:t>
    </dgm:pt>
    <dgm:pt modelId="{8020AA41-8C56-45ED-9C34-25DB99CBF98F}" type="parTrans" cxnId="{46E36E5B-C888-4C24-BB0D-D10645FF2E75}">
      <dgm:prSet/>
      <dgm:spPr/>
      <dgm:t>
        <a:bodyPr/>
        <a:lstStyle/>
        <a:p>
          <a:endParaRPr lang="en-US"/>
        </a:p>
      </dgm:t>
    </dgm:pt>
    <dgm:pt modelId="{8D5E5B4A-0206-45FD-A05E-A7670CCF0A1F}" type="sibTrans" cxnId="{46E36E5B-C888-4C24-BB0D-D10645FF2E75}">
      <dgm:prSet/>
      <dgm:spPr/>
      <dgm:t>
        <a:bodyPr/>
        <a:lstStyle/>
        <a:p>
          <a:endParaRPr lang="en-US"/>
        </a:p>
      </dgm:t>
    </dgm:pt>
    <dgm:pt modelId="{3290F6D8-6F8D-4BCF-81B2-F244414711B9}">
      <dgm:prSet/>
      <dgm:spPr/>
      <dgm:t>
        <a:bodyPr/>
        <a:lstStyle/>
        <a:p>
          <a:r>
            <a:rPr lang="en-US" dirty="0"/>
            <a:t>External Professionals</a:t>
          </a:r>
        </a:p>
      </dgm:t>
    </dgm:pt>
    <dgm:pt modelId="{8CC87D1F-462E-4AFD-8C3F-354AA72DAB95}" type="parTrans" cxnId="{CAD56208-C5B0-4BC9-BED9-226B2C62F678}">
      <dgm:prSet/>
      <dgm:spPr/>
      <dgm:t>
        <a:bodyPr/>
        <a:lstStyle/>
        <a:p>
          <a:endParaRPr lang="en-US"/>
        </a:p>
      </dgm:t>
    </dgm:pt>
    <dgm:pt modelId="{716C66F7-6C6A-49C2-92DE-98D1371C7CFD}" type="sibTrans" cxnId="{CAD56208-C5B0-4BC9-BED9-226B2C62F678}">
      <dgm:prSet/>
      <dgm:spPr/>
      <dgm:t>
        <a:bodyPr/>
        <a:lstStyle/>
        <a:p>
          <a:endParaRPr lang="en-US"/>
        </a:p>
      </dgm:t>
    </dgm:pt>
    <dgm:pt modelId="{BB77334E-907E-41BD-B758-9E83D3B9DD52}">
      <dgm:prSet/>
      <dgm:spPr/>
      <dgm:t>
        <a:bodyPr/>
        <a:lstStyle/>
        <a:p>
          <a:r>
            <a:rPr lang="en-US" dirty="0"/>
            <a:t>Accountant</a:t>
          </a:r>
        </a:p>
      </dgm:t>
    </dgm:pt>
    <dgm:pt modelId="{EBFE6D89-BE3A-48E5-BF87-D5760A157426}" type="parTrans" cxnId="{0BC8C7D9-F3F7-49B1-8635-2811D3A43564}">
      <dgm:prSet/>
      <dgm:spPr/>
      <dgm:t>
        <a:bodyPr/>
        <a:lstStyle/>
        <a:p>
          <a:endParaRPr lang="en-US"/>
        </a:p>
      </dgm:t>
    </dgm:pt>
    <dgm:pt modelId="{B9B8B3CD-2005-4A9A-B689-35489E8996F4}" type="sibTrans" cxnId="{0BC8C7D9-F3F7-49B1-8635-2811D3A43564}">
      <dgm:prSet/>
      <dgm:spPr/>
      <dgm:t>
        <a:bodyPr/>
        <a:lstStyle/>
        <a:p>
          <a:endParaRPr lang="en-US"/>
        </a:p>
      </dgm:t>
    </dgm:pt>
    <dgm:pt modelId="{0810CF9A-E7AE-4A64-8326-13E276C4EA4C}">
      <dgm:prSet/>
      <dgm:spPr/>
      <dgm:t>
        <a:bodyPr/>
        <a:lstStyle/>
        <a:p>
          <a:r>
            <a:rPr lang="en-US" dirty="0"/>
            <a:t>Legal Professionals </a:t>
          </a:r>
        </a:p>
      </dgm:t>
    </dgm:pt>
    <dgm:pt modelId="{66B2652F-4764-4F4F-BED6-D696D848402A}" type="parTrans" cxnId="{F0610FC7-F40D-458A-B5E2-3AB2FF9031C9}">
      <dgm:prSet/>
      <dgm:spPr/>
      <dgm:t>
        <a:bodyPr/>
        <a:lstStyle/>
        <a:p>
          <a:endParaRPr lang="en-US"/>
        </a:p>
      </dgm:t>
    </dgm:pt>
    <dgm:pt modelId="{6E55897B-B4FF-4C29-8AC1-D218743F7E88}" type="sibTrans" cxnId="{F0610FC7-F40D-458A-B5E2-3AB2FF9031C9}">
      <dgm:prSet/>
      <dgm:spPr/>
      <dgm:t>
        <a:bodyPr/>
        <a:lstStyle/>
        <a:p>
          <a:endParaRPr lang="en-US"/>
        </a:p>
      </dgm:t>
    </dgm:pt>
    <dgm:pt modelId="{D38CEF54-8BF3-4BB6-AD52-B795EB9A38C7}">
      <dgm:prSet/>
      <dgm:spPr/>
      <dgm:t>
        <a:bodyPr/>
        <a:lstStyle/>
        <a:p>
          <a:r>
            <a:rPr lang="en-US" dirty="0"/>
            <a:t>IT Support Technician </a:t>
          </a:r>
        </a:p>
      </dgm:t>
    </dgm:pt>
    <dgm:pt modelId="{9EB8965B-284A-4FDE-A7B8-5ED183F2F8B7}" type="parTrans" cxnId="{C574C981-8F0E-489B-A450-AEC14630B18C}">
      <dgm:prSet/>
      <dgm:spPr/>
      <dgm:t>
        <a:bodyPr/>
        <a:lstStyle/>
        <a:p>
          <a:endParaRPr lang="en-US"/>
        </a:p>
      </dgm:t>
    </dgm:pt>
    <dgm:pt modelId="{2460B9ED-9E95-4CE0-A6DD-79541DE5735D}" type="sibTrans" cxnId="{C574C981-8F0E-489B-A450-AEC14630B18C}">
      <dgm:prSet/>
      <dgm:spPr/>
      <dgm:t>
        <a:bodyPr/>
        <a:lstStyle/>
        <a:p>
          <a:endParaRPr lang="en-US"/>
        </a:p>
      </dgm:t>
    </dgm:pt>
    <dgm:pt modelId="{D64B7B44-797C-462C-AF9C-89F4E0ADF37D}" type="pres">
      <dgm:prSet presAssocID="{1F8ADE2B-2931-4117-B42B-7EE9C3BAF8E8}" presName="hierChild1" presStyleCnt="0">
        <dgm:presLayoutVars>
          <dgm:chPref val="1"/>
          <dgm:dir/>
          <dgm:animOne val="branch"/>
          <dgm:animLvl val="lvl"/>
          <dgm:resizeHandles/>
        </dgm:presLayoutVars>
      </dgm:prSet>
      <dgm:spPr/>
    </dgm:pt>
    <dgm:pt modelId="{2A46D203-7083-4CEC-981A-A7940D421AAC}" type="pres">
      <dgm:prSet presAssocID="{795BECDE-7A21-49AA-BEF4-571415C663DB}" presName="hierRoot1" presStyleCnt="0"/>
      <dgm:spPr/>
    </dgm:pt>
    <dgm:pt modelId="{F4D5F7EB-B954-4E8C-89BF-54AE512F7F9E}" type="pres">
      <dgm:prSet presAssocID="{795BECDE-7A21-49AA-BEF4-571415C663DB}" presName="composite" presStyleCnt="0"/>
      <dgm:spPr/>
    </dgm:pt>
    <dgm:pt modelId="{AAE018A0-350D-46B1-A3D6-4805CE4120A0}" type="pres">
      <dgm:prSet presAssocID="{795BECDE-7A21-49AA-BEF4-571415C663DB}" presName="background" presStyleLbl="node0" presStyleIdx="0" presStyleCnt="1"/>
      <dgm:spPr/>
    </dgm:pt>
    <dgm:pt modelId="{DE779F2A-D8EA-46BD-811D-34404B35BE2B}" type="pres">
      <dgm:prSet presAssocID="{795BECDE-7A21-49AA-BEF4-571415C663DB}" presName="text" presStyleLbl="fgAcc0" presStyleIdx="0" presStyleCnt="1">
        <dgm:presLayoutVars>
          <dgm:chPref val="3"/>
        </dgm:presLayoutVars>
      </dgm:prSet>
      <dgm:spPr/>
    </dgm:pt>
    <dgm:pt modelId="{11329BFD-7115-468C-8178-9834B9F381F4}" type="pres">
      <dgm:prSet presAssocID="{795BECDE-7A21-49AA-BEF4-571415C663DB}" presName="hierChild2" presStyleCnt="0"/>
      <dgm:spPr/>
    </dgm:pt>
    <dgm:pt modelId="{F698DA5C-DC54-42E2-97F7-68BB63B7B1D7}" type="pres">
      <dgm:prSet presAssocID="{B24AC4B1-5CE2-4BF4-A9BC-64F9F2EA24EE}" presName="Name10" presStyleLbl="parChTrans1D2" presStyleIdx="0" presStyleCnt="2"/>
      <dgm:spPr/>
    </dgm:pt>
    <dgm:pt modelId="{5D29E4CF-D312-4C61-9F1F-5925338B1608}" type="pres">
      <dgm:prSet presAssocID="{1B53AC8F-D5A3-44EA-8B71-86207FB6158A}" presName="hierRoot2" presStyleCnt="0"/>
      <dgm:spPr/>
    </dgm:pt>
    <dgm:pt modelId="{6E162825-6373-4968-9F0B-9F0EC09854A3}" type="pres">
      <dgm:prSet presAssocID="{1B53AC8F-D5A3-44EA-8B71-86207FB6158A}" presName="composite2" presStyleCnt="0"/>
      <dgm:spPr/>
    </dgm:pt>
    <dgm:pt modelId="{6D26D679-08BA-4CEC-BD1E-22FB6644169A}" type="pres">
      <dgm:prSet presAssocID="{1B53AC8F-D5A3-44EA-8B71-86207FB6158A}" presName="background2" presStyleLbl="asst1" presStyleIdx="0" presStyleCnt="1"/>
      <dgm:spPr/>
    </dgm:pt>
    <dgm:pt modelId="{5B5F55FE-37C7-45F6-A65A-5F4BD5CFF370}" type="pres">
      <dgm:prSet presAssocID="{1B53AC8F-D5A3-44EA-8B71-86207FB6158A}" presName="text2" presStyleLbl="fgAcc2" presStyleIdx="0" presStyleCnt="2">
        <dgm:presLayoutVars>
          <dgm:chPref val="3"/>
        </dgm:presLayoutVars>
      </dgm:prSet>
      <dgm:spPr/>
    </dgm:pt>
    <dgm:pt modelId="{22E078A1-9F56-4698-B0B2-0B18731F409B}" type="pres">
      <dgm:prSet presAssocID="{1B53AC8F-D5A3-44EA-8B71-86207FB6158A}" presName="hierChild3" presStyleCnt="0"/>
      <dgm:spPr/>
    </dgm:pt>
    <dgm:pt modelId="{2EA02922-A6D9-48AD-A152-0616A2436BE3}" type="pres">
      <dgm:prSet presAssocID="{DF0FD030-9F9E-451F-9169-D91D192AF00D}" presName="Name17" presStyleLbl="parChTrans1D3" presStyleIdx="0" presStyleCnt="6"/>
      <dgm:spPr/>
    </dgm:pt>
    <dgm:pt modelId="{CFC2E35B-4802-453E-BAB4-4436B6E62CAD}" type="pres">
      <dgm:prSet presAssocID="{45C870DC-2A3E-44F9-8908-A91F3E724566}" presName="hierRoot3" presStyleCnt="0"/>
      <dgm:spPr/>
    </dgm:pt>
    <dgm:pt modelId="{7B6BC4EB-0518-4737-9BE1-B56D4D527094}" type="pres">
      <dgm:prSet presAssocID="{45C870DC-2A3E-44F9-8908-A91F3E724566}" presName="composite3" presStyleCnt="0"/>
      <dgm:spPr/>
    </dgm:pt>
    <dgm:pt modelId="{96E0ECE1-0E9B-4E8B-AA0C-09AD5FD025A3}" type="pres">
      <dgm:prSet presAssocID="{45C870DC-2A3E-44F9-8908-A91F3E724566}" presName="background3" presStyleLbl="node3" presStyleIdx="0" presStyleCnt="6"/>
      <dgm:spPr/>
    </dgm:pt>
    <dgm:pt modelId="{E8ED5716-B73E-4326-80C1-E472C015FFD7}" type="pres">
      <dgm:prSet presAssocID="{45C870DC-2A3E-44F9-8908-A91F3E724566}" presName="text3" presStyleLbl="fgAcc3" presStyleIdx="0" presStyleCnt="6">
        <dgm:presLayoutVars>
          <dgm:chPref val="3"/>
        </dgm:presLayoutVars>
      </dgm:prSet>
      <dgm:spPr/>
    </dgm:pt>
    <dgm:pt modelId="{1621E69C-834C-4CC7-9AC3-75A4544BB28A}" type="pres">
      <dgm:prSet presAssocID="{45C870DC-2A3E-44F9-8908-A91F3E724566}" presName="hierChild4" presStyleCnt="0"/>
      <dgm:spPr/>
    </dgm:pt>
    <dgm:pt modelId="{2D50579A-8CE5-47D8-B165-B18B78582931}" type="pres">
      <dgm:prSet presAssocID="{8020AA41-8C56-45ED-9C34-25DB99CBF98F}" presName="Name17" presStyleLbl="parChTrans1D3" presStyleIdx="1" presStyleCnt="6"/>
      <dgm:spPr/>
    </dgm:pt>
    <dgm:pt modelId="{092B38BD-89A9-4E8D-875E-C28DB5D1CA5C}" type="pres">
      <dgm:prSet presAssocID="{EB7306DE-308B-4E86-9DC8-D9927CA0199B}" presName="hierRoot3" presStyleCnt="0"/>
      <dgm:spPr/>
    </dgm:pt>
    <dgm:pt modelId="{9177FBF5-9135-40D6-B23F-3AACF567AC0D}" type="pres">
      <dgm:prSet presAssocID="{EB7306DE-308B-4E86-9DC8-D9927CA0199B}" presName="composite3" presStyleCnt="0"/>
      <dgm:spPr/>
    </dgm:pt>
    <dgm:pt modelId="{C6F30128-5C74-4180-9D5D-52F4BD548448}" type="pres">
      <dgm:prSet presAssocID="{EB7306DE-308B-4E86-9DC8-D9927CA0199B}" presName="background3" presStyleLbl="node3" presStyleIdx="1" presStyleCnt="6"/>
      <dgm:spPr/>
    </dgm:pt>
    <dgm:pt modelId="{821A73A9-372A-4586-9D75-0BBAA6E47BD3}" type="pres">
      <dgm:prSet presAssocID="{EB7306DE-308B-4E86-9DC8-D9927CA0199B}" presName="text3" presStyleLbl="fgAcc3" presStyleIdx="1" presStyleCnt="6">
        <dgm:presLayoutVars>
          <dgm:chPref val="3"/>
        </dgm:presLayoutVars>
      </dgm:prSet>
      <dgm:spPr/>
    </dgm:pt>
    <dgm:pt modelId="{84B2BC30-0539-4744-83D0-7FB74FF97ED5}" type="pres">
      <dgm:prSet presAssocID="{EB7306DE-308B-4E86-9DC8-D9927CA0199B}" presName="hierChild4" presStyleCnt="0"/>
      <dgm:spPr/>
    </dgm:pt>
    <dgm:pt modelId="{C2719CDE-6AB5-4D3B-BB1A-8551FADF2D46}" type="pres">
      <dgm:prSet presAssocID="{8CC87D1F-462E-4AFD-8C3F-354AA72DAB95}" presName="Name17" presStyleLbl="parChTrans1D3" presStyleIdx="2" presStyleCnt="6"/>
      <dgm:spPr/>
    </dgm:pt>
    <dgm:pt modelId="{6D8376E7-E0EE-45AC-9F70-8FFEED795951}" type="pres">
      <dgm:prSet presAssocID="{3290F6D8-6F8D-4BCF-81B2-F244414711B9}" presName="hierRoot3" presStyleCnt="0"/>
      <dgm:spPr/>
    </dgm:pt>
    <dgm:pt modelId="{A3827368-A0BD-43DA-8FD0-2E8F1DB1DDC3}" type="pres">
      <dgm:prSet presAssocID="{3290F6D8-6F8D-4BCF-81B2-F244414711B9}" presName="composite3" presStyleCnt="0"/>
      <dgm:spPr/>
    </dgm:pt>
    <dgm:pt modelId="{643D4551-4180-48F6-B904-AECFEDE6AF4E}" type="pres">
      <dgm:prSet presAssocID="{3290F6D8-6F8D-4BCF-81B2-F244414711B9}" presName="background3" presStyleLbl="node3" presStyleIdx="2" presStyleCnt="6"/>
      <dgm:spPr/>
    </dgm:pt>
    <dgm:pt modelId="{4B978D49-0220-48C1-AFF3-A4F00F2F5B81}" type="pres">
      <dgm:prSet presAssocID="{3290F6D8-6F8D-4BCF-81B2-F244414711B9}" presName="text3" presStyleLbl="fgAcc3" presStyleIdx="2" presStyleCnt="6">
        <dgm:presLayoutVars>
          <dgm:chPref val="3"/>
        </dgm:presLayoutVars>
      </dgm:prSet>
      <dgm:spPr/>
    </dgm:pt>
    <dgm:pt modelId="{D6B06D52-ADA6-4C00-8438-F453FF595BB9}" type="pres">
      <dgm:prSet presAssocID="{3290F6D8-6F8D-4BCF-81B2-F244414711B9}" presName="hierChild4" presStyleCnt="0"/>
      <dgm:spPr/>
    </dgm:pt>
    <dgm:pt modelId="{A8ACD894-9626-4D19-BF06-96D66E3B7C5E}" type="pres">
      <dgm:prSet presAssocID="{AFE8B4E1-EB3A-4131-901F-C345E490484A}" presName="Name10" presStyleLbl="parChTrans1D2" presStyleIdx="1" presStyleCnt="2"/>
      <dgm:spPr/>
    </dgm:pt>
    <dgm:pt modelId="{49384BA4-1EEC-46E0-A758-A7709CF7FDF9}" type="pres">
      <dgm:prSet presAssocID="{5BBF43C8-6831-4D90-A816-7EBBBBDDBE54}" presName="hierRoot2" presStyleCnt="0"/>
      <dgm:spPr/>
    </dgm:pt>
    <dgm:pt modelId="{64A9386E-AE24-45BF-964B-7F200D8D7443}" type="pres">
      <dgm:prSet presAssocID="{5BBF43C8-6831-4D90-A816-7EBBBBDDBE54}" presName="composite2" presStyleCnt="0"/>
      <dgm:spPr/>
    </dgm:pt>
    <dgm:pt modelId="{3C028E8F-31BF-46FC-889F-947462F31FDF}" type="pres">
      <dgm:prSet presAssocID="{5BBF43C8-6831-4D90-A816-7EBBBBDDBE54}" presName="background2" presStyleLbl="node2" presStyleIdx="0" presStyleCnt="1"/>
      <dgm:spPr/>
    </dgm:pt>
    <dgm:pt modelId="{E43A5648-91CB-4E8E-89AA-09112A90D7CB}" type="pres">
      <dgm:prSet presAssocID="{5BBF43C8-6831-4D90-A816-7EBBBBDDBE54}" presName="text2" presStyleLbl="fgAcc2" presStyleIdx="1" presStyleCnt="2">
        <dgm:presLayoutVars>
          <dgm:chPref val="3"/>
        </dgm:presLayoutVars>
      </dgm:prSet>
      <dgm:spPr/>
    </dgm:pt>
    <dgm:pt modelId="{9CF6D637-37F8-4C70-B602-1675AD07C03D}" type="pres">
      <dgm:prSet presAssocID="{5BBF43C8-6831-4D90-A816-7EBBBBDDBE54}" presName="hierChild3" presStyleCnt="0"/>
      <dgm:spPr/>
    </dgm:pt>
    <dgm:pt modelId="{4DE21E89-844E-4120-9A3D-38322133256E}" type="pres">
      <dgm:prSet presAssocID="{EBFE6D89-BE3A-48E5-BF87-D5760A157426}" presName="Name17" presStyleLbl="parChTrans1D3" presStyleIdx="3" presStyleCnt="6"/>
      <dgm:spPr/>
    </dgm:pt>
    <dgm:pt modelId="{B070A19E-BD58-4D92-9ECD-02B52F33F8D0}" type="pres">
      <dgm:prSet presAssocID="{BB77334E-907E-41BD-B758-9E83D3B9DD52}" presName="hierRoot3" presStyleCnt="0"/>
      <dgm:spPr/>
    </dgm:pt>
    <dgm:pt modelId="{97ED542C-8144-4FE3-A1DA-5ADED454E78C}" type="pres">
      <dgm:prSet presAssocID="{BB77334E-907E-41BD-B758-9E83D3B9DD52}" presName="composite3" presStyleCnt="0"/>
      <dgm:spPr/>
    </dgm:pt>
    <dgm:pt modelId="{67DBB577-5FB7-4EE1-A480-8038F4BCAB3E}" type="pres">
      <dgm:prSet presAssocID="{BB77334E-907E-41BD-B758-9E83D3B9DD52}" presName="background3" presStyleLbl="node3" presStyleIdx="3" presStyleCnt="6"/>
      <dgm:spPr/>
    </dgm:pt>
    <dgm:pt modelId="{4C50780E-5382-48E2-900E-918C69D68BA5}" type="pres">
      <dgm:prSet presAssocID="{BB77334E-907E-41BD-B758-9E83D3B9DD52}" presName="text3" presStyleLbl="fgAcc3" presStyleIdx="3" presStyleCnt="6">
        <dgm:presLayoutVars>
          <dgm:chPref val="3"/>
        </dgm:presLayoutVars>
      </dgm:prSet>
      <dgm:spPr/>
    </dgm:pt>
    <dgm:pt modelId="{DF958BE8-A7E1-4C6C-B584-98EAE418193F}" type="pres">
      <dgm:prSet presAssocID="{BB77334E-907E-41BD-B758-9E83D3B9DD52}" presName="hierChild4" presStyleCnt="0"/>
      <dgm:spPr/>
    </dgm:pt>
    <dgm:pt modelId="{C2FE4585-215D-4243-BCFC-89A9D175A587}" type="pres">
      <dgm:prSet presAssocID="{66B2652F-4764-4F4F-BED6-D696D848402A}" presName="Name17" presStyleLbl="parChTrans1D3" presStyleIdx="4" presStyleCnt="6"/>
      <dgm:spPr/>
    </dgm:pt>
    <dgm:pt modelId="{B128555C-3F0E-4870-AC37-81B066321988}" type="pres">
      <dgm:prSet presAssocID="{0810CF9A-E7AE-4A64-8326-13E276C4EA4C}" presName="hierRoot3" presStyleCnt="0"/>
      <dgm:spPr/>
    </dgm:pt>
    <dgm:pt modelId="{2088D7E0-6293-40EA-91D8-D2FF4CA20C54}" type="pres">
      <dgm:prSet presAssocID="{0810CF9A-E7AE-4A64-8326-13E276C4EA4C}" presName="composite3" presStyleCnt="0"/>
      <dgm:spPr/>
    </dgm:pt>
    <dgm:pt modelId="{D99FCB86-A725-4C37-90BF-2240DFC258F7}" type="pres">
      <dgm:prSet presAssocID="{0810CF9A-E7AE-4A64-8326-13E276C4EA4C}" presName="background3" presStyleLbl="node3" presStyleIdx="4" presStyleCnt="6"/>
      <dgm:spPr/>
    </dgm:pt>
    <dgm:pt modelId="{81F118D4-0A75-458B-A631-BA2F1A40E4DA}" type="pres">
      <dgm:prSet presAssocID="{0810CF9A-E7AE-4A64-8326-13E276C4EA4C}" presName="text3" presStyleLbl="fgAcc3" presStyleIdx="4" presStyleCnt="6">
        <dgm:presLayoutVars>
          <dgm:chPref val="3"/>
        </dgm:presLayoutVars>
      </dgm:prSet>
      <dgm:spPr/>
    </dgm:pt>
    <dgm:pt modelId="{68911C63-9194-47C3-80DC-3B8CCBE1C632}" type="pres">
      <dgm:prSet presAssocID="{0810CF9A-E7AE-4A64-8326-13E276C4EA4C}" presName="hierChild4" presStyleCnt="0"/>
      <dgm:spPr/>
    </dgm:pt>
    <dgm:pt modelId="{5EBB78C4-6092-4C90-BD54-61C8108CDCCD}" type="pres">
      <dgm:prSet presAssocID="{9EB8965B-284A-4FDE-A7B8-5ED183F2F8B7}" presName="Name17" presStyleLbl="parChTrans1D3" presStyleIdx="5" presStyleCnt="6"/>
      <dgm:spPr/>
    </dgm:pt>
    <dgm:pt modelId="{84DB327A-75A2-42DE-BF1A-C6D5DFCCFA3C}" type="pres">
      <dgm:prSet presAssocID="{D38CEF54-8BF3-4BB6-AD52-B795EB9A38C7}" presName="hierRoot3" presStyleCnt="0"/>
      <dgm:spPr/>
    </dgm:pt>
    <dgm:pt modelId="{6CDD1BDD-3965-43B3-9B7F-F68A0D9BB8C2}" type="pres">
      <dgm:prSet presAssocID="{D38CEF54-8BF3-4BB6-AD52-B795EB9A38C7}" presName="composite3" presStyleCnt="0"/>
      <dgm:spPr/>
    </dgm:pt>
    <dgm:pt modelId="{CF6E5D91-B178-41B8-B1A3-E99A7FA287D8}" type="pres">
      <dgm:prSet presAssocID="{D38CEF54-8BF3-4BB6-AD52-B795EB9A38C7}" presName="background3" presStyleLbl="node3" presStyleIdx="5" presStyleCnt="6"/>
      <dgm:spPr/>
    </dgm:pt>
    <dgm:pt modelId="{26CADEFB-2D4B-409C-9A29-5823868B08E9}" type="pres">
      <dgm:prSet presAssocID="{D38CEF54-8BF3-4BB6-AD52-B795EB9A38C7}" presName="text3" presStyleLbl="fgAcc3" presStyleIdx="5" presStyleCnt="6">
        <dgm:presLayoutVars>
          <dgm:chPref val="3"/>
        </dgm:presLayoutVars>
      </dgm:prSet>
      <dgm:spPr/>
    </dgm:pt>
    <dgm:pt modelId="{50C23A90-CE68-4600-9261-0762903BEDF3}" type="pres">
      <dgm:prSet presAssocID="{D38CEF54-8BF3-4BB6-AD52-B795EB9A38C7}" presName="hierChild4" presStyleCnt="0"/>
      <dgm:spPr/>
    </dgm:pt>
  </dgm:ptLst>
  <dgm:cxnLst>
    <dgm:cxn modelId="{F9009B06-94D5-4F61-9BB3-AC616CABE639}" type="presOf" srcId="{8020AA41-8C56-45ED-9C34-25DB99CBF98F}" destId="{2D50579A-8CE5-47D8-B165-B18B78582931}" srcOrd="0" destOrd="0" presId="urn:microsoft.com/office/officeart/2005/8/layout/hierarchy1"/>
    <dgm:cxn modelId="{CAD56208-C5B0-4BC9-BED9-226B2C62F678}" srcId="{1B53AC8F-D5A3-44EA-8B71-86207FB6158A}" destId="{3290F6D8-6F8D-4BCF-81B2-F244414711B9}" srcOrd="2" destOrd="0" parTransId="{8CC87D1F-462E-4AFD-8C3F-354AA72DAB95}" sibTransId="{716C66F7-6C6A-49C2-92DE-98D1371C7CFD}"/>
    <dgm:cxn modelId="{6AA1160A-4D9E-4A64-A81C-8D4CF4FC810F}" type="presOf" srcId="{D38CEF54-8BF3-4BB6-AD52-B795EB9A38C7}" destId="{26CADEFB-2D4B-409C-9A29-5823868B08E9}" srcOrd="0" destOrd="0" presId="urn:microsoft.com/office/officeart/2005/8/layout/hierarchy1"/>
    <dgm:cxn modelId="{BF95A70B-CC52-4486-9B37-0A47959633DC}" type="presOf" srcId="{DF0FD030-9F9E-451F-9169-D91D192AF00D}" destId="{2EA02922-A6D9-48AD-A152-0616A2436BE3}" srcOrd="0" destOrd="0" presId="urn:microsoft.com/office/officeart/2005/8/layout/hierarchy1"/>
    <dgm:cxn modelId="{32118F31-0EB8-4465-950D-3F59E5BCED30}" type="presOf" srcId="{1B53AC8F-D5A3-44EA-8B71-86207FB6158A}" destId="{5B5F55FE-37C7-45F6-A65A-5F4BD5CFF370}" srcOrd="0" destOrd="0" presId="urn:microsoft.com/office/officeart/2005/8/layout/hierarchy1"/>
    <dgm:cxn modelId="{9F79B731-1B90-4624-B83B-6382066F4154}" srcId="{795BECDE-7A21-49AA-BEF4-571415C663DB}" destId="{1B53AC8F-D5A3-44EA-8B71-86207FB6158A}" srcOrd="0" destOrd="0" parTransId="{B24AC4B1-5CE2-4BF4-A9BC-64F9F2EA24EE}" sibTransId="{D6E6B30B-F836-409E-BC0A-EAF413FBD5D7}"/>
    <dgm:cxn modelId="{5135B831-C769-4647-922E-D1381E4F6FE0}" type="presOf" srcId="{5BBF43C8-6831-4D90-A816-7EBBBBDDBE54}" destId="{E43A5648-91CB-4E8E-89AA-09112A90D7CB}" srcOrd="0" destOrd="0" presId="urn:microsoft.com/office/officeart/2005/8/layout/hierarchy1"/>
    <dgm:cxn modelId="{D062D43C-1568-43A7-ACF9-2349A09D10CF}" type="presOf" srcId="{9EB8965B-284A-4FDE-A7B8-5ED183F2F8B7}" destId="{5EBB78C4-6092-4C90-BD54-61C8108CDCCD}" srcOrd="0" destOrd="0" presId="urn:microsoft.com/office/officeart/2005/8/layout/hierarchy1"/>
    <dgm:cxn modelId="{46E36E5B-C888-4C24-BB0D-D10645FF2E75}" srcId="{1B53AC8F-D5A3-44EA-8B71-86207FB6158A}" destId="{EB7306DE-308B-4E86-9DC8-D9927CA0199B}" srcOrd="1" destOrd="0" parTransId="{8020AA41-8C56-45ED-9C34-25DB99CBF98F}" sibTransId="{8D5E5B4A-0206-45FD-A05E-A7670CCF0A1F}"/>
    <dgm:cxn modelId="{02D0595B-F277-4935-84EB-351198839622}" type="presOf" srcId="{1F8ADE2B-2931-4117-B42B-7EE9C3BAF8E8}" destId="{D64B7B44-797C-462C-AF9C-89F4E0ADF37D}" srcOrd="0" destOrd="0" presId="urn:microsoft.com/office/officeart/2005/8/layout/hierarchy1"/>
    <dgm:cxn modelId="{3FFEFC5C-3CC2-4ACB-8142-363805C37D4E}" srcId="{1B53AC8F-D5A3-44EA-8B71-86207FB6158A}" destId="{45C870DC-2A3E-44F9-8908-A91F3E724566}" srcOrd="0" destOrd="0" parTransId="{DF0FD030-9F9E-451F-9169-D91D192AF00D}" sibTransId="{926F0476-90A2-4A63-9105-E2D786C9C461}"/>
    <dgm:cxn modelId="{881BD45E-025C-4F37-A137-5E2594CD5F92}" type="presOf" srcId="{EBFE6D89-BE3A-48E5-BF87-D5760A157426}" destId="{4DE21E89-844E-4120-9A3D-38322133256E}" srcOrd="0" destOrd="0" presId="urn:microsoft.com/office/officeart/2005/8/layout/hierarchy1"/>
    <dgm:cxn modelId="{FADB1067-B610-4904-9454-861933655C2D}" type="presOf" srcId="{0810CF9A-E7AE-4A64-8326-13E276C4EA4C}" destId="{81F118D4-0A75-458B-A631-BA2F1A40E4DA}" srcOrd="0" destOrd="0" presId="urn:microsoft.com/office/officeart/2005/8/layout/hierarchy1"/>
    <dgm:cxn modelId="{9451027C-2973-4E93-B319-228F8D740901}" srcId="{795BECDE-7A21-49AA-BEF4-571415C663DB}" destId="{5BBF43C8-6831-4D90-A816-7EBBBBDDBE54}" srcOrd="1" destOrd="0" parTransId="{AFE8B4E1-EB3A-4131-901F-C345E490484A}" sibTransId="{F7AED1D5-5920-430D-A554-D5BAC1897F04}"/>
    <dgm:cxn modelId="{59B7CA7E-109B-4E98-B072-55BA7064B90C}" srcId="{1F8ADE2B-2931-4117-B42B-7EE9C3BAF8E8}" destId="{795BECDE-7A21-49AA-BEF4-571415C663DB}" srcOrd="0" destOrd="0" parTransId="{F44A232D-6AE4-4738-8BAA-DFD07B2A6BB0}" sibTransId="{C87C3776-03E7-4178-B24E-5E7542DB492E}"/>
    <dgm:cxn modelId="{C574C981-8F0E-489B-A450-AEC14630B18C}" srcId="{5BBF43C8-6831-4D90-A816-7EBBBBDDBE54}" destId="{D38CEF54-8BF3-4BB6-AD52-B795EB9A38C7}" srcOrd="2" destOrd="0" parTransId="{9EB8965B-284A-4FDE-A7B8-5ED183F2F8B7}" sibTransId="{2460B9ED-9E95-4CE0-A6DD-79541DE5735D}"/>
    <dgm:cxn modelId="{5992CF90-D0C4-410F-8FA8-AA2D0DEFADF0}" type="presOf" srcId="{795BECDE-7A21-49AA-BEF4-571415C663DB}" destId="{DE779F2A-D8EA-46BD-811D-34404B35BE2B}" srcOrd="0" destOrd="0" presId="urn:microsoft.com/office/officeart/2005/8/layout/hierarchy1"/>
    <dgm:cxn modelId="{A31C4DAF-99E5-4501-98E2-FF5E6AB2A6DD}" type="presOf" srcId="{3290F6D8-6F8D-4BCF-81B2-F244414711B9}" destId="{4B978D49-0220-48C1-AFF3-A4F00F2F5B81}" srcOrd="0" destOrd="0" presId="urn:microsoft.com/office/officeart/2005/8/layout/hierarchy1"/>
    <dgm:cxn modelId="{332014B3-9EE6-4048-8C68-DE1F7959BB82}" type="presOf" srcId="{B24AC4B1-5CE2-4BF4-A9BC-64F9F2EA24EE}" destId="{F698DA5C-DC54-42E2-97F7-68BB63B7B1D7}" srcOrd="0" destOrd="0" presId="urn:microsoft.com/office/officeart/2005/8/layout/hierarchy1"/>
    <dgm:cxn modelId="{B9427AC6-01EC-431A-B342-9606A3EBDED1}" type="presOf" srcId="{EB7306DE-308B-4E86-9DC8-D9927CA0199B}" destId="{821A73A9-372A-4586-9D75-0BBAA6E47BD3}" srcOrd="0" destOrd="0" presId="urn:microsoft.com/office/officeart/2005/8/layout/hierarchy1"/>
    <dgm:cxn modelId="{F0610FC7-F40D-458A-B5E2-3AB2FF9031C9}" srcId="{5BBF43C8-6831-4D90-A816-7EBBBBDDBE54}" destId="{0810CF9A-E7AE-4A64-8326-13E276C4EA4C}" srcOrd="1" destOrd="0" parTransId="{66B2652F-4764-4F4F-BED6-D696D848402A}" sibTransId="{6E55897B-B4FF-4C29-8AC1-D218743F7E88}"/>
    <dgm:cxn modelId="{86C9F3CB-8D11-453D-A476-E80368647AAC}" type="presOf" srcId="{AFE8B4E1-EB3A-4131-901F-C345E490484A}" destId="{A8ACD894-9626-4D19-BF06-96D66E3B7C5E}" srcOrd="0" destOrd="0" presId="urn:microsoft.com/office/officeart/2005/8/layout/hierarchy1"/>
    <dgm:cxn modelId="{2171EFD3-C960-4E77-BB55-62FDE9E70AB1}" type="presOf" srcId="{BB77334E-907E-41BD-B758-9E83D3B9DD52}" destId="{4C50780E-5382-48E2-900E-918C69D68BA5}" srcOrd="0" destOrd="0" presId="urn:microsoft.com/office/officeart/2005/8/layout/hierarchy1"/>
    <dgm:cxn modelId="{0BC8C7D9-F3F7-49B1-8635-2811D3A43564}" srcId="{5BBF43C8-6831-4D90-A816-7EBBBBDDBE54}" destId="{BB77334E-907E-41BD-B758-9E83D3B9DD52}" srcOrd="0" destOrd="0" parTransId="{EBFE6D89-BE3A-48E5-BF87-D5760A157426}" sibTransId="{B9B8B3CD-2005-4A9A-B689-35489E8996F4}"/>
    <dgm:cxn modelId="{8610A6E4-0E43-4AFE-980D-A792D18DAAF3}" type="presOf" srcId="{45C870DC-2A3E-44F9-8908-A91F3E724566}" destId="{E8ED5716-B73E-4326-80C1-E472C015FFD7}" srcOrd="0" destOrd="0" presId="urn:microsoft.com/office/officeart/2005/8/layout/hierarchy1"/>
    <dgm:cxn modelId="{4AF046E5-75AA-44D5-8019-904EA6EE8890}" type="presOf" srcId="{66B2652F-4764-4F4F-BED6-D696D848402A}" destId="{C2FE4585-215D-4243-BCFC-89A9D175A587}" srcOrd="0" destOrd="0" presId="urn:microsoft.com/office/officeart/2005/8/layout/hierarchy1"/>
    <dgm:cxn modelId="{1613EFF3-BE62-4A2F-989D-A5C87204AC0B}" type="presOf" srcId="{8CC87D1F-462E-4AFD-8C3F-354AA72DAB95}" destId="{C2719CDE-6AB5-4D3B-BB1A-8551FADF2D46}" srcOrd="0" destOrd="0" presId="urn:microsoft.com/office/officeart/2005/8/layout/hierarchy1"/>
    <dgm:cxn modelId="{7E9DA46C-B6F3-4C80-B78A-17BCE169CA87}" type="presParOf" srcId="{D64B7B44-797C-462C-AF9C-89F4E0ADF37D}" destId="{2A46D203-7083-4CEC-981A-A7940D421AAC}" srcOrd="0" destOrd="0" presId="urn:microsoft.com/office/officeart/2005/8/layout/hierarchy1"/>
    <dgm:cxn modelId="{1C370ECC-231F-4B0B-8D9A-4B0E1AA5D4B9}" type="presParOf" srcId="{2A46D203-7083-4CEC-981A-A7940D421AAC}" destId="{F4D5F7EB-B954-4E8C-89BF-54AE512F7F9E}" srcOrd="0" destOrd="0" presId="urn:microsoft.com/office/officeart/2005/8/layout/hierarchy1"/>
    <dgm:cxn modelId="{AA6DA53F-304D-4C4D-AEC4-B888E5294A21}" type="presParOf" srcId="{F4D5F7EB-B954-4E8C-89BF-54AE512F7F9E}" destId="{AAE018A0-350D-46B1-A3D6-4805CE4120A0}" srcOrd="0" destOrd="0" presId="urn:microsoft.com/office/officeart/2005/8/layout/hierarchy1"/>
    <dgm:cxn modelId="{52E74B96-57B6-4615-8631-25C9D08BA6B3}" type="presParOf" srcId="{F4D5F7EB-B954-4E8C-89BF-54AE512F7F9E}" destId="{DE779F2A-D8EA-46BD-811D-34404B35BE2B}" srcOrd="1" destOrd="0" presId="urn:microsoft.com/office/officeart/2005/8/layout/hierarchy1"/>
    <dgm:cxn modelId="{C333E6C2-9EA8-4BD0-82C8-68976522A235}" type="presParOf" srcId="{2A46D203-7083-4CEC-981A-A7940D421AAC}" destId="{11329BFD-7115-468C-8178-9834B9F381F4}" srcOrd="1" destOrd="0" presId="urn:microsoft.com/office/officeart/2005/8/layout/hierarchy1"/>
    <dgm:cxn modelId="{1F9294AF-D59B-41B0-87BA-B591B962683E}" type="presParOf" srcId="{11329BFD-7115-468C-8178-9834B9F381F4}" destId="{F698DA5C-DC54-42E2-97F7-68BB63B7B1D7}" srcOrd="0" destOrd="0" presId="urn:microsoft.com/office/officeart/2005/8/layout/hierarchy1"/>
    <dgm:cxn modelId="{28EF5EED-8DB6-4B49-9653-F4EE4F7FE209}" type="presParOf" srcId="{11329BFD-7115-468C-8178-9834B9F381F4}" destId="{5D29E4CF-D312-4C61-9F1F-5925338B1608}" srcOrd="1" destOrd="0" presId="urn:microsoft.com/office/officeart/2005/8/layout/hierarchy1"/>
    <dgm:cxn modelId="{59260979-D9AD-4099-A51B-9D2773668A68}" type="presParOf" srcId="{5D29E4CF-D312-4C61-9F1F-5925338B1608}" destId="{6E162825-6373-4968-9F0B-9F0EC09854A3}" srcOrd="0" destOrd="0" presId="urn:microsoft.com/office/officeart/2005/8/layout/hierarchy1"/>
    <dgm:cxn modelId="{28FC6319-DC55-4649-95BF-57CE48E092E8}" type="presParOf" srcId="{6E162825-6373-4968-9F0B-9F0EC09854A3}" destId="{6D26D679-08BA-4CEC-BD1E-22FB6644169A}" srcOrd="0" destOrd="0" presId="urn:microsoft.com/office/officeart/2005/8/layout/hierarchy1"/>
    <dgm:cxn modelId="{A794B1D4-F293-4344-AE8A-0820700E0944}" type="presParOf" srcId="{6E162825-6373-4968-9F0B-9F0EC09854A3}" destId="{5B5F55FE-37C7-45F6-A65A-5F4BD5CFF370}" srcOrd="1" destOrd="0" presId="urn:microsoft.com/office/officeart/2005/8/layout/hierarchy1"/>
    <dgm:cxn modelId="{B3664EF1-FCD9-46F8-B557-2282794183CF}" type="presParOf" srcId="{5D29E4CF-D312-4C61-9F1F-5925338B1608}" destId="{22E078A1-9F56-4698-B0B2-0B18731F409B}" srcOrd="1" destOrd="0" presId="urn:microsoft.com/office/officeart/2005/8/layout/hierarchy1"/>
    <dgm:cxn modelId="{CC364002-5630-4393-A50E-976AA9DCA3EB}" type="presParOf" srcId="{22E078A1-9F56-4698-B0B2-0B18731F409B}" destId="{2EA02922-A6D9-48AD-A152-0616A2436BE3}" srcOrd="0" destOrd="0" presId="urn:microsoft.com/office/officeart/2005/8/layout/hierarchy1"/>
    <dgm:cxn modelId="{FA69BA42-0204-4C8E-8C31-88721E79C024}" type="presParOf" srcId="{22E078A1-9F56-4698-B0B2-0B18731F409B}" destId="{CFC2E35B-4802-453E-BAB4-4436B6E62CAD}" srcOrd="1" destOrd="0" presId="urn:microsoft.com/office/officeart/2005/8/layout/hierarchy1"/>
    <dgm:cxn modelId="{703E9216-813D-4187-96F2-2F5D157064BA}" type="presParOf" srcId="{CFC2E35B-4802-453E-BAB4-4436B6E62CAD}" destId="{7B6BC4EB-0518-4737-9BE1-B56D4D527094}" srcOrd="0" destOrd="0" presId="urn:microsoft.com/office/officeart/2005/8/layout/hierarchy1"/>
    <dgm:cxn modelId="{DEC7629F-5371-4F60-89C9-2E39AFC9F151}" type="presParOf" srcId="{7B6BC4EB-0518-4737-9BE1-B56D4D527094}" destId="{96E0ECE1-0E9B-4E8B-AA0C-09AD5FD025A3}" srcOrd="0" destOrd="0" presId="urn:microsoft.com/office/officeart/2005/8/layout/hierarchy1"/>
    <dgm:cxn modelId="{03796353-6CBD-418B-B1D5-D6303F4D0331}" type="presParOf" srcId="{7B6BC4EB-0518-4737-9BE1-B56D4D527094}" destId="{E8ED5716-B73E-4326-80C1-E472C015FFD7}" srcOrd="1" destOrd="0" presId="urn:microsoft.com/office/officeart/2005/8/layout/hierarchy1"/>
    <dgm:cxn modelId="{C416111B-7B60-49FF-8E48-62D8DBB3FE91}" type="presParOf" srcId="{CFC2E35B-4802-453E-BAB4-4436B6E62CAD}" destId="{1621E69C-834C-4CC7-9AC3-75A4544BB28A}" srcOrd="1" destOrd="0" presId="urn:microsoft.com/office/officeart/2005/8/layout/hierarchy1"/>
    <dgm:cxn modelId="{518324E4-1265-4BEC-B860-62FCD7F4BE2E}" type="presParOf" srcId="{22E078A1-9F56-4698-B0B2-0B18731F409B}" destId="{2D50579A-8CE5-47D8-B165-B18B78582931}" srcOrd="2" destOrd="0" presId="urn:microsoft.com/office/officeart/2005/8/layout/hierarchy1"/>
    <dgm:cxn modelId="{20A68241-BF5E-4D69-A601-76F28FD195C5}" type="presParOf" srcId="{22E078A1-9F56-4698-B0B2-0B18731F409B}" destId="{092B38BD-89A9-4E8D-875E-C28DB5D1CA5C}" srcOrd="3" destOrd="0" presId="urn:microsoft.com/office/officeart/2005/8/layout/hierarchy1"/>
    <dgm:cxn modelId="{D1E295AD-6335-4753-A24D-789659D3C389}" type="presParOf" srcId="{092B38BD-89A9-4E8D-875E-C28DB5D1CA5C}" destId="{9177FBF5-9135-40D6-B23F-3AACF567AC0D}" srcOrd="0" destOrd="0" presId="urn:microsoft.com/office/officeart/2005/8/layout/hierarchy1"/>
    <dgm:cxn modelId="{FFFB7814-70B0-42F9-8A45-1F3458347B86}" type="presParOf" srcId="{9177FBF5-9135-40D6-B23F-3AACF567AC0D}" destId="{C6F30128-5C74-4180-9D5D-52F4BD548448}" srcOrd="0" destOrd="0" presId="urn:microsoft.com/office/officeart/2005/8/layout/hierarchy1"/>
    <dgm:cxn modelId="{D0C52D4E-FF31-4F22-97FE-5428E0AB4639}" type="presParOf" srcId="{9177FBF5-9135-40D6-B23F-3AACF567AC0D}" destId="{821A73A9-372A-4586-9D75-0BBAA6E47BD3}" srcOrd="1" destOrd="0" presId="urn:microsoft.com/office/officeart/2005/8/layout/hierarchy1"/>
    <dgm:cxn modelId="{988CF706-132A-4636-B255-48055E97F7DE}" type="presParOf" srcId="{092B38BD-89A9-4E8D-875E-C28DB5D1CA5C}" destId="{84B2BC30-0539-4744-83D0-7FB74FF97ED5}" srcOrd="1" destOrd="0" presId="urn:microsoft.com/office/officeart/2005/8/layout/hierarchy1"/>
    <dgm:cxn modelId="{F6ADA854-0B93-4F7E-83F1-8905BC774863}" type="presParOf" srcId="{22E078A1-9F56-4698-B0B2-0B18731F409B}" destId="{C2719CDE-6AB5-4D3B-BB1A-8551FADF2D46}" srcOrd="4" destOrd="0" presId="urn:microsoft.com/office/officeart/2005/8/layout/hierarchy1"/>
    <dgm:cxn modelId="{A1471CF5-C8FA-41EC-93A2-6737A82994D6}" type="presParOf" srcId="{22E078A1-9F56-4698-B0B2-0B18731F409B}" destId="{6D8376E7-E0EE-45AC-9F70-8FFEED795951}" srcOrd="5" destOrd="0" presId="urn:microsoft.com/office/officeart/2005/8/layout/hierarchy1"/>
    <dgm:cxn modelId="{A485A614-73F2-488B-B2F4-F550077724EB}" type="presParOf" srcId="{6D8376E7-E0EE-45AC-9F70-8FFEED795951}" destId="{A3827368-A0BD-43DA-8FD0-2E8F1DB1DDC3}" srcOrd="0" destOrd="0" presId="urn:microsoft.com/office/officeart/2005/8/layout/hierarchy1"/>
    <dgm:cxn modelId="{3BDEEBD2-DBE8-4028-B77D-A4496C092367}" type="presParOf" srcId="{A3827368-A0BD-43DA-8FD0-2E8F1DB1DDC3}" destId="{643D4551-4180-48F6-B904-AECFEDE6AF4E}" srcOrd="0" destOrd="0" presId="urn:microsoft.com/office/officeart/2005/8/layout/hierarchy1"/>
    <dgm:cxn modelId="{BF58B877-2C1B-4633-8BF6-6E6A2D8A6940}" type="presParOf" srcId="{A3827368-A0BD-43DA-8FD0-2E8F1DB1DDC3}" destId="{4B978D49-0220-48C1-AFF3-A4F00F2F5B81}" srcOrd="1" destOrd="0" presId="urn:microsoft.com/office/officeart/2005/8/layout/hierarchy1"/>
    <dgm:cxn modelId="{080974C5-05AF-44E1-B1C7-64F4A78473CA}" type="presParOf" srcId="{6D8376E7-E0EE-45AC-9F70-8FFEED795951}" destId="{D6B06D52-ADA6-4C00-8438-F453FF595BB9}" srcOrd="1" destOrd="0" presId="urn:microsoft.com/office/officeart/2005/8/layout/hierarchy1"/>
    <dgm:cxn modelId="{362A1918-586B-4A67-967C-DFD0D7C62909}" type="presParOf" srcId="{11329BFD-7115-468C-8178-9834B9F381F4}" destId="{A8ACD894-9626-4D19-BF06-96D66E3B7C5E}" srcOrd="2" destOrd="0" presId="urn:microsoft.com/office/officeart/2005/8/layout/hierarchy1"/>
    <dgm:cxn modelId="{A87788B1-4AF2-44D8-AA3B-3E609A353963}" type="presParOf" srcId="{11329BFD-7115-468C-8178-9834B9F381F4}" destId="{49384BA4-1EEC-46E0-A758-A7709CF7FDF9}" srcOrd="3" destOrd="0" presId="urn:microsoft.com/office/officeart/2005/8/layout/hierarchy1"/>
    <dgm:cxn modelId="{C3898C6C-CE4B-4B03-9E9F-3A1F80CC03C5}" type="presParOf" srcId="{49384BA4-1EEC-46E0-A758-A7709CF7FDF9}" destId="{64A9386E-AE24-45BF-964B-7F200D8D7443}" srcOrd="0" destOrd="0" presId="urn:microsoft.com/office/officeart/2005/8/layout/hierarchy1"/>
    <dgm:cxn modelId="{5D1C405C-F4B6-43EE-BA83-4089446A712C}" type="presParOf" srcId="{64A9386E-AE24-45BF-964B-7F200D8D7443}" destId="{3C028E8F-31BF-46FC-889F-947462F31FDF}" srcOrd="0" destOrd="0" presId="urn:microsoft.com/office/officeart/2005/8/layout/hierarchy1"/>
    <dgm:cxn modelId="{39CB057B-ECDF-4B65-BA58-CB7442C6A40A}" type="presParOf" srcId="{64A9386E-AE24-45BF-964B-7F200D8D7443}" destId="{E43A5648-91CB-4E8E-89AA-09112A90D7CB}" srcOrd="1" destOrd="0" presId="urn:microsoft.com/office/officeart/2005/8/layout/hierarchy1"/>
    <dgm:cxn modelId="{DAD9DD90-CF31-43E3-A251-98E2B9A5D96C}" type="presParOf" srcId="{49384BA4-1EEC-46E0-A758-A7709CF7FDF9}" destId="{9CF6D637-37F8-4C70-B602-1675AD07C03D}" srcOrd="1" destOrd="0" presId="urn:microsoft.com/office/officeart/2005/8/layout/hierarchy1"/>
    <dgm:cxn modelId="{104B7B39-2BB5-4839-A5FF-8A62332C2B2B}" type="presParOf" srcId="{9CF6D637-37F8-4C70-B602-1675AD07C03D}" destId="{4DE21E89-844E-4120-9A3D-38322133256E}" srcOrd="0" destOrd="0" presId="urn:microsoft.com/office/officeart/2005/8/layout/hierarchy1"/>
    <dgm:cxn modelId="{96EB3CDC-584E-4643-A004-12A9EE003249}" type="presParOf" srcId="{9CF6D637-37F8-4C70-B602-1675AD07C03D}" destId="{B070A19E-BD58-4D92-9ECD-02B52F33F8D0}" srcOrd="1" destOrd="0" presId="urn:microsoft.com/office/officeart/2005/8/layout/hierarchy1"/>
    <dgm:cxn modelId="{87DDA234-F621-4E88-8F1E-7D472BFAA272}" type="presParOf" srcId="{B070A19E-BD58-4D92-9ECD-02B52F33F8D0}" destId="{97ED542C-8144-4FE3-A1DA-5ADED454E78C}" srcOrd="0" destOrd="0" presId="urn:microsoft.com/office/officeart/2005/8/layout/hierarchy1"/>
    <dgm:cxn modelId="{2EE7E40A-33BB-4E06-8910-759C10A0C55D}" type="presParOf" srcId="{97ED542C-8144-4FE3-A1DA-5ADED454E78C}" destId="{67DBB577-5FB7-4EE1-A480-8038F4BCAB3E}" srcOrd="0" destOrd="0" presId="urn:microsoft.com/office/officeart/2005/8/layout/hierarchy1"/>
    <dgm:cxn modelId="{BC15A212-48FF-48C3-B148-BBD6920C43D4}" type="presParOf" srcId="{97ED542C-8144-4FE3-A1DA-5ADED454E78C}" destId="{4C50780E-5382-48E2-900E-918C69D68BA5}" srcOrd="1" destOrd="0" presId="urn:microsoft.com/office/officeart/2005/8/layout/hierarchy1"/>
    <dgm:cxn modelId="{F4D04E5A-1B33-4D74-B2D6-EE01067069A3}" type="presParOf" srcId="{B070A19E-BD58-4D92-9ECD-02B52F33F8D0}" destId="{DF958BE8-A7E1-4C6C-B584-98EAE418193F}" srcOrd="1" destOrd="0" presId="urn:microsoft.com/office/officeart/2005/8/layout/hierarchy1"/>
    <dgm:cxn modelId="{350E2B92-790E-4771-90E1-F0A4E53EA4D1}" type="presParOf" srcId="{9CF6D637-37F8-4C70-B602-1675AD07C03D}" destId="{C2FE4585-215D-4243-BCFC-89A9D175A587}" srcOrd="2" destOrd="0" presId="urn:microsoft.com/office/officeart/2005/8/layout/hierarchy1"/>
    <dgm:cxn modelId="{EEF1EB93-55B2-4DC3-A295-8AB42D77C5BD}" type="presParOf" srcId="{9CF6D637-37F8-4C70-B602-1675AD07C03D}" destId="{B128555C-3F0E-4870-AC37-81B066321988}" srcOrd="3" destOrd="0" presId="urn:microsoft.com/office/officeart/2005/8/layout/hierarchy1"/>
    <dgm:cxn modelId="{00110CA9-1B91-4734-AD10-9D970B8712C8}" type="presParOf" srcId="{B128555C-3F0E-4870-AC37-81B066321988}" destId="{2088D7E0-6293-40EA-91D8-D2FF4CA20C54}" srcOrd="0" destOrd="0" presId="urn:microsoft.com/office/officeart/2005/8/layout/hierarchy1"/>
    <dgm:cxn modelId="{80DF1295-22F3-48CB-B8D2-12ED7D741643}" type="presParOf" srcId="{2088D7E0-6293-40EA-91D8-D2FF4CA20C54}" destId="{D99FCB86-A725-4C37-90BF-2240DFC258F7}" srcOrd="0" destOrd="0" presId="urn:microsoft.com/office/officeart/2005/8/layout/hierarchy1"/>
    <dgm:cxn modelId="{EBD42BA4-B822-45F0-9B85-160967A11293}" type="presParOf" srcId="{2088D7E0-6293-40EA-91D8-D2FF4CA20C54}" destId="{81F118D4-0A75-458B-A631-BA2F1A40E4DA}" srcOrd="1" destOrd="0" presId="urn:microsoft.com/office/officeart/2005/8/layout/hierarchy1"/>
    <dgm:cxn modelId="{EA38205E-E1D3-48D4-A39B-960B83808D4C}" type="presParOf" srcId="{B128555C-3F0E-4870-AC37-81B066321988}" destId="{68911C63-9194-47C3-80DC-3B8CCBE1C632}" srcOrd="1" destOrd="0" presId="urn:microsoft.com/office/officeart/2005/8/layout/hierarchy1"/>
    <dgm:cxn modelId="{B130BA05-CC5E-455D-B674-D255E3C3EADF}" type="presParOf" srcId="{9CF6D637-37F8-4C70-B602-1675AD07C03D}" destId="{5EBB78C4-6092-4C90-BD54-61C8108CDCCD}" srcOrd="4" destOrd="0" presId="urn:microsoft.com/office/officeart/2005/8/layout/hierarchy1"/>
    <dgm:cxn modelId="{353CD4B3-CD19-41A0-BFA6-A5F087E0B4F6}" type="presParOf" srcId="{9CF6D637-37F8-4C70-B602-1675AD07C03D}" destId="{84DB327A-75A2-42DE-BF1A-C6D5DFCCFA3C}" srcOrd="5" destOrd="0" presId="urn:microsoft.com/office/officeart/2005/8/layout/hierarchy1"/>
    <dgm:cxn modelId="{17DD4063-8471-4468-89D9-1019ED9B3B36}" type="presParOf" srcId="{84DB327A-75A2-42DE-BF1A-C6D5DFCCFA3C}" destId="{6CDD1BDD-3965-43B3-9B7F-F68A0D9BB8C2}" srcOrd="0" destOrd="0" presId="urn:microsoft.com/office/officeart/2005/8/layout/hierarchy1"/>
    <dgm:cxn modelId="{55EB515E-B082-40EC-8E44-8E53228902C5}" type="presParOf" srcId="{6CDD1BDD-3965-43B3-9B7F-F68A0D9BB8C2}" destId="{CF6E5D91-B178-41B8-B1A3-E99A7FA287D8}" srcOrd="0" destOrd="0" presId="urn:microsoft.com/office/officeart/2005/8/layout/hierarchy1"/>
    <dgm:cxn modelId="{9A6D72D2-4A01-4D44-9DA3-CA5239262990}" type="presParOf" srcId="{6CDD1BDD-3965-43B3-9B7F-F68A0D9BB8C2}" destId="{26CADEFB-2D4B-409C-9A29-5823868B08E9}" srcOrd="1" destOrd="0" presId="urn:microsoft.com/office/officeart/2005/8/layout/hierarchy1"/>
    <dgm:cxn modelId="{79AE8F04-5D74-47F5-8761-73E51609785F}" type="presParOf" srcId="{84DB327A-75A2-42DE-BF1A-C6D5DFCCFA3C}" destId="{50C23A90-CE68-4600-9261-0762903BED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BB78C4-6092-4C90-BD54-61C8108CDCCD}">
      <dsp:nvSpPr>
        <dsp:cNvPr id="0" name=""/>
        <dsp:cNvSpPr/>
      </dsp:nvSpPr>
      <dsp:spPr>
        <a:xfrm>
          <a:off x="4548187" y="2255387"/>
          <a:ext cx="1031378" cy="245421"/>
        </a:xfrm>
        <a:custGeom>
          <a:avLst/>
          <a:gdLst/>
          <a:ahLst/>
          <a:cxnLst/>
          <a:rect l="0" t="0" r="0" b="0"/>
          <a:pathLst>
            <a:path>
              <a:moveTo>
                <a:pt x="0" y="0"/>
              </a:moveTo>
              <a:lnTo>
                <a:pt x="0" y="167247"/>
              </a:lnTo>
              <a:lnTo>
                <a:pt x="1031378" y="167247"/>
              </a:lnTo>
              <a:lnTo>
                <a:pt x="1031378" y="2454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FE4585-215D-4243-BCFC-89A9D175A587}">
      <dsp:nvSpPr>
        <dsp:cNvPr id="0" name=""/>
        <dsp:cNvSpPr/>
      </dsp:nvSpPr>
      <dsp:spPr>
        <a:xfrm>
          <a:off x="4502467" y="2255387"/>
          <a:ext cx="91440" cy="245421"/>
        </a:xfrm>
        <a:custGeom>
          <a:avLst/>
          <a:gdLst/>
          <a:ahLst/>
          <a:cxnLst/>
          <a:rect l="0" t="0" r="0" b="0"/>
          <a:pathLst>
            <a:path>
              <a:moveTo>
                <a:pt x="45720" y="0"/>
              </a:moveTo>
              <a:lnTo>
                <a:pt x="45720" y="2454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E21E89-844E-4120-9A3D-38322133256E}">
      <dsp:nvSpPr>
        <dsp:cNvPr id="0" name=""/>
        <dsp:cNvSpPr/>
      </dsp:nvSpPr>
      <dsp:spPr>
        <a:xfrm>
          <a:off x="3516808" y="2255387"/>
          <a:ext cx="1031378" cy="245421"/>
        </a:xfrm>
        <a:custGeom>
          <a:avLst/>
          <a:gdLst/>
          <a:ahLst/>
          <a:cxnLst/>
          <a:rect l="0" t="0" r="0" b="0"/>
          <a:pathLst>
            <a:path>
              <a:moveTo>
                <a:pt x="1031378" y="0"/>
              </a:moveTo>
              <a:lnTo>
                <a:pt x="1031378" y="167247"/>
              </a:lnTo>
              <a:lnTo>
                <a:pt x="0" y="167247"/>
              </a:lnTo>
              <a:lnTo>
                <a:pt x="0" y="2454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ACD894-9626-4D19-BF06-96D66E3B7C5E}">
      <dsp:nvSpPr>
        <dsp:cNvPr id="0" name=""/>
        <dsp:cNvSpPr/>
      </dsp:nvSpPr>
      <dsp:spPr>
        <a:xfrm>
          <a:off x="3001119" y="1474117"/>
          <a:ext cx="1547068" cy="245421"/>
        </a:xfrm>
        <a:custGeom>
          <a:avLst/>
          <a:gdLst/>
          <a:ahLst/>
          <a:cxnLst/>
          <a:rect l="0" t="0" r="0" b="0"/>
          <a:pathLst>
            <a:path>
              <a:moveTo>
                <a:pt x="0" y="0"/>
              </a:moveTo>
              <a:lnTo>
                <a:pt x="0" y="167247"/>
              </a:lnTo>
              <a:lnTo>
                <a:pt x="1547068" y="167247"/>
              </a:lnTo>
              <a:lnTo>
                <a:pt x="1547068" y="24542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719CDE-6AB5-4D3B-BB1A-8551FADF2D46}">
      <dsp:nvSpPr>
        <dsp:cNvPr id="0" name=""/>
        <dsp:cNvSpPr/>
      </dsp:nvSpPr>
      <dsp:spPr>
        <a:xfrm>
          <a:off x="1454050" y="2255387"/>
          <a:ext cx="1031378" cy="245421"/>
        </a:xfrm>
        <a:custGeom>
          <a:avLst/>
          <a:gdLst/>
          <a:ahLst/>
          <a:cxnLst/>
          <a:rect l="0" t="0" r="0" b="0"/>
          <a:pathLst>
            <a:path>
              <a:moveTo>
                <a:pt x="0" y="0"/>
              </a:moveTo>
              <a:lnTo>
                <a:pt x="0" y="167247"/>
              </a:lnTo>
              <a:lnTo>
                <a:pt x="1031378" y="167247"/>
              </a:lnTo>
              <a:lnTo>
                <a:pt x="1031378" y="2454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50579A-8CE5-47D8-B165-B18B78582931}">
      <dsp:nvSpPr>
        <dsp:cNvPr id="0" name=""/>
        <dsp:cNvSpPr/>
      </dsp:nvSpPr>
      <dsp:spPr>
        <a:xfrm>
          <a:off x="1408330" y="2255387"/>
          <a:ext cx="91440" cy="245421"/>
        </a:xfrm>
        <a:custGeom>
          <a:avLst/>
          <a:gdLst/>
          <a:ahLst/>
          <a:cxnLst/>
          <a:rect l="0" t="0" r="0" b="0"/>
          <a:pathLst>
            <a:path>
              <a:moveTo>
                <a:pt x="45720" y="0"/>
              </a:moveTo>
              <a:lnTo>
                <a:pt x="45720" y="2454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A02922-A6D9-48AD-A152-0616A2436BE3}">
      <dsp:nvSpPr>
        <dsp:cNvPr id="0" name=""/>
        <dsp:cNvSpPr/>
      </dsp:nvSpPr>
      <dsp:spPr>
        <a:xfrm>
          <a:off x="422671" y="2255387"/>
          <a:ext cx="1031378" cy="245421"/>
        </a:xfrm>
        <a:custGeom>
          <a:avLst/>
          <a:gdLst/>
          <a:ahLst/>
          <a:cxnLst/>
          <a:rect l="0" t="0" r="0" b="0"/>
          <a:pathLst>
            <a:path>
              <a:moveTo>
                <a:pt x="1031378" y="0"/>
              </a:moveTo>
              <a:lnTo>
                <a:pt x="1031378" y="167247"/>
              </a:lnTo>
              <a:lnTo>
                <a:pt x="0" y="167247"/>
              </a:lnTo>
              <a:lnTo>
                <a:pt x="0" y="245421"/>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98DA5C-DC54-42E2-97F7-68BB63B7B1D7}">
      <dsp:nvSpPr>
        <dsp:cNvPr id="0" name=""/>
        <dsp:cNvSpPr/>
      </dsp:nvSpPr>
      <dsp:spPr>
        <a:xfrm>
          <a:off x="1454050" y="1474117"/>
          <a:ext cx="1547068" cy="245421"/>
        </a:xfrm>
        <a:custGeom>
          <a:avLst/>
          <a:gdLst/>
          <a:ahLst/>
          <a:cxnLst/>
          <a:rect l="0" t="0" r="0" b="0"/>
          <a:pathLst>
            <a:path>
              <a:moveTo>
                <a:pt x="1547068" y="0"/>
              </a:moveTo>
              <a:lnTo>
                <a:pt x="1547068" y="167247"/>
              </a:lnTo>
              <a:lnTo>
                <a:pt x="0" y="167247"/>
              </a:lnTo>
              <a:lnTo>
                <a:pt x="0" y="24542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AE018A0-350D-46B1-A3D6-4805CE4120A0}">
      <dsp:nvSpPr>
        <dsp:cNvPr id="0" name=""/>
        <dsp:cNvSpPr/>
      </dsp:nvSpPr>
      <dsp:spPr>
        <a:xfrm>
          <a:off x="2579191" y="938269"/>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779F2A-D8EA-46BD-811D-34404B35BE2B}">
      <dsp:nvSpPr>
        <dsp:cNvPr id="0" name=""/>
        <dsp:cNvSpPr/>
      </dsp:nvSpPr>
      <dsp:spPr>
        <a:xfrm>
          <a:off x="2672953" y="1027343"/>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CEO</a:t>
          </a:r>
        </a:p>
      </dsp:txBody>
      <dsp:txXfrm>
        <a:off x="2688647" y="1043037"/>
        <a:ext cx="812467" cy="504460"/>
      </dsp:txXfrm>
    </dsp:sp>
    <dsp:sp modelId="{6D26D679-08BA-4CEC-BD1E-22FB6644169A}">
      <dsp:nvSpPr>
        <dsp:cNvPr id="0" name=""/>
        <dsp:cNvSpPr/>
      </dsp:nvSpPr>
      <dsp:spPr>
        <a:xfrm>
          <a:off x="1032123" y="1719539"/>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5F55FE-37C7-45F6-A65A-5F4BD5CFF370}">
      <dsp:nvSpPr>
        <dsp:cNvPr id="0" name=""/>
        <dsp:cNvSpPr/>
      </dsp:nvSpPr>
      <dsp:spPr>
        <a:xfrm>
          <a:off x="1125884" y="1808612"/>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Manager</a:t>
          </a:r>
        </a:p>
      </dsp:txBody>
      <dsp:txXfrm>
        <a:off x="1141578" y="1824306"/>
        <a:ext cx="812467" cy="504460"/>
      </dsp:txXfrm>
    </dsp:sp>
    <dsp:sp modelId="{96E0ECE1-0E9B-4E8B-AA0C-09AD5FD025A3}">
      <dsp:nvSpPr>
        <dsp:cNvPr id="0" name=""/>
        <dsp:cNvSpPr/>
      </dsp:nvSpPr>
      <dsp:spPr>
        <a:xfrm>
          <a:off x="744" y="2500808"/>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ED5716-B73E-4326-80C1-E472C015FFD7}">
      <dsp:nvSpPr>
        <dsp:cNvPr id="0" name=""/>
        <dsp:cNvSpPr/>
      </dsp:nvSpPr>
      <dsp:spPr>
        <a:xfrm>
          <a:off x="94505" y="2589882"/>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Baristas</a:t>
          </a:r>
        </a:p>
      </dsp:txBody>
      <dsp:txXfrm>
        <a:off x="110199" y="2605576"/>
        <a:ext cx="812467" cy="504460"/>
      </dsp:txXfrm>
    </dsp:sp>
    <dsp:sp modelId="{C6F30128-5C74-4180-9D5D-52F4BD548448}">
      <dsp:nvSpPr>
        <dsp:cNvPr id="0" name=""/>
        <dsp:cNvSpPr/>
      </dsp:nvSpPr>
      <dsp:spPr>
        <a:xfrm>
          <a:off x="1032123" y="2500808"/>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1A73A9-372A-4586-9D75-0BBAA6E47BD3}">
      <dsp:nvSpPr>
        <dsp:cNvPr id="0" name=""/>
        <dsp:cNvSpPr/>
      </dsp:nvSpPr>
      <dsp:spPr>
        <a:xfrm>
          <a:off x="1125884" y="2589882"/>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Kitchen Staff</a:t>
          </a:r>
        </a:p>
      </dsp:txBody>
      <dsp:txXfrm>
        <a:off x="1141578" y="2605576"/>
        <a:ext cx="812467" cy="504460"/>
      </dsp:txXfrm>
    </dsp:sp>
    <dsp:sp modelId="{643D4551-4180-48F6-B904-AECFEDE6AF4E}">
      <dsp:nvSpPr>
        <dsp:cNvPr id="0" name=""/>
        <dsp:cNvSpPr/>
      </dsp:nvSpPr>
      <dsp:spPr>
        <a:xfrm>
          <a:off x="2063501" y="2500808"/>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978D49-0220-48C1-AFF3-A4F00F2F5B81}">
      <dsp:nvSpPr>
        <dsp:cNvPr id="0" name=""/>
        <dsp:cNvSpPr/>
      </dsp:nvSpPr>
      <dsp:spPr>
        <a:xfrm>
          <a:off x="2157263" y="2589882"/>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External Professionals</a:t>
          </a:r>
        </a:p>
      </dsp:txBody>
      <dsp:txXfrm>
        <a:off x="2172957" y="2605576"/>
        <a:ext cx="812467" cy="504460"/>
      </dsp:txXfrm>
    </dsp:sp>
    <dsp:sp modelId="{3C028E8F-31BF-46FC-889F-947462F31FDF}">
      <dsp:nvSpPr>
        <dsp:cNvPr id="0" name=""/>
        <dsp:cNvSpPr/>
      </dsp:nvSpPr>
      <dsp:spPr>
        <a:xfrm>
          <a:off x="4126259" y="1719539"/>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3A5648-91CB-4E8E-89AA-09112A90D7CB}">
      <dsp:nvSpPr>
        <dsp:cNvPr id="0" name=""/>
        <dsp:cNvSpPr/>
      </dsp:nvSpPr>
      <dsp:spPr>
        <a:xfrm>
          <a:off x="4220021" y="1808612"/>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Marketing Coordinator</a:t>
          </a:r>
        </a:p>
      </dsp:txBody>
      <dsp:txXfrm>
        <a:off x="4235715" y="1824306"/>
        <a:ext cx="812467" cy="504460"/>
      </dsp:txXfrm>
    </dsp:sp>
    <dsp:sp modelId="{67DBB577-5FB7-4EE1-A480-8038F4BCAB3E}">
      <dsp:nvSpPr>
        <dsp:cNvPr id="0" name=""/>
        <dsp:cNvSpPr/>
      </dsp:nvSpPr>
      <dsp:spPr>
        <a:xfrm>
          <a:off x="3094880" y="2500808"/>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0780E-5382-48E2-900E-918C69D68BA5}">
      <dsp:nvSpPr>
        <dsp:cNvPr id="0" name=""/>
        <dsp:cNvSpPr/>
      </dsp:nvSpPr>
      <dsp:spPr>
        <a:xfrm>
          <a:off x="3188642" y="2589882"/>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Accountant</a:t>
          </a:r>
        </a:p>
      </dsp:txBody>
      <dsp:txXfrm>
        <a:off x="3204336" y="2605576"/>
        <a:ext cx="812467" cy="504460"/>
      </dsp:txXfrm>
    </dsp:sp>
    <dsp:sp modelId="{D99FCB86-A725-4C37-90BF-2240DFC258F7}">
      <dsp:nvSpPr>
        <dsp:cNvPr id="0" name=""/>
        <dsp:cNvSpPr/>
      </dsp:nvSpPr>
      <dsp:spPr>
        <a:xfrm>
          <a:off x="4126259" y="2500808"/>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F118D4-0A75-458B-A631-BA2F1A40E4DA}">
      <dsp:nvSpPr>
        <dsp:cNvPr id="0" name=""/>
        <dsp:cNvSpPr/>
      </dsp:nvSpPr>
      <dsp:spPr>
        <a:xfrm>
          <a:off x="4220021" y="2589882"/>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Legal Professionals </a:t>
          </a:r>
        </a:p>
      </dsp:txBody>
      <dsp:txXfrm>
        <a:off x="4235715" y="2605576"/>
        <a:ext cx="812467" cy="504460"/>
      </dsp:txXfrm>
    </dsp:sp>
    <dsp:sp modelId="{CF6E5D91-B178-41B8-B1A3-E99A7FA287D8}">
      <dsp:nvSpPr>
        <dsp:cNvPr id="0" name=""/>
        <dsp:cNvSpPr/>
      </dsp:nvSpPr>
      <dsp:spPr>
        <a:xfrm>
          <a:off x="5157638" y="2500808"/>
          <a:ext cx="843855" cy="535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CADEFB-2D4B-409C-9A29-5823868B08E9}">
      <dsp:nvSpPr>
        <dsp:cNvPr id="0" name=""/>
        <dsp:cNvSpPr/>
      </dsp:nvSpPr>
      <dsp:spPr>
        <a:xfrm>
          <a:off x="5251400" y="2589882"/>
          <a:ext cx="843855" cy="53584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IT Support Technician </a:t>
          </a:r>
        </a:p>
      </dsp:txBody>
      <dsp:txXfrm>
        <a:off x="5267094" y="2605576"/>
        <a:ext cx="812467" cy="50446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EcoBrew</a:t>
            </a:r>
            <a:r>
              <a:rPr lang="en-US" dirty="0"/>
              <a:t> Café is a biodegradable coffee shop dedicated to offering the highest quality sustainable and organic coffee. The café focuses on creating a community-style environment where customers can enjoy premium fair trade and organic green coffee beans. </a:t>
            </a:r>
            <a:r>
              <a:rPr lang="en-US" dirty="0" err="1"/>
              <a:t>EcoBrew</a:t>
            </a:r>
            <a:r>
              <a:rPr lang="en-US" dirty="0"/>
              <a:t> Café stands out with its zero-waste approach, using biodegradable packaging and unique interior decorations made from recycled and upcycled materials. Catering to eco-conscious, health-minded urban consumers, </a:t>
            </a:r>
            <a:r>
              <a:rPr lang="en-US" dirty="0" err="1"/>
              <a:t>EcoBrew</a:t>
            </a:r>
            <a:r>
              <a:rPr lang="en-US" dirty="0"/>
              <a:t> Café also offers a range of organic pastries, gluten-free options, vegan treats, and fresh juices. Additionally, the café hosts sustainability-focused events like seminars and book clubs to engage the local community. The mission is to promote responsible citizenship and healthier living through eco-friendly practices and quality products.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EcoBrew</a:t>
            </a:r>
            <a:r>
              <a:rPr lang="en-US" dirty="0"/>
              <a:t> Café caters to the growing demand for sustainable and health-conscious products in urban areas, appealing to consumers who prioritize environmental values. The café offers high-quality, organic, and fair-trade coffee, alongside organic pastries, gluten-free options, vegan treats, and fresh juices. Its mission is to serve these products in a community-focused environment, promoting responsible citizenship and healthier living. Aiming to become the greenest, most sustainable chain of coffee houses globally, </a:t>
            </a:r>
            <a:r>
              <a:rPr lang="en-US" dirty="0" err="1"/>
              <a:t>EcoBrew</a:t>
            </a:r>
            <a:r>
              <a:rPr lang="en-US" dirty="0"/>
              <a:t> Café uses biodegradable packaging and implements zero-waste operations. By sourcing ingredients locally and ethically and hosting sustainability-focused events like seminars and book clubs, the café seeks to ignite a movement of eco-conscious consumers, fostering community and environmental responsibility.</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EcoBrew</a:t>
            </a:r>
            <a:r>
              <a:rPr lang="en-US" dirty="0"/>
              <a:t> Café offers a diverse range of products and services designed to meet the needs of environmentally conscious consumers. The café serves a variety of hot and cold beverages, including fair-trade coffee, organic teas, and barista favorites. In addition to drinks, </a:t>
            </a:r>
            <a:r>
              <a:rPr lang="en-US" dirty="0" err="1"/>
              <a:t>EcoBrew</a:t>
            </a:r>
            <a:r>
              <a:rPr lang="en-US" dirty="0"/>
              <a:t> provides organic pastries, gluten-free options, vegan treats, and fresh juices, all made from locally sourced, organic ingredients. To promote sustainability, the café sells reusable coffee cups, eco-friendly straws, and other sustainable lifestyle products. </a:t>
            </a:r>
            <a:r>
              <a:rPr lang="en-US" dirty="0" err="1"/>
              <a:t>EcoBrew</a:t>
            </a:r>
            <a:r>
              <a:rPr lang="en-US" dirty="0"/>
              <a:t> Café also engages the community by hosting sustainability-focused events such as seminars, book clubs, and community gatherings. This combination of high-quality products and eco-friendly practices aims to foster a sense of community and environmental responsibility among its customers.</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err="1"/>
              <a:t>EcoBrew</a:t>
            </a:r>
            <a:r>
              <a:rPr lang="en-US" dirty="0"/>
              <a:t> Café is founded and owned by its founder, who takes charge of strategic planning and major business decisions. Structured as a Limited Liability Company (LLC), </a:t>
            </a:r>
            <a:r>
              <a:rPr lang="en-US" dirty="0" err="1"/>
              <a:t>EcoBrew</a:t>
            </a:r>
            <a:r>
              <a:rPr lang="en-US" dirty="0"/>
              <a:t> offers its owners limited personal liability protection, safeguarding their assets against business liabilities. The ownership structure includes a dedicated management team overseeing daily operations, ensuring efficient customer service, and maintaining the café's commitment to sustainability and community engagement. This structure not only promotes transparency and professionalism but also instills confidence among customers, suppliers, and potential investors. By emphasizing accountability and sound management practices, </a:t>
            </a:r>
            <a:r>
              <a:rPr lang="en-US" dirty="0" err="1"/>
              <a:t>EcoBrew</a:t>
            </a:r>
            <a:r>
              <a:rPr lang="en-US" dirty="0"/>
              <a:t> Café aims to establish itself as a trusted entity within the community, dedicated to promoting environmental stewardship and offering quality, sustainable products and services.</a:t>
            </a:r>
          </a:p>
        </p:txBody>
      </p:sp>
    </p:spTree>
    <p:extLst>
      <p:ext uri="{BB962C8B-B14F-4D97-AF65-F5344CB8AC3E}">
        <p14:creationId xmlns:p14="http://schemas.microsoft.com/office/powerpoint/2010/main" val="2898364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EcoBrew</a:t>
            </a:r>
            <a:r>
              <a:rPr lang="en-US" dirty="0"/>
              <a:t> Café operates under the legal framework of a Limited Liability Company (LLC), which shields owners from personal liability for business debts and obligations. This structure offers flexibility in management decisions, allowing the café to adapt swiftly to market changes and pursue growth opportunities. As an LLC, </a:t>
            </a:r>
            <a:r>
              <a:rPr lang="en-US" dirty="0" err="1"/>
              <a:t>EcoBrew</a:t>
            </a:r>
            <a:r>
              <a:rPr lang="en-US" dirty="0"/>
              <a:t> Café benefits from tax advantages, where profits and losses pass through to owners' personal tax returns. This legal format also enhances the café's credibility, reassuring customers, suppliers, and investors of its formalized and professional business structure. However, maintaining LLC status requires compliance with regulatory requirements such as obtaining local business licenses, adhering to health and safety standards, and fulfilling tax obligations, ensuring the café operates within legal bounds while fostering a trustworthy reputation in its community.</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The management structure at </a:t>
            </a:r>
            <a:r>
              <a:rPr lang="en-US" dirty="0" err="1"/>
              <a:t>EcoBrew</a:t>
            </a:r>
            <a:r>
              <a:rPr lang="en-US" dirty="0"/>
              <a:t> Café is designed to ensure efficient operation and clear reporting lines. The Owner/CEO oversees strategic direction, financial management, and major decision-making, working closely with the Manager and Marketing Coordinator. The Manager handles daily operations, supervising baristas and kitchen staff, ensuring smooth service, inventory management, and compliance with health and safety regulations. Baristas and kitchen staff focus on beverage and food preparation, customer service, and cleanliness, reporting directly to the Manager. The Marketing Coordinator manages all marketing activities, including social media, promotions, and events, and reports to the CEO. External professionals, such as an accountant, legal adviser, and IT support technician, provide essential services, ensuring financial accuracy, legal compliance, and technological efficiency.</a:t>
            </a:r>
          </a:p>
          <a:p>
            <a:pPr marL="139700" indent="0">
              <a:buNone/>
            </a:pPr>
            <a:endParaRPr lang="en-US" dirty="0"/>
          </a:p>
          <a:p>
            <a:pPr marL="139700" indent="0">
              <a:buNone/>
            </a:pPr>
            <a:endParaRPr lang="en-US" dirty="0"/>
          </a:p>
        </p:txBody>
      </p:sp>
    </p:spTree>
    <p:extLst>
      <p:ext uri="{BB962C8B-B14F-4D97-AF65-F5344CB8AC3E}">
        <p14:creationId xmlns:p14="http://schemas.microsoft.com/office/powerpoint/2010/main" val="4198919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err="1"/>
              <a:t>EcoBrew</a:t>
            </a:r>
            <a:r>
              <a:rPr lang="en-US" dirty="0"/>
              <a:t> Café operates in a politically stable environment with supportive government policies favoring small businesses and sustainability initiatives. These include grants, low-interest loans, and tax incentives aimed at fostering local economic growth. However, the café faces potential challenges such as increased minimum wage requirements and stringent food safety regulations. Economically, situated in an affluent urban area with strong consumer spending on specialty products, </a:t>
            </a:r>
            <a:r>
              <a:rPr lang="en-US" dirty="0" err="1"/>
              <a:t>EcoBrew</a:t>
            </a:r>
            <a:r>
              <a:rPr lang="en-US" dirty="0"/>
              <a:t> benefits from favorable market conditions but must navigate risks like economic downturns and fluctuating commodity prices. Socially, the café aligns with growing consumer preferences for eco-friendly, community-focused businesses, leveraging trends towards healthier and socially responsible consumption. Technologically, adopting modern POS systems and digital marketing enhances operational efficiency and customer engagement. Environmentally, </a:t>
            </a:r>
            <a:r>
              <a:rPr lang="en-US" dirty="0" err="1"/>
              <a:t>EcoBrew</a:t>
            </a:r>
            <a:r>
              <a:rPr lang="en-US" dirty="0"/>
              <a:t> prioritizes sustainability through biodegradable packaging and zero-waste practices, though it must manage challenges from climate impacts on ingredient supply and costs. Legally, adherence to diverse regulations ensures operational compliance and business integrity.</a:t>
            </a:r>
          </a:p>
        </p:txBody>
      </p:sp>
    </p:spTree>
    <p:extLst>
      <p:ext uri="{BB962C8B-B14F-4D97-AF65-F5344CB8AC3E}">
        <p14:creationId xmlns:p14="http://schemas.microsoft.com/office/powerpoint/2010/main" val="2188007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err="1"/>
              <a:t>EcoBrew</a:t>
            </a:r>
            <a:r>
              <a:rPr lang="en-US" dirty="0"/>
              <a:t> Café strategically integrates the 4Ps of marketing to appeal to eco-conscious consumers seeking premium, sustainable products. Its diverse product lineup includes fair-trade coffee, organic teas, and locally sourced organic pastries, complemented by eco-friendly options like reusable cups and lifestyle products. Pricing reflects the value and sustainability of offerings, with incentives for reusable cup users and a loyalty program. Situated in a bustling urban area, the café leverages its prime location for foot traffic and offers online ordering for convenience. Promotion efforts focus on social media engagement, local partnerships, and educational campaigns, reinforcing its commitment to eco-friendly practices and organic ingredients. This cohesive approach aims to build brand loyalty and attract a community-oriented customer base.</a:t>
            </a:r>
          </a:p>
        </p:txBody>
      </p:sp>
    </p:spTree>
    <p:extLst>
      <p:ext uri="{BB962C8B-B14F-4D97-AF65-F5344CB8AC3E}">
        <p14:creationId xmlns:p14="http://schemas.microsoft.com/office/powerpoint/2010/main" val="1578167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The cash flow forecast for </a:t>
            </a:r>
            <a:r>
              <a:rPr lang="en-US" dirty="0" err="1"/>
              <a:t>EcoBrew</a:t>
            </a:r>
            <a:r>
              <a:rPr lang="en-US" dirty="0"/>
              <a:t> Café outlines projected financial performance over its first 12 months. Starting with an initial funding of £25,000, monthly sales are anticipated to grow steadily by 10%, reaching £29,970 by the twelfth month. Variable costs, at 30% of sales, and fixed costs amounting to £8,000 monthly—including rent, utilities, salaries, insurance, and other expenses—are factored in. A consistent £500 monthly marketing expense supports promotional efforts. Despite initial setup costs impacting the first month's cash flow negatively, subsequent months show a progressive increase, indicating sustainable growth and financial stability in the café's operations.</a:t>
            </a:r>
          </a:p>
        </p:txBody>
      </p:sp>
    </p:spTree>
    <p:extLst>
      <p:ext uri="{BB962C8B-B14F-4D97-AF65-F5344CB8AC3E}">
        <p14:creationId xmlns:p14="http://schemas.microsoft.com/office/powerpoint/2010/main" val="38229431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err="1"/>
              <a:t>EcoBrew</a:t>
            </a:r>
            <a:r>
              <a:rPr lang="en-US" dirty="0"/>
              <a:t> Café's business model, focusing on eco-friendly products </a:t>
            </a:r>
            <a:r>
              <a:rPr lang="en-US"/>
              <a:t>and sustainability, </a:t>
            </a:r>
            <a:r>
              <a:rPr lang="en-US" dirty="0"/>
              <a:t>may face challenges such as initial financial constraints and potential impacts from economic fluctuations on consumer spending. Ensuring consistent availability of sustainable ingredients is critical to maintaining menu quality and customer satisfaction. To mitigate these challenges, diversifying revenue streams by offering catering services and wholesale options can </a:t>
            </a:r>
            <a:r>
              <a:rPr lang="en-US" dirty="0" err="1"/>
              <a:t>stabilise</a:t>
            </a:r>
            <a:r>
              <a:rPr lang="en-US" dirty="0"/>
              <a:t> cash flow and expand market reach. By proactively addressing these limitations and leveraging growth opportunities, </a:t>
            </a:r>
            <a:r>
              <a:rPr lang="en-US" dirty="0" err="1"/>
              <a:t>EcoBrew</a:t>
            </a:r>
            <a:r>
              <a:rPr lang="en-US" dirty="0"/>
              <a:t> Café can strengthen its position in the competitive coffee and </a:t>
            </a:r>
            <a:r>
              <a:rPr lang="en-US" dirty="0" err="1"/>
              <a:t>speciality</a:t>
            </a:r>
            <a:r>
              <a:rPr lang="en-US" dirty="0"/>
              <a:t> beverages market while remaining committed to its environmental ethos.</a:t>
            </a:r>
          </a:p>
        </p:txBody>
      </p:sp>
    </p:spTree>
    <p:extLst>
      <p:ext uri="{BB962C8B-B14F-4D97-AF65-F5344CB8AC3E}">
        <p14:creationId xmlns:p14="http://schemas.microsoft.com/office/powerpoint/2010/main" val="3950637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964b003c9a_0_5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964b003c9a_0_5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0" y="2571750"/>
            <a:ext cx="9144000" cy="2571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702900" y="1361354"/>
            <a:ext cx="3724500" cy="1159800"/>
          </a:xfrm>
          <a:prstGeom prst="rect">
            <a:avLst/>
          </a:prstGeom>
        </p:spPr>
        <p:txBody>
          <a:bodyPr spcFirstLastPara="1" wrap="square" lIns="0" tIns="0" rIns="0" bIns="0" anchor="b" anchorCtr="0">
            <a:noAutofit/>
          </a:bodyPr>
          <a:lstStyle>
            <a:lvl1pPr lvl="0" rtl="0">
              <a:spcBef>
                <a:spcPts val="0"/>
              </a:spcBef>
              <a:spcAft>
                <a:spcPts val="0"/>
              </a:spcAft>
              <a:buSzPts val="3600"/>
              <a:buNone/>
              <a:defRPr sz="36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12" name="Google Shape;12;p2"/>
          <p:cNvSpPr/>
          <p:nvPr/>
        </p:nvSpPr>
        <p:spPr>
          <a:xfrm>
            <a:off x="8227900" y="-1675"/>
            <a:ext cx="916200" cy="916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4"/>
        <p:cNvGrpSpPr/>
        <p:nvPr/>
      </p:nvGrpSpPr>
      <p:grpSpPr>
        <a:xfrm>
          <a:off x="0" y="0"/>
          <a:ext cx="0" cy="0"/>
          <a:chOff x="0" y="0"/>
          <a:chExt cx="0" cy="0"/>
        </a:xfrm>
      </p:grpSpPr>
      <p:sp>
        <p:nvSpPr>
          <p:cNvPr id="25" name="Google Shape;25;p5"/>
          <p:cNvSpPr/>
          <p:nvPr/>
        </p:nvSpPr>
        <p:spPr>
          <a:xfrm>
            <a:off x="2307300" y="921000"/>
            <a:ext cx="6836700" cy="4222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5"/>
          <p:cNvSpPr txBox="1">
            <a:spLocks noGrp="1"/>
          </p:cNvSpPr>
          <p:nvPr>
            <p:ph type="title"/>
          </p:nvPr>
        </p:nvSpPr>
        <p:spPr>
          <a:xfrm>
            <a:off x="455700" y="823775"/>
            <a:ext cx="1623900" cy="3864000"/>
          </a:xfrm>
          <a:prstGeom prst="rect">
            <a:avLst/>
          </a:prstGeom>
        </p:spPr>
        <p:txBody>
          <a:bodyPr spcFirstLastPara="1" wrap="square" lIns="0" tIns="0" rIns="0" bIns="0" anchor="t" anchorCtr="0">
            <a:noAutofit/>
          </a:bodyPr>
          <a:lstStyle>
            <a:lvl1pPr lvl="0" rtl="0">
              <a:spcBef>
                <a:spcPts val="0"/>
              </a:spcBef>
              <a:spcAft>
                <a:spcPts val="0"/>
              </a:spcAft>
              <a:buSzPts val="2200"/>
              <a:buNone/>
              <a:defRPr/>
            </a:lvl1pPr>
            <a:lvl2pPr lvl="1" rtl="0">
              <a:spcBef>
                <a:spcPts val="0"/>
              </a:spcBef>
              <a:spcAft>
                <a:spcPts val="0"/>
              </a:spcAft>
              <a:buSzPts val="2200"/>
              <a:buNone/>
              <a:defRPr/>
            </a:lvl2pPr>
            <a:lvl3pPr lvl="2" rtl="0">
              <a:spcBef>
                <a:spcPts val="0"/>
              </a:spcBef>
              <a:spcAft>
                <a:spcPts val="0"/>
              </a:spcAft>
              <a:buSzPts val="2200"/>
              <a:buNone/>
              <a:defRPr/>
            </a:lvl3pPr>
            <a:lvl4pPr lvl="3" rtl="0">
              <a:spcBef>
                <a:spcPts val="0"/>
              </a:spcBef>
              <a:spcAft>
                <a:spcPts val="0"/>
              </a:spcAft>
              <a:buSzPts val="2200"/>
              <a:buNone/>
              <a:defRPr/>
            </a:lvl4pPr>
            <a:lvl5pPr lvl="4" rtl="0">
              <a:spcBef>
                <a:spcPts val="0"/>
              </a:spcBef>
              <a:spcAft>
                <a:spcPts val="0"/>
              </a:spcAft>
              <a:buSzPts val="2200"/>
              <a:buNone/>
              <a:defRPr/>
            </a:lvl5pPr>
            <a:lvl6pPr lvl="5" rtl="0">
              <a:spcBef>
                <a:spcPts val="0"/>
              </a:spcBef>
              <a:spcAft>
                <a:spcPts val="0"/>
              </a:spcAft>
              <a:buSzPts val="2200"/>
              <a:buNone/>
              <a:defRPr/>
            </a:lvl6pPr>
            <a:lvl7pPr lvl="6" rtl="0">
              <a:spcBef>
                <a:spcPts val="0"/>
              </a:spcBef>
              <a:spcAft>
                <a:spcPts val="0"/>
              </a:spcAft>
              <a:buSzPts val="2200"/>
              <a:buNone/>
              <a:defRPr/>
            </a:lvl7pPr>
            <a:lvl8pPr lvl="7" rtl="0">
              <a:spcBef>
                <a:spcPts val="0"/>
              </a:spcBef>
              <a:spcAft>
                <a:spcPts val="0"/>
              </a:spcAft>
              <a:buSzPts val="2200"/>
              <a:buNone/>
              <a:defRPr/>
            </a:lvl8pPr>
            <a:lvl9pPr lvl="8" rtl="0">
              <a:spcBef>
                <a:spcPts val="0"/>
              </a:spcBef>
              <a:spcAft>
                <a:spcPts val="0"/>
              </a:spcAft>
              <a:buSzPts val="2200"/>
              <a:buNone/>
              <a:defRPr/>
            </a:lvl9pPr>
          </a:lstStyle>
          <a:p>
            <a:endParaRPr/>
          </a:p>
        </p:txBody>
      </p:sp>
      <p:sp>
        <p:nvSpPr>
          <p:cNvPr id="27" name="Google Shape;27;p5"/>
          <p:cNvSpPr txBox="1">
            <a:spLocks noGrp="1"/>
          </p:cNvSpPr>
          <p:nvPr>
            <p:ph type="body" idx="1"/>
          </p:nvPr>
        </p:nvSpPr>
        <p:spPr>
          <a:xfrm>
            <a:off x="2763000" y="1376700"/>
            <a:ext cx="5925300" cy="33111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a:lvl1pPr>
            <a:lvl2pPr marL="914400" lvl="1" indent="-355600" rtl="0">
              <a:spcBef>
                <a:spcPts val="600"/>
              </a:spcBef>
              <a:spcAft>
                <a:spcPts val="0"/>
              </a:spcAft>
              <a:buSzPts val="2000"/>
              <a:buChar char="▪"/>
              <a:defRPr/>
            </a:lvl2pPr>
            <a:lvl3pPr marL="1371600" lvl="2" indent="-355600" rtl="0">
              <a:spcBef>
                <a:spcPts val="600"/>
              </a:spcBef>
              <a:spcAft>
                <a:spcPts val="0"/>
              </a:spcAft>
              <a:buSzPts val="2000"/>
              <a:buChar char="▫"/>
              <a:defRPr/>
            </a:lvl3pPr>
            <a:lvl4pPr marL="1828800" lvl="3" indent="-355600" rtl="0">
              <a:spcBef>
                <a:spcPts val="600"/>
              </a:spcBef>
              <a:spcAft>
                <a:spcPts val="0"/>
              </a:spcAft>
              <a:buSzPts val="2000"/>
              <a:buChar char="●"/>
              <a:defRPr/>
            </a:lvl4pPr>
            <a:lvl5pPr marL="2286000" lvl="4" indent="-355600" rtl="0">
              <a:spcBef>
                <a:spcPts val="600"/>
              </a:spcBef>
              <a:spcAft>
                <a:spcPts val="0"/>
              </a:spcAft>
              <a:buSzPts val="2000"/>
              <a:buChar char="○"/>
              <a:defRPr/>
            </a:lvl5pPr>
            <a:lvl6pPr marL="2743200" lvl="5" indent="-355600" rtl="0">
              <a:spcBef>
                <a:spcPts val="600"/>
              </a:spcBef>
              <a:spcAft>
                <a:spcPts val="0"/>
              </a:spcAft>
              <a:buSzPts val="2000"/>
              <a:buChar char="■"/>
              <a:defRPr/>
            </a:lvl6pPr>
            <a:lvl7pPr marL="3200400" lvl="6" indent="-355600" rtl="0">
              <a:spcBef>
                <a:spcPts val="600"/>
              </a:spcBef>
              <a:spcAft>
                <a:spcPts val="0"/>
              </a:spcAft>
              <a:buSzPts val="2000"/>
              <a:buChar char="●"/>
              <a:defRPr/>
            </a:lvl7pPr>
            <a:lvl8pPr marL="3657600" lvl="7" indent="-355600" rtl="0">
              <a:spcBef>
                <a:spcPts val="600"/>
              </a:spcBef>
              <a:spcAft>
                <a:spcPts val="0"/>
              </a:spcAft>
              <a:buSzPts val="2000"/>
              <a:buChar char="○"/>
              <a:defRPr/>
            </a:lvl8pPr>
            <a:lvl9pPr marL="4114800" lvl="8" indent="-355600" rtl="0">
              <a:spcBef>
                <a:spcPts val="600"/>
              </a:spcBef>
              <a:spcAft>
                <a:spcPts val="600"/>
              </a:spcAft>
              <a:buSzPts val="2000"/>
              <a:buChar char="■"/>
              <a:defRPr/>
            </a:lvl9pPr>
          </a:lstStyle>
          <a:p>
            <a:endParaRPr/>
          </a:p>
        </p:txBody>
      </p:sp>
      <p:sp>
        <p:nvSpPr>
          <p:cNvPr id="28" name="Google Shape;28;p5"/>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 image">
  <p:cSld name="TITLE_AND_BODY_1">
    <p:spTree>
      <p:nvGrpSpPr>
        <p:cNvPr id="1" name="Shape 29"/>
        <p:cNvGrpSpPr/>
        <p:nvPr/>
      </p:nvGrpSpPr>
      <p:grpSpPr>
        <a:xfrm>
          <a:off x="0" y="0"/>
          <a:ext cx="0" cy="0"/>
          <a:chOff x="0" y="0"/>
          <a:chExt cx="0" cy="0"/>
        </a:xfrm>
      </p:grpSpPr>
      <p:sp>
        <p:nvSpPr>
          <p:cNvPr id="30" name="Google Shape;30;p6"/>
          <p:cNvSpPr/>
          <p:nvPr/>
        </p:nvSpPr>
        <p:spPr>
          <a:xfrm>
            <a:off x="457200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6"/>
          <p:cNvSpPr txBox="1">
            <a:spLocks noGrp="1"/>
          </p:cNvSpPr>
          <p:nvPr>
            <p:ph type="title"/>
          </p:nvPr>
        </p:nvSpPr>
        <p:spPr>
          <a:xfrm>
            <a:off x="455700" y="1586238"/>
            <a:ext cx="3623100" cy="334800"/>
          </a:xfrm>
          <a:prstGeom prst="rect">
            <a:avLst/>
          </a:prstGeom>
        </p:spPr>
        <p:txBody>
          <a:bodyPr spcFirstLastPara="1" wrap="square" lIns="0" tIns="0" rIns="0" bIns="0" anchor="b" anchorCtr="0">
            <a:noAutofit/>
          </a:bodyPr>
          <a:lstStyle>
            <a:lvl1pPr lvl="0" rtl="0">
              <a:spcBef>
                <a:spcPts val="0"/>
              </a:spcBef>
              <a:spcAft>
                <a:spcPts val="0"/>
              </a:spcAft>
              <a:buSzPts val="2200"/>
              <a:buNone/>
              <a:defRPr/>
            </a:lvl1pPr>
            <a:lvl2pPr lvl="1" rtl="0">
              <a:spcBef>
                <a:spcPts val="0"/>
              </a:spcBef>
              <a:spcAft>
                <a:spcPts val="0"/>
              </a:spcAft>
              <a:buSzPts val="2200"/>
              <a:buNone/>
              <a:defRPr/>
            </a:lvl2pPr>
            <a:lvl3pPr lvl="2" rtl="0">
              <a:spcBef>
                <a:spcPts val="0"/>
              </a:spcBef>
              <a:spcAft>
                <a:spcPts val="0"/>
              </a:spcAft>
              <a:buSzPts val="2200"/>
              <a:buNone/>
              <a:defRPr/>
            </a:lvl3pPr>
            <a:lvl4pPr lvl="3" rtl="0">
              <a:spcBef>
                <a:spcPts val="0"/>
              </a:spcBef>
              <a:spcAft>
                <a:spcPts val="0"/>
              </a:spcAft>
              <a:buSzPts val="2200"/>
              <a:buNone/>
              <a:defRPr/>
            </a:lvl4pPr>
            <a:lvl5pPr lvl="4" rtl="0">
              <a:spcBef>
                <a:spcPts val="0"/>
              </a:spcBef>
              <a:spcAft>
                <a:spcPts val="0"/>
              </a:spcAft>
              <a:buSzPts val="2200"/>
              <a:buNone/>
              <a:defRPr/>
            </a:lvl5pPr>
            <a:lvl6pPr lvl="5" rtl="0">
              <a:spcBef>
                <a:spcPts val="0"/>
              </a:spcBef>
              <a:spcAft>
                <a:spcPts val="0"/>
              </a:spcAft>
              <a:buSzPts val="2200"/>
              <a:buNone/>
              <a:defRPr/>
            </a:lvl6pPr>
            <a:lvl7pPr lvl="6" rtl="0">
              <a:spcBef>
                <a:spcPts val="0"/>
              </a:spcBef>
              <a:spcAft>
                <a:spcPts val="0"/>
              </a:spcAft>
              <a:buSzPts val="2200"/>
              <a:buNone/>
              <a:defRPr/>
            </a:lvl7pPr>
            <a:lvl8pPr lvl="7" rtl="0">
              <a:spcBef>
                <a:spcPts val="0"/>
              </a:spcBef>
              <a:spcAft>
                <a:spcPts val="0"/>
              </a:spcAft>
              <a:buSzPts val="2200"/>
              <a:buNone/>
              <a:defRPr/>
            </a:lvl8pPr>
            <a:lvl9pPr lvl="8" rtl="0">
              <a:spcBef>
                <a:spcPts val="0"/>
              </a:spcBef>
              <a:spcAft>
                <a:spcPts val="0"/>
              </a:spcAft>
              <a:buSzPts val="2200"/>
              <a:buNone/>
              <a:defRPr/>
            </a:lvl9pPr>
          </a:lstStyle>
          <a:p>
            <a:endParaRPr/>
          </a:p>
        </p:txBody>
      </p:sp>
      <p:sp>
        <p:nvSpPr>
          <p:cNvPr id="32" name="Google Shape;32;p6"/>
          <p:cNvSpPr txBox="1">
            <a:spLocks noGrp="1"/>
          </p:cNvSpPr>
          <p:nvPr>
            <p:ph type="body" idx="1"/>
          </p:nvPr>
        </p:nvSpPr>
        <p:spPr>
          <a:xfrm>
            <a:off x="455700" y="2139163"/>
            <a:ext cx="3623100" cy="14181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a:lvl1pPr>
            <a:lvl2pPr marL="914400" lvl="1" indent="-355600" rtl="0">
              <a:spcBef>
                <a:spcPts val="600"/>
              </a:spcBef>
              <a:spcAft>
                <a:spcPts val="0"/>
              </a:spcAft>
              <a:buSzPts val="2000"/>
              <a:buChar char="▪"/>
              <a:defRPr/>
            </a:lvl2pPr>
            <a:lvl3pPr marL="1371600" lvl="2" indent="-355600" rtl="0">
              <a:spcBef>
                <a:spcPts val="600"/>
              </a:spcBef>
              <a:spcAft>
                <a:spcPts val="0"/>
              </a:spcAft>
              <a:buSzPts val="2000"/>
              <a:buChar char="▫"/>
              <a:defRPr/>
            </a:lvl3pPr>
            <a:lvl4pPr marL="1828800" lvl="3" indent="-355600" rtl="0">
              <a:spcBef>
                <a:spcPts val="600"/>
              </a:spcBef>
              <a:spcAft>
                <a:spcPts val="0"/>
              </a:spcAft>
              <a:buSzPts val="2000"/>
              <a:buChar char="●"/>
              <a:defRPr/>
            </a:lvl4pPr>
            <a:lvl5pPr marL="2286000" lvl="4" indent="-355600" rtl="0">
              <a:spcBef>
                <a:spcPts val="600"/>
              </a:spcBef>
              <a:spcAft>
                <a:spcPts val="0"/>
              </a:spcAft>
              <a:buSzPts val="2000"/>
              <a:buChar char="○"/>
              <a:defRPr/>
            </a:lvl5pPr>
            <a:lvl6pPr marL="2743200" lvl="5" indent="-355600" rtl="0">
              <a:spcBef>
                <a:spcPts val="600"/>
              </a:spcBef>
              <a:spcAft>
                <a:spcPts val="0"/>
              </a:spcAft>
              <a:buSzPts val="2000"/>
              <a:buChar char="■"/>
              <a:defRPr/>
            </a:lvl6pPr>
            <a:lvl7pPr marL="3200400" lvl="6" indent="-355600" rtl="0">
              <a:spcBef>
                <a:spcPts val="600"/>
              </a:spcBef>
              <a:spcAft>
                <a:spcPts val="0"/>
              </a:spcAft>
              <a:buSzPts val="2000"/>
              <a:buChar char="●"/>
              <a:defRPr/>
            </a:lvl7pPr>
            <a:lvl8pPr marL="3657600" lvl="7" indent="-355600" rtl="0">
              <a:spcBef>
                <a:spcPts val="600"/>
              </a:spcBef>
              <a:spcAft>
                <a:spcPts val="0"/>
              </a:spcAft>
              <a:buSzPts val="2000"/>
              <a:buChar char="○"/>
              <a:defRPr/>
            </a:lvl8pPr>
            <a:lvl9pPr marL="4114800" lvl="8" indent="-355600" rtl="0">
              <a:spcBef>
                <a:spcPts val="600"/>
              </a:spcBef>
              <a:spcAft>
                <a:spcPts val="600"/>
              </a:spcAft>
              <a:buSzPts val="2000"/>
              <a:buChar char="■"/>
              <a:defRPr/>
            </a:lvl9pPr>
          </a:lstStyle>
          <a:p>
            <a:endParaRPr/>
          </a:p>
        </p:txBody>
      </p:sp>
      <p:sp>
        <p:nvSpPr>
          <p:cNvPr id="33" name="Google Shape;33;p6"/>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4"/>
        <p:cNvGrpSpPr/>
        <p:nvPr/>
      </p:nvGrpSpPr>
      <p:grpSpPr>
        <a:xfrm>
          <a:off x="0" y="0"/>
          <a:ext cx="0" cy="0"/>
          <a:chOff x="0" y="0"/>
          <a:chExt cx="0" cy="0"/>
        </a:xfrm>
      </p:grpSpPr>
      <p:sp>
        <p:nvSpPr>
          <p:cNvPr id="35" name="Google Shape;35;p7"/>
          <p:cNvSpPr/>
          <p:nvPr/>
        </p:nvSpPr>
        <p:spPr>
          <a:xfrm>
            <a:off x="2307300" y="921000"/>
            <a:ext cx="6836700" cy="4222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7"/>
          <p:cNvSpPr txBox="1">
            <a:spLocks noGrp="1"/>
          </p:cNvSpPr>
          <p:nvPr>
            <p:ph type="title"/>
          </p:nvPr>
        </p:nvSpPr>
        <p:spPr>
          <a:xfrm>
            <a:off x="455700" y="823775"/>
            <a:ext cx="1623900" cy="3864000"/>
          </a:xfrm>
          <a:prstGeom prst="rect">
            <a:avLst/>
          </a:prstGeom>
        </p:spPr>
        <p:txBody>
          <a:bodyPr spcFirstLastPara="1" wrap="square" lIns="0" tIns="0" rIns="0" bIns="0" anchor="t" anchorCtr="0">
            <a:noAutofit/>
          </a:bodyPr>
          <a:lstStyle>
            <a:lvl1pPr lvl="0" rtl="0">
              <a:spcBef>
                <a:spcPts val="0"/>
              </a:spcBef>
              <a:spcAft>
                <a:spcPts val="0"/>
              </a:spcAft>
              <a:buSzPts val="2200"/>
              <a:buNone/>
              <a:defRPr/>
            </a:lvl1pPr>
            <a:lvl2pPr lvl="1" rtl="0">
              <a:spcBef>
                <a:spcPts val="0"/>
              </a:spcBef>
              <a:spcAft>
                <a:spcPts val="0"/>
              </a:spcAft>
              <a:buSzPts val="2200"/>
              <a:buNone/>
              <a:defRPr/>
            </a:lvl2pPr>
            <a:lvl3pPr lvl="2" rtl="0">
              <a:spcBef>
                <a:spcPts val="0"/>
              </a:spcBef>
              <a:spcAft>
                <a:spcPts val="0"/>
              </a:spcAft>
              <a:buSzPts val="2200"/>
              <a:buNone/>
              <a:defRPr/>
            </a:lvl3pPr>
            <a:lvl4pPr lvl="3" rtl="0">
              <a:spcBef>
                <a:spcPts val="0"/>
              </a:spcBef>
              <a:spcAft>
                <a:spcPts val="0"/>
              </a:spcAft>
              <a:buSzPts val="2200"/>
              <a:buNone/>
              <a:defRPr/>
            </a:lvl4pPr>
            <a:lvl5pPr lvl="4" rtl="0">
              <a:spcBef>
                <a:spcPts val="0"/>
              </a:spcBef>
              <a:spcAft>
                <a:spcPts val="0"/>
              </a:spcAft>
              <a:buSzPts val="2200"/>
              <a:buNone/>
              <a:defRPr/>
            </a:lvl5pPr>
            <a:lvl6pPr lvl="5" rtl="0">
              <a:spcBef>
                <a:spcPts val="0"/>
              </a:spcBef>
              <a:spcAft>
                <a:spcPts val="0"/>
              </a:spcAft>
              <a:buSzPts val="2200"/>
              <a:buNone/>
              <a:defRPr/>
            </a:lvl6pPr>
            <a:lvl7pPr lvl="6" rtl="0">
              <a:spcBef>
                <a:spcPts val="0"/>
              </a:spcBef>
              <a:spcAft>
                <a:spcPts val="0"/>
              </a:spcAft>
              <a:buSzPts val="2200"/>
              <a:buNone/>
              <a:defRPr/>
            </a:lvl7pPr>
            <a:lvl8pPr lvl="7" rtl="0">
              <a:spcBef>
                <a:spcPts val="0"/>
              </a:spcBef>
              <a:spcAft>
                <a:spcPts val="0"/>
              </a:spcAft>
              <a:buSzPts val="2200"/>
              <a:buNone/>
              <a:defRPr/>
            </a:lvl8pPr>
            <a:lvl9pPr lvl="8" rtl="0">
              <a:spcBef>
                <a:spcPts val="0"/>
              </a:spcBef>
              <a:spcAft>
                <a:spcPts val="0"/>
              </a:spcAft>
              <a:buSzPts val="2200"/>
              <a:buNone/>
              <a:defRPr/>
            </a:lvl9pPr>
          </a:lstStyle>
          <a:p>
            <a:endParaRPr/>
          </a:p>
        </p:txBody>
      </p:sp>
      <p:sp>
        <p:nvSpPr>
          <p:cNvPr id="37" name="Google Shape;37;p7"/>
          <p:cNvSpPr txBox="1">
            <a:spLocks noGrp="1"/>
          </p:cNvSpPr>
          <p:nvPr>
            <p:ph type="body" idx="1"/>
          </p:nvPr>
        </p:nvSpPr>
        <p:spPr>
          <a:xfrm>
            <a:off x="2794425" y="1376725"/>
            <a:ext cx="2754000" cy="33111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600"/>
              </a:spcBef>
              <a:spcAft>
                <a:spcPts val="0"/>
              </a:spcAft>
              <a:buSzPts val="1800"/>
              <a:buChar char="▪"/>
              <a:defRPr sz="1800"/>
            </a:lvl2pPr>
            <a:lvl3pPr marL="1371600" lvl="2" indent="-342900" rtl="0">
              <a:spcBef>
                <a:spcPts val="600"/>
              </a:spcBef>
              <a:spcAft>
                <a:spcPts val="0"/>
              </a:spcAft>
              <a:buSzPts val="1800"/>
              <a:buChar char="▫"/>
              <a:defRPr sz="1800"/>
            </a:lvl3pPr>
            <a:lvl4pPr marL="1828800" lvl="3" indent="-342900" rtl="0">
              <a:spcBef>
                <a:spcPts val="600"/>
              </a:spcBef>
              <a:spcAft>
                <a:spcPts val="0"/>
              </a:spcAft>
              <a:buSzPts val="1800"/>
              <a:buChar char="●"/>
              <a:defRPr sz="1800"/>
            </a:lvl4pPr>
            <a:lvl5pPr marL="2286000" lvl="4" indent="-342900" rtl="0">
              <a:spcBef>
                <a:spcPts val="600"/>
              </a:spcBef>
              <a:spcAft>
                <a:spcPts val="0"/>
              </a:spcAft>
              <a:buSzPts val="1800"/>
              <a:buChar char="○"/>
              <a:defRPr sz="1800"/>
            </a:lvl5pPr>
            <a:lvl6pPr marL="2743200" lvl="5" indent="-342900" rtl="0">
              <a:spcBef>
                <a:spcPts val="600"/>
              </a:spcBef>
              <a:spcAft>
                <a:spcPts val="0"/>
              </a:spcAft>
              <a:buSzPts val="1800"/>
              <a:buChar char="■"/>
              <a:defRPr sz="1800"/>
            </a:lvl6pPr>
            <a:lvl7pPr marL="3200400" lvl="6" indent="-342900" rtl="0">
              <a:spcBef>
                <a:spcPts val="600"/>
              </a:spcBef>
              <a:spcAft>
                <a:spcPts val="0"/>
              </a:spcAft>
              <a:buSzPts val="1800"/>
              <a:buChar char="●"/>
              <a:defRPr sz="1800"/>
            </a:lvl7pPr>
            <a:lvl8pPr marL="3657600" lvl="7" indent="-342900" rtl="0">
              <a:spcBef>
                <a:spcPts val="600"/>
              </a:spcBef>
              <a:spcAft>
                <a:spcPts val="0"/>
              </a:spcAft>
              <a:buSzPts val="1800"/>
              <a:buChar char="○"/>
              <a:defRPr sz="1800"/>
            </a:lvl8pPr>
            <a:lvl9pPr marL="4114800" lvl="8" indent="-342900" rtl="0">
              <a:spcBef>
                <a:spcPts val="600"/>
              </a:spcBef>
              <a:spcAft>
                <a:spcPts val="600"/>
              </a:spcAft>
              <a:buSzPts val="1800"/>
              <a:buChar char="■"/>
              <a:defRPr sz="1800"/>
            </a:lvl9pPr>
          </a:lstStyle>
          <a:p>
            <a:endParaRPr/>
          </a:p>
        </p:txBody>
      </p:sp>
      <p:sp>
        <p:nvSpPr>
          <p:cNvPr id="38" name="Google Shape;38;p7"/>
          <p:cNvSpPr txBox="1">
            <a:spLocks noGrp="1"/>
          </p:cNvSpPr>
          <p:nvPr>
            <p:ph type="body" idx="2"/>
          </p:nvPr>
        </p:nvSpPr>
        <p:spPr>
          <a:xfrm>
            <a:off x="5934401" y="1376725"/>
            <a:ext cx="2754000" cy="33111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600"/>
              </a:spcBef>
              <a:spcAft>
                <a:spcPts val="0"/>
              </a:spcAft>
              <a:buSzPts val="1800"/>
              <a:buChar char="▪"/>
              <a:defRPr sz="1800"/>
            </a:lvl2pPr>
            <a:lvl3pPr marL="1371600" lvl="2" indent="-342900" rtl="0">
              <a:spcBef>
                <a:spcPts val="600"/>
              </a:spcBef>
              <a:spcAft>
                <a:spcPts val="0"/>
              </a:spcAft>
              <a:buSzPts val="1800"/>
              <a:buChar char="▫"/>
              <a:defRPr sz="1800"/>
            </a:lvl3pPr>
            <a:lvl4pPr marL="1828800" lvl="3" indent="-342900" rtl="0">
              <a:spcBef>
                <a:spcPts val="600"/>
              </a:spcBef>
              <a:spcAft>
                <a:spcPts val="0"/>
              </a:spcAft>
              <a:buSzPts val="1800"/>
              <a:buChar char="●"/>
              <a:defRPr sz="1800"/>
            </a:lvl4pPr>
            <a:lvl5pPr marL="2286000" lvl="4" indent="-342900" rtl="0">
              <a:spcBef>
                <a:spcPts val="600"/>
              </a:spcBef>
              <a:spcAft>
                <a:spcPts val="0"/>
              </a:spcAft>
              <a:buSzPts val="1800"/>
              <a:buChar char="○"/>
              <a:defRPr sz="1800"/>
            </a:lvl5pPr>
            <a:lvl6pPr marL="2743200" lvl="5" indent="-342900" rtl="0">
              <a:spcBef>
                <a:spcPts val="600"/>
              </a:spcBef>
              <a:spcAft>
                <a:spcPts val="0"/>
              </a:spcAft>
              <a:buSzPts val="1800"/>
              <a:buChar char="■"/>
              <a:defRPr sz="1800"/>
            </a:lvl6pPr>
            <a:lvl7pPr marL="3200400" lvl="6" indent="-342900" rtl="0">
              <a:spcBef>
                <a:spcPts val="600"/>
              </a:spcBef>
              <a:spcAft>
                <a:spcPts val="0"/>
              </a:spcAft>
              <a:buSzPts val="1800"/>
              <a:buChar char="●"/>
              <a:defRPr sz="1800"/>
            </a:lvl7pPr>
            <a:lvl8pPr marL="3657600" lvl="7" indent="-342900" rtl="0">
              <a:spcBef>
                <a:spcPts val="600"/>
              </a:spcBef>
              <a:spcAft>
                <a:spcPts val="0"/>
              </a:spcAft>
              <a:buSzPts val="1800"/>
              <a:buChar char="○"/>
              <a:defRPr sz="1800"/>
            </a:lvl8pPr>
            <a:lvl9pPr marL="4114800" lvl="8" indent="-342900" rtl="0">
              <a:spcBef>
                <a:spcPts val="600"/>
              </a:spcBef>
              <a:spcAft>
                <a:spcPts val="600"/>
              </a:spcAft>
              <a:buSzPts val="1800"/>
              <a:buChar char="■"/>
              <a:defRPr sz="1800"/>
            </a:lvl9pPr>
          </a:lstStyle>
          <a:p>
            <a:endParaRPr/>
          </a:p>
        </p:txBody>
      </p:sp>
      <p:sp>
        <p:nvSpPr>
          <p:cNvPr id="39" name="Google Shape;39;p7"/>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2"/>
        </a:solidFill>
        <a:effectLst/>
      </p:bgPr>
    </p:bg>
    <p:spTree>
      <p:nvGrpSpPr>
        <p:cNvPr id="1" name="Shape 55"/>
        <p:cNvGrpSpPr/>
        <p:nvPr/>
      </p:nvGrpSpPr>
      <p:grpSpPr>
        <a:xfrm>
          <a:off x="0" y="0"/>
          <a:ext cx="0" cy="0"/>
          <a:chOff x="0" y="0"/>
          <a:chExt cx="0" cy="0"/>
        </a:xfrm>
      </p:grpSpPr>
      <p:sp>
        <p:nvSpPr>
          <p:cNvPr id="56" name="Google Shape;56;p11"/>
          <p:cNvSpPr/>
          <p:nvPr/>
        </p:nvSpPr>
        <p:spPr>
          <a:xfrm>
            <a:off x="0" y="0"/>
            <a:ext cx="9144000" cy="5143500"/>
          </a:xfrm>
          <a:prstGeom prst="frame">
            <a:avLst>
              <a:gd name="adj1" fmla="val 8849"/>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with transparent frame">
  <p:cSld name="BLANK_1">
    <p:bg>
      <p:bgPr>
        <a:solidFill>
          <a:schemeClr val="lt1"/>
        </a:solidFill>
        <a:effectLst/>
      </p:bgPr>
    </p:bg>
    <p:spTree>
      <p:nvGrpSpPr>
        <p:cNvPr id="1" name="Shape 58"/>
        <p:cNvGrpSpPr/>
        <p:nvPr/>
      </p:nvGrpSpPr>
      <p:grpSpPr>
        <a:xfrm>
          <a:off x="0" y="0"/>
          <a:ext cx="0" cy="0"/>
          <a:chOff x="0" y="0"/>
          <a:chExt cx="0" cy="0"/>
        </a:xfrm>
      </p:grpSpPr>
      <p:sp>
        <p:nvSpPr>
          <p:cNvPr id="59" name="Google Shape;59;p12"/>
          <p:cNvSpPr/>
          <p:nvPr/>
        </p:nvSpPr>
        <p:spPr>
          <a:xfrm>
            <a:off x="0" y="0"/>
            <a:ext cx="9144000" cy="5143500"/>
          </a:xfrm>
          <a:prstGeom prst="frame">
            <a:avLst>
              <a:gd name="adj1" fmla="val 8849"/>
            </a:avLst>
          </a:prstGeom>
          <a:solidFill>
            <a:srgbClr val="3B1106">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2"/>
          <p:cNvSpPr txBox="1">
            <a:spLocks noGrp="1"/>
          </p:cNvSpPr>
          <p:nvPr>
            <p:ph type="sldNum" idx="12"/>
          </p:nvPr>
        </p:nvSpPr>
        <p:spPr>
          <a:xfrm>
            <a:off x="8688300" y="4687750"/>
            <a:ext cx="455700" cy="455700"/>
          </a:xfrm>
          <a:prstGeom prst="rect">
            <a:avLst/>
          </a:prstGeom>
          <a:solidFill>
            <a:srgbClr val="3B1106">
              <a:alpha val="6150"/>
            </a:srgbClr>
          </a:solidFill>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sldNum" idx="12"/>
          </p:nvPr>
        </p:nvSpPr>
        <p:spPr>
          <a:xfrm>
            <a:off x="8688300" y="4687750"/>
            <a:ext cx="455700" cy="455700"/>
          </a:xfrm>
          <a:prstGeom prst="rect">
            <a:avLst/>
          </a:prstGeom>
          <a:solidFill>
            <a:schemeClr val="accent2"/>
          </a:solidFill>
          <a:ln>
            <a:noFill/>
          </a:ln>
        </p:spPr>
        <p:txBody>
          <a:bodyPr spcFirstLastPara="1" wrap="square" lIns="0" tIns="0" rIns="0" bIns="0" anchor="ctr" anchorCtr="0">
            <a:noAutofit/>
          </a:bodyPr>
          <a:lstStyle>
            <a:lvl1pPr lvl="0" algn="ctr" rtl="0">
              <a:buNone/>
              <a:defRPr sz="1300" b="1">
                <a:solidFill>
                  <a:schemeClr val="lt1"/>
                </a:solidFill>
                <a:latin typeface="Inria Serif"/>
                <a:ea typeface="Inria Serif"/>
                <a:cs typeface="Inria Serif"/>
                <a:sym typeface="Inria Serif"/>
              </a:defRPr>
            </a:lvl1pPr>
            <a:lvl2pPr lvl="1" algn="ctr" rtl="0">
              <a:buNone/>
              <a:defRPr sz="1300" b="1">
                <a:solidFill>
                  <a:schemeClr val="lt1"/>
                </a:solidFill>
                <a:latin typeface="Inria Serif"/>
                <a:ea typeface="Inria Serif"/>
                <a:cs typeface="Inria Serif"/>
                <a:sym typeface="Inria Serif"/>
              </a:defRPr>
            </a:lvl2pPr>
            <a:lvl3pPr lvl="2" algn="ctr" rtl="0">
              <a:buNone/>
              <a:defRPr sz="1300" b="1">
                <a:solidFill>
                  <a:schemeClr val="lt1"/>
                </a:solidFill>
                <a:latin typeface="Inria Serif"/>
                <a:ea typeface="Inria Serif"/>
                <a:cs typeface="Inria Serif"/>
                <a:sym typeface="Inria Serif"/>
              </a:defRPr>
            </a:lvl3pPr>
            <a:lvl4pPr lvl="3" algn="ctr" rtl="0">
              <a:buNone/>
              <a:defRPr sz="1300" b="1">
                <a:solidFill>
                  <a:schemeClr val="lt1"/>
                </a:solidFill>
                <a:latin typeface="Inria Serif"/>
                <a:ea typeface="Inria Serif"/>
                <a:cs typeface="Inria Serif"/>
                <a:sym typeface="Inria Serif"/>
              </a:defRPr>
            </a:lvl4pPr>
            <a:lvl5pPr lvl="4" algn="ctr" rtl="0">
              <a:buNone/>
              <a:defRPr sz="1300" b="1">
                <a:solidFill>
                  <a:schemeClr val="lt1"/>
                </a:solidFill>
                <a:latin typeface="Inria Serif"/>
                <a:ea typeface="Inria Serif"/>
                <a:cs typeface="Inria Serif"/>
                <a:sym typeface="Inria Serif"/>
              </a:defRPr>
            </a:lvl5pPr>
            <a:lvl6pPr lvl="5" algn="ctr" rtl="0">
              <a:buNone/>
              <a:defRPr sz="1300" b="1">
                <a:solidFill>
                  <a:schemeClr val="lt1"/>
                </a:solidFill>
                <a:latin typeface="Inria Serif"/>
                <a:ea typeface="Inria Serif"/>
                <a:cs typeface="Inria Serif"/>
                <a:sym typeface="Inria Serif"/>
              </a:defRPr>
            </a:lvl6pPr>
            <a:lvl7pPr lvl="6" algn="ctr" rtl="0">
              <a:buNone/>
              <a:defRPr sz="1300" b="1">
                <a:solidFill>
                  <a:schemeClr val="lt1"/>
                </a:solidFill>
                <a:latin typeface="Inria Serif"/>
                <a:ea typeface="Inria Serif"/>
                <a:cs typeface="Inria Serif"/>
                <a:sym typeface="Inria Serif"/>
              </a:defRPr>
            </a:lvl7pPr>
            <a:lvl8pPr lvl="7" algn="ctr" rtl="0">
              <a:buNone/>
              <a:defRPr sz="1300" b="1">
                <a:solidFill>
                  <a:schemeClr val="lt1"/>
                </a:solidFill>
                <a:latin typeface="Inria Serif"/>
                <a:ea typeface="Inria Serif"/>
                <a:cs typeface="Inria Serif"/>
                <a:sym typeface="Inria Serif"/>
              </a:defRPr>
            </a:lvl8pPr>
            <a:lvl9pPr lvl="8" algn="ctr" rtl="0">
              <a:buNone/>
              <a:defRPr sz="1300" b="1">
                <a:solidFill>
                  <a:schemeClr val="lt1"/>
                </a:solidFill>
                <a:latin typeface="Inria Serif"/>
                <a:ea typeface="Inria Serif"/>
                <a:cs typeface="Inria Serif"/>
                <a:sym typeface="Inria Serif"/>
              </a:defRPr>
            </a:lvl9pPr>
          </a:lstStyle>
          <a:p>
            <a:pPr marL="0" lvl="0" indent="0" algn="ctr" rtl="0">
              <a:spcBef>
                <a:spcPts val="0"/>
              </a:spcBef>
              <a:spcAft>
                <a:spcPts val="0"/>
              </a:spcAft>
              <a:buNone/>
            </a:pPr>
            <a:fld id="{00000000-1234-1234-1234-123412341234}" type="slidenum">
              <a:rPr lang="en"/>
              <a:t>‹#›</a:t>
            </a:fld>
            <a:endParaRPr/>
          </a:p>
        </p:txBody>
      </p:sp>
      <p:sp>
        <p:nvSpPr>
          <p:cNvPr id="7" name="Google Shape;7;p1"/>
          <p:cNvSpPr txBox="1">
            <a:spLocks noGrp="1"/>
          </p:cNvSpPr>
          <p:nvPr>
            <p:ph type="title"/>
          </p:nvPr>
        </p:nvSpPr>
        <p:spPr>
          <a:xfrm>
            <a:off x="455700" y="823775"/>
            <a:ext cx="1623900" cy="3864000"/>
          </a:xfrm>
          <a:prstGeom prst="rect">
            <a:avLst/>
          </a:prstGeom>
          <a:noFill/>
          <a:ln>
            <a:noFill/>
          </a:ln>
        </p:spPr>
        <p:txBody>
          <a:bodyPr spcFirstLastPara="1" wrap="square" lIns="0" tIns="0" rIns="0" bIns="0" anchor="t" anchorCtr="0">
            <a:noAutofit/>
          </a:bodyPr>
          <a:lstStyle>
            <a:lvl1pPr lvl="0"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1pPr>
            <a:lvl2pPr lvl="1"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2pPr>
            <a:lvl3pPr lvl="2"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3pPr>
            <a:lvl4pPr lvl="3"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4pPr>
            <a:lvl5pPr lvl="4"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5pPr>
            <a:lvl6pPr lvl="5"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6pPr>
            <a:lvl7pPr lvl="6"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7pPr>
            <a:lvl8pPr lvl="7"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8pPr>
            <a:lvl9pPr lvl="8" rtl="0">
              <a:lnSpc>
                <a:spcPct val="90000"/>
              </a:lnSpc>
              <a:spcBef>
                <a:spcPts val="0"/>
              </a:spcBef>
              <a:spcAft>
                <a:spcPts val="0"/>
              </a:spcAft>
              <a:buClr>
                <a:schemeClr val="accent1"/>
              </a:buClr>
              <a:buSzPts val="2200"/>
              <a:buFont typeface="Playfair Display Medium"/>
              <a:buNone/>
              <a:defRPr sz="2200">
                <a:solidFill>
                  <a:schemeClr val="accent1"/>
                </a:solidFill>
                <a:latin typeface="Playfair Display Medium"/>
                <a:ea typeface="Playfair Display Medium"/>
                <a:cs typeface="Playfair Display Medium"/>
                <a:sym typeface="Playfair Display Medium"/>
              </a:defRPr>
            </a:lvl9pPr>
          </a:lstStyle>
          <a:p>
            <a:endParaRPr/>
          </a:p>
        </p:txBody>
      </p:sp>
      <p:sp>
        <p:nvSpPr>
          <p:cNvPr id="8" name="Google Shape;8;p1"/>
          <p:cNvSpPr txBox="1">
            <a:spLocks noGrp="1"/>
          </p:cNvSpPr>
          <p:nvPr>
            <p:ph type="body" idx="1"/>
          </p:nvPr>
        </p:nvSpPr>
        <p:spPr>
          <a:xfrm>
            <a:off x="2763000" y="1376700"/>
            <a:ext cx="5925300" cy="3311100"/>
          </a:xfrm>
          <a:prstGeom prst="rect">
            <a:avLst/>
          </a:prstGeom>
          <a:noFill/>
          <a:ln>
            <a:noFill/>
          </a:ln>
        </p:spPr>
        <p:txBody>
          <a:bodyPr spcFirstLastPara="1" wrap="square" lIns="0" tIns="0" rIns="0" bIns="0" anchor="t" anchorCtr="0">
            <a:noAutofit/>
          </a:bodyPr>
          <a:lstStyle>
            <a:lvl1pPr marL="457200" lvl="0" indent="-355600" rtl="0">
              <a:lnSpc>
                <a:spcPct val="115000"/>
              </a:lnSpc>
              <a:spcBef>
                <a:spcPts val="0"/>
              </a:spcBef>
              <a:spcAft>
                <a:spcPts val="0"/>
              </a:spcAft>
              <a:buClr>
                <a:schemeClr val="accent2"/>
              </a:buClr>
              <a:buSzPts val="2000"/>
              <a:buFont typeface="Inria Serif Light"/>
              <a:buChar char="▫"/>
              <a:defRPr sz="2000">
                <a:solidFill>
                  <a:schemeClr val="dk1"/>
                </a:solidFill>
                <a:latin typeface="Inria Serif Light"/>
                <a:ea typeface="Inria Serif Light"/>
                <a:cs typeface="Inria Serif Light"/>
                <a:sym typeface="Inria Serif Light"/>
              </a:defRPr>
            </a:lvl1pPr>
            <a:lvl2pPr marL="914400" lvl="1" indent="-355600" rtl="0">
              <a:lnSpc>
                <a:spcPct val="115000"/>
              </a:lnSpc>
              <a:spcBef>
                <a:spcPts val="600"/>
              </a:spcBef>
              <a:spcAft>
                <a:spcPts val="0"/>
              </a:spcAft>
              <a:buClr>
                <a:schemeClr val="accent2"/>
              </a:buClr>
              <a:buSzPts val="2000"/>
              <a:buFont typeface="Inria Serif Light"/>
              <a:buChar char="▪"/>
              <a:defRPr sz="2000">
                <a:solidFill>
                  <a:schemeClr val="dk1"/>
                </a:solidFill>
                <a:latin typeface="Inria Serif Light"/>
                <a:ea typeface="Inria Serif Light"/>
                <a:cs typeface="Inria Serif Light"/>
                <a:sym typeface="Inria Serif Light"/>
              </a:defRPr>
            </a:lvl2pPr>
            <a:lvl3pPr marL="1371600" lvl="2" indent="-355600" rtl="0">
              <a:lnSpc>
                <a:spcPct val="115000"/>
              </a:lnSpc>
              <a:spcBef>
                <a:spcPts val="600"/>
              </a:spcBef>
              <a:spcAft>
                <a:spcPts val="0"/>
              </a:spcAft>
              <a:buClr>
                <a:schemeClr val="accent2"/>
              </a:buClr>
              <a:buSzPts val="2000"/>
              <a:buFont typeface="Inria Serif Light"/>
              <a:buChar char="▫"/>
              <a:defRPr sz="2000">
                <a:solidFill>
                  <a:schemeClr val="dk1"/>
                </a:solidFill>
                <a:latin typeface="Inria Serif Light"/>
                <a:ea typeface="Inria Serif Light"/>
                <a:cs typeface="Inria Serif Light"/>
                <a:sym typeface="Inria Serif Light"/>
              </a:defRPr>
            </a:lvl3pPr>
            <a:lvl4pPr marL="1828800" lvl="3"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4pPr>
            <a:lvl5pPr marL="2286000" lvl="4"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5pPr>
            <a:lvl6pPr marL="2743200" lvl="5"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6pPr>
            <a:lvl7pPr marL="3200400" lvl="6"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7pPr>
            <a:lvl8pPr marL="3657600" lvl="7"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8pPr>
            <a:lvl9pPr marL="4114800" lvl="8" indent="-355600" rtl="0">
              <a:lnSpc>
                <a:spcPct val="115000"/>
              </a:lnSpc>
              <a:spcBef>
                <a:spcPts val="600"/>
              </a:spcBef>
              <a:spcAft>
                <a:spcPts val="60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7" r:id="rId5"/>
    <p:sldLayoutId id="2147483658" r:id="rId6"/>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6" name="Google Shape;66;p13"/>
          <p:cNvSpPr txBox="1">
            <a:spLocks noGrp="1"/>
          </p:cNvSpPr>
          <p:nvPr>
            <p:ph type="ctrTitle"/>
          </p:nvPr>
        </p:nvSpPr>
        <p:spPr>
          <a:xfrm>
            <a:off x="4846757" y="2889365"/>
            <a:ext cx="3724500" cy="1159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US" dirty="0" err="1">
                <a:latin typeface="+mj-lt"/>
              </a:rPr>
              <a:t>EcoBrew</a:t>
            </a:r>
            <a:r>
              <a:rPr lang="en-US" dirty="0">
                <a:latin typeface="+mj-lt"/>
              </a:rPr>
              <a:t> Café</a:t>
            </a:r>
            <a:br>
              <a:rPr lang="en-US" dirty="0">
                <a:latin typeface="+mj-lt"/>
              </a:rPr>
            </a:br>
            <a:r>
              <a:rPr lang="en-US" sz="2000" dirty="0">
                <a:latin typeface="+mj-lt"/>
              </a:rPr>
              <a:t>Mihaela </a:t>
            </a:r>
            <a:r>
              <a:rPr lang="en-US" sz="2000" dirty="0" err="1">
                <a:latin typeface="+mj-lt"/>
              </a:rPr>
              <a:t>Boicu</a:t>
            </a:r>
            <a:br>
              <a:rPr lang="en-US" sz="2000" dirty="0">
                <a:latin typeface="+mj-lt"/>
              </a:rPr>
            </a:br>
            <a:r>
              <a:rPr lang="en-US" sz="2000" dirty="0">
                <a:latin typeface="+mj-lt"/>
              </a:rPr>
              <a:t>2223393</a:t>
            </a:r>
            <a:endParaRPr dirty="0">
              <a:latin typeface="+mj-lt"/>
            </a:endParaRPr>
          </a:p>
        </p:txBody>
      </p:sp>
      <p:grpSp>
        <p:nvGrpSpPr>
          <p:cNvPr id="67" name="Google Shape;67;p13"/>
          <p:cNvGrpSpPr/>
          <p:nvPr/>
        </p:nvGrpSpPr>
        <p:grpSpPr>
          <a:xfrm>
            <a:off x="8444379" y="0"/>
            <a:ext cx="632500" cy="611548"/>
            <a:chOff x="1247825" y="5001950"/>
            <a:chExt cx="443300" cy="428675"/>
          </a:xfrm>
        </p:grpSpPr>
        <p:sp>
          <p:nvSpPr>
            <p:cNvPr id="68" name="Google Shape;68;p13"/>
            <p:cNvSpPr/>
            <p:nvPr/>
          </p:nvSpPr>
          <p:spPr>
            <a:xfrm>
              <a:off x="1247825" y="5168175"/>
              <a:ext cx="373875" cy="221650"/>
            </a:xfrm>
            <a:custGeom>
              <a:avLst/>
              <a:gdLst/>
              <a:ahLst/>
              <a:cxnLst/>
              <a:rect l="l" t="t" r="r" b="b"/>
              <a:pathLst>
                <a:path w="14955" h="8866" fill="none" extrusionOk="0">
                  <a:moveTo>
                    <a:pt x="12178" y="8865"/>
                  </a:moveTo>
                  <a:lnTo>
                    <a:pt x="12178" y="8865"/>
                  </a:lnTo>
                  <a:lnTo>
                    <a:pt x="12325" y="8841"/>
                  </a:lnTo>
                  <a:lnTo>
                    <a:pt x="12471" y="8792"/>
                  </a:lnTo>
                  <a:lnTo>
                    <a:pt x="12592" y="8695"/>
                  </a:lnTo>
                  <a:lnTo>
                    <a:pt x="12666" y="8573"/>
                  </a:lnTo>
                  <a:lnTo>
                    <a:pt x="12666" y="8573"/>
                  </a:lnTo>
                  <a:lnTo>
                    <a:pt x="12958" y="8037"/>
                  </a:lnTo>
                  <a:lnTo>
                    <a:pt x="13323" y="7331"/>
                  </a:lnTo>
                  <a:lnTo>
                    <a:pt x="13688" y="6454"/>
                  </a:lnTo>
                  <a:lnTo>
                    <a:pt x="13883" y="5991"/>
                  </a:lnTo>
                  <a:lnTo>
                    <a:pt x="14078" y="5480"/>
                  </a:lnTo>
                  <a:lnTo>
                    <a:pt x="14249" y="4944"/>
                  </a:lnTo>
                  <a:lnTo>
                    <a:pt x="14419" y="4360"/>
                  </a:lnTo>
                  <a:lnTo>
                    <a:pt x="14565" y="3775"/>
                  </a:lnTo>
                  <a:lnTo>
                    <a:pt x="14711" y="3166"/>
                  </a:lnTo>
                  <a:lnTo>
                    <a:pt x="14809" y="2533"/>
                  </a:lnTo>
                  <a:lnTo>
                    <a:pt x="14882" y="1875"/>
                  </a:lnTo>
                  <a:lnTo>
                    <a:pt x="14931" y="1218"/>
                  </a:lnTo>
                  <a:lnTo>
                    <a:pt x="14955" y="536"/>
                  </a:lnTo>
                  <a:lnTo>
                    <a:pt x="14955" y="536"/>
                  </a:lnTo>
                  <a:lnTo>
                    <a:pt x="14955" y="438"/>
                  </a:lnTo>
                  <a:lnTo>
                    <a:pt x="14906" y="341"/>
                  </a:lnTo>
                  <a:lnTo>
                    <a:pt x="14857" y="244"/>
                  </a:lnTo>
                  <a:lnTo>
                    <a:pt x="14809" y="146"/>
                  </a:lnTo>
                  <a:lnTo>
                    <a:pt x="14711" y="97"/>
                  </a:lnTo>
                  <a:lnTo>
                    <a:pt x="14614" y="24"/>
                  </a:lnTo>
                  <a:lnTo>
                    <a:pt x="14516" y="0"/>
                  </a:lnTo>
                  <a:lnTo>
                    <a:pt x="14395" y="0"/>
                  </a:lnTo>
                  <a:lnTo>
                    <a:pt x="3338" y="0"/>
                  </a:lnTo>
                  <a:lnTo>
                    <a:pt x="3338" y="0"/>
                  </a:lnTo>
                  <a:lnTo>
                    <a:pt x="3216" y="0"/>
                  </a:lnTo>
                  <a:lnTo>
                    <a:pt x="3118" y="24"/>
                  </a:lnTo>
                  <a:lnTo>
                    <a:pt x="3021" y="97"/>
                  </a:lnTo>
                  <a:lnTo>
                    <a:pt x="2924" y="146"/>
                  </a:lnTo>
                  <a:lnTo>
                    <a:pt x="2875" y="244"/>
                  </a:lnTo>
                  <a:lnTo>
                    <a:pt x="2826" y="341"/>
                  </a:lnTo>
                  <a:lnTo>
                    <a:pt x="2777" y="438"/>
                  </a:lnTo>
                  <a:lnTo>
                    <a:pt x="2777" y="536"/>
                  </a:lnTo>
                  <a:lnTo>
                    <a:pt x="2777" y="536"/>
                  </a:lnTo>
                  <a:lnTo>
                    <a:pt x="2777" y="706"/>
                  </a:lnTo>
                  <a:lnTo>
                    <a:pt x="2777" y="706"/>
                  </a:lnTo>
                  <a:lnTo>
                    <a:pt x="2558" y="633"/>
                  </a:lnTo>
                  <a:lnTo>
                    <a:pt x="2363" y="585"/>
                  </a:lnTo>
                  <a:lnTo>
                    <a:pt x="2144" y="560"/>
                  </a:lnTo>
                  <a:lnTo>
                    <a:pt x="1949" y="536"/>
                  </a:lnTo>
                  <a:lnTo>
                    <a:pt x="1949" y="536"/>
                  </a:lnTo>
                  <a:lnTo>
                    <a:pt x="1755" y="560"/>
                  </a:lnTo>
                  <a:lnTo>
                    <a:pt x="1560" y="585"/>
                  </a:lnTo>
                  <a:lnTo>
                    <a:pt x="1365" y="633"/>
                  </a:lnTo>
                  <a:lnTo>
                    <a:pt x="1194" y="706"/>
                  </a:lnTo>
                  <a:lnTo>
                    <a:pt x="1024" y="779"/>
                  </a:lnTo>
                  <a:lnTo>
                    <a:pt x="853" y="877"/>
                  </a:lnTo>
                  <a:lnTo>
                    <a:pt x="707" y="999"/>
                  </a:lnTo>
                  <a:lnTo>
                    <a:pt x="561" y="1120"/>
                  </a:lnTo>
                  <a:lnTo>
                    <a:pt x="439" y="1242"/>
                  </a:lnTo>
                  <a:lnTo>
                    <a:pt x="342" y="1413"/>
                  </a:lnTo>
                  <a:lnTo>
                    <a:pt x="244" y="1559"/>
                  </a:lnTo>
                  <a:lnTo>
                    <a:pt x="147" y="1729"/>
                  </a:lnTo>
                  <a:lnTo>
                    <a:pt x="98" y="1900"/>
                  </a:lnTo>
                  <a:lnTo>
                    <a:pt x="50" y="2095"/>
                  </a:lnTo>
                  <a:lnTo>
                    <a:pt x="1" y="2289"/>
                  </a:lnTo>
                  <a:lnTo>
                    <a:pt x="1" y="2484"/>
                  </a:lnTo>
                  <a:lnTo>
                    <a:pt x="1" y="2484"/>
                  </a:lnTo>
                  <a:lnTo>
                    <a:pt x="25" y="2850"/>
                  </a:lnTo>
                  <a:lnTo>
                    <a:pt x="98" y="3191"/>
                  </a:lnTo>
                  <a:lnTo>
                    <a:pt x="220" y="3556"/>
                  </a:lnTo>
                  <a:lnTo>
                    <a:pt x="366" y="3872"/>
                  </a:lnTo>
                  <a:lnTo>
                    <a:pt x="561" y="4213"/>
                  </a:lnTo>
                  <a:lnTo>
                    <a:pt x="780" y="4530"/>
                  </a:lnTo>
                  <a:lnTo>
                    <a:pt x="1024" y="4822"/>
                  </a:lnTo>
                  <a:lnTo>
                    <a:pt x="1292" y="5090"/>
                  </a:lnTo>
                  <a:lnTo>
                    <a:pt x="1584" y="5334"/>
                  </a:lnTo>
                  <a:lnTo>
                    <a:pt x="1901" y="5577"/>
                  </a:lnTo>
                  <a:lnTo>
                    <a:pt x="2242" y="5772"/>
                  </a:lnTo>
                  <a:lnTo>
                    <a:pt x="2583" y="5943"/>
                  </a:lnTo>
                  <a:lnTo>
                    <a:pt x="2924" y="6089"/>
                  </a:lnTo>
                  <a:lnTo>
                    <a:pt x="3265" y="6186"/>
                  </a:lnTo>
                  <a:lnTo>
                    <a:pt x="3605" y="6259"/>
                  </a:lnTo>
                  <a:lnTo>
                    <a:pt x="3946" y="6284"/>
                  </a:lnTo>
                  <a:lnTo>
                    <a:pt x="3946" y="6284"/>
                  </a:lnTo>
                  <a:lnTo>
                    <a:pt x="4068" y="6625"/>
                  </a:lnTo>
                  <a:lnTo>
                    <a:pt x="4214" y="6941"/>
                  </a:lnTo>
                  <a:lnTo>
                    <a:pt x="4507" y="7574"/>
                  </a:lnTo>
                  <a:lnTo>
                    <a:pt x="4799" y="8110"/>
                  </a:lnTo>
                  <a:lnTo>
                    <a:pt x="5067" y="8573"/>
                  </a:lnTo>
                  <a:lnTo>
                    <a:pt x="5067" y="8573"/>
                  </a:lnTo>
                  <a:lnTo>
                    <a:pt x="5140" y="8695"/>
                  </a:lnTo>
                  <a:lnTo>
                    <a:pt x="5262" y="8792"/>
                  </a:lnTo>
                  <a:lnTo>
                    <a:pt x="5408" y="8841"/>
                  </a:lnTo>
                  <a:lnTo>
                    <a:pt x="5554" y="8865"/>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13"/>
            <p:cNvSpPr/>
            <p:nvPr/>
          </p:nvSpPr>
          <p:spPr>
            <a:xfrm>
              <a:off x="1275850" y="5209575"/>
              <a:ext cx="60900" cy="87075"/>
            </a:xfrm>
            <a:custGeom>
              <a:avLst/>
              <a:gdLst/>
              <a:ahLst/>
              <a:cxnLst/>
              <a:rect l="l" t="t" r="r" b="b"/>
              <a:pathLst>
                <a:path w="2436" h="3483" fill="none" extrusionOk="0">
                  <a:moveTo>
                    <a:pt x="0" y="828"/>
                  </a:moveTo>
                  <a:lnTo>
                    <a:pt x="0" y="828"/>
                  </a:lnTo>
                  <a:lnTo>
                    <a:pt x="0" y="658"/>
                  </a:lnTo>
                  <a:lnTo>
                    <a:pt x="49" y="512"/>
                  </a:lnTo>
                  <a:lnTo>
                    <a:pt x="122" y="366"/>
                  </a:lnTo>
                  <a:lnTo>
                    <a:pt x="244" y="244"/>
                  </a:lnTo>
                  <a:lnTo>
                    <a:pt x="366" y="146"/>
                  </a:lnTo>
                  <a:lnTo>
                    <a:pt x="487" y="73"/>
                  </a:lnTo>
                  <a:lnTo>
                    <a:pt x="658" y="25"/>
                  </a:lnTo>
                  <a:lnTo>
                    <a:pt x="828" y="0"/>
                  </a:lnTo>
                  <a:lnTo>
                    <a:pt x="828" y="0"/>
                  </a:lnTo>
                  <a:lnTo>
                    <a:pt x="950" y="0"/>
                  </a:lnTo>
                  <a:lnTo>
                    <a:pt x="1072" y="25"/>
                  </a:lnTo>
                  <a:lnTo>
                    <a:pt x="1340" y="122"/>
                  </a:lnTo>
                  <a:lnTo>
                    <a:pt x="1559" y="268"/>
                  </a:lnTo>
                  <a:lnTo>
                    <a:pt x="1754" y="414"/>
                  </a:lnTo>
                  <a:lnTo>
                    <a:pt x="1754" y="414"/>
                  </a:lnTo>
                  <a:lnTo>
                    <a:pt x="1803" y="780"/>
                  </a:lnTo>
                  <a:lnTo>
                    <a:pt x="1876" y="1169"/>
                  </a:lnTo>
                  <a:lnTo>
                    <a:pt x="2046" y="1997"/>
                  </a:lnTo>
                  <a:lnTo>
                    <a:pt x="2265" y="2801"/>
                  </a:lnTo>
                  <a:lnTo>
                    <a:pt x="2436" y="3483"/>
                  </a:lnTo>
                  <a:lnTo>
                    <a:pt x="2436" y="3483"/>
                  </a:lnTo>
                  <a:lnTo>
                    <a:pt x="2241" y="3434"/>
                  </a:lnTo>
                  <a:lnTo>
                    <a:pt x="2022" y="3361"/>
                  </a:lnTo>
                  <a:lnTo>
                    <a:pt x="1827" y="3264"/>
                  </a:lnTo>
                  <a:lnTo>
                    <a:pt x="1608" y="3142"/>
                  </a:lnTo>
                  <a:lnTo>
                    <a:pt x="1413" y="3020"/>
                  </a:lnTo>
                  <a:lnTo>
                    <a:pt x="1194" y="2874"/>
                  </a:lnTo>
                  <a:lnTo>
                    <a:pt x="999" y="2704"/>
                  </a:lnTo>
                  <a:lnTo>
                    <a:pt x="804" y="2533"/>
                  </a:lnTo>
                  <a:lnTo>
                    <a:pt x="634" y="2338"/>
                  </a:lnTo>
                  <a:lnTo>
                    <a:pt x="487" y="2143"/>
                  </a:lnTo>
                  <a:lnTo>
                    <a:pt x="341" y="1924"/>
                  </a:lnTo>
                  <a:lnTo>
                    <a:pt x="219" y="1729"/>
                  </a:lnTo>
                  <a:lnTo>
                    <a:pt x="122" y="1510"/>
                  </a:lnTo>
                  <a:lnTo>
                    <a:pt x="49" y="1267"/>
                  </a:lnTo>
                  <a:lnTo>
                    <a:pt x="0" y="1047"/>
                  </a:lnTo>
                  <a:lnTo>
                    <a:pt x="0" y="828"/>
                  </a:lnTo>
                  <a:lnTo>
                    <a:pt x="0" y="828"/>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3"/>
            <p:cNvSpPr/>
            <p:nvPr/>
          </p:nvSpPr>
          <p:spPr>
            <a:xfrm>
              <a:off x="1247825" y="5391625"/>
              <a:ext cx="443300" cy="39000"/>
            </a:xfrm>
            <a:custGeom>
              <a:avLst/>
              <a:gdLst/>
              <a:ahLst/>
              <a:cxnLst/>
              <a:rect l="l" t="t" r="r" b="b"/>
              <a:pathLst>
                <a:path w="17732" h="1560" fill="none" extrusionOk="0">
                  <a:moveTo>
                    <a:pt x="16611" y="1559"/>
                  </a:moveTo>
                  <a:lnTo>
                    <a:pt x="1121" y="1559"/>
                  </a:lnTo>
                  <a:lnTo>
                    <a:pt x="1121" y="1559"/>
                  </a:lnTo>
                  <a:lnTo>
                    <a:pt x="1000" y="1535"/>
                  </a:lnTo>
                  <a:lnTo>
                    <a:pt x="878" y="1510"/>
                  </a:lnTo>
                  <a:lnTo>
                    <a:pt x="780" y="1462"/>
                  </a:lnTo>
                  <a:lnTo>
                    <a:pt x="683" y="1389"/>
                  </a:lnTo>
                  <a:lnTo>
                    <a:pt x="488" y="1218"/>
                  </a:lnTo>
                  <a:lnTo>
                    <a:pt x="318" y="999"/>
                  </a:lnTo>
                  <a:lnTo>
                    <a:pt x="196" y="755"/>
                  </a:lnTo>
                  <a:lnTo>
                    <a:pt x="98" y="487"/>
                  </a:lnTo>
                  <a:lnTo>
                    <a:pt x="25" y="244"/>
                  </a:lnTo>
                  <a:lnTo>
                    <a:pt x="1" y="0"/>
                  </a:lnTo>
                  <a:lnTo>
                    <a:pt x="17731" y="0"/>
                  </a:lnTo>
                  <a:lnTo>
                    <a:pt x="17731" y="0"/>
                  </a:lnTo>
                  <a:lnTo>
                    <a:pt x="17707" y="244"/>
                  </a:lnTo>
                  <a:lnTo>
                    <a:pt x="17634" y="487"/>
                  </a:lnTo>
                  <a:lnTo>
                    <a:pt x="17537" y="755"/>
                  </a:lnTo>
                  <a:lnTo>
                    <a:pt x="17415" y="999"/>
                  </a:lnTo>
                  <a:lnTo>
                    <a:pt x="17244" y="1218"/>
                  </a:lnTo>
                  <a:lnTo>
                    <a:pt x="17049" y="1389"/>
                  </a:lnTo>
                  <a:lnTo>
                    <a:pt x="16952" y="1462"/>
                  </a:lnTo>
                  <a:lnTo>
                    <a:pt x="16855" y="1510"/>
                  </a:lnTo>
                  <a:lnTo>
                    <a:pt x="16733" y="1535"/>
                  </a:lnTo>
                  <a:lnTo>
                    <a:pt x="16611" y="1559"/>
                  </a:lnTo>
                  <a:lnTo>
                    <a:pt x="16611" y="1559"/>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3"/>
            <p:cNvSpPr/>
            <p:nvPr/>
          </p:nvSpPr>
          <p:spPr>
            <a:xfrm>
              <a:off x="1454850" y="5001950"/>
              <a:ext cx="17075" cy="114475"/>
            </a:xfrm>
            <a:custGeom>
              <a:avLst/>
              <a:gdLst/>
              <a:ahLst/>
              <a:cxnLst/>
              <a:rect l="l" t="t" r="r" b="b"/>
              <a:pathLst>
                <a:path w="683" h="4579" fill="none" extrusionOk="0">
                  <a:moveTo>
                    <a:pt x="683" y="0"/>
                  </a:moveTo>
                  <a:lnTo>
                    <a:pt x="683" y="0"/>
                  </a:lnTo>
                  <a:lnTo>
                    <a:pt x="658" y="171"/>
                  </a:lnTo>
                  <a:lnTo>
                    <a:pt x="610" y="317"/>
                  </a:lnTo>
                  <a:lnTo>
                    <a:pt x="512" y="439"/>
                  </a:lnTo>
                  <a:lnTo>
                    <a:pt x="415" y="585"/>
                  </a:lnTo>
                  <a:lnTo>
                    <a:pt x="415" y="585"/>
                  </a:lnTo>
                  <a:lnTo>
                    <a:pt x="269" y="731"/>
                  </a:lnTo>
                  <a:lnTo>
                    <a:pt x="147" y="950"/>
                  </a:lnTo>
                  <a:lnTo>
                    <a:pt x="74" y="1072"/>
                  </a:lnTo>
                  <a:lnTo>
                    <a:pt x="49" y="1194"/>
                  </a:lnTo>
                  <a:lnTo>
                    <a:pt x="1" y="1364"/>
                  </a:lnTo>
                  <a:lnTo>
                    <a:pt x="1" y="1535"/>
                  </a:lnTo>
                  <a:lnTo>
                    <a:pt x="1" y="1535"/>
                  </a:lnTo>
                  <a:lnTo>
                    <a:pt x="1" y="1705"/>
                  </a:lnTo>
                  <a:lnTo>
                    <a:pt x="49" y="1851"/>
                  </a:lnTo>
                  <a:lnTo>
                    <a:pt x="74" y="1997"/>
                  </a:lnTo>
                  <a:lnTo>
                    <a:pt x="147" y="2095"/>
                  </a:lnTo>
                  <a:lnTo>
                    <a:pt x="269" y="2314"/>
                  </a:lnTo>
                  <a:lnTo>
                    <a:pt x="415" y="2484"/>
                  </a:lnTo>
                  <a:lnTo>
                    <a:pt x="415" y="2484"/>
                  </a:lnTo>
                  <a:lnTo>
                    <a:pt x="512" y="2606"/>
                  </a:lnTo>
                  <a:lnTo>
                    <a:pt x="610" y="2728"/>
                  </a:lnTo>
                  <a:lnTo>
                    <a:pt x="658" y="2874"/>
                  </a:lnTo>
                  <a:lnTo>
                    <a:pt x="683" y="3045"/>
                  </a:lnTo>
                  <a:lnTo>
                    <a:pt x="683" y="3045"/>
                  </a:lnTo>
                  <a:lnTo>
                    <a:pt x="658" y="3239"/>
                  </a:lnTo>
                  <a:lnTo>
                    <a:pt x="610" y="3385"/>
                  </a:lnTo>
                  <a:lnTo>
                    <a:pt x="512" y="3507"/>
                  </a:lnTo>
                  <a:lnTo>
                    <a:pt x="415" y="3629"/>
                  </a:lnTo>
                  <a:lnTo>
                    <a:pt x="415" y="3629"/>
                  </a:lnTo>
                  <a:lnTo>
                    <a:pt x="269" y="3800"/>
                  </a:lnTo>
                  <a:lnTo>
                    <a:pt x="147" y="3994"/>
                  </a:lnTo>
                  <a:lnTo>
                    <a:pt x="74" y="4116"/>
                  </a:lnTo>
                  <a:lnTo>
                    <a:pt x="49" y="4262"/>
                  </a:lnTo>
                  <a:lnTo>
                    <a:pt x="1" y="4408"/>
                  </a:lnTo>
                  <a:lnTo>
                    <a:pt x="1" y="4579"/>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3"/>
            <p:cNvSpPr/>
            <p:nvPr/>
          </p:nvSpPr>
          <p:spPr>
            <a:xfrm>
              <a:off x="1411025" y="5001950"/>
              <a:ext cx="17075" cy="114475"/>
            </a:xfrm>
            <a:custGeom>
              <a:avLst/>
              <a:gdLst/>
              <a:ahLst/>
              <a:cxnLst/>
              <a:rect l="l" t="t" r="r" b="b"/>
              <a:pathLst>
                <a:path w="683" h="4579" fill="none" extrusionOk="0">
                  <a:moveTo>
                    <a:pt x="682" y="0"/>
                  </a:moveTo>
                  <a:lnTo>
                    <a:pt x="682" y="0"/>
                  </a:lnTo>
                  <a:lnTo>
                    <a:pt x="658" y="171"/>
                  </a:lnTo>
                  <a:lnTo>
                    <a:pt x="609" y="317"/>
                  </a:lnTo>
                  <a:lnTo>
                    <a:pt x="536" y="439"/>
                  </a:lnTo>
                  <a:lnTo>
                    <a:pt x="414" y="585"/>
                  </a:lnTo>
                  <a:lnTo>
                    <a:pt x="414" y="585"/>
                  </a:lnTo>
                  <a:lnTo>
                    <a:pt x="268" y="731"/>
                  </a:lnTo>
                  <a:lnTo>
                    <a:pt x="146" y="950"/>
                  </a:lnTo>
                  <a:lnTo>
                    <a:pt x="97" y="1072"/>
                  </a:lnTo>
                  <a:lnTo>
                    <a:pt x="49" y="1194"/>
                  </a:lnTo>
                  <a:lnTo>
                    <a:pt x="24" y="1364"/>
                  </a:lnTo>
                  <a:lnTo>
                    <a:pt x="0" y="1535"/>
                  </a:lnTo>
                  <a:lnTo>
                    <a:pt x="0" y="1535"/>
                  </a:lnTo>
                  <a:lnTo>
                    <a:pt x="24" y="1705"/>
                  </a:lnTo>
                  <a:lnTo>
                    <a:pt x="49" y="1851"/>
                  </a:lnTo>
                  <a:lnTo>
                    <a:pt x="97" y="1997"/>
                  </a:lnTo>
                  <a:lnTo>
                    <a:pt x="146" y="2095"/>
                  </a:lnTo>
                  <a:lnTo>
                    <a:pt x="268" y="2314"/>
                  </a:lnTo>
                  <a:lnTo>
                    <a:pt x="414" y="2484"/>
                  </a:lnTo>
                  <a:lnTo>
                    <a:pt x="414" y="2484"/>
                  </a:lnTo>
                  <a:lnTo>
                    <a:pt x="536" y="2606"/>
                  </a:lnTo>
                  <a:lnTo>
                    <a:pt x="609" y="2728"/>
                  </a:lnTo>
                  <a:lnTo>
                    <a:pt x="658" y="2874"/>
                  </a:lnTo>
                  <a:lnTo>
                    <a:pt x="682" y="3045"/>
                  </a:lnTo>
                  <a:lnTo>
                    <a:pt x="682" y="3045"/>
                  </a:lnTo>
                  <a:lnTo>
                    <a:pt x="658" y="3239"/>
                  </a:lnTo>
                  <a:lnTo>
                    <a:pt x="609" y="3385"/>
                  </a:lnTo>
                  <a:lnTo>
                    <a:pt x="536" y="3507"/>
                  </a:lnTo>
                  <a:lnTo>
                    <a:pt x="414" y="3629"/>
                  </a:lnTo>
                  <a:lnTo>
                    <a:pt x="414" y="3629"/>
                  </a:lnTo>
                  <a:lnTo>
                    <a:pt x="268" y="3800"/>
                  </a:lnTo>
                  <a:lnTo>
                    <a:pt x="146" y="3994"/>
                  </a:lnTo>
                  <a:lnTo>
                    <a:pt x="97" y="4116"/>
                  </a:lnTo>
                  <a:lnTo>
                    <a:pt x="49" y="4262"/>
                  </a:lnTo>
                  <a:lnTo>
                    <a:pt x="24" y="4408"/>
                  </a:lnTo>
                  <a:lnTo>
                    <a:pt x="0" y="4579"/>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3"/>
            <p:cNvSpPr/>
            <p:nvPr/>
          </p:nvSpPr>
          <p:spPr>
            <a:xfrm>
              <a:off x="1498700" y="5001950"/>
              <a:ext cx="16450" cy="114475"/>
            </a:xfrm>
            <a:custGeom>
              <a:avLst/>
              <a:gdLst/>
              <a:ahLst/>
              <a:cxnLst/>
              <a:rect l="l" t="t" r="r" b="b"/>
              <a:pathLst>
                <a:path w="658" h="4579" fill="none" extrusionOk="0">
                  <a:moveTo>
                    <a:pt x="658" y="0"/>
                  </a:moveTo>
                  <a:lnTo>
                    <a:pt x="658" y="0"/>
                  </a:lnTo>
                  <a:lnTo>
                    <a:pt x="658" y="171"/>
                  </a:lnTo>
                  <a:lnTo>
                    <a:pt x="585" y="317"/>
                  </a:lnTo>
                  <a:lnTo>
                    <a:pt x="512" y="439"/>
                  </a:lnTo>
                  <a:lnTo>
                    <a:pt x="390" y="585"/>
                  </a:lnTo>
                  <a:lnTo>
                    <a:pt x="390" y="585"/>
                  </a:lnTo>
                  <a:lnTo>
                    <a:pt x="268" y="731"/>
                  </a:lnTo>
                  <a:lnTo>
                    <a:pt x="122" y="950"/>
                  </a:lnTo>
                  <a:lnTo>
                    <a:pt x="73" y="1072"/>
                  </a:lnTo>
                  <a:lnTo>
                    <a:pt x="25" y="1194"/>
                  </a:lnTo>
                  <a:lnTo>
                    <a:pt x="0" y="1364"/>
                  </a:lnTo>
                  <a:lnTo>
                    <a:pt x="0" y="1535"/>
                  </a:lnTo>
                  <a:lnTo>
                    <a:pt x="0" y="1535"/>
                  </a:lnTo>
                  <a:lnTo>
                    <a:pt x="0" y="1705"/>
                  </a:lnTo>
                  <a:lnTo>
                    <a:pt x="25" y="1851"/>
                  </a:lnTo>
                  <a:lnTo>
                    <a:pt x="73" y="1997"/>
                  </a:lnTo>
                  <a:lnTo>
                    <a:pt x="122" y="2095"/>
                  </a:lnTo>
                  <a:lnTo>
                    <a:pt x="268" y="2314"/>
                  </a:lnTo>
                  <a:lnTo>
                    <a:pt x="390" y="2484"/>
                  </a:lnTo>
                  <a:lnTo>
                    <a:pt x="390" y="2484"/>
                  </a:lnTo>
                  <a:lnTo>
                    <a:pt x="512" y="2606"/>
                  </a:lnTo>
                  <a:lnTo>
                    <a:pt x="585" y="2728"/>
                  </a:lnTo>
                  <a:lnTo>
                    <a:pt x="658" y="2874"/>
                  </a:lnTo>
                  <a:lnTo>
                    <a:pt x="658" y="3045"/>
                  </a:lnTo>
                  <a:lnTo>
                    <a:pt x="658" y="3045"/>
                  </a:lnTo>
                  <a:lnTo>
                    <a:pt x="658" y="3239"/>
                  </a:lnTo>
                  <a:lnTo>
                    <a:pt x="585" y="3385"/>
                  </a:lnTo>
                  <a:lnTo>
                    <a:pt x="512" y="3507"/>
                  </a:lnTo>
                  <a:lnTo>
                    <a:pt x="390" y="3629"/>
                  </a:lnTo>
                  <a:lnTo>
                    <a:pt x="390" y="3629"/>
                  </a:lnTo>
                  <a:lnTo>
                    <a:pt x="268" y="3800"/>
                  </a:lnTo>
                  <a:lnTo>
                    <a:pt x="122" y="3994"/>
                  </a:lnTo>
                  <a:lnTo>
                    <a:pt x="73" y="4116"/>
                  </a:lnTo>
                  <a:lnTo>
                    <a:pt x="25" y="4262"/>
                  </a:lnTo>
                  <a:lnTo>
                    <a:pt x="0" y="4408"/>
                  </a:lnTo>
                  <a:lnTo>
                    <a:pt x="0" y="4579"/>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6" name="Picture 2" descr="Breakfast | Coffee cafe, Coffee art, Coffee gif">
            <a:extLst>
              <a:ext uri="{FF2B5EF4-FFF2-40B4-BE49-F238E27FC236}">
                <a16:creationId xmlns:a16="http://schemas.microsoft.com/office/drawing/2014/main" id="{A0534AF4-3F85-CB74-E497-1F1CF2BBC5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703637"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213355" y="150007"/>
            <a:ext cx="8732339" cy="603972"/>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2400" b="1" dirty="0">
                <a:latin typeface="+mj-lt"/>
              </a:rPr>
              <a:t>Introduction and Overview of Business Idea</a:t>
            </a:r>
            <a:endParaRPr sz="2400" b="1" dirty="0">
              <a:latin typeface="+mj-lt"/>
            </a:endParaRPr>
          </a:p>
        </p:txBody>
      </p:sp>
      <p:sp>
        <p:nvSpPr>
          <p:cNvPr id="80" name="Google Shape;80;p14"/>
          <p:cNvSpPr txBox="1">
            <a:spLocks noGrp="1"/>
          </p:cNvSpPr>
          <p:nvPr>
            <p:ph type="body" idx="1"/>
          </p:nvPr>
        </p:nvSpPr>
        <p:spPr>
          <a:xfrm>
            <a:off x="4010526" y="1376725"/>
            <a:ext cx="4935169" cy="3311100"/>
          </a:xfrm>
          <a:prstGeom prst="rect">
            <a:avLst/>
          </a:prstGeom>
        </p:spPr>
        <p:txBody>
          <a:bodyPr spcFirstLastPara="1" wrap="square" lIns="0" tIns="0" rIns="0" bIns="0" anchor="t" anchorCtr="0">
            <a:noAutofit/>
          </a:bodyPr>
          <a:lstStyle/>
          <a:p>
            <a:pPr marL="285750" indent="-285750">
              <a:buClr>
                <a:schemeClr val="dk1"/>
              </a:buClr>
              <a:buSzPts val="1100"/>
            </a:pPr>
            <a:r>
              <a:rPr lang="en-US" sz="1600" dirty="0" err="1">
                <a:latin typeface="+mj-lt"/>
              </a:rPr>
              <a:t>EcoBrew</a:t>
            </a:r>
            <a:r>
              <a:rPr lang="en-US" sz="1600" dirty="0">
                <a:latin typeface="+mj-lt"/>
              </a:rPr>
              <a:t> Café is a biodegradable coffee shop offering high-quality, sustainable, organic coffee.</a:t>
            </a:r>
          </a:p>
          <a:p>
            <a:pPr marL="285750" indent="-285750">
              <a:buClr>
                <a:schemeClr val="dk1"/>
              </a:buClr>
              <a:buSzPts val="1100"/>
            </a:pPr>
            <a:r>
              <a:rPr lang="en-US" sz="1600" dirty="0">
                <a:latin typeface="+mj-lt"/>
              </a:rPr>
              <a:t>It aims to provide a community-style café experience focusing on health and environmental responsibility.</a:t>
            </a:r>
          </a:p>
          <a:p>
            <a:pPr marL="285750" indent="-285750">
              <a:buClr>
                <a:schemeClr val="dk1"/>
              </a:buClr>
              <a:buSzPts val="1100"/>
            </a:pPr>
            <a:r>
              <a:rPr lang="en-US" sz="1600" dirty="0">
                <a:latin typeface="+mj-lt"/>
              </a:rPr>
              <a:t>The café's unique selling point includes fair trade, organic beans, and zero-waste operations.</a:t>
            </a:r>
          </a:p>
          <a:p>
            <a:pPr marL="285750" indent="-285750">
              <a:buClr>
                <a:schemeClr val="dk1"/>
              </a:buClr>
              <a:buSzPts val="1100"/>
            </a:pPr>
            <a:r>
              <a:rPr lang="en-US" sz="1600" dirty="0" err="1">
                <a:latin typeface="+mj-lt"/>
              </a:rPr>
              <a:t>EcoBrew</a:t>
            </a:r>
            <a:r>
              <a:rPr lang="en-US" sz="1600" dirty="0">
                <a:latin typeface="+mj-lt"/>
              </a:rPr>
              <a:t> Café targets eco-conscious, health-minded urban coffee lovers.</a:t>
            </a:r>
            <a:endParaRPr sz="1600" dirty="0">
              <a:latin typeface="+mj-lt"/>
            </a:endParaRPr>
          </a:p>
        </p:txBody>
      </p:sp>
      <p:sp>
        <p:nvSpPr>
          <p:cNvPr id="82" name="Google Shape;82;p14"/>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2</a:t>
            </a:fld>
            <a:endParaRPr/>
          </a:p>
        </p:txBody>
      </p:sp>
      <p:pic>
        <p:nvPicPr>
          <p:cNvPr id="5122" name="Picture 2" descr="The 60 Most Beautiful Cinemagraph GIFs | Coffee drinkers, Coffee,  Cinemagraph">
            <a:extLst>
              <a:ext uri="{FF2B5EF4-FFF2-40B4-BE49-F238E27FC236}">
                <a16:creationId xmlns:a16="http://schemas.microsoft.com/office/drawing/2014/main" id="{991D1229-E01E-FEE1-30AF-A1911F6C16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87" y="914400"/>
            <a:ext cx="3841208" cy="42290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9" name="Google Shape;89;p15"/>
          <p:cNvSpPr txBox="1">
            <a:spLocks noGrp="1"/>
          </p:cNvSpPr>
          <p:nvPr>
            <p:ph type="title"/>
          </p:nvPr>
        </p:nvSpPr>
        <p:spPr>
          <a:xfrm>
            <a:off x="4686302" y="737937"/>
            <a:ext cx="4229848" cy="919963"/>
          </a:xfrm>
        </p:spPr>
        <p:txBody>
          <a:bodyPr spcFirstLastPara="1" wrap="square" lIns="0" tIns="0" rIns="0" bIns="0" anchor="b" anchorCtr="0">
            <a:noAutofit/>
          </a:bodyPr>
          <a:lstStyle/>
          <a:p>
            <a:pPr marL="0" lvl="0" indent="0" rtl="0">
              <a:spcBef>
                <a:spcPts val="0"/>
              </a:spcBef>
              <a:spcAft>
                <a:spcPts val="0"/>
              </a:spcAft>
              <a:buNone/>
            </a:pPr>
            <a:r>
              <a:rPr lang="en-US" sz="2400" dirty="0">
                <a:latin typeface="+mj-lt"/>
              </a:rPr>
              <a:t>Market Need and </a:t>
            </a:r>
            <a:r>
              <a:rPr lang="en-US" sz="2400" dirty="0" err="1">
                <a:latin typeface="+mj-lt"/>
              </a:rPr>
              <a:t>EcoBrew</a:t>
            </a:r>
            <a:r>
              <a:rPr lang="en-US" sz="2400" dirty="0">
                <a:latin typeface="+mj-lt"/>
              </a:rPr>
              <a:t> Mission</a:t>
            </a:r>
          </a:p>
        </p:txBody>
      </p:sp>
      <p:sp>
        <p:nvSpPr>
          <p:cNvPr id="90" name="Google Shape;90;p15"/>
          <p:cNvSpPr txBox="1">
            <a:spLocks noGrp="1"/>
          </p:cNvSpPr>
          <p:nvPr>
            <p:ph type="body" idx="1"/>
          </p:nvPr>
        </p:nvSpPr>
        <p:spPr>
          <a:xfrm>
            <a:off x="352830" y="596900"/>
            <a:ext cx="4104870" cy="4546550"/>
          </a:xfrm>
        </p:spPr>
        <p:txBody>
          <a:bodyPr spcFirstLastPara="1" wrap="square" lIns="0" tIns="0" rIns="0" bIns="0" anchor="t" anchorCtr="0">
            <a:noAutofit/>
          </a:bodyPr>
          <a:lstStyle/>
          <a:p>
            <a:pPr marL="285750" indent="-285750">
              <a:lnSpc>
                <a:spcPct val="105000"/>
              </a:lnSpc>
              <a:spcAft>
                <a:spcPts val="600"/>
              </a:spcAft>
            </a:pPr>
            <a:r>
              <a:rPr lang="en-US" sz="1600" dirty="0">
                <a:latin typeface="+mj-lt"/>
              </a:rPr>
              <a:t>There is a growing demand for sustainable and health-conscious products in urban areas.</a:t>
            </a:r>
          </a:p>
          <a:p>
            <a:pPr marL="285750" indent="-285750">
              <a:lnSpc>
                <a:spcPct val="105000"/>
              </a:lnSpc>
              <a:spcAft>
                <a:spcPts val="600"/>
              </a:spcAft>
            </a:pPr>
            <a:r>
              <a:rPr lang="en-US" sz="1600" dirty="0">
                <a:latin typeface="+mj-lt"/>
              </a:rPr>
              <a:t>Consumers are increasingly preferring businesses with strong environmental values (Bui, 2020)..</a:t>
            </a:r>
          </a:p>
          <a:p>
            <a:pPr marL="285750" indent="-285750">
              <a:lnSpc>
                <a:spcPct val="105000"/>
              </a:lnSpc>
              <a:spcAft>
                <a:spcPts val="600"/>
              </a:spcAft>
            </a:pPr>
            <a:r>
              <a:rPr lang="en-US" sz="1600" dirty="0" err="1">
                <a:latin typeface="+mj-lt"/>
              </a:rPr>
              <a:t>EcoBrew</a:t>
            </a:r>
            <a:r>
              <a:rPr lang="en-US" sz="1600" dirty="0">
                <a:latin typeface="+mj-lt"/>
              </a:rPr>
              <a:t> Café’s mission is to serve organic, fair-trade coffee and sustainable snacks in a community-focused environment.</a:t>
            </a:r>
          </a:p>
          <a:p>
            <a:pPr marL="285750" indent="-285750">
              <a:lnSpc>
                <a:spcPct val="105000"/>
              </a:lnSpc>
              <a:spcAft>
                <a:spcPts val="600"/>
              </a:spcAft>
            </a:pPr>
            <a:r>
              <a:rPr lang="en-US" sz="1600" dirty="0">
                <a:latin typeface="+mj-lt"/>
              </a:rPr>
              <a:t>The vision is to become the greenest, most sustainable chain of coffee houses globally, igniting a movement of eco-conscious consumers.</a:t>
            </a:r>
          </a:p>
        </p:txBody>
      </p:sp>
      <p:sp>
        <p:nvSpPr>
          <p:cNvPr id="95" name="Slide Number Placeholder 3">
            <a:extLst>
              <a:ext uri="{FF2B5EF4-FFF2-40B4-BE49-F238E27FC236}">
                <a16:creationId xmlns:a16="http://schemas.microsoft.com/office/drawing/2014/main" id="{D8873E50-AA42-AE40-6281-EC7DF25E903B}"/>
              </a:ext>
            </a:extLst>
          </p:cNvPr>
          <p:cNvSpPr>
            <a:spLocks noGrp="1"/>
          </p:cNvSpPr>
          <p:nvPr>
            <p:ph type="sldNum" idx="12"/>
          </p:nvPr>
        </p:nvSpPr>
        <p:spPr>
          <a:xfrm>
            <a:off x="8688300" y="4687750"/>
            <a:ext cx="455700" cy="455700"/>
          </a:xfrm>
        </p:spPr>
        <p:txBody>
          <a:bodyPr/>
          <a:lstStyle/>
          <a:p>
            <a:pPr marL="0" lvl="0" indent="0" algn="ctr" rtl="0">
              <a:spcBef>
                <a:spcPts val="0"/>
              </a:spcBef>
              <a:spcAft>
                <a:spcPts val="600"/>
              </a:spcAft>
              <a:buNone/>
            </a:pPr>
            <a:fld id="{00000000-1234-1234-1234-123412341234}" type="slidenum">
              <a:rPr lang="en"/>
              <a:pPr marL="0" lvl="0" indent="0" algn="ctr" rtl="0">
                <a:spcBef>
                  <a:spcPts val="0"/>
                </a:spcBef>
                <a:spcAft>
                  <a:spcPts val="600"/>
                </a:spcAft>
                <a:buNone/>
              </a:pPr>
              <a:t>3</a:t>
            </a:fld>
            <a:endParaRPr lang="en"/>
          </a:p>
        </p:txBody>
      </p:sp>
      <p:pic>
        <p:nvPicPr>
          <p:cNvPr id="7170" name="Picture 2" descr="Cup of coffee animation gif by Demskaya Tatiana on Dribbble">
            <a:extLst>
              <a:ext uri="{FF2B5EF4-FFF2-40B4-BE49-F238E27FC236}">
                <a16:creationId xmlns:a16="http://schemas.microsoft.com/office/drawing/2014/main" id="{CC4301F4-3470-F476-62EF-575FF0B431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91110" y="2139163"/>
            <a:ext cx="2963779" cy="278531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6"/>
          <p:cNvSpPr txBox="1">
            <a:spLocks noGrp="1"/>
          </p:cNvSpPr>
          <p:nvPr>
            <p:ph type="ctrTitle" idx="4294967295"/>
          </p:nvPr>
        </p:nvSpPr>
        <p:spPr>
          <a:xfrm>
            <a:off x="855299" y="653259"/>
            <a:ext cx="6756784" cy="403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2400" b="1" dirty="0">
                <a:latin typeface="+mj-lt"/>
              </a:rPr>
              <a:t>Product or Services</a:t>
            </a:r>
            <a:endParaRPr sz="2400" b="1" dirty="0">
              <a:latin typeface="+mj-lt"/>
            </a:endParaRPr>
          </a:p>
        </p:txBody>
      </p:sp>
      <p:sp>
        <p:nvSpPr>
          <p:cNvPr id="96" name="Google Shape;96;p16"/>
          <p:cNvSpPr txBox="1">
            <a:spLocks noGrp="1"/>
          </p:cNvSpPr>
          <p:nvPr>
            <p:ph type="subTitle" idx="4294967295"/>
          </p:nvPr>
        </p:nvSpPr>
        <p:spPr>
          <a:xfrm>
            <a:off x="855299" y="1324158"/>
            <a:ext cx="3716701" cy="3363592"/>
          </a:xfrm>
          <a:prstGeom prst="rect">
            <a:avLst/>
          </a:prstGeom>
        </p:spPr>
        <p:txBody>
          <a:bodyPr spcFirstLastPara="1" wrap="square" lIns="0" tIns="0" rIns="0" bIns="0" anchor="t" anchorCtr="0">
            <a:noAutofit/>
          </a:bodyPr>
          <a:lstStyle/>
          <a:p>
            <a:pPr marL="285750" indent="-285750"/>
            <a:r>
              <a:rPr lang="en-US" sz="1400" dirty="0" err="1">
                <a:latin typeface="+mj-lt"/>
              </a:rPr>
              <a:t>EcoBrew</a:t>
            </a:r>
            <a:r>
              <a:rPr lang="en-US" sz="1400" dirty="0">
                <a:latin typeface="+mj-lt"/>
              </a:rPr>
              <a:t> Café offers a variety of hot and cold drinks, including fair-trade coffee, organic teas, and barista </a:t>
            </a:r>
            <a:r>
              <a:rPr lang="en-US" sz="1400" dirty="0" err="1">
                <a:latin typeface="+mj-lt"/>
              </a:rPr>
              <a:t>favourites</a:t>
            </a:r>
            <a:r>
              <a:rPr lang="en-US" sz="1400" dirty="0">
                <a:latin typeface="+mj-lt"/>
              </a:rPr>
              <a:t>.</a:t>
            </a:r>
          </a:p>
          <a:p>
            <a:pPr marL="285750" indent="-285750"/>
            <a:r>
              <a:rPr lang="en-US" sz="1400" dirty="0">
                <a:latin typeface="+mj-lt"/>
              </a:rPr>
              <a:t>The café provides organic pastries, gluten-free options, vegan treats, and fresh juices.</a:t>
            </a:r>
          </a:p>
          <a:p>
            <a:pPr marL="285750" indent="-285750"/>
            <a:r>
              <a:rPr lang="en-US" sz="1400" dirty="0">
                <a:latin typeface="+mj-lt"/>
              </a:rPr>
              <a:t>Customers can purchase reusable coffee cups, eco-friendly straws, and sustainable lifestyle products.</a:t>
            </a:r>
          </a:p>
          <a:p>
            <a:pPr marL="285750" indent="-285750"/>
            <a:r>
              <a:rPr lang="en-US" sz="1400" dirty="0" err="1">
                <a:latin typeface="+mj-lt"/>
              </a:rPr>
              <a:t>EcoBrew</a:t>
            </a:r>
            <a:r>
              <a:rPr lang="en-US" sz="1400" dirty="0">
                <a:latin typeface="+mj-lt"/>
              </a:rPr>
              <a:t> Café hosts sustainability-focused events such as seminars, book clubs, and community gatherings.</a:t>
            </a:r>
            <a:endParaRPr sz="1400" dirty="0">
              <a:latin typeface="+mj-lt"/>
            </a:endParaRPr>
          </a:p>
        </p:txBody>
      </p:sp>
      <p:sp>
        <p:nvSpPr>
          <p:cNvPr id="98" name="Google Shape;98;p16"/>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4</a:t>
            </a:fld>
            <a:endParaRPr/>
          </a:p>
        </p:txBody>
      </p:sp>
      <p:pic>
        <p:nvPicPr>
          <p:cNvPr id="8194" name="Picture 2" descr="Coffee GIFs - Get the best gif on GIFER">
            <a:extLst>
              <a:ext uri="{FF2B5EF4-FFF2-40B4-BE49-F238E27FC236}">
                <a16:creationId xmlns:a16="http://schemas.microsoft.com/office/drawing/2014/main" id="{01844BC2-E06C-76A1-9F90-FC65A7D94B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8432" y="1324158"/>
            <a:ext cx="3150269" cy="27505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3DCEED2-2EB6-2B33-C7C2-08E5C89A579F}"/>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5</a:t>
            </a:fld>
            <a:endParaRPr lang="en"/>
          </a:p>
        </p:txBody>
      </p:sp>
      <p:sp>
        <p:nvSpPr>
          <p:cNvPr id="3" name="TextBox 2">
            <a:extLst>
              <a:ext uri="{FF2B5EF4-FFF2-40B4-BE49-F238E27FC236}">
                <a16:creationId xmlns:a16="http://schemas.microsoft.com/office/drawing/2014/main" id="{8977BE8E-4611-8EB8-787D-710B85445C47}"/>
              </a:ext>
            </a:extLst>
          </p:cNvPr>
          <p:cNvSpPr txBox="1"/>
          <p:nvPr/>
        </p:nvSpPr>
        <p:spPr>
          <a:xfrm>
            <a:off x="843148" y="1540698"/>
            <a:ext cx="7647709" cy="2062103"/>
          </a:xfrm>
          <a:prstGeom prst="rect">
            <a:avLst/>
          </a:prstGeom>
          <a:noFill/>
        </p:spPr>
        <p:txBody>
          <a:bodyPr wrap="square" rtlCol="0">
            <a:spAutoFit/>
          </a:bodyPr>
          <a:lstStyle/>
          <a:p>
            <a:pPr marL="285750" indent="-285750">
              <a:buFont typeface="Arial" panose="020B0604020202020204" pitchFamily="34" charset="0"/>
              <a:buChar char="•"/>
            </a:pPr>
            <a:r>
              <a:rPr lang="en-US" sz="1600" dirty="0" err="1"/>
              <a:t>EcoBrew</a:t>
            </a:r>
            <a:r>
              <a:rPr lang="en-US" sz="1600" dirty="0"/>
              <a:t> Café is owned and operated by its founder, who oversees strategic direction and major decisions.</a:t>
            </a:r>
          </a:p>
          <a:p>
            <a:pPr marL="285750" indent="-285750">
              <a:buFont typeface="Arial" panose="020B0604020202020204" pitchFamily="34" charset="0"/>
              <a:buChar char="•"/>
            </a:pPr>
            <a:r>
              <a:rPr lang="en-US" sz="1600" dirty="0"/>
              <a:t>The café operates as a Limited Liability Company (LLC), providing owners with limited personal liability protection.</a:t>
            </a:r>
          </a:p>
          <a:p>
            <a:pPr marL="285750" indent="-285750">
              <a:buFont typeface="Arial" panose="020B0604020202020204" pitchFamily="34" charset="0"/>
              <a:buChar char="•"/>
            </a:pPr>
            <a:r>
              <a:rPr lang="en-US" sz="1600" dirty="0" err="1"/>
              <a:t>EcoBrew</a:t>
            </a:r>
            <a:r>
              <a:rPr lang="en-US" sz="1600" dirty="0"/>
              <a:t> Café’s ownership includes a structured management team responsible for daily operations and customer service.</a:t>
            </a:r>
          </a:p>
          <a:p>
            <a:pPr marL="285750" indent="-285750">
              <a:buFont typeface="Arial" panose="020B0604020202020204" pitchFamily="34" charset="0"/>
              <a:buChar char="•"/>
            </a:pPr>
            <a:r>
              <a:rPr lang="en-US" sz="1600" dirty="0"/>
              <a:t>The café's ownership structure aims to maintain transparency and professionalism, fostering trust with customers and investors.</a:t>
            </a:r>
          </a:p>
        </p:txBody>
      </p:sp>
      <p:sp>
        <p:nvSpPr>
          <p:cNvPr id="5" name="Google Shape;109;p18">
            <a:extLst>
              <a:ext uri="{FF2B5EF4-FFF2-40B4-BE49-F238E27FC236}">
                <a16:creationId xmlns:a16="http://schemas.microsoft.com/office/drawing/2014/main" id="{414B6F36-4ED8-4D42-05D5-76A3C819A04F}"/>
              </a:ext>
            </a:extLst>
          </p:cNvPr>
          <p:cNvSpPr txBox="1">
            <a:spLocks/>
          </p:cNvSpPr>
          <p:nvPr/>
        </p:nvSpPr>
        <p:spPr>
          <a:xfrm>
            <a:off x="1263316" y="583144"/>
            <a:ext cx="7424984" cy="523762"/>
          </a:xfrm>
          <a:prstGeom prst="rect">
            <a:avLst/>
          </a:prstGeom>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t>Ownership</a:t>
            </a:r>
          </a:p>
        </p:txBody>
      </p:sp>
    </p:spTree>
    <p:extLst>
      <p:ext uri="{BB962C8B-B14F-4D97-AF65-F5344CB8AC3E}">
        <p14:creationId xmlns:p14="http://schemas.microsoft.com/office/powerpoint/2010/main" val="3883955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18"/>
          <p:cNvSpPr txBox="1">
            <a:spLocks noGrp="1"/>
          </p:cNvSpPr>
          <p:nvPr>
            <p:ph type="title"/>
          </p:nvPr>
        </p:nvSpPr>
        <p:spPr>
          <a:xfrm>
            <a:off x="455700" y="823775"/>
            <a:ext cx="1966658" cy="38640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2400" b="1" dirty="0">
                <a:latin typeface="+mj-lt"/>
              </a:rPr>
              <a:t>Legal Framework</a:t>
            </a:r>
            <a:endParaRPr sz="2400" b="1" dirty="0">
              <a:latin typeface="+mj-lt"/>
            </a:endParaRPr>
          </a:p>
        </p:txBody>
      </p:sp>
      <p:sp>
        <p:nvSpPr>
          <p:cNvPr id="110" name="Google Shape;110;p18"/>
          <p:cNvSpPr txBox="1">
            <a:spLocks noGrp="1"/>
          </p:cNvSpPr>
          <p:nvPr>
            <p:ph type="body" idx="1"/>
          </p:nvPr>
        </p:nvSpPr>
        <p:spPr>
          <a:xfrm>
            <a:off x="2763000" y="1376700"/>
            <a:ext cx="5925300" cy="3311100"/>
          </a:xfrm>
          <a:prstGeom prst="rect">
            <a:avLst/>
          </a:prstGeom>
        </p:spPr>
        <p:txBody>
          <a:bodyPr spcFirstLastPara="1" wrap="square" lIns="0" tIns="0" rIns="0" bIns="0" anchor="t" anchorCtr="0">
            <a:noAutofit/>
          </a:bodyPr>
          <a:lstStyle/>
          <a:p>
            <a:pPr marL="285750" indent="-285750"/>
            <a:r>
              <a:rPr lang="en-US" sz="1600" dirty="0" err="1">
                <a:latin typeface="+mj-lt"/>
              </a:rPr>
              <a:t>EcoBrew</a:t>
            </a:r>
            <a:r>
              <a:rPr lang="en-US" sz="1600" dirty="0">
                <a:latin typeface="+mj-lt"/>
              </a:rPr>
              <a:t> Café is a Limited Liability Company (LLC), protecting owners’ assets from business liabilities.</a:t>
            </a:r>
          </a:p>
          <a:p>
            <a:pPr marL="285750" indent="-285750"/>
            <a:r>
              <a:rPr lang="en-US" sz="1600" dirty="0">
                <a:latin typeface="+mj-lt"/>
              </a:rPr>
              <a:t>The LLC structure allows flexibility in management and operational decisions, accommodating growth and strategic adaptation (</a:t>
            </a:r>
            <a:r>
              <a:rPr lang="en-US" sz="1600" dirty="0" err="1">
                <a:latin typeface="+mj-lt"/>
              </a:rPr>
              <a:t>Mikaloniene</a:t>
            </a:r>
            <a:r>
              <a:rPr lang="en-US" sz="1600" dirty="0">
                <a:latin typeface="+mj-lt"/>
              </a:rPr>
              <a:t>, 2020).</a:t>
            </a:r>
          </a:p>
          <a:p>
            <a:pPr marL="285750" indent="-285750"/>
            <a:r>
              <a:rPr lang="en-US" sz="1600" dirty="0" err="1">
                <a:latin typeface="+mj-lt"/>
              </a:rPr>
              <a:t>EcoBrew</a:t>
            </a:r>
            <a:r>
              <a:rPr lang="en-US" sz="1600" dirty="0">
                <a:latin typeface="+mj-lt"/>
              </a:rPr>
              <a:t> Café's LLC status provides tax benefits and enhances credibility with customers, suppliers, and investors.</a:t>
            </a:r>
          </a:p>
          <a:p>
            <a:pPr marL="285750" indent="-285750"/>
            <a:r>
              <a:rPr lang="en-US" sz="1600" dirty="0">
                <a:latin typeface="+mj-lt"/>
              </a:rPr>
              <a:t>This legal format requires adherence to regulatory requirements, including local business licenses, health and safety permits, and tax obligations, ensuring compliance and operational legitimacy (Becht, Mayer and Wagner, 2008). .</a:t>
            </a:r>
            <a:endParaRPr sz="1600" dirty="0">
              <a:latin typeface="+mj-lt"/>
            </a:endParaRPr>
          </a:p>
        </p:txBody>
      </p:sp>
      <p:sp>
        <p:nvSpPr>
          <p:cNvPr id="111" name="Google Shape;111;p18"/>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6</a:t>
            </a:fld>
            <a:endParaRPr/>
          </a:p>
        </p:txBody>
      </p:sp>
      <p:grpSp>
        <p:nvGrpSpPr>
          <p:cNvPr id="112" name="Google Shape;112;p18"/>
          <p:cNvGrpSpPr/>
          <p:nvPr/>
        </p:nvGrpSpPr>
        <p:grpSpPr>
          <a:xfrm>
            <a:off x="453014" y="3917228"/>
            <a:ext cx="794394" cy="768186"/>
            <a:chOff x="1247825" y="5001950"/>
            <a:chExt cx="443300" cy="428675"/>
          </a:xfrm>
        </p:grpSpPr>
        <p:sp>
          <p:nvSpPr>
            <p:cNvPr id="113" name="Google Shape;113;p18"/>
            <p:cNvSpPr/>
            <p:nvPr/>
          </p:nvSpPr>
          <p:spPr>
            <a:xfrm>
              <a:off x="1247825" y="5168175"/>
              <a:ext cx="373875" cy="221650"/>
            </a:xfrm>
            <a:custGeom>
              <a:avLst/>
              <a:gdLst/>
              <a:ahLst/>
              <a:cxnLst/>
              <a:rect l="l" t="t" r="r" b="b"/>
              <a:pathLst>
                <a:path w="14955" h="8866" fill="none" extrusionOk="0">
                  <a:moveTo>
                    <a:pt x="12178" y="8865"/>
                  </a:moveTo>
                  <a:lnTo>
                    <a:pt x="12178" y="8865"/>
                  </a:lnTo>
                  <a:lnTo>
                    <a:pt x="12325" y="8841"/>
                  </a:lnTo>
                  <a:lnTo>
                    <a:pt x="12471" y="8792"/>
                  </a:lnTo>
                  <a:lnTo>
                    <a:pt x="12592" y="8695"/>
                  </a:lnTo>
                  <a:lnTo>
                    <a:pt x="12666" y="8573"/>
                  </a:lnTo>
                  <a:lnTo>
                    <a:pt x="12666" y="8573"/>
                  </a:lnTo>
                  <a:lnTo>
                    <a:pt x="12958" y="8037"/>
                  </a:lnTo>
                  <a:lnTo>
                    <a:pt x="13323" y="7331"/>
                  </a:lnTo>
                  <a:lnTo>
                    <a:pt x="13688" y="6454"/>
                  </a:lnTo>
                  <a:lnTo>
                    <a:pt x="13883" y="5991"/>
                  </a:lnTo>
                  <a:lnTo>
                    <a:pt x="14078" y="5480"/>
                  </a:lnTo>
                  <a:lnTo>
                    <a:pt x="14249" y="4944"/>
                  </a:lnTo>
                  <a:lnTo>
                    <a:pt x="14419" y="4360"/>
                  </a:lnTo>
                  <a:lnTo>
                    <a:pt x="14565" y="3775"/>
                  </a:lnTo>
                  <a:lnTo>
                    <a:pt x="14711" y="3166"/>
                  </a:lnTo>
                  <a:lnTo>
                    <a:pt x="14809" y="2533"/>
                  </a:lnTo>
                  <a:lnTo>
                    <a:pt x="14882" y="1875"/>
                  </a:lnTo>
                  <a:lnTo>
                    <a:pt x="14931" y="1218"/>
                  </a:lnTo>
                  <a:lnTo>
                    <a:pt x="14955" y="536"/>
                  </a:lnTo>
                  <a:lnTo>
                    <a:pt x="14955" y="536"/>
                  </a:lnTo>
                  <a:lnTo>
                    <a:pt x="14955" y="438"/>
                  </a:lnTo>
                  <a:lnTo>
                    <a:pt x="14906" y="341"/>
                  </a:lnTo>
                  <a:lnTo>
                    <a:pt x="14857" y="244"/>
                  </a:lnTo>
                  <a:lnTo>
                    <a:pt x="14809" y="146"/>
                  </a:lnTo>
                  <a:lnTo>
                    <a:pt x="14711" y="97"/>
                  </a:lnTo>
                  <a:lnTo>
                    <a:pt x="14614" y="24"/>
                  </a:lnTo>
                  <a:lnTo>
                    <a:pt x="14516" y="0"/>
                  </a:lnTo>
                  <a:lnTo>
                    <a:pt x="14395" y="0"/>
                  </a:lnTo>
                  <a:lnTo>
                    <a:pt x="3338" y="0"/>
                  </a:lnTo>
                  <a:lnTo>
                    <a:pt x="3338" y="0"/>
                  </a:lnTo>
                  <a:lnTo>
                    <a:pt x="3216" y="0"/>
                  </a:lnTo>
                  <a:lnTo>
                    <a:pt x="3118" y="24"/>
                  </a:lnTo>
                  <a:lnTo>
                    <a:pt x="3021" y="97"/>
                  </a:lnTo>
                  <a:lnTo>
                    <a:pt x="2924" y="146"/>
                  </a:lnTo>
                  <a:lnTo>
                    <a:pt x="2875" y="244"/>
                  </a:lnTo>
                  <a:lnTo>
                    <a:pt x="2826" y="341"/>
                  </a:lnTo>
                  <a:lnTo>
                    <a:pt x="2777" y="438"/>
                  </a:lnTo>
                  <a:lnTo>
                    <a:pt x="2777" y="536"/>
                  </a:lnTo>
                  <a:lnTo>
                    <a:pt x="2777" y="536"/>
                  </a:lnTo>
                  <a:lnTo>
                    <a:pt x="2777" y="706"/>
                  </a:lnTo>
                  <a:lnTo>
                    <a:pt x="2777" y="706"/>
                  </a:lnTo>
                  <a:lnTo>
                    <a:pt x="2558" y="633"/>
                  </a:lnTo>
                  <a:lnTo>
                    <a:pt x="2363" y="585"/>
                  </a:lnTo>
                  <a:lnTo>
                    <a:pt x="2144" y="560"/>
                  </a:lnTo>
                  <a:lnTo>
                    <a:pt x="1949" y="536"/>
                  </a:lnTo>
                  <a:lnTo>
                    <a:pt x="1949" y="536"/>
                  </a:lnTo>
                  <a:lnTo>
                    <a:pt x="1755" y="560"/>
                  </a:lnTo>
                  <a:lnTo>
                    <a:pt x="1560" y="585"/>
                  </a:lnTo>
                  <a:lnTo>
                    <a:pt x="1365" y="633"/>
                  </a:lnTo>
                  <a:lnTo>
                    <a:pt x="1194" y="706"/>
                  </a:lnTo>
                  <a:lnTo>
                    <a:pt x="1024" y="779"/>
                  </a:lnTo>
                  <a:lnTo>
                    <a:pt x="853" y="877"/>
                  </a:lnTo>
                  <a:lnTo>
                    <a:pt x="707" y="999"/>
                  </a:lnTo>
                  <a:lnTo>
                    <a:pt x="561" y="1120"/>
                  </a:lnTo>
                  <a:lnTo>
                    <a:pt x="439" y="1242"/>
                  </a:lnTo>
                  <a:lnTo>
                    <a:pt x="342" y="1413"/>
                  </a:lnTo>
                  <a:lnTo>
                    <a:pt x="244" y="1559"/>
                  </a:lnTo>
                  <a:lnTo>
                    <a:pt x="147" y="1729"/>
                  </a:lnTo>
                  <a:lnTo>
                    <a:pt x="98" y="1900"/>
                  </a:lnTo>
                  <a:lnTo>
                    <a:pt x="50" y="2095"/>
                  </a:lnTo>
                  <a:lnTo>
                    <a:pt x="1" y="2289"/>
                  </a:lnTo>
                  <a:lnTo>
                    <a:pt x="1" y="2484"/>
                  </a:lnTo>
                  <a:lnTo>
                    <a:pt x="1" y="2484"/>
                  </a:lnTo>
                  <a:lnTo>
                    <a:pt x="25" y="2850"/>
                  </a:lnTo>
                  <a:lnTo>
                    <a:pt x="98" y="3191"/>
                  </a:lnTo>
                  <a:lnTo>
                    <a:pt x="220" y="3556"/>
                  </a:lnTo>
                  <a:lnTo>
                    <a:pt x="366" y="3872"/>
                  </a:lnTo>
                  <a:lnTo>
                    <a:pt x="561" y="4213"/>
                  </a:lnTo>
                  <a:lnTo>
                    <a:pt x="780" y="4530"/>
                  </a:lnTo>
                  <a:lnTo>
                    <a:pt x="1024" y="4822"/>
                  </a:lnTo>
                  <a:lnTo>
                    <a:pt x="1292" y="5090"/>
                  </a:lnTo>
                  <a:lnTo>
                    <a:pt x="1584" y="5334"/>
                  </a:lnTo>
                  <a:lnTo>
                    <a:pt x="1901" y="5577"/>
                  </a:lnTo>
                  <a:lnTo>
                    <a:pt x="2242" y="5772"/>
                  </a:lnTo>
                  <a:lnTo>
                    <a:pt x="2583" y="5943"/>
                  </a:lnTo>
                  <a:lnTo>
                    <a:pt x="2924" y="6089"/>
                  </a:lnTo>
                  <a:lnTo>
                    <a:pt x="3265" y="6186"/>
                  </a:lnTo>
                  <a:lnTo>
                    <a:pt x="3605" y="6259"/>
                  </a:lnTo>
                  <a:lnTo>
                    <a:pt x="3946" y="6284"/>
                  </a:lnTo>
                  <a:lnTo>
                    <a:pt x="3946" y="6284"/>
                  </a:lnTo>
                  <a:lnTo>
                    <a:pt x="4068" y="6625"/>
                  </a:lnTo>
                  <a:lnTo>
                    <a:pt x="4214" y="6941"/>
                  </a:lnTo>
                  <a:lnTo>
                    <a:pt x="4507" y="7574"/>
                  </a:lnTo>
                  <a:lnTo>
                    <a:pt x="4799" y="8110"/>
                  </a:lnTo>
                  <a:lnTo>
                    <a:pt x="5067" y="8573"/>
                  </a:lnTo>
                  <a:lnTo>
                    <a:pt x="5067" y="8573"/>
                  </a:lnTo>
                  <a:lnTo>
                    <a:pt x="5140" y="8695"/>
                  </a:lnTo>
                  <a:lnTo>
                    <a:pt x="5262" y="8792"/>
                  </a:lnTo>
                  <a:lnTo>
                    <a:pt x="5408" y="8841"/>
                  </a:lnTo>
                  <a:lnTo>
                    <a:pt x="5554" y="8865"/>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8"/>
            <p:cNvSpPr/>
            <p:nvPr/>
          </p:nvSpPr>
          <p:spPr>
            <a:xfrm>
              <a:off x="1275850" y="5209575"/>
              <a:ext cx="60900" cy="87075"/>
            </a:xfrm>
            <a:custGeom>
              <a:avLst/>
              <a:gdLst/>
              <a:ahLst/>
              <a:cxnLst/>
              <a:rect l="l" t="t" r="r" b="b"/>
              <a:pathLst>
                <a:path w="2436" h="3483" fill="none" extrusionOk="0">
                  <a:moveTo>
                    <a:pt x="0" y="828"/>
                  </a:moveTo>
                  <a:lnTo>
                    <a:pt x="0" y="828"/>
                  </a:lnTo>
                  <a:lnTo>
                    <a:pt x="0" y="658"/>
                  </a:lnTo>
                  <a:lnTo>
                    <a:pt x="49" y="512"/>
                  </a:lnTo>
                  <a:lnTo>
                    <a:pt x="122" y="366"/>
                  </a:lnTo>
                  <a:lnTo>
                    <a:pt x="244" y="244"/>
                  </a:lnTo>
                  <a:lnTo>
                    <a:pt x="366" y="146"/>
                  </a:lnTo>
                  <a:lnTo>
                    <a:pt x="487" y="73"/>
                  </a:lnTo>
                  <a:lnTo>
                    <a:pt x="658" y="25"/>
                  </a:lnTo>
                  <a:lnTo>
                    <a:pt x="828" y="0"/>
                  </a:lnTo>
                  <a:lnTo>
                    <a:pt x="828" y="0"/>
                  </a:lnTo>
                  <a:lnTo>
                    <a:pt x="950" y="0"/>
                  </a:lnTo>
                  <a:lnTo>
                    <a:pt x="1072" y="25"/>
                  </a:lnTo>
                  <a:lnTo>
                    <a:pt x="1340" y="122"/>
                  </a:lnTo>
                  <a:lnTo>
                    <a:pt x="1559" y="268"/>
                  </a:lnTo>
                  <a:lnTo>
                    <a:pt x="1754" y="414"/>
                  </a:lnTo>
                  <a:lnTo>
                    <a:pt x="1754" y="414"/>
                  </a:lnTo>
                  <a:lnTo>
                    <a:pt x="1803" y="780"/>
                  </a:lnTo>
                  <a:lnTo>
                    <a:pt x="1876" y="1169"/>
                  </a:lnTo>
                  <a:lnTo>
                    <a:pt x="2046" y="1997"/>
                  </a:lnTo>
                  <a:lnTo>
                    <a:pt x="2265" y="2801"/>
                  </a:lnTo>
                  <a:lnTo>
                    <a:pt x="2436" y="3483"/>
                  </a:lnTo>
                  <a:lnTo>
                    <a:pt x="2436" y="3483"/>
                  </a:lnTo>
                  <a:lnTo>
                    <a:pt x="2241" y="3434"/>
                  </a:lnTo>
                  <a:lnTo>
                    <a:pt x="2022" y="3361"/>
                  </a:lnTo>
                  <a:lnTo>
                    <a:pt x="1827" y="3264"/>
                  </a:lnTo>
                  <a:lnTo>
                    <a:pt x="1608" y="3142"/>
                  </a:lnTo>
                  <a:lnTo>
                    <a:pt x="1413" y="3020"/>
                  </a:lnTo>
                  <a:lnTo>
                    <a:pt x="1194" y="2874"/>
                  </a:lnTo>
                  <a:lnTo>
                    <a:pt x="999" y="2704"/>
                  </a:lnTo>
                  <a:lnTo>
                    <a:pt x="804" y="2533"/>
                  </a:lnTo>
                  <a:lnTo>
                    <a:pt x="634" y="2338"/>
                  </a:lnTo>
                  <a:lnTo>
                    <a:pt x="487" y="2143"/>
                  </a:lnTo>
                  <a:lnTo>
                    <a:pt x="341" y="1924"/>
                  </a:lnTo>
                  <a:lnTo>
                    <a:pt x="219" y="1729"/>
                  </a:lnTo>
                  <a:lnTo>
                    <a:pt x="122" y="1510"/>
                  </a:lnTo>
                  <a:lnTo>
                    <a:pt x="49" y="1267"/>
                  </a:lnTo>
                  <a:lnTo>
                    <a:pt x="0" y="1047"/>
                  </a:lnTo>
                  <a:lnTo>
                    <a:pt x="0" y="828"/>
                  </a:lnTo>
                  <a:lnTo>
                    <a:pt x="0" y="828"/>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8"/>
            <p:cNvSpPr/>
            <p:nvPr/>
          </p:nvSpPr>
          <p:spPr>
            <a:xfrm>
              <a:off x="1247825" y="5391625"/>
              <a:ext cx="443300" cy="39000"/>
            </a:xfrm>
            <a:custGeom>
              <a:avLst/>
              <a:gdLst/>
              <a:ahLst/>
              <a:cxnLst/>
              <a:rect l="l" t="t" r="r" b="b"/>
              <a:pathLst>
                <a:path w="17732" h="1560" fill="none" extrusionOk="0">
                  <a:moveTo>
                    <a:pt x="16611" y="1559"/>
                  </a:moveTo>
                  <a:lnTo>
                    <a:pt x="1121" y="1559"/>
                  </a:lnTo>
                  <a:lnTo>
                    <a:pt x="1121" y="1559"/>
                  </a:lnTo>
                  <a:lnTo>
                    <a:pt x="1000" y="1535"/>
                  </a:lnTo>
                  <a:lnTo>
                    <a:pt x="878" y="1510"/>
                  </a:lnTo>
                  <a:lnTo>
                    <a:pt x="780" y="1462"/>
                  </a:lnTo>
                  <a:lnTo>
                    <a:pt x="683" y="1389"/>
                  </a:lnTo>
                  <a:lnTo>
                    <a:pt x="488" y="1218"/>
                  </a:lnTo>
                  <a:lnTo>
                    <a:pt x="318" y="999"/>
                  </a:lnTo>
                  <a:lnTo>
                    <a:pt x="196" y="755"/>
                  </a:lnTo>
                  <a:lnTo>
                    <a:pt x="98" y="487"/>
                  </a:lnTo>
                  <a:lnTo>
                    <a:pt x="25" y="244"/>
                  </a:lnTo>
                  <a:lnTo>
                    <a:pt x="1" y="0"/>
                  </a:lnTo>
                  <a:lnTo>
                    <a:pt x="17731" y="0"/>
                  </a:lnTo>
                  <a:lnTo>
                    <a:pt x="17731" y="0"/>
                  </a:lnTo>
                  <a:lnTo>
                    <a:pt x="17707" y="244"/>
                  </a:lnTo>
                  <a:lnTo>
                    <a:pt x="17634" y="487"/>
                  </a:lnTo>
                  <a:lnTo>
                    <a:pt x="17537" y="755"/>
                  </a:lnTo>
                  <a:lnTo>
                    <a:pt x="17415" y="999"/>
                  </a:lnTo>
                  <a:lnTo>
                    <a:pt x="17244" y="1218"/>
                  </a:lnTo>
                  <a:lnTo>
                    <a:pt x="17049" y="1389"/>
                  </a:lnTo>
                  <a:lnTo>
                    <a:pt x="16952" y="1462"/>
                  </a:lnTo>
                  <a:lnTo>
                    <a:pt x="16855" y="1510"/>
                  </a:lnTo>
                  <a:lnTo>
                    <a:pt x="16733" y="1535"/>
                  </a:lnTo>
                  <a:lnTo>
                    <a:pt x="16611" y="1559"/>
                  </a:lnTo>
                  <a:lnTo>
                    <a:pt x="16611" y="1559"/>
                  </a:lnTo>
                  <a:close/>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8"/>
            <p:cNvSpPr/>
            <p:nvPr/>
          </p:nvSpPr>
          <p:spPr>
            <a:xfrm>
              <a:off x="1454850" y="5001950"/>
              <a:ext cx="17075" cy="114475"/>
            </a:xfrm>
            <a:custGeom>
              <a:avLst/>
              <a:gdLst/>
              <a:ahLst/>
              <a:cxnLst/>
              <a:rect l="l" t="t" r="r" b="b"/>
              <a:pathLst>
                <a:path w="683" h="4579" fill="none" extrusionOk="0">
                  <a:moveTo>
                    <a:pt x="683" y="0"/>
                  </a:moveTo>
                  <a:lnTo>
                    <a:pt x="683" y="0"/>
                  </a:lnTo>
                  <a:lnTo>
                    <a:pt x="658" y="171"/>
                  </a:lnTo>
                  <a:lnTo>
                    <a:pt x="610" y="317"/>
                  </a:lnTo>
                  <a:lnTo>
                    <a:pt x="512" y="439"/>
                  </a:lnTo>
                  <a:lnTo>
                    <a:pt x="415" y="585"/>
                  </a:lnTo>
                  <a:lnTo>
                    <a:pt x="415" y="585"/>
                  </a:lnTo>
                  <a:lnTo>
                    <a:pt x="269" y="731"/>
                  </a:lnTo>
                  <a:lnTo>
                    <a:pt x="147" y="950"/>
                  </a:lnTo>
                  <a:lnTo>
                    <a:pt x="74" y="1072"/>
                  </a:lnTo>
                  <a:lnTo>
                    <a:pt x="49" y="1194"/>
                  </a:lnTo>
                  <a:lnTo>
                    <a:pt x="1" y="1364"/>
                  </a:lnTo>
                  <a:lnTo>
                    <a:pt x="1" y="1535"/>
                  </a:lnTo>
                  <a:lnTo>
                    <a:pt x="1" y="1535"/>
                  </a:lnTo>
                  <a:lnTo>
                    <a:pt x="1" y="1705"/>
                  </a:lnTo>
                  <a:lnTo>
                    <a:pt x="49" y="1851"/>
                  </a:lnTo>
                  <a:lnTo>
                    <a:pt x="74" y="1997"/>
                  </a:lnTo>
                  <a:lnTo>
                    <a:pt x="147" y="2095"/>
                  </a:lnTo>
                  <a:lnTo>
                    <a:pt x="269" y="2314"/>
                  </a:lnTo>
                  <a:lnTo>
                    <a:pt x="415" y="2484"/>
                  </a:lnTo>
                  <a:lnTo>
                    <a:pt x="415" y="2484"/>
                  </a:lnTo>
                  <a:lnTo>
                    <a:pt x="512" y="2606"/>
                  </a:lnTo>
                  <a:lnTo>
                    <a:pt x="610" y="2728"/>
                  </a:lnTo>
                  <a:lnTo>
                    <a:pt x="658" y="2874"/>
                  </a:lnTo>
                  <a:lnTo>
                    <a:pt x="683" y="3045"/>
                  </a:lnTo>
                  <a:lnTo>
                    <a:pt x="683" y="3045"/>
                  </a:lnTo>
                  <a:lnTo>
                    <a:pt x="658" y="3239"/>
                  </a:lnTo>
                  <a:lnTo>
                    <a:pt x="610" y="3385"/>
                  </a:lnTo>
                  <a:lnTo>
                    <a:pt x="512" y="3507"/>
                  </a:lnTo>
                  <a:lnTo>
                    <a:pt x="415" y="3629"/>
                  </a:lnTo>
                  <a:lnTo>
                    <a:pt x="415" y="3629"/>
                  </a:lnTo>
                  <a:lnTo>
                    <a:pt x="269" y="3800"/>
                  </a:lnTo>
                  <a:lnTo>
                    <a:pt x="147" y="3994"/>
                  </a:lnTo>
                  <a:lnTo>
                    <a:pt x="74" y="4116"/>
                  </a:lnTo>
                  <a:lnTo>
                    <a:pt x="49" y="4262"/>
                  </a:lnTo>
                  <a:lnTo>
                    <a:pt x="1" y="4408"/>
                  </a:lnTo>
                  <a:lnTo>
                    <a:pt x="1"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8"/>
            <p:cNvSpPr/>
            <p:nvPr/>
          </p:nvSpPr>
          <p:spPr>
            <a:xfrm>
              <a:off x="1411025" y="5001950"/>
              <a:ext cx="17075" cy="114475"/>
            </a:xfrm>
            <a:custGeom>
              <a:avLst/>
              <a:gdLst/>
              <a:ahLst/>
              <a:cxnLst/>
              <a:rect l="l" t="t" r="r" b="b"/>
              <a:pathLst>
                <a:path w="683" h="4579" fill="none" extrusionOk="0">
                  <a:moveTo>
                    <a:pt x="682" y="0"/>
                  </a:moveTo>
                  <a:lnTo>
                    <a:pt x="682" y="0"/>
                  </a:lnTo>
                  <a:lnTo>
                    <a:pt x="658" y="171"/>
                  </a:lnTo>
                  <a:lnTo>
                    <a:pt x="609" y="317"/>
                  </a:lnTo>
                  <a:lnTo>
                    <a:pt x="536" y="439"/>
                  </a:lnTo>
                  <a:lnTo>
                    <a:pt x="414" y="585"/>
                  </a:lnTo>
                  <a:lnTo>
                    <a:pt x="414" y="585"/>
                  </a:lnTo>
                  <a:lnTo>
                    <a:pt x="268" y="731"/>
                  </a:lnTo>
                  <a:lnTo>
                    <a:pt x="146" y="950"/>
                  </a:lnTo>
                  <a:lnTo>
                    <a:pt x="97" y="1072"/>
                  </a:lnTo>
                  <a:lnTo>
                    <a:pt x="49" y="1194"/>
                  </a:lnTo>
                  <a:lnTo>
                    <a:pt x="24" y="1364"/>
                  </a:lnTo>
                  <a:lnTo>
                    <a:pt x="0" y="1535"/>
                  </a:lnTo>
                  <a:lnTo>
                    <a:pt x="0" y="1535"/>
                  </a:lnTo>
                  <a:lnTo>
                    <a:pt x="24" y="1705"/>
                  </a:lnTo>
                  <a:lnTo>
                    <a:pt x="49" y="1851"/>
                  </a:lnTo>
                  <a:lnTo>
                    <a:pt x="97" y="1997"/>
                  </a:lnTo>
                  <a:lnTo>
                    <a:pt x="146" y="2095"/>
                  </a:lnTo>
                  <a:lnTo>
                    <a:pt x="268" y="2314"/>
                  </a:lnTo>
                  <a:lnTo>
                    <a:pt x="414" y="2484"/>
                  </a:lnTo>
                  <a:lnTo>
                    <a:pt x="414" y="2484"/>
                  </a:lnTo>
                  <a:lnTo>
                    <a:pt x="536" y="2606"/>
                  </a:lnTo>
                  <a:lnTo>
                    <a:pt x="609" y="2728"/>
                  </a:lnTo>
                  <a:lnTo>
                    <a:pt x="658" y="2874"/>
                  </a:lnTo>
                  <a:lnTo>
                    <a:pt x="682" y="3045"/>
                  </a:lnTo>
                  <a:lnTo>
                    <a:pt x="682" y="3045"/>
                  </a:lnTo>
                  <a:lnTo>
                    <a:pt x="658" y="3239"/>
                  </a:lnTo>
                  <a:lnTo>
                    <a:pt x="609" y="3385"/>
                  </a:lnTo>
                  <a:lnTo>
                    <a:pt x="536" y="3507"/>
                  </a:lnTo>
                  <a:lnTo>
                    <a:pt x="414" y="3629"/>
                  </a:lnTo>
                  <a:lnTo>
                    <a:pt x="414" y="3629"/>
                  </a:lnTo>
                  <a:lnTo>
                    <a:pt x="268" y="3800"/>
                  </a:lnTo>
                  <a:lnTo>
                    <a:pt x="146" y="3994"/>
                  </a:lnTo>
                  <a:lnTo>
                    <a:pt x="97" y="4116"/>
                  </a:lnTo>
                  <a:lnTo>
                    <a:pt x="49" y="4262"/>
                  </a:lnTo>
                  <a:lnTo>
                    <a:pt x="24" y="4408"/>
                  </a:lnTo>
                  <a:lnTo>
                    <a:pt x="0"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8"/>
            <p:cNvSpPr/>
            <p:nvPr/>
          </p:nvSpPr>
          <p:spPr>
            <a:xfrm>
              <a:off x="1498700" y="5001950"/>
              <a:ext cx="16450" cy="114475"/>
            </a:xfrm>
            <a:custGeom>
              <a:avLst/>
              <a:gdLst/>
              <a:ahLst/>
              <a:cxnLst/>
              <a:rect l="l" t="t" r="r" b="b"/>
              <a:pathLst>
                <a:path w="658" h="4579" fill="none" extrusionOk="0">
                  <a:moveTo>
                    <a:pt x="658" y="0"/>
                  </a:moveTo>
                  <a:lnTo>
                    <a:pt x="658" y="0"/>
                  </a:lnTo>
                  <a:lnTo>
                    <a:pt x="658" y="171"/>
                  </a:lnTo>
                  <a:lnTo>
                    <a:pt x="585" y="317"/>
                  </a:lnTo>
                  <a:lnTo>
                    <a:pt x="512" y="439"/>
                  </a:lnTo>
                  <a:lnTo>
                    <a:pt x="390" y="585"/>
                  </a:lnTo>
                  <a:lnTo>
                    <a:pt x="390" y="585"/>
                  </a:lnTo>
                  <a:lnTo>
                    <a:pt x="268" y="731"/>
                  </a:lnTo>
                  <a:lnTo>
                    <a:pt x="122" y="950"/>
                  </a:lnTo>
                  <a:lnTo>
                    <a:pt x="73" y="1072"/>
                  </a:lnTo>
                  <a:lnTo>
                    <a:pt x="25" y="1194"/>
                  </a:lnTo>
                  <a:lnTo>
                    <a:pt x="0" y="1364"/>
                  </a:lnTo>
                  <a:lnTo>
                    <a:pt x="0" y="1535"/>
                  </a:lnTo>
                  <a:lnTo>
                    <a:pt x="0" y="1535"/>
                  </a:lnTo>
                  <a:lnTo>
                    <a:pt x="0" y="1705"/>
                  </a:lnTo>
                  <a:lnTo>
                    <a:pt x="25" y="1851"/>
                  </a:lnTo>
                  <a:lnTo>
                    <a:pt x="73" y="1997"/>
                  </a:lnTo>
                  <a:lnTo>
                    <a:pt x="122" y="2095"/>
                  </a:lnTo>
                  <a:lnTo>
                    <a:pt x="268" y="2314"/>
                  </a:lnTo>
                  <a:lnTo>
                    <a:pt x="390" y="2484"/>
                  </a:lnTo>
                  <a:lnTo>
                    <a:pt x="390" y="2484"/>
                  </a:lnTo>
                  <a:lnTo>
                    <a:pt x="512" y="2606"/>
                  </a:lnTo>
                  <a:lnTo>
                    <a:pt x="585" y="2728"/>
                  </a:lnTo>
                  <a:lnTo>
                    <a:pt x="658" y="2874"/>
                  </a:lnTo>
                  <a:lnTo>
                    <a:pt x="658" y="3045"/>
                  </a:lnTo>
                  <a:lnTo>
                    <a:pt x="658" y="3045"/>
                  </a:lnTo>
                  <a:lnTo>
                    <a:pt x="658" y="3239"/>
                  </a:lnTo>
                  <a:lnTo>
                    <a:pt x="585" y="3385"/>
                  </a:lnTo>
                  <a:lnTo>
                    <a:pt x="512" y="3507"/>
                  </a:lnTo>
                  <a:lnTo>
                    <a:pt x="390" y="3629"/>
                  </a:lnTo>
                  <a:lnTo>
                    <a:pt x="390" y="3629"/>
                  </a:lnTo>
                  <a:lnTo>
                    <a:pt x="268" y="3800"/>
                  </a:lnTo>
                  <a:lnTo>
                    <a:pt x="122" y="3994"/>
                  </a:lnTo>
                  <a:lnTo>
                    <a:pt x="73" y="4116"/>
                  </a:lnTo>
                  <a:lnTo>
                    <a:pt x="25" y="4262"/>
                  </a:lnTo>
                  <a:lnTo>
                    <a:pt x="0" y="4408"/>
                  </a:lnTo>
                  <a:lnTo>
                    <a:pt x="0"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42" name="Picture 2" descr="Coffee Cafe Sticker - Find &amp; Share on GIPHY | Cute love cartoons, Giphy, Coffee  gif">
            <a:extLst>
              <a:ext uri="{FF2B5EF4-FFF2-40B4-BE49-F238E27FC236}">
                <a16:creationId xmlns:a16="http://schemas.microsoft.com/office/drawing/2014/main" id="{089882A8-07E3-BFFD-1D99-C7512B790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1994" y="-888754"/>
            <a:ext cx="4572000" cy="24579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0DC662-C4A2-310D-FC8C-B3D46043BD17}"/>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7</a:t>
            </a:fld>
            <a:endParaRPr lang="en"/>
          </a:p>
        </p:txBody>
      </p:sp>
      <p:graphicFrame>
        <p:nvGraphicFramePr>
          <p:cNvPr id="3" name="Diagram 2">
            <a:extLst>
              <a:ext uri="{FF2B5EF4-FFF2-40B4-BE49-F238E27FC236}">
                <a16:creationId xmlns:a16="http://schemas.microsoft.com/office/drawing/2014/main" id="{3AEBB77C-36E8-8F7E-A074-153B4DD88D25}"/>
              </a:ext>
            </a:extLst>
          </p:cNvPr>
          <p:cNvGraphicFramePr/>
          <p:nvPr>
            <p:extLst>
              <p:ext uri="{D42A27DB-BD31-4B8C-83A1-F6EECF244321}">
                <p14:modId xmlns:p14="http://schemas.microsoft.com/office/powerpoint/2010/main" val="4123655013"/>
              </p:ext>
            </p:extLst>
          </p:nvPr>
        </p:nvGraphicFramePr>
        <p:xfrm>
          <a:off x="1524000" y="53975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Google Shape;109;p18">
            <a:extLst>
              <a:ext uri="{FF2B5EF4-FFF2-40B4-BE49-F238E27FC236}">
                <a16:creationId xmlns:a16="http://schemas.microsoft.com/office/drawing/2014/main" id="{212AE09A-7EA0-E349-43DF-CD2D413728D3}"/>
              </a:ext>
            </a:extLst>
          </p:cNvPr>
          <p:cNvSpPr txBox="1">
            <a:spLocks/>
          </p:cNvSpPr>
          <p:nvPr/>
        </p:nvSpPr>
        <p:spPr>
          <a:xfrm>
            <a:off x="928942" y="539750"/>
            <a:ext cx="6691058" cy="571888"/>
          </a:xfrm>
          <a:prstGeom prst="rect">
            <a:avLst/>
          </a:prstGeom>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t>Management of the Company</a:t>
            </a:r>
          </a:p>
        </p:txBody>
      </p:sp>
    </p:spTree>
    <p:extLst>
      <p:ext uri="{BB962C8B-B14F-4D97-AF65-F5344CB8AC3E}">
        <p14:creationId xmlns:p14="http://schemas.microsoft.com/office/powerpoint/2010/main" val="3776575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F4EFF4D-4AF8-0D10-6F6A-13F20A70BB43}"/>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8</a:t>
            </a:fld>
            <a:endParaRPr lang="en"/>
          </a:p>
        </p:txBody>
      </p:sp>
      <p:graphicFrame>
        <p:nvGraphicFramePr>
          <p:cNvPr id="3" name="Table 2">
            <a:extLst>
              <a:ext uri="{FF2B5EF4-FFF2-40B4-BE49-F238E27FC236}">
                <a16:creationId xmlns:a16="http://schemas.microsoft.com/office/drawing/2014/main" id="{D6F7A26D-94B1-6B6F-E94D-7B1AC2170DDB}"/>
              </a:ext>
            </a:extLst>
          </p:cNvPr>
          <p:cNvGraphicFramePr>
            <a:graphicFrameLocks noGrp="1"/>
          </p:cNvGraphicFramePr>
          <p:nvPr>
            <p:extLst>
              <p:ext uri="{D42A27DB-BD31-4B8C-83A1-F6EECF244321}">
                <p14:modId xmlns:p14="http://schemas.microsoft.com/office/powerpoint/2010/main" val="3841277310"/>
              </p:ext>
            </p:extLst>
          </p:nvPr>
        </p:nvGraphicFramePr>
        <p:xfrm>
          <a:off x="1052186" y="971773"/>
          <a:ext cx="7340252" cy="3684621"/>
        </p:xfrm>
        <a:graphic>
          <a:graphicData uri="http://schemas.openxmlformats.org/drawingml/2006/table">
            <a:tbl>
              <a:tblPr/>
              <a:tblGrid>
                <a:gridCol w="1453020">
                  <a:extLst>
                    <a:ext uri="{9D8B030D-6E8A-4147-A177-3AD203B41FA5}">
                      <a16:colId xmlns:a16="http://schemas.microsoft.com/office/drawing/2014/main" val="1226510990"/>
                    </a:ext>
                  </a:extLst>
                </a:gridCol>
                <a:gridCol w="5887232">
                  <a:extLst>
                    <a:ext uri="{9D8B030D-6E8A-4147-A177-3AD203B41FA5}">
                      <a16:colId xmlns:a16="http://schemas.microsoft.com/office/drawing/2014/main" val="2477920528"/>
                    </a:ext>
                  </a:extLst>
                </a:gridCol>
              </a:tblGrid>
              <a:tr h="124493">
                <a:tc>
                  <a:txBody>
                    <a:bodyPr/>
                    <a:lstStyle/>
                    <a:p>
                      <a:r>
                        <a:rPr lang="en-US" sz="1200"/>
                        <a:t>Factor</a:t>
                      </a:r>
                    </a:p>
                  </a:txBody>
                  <a:tcPr marL="37348" marR="37348" marT="18674" marB="18674" anchor="ctr">
                    <a:lnL>
                      <a:noFill/>
                    </a:lnL>
                    <a:lnR>
                      <a:noFill/>
                    </a:lnR>
                    <a:lnT>
                      <a:noFill/>
                    </a:lnT>
                    <a:lnB>
                      <a:noFill/>
                    </a:lnB>
                    <a:noFill/>
                  </a:tcPr>
                </a:tc>
                <a:tc>
                  <a:txBody>
                    <a:bodyPr/>
                    <a:lstStyle/>
                    <a:p>
                      <a:r>
                        <a:rPr lang="en-US" sz="1200"/>
                        <a:t>Description</a:t>
                      </a:r>
                    </a:p>
                  </a:txBody>
                  <a:tcPr marL="37348" marR="37348" marT="18674" marB="18674" anchor="ctr">
                    <a:lnL>
                      <a:noFill/>
                    </a:lnL>
                    <a:lnR>
                      <a:noFill/>
                    </a:lnR>
                    <a:lnT>
                      <a:noFill/>
                    </a:lnT>
                    <a:lnB>
                      <a:noFill/>
                    </a:lnB>
                    <a:noFill/>
                  </a:tcPr>
                </a:tc>
                <a:extLst>
                  <a:ext uri="{0D108BD9-81ED-4DB2-BD59-A6C34878D82A}">
                    <a16:rowId xmlns:a16="http://schemas.microsoft.com/office/drawing/2014/main" val="872044797"/>
                  </a:ext>
                </a:extLst>
              </a:tr>
              <a:tr h="647366">
                <a:tc>
                  <a:txBody>
                    <a:bodyPr/>
                    <a:lstStyle/>
                    <a:p>
                      <a:r>
                        <a:rPr lang="en-US" sz="1200" b="1"/>
                        <a:t>Political</a:t>
                      </a:r>
                      <a:endParaRPr lang="en-US" sz="1200"/>
                    </a:p>
                  </a:txBody>
                  <a:tcPr marL="37348" marR="37348" marT="18674" marB="18674" anchor="ctr">
                    <a:lnL>
                      <a:noFill/>
                    </a:lnL>
                    <a:lnR>
                      <a:noFill/>
                    </a:lnR>
                    <a:lnT>
                      <a:noFill/>
                    </a:lnT>
                    <a:lnB>
                      <a:noFill/>
                    </a:lnB>
                    <a:noFill/>
                  </a:tcPr>
                </a:tc>
                <a:tc>
                  <a:txBody>
                    <a:bodyPr/>
                    <a:lstStyle/>
                    <a:p>
                      <a:r>
                        <a:rPr lang="en-US" sz="1200" dirty="0"/>
                        <a:t>Stable political environment supporting small businesses; government incentives like grants and tax credits for local businesses; potential challenges from higher minimum wage and food safety regulations (</a:t>
                      </a:r>
                      <a:r>
                        <a:rPr lang="en-US" sz="1200" dirty="0" err="1"/>
                        <a:t>Martiskainen</a:t>
                      </a:r>
                      <a:r>
                        <a:rPr lang="en-US" sz="1200" dirty="0"/>
                        <a:t>, </a:t>
                      </a:r>
                      <a:r>
                        <a:rPr lang="en-US" sz="1200" dirty="0" err="1"/>
                        <a:t>Heiskanen</a:t>
                      </a:r>
                      <a:r>
                        <a:rPr lang="en-US" sz="1200" dirty="0"/>
                        <a:t> and Speciale, 2018). .</a:t>
                      </a:r>
                    </a:p>
                  </a:txBody>
                  <a:tcPr marL="37348" marR="37348" marT="18674" marB="18674" anchor="ctr">
                    <a:lnL>
                      <a:noFill/>
                    </a:lnL>
                    <a:lnR>
                      <a:noFill/>
                    </a:lnR>
                    <a:lnT>
                      <a:noFill/>
                    </a:lnT>
                    <a:lnB>
                      <a:noFill/>
                    </a:lnB>
                    <a:noFill/>
                  </a:tcPr>
                </a:tc>
                <a:extLst>
                  <a:ext uri="{0D108BD9-81ED-4DB2-BD59-A6C34878D82A}">
                    <a16:rowId xmlns:a16="http://schemas.microsoft.com/office/drawing/2014/main" val="4085672517"/>
                  </a:ext>
                </a:extLst>
              </a:tr>
              <a:tr h="560220">
                <a:tc>
                  <a:txBody>
                    <a:bodyPr/>
                    <a:lstStyle/>
                    <a:p>
                      <a:r>
                        <a:rPr lang="en-US" sz="1200" b="1" dirty="0"/>
                        <a:t>Economic</a:t>
                      </a:r>
                      <a:endParaRPr lang="en-US" sz="1200" dirty="0"/>
                    </a:p>
                  </a:txBody>
                  <a:tcPr marL="37348" marR="37348" marT="18674" marB="18674" anchor="ctr">
                    <a:lnL>
                      <a:noFill/>
                    </a:lnL>
                    <a:lnR>
                      <a:noFill/>
                    </a:lnR>
                    <a:lnT>
                      <a:noFill/>
                    </a:lnT>
                    <a:lnB>
                      <a:noFill/>
                    </a:lnB>
                    <a:noFill/>
                  </a:tcPr>
                </a:tc>
                <a:tc>
                  <a:txBody>
                    <a:bodyPr/>
                    <a:lstStyle/>
                    <a:p>
                      <a:r>
                        <a:rPr lang="en-US" sz="1200" dirty="0"/>
                        <a:t>Located in an urban area with high disposable income and economic growth; favorable environment for premium coffee; risks include economic downturns and fluctuating commodity prices (Ferreira, 2017). .</a:t>
                      </a:r>
                    </a:p>
                  </a:txBody>
                  <a:tcPr marL="37348" marR="37348" marT="18674" marB="18674" anchor="ctr">
                    <a:lnL>
                      <a:noFill/>
                    </a:lnL>
                    <a:lnR>
                      <a:noFill/>
                    </a:lnR>
                    <a:lnT>
                      <a:noFill/>
                    </a:lnT>
                    <a:lnB>
                      <a:noFill/>
                    </a:lnB>
                    <a:noFill/>
                  </a:tcPr>
                </a:tc>
                <a:extLst>
                  <a:ext uri="{0D108BD9-81ED-4DB2-BD59-A6C34878D82A}">
                    <a16:rowId xmlns:a16="http://schemas.microsoft.com/office/drawing/2014/main" val="160330137"/>
                  </a:ext>
                </a:extLst>
              </a:tr>
              <a:tr h="473075">
                <a:tc>
                  <a:txBody>
                    <a:bodyPr/>
                    <a:lstStyle/>
                    <a:p>
                      <a:r>
                        <a:rPr lang="en-US" sz="1200" b="1" dirty="0"/>
                        <a:t>Social</a:t>
                      </a:r>
                      <a:endParaRPr lang="en-US" sz="1200" dirty="0"/>
                    </a:p>
                  </a:txBody>
                  <a:tcPr marL="37348" marR="37348" marT="18674" marB="18674" anchor="ctr">
                    <a:lnL>
                      <a:noFill/>
                    </a:lnL>
                    <a:lnR>
                      <a:noFill/>
                    </a:lnR>
                    <a:lnT>
                      <a:noFill/>
                    </a:lnT>
                    <a:lnB>
                      <a:noFill/>
                    </a:lnB>
                    <a:noFill/>
                  </a:tcPr>
                </a:tc>
                <a:tc>
                  <a:txBody>
                    <a:bodyPr/>
                    <a:lstStyle/>
                    <a:p>
                      <a:r>
                        <a:rPr lang="en-US" sz="1200" dirty="0"/>
                        <a:t>Growing consumer movement towards healthier, eco-friendly products; preference for local, community-oriented businesses; aligns with current social trends (Douglas et. al., 2019)..</a:t>
                      </a:r>
                    </a:p>
                  </a:txBody>
                  <a:tcPr marL="37348" marR="37348" marT="18674" marB="18674" anchor="ctr">
                    <a:lnL>
                      <a:noFill/>
                    </a:lnL>
                    <a:lnR>
                      <a:noFill/>
                    </a:lnR>
                    <a:lnT>
                      <a:noFill/>
                    </a:lnT>
                    <a:lnB>
                      <a:noFill/>
                    </a:lnB>
                    <a:noFill/>
                  </a:tcPr>
                </a:tc>
                <a:extLst>
                  <a:ext uri="{0D108BD9-81ED-4DB2-BD59-A6C34878D82A}">
                    <a16:rowId xmlns:a16="http://schemas.microsoft.com/office/drawing/2014/main" val="1520843645"/>
                  </a:ext>
                </a:extLst>
              </a:tr>
              <a:tr h="473075">
                <a:tc>
                  <a:txBody>
                    <a:bodyPr/>
                    <a:lstStyle/>
                    <a:p>
                      <a:r>
                        <a:rPr lang="en-US" sz="1200" b="1"/>
                        <a:t>Technological</a:t>
                      </a:r>
                      <a:endParaRPr lang="en-US" sz="1200"/>
                    </a:p>
                  </a:txBody>
                  <a:tcPr marL="37348" marR="37348" marT="18674" marB="18674" anchor="ctr">
                    <a:lnL>
                      <a:noFill/>
                    </a:lnL>
                    <a:lnR>
                      <a:noFill/>
                    </a:lnR>
                    <a:lnT>
                      <a:noFill/>
                    </a:lnT>
                    <a:lnB>
                      <a:noFill/>
                    </a:lnB>
                    <a:noFill/>
                  </a:tcPr>
                </a:tc>
                <a:tc>
                  <a:txBody>
                    <a:bodyPr/>
                    <a:lstStyle/>
                    <a:p>
                      <a:r>
                        <a:rPr lang="en-US" sz="1200" dirty="0"/>
                        <a:t>Adoption of modern POS systems for efficiency; use of social media for customer engagement; technological advantages for operational improvement (</a:t>
                      </a:r>
                      <a:r>
                        <a:rPr lang="en-US" sz="1200" dirty="0" err="1"/>
                        <a:t>Suginam</a:t>
                      </a:r>
                      <a:r>
                        <a:rPr lang="en-US" sz="1200" dirty="0"/>
                        <a:t> et. al., 2023).</a:t>
                      </a:r>
                    </a:p>
                  </a:txBody>
                  <a:tcPr marL="37348" marR="37348" marT="18674" marB="18674" anchor="ctr">
                    <a:lnL>
                      <a:noFill/>
                    </a:lnL>
                    <a:lnR>
                      <a:noFill/>
                    </a:lnR>
                    <a:lnT>
                      <a:noFill/>
                    </a:lnT>
                    <a:lnB>
                      <a:noFill/>
                    </a:lnB>
                    <a:noFill/>
                  </a:tcPr>
                </a:tc>
                <a:extLst>
                  <a:ext uri="{0D108BD9-81ED-4DB2-BD59-A6C34878D82A}">
                    <a16:rowId xmlns:a16="http://schemas.microsoft.com/office/drawing/2014/main" val="3376435617"/>
                  </a:ext>
                </a:extLst>
              </a:tr>
              <a:tr h="560220">
                <a:tc>
                  <a:txBody>
                    <a:bodyPr/>
                    <a:lstStyle/>
                    <a:p>
                      <a:r>
                        <a:rPr lang="en-US" sz="1200" b="1"/>
                        <a:t>Environmental</a:t>
                      </a:r>
                      <a:endParaRPr lang="en-US" sz="1200"/>
                    </a:p>
                  </a:txBody>
                  <a:tcPr marL="37348" marR="37348" marT="18674" marB="18674" anchor="ctr">
                    <a:lnL>
                      <a:noFill/>
                    </a:lnL>
                    <a:lnR>
                      <a:noFill/>
                    </a:lnR>
                    <a:lnT>
                      <a:noFill/>
                    </a:lnT>
                    <a:lnB>
                      <a:noFill/>
                    </a:lnB>
                    <a:noFill/>
                  </a:tcPr>
                </a:tc>
                <a:tc>
                  <a:txBody>
                    <a:bodyPr/>
                    <a:lstStyle/>
                    <a:p>
                      <a:r>
                        <a:rPr lang="en-US" sz="1200" dirty="0"/>
                        <a:t>Emphasis on sustainability with biodegradable packaging and zero-waste practices; potential challenges from seasonal ingredient availability and climate change impacts (</a:t>
                      </a:r>
                      <a:r>
                        <a:rPr lang="en-US" sz="1200" dirty="0" err="1"/>
                        <a:t>Coşgun</a:t>
                      </a:r>
                      <a:r>
                        <a:rPr lang="en-US" sz="1200" dirty="0"/>
                        <a:t>, </a:t>
                      </a:r>
                      <a:r>
                        <a:rPr lang="en-US" sz="1200" dirty="0" err="1"/>
                        <a:t>Yıldırım</a:t>
                      </a:r>
                      <a:r>
                        <a:rPr lang="en-US" sz="1200" dirty="0"/>
                        <a:t> and </a:t>
                      </a:r>
                      <a:r>
                        <a:rPr lang="en-US" sz="1200" dirty="0" err="1"/>
                        <a:t>Hidayetoglu</a:t>
                      </a:r>
                      <a:r>
                        <a:rPr lang="en-US" sz="1200" dirty="0"/>
                        <a:t>, 2022).</a:t>
                      </a:r>
                    </a:p>
                  </a:txBody>
                  <a:tcPr marL="37348" marR="37348" marT="18674" marB="18674" anchor="ctr">
                    <a:lnL>
                      <a:noFill/>
                    </a:lnL>
                    <a:lnR>
                      <a:noFill/>
                    </a:lnR>
                    <a:lnT>
                      <a:noFill/>
                    </a:lnT>
                    <a:lnB>
                      <a:noFill/>
                    </a:lnB>
                    <a:noFill/>
                  </a:tcPr>
                </a:tc>
                <a:extLst>
                  <a:ext uri="{0D108BD9-81ED-4DB2-BD59-A6C34878D82A}">
                    <a16:rowId xmlns:a16="http://schemas.microsoft.com/office/drawing/2014/main" val="895011268"/>
                  </a:ext>
                </a:extLst>
              </a:tr>
              <a:tr h="473075">
                <a:tc>
                  <a:txBody>
                    <a:bodyPr/>
                    <a:lstStyle/>
                    <a:p>
                      <a:r>
                        <a:rPr lang="en-US" sz="1200" b="1"/>
                        <a:t>Legal</a:t>
                      </a:r>
                      <a:endParaRPr lang="en-US" sz="1200"/>
                    </a:p>
                  </a:txBody>
                  <a:tcPr marL="37348" marR="37348" marT="18674" marB="18674" anchor="ctr">
                    <a:lnL>
                      <a:noFill/>
                    </a:lnL>
                    <a:lnR>
                      <a:noFill/>
                    </a:lnR>
                    <a:lnT>
                      <a:noFill/>
                    </a:lnT>
                    <a:lnB>
                      <a:noFill/>
                    </a:lnB>
                    <a:noFill/>
                  </a:tcPr>
                </a:tc>
                <a:tc>
                  <a:txBody>
                    <a:bodyPr/>
                    <a:lstStyle/>
                    <a:p>
                      <a:r>
                        <a:rPr lang="en-US" sz="1200" dirty="0"/>
                        <a:t>Compliance with health, safety, and labor laws; requirements for licenses and permits; monitoring legislative changes affecting operations (Douglas et. al., 2018).</a:t>
                      </a:r>
                    </a:p>
                  </a:txBody>
                  <a:tcPr marL="37348" marR="37348" marT="18674" marB="18674" anchor="ctr">
                    <a:lnL>
                      <a:noFill/>
                    </a:lnL>
                    <a:lnR>
                      <a:noFill/>
                    </a:lnR>
                    <a:lnT>
                      <a:noFill/>
                    </a:lnT>
                    <a:lnB>
                      <a:noFill/>
                    </a:lnB>
                    <a:noFill/>
                  </a:tcPr>
                </a:tc>
                <a:extLst>
                  <a:ext uri="{0D108BD9-81ED-4DB2-BD59-A6C34878D82A}">
                    <a16:rowId xmlns:a16="http://schemas.microsoft.com/office/drawing/2014/main" val="1303182210"/>
                  </a:ext>
                </a:extLst>
              </a:tr>
            </a:tbl>
          </a:graphicData>
        </a:graphic>
      </p:graphicFrame>
      <p:sp>
        <p:nvSpPr>
          <p:cNvPr id="5" name="Google Shape;109;p18">
            <a:extLst>
              <a:ext uri="{FF2B5EF4-FFF2-40B4-BE49-F238E27FC236}">
                <a16:creationId xmlns:a16="http://schemas.microsoft.com/office/drawing/2014/main" id="{62C8FED6-F046-E91E-66E3-6CD73B8FF14C}"/>
              </a:ext>
            </a:extLst>
          </p:cNvPr>
          <p:cNvSpPr txBox="1">
            <a:spLocks/>
          </p:cNvSpPr>
          <p:nvPr/>
        </p:nvSpPr>
        <p:spPr>
          <a:xfrm>
            <a:off x="928942" y="539750"/>
            <a:ext cx="6691058" cy="571888"/>
          </a:xfrm>
          <a:prstGeom prst="rect">
            <a:avLst/>
          </a:prstGeom>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t>PESTLE Analysis </a:t>
            </a:r>
          </a:p>
        </p:txBody>
      </p:sp>
    </p:spTree>
    <p:extLst>
      <p:ext uri="{BB962C8B-B14F-4D97-AF65-F5344CB8AC3E}">
        <p14:creationId xmlns:p14="http://schemas.microsoft.com/office/powerpoint/2010/main" val="2939957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672B26F-C93D-C274-C338-072B1249013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9</a:t>
            </a:fld>
            <a:endParaRPr lang="en"/>
          </a:p>
        </p:txBody>
      </p:sp>
      <p:graphicFrame>
        <p:nvGraphicFramePr>
          <p:cNvPr id="3" name="Table 2">
            <a:extLst>
              <a:ext uri="{FF2B5EF4-FFF2-40B4-BE49-F238E27FC236}">
                <a16:creationId xmlns:a16="http://schemas.microsoft.com/office/drawing/2014/main" id="{305BAFA6-A115-DE21-2156-5739DC64CAB4}"/>
              </a:ext>
            </a:extLst>
          </p:cNvPr>
          <p:cNvGraphicFramePr>
            <a:graphicFrameLocks noGrp="1"/>
          </p:cNvGraphicFramePr>
          <p:nvPr>
            <p:extLst>
              <p:ext uri="{D42A27DB-BD31-4B8C-83A1-F6EECF244321}">
                <p14:modId xmlns:p14="http://schemas.microsoft.com/office/powerpoint/2010/main" val="3001916752"/>
              </p:ext>
            </p:extLst>
          </p:nvPr>
        </p:nvGraphicFramePr>
        <p:xfrm>
          <a:off x="696950" y="1236992"/>
          <a:ext cx="7750100" cy="3289197"/>
        </p:xfrm>
        <a:graphic>
          <a:graphicData uri="http://schemas.openxmlformats.org/drawingml/2006/table">
            <a:tbl>
              <a:tblPr>
                <a:tableStyleId>{3C2FFA5D-87B4-456A-9821-1D502468CF0F}</a:tableStyleId>
              </a:tblPr>
              <a:tblGrid>
                <a:gridCol w="1937525">
                  <a:extLst>
                    <a:ext uri="{9D8B030D-6E8A-4147-A177-3AD203B41FA5}">
                      <a16:colId xmlns:a16="http://schemas.microsoft.com/office/drawing/2014/main" val="4278168312"/>
                    </a:ext>
                  </a:extLst>
                </a:gridCol>
                <a:gridCol w="1937525">
                  <a:extLst>
                    <a:ext uri="{9D8B030D-6E8A-4147-A177-3AD203B41FA5}">
                      <a16:colId xmlns:a16="http://schemas.microsoft.com/office/drawing/2014/main" val="3848847706"/>
                    </a:ext>
                  </a:extLst>
                </a:gridCol>
                <a:gridCol w="1937525">
                  <a:extLst>
                    <a:ext uri="{9D8B030D-6E8A-4147-A177-3AD203B41FA5}">
                      <a16:colId xmlns:a16="http://schemas.microsoft.com/office/drawing/2014/main" val="1043017959"/>
                    </a:ext>
                  </a:extLst>
                </a:gridCol>
                <a:gridCol w="1937525">
                  <a:extLst>
                    <a:ext uri="{9D8B030D-6E8A-4147-A177-3AD203B41FA5}">
                      <a16:colId xmlns:a16="http://schemas.microsoft.com/office/drawing/2014/main" val="555826051"/>
                    </a:ext>
                  </a:extLst>
                </a:gridCol>
              </a:tblGrid>
              <a:tr h="293560">
                <a:tc>
                  <a:txBody>
                    <a:bodyPr/>
                    <a:lstStyle/>
                    <a:p>
                      <a:r>
                        <a:rPr lang="en-US" sz="1100" b="1"/>
                        <a:t>Product</a:t>
                      </a:r>
                      <a:endParaRPr lang="en-US" sz="1100"/>
                    </a:p>
                  </a:txBody>
                  <a:tcPr marL="73589" marR="73589" marT="36795" marB="36795" anchor="ctr"/>
                </a:tc>
                <a:tc>
                  <a:txBody>
                    <a:bodyPr/>
                    <a:lstStyle/>
                    <a:p>
                      <a:r>
                        <a:rPr lang="en-US" sz="1100" b="1"/>
                        <a:t>Price</a:t>
                      </a:r>
                      <a:endParaRPr lang="en-US" sz="1100"/>
                    </a:p>
                  </a:txBody>
                  <a:tcPr marL="73589" marR="73589" marT="36795" marB="36795" anchor="ctr"/>
                </a:tc>
                <a:tc>
                  <a:txBody>
                    <a:bodyPr/>
                    <a:lstStyle/>
                    <a:p>
                      <a:r>
                        <a:rPr lang="en-US" sz="1100" b="1"/>
                        <a:t>Place</a:t>
                      </a:r>
                      <a:endParaRPr lang="en-US" sz="1100"/>
                    </a:p>
                  </a:txBody>
                  <a:tcPr marL="73589" marR="73589" marT="36795" marB="36795" anchor="ctr"/>
                </a:tc>
                <a:tc>
                  <a:txBody>
                    <a:bodyPr/>
                    <a:lstStyle/>
                    <a:p>
                      <a:r>
                        <a:rPr lang="en-US" sz="1100" b="1"/>
                        <a:t>Promotion</a:t>
                      </a:r>
                      <a:endParaRPr lang="en-US" sz="1100"/>
                    </a:p>
                  </a:txBody>
                  <a:tcPr marL="73589" marR="73589" marT="36795" marB="36795" anchor="ctr"/>
                </a:tc>
                <a:extLst>
                  <a:ext uri="{0D108BD9-81ED-4DB2-BD59-A6C34878D82A}">
                    <a16:rowId xmlns:a16="http://schemas.microsoft.com/office/drawing/2014/main" val="3126454547"/>
                  </a:ext>
                </a:extLst>
              </a:tr>
              <a:tr h="1469126">
                <a:tc>
                  <a:txBody>
                    <a:bodyPr/>
                    <a:lstStyle/>
                    <a:p>
                      <a:r>
                        <a:rPr lang="en-US" sz="1100" dirty="0"/>
                        <a:t>Fair-trade, organic coffee, teas; organic pastries</a:t>
                      </a:r>
                    </a:p>
                  </a:txBody>
                  <a:tcPr marL="73589" marR="73589" marT="36795" marB="36795" anchor="ctr"/>
                </a:tc>
                <a:tc>
                  <a:txBody>
                    <a:bodyPr/>
                    <a:lstStyle/>
                    <a:p>
                      <a:r>
                        <a:rPr lang="en-US" sz="1100"/>
                        <a:t>Value-based pricing; discounts for reusable cups</a:t>
                      </a:r>
                    </a:p>
                  </a:txBody>
                  <a:tcPr marL="73589" marR="73589" marT="36795" marB="36795" anchor="ctr"/>
                </a:tc>
                <a:tc>
                  <a:txBody>
                    <a:bodyPr/>
                    <a:lstStyle/>
                    <a:p>
                      <a:r>
                        <a:rPr lang="en-US" sz="1100"/>
                        <a:t>Prime urban location; online ordering available with pickup</a:t>
                      </a:r>
                    </a:p>
                  </a:txBody>
                  <a:tcPr marL="73589" marR="73589" marT="36795" marB="36795" anchor="ctr"/>
                </a:tc>
                <a:tc>
                  <a:txBody>
                    <a:bodyPr/>
                    <a:lstStyle/>
                    <a:p>
                      <a:r>
                        <a:rPr lang="en-US" sz="1100"/>
                        <a:t>Social media (Instagram, Facebook, Twitter); local collaborations; eco-friendly campaigns; newsletters and loyalty programs</a:t>
                      </a:r>
                    </a:p>
                  </a:txBody>
                  <a:tcPr marL="73589" marR="73589" marT="36795" marB="36795" anchor="ctr"/>
                </a:tc>
                <a:extLst>
                  <a:ext uri="{0D108BD9-81ED-4DB2-BD59-A6C34878D82A}">
                    <a16:rowId xmlns:a16="http://schemas.microsoft.com/office/drawing/2014/main" val="1352140310"/>
                  </a:ext>
                </a:extLst>
              </a:tr>
              <a:tr h="1526511">
                <a:tc>
                  <a:txBody>
                    <a:bodyPr/>
                    <a:lstStyle/>
                    <a:p>
                      <a:r>
                        <a:rPr lang="en-US" sz="1100"/>
                        <a:t>Reusable cups, eco-friendly products; community events</a:t>
                      </a:r>
                    </a:p>
                  </a:txBody>
                  <a:tcPr marL="73589" marR="73589" marT="36795" marB="36795" anchor="ctr"/>
                </a:tc>
                <a:tc>
                  <a:txBody>
                    <a:bodyPr/>
                    <a:lstStyle/>
                    <a:p>
                      <a:endParaRPr lang="en-US" sz="1100" dirty="0"/>
                    </a:p>
                  </a:txBody>
                  <a:tcPr marL="73589" marR="73589" marT="36795" marB="36795" anchor="ctr"/>
                </a:tc>
                <a:tc>
                  <a:txBody>
                    <a:bodyPr/>
                    <a:lstStyle/>
                    <a:p>
                      <a:r>
                        <a:rPr lang="en-US" sz="1100" dirty="0"/>
                        <a:t>Cozy café atmosphere; participation in local markets, festivals</a:t>
                      </a:r>
                    </a:p>
                  </a:txBody>
                  <a:tcPr marL="73589" marR="73589" marT="36795" marB="36795" anchor="ctr"/>
                </a:tc>
                <a:tc>
                  <a:txBody>
                    <a:bodyPr/>
                    <a:lstStyle/>
                    <a:p>
                      <a:r>
                        <a:rPr lang="en-US" sz="1100" dirty="0"/>
                        <a:t>Local artist collaborations; educational campaigns on organic, fair-trade ingredients</a:t>
                      </a:r>
                    </a:p>
                  </a:txBody>
                  <a:tcPr marL="73589" marR="73589" marT="36795" marB="36795" anchor="ctr"/>
                </a:tc>
                <a:extLst>
                  <a:ext uri="{0D108BD9-81ED-4DB2-BD59-A6C34878D82A}">
                    <a16:rowId xmlns:a16="http://schemas.microsoft.com/office/drawing/2014/main" val="1699589996"/>
                  </a:ext>
                </a:extLst>
              </a:tr>
            </a:tbl>
          </a:graphicData>
        </a:graphic>
      </p:graphicFrame>
      <p:sp>
        <p:nvSpPr>
          <p:cNvPr id="5" name="Google Shape;109;p18">
            <a:extLst>
              <a:ext uri="{FF2B5EF4-FFF2-40B4-BE49-F238E27FC236}">
                <a16:creationId xmlns:a16="http://schemas.microsoft.com/office/drawing/2014/main" id="{5F473BDB-1EAC-7076-41E8-EFE2275D6E15}"/>
              </a:ext>
            </a:extLst>
          </p:cNvPr>
          <p:cNvSpPr txBox="1">
            <a:spLocks/>
          </p:cNvSpPr>
          <p:nvPr/>
        </p:nvSpPr>
        <p:spPr>
          <a:xfrm>
            <a:off x="928942" y="539750"/>
            <a:ext cx="6691058" cy="571888"/>
          </a:xfrm>
          <a:prstGeom prst="rect">
            <a:avLst/>
          </a:prstGeom>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t>4Ps of Marketing</a:t>
            </a:r>
          </a:p>
        </p:txBody>
      </p:sp>
    </p:spTree>
    <p:extLst>
      <p:ext uri="{BB962C8B-B14F-4D97-AF65-F5344CB8AC3E}">
        <p14:creationId xmlns:p14="http://schemas.microsoft.com/office/powerpoint/2010/main" val="1300727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7D599F-9E41-6DDA-31AD-8A22D3B3C17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10</a:t>
            </a:fld>
            <a:endParaRPr lang="en"/>
          </a:p>
        </p:txBody>
      </p:sp>
      <p:graphicFrame>
        <p:nvGraphicFramePr>
          <p:cNvPr id="3" name="Table 2">
            <a:extLst>
              <a:ext uri="{FF2B5EF4-FFF2-40B4-BE49-F238E27FC236}">
                <a16:creationId xmlns:a16="http://schemas.microsoft.com/office/drawing/2014/main" id="{B4CCB072-829C-886D-F5D1-1CE8D06C4CE5}"/>
              </a:ext>
            </a:extLst>
          </p:cNvPr>
          <p:cNvGraphicFramePr>
            <a:graphicFrameLocks noGrp="1"/>
          </p:cNvGraphicFramePr>
          <p:nvPr>
            <p:extLst>
              <p:ext uri="{D42A27DB-BD31-4B8C-83A1-F6EECF244321}">
                <p14:modId xmlns:p14="http://schemas.microsoft.com/office/powerpoint/2010/main" val="3779835235"/>
              </p:ext>
            </p:extLst>
          </p:nvPr>
        </p:nvGraphicFramePr>
        <p:xfrm>
          <a:off x="864824" y="958468"/>
          <a:ext cx="7414351" cy="3569465"/>
        </p:xfrm>
        <a:graphic>
          <a:graphicData uri="http://schemas.openxmlformats.org/drawingml/2006/table">
            <a:tbl>
              <a:tblPr>
                <a:tableStyleId>{3C2FFA5D-87B4-456A-9821-1D502468CF0F}</a:tableStyleId>
              </a:tblPr>
              <a:tblGrid>
                <a:gridCol w="1059193">
                  <a:extLst>
                    <a:ext uri="{9D8B030D-6E8A-4147-A177-3AD203B41FA5}">
                      <a16:colId xmlns:a16="http://schemas.microsoft.com/office/drawing/2014/main" val="3207912889"/>
                    </a:ext>
                  </a:extLst>
                </a:gridCol>
                <a:gridCol w="1059193">
                  <a:extLst>
                    <a:ext uri="{9D8B030D-6E8A-4147-A177-3AD203B41FA5}">
                      <a16:colId xmlns:a16="http://schemas.microsoft.com/office/drawing/2014/main" val="3891544470"/>
                    </a:ext>
                  </a:extLst>
                </a:gridCol>
                <a:gridCol w="1059193">
                  <a:extLst>
                    <a:ext uri="{9D8B030D-6E8A-4147-A177-3AD203B41FA5}">
                      <a16:colId xmlns:a16="http://schemas.microsoft.com/office/drawing/2014/main" val="1388357274"/>
                    </a:ext>
                  </a:extLst>
                </a:gridCol>
                <a:gridCol w="1059193">
                  <a:extLst>
                    <a:ext uri="{9D8B030D-6E8A-4147-A177-3AD203B41FA5}">
                      <a16:colId xmlns:a16="http://schemas.microsoft.com/office/drawing/2014/main" val="3909942324"/>
                    </a:ext>
                  </a:extLst>
                </a:gridCol>
                <a:gridCol w="1059193">
                  <a:extLst>
                    <a:ext uri="{9D8B030D-6E8A-4147-A177-3AD203B41FA5}">
                      <a16:colId xmlns:a16="http://schemas.microsoft.com/office/drawing/2014/main" val="3868816083"/>
                    </a:ext>
                  </a:extLst>
                </a:gridCol>
                <a:gridCol w="1059193">
                  <a:extLst>
                    <a:ext uri="{9D8B030D-6E8A-4147-A177-3AD203B41FA5}">
                      <a16:colId xmlns:a16="http://schemas.microsoft.com/office/drawing/2014/main" val="11583632"/>
                    </a:ext>
                  </a:extLst>
                </a:gridCol>
                <a:gridCol w="1059193">
                  <a:extLst>
                    <a:ext uri="{9D8B030D-6E8A-4147-A177-3AD203B41FA5}">
                      <a16:colId xmlns:a16="http://schemas.microsoft.com/office/drawing/2014/main" val="3283759078"/>
                    </a:ext>
                  </a:extLst>
                </a:gridCol>
              </a:tblGrid>
              <a:tr h="826929">
                <a:tc>
                  <a:txBody>
                    <a:bodyPr/>
                    <a:lstStyle/>
                    <a:p>
                      <a:r>
                        <a:rPr lang="en-US" sz="1000" b="1"/>
                        <a:t>Month</a:t>
                      </a:r>
                      <a:endParaRPr lang="en-US" sz="1000"/>
                    </a:p>
                  </a:txBody>
                  <a:tcPr marL="62877" marR="62877" marT="31439" marB="31439" anchor="ctr"/>
                </a:tc>
                <a:tc>
                  <a:txBody>
                    <a:bodyPr/>
                    <a:lstStyle/>
                    <a:p>
                      <a:r>
                        <a:rPr lang="en-US" sz="1000" b="1"/>
                        <a:t>Sales Revenue</a:t>
                      </a:r>
                      <a:endParaRPr lang="en-US" sz="1000"/>
                    </a:p>
                  </a:txBody>
                  <a:tcPr marL="62877" marR="62877" marT="31439" marB="31439" anchor="ctr"/>
                </a:tc>
                <a:tc>
                  <a:txBody>
                    <a:bodyPr/>
                    <a:lstStyle/>
                    <a:p>
                      <a:r>
                        <a:rPr lang="en-US" sz="1000" b="1"/>
                        <a:t>Variable Costs (30% of Sales)</a:t>
                      </a:r>
                      <a:endParaRPr lang="en-US" sz="1000"/>
                    </a:p>
                  </a:txBody>
                  <a:tcPr marL="62877" marR="62877" marT="31439" marB="31439" anchor="ctr"/>
                </a:tc>
                <a:tc>
                  <a:txBody>
                    <a:bodyPr/>
                    <a:lstStyle/>
                    <a:p>
                      <a:r>
                        <a:rPr lang="en-US" sz="1000" b="1"/>
                        <a:t>Fixed Costs</a:t>
                      </a:r>
                      <a:endParaRPr lang="en-US" sz="1000"/>
                    </a:p>
                  </a:txBody>
                  <a:tcPr marL="62877" marR="62877" marT="31439" marB="31439" anchor="ctr"/>
                </a:tc>
                <a:tc>
                  <a:txBody>
                    <a:bodyPr/>
                    <a:lstStyle/>
                    <a:p>
                      <a:r>
                        <a:rPr lang="en-US" sz="1000" b="1"/>
                        <a:t>Marketing Expenses</a:t>
                      </a:r>
                      <a:endParaRPr lang="en-US" sz="1000"/>
                    </a:p>
                  </a:txBody>
                  <a:tcPr marL="62877" marR="62877" marT="31439" marB="31439" anchor="ctr"/>
                </a:tc>
                <a:tc>
                  <a:txBody>
                    <a:bodyPr/>
                    <a:lstStyle/>
                    <a:p>
                      <a:r>
                        <a:rPr lang="en-US" sz="1000" b="1"/>
                        <a:t>Net Cash Flow</a:t>
                      </a:r>
                      <a:endParaRPr lang="en-US" sz="1000"/>
                    </a:p>
                  </a:txBody>
                  <a:tcPr marL="62877" marR="62877" marT="31439" marB="31439" anchor="ctr"/>
                </a:tc>
                <a:tc>
                  <a:txBody>
                    <a:bodyPr/>
                    <a:lstStyle/>
                    <a:p>
                      <a:r>
                        <a:rPr lang="en-US" sz="1000" b="1"/>
                        <a:t>Cumulative Balance</a:t>
                      </a:r>
                      <a:endParaRPr lang="en-US" sz="1000"/>
                    </a:p>
                  </a:txBody>
                  <a:tcPr marL="62877" marR="62877" marT="31439" marB="31439" anchor="ctr"/>
                </a:tc>
                <a:extLst>
                  <a:ext uri="{0D108BD9-81ED-4DB2-BD59-A6C34878D82A}">
                    <a16:rowId xmlns:a16="http://schemas.microsoft.com/office/drawing/2014/main" val="3068989640"/>
                  </a:ext>
                </a:extLst>
              </a:tr>
              <a:tr h="368593">
                <a:tc>
                  <a:txBody>
                    <a:bodyPr/>
                    <a:lstStyle/>
                    <a:p>
                      <a:r>
                        <a:rPr lang="en-US" sz="1000"/>
                        <a:t>1</a:t>
                      </a:r>
                    </a:p>
                  </a:txBody>
                  <a:tcPr marL="62877" marR="62877" marT="31439" marB="31439" anchor="ctr"/>
                </a:tc>
                <a:tc>
                  <a:txBody>
                    <a:bodyPr/>
                    <a:lstStyle/>
                    <a:p>
                      <a:r>
                        <a:rPr lang="en-US" sz="1000"/>
                        <a:t>£10,000</a:t>
                      </a:r>
                    </a:p>
                  </a:txBody>
                  <a:tcPr marL="62877" marR="62877" marT="31439" marB="31439" anchor="ctr"/>
                </a:tc>
                <a:tc>
                  <a:txBody>
                    <a:bodyPr/>
                    <a:lstStyle/>
                    <a:p>
                      <a:r>
                        <a:rPr lang="en-US" sz="1000" dirty="0"/>
                        <a:t>£3,000</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-£11,500</a:t>
                      </a:r>
                    </a:p>
                  </a:txBody>
                  <a:tcPr marL="62877" marR="62877" marT="31439" marB="31439" anchor="ctr"/>
                </a:tc>
                <a:tc>
                  <a:txBody>
                    <a:bodyPr/>
                    <a:lstStyle/>
                    <a:p>
                      <a:r>
                        <a:rPr lang="en-US" sz="1000"/>
                        <a:t>£13,500</a:t>
                      </a:r>
                    </a:p>
                  </a:txBody>
                  <a:tcPr marL="62877" marR="62877" marT="31439" marB="31439" anchor="ctr"/>
                </a:tc>
                <a:extLst>
                  <a:ext uri="{0D108BD9-81ED-4DB2-BD59-A6C34878D82A}">
                    <a16:rowId xmlns:a16="http://schemas.microsoft.com/office/drawing/2014/main" val="539334110"/>
                  </a:ext>
                </a:extLst>
              </a:tr>
              <a:tr h="215813">
                <a:tc>
                  <a:txBody>
                    <a:bodyPr/>
                    <a:lstStyle/>
                    <a:p>
                      <a:r>
                        <a:rPr lang="en-US" sz="1000"/>
                        <a:t>2</a:t>
                      </a:r>
                    </a:p>
                  </a:txBody>
                  <a:tcPr marL="62877" marR="62877" marT="31439" marB="31439" anchor="ctr"/>
                </a:tc>
                <a:tc>
                  <a:txBody>
                    <a:bodyPr/>
                    <a:lstStyle/>
                    <a:p>
                      <a:r>
                        <a:rPr lang="en-US" sz="1000"/>
                        <a:t>£11,000</a:t>
                      </a:r>
                    </a:p>
                  </a:txBody>
                  <a:tcPr marL="62877" marR="62877" marT="31439" marB="31439" anchor="ctr"/>
                </a:tc>
                <a:tc>
                  <a:txBody>
                    <a:bodyPr/>
                    <a:lstStyle/>
                    <a:p>
                      <a:r>
                        <a:rPr lang="en-US" sz="1000"/>
                        <a:t>£3,300</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£200</a:t>
                      </a:r>
                    </a:p>
                  </a:txBody>
                  <a:tcPr marL="62877" marR="62877" marT="31439" marB="31439" anchor="ctr"/>
                </a:tc>
                <a:tc>
                  <a:txBody>
                    <a:bodyPr/>
                    <a:lstStyle/>
                    <a:p>
                      <a:r>
                        <a:rPr lang="en-US" sz="1000"/>
                        <a:t>£13,700</a:t>
                      </a:r>
                    </a:p>
                  </a:txBody>
                  <a:tcPr marL="62877" marR="62877" marT="31439" marB="31439" anchor="ctr"/>
                </a:tc>
                <a:extLst>
                  <a:ext uri="{0D108BD9-81ED-4DB2-BD59-A6C34878D82A}">
                    <a16:rowId xmlns:a16="http://schemas.microsoft.com/office/drawing/2014/main" val="2694964972"/>
                  </a:ext>
                </a:extLst>
              </a:tr>
              <a:tr h="215813">
                <a:tc>
                  <a:txBody>
                    <a:bodyPr/>
                    <a:lstStyle/>
                    <a:p>
                      <a:r>
                        <a:rPr lang="en-US" sz="1000"/>
                        <a:t>3</a:t>
                      </a:r>
                    </a:p>
                  </a:txBody>
                  <a:tcPr marL="62877" marR="62877" marT="31439" marB="31439" anchor="ctr"/>
                </a:tc>
                <a:tc>
                  <a:txBody>
                    <a:bodyPr/>
                    <a:lstStyle/>
                    <a:p>
                      <a:r>
                        <a:rPr lang="en-US" sz="1000"/>
                        <a:t>£12,100</a:t>
                      </a:r>
                    </a:p>
                  </a:txBody>
                  <a:tcPr marL="62877" marR="62877" marT="31439" marB="31439" anchor="ctr"/>
                </a:tc>
                <a:tc>
                  <a:txBody>
                    <a:bodyPr/>
                    <a:lstStyle/>
                    <a:p>
                      <a:r>
                        <a:rPr lang="en-US" sz="1000"/>
                        <a:t>£3,630</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£970</a:t>
                      </a:r>
                    </a:p>
                  </a:txBody>
                  <a:tcPr marL="62877" marR="62877" marT="31439" marB="31439" anchor="ctr"/>
                </a:tc>
                <a:tc>
                  <a:txBody>
                    <a:bodyPr/>
                    <a:lstStyle/>
                    <a:p>
                      <a:r>
                        <a:rPr lang="en-US" sz="1000"/>
                        <a:t>£14,670</a:t>
                      </a:r>
                    </a:p>
                  </a:txBody>
                  <a:tcPr marL="62877" marR="62877" marT="31439" marB="31439" anchor="ctr"/>
                </a:tc>
                <a:extLst>
                  <a:ext uri="{0D108BD9-81ED-4DB2-BD59-A6C34878D82A}">
                    <a16:rowId xmlns:a16="http://schemas.microsoft.com/office/drawing/2014/main" val="1108287491"/>
                  </a:ext>
                </a:extLst>
              </a:tr>
              <a:tr h="215813">
                <a:tc>
                  <a:txBody>
                    <a:bodyPr/>
                    <a:lstStyle/>
                    <a:p>
                      <a:r>
                        <a:rPr lang="en-US" sz="1000"/>
                        <a:t>4</a:t>
                      </a:r>
                    </a:p>
                  </a:txBody>
                  <a:tcPr marL="62877" marR="62877" marT="31439" marB="31439" anchor="ctr"/>
                </a:tc>
                <a:tc>
                  <a:txBody>
                    <a:bodyPr/>
                    <a:lstStyle/>
                    <a:p>
                      <a:r>
                        <a:rPr lang="en-US" sz="1000"/>
                        <a:t>£13,310</a:t>
                      </a:r>
                    </a:p>
                  </a:txBody>
                  <a:tcPr marL="62877" marR="62877" marT="31439" marB="31439" anchor="ctr"/>
                </a:tc>
                <a:tc>
                  <a:txBody>
                    <a:bodyPr/>
                    <a:lstStyle/>
                    <a:p>
                      <a:r>
                        <a:rPr lang="en-US" sz="1000"/>
                        <a:t>£3,993</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£1,817</a:t>
                      </a:r>
                    </a:p>
                  </a:txBody>
                  <a:tcPr marL="62877" marR="62877" marT="31439" marB="31439" anchor="ctr"/>
                </a:tc>
                <a:tc>
                  <a:txBody>
                    <a:bodyPr/>
                    <a:lstStyle/>
                    <a:p>
                      <a:r>
                        <a:rPr lang="en-US" sz="1000"/>
                        <a:t>£16,487</a:t>
                      </a:r>
                    </a:p>
                  </a:txBody>
                  <a:tcPr marL="62877" marR="62877" marT="31439" marB="31439" anchor="ctr"/>
                </a:tc>
                <a:extLst>
                  <a:ext uri="{0D108BD9-81ED-4DB2-BD59-A6C34878D82A}">
                    <a16:rowId xmlns:a16="http://schemas.microsoft.com/office/drawing/2014/main" val="2948489504"/>
                  </a:ext>
                </a:extLst>
              </a:tr>
              <a:tr h="215813">
                <a:tc>
                  <a:txBody>
                    <a:bodyPr/>
                    <a:lstStyle/>
                    <a:p>
                      <a:r>
                        <a:rPr lang="en-US" sz="1000"/>
                        <a:t>5</a:t>
                      </a:r>
                    </a:p>
                  </a:txBody>
                  <a:tcPr marL="62877" marR="62877" marT="31439" marB="31439" anchor="ctr"/>
                </a:tc>
                <a:tc>
                  <a:txBody>
                    <a:bodyPr/>
                    <a:lstStyle/>
                    <a:p>
                      <a:r>
                        <a:rPr lang="en-US" sz="1000"/>
                        <a:t>£14,641</a:t>
                      </a:r>
                    </a:p>
                  </a:txBody>
                  <a:tcPr marL="62877" marR="62877" marT="31439" marB="31439" anchor="ctr"/>
                </a:tc>
                <a:tc>
                  <a:txBody>
                    <a:bodyPr/>
                    <a:lstStyle/>
                    <a:p>
                      <a:r>
                        <a:rPr lang="en-US" sz="1000"/>
                        <a:t>£4,392</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£2,749</a:t>
                      </a:r>
                    </a:p>
                  </a:txBody>
                  <a:tcPr marL="62877" marR="62877" marT="31439" marB="31439" anchor="ctr"/>
                </a:tc>
                <a:tc>
                  <a:txBody>
                    <a:bodyPr/>
                    <a:lstStyle/>
                    <a:p>
                      <a:r>
                        <a:rPr lang="en-US" sz="1000"/>
                        <a:t>£19,236</a:t>
                      </a:r>
                    </a:p>
                  </a:txBody>
                  <a:tcPr marL="62877" marR="62877" marT="31439" marB="31439" anchor="ctr"/>
                </a:tc>
                <a:extLst>
                  <a:ext uri="{0D108BD9-81ED-4DB2-BD59-A6C34878D82A}">
                    <a16:rowId xmlns:a16="http://schemas.microsoft.com/office/drawing/2014/main" val="102847879"/>
                  </a:ext>
                </a:extLst>
              </a:tr>
              <a:tr h="215813">
                <a:tc>
                  <a:txBody>
                    <a:bodyPr/>
                    <a:lstStyle/>
                    <a:p>
                      <a:r>
                        <a:rPr lang="en-US" sz="1000"/>
                        <a:t>6</a:t>
                      </a:r>
                    </a:p>
                  </a:txBody>
                  <a:tcPr marL="62877" marR="62877" marT="31439" marB="31439" anchor="ctr"/>
                </a:tc>
                <a:tc>
                  <a:txBody>
                    <a:bodyPr/>
                    <a:lstStyle/>
                    <a:p>
                      <a:r>
                        <a:rPr lang="en-US" sz="1000"/>
                        <a:t>£16,105</a:t>
                      </a:r>
                    </a:p>
                  </a:txBody>
                  <a:tcPr marL="62877" marR="62877" marT="31439" marB="31439" anchor="ctr"/>
                </a:tc>
                <a:tc>
                  <a:txBody>
                    <a:bodyPr/>
                    <a:lstStyle/>
                    <a:p>
                      <a:r>
                        <a:rPr lang="en-US" sz="1000"/>
                        <a:t>£4,831</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£3,774</a:t>
                      </a:r>
                    </a:p>
                  </a:txBody>
                  <a:tcPr marL="62877" marR="62877" marT="31439" marB="31439" anchor="ctr"/>
                </a:tc>
                <a:tc>
                  <a:txBody>
                    <a:bodyPr/>
                    <a:lstStyle/>
                    <a:p>
                      <a:r>
                        <a:rPr lang="en-US" sz="1000"/>
                        <a:t>£22,010</a:t>
                      </a:r>
                    </a:p>
                  </a:txBody>
                  <a:tcPr marL="62877" marR="62877" marT="31439" marB="31439" anchor="ctr"/>
                </a:tc>
                <a:extLst>
                  <a:ext uri="{0D108BD9-81ED-4DB2-BD59-A6C34878D82A}">
                    <a16:rowId xmlns:a16="http://schemas.microsoft.com/office/drawing/2014/main" val="1027689399"/>
                  </a:ext>
                </a:extLst>
              </a:tr>
              <a:tr h="215813">
                <a:tc>
                  <a:txBody>
                    <a:bodyPr/>
                    <a:lstStyle/>
                    <a:p>
                      <a:r>
                        <a:rPr lang="en-US" sz="1000"/>
                        <a:t>7</a:t>
                      </a:r>
                    </a:p>
                  </a:txBody>
                  <a:tcPr marL="62877" marR="62877" marT="31439" marB="31439" anchor="ctr"/>
                </a:tc>
                <a:tc>
                  <a:txBody>
                    <a:bodyPr/>
                    <a:lstStyle/>
                    <a:p>
                      <a:r>
                        <a:rPr lang="en-US" sz="1000"/>
                        <a:t>£17,715</a:t>
                      </a:r>
                    </a:p>
                  </a:txBody>
                  <a:tcPr marL="62877" marR="62877" marT="31439" marB="31439" anchor="ctr"/>
                </a:tc>
                <a:tc>
                  <a:txBody>
                    <a:bodyPr/>
                    <a:lstStyle/>
                    <a:p>
                      <a:r>
                        <a:rPr lang="en-US" sz="1000"/>
                        <a:t>£5,314</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£4,895</a:t>
                      </a:r>
                    </a:p>
                  </a:txBody>
                  <a:tcPr marL="62877" marR="62877" marT="31439" marB="31439" anchor="ctr"/>
                </a:tc>
                <a:tc>
                  <a:txBody>
                    <a:bodyPr/>
                    <a:lstStyle/>
                    <a:p>
                      <a:r>
                        <a:rPr lang="en-US" sz="1000"/>
                        <a:t>£26,905</a:t>
                      </a:r>
                    </a:p>
                  </a:txBody>
                  <a:tcPr marL="62877" marR="62877" marT="31439" marB="31439" anchor="ctr"/>
                </a:tc>
                <a:extLst>
                  <a:ext uri="{0D108BD9-81ED-4DB2-BD59-A6C34878D82A}">
                    <a16:rowId xmlns:a16="http://schemas.microsoft.com/office/drawing/2014/main" val="116111337"/>
                  </a:ext>
                </a:extLst>
              </a:tr>
              <a:tr h="215813">
                <a:tc>
                  <a:txBody>
                    <a:bodyPr/>
                    <a:lstStyle/>
                    <a:p>
                      <a:r>
                        <a:rPr lang="en-US" sz="1000"/>
                        <a:t>8</a:t>
                      </a:r>
                    </a:p>
                  </a:txBody>
                  <a:tcPr marL="62877" marR="62877" marT="31439" marB="31439" anchor="ctr"/>
                </a:tc>
                <a:tc>
                  <a:txBody>
                    <a:bodyPr/>
                    <a:lstStyle/>
                    <a:p>
                      <a:r>
                        <a:rPr lang="en-US" sz="1000"/>
                        <a:t>£19,486</a:t>
                      </a:r>
                    </a:p>
                  </a:txBody>
                  <a:tcPr marL="62877" marR="62877" marT="31439" marB="31439" anchor="ctr"/>
                </a:tc>
                <a:tc>
                  <a:txBody>
                    <a:bodyPr/>
                    <a:lstStyle/>
                    <a:p>
                      <a:r>
                        <a:rPr lang="en-US" sz="1000"/>
                        <a:t>£5,845</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£6,118</a:t>
                      </a:r>
                    </a:p>
                  </a:txBody>
                  <a:tcPr marL="62877" marR="62877" marT="31439" marB="31439" anchor="ctr"/>
                </a:tc>
                <a:tc>
                  <a:txBody>
                    <a:bodyPr/>
                    <a:lstStyle/>
                    <a:p>
                      <a:r>
                        <a:rPr lang="en-US" sz="1000"/>
                        <a:t>£33,023</a:t>
                      </a:r>
                    </a:p>
                  </a:txBody>
                  <a:tcPr marL="62877" marR="62877" marT="31439" marB="31439" anchor="ctr"/>
                </a:tc>
                <a:extLst>
                  <a:ext uri="{0D108BD9-81ED-4DB2-BD59-A6C34878D82A}">
                    <a16:rowId xmlns:a16="http://schemas.microsoft.com/office/drawing/2014/main" val="89912293"/>
                  </a:ext>
                </a:extLst>
              </a:tr>
              <a:tr h="215813">
                <a:tc>
                  <a:txBody>
                    <a:bodyPr/>
                    <a:lstStyle/>
                    <a:p>
                      <a:r>
                        <a:rPr lang="en-US" sz="1000"/>
                        <a:t>9</a:t>
                      </a:r>
                    </a:p>
                  </a:txBody>
                  <a:tcPr marL="62877" marR="62877" marT="31439" marB="31439" anchor="ctr"/>
                </a:tc>
                <a:tc>
                  <a:txBody>
                    <a:bodyPr/>
                    <a:lstStyle/>
                    <a:p>
                      <a:r>
                        <a:rPr lang="en-US" sz="1000"/>
                        <a:t>£21,435</a:t>
                      </a:r>
                    </a:p>
                  </a:txBody>
                  <a:tcPr marL="62877" marR="62877" marT="31439" marB="31439" anchor="ctr"/>
                </a:tc>
                <a:tc>
                  <a:txBody>
                    <a:bodyPr/>
                    <a:lstStyle/>
                    <a:p>
                      <a:r>
                        <a:rPr lang="en-US" sz="1000"/>
                        <a:t>£6,430</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£7,450</a:t>
                      </a:r>
                    </a:p>
                  </a:txBody>
                  <a:tcPr marL="62877" marR="62877" marT="31439" marB="31439" anchor="ctr"/>
                </a:tc>
                <a:tc>
                  <a:txBody>
                    <a:bodyPr/>
                    <a:lstStyle/>
                    <a:p>
                      <a:r>
                        <a:rPr lang="en-US" sz="1000"/>
                        <a:t>£40,473</a:t>
                      </a:r>
                    </a:p>
                  </a:txBody>
                  <a:tcPr marL="62877" marR="62877" marT="31439" marB="31439" anchor="ctr"/>
                </a:tc>
                <a:extLst>
                  <a:ext uri="{0D108BD9-81ED-4DB2-BD59-A6C34878D82A}">
                    <a16:rowId xmlns:a16="http://schemas.microsoft.com/office/drawing/2014/main" val="3515913841"/>
                  </a:ext>
                </a:extLst>
              </a:tr>
              <a:tr h="215813">
                <a:tc>
                  <a:txBody>
                    <a:bodyPr/>
                    <a:lstStyle/>
                    <a:p>
                      <a:r>
                        <a:rPr lang="en-US" sz="1000"/>
                        <a:t>10</a:t>
                      </a:r>
                    </a:p>
                  </a:txBody>
                  <a:tcPr marL="62877" marR="62877" marT="31439" marB="31439" anchor="ctr"/>
                </a:tc>
                <a:tc>
                  <a:txBody>
                    <a:bodyPr/>
                    <a:lstStyle/>
                    <a:p>
                      <a:r>
                        <a:rPr lang="en-US" sz="1000"/>
                        <a:t>£23,579</a:t>
                      </a:r>
                    </a:p>
                  </a:txBody>
                  <a:tcPr marL="62877" marR="62877" marT="31439" marB="31439" anchor="ctr"/>
                </a:tc>
                <a:tc>
                  <a:txBody>
                    <a:bodyPr/>
                    <a:lstStyle/>
                    <a:p>
                      <a:r>
                        <a:rPr lang="en-US" sz="1000"/>
                        <a:t>£7,073</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£8,898</a:t>
                      </a:r>
                    </a:p>
                  </a:txBody>
                  <a:tcPr marL="62877" marR="62877" marT="31439" marB="31439" anchor="ctr"/>
                </a:tc>
                <a:tc>
                  <a:txBody>
                    <a:bodyPr/>
                    <a:lstStyle/>
                    <a:p>
                      <a:r>
                        <a:rPr lang="en-US" sz="1000"/>
                        <a:t>£49,371</a:t>
                      </a:r>
                    </a:p>
                  </a:txBody>
                  <a:tcPr marL="62877" marR="62877" marT="31439" marB="31439" anchor="ctr"/>
                </a:tc>
                <a:extLst>
                  <a:ext uri="{0D108BD9-81ED-4DB2-BD59-A6C34878D82A}">
                    <a16:rowId xmlns:a16="http://schemas.microsoft.com/office/drawing/2014/main" val="1408698981"/>
                  </a:ext>
                </a:extLst>
              </a:tr>
              <a:tr h="215813">
                <a:tc>
                  <a:txBody>
                    <a:bodyPr/>
                    <a:lstStyle/>
                    <a:p>
                      <a:r>
                        <a:rPr lang="en-US" sz="1000"/>
                        <a:t>11</a:t>
                      </a:r>
                    </a:p>
                  </a:txBody>
                  <a:tcPr marL="62877" marR="62877" marT="31439" marB="31439" anchor="ctr"/>
                </a:tc>
                <a:tc>
                  <a:txBody>
                    <a:bodyPr/>
                    <a:lstStyle/>
                    <a:p>
                      <a:r>
                        <a:rPr lang="en-US" sz="1000"/>
                        <a:t>£26,337</a:t>
                      </a:r>
                    </a:p>
                  </a:txBody>
                  <a:tcPr marL="62877" marR="62877" marT="31439" marB="31439" anchor="ctr"/>
                </a:tc>
                <a:tc>
                  <a:txBody>
                    <a:bodyPr/>
                    <a:lstStyle/>
                    <a:p>
                      <a:r>
                        <a:rPr lang="en-US" sz="1000"/>
                        <a:t>£7,901</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£10,469</a:t>
                      </a:r>
                    </a:p>
                  </a:txBody>
                  <a:tcPr marL="62877" marR="62877" marT="31439" marB="31439" anchor="ctr"/>
                </a:tc>
                <a:tc>
                  <a:txBody>
                    <a:bodyPr/>
                    <a:lstStyle/>
                    <a:p>
                      <a:r>
                        <a:rPr lang="en-US" sz="1000"/>
                        <a:t>£59,840</a:t>
                      </a:r>
                    </a:p>
                  </a:txBody>
                  <a:tcPr marL="62877" marR="62877" marT="31439" marB="31439" anchor="ctr"/>
                </a:tc>
                <a:extLst>
                  <a:ext uri="{0D108BD9-81ED-4DB2-BD59-A6C34878D82A}">
                    <a16:rowId xmlns:a16="http://schemas.microsoft.com/office/drawing/2014/main" val="931968815"/>
                  </a:ext>
                </a:extLst>
              </a:tr>
              <a:tr h="215813">
                <a:tc>
                  <a:txBody>
                    <a:bodyPr/>
                    <a:lstStyle/>
                    <a:p>
                      <a:r>
                        <a:rPr lang="en-US" sz="1000"/>
                        <a:t>12</a:t>
                      </a:r>
                    </a:p>
                  </a:txBody>
                  <a:tcPr marL="62877" marR="62877" marT="31439" marB="31439" anchor="ctr"/>
                </a:tc>
                <a:tc>
                  <a:txBody>
                    <a:bodyPr/>
                    <a:lstStyle/>
                    <a:p>
                      <a:r>
                        <a:rPr lang="en-US" sz="1000"/>
                        <a:t>£29,970</a:t>
                      </a:r>
                    </a:p>
                  </a:txBody>
                  <a:tcPr marL="62877" marR="62877" marT="31439" marB="31439" anchor="ctr"/>
                </a:tc>
                <a:tc>
                  <a:txBody>
                    <a:bodyPr/>
                    <a:lstStyle/>
                    <a:p>
                      <a:r>
                        <a:rPr lang="en-US" sz="1000"/>
                        <a:t>£8,991</a:t>
                      </a:r>
                    </a:p>
                  </a:txBody>
                  <a:tcPr marL="62877" marR="62877" marT="31439" marB="31439" anchor="ctr"/>
                </a:tc>
                <a:tc>
                  <a:txBody>
                    <a:bodyPr/>
                    <a:lstStyle/>
                    <a:p>
                      <a:r>
                        <a:rPr lang="en-US" sz="1000"/>
                        <a:t>£8,000</a:t>
                      </a:r>
                    </a:p>
                  </a:txBody>
                  <a:tcPr marL="62877" marR="62877" marT="31439" marB="31439" anchor="ctr"/>
                </a:tc>
                <a:tc>
                  <a:txBody>
                    <a:bodyPr/>
                    <a:lstStyle/>
                    <a:p>
                      <a:r>
                        <a:rPr lang="en-US" sz="1000"/>
                        <a:t>£500</a:t>
                      </a:r>
                    </a:p>
                  </a:txBody>
                  <a:tcPr marL="62877" marR="62877" marT="31439" marB="31439" anchor="ctr"/>
                </a:tc>
                <a:tc>
                  <a:txBody>
                    <a:bodyPr/>
                    <a:lstStyle/>
                    <a:p>
                      <a:r>
                        <a:rPr lang="en-US" sz="1000"/>
                        <a:t>£12,170</a:t>
                      </a:r>
                    </a:p>
                  </a:txBody>
                  <a:tcPr marL="62877" marR="62877" marT="31439" marB="31439" anchor="ctr"/>
                </a:tc>
                <a:tc>
                  <a:txBody>
                    <a:bodyPr/>
                    <a:lstStyle/>
                    <a:p>
                      <a:r>
                        <a:rPr lang="en-US" sz="1000" dirty="0"/>
                        <a:t>£72,010</a:t>
                      </a:r>
                    </a:p>
                  </a:txBody>
                  <a:tcPr marL="62877" marR="62877" marT="31439" marB="31439" anchor="ctr"/>
                </a:tc>
                <a:extLst>
                  <a:ext uri="{0D108BD9-81ED-4DB2-BD59-A6C34878D82A}">
                    <a16:rowId xmlns:a16="http://schemas.microsoft.com/office/drawing/2014/main" val="4117678711"/>
                  </a:ext>
                </a:extLst>
              </a:tr>
            </a:tbl>
          </a:graphicData>
        </a:graphic>
      </p:graphicFrame>
      <p:sp>
        <p:nvSpPr>
          <p:cNvPr id="5" name="Google Shape;109;p18">
            <a:extLst>
              <a:ext uri="{FF2B5EF4-FFF2-40B4-BE49-F238E27FC236}">
                <a16:creationId xmlns:a16="http://schemas.microsoft.com/office/drawing/2014/main" id="{1A402CD0-9778-0D06-A3C4-AC4C9F6CC7B4}"/>
              </a:ext>
            </a:extLst>
          </p:cNvPr>
          <p:cNvSpPr txBox="1">
            <a:spLocks/>
          </p:cNvSpPr>
          <p:nvPr/>
        </p:nvSpPr>
        <p:spPr>
          <a:xfrm>
            <a:off x="928942" y="539750"/>
            <a:ext cx="6691058" cy="571888"/>
          </a:xfrm>
          <a:prstGeom prst="rect">
            <a:avLst/>
          </a:prstGeom>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t>Cashflow Forecast 12 Months</a:t>
            </a:r>
          </a:p>
        </p:txBody>
      </p:sp>
    </p:spTree>
    <p:extLst>
      <p:ext uri="{BB962C8B-B14F-4D97-AF65-F5344CB8AC3E}">
        <p14:creationId xmlns:p14="http://schemas.microsoft.com/office/powerpoint/2010/main" val="361652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09;p18">
            <a:extLst>
              <a:ext uri="{FF2B5EF4-FFF2-40B4-BE49-F238E27FC236}">
                <a16:creationId xmlns:a16="http://schemas.microsoft.com/office/drawing/2014/main" id="{230A2FA4-BD84-A06C-E619-BD3399F8B247}"/>
              </a:ext>
            </a:extLst>
          </p:cNvPr>
          <p:cNvSpPr txBox="1">
            <a:spLocks/>
          </p:cNvSpPr>
          <p:nvPr/>
        </p:nvSpPr>
        <p:spPr>
          <a:xfrm>
            <a:off x="455700" y="823775"/>
            <a:ext cx="1623900" cy="3864000"/>
          </a:xfrm>
          <a:prstGeom prst="rect">
            <a:avLst/>
          </a:prstGeom>
          <a:noFill/>
          <a:ln>
            <a:noFill/>
          </a:ln>
        </p:spPr>
        <p:txBody>
          <a:bodyPr spcFirstLastPara="1" wrap="square" lIns="0" tIns="0" rIns="0" bIns="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nSpc>
                <a:spcPct val="90000"/>
              </a:lnSpc>
              <a:spcAft>
                <a:spcPts val="600"/>
              </a:spcAft>
              <a:buClr>
                <a:schemeClr val="accent1"/>
              </a:buClr>
              <a:buSzPts val="2200"/>
            </a:pPr>
            <a:r>
              <a:rPr lang="en-US" sz="2200" b="0" i="0" u="none" strike="noStrike" cap="none">
                <a:solidFill>
                  <a:schemeClr val="accent1"/>
                </a:solidFill>
                <a:latin typeface="Playfair Display Medium"/>
                <a:ea typeface="Playfair Display Medium"/>
                <a:cs typeface="Playfair Display Medium"/>
                <a:sym typeface="Playfair Display Medium"/>
              </a:rPr>
              <a:t>Limitations and Recommendations</a:t>
            </a:r>
          </a:p>
        </p:txBody>
      </p:sp>
      <p:sp>
        <p:nvSpPr>
          <p:cNvPr id="3" name="TextBox 2">
            <a:extLst>
              <a:ext uri="{FF2B5EF4-FFF2-40B4-BE49-F238E27FC236}">
                <a16:creationId xmlns:a16="http://schemas.microsoft.com/office/drawing/2014/main" id="{9DA66C3E-3192-B1A8-8563-0D3F70DCCACD}"/>
              </a:ext>
            </a:extLst>
          </p:cNvPr>
          <p:cNvSpPr txBox="1"/>
          <p:nvPr/>
        </p:nvSpPr>
        <p:spPr>
          <a:xfrm>
            <a:off x="2763000" y="1376700"/>
            <a:ext cx="5925300" cy="3311100"/>
          </a:xfrm>
          <a:prstGeom prst="rect">
            <a:avLst/>
          </a:prstGeom>
          <a:noFill/>
          <a:ln>
            <a:noFill/>
          </a:ln>
        </p:spPr>
        <p:txBody>
          <a:bodyPr spcFirstLastPara="1" wrap="square" lIns="0" tIns="0" rIns="0" bIns="0" rtlCol="0" anchor="t" anchorCtr="0">
            <a:normAutofit/>
          </a:bodyPr>
          <a:lstStyle/>
          <a:p>
            <a:pPr marL="457200" indent="-355600">
              <a:lnSpc>
                <a:spcPct val="105000"/>
              </a:lnSpc>
              <a:spcAft>
                <a:spcPts val="600"/>
              </a:spcAft>
              <a:buClr>
                <a:schemeClr val="accent2"/>
              </a:buClr>
              <a:buSzPts val="2000"/>
              <a:buFont typeface="Inria Serif Light"/>
              <a:buChar char="▫"/>
            </a:pPr>
            <a:r>
              <a:rPr lang="en-US" sz="2000" b="0" i="0" u="none" strike="noStrike" cap="none">
                <a:solidFill>
                  <a:schemeClr val="dk1"/>
                </a:solidFill>
                <a:latin typeface="Inria Serif Light"/>
                <a:ea typeface="Inria Serif Light"/>
                <a:cs typeface="Inria Serif Light"/>
                <a:sym typeface="Inria Serif Light"/>
              </a:rPr>
              <a:t>EcoBrew Café my face initial cash flow constraints due to significant setup costs.</a:t>
            </a:r>
          </a:p>
          <a:p>
            <a:pPr marL="457200" indent="-355600">
              <a:lnSpc>
                <a:spcPct val="105000"/>
              </a:lnSpc>
              <a:spcAft>
                <a:spcPts val="600"/>
              </a:spcAft>
              <a:buClr>
                <a:schemeClr val="accent2"/>
              </a:buClr>
              <a:buSzPts val="2000"/>
              <a:buFont typeface="Inria Serif Light"/>
              <a:buChar char="▫"/>
            </a:pPr>
            <a:r>
              <a:rPr lang="en-US" sz="2000" b="0" i="0" u="none" strike="noStrike" cap="none">
                <a:solidFill>
                  <a:schemeClr val="dk1"/>
                </a:solidFill>
                <a:latin typeface="Inria Serif Light"/>
                <a:ea typeface="Inria Serif Light"/>
                <a:cs typeface="Inria Serif Light"/>
                <a:sym typeface="Inria Serif Light"/>
              </a:rPr>
              <a:t>Economic fluctuations may impact consumer spending on premium, eco-friendly products.</a:t>
            </a:r>
          </a:p>
          <a:p>
            <a:pPr marL="457200" indent="-355600">
              <a:lnSpc>
                <a:spcPct val="105000"/>
              </a:lnSpc>
              <a:spcAft>
                <a:spcPts val="600"/>
              </a:spcAft>
              <a:buClr>
                <a:schemeClr val="accent2"/>
              </a:buClr>
              <a:buSzPts val="2000"/>
              <a:buFont typeface="Inria Serif Light"/>
              <a:buChar char="▫"/>
            </a:pPr>
            <a:r>
              <a:rPr lang="en-US" sz="2000" b="0" i="0" u="none" strike="noStrike" cap="none">
                <a:solidFill>
                  <a:schemeClr val="dk1"/>
                </a:solidFill>
                <a:latin typeface="Inria Serif Light"/>
                <a:ea typeface="Inria Serif Light"/>
                <a:cs typeface="Inria Serif Light"/>
                <a:sym typeface="Inria Serif Light"/>
              </a:rPr>
              <a:t>Dependence on sustainable ingredient availability could affect menu consistency.</a:t>
            </a:r>
          </a:p>
          <a:p>
            <a:pPr marL="457200" indent="-355600">
              <a:lnSpc>
                <a:spcPct val="105000"/>
              </a:lnSpc>
              <a:spcAft>
                <a:spcPts val="600"/>
              </a:spcAft>
              <a:buClr>
                <a:schemeClr val="accent2"/>
              </a:buClr>
              <a:buSzPts val="2000"/>
              <a:buFont typeface="Inria Serif Light"/>
              <a:buChar char="▫"/>
            </a:pPr>
            <a:r>
              <a:rPr lang="en-US" sz="2000" b="0" i="0" u="none" strike="noStrike" cap="none">
                <a:solidFill>
                  <a:schemeClr val="dk1"/>
                </a:solidFill>
                <a:latin typeface="Inria Serif Light"/>
                <a:ea typeface="Inria Serif Light"/>
                <a:cs typeface="Inria Serif Light"/>
                <a:sym typeface="Inria Serif Light"/>
              </a:rPr>
              <a:t>Diversifying revenue through catering and wholesale options can enhance the financial stability of EcoBrew.</a:t>
            </a:r>
          </a:p>
        </p:txBody>
      </p:sp>
      <p:sp>
        <p:nvSpPr>
          <p:cNvPr id="2" name="Slide Number Placeholder 1">
            <a:extLst>
              <a:ext uri="{FF2B5EF4-FFF2-40B4-BE49-F238E27FC236}">
                <a16:creationId xmlns:a16="http://schemas.microsoft.com/office/drawing/2014/main" id="{DEFA60BA-7F6F-DBB9-A40B-F3DD79F0ADCD}"/>
              </a:ext>
            </a:extLst>
          </p:cNvPr>
          <p:cNvSpPr>
            <a:spLocks noGrp="1"/>
          </p:cNvSpPr>
          <p:nvPr>
            <p:ph type="sldNum" idx="12"/>
          </p:nvPr>
        </p:nvSpPr>
        <p:spPr>
          <a:xfrm>
            <a:off x="8688300" y="4687750"/>
            <a:ext cx="455700" cy="455700"/>
          </a:xfrm>
        </p:spPr>
        <p:txBody>
          <a:bodyPr spcFirstLastPara="1" wrap="square" lIns="0" tIns="0" rIns="0" bIns="0" anchor="ctr" anchorCtr="0">
            <a:normAutofit/>
          </a:bodyPr>
          <a:lstStyle/>
          <a:p>
            <a:pPr>
              <a:spcAft>
                <a:spcPts val="600"/>
              </a:spcAft>
            </a:pPr>
            <a:fld id="{00000000-1234-1234-1234-123412341234}" type="slidenum">
              <a:rPr lang="en" smtClean="0"/>
              <a:pPr>
                <a:spcAft>
                  <a:spcPts val="600"/>
                </a:spcAft>
              </a:pPr>
              <a:t>11</a:t>
            </a:fld>
            <a:endParaRPr lang="en"/>
          </a:p>
        </p:txBody>
      </p:sp>
    </p:spTree>
    <p:extLst>
      <p:ext uri="{BB962C8B-B14F-4D97-AF65-F5344CB8AC3E}">
        <p14:creationId xmlns:p14="http://schemas.microsoft.com/office/powerpoint/2010/main" val="2685249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09;p18">
            <a:extLst>
              <a:ext uri="{FF2B5EF4-FFF2-40B4-BE49-F238E27FC236}">
                <a16:creationId xmlns:a16="http://schemas.microsoft.com/office/drawing/2014/main" id="{230A2FA4-BD84-A06C-E619-BD3399F8B247}"/>
              </a:ext>
            </a:extLst>
          </p:cNvPr>
          <p:cNvSpPr txBox="1">
            <a:spLocks/>
          </p:cNvSpPr>
          <p:nvPr/>
        </p:nvSpPr>
        <p:spPr>
          <a:xfrm>
            <a:off x="455700" y="823775"/>
            <a:ext cx="1623900" cy="3864000"/>
          </a:xfrm>
          <a:prstGeom prst="rect">
            <a:avLst/>
          </a:prstGeom>
          <a:noFill/>
          <a:ln>
            <a:noFill/>
          </a:ln>
        </p:spPr>
        <p:txBody>
          <a:bodyPr spcFirstLastPara="1" wrap="square" lIns="0" tIns="0" rIns="0" bIns="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nSpc>
                <a:spcPct val="90000"/>
              </a:lnSpc>
              <a:spcAft>
                <a:spcPts val="600"/>
              </a:spcAft>
              <a:buClr>
                <a:schemeClr val="accent1"/>
              </a:buClr>
              <a:buSzPts val="2200"/>
            </a:pPr>
            <a:r>
              <a:rPr lang="en-US" sz="2200" b="0" i="0" u="none" strike="noStrike" cap="none">
                <a:solidFill>
                  <a:schemeClr val="accent1"/>
                </a:solidFill>
                <a:latin typeface="Playfair Display Medium"/>
                <a:ea typeface="Playfair Display Medium"/>
                <a:cs typeface="Playfair Display Medium"/>
                <a:sym typeface="Playfair Display Medium"/>
              </a:rPr>
              <a:t>Conclusion</a:t>
            </a:r>
          </a:p>
        </p:txBody>
      </p:sp>
      <p:sp>
        <p:nvSpPr>
          <p:cNvPr id="3" name="TextBox 2">
            <a:extLst>
              <a:ext uri="{FF2B5EF4-FFF2-40B4-BE49-F238E27FC236}">
                <a16:creationId xmlns:a16="http://schemas.microsoft.com/office/drawing/2014/main" id="{9DA66C3E-3192-B1A8-8563-0D3F70DCCACD}"/>
              </a:ext>
            </a:extLst>
          </p:cNvPr>
          <p:cNvSpPr txBox="1"/>
          <p:nvPr/>
        </p:nvSpPr>
        <p:spPr>
          <a:xfrm>
            <a:off x="2763000" y="1376700"/>
            <a:ext cx="5925300" cy="3311100"/>
          </a:xfrm>
          <a:prstGeom prst="rect">
            <a:avLst/>
          </a:prstGeom>
          <a:noFill/>
          <a:ln>
            <a:noFill/>
          </a:ln>
        </p:spPr>
        <p:txBody>
          <a:bodyPr spcFirstLastPara="1" wrap="square" lIns="0" tIns="0" rIns="0" bIns="0" rtlCol="0" anchor="t" anchorCtr="0">
            <a:normAutofit fontScale="92500" lnSpcReduction="20000"/>
          </a:bodyPr>
          <a:lstStyle/>
          <a:p>
            <a:pPr marL="457200" indent="-355600">
              <a:lnSpc>
                <a:spcPct val="105000"/>
              </a:lnSpc>
              <a:spcAft>
                <a:spcPts val="600"/>
              </a:spcAft>
              <a:buClr>
                <a:schemeClr val="accent2"/>
              </a:buClr>
              <a:buSzPts val="2000"/>
              <a:buFont typeface="Inria Serif Light"/>
              <a:buChar char="▫"/>
            </a:pPr>
            <a:r>
              <a:rPr lang="en-US" sz="2000" b="0" i="0" u="none" strike="noStrike" cap="none">
                <a:solidFill>
                  <a:schemeClr val="dk1"/>
                </a:solidFill>
                <a:latin typeface="Inria Serif Light"/>
                <a:ea typeface="Inria Serif Light"/>
                <a:cs typeface="Inria Serif Light"/>
                <a:sym typeface="Inria Serif Light"/>
              </a:rPr>
              <a:t>EcoBrew Café represents a promising venture blending sustainability with premium coffee culture.</a:t>
            </a:r>
          </a:p>
          <a:p>
            <a:pPr marL="457200" indent="-355600">
              <a:lnSpc>
                <a:spcPct val="105000"/>
              </a:lnSpc>
              <a:spcAft>
                <a:spcPts val="600"/>
              </a:spcAft>
              <a:buClr>
                <a:schemeClr val="accent2"/>
              </a:buClr>
              <a:buSzPts val="2000"/>
              <a:buFont typeface="Inria Serif Light"/>
              <a:buChar char="▫"/>
            </a:pPr>
            <a:r>
              <a:rPr lang="en-US" sz="2000" b="0" i="0" u="none" strike="noStrike" cap="none">
                <a:solidFill>
                  <a:schemeClr val="dk1"/>
                </a:solidFill>
                <a:latin typeface="Inria Serif Light"/>
                <a:ea typeface="Inria Serif Light"/>
                <a:cs typeface="Inria Serif Light"/>
                <a:sym typeface="Inria Serif Light"/>
              </a:rPr>
              <a:t>Its commitment to eco-friendly practices and community engagement sets it apart in the market.</a:t>
            </a:r>
          </a:p>
          <a:p>
            <a:pPr marL="457200" indent="-355600">
              <a:lnSpc>
                <a:spcPct val="105000"/>
              </a:lnSpc>
              <a:spcAft>
                <a:spcPts val="600"/>
              </a:spcAft>
              <a:buClr>
                <a:schemeClr val="accent2"/>
              </a:buClr>
              <a:buSzPts val="2000"/>
              <a:buFont typeface="Inria Serif Light"/>
              <a:buChar char="▫"/>
            </a:pPr>
            <a:r>
              <a:rPr lang="en-US" sz="2000" b="0" i="0" u="none" strike="noStrike" cap="none">
                <a:solidFill>
                  <a:schemeClr val="dk1"/>
                </a:solidFill>
                <a:latin typeface="Inria Serif Light"/>
                <a:ea typeface="Inria Serif Light"/>
                <a:cs typeface="Inria Serif Light"/>
                <a:sym typeface="Inria Serif Light"/>
              </a:rPr>
              <a:t>With a robust financial forecast and strategic marketing plan, EcoBrew is poised for growth.</a:t>
            </a:r>
          </a:p>
          <a:p>
            <a:pPr marL="457200" indent="-355600">
              <a:lnSpc>
                <a:spcPct val="105000"/>
              </a:lnSpc>
              <a:spcAft>
                <a:spcPts val="600"/>
              </a:spcAft>
              <a:buClr>
                <a:schemeClr val="accent2"/>
              </a:buClr>
              <a:buSzPts val="2000"/>
              <a:buFont typeface="Inria Serif Light"/>
              <a:buChar char="▫"/>
            </a:pPr>
            <a:r>
              <a:rPr lang="en-US" sz="2000" b="0" i="0" u="none" strike="noStrike" cap="none">
                <a:solidFill>
                  <a:schemeClr val="dk1"/>
                </a:solidFill>
                <a:latin typeface="Inria Serif Light"/>
                <a:ea typeface="Inria Serif Light"/>
                <a:cs typeface="Inria Serif Light"/>
                <a:sym typeface="Inria Serif Light"/>
              </a:rPr>
              <a:t>The café's vision to lead in sustainability while satisfying urban coffee lovers positions it for long-term success in the competitive coffee industry.</a:t>
            </a:r>
          </a:p>
        </p:txBody>
      </p:sp>
      <p:sp>
        <p:nvSpPr>
          <p:cNvPr id="2" name="Slide Number Placeholder 1">
            <a:extLst>
              <a:ext uri="{FF2B5EF4-FFF2-40B4-BE49-F238E27FC236}">
                <a16:creationId xmlns:a16="http://schemas.microsoft.com/office/drawing/2014/main" id="{DEFA60BA-7F6F-DBB9-A40B-F3DD79F0ADCD}"/>
              </a:ext>
            </a:extLst>
          </p:cNvPr>
          <p:cNvSpPr>
            <a:spLocks noGrp="1"/>
          </p:cNvSpPr>
          <p:nvPr>
            <p:ph type="sldNum" idx="12"/>
          </p:nvPr>
        </p:nvSpPr>
        <p:spPr>
          <a:xfrm>
            <a:off x="8688300" y="4687750"/>
            <a:ext cx="455700" cy="455700"/>
          </a:xfrm>
        </p:spPr>
        <p:txBody>
          <a:bodyPr spcFirstLastPara="1" wrap="square" lIns="0" tIns="0" rIns="0" bIns="0" anchor="ctr" anchorCtr="0">
            <a:normAutofit/>
          </a:bodyPr>
          <a:lstStyle/>
          <a:p>
            <a:pPr>
              <a:spcAft>
                <a:spcPts val="600"/>
              </a:spcAft>
            </a:pPr>
            <a:fld id="{00000000-1234-1234-1234-123412341234}" type="slidenum">
              <a:rPr lang="en" smtClean="0"/>
              <a:pPr>
                <a:spcAft>
                  <a:spcPts val="600"/>
                </a:spcAft>
              </a:pPr>
              <a:t>12</a:t>
            </a:fld>
            <a:endParaRPr lang="en"/>
          </a:p>
        </p:txBody>
      </p:sp>
    </p:spTree>
    <p:extLst>
      <p:ext uri="{BB962C8B-B14F-4D97-AF65-F5344CB8AC3E}">
        <p14:creationId xmlns:p14="http://schemas.microsoft.com/office/powerpoint/2010/main" val="30293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1B1765C-BED4-6DC4-CA43-C4DA2D22623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13</a:t>
            </a:fld>
            <a:endParaRPr lang="en"/>
          </a:p>
        </p:txBody>
      </p:sp>
      <p:sp>
        <p:nvSpPr>
          <p:cNvPr id="4" name="TextBox 3">
            <a:extLst>
              <a:ext uri="{FF2B5EF4-FFF2-40B4-BE49-F238E27FC236}">
                <a16:creationId xmlns:a16="http://schemas.microsoft.com/office/drawing/2014/main" id="{2B498F34-36C9-7260-AD0F-D1466A9FEB7B}"/>
              </a:ext>
            </a:extLst>
          </p:cNvPr>
          <p:cNvSpPr txBox="1"/>
          <p:nvPr/>
        </p:nvSpPr>
        <p:spPr>
          <a:xfrm>
            <a:off x="47064" y="189880"/>
            <a:ext cx="9049871" cy="4763740"/>
          </a:xfrm>
          <a:prstGeom prst="rect">
            <a:avLst/>
          </a:prstGeom>
          <a:solidFill>
            <a:schemeClr val="bg1"/>
          </a:solidFill>
        </p:spPr>
        <p:txBody>
          <a:bodyPr wrap="square">
            <a:spAutoFit/>
          </a:bodyPr>
          <a:lstStyle/>
          <a:p>
            <a:pPr>
              <a:lnSpc>
                <a:spcPct val="107000"/>
              </a:lnSpc>
              <a:spcBef>
                <a:spcPts val="1800"/>
              </a:spcBef>
              <a:spcAft>
                <a:spcPts val="400"/>
              </a:spcAft>
            </a:pPr>
            <a:r>
              <a:rPr lang="lt-LT" b="1" kern="100" dirty="0">
                <a:solidFill>
                  <a:srgbClr val="0F4761"/>
                </a:solidFill>
                <a:effectLst/>
                <a:latin typeface="+mn-lt"/>
                <a:ea typeface="等线 Light" panose="02010600030101010101" pitchFamily="2" charset="-122"/>
                <a:cs typeface="Times New Roman" panose="02020603050405020304" pitchFamily="18" charset="0"/>
              </a:rPr>
              <a:t>References</a:t>
            </a:r>
          </a:p>
          <a:p>
            <a:pPr>
              <a:lnSpc>
                <a:spcPct val="107000"/>
              </a:lnSpc>
              <a:spcAft>
                <a:spcPts val="800"/>
              </a:spcAft>
            </a:pPr>
            <a:r>
              <a:rPr lang="lt-LT" kern="100" dirty="0">
                <a:effectLst/>
                <a:highlight>
                  <a:srgbClr val="FFFFFF"/>
                </a:highlight>
                <a:latin typeface="+mn-lt"/>
                <a:cs typeface="Times New Roman" panose="02020603050405020304" pitchFamily="18" charset="0"/>
              </a:rPr>
              <a:t>Becht, M., Mayer, C. and Wagner, H.F., 2008. Where do firms incorporate? Deregulation and the cost of entry. </a:t>
            </a:r>
            <a:r>
              <a:rPr lang="lt-LT" i="1" kern="100" dirty="0">
                <a:effectLst/>
                <a:highlight>
                  <a:srgbClr val="FFFFFF"/>
                </a:highlight>
                <a:latin typeface="+mn-lt"/>
                <a:cs typeface="Times New Roman" panose="02020603050405020304" pitchFamily="18" charset="0"/>
              </a:rPr>
              <a:t>Journal of Corporate Finance</a:t>
            </a:r>
            <a:r>
              <a:rPr lang="lt-LT" kern="100" dirty="0">
                <a:effectLst/>
                <a:highlight>
                  <a:srgbClr val="FFFFFF"/>
                </a:highlight>
                <a:latin typeface="+mn-lt"/>
                <a:cs typeface="Times New Roman" panose="02020603050405020304" pitchFamily="18" charset="0"/>
              </a:rPr>
              <a:t>, </a:t>
            </a:r>
            <a:r>
              <a:rPr lang="lt-LT" i="1" kern="100" dirty="0">
                <a:effectLst/>
                <a:highlight>
                  <a:srgbClr val="FFFFFF"/>
                </a:highlight>
                <a:latin typeface="+mn-lt"/>
                <a:cs typeface="Times New Roman" panose="02020603050405020304" pitchFamily="18" charset="0"/>
              </a:rPr>
              <a:t>14</a:t>
            </a:r>
            <a:r>
              <a:rPr lang="lt-LT" kern="100" dirty="0">
                <a:effectLst/>
                <a:highlight>
                  <a:srgbClr val="FFFFFF"/>
                </a:highlight>
                <a:latin typeface="+mn-lt"/>
                <a:cs typeface="Times New Roman" panose="02020603050405020304" pitchFamily="18" charset="0"/>
              </a:rPr>
              <a:t>(3), pp.241-256.</a:t>
            </a:r>
            <a:endParaRPr lang="lt-LT" kern="100" dirty="0">
              <a:effectLst/>
              <a:latin typeface="+mn-lt"/>
              <a:cs typeface="Times New Roman" panose="02020603050405020304" pitchFamily="18" charset="0"/>
            </a:endParaRPr>
          </a:p>
          <a:p>
            <a:pPr>
              <a:lnSpc>
                <a:spcPct val="107000"/>
              </a:lnSpc>
              <a:spcAft>
                <a:spcPts val="800"/>
              </a:spcAft>
            </a:pPr>
            <a:r>
              <a:rPr lang="lt-LT" kern="100" dirty="0">
                <a:effectLst/>
                <a:highlight>
                  <a:srgbClr val="FFFFFF"/>
                </a:highlight>
                <a:latin typeface="+mn-lt"/>
                <a:cs typeface="Times New Roman" panose="02020603050405020304" pitchFamily="18" charset="0"/>
              </a:rPr>
              <a:t>Bui, H., 2020. Green marketing as showcase of sustainable coffee shop business.</a:t>
            </a:r>
            <a:endParaRPr lang="lt-LT" kern="100" dirty="0">
              <a:effectLst/>
              <a:latin typeface="+mn-lt"/>
              <a:cs typeface="Times New Roman" panose="02020603050405020304" pitchFamily="18" charset="0"/>
            </a:endParaRPr>
          </a:p>
          <a:p>
            <a:pPr>
              <a:lnSpc>
                <a:spcPct val="107000"/>
              </a:lnSpc>
              <a:spcAft>
                <a:spcPts val="800"/>
              </a:spcAft>
            </a:pPr>
            <a:r>
              <a:rPr lang="lt-LT" kern="100" dirty="0">
                <a:effectLst/>
                <a:highlight>
                  <a:srgbClr val="FFFFFF"/>
                </a:highlight>
                <a:latin typeface="+mn-lt"/>
                <a:cs typeface="Times New Roman" panose="02020603050405020304" pitchFamily="18" charset="0"/>
              </a:rPr>
              <a:t>Coşgun, B., Yıldırım, K. and Hidayetoglu, M.L., 2022. Effect of wall covering materials on the perception of cafe environments. </a:t>
            </a:r>
            <a:r>
              <a:rPr lang="lt-LT" i="1" kern="100" dirty="0">
                <a:effectLst/>
                <a:highlight>
                  <a:srgbClr val="FFFFFF"/>
                </a:highlight>
                <a:latin typeface="+mn-lt"/>
                <a:cs typeface="Times New Roman" panose="02020603050405020304" pitchFamily="18" charset="0"/>
              </a:rPr>
              <a:t>Facilities</a:t>
            </a:r>
            <a:r>
              <a:rPr lang="lt-LT" kern="100" dirty="0">
                <a:effectLst/>
                <a:highlight>
                  <a:srgbClr val="FFFFFF"/>
                </a:highlight>
                <a:latin typeface="+mn-lt"/>
                <a:cs typeface="Times New Roman" panose="02020603050405020304" pitchFamily="18" charset="0"/>
              </a:rPr>
              <a:t>, </a:t>
            </a:r>
            <a:r>
              <a:rPr lang="lt-LT" i="1" kern="100" dirty="0">
                <a:effectLst/>
                <a:highlight>
                  <a:srgbClr val="FFFFFF"/>
                </a:highlight>
                <a:latin typeface="+mn-lt"/>
                <a:cs typeface="Times New Roman" panose="02020603050405020304" pitchFamily="18" charset="0"/>
              </a:rPr>
              <a:t>40</a:t>
            </a:r>
            <a:r>
              <a:rPr lang="lt-LT" kern="100" dirty="0">
                <a:effectLst/>
                <a:highlight>
                  <a:srgbClr val="FFFFFF"/>
                </a:highlight>
                <a:latin typeface="+mn-lt"/>
                <a:cs typeface="Times New Roman" panose="02020603050405020304" pitchFamily="18" charset="0"/>
              </a:rPr>
              <a:t>(3/4), pp.214-232.</a:t>
            </a:r>
            <a:endParaRPr lang="lt-LT" kern="100" dirty="0">
              <a:effectLst/>
              <a:latin typeface="+mn-lt"/>
              <a:cs typeface="Times New Roman" panose="02020603050405020304" pitchFamily="18" charset="0"/>
            </a:endParaRPr>
          </a:p>
          <a:p>
            <a:pPr>
              <a:lnSpc>
                <a:spcPct val="107000"/>
              </a:lnSpc>
              <a:spcAft>
                <a:spcPts val="800"/>
              </a:spcAft>
            </a:pPr>
            <a:r>
              <a:rPr lang="lt-LT" kern="100" dirty="0">
                <a:effectLst/>
                <a:highlight>
                  <a:srgbClr val="FFFFFF"/>
                </a:highlight>
                <a:latin typeface="+mn-lt"/>
                <a:cs typeface="Times New Roman" panose="02020603050405020304" pitchFamily="18" charset="0"/>
              </a:rPr>
              <a:t>Douglas, J., Douglas, A., Cano, M. and Moyes, D., 2019, September. FACTORIAL STRUCTURE FOR INDEPENDENT COFFEE SHOPS AND CAFES’SUCCESS FACTORS: A UK STUDY. In </a:t>
            </a:r>
            <a:r>
              <a:rPr lang="lt-LT" i="1" kern="100" dirty="0">
                <a:effectLst/>
                <a:highlight>
                  <a:srgbClr val="FFFFFF"/>
                </a:highlight>
                <a:latin typeface="+mn-lt"/>
                <a:cs typeface="Times New Roman" panose="02020603050405020304" pitchFamily="18" charset="0"/>
              </a:rPr>
              <a:t>The 22nd Excellence in Services International Conference</a:t>
            </a:r>
            <a:r>
              <a:rPr lang="lt-LT" kern="100" dirty="0">
                <a:effectLst/>
                <a:highlight>
                  <a:srgbClr val="FFFFFF"/>
                </a:highlight>
                <a:latin typeface="+mn-lt"/>
                <a:cs typeface="Times New Roman" panose="02020603050405020304" pitchFamily="18" charset="0"/>
              </a:rPr>
              <a:t> (pp. 219-235).</a:t>
            </a:r>
            <a:endParaRPr lang="lt-LT" kern="100" dirty="0">
              <a:effectLst/>
              <a:latin typeface="+mn-lt"/>
              <a:cs typeface="Times New Roman" panose="02020603050405020304" pitchFamily="18" charset="0"/>
            </a:endParaRPr>
          </a:p>
          <a:p>
            <a:pPr>
              <a:lnSpc>
                <a:spcPct val="107000"/>
              </a:lnSpc>
              <a:spcAft>
                <a:spcPts val="800"/>
              </a:spcAft>
            </a:pPr>
            <a:r>
              <a:rPr lang="lt-LT" kern="100" dirty="0">
                <a:effectLst/>
                <a:highlight>
                  <a:srgbClr val="FFFFFF"/>
                </a:highlight>
                <a:latin typeface="+mn-lt"/>
                <a:cs typeface="Times New Roman" panose="02020603050405020304" pitchFamily="18" charset="0"/>
              </a:rPr>
              <a:t>Ferreira, J., 2017. Café nation? Exploring the growth of the UK café industry. </a:t>
            </a:r>
            <a:r>
              <a:rPr lang="lt-LT" i="1" kern="100" dirty="0">
                <a:effectLst/>
                <a:highlight>
                  <a:srgbClr val="FFFFFF"/>
                </a:highlight>
                <a:latin typeface="+mn-lt"/>
                <a:cs typeface="Times New Roman" panose="02020603050405020304" pitchFamily="18" charset="0"/>
              </a:rPr>
              <a:t>Area</a:t>
            </a:r>
            <a:r>
              <a:rPr lang="lt-LT" kern="100" dirty="0">
                <a:effectLst/>
                <a:highlight>
                  <a:srgbClr val="FFFFFF"/>
                </a:highlight>
                <a:latin typeface="+mn-lt"/>
                <a:cs typeface="Times New Roman" panose="02020603050405020304" pitchFamily="18" charset="0"/>
              </a:rPr>
              <a:t>, </a:t>
            </a:r>
            <a:r>
              <a:rPr lang="lt-LT" i="1" kern="100" dirty="0">
                <a:effectLst/>
                <a:highlight>
                  <a:srgbClr val="FFFFFF"/>
                </a:highlight>
                <a:latin typeface="+mn-lt"/>
                <a:cs typeface="Times New Roman" panose="02020603050405020304" pitchFamily="18" charset="0"/>
              </a:rPr>
              <a:t>49</a:t>
            </a:r>
            <a:r>
              <a:rPr lang="lt-LT" kern="100" dirty="0">
                <a:effectLst/>
                <a:highlight>
                  <a:srgbClr val="FFFFFF"/>
                </a:highlight>
                <a:latin typeface="+mn-lt"/>
                <a:cs typeface="Times New Roman" panose="02020603050405020304" pitchFamily="18" charset="0"/>
              </a:rPr>
              <a:t>(1), pp.69-76.</a:t>
            </a:r>
            <a:endParaRPr lang="lt-LT" kern="100" dirty="0">
              <a:effectLst/>
              <a:latin typeface="+mn-lt"/>
              <a:cs typeface="Times New Roman" panose="02020603050405020304" pitchFamily="18" charset="0"/>
            </a:endParaRPr>
          </a:p>
          <a:p>
            <a:pPr>
              <a:lnSpc>
                <a:spcPct val="107000"/>
              </a:lnSpc>
              <a:spcAft>
                <a:spcPts val="800"/>
              </a:spcAft>
            </a:pPr>
            <a:r>
              <a:rPr lang="lt-LT" kern="100" dirty="0">
                <a:effectLst/>
                <a:highlight>
                  <a:srgbClr val="FFFFFF"/>
                </a:highlight>
                <a:latin typeface="+mn-lt"/>
                <a:cs typeface="Times New Roman" panose="02020603050405020304" pitchFamily="18" charset="0"/>
              </a:rPr>
              <a:t>Martiskainen, M., Heiskanen, E. and Speciale, G., 2018. Community energy initiatives to alleviate fuel poverty: the material politics of Energy Cafés. </a:t>
            </a:r>
            <a:r>
              <a:rPr lang="lt-LT" i="1" kern="100" dirty="0">
                <a:effectLst/>
                <a:highlight>
                  <a:srgbClr val="FFFFFF"/>
                </a:highlight>
                <a:latin typeface="+mn-lt"/>
                <a:cs typeface="Times New Roman" panose="02020603050405020304" pitchFamily="18" charset="0"/>
              </a:rPr>
              <a:t>Local Environment</a:t>
            </a:r>
            <a:r>
              <a:rPr lang="lt-LT" kern="100" dirty="0">
                <a:effectLst/>
                <a:highlight>
                  <a:srgbClr val="FFFFFF"/>
                </a:highlight>
                <a:latin typeface="+mn-lt"/>
                <a:cs typeface="Times New Roman" panose="02020603050405020304" pitchFamily="18" charset="0"/>
              </a:rPr>
              <a:t>, </a:t>
            </a:r>
            <a:r>
              <a:rPr lang="lt-LT" i="1" kern="100" dirty="0">
                <a:effectLst/>
                <a:highlight>
                  <a:srgbClr val="FFFFFF"/>
                </a:highlight>
                <a:latin typeface="+mn-lt"/>
                <a:cs typeface="Times New Roman" panose="02020603050405020304" pitchFamily="18" charset="0"/>
              </a:rPr>
              <a:t>23</a:t>
            </a:r>
            <a:r>
              <a:rPr lang="lt-LT" kern="100" dirty="0">
                <a:effectLst/>
                <a:highlight>
                  <a:srgbClr val="FFFFFF"/>
                </a:highlight>
                <a:latin typeface="+mn-lt"/>
                <a:cs typeface="Times New Roman" panose="02020603050405020304" pitchFamily="18" charset="0"/>
              </a:rPr>
              <a:t>(1), pp.20-35.</a:t>
            </a:r>
            <a:endParaRPr lang="lt-LT" kern="100" dirty="0">
              <a:effectLst/>
              <a:latin typeface="+mn-lt"/>
              <a:cs typeface="Times New Roman" panose="02020603050405020304" pitchFamily="18" charset="0"/>
            </a:endParaRPr>
          </a:p>
          <a:p>
            <a:pPr>
              <a:lnSpc>
                <a:spcPct val="107000"/>
              </a:lnSpc>
              <a:spcAft>
                <a:spcPts val="800"/>
              </a:spcAft>
            </a:pPr>
            <a:r>
              <a:rPr lang="lt-LT" kern="100" dirty="0">
                <a:effectLst/>
                <a:highlight>
                  <a:srgbClr val="FFFFFF"/>
                </a:highlight>
                <a:latin typeface="+mn-lt"/>
                <a:cs typeface="Times New Roman" panose="02020603050405020304" pitchFamily="18" charset="0"/>
              </a:rPr>
              <a:t>Mikalonienė, L., 2020. Individual Owner Compensation in a Hybrid Limited Liability Entity in a Comparative Context: LLC (the USA), LLP (the UK) and the Small Partnership (Lithuania). </a:t>
            </a:r>
            <a:r>
              <a:rPr lang="lt-LT" i="1" kern="100" dirty="0">
                <a:effectLst/>
                <a:highlight>
                  <a:srgbClr val="FFFFFF"/>
                </a:highlight>
                <a:latin typeface="+mn-lt"/>
                <a:cs typeface="Times New Roman" panose="02020603050405020304" pitchFamily="18" charset="0"/>
              </a:rPr>
              <a:t>European Business Organization Law Review</a:t>
            </a:r>
            <a:r>
              <a:rPr lang="lt-LT" kern="100" dirty="0">
                <a:effectLst/>
                <a:highlight>
                  <a:srgbClr val="FFFFFF"/>
                </a:highlight>
                <a:latin typeface="+mn-lt"/>
                <a:cs typeface="Times New Roman" panose="02020603050405020304" pitchFamily="18" charset="0"/>
              </a:rPr>
              <a:t>, </a:t>
            </a:r>
            <a:r>
              <a:rPr lang="lt-LT" i="1" kern="100" dirty="0">
                <a:effectLst/>
                <a:highlight>
                  <a:srgbClr val="FFFFFF"/>
                </a:highlight>
                <a:latin typeface="+mn-lt"/>
                <a:cs typeface="Times New Roman" panose="02020603050405020304" pitchFamily="18" charset="0"/>
              </a:rPr>
              <a:t>21</a:t>
            </a:r>
            <a:r>
              <a:rPr lang="lt-LT" kern="100" dirty="0">
                <a:effectLst/>
                <a:highlight>
                  <a:srgbClr val="FFFFFF"/>
                </a:highlight>
                <a:latin typeface="+mn-lt"/>
                <a:cs typeface="Times New Roman" panose="02020603050405020304" pitchFamily="18" charset="0"/>
              </a:rPr>
              <a:t>(4), pp.915-936.</a:t>
            </a:r>
            <a:endParaRPr lang="lt-LT" kern="100" dirty="0">
              <a:effectLst/>
              <a:latin typeface="+mn-lt"/>
              <a:cs typeface="Times New Roman" panose="02020603050405020304" pitchFamily="18" charset="0"/>
            </a:endParaRPr>
          </a:p>
          <a:p>
            <a:pPr>
              <a:lnSpc>
                <a:spcPct val="107000"/>
              </a:lnSpc>
              <a:spcAft>
                <a:spcPts val="800"/>
              </a:spcAft>
            </a:pPr>
            <a:r>
              <a:rPr lang="lt-LT" kern="100" dirty="0">
                <a:effectLst/>
                <a:highlight>
                  <a:srgbClr val="FFFFFF"/>
                </a:highlight>
                <a:latin typeface="+mn-lt"/>
                <a:cs typeface="Times New Roman" panose="02020603050405020304" pitchFamily="18" charset="0"/>
              </a:rPr>
              <a:t>Suginam, S., Anggraini, D.P., Ningsih, T., Siahaan, R.R., Utomo, D.P., Deli Sianturi, R. and Rahayu, S., 2023. The influence of Atmosphere store, technology and halal certification on culinary café business income.</a:t>
            </a:r>
            <a:endParaRPr lang="lt-LT" kern="100" dirty="0">
              <a:effectLst/>
              <a:latin typeface="+mn-lt"/>
              <a:cs typeface="Times New Roman" panose="02020603050405020304" pitchFamily="18" charset="0"/>
            </a:endParaRPr>
          </a:p>
        </p:txBody>
      </p:sp>
    </p:spTree>
    <p:extLst>
      <p:ext uri="{BB962C8B-B14F-4D97-AF65-F5344CB8AC3E}">
        <p14:creationId xmlns:p14="http://schemas.microsoft.com/office/powerpoint/2010/main" val="535016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35"/>
          <p:cNvSpPr txBox="1">
            <a:spLocks noGrp="1"/>
          </p:cNvSpPr>
          <p:nvPr>
            <p:ph type="ctrTitle" idx="4294967295"/>
          </p:nvPr>
        </p:nvSpPr>
        <p:spPr>
          <a:xfrm>
            <a:off x="855300" y="1722038"/>
            <a:ext cx="3195000" cy="403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3000"/>
              <a:t>Thanks!</a:t>
            </a:r>
            <a:endParaRPr sz="3000"/>
          </a:p>
        </p:txBody>
      </p:sp>
      <p:sp>
        <p:nvSpPr>
          <p:cNvPr id="396" name="Google Shape;396;p35"/>
          <p:cNvSpPr txBox="1">
            <a:spLocks noGrp="1"/>
          </p:cNvSpPr>
          <p:nvPr>
            <p:ph type="subTitle" idx="4294967295"/>
          </p:nvPr>
        </p:nvSpPr>
        <p:spPr>
          <a:xfrm>
            <a:off x="855300" y="2259858"/>
            <a:ext cx="3195000" cy="1161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400" b="1" dirty="0"/>
              <a:t>Any questions?</a:t>
            </a:r>
            <a:endParaRPr sz="1400" b="1" dirty="0"/>
          </a:p>
        </p:txBody>
      </p:sp>
      <p:sp>
        <p:nvSpPr>
          <p:cNvPr id="398" name="Google Shape;398;p35"/>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14</a:t>
            </a:fld>
            <a:endParaRPr/>
          </a:p>
        </p:txBody>
      </p:sp>
      <p:pic>
        <p:nvPicPr>
          <p:cNvPr id="9218" name="Picture 2" descr="Question Asking Sticker by Ai and Aiko">
            <a:extLst>
              <a:ext uri="{FF2B5EF4-FFF2-40B4-BE49-F238E27FC236}">
                <a16:creationId xmlns:a16="http://schemas.microsoft.com/office/drawing/2014/main" id="{30FD1786-75B4-545C-C192-BB03EB4C1E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6038" y="285750"/>
            <a:ext cx="3971925" cy="4572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Paulina template">
  <a:themeElements>
    <a:clrScheme name="Custom 347">
      <a:dk1>
        <a:srgbClr val="756F6F"/>
      </a:dk1>
      <a:lt1>
        <a:srgbClr val="FFFFFF"/>
      </a:lt1>
      <a:dk2>
        <a:srgbClr val="A8A09D"/>
      </a:dk2>
      <a:lt2>
        <a:srgbClr val="F5F1F0"/>
      </a:lt2>
      <a:accent1>
        <a:srgbClr val="AD9B91"/>
      </a:accent1>
      <a:accent2>
        <a:srgbClr val="E2D1C2"/>
      </a:accent2>
      <a:accent3>
        <a:srgbClr val="C4CBBF"/>
      </a:accent3>
      <a:accent4>
        <a:srgbClr val="BFC8CB"/>
      </a:accent4>
      <a:accent5>
        <a:srgbClr val="E9DBDB"/>
      </a:accent5>
      <a:accent6>
        <a:srgbClr val="C5C4BF"/>
      </a:accent6>
      <a:hlink>
        <a:srgbClr val="413A3A"/>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2632</Words>
  <Application>Microsoft Office PowerPoint</Application>
  <PresentationFormat>On-screen Show (16:9)</PresentationFormat>
  <Paragraphs>199</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Playfair Display Medium</vt:lpstr>
      <vt:lpstr>Inria Serif Light</vt:lpstr>
      <vt:lpstr>Inria Serif</vt:lpstr>
      <vt:lpstr>Paulina template</vt:lpstr>
      <vt:lpstr>EcoBrew Café Mihaela Boicu 2223393</vt:lpstr>
      <vt:lpstr>Introduction and Overview of Business Idea</vt:lpstr>
      <vt:lpstr>Market Need and EcoBrew Mission</vt:lpstr>
      <vt:lpstr>Product or Services</vt:lpstr>
      <vt:lpstr>PowerPoint Presentation</vt:lpstr>
      <vt:lpstr>Legal Framework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EcoBrew Café</dc:title>
  <cp:lastModifiedBy>Andreea Stuparu</cp:lastModifiedBy>
  <cp:revision>5</cp:revision>
  <dcterms:modified xsi:type="dcterms:W3CDTF">2024-07-01T11:09:07Z</dcterms:modified>
</cp:coreProperties>
</file>