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1" r:id="rId1"/>
  </p:sldMasterIdLst>
  <p:notesMasterIdLst>
    <p:notesMasterId r:id="rId44"/>
  </p:notesMasterIdLst>
  <p:sldIdLst>
    <p:sldId id="256" r:id="rId2"/>
    <p:sldId id="257" r:id="rId3"/>
    <p:sldId id="258" r:id="rId4"/>
    <p:sldId id="260" r:id="rId5"/>
    <p:sldId id="261" r:id="rId6"/>
    <p:sldId id="262" r:id="rId7"/>
    <p:sldId id="263" r:id="rId8"/>
    <p:sldId id="264" r:id="rId9"/>
    <p:sldId id="265" r:id="rId10"/>
    <p:sldId id="266" r:id="rId11"/>
    <p:sldId id="259" r:id="rId12"/>
    <p:sldId id="267" r:id="rId13"/>
    <p:sldId id="270" r:id="rId14"/>
    <p:sldId id="271" r:id="rId15"/>
    <p:sldId id="272" r:id="rId16"/>
    <p:sldId id="273" r:id="rId17"/>
    <p:sldId id="274" r:id="rId18"/>
    <p:sldId id="275" r:id="rId19"/>
    <p:sldId id="276" r:id="rId20"/>
    <p:sldId id="277" r:id="rId21"/>
    <p:sldId id="371" r:id="rId22"/>
    <p:sldId id="268" r:id="rId23"/>
    <p:sldId id="278" r:id="rId24"/>
    <p:sldId id="279" r:id="rId25"/>
    <p:sldId id="280" r:id="rId26"/>
    <p:sldId id="281" r:id="rId27"/>
    <p:sldId id="282" r:id="rId28"/>
    <p:sldId id="283" r:id="rId29"/>
    <p:sldId id="284" r:id="rId30"/>
    <p:sldId id="285" r:id="rId31"/>
    <p:sldId id="269" r:id="rId32"/>
    <p:sldId id="287" r:id="rId33"/>
    <p:sldId id="286" r:id="rId34"/>
    <p:sldId id="288" r:id="rId35"/>
    <p:sldId id="289" r:id="rId36"/>
    <p:sldId id="290" r:id="rId37"/>
    <p:sldId id="291" r:id="rId38"/>
    <p:sldId id="292" r:id="rId39"/>
    <p:sldId id="293" r:id="rId40"/>
    <p:sldId id="294" r:id="rId41"/>
    <p:sldId id="370" r:id="rId42"/>
    <p:sldId id="369" r:id="rId43"/>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orbel" panose="020B0503020204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orbel" panose="020B0503020204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orbel" panose="020B0503020204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orbel" panose="020B0503020204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orbel" panose="020B0503020204020204" pitchFamily="34" charset="0"/>
        <a:ea typeface="+mn-ea"/>
        <a:cs typeface="+mn-cs"/>
      </a:defRPr>
    </a:lvl5pPr>
    <a:lvl6pPr marL="2286000" algn="l" defTabSz="914400" rtl="0" eaLnBrk="1" latinLnBrk="0" hangingPunct="1">
      <a:defRPr kern="1200">
        <a:solidFill>
          <a:schemeClr val="tx1"/>
        </a:solidFill>
        <a:latin typeface="Corbel" panose="020B0503020204020204" pitchFamily="34" charset="0"/>
        <a:ea typeface="+mn-ea"/>
        <a:cs typeface="+mn-cs"/>
      </a:defRPr>
    </a:lvl6pPr>
    <a:lvl7pPr marL="2743200" algn="l" defTabSz="914400" rtl="0" eaLnBrk="1" latinLnBrk="0" hangingPunct="1">
      <a:defRPr kern="1200">
        <a:solidFill>
          <a:schemeClr val="tx1"/>
        </a:solidFill>
        <a:latin typeface="Corbel" panose="020B0503020204020204" pitchFamily="34" charset="0"/>
        <a:ea typeface="+mn-ea"/>
        <a:cs typeface="+mn-cs"/>
      </a:defRPr>
    </a:lvl7pPr>
    <a:lvl8pPr marL="3200400" algn="l" defTabSz="914400" rtl="0" eaLnBrk="1" latinLnBrk="0" hangingPunct="1">
      <a:defRPr kern="1200">
        <a:solidFill>
          <a:schemeClr val="tx1"/>
        </a:solidFill>
        <a:latin typeface="Corbel" panose="020B0503020204020204" pitchFamily="34" charset="0"/>
        <a:ea typeface="+mn-ea"/>
        <a:cs typeface="+mn-cs"/>
      </a:defRPr>
    </a:lvl8pPr>
    <a:lvl9pPr marL="3657600" algn="l" defTabSz="914400" rtl="0" eaLnBrk="1" latinLnBrk="0" hangingPunct="1">
      <a:defRPr kern="1200">
        <a:solidFill>
          <a:schemeClr val="tx1"/>
        </a:solidFill>
        <a:latin typeface="Corbel" panose="020B0503020204020204"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4"/>
    <p:restoredTop sz="94643"/>
  </p:normalViewPr>
  <p:slideViewPr>
    <p:cSldViewPr snapToGrid="0" snapToObjects="1">
      <p:cViewPr varScale="1">
        <p:scale>
          <a:sx n="80" d="100"/>
          <a:sy n="80" d="100"/>
        </p:scale>
        <p:origin x="75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27.xml.rels><?xml version="1.0" encoding="UTF-8" standalone="yes"?>
<Relationships xmlns="http://schemas.openxmlformats.org/package/2006/relationships"><Relationship Id="rId1" Type="http://schemas.openxmlformats.org/officeDocument/2006/relationships/image" Target="../media/image29.png"/></Relationships>
</file>

<file path=ppt/diagrams/_rels/drawing27.xml.rels><?xml version="1.0" encoding="UTF-8" standalone="yes"?>
<Relationships xmlns="http://schemas.openxmlformats.org/package/2006/relationships"><Relationship Id="rId1"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5F7C5F-6F5E-4A7C-AFA0-EA68685F602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8D52CD47-0C8D-4219-9796-B19084EB6F6A}">
      <dgm:prSet/>
      <dgm:spPr/>
      <dgm:t>
        <a:bodyPr/>
        <a:lstStyle/>
        <a:p>
          <a:r>
            <a:rPr lang="en-US" b="1"/>
            <a:t>Definition of the Topic</a:t>
          </a:r>
          <a:endParaRPr lang="en-US"/>
        </a:p>
      </dgm:t>
    </dgm:pt>
    <dgm:pt modelId="{E23D6231-5689-4E5B-A182-5D5346C45607}" type="parTrans" cxnId="{5C0646D2-C358-4DC1-A0FC-9E78049E0805}">
      <dgm:prSet/>
      <dgm:spPr/>
      <dgm:t>
        <a:bodyPr/>
        <a:lstStyle/>
        <a:p>
          <a:endParaRPr lang="en-US"/>
        </a:p>
      </dgm:t>
    </dgm:pt>
    <dgm:pt modelId="{AC775516-446B-4F0E-9614-A7583EE39B98}" type="sibTrans" cxnId="{5C0646D2-C358-4DC1-A0FC-9E78049E0805}">
      <dgm:prSet/>
      <dgm:spPr/>
      <dgm:t>
        <a:bodyPr/>
        <a:lstStyle/>
        <a:p>
          <a:endParaRPr lang="en-US"/>
        </a:p>
      </dgm:t>
    </dgm:pt>
    <dgm:pt modelId="{49AB4E93-6C09-45CF-BE23-3D47E76B6789}">
      <dgm:prSet/>
      <dgm:spPr/>
      <dgm:t>
        <a:bodyPr/>
        <a:lstStyle/>
        <a:p>
          <a:r>
            <a:rPr lang="en-US" dirty="0"/>
            <a:t>Training and development refer to structured activities that enhance employees’ skills, knowledge, and capabilities to improve </a:t>
          </a:r>
          <a:r>
            <a:rPr lang="en-US" dirty="0" err="1"/>
            <a:t>organisational</a:t>
          </a:r>
          <a:r>
            <a:rPr lang="en-US" dirty="0"/>
            <a:t> performance (Noe, 2023; </a:t>
          </a:r>
          <a:r>
            <a:rPr lang="en-US" altLang="en-US" dirty="0">
              <a:latin typeface="Times New Roman" panose="02020603050405020304" pitchFamily="18" charset="0"/>
              <a:cs typeface="Times New Roman" panose="02020603050405020304" pitchFamily="18" charset="0"/>
            </a:rPr>
            <a:t>Becker, 1993</a:t>
          </a:r>
          <a:r>
            <a:rPr lang="en-US" dirty="0"/>
            <a:t>).</a:t>
          </a:r>
        </a:p>
      </dgm:t>
    </dgm:pt>
    <dgm:pt modelId="{8BB09303-09AB-47E7-9164-4E46E3130FE7}" type="parTrans" cxnId="{0927DBC7-3997-4C45-B948-ECB71F349AF9}">
      <dgm:prSet/>
      <dgm:spPr/>
      <dgm:t>
        <a:bodyPr/>
        <a:lstStyle/>
        <a:p>
          <a:endParaRPr lang="en-US"/>
        </a:p>
      </dgm:t>
    </dgm:pt>
    <dgm:pt modelId="{C4885FF0-0F19-4B4C-A55B-6E4331546788}" type="sibTrans" cxnId="{0927DBC7-3997-4C45-B948-ECB71F349AF9}">
      <dgm:prSet/>
      <dgm:spPr/>
      <dgm:t>
        <a:bodyPr/>
        <a:lstStyle/>
        <a:p>
          <a:endParaRPr lang="en-US"/>
        </a:p>
      </dgm:t>
    </dgm:pt>
    <dgm:pt modelId="{666ABEF3-298D-445D-A0E6-54415B563947}">
      <dgm:prSet/>
      <dgm:spPr/>
      <dgm:t>
        <a:bodyPr/>
        <a:lstStyle/>
        <a:p>
          <a:r>
            <a:rPr lang="en-US" b="1"/>
            <a:t>Context</a:t>
          </a:r>
          <a:endParaRPr lang="en-US"/>
        </a:p>
      </dgm:t>
    </dgm:pt>
    <dgm:pt modelId="{0C8E55EC-7F9C-4AE9-86F1-A1E41432F642}" type="parTrans" cxnId="{A0454F28-6411-4703-83BD-38D9BFF8F2FB}">
      <dgm:prSet/>
      <dgm:spPr/>
      <dgm:t>
        <a:bodyPr/>
        <a:lstStyle/>
        <a:p>
          <a:endParaRPr lang="en-US"/>
        </a:p>
      </dgm:t>
    </dgm:pt>
    <dgm:pt modelId="{1E033252-5F3A-453A-B588-FE0DCC13B003}" type="sibTrans" cxnId="{A0454F28-6411-4703-83BD-38D9BFF8F2FB}">
      <dgm:prSet/>
      <dgm:spPr/>
      <dgm:t>
        <a:bodyPr/>
        <a:lstStyle/>
        <a:p>
          <a:endParaRPr lang="en-US"/>
        </a:p>
      </dgm:t>
    </dgm:pt>
    <dgm:pt modelId="{28276DF2-DAD4-40BC-B9A5-37A300F987C4}">
      <dgm:prSet/>
      <dgm:spPr/>
      <dgm:t>
        <a:bodyPr/>
        <a:lstStyle/>
        <a:p>
          <a:r>
            <a:rPr lang="en-US"/>
            <a:t>The National Health Service faces workforce shortages and rising service demand, making continuous staff development essential for sustaining performance and quality care (CIPD, 2024).</a:t>
          </a:r>
        </a:p>
      </dgm:t>
    </dgm:pt>
    <dgm:pt modelId="{BDBCD12A-138F-4250-BFC7-37F4AEB365D4}" type="parTrans" cxnId="{0BAB173C-6AF3-47BA-B05A-0121B89730A2}">
      <dgm:prSet/>
      <dgm:spPr/>
      <dgm:t>
        <a:bodyPr/>
        <a:lstStyle/>
        <a:p>
          <a:endParaRPr lang="en-US"/>
        </a:p>
      </dgm:t>
    </dgm:pt>
    <dgm:pt modelId="{8C39126E-ED4F-4CA3-B02A-57C1244F530D}" type="sibTrans" cxnId="{0BAB173C-6AF3-47BA-B05A-0121B89730A2}">
      <dgm:prSet/>
      <dgm:spPr/>
      <dgm:t>
        <a:bodyPr/>
        <a:lstStyle/>
        <a:p>
          <a:endParaRPr lang="en-US"/>
        </a:p>
      </dgm:t>
    </dgm:pt>
    <dgm:pt modelId="{C28AC392-ADED-47F7-A586-CD6060C17D27}">
      <dgm:prSet/>
      <dgm:spPr/>
      <dgm:t>
        <a:bodyPr/>
        <a:lstStyle/>
        <a:p>
          <a:r>
            <a:rPr lang="en-US" b="1"/>
            <a:t>Focus of the Presentation</a:t>
          </a:r>
          <a:endParaRPr lang="en-US"/>
        </a:p>
      </dgm:t>
    </dgm:pt>
    <dgm:pt modelId="{1C2D0AF1-079B-4312-8AAA-FDE6BE1AA1D9}" type="parTrans" cxnId="{4BE906D6-ACC6-48CE-85C2-9864A7705663}">
      <dgm:prSet/>
      <dgm:spPr/>
      <dgm:t>
        <a:bodyPr/>
        <a:lstStyle/>
        <a:p>
          <a:endParaRPr lang="en-US"/>
        </a:p>
      </dgm:t>
    </dgm:pt>
    <dgm:pt modelId="{E35FBAC0-5BF4-4C94-8BB1-4EC3B24161E9}" type="sibTrans" cxnId="{4BE906D6-ACC6-48CE-85C2-9864A7705663}">
      <dgm:prSet/>
      <dgm:spPr/>
      <dgm:t>
        <a:bodyPr/>
        <a:lstStyle/>
        <a:p>
          <a:endParaRPr lang="en-US"/>
        </a:p>
      </dgm:t>
    </dgm:pt>
    <dgm:pt modelId="{37B595B0-9E15-41E8-9E59-EB37930E09C0}">
      <dgm:prSet/>
      <dgm:spPr/>
      <dgm:t>
        <a:bodyPr/>
        <a:lstStyle/>
        <a:p>
          <a:r>
            <a:rPr lang="en-US"/>
            <a:t>This presentation focuses on how training and development can address workforce capability gaps and improve operational efficiency within the National Health Service.</a:t>
          </a:r>
        </a:p>
      </dgm:t>
    </dgm:pt>
    <dgm:pt modelId="{F39DC386-69A1-4CD0-9679-5459CE89DC1B}" type="parTrans" cxnId="{7D797D4C-683B-4BCC-B880-B7EC59577403}">
      <dgm:prSet/>
      <dgm:spPr/>
      <dgm:t>
        <a:bodyPr/>
        <a:lstStyle/>
        <a:p>
          <a:endParaRPr lang="en-US"/>
        </a:p>
      </dgm:t>
    </dgm:pt>
    <dgm:pt modelId="{6108EE31-EC32-40AC-B14A-19074B46B412}" type="sibTrans" cxnId="{7D797D4C-683B-4BCC-B880-B7EC59577403}">
      <dgm:prSet/>
      <dgm:spPr/>
      <dgm:t>
        <a:bodyPr/>
        <a:lstStyle/>
        <a:p>
          <a:endParaRPr lang="en-US"/>
        </a:p>
      </dgm:t>
    </dgm:pt>
    <dgm:pt modelId="{4693ABA4-BC63-4508-9005-3576D41CC404}">
      <dgm:prSet/>
      <dgm:spPr/>
      <dgm:t>
        <a:bodyPr/>
        <a:lstStyle/>
        <a:p>
          <a:r>
            <a:rPr lang="en-US" b="1"/>
            <a:t>Objective of the Presentation</a:t>
          </a:r>
          <a:endParaRPr lang="en-US"/>
        </a:p>
      </dgm:t>
    </dgm:pt>
    <dgm:pt modelId="{174F1776-A46B-467A-95CB-B392F93A1FED}" type="parTrans" cxnId="{C0B74E3D-C790-41EB-B3E1-E8B671F1C3C6}">
      <dgm:prSet/>
      <dgm:spPr/>
      <dgm:t>
        <a:bodyPr/>
        <a:lstStyle/>
        <a:p>
          <a:endParaRPr lang="en-US"/>
        </a:p>
      </dgm:t>
    </dgm:pt>
    <dgm:pt modelId="{97A0CE2B-EB70-45F4-B087-FE3A8D4AAF29}" type="sibTrans" cxnId="{C0B74E3D-C790-41EB-B3E1-E8B671F1C3C6}">
      <dgm:prSet/>
      <dgm:spPr/>
      <dgm:t>
        <a:bodyPr/>
        <a:lstStyle/>
        <a:p>
          <a:endParaRPr lang="en-US"/>
        </a:p>
      </dgm:t>
    </dgm:pt>
    <dgm:pt modelId="{197DB415-A7C4-4996-B3AF-CCD5E25E8366}">
      <dgm:prSet/>
      <dgm:spPr/>
      <dgm:t>
        <a:bodyPr/>
        <a:lstStyle/>
        <a:p>
          <a:r>
            <a:rPr lang="en-US"/>
            <a:t>The objective is to evaluate and recommend strategic training initiatives in the National Health Service.</a:t>
          </a:r>
        </a:p>
      </dgm:t>
    </dgm:pt>
    <dgm:pt modelId="{DDE4BB51-CC85-4F40-A887-8B17AAAE79A9}" type="parTrans" cxnId="{548A0D0B-A369-44CF-BC5F-E720CBD1EB1D}">
      <dgm:prSet/>
      <dgm:spPr/>
      <dgm:t>
        <a:bodyPr/>
        <a:lstStyle/>
        <a:p>
          <a:endParaRPr lang="en-US"/>
        </a:p>
      </dgm:t>
    </dgm:pt>
    <dgm:pt modelId="{E3436B17-D590-43FC-B569-4EE5ED7B3C3B}" type="sibTrans" cxnId="{548A0D0B-A369-44CF-BC5F-E720CBD1EB1D}">
      <dgm:prSet/>
      <dgm:spPr/>
      <dgm:t>
        <a:bodyPr/>
        <a:lstStyle/>
        <a:p>
          <a:endParaRPr lang="en-US"/>
        </a:p>
      </dgm:t>
    </dgm:pt>
    <dgm:pt modelId="{61F21BF4-281D-4D76-82F3-FC52355D303A}" type="pres">
      <dgm:prSet presAssocID="{F45F7C5F-6F5E-4A7C-AFA0-EA68685F6024}" presName="linear" presStyleCnt="0">
        <dgm:presLayoutVars>
          <dgm:dir/>
          <dgm:animLvl val="lvl"/>
          <dgm:resizeHandles val="exact"/>
        </dgm:presLayoutVars>
      </dgm:prSet>
      <dgm:spPr/>
    </dgm:pt>
    <dgm:pt modelId="{59D2651E-0F19-447B-B4EF-94D06D5A75D5}" type="pres">
      <dgm:prSet presAssocID="{8D52CD47-0C8D-4219-9796-B19084EB6F6A}" presName="parentLin" presStyleCnt="0"/>
      <dgm:spPr/>
    </dgm:pt>
    <dgm:pt modelId="{98BE7E2A-E92D-4C17-9AC1-2243FD3710E4}" type="pres">
      <dgm:prSet presAssocID="{8D52CD47-0C8D-4219-9796-B19084EB6F6A}" presName="parentLeftMargin" presStyleLbl="node1" presStyleIdx="0" presStyleCnt="4"/>
      <dgm:spPr/>
    </dgm:pt>
    <dgm:pt modelId="{C2ACA5EA-F6FE-4C18-9FEB-790F4088AA71}" type="pres">
      <dgm:prSet presAssocID="{8D52CD47-0C8D-4219-9796-B19084EB6F6A}" presName="parentText" presStyleLbl="node1" presStyleIdx="0" presStyleCnt="4">
        <dgm:presLayoutVars>
          <dgm:chMax val="0"/>
          <dgm:bulletEnabled val="1"/>
        </dgm:presLayoutVars>
      </dgm:prSet>
      <dgm:spPr/>
    </dgm:pt>
    <dgm:pt modelId="{321005AF-8A46-4FD3-955C-9D6CD7AC5665}" type="pres">
      <dgm:prSet presAssocID="{8D52CD47-0C8D-4219-9796-B19084EB6F6A}" presName="negativeSpace" presStyleCnt="0"/>
      <dgm:spPr/>
    </dgm:pt>
    <dgm:pt modelId="{C4F5B7FD-1F07-435F-A25D-1E7ACFF73E9A}" type="pres">
      <dgm:prSet presAssocID="{8D52CD47-0C8D-4219-9796-B19084EB6F6A}" presName="childText" presStyleLbl="conFgAcc1" presStyleIdx="0" presStyleCnt="4">
        <dgm:presLayoutVars>
          <dgm:bulletEnabled val="1"/>
        </dgm:presLayoutVars>
      </dgm:prSet>
      <dgm:spPr/>
    </dgm:pt>
    <dgm:pt modelId="{C5695645-C8CC-48F4-8680-E5426CB551EC}" type="pres">
      <dgm:prSet presAssocID="{AC775516-446B-4F0E-9614-A7583EE39B98}" presName="spaceBetweenRectangles" presStyleCnt="0"/>
      <dgm:spPr/>
    </dgm:pt>
    <dgm:pt modelId="{7BCEC548-4F3D-4389-A746-ADC2C8D1BE9E}" type="pres">
      <dgm:prSet presAssocID="{666ABEF3-298D-445D-A0E6-54415B563947}" presName="parentLin" presStyleCnt="0"/>
      <dgm:spPr/>
    </dgm:pt>
    <dgm:pt modelId="{6B3A1E34-6AFC-4067-8D81-109AB8A0D19C}" type="pres">
      <dgm:prSet presAssocID="{666ABEF3-298D-445D-A0E6-54415B563947}" presName="parentLeftMargin" presStyleLbl="node1" presStyleIdx="0" presStyleCnt="4"/>
      <dgm:spPr/>
    </dgm:pt>
    <dgm:pt modelId="{DEB140EC-CC0B-4344-8C17-51468543DD36}" type="pres">
      <dgm:prSet presAssocID="{666ABEF3-298D-445D-A0E6-54415B563947}" presName="parentText" presStyleLbl="node1" presStyleIdx="1" presStyleCnt="4">
        <dgm:presLayoutVars>
          <dgm:chMax val="0"/>
          <dgm:bulletEnabled val="1"/>
        </dgm:presLayoutVars>
      </dgm:prSet>
      <dgm:spPr/>
    </dgm:pt>
    <dgm:pt modelId="{10C3D9DD-6179-4A19-BFCE-B1B4B128C115}" type="pres">
      <dgm:prSet presAssocID="{666ABEF3-298D-445D-A0E6-54415B563947}" presName="negativeSpace" presStyleCnt="0"/>
      <dgm:spPr/>
    </dgm:pt>
    <dgm:pt modelId="{99A76461-96EC-40F2-B994-D9D1AE01EA38}" type="pres">
      <dgm:prSet presAssocID="{666ABEF3-298D-445D-A0E6-54415B563947}" presName="childText" presStyleLbl="conFgAcc1" presStyleIdx="1" presStyleCnt="4">
        <dgm:presLayoutVars>
          <dgm:bulletEnabled val="1"/>
        </dgm:presLayoutVars>
      </dgm:prSet>
      <dgm:spPr/>
    </dgm:pt>
    <dgm:pt modelId="{A60149B9-816D-4CBC-8DC1-A5BD8570BE7B}" type="pres">
      <dgm:prSet presAssocID="{1E033252-5F3A-453A-B588-FE0DCC13B003}" presName="spaceBetweenRectangles" presStyleCnt="0"/>
      <dgm:spPr/>
    </dgm:pt>
    <dgm:pt modelId="{51CE4956-2CAE-471C-8C58-BEC79BCD87C5}" type="pres">
      <dgm:prSet presAssocID="{C28AC392-ADED-47F7-A586-CD6060C17D27}" presName="parentLin" presStyleCnt="0"/>
      <dgm:spPr/>
    </dgm:pt>
    <dgm:pt modelId="{4A935EAC-6DD3-44B6-8F95-D5CB94D073B2}" type="pres">
      <dgm:prSet presAssocID="{C28AC392-ADED-47F7-A586-CD6060C17D27}" presName="parentLeftMargin" presStyleLbl="node1" presStyleIdx="1" presStyleCnt="4"/>
      <dgm:spPr/>
    </dgm:pt>
    <dgm:pt modelId="{AAB29B82-1A7F-40AE-B5F9-F50148FF2857}" type="pres">
      <dgm:prSet presAssocID="{C28AC392-ADED-47F7-A586-CD6060C17D27}" presName="parentText" presStyleLbl="node1" presStyleIdx="2" presStyleCnt="4">
        <dgm:presLayoutVars>
          <dgm:chMax val="0"/>
          <dgm:bulletEnabled val="1"/>
        </dgm:presLayoutVars>
      </dgm:prSet>
      <dgm:spPr/>
    </dgm:pt>
    <dgm:pt modelId="{24433B2C-1984-476C-B4C0-FADD1FD278FA}" type="pres">
      <dgm:prSet presAssocID="{C28AC392-ADED-47F7-A586-CD6060C17D27}" presName="negativeSpace" presStyleCnt="0"/>
      <dgm:spPr/>
    </dgm:pt>
    <dgm:pt modelId="{7C72F7C4-3413-48FB-89E9-23EEA5AD3086}" type="pres">
      <dgm:prSet presAssocID="{C28AC392-ADED-47F7-A586-CD6060C17D27}" presName="childText" presStyleLbl="conFgAcc1" presStyleIdx="2" presStyleCnt="4">
        <dgm:presLayoutVars>
          <dgm:bulletEnabled val="1"/>
        </dgm:presLayoutVars>
      </dgm:prSet>
      <dgm:spPr/>
    </dgm:pt>
    <dgm:pt modelId="{6DCF17C3-9B94-4718-932D-C1B4C967CCFD}" type="pres">
      <dgm:prSet presAssocID="{E35FBAC0-5BF4-4C94-8BB1-4EC3B24161E9}" presName="spaceBetweenRectangles" presStyleCnt="0"/>
      <dgm:spPr/>
    </dgm:pt>
    <dgm:pt modelId="{E77C8EE0-B603-4B4B-9D28-4A29A3D09D83}" type="pres">
      <dgm:prSet presAssocID="{4693ABA4-BC63-4508-9005-3576D41CC404}" presName="parentLin" presStyleCnt="0"/>
      <dgm:spPr/>
    </dgm:pt>
    <dgm:pt modelId="{3209A378-BBE8-47A8-B467-FEDDBDAF5A95}" type="pres">
      <dgm:prSet presAssocID="{4693ABA4-BC63-4508-9005-3576D41CC404}" presName="parentLeftMargin" presStyleLbl="node1" presStyleIdx="2" presStyleCnt="4"/>
      <dgm:spPr/>
    </dgm:pt>
    <dgm:pt modelId="{CA683334-DECC-4EAD-8A2C-8108B5347B58}" type="pres">
      <dgm:prSet presAssocID="{4693ABA4-BC63-4508-9005-3576D41CC404}" presName="parentText" presStyleLbl="node1" presStyleIdx="3" presStyleCnt="4">
        <dgm:presLayoutVars>
          <dgm:chMax val="0"/>
          <dgm:bulletEnabled val="1"/>
        </dgm:presLayoutVars>
      </dgm:prSet>
      <dgm:spPr/>
    </dgm:pt>
    <dgm:pt modelId="{683084CF-C7A8-4283-BA37-819707B84689}" type="pres">
      <dgm:prSet presAssocID="{4693ABA4-BC63-4508-9005-3576D41CC404}" presName="negativeSpace" presStyleCnt="0"/>
      <dgm:spPr/>
    </dgm:pt>
    <dgm:pt modelId="{3813E073-547E-484A-B13B-995E7D74735D}" type="pres">
      <dgm:prSet presAssocID="{4693ABA4-BC63-4508-9005-3576D41CC404}" presName="childText" presStyleLbl="conFgAcc1" presStyleIdx="3" presStyleCnt="4">
        <dgm:presLayoutVars>
          <dgm:bulletEnabled val="1"/>
        </dgm:presLayoutVars>
      </dgm:prSet>
      <dgm:spPr/>
    </dgm:pt>
  </dgm:ptLst>
  <dgm:cxnLst>
    <dgm:cxn modelId="{A4DBB802-3A83-445E-BE9B-3E75D26231BA}" type="presOf" srcId="{666ABEF3-298D-445D-A0E6-54415B563947}" destId="{6B3A1E34-6AFC-4067-8D81-109AB8A0D19C}" srcOrd="0" destOrd="0" presId="urn:microsoft.com/office/officeart/2005/8/layout/list1"/>
    <dgm:cxn modelId="{548A0D0B-A369-44CF-BC5F-E720CBD1EB1D}" srcId="{4693ABA4-BC63-4508-9005-3576D41CC404}" destId="{197DB415-A7C4-4996-B3AF-CCD5E25E8366}" srcOrd="0" destOrd="0" parTransId="{DDE4BB51-CC85-4F40-A887-8B17AAAE79A9}" sibTransId="{E3436B17-D590-43FC-B569-4EE5ED7B3C3B}"/>
    <dgm:cxn modelId="{16BB7818-D09E-4754-8A25-266A56D6AAC0}" type="presOf" srcId="{4693ABA4-BC63-4508-9005-3576D41CC404}" destId="{3209A378-BBE8-47A8-B467-FEDDBDAF5A95}" srcOrd="0" destOrd="0" presId="urn:microsoft.com/office/officeart/2005/8/layout/list1"/>
    <dgm:cxn modelId="{83B17027-8125-4166-A6A9-8FECE76A0670}" type="presOf" srcId="{C28AC392-ADED-47F7-A586-CD6060C17D27}" destId="{AAB29B82-1A7F-40AE-B5F9-F50148FF2857}" srcOrd="1" destOrd="0" presId="urn:microsoft.com/office/officeart/2005/8/layout/list1"/>
    <dgm:cxn modelId="{A0454F28-6411-4703-83BD-38D9BFF8F2FB}" srcId="{F45F7C5F-6F5E-4A7C-AFA0-EA68685F6024}" destId="{666ABEF3-298D-445D-A0E6-54415B563947}" srcOrd="1" destOrd="0" parTransId="{0C8E55EC-7F9C-4AE9-86F1-A1E41432F642}" sibTransId="{1E033252-5F3A-453A-B588-FE0DCC13B003}"/>
    <dgm:cxn modelId="{F51D582D-413C-4183-BCB2-A4D5263BD1ED}" type="presOf" srcId="{28276DF2-DAD4-40BC-B9A5-37A300F987C4}" destId="{99A76461-96EC-40F2-B994-D9D1AE01EA38}" srcOrd="0" destOrd="0" presId="urn:microsoft.com/office/officeart/2005/8/layout/list1"/>
    <dgm:cxn modelId="{0BAB173C-6AF3-47BA-B05A-0121B89730A2}" srcId="{666ABEF3-298D-445D-A0E6-54415B563947}" destId="{28276DF2-DAD4-40BC-B9A5-37A300F987C4}" srcOrd="0" destOrd="0" parTransId="{BDBCD12A-138F-4250-BFC7-37F4AEB365D4}" sibTransId="{8C39126E-ED4F-4CA3-B02A-57C1244F530D}"/>
    <dgm:cxn modelId="{C0B74E3D-C790-41EB-B3E1-E8B671F1C3C6}" srcId="{F45F7C5F-6F5E-4A7C-AFA0-EA68685F6024}" destId="{4693ABA4-BC63-4508-9005-3576D41CC404}" srcOrd="3" destOrd="0" parTransId="{174F1776-A46B-467A-95CB-B392F93A1FED}" sibTransId="{97A0CE2B-EB70-45F4-B087-FE3A8D4AAF29}"/>
    <dgm:cxn modelId="{7D797D4C-683B-4BCC-B880-B7EC59577403}" srcId="{C28AC392-ADED-47F7-A586-CD6060C17D27}" destId="{37B595B0-9E15-41E8-9E59-EB37930E09C0}" srcOrd="0" destOrd="0" parTransId="{F39DC386-69A1-4CD0-9679-5459CE89DC1B}" sibTransId="{6108EE31-EC32-40AC-B14A-19074B46B412}"/>
    <dgm:cxn modelId="{C474BD4C-04FE-49DB-ADAE-4709F049802A}" type="presOf" srcId="{F45F7C5F-6F5E-4A7C-AFA0-EA68685F6024}" destId="{61F21BF4-281D-4D76-82F3-FC52355D303A}" srcOrd="0" destOrd="0" presId="urn:microsoft.com/office/officeart/2005/8/layout/list1"/>
    <dgm:cxn modelId="{2CE2BEAF-48AA-40CD-B778-CF045673D310}" type="presOf" srcId="{666ABEF3-298D-445D-A0E6-54415B563947}" destId="{DEB140EC-CC0B-4344-8C17-51468543DD36}" srcOrd="1" destOrd="0" presId="urn:microsoft.com/office/officeart/2005/8/layout/list1"/>
    <dgm:cxn modelId="{B44198C6-FA7A-4609-B2D3-111933ABCF35}" type="presOf" srcId="{197DB415-A7C4-4996-B3AF-CCD5E25E8366}" destId="{3813E073-547E-484A-B13B-995E7D74735D}" srcOrd="0" destOrd="0" presId="urn:microsoft.com/office/officeart/2005/8/layout/list1"/>
    <dgm:cxn modelId="{0927DBC7-3997-4C45-B948-ECB71F349AF9}" srcId="{8D52CD47-0C8D-4219-9796-B19084EB6F6A}" destId="{49AB4E93-6C09-45CF-BE23-3D47E76B6789}" srcOrd="0" destOrd="0" parTransId="{8BB09303-09AB-47E7-9164-4E46E3130FE7}" sibTransId="{C4885FF0-0F19-4B4C-A55B-6E4331546788}"/>
    <dgm:cxn modelId="{1B595FC9-3FEA-4186-BB32-646977A3744E}" type="presOf" srcId="{8D52CD47-0C8D-4219-9796-B19084EB6F6A}" destId="{98BE7E2A-E92D-4C17-9AC1-2243FD3710E4}" srcOrd="0" destOrd="0" presId="urn:microsoft.com/office/officeart/2005/8/layout/list1"/>
    <dgm:cxn modelId="{AD409EC9-BDFA-44DC-BCDC-C4B5C34E5833}" type="presOf" srcId="{C28AC392-ADED-47F7-A586-CD6060C17D27}" destId="{4A935EAC-6DD3-44B6-8F95-D5CB94D073B2}" srcOrd="0" destOrd="0" presId="urn:microsoft.com/office/officeart/2005/8/layout/list1"/>
    <dgm:cxn modelId="{BF0E54CC-52B6-47B2-A4CC-C2692553C988}" type="presOf" srcId="{8D52CD47-0C8D-4219-9796-B19084EB6F6A}" destId="{C2ACA5EA-F6FE-4C18-9FEB-790F4088AA71}" srcOrd="1" destOrd="0" presId="urn:microsoft.com/office/officeart/2005/8/layout/list1"/>
    <dgm:cxn modelId="{5C0646D2-C358-4DC1-A0FC-9E78049E0805}" srcId="{F45F7C5F-6F5E-4A7C-AFA0-EA68685F6024}" destId="{8D52CD47-0C8D-4219-9796-B19084EB6F6A}" srcOrd="0" destOrd="0" parTransId="{E23D6231-5689-4E5B-A182-5D5346C45607}" sibTransId="{AC775516-446B-4F0E-9614-A7583EE39B98}"/>
    <dgm:cxn modelId="{4BE906D6-ACC6-48CE-85C2-9864A7705663}" srcId="{F45F7C5F-6F5E-4A7C-AFA0-EA68685F6024}" destId="{C28AC392-ADED-47F7-A586-CD6060C17D27}" srcOrd="2" destOrd="0" parTransId="{1C2D0AF1-079B-4312-8AAA-FDE6BE1AA1D9}" sibTransId="{E35FBAC0-5BF4-4C94-8BB1-4EC3B24161E9}"/>
    <dgm:cxn modelId="{746ECCDA-EFB3-4B2A-AFCF-FE5BC83BACC9}" type="presOf" srcId="{37B595B0-9E15-41E8-9E59-EB37930E09C0}" destId="{7C72F7C4-3413-48FB-89E9-23EEA5AD3086}" srcOrd="0" destOrd="0" presId="urn:microsoft.com/office/officeart/2005/8/layout/list1"/>
    <dgm:cxn modelId="{F366CADB-62A1-48E1-A191-2B75434DAC3C}" type="presOf" srcId="{4693ABA4-BC63-4508-9005-3576D41CC404}" destId="{CA683334-DECC-4EAD-8A2C-8108B5347B58}" srcOrd="1" destOrd="0" presId="urn:microsoft.com/office/officeart/2005/8/layout/list1"/>
    <dgm:cxn modelId="{FBA012E3-EF43-4F2C-927E-AAD66C53A642}" type="presOf" srcId="{49AB4E93-6C09-45CF-BE23-3D47E76B6789}" destId="{C4F5B7FD-1F07-435F-A25D-1E7ACFF73E9A}" srcOrd="0" destOrd="0" presId="urn:microsoft.com/office/officeart/2005/8/layout/list1"/>
    <dgm:cxn modelId="{4AA93278-82EE-4EA6-B003-32DD119BAF2D}" type="presParOf" srcId="{61F21BF4-281D-4D76-82F3-FC52355D303A}" destId="{59D2651E-0F19-447B-B4EF-94D06D5A75D5}" srcOrd="0" destOrd="0" presId="urn:microsoft.com/office/officeart/2005/8/layout/list1"/>
    <dgm:cxn modelId="{915BC4EE-6390-4DAC-98B9-2325A0C9330D}" type="presParOf" srcId="{59D2651E-0F19-447B-B4EF-94D06D5A75D5}" destId="{98BE7E2A-E92D-4C17-9AC1-2243FD3710E4}" srcOrd="0" destOrd="0" presId="urn:microsoft.com/office/officeart/2005/8/layout/list1"/>
    <dgm:cxn modelId="{DBA632ED-1195-4B4A-AB64-7B3A25C36FCE}" type="presParOf" srcId="{59D2651E-0F19-447B-B4EF-94D06D5A75D5}" destId="{C2ACA5EA-F6FE-4C18-9FEB-790F4088AA71}" srcOrd="1" destOrd="0" presId="urn:microsoft.com/office/officeart/2005/8/layout/list1"/>
    <dgm:cxn modelId="{06EDB3FD-E567-4477-8E93-F333A8133A3A}" type="presParOf" srcId="{61F21BF4-281D-4D76-82F3-FC52355D303A}" destId="{321005AF-8A46-4FD3-955C-9D6CD7AC5665}" srcOrd="1" destOrd="0" presId="urn:microsoft.com/office/officeart/2005/8/layout/list1"/>
    <dgm:cxn modelId="{644C24DE-5644-40B1-AB4E-78AF04E9A4DC}" type="presParOf" srcId="{61F21BF4-281D-4D76-82F3-FC52355D303A}" destId="{C4F5B7FD-1F07-435F-A25D-1E7ACFF73E9A}" srcOrd="2" destOrd="0" presId="urn:microsoft.com/office/officeart/2005/8/layout/list1"/>
    <dgm:cxn modelId="{B68AE59A-B311-49C5-8BBD-AF0A33D69282}" type="presParOf" srcId="{61F21BF4-281D-4D76-82F3-FC52355D303A}" destId="{C5695645-C8CC-48F4-8680-E5426CB551EC}" srcOrd="3" destOrd="0" presId="urn:microsoft.com/office/officeart/2005/8/layout/list1"/>
    <dgm:cxn modelId="{6D3AFE9F-BB76-4C56-B8AD-7E07CC2FE74C}" type="presParOf" srcId="{61F21BF4-281D-4D76-82F3-FC52355D303A}" destId="{7BCEC548-4F3D-4389-A746-ADC2C8D1BE9E}" srcOrd="4" destOrd="0" presId="urn:microsoft.com/office/officeart/2005/8/layout/list1"/>
    <dgm:cxn modelId="{4B1D924C-5E45-4D18-B3EF-F76E18CB7515}" type="presParOf" srcId="{7BCEC548-4F3D-4389-A746-ADC2C8D1BE9E}" destId="{6B3A1E34-6AFC-4067-8D81-109AB8A0D19C}" srcOrd="0" destOrd="0" presId="urn:microsoft.com/office/officeart/2005/8/layout/list1"/>
    <dgm:cxn modelId="{42315088-CC7D-4968-9216-DD9490B79F81}" type="presParOf" srcId="{7BCEC548-4F3D-4389-A746-ADC2C8D1BE9E}" destId="{DEB140EC-CC0B-4344-8C17-51468543DD36}" srcOrd="1" destOrd="0" presId="urn:microsoft.com/office/officeart/2005/8/layout/list1"/>
    <dgm:cxn modelId="{FE59FF0B-65B9-42A1-B2B0-A859AB7C3A0C}" type="presParOf" srcId="{61F21BF4-281D-4D76-82F3-FC52355D303A}" destId="{10C3D9DD-6179-4A19-BFCE-B1B4B128C115}" srcOrd="5" destOrd="0" presId="urn:microsoft.com/office/officeart/2005/8/layout/list1"/>
    <dgm:cxn modelId="{3398FC42-C0DF-47B2-944D-76132A6D1328}" type="presParOf" srcId="{61F21BF4-281D-4D76-82F3-FC52355D303A}" destId="{99A76461-96EC-40F2-B994-D9D1AE01EA38}" srcOrd="6" destOrd="0" presId="urn:microsoft.com/office/officeart/2005/8/layout/list1"/>
    <dgm:cxn modelId="{7FB57CB3-CC95-4531-904E-E7554BF93C98}" type="presParOf" srcId="{61F21BF4-281D-4D76-82F3-FC52355D303A}" destId="{A60149B9-816D-4CBC-8DC1-A5BD8570BE7B}" srcOrd="7" destOrd="0" presId="urn:microsoft.com/office/officeart/2005/8/layout/list1"/>
    <dgm:cxn modelId="{EFEF7068-3010-4FB5-B5D0-727FC39DDFA7}" type="presParOf" srcId="{61F21BF4-281D-4D76-82F3-FC52355D303A}" destId="{51CE4956-2CAE-471C-8C58-BEC79BCD87C5}" srcOrd="8" destOrd="0" presId="urn:microsoft.com/office/officeart/2005/8/layout/list1"/>
    <dgm:cxn modelId="{3F0E57EF-1461-43F0-9F10-18AA56625529}" type="presParOf" srcId="{51CE4956-2CAE-471C-8C58-BEC79BCD87C5}" destId="{4A935EAC-6DD3-44B6-8F95-D5CB94D073B2}" srcOrd="0" destOrd="0" presId="urn:microsoft.com/office/officeart/2005/8/layout/list1"/>
    <dgm:cxn modelId="{AA6B0D28-FC2D-4DC8-81A4-17AD6EB205AB}" type="presParOf" srcId="{51CE4956-2CAE-471C-8C58-BEC79BCD87C5}" destId="{AAB29B82-1A7F-40AE-B5F9-F50148FF2857}" srcOrd="1" destOrd="0" presId="urn:microsoft.com/office/officeart/2005/8/layout/list1"/>
    <dgm:cxn modelId="{2D380A88-A768-4224-9E8C-606F243C0326}" type="presParOf" srcId="{61F21BF4-281D-4D76-82F3-FC52355D303A}" destId="{24433B2C-1984-476C-B4C0-FADD1FD278FA}" srcOrd="9" destOrd="0" presId="urn:microsoft.com/office/officeart/2005/8/layout/list1"/>
    <dgm:cxn modelId="{E8327303-35DC-4276-86E9-C3D3F1E5F7F8}" type="presParOf" srcId="{61F21BF4-281D-4D76-82F3-FC52355D303A}" destId="{7C72F7C4-3413-48FB-89E9-23EEA5AD3086}" srcOrd="10" destOrd="0" presId="urn:microsoft.com/office/officeart/2005/8/layout/list1"/>
    <dgm:cxn modelId="{5AFF1EDF-D1BC-49DF-A6AA-F515BA815BA2}" type="presParOf" srcId="{61F21BF4-281D-4D76-82F3-FC52355D303A}" destId="{6DCF17C3-9B94-4718-932D-C1B4C967CCFD}" srcOrd="11" destOrd="0" presId="urn:microsoft.com/office/officeart/2005/8/layout/list1"/>
    <dgm:cxn modelId="{264BD900-381F-47C8-9211-E542C8CD6FD9}" type="presParOf" srcId="{61F21BF4-281D-4D76-82F3-FC52355D303A}" destId="{E77C8EE0-B603-4B4B-9D28-4A29A3D09D83}" srcOrd="12" destOrd="0" presId="urn:microsoft.com/office/officeart/2005/8/layout/list1"/>
    <dgm:cxn modelId="{6AE07A97-62B0-4AC9-9732-39F40F0F1CD7}" type="presParOf" srcId="{E77C8EE0-B603-4B4B-9D28-4A29A3D09D83}" destId="{3209A378-BBE8-47A8-B467-FEDDBDAF5A95}" srcOrd="0" destOrd="0" presId="urn:microsoft.com/office/officeart/2005/8/layout/list1"/>
    <dgm:cxn modelId="{DC6456E9-95F7-4ACF-8938-ADFF0827C043}" type="presParOf" srcId="{E77C8EE0-B603-4B4B-9D28-4A29A3D09D83}" destId="{CA683334-DECC-4EAD-8A2C-8108B5347B58}" srcOrd="1" destOrd="0" presId="urn:microsoft.com/office/officeart/2005/8/layout/list1"/>
    <dgm:cxn modelId="{1F2A2FA2-08C7-4893-9DB9-ED740FCF9587}" type="presParOf" srcId="{61F21BF4-281D-4D76-82F3-FC52355D303A}" destId="{683084CF-C7A8-4283-BA37-819707B84689}" srcOrd="13" destOrd="0" presId="urn:microsoft.com/office/officeart/2005/8/layout/list1"/>
    <dgm:cxn modelId="{DA301FD2-1DCC-446A-94C9-DE7D36971484}" type="presParOf" srcId="{61F21BF4-281D-4D76-82F3-FC52355D303A}" destId="{3813E073-547E-484A-B13B-995E7D74735D}"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3B2FB8-CA58-478D-8BBD-11B3865609E7}"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US"/>
        </a:p>
      </dgm:t>
    </dgm:pt>
    <dgm:pt modelId="{F75B38DD-06D4-4C23-8590-96BDCB93006D}">
      <dgm:prSet/>
      <dgm:spPr/>
      <dgm:t>
        <a:bodyPr/>
        <a:lstStyle/>
        <a:p>
          <a:r>
            <a:rPr lang="en-US" b="1"/>
            <a:t>Workforce Shortages and Capacity Gaps</a:t>
          </a:r>
          <a:endParaRPr lang="en-US"/>
        </a:p>
      </dgm:t>
    </dgm:pt>
    <dgm:pt modelId="{DBF4F022-39A5-4A5C-B4C2-5467B2EE0425}" type="parTrans" cxnId="{08FDE294-EF13-4DC3-A870-A73847E9146B}">
      <dgm:prSet/>
      <dgm:spPr/>
      <dgm:t>
        <a:bodyPr/>
        <a:lstStyle/>
        <a:p>
          <a:endParaRPr lang="en-US"/>
        </a:p>
      </dgm:t>
    </dgm:pt>
    <dgm:pt modelId="{FA1E0EF9-8703-4F52-95B8-AB12353DB0F0}" type="sibTrans" cxnId="{08FDE294-EF13-4DC3-A870-A73847E9146B}">
      <dgm:prSet/>
      <dgm:spPr/>
      <dgm:t>
        <a:bodyPr/>
        <a:lstStyle/>
        <a:p>
          <a:endParaRPr lang="en-US"/>
        </a:p>
      </dgm:t>
    </dgm:pt>
    <dgm:pt modelId="{60046E3C-97C0-4EC8-9530-A5561325C66C}">
      <dgm:prSet/>
      <dgm:spPr/>
      <dgm:t>
        <a:bodyPr/>
        <a:lstStyle/>
        <a:p>
          <a:r>
            <a:rPr lang="en-US" dirty="0">
              <a:solidFill>
                <a:schemeClr val="tx1"/>
              </a:solidFill>
            </a:rPr>
            <a:t>The National Health Service faces over 100,000 staff vacancies, limiting service delivery and increasing workload pressure (NHS Confederation, 2023) </a:t>
          </a:r>
        </a:p>
      </dgm:t>
    </dgm:pt>
    <dgm:pt modelId="{861679EA-EB9C-4F17-B2D8-681261DDECB4}" type="parTrans" cxnId="{C325CD54-B510-43C0-8F74-A1A40CAD9670}">
      <dgm:prSet/>
      <dgm:spPr/>
      <dgm:t>
        <a:bodyPr/>
        <a:lstStyle/>
        <a:p>
          <a:endParaRPr lang="en-US"/>
        </a:p>
      </dgm:t>
    </dgm:pt>
    <dgm:pt modelId="{A1D7DFA6-EF1F-499C-BFDC-EF1166BB0018}" type="sibTrans" cxnId="{C325CD54-B510-43C0-8F74-A1A40CAD9670}">
      <dgm:prSet/>
      <dgm:spPr/>
      <dgm:t>
        <a:bodyPr/>
        <a:lstStyle/>
        <a:p>
          <a:endParaRPr lang="en-US"/>
        </a:p>
      </dgm:t>
    </dgm:pt>
    <dgm:pt modelId="{C0A2A9CF-5E55-43B5-B840-0047246E7C22}">
      <dgm:prSet/>
      <dgm:spPr/>
      <dgm:t>
        <a:bodyPr/>
        <a:lstStyle/>
        <a:p>
          <a:r>
            <a:rPr lang="en-US" b="1"/>
            <a:t>Rising Demand and Service Complexity</a:t>
          </a:r>
          <a:endParaRPr lang="en-US"/>
        </a:p>
      </dgm:t>
    </dgm:pt>
    <dgm:pt modelId="{6600E9E1-34A3-432F-BCD1-B6618CC426A1}" type="parTrans" cxnId="{AAD17DA9-308A-4FB3-A1E1-BA8FE36CA1D1}">
      <dgm:prSet/>
      <dgm:spPr/>
      <dgm:t>
        <a:bodyPr/>
        <a:lstStyle/>
        <a:p>
          <a:endParaRPr lang="en-US"/>
        </a:p>
      </dgm:t>
    </dgm:pt>
    <dgm:pt modelId="{8FA9AA8B-638A-44DA-818D-7D2C08E98FB3}" type="sibTrans" cxnId="{AAD17DA9-308A-4FB3-A1E1-BA8FE36CA1D1}">
      <dgm:prSet/>
      <dgm:spPr/>
      <dgm:t>
        <a:bodyPr/>
        <a:lstStyle/>
        <a:p>
          <a:endParaRPr lang="en-US"/>
        </a:p>
      </dgm:t>
    </dgm:pt>
    <dgm:pt modelId="{373AE0F4-D8CE-46CD-A1A2-3C9C38781681}">
      <dgm:prSet/>
      <dgm:spPr/>
      <dgm:t>
        <a:bodyPr/>
        <a:lstStyle/>
        <a:p>
          <a:r>
            <a:rPr lang="en-US" dirty="0">
              <a:solidFill>
                <a:schemeClr val="tx1"/>
              </a:solidFill>
            </a:rPr>
            <a:t>Increasing patient demand and complex care needs are outpacing workforce growth, creating operational strain across NHS services (Health Foundation, 2024) </a:t>
          </a:r>
        </a:p>
      </dgm:t>
    </dgm:pt>
    <dgm:pt modelId="{00EE9B4C-6289-41ED-B2B0-CB99EBA5D62C}" type="parTrans" cxnId="{8402AFCC-7832-4660-B033-DC6639A6158D}">
      <dgm:prSet/>
      <dgm:spPr/>
      <dgm:t>
        <a:bodyPr/>
        <a:lstStyle/>
        <a:p>
          <a:endParaRPr lang="en-US"/>
        </a:p>
      </dgm:t>
    </dgm:pt>
    <dgm:pt modelId="{C97E3E08-63F0-45C9-B4CB-D2B917FEC201}" type="sibTrans" cxnId="{8402AFCC-7832-4660-B033-DC6639A6158D}">
      <dgm:prSet/>
      <dgm:spPr/>
      <dgm:t>
        <a:bodyPr/>
        <a:lstStyle/>
        <a:p>
          <a:endParaRPr lang="en-US"/>
        </a:p>
      </dgm:t>
    </dgm:pt>
    <dgm:pt modelId="{2863AEAC-37C1-440C-8E1A-F35CFAA153B2}">
      <dgm:prSet/>
      <dgm:spPr/>
      <dgm:t>
        <a:bodyPr/>
        <a:lstStyle/>
        <a:p>
          <a:r>
            <a:rPr lang="en-US" b="1"/>
            <a:t>Retention and Burnout Issues</a:t>
          </a:r>
          <a:endParaRPr lang="en-US"/>
        </a:p>
      </dgm:t>
    </dgm:pt>
    <dgm:pt modelId="{11BD01A8-3CEF-4AA4-8769-6AA2D999BDBD}" type="parTrans" cxnId="{4915D5F8-3D00-46C2-8806-C427923D3990}">
      <dgm:prSet/>
      <dgm:spPr/>
      <dgm:t>
        <a:bodyPr/>
        <a:lstStyle/>
        <a:p>
          <a:endParaRPr lang="en-US"/>
        </a:p>
      </dgm:t>
    </dgm:pt>
    <dgm:pt modelId="{3D472AB9-78E4-437E-BA9A-B81D0A345E1B}" type="sibTrans" cxnId="{4915D5F8-3D00-46C2-8806-C427923D3990}">
      <dgm:prSet/>
      <dgm:spPr/>
      <dgm:t>
        <a:bodyPr/>
        <a:lstStyle/>
        <a:p>
          <a:endParaRPr lang="en-US"/>
        </a:p>
      </dgm:t>
    </dgm:pt>
    <dgm:pt modelId="{A0E0AA93-8116-4987-8C4B-C0594F529CFA}">
      <dgm:prSet custT="1"/>
      <dgm:spPr/>
      <dgm:t>
        <a:bodyPr/>
        <a:lstStyle/>
        <a:p>
          <a:r>
            <a:rPr lang="en-US" sz="1800" dirty="0">
              <a:solidFill>
                <a:schemeClr val="tx1"/>
              </a:solidFill>
            </a:rPr>
            <a:t>High stress, burnout, and job dissatisfaction are driving staff attrition and reducing workforce stability in the NHS (</a:t>
          </a:r>
          <a:r>
            <a:rPr lang="en-US" sz="1800" dirty="0" err="1">
              <a:solidFill>
                <a:schemeClr val="tx1"/>
              </a:solidFill>
            </a:rPr>
            <a:t>HealthManagement</a:t>
          </a:r>
          <a:r>
            <a:rPr lang="en-US" sz="1800" dirty="0">
              <a:solidFill>
                <a:schemeClr val="tx1"/>
              </a:solidFill>
            </a:rPr>
            <a:t>, 2025) </a:t>
          </a:r>
        </a:p>
      </dgm:t>
    </dgm:pt>
    <dgm:pt modelId="{5D8B8984-FB4A-4566-AB87-8C2C1A8FE349}" type="parTrans" cxnId="{1625F58E-4018-4D59-9FBC-67AB92B19F33}">
      <dgm:prSet/>
      <dgm:spPr/>
      <dgm:t>
        <a:bodyPr/>
        <a:lstStyle/>
        <a:p>
          <a:endParaRPr lang="en-US"/>
        </a:p>
      </dgm:t>
    </dgm:pt>
    <dgm:pt modelId="{129F33E3-CDEA-4A84-BDD7-D16B6E7E8E9D}" type="sibTrans" cxnId="{1625F58E-4018-4D59-9FBC-67AB92B19F33}">
      <dgm:prSet/>
      <dgm:spPr/>
      <dgm:t>
        <a:bodyPr/>
        <a:lstStyle/>
        <a:p>
          <a:endParaRPr lang="en-US"/>
        </a:p>
      </dgm:t>
    </dgm:pt>
    <dgm:pt modelId="{880B5F92-D0FF-4A5A-8BFF-5D76F095A419}" type="pres">
      <dgm:prSet presAssocID="{F03B2FB8-CA58-478D-8BBD-11B3865609E7}" presName="theList" presStyleCnt="0">
        <dgm:presLayoutVars>
          <dgm:dir/>
          <dgm:animLvl val="lvl"/>
          <dgm:resizeHandles val="exact"/>
        </dgm:presLayoutVars>
      </dgm:prSet>
      <dgm:spPr/>
    </dgm:pt>
    <dgm:pt modelId="{9E843C25-A76F-4D9D-93DA-832CF3E5B188}" type="pres">
      <dgm:prSet presAssocID="{F75B38DD-06D4-4C23-8590-96BDCB93006D}" presName="compNode" presStyleCnt="0"/>
      <dgm:spPr/>
    </dgm:pt>
    <dgm:pt modelId="{3E66F2B1-6DA3-41F8-8B89-E62DB2035E97}" type="pres">
      <dgm:prSet presAssocID="{F75B38DD-06D4-4C23-8590-96BDCB93006D}" presName="aNode" presStyleLbl="bgShp" presStyleIdx="0" presStyleCnt="3"/>
      <dgm:spPr/>
    </dgm:pt>
    <dgm:pt modelId="{1C9220B4-CEC2-466B-BF68-4195AA20F6BA}" type="pres">
      <dgm:prSet presAssocID="{F75B38DD-06D4-4C23-8590-96BDCB93006D}" presName="textNode" presStyleLbl="bgShp" presStyleIdx="0" presStyleCnt="3"/>
      <dgm:spPr/>
    </dgm:pt>
    <dgm:pt modelId="{5FC3A65A-D3E8-415F-8A37-6B86B7954860}" type="pres">
      <dgm:prSet presAssocID="{F75B38DD-06D4-4C23-8590-96BDCB93006D}" presName="compChildNode" presStyleCnt="0"/>
      <dgm:spPr/>
    </dgm:pt>
    <dgm:pt modelId="{0FFA95AB-B6C2-4D6E-AE65-2ED7DAEC44CC}" type="pres">
      <dgm:prSet presAssocID="{F75B38DD-06D4-4C23-8590-96BDCB93006D}" presName="theInnerList" presStyleCnt="0"/>
      <dgm:spPr/>
    </dgm:pt>
    <dgm:pt modelId="{51A706DB-2501-4512-89D0-E404DA98E15C}" type="pres">
      <dgm:prSet presAssocID="{60046E3C-97C0-4EC8-9530-A5561325C66C}" presName="childNode" presStyleLbl="node1" presStyleIdx="0" presStyleCnt="3">
        <dgm:presLayoutVars>
          <dgm:bulletEnabled val="1"/>
        </dgm:presLayoutVars>
      </dgm:prSet>
      <dgm:spPr/>
    </dgm:pt>
    <dgm:pt modelId="{55887E67-80C8-4C0C-A9D3-9F86CB89DB87}" type="pres">
      <dgm:prSet presAssocID="{F75B38DD-06D4-4C23-8590-96BDCB93006D}" presName="aSpace" presStyleCnt="0"/>
      <dgm:spPr/>
    </dgm:pt>
    <dgm:pt modelId="{F2DB5D45-4B60-48DD-A8A5-C20D119E0EDE}" type="pres">
      <dgm:prSet presAssocID="{C0A2A9CF-5E55-43B5-B840-0047246E7C22}" presName="compNode" presStyleCnt="0"/>
      <dgm:spPr/>
    </dgm:pt>
    <dgm:pt modelId="{15AB5321-92A5-4BAF-845D-F58F736C7396}" type="pres">
      <dgm:prSet presAssocID="{C0A2A9CF-5E55-43B5-B840-0047246E7C22}" presName="aNode" presStyleLbl="bgShp" presStyleIdx="1" presStyleCnt="3"/>
      <dgm:spPr/>
    </dgm:pt>
    <dgm:pt modelId="{71BB539E-4F5C-4969-A1FD-2E4717A4B58A}" type="pres">
      <dgm:prSet presAssocID="{C0A2A9CF-5E55-43B5-B840-0047246E7C22}" presName="textNode" presStyleLbl="bgShp" presStyleIdx="1" presStyleCnt="3"/>
      <dgm:spPr/>
    </dgm:pt>
    <dgm:pt modelId="{083A4E9F-72FC-483C-BC90-C2EA55EEE3FA}" type="pres">
      <dgm:prSet presAssocID="{C0A2A9CF-5E55-43B5-B840-0047246E7C22}" presName="compChildNode" presStyleCnt="0"/>
      <dgm:spPr/>
    </dgm:pt>
    <dgm:pt modelId="{462253CC-7F7B-47E3-8873-E2197A81E9B3}" type="pres">
      <dgm:prSet presAssocID="{C0A2A9CF-5E55-43B5-B840-0047246E7C22}" presName="theInnerList" presStyleCnt="0"/>
      <dgm:spPr/>
    </dgm:pt>
    <dgm:pt modelId="{A7F46679-75BB-487F-93A9-ECE63F3B25BE}" type="pres">
      <dgm:prSet presAssocID="{373AE0F4-D8CE-46CD-A1A2-3C9C38781681}" presName="childNode" presStyleLbl="node1" presStyleIdx="1" presStyleCnt="3">
        <dgm:presLayoutVars>
          <dgm:bulletEnabled val="1"/>
        </dgm:presLayoutVars>
      </dgm:prSet>
      <dgm:spPr/>
    </dgm:pt>
    <dgm:pt modelId="{5968951B-D682-4E7D-BE9B-9AAD7FD97E76}" type="pres">
      <dgm:prSet presAssocID="{C0A2A9CF-5E55-43B5-B840-0047246E7C22}" presName="aSpace" presStyleCnt="0"/>
      <dgm:spPr/>
    </dgm:pt>
    <dgm:pt modelId="{0BD2730B-3F46-4825-AD99-0604377EC718}" type="pres">
      <dgm:prSet presAssocID="{2863AEAC-37C1-440C-8E1A-F35CFAA153B2}" presName="compNode" presStyleCnt="0"/>
      <dgm:spPr/>
    </dgm:pt>
    <dgm:pt modelId="{5869804C-C73C-47A0-B5D6-68C10FE21053}" type="pres">
      <dgm:prSet presAssocID="{2863AEAC-37C1-440C-8E1A-F35CFAA153B2}" presName="aNode" presStyleLbl="bgShp" presStyleIdx="2" presStyleCnt="3"/>
      <dgm:spPr/>
    </dgm:pt>
    <dgm:pt modelId="{D816CC0B-5E39-4AF0-980C-F63BCA7837C6}" type="pres">
      <dgm:prSet presAssocID="{2863AEAC-37C1-440C-8E1A-F35CFAA153B2}" presName="textNode" presStyleLbl="bgShp" presStyleIdx="2" presStyleCnt="3"/>
      <dgm:spPr/>
    </dgm:pt>
    <dgm:pt modelId="{CD3E37DF-89E3-45B3-B3B0-41608D37FE4F}" type="pres">
      <dgm:prSet presAssocID="{2863AEAC-37C1-440C-8E1A-F35CFAA153B2}" presName="compChildNode" presStyleCnt="0"/>
      <dgm:spPr/>
    </dgm:pt>
    <dgm:pt modelId="{4A815302-6BAA-41F4-A700-F313F37991F9}" type="pres">
      <dgm:prSet presAssocID="{2863AEAC-37C1-440C-8E1A-F35CFAA153B2}" presName="theInnerList" presStyleCnt="0"/>
      <dgm:spPr/>
    </dgm:pt>
    <dgm:pt modelId="{6DD459D1-4943-4891-89A3-2B7CD8BD088E}" type="pres">
      <dgm:prSet presAssocID="{A0E0AA93-8116-4987-8C4B-C0594F529CFA}" presName="childNode" presStyleLbl="node1" presStyleIdx="2" presStyleCnt="3">
        <dgm:presLayoutVars>
          <dgm:bulletEnabled val="1"/>
        </dgm:presLayoutVars>
      </dgm:prSet>
      <dgm:spPr/>
    </dgm:pt>
  </dgm:ptLst>
  <dgm:cxnLst>
    <dgm:cxn modelId="{EBC1270A-AE1E-4053-8229-13E0CA2872C4}" type="presOf" srcId="{60046E3C-97C0-4EC8-9530-A5561325C66C}" destId="{51A706DB-2501-4512-89D0-E404DA98E15C}" srcOrd="0" destOrd="0" presId="urn:microsoft.com/office/officeart/2005/8/layout/lProcess2"/>
    <dgm:cxn modelId="{9A036117-A23F-41DB-A7F8-32245B2AFA5F}" type="presOf" srcId="{2863AEAC-37C1-440C-8E1A-F35CFAA153B2}" destId="{D816CC0B-5E39-4AF0-980C-F63BCA7837C6}" srcOrd="1" destOrd="0" presId="urn:microsoft.com/office/officeart/2005/8/layout/lProcess2"/>
    <dgm:cxn modelId="{02E9B42D-AC2B-4D65-9BB2-D056DA1EB12F}" type="presOf" srcId="{C0A2A9CF-5E55-43B5-B840-0047246E7C22}" destId="{15AB5321-92A5-4BAF-845D-F58F736C7396}" srcOrd="0" destOrd="0" presId="urn:microsoft.com/office/officeart/2005/8/layout/lProcess2"/>
    <dgm:cxn modelId="{AE0C6733-2925-472E-B87A-173CF9094432}" type="presOf" srcId="{C0A2A9CF-5E55-43B5-B840-0047246E7C22}" destId="{71BB539E-4F5C-4969-A1FD-2E4717A4B58A}" srcOrd="1" destOrd="0" presId="urn:microsoft.com/office/officeart/2005/8/layout/lProcess2"/>
    <dgm:cxn modelId="{C325CD54-B510-43C0-8F74-A1A40CAD9670}" srcId="{F75B38DD-06D4-4C23-8590-96BDCB93006D}" destId="{60046E3C-97C0-4EC8-9530-A5561325C66C}" srcOrd="0" destOrd="0" parTransId="{861679EA-EB9C-4F17-B2D8-681261DDECB4}" sibTransId="{A1D7DFA6-EF1F-499C-BFDC-EF1166BB0018}"/>
    <dgm:cxn modelId="{32883C8A-47FA-4DCF-A233-B98A28110699}" type="presOf" srcId="{F03B2FB8-CA58-478D-8BBD-11B3865609E7}" destId="{880B5F92-D0FF-4A5A-8BFF-5D76F095A419}" srcOrd="0" destOrd="0" presId="urn:microsoft.com/office/officeart/2005/8/layout/lProcess2"/>
    <dgm:cxn modelId="{1625F58E-4018-4D59-9FBC-67AB92B19F33}" srcId="{2863AEAC-37C1-440C-8E1A-F35CFAA153B2}" destId="{A0E0AA93-8116-4987-8C4B-C0594F529CFA}" srcOrd="0" destOrd="0" parTransId="{5D8B8984-FB4A-4566-AB87-8C2C1A8FE349}" sibTransId="{129F33E3-CDEA-4A84-BDD7-D16B6E7E8E9D}"/>
    <dgm:cxn modelId="{08FDE294-EF13-4DC3-A870-A73847E9146B}" srcId="{F03B2FB8-CA58-478D-8BBD-11B3865609E7}" destId="{F75B38DD-06D4-4C23-8590-96BDCB93006D}" srcOrd="0" destOrd="0" parTransId="{DBF4F022-39A5-4A5C-B4C2-5467B2EE0425}" sibTransId="{FA1E0EF9-8703-4F52-95B8-AB12353DB0F0}"/>
    <dgm:cxn modelId="{AAD17DA9-308A-4FB3-A1E1-BA8FE36CA1D1}" srcId="{F03B2FB8-CA58-478D-8BBD-11B3865609E7}" destId="{C0A2A9CF-5E55-43B5-B840-0047246E7C22}" srcOrd="1" destOrd="0" parTransId="{6600E9E1-34A3-432F-BCD1-B6618CC426A1}" sibTransId="{8FA9AA8B-638A-44DA-818D-7D2C08E98FB3}"/>
    <dgm:cxn modelId="{066190B6-437D-455A-B460-3451D1DE07EA}" type="presOf" srcId="{2863AEAC-37C1-440C-8E1A-F35CFAA153B2}" destId="{5869804C-C73C-47A0-B5D6-68C10FE21053}" srcOrd="0" destOrd="0" presId="urn:microsoft.com/office/officeart/2005/8/layout/lProcess2"/>
    <dgm:cxn modelId="{53D5DDB7-27F3-4318-AD9A-7D071D395E84}" type="presOf" srcId="{373AE0F4-D8CE-46CD-A1A2-3C9C38781681}" destId="{A7F46679-75BB-487F-93A9-ECE63F3B25BE}" srcOrd="0" destOrd="0" presId="urn:microsoft.com/office/officeart/2005/8/layout/lProcess2"/>
    <dgm:cxn modelId="{9CFFF3BE-07D0-45E9-B85B-28DF7C42E524}" type="presOf" srcId="{F75B38DD-06D4-4C23-8590-96BDCB93006D}" destId="{1C9220B4-CEC2-466B-BF68-4195AA20F6BA}" srcOrd="1" destOrd="0" presId="urn:microsoft.com/office/officeart/2005/8/layout/lProcess2"/>
    <dgm:cxn modelId="{8402AFCC-7832-4660-B033-DC6639A6158D}" srcId="{C0A2A9CF-5E55-43B5-B840-0047246E7C22}" destId="{373AE0F4-D8CE-46CD-A1A2-3C9C38781681}" srcOrd="0" destOrd="0" parTransId="{00EE9B4C-6289-41ED-B2B0-CB99EBA5D62C}" sibTransId="{C97E3E08-63F0-45C9-B4CB-D2B917FEC201}"/>
    <dgm:cxn modelId="{746AB0DC-971D-49B9-8FFA-A0168FBDBE82}" type="presOf" srcId="{A0E0AA93-8116-4987-8C4B-C0594F529CFA}" destId="{6DD459D1-4943-4891-89A3-2B7CD8BD088E}" srcOrd="0" destOrd="0" presId="urn:microsoft.com/office/officeart/2005/8/layout/lProcess2"/>
    <dgm:cxn modelId="{0063B6DD-BD2A-4FF2-BE40-CFE3D518A609}" type="presOf" srcId="{F75B38DD-06D4-4C23-8590-96BDCB93006D}" destId="{3E66F2B1-6DA3-41F8-8B89-E62DB2035E97}" srcOrd="0" destOrd="0" presId="urn:microsoft.com/office/officeart/2005/8/layout/lProcess2"/>
    <dgm:cxn modelId="{4915D5F8-3D00-46C2-8806-C427923D3990}" srcId="{F03B2FB8-CA58-478D-8BBD-11B3865609E7}" destId="{2863AEAC-37C1-440C-8E1A-F35CFAA153B2}" srcOrd="2" destOrd="0" parTransId="{11BD01A8-3CEF-4AA4-8769-6AA2D999BDBD}" sibTransId="{3D472AB9-78E4-437E-BA9A-B81D0A345E1B}"/>
    <dgm:cxn modelId="{76A3FD2B-6032-40B1-911C-5557EDD0E55E}" type="presParOf" srcId="{880B5F92-D0FF-4A5A-8BFF-5D76F095A419}" destId="{9E843C25-A76F-4D9D-93DA-832CF3E5B188}" srcOrd="0" destOrd="0" presId="urn:microsoft.com/office/officeart/2005/8/layout/lProcess2"/>
    <dgm:cxn modelId="{0DDA138C-BC9B-4E29-BC71-9921F14837B5}" type="presParOf" srcId="{9E843C25-A76F-4D9D-93DA-832CF3E5B188}" destId="{3E66F2B1-6DA3-41F8-8B89-E62DB2035E97}" srcOrd="0" destOrd="0" presId="urn:microsoft.com/office/officeart/2005/8/layout/lProcess2"/>
    <dgm:cxn modelId="{8C5EBE59-EDF8-4953-BD5B-B8317420264E}" type="presParOf" srcId="{9E843C25-A76F-4D9D-93DA-832CF3E5B188}" destId="{1C9220B4-CEC2-466B-BF68-4195AA20F6BA}" srcOrd="1" destOrd="0" presId="urn:microsoft.com/office/officeart/2005/8/layout/lProcess2"/>
    <dgm:cxn modelId="{C20A8AA0-11AB-4214-9AA0-391B47D12B64}" type="presParOf" srcId="{9E843C25-A76F-4D9D-93DA-832CF3E5B188}" destId="{5FC3A65A-D3E8-415F-8A37-6B86B7954860}" srcOrd="2" destOrd="0" presId="urn:microsoft.com/office/officeart/2005/8/layout/lProcess2"/>
    <dgm:cxn modelId="{AF869852-5939-4B01-B00A-E137BB20378B}" type="presParOf" srcId="{5FC3A65A-D3E8-415F-8A37-6B86B7954860}" destId="{0FFA95AB-B6C2-4D6E-AE65-2ED7DAEC44CC}" srcOrd="0" destOrd="0" presId="urn:microsoft.com/office/officeart/2005/8/layout/lProcess2"/>
    <dgm:cxn modelId="{A53596A0-2DEB-42DF-9D6B-BA881BDEC9F4}" type="presParOf" srcId="{0FFA95AB-B6C2-4D6E-AE65-2ED7DAEC44CC}" destId="{51A706DB-2501-4512-89D0-E404DA98E15C}" srcOrd="0" destOrd="0" presId="urn:microsoft.com/office/officeart/2005/8/layout/lProcess2"/>
    <dgm:cxn modelId="{1DD3F1BB-6912-4E03-A032-A05022645990}" type="presParOf" srcId="{880B5F92-D0FF-4A5A-8BFF-5D76F095A419}" destId="{55887E67-80C8-4C0C-A9D3-9F86CB89DB87}" srcOrd="1" destOrd="0" presId="urn:microsoft.com/office/officeart/2005/8/layout/lProcess2"/>
    <dgm:cxn modelId="{5824D12E-2E7D-4BBA-A783-61338BCACD19}" type="presParOf" srcId="{880B5F92-D0FF-4A5A-8BFF-5D76F095A419}" destId="{F2DB5D45-4B60-48DD-A8A5-C20D119E0EDE}" srcOrd="2" destOrd="0" presId="urn:microsoft.com/office/officeart/2005/8/layout/lProcess2"/>
    <dgm:cxn modelId="{6D87ACE3-B5EC-4F81-8079-704A4D495AE8}" type="presParOf" srcId="{F2DB5D45-4B60-48DD-A8A5-C20D119E0EDE}" destId="{15AB5321-92A5-4BAF-845D-F58F736C7396}" srcOrd="0" destOrd="0" presId="urn:microsoft.com/office/officeart/2005/8/layout/lProcess2"/>
    <dgm:cxn modelId="{05A04783-2148-421F-BB19-C4EA2EA26F1B}" type="presParOf" srcId="{F2DB5D45-4B60-48DD-A8A5-C20D119E0EDE}" destId="{71BB539E-4F5C-4969-A1FD-2E4717A4B58A}" srcOrd="1" destOrd="0" presId="urn:microsoft.com/office/officeart/2005/8/layout/lProcess2"/>
    <dgm:cxn modelId="{3BA9A76C-08F9-46BE-9183-831996C79288}" type="presParOf" srcId="{F2DB5D45-4B60-48DD-A8A5-C20D119E0EDE}" destId="{083A4E9F-72FC-483C-BC90-C2EA55EEE3FA}" srcOrd="2" destOrd="0" presId="urn:microsoft.com/office/officeart/2005/8/layout/lProcess2"/>
    <dgm:cxn modelId="{0D64735D-B113-41E7-A298-54CA28A421F8}" type="presParOf" srcId="{083A4E9F-72FC-483C-BC90-C2EA55EEE3FA}" destId="{462253CC-7F7B-47E3-8873-E2197A81E9B3}" srcOrd="0" destOrd="0" presId="urn:microsoft.com/office/officeart/2005/8/layout/lProcess2"/>
    <dgm:cxn modelId="{9A782FA2-3DFE-4134-B9FC-546EFA34C0E3}" type="presParOf" srcId="{462253CC-7F7B-47E3-8873-E2197A81E9B3}" destId="{A7F46679-75BB-487F-93A9-ECE63F3B25BE}" srcOrd="0" destOrd="0" presId="urn:microsoft.com/office/officeart/2005/8/layout/lProcess2"/>
    <dgm:cxn modelId="{20692647-ED1D-4C4C-B24B-67ECF471B523}" type="presParOf" srcId="{880B5F92-D0FF-4A5A-8BFF-5D76F095A419}" destId="{5968951B-D682-4E7D-BE9B-9AAD7FD97E76}" srcOrd="3" destOrd="0" presId="urn:microsoft.com/office/officeart/2005/8/layout/lProcess2"/>
    <dgm:cxn modelId="{333BC7AF-02CF-4201-9DF8-D4B2F54E3F1B}" type="presParOf" srcId="{880B5F92-D0FF-4A5A-8BFF-5D76F095A419}" destId="{0BD2730B-3F46-4825-AD99-0604377EC718}" srcOrd="4" destOrd="0" presId="urn:microsoft.com/office/officeart/2005/8/layout/lProcess2"/>
    <dgm:cxn modelId="{E871FD78-86F8-4AD9-A26B-DE74E63DF8BC}" type="presParOf" srcId="{0BD2730B-3F46-4825-AD99-0604377EC718}" destId="{5869804C-C73C-47A0-B5D6-68C10FE21053}" srcOrd="0" destOrd="0" presId="urn:microsoft.com/office/officeart/2005/8/layout/lProcess2"/>
    <dgm:cxn modelId="{789E4767-CCA3-44BE-A3D0-68B22623C21C}" type="presParOf" srcId="{0BD2730B-3F46-4825-AD99-0604377EC718}" destId="{D816CC0B-5E39-4AF0-980C-F63BCA7837C6}" srcOrd="1" destOrd="0" presId="urn:microsoft.com/office/officeart/2005/8/layout/lProcess2"/>
    <dgm:cxn modelId="{6EFA0DA5-77D1-45BD-8F10-720FDADDC326}" type="presParOf" srcId="{0BD2730B-3F46-4825-AD99-0604377EC718}" destId="{CD3E37DF-89E3-45B3-B3B0-41608D37FE4F}" srcOrd="2" destOrd="0" presId="urn:microsoft.com/office/officeart/2005/8/layout/lProcess2"/>
    <dgm:cxn modelId="{0FCC75A1-024B-4B06-A975-AA5FB34D8748}" type="presParOf" srcId="{CD3E37DF-89E3-45B3-B3B0-41608D37FE4F}" destId="{4A815302-6BAA-41F4-A700-F313F37991F9}" srcOrd="0" destOrd="0" presId="urn:microsoft.com/office/officeart/2005/8/layout/lProcess2"/>
    <dgm:cxn modelId="{55D5CDE8-DCBB-49A1-8E30-DA1516C2F890}" type="presParOf" srcId="{4A815302-6BAA-41F4-A700-F313F37991F9}" destId="{6DD459D1-4943-4891-89A3-2B7CD8BD088E}" srcOrd="0"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283035-480F-451C-9536-2CC49F14DB91}" type="doc">
      <dgm:prSet loTypeId="urn:microsoft.com/office/officeart/2011/layout/TabList" loCatId="officeonline" qsTypeId="urn:microsoft.com/office/officeart/2005/8/quickstyle/simple1" qsCatId="simple" csTypeId="urn:microsoft.com/office/officeart/2005/8/colors/accent1_2" csCatId="accent1" phldr="1"/>
      <dgm:spPr/>
      <dgm:t>
        <a:bodyPr/>
        <a:lstStyle/>
        <a:p>
          <a:endParaRPr lang="en-US"/>
        </a:p>
      </dgm:t>
    </dgm:pt>
    <dgm:pt modelId="{0B79A0DE-23D4-40F7-A3BC-C57EA50C0F94}">
      <dgm:prSet/>
      <dgm:spPr/>
      <dgm:t>
        <a:bodyPr/>
        <a:lstStyle/>
        <a:p>
          <a:r>
            <a:rPr lang="en-US" b="1"/>
            <a:t>Limited Training Capacity</a:t>
          </a:r>
          <a:endParaRPr lang="en-US"/>
        </a:p>
      </dgm:t>
    </dgm:pt>
    <dgm:pt modelId="{E113FC25-B04C-4092-A307-2CA30100C1F9}" type="parTrans" cxnId="{D731E03D-5A3B-4188-B969-6742915323FB}">
      <dgm:prSet/>
      <dgm:spPr/>
      <dgm:t>
        <a:bodyPr/>
        <a:lstStyle/>
        <a:p>
          <a:endParaRPr lang="en-US"/>
        </a:p>
      </dgm:t>
    </dgm:pt>
    <dgm:pt modelId="{6593B207-DDBD-4FF7-A410-F21A49ADBC51}" type="sibTrans" cxnId="{D731E03D-5A3B-4188-B969-6742915323FB}">
      <dgm:prSet/>
      <dgm:spPr/>
      <dgm:t>
        <a:bodyPr/>
        <a:lstStyle/>
        <a:p>
          <a:endParaRPr lang="en-US"/>
        </a:p>
      </dgm:t>
    </dgm:pt>
    <dgm:pt modelId="{19D3AB54-4A8C-41D2-80B8-F7F884ECF932}">
      <dgm:prSet/>
      <dgm:spPr/>
      <dgm:t>
        <a:bodyPr/>
        <a:lstStyle/>
        <a:p>
          <a:r>
            <a:rPr lang="en-US"/>
            <a:t>A mismatch between training demand and available positions restricts workforce progression and skill development in the National Health Service (The Times, 2026) </a:t>
          </a:r>
        </a:p>
      </dgm:t>
    </dgm:pt>
    <dgm:pt modelId="{224143BE-BAC6-4A3B-83D9-7A68EF087C61}" type="parTrans" cxnId="{2BCC3F86-31EB-4363-95BC-9F037D851F15}">
      <dgm:prSet/>
      <dgm:spPr/>
      <dgm:t>
        <a:bodyPr/>
        <a:lstStyle/>
        <a:p>
          <a:endParaRPr lang="en-US"/>
        </a:p>
      </dgm:t>
    </dgm:pt>
    <dgm:pt modelId="{46F62F97-4782-4A05-A47E-EA63370F635E}" type="sibTrans" cxnId="{2BCC3F86-31EB-4363-95BC-9F037D851F15}">
      <dgm:prSet/>
      <dgm:spPr/>
      <dgm:t>
        <a:bodyPr/>
        <a:lstStyle/>
        <a:p>
          <a:endParaRPr lang="en-US"/>
        </a:p>
      </dgm:t>
    </dgm:pt>
    <dgm:pt modelId="{B602B869-373C-441B-AF7D-8D72C7465E45}">
      <dgm:prSet/>
      <dgm:spPr/>
      <dgm:t>
        <a:bodyPr/>
        <a:lstStyle/>
        <a:p>
          <a:r>
            <a:rPr lang="en-US" b="1"/>
            <a:t>Skills Gaps in Critical Areas</a:t>
          </a:r>
          <a:endParaRPr lang="en-US"/>
        </a:p>
      </dgm:t>
    </dgm:pt>
    <dgm:pt modelId="{1730976A-678E-4BDD-AEA4-0D18D613543D}" type="parTrans" cxnId="{F59E4E60-FA1C-44C4-B0F8-065C89864788}">
      <dgm:prSet/>
      <dgm:spPr/>
      <dgm:t>
        <a:bodyPr/>
        <a:lstStyle/>
        <a:p>
          <a:endParaRPr lang="en-US"/>
        </a:p>
      </dgm:t>
    </dgm:pt>
    <dgm:pt modelId="{D45C21BF-BDDC-41CC-9BB5-9652D72A9EC4}" type="sibTrans" cxnId="{F59E4E60-FA1C-44C4-B0F8-065C89864788}">
      <dgm:prSet/>
      <dgm:spPr/>
      <dgm:t>
        <a:bodyPr/>
        <a:lstStyle/>
        <a:p>
          <a:endParaRPr lang="en-US"/>
        </a:p>
      </dgm:t>
    </dgm:pt>
    <dgm:pt modelId="{A51DA5A6-82F0-454D-AD7F-B4F53F6518DC}">
      <dgm:prSet/>
      <dgm:spPr/>
      <dgm:t>
        <a:bodyPr/>
        <a:lstStyle/>
        <a:p>
          <a:r>
            <a:rPr lang="en-US"/>
            <a:t>Shortages in specialised roles such as physiotherapists and nurses highlight inadequate training and workforce planning (The Guardian, 2026) </a:t>
          </a:r>
        </a:p>
      </dgm:t>
    </dgm:pt>
    <dgm:pt modelId="{1B7C30BA-1D0F-4D3E-B639-E2D85EE2F425}" type="parTrans" cxnId="{31A3B455-1402-4762-800C-5E5842DA832F}">
      <dgm:prSet/>
      <dgm:spPr/>
      <dgm:t>
        <a:bodyPr/>
        <a:lstStyle/>
        <a:p>
          <a:endParaRPr lang="en-US"/>
        </a:p>
      </dgm:t>
    </dgm:pt>
    <dgm:pt modelId="{74A21A28-F4C9-48ED-A3D6-754FDCDDEB7C}" type="sibTrans" cxnId="{31A3B455-1402-4762-800C-5E5842DA832F}">
      <dgm:prSet/>
      <dgm:spPr/>
      <dgm:t>
        <a:bodyPr/>
        <a:lstStyle/>
        <a:p>
          <a:endParaRPr lang="en-US"/>
        </a:p>
      </dgm:t>
    </dgm:pt>
    <dgm:pt modelId="{A3B9B327-F9B5-4F6F-9B44-5E9753FA8C42}">
      <dgm:prSet/>
      <dgm:spPr/>
      <dgm:t>
        <a:bodyPr/>
        <a:lstStyle/>
        <a:p>
          <a:r>
            <a:rPr lang="en-US" b="1"/>
            <a:t>Unequal Access to Development Opportunities</a:t>
          </a:r>
          <a:endParaRPr lang="en-US"/>
        </a:p>
      </dgm:t>
    </dgm:pt>
    <dgm:pt modelId="{CD0FDBF8-3F71-4E2C-908F-7DB6B7717CCC}" type="parTrans" cxnId="{5E4D5FA2-4FC8-4EB4-8673-C0FA698A4AA6}">
      <dgm:prSet/>
      <dgm:spPr/>
      <dgm:t>
        <a:bodyPr/>
        <a:lstStyle/>
        <a:p>
          <a:endParaRPr lang="en-US"/>
        </a:p>
      </dgm:t>
    </dgm:pt>
    <dgm:pt modelId="{C50AC8FA-C309-4DA7-A107-B6D04198D4C3}" type="sibTrans" cxnId="{5E4D5FA2-4FC8-4EB4-8673-C0FA698A4AA6}">
      <dgm:prSet/>
      <dgm:spPr/>
      <dgm:t>
        <a:bodyPr/>
        <a:lstStyle/>
        <a:p>
          <a:endParaRPr lang="en-US"/>
        </a:p>
      </dgm:t>
    </dgm:pt>
    <dgm:pt modelId="{5DCD9DED-2B96-4620-B333-6537090CA70E}">
      <dgm:prSet/>
      <dgm:spPr/>
      <dgm:t>
        <a:bodyPr/>
        <a:lstStyle/>
        <a:p>
          <a:pPr algn="just"/>
          <a:r>
            <a:rPr lang="en-US" dirty="0">
              <a:latin typeface="Corbel (Body)"/>
            </a:rPr>
            <a:t>Variations in training access across regions and roles limit consistent capability development and performance outcomes (</a:t>
          </a:r>
          <a:r>
            <a:rPr lang="en-US" dirty="0">
              <a:effectLst/>
              <a:latin typeface="Corbel (Body)"/>
              <a:ea typeface="Times New Roman" panose="02020603050405020304" pitchFamily="18" charset="0"/>
            </a:rPr>
            <a:t>Buchan et al., (2019</a:t>
          </a:r>
          <a:r>
            <a:rPr lang="en-US" dirty="0">
              <a:latin typeface="Corbel (Body)"/>
            </a:rPr>
            <a:t>) </a:t>
          </a:r>
        </a:p>
      </dgm:t>
    </dgm:pt>
    <dgm:pt modelId="{D647BF2B-4F0B-48D7-B596-F21A1159A5CC}" type="parTrans" cxnId="{DB124967-5089-412B-8ACA-4ADE386AC95E}">
      <dgm:prSet/>
      <dgm:spPr/>
      <dgm:t>
        <a:bodyPr/>
        <a:lstStyle/>
        <a:p>
          <a:endParaRPr lang="en-US"/>
        </a:p>
      </dgm:t>
    </dgm:pt>
    <dgm:pt modelId="{CCF07A8E-50A9-4F0F-AB3D-7324860CED62}" type="sibTrans" cxnId="{DB124967-5089-412B-8ACA-4ADE386AC95E}">
      <dgm:prSet/>
      <dgm:spPr/>
      <dgm:t>
        <a:bodyPr/>
        <a:lstStyle/>
        <a:p>
          <a:endParaRPr lang="en-US"/>
        </a:p>
      </dgm:t>
    </dgm:pt>
    <dgm:pt modelId="{12C2D648-6555-4A8C-B382-87C90EC96915}" type="pres">
      <dgm:prSet presAssocID="{9B283035-480F-451C-9536-2CC49F14DB91}" presName="Name0" presStyleCnt="0">
        <dgm:presLayoutVars>
          <dgm:chMax/>
          <dgm:chPref val="3"/>
          <dgm:dir/>
          <dgm:animOne val="branch"/>
          <dgm:animLvl val="lvl"/>
        </dgm:presLayoutVars>
      </dgm:prSet>
      <dgm:spPr/>
    </dgm:pt>
    <dgm:pt modelId="{B241BD20-EC37-436D-AE30-6F8D36F3A046}" type="pres">
      <dgm:prSet presAssocID="{0B79A0DE-23D4-40F7-A3BC-C57EA50C0F94}" presName="composite" presStyleCnt="0"/>
      <dgm:spPr/>
    </dgm:pt>
    <dgm:pt modelId="{E528E0B6-2429-4343-8B12-8EA63C89F5D0}" type="pres">
      <dgm:prSet presAssocID="{0B79A0DE-23D4-40F7-A3BC-C57EA50C0F94}" presName="FirstChild" presStyleLbl="revTx" presStyleIdx="0" presStyleCnt="3">
        <dgm:presLayoutVars>
          <dgm:chMax val="0"/>
          <dgm:chPref val="0"/>
          <dgm:bulletEnabled val="1"/>
        </dgm:presLayoutVars>
      </dgm:prSet>
      <dgm:spPr/>
    </dgm:pt>
    <dgm:pt modelId="{6F2FE396-A919-4549-A9C0-30322E75B433}" type="pres">
      <dgm:prSet presAssocID="{0B79A0DE-23D4-40F7-A3BC-C57EA50C0F94}" presName="Parent" presStyleLbl="alignNode1" presStyleIdx="0" presStyleCnt="3">
        <dgm:presLayoutVars>
          <dgm:chMax val="3"/>
          <dgm:chPref val="3"/>
          <dgm:bulletEnabled val="1"/>
        </dgm:presLayoutVars>
      </dgm:prSet>
      <dgm:spPr/>
    </dgm:pt>
    <dgm:pt modelId="{0CFA0243-CED9-462D-B7CA-E4E6AB395601}" type="pres">
      <dgm:prSet presAssocID="{0B79A0DE-23D4-40F7-A3BC-C57EA50C0F94}" presName="Accent" presStyleLbl="parChTrans1D1" presStyleIdx="0" presStyleCnt="3"/>
      <dgm:spPr/>
    </dgm:pt>
    <dgm:pt modelId="{CAA1C5D4-C7DB-49CF-ADB4-5640B285325E}" type="pres">
      <dgm:prSet presAssocID="{6593B207-DDBD-4FF7-A410-F21A49ADBC51}" presName="sibTrans" presStyleCnt="0"/>
      <dgm:spPr/>
    </dgm:pt>
    <dgm:pt modelId="{329A57F6-2885-4FCC-9B67-159EA38E0922}" type="pres">
      <dgm:prSet presAssocID="{B602B869-373C-441B-AF7D-8D72C7465E45}" presName="composite" presStyleCnt="0"/>
      <dgm:spPr/>
    </dgm:pt>
    <dgm:pt modelId="{FA230D39-9C03-4C58-9EE5-BAF36BD7BC31}" type="pres">
      <dgm:prSet presAssocID="{B602B869-373C-441B-AF7D-8D72C7465E45}" presName="FirstChild" presStyleLbl="revTx" presStyleIdx="1" presStyleCnt="3">
        <dgm:presLayoutVars>
          <dgm:chMax val="0"/>
          <dgm:chPref val="0"/>
          <dgm:bulletEnabled val="1"/>
        </dgm:presLayoutVars>
      </dgm:prSet>
      <dgm:spPr/>
    </dgm:pt>
    <dgm:pt modelId="{34A57679-C321-4DA0-9147-4DBC4AAA9D24}" type="pres">
      <dgm:prSet presAssocID="{B602B869-373C-441B-AF7D-8D72C7465E45}" presName="Parent" presStyleLbl="alignNode1" presStyleIdx="1" presStyleCnt="3">
        <dgm:presLayoutVars>
          <dgm:chMax val="3"/>
          <dgm:chPref val="3"/>
          <dgm:bulletEnabled val="1"/>
        </dgm:presLayoutVars>
      </dgm:prSet>
      <dgm:spPr/>
    </dgm:pt>
    <dgm:pt modelId="{7C7E8394-88C6-444A-AD51-CDBDED2B572D}" type="pres">
      <dgm:prSet presAssocID="{B602B869-373C-441B-AF7D-8D72C7465E45}" presName="Accent" presStyleLbl="parChTrans1D1" presStyleIdx="1" presStyleCnt="3"/>
      <dgm:spPr/>
    </dgm:pt>
    <dgm:pt modelId="{4EDDB8F1-7767-468D-97EF-EEA223829363}" type="pres">
      <dgm:prSet presAssocID="{D45C21BF-BDDC-41CC-9BB5-9652D72A9EC4}" presName="sibTrans" presStyleCnt="0"/>
      <dgm:spPr/>
    </dgm:pt>
    <dgm:pt modelId="{06D8BDC7-29EF-44CA-A1FA-8F3C8722E0B7}" type="pres">
      <dgm:prSet presAssocID="{A3B9B327-F9B5-4F6F-9B44-5E9753FA8C42}" presName="composite" presStyleCnt="0"/>
      <dgm:spPr/>
    </dgm:pt>
    <dgm:pt modelId="{C547A29C-B5D0-4A2A-A63D-4379EDD8AEAA}" type="pres">
      <dgm:prSet presAssocID="{A3B9B327-F9B5-4F6F-9B44-5E9753FA8C42}" presName="FirstChild" presStyleLbl="revTx" presStyleIdx="2" presStyleCnt="3">
        <dgm:presLayoutVars>
          <dgm:chMax val="0"/>
          <dgm:chPref val="0"/>
          <dgm:bulletEnabled val="1"/>
        </dgm:presLayoutVars>
      </dgm:prSet>
      <dgm:spPr/>
    </dgm:pt>
    <dgm:pt modelId="{F84611F4-C1A1-48CA-97DA-083D54840E5E}" type="pres">
      <dgm:prSet presAssocID="{A3B9B327-F9B5-4F6F-9B44-5E9753FA8C42}" presName="Parent" presStyleLbl="alignNode1" presStyleIdx="2" presStyleCnt="3">
        <dgm:presLayoutVars>
          <dgm:chMax val="3"/>
          <dgm:chPref val="3"/>
          <dgm:bulletEnabled val="1"/>
        </dgm:presLayoutVars>
      </dgm:prSet>
      <dgm:spPr/>
    </dgm:pt>
    <dgm:pt modelId="{B98057D8-3087-4C30-975D-BFA6DB74B11D}" type="pres">
      <dgm:prSet presAssocID="{A3B9B327-F9B5-4F6F-9B44-5E9753FA8C42}" presName="Accent" presStyleLbl="parChTrans1D1" presStyleIdx="2" presStyleCnt="3"/>
      <dgm:spPr/>
    </dgm:pt>
  </dgm:ptLst>
  <dgm:cxnLst>
    <dgm:cxn modelId="{72552D12-7727-4B88-959A-B661C456B6C0}" type="presOf" srcId="{A51DA5A6-82F0-454D-AD7F-B4F53F6518DC}" destId="{FA230D39-9C03-4C58-9EE5-BAF36BD7BC31}" srcOrd="0" destOrd="0" presId="urn:microsoft.com/office/officeart/2011/layout/TabList"/>
    <dgm:cxn modelId="{FAED241A-8B1A-494C-81BB-95DAD40DC91C}" type="presOf" srcId="{19D3AB54-4A8C-41D2-80B8-F7F884ECF932}" destId="{E528E0B6-2429-4343-8B12-8EA63C89F5D0}" srcOrd="0" destOrd="0" presId="urn:microsoft.com/office/officeart/2011/layout/TabList"/>
    <dgm:cxn modelId="{C415A837-2F82-41E5-828B-F5A217681BA9}" type="presOf" srcId="{0B79A0DE-23D4-40F7-A3BC-C57EA50C0F94}" destId="{6F2FE396-A919-4549-A9C0-30322E75B433}" srcOrd="0" destOrd="0" presId="urn:microsoft.com/office/officeart/2011/layout/TabList"/>
    <dgm:cxn modelId="{D731E03D-5A3B-4188-B969-6742915323FB}" srcId="{9B283035-480F-451C-9536-2CC49F14DB91}" destId="{0B79A0DE-23D4-40F7-A3BC-C57EA50C0F94}" srcOrd="0" destOrd="0" parTransId="{E113FC25-B04C-4092-A307-2CA30100C1F9}" sibTransId="{6593B207-DDBD-4FF7-A410-F21A49ADBC51}"/>
    <dgm:cxn modelId="{F59E4E60-FA1C-44C4-B0F8-065C89864788}" srcId="{9B283035-480F-451C-9536-2CC49F14DB91}" destId="{B602B869-373C-441B-AF7D-8D72C7465E45}" srcOrd="1" destOrd="0" parTransId="{1730976A-678E-4BDD-AEA4-0D18D613543D}" sibTransId="{D45C21BF-BDDC-41CC-9BB5-9652D72A9EC4}"/>
    <dgm:cxn modelId="{E8958361-C596-43A3-800E-3DDF699BAEB3}" type="presOf" srcId="{9B283035-480F-451C-9536-2CC49F14DB91}" destId="{12C2D648-6555-4A8C-B382-87C90EC96915}" srcOrd="0" destOrd="0" presId="urn:microsoft.com/office/officeart/2011/layout/TabList"/>
    <dgm:cxn modelId="{DB124967-5089-412B-8ACA-4ADE386AC95E}" srcId="{A3B9B327-F9B5-4F6F-9B44-5E9753FA8C42}" destId="{5DCD9DED-2B96-4620-B333-6537090CA70E}" srcOrd="0" destOrd="0" parTransId="{D647BF2B-4F0B-48D7-B596-F21A1159A5CC}" sibTransId="{CCF07A8E-50A9-4F0F-AB3D-7324860CED62}"/>
    <dgm:cxn modelId="{0495CB50-0607-474D-9CB0-1BE77D0413BE}" type="presOf" srcId="{A3B9B327-F9B5-4F6F-9B44-5E9753FA8C42}" destId="{F84611F4-C1A1-48CA-97DA-083D54840E5E}" srcOrd="0" destOrd="0" presId="urn:microsoft.com/office/officeart/2011/layout/TabList"/>
    <dgm:cxn modelId="{22EAF373-C4C9-4413-BEC8-B15D9A11D204}" type="presOf" srcId="{B602B869-373C-441B-AF7D-8D72C7465E45}" destId="{34A57679-C321-4DA0-9147-4DBC4AAA9D24}" srcOrd="0" destOrd="0" presId="urn:microsoft.com/office/officeart/2011/layout/TabList"/>
    <dgm:cxn modelId="{31A3B455-1402-4762-800C-5E5842DA832F}" srcId="{B602B869-373C-441B-AF7D-8D72C7465E45}" destId="{A51DA5A6-82F0-454D-AD7F-B4F53F6518DC}" srcOrd="0" destOrd="0" parTransId="{1B7C30BA-1D0F-4D3E-B639-E2D85EE2F425}" sibTransId="{74A21A28-F4C9-48ED-A3D6-754FDCDDEB7C}"/>
    <dgm:cxn modelId="{2BCC3F86-31EB-4363-95BC-9F037D851F15}" srcId="{0B79A0DE-23D4-40F7-A3BC-C57EA50C0F94}" destId="{19D3AB54-4A8C-41D2-80B8-F7F884ECF932}" srcOrd="0" destOrd="0" parTransId="{224143BE-BAC6-4A3B-83D9-7A68EF087C61}" sibTransId="{46F62F97-4782-4A05-A47E-EA63370F635E}"/>
    <dgm:cxn modelId="{F7ED9488-B1B9-4AD2-8D6B-384E8E43B189}" type="presOf" srcId="{5DCD9DED-2B96-4620-B333-6537090CA70E}" destId="{C547A29C-B5D0-4A2A-A63D-4379EDD8AEAA}" srcOrd="0" destOrd="0" presId="urn:microsoft.com/office/officeart/2011/layout/TabList"/>
    <dgm:cxn modelId="{5E4D5FA2-4FC8-4EB4-8673-C0FA698A4AA6}" srcId="{9B283035-480F-451C-9536-2CC49F14DB91}" destId="{A3B9B327-F9B5-4F6F-9B44-5E9753FA8C42}" srcOrd="2" destOrd="0" parTransId="{CD0FDBF8-3F71-4E2C-908F-7DB6B7717CCC}" sibTransId="{C50AC8FA-C309-4DA7-A107-B6D04198D4C3}"/>
    <dgm:cxn modelId="{A5B9CAF2-0CB9-479B-9410-56776A76878E}" type="presParOf" srcId="{12C2D648-6555-4A8C-B382-87C90EC96915}" destId="{B241BD20-EC37-436D-AE30-6F8D36F3A046}" srcOrd="0" destOrd="0" presId="urn:microsoft.com/office/officeart/2011/layout/TabList"/>
    <dgm:cxn modelId="{1307FDE0-82A9-494D-B13A-07B906FA491B}" type="presParOf" srcId="{B241BD20-EC37-436D-AE30-6F8D36F3A046}" destId="{E528E0B6-2429-4343-8B12-8EA63C89F5D0}" srcOrd="0" destOrd="0" presId="urn:microsoft.com/office/officeart/2011/layout/TabList"/>
    <dgm:cxn modelId="{CD7FF14F-D32D-4FD2-9878-F0545A4C34E3}" type="presParOf" srcId="{B241BD20-EC37-436D-AE30-6F8D36F3A046}" destId="{6F2FE396-A919-4549-A9C0-30322E75B433}" srcOrd="1" destOrd="0" presId="urn:microsoft.com/office/officeart/2011/layout/TabList"/>
    <dgm:cxn modelId="{982612B0-5412-43D3-9E84-84462552DF8D}" type="presParOf" srcId="{B241BD20-EC37-436D-AE30-6F8D36F3A046}" destId="{0CFA0243-CED9-462D-B7CA-E4E6AB395601}" srcOrd="2" destOrd="0" presId="urn:microsoft.com/office/officeart/2011/layout/TabList"/>
    <dgm:cxn modelId="{B336AB77-D169-40D1-8E2F-B4F38927554C}" type="presParOf" srcId="{12C2D648-6555-4A8C-B382-87C90EC96915}" destId="{CAA1C5D4-C7DB-49CF-ADB4-5640B285325E}" srcOrd="1" destOrd="0" presId="urn:microsoft.com/office/officeart/2011/layout/TabList"/>
    <dgm:cxn modelId="{E92670F9-A4BC-45CF-8BE5-5B2ADB649322}" type="presParOf" srcId="{12C2D648-6555-4A8C-B382-87C90EC96915}" destId="{329A57F6-2885-4FCC-9B67-159EA38E0922}" srcOrd="2" destOrd="0" presId="urn:microsoft.com/office/officeart/2011/layout/TabList"/>
    <dgm:cxn modelId="{01E0A61E-5200-4706-95F1-1BA7D7A1823F}" type="presParOf" srcId="{329A57F6-2885-4FCC-9B67-159EA38E0922}" destId="{FA230D39-9C03-4C58-9EE5-BAF36BD7BC31}" srcOrd="0" destOrd="0" presId="urn:microsoft.com/office/officeart/2011/layout/TabList"/>
    <dgm:cxn modelId="{0548BCB9-8B09-4159-BE37-66510ED51E5F}" type="presParOf" srcId="{329A57F6-2885-4FCC-9B67-159EA38E0922}" destId="{34A57679-C321-4DA0-9147-4DBC4AAA9D24}" srcOrd="1" destOrd="0" presId="urn:microsoft.com/office/officeart/2011/layout/TabList"/>
    <dgm:cxn modelId="{5AD4FFFC-5EAF-49EB-985F-559996B6C511}" type="presParOf" srcId="{329A57F6-2885-4FCC-9B67-159EA38E0922}" destId="{7C7E8394-88C6-444A-AD51-CDBDED2B572D}" srcOrd="2" destOrd="0" presId="urn:microsoft.com/office/officeart/2011/layout/TabList"/>
    <dgm:cxn modelId="{B5AD6D80-875B-4533-BD9B-AB1CBA415A96}" type="presParOf" srcId="{12C2D648-6555-4A8C-B382-87C90EC96915}" destId="{4EDDB8F1-7767-468D-97EF-EEA223829363}" srcOrd="3" destOrd="0" presId="urn:microsoft.com/office/officeart/2011/layout/TabList"/>
    <dgm:cxn modelId="{95A6E045-3346-448A-B30E-8248DD2CDB32}" type="presParOf" srcId="{12C2D648-6555-4A8C-B382-87C90EC96915}" destId="{06D8BDC7-29EF-44CA-A1FA-8F3C8722E0B7}" srcOrd="4" destOrd="0" presId="urn:microsoft.com/office/officeart/2011/layout/TabList"/>
    <dgm:cxn modelId="{E130EBD1-FA71-4B97-96CA-807233F01120}" type="presParOf" srcId="{06D8BDC7-29EF-44CA-A1FA-8F3C8722E0B7}" destId="{C547A29C-B5D0-4A2A-A63D-4379EDD8AEAA}" srcOrd="0" destOrd="0" presId="urn:microsoft.com/office/officeart/2011/layout/TabList"/>
    <dgm:cxn modelId="{7490E388-23EC-4A78-9C7E-6DCF739AE416}" type="presParOf" srcId="{06D8BDC7-29EF-44CA-A1FA-8F3C8722E0B7}" destId="{F84611F4-C1A1-48CA-97DA-083D54840E5E}" srcOrd="1" destOrd="0" presId="urn:microsoft.com/office/officeart/2011/layout/TabList"/>
    <dgm:cxn modelId="{D499E4BC-9FA9-4D5C-95C5-6381157B11C6}" type="presParOf" srcId="{06D8BDC7-29EF-44CA-A1FA-8F3C8722E0B7}" destId="{B98057D8-3087-4C30-975D-BFA6DB74B11D}"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A87C48-481F-4F0A-8324-1569274DB138}"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US"/>
        </a:p>
      </dgm:t>
    </dgm:pt>
    <dgm:pt modelId="{73276587-E561-487F-9115-E4DC687BC941}">
      <dgm:prSet/>
      <dgm:spPr/>
      <dgm:t>
        <a:bodyPr/>
        <a:lstStyle/>
        <a:p>
          <a:r>
            <a:rPr lang="en-US" b="1"/>
            <a:t>Ineffective Workforce Planning Policies</a:t>
          </a:r>
          <a:endParaRPr lang="en-US"/>
        </a:p>
      </dgm:t>
    </dgm:pt>
    <dgm:pt modelId="{CC6DBEC3-0BF2-48B3-B706-379C78F886DE}" type="parTrans" cxnId="{3238FF6E-9875-468D-A218-F1A182866FAD}">
      <dgm:prSet/>
      <dgm:spPr/>
      <dgm:t>
        <a:bodyPr/>
        <a:lstStyle/>
        <a:p>
          <a:endParaRPr lang="en-US"/>
        </a:p>
      </dgm:t>
    </dgm:pt>
    <dgm:pt modelId="{FEF31B97-281B-4913-BDD0-8246E3974377}" type="sibTrans" cxnId="{3238FF6E-9875-468D-A218-F1A182866FAD}">
      <dgm:prSet/>
      <dgm:spPr/>
      <dgm:t>
        <a:bodyPr/>
        <a:lstStyle/>
        <a:p>
          <a:endParaRPr lang="en-US"/>
        </a:p>
      </dgm:t>
    </dgm:pt>
    <dgm:pt modelId="{40F10D8D-2AD1-4B97-9E16-939702349357}">
      <dgm:prSet/>
      <dgm:spPr/>
      <dgm:t>
        <a:bodyPr/>
        <a:lstStyle/>
        <a:p>
          <a:r>
            <a:rPr lang="en-US"/>
            <a:t>Lack of long-term, coordinated workforce strategies has created persistent staffing and training gaps in the NHS (Health Foundation, 2024).</a:t>
          </a:r>
        </a:p>
      </dgm:t>
    </dgm:pt>
    <dgm:pt modelId="{3C6E490C-9D0A-4CA1-B96A-8BC0A1EDE498}" type="parTrans" cxnId="{42901A8F-A1FB-44F1-98AE-36DB52B74EA6}">
      <dgm:prSet/>
      <dgm:spPr/>
      <dgm:t>
        <a:bodyPr/>
        <a:lstStyle/>
        <a:p>
          <a:endParaRPr lang="en-US"/>
        </a:p>
      </dgm:t>
    </dgm:pt>
    <dgm:pt modelId="{30E6D9A4-504E-48DA-83FF-2A6B86E9FC10}" type="sibTrans" cxnId="{42901A8F-A1FB-44F1-98AE-36DB52B74EA6}">
      <dgm:prSet/>
      <dgm:spPr/>
      <dgm:t>
        <a:bodyPr/>
        <a:lstStyle/>
        <a:p>
          <a:endParaRPr lang="en-US"/>
        </a:p>
      </dgm:t>
    </dgm:pt>
    <dgm:pt modelId="{12B7D4D1-004E-4FE9-8A95-1AA99AAF412C}">
      <dgm:prSet/>
      <dgm:spPr/>
      <dgm:t>
        <a:bodyPr/>
        <a:lstStyle/>
        <a:p>
          <a:r>
            <a:rPr lang="en-US" b="1"/>
            <a:t>Funding Constraints in Training Programs</a:t>
          </a:r>
          <a:endParaRPr lang="en-US"/>
        </a:p>
      </dgm:t>
    </dgm:pt>
    <dgm:pt modelId="{A9CA320D-8998-4C72-8697-DE7FFB22F2F1}" type="parTrans" cxnId="{1EAC1CAF-0F6B-4839-B11F-CE43E3408B4F}">
      <dgm:prSet/>
      <dgm:spPr/>
      <dgm:t>
        <a:bodyPr/>
        <a:lstStyle/>
        <a:p>
          <a:endParaRPr lang="en-US"/>
        </a:p>
      </dgm:t>
    </dgm:pt>
    <dgm:pt modelId="{D60ED8A0-BF57-4420-9CFA-E2F13A923A5B}" type="sibTrans" cxnId="{1EAC1CAF-0F6B-4839-B11F-CE43E3408B4F}">
      <dgm:prSet/>
      <dgm:spPr/>
      <dgm:t>
        <a:bodyPr/>
        <a:lstStyle/>
        <a:p>
          <a:endParaRPr lang="en-US"/>
        </a:p>
      </dgm:t>
    </dgm:pt>
    <dgm:pt modelId="{00558263-5B3F-4109-8AA3-568C8403C1E2}">
      <dgm:prSet/>
      <dgm:spPr/>
      <dgm:t>
        <a:bodyPr/>
        <a:lstStyle/>
        <a:p>
          <a:r>
            <a:rPr lang="en-US"/>
            <a:t>Insufficient investment in training expansion restricts workforce supply despite increasing healthcare demand (NHS Confederation, 2023).</a:t>
          </a:r>
        </a:p>
      </dgm:t>
    </dgm:pt>
    <dgm:pt modelId="{0DC3B442-2F8C-4E28-BD1F-B82534A945CF}" type="parTrans" cxnId="{8AAAC77B-5973-4B34-B7FA-72F81930D7C0}">
      <dgm:prSet/>
      <dgm:spPr/>
      <dgm:t>
        <a:bodyPr/>
        <a:lstStyle/>
        <a:p>
          <a:endParaRPr lang="en-US"/>
        </a:p>
      </dgm:t>
    </dgm:pt>
    <dgm:pt modelId="{27067EC0-C9F2-4379-984B-90D26E057597}" type="sibTrans" cxnId="{8AAAC77B-5973-4B34-B7FA-72F81930D7C0}">
      <dgm:prSet/>
      <dgm:spPr/>
      <dgm:t>
        <a:bodyPr/>
        <a:lstStyle/>
        <a:p>
          <a:endParaRPr lang="en-US"/>
        </a:p>
      </dgm:t>
    </dgm:pt>
    <dgm:pt modelId="{1C5B48E9-3F78-407D-9EC2-1666E2677B67}">
      <dgm:prSet/>
      <dgm:spPr/>
      <dgm:t>
        <a:bodyPr/>
        <a:lstStyle/>
        <a:p>
          <a:r>
            <a:rPr lang="en-US" b="1"/>
            <a:t>Policy-Implementation Gaps</a:t>
          </a:r>
          <a:endParaRPr lang="en-US"/>
        </a:p>
      </dgm:t>
    </dgm:pt>
    <dgm:pt modelId="{E3562C6C-0487-4F22-97AF-F9EB99FEE671}" type="parTrans" cxnId="{DDF2FA54-7D64-46FF-9683-7C56FB5D8145}">
      <dgm:prSet/>
      <dgm:spPr/>
      <dgm:t>
        <a:bodyPr/>
        <a:lstStyle/>
        <a:p>
          <a:endParaRPr lang="en-US"/>
        </a:p>
      </dgm:t>
    </dgm:pt>
    <dgm:pt modelId="{17EBAB12-08C6-46D0-97E8-EA52480D614A}" type="sibTrans" cxnId="{DDF2FA54-7D64-46FF-9683-7C56FB5D8145}">
      <dgm:prSet/>
      <dgm:spPr/>
      <dgm:t>
        <a:bodyPr/>
        <a:lstStyle/>
        <a:p>
          <a:endParaRPr lang="en-US"/>
        </a:p>
      </dgm:t>
    </dgm:pt>
    <dgm:pt modelId="{CF78DAB4-19B2-4B86-8F02-509028147156}">
      <dgm:prSet/>
      <dgm:spPr/>
      <dgm:t>
        <a:bodyPr/>
        <a:lstStyle/>
        <a:p>
          <a:r>
            <a:rPr lang="en-US" dirty="0"/>
            <a:t>Disconnection between national workforce policies and local implementation reduces effectiveness of training initiatives (Health Foundation, 2024).</a:t>
          </a:r>
        </a:p>
      </dgm:t>
    </dgm:pt>
    <dgm:pt modelId="{3A314C7D-E0A0-4B82-86FB-56D5700BDE54}" type="parTrans" cxnId="{4D2B3D1F-F564-414C-BD5B-E496361E41F6}">
      <dgm:prSet/>
      <dgm:spPr/>
      <dgm:t>
        <a:bodyPr/>
        <a:lstStyle/>
        <a:p>
          <a:endParaRPr lang="en-US"/>
        </a:p>
      </dgm:t>
    </dgm:pt>
    <dgm:pt modelId="{B0339BA3-837B-40D3-93C1-5C169D4DE3E3}" type="sibTrans" cxnId="{4D2B3D1F-F564-414C-BD5B-E496361E41F6}">
      <dgm:prSet/>
      <dgm:spPr/>
      <dgm:t>
        <a:bodyPr/>
        <a:lstStyle/>
        <a:p>
          <a:endParaRPr lang="en-US"/>
        </a:p>
      </dgm:t>
    </dgm:pt>
    <dgm:pt modelId="{979F8D06-608C-4EDA-A737-936C0B514A9E}" type="pres">
      <dgm:prSet presAssocID="{07A87C48-481F-4F0A-8324-1569274DB138}" presName="Name0" presStyleCnt="0">
        <dgm:presLayoutVars>
          <dgm:chPref val="3"/>
          <dgm:dir/>
          <dgm:animLvl val="lvl"/>
          <dgm:resizeHandles/>
        </dgm:presLayoutVars>
      </dgm:prSet>
      <dgm:spPr/>
    </dgm:pt>
    <dgm:pt modelId="{D27A0E57-9FF4-474B-ABB2-076D5916FF9B}" type="pres">
      <dgm:prSet presAssocID="{73276587-E561-487F-9115-E4DC687BC941}" presName="horFlow" presStyleCnt="0"/>
      <dgm:spPr/>
    </dgm:pt>
    <dgm:pt modelId="{D67926E3-22FA-47D0-B8DC-4FF0F6B13871}" type="pres">
      <dgm:prSet presAssocID="{73276587-E561-487F-9115-E4DC687BC941}" presName="bigChev" presStyleLbl="node1" presStyleIdx="0" presStyleCnt="3"/>
      <dgm:spPr/>
    </dgm:pt>
    <dgm:pt modelId="{5328E8D4-C7B4-4C64-A7D4-027584C12A2E}" type="pres">
      <dgm:prSet presAssocID="{3C6E490C-9D0A-4CA1-B96A-8BC0A1EDE498}" presName="parTrans" presStyleCnt="0"/>
      <dgm:spPr/>
    </dgm:pt>
    <dgm:pt modelId="{BE941DCA-9F9E-41FF-B71E-CE4CE6AB8DDD}" type="pres">
      <dgm:prSet presAssocID="{40F10D8D-2AD1-4B97-9E16-939702349357}" presName="node" presStyleLbl="alignAccFollowNode1" presStyleIdx="0" presStyleCnt="3">
        <dgm:presLayoutVars>
          <dgm:bulletEnabled val="1"/>
        </dgm:presLayoutVars>
      </dgm:prSet>
      <dgm:spPr/>
    </dgm:pt>
    <dgm:pt modelId="{E3372FBC-E40D-4C37-AD21-3C5B172D501D}" type="pres">
      <dgm:prSet presAssocID="{73276587-E561-487F-9115-E4DC687BC941}" presName="vSp" presStyleCnt="0"/>
      <dgm:spPr/>
    </dgm:pt>
    <dgm:pt modelId="{3E78656E-F4A3-4ADF-A9AA-A6DB71E67C04}" type="pres">
      <dgm:prSet presAssocID="{12B7D4D1-004E-4FE9-8A95-1AA99AAF412C}" presName="horFlow" presStyleCnt="0"/>
      <dgm:spPr/>
    </dgm:pt>
    <dgm:pt modelId="{A504655F-40E9-4F49-9924-E37154A9C079}" type="pres">
      <dgm:prSet presAssocID="{12B7D4D1-004E-4FE9-8A95-1AA99AAF412C}" presName="bigChev" presStyleLbl="node1" presStyleIdx="1" presStyleCnt="3"/>
      <dgm:spPr/>
    </dgm:pt>
    <dgm:pt modelId="{A329B6A4-2C93-4110-B703-8E4C94795A49}" type="pres">
      <dgm:prSet presAssocID="{0DC3B442-2F8C-4E28-BD1F-B82534A945CF}" presName="parTrans" presStyleCnt="0"/>
      <dgm:spPr/>
    </dgm:pt>
    <dgm:pt modelId="{80854207-07C6-421A-8CB0-D209D63F9EBF}" type="pres">
      <dgm:prSet presAssocID="{00558263-5B3F-4109-8AA3-568C8403C1E2}" presName="node" presStyleLbl="alignAccFollowNode1" presStyleIdx="1" presStyleCnt="3">
        <dgm:presLayoutVars>
          <dgm:bulletEnabled val="1"/>
        </dgm:presLayoutVars>
      </dgm:prSet>
      <dgm:spPr/>
    </dgm:pt>
    <dgm:pt modelId="{EB70DA63-ED2C-4932-89E7-BE63922FF38A}" type="pres">
      <dgm:prSet presAssocID="{12B7D4D1-004E-4FE9-8A95-1AA99AAF412C}" presName="vSp" presStyleCnt="0"/>
      <dgm:spPr/>
    </dgm:pt>
    <dgm:pt modelId="{2D4DEC4E-32AB-41E3-AD40-EDDA0D4ABC3B}" type="pres">
      <dgm:prSet presAssocID="{1C5B48E9-3F78-407D-9EC2-1666E2677B67}" presName="horFlow" presStyleCnt="0"/>
      <dgm:spPr/>
    </dgm:pt>
    <dgm:pt modelId="{08F7215A-B076-4467-A847-9372143F8B8B}" type="pres">
      <dgm:prSet presAssocID="{1C5B48E9-3F78-407D-9EC2-1666E2677B67}" presName="bigChev" presStyleLbl="node1" presStyleIdx="2" presStyleCnt="3"/>
      <dgm:spPr/>
    </dgm:pt>
    <dgm:pt modelId="{3E11E0E6-CFBF-4576-91AC-D8F46808F6A4}" type="pres">
      <dgm:prSet presAssocID="{3A314C7D-E0A0-4B82-86FB-56D5700BDE54}" presName="parTrans" presStyleCnt="0"/>
      <dgm:spPr/>
    </dgm:pt>
    <dgm:pt modelId="{E9B4B324-BDFF-4247-B777-AE00F9F2C707}" type="pres">
      <dgm:prSet presAssocID="{CF78DAB4-19B2-4B86-8F02-509028147156}" presName="node" presStyleLbl="alignAccFollowNode1" presStyleIdx="2" presStyleCnt="3">
        <dgm:presLayoutVars>
          <dgm:bulletEnabled val="1"/>
        </dgm:presLayoutVars>
      </dgm:prSet>
      <dgm:spPr/>
    </dgm:pt>
  </dgm:ptLst>
  <dgm:cxnLst>
    <dgm:cxn modelId="{4D2B3D1F-F564-414C-BD5B-E496361E41F6}" srcId="{1C5B48E9-3F78-407D-9EC2-1666E2677B67}" destId="{CF78DAB4-19B2-4B86-8F02-509028147156}" srcOrd="0" destOrd="0" parTransId="{3A314C7D-E0A0-4B82-86FB-56D5700BDE54}" sibTransId="{B0339BA3-837B-40D3-93C1-5C169D4DE3E3}"/>
    <dgm:cxn modelId="{3238FF6E-9875-468D-A218-F1A182866FAD}" srcId="{07A87C48-481F-4F0A-8324-1569274DB138}" destId="{73276587-E561-487F-9115-E4DC687BC941}" srcOrd="0" destOrd="0" parTransId="{CC6DBEC3-0BF2-48B3-B706-379C78F886DE}" sibTransId="{FEF31B97-281B-4913-BDD0-8246E3974377}"/>
    <dgm:cxn modelId="{390E1D70-B5D1-476C-B7B8-4A6950C45686}" type="presOf" srcId="{00558263-5B3F-4109-8AA3-568C8403C1E2}" destId="{80854207-07C6-421A-8CB0-D209D63F9EBF}" srcOrd="0" destOrd="0" presId="urn:microsoft.com/office/officeart/2005/8/layout/lProcess3"/>
    <dgm:cxn modelId="{DDF2FA54-7D64-46FF-9683-7C56FB5D8145}" srcId="{07A87C48-481F-4F0A-8324-1569274DB138}" destId="{1C5B48E9-3F78-407D-9EC2-1666E2677B67}" srcOrd="2" destOrd="0" parTransId="{E3562C6C-0487-4F22-97AF-F9EB99FEE671}" sibTransId="{17EBAB12-08C6-46D0-97E8-EA52480D614A}"/>
    <dgm:cxn modelId="{8AAAC77B-5973-4B34-B7FA-72F81930D7C0}" srcId="{12B7D4D1-004E-4FE9-8A95-1AA99AAF412C}" destId="{00558263-5B3F-4109-8AA3-568C8403C1E2}" srcOrd="0" destOrd="0" parTransId="{0DC3B442-2F8C-4E28-BD1F-B82534A945CF}" sibTransId="{27067EC0-C9F2-4379-984B-90D26E057597}"/>
    <dgm:cxn modelId="{6F8A3685-0141-4B5C-A8EF-BDDAE37CB0B6}" type="presOf" srcId="{40F10D8D-2AD1-4B97-9E16-939702349357}" destId="{BE941DCA-9F9E-41FF-B71E-CE4CE6AB8DDD}" srcOrd="0" destOrd="0" presId="urn:microsoft.com/office/officeart/2005/8/layout/lProcess3"/>
    <dgm:cxn modelId="{E1575087-FFBB-4404-9E07-94A55F784234}" type="presOf" srcId="{CF78DAB4-19B2-4B86-8F02-509028147156}" destId="{E9B4B324-BDFF-4247-B777-AE00F9F2C707}" srcOrd="0" destOrd="0" presId="urn:microsoft.com/office/officeart/2005/8/layout/lProcess3"/>
    <dgm:cxn modelId="{73040689-B4D4-4A27-A3D3-F7AFDAD1D968}" type="presOf" srcId="{73276587-E561-487F-9115-E4DC687BC941}" destId="{D67926E3-22FA-47D0-B8DC-4FF0F6B13871}" srcOrd="0" destOrd="0" presId="urn:microsoft.com/office/officeart/2005/8/layout/lProcess3"/>
    <dgm:cxn modelId="{93DDCF8E-1F40-4663-AC2D-5490115B73FB}" type="presOf" srcId="{12B7D4D1-004E-4FE9-8A95-1AA99AAF412C}" destId="{A504655F-40E9-4F49-9924-E37154A9C079}" srcOrd="0" destOrd="0" presId="urn:microsoft.com/office/officeart/2005/8/layout/lProcess3"/>
    <dgm:cxn modelId="{42901A8F-A1FB-44F1-98AE-36DB52B74EA6}" srcId="{73276587-E561-487F-9115-E4DC687BC941}" destId="{40F10D8D-2AD1-4B97-9E16-939702349357}" srcOrd="0" destOrd="0" parTransId="{3C6E490C-9D0A-4CA1-B96A-8BC0A1EDE498}" sibTransId="{30E6D9A4-504E-48DA-83FF-2A6B86E9FC10}"/>
    <dgm:cxn modelId="{1EAC1CAF-0F6B-4839-B11F-CE43E3408B4F}" srcId="{07A87C48-481F-4F0A-8324-1569274DB138}" destId="{12B7D4D1-004E-4FE9-8A95-1AA99AAF412C}" srcOrd="1" destOrd="0" parTransId="{A9CA320D-8998-4C72-8697-DE7FFB22F2F1}" sibTransId="{D60ED8A0-BF57-4420-9CFA-E2F13A923A5B}"/>
    <dgm:cxn modelId="{71C2A8F1-B6DC-4400-A40E-FF0BCABD61F1}" type="presOf" srcId="{07A87C48-481F-4F0A-8324-1569274DB138}" destId="{979F8D06-608C-4EDA-A737-936C0B514A9E}" srcOrd="0" destOrd="0" presId="urn:microsoft.com/office/officeart/2005/8/layout/lProcess3"/>
    <dgm:cxn modelId="{7B9F06F8-DF21-4457-B5EF-4A8E69095DEA}" type="presOf" srcId="{1C5B48E9-3F78-407D-9EC2-1666E2677B67}" destId="{08F7215A-B076-4467-A847-9372143F8B8B}" srcOrd="0" destOrd="0" presId="urn:microsoft.com/office/officeart/2005/8/layout/lProcess3"/>
    <dgm:cxn modelId="{D20002BA-E909-4BE8-9EEF-4F55F73633D5}" type="presParOf" srcId="{979F8D06-608C-4EDA-A737-936C0B514A9E}" destId="{D27A0E57-9FF4-474B-ABB2-076D5916FF9B}" srcOrd="0" destOrd="0" presId="urn:microsoft.com/office/officeart/2005/8/layout/lProcess3"/>
    <dgm:cxn modelId="{0F351046-3AB8-4172-816B-DB3C82F6890A}" type="presParOf" srcId="{D27A0E57-9FF4-474B-ABB2-076D5916FF9B}" destId="{D67926E3-22FA-47D0-B8DC-4FF0F6B13871}" srcOrd="0" destOrd="0" presId="urn:microsoft.com/office/officeart/2005/8/layout/lProcess3"/>
    <dgm:cxn modelId="{C9386918-6E1F-48E6-A222-4519CBC4C7A5}" type="presParOf" srcId="{D27A0E57-9FF4-474B-ABB2-076D5916FF9B}" destId="{5328E8D4-C7B4-4C64-A7D4-027584C12A2E}" srcOrd="1" destOrd="0" presId="urn:microsoft.com/office/officeart/2005/8/layout/lProcess3"/>
    <dgm:cxn modelId="{9E013111-D5FA-459F-BFD7-39758EEAAB83}" type="presParOf" srcId="{D27A0E57-9FF4-474B-ABB2-076D5916FF9B}" destId="{BE941DCA-9F9E-41FF-B71E-CE4CE6AB8DDD}" srcOrd="2" destOrd="0" presId="urn:microsoft.com/office/officeart/2005/8/layout/lProcess3"/>
    <dgm:cxn modelId="{043342FF-8F38-4B4E-AA17-F47996128582}" type="presParOf" srcId="{979F8D06-608C-4EDA-A737-936C0B514A9E}" destId="{E3372FBC-E40D-4C37-AD21-3C5B172D501D}" srcOrd="1" destOrd="0" presId="urn:microsoft.com/office/officeart/2005/8/layout/lProcess3"/>
    <dgm:cxn modelId="{B005CC40-55F4-4FAA-9CF1-44BBE1946750}" type="presParOf" srcId="{979F8D06-608C-4EDA-A737-936C0B514A9E}" destId="{3E78656E-F4A3-4ADF-A9AA-A6DB71E67C04}" srcOrd="2" destOrd="0" presId="urn:microsoft.com/office/officeart/2005/8/layout/lProcess3"/>
    <dgm:cxn modelId="{8EE742A8-A162-4C7B-B847-286EDB2B1C62}" type="presParOf" srcId="{3E78656E-F4A3-4ADF-A9AA-A6DB71E67C04}" destId="{A504655F-40E9-4F49-9924-E37154A9C079}" srcOrd="0" destOrd="0" presId="urn:microsoft.com/office/officeart/2005/8/layout/lProcess3"/>
    <dgm:cxn modelId="{6F57CB66-C1F5-40A3-A11B-605922FEDAC4}" type="presParOf" srcId="{3E78656E-F4A3-4ADF-A9AA-A6DB71E67C04}" destId="{A329B6A4-2C93-4110-B703-8E4C94795A49}" srcOrd="1" destOrd="0" presId="urn:microsoft.com/office/officeart/2005/8/layout/lProcess3"/>
    <dgm:cxn modelId="{1EB4F0EF-CB05-44B9-884F-97DC2B244469}" type="presParOf" srcId="{3E78656E-F4A3-4ADF-A9AA-A6DB71E67C04}" destId="{80854207-07C6-421A-8CB0-D209D63F9EBF}" srcOrd="2" destOrd="0" presId="urn:microsoft.com/office/officeart/2005/8/layout/lProcess3"/>
    <dgm:cxn modelId="{0AE0493F-671F-4052-89CF-B7374D8E8184}" type="presParOf" srcId="{979F8D06-608C-4EDA-A737-936C0B514A9E}" destId="{EB70DA63-ED2C-4932-89E7-BE63922FF38A}" srcOrd="3" destOrd="0" presId="urn:microsoft.com/office/officeart/2005/8/layout/lProcess3"/>
    <dgm:cxn modelId="{92D436A6-13C9-4AE8-9AE8-186E9614A661}" type="presParOf" srcId="{979F8D06-608C-4EDA-A737-936C0B514A9E}" destId="{2D4DEC4E-32AB-41E3-AD40-EDDA0D4ABC3B}" srcOrd="4" destOrd="0" presId="urn:microsoft.com/office/officeart/2005/8/layout/lProcess3"/>
    <dgm:cxn modelId="{FF333FEE-6B0A-4F49-A7E2-1603AE555A5B}" type="presParOf" srcId="{2D4DEC4E-32AB-41E3-AD40-EDDA0D4ABC3B}" destId="{08F7215A-B076-4467-A847-9372143F8B8B}" srcOrd="0" destOrd="0" presId="urn:microsoft.com/office/officeart/2005/8/layout/lProcess3"/>
    <dgm:cxn modelId="{67BFBD4F-E0CA-43FF-84AD-721D16E68E29}" type="presParOf" srcId="{2D4DEC4E-32AB-41E3-AD40-EDDA0D4ABC3B}" destId="{3E11E0E6-CFBF-4576-91AC-D8F46808F6A4}" srcOrd="1" destOrd="0" presId="urn:microsoft.com/office/officeart/2005/8/layout/lProcess3"/>
    <dgm:cxn modelId="{CB46975F-7CE5-47A1-8244-9D6C8B6971A2}" type="presParOf" srcId="{2D4DEC4E-32AB-41E3-AD40-EDDA0D4ABC3B}" destId="{E9B4B324-BDFF-4247-B777-AE00F9F2C707}" srcOrd="2"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231104B-2D29-4B4D-8C29-8AF2139DC4C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F17C349-66C9-41C2-94C8-2A2887C212C8}">
      <dgm:prSet/>
      <dgm:spPr/>
      <dgm:t>
        <a:bodyPr/>
        <a:lstStyle/>
        <a:p>
          <a:r>
            <a:rPr lang="en-US" b="1" dirty="0">
              <a:solidFill>
                <a:schemeClr val="bg1"/>
              </a:solidFill>
            </a:rPr>
            <a:t>Leadership and Management Gaps</a:t>
          </a:r>
          <a:endParaRPr lang="en-US" dirty="0">
            <a:solidFill>
              <a:schemeClr val="bg1"/>
            </a:solidFill>
          </a:endParaRPr>
        </a:p>
      </dgm:t>
    </dgm:pt>
    <dgm:pt modelId="{7D34D0FA-8FC4-4353-B38B-AB27DF370B76}" type="parTrans" cxnId="{3F37553A-D489-411F-91BA-1D4108057232}">
      <dgm:prSet/>
      <dgm:spPr/>
      <dgm:t>
        <a:bodyPr/>
        <a:lstStyle/>
        <a:p>
          <a:endParaRPr lang="en-US"/>
        </a:p>
      </dgm:t>
    </dgm:pt>
    <dgm:pt modelId="{A02DCA8C-4637-4BDF-B3B7-049FABFB6E45}" type="sibTrans" cxnId="{3F37553A-D489-411F-91BA-1D4108057232}">
      <dgm:prSet/>
      <dgm:spPr/>
      <dgm:t>
        <a:bodyPr/>
        <a:lstStyle/>
        <a:p>
          <a:endParaRPr lang="en-US">
            <a:solidFill>
              <a:schemeClr val="tx1"/>
            </a:solidFill>
          </a:endParaRPr>
        </a:p>
      </dgm:t>
    </dgm:pt>
    <dgm:pt modelId="{63A78082-B44E-40EC-B8DD-E36AC571C500}">
      <dgm:prSet/>
      <dgm:spPr/>
      <dgm:t>
        <a:bodyPr/>
        <a:lstStyle/>
        <a:p>
          <a:r>
            <a:rPr lang="en-US" dirty="0">
              <a:solidFill>
                <a:schemeClr val="tx1"/>
              </a:solidFill>
            </a:rPr>
            <a:t>Limited managerial capacity and leadership capability reduce effective workforce planning and staff development (King’s Fund, 2023).</a:t>
          </a:r>
        </a:p>
      </dgm:t>
    </dgm:pt>
    <dgm:pt modelId="{B0FC83F5-1AD3-4571-9D98-08BA6395CD66}" type="parTrans" cxnId="{94074381-DE04-46C8-BC2A-7D2DB513DE83}">
      <dgm:prSet/>
      <dgm:spPr/>
      <dgm:t>
        <a:bodyPr/>
        <a:lstStyle/>
        <a:p>
          <a:endParaRPr lang="en-US"/>
        </a:p>
      </dgm:t>
    </dgm:pt>
    <dgm:pt modelId="{E9A05EEB-1C50-43D3-97F4-B75D86B8E378}" type="sibTrans" cxnId="{94074381-DE04-46C8-BC2A-7D2DB513DE83}">
      <dgm:prSet/>
      <dgm:spPr/>
      <dgm:t>
        <a:bodyPr/>
        <a:lstStyle/>
        <a:p>
          <a:endParaRPr lang="en-US"/>
        </a:p>
      </dgm:t>
    </dgm:pt>
    <dgm:pt modelId="{317278A5-2B7B-411D-A07F-8B06CC0C64BA}">
      <dgm:prSet/>
      <dgm:spPr/>
      <dgm:t>
        <a:bodyPr/>
        <a:lstStyle/>
        <a:p>
          <a:r>
            <a:rPr lang="en-US" b="1" dirty="0">
              <a:solidFill>
                <a:schemeClr val="bg1"/>
              </a:solidFill>
            </a:rPr>
            <a:t>Fragmented </a:t>
          </a:r>
          <a:r>
            <a:rPr lang="en-US" b="1" dirty="0" err="1">
              <a:solidFill>
                <a:schemeClr val="bg1"/>
              </a:solidFill>
            </a:rPr>
            <a:t>Organisational</a:t>
          </a:r>
          <a:r>
            <a:rPr lang="en-US" b="1" dirty="0">
              <a:solidFill>
                <a:schemeClr val="bg1"/>
              </a:solidFill>
            </a:rPr>
            <a:t> Structure</a:t>
          </a:r>
          <a:endParaRPr lang="en-US" dirty="0">
            <a:solidFill>
              <a:schemeClr val="bg1"/>
            </a:solidFill>
          </a:endParaRPr>
        </a:p>
      </dgm:t>
    </dgm:pt>
    <dgm:pt modelId="{8190585A-7075-4ABF-936B-15D2F2881DD8}" type="parTrans" cxnId="{2D5E21ED-F73E-4E53-8332-C62C7DF78287}">
      <dgm:prSet/>
      <dgm:spPr/>
      <dgm:t>
        <a:bodyPr/>
        <a:lstStyle/>
        <a:p>
          <a:endParaRPr lang="en-US"/>
        </a:p>
      </dgm:t>
    </dgm:pt>
    <dgm:pt modelId="{26469476-577A-4B79-AC83-32DB37F109A9}" type="sibTrans" cxnId="{2D5E21ED-F73E-4E53-8332-C62C7DF78287}">
      <dgm:prSet/>
      <dgm:spPr/>
      <dgm:t>
        <a:bodyPr/>
        <a:lstStyle/>
        <a:p>
          <a:endParaRPr lang="en-US">
            <a:solidFill>
              <a:schemeClr val="tx1"/>
            </a:solidFill>
          </a:endParaRPr>
        </a:p>
      </dgm:t>
    </dgm:pt>
    <dgm:pt modelId="{58D88DF9-EB50-4685-B31A-B94608916281}">
      <dgm:prSet/>
      <dgm:spPr/>
      <dgm:t>
        <a:bodyPr/>
        <a:lstStyle/>
        <a:p>
          <a:r>
            <a:rPr lang="en-US" dirty="0">
              <a:solidFill>
                <a:schemeClr val="tx1"/>
              </a:solidFill>
            </a:rPr>
            <a:t>Complex NHS structures hinder coordination of training, recruitment, and workforce development strategies (NHS England, 2024).</a:t>
          </a:r>
        </a:p>
      </dgm:t>
    </dgm:pt>
    <dgm:pt modelId="{86AB0394-2BBC-4FB4-9FF4-EE8A1D1650AF}" type="parTrans" cxnId="{03DF0AAC-5D74-418A-A462-044AE6ABDA83}">
      <dgm:prSet/>
      <dgm:spPr/>
      <dgm:t>
        <a:bodyPr/>
        <a:lstStyle/>
        <a:p>
          <a:endParaRPr lang="en-US"/>
        </a:p>
      </dgm:t>
    </dgm:pt>
    <dgm:pt modelId="{5E4ACF79-E014-48BC-9DFD-1F11F030E095}" type="sibTrans" cxnId="{03DF0AAC-5D74-418A-A462-044AE6ABDA83}">
      <dgm:prSet/>
      <dgm:spPr/>
      <dgm:t>
        <a:bodyPr/>
        <a:lstStyle/>
        <a:p>
          <a:endParaRPr lang="en-US"/>
        </a:p>
      </dgm:t>
    </dgm:pt>
    <dgm:pt modelId="{CFF5127F-FBE9-41FB-819B-DF35DFF248AC}">
      <dgm:prSet/>
      <dgm:spPr/>
      <dgm:t>
        <a:bodyPr/>
        <a:lstStyle/>
        <a:p>
          <a:r>
            <a:rPr lang="en-US" b="1" dirty="0">
              <a:solidFill>
                <a:schemeClr val="bg1"/>
              </a:solidFill>
            </a:rPr>
            <a:t>Poor Workforce Planning Integration</a:t>
          </a:r>
          <a:endParaRPr lang="en-US" dirty="0">
            <a:solidFill>
              <a:schemeClr val="bg1"/>
            </a:solidFill>
          </a:endParaRPr>
        </a:p>
      </dgm:t>
    </dgm:pt>
    <dgm:pt modelId="{3A77CDC3-B2B5-4674-A451-038CEBBC5061}" type="parTrans" cxnId="{684B20D4-3F3B-4D9B-B869-004B5239CB67}">
      <dgm:prSet/>
      <dgm:spPr/>
      <dgm:t>
        <a:bodyPr/>
        <a:lstStyle/>
        <a:p>
          <a:endParaRPr lang="en-US"/>
        </a:p>
      </dgm:t>
    </dgm:pt>
    <dgm:pt modelId="{7D522ED0-CA6C-4575-AC9F-1EBBBE1BEC2D}" type="sibTrans" cxnId="{684B20D4-3F3B-4D9B-B869-004B5239CB67}">
      <dgm:prSet/>
      <dgm:spPr/>
      <dgm:t>
        <a:bodyPr/>
        <a:lstStyle/>
        <a:p>
          <a:endParaRPr lang="en-US"/>
        </a:p>
      </dgm:t>
    </dgm:pt>
    <dgm:pt modelId="{D8D26017-B8E3-46E2-AE2A-D6F9C92F6110}">
      <dgm:prSet/>
      <dgm:spPr/>
      <dgm:t>
        <a:bodyPr/>
        <a:lstStyle/>
        <a:p>
          <a:r>
            <a:rPr lang="en-US" dirty="0">
              <a:solidFill>
                <a:schemeClr val="tx1"/>
              </a:solidFill>
            </a:rPr>
            <a:t>Lack of integration between education, workforce demand, and service delivery creates inefficiencies in training systems (</a:t>
          </a:r>
          <a:r>
            <a:rPr lang="en-US" dirty="0" err="1">
              <a:solidFill>
                <a:schemeClr val="tx1"/>
              </a:solidFill>
            </a:rPr>
            <a:t>HealthManagement</a:t>
          </a:r>
          <a:r>
            <a:rPr lang="en-US" dirty="0">
              <a:solidFill>
                <a:schemeClr val="tx1"/>
              </a:solidFill>
            </a:rPr>
            <a:t>, 2025; </a:t>
          </a:r>
          <a:r>
            <a:rPr lang="en-US" altLang="en-US" dirty="0">
              <a:solidFill>
                <a:schemeClr val="tx1"/>
              </a:solidFill>
              <a:latin typeface="Times New Roman" panose="02020603050405020304" pitchFamily="18" charset="0"/>
              <a:cs typeface="Times New Roman" panose="02020603050405020304" pitchFamily="18" charset="0"/>
            </a:rPr>
            <a:t>Boxall &amp; Purcell, 2016</a:t>
          </a:r>
          <a:r>
            <a:rPr lang="en-US" dirty="0">
              <a:solidFill>
                <a:schemeClr val="tx1"/>
              </a:solidFill>
            </a:rPr>
            <a:t>).</a:t>
          </a:r>
        </a:p>
      </dgm:t>
    </dgm:pt>
    <dgm:pt modelId="{CFD7D69B-181F-4099-9152-981B4DF7413F}" type="parTrans" cxnId="{31FBF221-868D-424A-AD17-B2C4A0D9D8D5}">
      <dgm:prSet/>
      <dgm:spPr/>
      <dgm:t>
        <a:bodyPr/>
        <a:lstStyle/>
        <a:p>
          <a:endParaRPr lang="en-US"/>
        </a:p>
      </dgm:t>
    </dgm:pt>
    <dgm:pt modelId="{2D8FD564-A666-48C9-8EB8-BEB55641E37C}" type="sibTrans" cxnId="{31FBF221-868D-424A-AD17-B2C4A0D9D8D5}">
      <dgm:prSet/>
      <dgm:spPr/>
      <dgm:t>
        <a:bodyPr/>
        <a:lstStyle/>
        <a:p>
          <a:endParaRPr lang="en-US"/>
        </a:p>
      </dgm:t>
    </dgm:pt>
    <dgm:pt modelId="{A62DC420-D5B8-4A6F-88C5-CF813C51AA19}" type="pres">
      <dgm:prSet presAssocID="{F231104B-2D29-4B4D-8C29-8AF2139DC4CF}" presName="outerComposite" presStyleCnt="0">
        <dgm:presLayoutVars>
          <dgm:chMax val="5"/>
          <dgm:dir/>
          <dgm:resizeHandles val="exact"/>
        </dgm:presLayoutVars>
      </dgm:prSet>
      <dgm:spPr/>
    </dgm:pt>
    <dgm:pt modelId="{30AE9159-4F9C-492E-9FD8-B3210964EB11}" type="pres">
      <dgm:prSet presAssocID="{F231104B-2D29-4B4D-8C29-8AF2139DC4CF}" presName="dummyMaxCanvas" presStyleCnt="0">
        <dgm:presLayoutVars/>
      </dgm:prSet>
      <dgm:spPr/>
    </dgm:pt>
    <dgm:pt modelId="{368620BF-2113-4491-BCDF-63036F31421C}" type="pres">
      <dgm:prSet presAssocID="{F231104B-2D29-4B4D-8C29-8AF2139DC4CF}" presName="ThreeNodes_1" presStyleLbl="node1" presStyleIdx="0" presStyleCnt="3">
        <dgm:presLayoutVars>
          <dgm:bulletEnabled val="1"/>
        </dgm:presLayoutVars>
      </dgm:prSet>
      <dgm:spPr/>
    </dgm:pt>
    <dgm:pt modelId="{E409DAE7-089D-4E64-B446-A28B29FB02C8}" type="pres">
      <dgm:prSet presAssocID="{F231104B-2D29-4B4D-8C29-8AF2139DC4CF}" presName="ThreeNodes_2" presStyleLbl="node1" presStyleIdx="1" presStyleCnt="3">
        <dgm:presLayoutVars>
          <dgm:bulletEnabled val="1"/>
        </dgm:presLayoutVars>
      </dgm:prSet>
      <dgm:spPr/>
    </dgm:pt>
    <dgm:pt modelId="{939D3526-EDE1-4ABE-B281-21272DF19BE8}" type="pres">
      <dgm:prSet presAssocID="{F231104B-2D29-4B4D-8C29-8AF2139DC4CF}" presName="ThreeNodes_3" presStyleLbl="node1" presStyleIdx="2" presStyleCnt="3">
        <dgm:presLayoutVars>
          <dgm:bulletEnabled val="1"/>
        </dgm:presLayoutVars>
      </dgm:prSet>
      <dgm:spPr/>
    </dgm:pt>
    <dgm:pt modelId="{8C269D9A-262D-4BDD-9BE2-F99FCFA83960}" type="pres">
      <dgm:prSet presAssocID="{F231104B-2D29-4B4D-8C29-8AF2139DC4CF}" presName="ThreeConn_1-2" presStyleLbl="fgAccFollowNode1" presStyleIdx="0" presStyleCnt="2">
        <dgm:presLayoutVars>
          <dgm:bulletEnabled val="1"/>
        </dgm:presLayoutVars>
      </dgm:prSet>
      <dgm:spPr/>
    </dgm:pt>
    <dgm:pt modelId="{C1E3A1D0-AB48-4CEE-9AA1-8F2B91A007BA}" type="pres">
      <dgm:prSet presAssocID="{F231104B-2D29-4B4D-8C29-8AF2139DC4CF}" presName="ThreeConn_2-3" presStyleLbl="fgAccFollowNode1" presStyleIdx="1" presStyleCnt="2">
        <dgm:presLayoutVars>
          <dgm:bulletEnabled val="1"/>
        </dgm:presLayoutVars>
      </dgm:prSet>
      <dgm:spPr/>
    </dgm:pt>
    <dgm:pt modelId="{1B24360A-2933-49DA-8AB3-3BBEDCB0407A}" type="pres">
      <dgm:prSet presAssocID="{F231104B-2D29-4B4D-8C29-8AF2139DC4CF}" presName="ThreeNodes_1_text" presStyleLbl="node1" presStyleIdx="2" presStyleCnt="3">
        <dgm:presLayoutVars>
          <dgm:bulletEnabled val="1"/>
        </dgm:presLayoutVars>
      </dgm:prSet>
      <dgm:spPr/>
    </dgm:pt>
    <dgm:pt modelId="{C3337ED7-F383-4B2A-B734-74E308A1E7B8}" type="pres">
      <dgm:prSet presAssocID="{F231104B-2D29-4B4D-8C29-8AF2139DC4CF}" presName="ThreeNodes_2_text" presStyleLbl="node1" presStyleIdx="2" presStyleCnt="3">
        <dgm:presLayoutVars>
          <dgm:bulletEnabled val="1"/>
        </dgm:presLayoutVars>
      </dgm:prSet>
      <dgm:spPr/>
    </dgm:pt>
    <dgm:pt modelId="{3B175FB6-CF64-4645-BB8D-A67AA167C774}" type="pres">
      <dgm:prSet presAssocID="{F231104B-2D29-4B4D-8C29-8AF2139DC4CF}" presName="ThreeNodes_3_text" presStyleLbl="node1" presStyleIdx="2" presStyleCnt="3">
        <dgm:presLayoutVars>
          <dgm:bulletEnabled val="1"/>
        </dgm:presLayoutVars>
      </dgm:prSet>
      <dgm:spPr/>
    </dgm:pt>
  </dgm:ptLst>
  <dgm:cxnLst>
    <dgm:cxn modelId="{15D9D507-DE87-4F26-A6FC-E4007B05FA20}" type="presOf" srcId="{26469476-577A-4B79-AC83-32DB37F109A9}" destId="{C1E3A1D0-AB48-4CEE-9AA1-8F2B91A007BA}" srcOrd="0" destOrd="0" presId="urn:microsoft.com/office/officeart/2005/8/layout/vProcess5"/>
    <dgm:cxn modelId="{7579B30C-416C-44DD-9C1F-DA4F3BA472C4}" type="presOf" srcId="{2F17C349-66C9-41C2-94C8-2A2887C212C8}" destId="{1B24360A-2933-49DA-8AB3-3BBEDCB0407A}" srcOrd="1" destOrd="0" presId="urn:microsoft.com/office/officeart/2005/8/layout/vProcess5"/>
    <dgm:cxn modelId="{31FBF221-868D-424A-AD17-B2C4A0D9D8D5}" srcId="{CFF5127F-FBE9-41FB-819B-DF35DFF248AC}" destId="{D8D26017-B8E3-46E2-AE2A-D6F9C92F6110}" srcOrd="0" destOrd="0" parTransId="{CFD7D69B-181F-4099-9152-981B4DF7413F}" sibTransId="{2D8FD564-A666-48C9-8EB8-BEB55641E37C}"/>
    <dgm:cxn modelId="{C03A6438-84A5-4F00-A3D5-64554DBDF411}" type="presOf" srcId="{58D88DF9-EB50-4685-B31A-B94608916281}" destId="{C3337ED7-F383-4B2A-B734-74E308A1E7B8}" srcOrd="1" destOrd="1" presId="urn:microsoft.com/office/officeart/2005/8/layout/vProcess5"/>
    <dgm:cxn modelId="{3F37553A-D489-411F-91BA-1D4108057232}" srcId="{F231104B-2D29-4B4D-8C29-8AF2139DC4CF}" destId="{2F17C349-66C9-41C2-94C8-2A2887C212C8}" srcOrd="0" destOrd="0" parTransId="{7D34D0FA-8FC4-4353-B38B-AB27DF370B76}" sibTransId="{A02DCA8C-4637-4BDF-B3B7-049FABFB6E45}"/>
    <dgm:cxn modelId="{43B89D71-A410-4C19-B3E3-12C17D22F1E0}" type="presOf" srcId="{F231104B-2D29-4B4D-8C29-8AF2139DC4CF}" destId="{A62DC420-D5B8-4A6F-88C5-CF813C51AA19}" srcOrd="0" destOrd="0" presId="urn:microsoft.com/office/officeart/2005/8/layout/vProcess5"/>
    <dgm:cxn modelId="{8260AE56-9E15-4E4C-9659-FADA99B62E5E}" type="presOf" srcId="{317278A5-2B7B-411D-A07F-8B06CC0C64BA}" destId="{E409DAE7-089D-4E64-B446-A28B29FB02C8}" srcOrd="0" destOrd="0" presId="urn:microsoft.com/office/officeart/2005/8/layout/vProcess5"/>
    <dgm:cxn modelId="{C7311B7B-A3C8-4AA7-A84E-F29CFEF4C221}" type="presOf" srcId="{2F17C349-66C9-41C2-94C8-2A2887C212C8}" destId="{368620BF-2113-4491-BCDF-63036F31421C}" srcOrd="0" destOrd="0" presId="urn:microsoft.com/office/officeart/2005/8/layout/vProcess5"/>
    <dgm:cxn modelId="{94074381-DE04-46C8-BC2A-7D2DB513DE83}" srcId="{2F17C349-66C9-41C2-94C8-2A2887C212C8}" destId="{63A78082-B44E-40EC-B8DD-E36AC571C500}" srcOrd="0" destOrd="0" parTransId="{B0FC83F5-1AD3-4571-9D98-08BA6395CD66}" sibTransId="{E9A05EEB-1C50-43D3-97F4-B75D86B8E378}"/>
    <dgm:cxn modelId="{337EBD88-CC58-4AE2-8B83-FBA03F8B2B9B}" type="presOf" srcId="{63A78082-B44E-40EC-B8DD-E36AC571C500}" destId="{1B24360A-2933-49DA-8AB3-3BBEDCB0407A}" srcOrd="1" destOrd="1" presId="urn:microsoft.com/office/officeart/2005/8/layout/vProcess5"/>
    <dgm:cxn modelId="{1BF81B8B-87AA-41D5-9C2B-8E96FE3E13E7}" type="presOf" srcId="{63A78082-B44E-40EC-B8DD-E36AC571C500}" destId="{368620BF-2113-4491-BCDF-63036F31421C}" srcOrd="0" destOrd="1" presId="urn:microsoft.com/office/officeart/2005/8/layout/vProcess5"/>
    <dgm:cxn modelId="{1883DEA2-6AF2-4827-8B1A-7E5543592075}" type="presOf" srcId="{CFF5127F-FBE9-41FB-819B-DF35DFF248AC}" destId="{939D3526-EDE1-4ABE-B281-21272DF19BE8}" srcOrd="0" destOrd="0" presId="urn:microsoft.com/office/officeart/2005/8/layout/vProcess5"/>
    <dgm:cxn modelId="{52807CAA-CC98-4D2C-8D7A-A7A43207150E}" type="presOf" srcId="{D8D26017-B8E3-46E2-AE2A-D6F9C92F6110}" destId="{3B175FB6-CF64-4645-BB8D-A67AA167C774}" srcOrd="1" destOrd="1" presId="urn:microsoft.com/office/officeart/2005/8/layout/vProcess5"/>
    <dgm:cxn modelId="{03DF0AAC-5D74-418A-A462-044AE6ABDA83}" srcId="{317278A5-2B7B-411D-A07F-8B06CC0C64BA}" destId="{58D88DF9-EB50-4685-B31A-B94608916281}" srcOrd="0" destOrd="0" parTransId="{86AB0394-2BBC-4FB4-9FF4-EE8A1D1650AF}" sibTransId="{5E4ACF79-E014-48BC-9DFD-1F11F030E095}"/>
    <dgm:cxn modelId="{532F3EB6-C56C-4018-B6EB-676E9F53C69D}" type="presOf" srcId="{58D88DF9-EB50-4685-B31A-B94608916281}" destId="{E409DAE7-089D-4E64-B446-A28B29FB02C8}" srcOrd="0" destOrd="1" presId="urn:microsoft.com/office/officeart/2005/8/layout/vProcess5"/>
    <dgm:cxn modelId="{684B20D4-3F3B-4D9B-B869-004B5239CB67}" srcId="{F231104B-2D29-4B4D-8C29-8AF2139DC4CF}" destId="{CFF5127F-FBE9-41FB-819B-DF35DFF248AC}" srcOrd="2" destOrd="0" parTransId="{3A77CDC3-B2B5-4674-A451-038CEBBC5061}" sibTransId="{7D522ED0-CA6C-4575-AC9F-1EBBBE1BEC2D}"/>
    <dgm:cxn modelId="{54C659DA-330C-41DE-BE8D-AB9B5B2C6E55}" type="presOf" srcId="{A02DCA8C-4637-4BDF-B3B7-049FABFB6E45}" destId="{8C269D9A-262D-4BDD-9BE2-F99FCFA83960}" srcOrd="0" destOrd="0" presId="urn:microsoft.com/office/officeart/2005/8/layout/vProcess5"/>
    <dgm:cxn modelId="{8CF98DE0-DA0C-4AFD-80D6-63D0F744A9F2}" type="presOf" srcId="{D8D26017-B8E3-46E2-AE2A-D6F9C92F6110}" destId="{939D3526-EDE1-4ABE-B281-21272DF19BE8}" srcOrd="0" destOrd="1" presId="urn:microsoft.com/office/officeart/2005/8/layout/vProcess5"/>
    <dgm:cxn modelId="{2D5E21ED-F73E-4E53-8332-C62C7DF78287}" srcId="{F231104B-2D29-4B4D-8C29-8AF2139DC4CF}" destId="{317278A5-2B7B-411D-A07F-8B06CC0C64BA}" srcOrd="1" destOrd="0" parTransId="{8190585A-7075-4ABF-936B-15D2F2881DD8}" sibTransId="{26469476-577A-4B79-AC83-32DB37F109A9}"/>
    <dgm:cxn modelId="{CAA6B0FA-AC84-4539-A93C-5FF141C227C5}" type="presOf" srcId="{CFF5127F-FBE9-41FB-819B-DF35DFF248AC}" destId="{3B175FB6-CF64-4645-BB8D-A67AA167C774}" srcOrd="1" destOrd="0" presId="urn:microsoft.com/office/officeart/2005/8/layout/vProcess5"/>
    <dgm:cxn modelId="{8D08FFFB-2A98-4321-A88F-6CFCACA1BF06}" type="presOf" srcId="{317278A5-2B7B-411D-A07F-8B06CC0C64BA}" destId="{C3337ED7-F383-4B2A-B734-74E308A1E7B8}" srcOrd="1" destOrd="0" presId="urn:microsoft.com/office/officeart/2005/8/layout/vProcess5"/>
    <dgm:cxn modelId="{AC7D1378-47C2-4886-90C4-315E3EC11BB2}" type="presParOf" srcId="{A62DC420-D5B8-4A6F-88C5-CF813C51AA19}" destId="{30AE9159-4F9C-492E-9FD8-B3210964EB11}" srcOrd="0" destOrd="0" presId="urn:microsoft.com/office/officeart/2005/8/layout/vProcess5"/>
    <dgm:cxn modelId="{5AE9CE6E-769E-4C21-816D-C2079B56E5A8}" type="presParOf" srcId="{A62DC420-D5B8-4A6F-88C5-CF813C51AA19}" destId="{368620BF-2113-4491-BCDF-63036F31421C}" srcOrd="1" destOrd="0" presId="urn:microsoft.com/office/officeart/2005/8/layout/vProcess5"/>
    <dgm:cxn modelId="{6F38C209-C744-4188-8587-F21A84A37201}" type="presParOf" srcId="{A62DC420-D5B8-4A6F-88C5-CF813C51AA19}" destId="{E409DAE7-089D-4E64-B446-A28B29FB02C8}" srcOrd="2" destOrd="0" presId="urn:microsoft.com/office/officeart/2005/8/layout/vProcess5"/>
    <dgm:cxn modelId="{501F91C0-4533-4337-A97F-0F1D06B33043}" type="presParOf" srcId="{A62DC420-D5B8-4A6F-88C5-CF813C51AA19}" destId="{939D3526-EDE1-4ABE-B281-21272DF19BE8}" srcOrd="3" destOrd="0" presId="urn:microsoft.com/office/officeart/2005/8/layout/vProcess5"/>
    <dgm:cxn modelId="{609A695B-634E-4EEF-8A66-B64258787F41}" type="presParOf" srcId="{A62DC420-D5B8-4A6F-88C5-CF813C51AA19}" destId="{8C269D9A-262D-4BDD-9BE2-F99FCFA83960}" srcOrd="4" destOrd="0" presId="urn:microsoft.com/office/officeart/2005/8/layout/vProcess5"/>
    <dgm:cxn modelId="{AE722807-785A-42B3-BC25-CE533AE74169}" type="presParOf" srcId="{A62DC420-D5B8-4A6F-88C5-CF813C51AA19}" destId="{C1E3A1D0-AB48-4CEE-9AA1-8F2B91A007BA}" srcOrd="5" destOrd="0" presId="urn:microsoft.com/office/officeart/2005/8/layout/vProcess5"/>
    <dgm:cxn modelId="{FFD49F00-3383-4C73-B508-831107AAF97E}" type="presParOf" srcId="{A62DC420-D5B8-4A6F-88C5-CF813C51AA19}" destId="{1B24360A-2933-49DA-8AB3-3BBEDCB0407A}" srcOrd="6" destOrd="0" presId="urn:microsoft.com/office/officeart/2005/8/layout/vProcess5"/>
    <dgm:cxn modelId="{99D32BEA-2224-4826-ABD7-4BD5C4B17101}" type="presParOf" srcId="{A62DC420-D5B8-4A6F-88C5-CF813C51AA19}" destId="{C3337ED7-F383-4B2A-B734-74E308A1E7B8}" srcOrd="7" destOrd="0" presId="urn:microsoft.com/office/officeart/2005/8/layout/vProcess5"/>
    <dgm:cxn modelId="{E89A4AF4-0B30-49BD-9CC0-164916C725E0}" type="presParOf" srcId="{A62DC420-D5B8-4A6F-88C5-CF813C51AA19}" destId="{3B175FB6-CF64-4645-BB8D-A67AA167C774}"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42D199-120F-4797-ABCC-453F7D77BA8C}"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US"/>
        </a:p>
      </dgm:t>
    </dgm:pt>
    <dgm:pt modelId="{913411E5-39F5-42DD-AF0F-501CB7B2FA0C}">
      <dgm:prSet/>
      <dgm:spPr/>
      <dgm:t>
        <a:bodyPr/>
        <a:lstStyle/>
        <a:p>
          <a:r>
            <a:rPr lang="en-US" b="1"/>
            <a:t>High-Stress Work Culture</a:t>
          </a:r>
          <a:endParaRPr lang="en-US"/>
        </a:p>
      </dgm:t>
    </dgm:pt>
    <dgm:pt modelId="{0B6FE21C-6B5E-4E95-B75F-CFA7ABFB964F}" type="parTrans" cxnId="{5E630F6C-42A8-4575-A8D3-9F4FEA247122}">
      <dgm:prSet/>
      <dgm:spPr/>
      <dgm:t>
        <a:bodyPr/>
        <a:lstStyle/>
        <a:p>
          <a:endParaRPr lang="en-US"/>
        </a:p>
      </dgm:t>
    </dgm:pt>
    <dgm:pt modelId="{3ACC2CD1-60D9-4D8D-8C6B-05664C2EC060}" type="sibTrans" cxnId="{5E630F6C-42A8-4575-A8D3-9F4FEA247122}">
      <dgm:prSet/>
      <dgm:spPr/>
      <dgm:t>
        <a:bodyPr/>
        <a:lstStyle/>
        <a:p>
          <a:endParaRPr lang="en-US"/>
        </a:p>
      </dgm:t>
    </dgm:pt>
    <dgm:pt modelId="{20089A1C-01E3-4075-BE0F-9BF9C501F515}">
      <dgm:prSet/>
      <dgm:spPr/>
      <dgm:t>
        <a:bodyPr/>
        <a:lstStyle/>
        <a:p>
          <a:r>
            <a:rPr lang="en-US" dirty="0">
              <a:solidFill>
                <a:schemeClr val="tx1"/>
              </a:solidFill>
            </a:rPr>
            <a:t>A culture of high workload and emotional strain contributes to burnout and reduced engagement in training initiatives (</a:t>
          </a:r>
          <a:r>
            <a:rPr lang="en-US" dirty="0" err="1">
              <a:solidFill>
                <a:schemeClr val="tx1"/>
              </a:solidFill>
            </a:rPr>
            <a:t>HealthManagement</a:t>
          </a:r>
          <a:r>
            <a:rPr lang="en-US" dirty="0">
              <a:solidFill>
                <a:schemeClr val="tx1"/>
              </a:solidFill>
            </a:rPr>
            <a:t>, 2025).</a:t>
          </a:r>
        </a:p>
      </dgm:t>
    </dgm:pt>
    <dgm:pt modelId="{69663D33-1D7A-4CC6-A7B5-18F8BA5B6598}" type="parTrans" cxnId="{AF3B2808-E16A-4F43-82C5-7F8381EB08CF}">
      <dgm:prSet/>
      <dgm:spPr/>
      <dgm:t>
        <a:bodyPr/>
        <a:lstStyle/>
        <a:p>
          <a:endParaRPr lang="en-US"/>
        </a:p>
      </dgm:t>
    </dgm:pt>
    <dgm:pt modelId="{40805689-168E-4719-89DA-ED0D10F4BF41}" type="sibTrans" cxnId="{AF3B2808-E16A-4F43-82C5-7F8381EB08CF}">
      <dgm:prSet/>
      <dgm:spPr/>
      <dgm:t>
        <a:bodyPr/>
        <a:lstStyle/>
        <a:p>
          <a:endParaRPr lang="en-US"/>
        </a:p>
      </dgm:t>
    </dgm:pt>
    <dgm:pt modelId="{A64C79C7-94B8-4D70-8AAD-83F2B310F96D}">
      <dgm:prSet/>
      <dgm:spPr/>
      <dgm:t>
        <a:bodyPr/>
        <a:lstStyle/>
        <a:p>
          <a:r>
            <a:rPr lang="en-US" b="1"/>
            <a:t>Limited Learning Culture</a:t>
          </a:r>
          <a:endParaRPr lang="en-US"/>
        </a:p>
      </dgm:t>
    </dgm:pt>
    <dgm:pt modelId="{FEE55C43-1673-4122-BA27-FBF1092A563B}" type="parTrans" cxnId="{A88F9AE1-C664-4053-9174-AACD5F6905A2}">
      <dgm:prSet/>
      <dgm:spPr/>
      <dgm:t>
        <a:bodyPr/>
        <a:lstStyle/>
        <a:p>
          <a:endParaRPr lang="en-US"/>
        </a:p>
      </dgm:t>
    </dgm:pt>
    <dgm:pt modelId="{CED301BB-3191-4D8D-B9AD-A061DDAEE51E}" type="sibTrans" cxnId="{A88F9AE1-C664-4053-9174-AACD5F6905A2}">
      <dgm:prSet/>
      <dgm:spPr/>
      <dgm:t>
        <a:bodyPr/>
        <a:lstStyle/>
        <a:p>
          <a:endParaRPr lang="en-US"/>
        </a:p>
      </dgm:t>
    </dgm:pt>
    <dgm:pt modelId="{B7E42706-C0C8-4D4D-ACCC-EE083B568164}">
      <dgm:prSet/>
      <dgm:spPr/>
      <dgm:t>
        <a:bodyPr/>
        <a:lstStyle/>
        <a:p>
          <a:r>
            <a:rPr lang="en-US" dirty="0">
              <a:solidFill>
                <a:schemeClr val="tx1"/>
              </a:solidFill>
              <a:latin typeface="Corbel (Body)"/>
            </a:rPr>
            <a:t>Inadequate emphasis on continuous learning and development reduces employee motivation and skill enhancement (CIPD, 2024; </a:t>
          </a:r>
          <a:r>
            <a:rPr lang="en-US" dirty="0">
              <a:solidFill>
                <a:schemeClr val="tx1"/>
              </a:solidFill>
              <a:effectLst/>
              <a:latin typeface="Corbel (Body)"/>
              <a:ea typeface="Times New Roman" panose="02020603050405020304" pitchFamily="18" charset="0"/>
            </a:rPr>
            <a:t>West, M. A., Eckert, R., Steward, K., &amp; </a:t>
          </a:r>
          <a:r>
            <a:rPr lang="en-US" dirty="0" err="1">
              <a:solidFill>
                <a:schemeClr val="tx1"/>
              </a:solidFill>
              <a:effectLst/>
              <a:latin typeface="Corbel (Body)"/>
              <a:ea typeface="Times New Roman" panose="02020603050405020304" pitchFamily="18" charset="0"/>
            </a:rPr>
            <a:t>Pasmore</a:t>
          </a:r>
          <a:r>
            <a:rPr lang="en-US" dirty="0">
              <a:solidFill>
                <a:schemeClr val="tx1"/>
              </a:solidFill>
              <a:effectLst/>
              <a:latin typeface="Corbel (Body)"/>
              <a:ea typeface="Times New Roman" panose="02020603050405020304" pitchFamily="18" charset="0"/>
            </a:rPr>
            <a:t>, B. (2014</a:t>
          </a:r>
          <a:r>
            <a:rPr lang="en-US" dirty="0">
              <a:solidFill>
                <a:schemeClr val="tx1"/>
              </a:solidFill>
              <a:latin typeface="Corbel (Body)"/>
            </a:rPr>
            <a:t>).</a:t>
          </a:r>
        </a:p>
      </dgm:t>
    </dgm:pt>
    <dgm:pt modelId="{62B9D7FA-029F-4D28-A567-C6D15D868A9E}" type="parTrans" cxnId="{519FB33B-9D4A-473B-A58C-033AF7F7A7F5}">
      <dgm:prSet/>
      <dgm:spPr/>
      <dgm:t>
        <a:bodyPr/>
        <a:lstStyle/>
        <a:p>
          <a:endParaRPr lang="en-US"/>
        </a:p>
      </dgm:t>
    </dgm:pt>
    <dgm:pt modelId="{2D5E353C-F417-4FF4-BCE9-7D9D245287C4}" type="sibTrans" cxnId="{519FB33B-9D4A-473B-A58C-033AF7F7A7F5}">
      <dgm:prSet/>
      <dgm:spPr/>
      <dgm:t>
        <a:bodyPr/>
        <a:lstStyle/>
        <a:p>
          <a:endParaRPr lang="en-US"/>
        </a:p>
      </dgm:t>
    </dgm:pt>
    <dgm:pt modelId="{2CDDAA90-788E-4C42-A29F-A0BEAB161AF0}">
      <dgm:prSet/>
      <dgm:spPr/>
      <dgm:t>
        <a:bodyPr/>
        <a:lstStyle/>
        <a:p>
          <a:r>
            <a:rPr lang="en-US" b="1"/>
            <a:t>Inequality and Inclusion Challenges</a:t>
          </a:r>
          <a:endParaRPr lang="en-US"/>
        </a:p>
      </dgm:t>
    </dgm:pt>
    <dgm:pt modelId="{85D54E5F-AF97-4643-9F29-7601805088BF}" type="parTrans" cxnId="{FC6FEFA6-283B-4038-8764-CEB59EA29C98}">
      <dgm:prSet/>
      <dgm:spPr/>
      <dgm:t>
        <a:bodyPr/>
        <a:lstStyle/>
        <a:p>
          <a:endParaRPr lang="en-US"/>
        </a:p>
      </dgm:t>
    </dgm:pt>
    <dgm:pt modelId="{B744E16A-5535-4799-8986-86596F2596FA}" type="sibTrans" cxnId="{FC6FEFA6-283B-4038-8764-CEB59EA29C98}">
      <dgm:prSet/>
      <dgm:spPr/>
      <dgm:t>
        <a:bodyPr/>
        <a:lstStyle/>
        <a:p>
          <a:endParaRPr lang="en-US"/>
        </a:p>
      </dgm:t>
    </dgm:pt>
    <dgm:pt modelId="{1064DCAB-1ED4-422E-84B4-BFBDABB56C9C}">
      <dgm:prSet/>
      <dgm:spPr/>
      <dgm:t>
        <a:bodyPr/>
        <a:lstStyle/>
        <a:p>
          <a:r>
            <a:rPr lang="en-US" dirty="0">
              <a:solidFill>
                <a:schemeClr val="tx1"/>
              </a:solidFill>
            </a:rPr>
            <a:t>Disparities in workplace experiences affect staff morale and limit participation in development opportunities (</a:t>
          </a:r>
          <a:r>
            <a:rPr lang="en-US" altLang="en-US" dirty="0">
              <a:solidFill>
                <a:schemeClr val="tx1"/>
              </a:solidFill>
              <a:latin typeface="Times New Roman" panose="02020603050405020304" pitchFamily="18" charset="0"/>
              <a:cs typeface="Times New Roman" panose="02020603050405020304" pitchFamily="18" charset="0"/>
            </a:rPr>
            <a:t>NHS England, 2024</a:t>
          </a:r>
          <a:r>
            <a:rPr lang="en-US" dirty="0">
              <a:solidFill>
                <a:schemeClr val="tx1"/>
              </a:solidFill>
            </a:rPr>
            <a:t>).</a:t>
          </a:r>
        </a:p>
      </dgm:t>
    </dgm:pt>
    <dgm:pt modelId="{CE8AA45A-91B9-4E10-B144-5210365E9272}" type="parTrans" cxnId="{93BB9C3E-A45B-4474-B94A-533B5FD7325C}">
      <dgm:prSet/>
      <dgm:spPr/>
      <dgm:t>
        <a:bodyPr/>
        <a:lstStyle/>
        <a:p>
          <a:endParaRPr lang="en-US"/>
        </a:p>
      </dgm:t>
    </dgm:pt>
    <dgm:pt modelId="{242350B2-CD89-4350-9729-EEF6D27307E2}" type="sibTrans" cxnId="{93BB9C3E-A45B-4474-B94A-533B5FD7325C}">
      <dgm:prSet/>
      <dgm:spPr/>
      <dgm:t>
        <a:bodyPr/>
        <a:lstStyle/>
        <a:p>
          <a:endParaRPr lang="en-US"/>
        </a:p>
      </dgm:t>
    </dgm:pt>
    <dgm:pt modelId="{4E654BDA-F9A3-42AA-98C1-0543387CE7D4}" type="pres">
      <dgm:prSet presAssocID="{BE42D199-120F-4797-ABCC-453F7D77BA8C}" presName="Name0" presStyleCnt="0">
        <dgm:presLayoutVars>
          <dgm:chPref val="1"/>
          <dgm:dir/>
          <dgm:animOne val="branch"/>
          <dgm:animLvl val="lvl"/>
          <dgm:resizeHandles/>
        </dgm:presLayoutVars>
      </dgm:prSet>
      <dgm:spPr/>
    </dgm:pt>
    <dgm:pt modelId="{7B2455E8-B658-4023-82DB-1BDDDEB91133}" type="pres">
      <dgm:prSet presAssocID="{913411E5-39F5-42DD-AF0F-501CB7B2FA0C}" presName="vertOne" presStyleCnt="0"/>
      <dgm:spPr/>
    </dgm:pt>
    <dgm:pt modelId="{17C9DA0E-BB03-4121-8650-D9EDFE9A79F9}" type="pres">
      <dgm:prSet presAssocID="{913411E5-39F5-42DD-AF0F-501CB7B2FA0C}" presName="txOne" presStyleLbl="node0" presStyleIdx="0" presStyleCnt="3">
        <dgm:presLayoutVars>
          <dgm:chPref val="3"/>
        </dgm:presLayoutVars>
      </dgm:prSet>
      <dgm:spPr/>
    </dgm:pt>
    <dgm:pt modelId="{E2416BFC-0DDB-403C-8494-1BB9BF86F664}" type="pres">
      <dgm:prSet presAssocID="{913411E5-39F5-42DD-AF0F-501CB7B2FA0C}" presName="parTransOne" presStyleCnt="0"/>
      <dgm:spPr/>
    </dgm:pt>
    <dgm:pt modelId="{F89148E6-8934-47BA-8E22-FEBA4A032A5A}" type="pres">
      <dgm:prSet presAssocID="{913411E5-39F5-42DD-AF0F-501CB7B2FA0C}" presName="horzOne" presStyleCnt="0"/>
      <dgm:spPr/>
    </dgm:pt>
    <dgm:pt modelId="{5BCAFCC5-F310-4738-9CCF-2882F44DFD6E}" type="pres">
      <dgm:prSet presAssocID="{20089A1C-01E3-4075-BE0F-9BF9C501F515}" presName="vertTwo" presStyleCnt="0"/>
      <dgm:spPr/>
    </dgm:pt>
    <dgm:pt modelId="{4CA1F6C8-E695-4ADD-BEDE-94CA5535DA0A}" type="pres">
      <dgm:prSet presAssocID="{20089A1C-01E3-4075-BE0F-9BF9C501F515}" presName="txTwo" presStyleLbl="node2" presStyleIdx="0" presStyleCnt="3">
        <dgm:presLayoutVars>
          <dgm:chPref val="3"/>
        </dgm:presLayoutVars>
      </dgm:prSet>
      <dgm:spPr/>
    </dgm:pt>
    <dgm:pt modelId="{6E19AEB1-43C2-475C-9F22-D36FB7710622}" type="pres">
      <dgm:prSet presAssocID="{20089A1C-01E3-4075-BE0F-9BF9C501F515}" presName="horzTwo" presStyleCnt="0"/>
      <dgm:spPr/>
    </dgm:pt>
    <dgm:pt modelId="{CD4C7169-0E09-4563-A6CC-4A9D58EA11FF}" type="pres">
      <dgm:prSet presAssocID="{3ACC2CD1-60D9-4D8D-8C6B-05664C2EC060}" presName="sibSpaceOne" presStyleCnt="0"/>
      <dgm:spPr/>
    </dgm:pt>
    <dgm:pt modelId="{7BD3F8FD-49EB-40EE-B5D6-D866ACFB88A4}" type="pres">
      <dgm:prSet presAssocID="{A64C79C7-94B8-4D70-8AAD-83F2B310F96D}" presName="vertOne" presStyleCnt="0"/>
      <dgm:spPr/>
    </dgm:pt>
    <dgm:pt modelId="{FFF4288C-54B4-4EB6-8389-9BF2EFF881C7}" type="pres">
      <dgm:prSet presAssocID="{A64C79C7-94B8-4D70-8AAD-83F2B310F96D}" presName="txOne" presStyleLbl="node0" presStyleIdx="1" presStyleCnt="3">
        <dgm:presLayoutVars>
          <dgm:chPref val="3"/>
        </dgm:presLayoutVars>
      </dgm:prSet>
      <dgm:spPr/>
    </dgm:pt>
    <dgm:pt modelId="{360DC696-EB7D-4448-8A4D-1FFDB3CE7FDF}" type="pres">
      <dgm:prSet presAssocID="{A64C79C7-94B8-4D70-8AAD-83F2B310F96D}" presName="parTransOne" presStyleCnt="0"/>
      <dgm:spPr/>
    </dgm:pt>
    <dgm:pt modelId="{729E4F89-7A8B-4A42-ADC5-C5CD6E0CD217}" type="pres">
      <dgm:prSet presAssocID="{A64C79C7-94B8-4D70-8AAD-83F2B310F96D}" presName="horzOne" presStyleCnt="0"/>
      <dgm:spPr/>
    </dgm:pt>
    <dgm:pt modelId="{2D085A1A-2659-484E-B106-33B87C433E3E}" type="pres">
      <dgm:prSet presAssocID="{B7E42706-C0C8-4D4D-ACCC-EE083B568164}" presName="vertTwo" presStyleCnt="0"/>
      <dgm:spPr/>
    </dgm:pt>
    <dgm:pt modelId="{3762037F-33B6-4D53-86E3-9C8A0B879DDA}" type="pres">
      <dgm:prSet presAssocID="{B7E42706-C0C8-4D4D-ACCC-EE083B568164}" presName="txTwo" presStyleLbl="node2" presStyleIdx="1" presStyleCnt="3">
        <dgm:presLayoutVars>
          <dgm:chPref val="3"/>
        </dgm:presLayoutVars>
      </dgm:prSet>
      <dgm:spPr/>
    </dgm:pt>
    <dgm:pt modelId="{26981EF2-7F55-4E60-8EAA-F8E2E43A5129}" type="pres">
      <dgm:prSet presAssocID="{B7E42706-C0C8-4D4D-ACCC-EE083B568164}" presName="horzTwo" presStyleCnt="0"/>
      <dgm:spPr/>
    </dgm:pt>
    <dgm:pt modelId="{B5B29DD9-A8B8-4D4E-BA24-94100C1D3D20}" type="pres">
      <dgm:prSet presAssocID="{CED301BB-3191-4D8D-B9AD-A061DDAEE51E}" presName="sibSpaceOne" presStyleCnt="0"/>
      <dgm:spPr/>
    </dgm:pt>
    <dgm:pt modelId="{5139C08C-2202-4F65-B7E5-AC4113C39886}" type="pres">
      <dgm:prSet presAssocID="{2CDDAA90-788E-4C42-A29F-A0BEAB161AF0}" presName="vertOne" presStyleCnt="0"/>
      <dgm:spPr/>
    </dgm:pt>
    <dgm:pt modelId="{766E1356-D0DE-4D84-A2BF-758387FDD70E}" type="pres">
      <dgm:prSet presAssocID="{2CDDAA90-788E-4C42-A29F-A0BEAB161AF0}" presName="txOne" presStyleLbl="node0" presStyleIdx="2" presStyleCnt="3">
        <dgm:presLayoutVars>
          <dgm:chPref val="3"/>
        </dgm:presLayoutVars>
      </dgm:prSet>
      <dgm:spPr/>
    </dgm:pt>
    <dgm:pt modelId="{F9912413-C90E-4805-B85D-69AF5B88C66F}" type="pres">
      <dgm:prSet presAssocID="{2CDDAA90-788E-4C42-A29F-A0BEAB161AF0}" presName="parTransOne" presStyleCnt="0"/>
      <dgm:spPr/>
    </dgm:pt>
    <dgm:pt modelId="{3F0F0DA9-9188-41C3-8364-7899657C4410}" type="pres">
      <dgm:prSet presAssocID="{2CDDAA90-788E-4C42-A29F-A0BEAB161AF0}" presName="horzOne" presStyleCnt="0"/>
      <dgm:spPr/>
    </dgm:pt>
    <dgm:pt modelId="{3A49B49E-C69C-4562-A414-FA3AC6D7D9D0}" type="pres">
      <dgm:prSet presAssocID="{1064DCAB-1ED4-422E-84B4-BFBDABB56C9C}" presName="vertTwo" presStyleCnt="0"/>
      <dgm:spPr/>
    </dgm:pt>
    <dgm:pt modelId="{C02429AE-70B7-4624-B8F8-FFB029D638C7}" type="pres">
      <dgm:prSet presAssocID="{1064DCAB-1ED4-422E-84B4-BFBDABB56C9C}" presName="txTwo" presStyleLbl="node2" presStyleIdx="2" presStyleCnt="3">
        <dgm:presLayoutVars>
          <dgm:chPref val="3"/>
        </dgm:presLayoutVars>
      </dgm:prSet>
      <dgm:spPr/>
    </dgm:pt>
    <dgm:pt modelId="{E3787303-7CB9-46B5-B687-03FA4F5A208E}" type="pres">
      <dgm:prSet presAssocID="{1064DCAB-1ED4-422E-84B4-BFBDABB56C9C}" presName="horzTwo" presStyleCnt="0"/>
      <dgm:spPr/>
    </dgm:pt>
  </dgm:ptLst>
  <dgm:cxnLst>
    <dgm:cxn modelId="{AF3B2808-E16A-4F43-82C5-7F8381EB08CF}" srcId="{913411E5-39F5-42DD-AF0F-501CB7B2FA0C}" destId="{20089A1C-01E3-4075-BE0F-9BF9C501F515}" srcOrd="0" destOrd="0" parTransId="{69663D33-1D7A-4CC6-A7B5-18F8BA5B6598}" sibTransId="{40805689-168E-4719-89DA-ED0D10F4BF41}"/>
    <dgm:cxn modelId="{62895A32-022C-4ED7-9DA1-57EEC8786FF8}" type="presOf" srcId="{2CDDAA90-788E-4C42-A29F-A0BEAB161AF0}" destId="{766E1356-D0DE-4D84-A2BF-758387FDD70E}" srcOrd="0" destOrd="0" presId="urn:microsoft.com/office/officeart/2005/8/layout/hierarchy4"/>
    <dgm:cxn modelId="{519FB33B-9D4A-473B-A58C-033AF7F7A7F5}" srcId="{A64C79C7-94B8-4D70-8AAD-83F2B310F96D}" destId="{B7E42706-C0C8-4D4D-ACCC-EE083B568164}" srcOrd="0" destOrd="0" parTransId="{62B9D7FA-029F-4D28-A567-C6D15D868A9E}" sibTransId="{2D5E353C-F417-4FF4-BCE9-7D9D245287C4}"/>
    <dgm:cxn modelId="{93BB9C3E-A45B-4474-B94A-533B5FD7325C}" srcId="{2CDDAA90-788E-4C42-A29F-A0BEAB161AF0}" destId="{1064DCAB-1ED4-422E-84B4-BFBDABB56C9C}" srcOrd="0" destOrd="0" parTransId="{CE8AA45A-91B9-4E10-B144-5210365E9272}" sibTransId="{242350B2-CD89-4350-9729-EEF6D27307E2}"/>
    <dgm:cxn modelId="{4EE3A868-4ED1-4A51-B6BA-7474D879249A}" type="presOf" srcId="{1064DCAB-1ED4-422E-84B4-BFBDABB56C9C}" destId="{C02429AE-70B7-4624-B8F8-FFB029D638C7}" srcOrd="0" destOrd="0" presId="urn:microsoft.com/office/officeart/2005/8/layout/hierarchy4"/>
    <dgm:cxn modelId="{5E630F6C-42A8-4575-A8D3-9F4FEA247122}" srcId="{BE42D199-120F-4797-ABCC-453F7D77BA8C}" destId="{913411E5-39F5-42DD-AF0F-501CB7B2FA0C}" srcOrd="0" destOrd="0" parTransId="{0B6FE21C-6B5E-4E95-B75F-CFA7ABFB964F}" sibTransId="{3ACC2CD1-60D9-4D8D-8C6B-05664C2EC060}"/>
    <dgm:cxn modelId="{C6897D57-BD17-4E75-8F55-6386822FCC67}" type="presOf" srcId="{BE42D199-120F-4797-ABCC-453F7D77BA8C}" destId="{4E654BDA-F9A3-42AA-98C1-0543387CE7D4}" srcOrd="0" destOrd="0" presId="urn:microsoft.com/office/officeart/2005/8/layout/hierarchy4"/>
    <dgm:cxn modelId="{7846E879-32BA-4E49-814E-46BEC76FD0E8}" type="presOf" srcId="{20089A1C-01E3-4075-BE0F-9BF9C501F515}" destId="{4CA1F6C8-E695-4ADD-BEDE-94CA5535DA0A}" srcOrd="0" destOrd="0" presId="urn:microsoft.com/office/officeart/2005/8/layout/hierarchy4"/>
    <dgm:cxn modelId="{8AC522A3-CAF3-4084-9F2E-B0DD91966545}" type="presOf" srcId="{913411E5-39F5-42DD-AF0F-501CB7B2FA0C}" destId="{17C9DA0E-BB03-4121-8650-D9EDFE9A79F9}" srcOrd="0" destOrd="0" presId="urn:microsoft.com/office/officeart/2005/8/layout/hierarchy4"/>
    <dgm:cxn modelId="{FC6FEFA6-283B-4038-8764-CEB59EA29C98}" srcId="{BE42D199-120F-4797-ABCC-453F7D77BA8C}" destId="{2CDDAA90-788E-4C42-A29F-A0BEAB161AF0}" srcOrd="2" destOrd="0" parTransId="{85D54E5F-AF97-4643-9F29-7601805088BF}" sibTransId="{B744E16A-5535-4799-8986-86596F2596FA}"/>
    <dgm:cxn modelId="{BCEEADC1-9933-4DD9-A53B-61CCDBD35691}" type="presOf" srcId="{A64C79C7-94B8-4D70-8AAD-83F2B310F96D}" destId="{FFF4288C-54B4-4EB6-8389-9BF2EFF881C7}" srcOrd="0" destOrd="0" presId="urn:microsoft.com/office/officeart/2005/8/layout/hierarchy4"/>
    <dgm:cxn modelId="{44BB8EC2-B0A3-4612-BE3D-1EDC500839DC}" type="presOf" srcId="{B7E42706-C0C8-4D4D-ACCC-EE083B568164}" destId="{3762037F-33B6-4D53-86E3-9C8A0B879DDA}" srcOrd="0" destOrd="0" presId="urn:microsoft.com/office/officeart/2005/8/layout/hierarchy4"/>
    <dgm:cxn modelId="{A88F9AE1-C664-4053-9174-AACD5F6905A2}" srcId="{BE42D199-120F-4797-ABCC-453F7D77BA8C}" destId="{A64C79C7-94B8-4D70-8AAD-83F2B310F96D}" srcOrd="1" destOrd="0" parTransId="{FEE55C43-1673-4122-BA27-FBF1092A563B}" sibTransId="{CED301BB-3191-4D8D-B9AD-A061DDAEE51E}"/>
    <dgm:cxn modelId="{983821D4-6A07-4FDC-B7C2-C14326DDA6AC}" type="presParOf" srcId="{4E654BDA-F9A3-42AA-98C1-0543387CE7D4}" destId="{7B2455E8-B658-4023-82DB-1BDDDEB91133}" srcOrd="0" destOrd="0" presId="urn:microsoft.com/office/officeart/2005/8/layout/hierarchy4"/>
    <dgm:cxn modelId="{5E976E99-2F6C-44FE-A33E-0F567E0761B3}" type="presParOf" srcId="{7B2455E8-B658-4023-82DB-1BDDDEB91133}" destId="{17C9DA0E-BB03-4121-8650-D9EDFE9A79F9}" srcOrd="0" destOrd="0" presId="urn:microsoft.com/office/officeart/2005/8/layout/hierarchy4"/>
    <dgm:cxn modelId="{C17F17FB-E996-4332-A702-703DF229C434}" type="presParOf" srcId="{7B2455E8-B658-4023-82DB-1BDDDEB91133}" destId="{E2416BFC-0DDB-403C-8494-1BB9BF86F664}" srcOrd="1" destOrd="0" presId="urn:microsoft.com/office/officeart/2005/8/layout/hierarchy4"/>
    <dgm:cxn modelId="{38FBBBE3-6F6B-48E5-9BB8-C429C4E821FD}" type="presParOf" srcId="{7B2455E8-B658-4023-82DB-1BDDDEB91133}" destId="{F89148E6-8934-47BA-8E22-FEBA4A032A5A}" srcOrd="2" destOrd="0" presId="urn:microsoft.com/office/officeart/2005/8/layout/hierarchy4"/>
    <dgm:cxn modelId="{C16FFF67-0FE4-4AE5-84B3-FFDCD413C54D}" type="presParOf" srcId="{F89148E6-8934-47BA-8E22-FEBA4A032A5A}" destId="{5BCAFCC5-F310-4738-9CCF-2882F44DFD6E}" srcOrd="0" destOrd="0" presId="urn:microsoft.com/office/officeart/2005/8/layout/hierarchy4"/>
    <dgm:cxn modelId="{B4B7C88B-6454-48EA-B0BC-F7BC901A1B69}" type="presParOf" srcId="{5BCAFCC5-F310-4738-9CCF-2882F44DFD6E}" destId="{4CA1F6C8-E695-4ADD-BEDE-94CA5535DA0A}" srcOrd="0" destOrd="0" presId="urn:microsoft.com/office/officeart/2005/8/layout/hierarchy4"/>
    <dgm:cxn modelId="{2D29E1F4-593F-4ADC-B15C-1A2E14F900B3}" type="presParOf" srcId="{5BCAFCC5-F310-4738-9CCF-2882F44DFD6E}" destId="{6E19AEB1-43C2-475C-9F22-D36FB7710622}" srcOrd="1" destOrd="0" presId="urn:microsoft.com/office/officeart/2005/8/layout/hierarchy4"/>
    <dgm:cxn modelId="{57CF69BA-669B-445D-98BF-C6AB6ADAFDF6}" type="presParOf" srcId="{4E654BDA-F9A3-42AA-98C1-0543387CE7D4}" destId="{CD4C7169-0E09-4563-A6CC-4A9D58EA11FF}" srcOrd="1" destOrd="0" presId="urn:microsoft.com/office/officeart/2005/8/layout/hierarchy4"/>
    <dgm:cxn modelId="{812B5749-85B3-4796-869A-B5307CD7EFF1}" type="presParOf" srcId="{4E654BDA-F9A3-42AA-98C1-0543387CE7D4}" destId="{7BD3F8FD-49EB-40EE-B5D6-D866ACFB88A4}" srcOrd="2" destOrd="0" presId="urn:microsoft.com/office/officeart/2005/8/layout/hierarchy4"/>
    <dgm:cxn modelId="{7A97E830-A9F3-4372-B26C-1FC4F7565A98}" type="presParOf" srcId="{7BD3F8FD-49EB-40EE-B5D6-D866ACFB88A4}" destId="{FFF4288C-54B4-4EB6-8389-9BF2EFF881C7}" srcOrd="0" destOrd="0" presId="urn:microsoft.com/office/officeart/2005/8/layout/hierarchy4"/>
    <dgm:cxn modelId="{8979778F-B5E8-4ED7-9487-1321B8F65DB7}" type="presParOf" srcId="{7BD3F8FD-49EB-40EE-B5D6-D866ACFB88A4}" destId="{360DC696-EB7D-4448-8A4D-1FFDB3CE7FDF}" srcOrd="1" destOrd="0" presId="urn:microsoft.com/office/officeart/2005/8/layout/hierarchy4"/>
    <dgm:cxn modelId="{C143C45E-C933-44E0-A2C4-74168CD15D6C}" type="presParOf" srcId="{7BD3F8FD-49EB-40EE-B5D6-D866ACFB88A4}" destId="{729E4F89-7A8B-4A42-ADC5-C5CD6E0CD217}" srcOrd="2" destOrd="0" presId="urn:microsoft.com/office/officeart/2005/8/layout/hierarchy4"/>
    <dgm:cxn modelId="{F663B9C5-F031-4A6C-99D7-C92CFCF15EE9}" type="presParOf" srcId="{729E4F89-7A8B-4A42-ADC5-C5CD6E0CD217}" destId="{2D085A1A-2659-484E-B106-33B87C433E3E}" srcOrd="0" destOrd="0" presId="urn:microsoft.com/office/officeart/2005/8/layout/hierarchy4"/>
    <dgm:cxn modelId="{250024EB-4DBD-4A1A-8FDC-4161B628B6FF}" type="presParOf" srcId="{2D085A1A-2659-484E-B106-33B87C433E3E}" destId="{3762037F-33B6-4D53-86E3-9C8A0B879DDA}" srcOrd="0" destOrd="0" presId="urn:microsoft.com/office/officeart/2005/8/layout/hierarchy4"/>
    <dgm:cxn modelId="{752787A9-8822-4827-A353-BD000F3DF947}" type="presParOf" srcId="{2D085A1A-2659-484E-B106-33B87C433E3E}" destId="{26981EF2-7F55-4E60-8EAA-F8E2E43A5129}" srcOrd="1" destOrd="0" presId="urn:microsoft.com/office/officeart/2005/8/layout/hierarchy4"/>
    <dgm:cxn modelId="{4C44DFBD-8D57-48E5-AD38-744D2BCF655E}" type="presParOf" srcId="{4E654BDA-F9A3-42AA-98C1-0543387CE7D4}" destId="{B5B29DD9-A8B8-4D4E-BA24-94100C1D3D20}" srcOrd="3" destOrd="0" presId="urn:microsoft.com/office/officeart/2005/8/layout/hierarchy4"/>
    <dgm:cxn modelId="{141CB0B9-D485-4CE9-A23A-7B18F6A3CDEC}" type="presParOf" srcId="{4E654BDA-F9A3-42AA-98C1-0543387CE7D4}" destId="{5139C08C-2202-4F65-B7E5-AC4113C39886}" srcOrd="4" destOrd="0" presId="urn:microsoft.com/office/officeart/2005/8/layout/hierarchy4"/>
    <dgm:cxn modelId="{2460F8C3-4937-44F1-96C5-408F58CE17F1}" type="presParOf" srcId="{5139C08C-2202-4F65-B7E5-AC4113C39886}" destId="{766E1356-D0DE-4D84-A2BF-758387FDD70E}" srcOrd="0" destOrd="0" presId="urn:microsoft.com/office/officeart/2005/8/layout/hierarchy4"/>
    <dgm:cxn modelId="{0227A8B1-4B71-456F-A65C-2A313A9BD5D8}" type="presParOf" srcId="{5139C08C-2202-4F65-B7E5-AC4113C39886}" destId="{F9912413-C90E-4805-B85D-69AF5B88C66F}" srcOrd="1" destOrd="0" presId="urn:microsoft.com/office/officeart/2005/8/layout/hierarchy4"/>
    <dgm:cxn modelId="{E753694B-3AFD-43E3-98A2-668B0535FBD4}" type="presParOf" srcId="{5139C08C-2202-4F65-B7E5-AC4113C39886}" destId="{3F0F0DA9-9188-41C3-8364-7899657C4410}" srcOrd="2" destOrd="0" presId="urn:microsoft.com/office/officeart/2005/8/layout/hierarchy4"/>
    <dgm:cxn modelId="{F210EFD4-C2BE-486F-9551-DC8C31993B47}" type="presParOf" srcId="{3F0F0DA9-9188-41C3-8364-7899657C4410}" destId="{3A49B49E-C69C-4562-A414-FA3AC6D7D9D0}" srcOrd="0" destOrd="0" presId="urn:microsoft.com/office/officeart/2005/8/layout/hierarchy4"/>
    <dgm:cxn modelId="{EAB91504-FF2C-4E4A-B671-8BFFC257AD57}" type="presParOf" srcId="{3A49B49E-C69C-4562-A414-FA3AC6D7D9D0}" destId="{C02429AE-70B7-4624-B8F8-FFB029D638C7}" srcOrd="0" destOrd="0" presId="urn:microsoft.com/office/officeart/2005/8/layout/hierarchy4"/>
    <dgm:cxn modelId="{4E212118-C76E-4AE0-9837-EDEBC177F205}" type="presParOf" srcId="{3A49B49E-C69C-4562-A414-FA3AC6D7D9D0}" destId="{E3787303-7CB9-46B5-B687-03FA4F5A208E}"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F272967-EB86-4B45-94B6-2EC78436E175}"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AF3875BA-C408-401E-A55C-60CB0F0DC7CB}">
      <dgm:prSet/>
      <dgm:spPr/>
      <dgm:t>
        <a:bodyPr/>
        <a:lstStyle/>
        <a:p>
          <a:r>
            <a:rPr lang="en-US" b="1"/>
            <a:t>Strategic Workforce Planning (Human Capital Theory)</a:t>
          </a:r>
          <a:endParaRPr lang="en-US"/>
        </a:p>
      </dgm:t>
    </dgm:pt>
    <dgm:pt modelId="{D52FF4D7-BEAB-4292-9A33-20223EB60227}" type="parTrans" cxnId="{C85F33FE-0891-4814-BEA6-46997F132A6B}">
      <dgm:prSet/>
      <dgm:spPr/>
      <dgm:t>
        <a:bodyPr/>
        <a:lstStyle/>
        <a:p>
          <a:endParaRPr lang="en-US"/>
        </a:p>
      </dgm:t>
    </dgm:pt>
    <dgm:pt modelId="{364E70D0-587C-4E4E-8DE1-F3CBCCE352BE}" type="sibTrans" cxnId="{C85F33FE-0891-4814-BEA6-46997F132A6B}">
      <dgm:prSet/>
      <dgm:spPr/>
      <dgm:t>
        <a:bodyPr/>
        <a:lstStyle/>
        <a:p>
          <a:endParaRPr lang="en-US"/>
        </a:p>
      </dgm:t>
    </dgm:pt>
    <dgm:pt modelId="{6904A654-6F0D-49CE-9295-9C2F28D28693}">
      <dgm:prSet/>
      <dgm:spPr/>
      <dgm:t>
        <a:bodyPr/>
        <a:lstStyle/>
        <a:p>
          <a:r>
            <a:rPr lang="en-US"/>
            <a:t>Implement long-term workforce planning aligned with demand forecasting to ensure sustainable talent supply.</a:t>
          </a:r>
        </a:p>
      </dgm:t>
    </dgm:pt>
    <dgm:pt modelId="{55590C3B-DD7A-4E59-8BB6-898DB14C4EED}" type="parTrans" cxnId="{5B1D4FE0-6388-4DEC-AD8E-D281556E0342}">
      <dgm:prSet/>
      <dgm:spPr/>
      <dgm:t>
        <a:bodyPr/>
        <a:lstStyle/>
        <a:p>
          <a:endParaRPr lang="en-US"/>
        </a:p>
      </dgm:t>
    </dgm:pt>
    <dgm:pt modelId="{69CE0C62-D2F6-4ACA-8D7E-E516326C8FFD}" type="sibTrans" cxnId="{5B1D4FE0-6388-4DEC-AD8E-D281556E0342}">
      <dgm:prSet/>
      <dgm:spPr/>
      <dgm:t>
        <a:bodyPr/>
        <a:lstStyle/>
        <a:p>
          <a:endParaRPr lang="en-US"/>
        </a:p>
      </dgm:t>
    </dgm:pt>
    <dgm:pt modelId="{A27ACC1D-E31E-41AD-A96D-36184296B023}">
      <dgm:prSet/>
      <dgm:spPr/>
      <dgm:t>
        <a:bodyPr/>
        <a:lstStyle/>
        <a:p>
          <a:r>
            <a:rPr lang="en-US" b="1"/>
            <a:t>Investment in Continuous Learning (AMO Theory)</a:t>
          </a:r>
          <a:endParaRPr lang="en-US"/>
        </a:p>
      </dgm:t>
    </dgm:pt>
    <dgm:pt modelId="{584DB259-4CBA-43ED-A754-9DE120BD8DFE}" type="parTrans" cxnId="{327C5832-9DF2-465C-8E72-8C2ECD66B8A0}">
      <dgm:prSet/>
      <dgm:spPr/>
      <dgm:t>
        <a:bodyPr/>
        <a:lstStyle/>
        <a:p>
          <a:endParaRPr lang="en-US"/>
        </a:p>
      </dgm:t>
    </dgm:pt>
    <dgm:pt modelId="{BB43C773-25E3-494B-8C82-595FE7FF321F}" type="sibTrans" cxnId="{327C5832-9DF2-465C-8E72-8C2ECD66B8A0}">
      <dgm:prSet/>
      <dgm:spPr/>
      <dgm:t>
        <a:bodyPr/>
        <a:lstStyle/>
        <a:p>
          <a:endParaRPr lang="en-US"/>
        </a:p>
      </dgm:t>
    </dgm:pt>
    <dgm:pt modelId="{2233AE16-4D90-4DE5-9B9F-E0493C9E61E5}">
      <dgm:prSet/>
      <dgm:spPr/>
      <dgm:t>
        <a:bodyPr/>
        <a:lstStyle/>
        <a:p>
          <a:r>
            <a:rPr lang="en-US"/>
            <a:t>Enhance training access and digital learning platforms to improve employee ability, motivation, and performance.</a:t>
          </a:r>
        </a:p>
      </dgm:t>
    </dgm:pt>
    <dgm:pt modelId="{F825DC3E-C71B-49CA-B40D-8781F8B1210B}" type="parTrans" cxnId="{8B4F3280-DB68-4A10-A4F1-6C6EF3348EB3}">
      <dgm:prSet/>
      <dgm:spPr/>
      <dgm:t>
        <a:bodyPr/>
        <a:lstStyle/>
        <a:p>
          <a:endParaRPr lang="en-US"/>
        </a:p>
      </dgm:t>
    </dgm:pt>
    <dgm:pt modelId="{72D11F77-CD23-402E-8378-C217E227A3FF}" type="sibTrans" cxnId="{8B4F3280-DB68-4A10-A4F1-6C6EF3348EB3}">
      <dgm:prSet/>
      <dgm:spPr/>
      <dgm:t>
        <a:bodyPr/>
        <a:lstStyle/>
        <a:p>
          <a:endParaRPr lang="en-US"/>
        </a:p>
      </dgm:t>
    </dgm:pt>
    <dgm:pt modelId="{CD276E06-0D1A-438B-B850-1C7B946A1C03}">
      <dgm:prSet/>
      <dgm:spPr/>
      <dgm:t>
        <a:bodyPr/>
        <a:lstStyle/>
        <a:p>
          <a:r>
            <a:rPr lang="en-US" b="1"/>
            <a:t>Leadership Development Programs</a:t>
          </a:r>
          <a:endParaRPr lang="en-US"/>
        </a:p>
      </dgm:t>
    </dgm:pt>
    <dgm:pt modelId="{0C70B499-48C5-4199-BE0C-9B04D3C5EE3B}" type="parTrans" cxnId="{6F52094B-E534-4253-9B1E-0CDA9C2640B9}">
      <dgm:prSet/>
      <dgm:spPr/>
      <dgm:t>
        <a:bodyPr/>
        <a:lstStyle/>
        <a:p>
          <a:endParaRPr lang="en-US"/>
        </a:p>
      </dgm:t>
    </dgm:pt>
    <dgm:pt modelId="{20D930CB-2EC8-41FF-8D56-678C0AF1FD49}" type="sibTrans" cxnId="{6F52094B-E534-4253-9B1E-0CDA9C2640B9}">
      <dgm:prSet/>
      <dgm:spPr/>
      <dgm:t>
        <a:bodyPr/>
        <a:lstStyle/>
        <a:p>
          <a:endParaRPr lang="en-US"/>
        </a:p>
      </dgm:t>
    </dgm:pt>
    <dgm:pt modelId="{FEC1C0FA-BCC7-4D67-B8E8-A5AEF72B5DFF}">
      <dgm:prSet/>
      <dgm:spPr/>
      <dgm:t>
        <a:bodyPr/>
        <a:lstStyle/>
        <a:p>
          <a:r>
            <a:rPr lang="en-US"/>
            <a:t>Strengthen leadership capabilities to support workforce engagement, retention, and effective training implementation.</a:t>
          </a:r>
        </a:p>
      </dgm:t>
    </dgm:pt>
    <dgm:pt modelId="{09F50D74-5B33-4F8C-9CB4-B5EC11327A4B}" type="parTrans" cxnId="{C7410FC7-8051-4FEE-B27C-5176A3C37401}">
      <dgm:prSet/>
      <dgm:spPr/>
      <dgm:t>
        <a:bodyPr/>
        <a:lstStyle/>
        <a:p>
          <a:endParaRPr lang="en-US"/>
        </a:p>
      </dgm:t>
    </dgm:pt>
    <dgm:pt modelId="{942A4F41-952E-4AC0-8B09-FCF37DF62337}" type="sibTrans" cxnId="{C7410FC7-8051-4FEE-B27C-5176A3C37401}">
      <dgm:prSet/>
      <dgm:spPr/>
      <dgm:t>
        <a:bodyPr/>
        <a:lstStyle/>
        <a:p>
          <a:endParaRPr lang="en-US"/>
        </a:p>
      </dgm:t>
    </dgm:pt>
    <dgm:pt modelId="{3DD2368F-1DEB-46DC-807F-7B0543B6A623}">
      <dgm:prSet/>
      <dgm:spPr/>
      <dgm:t>
        <a:bodyPr/>
        <a:lstStyle/>
        <a:p>
          <a:r>
            <a:rPr lang="en-US" b="1"/>
            <a:t>Innovative Workforce Models</a:t>
          </a:r>
          <a:endParaRPr lang="en-US"/>
        </a:p>
      </dgm:t>
    </dgm:pt>
    <dgm:pt modelId="{939B9642-26F0-45E9-86E4-A9657FDF7C6B}" type="parTrans" cxnId="{58AA9173-6E3A-42D2-8159-1302F7DE8E03}">
      <dgm:prSet/>
      <dgm:spPr/>
      <dgm:t>
        <a:bodyPr/>
        <a:lstStyle/>
        <a:p>
          <a:endParaRPr lang="en-US"/>
        </a:p>
      </dgm:t>
    </dgm:pt>
    <dgm:pt modelId="{AC4D0E09-0BE9-43A3-88B7-727B4403184E}" type="sibTrans" cxnId="{58AA9173-6E3A-42D2-8159-1302F7DE8E03}">
      <dgm:prSet/>
      <dgm:spPr/>
      <dgm:t>
        <a:bodyPr/>
        <a:lstStyle/>
        <a:p>
          <a:endParaRPr lang="en-US"/>
        </a:p>
      </dgm:t>
    </dgm:pt>
    <dgm:pt modelId="{FF51DE5C-9E07-4B30-B47C-99BB365CE207}">
      <dgm:prSet/>
      <dgm:spPr/>
      <dgm:t>
        <a:bodyPr/>
        <a:lstStyle/>
        <a:p>
          <a:r>
            <a:rPr lang="en-US"/>
            <a:t>Use AI, flexible staffing, and interdisciplinary training to address skill shortages and improve service delivery efficiency.</a:t>
          </a:r>
        </a:p>
      </dgm:t>
    </dgm:pt>
    <dgm:pt modelId="{3A0D99A1-4582-46EE-A483-DFEBE1BD6BBD}" type="parTrans" cxnId="{26A24717-D3F3-41A9-B5CB-040A212FF944}">
      <dgm:prSet/>
      <dgm:spPr/>
      <dgm:t>
        <a:bodyPr/>
        <a:lstStyle/>
        <a:p>
          <a:endParaRPr lang="en-US"/>
        </a:p>
      </dgm:t>
    </dgm:pt>
    <dgm:pt modelId="{B71D5653-D9A6-4E38-A26F-19B6DC7624B7}" type="sibTrans" cxnId="{26A24717-D3F3-41A9-B5CB-040A212FF944}">
      <dgm:prSet/>
      <dgm:spPr/>
      <dgm:t>
        <a:bodyPr/>
        <a:lstStyle/>
        <a:p>
          <a:endParaRPr lang="en-US"/>
        </a:p>
      </dgm:t>
    </dgm:pt>
    <dgm:pt modelId="{CF58EAB3-5B0F-4F02-8BD1-CC7E079547F1}" type="pres">
      <dgm:prSet presAssocID="{0F272967-EB86-4B45-94B6-2EC78436E175}" presName="Name0" presStyleCnt="0">
        <dgm:presLayoutVars>
          <dgm:dir/>
          <dgm:animLvl val="lvl"/>
          <dgm:resizeHandles val="exact"/>
        </dgm:presLayoutVars>
      </dgm:prSet>
      <dgm:spPr/>
    </dgm:pt>
    <dgm:pt modelId="{EEB3ED82-7735-4301-BD01-F79D3420B48D}" type="pres">
      <dgm:prSet presAssocID="{AF3875BA-C408-401E-A55C-60CB0F0DC7CB}" presName="linNode" presStyleCnt="0"/>
      <dgm:spPr/>
    </dgm:pt>
    <dgm:pt modelId="{E78ECB69-135D-4D81-B145-338A40F731CE}" type="pres">
      <dgm:prSet presAssocID="{AF3875BA-C408-401E-A55C-60CB0F0DC7CB}" presName="parentText" presStyleLbl="node1" presStyleIdx="0" presStyleCnt="4">
        <dgm:presLayoutVars>
          <dgm:chMax val="1"/>
          <dgm:bulletEnabled val="1"/>
        </dgm:presLayoutVars>
      </dgm:prSet>
      <dgm:spPr/>
    </dgm:pt>
    <dgm:pt modelId="{9961D130-C1B3-4ADA-A9A6-6BC7315A661E}" type="pres">
      <dgm:prSet presAssocID="{AF3875BA-C408-401E-A55C-60CB0F0DC7CB}" presName="descendantText" presStyleLbl="alignAccFollowNode1" presStyleIdx="0" presStyleCnt="4">
        <dgm:presLayoutVars>
          <dgm:bulletEnabled val="1"/>
        </dgm:presLayoutVars>
      </dgm:prSet>
      <dgm:spPr/>
    </dgm:pt>
    <dgm:pt modelId="{0CA5ED70-565A-4849-B7C8-287944C6F764}" type="pres">
      <dgm:prSet presAssocID="{364E70D0-587C-4E4E-8DE1-F3CBCCE352BE}" presName="sp" presStyleCnt="0"/>
      <dgm:spPr/>
    </dgm:pt>
    <dgm:pt modelId="{D8D1AAFF-E021-4507-9311-996B2FEA2378}" type="pres">
      <dgm:prSet presAssocID="{A27ACC1D-E31E-41AD-A96D-36184296B023}" presName="linNode" presStyleCnt="0"/>
      <dgm:spPr/>
    </dgm:pt>
    <dgm:pt modelId="{290D0E1A-C6B4-4A6D-AACF-CA2F6C6844E6}" type="pres">
      <dgm:prSet presAssocID="{A27ACC1D-E31E-41AD-A96D-36184296B023}" presName="parentText" presStyleLbl="node1" presStyleIdx="1" presStyleCnt="4">
        <dgm:presLayoutVars>
          <dgm:chMax val="1"/>
          <dgm:bulletEnabled val="1"/>
        </dgm:presLayoutVars>
      </dgm:prSet>
      <dgm:spPr/>
    </dgm:pt>
    <dgm:pt modelId="{F26ED36A-6B45-473C-8370-0866A5270F8D}" type="pres">
      <dgm:prSet presAssocID="{A27ACC1D-E31E-41AD-A96D-36184296B023}" presName="descendantText" presStyleLbl="alignAccFollowNode1" presStyleIdx="1" presStyleCnt="4">
        <dgm:presLayoutVars>
          <dgm:bulletEnabled val="1"/>
        </dgm:presLayoutVars>
      </dgm:prSet>
      <dgm:spPr/>
    </dgm:pt>
    <dgm:pt modelId="{947A5763-1BA2-4DC0-A1E7-456A3A5106ED}" type="pres">
      <dgm:prSet presAssocID="{BB43C773-25E3-494B-8C82-595FE7FF321F}" presName="sp" presStyleCnt="0"/>
      <dgm:spPr/>
    </dgm:pt>
    <dgm:pt modelId="{579C5D46-292F-4885-8B23-847C1C2B3135}" type="pres">
      <dgm:prSet presAssocID="{CD276E06-0D1A-438B-B850-1C7B946A1C03}" presName="linNode" presStyleCnt="0"/>
      <dgm:spPr/>
    </dgm:pt>
    <dgm:pt modelId="{121531F2-86C2-4BD9-AF77-4B519E62C0CF}" type="pres">
      <dgm:prSet presAssocID="{CD276E06-0D1A-438B-B850-1C7B946A1C03}" presName="parentText" presStyleLbl="node1" presStyleIdx="2" presStyleCnt="4">
        <dgm:presLayoutVars>
          <dgm:chMax val="1"/>
          <dgm:bulletEnabled val="1"/>
        </dgm:presLayoutVars>
      </dgm:prSet>
      <dgm:spPr/>
    </dgm:pt>
    <dgm:pt modelId="{AD548B1D-F454-4007-B54C-EE4A180E7A05}" type="pres">
      <dgm:prSet presAssocID="{CD276E06-0D1A-438B-B850-1C7B946A1C03}" presName="descendantText" presStyleLbl="alignAccFollowNode1" presStyleIdx="2" presStyleCnt="4">
        <dgm:presLayoutVars>
          <dgm:bulletEnabled val="1"/>
        </dgm:presLayoutVars>
      </dgm:prSet>
      <dgm:spPr/>
    </dgm:pt>
    <dgm:pt modelId="{1670BD86-FD09-4D3A-A6A0-7648945B40BD}" type="pres">
      <dgm:prSet presAssocID="{20D930CB-2EC8-41FF-8D56-678C0AF1FD49}" presName="sp" presStyleCnt="0"/>
      <dgm:spPr/>
    </dgm:pt>
    <dgm:pt modelId="{68A2959B-F787-4E3F-8E4D-7122D64B925C}" type="pres">
      <dgm:prSet presAssocID="{3DD2368F-1DEB-46DC-807F-7B0543B6A623}" presName="linNode" presStyleCnt="0"/>
      <dgm:spPr/>
    </dgm:pt>
    <dgm:pt modelId="{2702EDCA-C9FB-48E8-BCF3-4FA4BE526820}" type="pres">
      <dgm:prSet presAssocID="{3DD2368F-1DEB-46DC-807F-7B0543B6A623}" presName="parentText" presStyleLbl="node1" presStyleIdx="3" presStyleCnt="4">
        <dgm:presLayoutVars>
          <dgm:chMax val="1"/>
          <dgm:bulletEnabled val="1"/>
        </dgm:presLayoutVars>
      </dgm:prSet>
      <dgm:spPr/>
    </dgm:pt>
    <dgm:pt modelId="{1A1BF65F-4BC0-4488-8E6E-169312574032}" type="pres">
      <dgm:prSet presAssocID="{3DD2368F-1DEB-46DC-807F-7B0543B6A623}" presName="descendantText" presStyleLbl="alignAccFollowNode1" presStyleIdx="3" presStyleCnt="4">
        <dgm:presLayoutVars>
          <dgm:bulletEnabled val="1"/>
        </dgm:presLayoutVars>
      </dgm:prSet>
      <dgm:spPr/>
    </dgm:pt>
  </dgm:ptLst>
  <dgm:cxnLst>
    <dgm:cxn modelId="{26A24717-D3F3-41A9-B5CB-040A212FF944}" srcId="{3DD2368F-1DEB-46DC-807F-7B0543B6A623}" destId="{FF51DE5C-9E07-4B30-B47C-99BB365CE207}" srcOrd="0" destOrd="0" parTransId="{3A0D99A1-4582-46EE-A483-DFEBE1BD6BBD}" sibTransId="{B71D5653-D9A6-4E38-A26F-19B6DC7624B7}"/>
    <dgm:cxn modelId="{327C5832-9DF2-465C-8E72-8C2ECD66B8A0}" srcId="{0F272967-EB86-4B45-94B6-2EC78436E175}" destId="{A27ACC1D-E31E-41AD-A96D-36184296B023}" srcOrd="1" destOrd="0" parTransId="{584DB259-4CBA-43ED-A754-9DE120BD8DFE}" sibTransId="{BB43C773-25E3-494B-8C82-595FE7FF321F}"/>
    <dgm:cxn modelId="{6F52094B-E534-4253-9B1E-0CDA9C2640B9}" srcId="{0F272967-EB86-4B45-94B6-2EC78436E175}" destId="{CD276E06-0D1A-438B-B850-1C7B946A1C03}" srcOrd="2" destOrd="0" parTransId="{0C70B499-48C5-4199-BE0C-9B04D3C5EE3B}" sibTransId="{20D930CB-2EC8-41FF-8D56-678C0AF1FD49}"/>
    <dgm:cxn modelId="{58AA9173-6E3A-42D2-8159-1302F7DE8E03}" srcId="{0F272967-EB86-4B45-94B6-2EC78436E175}" destId="{3DD2368F-1DEB-46DC-807F-7B0543B6A623}" srcOrd="3" destOrd="0" parTransId="{939B9642-26F0-45E9-86E4-A9657FDF7C6B}" sibTransId="{AC4D0E09-0BE9-43A3-88B7-727B4403184E}"/>
    <dgm:cxn modelId="{8B4F3280-DB68-4A10-A4F1-6C6EF3348EB3}" srcId="{A27ACC1D-E31E-41AD-A96D-36184296B023}" destId="{2233AE16-4D90-4DE5-9B9F-E0493C9E61E5}" srcOrd="0" destOrd="0" parTransId="{F825DC3E-C71B-49CA-B40D-8781F8B1210B}" sibTransId="{72D11F77-CD23-402E-8378-C217E227A3FF}"/>
    <dgm:cxn modelId="{85384D8F-A7B3-4FBF-97AD-9E1FC5D02765}" type="presOf" srcId="{FF51DE5C-9E07-4B30-B47C-99BB365CE207}" destId="{1A1BF65F-4BC0-4488-8E6E-169312574032}" srcOrd="0" destOrd="0" presId="urn:microsoft.com/office/officeart/2005/8/layout/vList5"/>
    <dgm:cxn modelId="{CC050592-AEAE-42A9-8B6D-21E2A17B5A51}" type="presOf" srcId="{0F272967-EB86-4B45-94B6-2EC78436E175}" destId="{CF58EAB3-5B0F-4F02-8BD1-CC7E079547F1}" srcOrd="0" destOrd="0" presId="urn:microsoft.com/office/officeart/2005/8/layout/vList5"/>
    <dgm:cxn modelId="{E8947FB1-0CA2-49F5-B768-D352D73B61BC}" type="presOf" srcId="{2233AE16-4D90-4DE5-9B9F-E0493C9E61E5}" destId="{F26ED36A-6B45-473C-8370-0866A5270F8D}" srcOrd="0" destOrd="0" presId="urn:microsoft.com/office/officeart/2005/8/layout/vList5"/>
    <dgm:cxn modelId="{E7F46AC1-C52A-4603-8DD4-2D85C35FF083}" type="presOf" srcId="{CD276E06-0D1A-438B-B850-1C7B946A1C03}" destId="{121531F2-86C2-4BD9-AF77-4B519E62C0CF}" srcOrd="0" destOrd="0" presId="urn:microsoft.com/office/officeart/2005/8/layout/vList5"/>
    <dgm:cxn modelId="{C7410FC7-8051-4FEE-B27C-5176A3C37401}" srcId="{CD276E06-0D1A-438B-B850-1C7B946A1C03}" destId="{FEC1C0FA-BCC7-4D67-B8E8-A5AEF72B5DFF}" srcOrd="0" destOrd="0" parTransId="{09F50D74-5B33-4F8C-9CB4-B5EC11327A4B}" sibTransId="{942A4F41-952E-4AC0-8B09-FCF37DF62337}"/>
    <dgm:cxn modelId="{F0FD16D6-1E00-4A8A-832E-1ED5B3E3C4B4}" type="presOf" srcId="{3DD2368F-1DEB-46DC-807F-7B0543B6A623}" destId="{2702EDCA-C9FB-48E8-BCF3-4FA4BE526820}" srcOrd="0" destOrd="0" presId="urn:microsoft.com/office/officeart/2005/8/layout/vList5"/>
    <dgm:cxn modelId="{9ECCD8D6-5809-4EBD-A8AE-AFDBE7DBD83E}" type="presOf" srcId="{A27ACC1D-E31E-41AD-A96D-36184296B023}" destId="{290D0E1A-C6B4-4A6D-AACF-CA2F6C6844E6}" srcOrd="0" destOrd="0" presId="urn:microsoft.com/office/officeart/2005/8/layout/vList5"/>
    <dgm:cxn modelId="{5B1D4FE0-6388-4DEC-AD8E-D281556E0342}" srcId="{AF3875BA-C408-401E-A55C-60CB0F0DC7CB}" destId="{6904A654-6F0D-49CE-9295-9C2F28D28693}" srcOrd="0" destOrd="0" parTransId="{55590C3B-DD7A-4E59-8BB6-898DB14C4EED}" sibTransId="{69CE0C62-D2F6-4ACA-8D7E-E516326C8FFD}"/>
    <dgm:cxn modelId="{EB82B5E7-E90F-4CB5-9823-65A8DB30A98F}" type="presOf" srcId="{6904A654-6F0D-49CE-9295-9C2F28D28693}" destId="{9961D130-C1B3-4ADA-A9A6-6BC7315A661E}" srcOrd="0" destOrd="0" presId="urn:microsoft.com/office/officeart/2005/8/layout/vList5"/>
    <dgm:cxn modelId="{A90E31F3-532D-419D-ABDE-CF7007714549}" type="presOf" srcId="{FEC1C0FA-BCC7-4D67-B8E8-A5AEF72B5DFF}" destId="{AD548B1D-F454-4007-B54C-EE4A180E7A05}" srcOrd="0" destOrd="0" presId="urn:microsoft.com/office/officeart/2005/8/layout/vList5"/>
    <dgm:cxn modelId="{720728FC-C4E6-4B93-AAAE-47E73E054288}" type="presOf" srcId="{AF3875BA-C408-401E-A55C-60CB0F0DC7CB}" destId="{E78ECB69-135D-4D81-B145-338A40F731CE}" srcOrd="0" destOrd="0" presId="urn:microsoft.com/office/officeart/2005/8/layout/vList5"/>
    <dgm:cxn modelId="{C85F33FE-0891-4814-BEA6-46997F132A6B}" srcId="{0F272967-EB86-4B45-94B6-2EC78436E175}" destId="{AF3875BA-C408-401E-A55C-60CB0F0DC7CB}" srcOrd="0" destOrd="0" parTransId="{D52FF4D7-BEAB-4292-9A33-20223EB60227}" sibTransId="{364E70D0-587C-4E4E-8DE1-F3CBCCE352BE}"/>
    <dgm:cxn modelId="{7B852202-D524-4BD7-BB24-EB91A68BA3F6}" type="presParOf" srcId="{CF58EAB3-5B0F-4F02-8BD1-CC7E079547F1}" destId="{EEB3ED82-7735-4301-BD01-F79D3420B48D}" srcOrd="0" destOrd="0" presId="urn:microsoft.com/office/officeart/2005/8/layout/vList5"/>
    <dgm:cxn modelId="{DDD66D3C-327D-4E60-A2D7-4613C1DC196E}" type="presParOf" srcId="{EEB3ED82-7735-4301-BD01-F79D3420B48D}" destId="{E78ECB69-135D-4D81-B145-338A40F731CE}" srcOrd="0" destOrd="0" presId="urn:microsoft.com/office/officeart/2005/8/layout/vList5"/>
    <dgm:cxn modelId="{E4E80D71-E22C-4731-BFE1-D6744BD6B3C0}" type="presParOf" srcId="{EEB3ED82-7735-4301-BD01-F79D3420B48D}" destId="{9961D130-C1B3-4ADA-A9A6-6BC7315A661E}" srcOrd="1" destOrd="0" presId="urn:microsoft.com/office/officeart/2005/8/layout/vList5"/>
    <dgm:cxn modelId="{1B9E1F73-B782-47EC-9406-7F630AFD654A}" type="presParOf" srcId="{CF58EAB3-5B0F-4F02-8BD1-CC7E079547F1}" destId="{0CA5ED70-565A-4849-B7C8-287944C6F764}" srcOrd="1" destOrd="0" presId="urn:microsoft.com/office/officeart/2005/8/layout/vList5"/>
    <dgm:cxn modelId="{7726BBBB-BC90-4003-98EC-7285FF80216F}" type="presParOf" srcId="{CF58EAB3-5B0F-4F02-8BD1-CC7E079547F1}" destId="{D8D1AAFF-E021-4507-9311-996B2FEA2378}" srcOrd="2" destOrd="0" presId="urn:microsoft.com/office/officeart/2005/8/layout/vList5"/>
    <dgm:cxn modelId="{CBA3E470-B944-4DFF-B4B3-8730F231CCC0}" type="presParOf" srcId="{D8D1AAFF-E021-4507-9311-996B2FEA2378}" destId="{290D0E1A-C6B4-4A6D-AACF-CA2F6C6844E6}" srcOrd="0" destOrd="0" presId="urn:microsoft.com/office/officeart/2005/8/layout/vList5"/>
    <dgm:cxn modelId="{6B3A2440-1D0C-4CD6-819B-8D2E6E06C23D}" type="presParOf" srcId="{D8D1AAFF-E021-4507-9311-996B2FEA2378}" destId="{F26ED36A-6B45-473C-8370-0866A5270F8D}" srcOrd="1" destOrd="0" presId="urn:microsoft.com/office/officeart/2005/8/layout/vList5"/>
    <dgm:cxn modelId="{C6ADFBA6-5E51-44B0-A08E-755FD11D519F}" type="presParOf" srcId="{CF58EAB3-5B0F-4F02-8BD1-CC7E079547F1}" destId="{947A5763-1BA2-4DC0-A1E7-456A3A5106ED}" srcOrd="3" destOrd="0" presId="urn:microsoft.com/office/officeart/2005/8/layout/vList5"/>
    <dgm:cxn modelId="{9E29E31B-8364-4487-9791-F92C34D8B6A4}" type="presParOf" srcId="{CF58EAB3-5B0F-4F02-8BD1-CC7E079547F1}" destId="{579C5D46-292F-4885-8B23-847C1C2B3135}" srcOrd="4" destOrd="0" presId="urn:microsoft.com/office/officeart/2005/8/layout/vList5"/>
    <dgm:cxn modelId="{9474CCAB-C4C7-43A1-AF1C-0CAA380068BA}" type="presParOf" srcId="{579C5D46-292F-4885-8B23-847C1C2B3135}" destId="{121531F2-86C2-4BD9-AF77-4B519E62C0CF}" srcOrd="0" destOrd="0" presId="urn:microsoft.com/office/officeart/2005/8/layout/vList5"/>
    <dgm:cxn modelId="{C0635130-DC5F-4A5F-8D1E-0D64B9475988}" type="presParOf" srcId="{579C5D46-292F-4885-8B23-847C1C2B3135}" destId="{AD548B1D-F454-4007-B54C-EE4A180E7A05}" srcOrd="1" destOrd="0" presId="urn:microsoft.com/office/officeart/2005/8/layout/vList5"/>
    <dgm:cxn modelId="{A1EA644D-FCBA-4226-A230-B56B3076527E}" type="presParOf" srcId="{CF58EAB3-5B0F-4F02-8BD1-CC7E079547F1}" destId="{1670BD86-FD09-4D3A-A6A0-7648945B40BD}" srcOrd="5" destOrd="0" presId="urn:microsoft.com/office/officeart/2005/8/layout/vList5"/>
    <dgm:cxn modelId="{D90A1A9B-D218-4D3B-AF05-1A8B794CC878}" type="presParOf" srcId="{CF58EAB3-5B0F-4F02-8BD1-CC7E079547F1}" destId="{68A2959B-F787-4E3F-8E4D-7122D64B925C}" srcOrd="6" destOrd="0" presId="urn:microsoft.com/office/officeart/2005/8/layout/vList5"/>
    <dgm:cxn modelId="{529CC95A-4379-4164-A882-A353AB8DA44A}" type="presParOf" srcId="{68A2959B-F787-4E3F-8E4D-7122D64B925C}" destId="{2702EDCA-C9FB-48E8-BCF3-4FA4BE526820}" srcOrd="0" destOrd="0" presId="urn:microsoft.com/office/officeart/2005/8/layout/vList5"/>
    <dgm:cxn modelId="{B20016D0-D436-48E0-ABCF-A7ED9066D795}" type="presParOf" srcId="{68A2959B-F787-4E3F-8E4D-7122D64B925C}" destId="{1A1BF65F-4BC0-4488-8E6E-16931257403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5FA76B9-51B7-4662-9407-6FF5728912A0}" type="doc">
      <dgm:prSet loTypeId="urn:microsoft.com/office/officeart/2005/8/layout/cycle3" loCatId="cycle" qsTypeId="urn:microsoft.com/office/officeart/2005/8/quickstyle/simple1" qsCatId="simple" csTypeId="urn:microsoft.com/office/officeart/2005/8/colors/accent1_2" csCatId="accent1"/>
      <dgm:spPr/>
      <dgm:t>
        <a:bodyPr/>
        <a:lstStyle/>
        <a:p>
          <a:endParaRPr lang="en-US"/>
        </a:p>
      </dgm:t>
    </dgm:pt>
    <dgm:pt modelId="{1B622014-F581-4D13-99CA-7E42B3FBBE17}">
      <dgm:prSet/>
      <dgm:spPr/>
      <dgm:t>
        <a:bodyPr/>
        <a:lstStyle/>
        <a:p>
          <a:r>
            <a:rPr lang="en-US" b="1" dirty="0">
              <a:solidFill>
                <a:schemeClr val="bg1"/>
              </a:solidFill>
            </a:rPr>
            <a:t>Summary of Key Issues</a:t>
          </a:r>
          <a:endParaRPr lang="en-US" dirty="0">
            <a:solidFill>
              <a:schemeClr val="bg1"/>
            </a:solidFill>
          </a:endParaRPr>
        </a:p>
      </dgm:t>
    </dgm:pt>
    <dgm:pt modelId="{A0CBDD27-A8C3-48C8-9937-838237699B99}" type="parTrans" cxnId="{818E97D5-AF01-4B00-B24B-D2563C584D65}">
      <dgm:prSet/>
      <dgm:spPr/>
      <dgm:t>
        <a:bodyPr/>
        <a:lstStyle/>
        <a:p>
          <a:endParaRPr lang="en-US"/>
        </a:p>
      </dgm:t>
    </dgm:pt>
    <dgm:pt modelId="{D63F748C-A15C-4CCF-BF43-7A4ADE1CEFC7}" type="sibTrans" cxnId="{818E97D5-AF01-4B00-B24B-D2563C584D65}">
      <dgm:prSet/>
      <dgm:spPr/>
      <dgm:t>
        <a:bodyPr/>
        <a:lstStyle/>
        <a:p>
          <a:endParaRPr lang="en-US">
            <a:solidFill>
              <a:schemeClr val="tx1"/>
            </a:solidFill>
          </a:endParaRPr>
        </a:p>
      </dgm:t>
    </dgm:pt>
    <dgm:pt modelId="{434DA8B9-3B26-4618-A7B1-9E2C28736861}">
      <dgm:prSet/>
      <dgm:spPr/>
      <dgm:t>
        <a:bodyPr/>
        <a:lstStyle/>
        <a:p>
          <a:r>
            <a:rPr lang="en-US" dirty="0">
              <a:solidFill>
                <a:schemeClr val="tx1"/>
              </a:solidFill>
            </a:rPr>
            <a:t>Workforce shortages, training gaps, and burnout significantly impact performance in the National Health Service (NHS Confederation, 2023).</a:t>
          </a:r>
        </a:p>
      </dgm:t>
    </dgm:pt>
    <dgm:pt modelId="{D921A380-3068-47D7-8F64-6F79F0C63B41}" type="parTrans" cxnId="{9098DFC7-4C38-43E6-BE9B-EBB53502496E}">
      <dgm:prSet/>
      <dgm:spPr/>
      <dgm:t>
        <a:bodyPr/>
        <a:lstStyle/>
        <a:p>
          <a:endParaRPr lang="en-US"/>
        </a:p>
      </dgm:t>
    </dgm:pt>
    <dgm:pt modelId="{EBC8B5D7-6C5F-4345-A98C-3E4F9EC79623}" type="sibTrans" cxnId="{9098DFC7-4C38-43E6-BE9B-EBB53502496E}">
      <dgm:prSet/>
      <dgm:spPr/>
      <dgm:t>
        <a:bodyPr/>
        <a:lstStyle/>
        <a:p>
          <a:endParaRPr lang="en-US"/>
        </a:p>
      </dgm:t>
    </dgm:pt>
    <dgm:pt modelId="{77A0E805-9AFC-4B1B-BB0D-F7DA025E22F2}">
      <dgm:prSet/>
      <dgm:spPr/>
      <dgm:t>
        <a:bodyPr/>
        <a:lstStyle/>
        <a:p>
          <a:r>
            <a:rPr lang="en-US" b="1" dirty="0">
              <a:solidFill>
                <a:schemeClr val="bg1"/>
              </a:solidFill>
            </a:rPr>
            <a:t>Strategic Importance of Training and Development</a:t>
          </a:r>
          <a:endParaRPr lang="en-US" dirty="0">
            <a:solidFill>
              <a:schemeClr val="bg1"/>
            </a:solidFill>
          </a:endParaRPr>
        </a:p>
      </dgm:t>
    </dgm:pt>
    <dgm:pt modelId="{EC8A1ACC-D986-433F-8B66-6A346F19EA61}" type="parTrans" cxnId="{F9A56AB0-EA82-4F04-AFB7-1451A86919C1}">
      <dgm:prSet/>
      <dgm:spPr/>
      <dgm:t>
        <a:bodyPr/>
        <a:lstStyle/>
        <a:p>
          <a:endParaRPr lang="en-US"/>
        </a:p>
      </dgm:t>
    </dgm:pt>
    <dgm:pt modelId="{92C98E6A-45F7-404B-8A63-452A17426DF4}" type="sibTrans" cxnId="{F9A56AB0-EA82-4F04-AFB7-1451A86919C1}">
      <dgm:prSet/>
      <dgm:spPr/>
      <dgm:t>
        <a:bodyPr/>
        <a:lstStyle/>
        <a:p>
          <a:endParaRPr lang="en-US"/>
        </a:p>
      </dgm:t>
    </dgm:pt>
    <dgm:pt modelId="{4182C99B-C7EC-4F4E-8D76-943DC4AEBAA2}">
      <dgm:prSet/>
      <dgm:spPr/>
      <dgm:t>
        <a:bodyPr/>
        <a:lstStyle/>
        <a:p>
          <a:r>
            <a:rPr lang="en-US">
              <a:solidFill>
                <a:schemeClr val="tx1"/>
              </a:solidFill>
            </a:rPr>
            <a:t>Effective training systems are essential to enhance workforce capability and sustain competitive healthcare performance (Noe, 2023).</a:t>
          </a:r>
        </a:p>
      </dgm:t>
    </dgm:pt>
    <dgm:pt modelId="{AF0F6ECC-066F-43FF-B45D-72FB08EA0369}" type="parTrans" cxnId="{6CC79B81-33CD-4E7D-AAB5-E85B612C1B1E}">
      <dgm:prSet/>
      <dgm:spPr/>
      <dgm:t>
        <a:bodyPr/>
        <a:lstStyle/>
        <a:p>
          <a:endParaRPr lang="en-US"/>
        </a:p>
      </dgm:t>
    </dgm:pt>
    <dgm:pt modelId="{5DA7C596-65A0-4CC1-B975-E07DABFF0554}" type="sibTrans" cxnId="{6CC79B81-33CD-4E7D-AAB5-E85B612C1B1E}">
      <dgm:prSet/>
      <dgm:spPr/>
      <dgm:t>
        <a:bodyPr/>
        <a:lstStyle/>
        <a:p>
          <a:endParaRPr lang="en-US"/>
        </a:p>
      </dgm:t>
    </dgm:pt>
    <dgm:pt modelId="{B4DB3825-07F5-4109-96DD-4C0E58627948}">
      <dgm:prSet/>
      <dgm:spPr/>
      <dgm:t>
        <a:bodyPr/>
        <a:lstStyle/>
        <a:p>
          <a:r>
            <a:rPr lang="en-US" b="1" dirty="0">
              <a:solidFill>
                <a:schemeClr val="bg1"/>
              </a:solidFill>
            </a:rPr>
            <a:t>Final Recommendation</a:t>
          </a:r>
          <a:endParaRPr lang="en-US" dirty="0">
            <a:solidFill>
              <a:schemeClr val="bg1"/>
            </a:solidFill>
          </a:endParaRPr>
        </a:p>
      </dgm:t>
    </dgm:pt>
    <dgm:pt modelId="{589FAF27-E4CF-4330-A978-62BE3C6B48B7}" type="parTrans" cxnId="{35255117-D522-4C9E-AFF5-B2B6CAE0C727}">
      <dgm:prSet/>
      <dgm:spPr/>
      <dgm:t>
        <a:bodyPr/>
        <a:lstStyle/>
        <a:p>
          <a:endParaRPr lang="en-US"/>
        </a:p>
      </dgm:t>
    </dgm:pt>
    <dgm:pt modelId="{65F33475-2066-44FC-AFC6-166890469BEF}" type="sibTrans" cxnId="{35255117-D522-4C9E-AFF5-B2B6CAE0C727}">
      <dgm:prSet/>
      <dgm:spPr/>
      <dgm:t>
        <a:bodyPr/>
        <a:lstStyle/>
        <a:p>
          <a:endParaRPr lang="en-US"/>
        </a:p>
      </dgm:t>
    </dgm:pt>
    <dgm:pt modelId="{C1E65453-6016-45C6-9751-C8EE3CCFC2B3}">
      <dgm:prSet/>
      <dgm:spPr/>
      <dgm:t>
        <a:bodyPr/>
        <a:lstStyle/>
        <a:p>
          <a:r>
            <a:rPr lang="en-US">
              <a:solidFill>
                <a:schemeClr val="tx1"/>
              </a:solidFill>
            </a:rPr>
            <a:t>Integrated workforce planning, leadership development, and continuous learning are critical to ensuring long-term NHS sustainability and service quality (Health Foundation, 2024).</a:t>
          </a:r>
        </a:p>
      </dgm:t>
    </dgm:pt>
    <dgm:pt modelId="{97965DDC-48EF-416B-AA27-96F759D14049}" type="parTrans" cxnId="{22CA5706-03A5-4FDF-9CA8-363C16FC9640}">
      <dgm:prSet/>
      <dgm:spPr/>
      <dgm:t>
        <a:bodyPr/>
        <a:lstStyle/>
        <a:p>
          <a:endParaRPr lang="en-US"/>
        </a:p>
      </dgm:t>
    </dgm:pt>
    <dgm:pt modelId="{09565DD4-BF35-4C87-9830-3EEA29040049}" type="sibTrans" cxnId="{22CA5706-03A5-4FDF-9CA8-363C16FC9640}">
      <dgm:prSet/>
      <dgm:spPr/>
      <dgm:t>
        <a:bodyPr/>
        <a:lstStyle/>
        <a:p>
          <a:endParaRPr lang="en-US"/>
        </a:p>
      </dgm:t>
    </dgm:pt>
    <dgm:pt modelId="{D020880C-151F-4F8F-A219-A6B37551CBF9}" type="pres">
      <dgm:prSet presAssocID="{B5FA76B9-51B7-4662-9407-6FF5728912A0}" presName="Name0" presStyleCnt="0">
        <dgm:presLayoutVars>
          <dgm:dir/>
          <dgm:resizeHandles val="exact"/>
        </dgm:presLayoutVars>
      </dgm:prSet>
      <dgm:spPr/>
    </dgm:pt>
    <dgm:pt modelId="{436ABE17-4B5D-4912-8D07-1364C29955D7}" type="pres">
      <dgm:prSet presAssocID="{B5FA76B9-51B7-4662-9407-6FF5728912A0}" presName="cycle" presStyleCnt="0"/>
      <dgm:spPr/>
    </dgm:pt>
    <dgm:pt modelId="{513BAC79-21C1-4BEA-8120-4806E2E2F592}" type="pres">
      <dgm:prSet presAssocID="{1B622014-F581-4D13-99CA-7E42B3FBBE17}" presName="nodeFirstNode" presStyleLbl="node1" presStyleIdx="0" presStyleCnt="3">
        <dgm:presLayoutVars>
          <dgm:bulletEnabled val="1"/>
        </dgm:presLayoutVars>
      </dgm:prSet>
      <dgm:spPr/>
    </dgm:pt>
    <dgm:pt modelId="{481813A2-6B91-4458-8800-668DC4FB45A9}" type="pres">
      <dgm:prSet presAssocID="{D63F748C-A15C-4CCF-BF43-7A4ADE1CEFC7}" presName="sibTransFirstNode" presStyleLbl="bgShp" presStyleIdx="0" presStyleCnt="1"/>
      <dgm:spPr/>
    </dgm:pt>
    <dgm:pt modelId="{4062BD1C-8ACD-4953-948B-9F53F897322F}" type="pres">
      <dgm:prSet presAssocID="{77A0E805-9AFC-4B1B-BB0D-F7DA025E22F2}" presName="nodeFollowingNodes" presStyleLbl="node1" presStyleIdx="1" presStyleCnt="3">
        <dgm:presLayoutVars>
          <dgm:bulletEnabled val="1"/>
        </dgm:presLayoutVars>
      </dgm:prSet>
      <dgm:spPr/>
    </dgm:pt>
    <dgm:pt modelId="{E7C152FC-7848-47E3-8CFF-91C87B5BB1E0}" type="pres">
      <dgm:prSet presAssocID="{B4DB3825-07F5-4109-96DD-4C0E58627948}" presName="nodeFollowingNodes" presStyleLbl="node1" presStyleIdx="2" presStyleCnt="3">
        <dgm:presLayoutVars>
          <dgm:bulletEnabled val="1"/>
        </dgm:presLayoutVars>
      </dgm:prSet>
      <dgm:spPr/>
    </dgm:pt>
  </dgm:ptLst>
  <dgm:cxnLst>
    <dgm:cxn modelId="{22CA5706-03A5-4FDF-9CA8-363C16FC9640}" srcId="{B4DB3825-07F5-4109-96DD-4C0E58627948}" destId="{C1E65453-6016-45C6-9751-C8EE3CCFC2B3}" srcOrd="0" destOrd="0" parTransId="{97965DDC-48EF-416B-AA27-96F759D14049}" sibTransId="{09565DD4-BF35-4C87-9830-3EEA29040049}"/>
    <dgm:cxn modelId="{35255117-D522-4C9E-AFF5-B2B6CAE0C727}" srcId="{B5FA76B9-51B7-4662-9407-6FF5728912A0}" destId="{B4DB3825-07F5-4109-96DD-4C0E58627948}" srcOrd="2" destOrd="0" parTransId="{589FAF27-E4CF-4330-A978-62BE3C6B48B7}" sibTransId="{65F33475-2066-44FC-AFC6-166890469BEF}"/>
    <dgm:cxn modelId="{2F54C41E-0E69-4B21-B223-C73A371DCA92}" type="presOf" srcId="{D63F748C-A15C-4CCF-BF43-7A4ADE1CEFC7}" destId="{481813A2-6B91-4458-8800-668DC4FB45A9}" srcOrd="0" destOrd="0" presId="urn:microsoft.com/office/officeart/2005/8/layout/cycle3"/>
    <dgm:cxn modelId="{83136635-EC35-4EE8-A49A-0C2AFC69483A}" type="presOf" srcId="{4182C99B-C7EC-4F4E-8D76-943DC4AEBAA2}" destId="{4062BD1C-8ACD-4953-948B-9F53F897322F}" srcOrd="0" destOrd="1" presId="urn:microsoft.com/office/officeart/2005/8/layout/cycle3"/>
    <dgm:cxn modelId="{C38B627B-8896-44D8-BA72-1E5E326BECE5}" type="presOf" srcId="{B5FA76B9-51B7-4662-9407-6FF5728912A0}" destId="{D020880C-151F-4F8F-A219-A6B37551CBF9}" srcOrd="0" destOrd="0" presId="urn:microsoft.com/office/officeart/2005/8/layout/cycle3"/>
    <dgm:cxn modelId="{6CC79B81-33CD-4E7D-AAB5-E85B612C1B1E}" srcId="{77A0E805-9AFC-4B1B-BB0D-F7DA025E22F2}" destId="{4182C99B-C7EC-4F4E-8D76-943DC4AEBAA2}" srcOrd="0" destOrd="0" parTransId="{AF0F6ECC-066F-43FF-B45D-72FB08EA0369}" sibTransId="{5DA7C596-65A0-4CC1-B975-E07DABFF0554}"/>
    <dgm:cxn modelId="{F924F39D-D582-4152-819E-FA84127C4E74}" type="presOf" srcId="{434DA8B9-3B26-4618-A7B1-9E2C28736861}" destId="{513BAC79-21C1-4BEA-8120-4806E2E2F592}" srcOrd="0" destOrd="1" presId="urn:microsoft.com/office/officeart/2005/8/layout/cycle3"/>
    <dgm:cxn modelId="{AB0D12A5-6388-4C55-9E52-E6591BD55EDD}" type="presOf" srcId="{B4DB3825-07F5-4109-96DD-4C0E58627948}" destId="{E7C152FC-7848-47E3-8CFF-91C87B5BB1E0}" srcOrd="0" destOrd="0" presId="urn:microsoft.com/office/officeart/2005/8/layout/cycle3"/>
    <dgm:cxn modelId="{F9A56AB0-EA82-4F04-AFB7-1451A86919C1}" srcId="{B5FA76B9-51B7-4662-9407-6FF5728912A0}" destId="{77A0E805-9AFC-4B1B-BB0D-F7DA025E22F2}" srcOrd="1" destOrd="0" parTransId="{EC8A1ACC-D986-433F-8B66-6A346F19EA61}" sibTransId="{92C98E6A-45F7-404B-8A63-452A17426DF4}"/>
    <dgm:cxn modelId="{BBD3DEC7-9BDC-4F4F-BBA1-0811EDC8841A}" type="presOf" srcId="{C1E65453-6016-45C6-9751-C8EE3CCFC2B3}" destId="{E7C152FC-7848-47E3-8CFF-91C87B5BB1E0}" srcOrd="0" destOrd="1" presId="urn:microsoft.com/office/officeart/2005/8/layout/cycle3"/>
    <dgm:cxn modelId="{9098DFC7-4C38-43E6-BE9B-EBB53502496E}" srcId="{1B622014-F581-4D13-99CA-7E42B3FBBE17}" destId="{434DA8B9-3B26-4618-A7B1-9E2C28736861}" srcOrd="0" destOrd="0" parTransId="{D921A380-3068-47D7-8F64-6F79F0C63B41}" sibTransId="{EBC8B5D7-6C5F-4345-A98C-3E4F9EC79623}"/>
    <dgm:cxn modelId="{818E97D5-AF01-4B00-B24B-D2563C584D65}" srcId="{B5FA76B9-51B7-4662-9407-6FF5728912A0}" destId="{1B622014-F581-4D13-99CA-7E42B3FBBE17}" srcOrd="0" destOrd="0" parTransId="{A0CBDD27-A8C3-48C8-9937-838237699B99}" sibTransId="{D63F748C-A15C-4CCF-BF43-7A4ADE1CEFC7}"/>
    <dgm:cxn modelId="{A3F16FDD-4583-4CF1-B6D2-DCE86149DE1A}" type="presOf" srcId="{1B622014-F581-4D13-99CA-7E42B3FBBE17}" destId="{513BAC79-21C1-4BEA-8120-4806E2E2F592}" srcOrd="0" destOrd="0" presId="urn:microsoft.com/office/officeart/2005/8/layout/cycle3"/>
    <dgm:cxn modelId="{AB809DE3-A89C-48A5-B3CB-5C87A15AE2D1}" type="presOf" srcId="{77A0E805-9AFC-4B1B-BB0D-F7DA025E22F2}" destId="{4062BD1C-8ACD-4953-948B-9F53F897322F}" srcOrd="0" destOrd="0" presId="urn:microsoft.com/office/officeart/2005/8/layout/cycle3"/>
    <dgm:cxn modelId="{59680103-5E81-4DBA-81BE-290B23BE65E5}" type="presParOf" srcId="{D020880C-151F-4F8F-A219-A6B37551CBF9}" destId="{436ABE17-4B5D-4912-8D07-1364C29955D7}" srcOrd="0" destOrd="0" presId="urn:microsoft.com/office/officeart/2005/8/layout/cycle3"/>
    <dgm:cxn modelId="{F869BBFA-49CA-413A-ADEC-F2D061C3EB1B}" type="presParOf" srcId="{436ABE17-4B5D-4912-8D07-1364C29955D7}" destId="{513BAC79-21C1-4BEA-8120-4806E2E2F592}" srcOrd="0" destOrd="0" presId="urn:microsoft.com/office/officeart/2005/8/layout/cycle3"/>
    <dgm:cxn modelId="{123DFA93-120E-4A32-BA8C-3D7E5B732C8E}" type="presParOf" srcId="{436ABE17-4B5D-4912-8D07-1364C29955D7}" destId="{481813A2-6B91-4458-8800-668DC4FB45A9}" srcOrd="1" destOrd="0" presId="urn:microsoft.com/office/officeart/2005/8/layout/cycle3"/>
    <dgm:cxn modelId="{1D2F0AC2-A131-4331-8ABC-14247FD817E3}" type="presParOf" srcId="{436ABE17-4B5D-4912-8D07-1364C29955D7}" destId="{4062BD1C-8ACD-4953-948B-9F53F897322F}" srcOrd="2" destOrd="0" presId="urn:microsoft.com/office/officeart/2005/8/layout/cycle3"/>
    <dgm:cxn modelId="{B64CB4CB-FEF9-48C2-BF17-8C2955A7C948}" type="presParOf" srcId="{436ABE17-4B5D-4912-8D07-1364C29955D7}" destId="{E7C152FC-7848-47E3-8CFF-91C87B5BB1E0}" srcOrd="3"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5778402-44DD-451B-9417-97DA2B293926}" type="doc">
      <dgm:prSet loTypeId="urn:diagrams.loki3.com/BracketList" loCatId="list" qsTypeId="urn:microsoft.com/office/officeart/2005/8/quickstyle/simple1" qsCatId="simple" csTypeId="urn:microsoft.com/office/officeart/2005/8/colors/accent1_2" csCatId="accent1"/>
      <dgm:spPr/>
      <dgm:t>
        <a:bodyPr/>
        <a:lstStyle/>
        <a:p>
          <a:endParaRPr lang="en-US"/>
        </a:p>
      </dgm:t>
    </dgm:pt>
    <dgm:pt modelId="{B915EE14-1338-4397-A42B-E17EB3E781A1}">
      <dgm:prSet/>
      <dgm:spPr/>
      <dgm:t>
        <a:bodyPr/>
        <a:lstStyle/>
        <a:p>
          <a:r>
            <a:rPr lang="en-US" b="1">
              <a:solidFill>
                <a:schemeClr val="tx1"/>
              </a:solidFill>
            </a:rPr>
            <a:t>Definition</a:t>
          </a:r>
          <a:endParaRPr lang="en-US">
            <a:solidFill>
              <a:schemeClr val="tx1"/>
            </a:solidFill>
          </a:endParaRPr>
        </a:p>
      </dgm:t>
    </dgm:pt>
    <dgm:pt modelId="{003657F2-7A74-4E05-B620-E34FB7074F71}" type="parTrans" cxnId="{56715CCD-4B1D-4F8B-B7CC-2AEDCAB76371}">
      <dgm:prSet/>
      <dgm:spPr/>
      <dgm:t>
        <a:bodyPr/>
        <a:lstStyle/>
        <a:p>
          <a:endParaRPr lang="en-US"/>
        </a:p>
      </dgm:t>
    </dgm:pt>
    <dgm:pt modelId="{23948D45-5C27-47D7-AB40-152557A4032C}" type="sibTrans" cxnId="{56715CCD-4B1D-4F8B-B7CC-2AEDCAB76371}">
      <dgm:prSet/>
      <dgm:spPr/>
      <dgm:t>
        <a:bodyPr/>
        <a:lstStyle/>
        <a:p>
          <a:endParaRPr lang="en-US"/>
        </a:p>
      </dgm:t>
    </dgm:pt>
    <dgm:pt modelId="{A1236AFA-9A5D-41B9-B351-4CA6EB11D0B8}">
      <dgm:prSet/>
      <dgm:spPr/>
      <dgm:t>
        <a:bodyPr/>
        <a:lstStyle/>
        <a:p>
          <a:r>
            <a:rPr lang="en-US">
              <a:solidFill>
                <a:schemeClr val="tx1"/>
              </a:solidFill>
            </a:rPr>
            <a:t>Training and Development refers to systematic activities that enhance employee skills, knowledge, and competencies to improve organisational performance (Noe, 2020). </a:t>
          </a:r>
        </a:p>
      </dgm:t>
    </dgm:pt>
    <dgm:pt modelId="{3202D9FC-1406-46BD-AE45-9973830577F0}" type="parTrans" cxnId="{B76F3205-7108-400A-9C2D-2FDB8735467F}">
      <dgm:prSet/>
      <dgm:spPr/>
      <dgm:t>
        <a:bodyPr/>
        <a:lstStyle/>
        <a:p>
          <a:endParaRPr lang="en-US"/>
        </a:p>
      </dgm:t>
    </dgm:pt>
    <dgm:pt modelId="{37CB53B0-2FF0-4DBD-AB1D-9C59BBAABD1F}" type="sibTrans" cxnId="{B76F3205-7108-400A-9C2D-2FDB8735467F}">
      <dgm:prSet/>
      <dgm:spPr/>
      <dgm:t>
        <a:bodyPr/>
        <a:lstStyle/>
        <a:p>
          <a:endParaRPr lang="en-US"/>
        </a:p>
      </dgm:t>
    </dgm:pt>
    <dgm:pt modelId="{9FC7A28A-33BE-4B4E-8B04-6FF9C31358FD}">
      <dgm:prSet/>
      <dgm:spPr/>
      <dgm:t>
        <a:bodyPr/>
        <a:lstStyle/>
        <a:p>
          <a:r>
            <a:rPr lang="en-US" b="1">
              <a:solidFill>
                <a:schemeClr val="tx1"/>
              </a:solidFill>
            </a:rPr>
            <a:t>Research Focus</a:t>
          </a:r>
          <a:endParaRPr lang="en-US">
            <a:solidFill>
              <a:schemeClr val="tx1"/>
            </a:solidFill>
          </a:endParaRPr>
        </a:p>
      </dgm:t>
    </dgm:pt>
    <dgm:pt modelId="{2CEABAD0-A2E7-491A-8449-563014B99F57}" type="parTrans" cxnId="{88B1FB1E-F843-4C2A-B09D-0EB44F4DA461}">
      <dgm:prSet/>
      <dgm:spPr/>
      <dgm:t>
        <a:bodyPr/>
        <a:lstStyle/>
        <a:p>
          <a:endParaRPr lang="en-US"/>
        </a:p>
      </dgm:t>
    </dgm:pt>
    <dgm:pt modelId="{B7B46E02-F1BF-42EB-87BC-BAAC8C3DFF0A}" type="sibTrans" cxnId="{88B1FB1E-F843-4C2A-B09D-0EB44F4DA461}">
      <dgm:prSet/>
      <dgm:spPr/>
      <dgm:t>
        <a:bodyPr/>
        <a:lstStyle/>
        <a:p>
          <a:endParaRPr lang="en-US"/>
        </a:p>
      </dgm:t>
    </dgm:pt>
    <dgm:pt modelId="{BE72A1D2-E486-44AF-836D-E8AB13EACB34}">
      <dgm:prSet/>
      <dgm:spPr/>
      <dgm:t>
        <a:bodyPr/>
        <a:lstStyle/>
        <a:p>
          <a:r>
            <a:rPr lang="en-US">
              <a:solidFill>
                <a:schemeClr val="tx1"/>
              </a:solidFill>
            </a:rPr>
            <a:t>In the National Health Service, T&amp;D focuses on clinical capability, patient safety, and workforce resilience under resource constraints (NHS England, 2023). </a:t>
          </a:r>
        </a:p>
      </dgm:t>
    </dgm:pt>
    <dgm:pt modelId="{98C489A6-7C88-49D9-A62B-6F51C4CFEFE7}" type="parTrans" cxnId="{7F618664-809A-44F0-960E-76E595C3AD5F}">
      <dgm:prSet/>
      <dgm:spPr/>
      <dgm:t>
        <a:bodyPr/>
        <a:lstStyle/>
        <a:p>
          <a:endParaRPr lang="en-US"/>
        </a:p>
      </dgm:t>
    </dgm:pt>
    <dgm:pt modelId="{E14F3E79-13B7-4C62-9461-8260F042791B}" type="sibTrans" cxnId="{7F618664-809A-44F0-960E-76E595C3AD5F}">
      <dgm:prSet/>
      <dgm:spPr/>
      <dgm:t>
        <a:bodyPr/>
        <a:lstStyle/>
        <a:p>
          <a:endParaRPr lang="en-US"/>
        </a:p>
      </dgm:t>
    </dgm:pt>
    <dgm:pt modelId="{9F7F529C-89DC-40BE-A40D-AD36F560511E}">
      <dgm:prSet/>
      <dgm:spPr/>
      <dgm:t>
        <a:bodyPr/>
        <a:lstStyle/>
        <a:p>
          <a:r>
            <a:rPr lang="en-US" b="1">
              <a:solidFill>
                <a:schemeClr val="tx1"/>
              </a:solidFill>
            </a:rPr>
            <a:t>Objective</a:t>
          </a:r>
          <a:endParaRPr lang="en-US">
            <a:solidFill>
              <a:schemeClr val="tx1"/>
            </a:solidFill>
          </a:endParaRPr>
        </a:p>
      </dgm:t>
    </dgm:pt>
    <dgm:pt modelId="{92A6DBD2-DC7E-4203-BCC7-7EF1F4F980AB}" type="parTrans" cxnId="{73883187-18D6-4254-BF89-FFD371058EC7}">
      <dgm:prSet/>
      <dgm:spPr/>
      <dgm:t>
        <a:bodyPr/>
        <a:lstStyle/>
        <a:p>
          <a:endParaRPr lang="en-US"/>
        </a:p>
      </dgm:t>
    </dgm:pt>
    <dgm:pt modelId="{F3149F23-AD31-47F7-8566-B2F81D151F23}" type="sibTrans" cxnId="{73883187-18D6-4254-BF89-FFD371058EC7}">
      <dgm:prSet/>
      <dgm:spPr/>
      <dgm:t>
        <a:bodyPr/>
        <a:lstStyle/>
        <a:p>
          <a:endParaRPr lang="en-US"/>
        </a:p>
      </dgm:t>
    </dgm:pt>
    <dgm:pt modelId="{B47524D1-BD70-405E-AD77-98D8BC245085}">
      <dgm:prSet/>
      <dgm:spPr/>
      <dgm:t>
        <a:bodyPr/>
        <a:lstStyle/>
        <a:p>
          <a:r>
            <a:rPr lang="en-US">
              <a:solidFill>
                <a:schemeClr val="tx1"/>
              </a:solidFill>
            </a:rPr>
            <a:t>This analysis evaluates key T&amp;D challenges, identifies root causes, and proposes evidence-based HRM solutions for NHS workforce effectiveness. </a:t>
          </a:r>
        </a:p>
      </dgm:t>
    </dgm:pt>
    <dgm:pt modelId="{CA0C4F5E-BA02-40D7-8D7A-24FBEDA9C865}" type="parTrans" cxnId="{E884348C-25F6-477D-8F38-AB71CCD6543E}">
      <dgm:prSet/>
      <dgm:spPr/>
      <dgm:t>
        <a:bodyPr/>
        <a:lstStyle/>
        <a:p>
          <a:endParaRPr lang="en-US"/>
        </a:p>
      </dgm:t>
    </dgm:pt>
    <dgm:pt modelId="{301B2195-00BE-473F-851B-3A042CEEC48F}" type="sibTrans" cxnId="{E884348C-25F6-477D-8F38-AB71CCD6543E}">
      <dgm:prSet/>
      <dgm:spPr/>
      <dgm:t>
        <a:bodyPr/>
        <a:lstStyle/>
        <a:p>
          <a:endParaRPr lang="en-US"/>
        </a:p>
      </dgm:t>
    </dgm:pt>
    <dgm:pt modelId="{662941EE-0534-482D-AA4B-D6978C9419FB}" type="pres">
      <dgm:prSet presAssocID="{35778402-44DD-451B-9417-97DA2B293926}" presName="Name0" presStyleCnt="0">
        <dgm:presLayoutVars>
          <dgm:dir/>
          <dgm:animLvl val="lvl"/>
          <dgm:resizeHandles val="exact"/>
        </dgm:presLayoutVars>
      </dgm:prSet>
      <dgm:spPr/>
    </dgm:pt>
    <dgm:pt modelId="{55225772-335D-4798-854A-1CC4DB89369D}" type="pres">
      <dgm:prSet presAssocID="{B915EE14-1338-4397-A42B-E17EB3E781A1}" presName="linNode" presStyleCnt="0"/>
      <dgm:spPr/>
    </dgm:pt>
    <dgm:pt modelId="{98AAF524-B01F-4159-AFF3-6916A335D469}" type="pres">
      <dgm:prSet presAssocID="{B915EE14-1338-4397-A42B-E17EB3E781A1}" presName="parTx" presStyleLbl="revTx" presStyleIdx="0" presStyleCnt="3">
        <dgm:presLayoutVars>
          <dgm:chMax val="1"/>
          <dgm:bulletEnabled val="1"/>
        </dgm:presLayoutVars>
      </dgm:prSet>
      <dgm:spPr/>
    </dgm:pt>
    <dgm:pt modelId="{3973DDBA-0E38-4118-8683-7D50FD2CE43D}" type="pres">
      <dgm:prSet presAssocID="{B915EE14-1338-4397-A42B-E17EB3E781A1}" presName="bracket" presStyleLbl="parChTrans1D1" presStyleIdx="0" presStyleCnt="3"/>
      <dgm:spPr/>
    </dgm:pt>
    <dgm:pt modelId="{7CA71CCF-8321-4ABE-8FE1-16DAE713152B}" type="pres">
      <dgm:prSet presAssocID="{B915EE14-1338-4397-A42B-E17EB3E781A1}" presName="spH" presStyleCnt="0"/>
      <dgm:spPr/>
    </dgm:pt>
    <dgm:pt modelId="{F5501FF2-7B13-4C54-BE2A-079C0675DD65}" type="pres">
      <dgm:prSet presAssocID="{B915EE14-1338-4397-A42B-E17EB3E781A1}" presName="desTx" presStyleLbl="node1" presStyleIdx="0" presStyleCnt="3">
        <dgm:presLayoutVars>
          <dgm:bulletEnabled val="1"/>
        </dgm:presLayoutVars>
      </dgm:prSet>
      <dgm:spPr/>
    </dgm:pt>
    <dgm:pt modelId="{CE29D983-FDB8-4F7F-B996-F7F933B3007A}" type="pres">
      <dgm:prSet presAssocID="{23948D45-5C27-47D7-AB40-152557A4032C}" presName="spV" presStyleCnt="0"/>
      <dgm:spPr/>
    </dgm:pt>
    <dgm:pt modelId="{232F6C34-955C-49FA-901D-79A46C300CAC}" type="pres">
      <dgm:prSet presAssocID="{9FC7A28A-33BE-4B4E-8B04-6FF9C31358FD}" presName="linNode" presStyleCnt="0"/>
      <dgm:spPr/>
    </dgm:pt>
    <dgm:pt modelId="{C894F92A-2CD3-417B-BAD9-3DA68F9013B4}" type="pres">
      <dgm:prSet presAssocID="{9FC7A28A-33BE-4B4E-8B04-6FF9C31358FD}" presName="parTx" presStyleLbl="revTx" presStyleIdx="1" presStyleCnt="3">
        <dgm:presLayoutVars>
          <dgm:chMax val="1"/>
          <dgm:bulletEnabled val="1"/>
        </dgm:presLayoutVars>
      </dgm:prSet>
      <dgm:spPr/>
    </dgm:pt>
    <dgm:pt modelId="{818E4D7D-1D72-436D-9ADF-694B73A0C3CE}" type="pres">
      <dgm:prSet presAssocID="{9FC7A28A-33BE-4B4E-8B04-6FF9C31358FD}" presName="bracket" presStyleLbl="parChTrans1D1" presStyleIdx="1" presStyleCnt="3"/>
      <dgm:spPr/>
    </dgm:pt>
    <dgm:pt modelId="{4B704BDF-A115-4E75-81FB-DAD43383946E}" type="pres">
      <dgm:prSet presAssocID="{9FC7A28A-33BE-4B4E-8B04-6FF9C31358FD}" presName="spH" presStyleCnt="0"/>
      <dgm:spPr/>
    </dgm:pt>
    <dgm:pt modelId="{0D674705-EB91-4C92-941F-841E251445FF}" type="pres">
      <dgm:prSet presAssocID="{9FC7A28A-33BE-4B4E-8B04-6FF9C31358FD}" presName="desTx" presStyleLbl="node1" presStyleIdx="1" presStyleCnt="3">
        <dgm:presLayoutVars>
          <dgm:bulletEnabled val="1"/>
        </dgm:presLayoutVars>
      </dgm:prSet>
      <dgm:spPr/>
    </dgm:pt>
    <dgm:pt modelId="{6D03A175-C859-4B38-BA90-DA6C4016967D}" type="pres">
      <dgm:prSet presAssocID="{B7B46E02-F1BF-42EB-87BC-BAAC8C3DFF0A}" presName="spV" presStyleCnt="0"/>
      <dgm:spPr/>
    </dgm:pt>
    <dgm:pt modelId="{36E3CBB4-6E3B-4F02-98C9-F0EA958E48C2}" type="pres">
      <dgm:prSet presAssocID="{9F7F529C-89DC-40BE-A40D-AD36F560511E}" presName="linNode" presStyleCnt="0"/>
      <dgm:spPr/>
    </dgm:pt>
    <dgm:pt modelId="{D4D03DD0-02B7-4BAD-86FF-BB7A7823C358}" type="pres">
      <dgm:prSet presAssocID="{9F7F529C-89DC-40BE-A40D-AD36F560511E}" presName="parTx" presStyleLbl="revTx" presStyleIdx="2" presStyleCnt="3">
        <dgm:presLayoutVars>
          <dgm:chMax val="1"/>
          <dgm:bulletEnabled val="1"/>
        </dgm:presLayoutVars>
      </dgm:prSet>
      <dgm:spPr/>
    </dgm:pt>
    <dgm:pt modelId="{CAB21615-7B20-4FA1-A3BE-397879AA962D}" type="pres">
      <dgm:prSet presAssocID="{9F7F529C-89DC-40BE-A40D-AD36F560511E}" presName="bracket" presStyleLbl="parChTrans1D1" presStyleIdx="2" presStyleCnt="3"/>
      <dgm:spPr/>
    </dgm:pt>
    <dgm:pt modelId="{B8FD8F3B-CE0B-4163-B091-C626E9D5727B}" type="pres">
      <dgm:prSet presAssocID="{9F7F529C-89DC-40BE-A40D-AD36F560511E}" presName="spH" presStyleCnt="0"/>
      <dgm:spPr/>
    </dgm:pt>
    <dgm:pt modelId="{40FE8078-0BC7-44E8-8D0F-486D62C67E31}" type="pres">
      <dgm:prSet presAssocID="{9F7F529C-89DC-40BE-A40D-AD36F560511E}" presName="desTx" presStyleLbl="node1" presStyleIdx="2" presStyleCnt="3">
        <dgm:presLayoutVars>
          <dgm:bulletEnabled val="1"/>
        </dgm:presLayoutVars>
      </dgm:prSet>
      <dgm:spPr/>
    </dgm:pt>
  </dgm:ptLst>
  <dgm:cxnLst>
    <dgm:cxn modelId="{B76F3205-7108-400A-9C2D-2FDB8735467F}" srcId="{B915EE14-1338-4397-A42B-E17EB3E781A1}" destId="{A1236AFA-9A5D-41B9-B351-4CA6EB11D0B8}" srcOrd="0" destOrd="0" parTransId="{3202D9FC-1406-46BD-AE45-9973830577F0}" sibTransId="{37CB53B0-2FF0-4DBD-AB1D-9C59BBAABD1F}"/>
    <dgm:cxn modelId="{4AE80E17-841A-48EF-AAAA-2FD3A38BE420}" type="presOf" srcId="{9F7F529C-89DC-40BE-A40D-AD36F560511E}" destId="{D4D03DD0-02B7-4BAD-86FF-BB7A7823C358}" srcOrd="0" destOrd="0" presId="urn:diagrams.loki3.com/BracketList"/>
    <dgm:cxn modelId="{88B1FB1E-F843-4C2A-B09D-0EB44F4DA461}" srcId="{35778402-44DD-451B-9417-97DA2B293926}" destId="{9FC7A28A-33BE-4B4E-8B04-6FF9C31358FD}" srcOrd="1" destOrd="0" parTransId="{2CEABAD0-A2E7-491A-8449-563014B99F57}" sibTransId="{B7B46E02-F1BF-42EB-87BC-BAAC8C3DFF0A}"/>
    <dgm:cxn modelId="{012C4340-DFBD-42F8-8A67-98093DA8F21D}" type="presOf" srcId="{BE72A1D2-E486-44AF-836D-E8AB13EACB34}" destId="{0D674705-EB91-4C92-941F-841E251445FF}" srcOrd="0" destOrd="0" presId="urn:diagrams.loki3.com/BracketList"/>
    <dgm:cxn modelId="{7F618664-809A-44F0-960E-76E595C3AD5F}" srcId="{9FC7A28A-33BE-4B4E-8B04-6FF9C31358FD}" destId="{BE72A1D2-E486-44AF-836D-E8AB13EACB34}" srcOrd="0" destOrd="0" parTransId="{98C489A6-7C88-49D9-A62B-6F51C4CFEFE7}" sibTransId="{E14F3E79-13B7-4C62-9461-8260F042791B}"/>
    <dgm:cxn modelId="{4EC1E265-895F-4162-9D79-7C54EEFE9EB9}" type="presOf" srcId="{B47524D1-BD70-405E-AD77-98D8BC245085}" destId="{40FE8078-0BC7-44E8-8D0F-486D62C67E31}" srcOrd="0" destOrd="0" presId="urn:diagrams.loki3.com/BracketList"/>
    <dgm:cxn modelId="{F908A072-CA1B-49A0-838F-7B2CF3AA254E}" type="presOf" srcId="{35778402-44DD-451B-9417-97DA2B293926}" destId="{662941EE-0534-482D-AA4B-D6978C9419FB}" srcOrd="0" destOrd="0" presId="urn:diagrams.loki3.com/BracketList"/>
    <dgm:cxn modelId="{F25A8A79-67EB-4F75-B9D7-264C234D9BAE}" type="presOf" srcId="{B915EE14-1338-4397-A42B-E17EB3E781A1}" destId="{98AAF524-B01F-4159-AFF3-6916A335D469}" srcOrd="0" destOrd="0" presId="urn:diagrams.loki3.com/BracketList"/>
    <dgm:cxn modelId="{8E5F1084-68AD-42CF-B091-E2CA556D9450}" type="presOf" srcId="{9FC7A28A-33BE-4B4E-8B04-6FF9C31358FD}" destId="{C894F92A-2CD3-417B-BAD9-3DA68F9013B4}" srcOrd="0" destOrd="0" presId="urn:diagrams.loki3.com/BracketList"/>
    <dgm:cxn modelId="{73883187-18D6-4254-BF89-FFD371058EC7}" srcId="{35778402-44DD-451B-9417-97DA2B293926}" destId="{9F7F529C-89DC-40BE-A40D-AD36F560511E}" srcOrd="2" destOrd="0" parTransId="{92A6DBD2-DC7E-4203-BCC7-7EF1F4F980AB}" sibTransId="{F3149F23-AD31-47F7-8566-B2F81D151F23}"/>
    <dgm:cxn modelId="{F15EC188-41B4-439E-BD3E-665DFB73DB89}" type="presOf" srcId="{A1236AFA-9A5D-41B9-B351-4CA6EB11D0B8}" destId="{F5501FF2-7B13-4C54-BE2A-079C0675DD65}" srcOrd="0" destOrd="0" presId="urn:diagrams.loki3.com/BracketList"/>
    <dgm:cxn modelId="{E884348C-25F6-477D-8F38-AB71CCD6543E}" srcId="{9F7F529C-89DC-40BE-A40D-AD36F560511E}" destId="{B47524D1-BD70-405E-AD77-98D8BC245085}" srcOrd="0" destOrd="0" parTransId="{CA0C4F5E-BA02-40D7-8D7A-24FBEDA9C865}" sibTransId="{301B2195-00BE-473F-851B-3A042CEEC48F}"/>
    <dgm:cxn modelId="{56715CCD-4B1D-4F8B-B7CC-2AEDCAB76371}" srcId="{35778402-44DD-451B-9417-97DA2B293926}" destId="{B915EE14-1338-4397-A42B-E17EB3E781A1}" srcOrd="0" destOrd="0" parTransId="{003657F2-7A74-4E05-B620-E34FB7074F71}" sibTransId="{23948D45-5C27-47D7-AB40-152557A4032C}"/>
    <dgm:cxn modelId="{DD8453BD-7326-4B7C-AFF2-A37F71739E94}" type="presParOf" srcId="{662941EE-0534-482D-AA4B-D6978C9419FB}" destId="{55225772-335D-4798-854A-1CC4DB89369D}" srcOrd="0" destOrd="0" presId="urn:diagrams.loki3.com/BracketList"/>
    <dgm:cxn modelId="{05D4B0CD-1F5B-47B1-8E08-E867348FF490}" type="presParOf" srcId="{55225772-335D-4798-854A-1CC4DB89369D}" destId="{98AAF524-B01F-4159-AFF3-6916A335D469}" srcOrd="0" destOrd="0" presId="urn:diagrams.loki3.com/BracketList"/>
    <dgm:cxn modelId="{BF2CA48E-09CB-45A0-A065-C75739896475}" type="presParOf" srcId="{55225772-335D-4798-854A-1CC4DB89369D}" destId="{3973DDBA-0E38-4118-8683-7D50FD2CE43D}" srcOrd="1" destOrd="0" presId="urn:diagrams.loki3.com/BracketList"/>
    <dgm:cxn modelId="{B4EE3C98-FFE7-4D87-BA27-299E0549736E}" type="presParOf" srcId="{55225772-335D-4798-854A-1CC4DB89369D}" destId="{7CA71CCF-8321-4ABE-8FE1-16DAE713152B}" srcOrd="2" destOrd="0" presId="urn:diagrams.loki3.com/BracketList"/>
    <dgm:cxn modelId="{6C3FEAC4-A7F7-4BF2-BD3E-8764B62AD078}" type="presParOf" srcId="{55225772-335D-4798-854A-1CC4DB89369D}" destId="{F5501FF2-7B13-4C54-BE2A-079C0675DD65}" srcOrd="3" destOrd="0" presId="urn:diagrams.loki3.com/BracketList"/>
    <dgm:cxn modelId="{54A8918D-9AC3-468F-8BAA-8CCFCAF1F79D}" type="presParOf" srcId="{662941EE-0534-482D-AA4B-D6978C9419FB}" destId="{CE29D983-FDB8-4F7F-B996-F7F933B3007A}" srcOrd="1" destOrd="0" presId="urn:diagrams.loki3.com/BracketList"/>
    <dgm:cxn modelId="{67EC5D5D-EDDA-468A-AE76-47B3916BFEF9}" type="presParOf" srcId="{662941EE-0534-482D-AA4B-D6978C9419FB}" destId="{232F6C34-955C-49FA-901D-79A46C300CAC}" srcOrd="2" destOrd="0" presId="urn:diagrams.loki3.com/BracketList"/>
    <dgm:cxn modelId="{2C5C7FEE-5748-4094-994C-3275E65628FA}" type="presParOf" srcId="{232F6C34-955C-49FA-901D-79A46C300CAC}" destId="{C894F92A-2CD3-417B-BAD9-3DA68F9013B4}" srcOrd="0" destOrd="0" presId="urn:diagrams.loki3.com/BracketList"/>
    <dgm:cxn modelId="{91F26B4D-209E-4B5D-BA14-54833CDF9452}" type="presParOf" srcId="{232F6C34-955C-49FA-901D-79A46C300CAC}" destId="{818E4D7D-1D72-436D-9ADF-694B73A0C3CE}" srcOrd="1" destOrd="0" presId="urn:diagrams.loki3.com/BracketList"/>
    <dgm:cxn modelId="{6C550D1B-E29E-4A61-A46B-51080A68E854}" type="presParOf" srcId="{232F6C34-955C-49FA-901D-79A46C300CAC}" destId="{4B704BDF-A115-4E75-81FB-DAD43383946E}" srcOrd="2" destOrd="0" presId="urn:diagrams.loki3.com/BracketList"/>
    <dgm:cxn modelId="{0C8DB071-518E-40D3-87A6-542416C75DC5}" type="presParOf" srcId="{232F6C34-955C-49FA-901D-79A46C300CAC}" destId="{0D674705-EB91-4C92-941F-841E251445FF}" srcOrd="3" destOrd="0" presId="urn:diagrams.loki3.com/BracketList"/>
    <dgm:cxn modelId="{8E7249DF-15FB-4231-B8BD-5E6BE1A984D9}" type="presParOf" srcId="{662941EE-0534-482D-AA4B-D6978C9419FB}" destId="{6D03A175-C859-4B38-BA90-DA6C4016967D}" srcOrd="3" destOrd="0" presId="urn:diagrams.loki3.com/BracketList"/>
    <dgm:cxn modelId="{FF06DF11-64D6-4B77-BA6C-8E6E90737F71}" type="presParOf" srcId="{662941EE-0534-482D-AA4B-D6978C9419FB}" destId="{36E3CBB4-6E3B-4F02-98C9-F0EA958E48C2}" srcOrd="4" destOrd="0" presId="urn:diagrams.loki3.com/BracketList"/>
    <dgm:cxn modelId="{0DAE5316-C1C0-40B4-80C8-D0D6F19189D7}" type="presParOf" srcId="{36E3CBB4-6E3B-4F02-98C9-F0EA958E48C2}" destId="{D4D03DD0-02B7-4BAD-86FF-BB7A7823C358}" srcOrd="0" destOrd="0" presId="urn:diagrams.loki3.com/BracketList"/>
    <dgm:cxn modelId="{8663C7E7-6B0C-4AEC-B54D-2C743B99E978}" type="presParOf" srcId="{36E3CBB4-6E3B-4F02-98C9-F0EA958E48C2}" destId="{CAB21615-7B20-4FA1-A3BE-397879AA962D}" srcOrd="1" destOrd="0" presId="urn:diagrams.loki3.com/BracketList"/>
    <dgm:cxn modelId="{8A96228B-2CB8-4020-BAA7-B00318D08054}" type="presParOf" srcId="{36E3CBB4-6E3B-4F02-98C9-F0EA958E48C2}" destId="{B8FD8F3B-CE0B-4163-B091-C626E9D5727B}" srcOrd="2" destOrd="0" presId="urn:diagrams.loki3.com/BracketList"/>
    <dgm:cxn modelId="{BD191ABF-C04A-4749-89C5-095A1041550F}" type="presParOf" srcId="{36E3CBB4-6E3B-4F02-98C9-F0EA958E48C2}" destId="{40FE8078-0BC7-44E8-8D0F-486D62C67E31}"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1EC9467-FFE9-4E8D-9E16-0C31549E39D1}"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US"/>
        </a:p>
      </dgm:t>
    </dgm:pt>
    <dgm:pt modelId="{16205117-D1F6-4B57-921A-E4FBB351CB45}">
      <dgm:prSet/>
      <dgm:spPr/>
      <dgm:t>
        <a:bodyPr/>
        <a:lstStyle/>
        <a:p>
          <a:r>
            <a:rPr lang="en-US" b="1"/>
            <a:t>Skills Shortages:</a:t>
          </a:r>
          <a:r>
            <a:rPr lang="en-US"/>
            <a:t> The NHS faces critical workforce skill gaps due to increasing patient demand and insufficient continuous professional development (Buchan et al., 2022). </a:t>
          </a:r>
        </a:p>
      </dgm:t>
    </dgm:pt>
    <dgm:pt modelId="{91B80FFB-613E-431B-9141-F20F2FA2A800}" type="parTrans" cxnId="{AB75547A-9D1C-458F-9987-4D5D7957BE01}">
      <dgm:prSet/>
      <dgm:spPr/>
      <dgm:t>
        <a:bodyPr/>
        <a:lstStyle/>
        <a:p>
          <a:endParaRPr lang="en-US"/>
        </a:p>
      </dgm:t>
    </dgm:pt>
    <dgm:pt modelId="{044554B7-F90A-4B9C-85FC-E466489CA267}" type="sibTrans" cxnId="{AB75547A-9D1C-458F-9987-4D5D7957BE01}">
      <dgm:prSet/>
      <dgm:spPr/>
      <dgm:t>
        <a:bodyPr/>
        <a:lstStyle/>
        <a:p>
          <a:endParaRPr lang="en-US"/>
        </a:p>
      </dgm:t>
    </dgm:pt>
    <dgm:pt modelId="{DBB00315-9810-41CD-A28C-744A4587573A}">
      <dgm:prSet/>
      <dgm:spPr/>
      <dgm:t>
        <a:bodyPr/>
        <a:lstStyle/>
        <a:p>
          <a:r>
            <a:rPr lang="en-US" b="1"/>
            <a:t>Limited Training Access:</a:t>
          </a:r>
          <a:r>
            <a:rPr lang="en-US"/>
            <a:t> Staff report unequal access to learning opportunities due to workload pressures and staffing shortages (NHS Staff Survey, 2023). </a:t>
          </a:r>
        </a:p>
      </dgm:t>
    </dgm:pt>
    <dgm:pt modelId="{3A6792ED-20F7-4193-A5E9-192F3A890136}" type="parTrans" cxnId="{A8928646-0140-4CED-9A0D-6FFE8B565C10}">
      <dgm:prSet/>
      <dgm:spPr/>
      <dgm:t>
        <a:bodyPr/>
        <a:lstStyle/>
        <a:p>
          <a:endParaRPr lang="en-US"/>
        </a:p>
      </dgm:t>
    </dgm:pt>
    <dgm:pt modelId="{9B77DEBE-7EB8-49A0-9AA2-5265FE2A9E0B}" type="sibTrans" cxnId="{A8928646-0140-4CED-9A0D-6FFE8B565C10}">
      <dgm:prSet/>
      <dgm:spPr/>
      <dgm:t>
        <a:bodyPr/>
        <a:lstStyle/>
        <a:p>
          <a:endParaRPr lang="en-US"/>
        </a:p>
      </dgm:t>
    </dgm:pt>
    <dgm:pt modelId="{F16A7634-2979-4DA7-99C2-CB56A8539B4E}">
      <dgm:prSet/>
      <dgm:spPr/>
      <dgm:t>
        <a:bodyPr/>
        <a:lstStyle/>
        <a:p>
          <a:r>
            <a:rPr lang="en-US" b="1"/>
            <a:t>Digital Skills Gap:</a:t>
          </a:r>
          <a:r>
            <a:rPr lang="en-US"/>
            <a:t> Rapid digitalisation (AI, EHR systems) has outpaced staff training capabilities within NHS organisations (Topol, 2019). </a:t>
          </a:r>
        </a:p>
      </dgm:t>
    </dgm:pt>
    <dgm:pt modelId="{A6BCF541-FFBB-4EE6-A432-BEFF2CF7D08D}" type="parTrans" cxnId="{388A6918-E237-44D7-8156-BB6664CCF646}">
      <dgm:prSet/>
      <dgm:spPr/>
      <dgm:t>
        <a:bodyPr/>
        <a:lstStyle/>
        <a:p>
          <a:endParaRPr lang="en-US"/>
        </a:p>
      </dgm:t>
    </dgm:pt>
    <dgm:pt modelId="{1247D14B-536C-484B-B0BA-F453AD274D62}" type="sibTrans" cxnId="{388A6918-E237-44D7-8156-BB6664CCF646}">
      <dgm:prSet/>
      <dgm:spPr/>
      <dgm:t>
        <a:bodyPr/>
        <a:lstStyle/>
        <a:p>
          <a:endParaRPr lang="en-US"/>
        </a:p>
      </dgm:t>
    </dgm:pt>
    <dgm:pt modelId="{7B91A185-DA48-45AB-9D46-612A486C29AE}" type="pres">
      <dgm:prSet presAssocID="{01EC9467-FFE9-4E8D-9E16-0C31549E39D1}" presName="Name0" presStyleCnt="0">
        <dgm:presLayoutVars>
          <dgm:dir/>
          <dgm:resizeHandles val="exact"/>
        </dgm:presLayoutVars>
      </dgm:prSet>
      <dgm:spPr/>
    </dgm:pt>
    <dgm:pt modelId="{C5ECFED2-FAB9-4CD5-921A-2341357CF4F0}" type="pres">
      <dgm:prSet presAssocID="{01EC9467-FFE9-4E8D-9E16-0C31549E39D1}" presName="arrow" presStyleLbl="bgShp" presStyleIdx="0" presStyleCnt="1"/>
      <dgm:spPr/>
    </dgm:pt>
    <dgm:pt modelId="{4EB6A4D8-C8F0-4421-9213-73DF900D8A97}" type="pres">
      <dgm:prSet presAssocID="{01EC9467-FFE9-4E8D-9E16-0C31549E39D1}" presName="points" presStyleCnt="0"/>
      <dgm:spPr/>
    </dgm:pt>
    <dgm:pt modelId="{3F0D9C80-557D-44D5-90E0-A2A5883F958C}" type="pres">
      <dgm:prSet presAssocID="{16205117-D1F6-4B57-921A-E4FBB351CB45}" presName="compositeA" presStyleCnt="0"/>
      <dgm:spPr/>
    </dgm:pt>
    <dgm:pt modelId="{B56659ED-7657-4B65-A019-DED2233D6B0E}" type="pres">
      <dgm:prSet presAssocID="{16205117-D1F6-4B57-921A-E4FBB351CB45}" presName="textA" presStyleLbl="revTx" presStyleIdx="0" presStyleCnt="3">
        <dgm:presLayoutVars>
          <dgm:bulletEnabled val="1"/>
        </dgm:presLayoutVars>
      </dgm:prSet>
      <dgm:spPr/>
    </dgm:pt>
    <dgm:pt modelId="{4E1D8292-2080-42F5-A188-78B9EFC9024D}" type="pres">
      <dgm:prSet presAssocID="{16205117-D1F6-4B57-921A-E4FBB351CB45}" presName="circleA" presStyleLbl="node1" presStyleIdx="0" presStyleCnt="3"/>
      <dgm:spPr/>
    </dgm:pt>
    <dgm:pt modelId="{17A705A5-9299-40B9-9908-DE900A58EF96}" type="pres">
      <dgm:prSet presAssocID="{16205117-D1F6-4B57-921A-E4FBB351CB45}" presName="spaceA" presStyleCnt="0"/>
      <dgm:spPr/>
    </dgm:pt>
    <dgm:pt modelId="{E77CA8AF-B9B4-4EFA-ACCB-D4B509DB0266}" type="pres">
      <dgm:prSet presAssocID="{044554B7-F90A-4B9C-85FC-E466489CA267}" presName="space" presStyleCnt="0"/>
      <dgm:spPr/>
    </dgm:pt>
    <dgm:pt modelId="{76666737-2CA5-4AB6-A379-3DB75607191D}" type="pres">
      <dgm:prSet presAssocID="{DBB00315-9810-41CD-A28C-744A4587573A}" presName="compositeB" presStyleCnt="0"/>
      <dgm:spPr/>
    </dgm:pt>
    <dgm:pt modelId="{E53FB4E4-8D3F-4D6E-92AB-B1551E990E68}" type="pres">
      <dgm:prSet presAssocID="{DBB00315-9810-41CD-A28C-744A4587573A}" presName="textB" presStyleLbl="revTx" presStyleIdx="1" presStyleCnt="3">
        <dgm:presLayoutVars>
          <dgm:bulletEnabled val="1"/>
        </dgm:presLayoutVars>
      </dgm:prSet>
      <dgm:spPr/>
    </dgm:pt>
    <dgm:pt modelId="{AAA0EAA5-1A73-4727-BDAC-9DFEC1BCF617}" type="pres">
      <dgm:prSet presAssocID="{DBB00315-9810-41CD-A28C-744A4587573A}" presName="circleB" presStyleLbl="node1" presStyleIdx="1" presStyleCnt="3"/>
      <dgm:spPr/>
    </dgm:pt>
    <dgm:pt modelId="{881B4B97-5655-4B0C-AFFA-3C80B0A806D2}" type="pres">
      <dgm:prSet presAssocID="{DBB00315-9810-41CD-A28C-744A4587573A}" presName="spaceB" presStyleCnt="0"/>
      <dgm:spPr/>
    </dgm:pt>
    <dgm:pt modelId="{69814B8F-DB41-4F57-B2A3-635D483689D6}" type="pres">
      <dgm:prSet presAssocID="{9B77DEBE-7EB8-49A0-9AA2-5265FE2A9E0B}" presName="space" presStyleCnt="0"/>
      <dgm:spPr/>
    </dgm:pt>
    <dgm:pt modelId="{C0C70A9B-C356-4D1C-853C-FEF1DA71836A}" type="pres">
      <dgm:prSet presAssocID="{F16A7634-2979-4DA7-99C2-CB56A8539B4E}" presName="compositeA" presStyleCnt="0"/>
      <dgm:spPr/>
    </dgm:pt>
    <dgm:pt modelId="{DE2653F2-58B1-4CC7-8E69-8C4A2AF5713F}" type="pres">
      <dgm:prSet presAssocID="{F16A7634-2979-4DA7-99C2-CB56A8539B4E}" presName="textA" presStyleLbl="revTx" presStyleIdx="2" presStyleCnt="3">
        <dgm:presLayoutVars>
          <dgm:bulletEnabled val="1"/>
        </dgm:presLayoutVars>
      </dgm:prSet>
      <dgm:spPr/>
    </dgm:pt>
    <dgm:pt modelId="{95C0FD15-E0B8-4CE0-8E3F-67BF310BD368}" type="pres">
      <dgm:prSet presAssocID="{F16A7634-2979-4DA7-99C2-CB56A8539B4E}" presName="circleA" presStyleLbl="node1" presStyleIdx="2" presStyleCnt="3"/>
      <dgm:spPr/>
    </dgm:pt>
    <dgm:pt modelId="{756444F7-38E2-48FC-8250-BA6B537A2A87}" type="pres">
      <dgm:prSet presAssocID="{F16A7634-2979-4DA7-99C2-CB56A8539B4E}" presName="spaceA" presStyleCnt="0"/>
      <dgm:spPr/>
    </dgm:pt>
  </dgm:ptLst>
  <dgm:cxnLst>
    <dgm:cxn modelId="{0D08D015-E75C-4B95-A53B-235099E47EE0}" type="presOf" srcId="{DBB00315-9810-41CD-A28C-744A4587573A}" destId="{E53FB4E4-8D3F-4D6E-92AB-B1551E990E68}" srcOrd="0" destOrd="0" presId="urn:microsoft.com/office/officeart/2005/8/layout/hProcess11"/>
    <dgm:cxn modelId="{388A6918-E237-44D7-8156-BB6664CCF646}" srcId="{01EC9467-FFE9-4E8D-9E16-0C31549E39D1}" destId="{F16A7634-2979-4DA7-99C2-CB56A8539B4E}" srcOrd="2" destOrd="0" parTransId="{A6BCF541-FFBB-4EE6-A432-BEFF2CF7D08D}" sibTransId="{1247D14B-536C-484B-B0BA-F453AD274D62}"/>
    <dgm:cxn modelId="{A8928646-0140-4CED-9A0D-6FFE8B565C10}" srcId="{01EC9467-FFE9-4E8D-9E16-0C31549E39D1}" destId="{DBB00315-9810-41CD-A28C-744A4587573A}" srcOrd="1" destOrd="0" parTransId="{3A6792ED-20F7-4193-A5E9-192F3A890136}" sibTransId="{9B77DEBE-7EB8-49A0-9AA2-5265FE2A9E0B}"/>
    <dgm:cxn modelId="{AB75547A-9D1C-458F-9987-4D5D7957BE01}" srcId="{01EC9467-FFE9-4E8D-9E16-0C31549E39D1}" destId="{16205117-D1F6-4B57-921A-E4FBB351CB45}" srcOrd="0" destOrd="0" parTransId="{91B80FFB-613E-431B-9141-F20F2FA2A800}" sibTransId="{044554B7-F90A-4B9C-85FC-E466489CA267}"/>
    <dgm:cxn modelId="{01547B80-C195-408B-AA0C-A4D2B8A3B317}" type="presOf" srcId="{16205117-D1F6-4B57-921A-E4FBB351CB45}" destId="{B56659ED-7657-4B65-A019-DED2233D6B0E}" srcOrd="0" destOrd="0" presId="urn:microsoft.com/office/officeart/2005/8/layout/hProcess11"/>
    <dgm:cxn modelId="{B3C221B9-B9C0-48BD-A056-1EAD82818F66}" type="presOf" srcId="{F16A7634-2979-4DA7-99C2-CB56A8539B4E}" destId="{DE2653F2-58B1-4CC7-8E69-8C4A2AF5713F}" srcOrd="0" destOrd="0" presId="urn:microsoft.com/office/officeart/2005/8/layout/hProcess11"/>
    <dgm:cxn modelId="{D87AA7C9-BBAC-41C7-8A62-E54D115C53DD}" type="presOf" srcId="{01EC9467-FFE9-4E8D-9E16-0C31549E39D1}" destId="{7B91A185-DA48-45AB-9D46-612A486C29AE}" srcOrd="0" destOrd="0" presId="urn:microsoft.com/office/officeart/2005/8/layout/hProcess11"/>
    <dgm:cxn modelId="{FF74D2DF-ADED-4954-AC84-4213CEC68193}" type="presParOf" srcId="{7B91A185-DA48-45AB-9D46-612A486C29AE}" destId="{C5ECFED2-FAB9-4CD5-921A-2341357CF4F0}" srcOrd="0" destOrd="0" presId="urn:microsoft.com/office/officeart/2005/8/layout/hProcess11"/>
    <dgm:cxn modelId="{9C6ACF6B-F8AF-413D-9FAE-568ACBDEF653}" type="presParOf" srcId="{7B91A185-DA48-45AB-9D46-612A486C29AE}" destId="{4EB6A4D8-C8F0-4421-9213-73DF900D8A97}" srcOrd="1" destOrd="0" presId="urn:microsoft.com/office/officeart/2005/8/layout/hProcess11"/>
    <dgm:cxn modelId="{96F6E621-70AA-487E-9363-1F68B2360111}" type="presParOf" srcId="{4EB6A4D8-C8F0-4421-9213-73DF900D8A97}" destId="{3F0D9C80-557D-44D5-90E0-A2A5883F958C}" srcOrd="0" destOrd="0" presId="urn:microsoft.com/office/officeart/2005/8/layout/hProcess11"/>
    <dgm:cxn modelId="{9646B49F-B4C9-4DB9-8282-3B03A3851E85}" type="presParOf" srcId="{3F0D9C80-557D-44D5-90E0-A2A5883F958C}" destId="{B56659ED-7657-4B65-A019-DED2233D6B0E}" srcOrd="0" destOrd="0" presId="urn:microsoft.com/office/officeart/2005/8/layout/hProcess11"/>
    <dgm:cxn modelId="{F9D1AD5B-0028-4C79-805B-AE5EF0B44566}" type="presParOf" srcId="{3F0D9C80-557D-44D5-90E0-A2A5883F958C}" destId="{4E1D8292-2080-42F5-A188-78B9EFC9024D}" srcOrd="1" destOrd="0" presId="urn:microsoft.com/office/officeart/2005/8/layout/hProcess11"/>
    <dgm:cxn modelId="{AD786541-D773-40DD-8B62-D33551FD95EE}" type="presParOf" srcId="{3F0D9C80-557D-44D5-90E0-A2A5883F958C}" destId="{17A705A5-9299-40B9-9908-DE900A58EF96}" srcOrd="2" destOrd="0" presId="urn:microsoft.com/office/officeart/2005/8/layout/hProcess11"/>
    <dgm:cxn modelId="{2FDF717B-8923-4EE7-A46F-76F9B9F9BD98}" type="presParOf" srcId="{4EB6A4D8-C8F0-4421-9213-73DF900D8A97}" destId="{E77CA8AF-B9B4-4EFA-ACCB-D4B509DB0266}" srcOrd="1" destOrd="0" presId="urn:microsoft.com/office/officeart/2005/8/layout/hProcess11"/>
    <dgm:cxn modelId="{3DD56808-F1A4-4DD4-B284-ED0670ECE3CC}" type="presParOf" srcId="{4EB6A4D8-C8F0-4421-9213-73DF900D8A97}" destId="{76666737-2CA5-4AB6-A379-3DB75607191D}" srcOrd="2" destOrd="0" presId="urn:microsoft.com/office/officeart/2005/8/layout/hProcess11"/>
    <dgm:cxn modelId="{0A4323B2-404D-4E7D-AA5E-CE7C2AD3372C}" type="presParOf" srcId="{76666737-2CA5-4AB6-A379-3DB75607191D}" destId="{E53FB4E4-8D3F-4D6E-92AB-B1551E990E68}" srcOrd="0" destOrd="0" presId="urn:microsoft.com/office/officeart/2005/8/layout/hProcess11"/>
    <dgm:cxn modelId="{2CF98981-1937-4321-9A9D-A42B4AC0385E}" type="presParOf" srcId="{76666737-2CA5-4AB6-A379-3DB75607191D}" destId="{AAA0EAA5-1A73-4727-BDAC-9DFEC1BCF617}" srcOrd="1" destOrd="0" presId="urn:microsoft.com/office/officeart/2005/8/layout/hProcess11"/>
    <dgm:cxn modelId="{0A5EC9BE-32C1-4DCE-BF71-6EFE6DCE0075}" type="presParOf" srcId="{76666737-2CA5-4AB6-A379-3DB75607191D}" destId="{881B4B97-5655-4B0C-AFFA-3C80B0A806D2}" srcOrd="2" destOrd="0" presId="urn:microsoft.com/office/officeart/2005/8/layout/hProcess11"/>
    <dgm:cxn modelId="{6130AEEF-38C7-476E-A72A-9D92877F3460}" type="presParOf" srcId="{4EB6A4D8-C8F0-4421-9213-73DF900D8A97}" destId="{69814B8F-DB41-4F57-B2A3-635D483689D6}" srcOrd="3" destOrd="0" presId="urn:microsoft.com/office/officeart/2005/8/layout/hProcess11"/>
    <dgm:cxn modelId="{1F75B9E7-D487-44DB-89D7-51434EB74B65}" type="presParOf" srcId="{4EB6A4D8-C8F0-4421-9213-73DF900D8A97}" destId="{C0C70A9B-C356-4D1C-853C-FEF1DA71836A}" srcOrd="4" destOrd="0" presId="urn:microsoft.com/office/officeart/2005/8/layout/hProcess11"/>
    <dgm:cxn modelId="{583594FA-95AA-409B-BA2C-60022E85B317}" type="presParOf" srcId="{C0C70A9B-C356-4D1C-853C-FEF1DA71836A}" destId="{DE2653F2-58B1-4CC7-8E69-8C4A2AF5713F}" srcOrd="0" destOrd="0" presId="urn:microsoft.com/office/officeart/2005/8/layout/hProcess11"/>
    <dgm:cxn modelId="{15848E15-C7C6-4D05-8151-5216C3BA5778}" type="presParOf" srcId="{C0C70A9B-C356-4D1C-853C-FEF1DA71836A}" destId="{95C0FD15-E0B8-4CE0-8E3F-67BF310BD368}" srcOrd="1" destOrd="0" presId="urn:microsoft.com/office/officeart/2005/8/layout/hProcess11"/>
    <dgm:cxn modelId="{5DCA89B8-B1E9-4B3A-9DD2-3FD780F48AFD}" type="presParOf" srcId="{C0C70A9B-C356-4D1C-853C-FEF1DA71836A}" destId="{756444F7-38E2-48FC-8250-BA6B537A2A87}"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FDF3716-C17C-4E98-8593-B8529A94C41A}" type="doc">
      <dgm:prSet loTypeId="urn:microsoft.com/office/officeart/2005/8/layout/bProcess3" loCatId="process" qsTypeId="urn:microsoft.com/office/officeart/2005/8/quickstyle/simple1" qsCatId="simple" csTypeId="urn:microsoft.com/office/officeart/2005/8/colors/accent1_2" csCatId="accent1"/>
      <dgm:spPr/>
      <dgm:t>
        <a:bodyPr/>
        <a:lstStyle/>
        <a:p>
          <a:endParaRPr lang="en-US"/>
        </a:p>
      </dgm:t>
    </dgm:pt>
    <dgm:pt modelId="{2808E57C-B07E-4AAD-8B99-0835716A4447}">
      <dgm:prSet/>
      <dgm:spPr/>
      <dgm:t>
        <a:bodyPr/>
        <a:lstStyle/>
        <a:p>
          <a:r>
            <a:rPr lang="en-US" b="1">
              <a:solidFill>
                <a:schemeClr val="tx1"/>
              </a:solidFill>
            </a:rPr>
            <a:t>High Workload Impact:</a:t>
          </a:r>
          <a:r>
            <a:rPr lang="en-US">
              <a:solidFill>
                <a:schemeClr val="tx1"/>
              </a:solidFill>
            </a:rPr>
            <a:t> Excessive workload reduces participation in training programmes and limits skill development (West et al., 2022). </a:t>
          </a:r>
        </a:p>
      </dgm:t>
    </dgm:pt>
    <dgm:pt modelId="{07D6D302-5915-4D5D-937A-E44735B714D0}" type="parTrans" cxnId="{541F61A5-3BBA-4B9E-8B71-33B99DC5F564}">
      <dgm:prSet/>
      <dgm:spPr/>
      <dgm:t>
        <a:bodyPr/>
        <a:lstStyle/>
        <a:p>
          <a:endParaRPr lang="en-US"/>
        </a:p>
      </dgm:t>
    </dgm:pt>
    <dgm:pt modelId="{25D6A2D5-828F-42EE-AE47-B4083D791E14}" type="sibTrans" cxnId="{541F61A5-3BBA-4B9E-8B71-33B99DC5F564}">
      <dgm:prSet/>
      <dgm:spPr/>
      <dgm:t>
        <a:bodyPr/>
        <a:lstStyle/>
        <a:p>
          <a:endParaRPr lang="en-US">
            <a:solidFill>
              <a:schemeClr val="tx1"/>
            </a:solidFill>
          </a:endParaRPr>
        </a:p>
      </dgm:t>
    </dgm:pt>
    <dgm:pt modelId="{54DE68DA-2FD9-4426-AADE-04C71E1F78EA}">
      <dgm:prSet/>
      <dgm:spPr/>
      <dgm:t>
        <a:bodyPr/>
        <a:lstStyle/>
        <a:p>
          <a:r>
            <a:rPr lang="en-US" b="1">
              <a:solidFill>
                <a:schemeClr val="tx1"/>
              </a:solidFill>
            </a:rPr>
            <a:t>Retention Issues:</a:t>
          </a:r>
          <a:r>
            <a:rPr lang="en-US">
              <a:solidFill>
                <a:schemeClr val="tx1"/>
              </a:solidFill>
            </a:rPr>
            <a:t> Poor career development pathways lead to low employee engagement and high turnover rates (Health Foundation, 2023). </a:t>
          </a:r>
        </a:p>
      </dgm:t>
    </dgm:pt>
    <dgm:pt modelId="{264847D1-E97D-4D4A-B781-CE349BC200D5}" type="parTrans" cxnId="{6A3CBFEA-DF65-4FB5-B64F-C324C1AB1322}">
      <dgm:prSet/>
      <dgm:spPr/>
      <dgm:t>
        <a:bodyPr/>
        <a:lstStyle/>
        <a:p>
          <a:endParaRPr lang="en-US"/>
        </a:p>
      </dgm:t>
    </dgm:pt>
    <dgm:pt modelId="{E4789A68-3C89-4533-81BF-F5960F45B34A}" type="sibTrans" cxnId="{6A3CBFEA-DF65-4FB5-B64F-C324C1AB1322}">
      <dgm:prSet/>
      <dgm:spPr/>
      <dgm:t>
        <a:bodyPr/>
        <a:lstStyle/>
        <a:p>
          <a:endParaRPr lang="en-US">
            <a:solidFill>
              <a:schemeClr val="tx1"/>
            </a:solidFill>
          </a:endParaRPr>
        </a:p>
      </dgm:t>
    </dgm:pt>
    <dgm:pt modelId="{57DBC5A7-5542-40AB-A579-179A76CF2F87}">
      <dgm:prSet/>
      <dgm:spPr/>
      <dgm:t>
        <a:bodyPr/>
        <a:lstStyle/>
        <a:p>
          <a:r>
            <a:rPr lang="en-US" b="1">
              <a:solidFill>
                <a:schemeClr val="tx1"/>
              </a:solidFill>
            </a:rPr>
            <a:t>Ineffective Training Evaluation:</a:t>
          </a:r>
          <a:r>
            <a:rPr lang="en-US">
              <a:solidFill>
                <a:schemeClr val="tx1"/>
              </a:solidFill>
            </a:rPr>
            <a:t> Lack of systematic evaluation such as Kirkpatrick Model, reduces training effectiveness and ROI (Salas et al., 2023). </a:t>
          </a:r>
        </a:p>
      </dgm:t>
    </dgm:pt>
    <dgm:pt modelId="{44ED0DFD-8CE3-481C-A072-38B40EF1FA72}" type="parTrans" cxnId="{71963819-11D1-4A55-918C-E7FF15664CF6}">
      <dgm:prSet/>
      <dgm:spPr/>
      <dgm:t>
        <a:bodyPr/>
        <a:lstStyle/>
        <a:p>
          <a:endParaRPr lang="en-US"/>
        </a:p>
      </dgm:t>
    </dgm:pt>
    <dgm:pt modelId="{11C396E7-7CAA-4FE1-9130-17D190061BB6}" type="sibTrans" cxnId="{71963819-11D1-4A55-918C-E7FF15664CF6}">
      <dgm:prSet/>
      <dgm:spPr/>
      <dgm:t>
        <a:bodyPr/>
        <a:lstStyle/>
        <a:p>
          <a:endParaRPr lang="en-US"/>
        </a:p>
      </dgm:t>
    </dgm:pt>
    <dgm:pt modelId="{B7C023E3-D633-407F-94D0-38485AD4C7D6}" type="pres">
      <dgm:prSet presAssocID="{9FDF3716-C17C-4E98-8593-B8529A94C41A}" presName="Name0" presStyleCnt="0">
        <dgm:presLayoutVars>
          <dgm:dir/>
          <dgm:resizeHandles val="exact"/>
        </dgm:presLayoutVars>
      </dgm:prSet>
      <dgm:spPr/>
    </dgm:pt>
    <dgm:pt modelId="{A0EDFCD9-ADCE-48BB-B41F-63B3CA88472F}" type="pres">
      <dgm:prSet presAssocID="{2808E57C-B07E-4AAD-8B99-0835716A4447}" presName="node" presStyleLbl="node1" presStyleIdx="0" presStyleCnt="3">
        <dgm:presLayoutVars>
          <dgm:bulletEnabled val="1"/>
        </dgm:presLayoutVars>
      </dgm:prSet>
      <dgm:spPr/>
    </dgm:pt>
    <dgm:pt modelId="{3DB8E7B7-10C0-468C-B0FA-7DFED4F343CC}" type="pres">
      <dgm:prSet presAssocID="{25D6A2D5-828F-42EE-AE47-B4083D791E14}" presName="sibTrans" presStyleLbl="sibTrans1D1" presStyleIdx="0" presStyleCnt="2"/>
      <dgm:spPr/>
    </dgm:pt>
    <dgm:pt modelId="{5ACF6E83-57CF-418E-9953-61E674AE17AE}" type="pres">
      <dgm:prSet presAssocID="{25D6A2D5-828F-42EE-AE47-B4083D791E14}" presName="connectorText" presStyleLbl="sibTrans1D1" presStyleIdx="0" presStyleCnt="2"/>
      <dgm:spPr/>
    </dgm:pt>
    <dgm:pt modelId="{27DEC9BD-219D-4311-A3BE-C6864138B7FD}" type="pres">
      <dgm:prSet presAssocID="{54DE68DA-2FD9-4426-AADE-04C71E1F78EA}" presName="node" presStyleLbl="node1" presStyleIdx="1" presStyleCnt="3">
        <dgm:presLayoutVars>
          <dgm:bulletEnabled val="1"/>
        </dgm:presLayoutVars>
      </dgm:prSet>
      <dgm:spPr/>
    </dgm:pt>
    <dgm:pt modelId="{6D263317-D7A4-4CC8-A9E1-B6F5D4F0D52A}" type="pres">
      <dgm:prSet presAssocID="{E4789A68-3C89-4533-81BF-F5960F45B34A}" presName="sibTrans" presStyleLbl="sibTrans1D1" presStyleIdx="1" presStyleCnt="2"/>
      <dgm:spPr/>
    </dgm:pt>
    <dgm:pt modelId="{664B391B-C843-458D-A4FD-916E7BB2D8A9}" type="pres">
      <dgm:prSet presAssocID="{E4789A68-3C89-4533-81BF-F5960F45B34A}" presName="connectorText" presStyleLbl="sibTrans1D1" presStyleIdx="1" presStyleCnt="2"/>
      <dgm:spPr/>
    </dgm:pt>
    <dgm:pt modelId="{0282B014-CBEE-4AD4-87B9-370DA8F4B79C}" type="pres">
      <dgm:prSet presAssocID="{57DBC5A7-5542-40AB-A579-179A76CF2F87}" presName="node" presStyleLbl="node1" presStyleIdx="2" presStyleCnt="3">
        <dgm:presLayoutVars>
          <dgm:bulletEnabled val="1"/>
        </dgm:presLayoutVars>
      </dgm:prSet>
      <dgm:spPr/>
    </dgm:pt>
  </dgm:ptLst>
  <dgm:cxnLst>
    <dgm:cxn modelId="{71963819-11D1-4A55-918C-E7FF15664CF6}" srcId="{9FDF3716-C17C-4E98-8593-B8529A94C41A}" destId="{57DBC5A7-5542-40AB-A579-179A76CF2F87}" srcOrd="2" destOrd="0" parTransId="{44ED0DFD-8CE3-481C-A072-38B40EF1FA72}" sibTransId="{11C396E7-7CAA-4FE1-9130-17D190061BB6}"/>
    <dgm:cxn modelId="{0C532229-EF87-4DE7-9FAF-610DA83BB229}" type="presOf" srcId="{25D6A2D5-828F-42EE-AE47-B4083D791E14}" destId="{3DB8E7B7-10C0-468C-B0FA-7DFED4F343CC}" srcOrd="0" destOrd="0" presId="urn:microsoft.com/office/officeart/2005/8/layout/bProcess3"/>
    <dgm:cxn modelId="{59547939-60EF-4342-AE89-EAF6FA3E0CF7}" type="presOf" srcId="{E4789A68-3C89-4533-81BF-F5960F45B34A}" destId="{6D263317-D7A4-4CC8-A9E1-B6F5D4F0D52A}" srcOrd="0" destOrd="0" presId="urn:microsoft.com/office/officeart/2005/8/layout/bProcess3"/>
    <dgm:cxn modelId="{A7E86A48-B076-42AB-948D-11013E3D24D2}" type="presOf" srcId="{57DBC5A7-5542-40AB-A579-179A76CF2F87}" destId="{0282B014-CBEE-4AD4-87B9-370DA8F4B79C}" srcOrd="0" destOrd="0" presId="urn:microsoft.com/office/officeart/2005/8/layout/bProcess3"/>
    <dgm:cxn modelId="{E7CBF050-0AC6-40C8-A0BB-9B0E521017CD}" type="presOf" srcId="{E4789A68-3C89-4533-81BF-F5960F45B34A}" destId="{664B391B-C843-458D-A4FD-916E7BB2D8A9}" srcOrd="1" destOrd="0" presId="urn:microsoft.com/office/officeart/2005/8/layout/bProcess3"/>
    <dgm:cxn modelId="{541F61A5-3BBA-4B9E-8B71-33B99DC5F564}" srcId="{9FDF3716-C17C-4E98-8593-B8529A94C41A}" destId="{2808E57C-B07E-4AAD-8B99-0835716A4447}" srcOrd="0" destOrd="0" parTransId="{07D6D302-5915-4D5D-937A-E44735B714D0}" sibTransId="{25D6A2D5-828F-42EE-AE47-B4083D791E14}"/>
    <dgm:cxn modelId="{077A4CB1-857F-4A3E-AC97-D78455853105}" type="presOf" srcId="{2808E57C-B07E-4AAD-8B99-0835716A4447}" destId="{A0EDFCD9-ADCE-48BB-B41F-63B3CA88472F}" srcOrd="0" destOrd="0" presId="urn:microsoft.com/office/officeart/2005/8/layout/bProcess3"/>
    <dgm:cxn modelId="{6747D3DA-AB30-4BD1-B364-496DA01082C4}" type="presOf" srcId="{9FDF3716-C17C-4E98-8593-B8529A94C41A}" destId="{B7C023E3-D633-407F-94D0-38485AD4C7D6}" srcOrd="0" destOrd="0" presId="urn:microsoft.com/office/officeart/2005/8/layout/bProcess3"/>
    <dgm:cxn modelId="{6A3CBFEA-DF65-4FB5-B64F-C324C1AB1322}" srcId="{9FDF3716-C17C-4E98-8593-B8529A94C41A}" destId="{54DE68DA-2FD9-4426-AADE-04C71E1F78EA}" srcOrd="1" destOrd="0" parTransId="{264847D1-E97D-4D4A-B781-CE349BC200D5}" sibTransId="{E4789A68-3C89-4533-81BF-F5960F45B34A}"/>
    <dgm:cxn modelId="{DF3B2DF9-0F19-4D6C-940F-E680A703C060}" type="presOf" srcId="{25D6A2D5-828F-42EE-AE47-B4083D791E14}" destId="{5ACF6E83-57CF-418E-9953-61E674AE17AE}" srcOrd="1" destOrd="0" presId="urn:microsoft.com/office/officeart/2005/8/layout/bProcess3"/>
    <dgm:cxn modelId="{1985EFFE-E9AE-47B9-936C-8F8B8AC27799}" type="presOf" srcId="{54DE68DA-2FD9-4426-AADE-04C71E1F78EA}" destId="{27DEC9BD-219D-4311-A3BE-C6864138B7FD}" srcOrd="0" destOrd="0" presId="urn:microsoft.com/office/officeart/2005/8/layout/bProcess3"/>
    <dgm:cxn modelId="{3E038BD6-C2E0-485B-BA2A-6757D181C601}" type="presParOf" srcId="{B7C023E3-D633-407F-94D0-38485AD4C7D6}" destId="{A0EDFCD9-ADCE-48BB-B41F-63B3CA88472F}" srcOrd="0" destOrd="0" presId="urn:microsoft.com/office/officeart/2005/8/layout/bProcess3"/>
    <dgm:cxn modelId="{105E198E-265C-43DD-9406-C91863E86904}" type="presParOf" srcId="{B7C023E3-D633-407F-94D0-38485AD4C7D6}" destId="{3DB8E7B7-10C0-468C-B0FA-7DFED4F343CC}" srcOrd="1" destOrd="0" presId="urn:microsoft.com/office/officeart/2005/8/layout/bProcess3"/>
    <dgm:cxn modelId="{0744E5E1-F033-4391-BCE9-AFDE240CCCC8}" type="presParOf" srcId="{3DB8E7B7-10C0-468C-B0FA-7DFED4F343CC}" destId="{5ACF6E83-57CF-418E-9953-61E674AE17AE}" srcOrd="0" destOrd="0" presId="urn:microsoft.com/office/officeart/2005/8/layout/bProcess3"/>
    <dgm:cxn modelId="{885084EF-EAA9-4D2F-B34B-D80733FC6FB1}" type="presParOf" srcId="{B7C023E3-D633-407F-94D0-38485AD4C7D6}" destId="{27DEC9BD-219D-4311-A3BE-C6864138B7FD}" srcOrd="2" destOrd="0" presId="urn:microsoft.com/office/officeart/2005/8/layout/bProcess3"/>
    <dgm:cxn modelId="{164C01B9-0AA4-4BFA-B32A-878A72EC99E8}" type="presParOf" srcId="{B7C023E3-D633-407F-94D0-38485AD4C7D6}" destId="{6D263317-D7A4-4CC8-A9E1-B6F5D4F0D52A}" srcOrd="3" destOrd="0" presId="urn:microsoft.com/office/officeart/2005/8/layout/bProcess3"/>
    <dgm:cxn modelId="{FC977C18-F77A-4385-AA6E-CAE1327E1FD4}" type="presParOf" srcId="{6D263317-D7A4-4CC8-A9E1-B6F5D4F0D52A}" destId="{664B391B-C843-458D-A4FD-916E7BB2D8A9}" srcOrd="0" destOrd="0" presId="urn:microsoft.com/office/officeart/2005/8/layout/bProcess3"/>
    <dgm:cxn modelId="{534487C0-8F31-4ECA-9CD3-1CED508281DC}" type="presParOf" srcId="{B7C023E3-D633-407F-94D0-38485AD4C7D6}" destId="{0282B014-CBEE-4AD4-87B9-370DA8F4B79C}" srcOrd="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8D80A9A-326D-4816-9239-BEABD2CF443D}" type="doc">
      <dgm:prSet loTypeId="urn:microsoft.com/office/officeart/2009/3/layout/SubStepProcess" loCatId="process" qsTypeId="urn:microsoft.com/office/officeart/2005/8/quickstyle/simple1" qsCatId="simple" csTypeId="urn:microsoft.com/office/officeart/2005/8/colors/accent1_2" csCatId="accent1"/>
      <dgm:spPr/>
      <dgm:t>
        <a:bodyPr/>
        <a:lstStyle/>
        <a:p>
          <a:endParaRPr lang="en-US"/>
        </a:p>
      </dgm:t>
    </dgm:pt>
    <dgm:pt modelId="{9E53A094-0D86-44FB-83E2-CC538F0C4C3F}">
      <dgm:prSet/>
      <dgm:spPr/>
      <dgm:t>
        <a:bodyPr/>
        <a:lstStyle/>
        <a:p>
          <a:r>
            <a:rPr lang="en-US" b="1">
              <a:solidFill>
                <a:schemeClr val="tx1"/>
              </a:solidFill>
            </a:rPr>
            <a:t>Funding Constraints:</a:t>
          </a:r>
          <a:r>
            <a:rPr lang="en-US">
              <a:solidFill>
                <a:schemeClr val="tx1"/>
              </a:solidFill>
            </a:rPr>
            <a:t> Limited government funding restricts investment in structured and continuous training programmes (The King’s Fund, 2022). </a:t>
          </a:r>
        </a:p>
      </dgm:t>
    </dgm:pt>
    <dgm:pt modelId="{D521E9B1-25A6-4E1D-BFDB-D0087FA214D0}" type="parTrans" cxnId="{5053C144-4D2F-445C-AA6C-5F913D2585E9}">
      <dgm:prSet/>
      <dgm:spPr/>
      <dgm:t>
        <a:bodyPr/>
        <a:lstStyle/>
        <a:p>
          <a:endParaRPr lang="en-US">
            <a:solidFill>
              <a:schemeClr val="tx1"/>
            </a:solidFill>
          </a:endParaRPr>
        </a:p>
      </dgm:t>
    </dgm:pt>
    <dgm:pt modelId="{A6B42CFD-8E4E-4342-A52E-D29FC2A23577}" type="sibTrans" cxnId="{5053C144-4D2F-445C-AA6C-5F913D2585E9}">
      <dgm:prSet/>
      <dgm:spPr/>
      <dgm:t>
        <a:bodyPr/>
        <a:lstStyle/>
        <a:p>
          <a:endParaRPr lang="en-US">
            <a:solidFill>
              <a:schemeClr val="tx1"/>
            </a:solidFill>
          </a:endParaRPr>
        </a:p>
      </dgm:t>
    </dgm:pt>
    <dgm:pt modelId="{D61EA2D0-EA80-4518-BDFD-644B45F55531}">
      <dgm:prSet/>
      <dgm:spPr/>
      <dgm:t>
        <a:bodyPr/>
        <a:lstStyle/>
        <a:p>
          <a:r>
            <a:rPr lang="en-US" b="1">
              <a:solidFill>
                <a:schemeClr val="tx1"/>
              </a:solidFill>
            </a:rPr>
            <a:t>Policy Fragmentation:</a:t>
          </a:r>
          <a:r>
            <a:rPr lang="en-US">
              <a:solidFill>
                <a:schemeClr val="tx1"/>
              </a:solidFill>
            </a:rPr>
            <a:t> Inconsistent national and local workforce policies create disparities in training delivery across NHS trusts (NHS England, 2023). </a:t>
          </a:r>
        </a:p>
      </dgm:t>
    </dgm:pt>
    <dgm:pt modelId="{78FAEF81-FC68-40A3-BA83-B720299AAFEA}" type="parTrans" cxnId="{8BA5ED5B-A39B-4CB6-A1A5-29F93D4BAB8C}">
      <dgm:prSet/>
      <dgm:spPr/>
      <dgm:t>
        <a:bodyPr/>
        <a:lstStyle/>
        <a:p>
          <a:endParaRPr lang="en-US">
            <a:solidFill>
              <a:schemeClr val="tx1"/>
            </a:solidFill>
          </a:endParaRPr>
        </a:p>
      </dgm:t>
    </dgm:pt>
    <dgm:pt modelId="{BD2051E3-EB18-462B-9D42-7E5B8EBAEB27}" type="sibTrans" cxnId="{8BA5ED5B-A39B-4CB6-A1A5-29F93D4BAB8C}">
      <dgm:prSet/>
      <dgm:spPr/>
      <dgm:t>
        <a:bodyPr/>
        <a:lstStyle/>
        <a:p>
          <a:endParaRPr lang="en-US">
            <a:solidFill>
              <a:schemeClr val="tx1"/>
            </a:solidFill>
          </a:endParaRPr>
        </a:p>
      </dgm:t>
    </dgm:pt>
    <dgm:pt modelId="{4D75A116-2618-45D2-9EB9-782B52866F4C}">
      <dgm:prSet/>
      <dgm:spPr/>
      <dgm:t>
        <a:bodyPr/>
        <a:lstStyle/>
        <a:p>
          <a:r>
            <a:rPr lang="en-US" b="1">
              <a:solidFill>
                <a:schemeClr val="tx1"/>
              </a:solidFill>
            </a:rPr>
            <a:t>Short-term Workforce Planning:</a:t>
          </a:r>
          <a:r>
            <a:rPr lang="en-US">
              <a:solidFill>
                <a:schemeClr val="tx1"/>
              </a:solidFill>
            </a:rPr>
            <a:t> Reactive workforce policies undermine long-term strategic skill development (Buchan et al., 2022). </a:t>
          </a:r>
        </a:p>
      </dgm:t>
    </dgm:pt>
    <dgm:pt modelId="{56CE6B9E-DA0C-4DBC-BD33-CDA996608BD3}" type="parTrans" cxnId="{E2E3C805-19BB-4E98-AD20-2D731ACDDE48}">
      <dgm:prSet/>
      <dgm:spPr/>
      <dgm:t>
        <a:bodyPr/>
        <a:lstStyle/>
        <a:p>
          <a:endParaRPr lang="en-US">
            <a:solidFill>
              <a:schemeClr val="tx1"/>
            </a:solidFill>
          </a:endParaRPr>
        </a:p>
      </dgm:t>
    </dgm:pt>
    <dgm:pt modelId="{B35D05AF-F7C6-4710-9450-368328146E37}" type="sibTrans" cxnId="{E2E3C805-19BB-4E98-AD20-2D731ACDDE48}">
      <dgm:prSet/>
      <dgm:spPr/>
      <dgm:t>
        <a:bodyPr/>
        <a:lstStyle/>
        <a:p>
          <a:endParaRPr lang="en-US">
            <a:solidFill>
              <a:schemeClr val="tx1"/>
            </a:solidFill>
          </a:endParaRPr>
        </a:p>
      </dgm:t>
    </dgm:pt>
    <dgm:pt modelId="{0D70241C-8FE4-4AB0-8022-F10781A562B6}" type="pres">
      <dgm:prSet presAssocID="{A8D80A9A-326D-4816-9239-BEABD2CF443D}" presName="Name0" presStyleCnt="0">
        <dgm:presLayoutVars>
          <dgm:chMax val="7"/>
          <dgm:dir/>
          <dgm:animOne val="branch"/>
        </dgm:presLayoutVars>
      </dgm:prSet>
      <dgm:spPr/>
    </dgm:pt>
    <dgm:pt modelId="{A7DF469F-F98C-40F9-9530-F72AD2E95117}" type="pres">
      <dgm:prSet presAssocID="{9E53A094-0D86-44FB-83E2-CC538F0C4C3F}" presName="parTx1" presStyleLbl="node1" presStyleIdx="0" presStyleCnt="3"/>
      <dgm:spPr/>
    </dgm:pt>
    <dgm:pt modelId="{EFDDB47C-FD5F-4897-9452-6121C4A77D11}" type="pres">
      <dgm:prSet presAssocID="{D61EA2D0-EA80-4518-BDFD-644B45F55531}" presName="parTx2" presStyleLbl="node1" presStyleIdx="1" presStyleCnt="3"/>
      <dgm:spPr/>
    </dgm:pt>
    <dgm:pt modelId="{DE587E69-F48B-4647-B378-F0548B021B81}" type="pres">
      <dgm:prSet presAssocID="{4D75A116-2618-45D2-9EB9-782B52866F4C}" presName="parTx3" presStyleLbl="node1" presStyleIdx="2" presStyleCnt="3"/>
      <dgm:spPr/>
    </dgm:pt>
  </dgm:ptLst>
  <dgm:cxnLst>
    <dgm:cxn modelId="{E2E3C805-19BB-4E98-AD20-2D731ACDDE48}" srcId="{A8D80A9A-326D-4816-9239-BEABD2CF443D}" destId="{4D75A116-2618-45D2-9EB9-782B52866F4C}" srcOrd="2" destOrd="0" parTransId="{56CE6B9E-DA0C-4DBC-BD33-CDA996608BD3}" sibTransId="{B35D05AF-F7C6-4710-9450-368328146E37}"/>
    <dgm:cxn modelId="{8BA5ED5B-A39B-4CB6-A1A5-29F93D4BAB8C}" srcId="{A8D80A9A-326D-4816-9239-BEABD2CF443D}" destId="{D61EA2D0-EA80-4518-BDFD-644B45F55531}" srcOrd="1" destOrd="0" parTransId="{78FAEF81-FC68-40A3-BA83-B720299AAFEA}" sibTransId="{BD2051E3-EB18-462B-9D42-7E5B8EBAEB27}"/>
    <dgm:cxn modelId="{5053C144-4D2F-445C-AA6C-5F913D2585E9}" srcId="{A8D80A9A-326D-4816-9239-BEABD2CF443D}" destId="{9E53A094-0D86-44FB-83E2-CC538F0C4C3F}" srcOrd="0" destOrd="0" parTransId="{D521E9B1-25A6-4E1D-BFDB-D0087FA214D0}" sibTransId="{A6B42CFD-8E4E-4342-A52E-D29FC2A23577}"/>
    <dgm:cxn modelId="{CEB20555-34EC-40FE-A298-630834410BCF}" type="presOf" srcId="{4D75A116-2618-45D2-9EB9-782B52866F4C}" destId="{DE587E69-F48B-4647-B378-F0548B021B81}" srcOrd="0" destOrd="0" presId="urn:microsoft.com/office/officeart/2009/3/layout/SubStepProcess"/>
    <dgm:cxn modelId="{6E79D282-80CB-440B-8351-BCE668F26418}" type="presOf" srcId="{D61EA2D0-EA80-4518-BDFD-644B45F55531}" destId="{EFDDB47C-FD5F-4897-9452-6121C4A77D11}" srcOrd="0" destOrd="0" presId="urn:microsoft.com/office/officeart/2009/3/layout/SubStepProcess"/>
    <dgm:cxn modelId="{793BFFA5-996C-4E65-937B-16360162F8FC}" type="presOf" srcId="{9E53A094-0D86-44FB-83E2-CC538F0C4C3F}" destId="{A7DF469F-F98C-40F9-9530-F72AD2E95117}" srcOrd="0" destOrd="0" presId="urn:microsoft.com/office/officeart/2009/3/layout/SubStepProcess"/>
    <dgm:cxn modelId="{174E1FB7-6120-45AB-98EB-288BDAE0273B}" type="presOf" srcId="{A8D80A9A-326D-4816-9239-BEABD2CF443D}" destId="{0D70241C-8FE4-4AB0-8022-F10781A562B6}" srcOrd="0" destOrd="0" presId="urn:microsoft.com/office/officeart/2009/3/layout/SubStepProcess"/>
    <dgm:cxn modelId="{0CA110ED-38FA-41D7-9455-3110A7D25C8F}" type="presParOf" srcId="{0D70241C-8FE4-4AB0-8022-F10781A562B6}" destId="{A7DF469F-F98C-40F9-9530-F72AD2E95117}" srcOrd="0" destOrd="0" presId="urn:microsoft.com/office/officeart/2009/3/layout/SubStepProcess"/>
    <dgm:cxn modelId="{5E2C9C11-7423-4A1C-A2AA-B1B06178F8FC}" type="presParOf" srcId="{0D70241C-8FE4-4AB0-8022-F10781A562B6}" destId="{EFDDB47C-FD5F-4897-9452-6121C4A77D11}" srcOrd="1" destOrd="0" presId="urn:microsoft.com/office/officeart/2009/3/layout/SubStepProcess"/>
    <dgm:cxn modelId="{01BE9B80-2C81-4E13-BBA7-1716DCF9A80B}" type="presParOf" srcId="{0D70241C-8FE4-4AB0-8022-F10781A562B6}" destId="{DE587E69-F48B-4647-B378-F0548B021B81}" srcOrd="2"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D8CB34C-E041-44F0-BBC6-4B6F8C5182EF}" type="doc">
      <dgm:prSet loTypeId="urn:microsoft.com/office/officeart/2005/8/layout/cycle3" loCatId="cycle" qsTypeId="urn:microsoft.com/office/officeart/2005/8/quickstyle/simple1" qsCatId="simple" csTypeId="urn:microsoft.com/office/officeart/2005/8/colors/accent1_2" csCatId="accent1"/>
      <dgm:spPr/>
      <dgm:t>
        <a:bodyPr/>
        <a:lstStyle/>
        <a:p>
          <a:endParaRPr lang="en-US"/>
        </a:p>
      </dgm:t>
    </dgm:pt>
    <dgm:pt modelId="{0BF9DCCD-7FF0-4656-9051-DACC514E4976}">
      <dgm:prSet/>
      <dgm:spPr/>
      <dgm:t>
        <a:bodyPr/>
        <a:lstStyle/>
        <a:p>
          <a:r>
            <a:rPr lang="en-US" b="1">
              <a:solidFill>
                <a:schemeClr val="tx1"/>
              </a:solidFill>
            </a:rPr>
            <a:t>Weak Strategic HR Alignment:</a:t>
          </a:r>
          <a:r>
            <a:rPr lang="en-US">
              <a:solidFill>
                <a:schemeClr val="tx1"/>
              </a:solidFill>
            </a:rPr>
            <a:t> Leadership often fails to align T&amp;D with organisational strategy and workforce planning (Armstrong, 2021). </a:t>
          </a:r>
        </a:p>
      </dgm:t>
    </dgm:pt>
    <dgm:pt modelId="{D7242497-8A81-49D0-829F-D5E0F4597BFD}" type="parTrans" cxnId="{E70EFBA4-69C4-45FD-97B5-D9B931ECDDD6}">
      <dgm:prSet/>
      <dgm:spPr/>
      <dgm:t>
        <a:bodyPr/>
        <a:lstStyle/>
        <a:p>
          <a:endParaRPr lang="en-US">
            <a:solidFill>
              <a:schemeClr val="tx1"/>
            </a:solidFill>
          </a:endParaRPr>
        </a:p>
      </dgm:t>
    </dgm:pt>
    <dgm:pt modelId="{0B8EF534-05F1-49F8-948E-98B95774B55C}" type="sibTrans" cxnId="{E70EFBA4-69C4-45FD-97B5-D9B931ECDDD6}">
      <dgm:prSet/>
      <dgm:spPr/>
      <dgm:t>
        <a:bodyPr/>
        <a:lstStyle/>
        <a:p>
          <a:endParaRPr lang="en-US">
            <a:solidFill>
              <a:schemeClr val="tx1"/>
            </a:solidFill>
          </a:endParaRPr>
        </a:p>
      </dgm:t>
    </dgm:pt>
    <dgm:pt modelId="{05FB794F-FC0A-4D1A-8555-9C1564B00473}">
      <dgm:prSet/>
      <dgm:spPr/>
      <dgm:t>
        <a:bodyPr/>
        <a:lstStyle/>
        <a:p>
          <a:r>
            <a:rPr lang="en-US" b="1">
              <a:solidFill>
                <a:schemeClr val="tx1"/>
              </a:solidFill>
            </a:rPr>
            <a:t>Hierarchical Structure:</a:t>
          </a:r>
          <a:r>
            <a:rPr lang="en-US">
              <a:solidFill>
                <a:schemeClr val="tx1"/>
              </a:solidFill>
            </a:rPr>
            <a:t> Bureaucratic NHS structures slow decision-making and limit innovation in training design (West et al., 2022). </a:t>
          </a:r>
        </a:p>
      </dgm:t>
    </dgm:pt>
    <dgm:pt modelId="{EB21876E-1EBB-43D0-BEE6-E505F3ED107D}" type="parTrans" cxnId="{B4C0A07E-D154-4C6E-8697-66ADFD804561}">
      <dgm:prSet/>
      <dgm:spPr/>
      <dgm:t>
        <a:bodyPr/>
        <a:lstStyle/>
        <a:p>
          <a:endParaRPr lang="en-US">
            <a:solidFill>
              <a:schemeClr val="tx1"/>
            </a:solidFill>
          </a:endParaRPr>
        </a:p>
      </dgm:t>
    </dgm:pt>
    <dgm:pt modelId="{90C01FAB-DFA2-4B04-8D88-06C82AF03D5F}" type="sibTrans" cxnId="{B4C0A07E-D154-4C6E-8697-66ADFD804561}">
      <dgm:prSet/>
      <dgm:spPr/>
      <dgm:t>
        <a:bodyPr/>
        <a:lstStyle/>
        <a:p>
          <a:endParaRPr lang="en-US">
            <a:solidFill>
              <a:schemeClr val="tx1"/>
            </a:solidFill>
          </a:endParaRPr>
        </a:p>
      </dgm:t>
    </dgm:pt>
    <dgm:pt modelId="{59E0C062-5806-4B30-8944-A12D61BE844A}">
      <dgm:prSet/>
      <dgm:spPr/>
      <dgm:t>
        <a:bodyPr/>
        <a:lstStyle/>
        <a:p>
          <a:r>
            <a:rPr lang="en-US" b="1">
              <a:solidFill>
                <a:schemeClr val="tx1"/>
              </a:solidFill>
            </a:rPr>
            <a:t>Managerial Capability Gaps:</a:t>
          </a:r>
          <a:r>
            <a:rPr lang="en-US">
              <a:solidFill>
                <a:schemeClr val="tx1"/>
              </a:solidFill>
            </a:rPr>
            <a:t> Line managers lack skills to support coaching, mentoring, and continuous learning (CIPD, 2023). </a:t>
          </a:r>
        </a:p>
      </dgm:t>
    </dgm:pt>
    <dgm:pt modelId="{807F8B0C-2886-4040-BCA7-F4A3DDD18BC6}" type="parTrans" cxnId="{79276E1F-4625-4BFA-B107-FEA71BB37388}">
      <dgm:prSet/>
      <dgm:spPr/>
      <dgm:t>
        <a:bodyPr/>
        <a:lstStyle/>
        <a:p>
          <a:endParaRPr lang="en-US">
            <a:solidFill>
              <a:schemeClr val="tx1"/>
            </a:solidFill>
          </a:endParaRPr>
        </a:p>
      </dgm:t>
    </dgm:pt>
    <dgm:pt modelId="{83DAA423-9400-4202-A078-FB2043F1F355}" type="sibTrans" cxnId="{79276E1F-4625-4BFA-B107-FEA71BB37388}">
      <dgm:prSet/>
      <dgm:spPr/>
      <dgm:t>
        <a:bodyPr/>
        <a:lstStyle/>
        <a:p>
          <a:endParaRPr lang="en-US">
            <a:solidFill>
              <a:schemeClr val="tx1"/>
            </a:solidFill>
          </a:endParaRPr>
        </a:p>
      </dgm:t>
    </dgm:pt>
    <dgm:pt modelId="{DDCF8C40-510E-4866-A4BF-D46939EADED4}" type="pres">
      <dgm:prSet presAssocID="{3D8CB34C-E041-44F0-BBC6-4B6F8C5182EF}" presName="Name0" presStyleCnt="0">
        <dgm:presLayoutVars>
          <dgm:dir/>
          <dgm:resizeHandles val="exact"/>
        </dgm:presLayoutVars>
      </dgm:prSet>
      <dgm:spPr/>
    </dgm:pt>
    <dgm:pt modelId="{F19E9138-55AF-4B13-9D11-35360C912D21}" type="pres">
      <dgm:prSet presAssocID="{3D8CB34C-E041-44F0-BBC6-4B6F8C5182EF}" presName="cycle" presStyleCnt="0"/>
      <dgm:spPr/>
    </dgm:pt>
    <dgm:pt modelId="{DA145F90-B480-457D-AF27-F19E4F154265}" type="pres">
      <dgm:prSet presAssocID="{0BF9DCCD-7FF0-4656-9051-DACC514E4976}" presName="nodeFirstNode" presStyleLbl="node1" presStyleIdx="0" presStyleCnt="3">
        <dgm:presLayoutVars>
          <dgm:bulletEnabled val="1"/>
        </dgm:presLayoutVars>
      </dgm:prSet>
      <dgm:spPr/>
    </dgm:pt>
    <dgm:pt modelId="{BBCD4904-34E7-45E4-AE8B-453088FC0BE3}" type="pres">
      <dgm:prSet presAssocID="{0B8EF534-05F1-49F8-948E-98B95774B55C}" presName="sibTransFirstNode" presStyleLbl="bgShp" presStyleIdx="0" presStyleCnt="1"/>
      <dgm:spPr/>
    </dgm:pt>
    <dgm:pt modelId="{64E0994A-6DF0-4CBA-A3D4-005C348E94D0}" type="pres">
      <dgm:prSet presAssocID="{05FB794F-FC0A-4D1A-8555-9C1564B00473}" presName="nodeFollowingNodes" presStyleLbl="node1" presStyleIdx="1" presStyleCnt="3">
        <dgm:presLayoutVars>
          <dgm:bulletEnabled val="1"/>
        </dgm:presLayoutVars>
      </dgm:prSet>
      <dgm:spPr/>
    </dgm:pt>
    <dgm:pt modelId="{4912A9E0-9342-4879-BDBA-BEE14A397B39}" type="pres">
      <dgm:prSet presAssocID="{59E0C062-5806-4B30-8944-A12D61BE844A}" presName="nodeFollowingNodes" presStyleLbl="node1" presStyleIdx="2" presStyleCnt="3">
        <dgm:presLayoutVars>
          <dgm:bulletEnabled val="1"/>
        </dgm:presLayoutVars>
      </dgm:prSet>
      <dgm:spPr/>
    </dgm:pt>
  </dgm:ptLst>
  <dgm:cxnLst>
    <dgm:cxn modelId="{79276E1F-4625-4BFA-B107-FEA71BB37388}" srcId="{3D8CB34C-E041-44F0-BBC6-4B6F8C5182EF}" destId="{59E0C062-5806-4B30-8944-A12D61BE844A}" srcOrd="2" destOrd="0" parTransId="{807F8B0C-2886-4040-BCA7-F4A3DDD18BC6}" sibTransId="{83DAA423-9400-4202-A078-FB2043F1F355}"/>
    <dgm:cxn modelId="{BAFB5132-860F-4463-B1CB-4E9D9B047102}" type="presOf" srcId="{05FB794F-FC0A-4D1A-8555-9C1564B00473}" destId="{64E0994A-6DF0-4CBA-A3D4-005C348E94D0}" srcOrd="0" destOrd="0" presId="urn:microsoft.com/office/officeart/2005/8/layout/cycle3"/>
    <dgm:cxn modelId="{78329266-52F5-4109-BF3C-679A0BB8F3CC}" type="presOf" srcId="{0BF9DCCD-7FF0-4656-9051-DACC514E4976}" destId="{DA145F90-B480-457D-AF27-F19E4F154265}" srcOrd="0" destOrd="0" presId="urn:microsoft.com/office/officeart/2005/8/layout/cycle3"/>
    <dgm:cxn modelId="{B4C0A07E-D154-4C6E-8697-66ADFD804561}" srcId="{3D8CB34C-E041-44F0-BBC6-4B6F8C5182EF}" destId="{05FB794F-FC0A-4D1A-8555-9C1564B00473}" srcOrd="1" destOrd="0" parTransId="{EB21876E-1EBB-43D0-BEE6-E505F3ED107D}" sibTransId="{90C01FAB-DFA2-4B04-8D88-06C82AF03D5F}"/>
    <dgm:cxn modelId="{28E09A81-D460-4452-A845-AE366A48ABF8}" type="presOf" srcId="{59E0C062-5806-4B30-8944-A12D61BE844A}" destId="{4912A9E0-9342-4879-BDBA-BEE14A397B39}" srcOrd="0" destOrd="0" presId="urn:microsoft.com/office/officeart/2005/8/layout/cycle3"/>
    <dgm:cxn modelId="{E70EFBA4-69C4-45FD-97B5-D9B931ECDDD6}" srcId="{3D8CB34C-E041-44F0-BBC6-4B6F8C5182EF}" destId="{0BF9DCCD-7FF0-4656-9051-DACC514E4976}" srcOrd="0" destOrd="0" parTransId="{D7242497-8A81-49D0-829F-D5E0F4597BFD}" sibTransId="{0B8EF534-05F1-49F8-948E-98B95774B55C}"/>
    <dgm:cxn modelId="{CBCD11AD-C370-4599-8CAB-0678EF34E6C4}" type="presOf" srcId="{0B8EF534-05F1-49F8-948E-98B95774B55C}" destId="{BBCD4904-34E7-45E4-AE8B-453088FC0BE3}" srcOrd="0" destOrd="0" presId="urn:microsoft.com/office/officeart/2005/8/layout/cycle3"/>
    <dgm:cxn modelId="{167832C2-C8CD-42EB-A9DE-6A23FFEC949C}" type="presOf" srcId="{3D8CB34C-E041-44F0-BBC6-4B6F8C5182EF}" destId="{DDCF8C40-510E-4866-A4BF-D46939EADED4}" srcOrd="0" destOrd="0" presId="urn:microsoft.com/office/officeart/2005/8/layout/cycle3"/>
    <dgm:cxn modelId="{106BDA3B-D073-4730-9581-54582162B3C6}" type="presParOf" srcId="{DDCF8C40-510E-4866-A4BF-D46939EADED4}" destId="{F19E9138-55AF-4B13-9D11-35360C912D21}" srcOrd="0" destOrd="0" presId="urn:microsoft.com/office/officeart/2005/8/layout/cycle3"/>
    <dgm:cxn modelId="{B1C23F81-B0BF-4D4B-85A1-BA01A5ACF5BF}" type="presParOf" srcId="{F19E9138-55AF-4B13-9D11-35360C912D21}" destId="{DA145F90-B480-457D-AF27-F19E4F154265}" srcOrd="0" destOrd="0" presId="urn:microsoft.com/office/officeart/2005/8/layout/cycle3"/>
    <dgm:cxn modelId="{C63E4350-976D-4BC7-95C2-578A1CA6FA89}" type="presParOf" srcId="{F19E9138-55AF-4B13-9D11-35360C912D21}" destId="{BBCD4904-34E7-45E4-AE8B-453088FC0BE3}" srcOrd="1" destOrd="0" presId="urn:microsoft.com/office/officeart/2005/8/layout/cycle3"/>
    <dgm:cxn modelId="{96A6C90C-0D2F-44E6-B0B3-A2A76AAD006E}" type="presParOf" srcId="{F19E9138-55AF-4B13-9D11-35360C912D21}" destId="{64E0994A-6DF0-4CBA-A3D4-005C348E94D0}" srcOrd="2" destOrd="0" presId="urn:microsoft.com/office/officeart/2005/8/layout/cycle3"/>
    <dgm:cxn modelId="{7BB0584C-80B7-4D3E-A215-FF0CA43F88A8}" type="presParOf" srcId="{F19E9138-55AF-4B13-9D11-35360C912D21}" destId="{4912A9E0-9342-4879-BDBA-BEE14A397B39}" srcOrd="3"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FA99D9C-EC2E-4763-9E9B-A4166D912FF1}"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8B26A3D7-DA4F-4259-9FA7-2B076214D628}">
      <dgm:prSet/>
      <dgm:spPr/>
      <dgm:t>
        <a:bodyPr/>
        <a:lstStyle/>
        <a:p>
          <a:r>
            <a:rPr lang="en-US" b="1">
              <a:solidFill>
                <a:schemeClr val="tx1"/>
              </a:solidFill>
            </a:rPr>
            <a:t>Learning Culture Deficiency:</a:t>
          </a:r>
          <a:r>
            <a:rPr lang="en-US">
              <a:solidFill>
                <a:schemeClr val="tx1"/>
              </a:solidFill>
            </a:rPr>
            <a:t> NHS culture prioritises service delivery over continuous learning and development (West et al., 2022). </a:t>
          </a:r>
        </a:p>
      </dgm:t>
    </dgm:pt>
    <dgm:pt modelId="{F727C9A1-578D-468D-9B10-EB8F9BC1079E}" type="parTrans" cxnId="{04C80914-F30F-45A8-BF9D-10AE3DB3D016}">
      <dgm:prSet/>
      <dgm:spPr/>
      <dgm:t>
        <a:bodyPr/>
        <a:lstStyle/>
        <a:p>
          <a:endParaRPr lang="en-US"/>
        </a:p>
      </dgm:t>
    </dgm:pt>
    <dgm:pt modelId="{A378904D-A41F-44CA-AD13-541688684898}" type="sibTrans" cxnId="{04C80914-F30F-45A8-BF9D-10AE3DB3D016}">
      <dgm:prSet/>
      <dgm:spPr/>
      <dgm:t>
        <a:bodyPr/>
        <a:lstStyle/>
        <a:p>
          <a:endParaRPr lang="en-US">
            <a:solidFill>
              <a:schemeClr val="tx1"/>
            </a:solidFill>
          </a:endParaRPr>
        </a:p>
      </dgm:t>
    </dgm:pt>
    <dgm:pt modelId="{55BADB9E-D210-47E0-B195-34799230F566}">
      <dgm:prSet/>
      <dgm:spPr/>
      <dgm:t>
        <a:bodyPr/>
        <a:lstStyle/>
        <a:p>
          <a:r>
            <a:rPr lang="en-US" b="1">
              <a:solidFill>
                <a:schemeClr val="tx1"/>
              </a:solidFill>
            </a:rPr>
            <a:t>Resistance to Change:</a:t>
          </a:r>
          <a:r>
            <a:rPr lang="en-US">
              <a:solidFill>
                <a:schemeClr val="tx1"/>
              </a:solidFill>
            </a:rPr>
            <a:t> Employees may resist new training technologies due to lack of digital confidence (Topol, 2019). </a:t>
          </a:r>
        </a:p>
      </dgm:t>
    </dgm:pt>
    <dgm:pt modelId="{A380B2F7-EBCB-4039-8820-99F3A6212C7D}" type="parTrans" cxnId="{F8DFA0EB-C3D3-48C3-97F3-466E35A788F3}">
      <dgm:prSet/>
      <dgm:spPr/>
      <dgm:t>
        <a:bodyPr/>
        <a:lstStyle/>
        <a:p>
          <a:endParaRPr lang="en-US"/>
        </a:p>
      </dgm:t>
    </dgm:pt>
    <dgm:pt modelId="{1CE0AE1D-7D29-45D7-BC1A-A212CE816303}" type="sibTrans" cxnId="{F8DFA0EB-C3D3-48C3-97F3-466E35A788F3}">
      <dgm:prSet/>
      <dgm:spPr/>
      <dgm:t>
        <a:bodyPr/>
        <a:lstStyle/>
        <a:p>
          <a:endParaRPr lang="en-US">
            <a:solidFill>
              <a:schemeClr val="tx1"/>
            </a:solidFill>
          </a:endParaRPr>
        </a:p>
      </dgm:t>
    </dgm:pt>
    <dgm:pt modelId="{57B0E409-7B30-4481-9DE9-E8B00341E56A}">
      <dgm:prSet/>
      <dgm:spPr/>
      <dgm:t>
        <a:bodyPr/>
        <a:lstStyle/>
        <a:p>
          <a:r>
            <a:rPr lang="en-US" b="1">
              <a:solidFill>
                <a:schemeClr val="tx1"/>
              </a:solidFill>
            </a:rPr>
            <a:t>Low Psychological Safety:</a:t>
          </a:r>
          <a:r>
            <a:rPr lang="en-US">
              <a:solidFill>
                <a:schemeClr val="tx1"/>
              </a:solidFill>
            </a:rPr>
            <a:t> Staff may avoid training participation due to fear of failure or lack of support (Edmondson, 2019). </a:t>
          </a:r>
        </a:p>
      </dgm:t>
    </dgm:pt>
    <dgm:pt modelId="{F012E351-1FB1-4A10-814F-3130CB4AFE1A}" type="parTrans" cxnId="{4B2389C4-EA46-4BE1-8816-B44CFE72BBC6}">
      <dgm:prSet/>
      <dgm:spPr/>
      <dgm:t>
        <a:bodyPr/>
        <a:lstStyle/>
        <a:p>
          <a:endParaRPr lang="en-US"/>
        </a:p>
      </dgm:t>
    </dgm:pt>
    <dgm:pt modelId="{236740C1-3522-444F-87CE-F1864A3DEF23}" type="sibTrans" cxnId="{4B2389C4-EA46-4BE1-8816-B44CFE72BBC6}">
      <dgm:prSet/>
      <dgm:spPr/>
      <dgm:t>
        <a:bodyPr/>
        <a:lstStyle/>
        <a:p>
          <a:endParaRPr lang="en-US"/>
        </a:p>
      </dgm:t>
    </dgm:pt>
    <dgm:pt modelId="{952F3438-099C-4F5B-8D3B-20698D33AA3C}" type="pres">
      <dgm:prSet presAssocID="{3FA99D9C-EC2E-4763-9E9B-A4166D912FF1}" presName="Name0" presStyleCnt="0">
        <dgm:presLayoutVars>
          <dgm:dir/>
          <dgm:resizeHandles val="exact"/>
        </dgm:presLayoutVars>
      </dgm:prSet>
      <dgm:spPr/>
    </dgm:pt>
    <dgm:pt modelId="{17728380-7620-460F-9A5B-E450AA67C247}" type="pres">
      <dgm:prSet presAssocID="{8B26A3D7-DA4F-4259-9FA7-2B076214D628}" presName="node" presStyleLbl="node1" presStyleIdx="0" presStyleCnt="3">
        <dgm:presLayoutVars>
          <dgm:bulletEnabled val="1"/>
        </dgm:presLayoutVars>
      </dgm:prSet>
      <dgm:spPr/>
    </dgm:pt>
    <dgm:pt modelId="{9FDED159-EAE2-4C6C-9226-1002F4AF5A7A}" type="pres">
      <dgm:prSet presAssocID="{A378904D-A41F-44CA-AD13-541688684898}" presName="sibTrans" presStyleLbl="sibTrans2D1" presStyleIdx="0" presStyleCnt="2"/>
      <dgm:spPr/>
    </dgm:pt>
    <dgm:pt modelId="{676806B9-5591-4AC9-A4F9-F6751E74898E}" type="pres">
      <dgm:prSet presAssocID="{A378904D-A41F-44CA-AD13-541688684898}" presName="connectorText" presStyleLbl="sibTrans2D1" presStyleIdx="0" presStyleCnt="2"/>
      <dgm:spPr/>
    </dgm:pt>
    <dgm:pt modelId="{87510903-2938-44E6-825F-69373AB1AFF8}" type="pres">
      <dgm:prSet presAssocID="{55BADB9E-D210-47E0-B195-34799230F566}" presName="node" presStyleLbl="node1" presStyleIdx="1" presStyleCnt="3">
        <dgm:presLayoutVars>
          <dgm:bulletEnabled val="1"/>
        </dgm:presLayoutVars>
      </dgm:prSet>
      <dgm:spPr/>
    </dgm:pt>
    <dgm:pt modelId="{18E0252B-34F3-48B2-B623-0624CEE2B063}" type="pres">
      <dgm:prSet presAssocID="{1CE0AE1D-7D29-45D7-BC1A-A212CE816303}" presName="sibTrans" presStyleLbl="sibTrans2D1" presStyleIdx="1" presStyleCnt="2"/>
      <dgm:spPr/>
    </dgm:pt>
    <dgm:pt modelId="{0C01AF29-7E28-4789-8255-B0E66626A2B2}" type="pres">
      <dgm:prSet presAssocID="{1CE0AE1D-7D29-45D7-BC1A-A212CE816303}" presName="connectorText" presStyleLbl="sibTrans2D1" presStyleIdx="1" presStyleCnt="2"/>
      <dgm:spPr/>
    </dgm:pt>
    <dgm:pt modelId="{553B992D-BE46-4DB3-BFEB-CE6E5BE3827D}" type="pres">
      <dgm:prSet presAssocID="{57B0E409-7B30-4481-9DE9-E8B00341E56A}" presName="node" presStyleLbl="node1" presStyleIdx="2" presStyleCnt="3">
        <dgm:presLayoutVars>
          <dgm:bulletEnabled val="1"/>
        </dgm:presLayoutVars>
      </dgm:prSet>
      <dgm:spPr/>
    </dgm:pt>
  </dgm:ptLst>
  <dgm:cxnLst>
    <dgm:cxn modelId="{1548360E-11DB-48D1-822B-FF4C7C849880}" type="presOf" srcId="{A378904D-A41F-44CA-AD13-541688684898}" destId="{9FDED159-EAE2-4C6C-9226-1002F4AF5A7A}" srcOrd="0" destOrd="0" presId="urn:microsoft.com/office/officeart/2005/8/layout/process1"/>
    <dgm:cxn modelId="{04C80914-F30F-45A8-BF9D-10AE3DB3D016}" srcId="{3FA99D9C-EC2E-4763-9E9B-A4166D912FF1}" destId="{8B26A3D7-DA4F-4259-9FA7-2B076214D628}" srcOrd="0" destOrd="0" parTransId="{F727C9A1-578D-468D-9B10-EB8F9BC1079E}" sibTransId="{A378904D-A41F-44CA-AD13-541688684898}"/>
    <dgm:cxn modelId="{A5525216-CDEE-4D6F-A7B7-7F04EE1F56D3}" type="presOf" srcId="{A378904D-A41F-44CA-AD13-541688684898}" destId="{676806B9-5591-4AC9-A4F9-F6751E74898E}" srcOrd="1" destOrd="0" presId="urn:microsoft.com/office/officeart/2005/8/layout/process1"/>
    <dgm:cxn modelId="{10ECE051-121A-4C90-85AE-783143327411}" type="presOf" srcId="{55BADB9E-D210-47E0-B195-34799230F566}" destId="{87510903-2938-44E6-825F-69373AB1AFF8}" srcOrd="0" destOrd="0" presId="urn:microsoft.com/office/officeart/2005/8/layout/process1"/>
    <dgm:cxn modelId="{600F2E5A-099E-492B-9544-45857AE16E1D}" type="presOf" srcId="{1CE0AE1D-7D29-45D7-BC1A-A212CE816303}" destId="{0C01AF29-7E28-4789-8255-B0E66626A2B2}" srcOrd="1" destOrd="0" presId="urn:microsoft.com/office/officeart/2005/8/layout/process1"/>
    <dgm:cxn modelId="{5594188C-5355-4A4F-8FC5-ACAD49F64871}" type="presOf" srcId="{3FA99D9C-EC2E-4763-9E9B-A4166D912FF1}" destId="{952F3438-099C-4F5B-8D3B-20698D33AA3C}" srcOrd="0" destOrd="0" presId="urn:microsoft.com/office/officeart/2005/8/layout/process1"/>
    <dgm:cxn modelId="{4B2389C4-EA46-4BE1-8816-B44CFE72BBC6}" srcId="{3FA99D9C-EC2E-4763-9E9B-A4166D912FF1}" destId="{57B0E409-7B30-4481-9DE9-E8B00341E56A}" srcOrd="2" destOrd="0" parTransId="{F012E351-1FB1-4A10-814F-3130CB4AFE1A}" sibTransId="{236740C1-3522-444F-87CE-F1864A3DEF23}"/>
    <dgm:cxn modelId="{01CCFBDA-8A30-48AB-8903-D0DF3DDFD70E}" type="presOf" srcId="{1CE0AE1D-7D29-45D7-BC1A-A212CE816303}" destId="{18E0252B-34F3-48B2-B623-0624CEE2B063}" srcOrd="0" destOrd="0" presId="urn:microsoft.com/office/officeart/2005/8/layout/process1"/>
    <dgm:cxn modelId="{F8DFA0EB-C3D3-48C3-97F3-466E35A788F3}" srcId="{3FA99D9C-EC2E-4763-9E9B-A4166D912FF1}" destId="{55BADB9E-D210-47E0-B195-34799230F566}" srcOrd="1" destOrd="0" parTransId="{A380B2F7-EBCB-4039-8820-99F3A6212C7D}" sibTransId="{1CE0AE1D-7D29-45D7-BC1A-A212CE816303}"/>
    <dgm:cxn modelId="{C009A9EC-9B3E-4082-997A-0ABE6D7F31F0}" type="presOf" srcId="{8B26A3D7-DA4F-4259-9FA7-2B076214D628}" destId="{17728380-7620-460F-9A5B-E450AA67C247}" srcOrd="0" destOrd="0" presId="urn:microsoft.com/office/officeart/2005/8/layout/process1"/>
    <dgm:cxn modelId="{3C3837F5-B380-4BB3-8228-3DEF10D6C22D}" type="presOf" srcId="{57B0E409-7B30-4481-9DE9-E8B00341E56A}" destId="{553B992D-BE46-4DB3-BFEB-CE6E5BE3827D}" srcOrd="0" destOrd="0" presId="urn:microsoft.com/office/officeart/2005/8/layout/process1"/>
    <dgm:cxn modelId="{84474AD9-512A-413C-880F-C695D003189E}" type="presParOf" srcId="{952F3438-099C-4F5B-8D3B-20698D33AA3C}" destId="{17728380-7620-460F-9A5B-E450AA67C247}" srcOrd="0" destOrd="0" presId="urn:microsoft.com/office/officeart/2005/8/layout/process1"/>
    <dgm:cxn modelId="{07BB87CF-25B3-4683-8DE2-49771C3807D0}" type="presParOf" srcId="{952F3438-099C-4F5B-8D3B-20698D33AA3C}" destId="{9FDED159-EAE2-4C6C-9226-1002F4AF5A7A}" srcOrd="1" destOrd="0" presId="urn:microsoft.com/office/officeart/2005/8/layout/process1"/>
    <dgm:cxn modelId="{0B87A3F9-16CC-4704-8991-1C5545AA02BC}" type="presParOf" srcId="{9FDED159-EAE2-4C6C-9226-1002F4AF5A7A}" destId="{676806B9-5591-4AC9-A4F9-F6751E74898E}" srcOrd="0" destOrd="0" presId="urn:microsoft.com/office/officeart/2005/8/layout/process1"/>
    <dgm:cxn modelId="{ACA2E4B3-27C9-4734-AFB3-9CA6A042CD58}" type="presParOf" srcId="{952F3438-099C-4F5B-8D3B-20698D33AA3C}" destId="{87510903-2938-44E6-825F-69373AB1AFF8}" srcOrd="2" destOrd="0" presId="urn:microsoft.com/office/officeart/2005/8/layout/process1"/>
    <dgm:cxn modelId="{5F250F68-C1F5-45F2-9784-8E9C3C801CFE}" type="presParOf" srcId="{952F3438-099C-4F5B-8D3B-20698D33AA3C}" destId="{18E0252B-34F3-48B2-B623-0624CEE2B063}" srcOrd="3" destOrd="0" presId="urn:microsoft.com/office/officeart/2005/8/layout/process1"/>
    <dgm:cxn modelId="{B92F5318-2ED9-4364-8672-089213F968FA}" type="presParOf" srcId="{18E0252B-34F3-48B2-B623-0624CEE2B063}" destId="{0C01AF29-7E28-4789-8255-B0E66626A2B2}" srcOrd="0" destOrd="0" presId="urn:microsoft.com/office/officeart/2005/8/layout/process1"/>
    <dgm:cxn modelId="{41769223-54A1-45F8-A7D8-3851281290E2}" type="presParOf" srcId="{952F3438-099C-4F5B-8D3B-20698D33AA3C}" destId="{553B992D-BE46-4DB3-BFEB-CE6E5BE3827D}"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DF281D6-55F3-4B63-A19A-1306EED6CEB3}"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7FA4420C-8E0B-4588-BAFF-68EAC9FF9E66}">
      <dgm:prSet/>
      <dgm:spPr/>
      <dgm:t>
        <a:bodyPr/>
        <a:lstStyle/>
        <a:p>
          <a:r>
            <a:rPr lang="en-US" b="1">
              <a:solidFill>
                <a:schemeClr val="tx1"/>
              </a:solidFill>
            </a:rPr>
            <a:t>Strategic T&amp;D Integration:</a:t>
          </a:r>
          <a:r>
            <a:rPr lang="en-US">
              <a:solidFill>
                <a:schemeClr val="tx1"/>
              </a:solidFill>
            </a:rPr>
            <a:t> Align training with workforce planning using Human Capital Theory to enhance long-term productivity (Becker, 1993). </a:t>
          </a:r>
        </a:p>
      </dgm:t>
    </dgm:pt>
    <dgm:pt modelId="{DC492156-5C3E-4281-A1E9-51C7E59FA129}" type="parTrans" cxnId="{FBBE360C-4A75-411E-B25D-BFD994FE3B57}">
      <dgm:prSet/>
      <dgm:spPr/>
      <dgm:t>
        <a:bodyPr/>
        <a:lstStyle/>
        <a:p>
          <a:endParaRPr lang="en-US">
            <a:solidFill>
              <a:schemeClr val="tx1"/>
            </a:solidFill>
          </a:endParaRPr>
        </a:p>
      </dgm:t>
    </dgm:pt>
    <dgm:pt modelId="{B4BF438D-8F86-4C5A-ACC0-A5E4A064BF50}" type="sibTrans" cxnId="{FBBE360C-4A75-411E-B25D-BFD994FE3B57}">
      <dgm:prSet/>
      <dgm:spPr/>
      <dgm:t>
        <a:bodyPr/>
        <a:lstStyle/>
        <a:p>
          <a:endParaRPr lang="en-US">
            <a:solidFill>
              <a:schemeClr val="tx1"/>
            </a:solidFill>
          </a:endParaRPr>
        </a:p>
      </dgm:t>
    </dgm:pt>
    <dgm:pt modelId="{C1DAB44C-155C-4F51-B917-46199CEE73E9}">
      <dgm:prSet/>
      <dgm:spPr/>
      <dgm:t>
        <a:bodyPr/>
        <a:lstStyle/>
        <a:p>
          <a:r>
            <a:rPr lang="en-US" b="1">
              <a:solidFill>
                <a:schemeClr val="tx1"/>
              </a:solidFill>
            </a:rPr>
            <a:t>Digital Learning Platforms:</a:t>
          </a:r>
          <a:r>
            <a:rPr lang="en-US">
              <a:solidFill>
                <a:schemeClr val="tx1"/>
              </a:solidFill>
            </a:rPr>
            <a:t> Implement AI-driven e-learning and simulation-based training for flexible skill development (Salas et al., 2023). </a:t>
          </a:r>
        </a:p>
      </dgm:t>
    </dgm:pt>
    <dgm:pt modelId="{CC3BE33A-A1F6-4310-9DF9-C6B311646FA1}" type="parTrans" cxnId="{80A182B9-20E0-4935-BC0C-AC3BD1C9D04A}">
      <dgm:prSet/>
      <dgm:spPr/>
      <dgm:t>
        <a:bodyPr/>
        <a:lstStyle/>
        <a:p>
          <a:endParaRPr lang="en-US">
            <a:solidFill>
              <a:schemeClr val="tx1"/>
            </a:solidFill>
          </a:endParaRPr>
        </a:p>
      </dgm:t>
    </dgm:pt>
    <dgm:pt modelId="{825B1B11-D6AE-449D-96F3-1AA9777A980E}" type="sibTrans" cxnId="{80A182B9-20E0-4935-BC0C-AC3BD1C9D04A}">
      <dgm:prSet/>
      <dgm:spPr/>
      <dgm:t>
        <a:bodyPr/>
        <a:lstStyle/>
        <a:p>
          <a:endParaRPr lang="en-US">
            <a:solidFill>
              <a:schemeClr val="tx1"/>
            </a:solidFill>
          </a:endParaRPr>
        </a:p>
      </dgm:t>
    </dgm:pt>
    <dgm:pt modelId="{2A1BA2CE-75C6-484D-BF51-C3D1EA6C3128}">
      <dgm:prSet/>
      <dgm:spPr/>
      <dgm:t>
        <a:bodyPr/>
        <a:lstStyle/>
        <a:p>
          <a:r>
            <a:rPr lang="en-US" b="1">
              <a:solidFill>
                <a:schemeClr val="tx1"/>
              </a:solidFill>
            </a:rPr>
            <a:t>Leadership Development:</a:t>
          </a:r>
          <a:r>
            <a:rPr lang="en-US">
              <a:solidFill>
                <a:schemeClr val="tx1"/>
              </a:solidFill>
            </a:rPr>
            <a:t> Train managers in coaching and mentoring to support continuous professional development (CIPD, 2023). </a:t>
          </a:r>
        </a:p>
      </dgm:t>
    </dgm:pt>
    <dgm:pt modelId="{72C8FBDB-26F5-4BD5-B95D-A245DBFE5079}" type="parTrans" cxnId="{B14F9385-7059-4DE0-A882-8E4659ABA3BC}">
      <dgm:prSet/>
      <dgm:spPr/>
      <dgm:t>
        <a:bodyPr/>
        <a:lstStyle/>
        <a:p>
          <a:endParaRPr lang="en-US">
            <a:solidFill>
              <a:schemeClr val="tx1"/>
            </a:solidFill>
          </a:endParaRPr>
        </a:p>
      </dgm:t>
    </dgm:pt>
    <dgm:pt modelId="{BBEBBB67-D58C-492B-A38B-D8A6EABF8E1A}" type="sibTrans" cxnId="{B14F9385-7059-4DE0-A882-8E4659ABA3BC}">
      <dgm:prSet/>
      <dgm:spPr/>
      <dgm:t>
        <a:bodyPr/>
        <a:lstStyle/>
        <a:p>
          <a:endParaRPr lang="en-US">
            <a:solidFill>
              <a:schemeClr val="tx1"/>
            </a:solidFill>
          </a:endParaRPr>
        </a:p>
      </dgm:t>
    </dgm:pt>
    <dgm:pt modelId="{540DBB5D-B722-48AD-BB27-6D1FA3006E1D}">
      <dgm:prSet/>
      <dgm:spPr/>
      <dgm:t>
        <a:bodyPr/>
        <a:lstStyle/>
        <a:p>
          <a:r>
            <a:rPr lang="en-US" b="1">
              <a:solidFill>
                <a:schemeClr val="tx1"/>
              </a:solidFill>
            </a:rPr>
            <a:t>Learning Culture Transformation:</a:t>
          </a:r>
          <a:r>
            <a:rPr lang="en-US">
              <a:solidFill>
                <a:schemeClr val="tx1"/>
              </a:solidFill>
            </a:rPr>
            <a:t> Promote a learning organisation model (Senge, 2006) to embed continuous improvement within NHS. </a:t>
          </a:r>
        </a:p>
      </dgm:t>
    </dgm:pt>
    <dgm:pt modelId="{5A3D28E8-D6DC-4437-8540-B74D13036E60}" type="parTrans" cxnId="{BB79E464-17CD-4421-8CDC-44F51C375C4E}">
      <dgm:prSet/>
      <dgm:spPr/>
      <dgm:t>
        <a:bodyPr/>
        <a:lstStyle/>
        <a:p>
          <a:endParaRPr lang="en-US">
            <a:solidFill>
              <a:schemeClr val="tx1"/>
            </a:solidFill>
          </a:endParaRPr>
        </a:p>
      </dgm:t>
    </dgm:pt>
    <dgm:pt modelId="{80FFB270-728E-4F68-8886-A02A8C47AED3}" type="sibTrans" cxnId="{BB79E464-17CD-4421-8CDC-44F51C375C4E}">
      <dgm:prSet/>
      <dgm:spPr/>
      <dgm:t>
        <a:bodyPr/>
        <a:lstStyle/>
        <a:p>
          <a:endParaRPr lang="en-US">
            <a:solidFill>
              <a:schemeClr val="tx1"/>
            </a:solidFill>
          </a:endParaRPr>
        </a:p>
      </dgm:t>
    </dgm:pt>
    <dgm:pt modelId="{DA9A4927-E788-42B4-B1E8-0B50AF3F4CCA}">
      <dgm:prSet/>
      <dgm:spPr/>
      <dgm:t>
        <a:bodyPr/>
        <a:lstStyle/>
        <a:p>
          <a:r>
            <a:rPr lang="en-US" b="1">
              <a:solidFill>
                <a:schemeClr val="tx1"/>
              </a:solidFill>
            </a:rPr>
            <a:t>Evaluation Frameworks:</a:t>
          </a:r>
          <a:r>
            <a:rPr lang="en-US">
              <a:solidFill>
                <a:schemeClr val="tx1"/>
              </a:solidFill>
            </a:rPr>
            <a:t> Apply Kirkpatrick’s Model to measure training effectiveness and improve outcomes (Kirkpatrick &amp; Kirkpatrick, 2006). </a:t>
          </a:r>
        </a:p>
      </dgm:t>
    </dgm:pt>
    <dgm:pt modelId="{7AD067AC-70EB-4AA4-AB8E-C0A152943030}" type="parTrans" cxnId="{3260969D-EC18-4763-BACD-89ABC42E7AA4}">
      <dgm:prSet/>
      <dgm:spPr/>
      <dgm:t>
        <a:bodyPr/>
        <a:lstStyle/>
        <a:p>
          <a:endParaRPr lang="en-US">
            <a:solidFill>
              <a:schemeClr val="tx1"/>
            </a:solidFill>
          </a:endParaRPr>
        </a:p>
      </dgm:t>
    </dgm:pt>
    <dgm:pt modelId="{6D7C80FB-A3FD-428F-A409-5CF3B7E08F69}" type="sibTrans" cxnId="{3260969D-EC18-4763-BACD-89ABC42E7AA4}">
      <dgm:prSet/>
      <dgm:spPr/>
      <dgm:t>
        <a:bodyPr/>
        <a:lstStyle/>
        <a:p>
          <a:endParaRPr lang="en-US">
            <a:solidFill>
              <a:schemeClr val="tx1"/>
            </a:solidFill>
          </a:endParaRPr>
        </a:p>
      </dgm:t>
    </dgm:pt>
    <dgm:pt modelId="{445AE93F-1988-4B0E-975D-A89AAD7B75C0}" type="pres">
      <dgm:prSet presAssocID="{0DF281D6-55F3-4B63-A19A-1306EED6CEB3}" presName="Name0" presStyleCnt="0">
        <dgm:presLayoutVars>
          <dgm:dir/>
          <dgm:animLvl val="lvl"/>
          <dgm:resizeHandles val="exact"/>
        </dgm:presLayoutVars>
      </dgm:prSet>
      <dgm:spPr/>
    </dgm:pt>
    <dgm:pt modelId="{E518B6E1-9B56-4971-8431-69DCA6C8BEE1}" type="pres">
      <dgm:prSet presAssocID="{DA9A4927-E788-42B4-B1E8-0B50AF3F4CCA}" presName="boxAndChildren" presStyleCnt="0"/>
      <dgm:spPr/>
    </dgm:pt>
    <dgm:pt modelId="{162D7DB5-B49B-4F38-85FE-97A0B623D86B}" type="pres">
      <dgm:prSet presAssocID="{DA9A4927-E788-42B4-B1E8-0B50AF3F4CCA}" presName="parentTextBox" presStyleLbl="node1" presStyleIdx="0" presStyleCnt="5"/>
      <dgm:spPr/>
    </dgm:pt>
    <dgm:pt modelId="{FA9398E0-DA1D-475A-9166-A31750336C5B}" type="pres">
      <dgm:prSet presAssocID="{80FFB270-728E-4F68-8886-A02A8C47AED3}" presName="sp" presStyleCnt="0"/>
      <dgm:spPr/>
    </dgm:pt>
    <dgm:pt modelId="{F128712D-175A-4CA8-946C-B807A821D218}" type="pres">
      <dgm:prSet presAssocID="{540DBB5D-B722-48AD-BB27-6D1FA3006E1D}" presName="arrowAndChildren" presStyleCnt="0"/>
      <dgm:spPr/>
    </dgm:pt>
    <dgm:pt modelId="{578E24D9-A782-4F64-925C-27C6AF0A7923}" type="pres">
      <dgm:prSet presAssocID="{540DBB5D-B722-48AD-BB27-6D1FA3006E1D}" presName="parentTextArrow" presStyleLbl="node1" presStyleIdx="1" presStyleCnt="5"/>
      <dgm:spPr/>
    </dgm:pt>
    <dgm:pt modelId="{6D8D49B6-E2DC-4812-B2C5-DC0B64E0EC96}" type="pres">
      <dgm:prSet presAssocID="{BBEBBB67-D58C-492B-A38B-D8A6EABF8E1A}" presName="sp" presStyleCnt="0"/>
      <dgm:spPr/>
    </dgm:pt>
    <dgm:pt modelId="{CCB93B02-6F3F-46C4-BC56-92BD7BB8634D}" type="pres">
      <dgm:prSet presAssocID="{2A1BA2CE-75C6-484D-BF51-C3D1EA6C3128}" presName="arrowAndChildren" presStyleCnt="0"/>
      <dgm:spPr/>
    </dgm:pt>
    <dgm:pt modelId="{101356BA-A422-41AB-9FB1-ABEFCF40CC28}" type="pres">
      <dgm:prSet presAssocID="{2A1BA2CE-75C6-484D-BF51-C3D1EA6C3128}" presName="parentTextArrow" presStyleLbl="node1" presStyleIdx="2" presStyleCnt="5"/>
      <dgm:spPr/>
    </dgm:pt>
    <dgm:pt modelId="{72E05D03-053A-49FD-B9B6-3BBDE6515FAC}" type="pres">
      <dgm:prSet presAssocID="{825B1B11-D6AE-449D-96F3-1AA9777A980E}" presName="sp" presStyleCnt="0"/>
      <dgm:spPr/>
    </dgm:pt>
    <dgm:pt modelId="{6087ED65-B2C7-4318-8E49-19F0FE831B1D}" type="pres">
      <dgm:prSet presAssocID="{C1DAB44C-155C-4F51-B917-46199CEE73E9}" presName="arrowAndChildren" presStyleCnt="0"/>
      <dgm:spPr/>
    </dgm:pt>
    <dgm:pt modelId="{BFD644D0-6318-405D-B169-350A2382841B}" type="pres">
      <dgm:prSet presAssocID="{C1DAB44C-155C-4F51-B917-46199CEE73E9}" presName="parentTextArrow" presStyleLbl="node1" presStyleIdx="3" presStyleCnt="5"/>
      <dgm:spPr/>
    </dgm:pt>
    <dgm:pt modelId="{11C203DC-65C8-43D8-92B9-6FBB2429E451}" type="pres">
      <dgm:prSet presAssocID="{B4BF438D-8F86-4C5A-ACC0-A5E4A064BF50}" presName="sp" presStyleCnt="0"/>
      <dgm:spPr/>
    </dgm:pt>
    <dgm:pt modelId="{55E7DB17-CD46-4013-9DF3-8E5F4ABB1964}" type="pres">
      <dgm:prSet presAssocID="{7FA4420C-8E0B-4588-BAFF-68EAC9FF9E66}" presName="arrowAndChildren" presStyleCnt="0"/>
      <dgm:spPr/>
    </dgm:pt>
    <dgm:pt modelId="{A109F160-88E0-4DFA-A1C8-5F613FDDEF38}" type="pres">
      <dgm:prSet presAssocID="{7FA4420C-8E0B-4588-BAFF-68EAC9FF9E66}" presName="parentTextArrow" presStyleLbl="node1" presStyleIdx="4" presStyleCnt="5"/>
      <dgm:spPr/>
    </dgm:pt>
  </dgm:ptLst>
  <dgm:cxnLst>
    <dgm:cxn modelId="{FBBE360C-4A75-411E-B25D-BFD994FE3B57}" srcId="{0DF281D6-55F3-4B63-A19A-1306EED6CEB3}" destId="{7FA4420C-8E0B-4588-BAFF-68EAC9FF9E66}" srcOrd="0" destOrd="0" parTransId="{DC492156-5C3E-4281-A1E9-51C7E59FA129}" sibTransId="{B4BF438D-8F86-4C5A-ACC0-A5E4A064BF50}"/>
    <dgm:cxn modelId="{8140E311-0380-4523-BED9-4565D4F26A16}" type="presOf" srcId="{C1DAB44C-155C-4F51-B917-46199CEE73E9}" destId="{BFD644D0-6318-405D-B169-350A2382841B}" srcOrd="0" destOrd="0" presId="urn:microsoft.com/office/officeart/2005/8/layout/process4"/>
    <dgm:cxn modelId="{4F73FF2A-9F17-4961-A47F-0F7C88B2DB0C}" type="presOf" srcId="{2A1BA2CE-75C6-484D-BF51-C3D1EA6C3128}" destId="{101356BA-A422-41AB-9FB1-ABEFCF40CC28}" srcOrd="0" destOrd="0" presId="urn:microsoft.com/office/officeart/2005/8/layout/process4"/>
    <dgm:cxn modelId="{E4FF3A41-7CA2-4DCC-959D-B841389DFECD}" type="presOf" srcId="{0DF281D6-55F3-4B63-A19A-1306EED6CEB3}" destId="{445AE93F-1988-4B0E-975D-A89AAD7B75C0}" srcOrd="0" destOrd="0" presId="urn:microsoft.com/office/officeart/2005/8/layout/process4"/>
    <dgm:cxn modelId="{BB79E464-17CD-4421-8CDC-44F51C375C4E}" srcId="{0DF281D6-55F3-4B63-A19A-1306EED6CEB3}" destId="{540DBB5D-B722-48AD-BB27-6D1FA3006E1D}" srcOrd="3" destOrd="0" parTransId="{5A3D28E8-D6DC-4437-8540-B74D13036E60}" sibTransId="{80FFB270-728E-4F68-8886-A02A8C47AED3}"/>
    <dgm:cxn modelId="{56379465-0B5C-4875-B99A-D91DD6F1D6B7}" type="presOf" srcId="{7FA4420C-8E0B-4588-BAFF-68EAC9FF9E66}" destId="{A109F160-88E0-4DFA-A1C8-5F613FDDEF38}" srcOrd="0" destOrd="0" presId="urn:microsoft.com/office/officeart/2005/8/layout/process4"/>
    <dgm:cxn modelId="{E96C4D4A-05FB-4F37-A0A6-96E1D22BCAB8}" type="presOf" srcId="{540DBB5D-B722-48AD-BB27-6D1FA3006E1D}" destId="{578E24D9-A782-4F64-925C-27C6AF0A7923}" srcOrd="0" destOrd="0" presId="urn:microsoft.com/office/officeart/2005/8/layout/process4"/>
    <dgm:cxn modelId="{B14F9385-7059-4DE0-A882-8E4659ABA3BC}" srcId="{0DF281D6-55F3-4B63-A19A-1306EED6CEB3}" destId="{2A1BA2CE-75C6-484D-BF51-C3D1EA6C3128}" srcOrd="2" destOrd="0" parTransId="{72C8FBDB-26F5-4BD5-B95D-A245DBFE5079}" sibTransId="{BBEBBB67-D58C-492B-A38B-D8A6EABF8E1A}"/>
    <dgm:cxn modelId="{CA8D9595-A9CB-4A40-97CA-2D0F7B712A13}" type="presOf" srcId="{DA9A4927-E788-42B4-B1E8-0B50AF3F4CCA}" destId="{162D7DB5-B49B-4F38-85FE-97A0B623D86B}" srcOrd="0" destOrd="0" presId="urn:microsoft.com/office/officeart/2005/8/layout/process4"/>
    <dgm:cxn modelId="{3260969D-EC18-4763-BACD-89ABC42E7AA4}" srcId="{0DF281D6-55F3-4B63-A19A-1306EED6CEB3}" destId="{DA9A4927-E788-42B4-B1E8-0B50AF3F4CCA}" srcOrd="4" destOrd="0" parTransId="{7AD067AC-70EB-4AA4-AB8E-C0A152943030}" sibTransId="{6D7C80FB-A3FD-428F-A409-5CF3B7E08F69}"/>
    <dgm:cxn modelId="{80A182B9-20E0-4935-BC0C-AC3BD1C9D04A}" srcId="{0DF281D6-55F3-4B63-A19A-1306EED6CEB3}" destId="{C1DAB44C-155C-4F51-B917-46199CEE73E9}" srcOrd="1" destOrd="0" parTransId="{CC3BE33A-A1F6-4310-9DF9-C6B311646FA1}" sibTransId="{825B1B11-D6AE-449D-96F3-1AA9777A980E}"/>
    <dgm:cxn modelId="{9EB6F006-FC05-4606-B3AE-895E6105D8F1}" type="presParOf" srcId="{445AE93F-1988-4B0E-975D-A89AAD7B75C0}" destId="{E518B6E1-9B56-4971-8431-69DCA6C8BEE1}" srcOrd="0" destOrd="0" presId="urn:microsoft.com/office/officeart/2005/8/layout/process4"/>
    <dgm:cxn modelId="{56FE8D62-1F7E-4BFF-8274-D15C6A75D60D}" type="presParOf" srcId="{E518B6E1-9B56-4971-8431-69DCA6C8BEE1}" destId="{162D7DB5-B49B-4F38-85FE-97A0B623D86B}" srcOrd="0" destOrd="0" presId="urn:microsoft.com/office/officeart/2005/8/layout/process4"/>
    <dgm:cxn modelId="{DF73E166-CE91-4E95-AA78-A71D2A6B8ACE}" type="presParOf" srcId="{445AE93F-1988-4B0E-975D-A89AAD7B75C0}" destId="{FA9398E0-DA1D-475A-9166-A31750336C5B}" srcOrd="1" destOrd="0" presId="urn:microsoft.com/office/officeart/2005/8/layout/process4"/>
    <dgm:cxn modelId="{F568FEE4-4C8A-41CD-9578-00EE4CCB6D33}" type="presParOf" srcId="{445AE93F-1988-4B0E-975D-A89AAD7B75C0}" destId="{F128712D-175A-4CA8-946C-B807A821D218}" srcOrd="2" destOrd="0" presId="urn:microsoft.com/office/officeart/2005/8/layout/process4"/>
    <dgm:cxn modelId="{74339C27-D08A-4688-ADE5-EBA19E571F6F}" type="presParOf" srcId="{F128712D-175A-4CA8-946C-B807A821D218}" destId="{578E24D9-A782-4F64-925C-27C6AF0A7923}" srcOrd="0" destOrd="0" presId="urn:microsoft.com/office/officeart/2005/8/layout/process4"/>
    <dgm:cxn modelId="{7B76CE3C-3E0E-4EF3-9913-588AEA827D67}" type="presParOf" srcId="{445AE93F-1988-4B0E-975D-A89AAD7B75C0}" destId="{6D8D49B6-E2DC-4812-B2C5-DC0B64E0EC96}" srcOrd="3" destOrd="0" presId="urn:microsoft.com/office/officeart/2005/8/layout/process4"/>
    <dgm:cxn modelId="{6302DD7D-6AC3-48FC-BAB3-9E936CD1F636}" type="presParOf" srcId="{445AE93F-1988-4B0E-975D-A89AAD7B75C0}" destId="{CCB93B02-6F3F-46C4-BC56-92BD7BB8634D}" srcOrd="4" destOrd="0" presId="urn:microsoft.com/office/officeart/2005/8/layout/process4"/>
    <dgm:cxn modelId="{ABD96F15-B92E-4C10-8A7D-AA6503EB2180}" type="presParOf" srcId="{CCB93B02-6F3F-46C4-BC56-92BD7BB8634D}" destId="{101356BA-A422-41AB-9FB1-ABEFCF40CC28}" srcOrd="0" destOrd="0" presId="urn:microsoft.com/office/officeart/2005/8/layout/process4"/>
    <dgm:cxn modelId="{4335F981-9886-4608-8509-420CC450B322}" type="presParOf" srcId="{445AE93F-1988-4B0E-975D-A89AAD7B75C0}" destId="{72E05D03-053A-49FD-B9B6-3BBDE6515FAC}" srcOrd="5" destOrd="0" presId="urn:microsoft.com/office/officeart/2005/8/layout/process4"/>
    <dgm:cxn modelId="{C7FA80FC-4781-4386-B6D4-CE7604EAF36D}" type="presParOf" srcId="{445AE93F-1988-4B0E-975D-A89AAD7B75C0}" destId="{6087ED65-B2C7-4318-8E49-19F0FE831B1D}" srcOrd="6" destOrd="0" presId="urn:microsoft.com/office/officeart/2005/8/layout/process4"/>
    <dgm:cxn modelId="{05B8FB31-B777-445F-91EE-4B32652B2151}" type="presParOf" srcId="{6087ED65-B2C7-4318-8E49-19F0FE831B1D}" destId="{BFD644D0-6318-405D-B169-350A2382841B}" srcOrd="0" destOrd="0" presId="urn:microsoft.com/office/officeart/2005/8/layout/process4"/>
    <dgm:cxn modelId="{6D1FF278-E5D9-4B51-A0E7-7ECCA2A5B159}" type="presParOf" srcId="{445AE93F-1988-4B0E-975D-A89AAD7B75C0}" destId="{11C203DC-65C8-43D8-92B9-6FBB2429E451}" srcOrd="7" destOrd="0" presId="urn:microsoft.com/office/officeart/2005/8/layout/process4"/>
    <dgm:cxn modelId="{E194DF2F-3115-40C8-B45F-DCE5FB12E087}" type="presParOf" srcId="{445AE93F-1988-4B0E-975D-A89AAD7B75C0}" destId="{55E7DB17-CD46-4013-9DF3-8E5F4ABB1964}" srcOrd="8" destOrd="0" presId="urn:microsoft.com/office/officeart/2005/8/layout/process4"/>
    <dgm:cxn modelId="{40269A54-71A0-4F19-91FE-851D407A4BD0}" type="presParOf" srcId="{55E7DB17-CD46-4013-9DF3-8E5F4ABB1964}" destId="{A109F160-88E0-4DFA-A1C8-5F613FDDEF3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1760AC9-6AB5-48C3-9074-5E373002A77D}"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US"/>
        </a:p>
      </dgm:t>
    </dgm:pt>
    <dgm:pt modelId="{FF20DE43-9F98-4E6B-A192-2E2120CD41F4}">
      <dgm:prSet/>
      <dgm:spPr/>
      <dgm:t>
        <a:bodyPr/>
        <a:lstStyle/>
        <a:p>
          <a:r>
            <a:rPr lang="en-US" b="1"/>
            <a:t>Summary:</a:t>
          </a:r>
          <a:r>
            <a:rPr lang="en-US"/>
            <a:t> NHS training and development challenges are driven by systemic policy, leadership, and cultural issues impacting workforce capability. </a:t>
          </a:r>
        </a:p>
      </dgm:t>
    </dgm:pt>
    <dgm:pt modelId="{7BF4D5C8-C41D-4915-AA82-F54534A62622}" type="parTrans" cxnId="{22CF8BE0-C869-4795-B998-77849926F55C}">
      <dgm:prSet/>
      <dgm:spPr/>
      <dgm:t>
        <a:bodyPr/>
        <a:lstStyle/>
        <a:p>
          <a:endParaRPr lang="en-US"/>
        </a:p>
      </dgm:t>
    </dgm:pt>
    <dgm:pt modelId="{F0C7403A-CD93-4F98-B0D0-ACC17188ECD9}" type="sibTrans" cxnId="{22CF8BE0-C869-4795-B998-77849926F55C}">
      <dgm:prSet/>
      <dgm:spPr/>
      <dgm:t>
        <a:bodyPr/>
        <a:lstStyle/>
        <a:p>
          <a:endParaRPr lang="en-US"/>
        </a:p>
      </dgm:t>
    </dgm:pt>
    <dgm:pt modelId="{E5070EB3-67BB-4CB0-802E-519260B54B4A}">
      <dgm:prSet/>
      <dgm:spPr/>
      <dgm:t>
        <a:bodyPr/>
        <a:lstStyle/>
        <a:p>
          <a:r>
            <a:rPr lang="en-US" b="1"/>
            <a:t>Implication:</a:t>
          </a:r>
          <a:r>
            <a:rPr lang="en-US"/>
            <a:t> Addressing these challenges through strategic HRM and innovative learning solutions can enhance staff performance and patient care outcomes.</a:t>
          </a:r>
        </a:p>
      </dgm:t>
    </dgm:pt>
    <dgm:pt modelId="{BEF12C9C-2626-4212-B406-126C357C1581}" type="parTrans" cxnId="{32A0B040-B29E-44CE-9196-3BE6E0B4D005}">
      <dgm:prSet/>
      <dgm:spPr/>
      <dgm:t>
        <a:bodyPr/>
        <a:lstStyle/>
        <a:p>
          <a:endParaRPr lang="en-US"/>
        </a:p>
      </dgm:t>
    </dgm:pt>
    <dgm:pt modelId="{9B63181C-F3AD-41B7-93F5-564BC2B1181D}" type="sibTrans" cxnId="{32A0B040-B29E-44CE-9196-3BE6E0B4D005}">
      <dgm:prSet/>
      <dgm:spPr/>
      <dgm:t>
        <a:bodyPr/>
        <a:lstStyle/>
        <a:p>
          <a:endParaRPr lang="en-US"/>
        </a:p>
      </dgm:t>
    </dgm:pt>
    <dgm:pt modelId="{1F355486-789F-4CC7-837F-7AE51ABE969C}" type="pres">
      <dgm:prSet presAssocID="{41760AC9-6AB5-48C3-9074-5E373002A77D}" presName="compositeShape" presStyleCnt="0">
        <dgm:presLayoutVars>
          <dgm:dir/>
          <dgm:resizeHandles/>
        </dgm:presLayoutVars>
      </dgm:prSet>
      <dgm:spPr/>
    </dgm:pt>
    <dgm:pt modelId="{F64AFED2-240B-437C-8295-CDA989A272C8}" type="pres">
      <dgm:prSet presAssocID="{41760AC9-6AB5-48C3-9074-5E373002A77D}" presName="pyramid" presStyleLbl="node1" presStyleIdx="0" presStyleCnt="1"/>
      <dgm:spPr/>
    </dgm:pt>
    <dgm:pt modelId="{0D82F4E7-B53E-4654-BB84-AA5BF3392CEA}" type="pres">
      <dgm:prSet presAssocID="{41760AC9-6AB5-48C3-9074-5E373002A77D}" presName="theList" presStyleCnt="0"/>
      <dgm:spPr/>
    </dgm:pt>
    <dgm:pt modelId="{A5947CBC-92D4-4E41-AD82-3E26AA704529}" type="pres">
      <dgm:prSet presAssocID="{FF20DE43-9F98-4E6B-A192-2E2120CD41F4}" presName="aNode" presStyleLbl="fgAcc1" presStyleIdx="0" presStyleCnt="2">
        <dgm:presLayoutVars>
          <dgm:bulletEnabled val="1"/>
        </dgm:presLayoutVars>
      </dgm:prSet>
      <dgm:spPr/>
    </dgm:pt>
    <dgm:pt modelId="{24060E7A-646E-407A-BF4D-59630BD0BC2D}" type="pres">
      <dgm:prSet presAssocID="{FF20DE43-9F98-4E6B-A192-2E2120CD41F4}" presName="aSpace" presStyleCnt="0"/>
      <dgm:spPr/>
    </dgm:pt>
    <dgm:pt modelId="{56CEEB42-5D16-417C-8518-90F55857693D}" type="pres">
      <dgm:prSet presAssocID="{E5070EB3-67BB-4CB0-802E-519260B54B4A}" presName="aNode" presStyleLbl="fgAcc1" presStyleIdx="1" presStyleCnt="2">
        <dgm:presLayoutVars>
          <dgm:bulletEnabled val="1"/>
        </dgm:presLayoutVars>
      </dgm:prSet>
      <dgm:spPr/>
    </dgm:pt>
    <dgm:pt modelId="{E6219408-91D6-46BD-90AE-2C6608D84E0F}" type="pres">
      <dgm:prSet presAssocID="{E5070EB3-67BB-4CB0-802E-519260B54B4A}" presName="aSpace" presStyleCnt="0"/>
      <dgm:spPr/>
    </dgm:pt>
  </dgm:ptLst>
  <dgm:cxnLst>
    <dgm:cxn modelId="{32A0B040-B29E-44CE-9196-3BE6E0B4D005}" srcId="{41760AC9-6AB5-48C3-9074-5E373002A77D}" destId="{E5070EB3-67BB-4CB0-802E-519260B54B4A}" srcOrd="1" destOrd="0" parTransId="{BEF12C9C-2626-4212-B406-126C357C1581}" sibTransId="{9B63181C-F3AD-41B7-93F5-564BC2B1181D}"/>
    <dgm:cxn modelId="{0ABBAF76-E7C1-403A-A918-4621BD21AFBE}" type="presOf" srcId="{41760AC9-6AB5-48C3-9074-5E373002A77D}" destId="{1F355486-789F-4CC7-837F-7AE51ABE969C}" srcOrd="0" destOrd="0" presId="urn:microsoft.com/office/officeart/2005/8/layout/pyramid2"/>
    <dgm:cxn modelId="{FA9BCFB8-A73B-4AD0-B27E-CE7B7D8FFE38}" type="presOf" srcId="{FF20DE43-9F98-4E6B-A192-2E2120CD41F4}" destId="{A5947CBC-92D4-4E41-AD82-3E26AA704529}" srcOrd="0" destOrd="0" presId="urn:microsoft.com/office/officeart/2005/8/layout/pyramid2"/>
    <dgm:cxn modelId="{E5EE36DB-D7F9-4237-A0BD-21CBB951139B}" type="presOf" srcId="{E5070EB3-67BB-4CB0-802E-519260B54B4A}" destId="{56CEEB42-5D16-417C-8518-90F55857693D}" srcOrd="0" destOrd="0" presId="urn:microsoft.com/office/officeart/2005/8/layout/pyramid2"/>
    <dgm:cxn modelId="{22CF8BE0-C869-4795-B998-77849926F55C}" srcId="{41760AC9-6AB5-48C3-9074-5E373002A77D}" destId="{FF20DE43-9F98-4E6B-A192-2E2120CD41F4}" srcOrd="0" destOrd="0" parTransId="{7BF4D5C8-C41D-4915-AA82-F54534A62622}" sibTransId="{F0C7403A-CD93-4F98-B0D0-ACC17188ECD9}"/>
    <dgm:cxn modelId="{558EA725-6796-4562-A9CE-C5CA95C3B8DB}" type="presParOf" srcId="{1F355486-789F-4CC7-837F-7AE51ABE969C}" destId="{F64AFED2-240B-437C-8295-CDA989A272C8}" srcOrd="0" destOrd="0" presId="urn:microsoft.com/office/officeart/2005/8/layout/pyramid2"/>
    <dgm:cxn modelId="{073582BF-0FF3-4930-8DD7-649113F58CDC}" type="presParOf" srcId="{1F355486-789F-4CC7-837F-7AE51ABE969C}" destId="{0D82F4E7-B53E-4654-BB84-AA5BF3392CEA}" srcOrd="1" destOrd="0" presId="urn:microsoft.com/office/officeart/2005/8/layout/pyramid2"/>
    <dgm:cxn modelId="{2B05FBFB-933B-41FE-94EF-169CA01692B0}" type="presParOf" srcId="{0D82F4E7-B53E-4654-BB84-AA5BF3392CEA}" destId="{A5947CBC-92D4-4E41-AD82-3E26AA704529}" srcOrd="0" destOrd="0" presId="urn:microsoft.com/office/officeart/2005/8/layout/pyramid2"/>
    <dgm:cxn modelId="{4452D9A3-2DF7-406B-815C-E8F04635990C}" type="presParOf" srcId="{0D82F4E7-B53E-4654-BB84-AA5BF3392CEA}" destId="{24060E7A-646E-407A-BF4D-59630BD0BC2D}" srcOrd="1" destOrd="0" presId="urn:microsoft.com/office/officeart/2005/8/layout/pyramid2"/>
    <dgm:cxn modelId="{0FB58144-BF46-484C-99D2-CC46B3324E52}" type="presParOf" srcId="{0D82F4E7-B53E-4654-BB84-AA5BF3392CEA}" destId="{56CEEB42-5D16-417C-8518-90F55857693D}" srcOrd="2" destOrd="0" presId="urn:microsoft.com/office/officeart/2005/8/layout/pyramid2"/>
    <dgm:cxn modelId="{32F7BDBF-04E2-48DB-AF81-629948DFBA9E}" type="presParOf" srcId="{0D82F4E7-B53E-4654-BB84-AA5BF3392CEA}" destId="{E6219408-91D6-46BD-90AE-2C6608D84E0F}"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3C2F413-9B85-4D51-9503-ED5AC82D27D7}" type="doc">
      <dgm:prSet loTypeId="urn:microsoft.com/office/officeart/2008/layout/VerticalCurvedList" loCatId="list" qsTypeId="urn:microsoft.com/office/officeart/2005/8/quickstyle/simple1" qsCatId="simple" csTypeId="urn:microsoft.com/office/officeart/2005/8/colors/accent1_5" csCatId="accent1"/>
      <dgm:spPr/>
      <dgm:t>
        <a:bodyPr/>
        <a:lstStyle/>
        <a:p>
          <a:endParaRPr lang="en-US"/>
        </a:p>
      </dgm:t>
    </dgm:pt>
    <dgm:pt modelId="{05AAAE36-EDE4-44F0-9F84-550213984F69}">
      <dgm:prSet/>
      <dgm:spPr/>
      <dgm:t>
        <a:bodyPr/>
        <a:lstStyle/>
        <a:p>
          <a:r>
            <a:rPr lang="en-US" b="1">
              <a:solidFill>
                <a:schemeClr val="tx1"/>
              </a:solidFill>
            </a:rPr>
            <a:t>Definition of the topic</a:t>
          </a:r>
          <a:r>
            <a:rPr lang="en-US">
              <a:solidFill>
                <a:schemeClr val="tx1"/>
              </a:solidFill>
            </a:rPr>
            <a:t>: Training and Development is the systematic process of enhancing a workforce's skills and knowledge to improve current job performance and future potential (Hyde et al., 2013).</a:t>
          </a:r>
        </a:p>
      </dgm:t>
    </dgm:pt>
    <dgm:pt modelId="{F25E4818-B7C8-4816-931D-D66FADD80CA6}" type="parTrans" cxnId="{4038FAA2-78CA-4C4D-83E8-F4725BE2CC2C}">
      <dgm:prSet/>
      <dgm:spPr/>
      <dgm:t>
        <a:bodyPr/>
        <a:lstStyle/>
        <a:p>
          <a:endParaRPr lang="en-US">
            <a:solidFill>
              <a:schemeClr val="tx1"/>
            </a:solidFill>
          </a:endParaRPr>
        </a:p>
      </dgm:t>
    </dgm:pt>
    <dgm:pt modelId="{13DF91EE-E0CE-448F-9911-3542CEF56197}" type="sibTrans" cxnId="{4038FAA2-78CA-4C4D-83E8-F4725BE2CC2C}">
      <dgm:prSet/>
      <dgm:spPr/>
      <dgm:t>
        <a:bodyPr/>
        <a:lstStyle/>
        <a:p>
          <a:endParaRPr lang="en-US">
            <a:solidFill>
              <a:schemeClr val="tx1"/>
            </a:solidFill>
          </a:endParaRPr>
        </a:p>
      </dgm:t>
    </dgm:pt>
    <dgm:pt modelId="{5D65B91C-044D-4612-917B-482A81C00BB5}">
      <dgm:prSet/>
      <dgm:spPr/>
      <dgm:t>
        <a:bodyPr/>
        <a:lstStyle/>
        <a:p>
          <a:r>
            <a:rPr lang="en-US" b="1">
              <a:solidFill>
                <a:schemeClr val="tx1"/>
              </a:solidFill>
            </a:rPr>
            <a:t>Presentation focus</a:t>
          </a:r>
          <a:r>
            <a:rPr lang="en-US">
              <a:solidFill>
                <a:schemeClr val="tx1"/>
              </a:solidFill>
            </a:rPr>
            <a:t>: The primary focus is bridging the "skills gap" to ensure staff can meet evolving clinical, digital, and operational requirements of modern healthcare (NHS England, 2023).</a:t>
          </a:r>
        </a:p>
      </dgm:t>
    </dgm:pt>
    <dgm:pt modelId="{EB34C7CE-1A84-4187-93CE-FADDCE8027FD}" type="parTrans" cxnId="{42BBC016-B78B-47D8-8E06-3314A1CB3DFE}">
      <dgm:prSet/>
      <dgm:spPr/>
      <dgm:t>
        <a:bodyPr/>
        <a:lstStyle/>
        <a:p>
          <a:endParaRPr lang="en-US">
            <a:solidFill>
              <a:schemeClr val="tx1"/>
            </a:solidFill>
          </a:endParaRPr>
        </a:p>
      </dgm:t>
    </dgm:pt>
    <dgm:pt modelId="{FD675C4F-C89F-445C-9145-00B21B70FED4}" type="sibTrans" cxnId="{42BBC016-B78B-47D8-8E06-3314A1CB3DFE}">
      <dgm:prSet/>
      <dgm:spPr/>
      <dgm:t>
        <a:bodyPr/>
        <a:lstStyle/>
        <a:p>
          <a:endParaRPr lang="en-US">
            <a:solidFill>
              <a:schemeClr val="tx1"/>
            </a:solidFill>
          </a:endParaRPr>
        </a:p>
      </dgm:t>
    </dgm:pt>
    <dgm:pt modelId="{A9D26159-9ED7-4012-89CD-5F797CA28807}">
      <dgm:prSet/>
      <dgm:spPr/>
      <dgm:t>
        <a:bodyPr/>
        <a:lstStyle/>
        <a:p>
          <a:r>
            <a:rPr lang="en-US" b="1">
              <a:solidFill>
                <a:schemeClr val="tx1"/>
              </a:solidFill>
            </a:rPr>
            <a:t>Presentation Objective</a:t>
          </a:r>
          <a:r>
            <a:rPr lang="en-US">
              <a:solidFill>
                <a:schemeClr val="tx1"/>
              </a:solidFill>
            </a:rPr>
            <a:t>: The objective is to foster a high-performance culture that prioritizes patient safety and operational efficiency through continuous learning (Gawne et al., 2020).</a:t>
          </a:r>
        </a:p>
      </dgm:t>
    </dgm:pt>
    <dgm:pt modelId="{AAAB6D44-AEBD-4CA1-B02B-F66DA6DD6DCB}" type="parTrans" cxnId="{0BB27BAB-2DD3-456F-BF9B-EAD579D6AB3A}">
      <dgm:prSet/>
      <dgm:spPr/>
      <dgm:t>
        <a:bodyPr/>
        <a:lstStyle/>
        <a:p>
          <a:endParaRPr lang="en-US">
            <a:solidFill>
              <a:schemeClr val="tx1"/>
            </a:solidFill>
          </a:endParaRPr>
        </a:p>
      </dgm:t>
    </dgm:pt>
    <dgm:pt modelId="{C69D1DC8-6F5A-44E7-9F65-D7CD5D42FAC9}" type="sibTrans" cxnId="{0BB27BAB-2DD3-456F-BF9B-EAD579D6AB3A}">
      <dgm:prSet/>
      <dgm:spPr/>
      <dgm:t>
        <a:bodyPr/>
        <a:lstStyle/>
        <a:p>
          <a:endParaRPr lang="en-US">
            <a:solidFill>
              <a:schemeClr val="tx1"/>
            </a:solidFill>
          </a:endParaRPr>
        </a:p>
      </dgm:t>
    </dgm:pt>
    <dgm:pt modelId="{319ED40C-4343-438D-A3B9-0E8CEE62FE01}" type="pres">
      <dgm:prSet presAssocID="{93C2F413-9B85-4D51-9503-ED5AC82D27D7}" presName="Name0" presStyleCnt="0">
        <dgm:presLayoutVars>
          <dgm:chMax val="7"/>
          <dgm:chPref val="7"/>
          <dgm:dir/>
        </dgm:presLayoutVars>
      </dgm:prSet>
      <dgm:spPr/>
    </dgm:pt>
    <dgm:pt modelId="{3C217AA6-19D6-4214-8DB2-0477929EDCD3}" type="pres">
      <dgm:prSet presAssocID="{93C2F413-9B85-4D51-9503-ED5AC82D27D7}" presName="Name1" presStyleCnt="0"/>
      <dgm:spPr/>
    </dgm:pt>
    <dgm:pt modelId="{34B7A879-801E-41E9-825C-1E217B4BAD37}" type="pres">
      <dgm:prSet presAssocID="{93C2F413-9B85-4D51-9503-ED5AC82D27D7}" presName="cycle" presStyleCnt="0"/>
      <dgm:spPr/>
    </dgm:pt>
    <dgm:pt modelId="{757FF970-864F-4ADC-9FAA-D90E59A10730}" type="pres">
      <dgm:prSet presAssocID="{93C2F413-9B85-4D51-9503-ED5AC82D27D7}" presName="srcNode" presStyleLbl="node1" presStyleIdx="0" presStyleCnt="3"/>
      <dgm:spPr/>
    </dgm:pt>
    <dgm:pt modelId="{18C95A74-CC0F-4867-8EE0-54A811B70329}" type="pres">
      <dgm:prSet presAssocID="{93C2F413-9B85-4D51-9503-ED5AC82D27D7}" presName="conn" presStyleLbl="parChTrans1D2" presStyleIdx="0" presStyleCnt="1"/>
      <dgm:spPr/>
    </dgm:pt>
    <dgm:pt modelId="{D02A42E7-D4BD-4D86-8380-26A19EBC7BFA}" type="pres">
      <dgm:prSet presAssocID="{93C2F413-9B85-4D51-9503-ED5AC82D27D7}" presName="extraNode" presStyleLbl="node1" presStyleIdx="0" presStyleCnt="3"/>
      <dgm:spPr/>
    </dgm:pt>
    <dgm:pt modelId="{45F0710B-3A6F-4357-8FBF-297F46C8A44E}" type="pres">
      <dgm:prSet presAssocID="{93C2F413-9B85-4D51-9503-ED5AC82D27D7}" presName="dstNode" presStyleLbl="node1" presStyleIdx="0" presStyleCnt="3"/>
      <dgm:spPr/>
    </dgm:pt>
    <dgm:pt modelId="{974A8F8B-8F2A-4145-A779-B56670A44F4E}" type="pres">
      <dgm:prSet presAssocID="{05AAAE36-EDE4-44F0-9F84-550213984F69}" presName="text_1" presStyleLbl="node1" presStyleIdx="0" presStyleCnt="3">
        <dgm:presLayoutVars>
          <dgm:bulletEnabled val="1"/>
        </dgm:presLayoutVars>
      </dgm:prSet>
      <dgm:spPr/>
    </dgm:pt>
    <dgm:pt modelId="{A470A482-669B-42EC-AC01-7E00907161A6}" type="pres">
      <dgm:prSet presAssocID="{05AAAE36-EDE4-44F0-9F84-550213984F69}" presName="accent_1" presStyleCnt="0"/>
      <dgm:spPr/>
    </dgm:pt>
    <dgm:pt modelId="{F6004ACB-FA53-42BB-A1C1-D6D989C89581}" type="pres">
      <dgm:prSet presAssocID="{05AAAE36-EDE4-44F0-9F84-550213984F69}" presName="accentRepeatNode" presStyleLbl="solidFgAcc1" presStyleIdx="0" presStyleCnt="3"/>
      <dgm:spPr/>
    </dgm:pt>
    <dgm:pt modelId="{CABA8478-33D6-4147-9488-039594EB1C22}" type="pres">
      <dgm:prSet presAssocID="{5D65B91C-044D-4612-917B-482A81C00BB5}" presName="text_2" presStyleLbl="node1" presStyleIdx="1" presStyleCnt="3">
        <dgm:presLayoutVars>
          <dgm:bulletEnabled val="1"/>
        </dgm:presLayoutVars>
      </dgm:prSet>
      <dgm:spPr/>
    </dgm:pt>
    <dgm:pt modelId="{AC3816A1-FC7E-4C63-98F6-2CD9963CD9AA}" type="pres">
      <dgm:prSet presAssocID="{5D65B91C-044D-4612-917B-482A81C00BB5}" presName="accent_2" presStyleCnt="0"/>
      <dgm:spPr/>
    </dgm:pt>
    <dgm:pt modelId="{007B0F14-1FAB-438A-9D25-C32CE40594B5}" type="pres">
      <dgm:prSet presAssocID="{5D65B91C-044D-4612-917B-482A81C00BB5}" presName="accentRepeatNode" presStyleLbl="solidFgAcc1" presStyleIdx="1" presStyleCnt="3"/>
      <dgm:spPr/>
    </dgm:pt>
    <dgm:pt modelId="{ED255964-218D-49FF-B386-15D2E2BB9A1D}" type="pres">
      <dgm:prSet presAssocID="{A9D26159-9ED7-4012-89CD-5F797CA28807}" presName="text_3" presStyleLbl="node1" presStyleIdx="2" presStyleCnt="3">
        <dgm:presLayoutVars>
          <dgm:bulletEnabled val="1"/>
        </dgm:presLayoutVars>
      </dgm:prSet>
      <dgm:spPr/>
    </dgm:pt>
    <dgm:pt modelId="{3E2F5E62-AB50-4646-98D3-C52756885E24}" type="pres">
      <dgm:prSet presAssocID="{A9D26159-9ED7-4012-89CD-5F797CA28807}" presName="accent_3" presStyleCnt="0"/>
      <dgm:spPr/>
    </dgm:pt>
    <dgm:pt modelId="{F8A9E12E-BF9F-41E9-962A-57826DC477D9}" type="pres">
      <dgm:prSet presAssocID="{A9D26159-9ED7-4012-89CD-5F797CA28807}" presName="accentRepeatNode" presStyleLbl="solidFgAcc1" presStyleIdx="2" presStyleCnt="3"/>
      <dgm:spPr/>
    </dgm:pt>
  </dgm:ptLst>
  <dgm:cxnLst>
    <dgm:cxn modelId="{42BBC016-B78B-47D8-8E06-3314A1CB3DFE}" srcId="{93C2F413-9B85-4D51-9503-ED5AC82D27D7}" destId="{5D65B91C-044D-4612-917B-482A81C00BB5}" srcOrd="1" destOrd="0" parTransId="{EB34C7CE-1A84-4187-93CE-FADDCE8027FD}" sibTransId="{FD675C4F-C89F-445C-9145-00B21B70FED4}"/>
    <dgm:cxn modelId="{1D8F6348-01B4-4709-A280-C409FEC38ED1}" type="presOf" srcId="{5D65B91C-044D-4612-917B-482A81C00BB5}" destId="{CABA8478-33D6-4147-9488-039594EB1C22}" srcOrd="0" destOrd="0" presId="urn:microsoft.com/office/officeart/2008/layout/VerticalCurvedList"/>
    <dgm:cxn modelId="{E2D5CD4B-8B96-41DD-A434-14A3221DCBDE}" type="presOf" srcId="{A9D26159-9ED7-4012-89CD-5F797CA28807}" destId="{ED255964-218D-49FF-B386-15D2E2BB9A1D}" srcOrd="0" destOrd="0" presId="urn:microsoft.com/office/officeart/2008/layout/VerticalCurvedList"/>
    <dgm:cxn modelId="{E233E984-9D9D-4F7A-A8C2-6EEB8966119B}" type="presOf" srcId="{93C2F413-9B85-4D51-9503-ED5AC82D27D7}" destId="{319ED40C-4343-438D-A3B9-0E8CEE62FE01}" srcOrd="0" destOrd="0" presId="urn:microsoft.com/office/officeart/2008/layout/VerticalCurvedList"/>
    <dgm:cxn modelId="{4038FAA2-78CA-4C4D-83E8-F4725BE2CC2C}" srcId="{93C2F413-9B85-4D51-9503-ED5AC82D27D7}" destId="{05AAAE36-EDE4-44F0-9F84-550213984F69}" srcOrd="0" destOrd="0" parTransId="{F25E4818-B7C8-4816-931D-D66FADD80CA6}" sibTransId="{13DF91EE-E0CE-448F-9911-3542CEF56197}"/>
    <dgm:cxn modelId="{0BB27BAB-2DD3-456F-BF9B-EAD579D6AB3A}" srcId="{93C2F413-9B85-4D51-9503-ED5AC82D27D7}" destId="{A9D26159-9ED7-4012-89CD-5F797CA28807}" srcOrd="2" destOrd="0" parTransId="{AAAB6D44-AEBD-4CA1-B02B-F66DA6DD6DCB}" sibTransId="{C69D1DC8-6F5A-44E7-9F65-D7CD5D42FAC9}"/>
    <dgm:cxn modelId="{F40A17C4-AF72-475C-9172-46FCF267997A}" type="presOf" srcId="{13DF91EE-E0CE-448F-9911-3542CEF56197}" destId="{18C95A74-CC0F-4867-8EE0-54A811B70329}" srcOrd="0" destOrd="0" presId="urn:microsoft.com/office/officeart/2008/layout/VerticalCurvedList"/>
    <dgm:cxn modelId="{A38D18FC-4504-46BE-A40E-80CBA4FF27E8}" type="presOf" srcId="{05AAAE36-EDE4-44F0-9F84-550213984F69}" destId="{974A8F8B-8F2A-4145-A779-B56670A44F4E}" srcOrd="0" destOrd="0" presId="urn:microsoft.com/office/officeart/2008/layout/VerticalCurvedList"/>
    <dgm:cxn modelId="{A54BBB22-149F-488C-89F8-A9459259D540}" type="presParOf" srcId="{319ED40C-4343-438D-A3B9-0E8CEE62FE01}" destId="{3C217AA6-19D6-4214-8DB2-0477929EDCD3}" srcOrd="0" destOrd="0" presId="urn:microsoft.com/office/officeart/2008/layout/VerticalCurvedList"/>
    <dgm:cxn modelId="{5F01590D-8374-4378-9E0C-F39105419D63}" type="presParOf" srcId="{3C217AA6-19D6-4214-8DB2-0477929EDCD3}" destId="{34B7A879-801E-41E9-825C-1E217B4BAD37}" srcOrd="0" destOrd="0" presId="urn:microsoft.com/office/officeart/2008/layout/VerticalCurvedList"/>
    <dgm:cxn modelId="{6E019A7D-F6E6-44D6-8430-832F0247DCA1}" type="presParOf" srcId="{34B7A879-801E-41E9-825C-1E217B4BAD37}" destId="{757FF970-864F-4ADC-9FAA-D90E59A10730}" srcOrd="0" destOrd="0" presId="urn:microsoft.com/office/officeart/2008/layout/VerticalCurvedList"/>
    <dgm:cxn modelId="{2F5FBC60-558F-47C9-8C50-682031F5C486}" type="presParOf" srcId="{34B7A879-801E-41E9-825C-1E217B4BAD37}" destId="{18C95A74-CC0F-4867-8EE0-54A811B70329}" srcOrd="1" destOrd="0" presId="urn:microsoft.com/office/officeart/2008/layout/VerticalCurvedList"/>
    <dgm:cxn modelId="{891C9510-BE23-4E8D-A94D-8CF6F3BF96F0}" type="presParOf" srcId="{34B7A879-801E-41E9-825C-1E217B4BAD37}" destId="{D02A42E7-D4BD-4D86-8380-26A19EBC7BFA}" srcOrd="2" destOrd="0" presId="urn:microsoft.com/office/officeart/2008/layout/VerticalCurvedList"/>
    <dgm:cxn modelId="{937EC841-8062-42C6-A183-17D5DDBF5A86}" type="presParOf" srcId="{34B7A879-801E-41E9-825C-1E217B4BAD37}" destId="{45F0710B-3A6F-4357-8FBF-297F46C8A44E}" srcOrd="3" destOrd="0" presId="urn:microsoft.com/office/officeart/2008/layout/VerticalCurvedList"/>
    <dgm:cxn modelId="{C1D3CC5E-15B2-42CA-9FAC-EB80CFA3A0F6}" type="presParOf" srcId="{3C217AA6-19D6-4214-8DB2-0477929EDCD3}" destId="{974A8F8B-8F2A-4145-A779-B56670A44F4E}" srcOrd="1" destOrd="0" presId="urn:microsoft.com/office/officeart/2008/layout/VerticalCurvedList"/>
    <dgm:cxn modelId="{50C3F6B8-5CC3-47E8-A211-B99FD1C830D0}" type="presParOf" srcId="{3C217AA6-19D6-4214-8DB2-0477929EDCD3}" destId="{A470A482-669B-42EC-AC01-7E00907161A6}" srcOrd="2" destOrd="0" presId="urn:microsoft.com/office/officeart/2008/layout/VerticalCurvedList"/>
    <dgm:cxn modelId="{A409F233-1A1C-4B0D-BBCC-301E46CE81DC}" type="presParOf" srcId="{A470A482-669B-42EC-AC01-7E00907161A6}" destId="{F6004ACB-FA53-42BB-A1C1-D6D989C89581}" srcOrd="0" destOrd="0" presId="urn:microsoft.com/office/officeart/2008/layout/VerticalCurvedList"/>
    <dgm:cxn modelId="{1C615D9A-A954-409C-8DC5-54F94B47350B}" type="presParOf" srcId="{3C217AA6-19D6-4214-8DB2-0477929EDCD3}" destId="{CABA8478-33D6-4147-9488-039594EB1C22}" srcOrd="3" destOrd="0" presId="urn:microsoft.com/office/officeart/2008/layout/VerticalCurvedList"/>
    <dgm:cxn modelId="{B3AB53CC-60AE-4397-92A8-2397384D7D2C}" type="presParOf" srcId="{3C217AA6-19D6-4214-8DB2-0477929EDCD3}" destId="{AC3816A1-FC7E-4C63-98F6-2CD9963CD9AA}" srcOrd="4" destOrd="0" presId="urn:microsoft.com/office/officeart/2008/layout/VerticalCurvedList"/>
    <dgm:cxn modelId="{4E2CD2A5-1EDD-4097-BA7C-C0E6F1C3FEAC}" type="presParOf" srcId="{AC3816A1-FC7E-4C63-98F6-2CD9963CD9AA}" destId="{007B0F14-1FAB-438A-9D25-C32CE40594B5}" srcOrd="0" destOrd="0" presId="urn:microsoft.com/office/officeart/2008/layout/VerticalCurvedList"/>
    <dgm:cxn modelId="{06CB6309-A2C7-4939-BFA4-F69FC6F1FAB3}" type="presParOf" srcId="{3C217AA6-19D6-4214-8DB2-0477929EDCD3}" destId="{ED255964-218D-49FF-B386-15D2E2BB9A1D}" srcOrd="5" destOrd="0" presId="urn:microsoft.com/office/officeart/2008/layout/VerticalCurvedList"/>
    <dgm:cxn modelId="{C7978126-D59B-4E86-AB71-F2A58B2FC023}" type="presParOf" srcId="{3C217AA6-19D6-4214-8DB2-0477929EDCD3}" destId="{3E2F5E62-AB50-4646-98D3-C52756885E24}" srcOrd="6" destOrd="0" presId="urn:microsoft.com/office/officeart/2008/layout/VerticalCurvedList"/>
    <dgm:cxn modelId="{CE20A135-B20E-415A-8D06-1D156D099AAE}" type="presParOf" srcId="{3E2F5E62-AB50-4646-98D3-C52756885E24}" destId="{F8A9E12E-BF9F-41E9-962A-57826DC477D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77F9D17-2755-410F-A8FD-8C8C7709A7FE}"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6A01FC1B-6E40-46C8-9C15-B40C9A54B081}">
      <dgm:prSet/>
      <dgm:spPr/>
      <dgm:t>
        <a:bodyPr/>
        <a:lstStyle/>
        <a:p>
          <a:r>
            <a:rPr lang="en-US" b="1" dirty="0">
              <a:solidFill>
                <a:schemeClr val="tx1"/>
              </a:solidFill>
            </a:rPr>
            <a:t>Digital Skills Gap</a:t>
          </a:r>
          <a:r>
            <a:rPr lang="en-US" dirty="0">
              <a:solidFill>
                <a:schemeClr val="tx1"/>
              </a:solidFill>
            </a:rPr>
            <a:t>: Approximately 63% of NHS staff currently lack the essential digital literacy required to utilize AI and advanced electronic patient record systems (NHS England, 2023).</a:t>
          </a:r>
        </a:p>
      </dgm:t>
    </dgm:pt>
    <dgm:pt modelId="{CE53ECCD-EC6B-455E-BDEB-B29F4D9B6E10}" type="parTrans" cxnId="{E061F9B3-F9A8-4A17-859F-07EA97D2D221}">
      <dgm:prSet/>
      <dgm:spPr/>
      <dgm:t>
        <a:bodyPr/>
        <a:lstStyle/>
        <a:p>
          <a:endParaRPr lang="en-US">
            <a:solidFill>
              <a:schemeClr val="tx1"/>
            </a:solidFill>
          </a:endParaRPr>
        </a:p>
      </dgm:t>
    </dgm:pt>
    <dgm:pt modelId="{314FBA16-79E7-4FC5-9DD5-7EC3E82FF845}" type="sibTrans" cxnId="{E061F9B3-F9A8-4A17-859F-07EA97D2D221}">
      <dgm:prSet/>
      <dgm:spPr/>
      <dgm:t>
        <a:bodyPr/>
        <a:lstStyle/>
        <a:p>
          <a:endParaRPr lang="en-US">
            <a:solidFill>
              <a:schemeClr val="tx1"/>
            </a:solidFill>
          </a:endParaRPr>
        </a:p>
      </dgm:t>
    </dgm:pt>
    <dgm:pt modelId="{84B12273-50FC-4570-9D93-27BE5AB9316A}">
      <dgm:prSet/>
      <dgm:spPr/>
      <dgm:t>
        <a:bodyPr/>
        <a:lstStyle/>
        <a:p>
          <a:r>
            <a:rPr lang="en-US" b="1">
              <a:solidFill>
                <a:schemeClr val="tx1"/>
              </a:solidFill>
            </a:rPr>
            <a:t>Training Time Poverty</a:t>
          </a:r>
          <a:r>
            <a:rPr lang="en-US">
              <a:solidFill>
                <a:schemeClr val="tx1"/>
              </a:solidFill>
            </a:rPr>
            <a:t>: Extreme operational pressures and high bed occupancy often lead to the cancellation of study leave, creating a significant barrier to staff development (Gawne et al., 2020).</a:t>
          </a:r>
        </a:p>
      </dgm:t>
    </dgm:pt>
    <dgm:pt modelId="{68179F90-AFB9-4E15-959A-53BD55DFAB96}" type="parTrans" cxnId="{B3CB91AD-0FE2-4BB9-A18C-238CA41F814D}">
      <dgm:prSet/>
      <dgm:spPr/>
      <dgm:t>
        <a:bodyPr/>
        <a:lstStyle/>
        <a:p>
          <a:endParaRPr lang="en-US">
            <a:solidFill>
              <a:schemeClr val="tx1"/>
            </a:solidFill>
          </a:endParaRPr>
        </a:p>
      </dgm:t>
    </dgm:pt>
    <dgm:pt modelId="{474C965F-865D-42B5-9647-8974C8EE902C}" type="sibTrans" cxnId="{B3CB91AD-0FE2-4BB9-A18C-238CA41F814D}">
      <dgm:prSet/>
      <dgm:spPr/>
      <dgm:t>
        <a:bodyPr/>
        <a:lstStyle/>
        <a:p>
          <a:endParaRPr lang="en-US">
            <a:solidFill>
              <a:schemeClr val="tx1"/>
            </a:solidFill>
          </a:endParaRPr>
        </a:p>
      </dgm:t>
    </dgm:pt>
    <dgm:pt modelId="{99EB458B-4E69-41E7-806E-14185BD78F57}">
      <dgm:prSet/>
      <dgm:spPr/>
      <dgm:t>
        <a:bodyPr/>
        <a:lstStyle/>
        <a:p>
          <a:r>
            <a:rPr lang="en-US" b="1">
              <a:solidFill>
                <a:schemeClr val="tx1"/>
              </a:solidFill>
            </a:rPr>
            <a:t>Retention Crisis</a:t>
          </a:r>
          <a:r>
            <a:rPr lang="en-US">
              <a:solidFill>
                <a:schemeClr val="tx1"/>
              </a:solidFill>
            </a:rPr>
            <a:t>: High levels of work-related stress and exhaustion are driving trained healthcare professionals to leave the service, leading to a loss of invested human capital (ClinicSearch, 2025).</a:t>
          </a:r>
        </a:p>
      </dgm:t>
    </dgm:pt>
    <dgm:pt modelId="{6A5971D6-A943-4979-B461-422B6C03E120}" type="parTrans" cxnId="{CB46D8FF-8265-402B-821A-BC4137A377C3}">
      <dgm:prSet/>
      <dgm:spPr/>
      <dgm:t>
        <a:bodyPr/>
        <a:lstStyle/>
        <a:p>
          <a:endParaRPr lang="en-US">
            <a:solidFill>
              <a:schemeClr val="tx1"/>
            </a:solidFill>
          </a:endParaRPr>
        </a:p>
      </dgm:t>
    </dgm:pt>
    <dgm:pt modelId="{A43BEBC5-AC3F-4156-A0A2-6D4156DAE079}" type="sibTrans" cxnId="{CB46D8FF-8265-402B-821A-BC4137A377C3}">
      <dgm:prSet/>
      <dgm:spPr/>
      <dgm:t>
        <a:bodyPr/>
        <a:lstStyle/>
        <a:p>
          <a:endParaRPr lang="en-US">
            <a:solidFill>
              <a:schemeClr val="tx1"/>
            </a:solidFill>
          </a:endParaRPr>
        </a:p>
      </dgm:t>
    </dgm:pt>
    <dgm:pt modelId="{479D125A-1445-4B29-A99C-B6C5B8B5ECF0}" type="pres">
      <dgm:prSet presAssocID="{677F9D17-2755-410F-A8FD-8C8C7709A7FE}" presName="linearFlow" presStyleCnt="0">
        <dgm:presLayoutVars>
          <dgm:resizeHandles val="exact"/>
        </dgm:presLayoutVars>
      </dgm:prSet>
      <dgm:spPr/>
    </dgm:pt>
    <dgm:pt modelId="{DECE7662-6EE7-4979-92B0-3F4D4F12F82E}" type="pres">
      <dgm:prSet presAssocID="{6A01FC1B-6E40-46C8-9C15-B40C9A54B081}" presName="node" presStyleLbl="node1" presStyleIdx="0" presStyleCnt="3">
        <dgm:presLayoutVars>
          <dgm:bulletEnabled val="1"/>
        </dgm:presLayoutVars>
      </dgm:prSet>
      <dgm:spPr/>
    </dgm:pt>
    <dgm:pt modelId="{92380642-0A96-4298-BF63-CB89EA66F446}" type="pres">
      <dgm:prSet presAssocID="{314FBA16-79E7-4FC5-9DD5-7EC3E82FF845}" presName="sibTrans" presStyleLbl="sibTrans2D1" presStyleIdx="0" presStyleCnt="2"/>
      <dgm:spPr/>
    </dgm:pt>
    <dgm:pt modelId="{CABC36CD-DED9-4CB9-9BA3-1EDF22574A55}" type="pres">
      <dgm:prSet presAssocID="{314FBA16-79E7-4FC5-9DD5-7EC3E82FF845}" presName="connectorText" presStyleLbl="sibTrans2D1" presStyleIdx="0" presStyleCnt="2"/>
      <dgm:spPr/>
    </dgm:pt>
    <dgm:pt modelId="{47CAE94F-A472-4194-AF25-6ECBBAA81B7A}" type="pres">
      <dgm:prSet presAssocID="{84B12273-50FC-4570-9D93-27BE5AB9316A}" presName="node" presStyleLbl="node1" presStyleIdx="1" presStyleCnt="3">
        <dgm:presLayoutVars>
          <dgm:bulletEnabled val="1"/>
        </dgm:presLayoutVars>
      </dgm:prSet>
      <dgm:spPr/>
    </dgm:pt>
    <dgm:pt modelId="{29BEB9B6-2E94-41DF-A752-DD88A7744809}" type="pres">
      <dgm:prSet presAssocID="{474C965F-865D-42B5-9647-8974C8EE902C}" presName="sibTrans" presStyleLbl="sibTrans2D1" presStyleIdx="1" presStyleCnt="2"/>
      <dgm:spPr/>
    </dgm:pt>
    <dgm:pt modelId="{DF22BD02-5645-4A9F-BFFC-28E4E4BAE509}" type="pres">
      <dgm:prSet presAssocID="{474C965F-865D-42B5-9647-8974C8EE902C}" presName="connectorText" presStyleLbl="sibTrans2D1" presStyleIdx="1" presStyleCnt="2"/>
      <dgm:spPr/>
    </dgm:pt>
    <dgm:pt modelId="{D92E394C-FAB3-47CA-AA3D-B81169C8F8FF}" type="pres">
      <dgm:prSet presAssocID="{99EB458B-4E69-41E7-806E-14185BD78F57}" presName="node" presStyleLbl="node1" presStyleIdx="2" presStyleCnt="3">
        <dgm:presLayoutVars>
          <dgm:bulletEnabled val="1"/>
        </dgm:presLayoutVars>
      </dgm:prSet>
      <dgm:spPr/>
    </dgm:pt>
  </dgm:ptLst>
  <dgm:cxnLst>
    <dgm:cxn modelId="{AD96FB2A-0303-4536-A781-5527ECFACFDD}" type="presOf" srcId="{6A01FC1B-6E40-46C8-9C15-B40C9A54B081}" destId="{DECE7662-6EE7-4979-92B0-3F4D4F12F82E}" srcOrd="0" destOrd="0" presId="urn:microsoft.com/office/officeart/2005/8/layout/process2"/>
    <dgm:cxn modelId="{BBB4BC74-6476-4AEE-BC9E-CC642BB20A06}" type="presOf" srcId="{314FBA16-79E7-4FC5-9DD5-7EC3E82FF845}" destId="{92380642-0A96-4298-BF63-CB89EA66F446}" srcOrd="0" destOrd="0" presId="urn:microsoft.com/office/officeart/2005/8/layout/process2"/>
    <dgm:cxn modelId="{2BB1728E-C5E5-4BE8-B61E-8126D3287878}" type="presOf" srcId="{99EB458B-4E69-41E7-806E-14185BD78F57}" destId="{D92E394C-FAB3-47CA-AA3D-B81169C8F8FF}" srcOrd="0" destOrd="0" presId="urn:microsoft.com/office/officeart/2005/8/layout/process2"/>
    <dgm:cxn modelId="{63D969A6-0414-4C21-BB8F-12EA62D2A128}" type="presOf" srcId="{677F9D17-2755-410F-A8FD-8C8C7709A7FE}" destId="{479D125A-1445-4B29-A99C-B6C5B8B5ECF0}" srcOrd="0" destOrd="0" presId="urn:microsoft.com/office/officeart/2005/8/layout/process2"/>
    <dgm:cxn modelId="{B3CB91AD-0FE2-4BB9-A18C-238CA41F814D}" srcId="{677F9D17-2755-410F-A8FD-8C8C7709A7FE}" destId="{84B12273-50FC-4570-9D93-27BE5AB9316A}" srcOrd="1" destOrd="0" parTransId="{68179F90-AFB9-4E15-959A-53BD55DFAB96}" sibTransId="{474C965F-865D-42B5-9647-8974C8EE902C}"/>
    <dgm:cxn modelId="{E061F9B3-F9A8-4A17-859F-07EA97D2D221}" srcId="{677F9D17-2755-410F-A8FD-8C8C7709A7FE}" destId="{6A01FC1B-6E40-46C8-9C15-B40C9A54B081}" srcOrd="0" destOrd="0" parTransId="{CE53ECCD-EC6B-455E-BDEB-B29F4D9B6E10}" sibTransId="{314FBA16-79E7-4FC5-9DD5-7EC3E82FF845}"/>
    <dgm:cxn modelId="{BB2740D5-8754-449B-BCBF-EC6ED26209CE}" type="presOf" srcId="{314FBA16-79E7-4FC5-9DD5-7EC3E82FF845}" destId="{CABC36CD-DED9-4CB9-9BA3-1EDF22574A55}" srcOrd="1" destOrd="0" presId="urn:microsoft.com/office/officeart/2005/8/layout/process2"/>
    <dgm:cxn modelId="{AB0FE8E8-A899-4A72-BAB7-C66E17E2D82A}" type="presOf" srcId="{84B12273-50FC-4570-9D93-27BE5AB9316A}" destId="{47CAE94F-A472-4194-AF25-6ECBBAA81B7A}" srcOrd="0" destOrd="0" presId="urn:microsoft.com/office/officeart/2005/8/layout/process2"/>
    <dgm:cxn modelId="{B6A45BF3-D186-4B42-B8CC-AB575E3FFC3B}" type="presOf" srcId="{474C965F-865D-42B5-9647-8974C8EE902C}" destId="{DF22BD02-5645-4A9F-BFFC-28E4E4BAE509}" srcOrd="1" destOrd="0" presId="urn:microsoft.com/office/officeart/2005/8/layout/process2"/>
    <dgm:cxn modelId="{9B654EF9-CB1B-4A90-B0E2-411ACE5D0B18}" type="presOf" srcId="{474C965F-865D-42B5-9647-8974C8EE902C}" destId="{29BEB9B6-2E94-41DF-A752-DD88A7744809}" srcOrd="0" destOrd="0" presId="urn:microsoft.com/office/officeart/2005/8/layout/process2"/>
    <dgm:cxn modelId="{CB46D8FF-8265-402B-821A-BC4137A377C3}" srcId="{677F9D17-2755-410F-A8FD-8C8C7709A7FE}" destId="{99EB458B-4E69-41E7-806E-14185BD78F57}" srcOrd="2" destOrd="0" parTransId="{6A5971D6-A943-4979-B461-422B6C03E120}" sibTransId="{A43BEBC5-AC3F-4156-A0A2-6D4156DAE079}"/>
    <dgm:cxn modelId="{F1B5191F-F616-44E3-90C0-5385CCCCCFCC}" type="presParOf" srcId="{479D125A-1445-4B29-A99C-B6C5B8B5ECF0}" destId="{DECE7662-6EE7-4979-92B0-3F4D4F12F82E}" srcOrd="0" destOrd="0" presId="urn:microsoft.com/office/officeart/2005/8/layout/process2"/>
    <dgm:cxn modelId="{85D95F0E-0E9E-47DD-9DB9-BF3F5D856FCF}" type="presParOf" srcId="{479D125A-1445-4B29-A99C-B6C5B8B5ECF0}" destId="{92380642-0A96-4298-BF63-CB89EA66F446}" srcOrd="1" destOrd="0" presId="urn:microsoft.com/office/officeart/2005/8/layout/process2"/>
    <dgm:cxn modelId="{8C48C085-B6C5-4CE7-8D35-C8DD7F452C07}" type="presParOf" srcId="{92380642-0A96-4298-BF63-CB89EA66F446}" destId="{CABC36CD-DED9-4CB9-9BA3-1EDF22574A55}" srcOrd="0" destOrd="0" presId="urn:microsoft.com/office/officeart/2005/8/layout/process2"/>
    <dgm:cxn modelId="{A1D52876-EEAA-4AA2-8EFD-58E8473BCF93}" type="presParOf" srcId="{479D125A-1445-4B29-A99C-B6C5B8B5ECF0}" destId="{47CAE94F-A472-4194-AF25-6ECBBAA81B7A}" srcOrd="2" destOrd="0" presId="urn:microsoft.com/office/officeart/2005/8/layout/process2"/>
    <dgm:cxn modelId="{33D0DC9B-FCFA-4B5C-9F9C-171EDB282755}" type="presParOf" srcId="{479D125A-1445-4B29-A99C-B6C5B8B5ECF0}" destId="{29BEB9B6-2E94-41DF-A752-DD88A7744809}" srcOrd="3" destOrd="0" presId="urn:microsoft.com/office/officeart/2005/8/layout/process2"/>
    <dgm:cxn modelId="{F111AFC2-29D8-4270-8921-102997C4B8ED}" type="presParOf" srcId="{29BEB9B6-2E94-41DF-A752-DD88A7744809}" destId="{DF22BD02-5645-4A9F-BFFC-28E4E4BAE509}" srcOrd="0" destOrd="0" presId="urn:microsoft.com/office/officeart/2005/8/layout/process2"/>
    <dgm:cxn modelId="{016E7E3C-E66A-421B-A303-C413FE88A506}" type="presParOf" srcId="{479D125A-1445-4B29-A99C-B6C5B8B5ECF0}" destId="{D92E394C-FAB3-47CA-AA3D-B81169C8F8FF}"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CA13CCD-51EC-4E45-977E-16D87EBAAFA2}"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US"/>
        </a:p>
      </dgm:t>
    </dgm:pt>
    <dgm:pt modelId="{5C345580-C311-4DE2-951A-D9960D38D2EA}">
      <dgm:prSet/>
      <dgm:spPr/>
      <dgm:t>
        <a:bodyPr/>
        <a:lstStyle/>
        <a:p>
          <a:r>
            <a:rPr lang="en-US" b="1">
              <a:solidFill>
                <a:schemeClr val="tx1"/>
              </a:solidFill>
            </a:rPr>
            <a:t>Aging Workforce Knowledge Loss</a:t>
          </a:r>
          <a:r>
            <a:rPr lang="en-US">
              <a:solidFill>
                <a:schemeClr val="tx1"/>
              </a:solidFill>
            </a:rPr>
            <a:t>: With one-third of nursing staff nearing retirement, there is an urgent need for rapid knowledge transfer to prevent a critical skills vacuum (Royal United Hospitals Bath, 2026).</a:t>
          </a:r>
        </a:p>
      </dgm:t>
    </dgm:pt>
    <dgm:pt modelId="{71D485F3-0CAE-4DA9-A064-94B7F38005C3}" type="parTrans" cxnId="{6B079ACA-00ED-452B-AE58-8400ABE0EA3F}">
      <dgm:prSet/>
      <dgm:spPr/>
      <dgm:t>
        <a:bodyPr/>
        <a:lstStyle/>
        <a:p>
          <a:endParaRPr lang="en-US">
            <a:solidFill>
              <a:schemeClr val="tx1"/>
            </a:solidFill>
          </a:endParaRPr>
        </a:p>
      </dgm:t>
    </dgm:pt>
    <dgm:pt modelId="{AA3853DB-6143-488B-A844-C37E95709D76}" type="sibTrans" cxnId="{6B079ACA-00ED-452B-AE58-8400ABE0EA3F}">
      <dgm:prSet/>
      <dgm:spPr/>
      <dgm:t>
        <a:bodyPr/>
        <a:lstStyle/>
        <a:p>
          <a:endParaRPr lang="en-US">
            <a:solidFill>
              <a:schemeClr val="tx1"/>
            </a:solidFill>
          </a:endParaRPr>
        </a:p>
      </dgm:t>
    </dgm:pt>
    <dgm:pt modelId="{198B0FB2-3A43-4AF6-850D-6623B1F16FDB}">
      <dgm:prSet/>
      <dgm:spPr/>
      <dgm:t>
        <a:bodyPr/>
        <a:lstStyle/>
        <a:p>
          <a:r>
            <a:rPr lang="en-US" b="1">
              <a:solidFill>
                <a:schemeClr val="tx1"/>
              </a:solidFill>
            </a:rPr>
            <a:t>Specialization Delays</a:t>
          </a:r>
          <a:r>
            <a:rPr lang="en-US">
              <a:solidFill>
                <a:schemeClr val="tx1"/>
              </a:solidFill>
            </a:rPr>
            <a:t>: Current training models are often too slow to produce specialized doctors and nurses in high-deprivation areas, exacerbating regional healthcare inequalities (NHS England, 2023).</a:t>
          </a:r>
        </a:p>
      </dgm:t>
    </dgm:pt>
    <dgm:pt modelId="{9ACED5BF-38EC-42EE-BA69-F5B0D100414F}" type="parTrans" cxnId="{4182BE91-7AE2-45A4-B4E3-F81C45944D1F}">
      <dgm:prSet/>
      <dgm:spPr/>
      <dgm:t>
        <a:bodyPr/>
        <a:lstStyle/>
        <a:p>
          <a:endParaRPr lang="en-US">
            <a:solidFill>
              <a:schemeClr val="tx1"/>
            </a:solidFill>
          </a:endParaRPr>
        </a:p>
      </dgm:t>
    </dgm:pt>
    <dgm:pt modelId="{147687CD-F235-4848-BF8D-C3145BB1FC55}" type="sibTrans" cxnId="{4182BE91-7AE2-45A4-B4E3-F81C45944D1F}">
      <dgm:prSet/>
      <dgm:spPr/>
      <dgm:t>
        <a:bodyPr/>
        <a:lstStyle/>
        <a:p>
          <a:endParaRPr lang="en-US">
            <a:solidFill>
              <a:schemeClr val="tx1"/>
            </a:solidFill>
          </a:endParaRPr>
        </a:p>
      </dgm:t>
    </dgm:pt>
    <dgm:pt modelId="{95786C6D-C097-4108-AC34-673C1EC443A0}">
      <dgm:prSet/>
      <dgm:spPr/>
      <dgm:t>
        <a:bodyPr/>
        <a:lstStyle/>
        <a:p>
          <a:r>
            <a:rPr lang="en-US" b="1">
              <a:solidFill>
                <a:schemeClr val="tx1"/>
              </a:solidFill>
            </a:rPr>
            <a:t>Community Care Shortfall</a:t>
          </a:r>
          <a:r>
            <a:rPr lang="en-US">
              <a:solidFill>
                <a:schemeClr val="tx1"/>
              </a:solidFill>
            </a:rPr>
            <a:t>: A projected shortfall of community-based specialists highlights a failure in training staff for roles outside traditional acute hospital settings (British Journal of General Practice, 2024).</a:t>
          </a:r>
        </a:p>
      </dgm:t>
    </dgm:pt>
    <dgm:pt modelId="{75D24180-0888-4816-814E-A86D96565977}" type="parTrans" cxnId="{143B03A4-DB40-4ABA-960C-B7DBD73411C5}">
      <dgm:prSet/>
      <dgm:spPr/>
      <dgm:t>
        <a:bodyPr/>
        <a:lstStyle/>
        <a:p>
          <a:endParaRPr lang="en-US">
            <a:solidFill>
              <a:schemeClr val="tx1"/>
            </a:solidFill>
          </a:endParaRPr>
        </a:p>
      </dgm:t>
    </dgm:pt>
    <dgm:pt modelId="{DFB260B6-9F79-4B03-8B35-5154C4FB075F}" type="sibTrans" cxnId="{143B03A4-DB40-4ABA-960C-B7DBD73411C5}">
      <dgm:prSet/>
      <dgm:spPr/>
      <dgm:t>
        <a:bodyPr/>
        <a:lstStyle/>
        <a:p>
          <a:endParaRPr lang="en-US">
            <a:solidFill>
              <a:schemeClr val="tx1"/>
            </a:solidFill>
          </a:endParaRPr>
        </a:p>
      </dgm:t>
    </dgm:pt>
    <dgm:pt modelId="{50EF5E83-5FA1-4F2F-95F7-1BF8D8C03AD9}" type="pres">
      <dgm:prSet presAssocID="{1CA13CCD-51EC-4E45-977E-16D87EBAAFA2}" presName="Name0" presStyleCnt="0">
        <dgm:presLayoutVars>
          <dgm:dir/>
          <dgm:resizeHandles val="exact"/>
        </dgm:presLayoutVars>
      </dgm:prSet>
      <dgm:spPr/>
    </dgm:pt>
    <dgm:pt modelId="{67C75A9D-1384-4C52-88EE-1282F2BF46C4}" type="pres">
      <dgm:prSet presAssocID="{5C345580-C311-4DE2-951A-D9960D38D2EA}" presName="node" presStyleLbl="node1" presStyleIdx="0" presStyleCnt="3">
        <dgm:presLayoutVars>
          <dgm:bulletEnabled val="1"/>
        </dgm:presLayoutVars>
      </dgm:prSet>
      <dgm:spPr/>
    </dgm:pt>
    <dgm:pt modelId="{539C1A68-0F94-4818-9B95-DB654D09972F}" type="pres">
      <dgm:prSet presAssocID="{AA3853DB-6143-488B-A844-C37E95709D76}" presName="sibTrans" presStyleCnt="0"/>
      <dgm:spPr/>
    </dgm:pt>
    <dgm:pt modelId="{47E56F71-E914-4313-A831-8F140C7BF8CE}" type="pres">
      <dgm:prSet presAssocID="{198B0FB2-3A43-4AF6-850D-6623B1F16FDB}" presName="node" presStyleLbl="node1" presStyleIdx="1" presStyleCnt="3">
        <dgm:presLayoutVars>
          <dgm:bulletEnabled val="1"/>
        </dgm:presLayoutVars>
      </dgm:prSet>
      <dgm:spPr/>
    </dgm:pt>
    <dgm:pt modelId="{E8CCFAA6-2926-49FA-B843-866693D427AB}" type="pres">
      <dgm:prSet presAssocID="{147687CD-F235-4848-BF8D-C3145BB1FC55}" presName="sibTrans" presStyleCnt="0"/>
      <dgm:spPr/>
    </dgm:pt>
    <dgm:pt modelId="{BE2E4BDB-D447-4DB6-84D5-8C4960CEBB1D}" type="pres">
      <dgm:prSet presAssocID="{95786C6D-C097-4108-AC34-673C1EC443A0}" presName="node" presStyleLbl="node1" presStyleIdx="2" presStyleCnt="3">
        <dgm:presLayoutVars>
          <dgm:bulletEnabled val="1"/>
        </dgm:presLayoutVars>
      </dgm:prSet>
      <dgm:spPr/>
    </dgm:pt>
  </dgm:ptLst>
  <dgm:cxnLst>
    <dgm:cxn modelId="{2EBB4E5F-19C9-4266-8DBB-F6D71CD0A55E}" type="presOf" srcId="{5C345580-C311-4DE2-951A-D9960D38D2EA}" destId="{67C75A9D-1384-4C52-88EE-1282F2BF46C4}" srcOrd="0" destOrd="0" presId="urn:microsoft.com/office/officeart/2005/8/layout/hList6"/>
    <dgm:cxn modelId="{06FF3550-6347-4F35-94B5-15ED06C08F7A}" type="presOf" srcId="{1CA13CCD-51EC-4E45-977E-16D87EBAAFA2}" destId="{50EF5E83-5FA1-4F2F-95F7-1BF8D8C03AD9}" srcOrd="0" destOrd="0" presId="urn:microsoft.com/office/officeart/2005/8/layout/hList6"/>
    <dgm:cxn modelId="{1716A07C-D662-4132-B962-FC96DAD34AB6}" type="presOf" srcId="{198B0FB2-3A43-4AF6-850D-6623B1F16FDB}" destId="{47E56F71-E914-4313-A831-8F140C7BF8CE}" srcOrd="0" destOrd="0" presId="urn:microsoft.com/office/officeart/2005/8/layout/hList6"/>
    <dgm:cxn modelId="{4182BE91-7AE2-45A4-B4E3-F81C45944D1F}" srcId="{1CA13CCD-51EC-4E45-977E-16D87EBAAFA2}" destId="{198B0FB2-3A43-4AF6-850D-6623B1F16FDB}" srcOrd="1" destOrd="0" parTransId="{9ACED5BF-38EC-42EE-BA69-F5B0D100414F}" sibTransId="{147687CD-F235-4848-BF8D-C3145BB1FC55}"/>
    <dgm:cxn modelId="{143B03A4-DB40-4ABA-960C-B7DBD73411C5}" srcId="{1CA13CCD-51EC-4E45-977E-16D87EBAAFA2}" destId="{95786C6D-C097-4108-AC34-673C1EC443A0}" srcOrd="2" destOrd="0" parTransId="{75D24180-0888-4816-814E-A86D96565977}" sibTransId="{DFB260B6-9F79-4B03-8B35-5154C4FB075F}"/>
    <dgm:cxn modelId="{2BF882C2-B8DD-4510-9FFE-AD69D271950E}" type="presOf" srcId="{95786C6D-C097-4108-AC34-673C1EC443A0}" destId="{BE2E4BDB-D447-4DB6-84D5-8C4960CEBB1D}" srcOrd="0" destOrd="0" presId="urn:microsoft.com/office/officeart/2005/8/layout/hList6"/>
    <dgm:cxn modelId="{6B079ACA-00ED-452B-AE58-8400ABE0EA3F}" srcId="{1CA13CCD-51EC-4E45-977E-16D87EBAAFA2}" destId="{5C345580-C311-4DE2-951A-D9960D38D2EA}" srcOrd="0" destOrd="0" parTransId="{71D485F3-0CAE-4DA9-A064-94B7F38005C3}" sibTransId="{AA3853DB-6143-488B-A844-C37E95709D76}"/>
    <dgm:cxn modelId="{4EEDDC87-1DC1-4E17-AA7D-9827C5482B68}" type="presParOf" srcId="{50EF5E83-5FA1-4F2F-95F7-1BF8D8C03AD9}" destId="{67C75A9D-1384-4C52-88EE-1282F2BF46C4}" srcOrd="0" destOrd="0" presId="urn:microsoft.com/office/officeart/2005/8/layout/hList6"/>
    <dgm:cxn modelId="{1417CBD0-591D-4696-A283-779129AD7503}" type="presParOf" srcId="{50EF5E83-5FA1-4F2F-95F7-1BF8D8C03AD9}" destId="{539C1A68-0F94-4818-9B95-DB654D09972F}" srcOrd="1" destOrd="0" presId="urn:microsoft.com/office/officeart/2005/8/layout/hList6"/>
    <dgm:cxn modelId="{46838E59-1BE2-49A8-9C53-90C44FF5ECEC}" type="presParOf" srcId="{50EF5E83-5FA1-4F2F-95F7-1BF8D8C03AD9}" destId="{47E56F71-E914-4313-A831-8F140C7BF8CE}" srcOrd="2" destOrd="0" presId="urn:microsoft.com/office/officeart/2005/8/layout/hList6"/>
    <dgm:cxn modelId="{2D41487B-8C37-4007-B8B4-E8326E2AF6EB}" type="presParOf" srcId="{50EF5E83-5FA1-4F2F-95F7-1BF8D8C03AD9}" destId="{E8CCFAA6-2926-49FA-B843-866693D427AB}" srcOrd="3" destOrd="0" presId="urn:microsoft.com/office/officeart/2005/8/layout/hList6"/>
    <dgm:cxn modelId="{4A96389F-CCAE-402B-9D3C-281C3B4408AC}" type="presParOf" srcId="{50EF5E83-5FA1-4F2F-95F7-1BF8D8C03AD9}" destId="{BE2E4BDB-D447-4DB6-84D5-8C4960CEBB1D}"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520F346-B383-429E-B0BE-1AFCC45EB8B5}" type="doc">
      <dgm:prSet loTypeId="urn:microsoft.com/office/officeart/2005/8/layout/cycle3" loCatId="cycle" qsTypeId="urn:microsoft.com/office/officeart/2005/8/quickstyle/simple1" qsCatId="simple" csTypeId="urn:microsoft.com/office/officeart/2005/8/colors/accent1_2" csCatId="accent1"/>
      <dgm:spPr/>
      <dgm:t>
        <a:bodyPr/>
        <a:lstStyle/>
        <a:p>
          <a:endParaRPr lang="en-US"/>
        </a:p>
      </dgm:t>
    </dgm:pt>
    <dgm:pt modelId="{07C90BF2-968D-4479-B776-784A688E8AF3}">
      <dgm:prSet/>
      <dgm:spPr/>
      <dgm:t>
        <a:bodyPr/>
        <a:lstStyle/>
        <a:p>
          <a:r>
            <a:rPr lang="en-US" b="1">
              <a:solidFill>
                <a:schemeClr val="tx1"/>
              </a:solidFill>
            </a:rPr>
            <a:t>Centralized Funding Constraints</a:t>
          </a:r>
          <a:r>
            <a:rPr lang="en-US">
              <a:solidFill>
                <a:schemeClr val="tx1"/>
              </a:solidFill>
            </a:rPr>
            <a:t>: Historic underinvestment and the diversion of training budgets to cover short-term operational deficits have hindered long-term human capital growth (NHS England, 2023).</a:t>
          </a:r>
        </a:p>
      </dgm:t>
    </dgm:pt>
    <dgm:pt modelId="{524FBA03-49FC-4E3D-BBB9-FFDF84B08AB6}" type="parTrans" cxnId="{42B415DB-3477-48F9-8BFF-64E2BDC6F1F8}">
      <dgm:prSet/>
      <dgm:spPr/>
      <dgm:t>
        <a:bodyPr/>
        <a:lstStyle/>
        <a:p>
          <a:endParaRPr lang="en-US">
            <a:solidFill>
              <a:schemeClr val="tx1"/>
            </a:solidFill>
          </a:endParaRPr>
        </a:p>
      </dgm:t>
    </dgm:pt>
    <dgm:pt modelId="{E68DFAAF-FBEB-4322-A056-43158A565B0A}" type="sibTrans" cxnId="{42B415DB-3477-48F9-8BFF-64E2BDC6F1F8}">
      <dgm:prSet/>
      <dgm:spPr/>
      <dgm:t>
        <a:bodyPr/>
        <a:lstStyle/>
        <a:p>
          <a:endParaRPr lang="en-US">
            <a:solidFill>
              <a:schemeClr val="tx1"/>
            </a:solidFill>
          </a:endParaRPr>
        </a:p>
      </dgm:t>
    </dgm:pt>
    <dgm:pt modelId="{19E16C3B-9D35-48AD-9491-FFC98C5DEA9E}">
      <dgm:prSet/>
      <dgm:spPr/>
      <dgm:t>
        <a:bodyPr/>
        <a:lstStyle/>
        <a:p>
          <a:r>
            <a:rPr lang="en-US" b="1">
              <a:solidFill>
                <a:schemeClr val="tx1"/>
              </a:solidFill>
            </a:rPr>
            <a:t>Rigid Policy Frameworks</a:t>
          </a:r>
          <a:r>
            <a:rPr lang="en-US">
              <a:solidFill>
                <a:schemeClr val="tx1"/>
              </a:solidFill>
            </a:rPr>
            <a:t>: Misalignment between clinical management practices and the overarching NHS HR policy framework often creates a rigid environment unsuitable for modern healthcare (ClinicSearch, 2025).</a:t>
          </a:r>
        </a:p>
      </dgm:t>
    </dgm:pt>
    <dgm:pt modelId="{FD90FBDC-8758-41B2-8B43-536272951EDA}" type="parTrans" cxnId="{B073C185-A3ED-46B8-9AAB-CAA2DAE7D547}">
      <dgm:prSet/>
      <dgm:spPr/>
      <dgm:t>
        <a:bodyPr/>
        <a:lstStyle/>
        <a:p>
          <a:endParaRPr lang="en-US">
            <a:solidFill>
              <a:schemeClr val="tx1"/>
            </a:solidFill>
          </a:endParaRPr>
        </a:p>
      </dgm:t>
    </dgm:pt>
    <dgm:pt modelId="{B8E9722D-5326-41E3-8864-8BF46010402B}" type="sibTrans" cxnId="{B073C185-A3ED-46B8-9AAB-CAA2DAE7D547}">
      <dgm:prSet/>
      <dgm:spPr/>
      <dgm:t>
        <a:bodyPr/>
        <a:lstStyle/>
        <a:p>
          <a:endParaRPr lang="en-US">
            <a:solidFill>
              <a:schemeClr val="tx1"/>
            </a:solidFill>
          </a:endParaRPr>
        </a:p>
      </dgm:t>
    </dgm:pt>
    <dgm:pt modelId="{2555A2E1-0DDA-4C26-9BA6-59C6F4440773}">
      <dgm:prSet/>
      <dgm:spPr/>
      <dgm:t>
        <a:bodyPr/>
        <a:lstStyle/>
        <a:p>
          <a:r>
            <a:rPr lang="en-US" b="1">
              <a:solidFill>
                <a:schemeClr val="tx1"/>
              </a:solidFill>
            </a:rPr>
            <a:t>Fragmented Training Standards</a:t>
          </a:r>
          <a:r>
            <a:rPr lang="en-US">
              <a:solidFill>
                <a:schemeClr val="tx1"/>
              </a:solidFill>
            </a:rPr>
            <a:t>: Inconsistent regional policies often require staff to repeat mandatory training when moving between Trusts, wasting thousands of clinical hours (NHS Employers, 2025).</a:t>
          </a:r>
        </a:p>
      </dgm:t>
    </dgm:pt>
    <dgm:pt modelId="{7B7279F6-3B4D-487A-84DF-EAD1354CE6BD}" type="parTrans" cxnId="{F931D902-B5FF-4CD8-B2D8-88DA0BC86E87}">
      <dgm:prSet/>
      <dgm:spPr/>
      <dgm:t>
        <a:bodyPr/>
        <a:lstStyle/>
        <a:p>
          <a:endParaRPr lang="en-US">
            <a:solidFill>
              <a:schemeClr val="tx1"/>
            </a:solidFill>
          </a:endParaRPr>
        </a:p>
      </dgm:t>
    </dgm:pt>
    <dgm:pt modelId="{7BAE085D-24A4-44E3-8538-5CB58422D468}" type="sibTrans" cxnId="{F931D902-B5FF-4CD8-B2D8-88DA0BC86E87}">
      <dgm:prSet/>
      <dgm:spPr/>
      <dgm:t>
        <a:bodyPr/>
        <a:lstStyle/>
        <a:p>
          <a:endParaRPr lang="en-US">
            <a:solidFill>
              <a:schemeClr val="tx1"/>
            </a:solidFill>
          </a:endParaRPr>
        </a:p>
      </dgm:t>
    </dgm:pt>
    <dgm:pt modelId="{E153EDD2-4E11-4465-AD6F-63A7A62E4128}" type="pres">
      <dgm:prSet presAssocID="{C520F346-B383-429E-B0BE-1AFCC45EB8B5}" presName="Name0" presStyleCnt="0">
        <dgm:presLayoutVars>
          <dgm:dir/>
          <dgm:resizeHandles val="exact"/>
        </dgm:presLayoutVars>
      </dgm:prSet>
      <dgm:spPr/>
    </dgm:pt>
    <dgm:pt modelId="{CB1543B2-4419-4693-A405-DDC2F14A6DE0}" type="pres">
      <dgm:prSet presAssocID="{C520F346-B383-429E-B0BE-1AFCC45EB8B5}" presName="cycle" presStyleCnt="0"/>
      <dgm:spPr/>
    </dgm:pt>
    <dgm:pt modelId="{114C4E23-B40E-4EF5-83FC-3DA2FAC470D0}" type="pres">
      <dgm:prSet presAssocID="{07C90BF2-968D-4479-B776-784A688E8AF3}" presName="nodeFirstNode" presStyleLbl="node1" presStyleIdx="0" presStyleCnt="3">
        <dgm:presLayoutVars>
          <dgm:bulletEnabled val="1"/>
        </dgm:presLayoutVars>
      </dgm:prSet>
      <dgm:spPr/>
    </dgm:pt>
    <dgm:pt modelId="{82EF298B-DE35-4E7B-B004-762067834ED9}" type="pres">
      <dgm:prSet presAssocID="{E68DFAAF-FBEB-4322-A056-43158A565B0A}" presName="sibTransFirstNode" presStyleLbl="bgShp" presStyleIdx="0" presStyleCnt="1"/>
      <dgm:spPr/>
    </dgm:pt>
    <dgm:pt modelId="{A1ACCB2E-D25E-4BC5-86E1-6B0FA1518552}" type="pres">
      <dgm:prSet presAssocID="{19E16C3B-9D35-48AD-9491-FFC98C5DEA9E}" presName="nodeFollowingNodes" presStyleLbl="node1" presStyleIdx="1" presStyleCnt="3">
        <dgm:presLayoutVars>
          <dgm:bulletEnabled val="1"/>
        </dgm:presLayoutVars>
      </dgm:prSet>
      <dgm:spPr/>
    </dgm:pt>
    <dgm:pt modelId="{5D2C851B-466B-4787-9765-4DEEAB63F9BE}" type="pres">
      <dgm:prSet presAssocID="{2555A2E1-0DDA-4C26-9BA6-59C6F4440773}" presName="nodeFollowingNodes" presStyleLbl="node1" presStyleIdx="2" presStyleCnt="3">
        <dgm:presLayoutVars>
          <dgm:bulletEnabled val="1"/>
        </dgm:presLayoutVars>
      </dgm:prSet>
      <dgm:spPr/>
    </dgm:pt>
  </dgm:ptLst>
  <dgm:cxnLst>
    <dgm:cxn modelId="{F931D902-B5FF-4CD8-B2D8-88DA0BC86E87}" srcId="{C520F346-B383-429E-B0BE-1AFCC45EB8B5}" destId="{2555A2E1-0DDA-4C26-9BA6-59C6F4440773}" srcOrd="2" destOrd="0" parTransId="{7B7279F6-3B4D-487A-84DF-EAD1354CE6BD}" sibTransId="{7BAE085D-24A4-44E3-8538-5CB58422D468}"/>
    <dgm:cxn modelId="{68559B03-46F7-4487-B392-ED31432BD7EA}" type="presOf" srcId="{C520F346-B383-429E-B0BE-1AFCC45EB8B5}" destId="{E153EDD2-4E11-4465-AD6F-63A7A62E4128}" srcOrd="0" destOrd="0" presId="urn:microsoft.com/office/officeart/2005/8/layout/cycle3"/>
    <dgm:cxn modelId="{62D18357-01D1-4737-8544-235B74A7D9F5}" type="presOf" srcId="{07C90BF2-968D-4479-B776-784A688E8AF3}" destId="{114C4E23-B40E-4EF5-83FC-3DA2FAC470D0}" srcOrd="0" destOrd="0" presId="urn:microsoft.com/office/officeart/2005/8/layout/cycle3"/>
    <dgm:cxn modelId="{B073C185-A3ED-46B8-9AAB-CAA2DAE7D547}" srcId="{C520F346-B383-429E-B0BE-1AFCC45EB8B5}" destId="{19E16C3B-9D35-48AD-9491-FFC98C5DEA9E}" srcOrd="1" destOrd="0" parTransId="{FD90FBDC-8758-41B2-8B43-536272951EDA}" sibTransId="{B8E9722D-5326-41E3-8864-8BF46010402B}"/>
    <dgm:cxn modelId="{6189E08E-1730-4060-8FC8-9AE234BE09E9}" type="presOf" srcId="{19E16C3B-9D35-48AD-9491-FFC98C5DEA9E}" destId="{A1ACCB2E-D25E-4BC5-86E1-6B0FA1518552}" srcOrd="0" destOrd="0" presId="urn:microsoft.com/office/officeart/2005/8/layout/cycle3"/>
    <dgm:cxn modelId="{9E7EA3C7-0462-4CBF-A73C-6CC61C2E7C88}" type="presOf" srcId="{2555A2E1-0DDA-4C26-9BA6-59C6F4440773}" destId="{5D2C851B-466B-4787-9765-4DEEAB63F9BE}" srcOrd="0" destOrd="0" presId="urn:microsoft.com/office/officeart/2005/8/layout/cycle3"/>
    <dgm:cxn modelId="{42B415DB-3477-48F9-8BFF-64E2BDC6F1F8}" srcId="{C520F346-B383-429E-B0BE-1AFCC45EB8B5}" destId="{07C90BF2-968D-4479-B776-784A688E8AF3}" srcOrd="0" destOrd="0" parTransId="{524FBA03-49FC-4E3D-BBB9-FFDF84B08AB6}" sibTransId="{E68DFAAF-FBEB-4322-A056-43158A565B0A}"/>
    <dgm:cxn modelId="{75BAEEFF-369C-44CF-A40F-883F97F97937}" type="presOf" srcId="{E68DFAAF-FBEB-4322-A056-43158A565B0A}" destId="{82EF298B-DE35-4E7B-B004-762067834ED9}" srcOrd="0" destOrd="0" presId="urn:microsoft.com/office/officeart/2005/8/layout/cycle3"/>
    <dgm:cxn modelId="{034E08C3-DFCE-47FC-82FB-E96DE30D0262}" type="presParOf" srcId="{E153EDD2-4E11-4465-AD6F-63A7A62E4128}" destId="{CB1543B2-4419-4693-A405-DDC2F14A6DE0}" srcOrd="0" destOrd="0" presId="urn:microsoft.com/office/officeart/2005/8/layout/cycle3"/>
    <dgm:cxn modelId="{A3810C44-E029-496D-A220-E02AE3F9EAA1}" type="presParOf" srcId="{CB1543B2-4419-4693-A405-DDC2F14A6DE0}" destId="{114C4E23-B40E-4EF5-83FC-3DA2FAC470D0}" srcOrd="0" destOrd="0" presId="urn:microsoft.com/office/officeart/2005/8/layout/cycle3"/>
    <dgm:cxn modelId="{F4A629B8-FDDB-448C-864F-4F975B4D600C}" type="presParOf" srcId="{CB1543B2-4419-4693-A405-DDC2F14A6DE0}" destId="{82EF298B-DE35-4E7B-B004-762067834ED9}" srcOrd="1" destOrd="0" presId="urn:microsoft.com/office/officeart/2005/8/layout/cycle3"/>
    <dgm:cxn modelId="{EC358829-673E-4E68-A02B-25A2090CFA67}" type="presParOf" srcId="{CB1543B2-4419-4693-A405-DDC2F14A6DE0}" destId="{A1ACCB2E-D25E-4BC5-86E1-6B0FA1518552}" srcOrd="2" destOrd="0" presId="urn:microsoft.com/office/officeart/2005/8/layout/cycle3"/>
    <dgm:cxn modelId="{16E34078-696A-4BC7-8976-54DAA1B18786}" type="presParOf" srcId="{CB1543B2-4419-4693-A405-DDC2F14A6DE0}" destId="{5D2C851B-466B-4787-9765-4DEEAB63F9BE}" srcOrd="3"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96F3970-30B1-4EC5-A18C-81AAC3429221}" type="doc">
      <dgm:prSet loTypeId="urn:microsoft.com/office/officeart/2005/8/layout/bProcess3" loCatId="process" qsTypeId="urn:microsoft.com/office/officeart/2005/8/quickstyle/simple1" qsCatId="simple" csTypeId="urn:microsoft.com/office/officeart/2005/8/colors/accent1_2" csCatId="accent1"/>
      <dgm:spPr/>
      <dgm:t>
        <a:bodyPr/>
        <a:lstStyle/>
        <a:p>
          <a:endParaRPr lang="en-US"/>
        </a:p>
      </dgm:t>
    </dgm:pt>
    <dgm:pt modelId="{CC9638F3-E175-4C0C-A937-D542257802F7}">
      <dgm:prSet/>
      <dgm:spPr/>
      <dgm:t>
        <a:bodyPr/>
        <a:lstStyle/>
        <a:p>
          <a:r>
            <a:rPr lang="en-US" b="1">
              <a:solidFill>
                <a:schemeClr val="tx1"/>
              </a:solidFill>
            </a:rPr>
            <a:t>Management Professionalization Gap</a:t>
          </a:r>
          <a:r>
            <a:rPr lang="en-US">
              <a:solidFill>
                <a:schemeClr val="tx1"/>
              </a:solidFill>
            </a:rPr>
            <a:t>: Unlike clinical roles, many NHS management positions lack a mandated professional training framework, leading to inconsistent leadership quality (Hyde et al., 2013).</a:t>
          </a:r>
        </a:p>
      </dgm:t>
    </dgm:pt>
    <dgm:pt modelId="{9260F1CA-9E24-4707-A691-55DC86B3FD0A}" type="parTrans" cxnId="{8B5E5987-7E55-42C9-91E3-6C157108BB08}">
      <dgm:prSet/>
      <dgm:spPr/>
      <dgm:t>
        <a:bodyPr/>
        <a:lstStyle/>
        <a:p>
          <a:endParaRPr lang="en-US">
            <a:solidFill>
              <a:schemeClr val="tx1"/>
            </a:solidFill>
          </a:endParaRPr>
        </a:p>
      </dgm:t>
    </dgm:pt>
    <dgm:pt modelId="{3585296A-34BE-4988-AD26-87131B4FAC81}" type="sibTrans" cxnId="{8B5E5987-7E55-42C9-91E3-6C157108BB08}">
      <dgm:prSet/>
      <dgm:spPr/>
      <dgm:t>
        <a:bodyPr/>
        <a:lstStyle/>
        <a:p>
          <a:endParaRPr lang="en-US">
            <a:solidFill>
              <a:schemeClr val="tx1"/>
            </a:solidFill>
          </a:endParaRPr>
        </a:p>
      </dgm:t>
    </dgm:pt>
    <dgm:pt modelId="{41B06CB8-2832-4403-BD27-BAA87031C6B6}">
      <dgm:prSet/>
      <dgm:spPr/>
      <dgm:t>
        <a:bodyPr/>
        <a:lstStyle/>
        <a:p>
          <a:r>
            <a:rPr lang="en-US" b="1">
              <a:solidFill>
                <a:schemeClr val="tx1"/>
              </a:solidFill>
            </a:rPr>
            <a:t>Supervisory Bottlenecks</a:t>
          </a:r>
          <a:r>
            <a:rPr lang="en-US">
              <a:solidFill>
                <a:schemeClr val="tx1"/>
              </a:solidFill>
            </a:rPr>
            <a:t>: High-pressure clinical commitments often prevent senior consultants from dedicating adequate time to supervising and nurturing trainees (Gawne et al., 2020).</a:t>
          </a:r>
        </a:p>
      </dgm:t>
    </dgm:pt>
    <dgm:pt modelId="{464763F9-964F-4843-A0B8-FDC8BC7A1D0D}" type="parTrans" cxnId="{0BAA4852-2AF0-468E-B6D1-1AC5B5E81D0A}">
      <dgm:prSet/>
      <dgm:spPr/>
      <dgm:t>
        <a:bodyPr/>
        <a:lstStyle/>
        <a:p>
          <a:endParaRPr lang="en-US">
            <a:solidFill>
              <a:schemeClr val="tx1"/>
            </a:solidFill>
          </a:endParaRPr>
        </a:p>
      </dgm:t>
    </dgm:pt>
    <dgm:pt modelId="{67D16FEA-06F9-4021-BE79-1C9FCA14083E}" type="sibTrans" cxnId="{0BAA4852-2AF0-468E-B6D1-1AC5B5E81D0A}">
      <dgm:prSet/>
      <dgm:spPr/>
      <dgm:t>
        <a:bodyPr/>
        <a:lstStyle/>
        <a:p>
          <a:endParaRPr lang="en-US">
            <a:solidFill>
              <a:schemeClr val="tx1"/>
            </a:solidFill>
          </a:endParaRPr>
        </a:p>
      </dgm:t>
    </dgm:pt>
    <dgm:pt modelId="{6C2BB4F1-696B-4D82-81DE-01ED63AFB1C7}">
      <dgm:prSet/>
      <dgm:spPr/>
      <dgm:t>
        <a:bodyPr/>
        <a:lstStyle/>
        <a:p>
          <a:r>
            <a:rPr lang="en-US" b="1">
              <a:solidFill>
                <a:schemeClr val="tx1"/>
              </a:solidFill>
            </a:rPr>
            <a:t>Siloed Organizational Design</a:t>
          </a:r>
          <a:r>
            <a:rPr lang="en-US">
              <a:solidFill>
                <a:schemeClr val="tx1"/>
              </a:solidFill>
            </a:rPr>
            <a:t>: Structural barriers between primary and secondary care prevent the development of integrated "generalist" skills needed for modern patient pathways (British Journal of General Practice, 2024).</a:t>
          </a:r>
        </a:p>
      </dgm:t>
    </dgm:pt>
    <dgm:pt modelId="{E12F82F9-41E1-431C-9ABF-06913ABFEAC8}" type="parTrans" cxnId="{C46BB149-B79F-45C8-96C0-792383390E76}">
      <dgm:prSet/>
      <dgm:spPr/>
      <dgm:t>
        <a:bodyPr/>
        <a:lstStyle/>
        <a:p>
          <a:endParaRPr lang="en-US">
            <a:solidFill>
              <a:schemeClr val="tx1"/>
            </a:solidFill>
          </a:endParaRPr>
        </a:p>
      </dgm:t>
    </dgm:pt>
    <dgm:pt modelId="{CF02B1BA-26E1-4FAF-8F83-FA0753A11A42}" type="sibTrans" cxnId="{C46BB149-B79F-45C8-96C0-792383390E76}">
      <dgm:prSet/>
      <dgm:spPr/>
      <dgm:t>
        <a:bodyPr/>
        <a:lstStyle/>
        <a:p>
          <a:endParaRPr lang="en-US">
            <a:solidFill>
              <a:schemeClr val="tx1"/>
            </a:solidFill>
          </a:endParaRPr>
        </a:p>
      </dgm:t>
    </dgm:pt>
    <dgm:pt modelId="{8F7BDE03-8D88-47CC-BDC7-2A488F424838}" type="pres">
      <dgm:prSet presAssocID="{896F3970-30B1-4EC5-A18C-81AAC3429221}" presName="Name0" presStyleCnt="0">
        <dgm:presLayoutVars>
          <dgm:dir/>
          <dgm:resizeHandles val="exact"/>
        </dgm:presLayoutVars>
      </dgm:prSet>
      <dgm:spPr/>
    </dgm:pt>
    <dgm:pt modelId="{44F6FADC-D406-4144-A669-586E17EE50AE}" type="pres">
      <dgm:prSet presAssocID="{CC9638F3-E175-4C0C-A937-D542257802F7}" presName="node" presStyleLbl="node1" presStyleIdx="0" presStyleCnt="3">
        <dgm:presLayoutVars>
          <dgm:bulletEnabled val="1"/>
        </dgm:presLayoutVars>
      </dgm:prSet>
      <dgm:spPr/>
    </dgm:pt>
    <dgm:pt modelId="{881CDECC-C7DA-49C2-AF98-EB7FF32E1F68}" type="pres">
      <dgm:prSet presAssocID="{3585296A-34BE-4988-AD26-87131B4FAC81}" presName="sibTrans" presStyleLbl="sibTrans1D1" presStyleIdx="0" presStyleCnt="2"/>
      <dgm:spPr/>
    </dgm:pt>
    <dgm:pt modelId="{A9C16991-24FD-411D-876F-2EF0BCC23EFF}" type="pres">
      <dgm:prSet presAssocID="{3585296A-34BE-4988-AD26-87131B4FAC81}" presName="connectorText" presStyleLbl="sibTrans1D1" presStyleIdx="0" presStyleCnt="2"/>
      <dgm:spPr/>
    </dgm:pt>
    <dgm:pt modelId="{19E50942-6496-4535-B89A-8CE1C997F2DC}" type="pres">
      <dgm:prSet presAssocID="{41B06CB8-2832-4403-BD27-BAA87031C6B6}" presName="node" presStyleLbl="node1" presStyleIdx="1" presStyleCnt="3">
        <dgm:presLayoutVars>
          <dgm:bulletEnabled val="1"/>
        </dgm:presLayoutVars>
      </dgm:prSet>
      <dgm:spPr/>
    </dgm:pt>
    <dgm:pt modelId="{BA43DA01-5CDE-4A9A-90CE-AFDB0D8CF6E5}" type="pres">
      <dgm:prSet presAssocID="{67D16FEA-06F9-4021-BE79-1C9FCA14083E}" presName="sibTrans" presStyleLbl="sibTrans1D1" presStyleIdx="1" presStyleCnt="2"/>
      <dgm:spPr/>
    </dgm:pt>
    <dgm:pt modelId="{89021A1E-598D-4D75-A7AE-A97A8CD5734C}" type="pres">
      <dgm:prSet presAssocID="{67D16FEA-06F9-4021-BE79-1C9FCA14083E}" presName="connectorText" presStyleLbl="sibTrans1D1" presStyleIdx="1" presStyleCnt="2"/>
      <dgm:spPr/>
    </dgm:pt>
    <dgm:pt modelId="{D429D071-FA4F-4CEB-B3F9-353AC0923E3E}" type="pres">
      <dgm:prSet presAssocID="{6C2BB4F1-696B-4D82-81DE-01ED63AFB1C7}" presName="node" presStyleLbl="node1" presStyleIdx="2" presStyleCnt="3">
        <dgm:presLayoutVars>
          <dgm:bulletEnabled val="1"/>
        </dgm:presLayoutVars>
      </dgm:prSet>
      <dgm:spPr/>
    </dgm:pt>
  </dgm:ptLst>
  <dgm:cxnLst>
    <dgm:cxn modelId="{0B69A40E-FC8D-45E4-BAE9-BA169631B5CC}" type="presOf" srcId="{3585296A-34BE-4988-AD26-87131B4FAC81}" destId="{881CDECC-C7DA-49C2-AF98-EB7FF32E1F68}" srcOrd="0" destOrd="0" presId="urn:microsoft.com/office/officeart/2005/8/layout/bProcess3"/>
    <dgm:cxn modelId="{EA4F2B13-F8AD-4E9C-B4F9-595156076914}" type="presOf" srcId="{3585296A-34BE-4988-AD26-87131B4FAC81}" destId="{A9C16991-24FD-411D-876F-2EF0BCC23EFF}" srcOrd="1" destOrd="0" presId="urn:microsoft.com/office/officeart/2005/8/layout/bProcess3"/>
    <dgm:cxn modelId="{A986CE25-E92A-4005-80C5-817FEA0E3129}" type="presOf" srcId="{CC9638F3-E175-4C0C-A937-D542257802F7}" destId="{44F6FADC-D406-4144-A669-586E17EE50AE}" srcOrd="0" destOrd="0" presId="urn:microsoft.com/office/officeart/2005/8/layout/bProcess3"/>
    <dgm:cxn modelId="{EDFF3F37-799E-47A7-81E0-3B42568D5454}" type="presOf" srcId="{896F3970-30B1-4EC5-A18C-81AAC3429221}" destId="{8F7BDE03-8D88-47CC-BDC7-2A488F424838}" srcOrd="0" destOrd="0" presId="urn:microsoft.com/office/officeart/2005/8/layout/bProcess3"/>
    <dgm:cxn modelId="{C46BB149-B79F-45C8-96C0-792383390E76}" srcId="{896F3970-30B1-4EC5-A18C-81AAC3429221}" destId="{6C2BB4F1-696B-4D82-81DE-01ED63AFB1C7}" srcOrd="2" destOrd="0" parTransId="{E12F82F9-41E1-431C-9ABF-06913ABFEAC8}" sibTransId="{CF02B1BA-26E1-4FAF-8F83-FA0753A11A42}"/>
    <dgm:cxn modelId="{0BAA4852-2AF0-468E-B6D1-1AC5B5E81D0A}" srcId="{896F3970-30B1-4EC5-A18C-81AAC3429221}" destId="{41B06CB8-2832-4403-BD27-BAA87031C6B6}" srcOrd="1" destOrd="0" parTransId="{464763F9-964F-4843-A0B8-FDC8BC7A1D0D}" sibTransId="{67D16FEA-06F9-4021-BE79-1C9FCA14083E}"/>
    <dgm:cxn modelId="{8B5E5987-7E55-42C9-91E3-6C157108BB08}" srcId="{896F3970-30B1-4EC5-A18C-81AAC3429221}" destId="{CC9638F3-E175-4C0C-A937-D542257802F7}" srcOrd="0" destOrd="0" parTransId="{9260F1CA-9E24-4707-A691-55DC86B3FD0A}" sibTransId="{3585296A-34BE-4988-AD26-87131B4FAC81}"/>
    <dgm:cxn modelId="{DF7019A6-931B-4AE9-8F6B-1D94D76BD05E}" type="presOf" srcId="{6C2BB4F1-696B-4D82-81DE-01ED63AFB1C7}" destId="{D429D071-FA4F-4CEB-B3F9-353AC0923E3E}" srcOrd="0" destOrd="0" presId="urn:microsoft.com/office/officeart/2005/8/layout/bProcess3"/>
    <dgm:cxn modelId="{DC4F1DD8-6855-4F28-BFC7-88302F432104}" type="presOf" srcId="{41B06CB8-2832-4403-BD27-BAA87031C6B6}" destId="{19E50942-6496-4535-B89A-8CE1C997F2DC}" srcOrd="0" destOrd="0" presId="urn:microsoft.com/office/officeart/2005/8/layout/bProcess3"/>
    <dgm:cxn modelId="{BAA078DA-1415-4E04-9696-C0662A606B50}" type="presOf" srcId="{67D16FEA-06F9-4021-BE79-1C9FCA14083E}" destId="{89021A1E-598D-4D75-A7AE-A97A8CD5734C}" srcOrd="1" destOrd="0" presId="urn:microsoft.com/office/officeart/2005/8/layout/bProcess3"/>
    <dgm:cxn modelId="{6CC419F3-BAFA-4129-A906-98FC007AA84D}" type="presOf" srcId="{67D16FEA-06F9-4021-BE79-1C9FCA14083E}" destId="{BA43DA01-5CDE-4A9A-90CE-AFDB0D8CF6E5}" srcOrd="0" destOrd="0" presId="urn:microsoft.com/office/officeart/2005/8/layout/bProcess3"/>
    <dgm:cxn modelId="{AB9D0582-122D-4140-80F6-3CF30A12E6B0}" type="presParOf" srcId="{8F7BDE03-8D88-47CC-BDC7-2A488F424838}" destId="{44F6FADC-D406-4144-A669-586E17EE50AE}" srcOrd="0" destOrd="0" presId="urn:microsoft.com/office/officeart/2005/8/layout/bProcess3"/>
    <dgm:cxn modelId="{6FCED1F6-E04E-4797-8F6C-86196EA28B90}" type="presParOf" srcId="{8F7BDE03-8D88-47CC-BDC7-2A488F424838}" destId="{881CDECC-C7DA-49C2-AF98-EB7FF32E1F68}" srcOrd="1" destOrd="0" presId="urn:microsoft.com/office/officeart/2005/8/layout/bProcess3"/>
    <dgm:cxn modelId="{399DCBE4-9B49-441F-B518-3E507DB05CDB}" type="presParOf" srcId="{881CDECC-C7DA-49C2-AF98-EB7FF32E1F68}" destId="{A9C16991-24FD-411D-876F-2EF0BCC23EFF}" srcOrd="0" destOrd="0" presId="urn:microsoft.com/office/officeart/2005/8/layout/bProcess3"/>
    <dgm:cxn modelId="{5BD650A9-EC5C-41D0-BEF6-8D6DBDED5EE5}" type="presParOf" srcId="{8F7BDE03-8D88-47CC-BDC7-2A488F424838}" destId="{19E50942-6496-4535-B89A-8CE1C997F2DC}" srcOrd="2" destOrd="0" presId="urn:microsoft.com/office/officeart/2005/8/layout/bProcess3"/>
    <dgm:cxn modelId="{00F4A5BF-16C4-48A8-81C8-25F752BDABF4}" type="presParOf" srcId="{8F7BDE03-8D88-47CC-BDC7-2A488F424838}" destId="{BA43DA01-5CDE-4A9A-90CE-AFDB0D8CF6E5}" srcOrd="3" destOrd="0" presId="urn:microsoft.com/office/officeart/2005/8/layout/bProcess3"/>
    <dgm:cxn modelId="{517F06C6-3108-43B6-8E1E-4F70C092A89A}" type="presParOf" srcId="{BA43DA01-5CDE-4A9A-90CE-AFDB0D8CF6E5}" destId="{89021A1E-598D-4D75-A7AE-A97A8CD5734C}" srcOrd="0" destOrd="0" presId="urn:microsoft.com/office/officeart/2005/8/layout/bProcess3"/>
    <dgm:cxn modelId="{C121AB4A-F3B3-4154-A9E9-07392E84D821}" type="presParOf" srcId="{8F7BDE03-8D88-47CC-BDC7-2A488F424838}" destId="{D429D071-FA4F-4CEB-B3F9-353AC0923E3E}" srcOrd="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ADDE6BC-4365-4891-9D94-030D713952A8}" type="doc">
      <dgm:prSet loTypeId="urn:microsoft.com/office/officeart/2005/8/layout/architecture" loCatId="hierarchy" qsTypeId="urn:microsoft.com/office/officeart/2005/8/quickstyle/simple1" qsCatId="simple" csTypeId="urn:microsoft.com/office/officeart/2005/8/colors/accent1_2" csCatId="accent1"/>
      <dgm:spPr/>
      <dgm:t>
        <a:bodyPr/>
        <a:lstStyle/>
        <a:p>
          <a:endParaRPr lang="en-US"/>
        </a:p>
      </dgm:t>
    </dgm:pt>
    <dgm:pt modelId="{8BA19030-4DD8-420A-8413-226E7DFDEBCA}">
      <dgm:prSet/>
      <dgm:spPr/>
      <dgm:t>
        <a:bodyPr/>
        <a:lstStyle/>
        <a:p>
          <a:r>
            <a:rPr lang="en-US" b="1">
              <a:solidFill>
                <a:schemeClr val="tx1"/>
              </a:solidFill>
            </a:rPr>
            <a:t>The Blame Culture</a:t>
          </a:r>
          <a:r>
            <a:rPr lang="en-US">
              <a:solidFill>
                <a:schemeClr val="tx1"/>
              </a:solidFill>
            </a:rPr>
            <a:t>: A culture that prioritizes punishment over learning discourages staff from reporting medical errors, thereby hindering organizational improvement (PMC, 2026).</a:t>
          </a:r>
        </a:p>
      </dgm:t>
    </dgm:pt>
    <dgm:pt modelId="{F28FDA0A-12DF-4A13-B880-A6B12E0390F3}" type="parTrans" cxnId="{BC32F792-3DD6-4629-9DC6-C0FB86ECE80B}">
      <dgm:prSet/>
      <dgm:spPr/>
      <dgm:t>
        <a:bodyPr/>
        <a:lstStyle/>
        <a:p>
          <a:endParaRPr lang="en-US">
            <a:solidFill>
              <a:schemeClr val="tx1"/>
            </a:solidFill>
          </a:endParaRPr>
        </a:p>
      </dgm:t>
    </dgm:pt>
    <dgm:pt modelId="{5C5C641D-664C-478E-B57C-1068A7C10C9B}" type="sibTrans" cxnId="{BC32F792-3DD6-4629-9DC6-C0FB86ECE80B}">
      <dgm:prSet/>
      <dgm:spPr/>
      <dgm:t>
        <a:bodyPr/>
        <a:lstStyle/>
        <a:p>
          <a:endParaRPr lang="en-US">
            <a:solidFill>
              <a:schemeClr val="tx1"/>
            </a:solidFill>
          </a:endParaRPr>
        </a:p>
      </dgm:t>
    </dgm:pt>
    <dgm:pt modelId="{1E2DEF2A-E228-4040-BAC6-AD626E003EA5}">
      <dgm:prSet/>
      <dgm:spPr/>
      <dgm:t>
        <a:bodyPr/>
        <a:lstStyle/>
        <a:p>
          <a:r>
            <a:rPr lang="en-US" b="1">
              <a:solidFill>
                <a:schemeClr val="tx1"/>
              </a:solidFill>
            </a:rPr>
            <a:t>Compliance vs. Capability Mindset</a:t>
          </a:r>
          <a:r>
            <a:rPr lang="en-US">
              <a:solidFill>
                <a:schemeClr val="tx1"/>
              </a:solidFill>
            </a:rPr>
            <a:t>: Training is frequently viewed by staff as a "tick-box" compliance exercise rather than a strategic opportunity for career-long development (Gawne et al., 2020).</a:t>
          </a:r>
        </a:p>
      </dgm:t>
    </dgm:pt>
    <dgm:pt modelId="{2BD8CF39-44F6-465F-BC34-779E97CF9C96}" type="parTrans" cxnId="{EA7F21E0-A6DE-4CCE-8D4D-A5E1B7526739}">
      <dgm:prSet/>
      <dgm:spPr/>
      <dgm:t>
        <a:bodyPr/>
        <a:lstStyle/>
        <a:p>
          <a:endParaRPr lang="en-US">
            <a:solidFill>
              <a:schemeClr val="tx1"/>
            </a:solidFill>
          </a:endParaRPr>
        </a:p>
      </dgm:t>
    </dgm:pt>
    <dgm:pt modelId="{B7F74FC6-1DAF-41BC-821D-0A6A8BED7357}" type="sibTrans" cxnId="{EA7F21E0-A6DE-4CCE-8D4D-A5E1B7526739}">
      <dgm:prSet/>
      <dgm:spPr/>
      <dgm:t>
        <a:bodyPr/>
        <a:lstStyle/>
        <a:p>
          <a:endParaRPr lang="en-US">
            <a:solidFill>
              <a:schemeClr val="tx1"/>
            </a:solidFill>
          </a:endParaRPr>
        </a:p>
      </dgm:t>
    </dgm:pt>
    <dgm:pt modelId="{DEDAF714-5DBB-44C9-AA67-2F7BE21F2713}">
      <dgm:prSet/>
      <dgm:spPr/>
      <dgm:t>
        <a:bodyPr/>
        <a:lstStyle/>
        <a:p>
          <a:r>
            <a:rPr lang="en-US" b="1">
              <a:solidFill>
                <a:schemeClr val="tx1"/>
              </a:solidFill>
            </a:rPr>
            <a:t>Lack of Psychological Safety</a:t>
          </a:r>
          <a:r>
            <a:rPr lang="en-US">
              <a:solidFill>
                <a:schemeClr val="tx1"/>
              </a:solidFill>
            </a:rPr>
            <a:t>: Fear of professional reputation damage or job termination prevents frontline staff from engaging in the honest reflective practice essential for learning (PMC, 2026).</a:t>
          </a:r>
        </a:p>
      </dgm:t>
    </dgm:pt>
    <dgm:pt modelId="{10BBB972-DB81-4BA9-9162-67C88AF43A66}" type="parTrans" cxnId="{ED2CE988-B46D-4227-B4D7-1D9A1848F7B2}">
      <dgm:prSet/>
      <dgm:spPr/>
      <dgm:t>
        <a:bodyPr/>
        <a:lstStyle/>
        <a:p>
          <a:endParaRPr lang="en-US">
            <a:solidFill>
              <a:schemeClr val="tx1"/>
            </a:solidFill>
          </a:endParaRPr>
        </a:p>
      </dgm:t>
    </dgm:pt>
    <dgm:pt modelId="{5B3A79C4-6D5C-4124-AECA-2C607D9AE7DF}" type="sibTrans" cxnId="{ED2CE988-B46D-4227-B4D7-1D9A1848F7B2}">
      <dgm:prSet/>
      <dgm:spPr/>
      <dgm:t>
        <a:bodyPr/>
        <a:lstStyle/>
        <a:p>
          <a:endParaRPr lang="en-US">
            <a:solidFill>
              <a:schemeClr val="tx1"/>
            </a:solidFill>
          </a:endParaRPr>
        </a:p>
      </dgm:t>
    </dgm:pt>
    <dgm:pt modelId="{52A75CAB-BE04-4332-9A26-12E6B26DA487}" type="pres">
      <dgm:prSet presAssocID="{9ADDE6BC-4365-4891-9D94-030D713952A8}" presName="Name0" presStyleCnt="0">
        <dgm:presLayoutVars>
          <dgm:chPref val="1"/>
          <dgm:dir/>
          <dgm:animOne val="branch"/>
          <dgm:animLvl val="lvl"/>
          <dgm:resizeHandles/>
        </dgm:presLayoutVars>
      </dgm:prSet>
      <dgm:spPr/>
    </dgm:pt>
    <dgm:pt modelId="{606C9F3D-8F83-4342-9CF6-EDCCE3BCBC2C}" type="pres">
      <dgm:prSet presAssocID="{8BA19030-4DD8-420A-8413-226E7DFDEBCA}" presName="vertOne" presStyleCnt="0"/>
      <dgm:spPr/>
    </dgm:pt>
    <dgm:pt modelId="{CD5E030D-A252-4F83-AB0A-F3EDC3B64CF0}" type="pres">
      <dgm:prSet presAssocID="{8BA19030-4DD8-420A-8413-226E7DFDEBCA}" presName="txOne" presStyleLbl="node0" presStyleIdx="0" presStyleCnt="3">
        <dgm:presLayoutVars>
          <dgm:chPref val="3"/>
        </dgm:presLayoutVars>
      </dgm:prSet>
      <dgm:spPr/>
    </dgm:pt>
    <dgm:pt modelId="{6A0A47F5-F1C0-4B38-B655-AB001520E312}" type="pres">
      <dgm:prSet presAssocID="{8BA19030-4DD8-420A-8413-226E7DFDEBCA}" presName="horzOne" presStyleCnt="0"/>
      <dgm:spPr/>
    </dgm:pt>
    <dgm:pt modelId="{84C7468D-C5CD-4CF7-A177-9B91296C86C0}" type="pres">
      <dgm:prSet presAssocID="{5C5C641D-664C-478E-B57C-1068A7C10C9B}" presName="sibSpaceOne" presStyleCnt="0"/>
      <dgm:spPr/>
    </dgm:pt>
    <dgm:pt modelId="{5E4A6356-2988-4671-9BF5-7DC62C1DA63C}" type="pres">
      <dgm:prSet presAssocID="{1E2DEF2A-E228-4040-BAC6-AD626E003EA5}" presName="vertOne" presStyleCnt="0"/>
      <dgm:spPr/>
    </dgm:pt>
    <dgm:pt modelId="{A7121CBE-434A-4597-806B-9663C7AC61AF}" type="pres">
      <dgm:prSet presAssocID="{1E2DEF2A-E228-4040-BAC6-AD626E003EA5}" presName="txOne" presStyleLbl="node0" presStyleIdx="1" presStyleCnt="3">
        <dgm:presLayoutVars>
          <dgm:chPref val="3"/>
        </dgm:presLayoutVars>
      </dgm:prSet>
      <dgm:spPr/>
    </dgm:pt>
    <dgm:pt modelId="{A0E77CE2-5D23-447A-9978-A9D1A47BDA39}" type="pres">
      <dgm:prSet presAssocID="{1E2DEF2A-E228-4040-BAC6-AD626E003EA5}" presName="horzOne" presStyleCnt="0"/>
      <dgm:spPr/>
    </dgm:pt>
    <dgm:pt modelId="{9D8F25DC-7B14-466F-9E4F-59D79C794A77}" type="pres">
      <dgm:prSet presAssocID="{B7F74FC6-1DAF-41BC-821D-0A6A8BED7357}" presName="sibSpaceOne" presStyleCnt="0"/>
      <dgm:spPr/>
    </dgm:pt>
    <dgm:pt modelId="{9BBE05E6-E828-4A2D-8EC5-C8ACBE392211}" type="pres">
      <dgm:prSet presAssocID="{DEDAF714-5DBB-44C9-AA67-2F7BE21F2713}" presName="vertOne" presStyleCnt="0"/>
      <dgm:spPr/>
    </dgm:pt>
    <dgm:pt modelId="{4BEE6086-ED5F-4E1D-98DE-E32B21E297E5}" type="pres">
      <dgm:prSet presAssocID="{DEDAF714-5DBB-44C9-AA67-2F7BE21F2713}" presName="txOne" presStyleLbl="node0" presStyleIdx="2" presStyleCnt="3">
        <dgm:presLayoutVars>
          <dgm:chPref val="3"/>
        </dgm:presLayoutVars>
      </dgm:prSet>
      <dgm:spPr/>
    </dgm:pt>
    <dgm:pt modelId="{3FE1D97A-4CCA-46AC-9DFA-9323D0D4588D}" type="pres">
      <dgm:prSet presAssocID="{DEDAF714-5DBB-44C9-AA67-2F7BE21F2713}" presName="horzOne" presStyleCnt="0"/>
      <dgm:spPr/>
    </dgm:pt>
  </dgm:ptLst>
  <dgm:cxnLst>
    <dgm:cxn modelId="{ED2CE988-B46D-4227-B4D7-1D9A1848F7B2}" srcId="{9ADDE6BC-4365-4891-9D94-030D713952A8}" destId="{DEDAF714-5DBB-44C9-AA67-2F7BE21F2713}" srcOrd="2" destOrd="0" parTransId="{10BBB972-DB81-4BA9-9162-67C88AF43A66}" sibTransId="{5B3A79C4-6D5C-4124-AECA-2C607D9AE7DF}"/>
    <dgm:cxn modelId="{BC32F792-3DD6-4629-9DC6-C0FB86ECE80B}" srcId="{9ADDE6BC-4365-4891-9D94-030D713952A8}" destId="{8BA19030-4DD8-420A-8413-226E7DFDEBCA}" srcOrd="0" destOrd="0" parTransId="{F28FDA0A-12DF-4A13-B880-A6B12E0390F3}" sibTransId="{5C5C641D-664C-478E-B57C-1068A7C10C9B}"/>
    <dgm:cxn modelId="{158046BC-C868-47BE-9A71-B7E18064F6CF}" type="presOf" srcId="{1E2DEF2A-E228-4040-BAC6-AD626E003EA5}" destId="{A7121CBE-434A-4597-806B-9663C7AC61AF}" srcOrd="0" destOrd="0" presId="urn:microsoft.com/office/officeart/2005/8/layout/architecture"/>
    <dgm:cxn modelId="{900FE8D7-3B3D-4DE4-9D8C-8F7784D4824B}" type="presOf" srcId="{8BA19030-4DD8-420A-8413-226E7DFDEBCA}" destId="{CD5E030D-A252-4F83-AB0A-F3EDC3B64CF0}" srcOrd="0" destOrd="0" presId="urn:microsoft.com/office/officeart/2005/8/layout/architecture"/>
    <dgm:cxn modelId="{EA7F21E0-A6DE-4CCE-8D4D-A5E1B7526739}" srcId="{9ADDE6BC-4365-4891-9D94-030D713952A8}" destId="{1E2DEF2A-E228-4040-BAC6-AD626E003EA5}" srcOrd="1" destOrd="0" parTransId="{2BD8CF39-44F6-465F-BC34-779E97CF9C96}" sibTransId="{B7F74FC6-1DAF-41BC-821D-0A6A8BED7357}"/>
    <dgm:cxn modelId="{B5CEEAF2-5B0E-4B84-B370-4F113D1CEBA1}" type="presOf" srcId="{DEDAF714-5DBB-44C9-AA67-2F7BE21F2713}" destId="{4BEE6086-ED5F-4E1D-98DE-E32B21E297E5}" srcOrd="0" destOrd="0" presId="urn:microsoft.com/office/officeart/2005/8/layout/architecture"/>
    <dgm:cxn modelId="{6B7CCAF4-3B15-4838-85EA-B0525B5F2472}" type="presOf" srcId="{9ADDE6BC-4365-4891-9D94-030D713952A8}" destId="{52A75CAB-BE04-4332-9A26-12E6B26DA487}" srcOrd="0" destOrd="0" presId="urn:microsoft.com/office/officeart/2005/8/layout/architecture"/>
    <dgm:cxn modelId="{5ADC5492-324C-442E-B216-3A9F3199BBBD}" type="presParOf" srcId="{52A75CAB-BE04-4332-9A26-12E6B26DA487}" destId="{606C9F3D-8F83-4342-9CF6-EDCCE3BCBC2C}" srcOrd="0" destOrd="0" presId="urn:microsoft.com/office/officeart/2005/8/layout/architecture"/>
    <dgm:cxn modelId="{D5B3B466-3D85-4CA5-A36A-7E720ABD183F}" type="presParOf" srcId="{606C9F3D-8F83-4342-9CF6-EDCCE3BCBC2C}" destId="{CD5E030D-A252-4F83-AB0A-F3EDC3B64CF0}" srcOrd="0" destOrd="0" presId="urn:microsoft.com/office/officeart/2005/8/layout/architecture"/>
    <dgm:cxn modelId="{E4E645B0-9050-4976-AB88-2BEB4BE9D02D}" type="presParOf" srcId="{606C9F3D-8F83-4342-9CF6-EDCCE3BCBC2C}" destId="{6A0A47F5-F1C0-4B38-B655-AB001520E312}" srcOrd="1" destOrd="0" presId="urn:microsoft.com/office/officeart/2005/8/layout/architecture"/>
    <dgm:cxn modelId="{4DD3D25A-367A-4A7D-A5F6-E5D0E54801D2}" type="presParOf" srcId="{52A75CAB-BE04-4332-9A26-12E6B26DA487}" destId="{84C7468D-C5CD-4CF7-A177-9B91296C86C0}" srcOrd="1" destOrd="0" presId="urn:microsoft.com/office/officeart/2005/8/layout/architecture"/>
    <dgm:cxn modelId="{0449479E-1C76-4A19-8C27-7C51219E736F}" type="presParOf" srcId="{52A75CAB-BE04-4332-9A26-12E6B26DA487}" destId="{5E4A6356-2988-4671-9BF5-7DC62C1DA63C}" srcOrd="2" destOrd="0" presId="urn:microsoft.com/office/officeart/2005/8/layout/architecture"/>
    <dgm:cxn modelId="{9E1ADEAF-367A-4C4E-AFFD-EDC18D5A5D72}" type="presParOf" srcId="{5E4A6356-2988-4671-9BF5-7DC62C1DA63C}" destId="{A7121CBE-434A-4597-806B-9663C7AC61AF}" srcOrd="0" destOrd="0" presId="urn:microsoft.com/office/officeart/2005/8/layout/architecture"/>
    <dgm:cxn modelId="{451E0C25-DECA-4BAA-B28C-2EEDD8E65E5F}" type="presParOf" srcId="{5E4A6356-2988-4671-9BF5-7DC62C1DA63C}" destId="{A0E77CE2-5D23-447A-9978-A9D1A47BDA39}" srcOrd="1" destOrd="0" presId="urn:microsoft.com/office/officeart/2005/8/layout/architecture"/>
    <dgm:cxn modelId="{26719357-7E99-41B8-8ED6-008E320236F7}" type="presParOf" srcId="{52A75CAB-BE04-4332-9A26-12E6B26DA487}" destId="{9D8F25DC-7B14-466F-9E4F-59D79C794A77}" srcOrd="3" destOrd="0" presId="urn:microsoft.com/office/officeart/2005/8/layout/architecture"/>
    <dgm:cxn modelId="{8A6C74DC-5F12-4F9A-8ADE-58260E1E83B8}" type="presParOf" srcId="{52A75CAB-BE04-4332-9A26-12E6B26DA487}" destId="{9BBE05E6-E828-4A2D-8EC5-C8ACBE392211}" srcOrd="4" destOrd="0" presId="urn:microsoft.com/office/officeart/2005/8/layout/architecture"/>
    <dgm:cxn modelId="{88EE0885-0264-451D-A6AB-B657C7D90692}" type="presParOf" srcId="{9BBE05E6-E828-4A2D-8EC5-C8ACBE392211}" destId="{4BEE6086-ED5F-4E1D-98DE-E32B21E297E5}" srcOrd="0" destOrd="0" presId="urn:microsoft.com/office/officeart/2005/8/layout/architecture"/>
    <dgm:cxn modelId="{31A90279-2788-4CC0-B100-A4D44F6EFEF9}" type="presParOf" srcId="{9BBE05E6-E828-4A2D-8EC5-C8ACBE392211}" destId="{3FE1D97A-4CCA-46AC-9DFA-9323D0D4588D}" srcOrd="1" destOrd="0" presId="urn:microsoft.com/office/officeart/2005/8/layout/architectur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881A0F8-9D51-4FBC-B15B-C96543CA14CB}" type="doc">
      <dgm:prSet loTypeId="urn:microsoft.com/office/officeart/2005/8/layout/rings+Icon" loCatId="relationship" qsTypeId="urn:microsoft.com/office/officeart/2005/8/quickstyle/simple1" qsCatId="simple" csTypeId="urn:microsoft.com/office/officeart/2005/8/colors/accent1_2" csCatId="accent1"/>
      <dgm:spPr/>
      <dgm:t>
        <a:bodyPr/>
        <a:lstStyle/>
        <a:p>
          <a:endParaRPr lang="en-US"/>
        </a:p>
      </dgm:t>
    </dgm:pt>
    <dgm:pt modelId="{095CF063-2236-4265-ACF7-A2C448937058}">
      <dgm:prSet/>
      <dgm:spPr/>
      <dgm:t>
        <a:bodyPr/>
        <a:lstStyle/>
        <a:p>
          <a:r>
            <a:rPr lang="en-US" b="1"/>
            <a:t>Strategic Integration</a:t>
          </a:r>
          <a:r>
            <a:rPr lang="en-US"/>
            <a:t>: The NHS must shift from reactive crisis management to a proactive HRM strategy that treats training as a core operational pillar (Hyde et al., 2013).</a:t>
          </a:r>
        </a:p>
      </dgm:t>
    </dgm:pt>
    <dgm:pt modelId="{C74AB156-5B96-4468-8A16-CE39BDDCB16C}" type="parTrans" cxnId="{E4290E21-12E4-41BB-B9BC-50D1C70FF731}">
      <dgm:prSet/>
      <dgm:spPr/>
      <dgm:t>
        <a:bodyPr/>
        <a:lstStyle/>
        <a:p>
          <a:endParaRPr lang="en-US"/>
        </a:p>
      </dgm:t>
    </dgm:pt>
    <dgm:pt modelId="{D152239F-E3C3-48AA-B6E0-276053534A96}" type="sibTrans" cxnId="{E4290E21-12E4-41BB-B9BC-50D1C70FF731}">
      <dgm:prSet/>
      <dgm:spPr/>
      <dgm:t>
        <a:bodyPr/>
        <a:lstStyle/>
        <a:p>
          <a:endParaRPr lang="en-US"/>
        </a:p>
      </dgm:t>
    </dgm:pt>
    <dgm:pt modelId="{CD3DD5F5-C97B-4ED1-B477-EBFE2426BE3B}">
      <dgm:prSet/>
      <dgm:spPr/>
      <dgm:t>
        <a:bodyPr/>
        <a:lstStyle/>
        <a:p>
          <a:r>
            <a:rPr lang="en-US" b="1"/>
            <a:t>Cultural Transformation</a:t>
          </a:r>
          <a:r>
            <a:rPr lang="en-US"/>
            <a:t>: Successful training outcomes depend on fostering a "psychologically safe" environment where errors are treated as vital learning opportunities (PMC, 2026).</a:t>
          </a:r>
        </a:p>
      </dgm:t>
    </dgm:pt>
    <dgm:pt modelId="{B27D62F1-9388-4156-ACF1-C61CC7F7104A}" type="parTrans" cxnId="{DDCC6681-8163-45CC-9C7F-6AF68A442CC6}">
      <dgm:prSet/>
      <dgm:spPr/>
      <dgm:t>
        <a:bodyPr/>
        <a:lstStyle/>
        <a:p>
          <a:endParaRPr lang="en-US"/>
        </a:p>
      </dgm:t>
    </dgm:pt>
    <dgm:pt modelId="{75746665-3519-459C-BF11-8C29EE98A119}" type="sibTrans" cxnId="{DDCC6681-8163-45CC-9C7F-6AF68A442CC6}">
      <dgm:prSet/>
      <dgm:spPr/>
      <dgm:t>
        <a:bodyPr/>
        <a:lstStyle/>
        <a:p>
          <a:endParaRPr lang="en-US"/>
        </a:p>
      </dgm:t>
    </dgm:pt>
    <dgm:pt modelId="{5BB919F6-0CA3-48F7-A22E-20D0D7074358}">
      <dgm:prSet/>
      <dgm:spPr/>
      <dgm:t>
        <a:bodyPr/>
        <a:lstStyle/>
        <a:p>
          <a:r>
            <a:rPr lang="en-US" b="1"/>
            <a:t>Long-term Sustainability</a:t>
          </a:r>
          <a:r>
            <a:rPr lang="en-US"/>
            <a:t>: Continuous investment in digital literacy and diverse training pathways is essential to meet the 15-year workforce vision (British Journal of General Practice, 2024).</a:t>
          </a:r>
        </a:p>
      </dgm:t>
    </dgm:pt>
    <dgm:pt modelId="{DC45807C-DC80-4358-8408-0EE090F1DBD2}" type="parTrans" cxnId="{8DCC97DD-8BB0-44EC-B8D2-5A4538FD30E8}">
      <dgm:prSet/>
      <dgm:spPr/>
      <dgm:t>
        <a:bodyPr/>
        <a:lstStyle/>
        <a:p>
          <a:endParaRPr lang="en-US"/>
        </a:p>
      </dgm:t>
    </dgm:pt>
    <dgm:pt modelId="{B07C4E01-FD8D-4AFE-B216-0053CD60B996}" type="sibTrans" cxnId="{8DCC97DD-8BB0-44EC-B8D2-5A4538FD30E8}">
      <dgm:prSet/>
      <dgm:spPr/>
      <dgm:t>
        <a:bodyPr/>
        <a:lstStyle/>
        <a:p>
          <a:endParaRPr lang="en-US"/>
        </a:p>
      </dgm:t>
    </dgm:pt>
    <dgm:pt modelId="{1D6120D3-856B-4452-8F56-1B17AF842535}" type="pres">
      <dgm:prSet presAssocID="{7881A0F8-9D51-4FBC-B15B-C96543CA14CB}" presName="Name0" presStyleCnt="0">
        <dgm:presLayoutVars>
          <dgm:chMax val="7"/>
          <dgm:dir/>
          <dgm:resizeHandles val="exact"/>
        </dgm:presLayoutVars>
      </dgm:prSet>
      <dgm:spPr/>
    </dgm:pt>
    <dgm:pt modelId="{48DBECB0-F04E-4694-8153-5983868D675D}" type="pres">
      <dgm:prSet presAssocID="{7881A0F8-9D51-4FBC-B15B-C96543CA14CB}" presName="ellipse1" presStyleLbl="vennNode1" presStyleIdx="0" presStyleCnt="3">
        <dgm:presLayoutVars>
          <dgm:bulletEnabled val="1"/>
        </dgm:presLayoutVars>
      </dgm:prSet>
      <dgm:spPr/>
    </dgm:pt>
    <dgm:pt modelId="{F4022863-296C-4F90-A13F-AC787EE4ACFA}" type="pres">
      <dgm:prSet presAssocID="{7881A0F8-9D51-4FBC-B15B-C96543CA14CB}" presName="ellipse2" presStyleLbl="vennNode1" presStyleIdx="1" presStyleCnt="3">
        <dgm:presLayoutVars>
          <dgm:bulletEnabled val="1"/>
        </dgm:presLayoutVars>
      </dgm:prSet>
      <dgm:spPr/>
    </dgm:pt>
    <dgm:pt modelId="{DCCF3160-AE2D-4276-A835-F4B857FAAF78}" type="pres">
      <dgm:prSet presAssocID="{7881A0F8-9D51-4FBC-B15B-C96543CA14CB}" presName="ellipse3" presStyleLbl="vennNode1" presStyleIdx="2" presStyleCnt="3">
        <dgm:presLayoutVars>
          <dgm:bulletEnabled val="1"/>
        </dgm:presLayoutVars>
      </dgm:prSet>
      <dgm:spPr/>
    </dgm:pt>
  </dgm:ptLst>
  <dgm:cxnLst>
    <dgm:cxn modelId="{78BD9810-EAFC-458A-99C7-EE69D82C6007}" type="presOf" srcId="{095CF063-2236-4265-ACF7-A2C448937058}" destId="{48DBECB0-F04E-4694-8153-5983868D675D}" srcOrd="0" destOrd="0" presId="urn:microsoft.com/office/officeart/2005/8/layout/rings+Icon"/>
    <dgm:cxn modelId="{E4290E21-12E4-41BB-B9BC-50D1C70FF731}" srcId="{7881A0F8-9D51-4FBC-B15B-C96543CA14CB}" destId="{095CF063-2236-4265-ACF7-A2C448937058}" srcOrd="0" destOrd="0" parTransId="{C74AB156-5B96-4468-8A16-CE39BDDCB16C}" sibTransId="{D152239F-E3C3-48AA-B6E0-276053534A96}"/>
    <dgm:cxn modelId="{DDCC6681-8163-45CC-9C7F-6AF68A442CC6}" srcId="{7881A0F8-9D51-4FBC-B15B-C96543CA14CB}" destId="{CD3DD5F5-C97B-4ED1-B477-EBFE2426BE3B}" srcOrd="1" destOrd="0" parTransId="{B27D62F1-9388-4156-ACF1-C61CC7F7104A}" sibTransId="{75746665-3519-459C-BF11-8C29EE98A119}"/>
    <dgm:cxn modelId="{AED8D79E-3A30-4D24-8A3E-57B33145C8D2}" type="presOf" srcId="{5BB919F6-0CA3-48F7-A22E-20D0D7074358}" destId="{DCCF3160-AE2D-4276-A835-F4B857FAAF78}" srcOrd="0" destOrd="0" presId="urn:microsoft.com/office/officeart/2005/8/layout/rings+Icon"/>
    <dgm:cxn modelId="{27E4ACD4-EBD5-499F-9621-06B8E77AEF0E}" type="presOf" srcId="{7881A0F8-9D51-4FBC-B15B-C96543CA14CB}" destId="{1D6120D3-856B-4452-8F56-1B17AF842535}" srcOrd="0" destOrd="0" presId="urn:microsoft.com/office/officeart/2005/8/layout/rings+Icon"/>
    <dgm:cxn modelId="{8DCC97DD-8BB0-44EC-B8D2-5A4538FD30E8}" srcId="{7881A0F8-9D51-4FBC-B15B-C96543CA14CB}" destId="{5BB919F6-0CA3-48F7-A22E-20D0D7074358}" srcOrd="2" destOrd="0" parTransId="{DC45807C-DC80-4358-8408-0EE090F1DBD2}" sibTransId="{B07C4E01-FD8D-4AFE-B216-0053CD60B996}"/>
    <dgm:cxn modelId="{5540C8EF-956E-4C07-93F0-E4F98EC94431}" type="presOf" srcId="{CD3DD5F5-C97B-4ED1-B477-EBFE2426BE3B}" destId="{F4022863-296C-4F90-A13F-AC787EE4ACFA}" srcOrd="0" destOrd="0" presId="urn:microsoft.com/office/officeart/2005/8/layout/rings+Icon"/>
    <dgm:cxn modelId="{F1A17AF9-3F08-438D-A359-0B77DF52BC46}" type="presParOf" srcId="{1D6120D3-856B-4452-8F56-1B17AF842535}" destId="{48DBECB0-F04E-4694-8153-5983868D675D}" srcOrd="0" destOrd="0" presId="urn:microsoft.com/office/officeart/2005/8/layout/rings+Icon"/>
    <dgm:cxn modelId="{C5EBEA40-7593-4562-A2B3-3B96B27B12AC}" type="presParOf" srcId="{1D6120D3-856B-4452-8F56-1B17AF842535}" destId="{F4022863-296C-4F90-A13F-AC787EE4ACFA}" srcOrd="1" destOrd="0" presId="urn:microsoft.com/office/officeart/2005/8/layout/rings+Icon"/>
    <dgm:cxn modelId="{A13349C3-EDB5-4837-9E4F-BE7E927E9A88}" type="presParOf" srcId="{1D6120D3-856B-4452-8F56-1B17AF842535}" destId="{DCCF3160-AE2D-4276-A835-F4B857FAAF78}" srcOrd="2"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56A9890D-E258-473C-87D9-37F31E8443CE}" type="doc">
      <dgm:prSet loTypeId="urn:microsoft.com/office/officeart/2005/8/layout/chevron2" loCatId="list" qsTypeId="urn:microsoft.com/office/officeart/2005/8/quickstyle/simple1" qsCatId="simple" csTypeId="urn:microsoft.com/office/officeart/2005/8/colors/accent1_2" csCatId="accent1"/>
      <dgm:spPr/>
      <dgm:t>
        <a:bodyPr/>
        <a:lstStyle/>
        <a:p>
          <a:endParaRPr lang="en-US"/>
        </a:p>
      </dgm:t>
    </dgm:pt>
    <dgm:pt modelId="{A4ABE617-39A3-4AF1-A857-9649BB161E30}">
      <dgm:prSet/>
      <dgm:spPr/>
      <dgm:t>
        <a:bodyPr/>
        <a:lstStyle/>
        <a:p>
          <a:r>
            <a:rPr lang="en-US" b="1"/>
            <a:t>What my Topic Says? </a:t>
          </a:r>
          <a:endParaRPr lang="en-US"/>
        </a:p>
      </dgm:t>
    </dgm:pt>
    <dgm:pt modelId="{68CFC876-E4F7-4BCD-B14A-5ACF90386553}" type="parTrans" cxnId="{B07C4AB8-27D4-4C24-9BAE-0C8A4D48E367}">
      <dgm:prSet/>
      <dgm:spPr/>
      <dgm:t>
        <a:bodyPr/>
        <a:lstStyle/>
        <a:p>
          <a:endParaRPr lang="en-US"/>
        </a:p>
      </dgm:t>
    </dgm:pt>
    <dgm:pt modelId="{CE583420-659F-4AF6-BBA0-6CE7F8D7042B}" type="sibTrans" cxnId="{B07C4AB8-27D4-4C24-9BAE-0C8A4D48E367}">
      <dgm:prSet/>
      <dgm:spPr/>
      <dgm:t>
        <a:bodyPr/>
        <a:lstStyle/>
        <a:p>
          <a:endParaRPr lang="en-US"/>
        </a:p>
      </dgm:t>
    </dgm:pt>
    <dgm:pt modelId="{B7B781A7-3D35-433D-B152-609C4384A583}">
      <dgm:prSet/>
      <dgm:spPr/>
      <dgm:t>
        <a:bodyPr/>
        <a:lstStyle/>
        <a:p>
          <a:r>
            <a:rPr lang="en-US"/>
            <a:t>Training and Development is a strategic HCM function that systematically enhances employee capabilities through planned learning experiences to meet organizational goals (Al-Zahrani, 2024).</a:t>
          </a:r>
        </a:p>
      </dgm:t>
    </dgm:pt>
    <dgm:pt modelId="{F24A1866-AEAE-40CC-A3B3-C34859F65058}" type="parTrans" cxnId="{C7791F32-CA0F-4DE7-8F1F-9633C191E8F8}">
      <dgm:prSet/>
      <dgm:spPr/>
      <dgm:t>
        <a:bodyPr/>
        <a:lstStyle/>
        <a:p>
          <a:endParaRPr lang="en-US"/>
        </a:p>
      </dgm:t>
    </dgm:pt>
    <dgm:pt modelId="{19741730-E81D-463C-9904-B6889E470AF6}" type="sibTrans" cxnId="{C7791F32-CA0F-4DE7-8F1F-9633C191E8F8}">
      <dgm:prSet/>
      <dgm:spPr/>
      <dgm:t>
        <a:bodyPr/>
        <a:lstStyle/>
        <a:p>
          <a:endParaRPr lang="en-US"/>
        </a:p>
      </dgm:t>
    </dgm:pt>
    <dgm:pt modelId="{926AA56A-2536-4F2B-BF71-22796BA7B22C}">
      <dgm:prSet/>
      <dgm:spPr/>
      <dgm:t>
        <a:bodyPr/>
        <a:lstStyle/>
        <a:p>
          <a:r>
            <a:rPr lang="en-US" b="1"/>
            <a:t>Whats the Core focus</a:t>
          </a:r>
          <a:endParaRPr lang="en-US"/>
        </a:p>
      </dgm:t>
    </dgm:pt>
    <dgm:pt modelId="{B040BB04-64CA-4320-A8BF-98346A96BE06}" type="parTrans" cxnId="{BE8D57D4-E87C-4F65-AB26-E7BA1E7E96B7}">
      <dgm:prSet/>
      <dgm:spPr/>
      <dgm:t>
        <a:bodyPr/>
        <a:lstStyle/>
        <a:p>
          <a:endParaRPr lang="en-US"/>
        </a:p>
      </dgm:t>
    </dgm:pt>
    <dgm:pt modelId="{54D134D9-52E1-4EA0-95FE-A22D088E8B15}" type="sibTrans" cxnId="{BE8D57D4-E87C-4F65-AB26-E7BA1E7E96B7}">
      <dgm:prSet/>
      <dgm:spPr/>
      <dgm:t>
        <a:bodyPr/>
        <a:lstStyle/>
        <a:p>
          <a:endParaRPr lang="en-US"/>
        </a:p>
      </dgm:t>
    </dgm:pt>
    <dgm:pt modelId="{B06012BE-90C0-4611-9771-E305577B2417}">
      <dgm:prSet/>
      <dgm:spPr/>
      <dgm:t>
        <a:bodyPr/>
        <a:lstStyle/>
        <a:p>
          <a:r>
            <a:rPr lang="en-US"/>
            <a:t>The primary focus is aligning workforce competencies with the rapid evolution of healthcare technologies and patient-centered care models (Bharathi et al., 2024).</a:t>
          </a:r>
        </a:p>
      </dgm:t>
    </dgm:pt>
    <dgm:pt modelId="{47438466-5B39-4FED-8F9E-FCEF776703FD}" type="parTrans" cxnId="{3D79BECA-79B5-48E2-9DDD-C4269A3AEF9F}">
      <dgm:prSet/>
      <dgm:spPr/>
      <dgm:t>
        <a:bodyPr/>
        <a:lstStyle/>
        <a:p>
          <a:endParaRPr lang="en-US"/>
        </a:p>
      </dgm:t>
    </dgm:pt>
    <dgm:pt modelId="{BB2CC2A4-0A1A-407F-98EC-73228AC22CDD}" type="sibTrans" cxnId="{3D79BECA-79B5-48E2-9DDD-C4269A3AEF9F}">
      <dgm:prSet/>
      <dgm:spPr/>
      <dgm:t>
        <a:bodyPr/>
        <a:lstStyle/>
        <a:p>
          <a:endParaRPr lang="en-US"/>
        </a:p>
      </dgm:t>
    </dgm:pt>
    <dgm:pt modelId="{067FF385-AF6F-48B4-AFE3-E7D3C8E72E5D}">
      <dgm:prSet/>
      <dgm:spPr/>
      <dgm:t>
        <a:bodyPr/>
        <a:lstStyle/>
        <a:p>
          <a:r>
            <a:rPr lang="en-US" b="1"/>
            <a:t>Whats the Objective</a:t>
          </a:r>
          <a:endParaRPr lang="en-US"/>
        </a:p>
      </dgm:t>
    </dgm:pt>
    <dgm:pt modelId="{CDE3A2E8-64BB-467B-85A6-E7F8615561CE}" type="parTrans" cxnId="{F53D8E2C-874D-425E-8BCE-EA4C3B8C0691}">
      <dgm:prSet/>
      <dgm:spPr/>
      <dgm:t>
        <a:bodyPr/>
        <a:lstStyle/>
        <a:p>
          <a:endParaRPr lang="en-US"/>
        </a:p>
      </dgm:t>
    </dgm:pt>
    <dgm:pt modelId="{53B9F2D2-27DB-49AE-8520-5F2124B9C190}" type="sibTrans" cxnId="{F53D8E2C-874D-425E-8BCE-EA4C3B8C0691}">
      <dgm:prSet/>
      <dgm:spPr/>
      <dgm:t>
        <a:bodyPr/>
        <a:lstStyle/>
        <a:p>
          <a:endParaRPr lang="en-US"/>
        </a:p>
      </dgm:t>
    </dgm:pt>
    <dgm:pt modelId="{A222908B-C6DD-495B-8555-C2A475A6E715}">
      <dgm:prSet/>
      <dgm:spPr/>
      <dgm:t>
        <a:bodyPr/>
        <a:lstStyle/>
        <a:p>
          <a:r>
            <a:rPr lang="en-US"/>
            <a:t>The objective is to create a resilient, sustainable healthcare workforce that can adapt to high-pressure environments while maintaining clinical excellence (NHS England, 2023).</a:t>
          </a:r>
        </a:p>
      </dgm:t>
    </dgm:pt>
    <dgm:pt modelId="{9CC53E6C-367B-4BE0-8F14-B25EA768D080}" type="parTrans" cxnId="{358DEFD8-6BF5-427E-A149-58DDA9098BCC}">
      <dgm:prSet/>
      <dgm:spPr/>
      <dgm:t>
        <a:bodyPr/>
        <a:lstStyle/>
        <a:p>
          <a:endParaRPr lang="en-US"/>
        </a:p>
      </dgm:t>
    </dgm:pt>
    <dgm:pt modelId="{3E2E6924-3FD4-4AFB-AAA5-91BD5C47D6BD}" type="sibTrans" cxnId="{358DEFD8-6BF5-427E-A149-58DDA9098BCC}">
      <dgm:prSet/>
      <dgm:spPr/>
      <dgm:t>
        <a:bodyPr/>
        <a:lstStyle/>
        <a:p>
          <a:endParaRPr lang="en-US"/>
        </a:p>
      </dgm:t>
    </dgm:pt>
    <dgm:pt modelId="{7760E318-B5B0-4004-A7BD-80CDB272C3CA}" type="pres">
      <dgm:prSet presAssocID="{56A9890D-E258-473C-87D9-37F31E8443CE}" presName="linearFlow" presStyleCnt="0">
        <dgm:presLayoutVars>
          <dgm:dir/>
          <dgm:animLvl val="lvl"/>
          <dgm:resizeHandles val="exact"/>
        </dgm:presLayoutVars>
      </dgm:prSet>
      <dgm:spPr/>
    </dgm:pt>
    <dgm:pt modelId="{2F48283E-1AD7-4708-B463-BE427D14593B}" type="pres">
      <dgm:prSet presAssocID="{A4ABE617-39A3-4AF1-A857-9649BB161E30}" presName="composite" presStyleCnt="0"/>
      <dgm:spPr/>
    </dgm:pt>
    <dgm:pt modelId="{A9C466E3-D579-4226-AE35-548B3C811400}" type="pres">
      <dgm:prSet presAssocID="{A4ABE617-39A3-4AF1-A857-9649BB161E30}" presName="parentText" presStyleLbl="alignNode1" presStyleIdx="0" presStyleCnt="3">
        <dgm:presLayoutVars>
          <dgm:chMax val="1"/>
          <dgm:bulletEnabled val="1"/>
        </dgm:presLayoutVars>
      </dgm:prSet>
      <dgm:spPr/>
    </dgm:pt>
    <dgm:pt modelId="{E8451BF0-43F8-44C0-BCBE-CC1276198110}" type="pres">
      <dgm:prSet presAssocID="{A4ABE617-39A3-4AF1-A857-9649BB161E30}" presName="descendantText" presStyleLbl="alignAcc1" presStyleIdx="0" presStyleCnt="3">
        <dgm:presLayoutVars>
          <dgm:bulletEnabled val="1"/>
        </dgm:presLayoutVars>
      </dgm:prSet>
      <dgm:spPr/>
    </dgm:pt>
    <dgm:pt modelId="{6C3C560C-3CF9-4D55-971E-575F35A8102B}" type="pres">
      <dgm:prSet presAssocID="{CE583420-659F-4AF6-BBA0-6CE7F8D7042B}" presName="sp" presStyleCnt="0"/>
      <dgm:spPr/>
    </dgm:pt>
    <dgm:pt modelId="{23A00762-6909-4C77-B247-BEFDF2793A8A}" type="pres">
      <dgm:prSet presAssocID="{926AA56A-2536-4F2B-BF71-22796BA7B22C}" presName="composite" presStyleCnt="0"/>
      <dgm:spPr/>
    </dgm:pt>
    <dgm:pt modelId="{99B5732C-9616-46EA-ACB4-5A29C994702C}" type="pres">
      <dgm:prSet presAssocID="{926AA56A-2536-4F2B-BF71-22796BA7B22C}" presName="parentText" presStyleLbl="alignNode1" presStyleIdx="1" presStyleCnt="3">
        <dgm:presLayoutVars>
          <dgm:chMax val="1"/>
          <dgm:bulletEnabled val="1"/>
        </dgm:presLayoutVars>
      </dgm:prSet>
      <dgm:spPr/>
    </dgm:pt>
    <dgm:pt modelId="{E72F9707-A0FC-4128-BD4A-2A6FECD5272D}" type="pres">
      <dgm:prSet presAssocID="{926AA56A-2536-4F2B-BF71-22796BA7B22C}" presName="descendantText" presStyleLbl="alignAcc1" presStyleIdx="1" presStyleCnt="3">
        <dgm:presLayoutVars>
          <dgm:bulletEnabled val="1"/>
        </dgm:presLayoutVars>
      </dgm:prSet>
      <dgm:spPr/>
    </dgm:pt>
    <dgm:pt modelId="{0F874599-F516-42B4-A1F4-F7B933DA194A}" type="pres">
      <dgm:prSet presAssocID="{54D134D9-52E1-4EA0-95FE-A22D088E8B15}" presName="sp" presStyleCnt="0"/>
      <dgm:spPr/>
    </dgm:pt>
    <dgm:pt modelId="{F07E87D7-575C-44B4-BCD0-55F2F23AA79E}" type="pres">
      <dgm:prSet presAssocID="{067FF385-AF6F-48B4-AFE3-E7D3C8E72E5D}" presName="composite" presStyleCnt="0"/>
      <dgm:spPr/>
    </dgm:pt>
    <dgm:pt modelId="{9A4C806C-762B-4A6A-B934-CE98629F33D8}" type="pres">
      <dgm:prSet presAssocID="{067FF385-AF6F-48B4-AFE3-E7D3C8E72E5D}" presName="parentText" presStyleLbl="alignNode1" presStyleIdx="2" presStyleCnt="3">
        <dgm:presLayoutVars>
          <dgm:chMax val="1"/>
          <dgm:bulletEnabled val="1"/>
        </dgm:presLayoutVars>
      </dgm:prSet>
      <dgm:spPr/>
    </dgm:pt>
    <dgm:pt modelId="{CA6DE14B-07CF-4C58-AF3F-B6D176ABFEA3}" type="pres">
      <dgm:prSet presAssocID="{067FF385-AF6F-48B4-AFE3-E7D3C8E72E5D}" presName="descendantText" presStyleLbl="alignAcc1" presStyleIdx="2" presStyleCnt="3">
        <dgm:presLayoutVars>
          <dgm:bulletEnabled val="1"/>
        </dgm:presLayoutVars>
      </dgm:prSet>
      <dgm:spPr/>
    </dgm:pt>
  </dgm:ptLst>
  <dgm:cxnLst>
    <dgm:cxn modelId="{4E3CB918-7263-43B0-BB60-68276AD320FD}" type="presOf" srcId="{926AA56A-2536-4F2B-BF71-22796BA7B22C}" destId="{99B5732C-9616-46EA-ACB4-5A29C994702C}" srcOrd="0" destOrd="0" presId="urn:microsoft.com/office/officeart/2005/8/layout/chevron2"/>
    <dgm:cxn modelId="{F53D8E2C-874D-425E-8BCE-EA4C3B8C0691}" srcId="{56A9890D-E258-473C-87D9-37F31E8443CE}" destId="{067FF385-AF6F-48B4-AFE3-E7D3C8E72E5D}" srcOrd="2" destOrd="0" parTransId="{CDE3A2E8-64BB-467B-85A6-E7F8615561CE}" sibTransId="{53B9F2D2-27DB-49AE-8520-5F2124B9C190}"/>
    <dgm:cxn modelId="{C7791F32-CA0F-4DE7-8F1F-9633C191E8F8}" srcId="{A4ABE617-39A3-4AF1-A857-9649BB161E30}" destId="{B7B781A7-3D35-433D-B152-609C4384A583}" srcOrd="0" destOrd="0" parTransId="{F24A1866-AEAE-40CC-A3B3-C34859F65058}" sibTransId="{19741730-E81D-463C-9904-B6889E470AF6}"/>
    <dgm:cxn modelId="{9BE8215B-C92B-4096-885F-5DF5DA8CDD29}" type="presOf" srcId="{067FF385-AF6F-48B4-AFE3-E7D3C8E72E5D}" destId="{9A4C806C-762B-4A6A-B934-CE98629F33D8}" srcOrd="0" destOrd="0" presId="urn:microsoft.com/office/officeart/2005/8/layout/chevron2"/>
    <dgm:cxn modelId="{6A7D9856-14A7-4508-86E7-32D96A229626}" type="presOf" srcId="{B06012BE-90C0-4611-9771-E305577B2417}" destId="{E72F9707-A0FC-4128-BD4A-2A6FECD5272D}" srcOrd="0" destOrd="0" presId="urn:microsoft.com/office/officeart/2005/8/layout/chevron2"/>
    <dgm:cxn modelId="{0411EFA1-17D8-44F4-B350-369AB7F5B3DB}" type="presOf" srcId="{A4ABE617-39A3-4AF1-A857-9649BB161E30}" destId="{A9C466E3-D579-4226-AE35-548B3C811400}" srcOrd="0" destOrd="0" presId="urn:microsoft.com/office/officeart/2005/8/layout/chevron2"/>
    <dgm:cxn modelId="{1D290FA4-3A96-485F-B751-6954BD11B492}" type="presOf" srcId="{56A9890D-E258-473C-87D9-37F31E8443CE}" destId="{7760E318-B5B0-4004-A7BD-80CDB272C3CA}" srcOrd="0" destOrd="0" presId="urn:microsoft.com/office/officeart/2005/8/layout/chevron2"/>
    <dgm:cxn modelId="{D3814DAB-217A-45FD-92B1-F3F76A0AB605}" type="presOf" srcId="{B7B781A7-3D35-433D-B152-609C4384A583}" destId="{E8451BF0-43F8-44C0-BCBE-CC1276198110}" srcOrd="0" destOrd="0" presId="urn:microsoft.com/office/officeart/2005/8/layout/chevron2"/>
    <dgm:cxn modelId="{B07C4AB8-27D4-4C24-9BAE-0C8A4D48E367}" srcId="{56A9890D-E258-473C-87D9-37F31E8443CE}" destId="{A4ABE617-39A3-4AF1-A857-9649BB161E30}" srcOrd="0" destOrd="0" parTransId="{68CFC876-E4F7-4BCD-B14A-5ACF90386553}" sibTransId="{CE583420-659F-4AF6-BBA0-6CE7F8D7042B}"/>
    <dgm:cxn modelId="{3D79BECA-79B5-48E2-9DDD-C4269A3AEF9F}" srcId="{926AA56A-2536-4F2B-BF71-22796BA7B22C}" destId="{B06012BE-90C0-4611-9771-E305577B2417}" srcOrd="0" destOrd="0" parTransId="{47438466-5B39-4FED-8F9E-FCEF776703FD}" sibTransId="{BB2CC2A4-0A1A-407F-98EC-73228AC22CDD}"/>
    <dgm:cxn modelId="{0EF340D1-BA7A-42B6-8021-36972D0B6954}" type="presOf" srcId="{A222908B-C6DD-495B-8555-C2A475A6E715}" destId="{CA6DE14B-07CF-4C58-AF3F-B6D176ABFEA3}" srcOrd="0" destOrd="0" presId="urn:microsoft.com/office/officeart/2005/8/layout/chevron2"/>
    <dgm:cxn modelId="{BE8D57D4-E87C-4F65-AB26-E7BA1E7E96B7}" srcId="{56A9890D-E258-473C-87D9-37F31E8443CE}" destId="{926AA56A-2536-4F2B-BF71-22796BA7B22C}" srcOrd="1" destOrd="0" parTransId="{B040BB04-64CA-4320-A8BF-98346A96BE06}" sibTransId="{54D134D9-52E1-4EA0-95FE-A22D088E8B15}"/>
    <dgm:cxn modelId="{358DEFD8-6BF5-427E-A149-58DDA9098BCC}" srcId="{067FF385-AF6F-48B4-AFE3-E7D3C8E72E5D}" destId="{A222908B-C6DD-495B-8555-C2A475A6E715}" srcOrd="0" destOrd="0" parTransId="{9CC53E6C-367B-4BE0-8F14-B25EA768D080}" sibTransId="{3E2E6924-3FD4-4AFB-AAA5-91BD5C47D6BD}"/>
    <dgm:cxn modelId="{C31F482A-C8EB-4E44-83B2-BE7DD936FE92}" type="presParOf" srcId="{7760E318-B5B0-4004-A7BD-80CDB272C3CA}" destId="{2F48283E-1AD7-4708-B463-BE427D14593B}" srcOrd="0" destOrd="0" presId="urn:microsoft.com/office/officeart/2005/8/layout/chevron2"/>
    <dgm:cxn modelId="{575EBD61-233E-4578-861E-22017FEC6681}" type="presParOf" srcId="{2F48283E-1AD7-4708-B463-BE427D14593B}" destId="{A9C466E3-D579-4226-AE35-548B3C811400}" srcOrd="0" destOrd="0" presId="urn:microsoft.com/office/officeart/2005/8/layout/chevron2"/>
    <dgm:cxn modelId="{B00930AD-FE91-4BCF-824B-E354958C17F1}" type="presParOf" srcId="{2F48283E-1AD7-4708-B463-BE427D14593B}" destId="{E8451BF0-43F8-44C0-BCBE-CC1276198110}" srcOrd="1" destOrd="0" presId="urn:microsoft.com/office/officeart/2005/8/layout/chevron2"/>
    <dgm:cxn modelId="{1530F152-FF19-4CD8-A3D5-17421FAB20A2}" type="presParOf" srcId="{7760E318-B5B0-4004-A7BD-80CDB272C3CA}" destId="{6C3C560C-3CF9-4D55-971E-575F35A8102B}" srcOrd="1" destOrd="0" presId="urn:microsoft.com/office/officeart/2005/8/layout/chevron2"/>
    <dgm:cxn modelId="{4ACC85A8-9811-48A5-B4F7-C0D70FD22217}" type="presParOf" srcId="{7760E318-B5B0-4004-A7BD-80CDB272C3CA}" destId="{23A00762-6909-4C77-B247-BEFDF2793A8A}" srcOrd="2" destOrd="0" presId="urn:microsoft.com/office/officeart/2005/8/layout/chevron2"/>
    <dgm:cxn modelId="{C3C15646-8D86-45A7-9DA7-6863AD4C4755}" type="presParOf" srcId="{23A00762-6909-4C77-B247-BEFDF2793A8A}" destId="{99B5732C-9616-46EA-ACB4-5A29C994702C}" srcOrd="0" destOrd="0" presId="urn:microsoft.com/office/officeart/2005/8/layout/chevron2"/>
    <dgm:cxn modelId="{651B6C6A-A4CF-477D-9B50-569E9A220CA7}" type="presParOf" srcId="{23A00762-6909-4C77-B247-BEFDF2793A8A}" destId="{E72F9707-A0FC-4128-BD4A-2A6FECD5272D}" srcOrd="1" destOrd="0" presId="urn:microsoft.com/office/officeart/2005/8/layout/chevron2"/>
    <dgm:cxn modelId="{936922BB-1A91-4A1D-87A6-C94A8F3A82F9}" type="presParOf" srcId="{7760E318-B5B0-4004-A7BD-80CDB272C3CA}" destId="{0F874599-F516-42B4-A1F4-F7B933DA194A}" srcOrd="3" destOrd="0" presId="urn:microsoft.com/office/officeart/2005/8/layout/chevron2"/>
    <dgm:cxn modelId="{381575F9-850E-4D53-8909-EAC464DAC528}" type="presParOf" srcId="{7760E318-B5B0-4004-A7BD-80CDB272C3CA}" destId="{F07E87D7-575C-44B4-BCD0-55F2F23AA79E}" srcOrd="4" destOrd="0" presId="urn:microsoft.com/office/officeart/2005/8/layout/chevron2"/>
    <dgm:cxn modelId="{1349BFB1-4F65-42DF-8464-F13304DC96AE}" type="presParOf" srcId="{F07E87D7-575C-44B4-BCD0-55F2F23AA79E}" destId="{9A4C806C-762B-4A6A-B934-CE98629F33D8}" srcOrd="0" destOrd="0" presId="urn:microsoft.com/office/officeart/2005/8/layout/chevron2"/>
    <dgm:cxn modelId="{125DFAB2-D13A-4A58-9D6B-B56A1351CB54}" type="presParOf" srcId="{F07E87D7-575C-44B4-BCD0-55F2F23AA79E}" destId="{CA6DE14B-07CF-4C58-AF3F-B6D176ABFEA3}"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7D8F06F1-9C1E-4E7A-A1C0-5F7DA67DE58C}"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5E2E9E61-F553-4DA6-B11B-00A602455BC2}">
      <dgm:prSet/>
      <dgm:spPr/>
      <dgm:t>
        <a:bodyPr/>
        <a:lstStyle/>
        <a:p>
          <a:r>
            <a:rPr lang="en-US" b="1"/>
            <a:t>Budgetary Displacement</a:t>
          </a:r>
          <a:endParaRPr lang="en-US"/>
        </a:p>
      </dgm:t>
    </dgm:pt>
    <dgm:pt modelId="{B8A24067-CC62-401C-A755-6E2D43865ED3}" type="parTrans" cxnId="{01755208-D9A6-4B7A-BAC8-032ABA4B0C91}">
      <dgm:prSet/>
      <dgm:spPr/>
      <dgm:t>
        <a:bodyPr/>
        <a:lstStyle/>
        <a:p>
          <a:endParaRPr lang="en-US"/>
        </a:p>
      </dgm:t>
    </dgm:pt>
    <dgm:pt modelId="{17A63F66-166C-4C04-8115-872A0786E0FF}" type="sibTrans" cxnId="{01755208-D9A6-4B7A-BAC8-032ABA4B0C91}">
      <dgm:prSet/>
      <dgm:spPr/>
      <dgm:t>
        <a:bodyPr/>
        <a:lstStyle/>
        <a:p>
          <a:endParaRPr lang="en-US"/>
        </a:p>
      </dgm:t>
    </dgm:pt>
    <dgm:pt modelId="{3F5EB581-C05F-4352-A5D8-A5423D58A3FF}">
      <dgm:prSet/>
      <dgm:spPr/>
      <dgm:t>
        <a:bodyPr/>
        <a:lstStyle/>
        <a:p>
          <a:r>
            <a:rPr lang="en-US"/>
            <a:t>Rising operational costs and drug prices have led many departments to divert dedicated T&amp;D funds toward immediate frontline service delivery (UK Clinical Pharmacy Association [UKCPA], 2026).</a:t>
          </a:r>
        </a:p>
      </dgm:t>
    </dgm:pt>
    <dgm:pt modelId="{6B34AB3B-0768-471B-9B1B-CD898C367FEF}" type="parTrans" cxnId="{2A27D229-F212-4366-BBB9-744F5061A845}">
      <dgm:prSet/>
      <dgm:spPr/>
      <dgm:t>
        <a:bodyPr/>
        <a:lstStyle/>
        <a:p>
          <a:endParaRPr lang="en-US"/>
        </a:p>
      </dgm:t>
    </dgm:pt>
    <dgm:pt modelId="{22C95A65-F7CE-40CB-BF74-01AC32D44759}" type="sibTrans" cxnId="{2A27D229-F212-4366-BBB9-744F5061A845}">
      <dgm:prSet/>
      <dgm:spPr/>
      <dgm:t>
        <a:bodyPr/>
        <a:lstStyle/>
        <a:p>
          <a:endParaRPr lang="en-US"/>
        </a:p>
      </dgm:t>
    </dgm:pt>
    <dgm:pt modelId="{EACE7D69-E317-412F-90D8-462D13ECD8E0}">
      <dgm:prSet/>
      <dgm:spPr/>
      <dgm:t>
        <a:bodyPr/>
        <a:lstStyle/>
        <a:p>
          <a:r>
            <a:rPr lang="en-US" b="1"/>
            <a:t>Training Time Deficits</a:t>
          </a:r>
          <a:endParaRPr lang="en-US"/>
        </a:p>
      </dgm:t>
    </dgm:pt>
    <dgm:pt modelId="{698C7F9B-50A5-422D-A46E-9D53C086AECD}" type="parTrans" cxnId="{016C4550-D0F0-4F4C-97CA-2B543793E3DE}">
      <dgm:prSet/>
      <dgm:spPr/>
      <dgm:t>
        <a:bodyPr/>
        <a:lstStyle/>
        <a:p>
          <a:endParaRPr lang="en-US"/>
        </a:p>
      </dgm:t>
    </dgm:pt>
    <dgm:pt modelId="{1180143E-6D72-4048-8483-D0B1D2AC8BA6}" type="sibTrans" cxnId="{016C4550-D0F0-4F4C-97CA-2B543793E3DE}">
      <dgm:prSet/>
      <dgm:spPr/>
      <dgm:t>
        <a:bodyPr/>
        <a:lstStyle/>
        <a:p>
          <a:endParaRPr lang="en-US"/>
        </a:p>
      </dgm:t>
    </dgm:pt>
    <dgm:pt modelId="{E72A45BC-5BA8-4F0B-AC28-68D264105382}">
      <dgm:prSet/>
      <dgm:spPr/>
      <dgm:t>
        <a:bodyPr/>
        <a:lstStyle/>
        <a:p>
          <a:r>
            <a:rPr lang="en-US"/>
            <a:t>Excessive winter pressures and hospital bed occupancy, reaching 14% for patients ready for discharge, severely restrict the time staff can dedicate to professional development (UKCPA, 2026).</a:t>
          </a:r>
        </a:p>
      </dgm:t>
    </dgm:pt>
    <dgm:pt modelId="{7B35B856-50CC-48FF-8FD6-10C9266C60BF}" type="parTrans" cxnId="{40137AFD-E675-4663-90D3-FD2CE0F4C7D3}">
      <dgm:prSet/>
      <dgm:spPr/>
      <dgm:t>
        <a:bodyPr/>
        <a:lstStyle/>
        <a:p>
          <a:endParaRPr lang="en-US"/>
        </a:p>
      </dgm:t>
    </dgm:pt>
    <dgm:pt modelId="{8CEA8BCB-B8F2-44BC-8DE0-6834CB01979C}" type="sibTrans" cxnId="{40137AFD-E675-4663-90D3-FD2CE0F4C7D3}">
      <dgm:prSet/>
      <dgm:spPr/>
      <dgm:t>
        <a:bodyPr/>
        <a:lstStyle/>
        <a:p>
          <a:endParaRPr lang="en-US"/>
        </a:p>
      </dgm:t>
    </dgm:pt>
    <dgm:pt modelId="{D45D9676-38D5-40C8-816C-FDF1206EBCCE}">
      <dgm:prSet/>
      <dgm:spPr/>
      <dgm:t>
        <a:bodyPr/>
        <a:lstStyle/>
        <a:p>
          <a:r>
            <a:rPr lang="en-US" b="1"/>
            <a:t>Digital Skills Shortfall</a:t>
          </a:r>
          <a:endParaRPr lang="en-US"/>
        </a:p>
      </dgm:t>
    </dgm:pt>
    <dgm:pt modelId="{D687CF52-95B9-4807-A31C-FC016CC444B8}" type="parTrans" cxnId="{8A713A12-9A3C-4509-AD28-F0F7513126EC}">
      <dgm:prSet/>
      <dgm:spPr/>
      <dgm:t>
        <a:bodyPr/>
        <a:lstStyle/>
        <a:p>
          <a:endParaRPr lang="en-US"/>
        </a:p>
      </dgm:t>
    </dgm:pt>
    <dgm:pt modelId="{6A505027-A67D-47D8-BC80-31DBDAE8F281}" type="sibTrans" cxnId="{8A713A12-9A3C-4509-AD28-F0F7513126EC}">
      <dgm:prSet/>
      <dgm:spPr/>
      <dgm:t>
        <a:bodyPr/>
        <a:lstStyle/>
        <a:p>
          <a:endParaRPr lang="en-US"/>
        </a:p>
      </dgm:t>
    </dgm:pt>
    <dgm:pt modelId="{E3BEAE33-7096-4959-A23A-5CC86CDF2A77}">
      <dgm:prSet/>
      <dgm:spPr/>
      <dgm:t>
        <a:bodyPr/>
        <a:lstStyle/>
        <a:p>
          <a:r>
            <a:rPr lang="en-US"/>
            <a:t>A significant portion of the workforce lacks the "future-ready" digital literacy required to manage emerging AI-driven healthcare platforms and integrated data systems (NHS England, 2025).</a:t>
          </a:r>
        </a:p>
      </dgm:t>
    </dgm:pt>
    <dgm:pt modelId="{D49F82C7-4F4E-4213-BEA5-6B584FE7D0C9}" type="parTrans" cxnId="{59A242AD-B84C-49B6-9F1A-FB58E31C3100}">
      <dgm:prSet/>
      <dgm:spPr/>
      <dgm:t>
        <a:bodyPr/>
        <a:lstStyle/>
        <a:p>
          <a:endParaRPr lang="en-US"/>
        </a:p>
      </dgm:t>
    </dgm:pt>
    <dgm:pt modelId="{AD621C19-152A-4713-AE22-E5FDF9AEA9DB}" type="sibTrans" cxnId="{59A242AD-B84C-49B6-9F1A-FB58E31C3100}">
      <dgm:prSet/>
      <dgm:spPr/>
      <dgm:t>
        <a:bodyPr/>
        <a:lstStyle/>
        <a:p>
          <a:endParaRPr lang="en-US"/>
        </a:p>
      </dgm:t>
    </dgm:pt>
    <dgm:pt modelId="{78A8D2B4-8C48-4DBD-BA70-A6A9C63ED797}" type="pres">
      <dgm:prSet presAssocID="{7D8F06F1-9C1E-4E7A-A1C0-5F7DA67DE58C}" presName="Name0" presStyleCnt="0">
        <dgm:presLayoutVars>
          <dgm:dir/>
          <dgm:animLvl val="lvl"/>
          <dgm:resizeHandles val="exact"/>
        </dgm:presLayoutVars>
      </dgm:prSet>
      <dgm:spPr/>
    </dgm:pt>
    <dgm:pt modelId="{ACE17DA6-FCF3-4307-9319-4D7E72543082}" type="pres">
      <dgm:prSet presAssocID="{5E2E9E61-F553-4DA6-B11B-00A602455BC2}" presName="composite" presStyleCnt="0"/>
      <dgm:spPr/>
    </dgm:pt>
    <dgm:pt modelId="{2E492707-F213-49B5-8530-C5E4EA5CFE5D}" type="pres">
      <dgm:prSet presAssocID="{5E2E9E61-F553-4DA6-B11B-00A602455BC2}" presName="parTx" presStyleLbl="alignNode1" presStyleIdx="0" presStyleCnt="3">
        <dgm:presLayoutVars>
          <dgm:chMax val="0"/>
          <dgm:chPref val="0"/>
          <dgm:bulletEnabled val="1"/>
        </dgm:presLayoutVars>
      </dgm:prSet>
      <dgm:spPr/>
    </dgm:pt>
    <dgm:pt modelId="{ABD043A3-6A67-4CAD-8134-F66CE49C60EA}" type="pres">
      <dgm:prSet presAssocID="{5E2E9E61-F553-4DA6-B11B-00A602455BC2}" presName="desTx" presStyleLbl="alignAccFollowNode1" presStyleIdx="0" presStyleCnt="3">
        <dgm:presLayoutVars>
          <dgm:bulletEnabled val="1"/>
        </dgm:presLayoutVars>
      </dgm:prSet>
      <dgm:spPr/>
    </dgm:pt>
    <dgm:pt modelId="{AD45C8B9-ECA3-4B90-B6DD-6F1C62A8EC95}" type="pres">
      <dgm:prSet presAssocID="{17A63F66-166C-4C04-8115-872A0786E0FF}" presName="space" presStyleCnt="0"/>
      <dgm:spPr/>
    </dgm:pt>
    <dgm:pt modelId="{BE93D86C-EFCA-4BAF-9F9A-91AB87F25961}" type="pres">
      <dgm:prSet presAssocID="{EACE7D69-E317-412F-90D8-462D13ECD8E0}" presName="composite" presStyleCnt="0"/>
      <dgm:spPr/>
    </dgm:pt>
    <dgm:pt modelId="{9BBBBA9F-0194-4D7D-88DC-338B89EA29EC}" type="pres">
      <dgm:prSet presAssocID="{EACE7D69-E317-412F-90D8-462D13ECD8E0}" presName="parTx" presStyleLbl="alignNode1" presStyleIdx="1" presStyleCnt="3">
        <dgm:presLayoutVars>
          <dgm:chMax val="0"/>
          <dgm:chPref val="0"/>
          <dgm:bulletEnabled val="1"/>
        </dgm:presLayoutVars>
      </dgm:prSet>
      <dgm:spPr/>
    </dgm:pt>
    <dgm:pt modelId="{2FFE35F6-7D03-4DF8-916C-3B40D2758E67}" type="pres">
      <dgm:prSet presAssocID="{EACE7D69-E317-412F-90D8-462D13ECD8E0}" presName="desTx" presStyleLbl="alignAccFollowNode1" presStyleIdx="1" presStyleCnt="3">
        <dgm:presLayoutVars>
          <dgm:bulletEnabled val="1"/>
        </dgm:presLayoutVars>
      </dgm:prSet>
      <dgm:spPr/>
    </dgm:pt>
    <dgm:pt modelId="{F8D2C3CA-C455-4365-BCF0-18D1389BFE97}" type="pres">
      <dgm:prSet presAssocID="{1180143E-6D72-4048-8483-D0B1D2AC8BA6}" presName="space" presStyleCnt="0"/>
      <dgm:spPr/>
    </dgm:pt>
    <dgm:pt modelId="{5391C470-5742-4BCE-8916-F6E0A3E0F7A0}" type="pres">
      <dgm:prSet presAssocID="{D45D9676-38D5-40C8-816C-FDF1206EBCCE}" presName="composite" presStyleCnt="0"/>
      <dgm:spPr/>
    </dgm:pt>
    <dgm:pt modelId="{07028335-E636-47F7-BFFA-4EA8BC470114}" type="pres">
      <dgm:prSet presAssocID="{D45D9676-38D5-40C8-816C-FDF1206EBCCE}" presName="parTx" presStyleLbl="alignNode1" presStyleIdx="2" presStyleCnt="3">
        <dgm:presLayoutVars>
          <dgm:chMax val="0"/>
          <dgm:chPref val="0"/>
          <dgm:bulletEnabled val="1"/>
        </dgm:presLayoutVars>
      </dgm:prSet>
      <dgm:spPr/>
    </dgm:pt>
    <dgm:pt modelId="{FB7D7A71-D0EC-4FE1-A0DA-D39A3A482FA8}" type="pres">
      <dgm:prSet presAssocID="{D45D9676-38D5-40C8-816C-FDF1206EBCCE}" presName="desTx" presStyleLbl="alignAccFollowNode1" presStyleIdx="2" presStyleCnt="3">
        <dgm:presLayoutVars>
          <dgm:bulletEnabled val="1"/>
        </dgm:presLayoutVars>
      </dgm:prSet>
      <dgm:spPr/>
    </dgm:pt>
  </dgm:ptLst>
  <dgm:cxnLst>
    <dgm:cxn modelId="{01755208-D9A6-4B7A-BAC8-032ABA4B0C91}" srcId="{7D8F06F1-9C1E-4E7A-A1C0-5F7DA67DE58C}" destId="{5E2E9E61-F553-4DA6-B11B-00A602455BC2}" srcOrd="0" destOrd="0" parTransId="{B8A24067-CC62-401C-A755-6E2D43865ED3}" sibTransId="{17A63F66-166C-4C04-8115-872A0786E0FF}"/>
    <dgm:cxn modelId="{8A713A12-9A3C-4509-AD28-F0F7513126EC}" srcId="{7D8F06F1-9C1E-4E7A-A1C0-5F7DA67DE58C}" destId="{D45D9676-38D5-40C8-816C-FDF1206EBCCE}" srcOrd="2" destOrd="0" parTransId="{D687CF52-95B9-4807-A31C-FC016CC444B8}" sibTransId="{6A505027-A67D-47D8-BC80-31DBDAE8F281}"/>
    <dgm:cxn modelId="{2A27D229-F212-4366-BBB9-744F5061A845}" srcId="{5E2E9E61-F553-4DA6-B11B-00A602455BC2}" destId="{3F5EB581-C05F-4352-A5D8-A5423D58A3FF}" srcOrd="0" destOrd="0" parTransId="{6B34AB3B-0768-471B-9B1B-CD898C367FEF}" sibTransId="{22C95A65-F7CE-40CB-BF74-01AC32D44759}"/>
    <dgm:cxn modelId="{4732723D-A568-4390-A01B-BBE583C831D9}" type="presOf" srcId="{7D8F06F1-9C1E-4E7A-A1C0-5F7DA67DE58C}" destId="{78A8D2B4-8C48-4DBD-BA70-A6A9C63ED797}" srcOrd="0" destOrd="0" presId="urn:microsoft.com/office/officeart/2005/8/layout/hList1"/>
    <dgm:cxn modelId="{9FE0DF62-8B89-43A1-9C29-FF809EA2ED5E}" type="presOf" srcId="{EACE7D69-E317-412F-90D8-462D13ECD8E0}" destId="{9BBBBA9F-0194-4D7D-88DC-338B89EA29EC}" srcOrd="0" destOrd="0" presId="urn:microsoft.com/office/officeart/2005/8/layout/hList1"/>
    <dgm:cxn modelId="{B5CADD66-AD59-42B7-B663-F35D0D4F3F23}" type="presOf" srcId="{E72A45BC-5BA8-4F0B-AC28-68D264105382}" destId="{2FFE35F6-7D03-4DF8-916C-3B40D2758E67}" srcOrd="0" destOrd="0" presId="urn:microsoft.com/office/officeart/2005/8/layout/hList1"/>
    <dgm:cxn modelId="{016C4550-D0F0-4F4C-97CA-2B543793E3DE}" srcId="{7D8F06F1-9C1E-4E7A-A1C0-5F7DA67DE58C}" destId="{EACE7D69-E317-412F-90D8-462D13ECD8E0}" srcOrd="1" destOrd="0" parTransId="{698C7F9B-50A5-422D-A46E-9D53C086AECD}" sibTransId="{1180143E-6D72-4048-8483-D0B1D2AC8BA6}"/>
    <dgm:cxn modelId="{59A242AD-B84C-49B6-9F1A-FB58E31C3100}" srcId="{D45D9676-38D5-40C8-816C-FDF1206EBCCE}" destId="{E3BEAE33-7096-4959-A23A-5CC86CDF2A77}" srcOrd="0" destOrd="0" parTransId="{D49F82C7-4F4E-4213-BEA5-6B584FE7D0C9}" sibTransId="{AD621C19-152A-4713-AE22-E5FDF9AEA9DB}"/>
    <dgm:cxn modelId="{769BF7BF-B6F1-4846-886C-964A91FE37B4}" type="presOf" srcId="{5E2E9E61-F553-4DA6-B11B-00A602455BC2}" destId="{2E492707-F213-49B5-8530-C5E4EA5CFE5D}" srcOrd="0" destOrd="0" presId="urn:microsoft.com/office/officeart/2005/8/layout/hList1"/>
    <dgm:cxn modelId="{EC008ADF-D224-47C7-8FFA-B5DF628D6815}" type="presOf" srcId="{E3BEAE33-7096-4959-A23A-5CC86CDF2A77}" destId="{FB7D7A71-D0EC-4FE1-A0DA-D39A3A482FA8}" srcOrd="0" destOrd="0" presId="urn:microsoft.com/office/officeart/2005/8/layout/hList1"/>
    <dgm:cxn modelId="{1FD255E0-A5D8-45F9-8222-CEFE5FFAF630}" type="presOf" srcId="{3F5EB581-C05F-4352-A5D8-A5423D58A3FF}" destId="{ABD043A3-6A67-4CAD-8134-F66CE49C60EA}" srcOrd="0" destOrd="0" presId="urn:microsoft.com/office/officeart/2005/8/layout/hList1"/>
    <dgm:cxn modelId="{562A52F0-AA7A-4F3A-BD7C-3CE14175DDFF}" type="presOf" srcId="{D45D9676-38D5-40C8-816C-FDF1206EBCCE}" destId="{07028335-E636-47F7-BFFA-4EA8BC470114}" srcOrd="0" destOrd="0" presId="urn:microsoft.com/office/officeart/2005/8/layout/hList1"/>
    <dgm:cxn modelId="{40137AFD-E675-4663-90D3-FD2CE0F4C7D3}" srcId="{EACE7D69-E317-412F-90D8-462D13ECD8E0}" destId="{E72A45BC-5BA8-4F0B-AC28-68D264105382}" srcOrd="0" destOrd="0" parTransId="{7B35B856-50CC-48FF-8FD6-10C9266C60BF}" sibTransId="{8CEA8BCB-B8F2-44BC-8DE0-6834CB01979C}"/>
    <dgm:cxn modelId="{72946604-B42B-48E8-A855-4EF8559C7F4F}" type="presParOf" srcId="{78A8D2B4-8C48-4DBD-BA70-A6A9C63ED797}" destId="{ACE17DA6-FCF3-4307-9319-4D7E72543082}" srcOrd="0" destOrd="0" presId="urn:microsoft.com/office/officeart/2005/8/layout/hList1"/>
    <dgm:cxn modelId="{92136B6D-6632-424D-9B14-A3159A59A8EF}" type="presParOf" srcId="{ACE17DA6-FCF3-4307-9319-4D7E72543082}" destId="{2E492707-F213-49B5-8530-C5E4EA5CFE5D}" srcOrd="0" destOrd="0" presId="urn:microsoft.com/office/officeart/2005/8/layout/hList1"/>
    <dgm:cxn modelId="{F0CB047D-EA40-495E-9B38-8EA6D7B6943C}" type="presParOf" srcId="{ACE17DA6-FCF3-4307-9319-4D7E72543082}" destId="{ABD043A3-6A67-4CAD-8134-F66CE49C60EA}" srcOrd="1" destOrd="0" presId="urn:microsoft.com/office/officeart/2005/8/layout/hList1"/>
    <dgm:cxn modelId="{16744914-3459-4EF2-B447-CA5CEBFAD0ED}" type="presParOf" srcId="{78A8D2B4-8C48-4DBD-BA70-A6A9C63ED797}" destId="{AD45C8B9-ECA3-4B90-B6DD-6F1C62A8EC95}" srcOrd="1" destOrd="0" presId="urn:microsoft.com/office/officeart/2005/8/layout/hList1"/>
    <dgm:cxn modelId="{8056FBE8-FA8B-4A00-B314-834116CB6221}" type="presParOf" srcId="{78A8D2B4-8C48-4DBD-BA70-A6A9C63ED797}" destId="{BE93D86C-EFCA-4BAF-9F9A-91AB87F25961}" srcOrd="2" destOrd="0" presId="urn:microsoft.com/office/officeart/2005/8/layout/hList1"/>
    <dgm:cxn modelId="{C11705BE-F7AA-4544-8143-896DF43D1B71}" type="presParOf" srcId="{BE93D86C-EFCA-4BAF-9F9A-91AB87F25961}" destId="{9BBBBA9F-0194-4D7D-88DC-338B89EA29EC}" srcOrd="0" destOrd="0" presId="urn:microsoft.com/office/officeart/2005/8/layout/hList1"/>
    <dgm:cxn modelId="{D7F64D56-A760-4720-BA65-65AC34331581}" type="presParOf" srcId="{BE93D86C-EFCA-4BAF-9F9A-91AB87F25961}" destId="{2FFE35F6-7D03-4DF8-916C-3B40D2758E67}" srcOrd="1" destOrd="0" presId="urn:microsoft.com/office/officeart/2005/8/layout/hList1"/>
    <dgm:cxn modelId="{3D45D826-2520-4DD6-98A2-AB450AC0762F}" type="presParOf" srcId="{78A8D2B4-8C48-4DBD-BA70-A6A9C63ED797}" destId="{F8D2C3CA-C455-4365-BCF0-18D1389BFE97}" srcOrd="3" destOrd="0" presId="urn:microsoft.com/office/officeart/2005/8/layout/hList1"/>
    <dgm:cxn modelId="{D8C6D5E4-76B7-4CCD-A91A-36B0B3E7C646}" type="presParOf" srcId="{78A8D2B4-8C48-4DBD-BA70-A6A9C63ED797}" destId="{5391C470-5742-4BCE-8916-F6E0A3E0F7A0}" srcOrd="4" destOrd="0" presId="urn:microsoft.com/office/officeart/2005/8/layout/hList1"/>
    <dgm:cxn modelId="{BF68B84A-C794-4736-B494-44CAF5C59E9F}" type="presParOf" srcId="{5391C470-5742-4BCE-8916-F6E0A3E0F7A0}" destId="{07028335-E636-47F7-BFFA-4EA8BC470114}" srcOrd="0" destOrd="0" presId="urn:microsoft.com/office/officeart/2005/8/layout/hList1"/>
    <dgm:cxn modelId="{257D6DD4-F542-4579-93BB-95649E336550}" type="presParOf" srcId="{5391C470-5742-4BCE-8916-F6E0A3E0F7A0}" destId="{FB7D7A71-D0EC-4FE1-A0DA-D39A3A482FA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FAFF9CD-7A78-4ED1-9BB2-AD464CD67C5E}" type="doc">
      <dgm:prSet loTypeId="urn:microsoft.com/office/officeart/2009/3/layout/RandomtoResultProcess" loCatId="process" qsTypeId="urn:microsoft.com/office/officeart/2005/8/quickstyle/simple1" qsCatId="simple" csTypeId="urn:microsoft.com/office/officeart/2005/8/colors/accent1_2" csCatId="accent1"/>
      <dgm:spPr/>
      <dgm:t>
        <a:bodyPr/>
        <a:lstStyle/>
        <a:p>
          <a:endParaRPr lang="en-US"/>
        </a:p>
      </dgm:t>
    </dgm:pt>
    <dgm:pt modelId="{F6773071-835B-46AD-A39D-A18EEB9A00CA}">
      <dgm:prSet/>
      <dgm:spPr/>
      <dgm:t>
        <a:bodyPr/>
        <a:lstStyle/>
        <a:p>
          <a:r>
            <a:rPr lang="en-US" b="1"/>
            <a:t>Retention Attrition</a:t>
          </a:r>
          <a:endParaRPr lang="en-US"/>
        </a:p>
      </dgm:t>
    </dgm:pt>
    <dgm:pt modelId="{7C250106-DCAE-4F49-A1BA-1409382F4D36}" type="parTrans" cxnId="{E838A5D0-DDFD-43C5-8A94-2E1BFF585E18}">
      <dgm:prSet/>
      <dgm:spPr/>
      <dgm:t>
        <a:bodyPr/>
        <a:lstStyle/>
        <a:p>
          <a:endParaRPr lang="en-US"/>
        </a:p>
      </dgm:t>
    </dgm:pt>
    <dgm:pt modelId="{F7ECCC44-7076-4DD3-A251-CFD5A4CB5BBB}" type="sibTrans" cxnId="{E838A5D0-DDFD-43C5-8A94-2E1BFF585E18}">
      <dgm:prSet/>
      <dgm:spPr/>
      <dgm:t>
        <a:bodyPr/>
        <a:lstStyle/>
        <a:p>
          <a:endParaRPr lang="en-US"/>
        </a:p>
      </dgm:t>
    </dgm:pt>
    <dgm:pt modelId="{35193521-1782-4F4B-BAD7-A7A1D559F567}">
      <dgm:prSet/>
      <dgm:spPr/>
      <dgm:t>
        <a:bodyPr/>
        <a:lstStyle/>
        <a:p>
          <a:r>
            <a:rPr lang="en-US" dirty="0"/>
            <a:t>Staff who do not feel supported in their career progression or training are significantly more likely to leave the NHS, fueling a "vicious cycle" of workforce shortages (UKCPA, 2026).</a:t>
          </a:r>
        </a:p>
      </dgm:t>
    </dgm:pt>
    <dgm:pt modelId="{8A4D2AFD-25B9-4434-836B-066559E5C6DE}" type="parTrans" cxnId="{3394B9E8-C2A8-40A0-8287-2706A4625B96}">
      <dgm:prSet/>
      <dgm:spPr/>
      <dgm:t>
        <a:bodyPr/>
        <a:lstStyle/>
        <a:p>
          <a:endParaRPr lang="en-US"/>
        </a:p>
      </dgm:t>
    </dgm:pt>
    <dgm:pt modelId="{BBF6DC0B-EAE6-4708-83EE-81163EC11248}" type="sibTrans" cxnId="{3394B9E8-C2A8-40A0-8287-2706A4625B96}">
      <dgm:prSet/>
      <dgm:spPr/>
      <dgm:t>
        <a:bodyPr/>
        <a:lstStyle/>
        <a:p>
          <a:endParaRPr lang="en-US"/>
        </a:p>
      </dgm:t>
    </dgm:pt>
    <dgm:pt modelId="{7A8A1D65-613E-46B8-AC02-3BDFBD84D953}">
      <dgm:prSet/>
      <dgm:spPr/>
      <dgm:t>
        <a:bodyPr/>
        <a:lstStyle/>
        <a:p>
          <a:r>
            <a:rPr lang="en-US" b="1"/>
            <a:t>Post-Pandemic Competency Gaps</a:t>
          </a:r>
          <a:endParaRPr lang="en-US"/>
        </a:p>
      </dgm:t>
    </dgm:pt>
    <dgm:pt modelId="{0B895462-C4A9-4841-8766-D0720F4D7FBA}" type="parTrans" cxnId="{6A4495C8-A384-46F5-A0E2-5E83E5BCA1EF}">
      <dgm:prSet/>
      <dgm:spPr/>
      <dgm:t>
        <a:bodyPr/>
        <a:lstStyle/>
        <a:p>
          <a:endParaRPr lang="en-US"/>
        </a:p>
      </dgm:t>
    </dgm:pt>
    <dgm:pt modelId="{CD1D64AA-142A-48A9-A06D-02D41518706B}" type="sibTrans" cxnId="{6A4495C8-A384-46F5-A0E2-5E83E5BCA1EF}">
      <dgm:prSet/>
      <dgm:spPr/>
      <dgm:t>
        <a:bodyPr/>
        <a:lstStyle/>
        <a:p>
          <a:endParaRPr lang="en-US"/>
        </a:p>
      </dgm:t>
    </dgm:pt>
    <dgm:pt modelId="{365456F3-40B5-4061-BF32-F31A36CE4436}">
      <dgm:prSet/>
      <dgm:spPr/>
      <dgm:t>
        <a:bodyPr/>
        <a:lstStyle/>
        <a:p>
          <a:r>
            <a:rPr lang="en-US"/>
            <a:t>The legacy of the COVID-19 pandemic has left gaps in traditional clinical training that require urgent, customized remedial programs (Al-Zahrani, 2024).</a:t>
          </a:r>
        </a:p>
      </dgm:t>
    </dgm:pt>
    <dgm:pt modelId="{EA458F82-2BAE-41C5-A7F5-CC234F0F95FE}" type="parTrans" cxnId="{B74183D2-3CAD-4925-81E2-487D8EA43C00}">
      <dgm:prSet/>
      <dgm:spPr/>
      <dgm:t>
        <a:bodyPr/>
        <a:lstStyle/>
        <a:p>
          <a:endParaRPr lang="en-US"/>
        </a:p>
      </dgm:t>
    </dgm:pt>
    <dgm:pt modelId="{5695E7D0-456D-432C-BDD1-0F582AC1356E}" type="sibTrans" cxnId="{B74183D2-3CAD-4925-81E2-487D8EA43C00}">
      <dgm:prSet/>
      <dgm:spPr/>
      <dgm:t>
        <a:bodyPr/>
        <a:lstStyle/>
        <a:p>
          <a:endParaRPr lang="en-US"/>
        </a:p>
      </dgm:t>
    </dgm:pt>
    <dgm:pt modelId="{DEBA0EE6-ED61-4AE8-980F-5A808A4B905C}">
      <dgm:prSet/>
      <dgm:spPr/>
      <dgm:t>
        <a:bodyPr/>
        <a:lstStyle/>
        <a:p>
          <a:r>
            <a:rPr lang="en-US" b="1"/>
            <a:t>Training Bottlenecks</a:t>
          </a:r>
          <a:endParaRPr lang="en-US"/>
        </a:p>
      </dgm:t>
    </dgm:pt>
    <dgm:pt modelId="{AEDF5BDE-3FBF-4644-BF0C-EAB1500529EF}" type="parTrans" cxnId="{DD9DB79C-5B70-4A46-A966-FF19F7997274}">
      <dgm:prSet/>
      <dgm:spPr/>
      <dgm:t>
        <a:bodyPr/>
        <a:lstStyle/>
        <a:p>
          <a:endParaRPr lang="en-US"/>
        </a:p>
      </dgm:t>
    </dgm:pt>
    <dgm:pt modelId="{3D696ED2-8CE4-4795-80DF-B9C9339B9A89}" type="sibTrans" cxnId="{DD9DB79C-5B70-4A46-A966-FF19F7997274}">
      <dgm:prSet/>
      <dgm:spPr/>
      <dgm:t>
        <a:bodyPr/>
        <a:lstStyle/>
        <a:p>
          <a:endParaRPr lang="en-US"/>
        </a:p>
      </dgm:t>
    </dgm:pt>
    <dgm:pt modelId="{FBD5656D-241F-4B12-BDB3-0B35AE7BEA74}">
      <dgm:prSet/>
      <dgm:spPr/>
      <dgm:t>
        <a:bodyPr/>
        <a:lstStyle/>
        <a:p>
          <a:r>
            <a:rPr lang="en-US"/>
            <a:t>Operational leadership is often so consumed by day-to-day crises that they cannot provide the mentorship necessary for the next generation of specialists (UKCPA, 2026).</a:t>
          </a:r>
        </a:p>
      </dgm:t>
    </dgm:pt>
    <dgm:pt modelId="{8533CD40-F700-4CED-9FF4-5759477510FF}" type="parTrans" cxnId="{60BE2FF4-4E89-42DA-B1A7-D7F2637973F5}">
      <dgm:prSet/>
      <dgm:spPr/>
      <dgm:t>
        <a:bodyPr/>
        <a:lstStyle/>
        <a:p>
          <a:endParaRPr lang="en-US"/>
        </a:p>
      </dgm:t>
    </dgm:pt>
    <dgm:pt modelId="{A3141701-FAE3-4389-A461-1B7F64F39EDD}" type="sibTrans" cxnId="{60BE2FF4-4E89-42DA-B1A7-D7F2637973F5}">
      <dgm:prSet/>
      <dgm:spPr/>
      <dgm:t>
        <a:bodyPr/>
        <a:lstStyle/>
        <a:p>
          <a:endParaRPr lang="en-US"/>
        </a:p>
      </dgm:t>
    </dgm:pt>
    <dgm:pt modelId="{A01B9341-8EDD-4599-964F-3E0E1470BB5D}" type="pres">
      <dgm:prSet presAssocID="{7FAFF9CD-7A78-4ED1-9BB2-AD464CD67C5E}" presName="Name0" presStyleCnt="0">
        <dgm:presLayoutVars>
          <dgm:dir/>
          <dgm:animOne val="branch"/>
          <dgm:animLvl val="lvl"/>
        </dgm:presLayoutVars>
      </dgm:prSet>
      <dgm:spPr/>
    </dgm:pt>
    <dgm:pt modelId="{E469CCD6-6529-4E63-83BC-E7C10043C08A}" type="pres">
      <dgm:prSet presAssocID="{F6773071-835B-46AD-A39D-A18EEB9A00CA}" presName="chaos" presStyleCnt="0"/>
      <dgm:spPr/>
    </dgm:pt>
    <dgm:pt modelId="{292CFE10-4DA4-40E2-8A5F-5AC887A97FD6}" type="pres">
      <dgm:prSet presAssocID="{F6773071-835B-46AD-A39D-A18EEB9A00CA}" presName="parTx1" presStyleLbl="revTx" presStyleIdx="0" presStyleCnt="5"/>
      <dgm:spPr/>
    </dgm:pt>
    <dgm:pt modelId="{53573236-0D2D-4B06-ABD5-9A4C4E825700}" type="pres">
      <dgm:prSet presAssocID="{F6773071-835B-46AD-A39D-A18EEB9A00CA}" presName="desTx1" presStyleLbl="revTx" presStyleIdx="1" presStyleCnt="5">
        <dgm:presLayoutVars>
          <dgm:bulletEnabled val="1"/>
        </dgm:presLayoutVars>
      </dgm:prSet>
      <dgm:spPr/>
    </dgm:pt>
    <dgm:pt modelId="{F978085F-62B2-49F2-93E7-3684816EA9D1}" type="pres">
      <dgm:prSet presAssocID="{F6773071-835B-46AD-A39D-A18EEB9A00CA}" presName="c1" presStyleLbl="node1" presStyleIdx="0" presStyleCnt="19"/>
      <dgm:spPr/>
    </dgm:pt>
    <dgm:pt modelId="{32EA4A5A-8105-445C-9342-3CEE82D456E9}" type="pres">
      <dgm:prSet presAssocID="{F6773071-835B-46AD-A39D-A18EEB9A00CA}" presName="c2" presStyleLbl="node1" presStyleIdx="1" presStyleCnt="19"/>
      <dgm:spPr/>
    </dgm:pt>
    <dgm:pt modelId="{350DFFD2-D002-4A44-B353-F610A9649E99}" type="pres">
      <dgm:prSet presAssocID="{F6773071-835B-46AD-A39D-A18EEB9A00CA}" presName="c3" presStyleLbl="node1" presStyleIdx="2" presStyleCnt="19"/>
      <dgm:spPr/>
    </dgm:pt>
    <dgm:pt modelId="{8F5242EE-1381-4BF4-B188-FA9FF3A2C2F1}" type="pres">
      <dgm:prSet presAssocID="{F6773071-835B-46AD-A39D-A18EEB9A00CA}" presName="c4" presStyleLbl="node1" presStyleIdx="3" presStyleCnt="19"/>
      <dgm:spPr/>
    </dgm:pt>
    <dgm:pt modelId="{B8A2040E-7D11-4368-8022-67E0E2A71479}" type="pres">
      <dgm:prSet presAssocID="{F6773071-835B-46AD-A39D-A18EEB9A00CA}" presName="c5" presStyleLbl="node1" presStyleIdx="4" presStyleCnt="19"/>
      <dgm:spPr/>
    </dgm:pt>
    <dgm:pt modelId="{EEEF35A1-62D0-4BE3-922B-EA22B780AF6E}" type="pres">
      <dgm:prSet presAssocID="{F6773071-835B-46AD-A39D-A18EEB9A00CA}" presName="c6" presStyleLbl="node1" presStyleIdx="5" presStyleCnt="19"/>
      <dgm:spPr/>
    </dgm:pt>
    <dgm:pt modelId="{D91524B4-2AE3-4B16-940A-EFE9AFB20C72}" type="pres">
      <dgm:prSet presAssocID="{F6773071-835B-46AD-A39D-A18EEB9A00CA}" presName="c7" presStyleLbl="node1" presStyleIdx="6" presStyleCnt="19"/>
      <dgm:spPr/>
    </dgm:pt>
    <dgm:pt modelId="{7D1C95DC-DD29-4F58-9DAF-47D6D0C9743B}" type="pres">
      <dgm:prSet presAssocID="{F6773071-835B-46AD-A39D-A18EEB9A00CA}" presName="c8" presStyleLbl="node1" presStyleIdx="7" presStyleCnt="19"/>
      <dgm:spPr/>
    </dgm:pt>
    <dgm:pt modelId="{233006A6-5152-475C-B77A-F772AEA378EA}" type="pres">
      <dgm:prSet presAssocID="{F6773071-835B-46AD-A39D-A18EEB9A00CA}" presName="c9" presStyleLbl="node1" presStyleIdx="8" presStyleCnt="19"/>
      <dgm:spPr/>
    </dgm:pt>
    <dgm:pt modelId="{38730175-5960-4FAF-9529-5319AE50F3E4}" type="pres">
      <dgm:prSet presAssocID="{F6773071-835B-46AD-A39D-A18EEB9A00CA}" presName="c10" presStyleLbl="node1" presStyleIdx="9" presStyleCnt="19"/>
      <dgm:spPr/>
    </dgm:pt>
    <dgm:pt modelId="{CD40D5AF-409E-41E3-AFF1-5DC3A6CD6350}" type="pres">
      <dgm:prSet presAssocID="{F6773071-835B-46AD-A39D-A18EEB9A00CA}" presName="c11" presStyleLbl="node1" presStyleIdx="10" presStyleCnt="19"/>
      <dgm:spPr/>
    </dgm:pt>
    <dgm:pt modelId="{1EA14A2C-3ED8-48B5-81C3-695A01200BB7}" type="pres">
      <dgm:prSet presAssocID="{F6773071-835B-46AD-A39D-A18EEB9A00CA}" presName="c12" presStyleLbl="node1" presStyleIdx="11" presStyleCnt="19"/>
      <dgm:spPr/>
    </dgm:pt>
    <dgm:pt modelId="{EBB140D6-CA6D-41E4-809C-109B2E28D348}" type="pres">
      <dgm:prSet presAssocID="{F6773071-835B-46AD-A39D-A18EEB9A00CA}" presName="c13" presStyleLbl="node1" presStyleIdx="12" presStyleCnt="19"/>
      <dgm:spPr/>
    </dgm:pt>
    <dgm:pt modelId="{ED1EC417-A68F-47B3-80B1-D256530BE464}" type="pres">
      <dgm:prSet presAssocID="{F6773071-835B-46AD-A39D-A18EEB9A00CA}" presName="c14" presStyleLbl="node1" presStyleIdx="13" presStyleCnt="19"/>
      <dgm:spPr/>
    </dgm:pt>
    <dgm:pt modelId="{947DB435-7D03-48C3-8679-AA7E8EA9B41E}" type="pres">
      <dgm:prSet presAssocID="{F6773071-835B-46AD-A39D-A18EEB9A00CA}" presName="c15" presStyleLbl="node1" presStyleIdx="14" presStyleCnt="19"/>
      <dgm:spPr/>
    </dgm:pt>
    <dgm:pt modelId="{C5FEFAD9-59FF-43B2-A048-80BAC330BFA2}" type="pres">
      <dgm:prSet presAssocID="{F6773071-835B-46AD-A39D-A18EEB9A00CA}" presName="c16" presStyleLbl="node1" presStyleIdx="15" presStyleCnt="19"/>
      <dgm:spPr/>
    </dgm:pt>
    <dgm:pt modelId="{8F9D2353-660A-4CCD-9CB3-6C0EAA623BE7}" type="pres">
      <dgm:prSet presAssocID="{F6773071-835B-46AD-A39D-A18EEB9A00CA}" presName="c17" presStyleLbl="node1" presStyleIdx="16" presStyleCnt="19"/>
      <dgm:spPr/>
    </dgm:pt>
    <dgm:pt modelId="{CF8D0F86-6D48-4221-9853-24012699A4FB}" type="pres">
      <dgm:prSet presAssocID="{F6773071-835B-46AD-A39D-A18EEB9A00CA}" presName="c18" presStyleLbl="node1" presStyleIdx="17" presStyleCnt="19"/>
      <dgm:spPr/>
    </dgm:pt>
    <dgm:pt modelId="{697CE59A-5014-4233-A9AA-AEE17906C8A5}" type="pres">
      <dgm:prSet presAssocID="{F7ECCC44-7076-4DD3-A251-CFD5A4CB5BBB}" presName="chevronComposite1" presStyleCnt="0"/>
      <dgm:spPr/>
    </dgm:pt>
    <dgm:pt modelId="{D76D8E48-6F93-4690-A7C8-6F9E0866B238}" type="pres">
      <dgm:prSet presAssocID="{F7ECCC44-7076-4DD3-A251-CFD5A4CB5BBB}" presName="chevron1" presStyleLbl="sibTrans2D1" presStyleIdx="0" presStyleCnt="2"/>
      <dgm:spPr/>
    </dgm:pt>
    <dgm:pt modelId="{B479057D-3643-46FF-8CE7-7EE34C6B1534}" type="pres">
      <dgm:prSet presAssocID="{F7ECCC44-7076-4DD3-A251-CFD5A4CB5BBB}" presName="spChevron1" presStyleCnt="0"/>
      <dgm:spPr/>
    </dgm:pt>
    <dgm:pt modelId="{708FA778-8749-42E7-A9D4-93B26EB3B954}" type="pres">
      <dgm:prSet presAssocID="{7A8A1D65-613E-46B8-AC02-3BDFBD84D953}" presName="middle" presStyleCnt="0"/>
      <dgm:spPr/>
    </dgm:pt>
    <dgm:pt modelId="{0550AF24-3AC4-4CCB-AAA3-12597E58CB82}" type="pres">
      <dgm:prSet presAssocID="{7A8A1D65-613E-46B8-AC02-3BDFBD84D953}" presName="parTxMid" presStyleLbl="revTx" presStyleIdx="2" presStyleCnt="5"/>
      <dgm:spPr/>
    </dgm:pt>
    <dgm:pt modelId="{C0F23A42-5920-4498-ADAB-7D9D70BFA252}" type="pres">
      <dgm:prSet presAssocID="{7A8A1D65-613E-46B8-AC02-3BDFBD84D953}" presName="desTxMid" presStyleLbl="revTx" presStyleIdx="3" presStyleCnt="5">
        <dgm:presLayoutVars>
          <dgm:bulletEnabled val="1"/>
        </dgm:presLayoutVars>
      </dgm:prSet>
      <dgm:spPr/>
    </dgm:pt>
    <dgm:pt modelId="{944BE624-DDD9-4D09-A4A4-CE8351794A16}" type="pres">
      <dgm:prSet presAssocID="{7A8A1D65-613E-46B8-AC02-3BDFBD84D953}" presName="spMid" presStyleCnt="0"/>
      <dgm:spPr/>
    </dgm:pt>
    <dgm:pt modelId="{3358B1CB-52F9-4822-88B1-FD2BA987B822}" type="pres">
      <dgm:prSet presAssocID="{CD1D64AA-142A-48A9-A06D-02D41518706B}" presName="chevronComposite1" presStyleCnt="0"/>
      <dgm:spPr/>
    </dgm:pt>
    <dgm:pt modelId="{61C3B1D2-C6DE-4CB8-9F30-E072B3A6A846}" type="pres">
      <dgm:prSet presAssocID="{CD1D64AA-142A-48A9-A06D-02D41518706B}" presName="chevron1" presStyleLbl="sibTrans2D1" presStyleIdx="1" presStyleCnt="2"/>
      <dgm:spPr/>
    </dgm:pt>
    <dgm:pt modelId="{6A8E0B8B-BAD9-4991-88A5-010DE24CDEEA}" type="pres">
      <dgm:prSet presAssocID="{CD1D64AA-142A-48A9-A06D-02D41518706B}" presName="spChevron1" presStyleCnt="0"/>
      <dgm:spPr/>
    </dgm:pt>
    <dgm:pt modelId="{AD07164A-DA03-48D6-B2DC-D8F126F180A9}" type="pres">
      <dgm:prSet presAssocID="{DEBA0EE6-ED61-4AE8-980F-5A808A4B905C}" presName="last" presStyleCnt="0"/>
      <dgm:spPr/>
    </dgm:pt>
    <dgm:pt modelId="{22112EDF-72EB-4497-B16B-9958445BD397}" type="pres">
      <dgm:prSet presAssocID="{DEBA0EE6-ED61-4AE8-980F-5A808A4B905C}" presName="circleTx" presStyleLbl="node1" presStyleIdx="18" presStyleCnt="19"/>
      <dgm:spPr/>
    </dgm:pt>
    <dgm:pt modelId="{BD5A5658-5120-4610-8C6D-5325A80CCE59}" type="pres">
      <dgm:prSet presAssocID="{DEBA0EE6-ED61-4AE8-980F-5A808A4B905C}" presName="desTxN" presStyleLbl="revTx" presStyleIdx="4" presStyleCnt="5">
        <dgm:presLayoutVars>
          <dgm:bulletEnabled val="1"/>
        </dgm:presLayoutVars>
      </dgm:prSet>
      <dgm:spPr/>
    </dgm:pt>
    <dgm:pt modelId="{5AEDAEA6-B6CF-44A3-B543-23139319F549}" type="pres">
      <dgm:prSet presAssocID="{DEBA0EE6-ED61-4AE8-980F-5A808A4B905C}" presName="spN" presStyleCnt="0"/>
      <dgm:spPr/>
    </dgm:pt>
  </dgm:ptLst>
  <dgm:cxnLst>
    <dgm:cxn modelId="{57047044-E855-4301-B2D4-924A4EECDD30}" type="presOf" srcId="{FBD5656D-241F-4B12-BDB3-0B35AE7BEA74}" destId="{BD5A5658-5120-4610-8C6D-5325A80CCE59}" srcOrd="0" destOrd="0" presId="urn:microsoft.com/office/officeart/2009/3/layout/RandomtoResultProcess"/>
    <dgm:cxn modelId="{520F8674-D7DE-4E96-92FF-A8093A40A849}" type="presOf" srcId="{F6773071-835B-46AD-A39D-A18EEB9A00CA}" destId="{292CFE10-4DA4-40E2-8A5F-5AC887A97FD6}" srcOrd="0" destOrd="0" presId="urn:microsoft.com/office/officeart/2009/3/layout/RandomtoResultProcess"/>
    <dgm:cxn modelId="{DD9DB79C-5B70-4A46-A966-FF19F7997274}" srcId="{7FAFF9CD-7A78-4ED1-9BB2-AD464CD67C5E}" destId="{DEBA0EE6-ED61-4AE8-980F-5A808A4B905C}" srcOrd="2" destOrd="0" parTransId="{AEDF5BDE-3FBF-4644-BF0C-EAB1500529EF}" sibTransId="{3D696ED2-8CE4-4795-80DF-B9C9339B9A89}"/>
    <dgm:cxn modelId="{113071A3-C952-4BF0-97F5-0C4AAFB94547}" type="presOf" srcId="{7FAFF9CD-7A78-4ED1-9BB2-AD464CD67C5E}" destId="{A01B9341-8EDD-4599-964F-3E0E1470BB5D}" srcOrd="0" destOrd="0" presId="urn:microsoft.com/office/officeart/2009/3/layout/RandomtoResultProcess"/>
    <dgm:cxn modelId="{05CE35BD-61E3-4F2F-9DEF-E1DA7C2FADB6}" type="presOf" srcId="{DEBA0EE6-ED61-4AE8-980F-5A808A4B905C}" destId="{22112EDF-72EB-4497-B16B-9958445BD397}" srcOrd="0" destOrd="0" presId="urn:microsoft.com/office/officeart/2009/3/layout/RandomtoResultProcess"/>
    <dgm:cxn modelId="{6A4495C8-A384-46F5-A0E2-5E83E5BCA1EF}" srcId="{7FAFF9CD-7A78-4ED1-9BB2-AD464CD67C5E}" destId="{7A8A1D65-613E-46B8-AC02-3BDFBD84D953}" srcOrd="1" destOrd="0" parTransId="{0B895462-C4A9-4841-8766-D0720F4D7FBA}" sibTransId="{CD1D64AA-142A-48A9-A06D-02D41518706B}"/>
    <dgm:cxn modelId="{2F7059CD-4C33-4402-9D22-421B780528B5}" type="presOf" srcId="{35193521-1782-4F4B-BAD7-A7A1D559F567}" destId="{53573236-0D2D-4B06-ABD5-9A4C4E825700}" srcOrd="0" destOrd="0" presId="urn:microsoft.com/office/officeart/2009/3/layout/RandomtoResultProcess"/>
    <dgm:cxn modelId="{E838A5D0-DDFD-43C5-8A94-2E1BFF585E18}" srcId="{7FAFF9CD-7A78-4ED1-9BB2-AD464CD67C5E}" destId="{F6773071-835B-46AD-A39D-A18EEB9A00CA}" srcOrd="0" destOrd="0" parTransId="{7C250106-DCAE-4F49-A1BA-1409382F4D36}" sibTransId="{F7ECCC44-7076-4DD3-A251-CFD5A4CB5BBB}"/>
    <dgm:cxn modelId="{B74183D2-3CAD-4925-81E2-487D8EA43C00}" srcId="{7A8A1D65-613E-46B8-AC02-3BDFBD84D953}" destId="{365456F3-40B5-4061-BF32-F31A36CE4436}" srcOrd="0" destOrd="0" parTransId="{EA458F82-2BAE-41C5-A7F5-CC234F0F95FE}" sibTransId="{5695E7D0-456D-432C-BDD1-0F582AC1356E}"/>
    <dgm:cxn modelId="{3394B9E8-C2A8-40A0-8287-2706A4625B96}" srcId="{F6773071-835B-46AD-A39D-A18EEB9A00CA}" destId="{35193521-1782-4F4B-BAD7-A7A1D559F567}" srcOrd="0" destOrd="0" parTransId="{8A4D2AFD-25B9-4434-836B-066559E5C6DE}" sibTransId="{BBF6DC0B-EAE6-4708-83EE-81163EC11248}"/>
    <dgm:cxn modelId="{71DEB5F2-4FEF-49F4-939E-34D11F5B20FE}" type="presOf" srcId="{365456F3-40B5-4061-BF32-F31A36CE4436}" destId="{C0F23A42-5920-4498-ADAB-7D9D70BFA252}" srcOrd="0" destOrd="0" presId="urn:microsoft.com/office/officeart/2009/3/layout/RandomtoResultProcess"/>
    <dgm:cxn modelId="{711A28F3-6E74-43D9-9EB9-FE326C6C2CE5}" type="presOf" srcId="{7A8A1D65-613E-46B8-AC02-3BDFBD84D953}" destId="{0550AF24-3AC4-4CCB-AAA3-12597E58CB82}" srcOrd="0" destOrd="0" presId="urn:microsoft.com/office/officeart/2009/3/layout/RandomtoResultProcess"/>
    <dgm:cxn modelId="{60BE2FF4-4E89-42DA-B1A7-D7F2637973F5}" srcId="{DEBA0EE6-ED61-4AE8-980F-5A808A4B905C}" destId="{FBD5656D-241F-4B12-BDB3-0B35AE7BEA74}" srcOrd="0" destOrd="0" parTransId="{8533CD40-F700-4CED-9FF4-5759477510FF}" sibTransId="{A3141701-FAE3-4389-A461-1B7F64F39EDD}"/>
    <dgm:cxn modelId="{C3EB41CA-2515-4087-8F4B-C8C6C556CF60}" type="presParOf" srcId="{A01B9341-8EDD-4599-964F-3E0E1470BB5D}" destId="{E469CCD6-6529-4E63-83BC-E7C10043C08A}" srcOrd="0" destOrd="0" presId="urn:microsoft.com/office/officeart/2009/3/layout/RandomtoResultProcess"/>
    <dgm:cxn modelId="{846F59F2-14F8-40E0-B7E4-75130EBF91D7}" type="presParOf" srcId="{E469CCD6-6529-4E63-83BC-E7C10043C08A}" destId="{292CFE10-4DA4-40E2-8A5F-5AC887A97FD6}" srcOrd="0" destOrd="0" presId="urn:microsoft.com/office/officeart/2009/3/layout/RandomtoResultProcess"/>
    <dgm:cxn modelId="{2D21BBCA-2066-4045-96A8-76B91AC36D8D}" type="presParOf" srcId="{E469CCD6-6529-4E63-83BC-E7C10043C08A}" destId="{53573236-0D2D-4B06-ABD5-9A4C4E825700}" srcOrd="1" destOrd="0" presId="urn:microsoft.com/office/officeart/2009/3/layout/RandomtoResultProcess"/>
    <dgm:cxn modelId="{A0AFBE80-713E-4647-ABF2-920F4857E7FE}" type="presParOf" srcId="{E469CCD6-6529-4E63-83BC-E7C10043C08A}" destId="{F978085F-62B2-49F2-93E7-3684816EA9D1}" srcOrd="2" destOrd="0" presId="urn:microsoft.com/office/officeart/2009/3/layout/RandomtoResultProcess"/>
    <dgm:cxn modelId="{EE231848-DFFC-4E00-A923-1DEA1D6DDE69}" type="presParOf" srcId="{E469CCD6-6529-4E63-83BC-E7C10043C08A}" destId="{32EA4A5A-8105-445C-9342-3CEE82D456E9}" srcOrd="3" destOrd="0" presId="urn:microsoft.com/office/officeart/2009/3/layout/RandomtoResultProcess"/>
    <dgm:cxn modelId="{616F222E-2C3F-4DD6-AD97-4407CDF0329A}" type="presParOf" srcId="{E469CCD6-6529-4E63-83BC-E7C10043C08A}" destId="{350DFFD2-D002-4A44-B353-F610A9649E99}" srcOrd="4" destOrd="0" presId="urn:microsoft.com/office/officeart/2009/3/layout/RandomtoResultProcess"/>
    <dgm:cxn modelId="{8AC0F003-93FC-40D4-BB1A-96941C70550F}" type="presParOf" srcId="{E469CCD6-6529-4E63-83BC-E7C10043C08A}" destId="{8F5242EE-1381-4BF4-B188-FA9FF3A2C2F1}" srcOrd="5" destOrd="0" presId="urn:microsoft.com/office/officeart/2009/3/layout/RandomtoResultProcess"/>
    <dgm:cxn modelId="{29F118FF-CFFE-4173-AA07-19CF4882D9A4}" type="presParOf" srcId="{E469CCD6-6529-4E63-83BC-E7C10043C08A}" destId="{B8A2040E-7D11-4368-8022-67E0E2A71479}" srcOrd="6" destOrd="0" presId="urn:microsoft.com/office/officeart/2009/3/layout/RandomtoResultProcess"/>
    <dgm:cxn modelId="{FEE2801B-5337-4896-BA79-7E2B2372E1FF}" type="presParOf" srcId="{E469CCD6-6529-4E63-83BC-E7C10043C08A}" destId="{EEEF35A1-62D0-4BE3-922B-EA22B780AF6E}" srcOrd="7" destOrd="0" presId="urn:microsoft.com/office/officeart/2009/3/layout/RandomtoResultProcess"/>
    <dgm:cxn modelId="{7FD1A959-E025-4A90-AC44-31288EF24F25}" type="presParOf" srcId="{E469CCD6-6529-4E63-83BC-E7C10043C08A}" destId="{D91524B4-2AE3-4B16-940A-EFE9AFB20C72}" srcOrd="8" destOrd="0" presId="urn:microsoft.com/office/officeart/2009/3/layout/RandomtoResultProcess"/>
    <dgm:cxn modelId="{2A816604-E9BD-4DA3-BA7C-F54C34A6C78C}" type="presParOf" srcId="{E469CCD6-6529-4E63-83BC-E7C10043C08A}" destId="{7D1C95DC-DD29-4F58-9DAF-47D6D0C9743B}" srcOrd="9" destOrd="0" presId="urn:microsoft.com/office/officeart/2009/3/layout/RandomtoResultProcess"/>
    <dgm:cxn modelId="{0D9D2DD1-95E3-4B7B-B111-5D51E545E0A5}" type="presParOf" srcId="{E469CCD6-6529-4E63-83BC-E7C10043C08A}" destId="{233006A6-5152-475C-B77A-F772AEA378EA}" srcOrd="10" destOrd="0" presId="urn:microsoft.com/office/officeart/2009/3/layout/RandomtoResultProcess"/>
    <dgm:cxn modelId="{A463F716-ADCB-4633-811D-0690399A0522}" type="presParOf" srcId="{E469CCD6-6529-4E63-83BC-E7C10043C08A}" destId="{38730175-5960-4FAF-9529-5319AE50F3E4}" srcOrd="11" destOrd="0" presId="urn:microsoft.com/office/officeart/2009/3/layout/RandomtoResultProcess"/>
    <dgm:cxn modelId="{B80D85B7-E505-46A0-B8F4-7B838444F7C5}" type="presParOf" srcId="{E469CCD6-6529-4E63-83BC-E7C10043C08A}" destId="{CD40D5AF-409E-41E3-AFF1-5DC3A6CD6350}" srcOrd="12" destOrd="0" presId="urn:microsoft.com/office/officeart/2009/3/layout/RandomtoResultProcess"/>
    <dgm:cxn modelId="{12867BF7-88B5-408D-9328-655E613B7B48}" type="presParOf" srcId="{E469CCD6-6529-4E63-83BC-E7C10043C08A}" destId="{1EA14A2C-3ED8-48B5-81C3-695A01200BB7}" srcOrd="13" destOrd="0" presId="urn:microsoft.com/office/officeart/2009/3/layout/RandomtoResultProcess"/>
    <dgm:cxn modelId="{70E2C3C2-B72A-4CFE-BE48-200C4A9CCA78}" type="presParOf" srcId="{E469CCD6-6529-4E63-83BC-E7C10043C08A}" destId="{EBB140D6-CA6D-41E4-809C-109B2E28D348}" srcOrd="14" destOrd="0" presId="urn:microsoft.com/office/officeart/2009/3/layout/RandomtoResultProcess"/>
    <dgm:cxn modelId="{41C6788C-F57B-4112-9D21-B15ADF1B17F0}" type="presParOf" srcId="{E469CCD6-6529-4E63-83BC-E7C10043C08A}" destId="{ED1EC417-A68F-47B3-80B1-D256530BE464}" srcOrd="15" destOrd="0" presId="urn:microsoft.com/office/officeart/2009/3/layout/RandomtoResultProcess"/>
    <dgm:cxn modelId="{611BB5A1-3187-411F-BA7A-F842232982D4}" type="presParOf" srcId="{E469CCD6-6529-4E63-83BC-E7C10043C08A}" destId="{947DB435-7D03-48C3-8679-AA7E8EA9B41E}" srcOrd="16" destOrd="0" presId="urn:microsoft.com/office/officeart/2009/3/layout/RandomtoResultProcess"/>
    <dgm:cxn modelId="{8FCAD34B-D116-4A98-AE1D-056E0C5C7D79}" type="presParOf" srcId="{E469CCD6-6529-4E63-83BC-E7C10043C08A}" destId="{C5FEFAD9-59FF-43B2-A048-80BAC330BFA2}" srcOrd="17" destOrd="0" presId="urn:microsoft.com/office/officeart/2009/3/layout/RandomtoResultProcess"/>
    <dgm:cxn modelId="{18D0B9B7-AD59-4162-9E16-0D3732F40278}" type="presParOf" srcId="{E469CCD6-6529-4E63-83BC-E7C10043C08A}" destId="{8F9D2353-660A-4CCD-9CB3-6C0EAA623BE7}" srcOrd="18" destOrd="0" presId="urn:microsoft.com/office/officeart/2009/3/layout/RandomtoResultProcess"/>
    <dgm:cxn modelId="{410CA216-2350-452F-867C-C2A84E4B5CEF}" type="presParOf" srcId="{E469CCD6-6529-4E63-83BC-E7C10043C08A}" destId="{CF8D0F86-6D48-4221-9853-24012699A4FB}" srcOrd="19" destOrd="0" presId="urn:microsoft.com/office/officeart/2009/3/layout/RandomtoResultProcess"/>
    <dgm:cxn modelId="{9FD055E7-4F77-44EF-A818-4E0C19C83ADD}" type="presParOf" srcId="{A01B9341-8EDD-4599-964F-3E0E1470BB5D}" destId="{697CE59A-5014-4233-A9AA-AEE17906C8A5}" srcOrd="1" destOrd="0" presId="urn:microsoft.com/office/officeart/2009/3/layout/RandomtoResultProcess"/>
    <dgm:cxn modelId="{1C1C56AC-1D35-4889-974A-3B3FB98A3D29}" type="presParOf" srcId="{697CE59A-5014-4233-A9AA-AEE17906C8A5}" destId="{D76D8E48-6F93-4690-A7C8-6F9E0866B238}" srcOrd="0" destOrd="0" presId="urn:microsoft.com/office/officeart/2009/3/layout/RandomtoResultProcess"/>
    <dgm:cxn modelId="{1C089AE1-2D1A-4737-AED4-BF194D476E29}" type="presParOf" srcId="{697CE59A-5014-4233-A9AA-AEE17906C8A5}" destId="{B479057D-3643-46FF-8CE7-7EE34C6B1534}" srcOrd="1" destOrd="0" presId="urn:microsoft.com/office/officeart/2009/3/layout/RandomtoResultProcess"/>
    <dgm:cxn modelId="{FA12B423-CD33-4A73-B4AF-11B2138BA7E7}" type="presParOf" srcId="{A01B9341-8EDD-4599-964F-3E0E1470BB5D}" destId="{708FA778-8749-42E7-A9D4-93B26EB3B954}" srcOrd="2" destOrd="0" presId="urn:microsoft.com/office/officeart/2009/3/layout/RandomtoResultProcess"/>
    <dgm:cxn modelId="{E12897EC-6284-4EDF-8C49-35D0EB59C5FD}" type="presParOf" srcId="{708FA778-8749-42E7-A9D4-93B26EB3B954}" destId="{0550AF24-3AC4-4CCB-AAA3-12597E58CB82}" srcOrd="0" destOrd="0" presId="urn:microsoft.com/office/officeart/2009/3/layout/RandomtoResultProcess"/>
    <dgm:cxn modelId="{051C208D-8A8F-463D-A6D3-71850E535DF4}" type="presParOf" srcId="{708FA778-8749-42E7-A9D4-93B26EB3B954}" destId="{C0F23A42-5920-4498-ADAB-7D9D70BFA252}" srcOrd="1" destOrd="0" presId="urn:microsoft.com/office/officeart/2009/3/layout/RandomtoResultProcess"/>
    <dgm:cxn modelId="{DB89A9A8-2EAC-42C0-9F74-2AC9D06DFCFA}" type="presParOf" srcId="{708FA778-8749-42E7-A9D4-93B26EB3B954}" destId="{944BE624-DDD9-4D09-A4A4-CE8351794A16}" srcOrd="2" destOrd="0" presId="urn:microsoft.com/office/officeart/2009/3/layout/RandomtoResultProcess"/>
    <dgm:cxn modelId="{356C3B5C-EC1F-42FB-9FEE-9028E3197F7B}" type="presParOf" srcId="{A01B9341-8EDD-4599-964F-3E0E1470BB5D}" destId="{3358B1CB-52F9-4822-88B1-FD2BA987B822}" srcOrd="3" destOrd="0" presId="urn:microsoft.com/office/officeart/2009/3/layout/RandomtoResultProcess"/>
    <dgm:cxn modelId="{6D708594-A41A-4963-9D9F-4C816C157147}" type="presParOf" srcId="{3358B1CB-52F9-4822-88B1-FD2BA987B822}" destId="{61C3B1D2-C6DE-4CB8-9F30-E072B3A6A846}" srcOrd="0" destOrd="0" presId="urn:microsoft.com/office/officeart/2009/3/layout/RandomtoResultProcess"/>
    <dgm:cxn modelId="{F7CBC325-BD84-40C6-A614-FD3568F39CD5}" type="presParOf" srcId="{3358B1CB-52F9-4822-88B1-FD2BA987B822}" destId="{6A8E0B8B-BAD9-4991-88A5-010DE24CDEEA}" srcOrd="1" destOrd="0" presId="urn:microsoft.com/office/officeart/2009/3/layout/RandomtoResultProcess"/>
    <dgm:cxn modelId="{44BCB25E-73E9-4343-8E53-192331F2E4B0}" type="presParOf" srcId="{A01B9341-8EDD-4599-964F-3E0E1470BB5D}" destId="{AD07164A-DA03-48D6-B2DC-D8F126F180A9}" srcOrd="4" destOrd="0" presId="urn:microsoft.com/office/officeart/2009/3/layout/RandomtoResultProcess"/>
    <dgm:cxn modelId="{D02BE30E-46FA-43D0-920E-5FD69C9803E3}" type="presParOf" srcId="{AD07164A-DA03-48D6-B2DC-D8F126F180A9}" destId="{22112EDF-72EB-4497-B16B-9958445BD397}" srcOrd="0" destOrd="0" presId="urn:microsoft.com/office/officeart/2009/3/layout/RandomtoResultProcess"/>
    <dgm:cxn modelId="{D60085F2-ECD9-4B66-94B7-D67C6F9E8DC9}" type="presParOf" srcId="{AD07164A-DA03-48D6-B2DC-D8F126F180A9}" destId="{BD5A5658-5120-4610-8C6D-5325A80CCE59}" srcOrd="1" destOrd="0" presId="urn:microsoft.com/office/officeart/2009/3/layout/RandomtoResultProcess"/>
    <dgm:cxn modelId="{F56D9BD2-D189-49F9-8755-140020DE1911}" type="presParOf" srcId="{AD07164A-DA03-48D6-B2DC-D8F126F180A9}" destId="{5AEDAEA6-B6CF-44A3-B543-23139319F549}" srcOrd="2" destOrd="0" presId="urn:microsoft.com/office/officeart/2009/3/layout/RandomtoResul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B6A39AF-5CC0-40E5-8834-93C9D391BEE3}"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US"/>
        </a:p>
      </dgm:t>
    </dgm:pt>
    <dgm:pt modelId="{22B12764-67C4-4813-9D95-C8694F3A014B}">
      <dgm:prSet/>
      <dgm:spPr/>
      <dgm:t>
        <a:bodyPr/>
        <a:lstStyle/>
        <a:p>
          <a:r>
            <a:rPr lang="en-US" b="1"/>
            <a:t>Short-Term Funding Cycles</a:t>
          </a:r>
          <a:endParaRPr lang="en-US"/>
        </a:p>
      </dgm:t>
    </dgm:pt>
    <dgm:pt modelId="{D577F8C4-7A3C-4F1B-910B-49EC6F1C85C1}" type="parTrans" cxnId="{81BC98FC-BEE8-4D92-9E63-368DA255282A}">
      <dgm:prSet/>
      <dgm:spPr/>
      <dgm:t>
        <a:bodyPr/>
        <a:lstStyle/>
        <a:p>
          <a:endParaRPr lang="en-US"/>
        </a:p>
      </dgm:t>
    </dgm:pt>
    <dgm:pt modelId="{DA65B3F8-0650-4BCD-8EB2-9FD28FAEBD21}" type="sibTrans" cxnId="{81BC98FC-BEE8-4D92-9E63-368DA255282A}">
      <dgm:prSet/>
      <dgm:spPr/>
      <dgm:t>
        <a:bodyPr/>
        <a:lstStyle/>
        <a:p>
          <a:endParaRPr lang="en-US"/>
        </a:p>
      </dgm:t>
    </dgm:pt>
    <dgm:pt modelId="{09EF1A33-0DD9-4F15-9654-8FF96CE31511}">
      <dgm:prSet/>
      <dgm:spPr/>
      <dgm:t>
        <a:bodyPr/>
        <a:lstStyle/>
        <a:p>
          <a:r>
            <a:rPr lang="en-US"/>
            <a:t>National policy often prioritizes immediate waiting list reductions over the long-term human capital investment required for staff development (The King's Fund, 2025).</a:t>
          </a:r>
        </a:p>
      </dgm:t>
    </dgm:pt>
    <dgm:pt modelId="{5E172F87-5F57-40E7-B5F4-7FDED531E83B}" type="parTrans" cxnId="{D032627D-2102-4C75-9627-FCB0C30CB865}">
      <dgm:prSet/>
      <dgm:spPr/>
      <dgm:t>
        <a:bodyPr/>
        <a:lstStyle/>
        <a:p>
          <a:endParaRPr lang="en-US"/>
        </a:p>
      </dgm:t>
    </dgm:pt>
    <dgm:pt modelId="{6FFC4B13-645E-43B0-8B67-F2EF69764266}" type="sibTrans" cxnId="{D032627D-2102-4C75-9627-FCB0C30CB865}">
      <dgm:prSet/>
      <dgm:spPr/>
      <dgm:t>
        <a:bodyPr/>
        <a:lstStyle/>
        <a:p>
          <a:endParaRPr lang="en-US"/>
        </a:p>
      </dgm:t>
    </dgm:pt>
    <dgm:pt modelId="{18397AA8-3720-456E-B518-BE2E786F4351}">
      <dgm:prSet/>
      <dgm:spPr/>
      <dgm:t>
        <a:bodyPr/>
        <a:lstStyle/>
        <a:p>
          <a:r>
            <a:rPr lang="en-US" b="1"/>
            <a:t>Fragmented Accountability</a:t>
          </a:r>
          <a:endParaRPr lang="en-US"/>
        </a:p>
      </dgm:t>
    </dgm:pt>
    <dgm:pt modelId="{FF39F746-3A6B-4CB5-A2EF-E168D453AA18}" type="parTrans" cxnId="{7108C94C-4BBF-4C08-9C86-20823A54DC10}">
      <dgm:prSet/>
      <dgm:spPr/>
      <dgm:t>
        <a:bodyPr/>
        <a:lstStyle/>
        <a:p>
          <a:endParaRPr lang="en-US"/>
        </a:p>
      </dgm:t>
    </dgm:pt>
    <dgm:pt modelId="{2B478F60-C82D-4FB3-8F03-D4C573A57CD8}" type="sibTrans" cxnId="{7108C94C-4BBF-4C08-9C86-20823A54DC10}">
      <dgm:prSet/>
      <dgm:spPr/>
      <dgm:t>
        <a:bodyPr/>
        <a:lstStyle/>
        <a:p>
          <a:endParaRPr lang="en-US"/>
        </a:p>
      </dgm:t>
    </dgm:pt>
    <dgm:pt modelId="{9BF4D852-B355-4AA9-9EE5-D977DCB227FB}">
      <dgm:prSet/>
      <dgm:spPr/>
      <dgm:t>
        <a:bodyPr/>
        <a:lstStyle/>
        <a:p>
          <a:r>
            <a:rPr lang="en-US"/>
            <a:t>Current policies lack a unified framework for mandated, accredited management training, leading to inconsistent development standards across different Trusts (The King's Fund, 2025).</a:t>
          </a:r>
        </a:p>
      </dgm:t>
    </dgm:pt>
    <dgm:pt modelId="{9AE7F6C5-402F-4E5E-9543-44E0ADA05FF6}" type="parTrans" cxnId="{6D059170-6804-4122-B19E-A8FBB54174A5}">
      <dgm:prSet/>
      <dgm:spPr/>
      <dgm:t>
        <a:bodyPr/>
        <a:lstStyle/>
        <a:p>
          <a:endParaRPr lang="en-US"/>
        </a:p>
      </dgm:t>
    </dgm:pt>
    <dgm:pt modelId="{3CF3B643-78BD-4FA4-84C4-2BF8253493B4}" type="sibTrans" cxnId="{6D059170-6804-4122-B19E-A8FBB54174A5}">
      <dgm:prSet/>
      <dgm:spPr/>
      <dgm:t>
        <a:bodyPr/>
        <a:lstStyle/>
        <a:p>
          <a:endParaRPr lang="en-US"/>
        </a:p>
      </dgm:t>
    </dgm:pt>
    <dgm:pt modelId="{B617DD43-43A0-47AB-B5F4-D971CE13BFC6}">
      <dgm:prSet/>
      <dgm:spPr/>
      <dgm:t>
        <a:bodyPr/>
        <a:lstStyle/>
        <a:p>
          <a:r>
            <a:rPr lang="en-US" b="1"/>
            <a:t>Centralized Rigidity</a:t>
          </a:r>
          <a:endParaRPr lang="en-US"/>
        </a:p>
      </dgm:t>
    </dgm:pt>
    <dgm:pt modelId="{8C397A03-83E0-47AF-BFEA-BA23C7175F21}" type="parTrans" cxnId="{330012C5-A51A-4895-8AC2-048C4F169830}">
      <dgm:prSet/>
      <dgm:spPr/>
      <dgm:t>
        <a:bodyPr/>
        <a:lstStyle/>
        <a:p>
          <a:endParaRPr lang="en-US"/>
        </a:p>
      </dgm:t>
    </dgm:pt>
    <dgm:pt modelId="{BF02E0DC-2B44-4FBA-AAB5-4461E7CA5094}" type="sibTrans" cxnId="{330012C5-A51A-4895-8AC2-048C4F169830}">
      <dgm:prSet/>
      <dgm:spPr/>
      <dgm:t>
        <a:bodyPr/>
        <a:lstStyle/>
        <a:p>
          <a:endParaRPr lang="en-US"/>
        </a:p>
      </dgm:t>
    </dgm:pt>
    <dgm:pt modelId="{79771CF8-6889-4893-8468-E07CE463B6C4}">
      <dgm:prSet/>
      <dgm:spPr/>
      <dgm:t>
        <a:bodyPr/>
        <a:lstStyle/>
        <a:p>
          <a:r>
            <a:rPr lang="en-US"/>
            <a:t>National training quotas are often disconnected from local health deprivation needs, preventing regional leaders from innovating their own workforce solutions (The King's Fund, 2025).</a:t>
          </a:r>
        </a:p>
      </dgm:t>
    </dgm:pt>
    <dgm:pt modelId="{58EA50CE-5900-4FFA-BEB3-7D92B8ECF51A}" type="parTrans" cxnId="{7F036730-BFB2-487A-B959-7F81126A84B9}">
      <dgm:prSet/>
      <dgm:spPr/>
      <dgm:t>
        <a:bodyPr/>
        <a:lstStyle/>
        <a:p>
          <a:endParaRPr lang="en-US"/>
        </a:p>
      </dgm:t>
    </dgm:pt>
    <dgm:pt modelId="{6292FA74-3063-4389-8E6C-1B66DE916DB6}" type="sibTrans" cxnId="{7F036730-BFB2-487A-B959-7F81126A84B9}">
      <dgm:prSet/>
      <dgm:spPr/>
      <dgm:t>
        <a:bodyPr/>
        <a:lstStyle/>
        <a:p>
          <a:endParaRPr lang="en-US"/>
        </a:p>
      </dgm:t>
    </dgm:pt>
    <dgm:pt modelId="{B1C3E46A-4A72-4441-BE41-E044CB39CCE4}" type="pres">
      <dgm:prSet presAssocID="{EB6A39AF-5CC0-40E5-8834-93C9D391BEE3}" presName="composite" presStyleCnt="0">
        <dgm:presLayoutVars>
          <dgm:chMax val="5"/>
          <dgm:dir/>
          <dgm:animLvl val="ctr"/>
          <dgm:resizeHandles val="exact"/>
        </dgm:presLayoutVars>
      </dgm:prSet>
      <dgm:spPr/>
    </dgm:pt>
    <dgm:pt modelId="{3986B0D3-2401-4BEC-BFD5-C1559C81E51B}" type="pres">
      <dgm:prSet presAssocID="{EB6A39AF-5CC0-40E5-8834-93C9D391BEE3}" presName="cycle" presStyleCnt="0"/>
      <dgm:spPr/>
    </dgm:pt>
    <dgm:pt modelId="{7DFDE0AB-F34B-4996-BF03-306A910BE65D}" type="pres">
      <dgm:prSet presAssocID="{EB6A39AF-5CC0-40E5-8834-93C9D391BEE3}" presName="centerShape" presStyleCnt="0"/>
      <dgm:spPr/>
    </dgm:pt>
    <dgm:pt modelId="{10E37750-3892-46B8-AAD7-1F01ADA81E85}" type="pres">
      <dgm:prSet presAssocID="{EB6A39AF-5CC0-40E5-8834-93C9D391BEE3}" presName="connSite" presStyleLbl="node1" presStyleIdx="0" presStyleCnt="4"/>
      <dgm:spPr/>
    </dgm:pt>
    <dgm:pt modelId="{5DACB9E7-57F0-4375-92CB-F935DA9697DA}" type="pres">
      <dgm:prSet presAssocID="{EB6A39AF-5CC0-40E5-8834-93C9D391BEE3}" presName="visible" presStyleLbl="nod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extLst>
        <a:ext uri="{E40237B7-FDA0-4F09-8148-C483321AD2D9}">
          <dgm14:cNvPr xmlns:dgm14="http://schemas.microsoft.com/office/drawing/2010/diagram" id="0" name="" descr="Question mark with solid fill"/>
        </a:ext>
      </dgm:extLst>
    </dgm:pt>
    <dgm:pt modelId="{47BBDD17-FBBF-4F8B-8C45-CCB60F02F16F}" type="pres">
      <dgm:prSet presAssocID="{D577F8C4-7A3C-4F1B-910B-49EC6F1C85C1}" presName="Name25" presStyleLbl="parChTrans1D1" presStyleIdx="0" presStyleCnt="3"/>
      <dgm:spPr/>
    </dgm:pt>
    <dgm:pt modelId="{7764F05C-25B9-4BB8-BE4E-9B7BC04D17B3}" type="pres">
      <dgm:prSet presAssocID="{22B12764-67C4-4813-9D95-C8694F3A014B}" presName="node" presStyleCnt="0"/>
      <dgm:spPr/>
    </dgm:pt>
    <dgm:pt modelId="{E024141F-B5AC-4341-8AF6-BEB6CAAD84FE}" type="pres">
      <dgm:prSet presAssocID="{22B12764-67C4-4813-9D95-C8694F3A014B}" presName="parentNode" presStyleLbl="node1" presStyleIdx="1" presStyleCnt="4">
        <dgm:presLayoutVars>
          <dgm:chMax val="1"/>
          <dgm:bulletEnabled val="1"/>
        </dgm:presLayoutVars>
      </dgm:prSet>
      <dgm:spPr/>
    </dgm:pt>
    <dgm:pt modelId="{A11F9059-0F05-49E8-824E-4560B7D60CFA}" type="pres">
      <dgm:prSet presAssocID="{22B12764-67C4-4813-9D95-C8694F3A014B}" presName="childNode" presStyleLbl="revTx" presStyleIdx="0" presStyleCnt="3">
        <dgm:presLayoutVars>
          <dgm:bulletEnabled val="1"/>
        </dgm:presLayoutVars>
      </dgm:prSet>
      <dgm:spPr/>
    </dgm:pt>
    <dgm:pt modelId="{29164627-94F3-49A6-994D-E92353C2469E}" type="pres">
      <dgm:prSet presAssocID="{FF39F746-3A6B-4CB5-A2EF-E168D453AA18}" presName="Name25" presStyleLbl="parChTrans1D1" presStyleIdx="1" presStyleCnt="3"/>
      <dgm:spPr/>
    </dgm:pt>
    <dgm:pt modelId="{632FBA99-8873-4C24-BD36-7FE3A992891D}" type="pres">
      <dgm:prSet presAssocID="{18397AA8-3720-456E-B518-BE2E786F4351}" presName="node" presStyleCnt="0"/>
      <dgm:spPr/>
    </dgm:pt>
    <dgm:pt modelId="{F6FAEC90-D502-460A-939C-74D3F4929AB5}" type="pres">
      <dgm:prSet presAssocID="{18397AA8-3720-456E-B518-BE2E786F4351}" presName="parentNode" presStyleLbl="node1" presStyleIdx="2" presStyleCnt="4">
        <dgm:presLayoutVars>
          <dgm:chMax val="1"/>
          <dgm:bulletEnabled val="1"/>
        </dgm:presLayoutVars>
      </dgm:prSet>
      <dgm:spPr/>
    </dgm:pt>
    <dgm:pt modelId="{2780AC20-6B02-4064-97DD-2173DA0DCD3D}" type="pres">
      <dgm:prSet presAssocID="{18397AA8-3720-456E-B518-BE2E786F4351}" presName="childNode" presStyleLbl="revTx" presStyleIdx="1" presStyleCnt="3">
        <dgm:presLayoutVars>
          <dgm:bulletEnabled val="1"/>
        </dgm:presLayoutVars>
      </dgm:prSet>
      <dgm:spPr/>
    </dgm:pt>
    <dgm:pt modelId="{4F284048-D17C-4201-BB60-60116FE89C99}" type="pres">
      <dgm:prSet presAssocID="{8C397A03-83E0-47AF-BFEA-BA23C7175F21}" presName="Name25" presStyleLbl="parChTrans1D1" presStyleIdx="2" presStyleCnt="3"/>
      <dgm:spPr/>
    </dgm:pt>
    <dgm:pt modelId="{7556D0CB-1070-431F-B7AB-71F8A0C5D9F4}" type="pres">
      <dgm:prSet presAssocID="{B617DD43-43A0-47AB-B5F4-D971CE13BFC6}" presName="node" presStyleCnt="0"/>
      <dgm:spPr/>
    </dgm:pt>
    <dgm:pt modelId="{81CE2A73-C37B-42E2-9B05-9A1F1F1C7872}" type="pres">
      <dgm:prSet presAssocID="{B617DD43-43A0-47AB-B5F4-D971CE13BFC6}" presName="parentNode" presStyleLbl="node1" presStyleIdx="3" presStyleCnt="4">
        <dgm:presLayoutVars>
          <dgm:chMax val="1"/>
          <dgm:bulletEnabled val="1"/>
        </dgm:presLayoutVars>
      </dgm:prSet>
      <dgm:spPr/>
    </dgm:pt>
    <dgm:pt modelId="{5BE7F327-8DBE-40FD-892D-B06EC09F81BA}" type="pres">
      <dgm:prSet presAssocID="{B617DD43-43A0-47AB-B5F4-D971CE13BFC6}" presName="childNode" presStyleLbl="revTx" presStyleIdx="2" presStyleCnt="3">
        <dgm:presLayoutVars>
          <dgm:bulletEnabled val="1"/>
        </dgm:presLayoutVars>
      </dgm:prSet>
      <dgm:spPr/>
    </dgm:pt>
  </dgm:ptLst>
  <dgm:cxnLst>
    <dgm:cxn modelId="{7F036730-BFB2-487A-B959-7F81126A84B9}" srcId="{B617DD43-43A0-47AB-B5F4-D971CE13BFC6}" destId="{79771CF8-6889-4893-8468-E07CE463B6C4}" srcOrd="0" destOrd="0" parTransId="{58EA50CE-5900-4FFA-BEB3-7D92B8ECF51A}" sibTransId="{6292FA74-3063-4389-8E6C-1B66DE916DB6}"/>
    <dgm:cxn modelId="{80E1003E-27D8-4A3F-A57C-B7CDC276D82F}" type="presOf" srcId="{B617DD43-43A0-47AB-B5F4-D971CE13BFC6}" destId="{81CE2A73-C37B-42E2-9B05-9A1F1F1C7872}" srcOrd="0" destOrd="0" presId="urn:microsoft.com/office/officeart/2005/8/layout/radial2"/>
    <dgm:cxn modelId="{4B789747-90C0-4430-AD40-CF9A92015880}" type="presOf" srcId="{22B12764-67C4-4813-9D95-C8694F3A014B}" destId="{E024141F-B5AC-4341-8AF6-BEB6CAAD84FE}" srcOrd="0" destOrd="0" presId="urn:microsoft.com/office/officeart/2005/8/layout/radial2"/>
    <dgm:cxn modelId="{7108C94C-4BBF-4C08-9C86-20823A54DC10}" srcId="{EB6A39AF-5CC0-40E5-8834-93C9D391BEE3}" destId="{18397AA8-3720-456E-B518-BE2E786F4351}" srcOrd="1" destOrd="0" parTransId="{FF39F746-3A6B-4CB5-A2EF-E168D453AA18}" sibTransId="{2B478F60-C82D-4FB3-8F03-D4C573A57CD8}"/>
    <dgm:cxn modelId="{BC70CC6C-8AAD-4320-AA49-96AC1E6912A1}" type="presOf" srcId="{D577F8C4-7A3C-4F1B-910B-49EC6F1C85C1}" destId="{47BBDD17-FBBF-4F8B-8C45-CCB60F02F16F}" srcOrd="0" destOrd="0" presId="urn:microsoft.com/office/officeart/2005/8/layout/radial2"/>
    <dgm:cxn modelId="{6D059170-6804-4122-B19E-A8FBB54174A5}" srcId="{18397AA8-3720-456E-B518-BE2E786F4351}" destId="{9BF4D852-B355-4AA9-9EE5-D977DCB227FB}" srcOrd="0" destOrd="0" parTransId="{9AE7F6C5-402F-4E5E-9543-44E0ADA05FF6}" sibTransId="{3CF3B643-78BD-4FA4-84C4-2BF8253493B4}"/>
    <dgm:cxn modelId="{D032627D-2102-4C75-9627-FCB0C30CB865}" srcId="{22B12764-67C4-4813-9D95-C8694F3A014B}" destId="{09EF1A33-0DD9-4F15-9654-8FF96CE31511}" srcOrd="0" destOrd="0" parTransId="{5E172F87-5F57-40E7-B5F4-7FDED531E83B}" sibTransId="{6FFC4B13-645E-43B0-8B67-F2EF69764266}"/>
    <dgm:cxn modelId="{6B63E17D-20F9-4DD7-A7EC-39BE87F50F95}" type="presOf" srcId="{EB6A39AF-5CC0-40E5-8834-93C9D391BEE3}" destId="{B1C3E46A-4A72-4441-BE41-E044CB39CCE4}" srcOrd="0" destOrd="0" presId="urn:microsoft.com/office/officeart/2005/8/layout/radial2"/>
    <dgm:cxn modelId="{4701A287-A0D3-4A78-8F98-5FE15BF5E251}" type="presOf" srcId="{8C397A03-83E0-47AF-BFEA-BA23C7175F21}" destId="{4F284048-D17C-4201-BB60-60116FE89C99}" srcOrd="0" destOrd="0" presId="urn:microsoft.com/office/officeart/2005/8/layout/radial2"/>
    <dgm:cxn modelId="{D6C7CB8E-4321-46EC-9220-CB96355EE155}" type="presOf" srcId="{79771CF8-6889-4893-8468-E07CE463B6C4}" destId="{5BE7F327-8DBE-40FD-892D-B06EC09F81BA}" srcOrd="0" destOrd="0" presId="urn:microsoft.com/office/officeart/2005/8/layout/radial2"/>
    <dgm:cxn modelId="{6EF9C590-A33A-4DB9-9FF2-7477EEE2D3B7}" type="presOf" srcId="{9BF4D852-B355-4AA9-9EE5-D977DCB227FB}" destId="{2780AC20-6B02-4064-97DD-2173DA0DCD3D}" srcOrd="0" destOrd="0" presId="urn:microsoft.com/office/officeart/2005/8/layout/radial2"/>
    <dgm:cxn modelId="{330012C5-A51A-4895-8AC2-048C4F169830}" srcId="{EB6A39AF-5CC0-40E5-8834-93C9D391BEE3}" destId="{B617DD43-43A0-47AB-B5F4-D971CE13BFC6}" srcOrd="2" destOrd="0" parTransId="{8C397A03-83E0-47AF-BFEA-BA23C7175F21}" sibTransId="{BF02E0DC-2B44-4FBA-AAB5-4461E7CA5094}"/>
    <dgm:cxn modelId="{AA5BECC5-F183-43B5-B65A-4D72366810A4}" type="presOf" srcId="{09EF1A33-0DD9-4F15-9654-8FF96CE31511}" destId="{A11F9059-0F05-49E8-824E-4560B7D60CFA}" srcOrd="0" destOrd="0" presId="urn:microsoft.com/office/officeart/2005/8/layout/radial2"/>
    <dgm:cxn modelId="{902879C8-CB5E-4162-8A50-351945CC9381}" type="presOf" srcId="{FF39F746-3A6B-4CB5-A2EF-E168D453AA18}" destId="{29164627-94F3-49A6-994D-E92353C2469E}" srcOrd="0" destOrd="0" presId="urn:microsoft.com/office/officeart/2005/8/layout/radial2"/>
    <dgm:cxn modelId="{BFE61AFB-644B-4E57-B4C6-8B7375672821}" type="presOf" srcId="{18397AA8-3720-456E-B518-BE2E786F4351}" destId="{F6FAEC90-D502-460A-939C-74D3F4929AB5}" srcOrd="0" destOrd="0" presId="urn:microsoft.com/office/officeart/2005/8/layout/radial2"/>
    <dgm:cxn modelId="{81BC98FC-BEE8-4D92-9E63-368DA255282A}" srcId="{EB6A39AF-5CC0-40E5-8834-93C9D391BEE3}" destId="{22B12764-67C4-4813-9D95-C8694F3A014B}" srcOrd="0" destOrd="0" parTransId="{D577F8C4-7A3C-4F1B-910B-49EC6F1C85C1}" sibTransId="{DA65B3F8-0650-4BCD-8EB2-9FD28FAEBD21}"/>
    <dgm:cxn modelId="{D37D6965-38D2-42E0-9301-98991481E291}" type="presParOf" srcId="{B1C3E46A-4A72-4441-BE41-E044CB39CCE4}" destId="{3986B0D3-2401-4BEC-BFD5-C1559C81E51B}" srcOrd="0" destOrd="0" presId="urn:microsoft.com/office/officeart/2005/8/layout/radial2"/>
    <dgm:cxn modelId="{B124E1FA-573C-4FED-8E08-5D7D6BA47109}" type="presParOf" srcId="{3986B0D3-2401-4BEC-BFD5-C1559C81E51B}" destId="{7DFDE0AB-F34B-4996-BF03-306A910BE65D}" srcOrd="0" destOrd="0" presId="urn:microsoft.com/office/officeart/2005/8/layout/radial2"/>
    <dgm:cxn modelId="{D0624184-0169-4278-B2A7-53AF385A6BC5}" type="presParOf" srcId="{7DFDE0AB-F34B-4996-BF03-306A910BE65D}" destId="{10E37750-3892-46B8-AAD7-1F01ADA81E85}" srcOrd="0" destOrd="0" presId="urn:microsoft.com/office/officeart/2005/8/layout/radial2"/>
    <dgm:cxn modelId="{B4930276-22B8-4EB5-B647-B9D457AC0EB9}" type="presParOf" srcId="{7DFDE0AB-F34B-4996-BF03-306A910BE65D}" destId="{5DACB9E7-57F0-4375-92CB-F935DA9697DA}" srcOrd="1" destOrd="0" presId="urn:microsoft.com/office/officeart/2005/8/layout/radial2"/>
    <dgm:cxn modelId="{29A4223C-BA88-48D6-936A-0528E839FEB8}" type="presParOf" srcId="{3986B0D3-2401-4BEC-BFD5-C1559C81E51B}" destId="{47BBDD17-FBBF-4F8B-8C45-CCB60F02F16F}" srcOrd="1" destOrd="0" presId="urn:microsoft.com/office/officeart/2005/8/layout/radial2"/>
    <dgm:cxn modelId="{113C981C-0A1C-4730-B9B1-7AFC7C26832E}" type="presParOf" srcId="{3986B0D3-2401-4BEC-BFD5-C1559C81E51B}" destId="{7764F05C-25B9-4BB8-BE4E-9B7BC04D17B3}" srcOrd="2" destOrd="0" presId="urn:microsoft.com/office/officeart/2005/8/layout/radial2"/>
    <dgm:cxn modelId="{5D795E8D-ADC9-45FA-8C94-538C754C91F9}" type="presParOf" srcId="{7764F05C-25B9-4BB8-BE4E-9B7BC04D17B3}" destId="{E024141F-B5AC-4341-8AF6-BEB6CAAD84FE}" srcOrd="0" destOrd="0" presId="urn:microsoft.com/office/officeart/2005/8/layout/radial2"/>
    <dgm:cxn modelId="{99485804-7F74-49BD-934A-8FB78341080A}" type="presParOf" srcId="{7764F05C-25B9-4BB8-BE4E-9B7BC04D17B3}" destId="{A11F9059-0F05-49E8-824E-4560B7D60CFA}" srcOrd="1" destOrd="0" presId="urn:microsoft.com/office/officeart/2005/8/layout/radial2"/>
    <dgm:cxn modelId="{5DB0C9C3-3DFB-4DB2-BE25-CF415ECFEB88}" type="presParOf" srcId="{3986B0D3-2401-4BEC-BFD5-C1559C81E51B}" destId="{29164627-94F3-49A6-994D-E92353C2469E}" srcOrd="3" destOrd="0" presId="urn:microsoft.com/office/officeart/2005/8/layout/radial2"/>
    <dgm:cxn modelId="{CD9C0DE2-1123-4FED-92D0-54B64F7C436C}" type="presParOf" srcId="{3986B0D3-2401-4BEC-BFD5-C1559C81E51B}" destId="{632FBA99-8873-4C24-BD36-7FE3A992891D}" srcOrd="4" destOrd="0" presId="urn:microsoft.com/office/officeart/2005/8/layout/radial2"/>
    <dgm:cxn modelId="{929ECF5C-89D7-45B4-9EF8-43B19E177D33}" type="presParOf" srcId="{632FBA99-8873-4C24-BD36-7FE3A992891D}" destId="{F6FAEC90-D502-460A-939C-74D3F4929AB5}" srcOrd="0" destOrd="0" presId="urn:microsoft.com/office/officeart/2005/8/layout/radial2"/>
    <dgm:cxn modelId="{8884168E-1D02-404C-B2A7-D4600AE56BBE}" type="presParOf" srcId="{632FBA99-8873-4C24-BD36-7FE3A992891D}" destId="{2780AC20-6B02-4064-97DD-2173DA0DCD3D}" srcOrd="1" destOrd="0" presId="urn:microsoft.com/office/officeart/2005/8/layout/radial2"/>
    <dgm:cxn modelId="{A0BB25A2-B8A2-4542-8F67-4EF856275D9D}" type="presParOf" srcId="{3986B0D3-2401-4BEC-BFD5-C1559C81E51B}" destId="{4F284048-D17C-4201-BB60-60116FE89C99}" srcOrd="5" destOrd="0" presId="urn:microsoft.com/office/officeart/2005/8/layout/radial2"/>
    <dgm:cxn modelId="{7F471375-BBF1-49FC-93BE-C5E1EE307636}" type="presParOf" srcId="{3986B0D3-2401-4BEC-BFD5-C1559C81E51B}" destId="{7556D0CB-1070-431F-B7AB-71F8A0C5D9F4}" srcOrd="6" destOrd="0" presId="urn:microsoft.com/office/officeart/2005/8/layout/radial2"/>
    <dgm:cxn modelId="{96EB6482-D638-4D4C-AAD3-77D584586113}" type="presParOf" srcId="{7556D0CB-1070-431F-B7AB-71F8A0C5D9F4}" destId="{81CE2A73-C37B-42E2-9B05-9A1F1F1C7872}" srcOrd="0" destOrd="0" presId="urn:microsoft.com/office/officeart/2005/8/layout/radial2"/>
    <dgm:cxn modelId="{30EACB63-DE43-4235-8B48-166C7C7BB51E}" type="presParOf" srcId="{7556D0CB-1070-431F-B7AB-71F8A0C5D9F4}" destId="{5BE7F327-8DBE-40FD-892D-B06EC09F81BA}"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4ED9AA1D-4136-4446-9AC6-C5CFABFD5566}" type="doc">
      <dgm:prSet loTypeId="urn:microsoft.com/office/officeart/2005/8/layout/hierarchy4" loCatId="relationship" qsTypeId="urn:microsoft.com/office/officeart/2005/8/quickstyle/simple1" qsCatId="simple" csTypeId="urn:microsoft.com/office/officeart/2005/8/colors/accent1_2" csCatId="accent1"/>
      <dgm:spPr/>
      <dgm:t>
        <a:bodyPr/>
        <a:lstStyle/>
        <a:p>
          <a:endParaRPr lang="en-US"/>
        </a:p>
      </dgm:t>
    </dgm:pt>
    <dgm:pt modelId="{9ECEDF5E-B6FF-482F-B96D-8E59556F8702}">
      <dgm:prSet/>
      <dgm:spPr/>
      <dgm:t>
        <a:bodyPr/>
        <a:lstStyle/>
        <a:p>
          <a:r>
            <a:rPr lang="en-US" b="1" dirty="0">
              <a:solidFill>
                <a:schemeClr val="tx1"/>
              </a:solidFill>
            </a:rPr>
            <a:t>Leader-Centric Models</a:t>
          </a:r>
          <a:endParaRPr lang="en-US" dirty="0">
            <a:solidFill>
              <a:schemeClr val="tx1"/>
            </a:solidFill>
          </a:endParaRPr>
        </a:p>
      </dgm:t>
    </dgm:pt>
    <dgm:pt modelId="{8DEBD345-A18F-40D2-8520-999CA5B3644A}" type="parTrans" cxnId="{291EFFE7-BBE7-44A1-AE6B-D53D41AE2AB6}">
      <dgm:prSet/>
      <dgm:spPr/>
      <dgm:t>
        <a:bodyPr/>
        <a:lstStyle/>
        <a:p>
          <a:endParaRPr lang="en-US"/>
        </a:p>
      </dgm:t>
    </dgm:pt>
    <dgm:pt modelId="{011EA9E1-06B7-494D-B640-72C6493D999C}" type="sibTrans" cxnId="{291EFFE7-BBE7-44A1-AE6B-D53D41AE2AB6}">
      <dgm:prSet/>
      <dgm:spPr/>
      <dgm:t>
        <a:bodyPr/>
        <a:lstStyle/>
        <a:p>
          <a:endParaRPr lang="en-US"/>
        </a:p>
      </dgm:t>
    </dgm:pt>
    <dgm:pt modelId="{B9698C22-8B88-4DB5-8F2F-6582096624C3}">
      <dgm:prSet/>
      <dgm:spPr/>
      <dgm:t>
        <a:bodyPr/>
        <a:lstStyle/>
        <a:p>
          <a:r>
            <a:rPr lang="en-US">
              <a:solidFill>
                <a:schemeClr val="tx1"/>
              </a:solidFill>
            </a:rPr>
            <a:t>Traditional NHS structures still rely heavily on individual "heroic" leadership rather than fostering the collective leadership necessary for team-based learning (NHS England, 2018).</a:t>
          </a:r>
        </a:p>
      </dgm:t>
    </dgm:pt>
    <dgm:pt modelId="{A5D51969-244A-4F3E-9A38-EA2C0776A27B}" type="parTrans" cxnId="{C5506082-085C-4ACA-9B0C-24B63ED7971C}">
      <dgm:prSet/>
      <dgm:spPr/>
      <dgm:t>
        <a:bodyPr/>
        <a:lstStyle/>
        <a:p>
          <a:endParaRPr lang="en-US"/>
        </a:p>
      </dgm:t>
    </dgm:pt>
    <dgm:pt modelId="{97CBC70F-3793-4EAA-9AAD-3D0378780292}" type="sibTrans" cxnId="{C5506082-085C-4ACA-9B0C-24B63ED7971C}">
      <dgm:prSet/>
      <dgm:spPr/>
      <dgm:t>
        <a:bodyPr/>
        <a:lstStyle/>
        <a:p>
          <a:endParaRPr lang="en-US"/>
        </a:p>
      </dgm:t>
    </dgm:pt>
    <dgm:pt modelId="{360C4F21-28E9-4F31-8D36-4978E2745E04}">
      <dgm:prSet/>
      <dgm:spPr/>
      <dgm:t>
        <a:bodyPr/>
        <a:lstStyle/>
        <a:p>
          <a:r>
            <a:rPr lang="en-US" b="1">
              <a:solidFill>
                <a:schemeClr val="tx1"/>
              </a:solidFill>
            </a:rPr>
            <a:t>Management De-professionalization</a:t>
          </a:r>
          <a:endParaRPr lang="en-US">
            <a:solidFill>
              <a:schemeClr val="tx1"/>
            </a:solidFill>
          </a:endParaRPr>
        </a:p>
      </dgm:t>
    </dgm:pt>
    <dgm:pt modelId="{AB10C63D-88A7-4409-9D67-9D39D40C83DA}" type="parTrans" cxnId="{55A85ACA-17F9-4830-BF2E-F4F856C7C760}">
      <dgm:prSet/>
      <dgm:spPr/>
      <dgm:t>
        <a:bodyPr/>
        <a:lstStyle/>
        <a:p>
          <a:endParaRPr lang="en-US"/>
        </a:p>
      </dgm:t>
    </dgm:pt>
    <dgm:pt modelId="{FF235478-4B72-4712-9ACA-30C28A3B3125}" type="sibTrans" cxnId="{55A85ACA-17F9-4830-BF2E-F4F856C7C760}">
      <dgm:prSet/>
      <dgm:spPr/>
      <dgm:t>
        <a:bodyPr/>
        <a:lstStyle/>
        <a:p>
          <a:endParaRPr lang="en-US"/>
        </a:p>
      </dgm:t>
    </dgm:pt>
    <dgm:pt modelId="{74A3E7B8-DED8-4B8B-88F7-C8AF540C3ABF}">
      <dgm:prSet/>
      <dgm:spPr/>
      <dgm:t>
        <a:bodyPr/>
        <a:lstStyle/>
        <a:p>
          <a:r>
            <a:rPr lang="en-US">
              <a:solidFill>
                <a:schemeClr val="tx1"/>
              </a:solidFill>
            </a:rPr>
            <a:t>A lack of formal requirements for management CPD results in leadership that may lack the HRM expertise to prioritize staff growth (The King's Fund, 2025).</a:t>
          </a:r>
        </a:p>
      </dgm:t>
    </dgm:pt>
    <dgm:pt modelId="{20ADDAC6-9953-4268-BC9C-A3A172A3C1C9}" type="parTrans" cxnId="{AAFB602F-D80D-4F92-AF2F-9374EB04EE1F}">
      <dgm:prSet/>
      <dgm:spPr/>
      <dgm:t>
        <a:bodyPr/>
        <a:lstStyle/>
        <a:p>
          <a:endParaRPr lang="en-US"/>
        </a:p>
      </dgm:t>
    </dgm:pt>
    <dgm:pt modelId="{7AA07891-0182-4635-AF23-86B3F4B25B30}" type="sibTrans" cxnId="{AAFB602F-D80D-4F92-AF2F-9374EB04EE1F}">
      <dgm:prSet/>
      <dgm:spPr/>
      <dgm:t>
        <a:bodyPr/>
        <a:lstStyle/>
        <a:p>
          <a:endParaRPr lang="en-US"/>
        </a:p>
      </dgm:t>
    </dgm:pt>
    <dgm:pt modelId="{E45BAD20-CED4-47AF-BC83-CF91858D3D7E}">
      <dgm:prSet/>
      <dgm:spPr/>
      <dgm:t>
        <a:bodyPr/>
        <a:lstStyle/>
        <a:p>
          <a:r>
            <a:rPr lang="en-US" b="1">
              <a:solidFill>
                <a:schemeClr val="tx1"/>
              </a:solidFill>
            </a:rPr>
            <a:t>Siloed Infrastructure</a:t>
          </a:r>
          <a:endParaRPr lang="en-US">
            <a:solidFill>
              <a:schemeClr val="tx1"/>
            </a:solidFill>
          </a:endParaRPr>
        </a:p>
      </dgm:t>
    </dgm:pt>
    <dgm:pt modelId="{92860811-DA33-4E30-BC03-E31DAF5EB0DE}" type="parTrans" cxnId="{8D668127-CBC7-4716-8C56-B6DC0FB442E2}">
      <dgm:prSet/>
      <dgm:spPr/>
      <dgm:t>
        <a:bodyPr/>
        <a:lstStyle/>
        <a:p>
          <a:endParaRPr lang="en-US"/>
        </a:p>
      </dgm:t>
    </dgm:pt>
    <dgm:pt modelId="{E5BAE27A-EFD9-4E48-9E37-9FFEE7DDCEF2}" type="sibTrans" cxnId="{8D668127-CBC7-4716-8C56-B6DC0FB442E2}">
      <dgm:prSet/>
      <dgm:spPr/>
      <dgm:t>
        <a:bodyPr/>
        <a:lstStyle/>
        <a:p>
          <a:endParaRPr lang="en-US"/>
        </a:p>
      </dgm:t>
    </dgm:pt>
    <dgm:pt modelId="{206B4A4B-A7A4-4FF9-B830-777CB04BC9E7}">
      <dgm:prSet/>
      <dgm:spPr/>
      <dgm:t>
        <a:bodyPr/>
        <a:lstStyle/>
        <a:p>
          <a:r>
            <a:rPr lang="en-US">
              <a:solidFill>
                <a:schemeClr val="tx1"/>
              </a:solidFill>
            </a:rPr>
            <a:t>Existing structural redesigns often neglect the protection of diversity and inclusion roles, which are critical for equitable training access (The King's Fund, 2025).</a:t>
          </a:r>
        </a:p>
      </dgm:t>
    </dgm:pt>
    <dgm:pt modelId="{34B212C0-6E9C-479B-AF0A-3829098520A1}" type="parTrans" cxnId="{456049EC-8A05-474F-B623-60BF13D2AA53}">
      <dgm:prSet/>
      <dgm:spPr/>
      <dgm:t>
        <a:bodyPr/>
        <a:lstStyle/>
        <a:p>
          <a:endParaRPr lang="en-US"/>
        </a:p>
      </dgm:t>
    </dgm:pt>
    <dgm:pt modelId="{8290D5B6-2E58-4A13-B4BA-DDC3E2F1ABE7}" type="sibTrans" cxnId="{456049EC-8A05-474F-B623-60BF13D2AA53}">
      <dgm:prSet/>
      <dgm:spPr/>
      <dgm:t>
        <a:bodyPr/>
        <a:lstStyle/>
        <a:p>
          <a:endParaRPr lang="en-US"/>
        </a:p>
      </dgm:t>
    </dgm:pt>
    <dgm:pt modelId="{C9A472DC-2196-40BF-B85E-5BB541AD5893}" type="pres">
      <dgm:prSet presAssocID="{4ED9AA1D-4136-4446-9AC6-C5CFABFD5566}" presName="Name0" presStyleCnt="0">
        <dgm:presLayoutVars>
          <dgm:chPref val="1"/>
          <dgm:dir/>
          <dgm:animOne val="branch"/>
          <dgm:animLvl val="lvl"/>
          <dgm:resizeHandles/>
        </dgm:presLayoutVars>
      </dgm:prSet>
      <dgm:spPr/>
    </dgm:pt>
    <dgm:pt modelId="{6341A52E-EC91-49D2-AA0A-C18CA72915D3}" type="pres">
      <dgm:prSet presAssocID="{9ECEDF5E-B6FF-482F-B96D-8E59556F8702}" presName="vertOne" presStyleCnt="0"/>
      <dgm:spPr/>
    </dgm:pt>
    <dgm:pt modelId="{B34A8A1C-E1EA-42C5-BBB2-63B41937FDD3}" type="pres">
      <dgm:prSet presAssocID="{9ECEDF5E-B6FF-482F-B96D-8E59556F8702}" presName="txOne" presStyleLbl="node0" presStyleIdx="0" presStyleCnt="3">
        <dgm:presLayoutVars>
          <dgm:chPref val="3"/>
        </dgm:presLayoutVars>
      </dgm:prSet>
      <dgm:spPr/>
    </dgm:pt>
    <dgm:pt modelId="{B756AC09-28BD-4F3F-9114-36AA22964B93}" type="pres">
      <dgm:prSet presAssocID="{9ECEDF5E-B6FF-482F-B96D-8E59556F8702}" presName="parTransOne" presStyleCnt="0"/>
      <dgm:spPr/>
    </dgm:pt>
    <dgm:pt modelId="{1DD4C82F-0C71-41B5-8947-B5AB4C9E1F28}" type="pres">
      <dgm:prSet presAssocID="{9ECEDF5E-B6FF-482F-B96D-8E59556F8702}" presName="horzOne" presStyleCnt="0"/>
      <dgm:spPr/>
    </dgm:pt>
    <dgm:pt modelId="{C2F0AD76-928C-41D0-B063-C3FB50D3DCCB}" type="pres">
      <dgm:prSet presAssocID="{B9698C22-8B88-4DB5-8F2F-6582096624C3}" presName="vertTwo" presStyleCnt="0"/>
      <dgm:spPr/>
    </dgm:pt>
    <dgm:pt modelId="{A80911A5-770E-4F1B-BB9C-9FCC9FF4C9E0}" type="pres">
      <dgm:prSet presAssocID="{B9698C22-8B88-4DB5-8F2F-6582096624C3}" presName="txTwo" presStyleLbl="node2" presStyleIdx="0" presStyleCnt="3">
        <dgm:presLayoutVars>
          <dgm:chPref val="3"/>
        </dgm:presLayoutVars>
      </dgm:prSet>
      <dgm:spPr/>
    </dgm:pt>
    <dgm:pt modelId="{B3517F04-618E-45DA-955D-B9797D6875BC}" type="pres">
      <dgm:prSet presAssocID="{B9698C22-8B88-4DB5-8F2F-6582096624C3}" presName="horzTwo" presStyleCnt="0"/>
      <dgm:spPr/>
    </dgm:pt>
    <dgm:pt modelId="{848882F7-C36D-4025-8F0E-8CB0F02F27B3}" type="pres">
      <dgm:prSet presAssocID="{011EA9E1-06B7-494D-B640-72C6493D999C}" presName="sibSpaceOne" presStyleCnt="0"/>
      <dgm:spPr/>
    </dgm:pt>
    <dgm:pt modelId="{4A83AE6D-1005-4DA7-948D-88D412542064}" type="pres">
      <dgm:prSet presAssocID="{360C4F21-28E9-4F31-8D36-4978E2745E04}" presName="vertOne" presStyleCnt="0"/>
      <dgm:spPr/>
    </dgm:pt>
    <dgm:pt modelId="{D1C9EDAC-A387-4AA7-9629-2595A84FD87B}" type="pres">
      <dgm:prSet presAssocID="{360C4F21-28E9-4F31-8D36-4978E2745E04}" presName="txOne" presStyleLbl="node0" presStyleIdx="1" presStyleCnt="3">
        <dgm:presLayoutVars>
          <dgm:chPref val="3"/>
        </dgm:presLayoutVars>
      </dgm:prSet>
      <dgm:spPr/>
    </dgm:pt>
    <dgm:pt modelId="{0C1B560C-CEFC-4747-9992-0EC8347CA0EE}" type="pres">
      <dgm:prSet presAssocID="{360C4F21-28E9-4F31-8D36-4978E2745E04}" presName="parTransOne" presStyleCnt="0"/>
      <dgm:spPr/>
    </dgm:pt>
    <dgm:pt modelId="{1847B46F-8D3F-4686-A39B-16A0C0DE5612}" type="pres">
      <dgm:prSet presAssocID="{360C4F21-28E9-4F31-8D36-4978E2745E04}" presName="horzOne" presStyleCnt="0"/>
      <dgm:spPr/>
    </dgm:pt>
    <dgm:pt modelId="{7211E152-0B4B-4C56-99D9-10E0EA3F12BC}" type="pres">
      <dgm:prSet presAssocID="{74A3E7B8-DED8-4B8B-88F7-C8AF540C3ABF}" presName="vertTwo" presStyleCnt="0"/>
      <dgm:spPr/>
    </dgm:pt>
    <dgm:pt modelId="{498CC07E-DB64-424E-9BC4-F7493405DBC2}" type="pres">
      <dgm:prSet presAssocID="{74A3E7B8-DED8-4B8B-88F7-C8AF540C3ABF}" presName="txTwo" presStyleLbl="node2" presStyleIdx="1" presStyleCnt="3">
        <dgm:presLayoutVars>
          <dgm:chPref val="3"/>
        </dgm:presLayoutVars>
      </dgm:prSet>
      <dgm:spPr/>
    </dgm:pt>
    <dgm:pt modelId="{A79933A7-EB7B-42D7-886B-6A796E57E8B1}" type="pres">
      <dgm:prSet presAssocID="{74A3E7B8-DED8-4B8B-88F7-C8AF540C3ABF}" presName="horzTwo" presStyleCnt="0"/>
      <dgm:spPr/>
    </dgm:pt>
    <dgm:pt modelId="{08602E48-F70D-4233-8460-A7CB48D1BF7D}" type="pres">
      <dgm:prSet presAssocID="{FF235478-4B72-4712-9ACA-30C28A3B3125}" presName="sibSpaceOne" presStyleCnt="0"/>
      <dgm:spPr/>
    </dgm:pt>
    <dgm:pt modelId="{0884B30C-F2B5-4AAD-9599-CE441CBA0646}" type="pres">
      <dgm:prSet presAssocID="{E45BAD20-CED4-47AF-BC83-CF91858D3D7E}" presName="vertOne" presStyleCnt="0"/>
      <dgm:spPr/>
    </dgm:pt>
    <dgm:pt modelId="{17366019-EEED-4410-B30D-4B3196C9F7F4}" type="pres">
      <dgm:prSet presAssocID="{E45BAD20-CED4-47AF-BC83-CF91858D3D7E}" presName="txOne" presStyleLbl="node0" presStyleIdx="2" presStyleCnt="3">
        <dgm:presLayoutVars>
          <dgm:chPref val="3"/>
        </dgm:presLayoutVars>
      </dgm:prSet>
      <dgm:spPr/>
    </dgm:pt>
    <dgm:pt modelId="{D00C3DF7-C29A-4AE5-AAFF-D86DE7903F23}" type="pres">
      <dgm:prSet presAssocID="{E45BAD20-CED4-47AF-BC83-CF91858D3D7E}" presName="parTransOne" presStyleCnt="0"/>
      <dgm:spPr/>
    </dgm:pt>
    <dgm:pt modelId="{14D1303C-7B47-4E64-AAAF-91BCDDB5DC5D}" type="pres">
      <dgm:prSet presAssocID="{E45BAD20-CED4-47AF-BC83-CF91858D3D7E}" presName="horzOne" presStyleCnt="0"/>
      <dgm:spPr/>
    </dgm:pt>
    <dgm:pt modelId="{51E31DE1-84B0-44FE-8507-94856238BB1D}" type="pres">
      <dgm:prSet presAssocID="{206B4A4B-A7A4-4FF9-B830-777CB04BC9E7}" presName="vertTwo" presStyleCnt="0"/>
      <dgm:spPr/>
    </dgm:pt>
    <dgm:pt modelId="{F1BF7C08-B121-4362-9106-B42DEE5292D7}" type="pres">
      <dgm:prSet presAssocID="{206B4A4B-A7A4-4FF9-B830-777CB04BC9E7}" presName="txTwo" presStyleLbl="node2" presStyleIdx="2" presStyleCnt="3">
        <dgm:presLayoutVars>
          <dgm:chPref val="3"/>
        </dgm:presLayoutVars>
      </dgm:prSet>
      <dgm:spPr/>
    </dgm:pt>
    <dgm:pt modelId="{DBE6892C-EFD7-4C9C-8595-4ADA3B070744}" type="pres">
      <dgm:prSet presAssocID="{206B4A4B-A7A4-4FF9-B830-777CB04BC9E7}" presName="horzTwo" presStyleCnt="0"/>
      <dgm:spPr/>
    </dgm:pt>
  </dgm:ptLst>
  <dgm:cxnLst>
    <dgm:cxn modelId="{0097EC17-10B9-4F5B-A69E-9427F1A07216}" type="presOf" srcId="{4ED9AA1D-4136-4446-9AC6-C5CFABFD5566}" destId="{C9A472DC-2196-40BF-B85E-5BB541AD5893}" srcOrd="0" destOrd="0" presId="urn:microsoft.com/office/officeart/2005/8/layout/hierarchy4"/>
    <dgm:cxn modelId="{8D668127-CBC7-4716-8C56-B6DC0FB442E2}" srcId="{4ED9AA1D-4136-4446-9AC6-C5CFABFD5566}" destId="{E45BAD20-CED4-47AF-BC83-CF91858D3D7E}" srcOrd="2" destOrd="0" parTransId="{92860811-DA33-4E30-BC03-E31DAF5EB0DE}" sibTransId="{E5BAE27A-EFD9-4E48-9E37-9FFEE7DDCEF2}"/>
    <dgm:cxn modelId="{AAFB602F-D80D-4F92-AF2F-9374EB04EE1F}" srcId="{360C4F21-28E9-4F31-8D36-4978E2745E04}" destId="{74A3E7B8-DED8-4B8B-88F7-C8AF540C3ABF}" srcOrd="0" destOrd="0" parTransId="{20ADDAC6-9953-4268-BC9C-A3A172A3C1C9}" sibTransId="{7AA07891-0182-4635-AF23-86B3F4B25B30}"/>
    <dgm:cxn modelId="{468AE14C-7B7F-49B5-9EBC-7EE625968D38}" type="presOf" srcId="{E45BAD20-CED4-47AF-BC83-CF91858D3D7E}" destId="{17366019-EEED-4410-B30D-4B3196C9F7F4}" srcOrd="0" destOrd="0" presId="urn:microsoft.com/office/officeart/2005/8/layout/hierarchy4"/>
    <dgm:cxn modelId="{75223055-62F7-4E46-A996-EA13A69F2564}" type="presOf" srcId="{360C4F21-28E9-4F31-8D36-4978E2745E04}" destId="{D1C9EDAC-A387-4AA7-9629-2595A84FD87B}" srcOrd="0" destOrd="0" presId="urn:microsoft.com/office/officeart/2005/8/layout/hierarchy4"/>
    <dgm:cxn modelId="{96C3F757-FD4F-43BD-88E6-9EA08E915A5A}" type="presOf" srcId="{9ECEDF5E-B6FF-482F-B96D-8E59556F8702}" destId="{B34A8A1C-E1EA-42C5-BBB2-63B41937FDD3}" srcOrd="0" destOrd="0" presId="urn:microsoft.com/office/officeart/2005/8/layout/hierarchy4"/>
    <dgm:cxn modelId="{7080B17F-B695-4EB0-A945-A90D19D1D033}" type="presOf" srcId="{B9698C22-8B88-4DB5-8F2F-6582096624C3}" destId="{A80911A5-770E-4F1B-BB9C-9FCC9FF4C9E0}" srcOrd="0" destOrd="0" presId="urn:microsoft.com/office/officeart/2005/8/layout/hierarchy4"/>
    <dgm:cxn modelId="{C5506082-085C-4ACA-9B0C-24B63ED7971C}" srcId="{9ECEDF5E-B6FF-482F-B96D-8E59556F8702}" destId="{B9698C22-8B88-4DB5-8F2F-6582096624C3}" srcOrd="0" destOrd="0" parTransId="{A5D51969-244A-4F3E-9A38-EA2C0776A27B}" sibTransId="{97CBC70F-3793-4EAA-9AAD-3D0378780292}"/>
    <dgm:cxn modelId="{7014B3AD-A197-4E0A-B917-B819E49C5248}" type="presOf" srcId="{206B4A4B-A7A4-4FF9-B830-777CB04BC9E7}" destId="{F1BF7C08-B121-4362-9106-B42DEE5292D7}" srcOrd="0" destOrd="0" presId="urn:microsoft.com/office/officeart/2005/8/layout/hierarchy4"/>
    <dgm:cxn modelId="{61CC56B8-3765-4ECE-B99E-6BC1221433AD}" type="presOf" srcId="{74A3E7B8-DED8-4B8B-88F7-C8AF540C3ABF}" destId="{498CC07E-DB64-424E-9BC4-F7493405DBC2}" srcOrd="0" destOrd="0" presId="urn:microsoft.com/office/officeart/2005/8/layout/hierarchy4"/>
    <dgm:cxn modelId="{55A85ACA-17F9-4830-BF2E-F4F856C7C760}" srcId="{4ED9AA1D-4136-4446-9AC6-C5CFABFD5566}" destId="{360C4F21-28E9-4F31-8D36-4978E2745E04}" srcOrd="1" destOrd="0" parTransId="{AB10C63D-88A7-4409-9D67-9D39D40C83DA}" sibTransId="{FF235478-4B72-4712-9ACA-30C28A3B3125}"/>
    <dgm:cxn modelId="{291EFFE7-BBE7-44A1-AE6B-D53D41AE2AB6}" srcId="{4ED9AA1D-4136-4446-9AC6-C5CFABFD5566}" destId="{9ECEDF5E-B6FF-482F-B96D-8E59556F8702}" srcOrd="0" destOrd="0" parTransId="{8DEBD345-A18F-40D2-8520-999CA5B3644A}" sibTransId="{011EA9E1-06B7-494D-B640-72C6493D999C}"/>
    <dgm:cxn modelId="{456049EC-8A05-474F-B623-60BF13D2AA53}" srcId="{E45BAD20-CED4-47AF-BC83-CF91858D3D7E}" destId="{206B4A4B-A7A4-4FF9-B830-777CB04BC9E7}" srcOrd="0" destOrd="0" parTransId="{34B212C0-6E9C-479B-AF0A-3829098520A1}" sibTransId="{8290D5B6-2E58-4A13-B4BA-DDC3E2F1ABE7}"/>
    <dgm:cxn modelId="{D248704A-8AE0-41D7-A3A3-B8B18828ABE3}" type="presParOf" srcId="{C9A472DC-2196-40BF-B85E-5BB541AD5893}" destId="{6341A52E-EC91-49D2-AA0A-C18CA72915D3}" srcOrd="0" destOrd="0" presId="urn:microsoft.com/office/officeart/2005/8/layout/hierarchy4"/>
    <dgm:cxn modelId="{54258A36-72D7-494D-A453-19E1C2EC250A}" type="presParOf" srcId="{6341A52E-EC91-49D2-AA0A-C18CA72915D3}" destId="{B34A8A1C-E1EA-42C5-BBB2-63B41937FDD3}" srcOrd="0" destOrd="0" presId="urn:microsoft.com/office/officeart/2005/8/layout/hierarchy4"/>
    <dgm:cxn modelId="{E0097A1B-7A0C-4CB4-99C1-2F475BADFF31}" type="presParOf" srcId="{6341A52E-EC91-49D2-AA0A-C18CA72915D3}" destId="{B756AC09-28BD-4F3F-9114-36AA22964B93}" srcOrd="1" destOrd="0" presId="urn:microsoft.com/office/officeart/2005/8/layout/hierarchy4"/>
    <dgm:cxn modelId="{20A93CA8-5701-46B1-A5A9-4101B638ED63}" type="presParOf" srcId="{6341A52E-EC91-49D2-AA0A-C18CA72915D3}" destId="{1DD4C82F-0C71-41B5-8947-B5AB4C9E1F28}" srcOrd="2" destOrd="0" presId="urn:microsoft.com/office/officeart/2005/8/layout/hierarchy4"/>
    <dgm:cxn modelId="{93883882-3101-4B60-B5C0-1E9DA89A4A09}" type="presParOf" srcId="{1DD4C82F-0C71-41B5-8947-B5AB4C9E1F28}" destId="{C2F0AD76-928C-41D0-B063-C3FB50D3DCCB}" srcOrd="0" destOrd="0" presId="urn:microsoft.com/office/officeart/2005/8/layout/hierarchy4"/>
    <dgm:cxn modelId="{4F84D072-D9AD-4646-9E64-8B057F918785}" type="presParOf" srcId="{C2F0AD76-928C-41D0-B063-C3FB50D3DCCB}" destId="{A80911A5-770E-4F1B-BB9C-9FCC9FF4C9E0}" srcOrd="0" destOrd="0" presId="urn:microsoft.com/office/officeart/2005/8/layout/hierarchy4"/>
    <dgm:cxn modelId="{9BC333C6-B81A-4075-B5BA-BCBCE5E8A2A1}" type="presParOf" srcId="{C2F0AD76-928C-41D0-B063-C3FB50D3DCCB}" destId="{B3517F04-618E-45DA-955D-B9797D6875BC}" srcOrd="1" destOrd="0" presId="urn:microsoft.com/office/officeart/2005/8/layout/hierarchy4"/>
    <dgm:cxn modelId="{8B738274-588D-4522-B502-5A25AA7297F2}" type="presParOf" srcId="{C9A472DC-2196-40BF-B85E-5BB541AD5893}" destId="{848882F7-C36D-4025-8F0E-8CB0F02F27B3}" srcOrd="1" destOrd="0" presId="urn:microsoft.com/office/officeart/2005/8/layout/hierarchy4"/>
    <dgm:cxn modelId="{77A521AE-AF6D-4D28-BB34-CE72A77F148C}" type="presParOf" srcId="{C9A472DC-2196-40BF-B85E-5BB541AD5893}" destId="{4A83AE6D-1005-4DA7-948D-88D412542064}" srcOrd="2" destOrd="0" presId="urn:microsoft.com/office/officeart/2005/8/layout/hierarchy4"/>
    <dgm:cxn modelId="{9C45BBB6-D2C4-43C7-BE75-A2A7C1B3F4A8}" type="presParOf" srcId="{4A83AE6D-1005-4DA7-948D-88D412542064}" destId="{D1C9EDAC-A387-4AA7-9629-2595A84FD87B}" srcOrd="0" destOrd="0" presId="urn:microsoft.com/office/officeart/2005/8/layout/hierarchy4"/>
    <dgm:cxn modelId="{6D1B7A60-3789-4692-B680-52F59B728470}" type="presParOf" srcId="{4A83AE6D-1005-4DA7-948D-88D412542064}" destId="{0C1B560C-CEFC-4747-9992-0EC8347CA0EE}" srcOrd="1" destOrd="0" presId="urn:microsoft.com/office/officeart/2005/8/layout/hierarchy4"/>
    <dgm:cxn modelId="{88335837-9947-42B8-8121-962FF7323A5A}" type="presParOf" srcId="{4A83AE6D-1005-4DA7-948D-88D412542064}" destId="{1847B46F-8D3F-4686-A39B-16A0C0DE5612}" srcOrd="2" destOrd="0" presId="urn:microsoft.com/office/officeart/2005/8/layout/hierarchy4"/>
    <dgm:cxn modelId="{2166A847-9D42-42D1-8359-DF55C6244C4D}" type="presParOf" srcId="{1847B46F-8D3F-4686-A39B-16A0C0DE5612}" destId="{7211E152-0B4B-4C56-99D9-10E0EA3F12BC}" srcOrd="0" destOrd="0" presId="urn:microsoft.com/office/officeart/2005/8/layout/hierarchy4"/>
    <dgm:cxn modelId="{9E37D3D8-A1FD-4E8F-B9E9-05DE5B8DEE00}" type="presParOf" srcId="{7211E152-0B4B-4C56-99D9-10E0EA3F12BC}" destId="{498CC07E-DB64-424E-9BC4-F7493405DBC2}" srcOrd="0" destOrd="0" presId="urn:microsoft.com/office/officeart/2005/8/layout/hierarchy4"/>
    <dgm:cxn modelId="{E67DBB7E-7C57-412F-9DD9-48D9A671BC68}" type="presParOf" srcId="{7211E152-0B4B-4C56-99D9-10E0EA3F12BC}" destId="{A79933A7-EB7B-42D7-886B-6A796E57E8B1}" srcOrd="1" destOrd="0" presId="urn:microsoft.com/office/officeart/2005/8/layout/hierarchy4"/>
    <dgm:cxn modelId="{CADEDAF4-CF31-466A-8E88-2A66461DE15B}" type="presParOf" srcId="{C9A472DC-2196-40BF-B85E-5BB541AD5893}" destId="{08602E48-F70D-4233-8460-A7CB48D1BF7D}" srcOrd="3" destOrd="0" presId="urn:microsoft.com/office/officeart/2005/8/layout/hierarchy4"/>
    <dgm:cxn modelId="{7FFD0BCE-99CD-4269-ACC8-0CA9ABA8817A}" type="presParOf" srcId="{C9A472DC-2196-40BF-B85E-5BB541AD5893}" destId="{0884B30C-F2B5-4AAD-9599-CE441CBA0646}" srcOrd="4" destOrd="0" presId="urn:microsoft.com/office/officeart/2005/8/layout/hierarchy4"/>
    <dgm:cxn modelId="{A27471F7-E6FD-4C14-B919-9A54292827E8}" type="presParOf" srcId="{0884B30C-F2B5-4AAD-9599-CE441CBA0646}" destId="{17366019-EEED-4410-B30D-4B3196C9F7F4}" srcOrd="0" destOrd="0" presId="urn:microsoft.com/office/officeart/2005/8/layout/hierarchy4"/>
    <dgm:cxn modelId="{A00D76FA-43B4-4C7F-91C6-7B446CB72C98}" type="presParOf" srcId="{0884B30C-F2B5-4AAD-9599-CE441CBA0646}" destId="{D00C3DF7-C29A-4AE5-AAFF-D86DE7903F23}" srcOrd="1" destOrd="0" presId="urn:microsoft.com/office/officeart/2005/8/layout/hierarchy4"/>
    <dgm:cxn modelId="{9EB50580-CF1E-468F-B83F-1EFD50E69067}" type="presParOf" srcId="{0884B30C-F2B5-4AAD-9599-CE441CBA0646}" destId="{14D1303C-7B47-4E64-AAAF-91BCDDB5DC5D}" srcOrd="2" destOrd="0" presId="urn:microsoft.com/office/officeart/2005/8/layout/hierarchy4"/>
    <dgm:cxn modelId="{E236C725-6708-4593-9850-159059133A26}" type="presParOf" srcId="{14D1303C-7B47-4E64-AAAF-91BCDDB5DC5D}" destId="{51E31DE1-84B0-44FE-8507-94856238BB1D}" srcOrd="0" destOrd="0" presId="urn:microsoft.com/office/officeart/2005/8/layout/hierarchy4"/>
    <dgm:cxn modelId="{A9AEE751-7881-4299-A8FD-11BF2CEEF70E}" type="presParOf" srcId="{51E31DE1-84B0-44FE-8507-94856238BB1D}" destId="{F1BF7C08-B121-4362-9106-B42DEE5292D7}" srcOrd="0" destOrd="0" presId="urn:microsoft.com/office/officeart/2005/8/layout/hierarchy4"/>
    <dgm:cxn modelId="{7A08EEF1-9F67-4E74-9026-2E27D96C5289}" type="presParOf" srcId="{51E31DE1-84B0-44FE-8507-94856238BB1D}" destId="{DBE6892C-EFD7-4C9C-8595-4ADA3B070744}"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8AB9AF6-823A-4D71-A026-043FF3F10A7E}" type="doc">
      <dgm:prSet loTypeId="urn:microsoft.com/office/officeart/2005/8/layout/chevron1" loCatId="process" qsTypeId="urn:microsoft.com/office/officeart/2005/8/quickstyle/simple1" qsCatId="simple" csTypeId="urn:microsoft.com/office/officeart/2005/8/colors/accent1_2" csCatId="accent1"/>
      <dgm:spPr/>
      <dgm:t>
        <a:bodyPr/>
        <a:lstStyle/>
        <a:p>
          <a:endParaRPr lang="en-US"/>
        </a:p>
      </dgm:t>
    </dgm:pt>
    <dgm:pt modelId="{38F62710-E0D7-4BCC-99CF-8506B05BD96A}">
      <dgm:prSet/>
      <dgm:spPr/>
      <dgm:t>
        <a:bodyPr/>
        <a:lstStyle/>
        <a:p>
          <a:r>
            <a:rPr lang="en-US" b="1"/>
            <a:t>Compliance Culture Bias</a:t>
          </a:r>
          <a:endParaRPr lang="en-US"/>
        </a:p>
      </dgm:t>
    </dgm:pt>
    <dgm:pt modelId="{7C9C6577-C840-47E4-AF16-50CAF0E49E9B}" type="parTrans" cxnId="{6AA0CBDE-49D6-4701-BD2F-32B339746226}">
      <dgm:prSet/>
      <dgm:spPr/>
      <dgm:t>
        <a:bodyPr/>
        <a:lstStyle/>
        <a:p>
          <a:endParaRPr lang="en-US"/>
        </a:p>
      </dgm:t>
    </dgm:pt>
    <dgm:pt modelId="{F1781D37-765E-41C5-A784-12BB2EC608A5}" type="sibTrans" cxnId="{6AA0CBDE-49D6-4701-BD2F-32B339746226}">
      <dgm:prSet/>
      <dgm:spPr/>
      <dgm:t>
        <a:bodyPr/>
        <a:lstStyle/>
        <a:p>
          <a:endParaRPr lang="en-US"/>
        </a:p>
      </dgm:t>
    </dgm:pt>
    <dgm:pt modelId="{3F16D3EA-8827-472E-9937-F88902A6E93E}">
      <dgm:prSet/>
      <dgm:spPr/>
      <dgm:t>
        <a:bodyPr/>
        <a:lstStyle/>
        <a:p>
          <a:r>
            <a:rPr lang="en-US"/>
            <a:t>The NHS culture often emphasizes oversight and "tick-box" compliance rather than a commitment to professional accountability and developmental improvement (The King's Fund, 2025).</a:t>
          </a:r>
        </a:p>
      </dgm:t>
    </dgm:pt>
    <dgm:pt modelId="{D04842C2-3D3C-41D0-B037-CF35920E1122}" type="parTrans" cxnId="{F8381A1B-0316-4D72-9396-C84AF7B23C12}">
      <dgm:prSet/>
      <dgm:spPr/>
      <dgm:t>
        <a:bodyPr/>
        <a:lstStyle/>
        <a:p>
          <a:endParaRPr lang="en-US"/>
        </a:p>
      </dgm:t>
    </dgm:pt>
    <dgm:pt modelId="{D22245D2-9D2C-4993-995F-782FBC8B5F7C}" type="sibTrans" cxnId="{F8381A1B-0316-4D72-9396-C84AF7B23C12}">
      <dgm:prSet/>
      <dgm:spPr/>
      <dgm:t>
        <a:bodyPr/>
        <a:lstStyle/>
        <a:p>
          <a:endParaRPr lang="en-US"/>
        </a:p>
      </dgm:t>
    </dgm:pt>
    <dgm:pt modelId="{05001767-25A9-47FB-AACC-DC2B7DECB0E8}">
      <dgm:prSet/>
      <dgm:spPr/>
      <dgm:t>
        <a:bodyPr/>
        <a:lstStyle/>
        <a:p>
          <a:r>
            <a:rPr lang="en-US" b="1"/>
            <a:t>Blame-Oriented Environments</a:t>
          </a:r>
          <a:endParaRPr lang="en-US"/>
        </a:p>
      </dgm:t>
    </dgm:pt>
    <dgm:pt modelId="{454954A9-2B5C-4538-A28C-FE80A668D026}" type="parTrans" cxnId="{2E5A7F34-65A3-423B-A66F-F9ACB5B65412}">
      <dgm:prSet/>
      <dgm:spPr/>
      <dgm:t>
        <a:bodyPr/>
        <a:lstStyle/>
        <a:p>
          <a:endParaRPr lang="en-US"/>
        </a:p>
      </dgm:t>
    </dgm:pt>
    <dgm:pt modelId="{CB493773-2520-4CD3-A8C7-86994FAEF37E}" type="sibTrans" cxnId="{2E5A7F34-65A3-423B-A66F-F9ACB5B65412}">
      <dgm:prSet/>
      <dgm:spPr/>
      <dgm:t>
        <a:bodyPr/>
        <a:lstStyle/>
        <a:p>
          <a:endParaRPr lang="en-US"/>
        </a:p>
      </dgm:t>
    </dgm:pt>
    <dgm:pt modelId="{ADAD09D2-C88C-42D0-8ACC-3D47B11DF26A}">
      <dgm:prSet/>
      <dgm:spPr/>
      <dgm:t>
        <a:bodyPr/>
        <a:lstStyle/>
        <a:p>
          <a:r>
            <a:rPr lang="en-US"/>
            <a:t>In some areas, a lack of psychological safety prevents staff from treating mistakes as developmental "learning opportunities" (NHS England, 2018).</a:t>
          </a:r>
        </a:p>
      </dgm:t>
    </dgm:pt>
    <dgm:pt modelId="{EC4F42B3-76A6-44EE-B976-4639B117DA0A}" type="parTrans" cxnId="{FE355D18-D168-426F-8A51-606396E7B6EC}">
      <dgm:prSet/>
      <dgm:spPr/>
      <dgm:t>
        <a:bodyPr/>
        <a:lstStyle/>
        <a:p>
          <a:endParaRPr lang="en-US"/>
        </a:p>
      </dgm:t>
    </dgm:pt>
    <dgm:pt modelId="{93CACE97-1BF9-4407-981F-E6E46FC46D03}" type="sibTrans" cxnId="{FE355D18-D168-426F-8A51-606396E7B6EC}">
      <dgm:prSet/>
      <dgm:spPr/>
      <dgm:t>
        <a:bodyPr/>
        <a:lstStyle/>
        <a:p>
          <a:endParaRPr lang="en-US"/>
        </a:p>
      </dgm:t>
    </dgm:pt>
    <dgm:pt modelId="{E2550C5F-FF43-4E9A-ACF3-F4023556BD06}">
      <dgm:prSet/>
      <dgm:spPr/>
      <dgm:t>
        <a:bodyPr/>
        <a:lstStyle/>
        <a:p>
          <a:r>
            <a:rPr lang="en-US" b="1"/>
            <a:t>Resistance to Change</a:t>
          </a:r>
          <a:endParaRPr lang="en-US"/>
        </a:p>
      </dgm:t>
    </dgm:pt>
    <dgm:pt modelId="{3A8AE6AD-89A1-4E5E-8363-49CEB12F989D}" type="parTrans" cxnId="{A99FF265-E15D-4A7A-97C7-1DFEF917A276}">
      <dgm:prSet/>
      <dgm:spPr/>
      <dgm:t>
        <a:bodyPr/>
        <a:lstStyle/>
        <a:p>
          <a:endParaRPr lang="en-US"/>
        </a:p>
      </dgm:t>
    </dgm:pt>
    <dgm:pt modelId="{9FBEEA75-D9E5-4BCE-B6B5-AC3B3EA92326}" type="sibTrans" cxnId="{A99FF265-E15D-4A7A-97C7-1DFEF917A276}">
      <dgm:prSet/>
      <dgm:spPr/>
      <dgm:t>
        <a:bodyPr/>
        <a:lstStyle/>
        <a:p>
          <a:endParaRPr lang="en-US"/>
        </a:p>
      </dgm:t>
    </dgm:pt>
    <dgm:pt modelId="{CB6CBDB6-D664-4C31-87A2-C1A06E3FBFD4}">
      <dgm:prSet/>
      <dgm:spPr/>
      <dgm:t>
        <a:bodyPr/>
        <a:lstStyle/>
        <a:p>
          <a:r>
            <a:rPr lang="en-US"/>
            <a:t>Socio-cultural issues within the workforce can impede the adoption of AI-based learning analytics and new strategic HRM influences (Muraleedharan et al., 2025).</a:t>
          </a:r>
        </a:p>
      </dgm:t>
    </dgm:pt>
    <dgm:pt modelId="{879B5A5A-E1E2-472C-8D68-65EAA2054566}" type="parTrans" cxnId="{004F1505-43CE-437B-BA76-67D2F87E9D20}">
      <dgm:prSet/>
      <dgm:spPr/>
      <dgm:t>
        <a:bodyPr/>
        <a:lstStyle/>
        <a:p>
          <a:endParaRPr lang="en-US"/>
        </a:p>
      </dgm:t>
    </dgm:pt>
    <dgm:pt modelId="{7CEFB886-5632-4F8F-A9D7-B37368358747}" type="sibTrans" cxnId="{004F1505-43CE-437B-BA76-67D2F87E9D20}">
      <dgm:prSet/>
      <dgm:spPr/>
      <dgm:t>
        <a:bodyPr/>
        <a:lstStyle/>
        <a:p>
          <a:endParaRPr lang="en-US"/>
        </a:p>
      </dgm:t>
    </dgm:pt>
    <dgm:pt modelId="{A7D3DA97-71CF-43D0-A573-DFEEF25AB429}" type="pres">
      <dgm:prSet presAssocID="{E8AB9AF6-823A-4D71-A026-043FF3F10A7E}" presName="Name0" presStyleCnt="0">
        <dgm:presLayoutVars>
          <dgm:dir/>
          <dgm:animLvl val="lvl"/>
          <dgm:resizeHandles val="exact"/>
        </dgm:presLayoutVars>
      </dgm:prSet>
      <dgm:spPr/>
    </dgm:pt>
    <dgm:pt modelId="{CE41482D-6F0D-40EA-A479-8BF99F99D912}" type="pres">
      <dgm:prSet presAssocID="{38F62710-E0D7-4BCC-99CF-8506B05BD96A}" presName="composite" presStyleCnt="0"/>
      <dgm:spPr/>
    </dgm:pt>
    <dgm:pt modelId="{1FDE32E3-FD59-4025-8256-046D0DE7245D}" type="pres">
      <dgm:prSet presAssocID="{38F62710-E0D7-4BCC-99CF-8506B05BD96A}" presName="parTx" presStyleLbl="node1" presStyleIdx="0" presStyleCnt="3">
        <dgm:presLayoutVars>
          <dgm:chMax val="0"/>
          <dgm:chPref val="0"/>
          <dgm:bulletEnabled val="1"/>
        </dgm:presLayoutVars>
      </dgm:prSet>
      <dgm:spPr/>
    </dgm:pt>
    <dgm:pt modelId="{AE8FB7C2-2E66-4C54-88E1-803232D25DEA}" type="pres">
      <dgm:prSet presAssocID="{38F62710-E0D7-4BCC-99CF-8506B05BD96A}" presName="desTx" presStyleLbl="revTx" presStyleIdx="0" presStyleCnt="3">
        <dgm:presLayoutVars>
          <dgm:bulletEnabled val="1"/>
        </dgm:presLayoutVars>
      </dgm:prSet>
      <dgm:spPr/>
    </dgm:pt>
    <dgm:pt modelId="{23A3DD64-4DCC-44B6-B8F7-ACC61C0A8ECB}" type="pres">
      <dgm:prSet presAssocID="{F1781D37-765E-41C5-A784-12BB2EC608A5}" presName="space" presStyleCnt="0"/>
      <dgm:spPr/>
    </dgm:pt>
    <dgm:pt modelId="{7F8D8995-8FA4-4C9F-8ABD-608F4727FEC1}" type="pres">
      <dgm:prSet presAssocID="{05001767-25A9-47FB-AACC-DC2B7DECB0E8}" presName="composite" presStyleCnt="0"/>
      <dgm:spPr/>
    </dgm:pt>
    <dgm:pt modelId="{115675B4-9F27-4C7C-9B8A-F3C57A127227}" type="pres">
      <dgm:prSet presAssocID="{05001767-25A9-47FB-AACC-DC2B7DECB0E8}" presName="parTx" presStyleLbl="node1" presStyleIdx="1" presStyleCnt="3">
        <dgm:presLayoutVars>
          <dgm:chMax val="0"/>
          <dgm:chPref val="0"/>
          <dgm:bulletEnabled val="1"/>
        </dgm:presLayoutVars>
      </dgm:prSet>
      <dgm:spPr/>
    </dgm:pt>
    <dgm:pt modelId="{6F5700E8-ABA4-4AD2-AD6C-32D03C384DB6}" type="pres">
      <dgm:prSet presAssocID="{05001767-25A9-47FB-AACC-DC2B7DECB0E8}" presName="desTx" presStyleLbl="revTx" presStyleIdx="1" presStyleCnt="3">
        <dgm:presLayoutVars>
          <dgm:bulletEnabled val="1"/>
        </dgm:presLayoutVars>
      </dgm:prSet>
      <dgm:spPr/>
    </dgm:pt>
    <dgm:pt modelId="{FADD3073-03A5-4894-9374-3B7F99B07630}" type="pres">
      <dgm:prSet presAssocID="{CB493773-2520-4CD3-A8C7-86994FAEF37E}" presName="space" presStyleCnt="0"/>
      <dgm:spPr/>
    </dgm:pt>
    <dgm:pt modelId="{23FF1843-AD81-487C-B284-01519AD88D40}" type="pres">
      <dgm:prSet presAssocID="{E2550C5F-FF43-4E9A-ACF3-F4023556BD06}" presName="composite" presStyleCnt="0"/>
      <dgm:spPr/>
    </dgm:pt>
    <dgm:pt modelId="{E12844D2-69A7-4FB7-8A3D-3F2B4C8CEB44}" type="pres">
      <dgm:prSet presAssocID="{E2550C5F-FF43-4E9A-ACF3-F4023556BD06}" presName="parTx" presStyleLbl="node1" presStyleIdx="2" presStyleCnt="3">
        <dgm:presLayoutVars>
          <dgm:chMax val="0"/>
          <dgm:chPref val="0"/>
          <dgm:bulletEnabled val="1"/>
        </dgm:presLayoutVars>
      </dgm:prSet>
      <dgm:spPr/>
    </dgm:pt>
    <dgm:pt modelId="{71773A00-041C-435B-94D0-754E020624D0}" type="pres">
      <dgm:prSet presAssocID="{E2550C5F-FF43-4E9A-ACF3-F4023556BD06}" presName="desTx" presStyleLbl="revTx" presStyleIdx="2" presStyleCnt="3">
        <dgm:presLayoutVars>
          <dgm:bulletEnabled val="1"/>
        </dgm:presLayoutVars>
      </dgm:prSet>
      <dgm:spPr/>
    </dgm:pt>
  </dgm:ptLst>
  <dgm:cxnLst>
    <dgm:cxn modelId="{004F1505-43CE-437B-BA76-67D2F87E9D20}" srcId="{E2550C5F-FF43-4E9A-ACF3-F4023556BD06}" destId="{CB6CBDB6-D664-4C31-87A2-C1A06E3FBFD4}" srcOrd="0" destOrd="0" parTransId="{879B5A5A-E1E2-472C-8D68-65EAA2054566}" sibTransId="{7CEFB886-5632-4F8F-A9D7-B37368358747}"/>
    <dgm:cxn modelId="{FE355D18-D168-426F-8A51-606396E7B6EC}" srcId="{05001767-25A9-47FB-AACC-DC2B7DECB0E8}" destId="{ADAD09D2-C88C-42D0-8ACC-3D47B11DF26A}" srcOrd="0" destOrd="0" parTransId="{EC4F42B3-76A6-44EE-B976-4639B117DA0A}" sibTransId="{93CACE97-1BF9-4407-981F-E6E46FC46D03}"/>
    <dgm:cxn modelId="{F8381A1B-0316-4D72-9396-C84AF7B23C12}" srcId="{38F62710-E0D7-4BCC-99CF-8506B05BD96A}" destId="{3F16D3EA-8827-472E-9937-F88902A6E93E}" srcOrd="0" destOrd="0" parTransId="{D04842C2-3D3C-41D0-B037-CF35920E1122}" sibTransId="{D22245D2-9D2C-4993-995F-782FBC8B5F7C}"/>
    <dgm:cxn modelId="{118F7F1B-B361-4EDD-85F9-E1EBDE390BE2}" type="presOf" srcId="{ADAD09D2-C88C-42D0-8ACC-3D47B11DF26A}" destId="{6F5700E8-ABA4-4AD2-AD6C-32D03C384DB6}" srcOrd="0" destOrd="0" presId="urn:microsoft.com/office/officeart/2005/8/layout/chevron1"/>
    <dgm:cxn modelId="{2E5A7F34-65A3-423B-A66F-F9ACB5B65412}" srcId="{E8AB9AF6-823A-4D71-A026-043FF3F10A7E}" destId="{05001767-25A9-47FB-AACC-DC2B7DECB0E8}" srcOrd="1" destOrd="0" parTransId="{454954A9-2B5C-4538-A28C-FE80A668D026}" sibTransId="{CB493773-2520-4CD3-A8C7-86994FAEF37E}"/>
    <dgm:cxn modelId="{A99FF265-E15D-4A7A-97C7-1DFEF917A276}" srcId="{E8AB9AF6-823A-4D71-A026-043FF3F10A7E}" destId="{E2550C5F-FF43-4E9A-ACF3-F4023556BD06}" srcOrd="2" destOrd="0" parTransId="{3A8AE6AD-89A1-4E5E-8363-49CEB12F989D}" sibTransId="{9FBEEA75-D9E5-4BCE-B6B5-AC3B3EA92326}"/>
    <dgm:cxn modelId="{104D1E88-EA5B-40D6-B25F-780F488151F6}" type="presOf" srcId="{E2550C5F-FF43-4E9A-ACF3-F4023556BD06}" destId="{E12844D2-69A7-4FB7-8A3D-3F2B4C8CEB44}" srcOrd="0" destOrd="0" presId="urn:microsoft.com/office/officeart/2005/8/layout/chevron1"/>
    <dgm:cxn modelId="{62B05D95-90B0-4EF6-9109-B53FC20246A7}" type="presOf" srcId="{38F62710-E0D7-4BCC-99CF-8506B05BD96A}" destId="{1FDE32E3-FD59-4025-8256-046D0DE7245D}" srcOrd="0" destOrd="0" presId="urn:microsoft.com/office/officeart/2005/8/layout/chevron1"/>
    <dgm:cxn modelId="{DED3A8B8-FAFC-473B-9D22-D1EBED0A0F98}" type="presOf" srcId="{CB6CBDB6-D664-4C31-87A2-C1A06E3FBFD4}" destId="{71773A00-041C-435B-94D0-754E020624D0}" srcOrd="0" destOrd="0" presId="urn:microsoft.com/office/officeart/2005/8/layout/chevron1"/>
    <dgm:cxn modelId="{2BDE0EC8-ED47-48DD-AE60-C4D9BA9E209E}" type="presOf" srcId="{3F16D3EA-8827-472E-9937-F88902A6E93E}" destId="{AE8FB7C2-2E66-4C54-88E1-803232D25DEA}" srcOrd="0" destOrd="0" presId="urn:microsoft.com/office/officeart/2005/8/layout/chevron1"/>
    <dgm:cxn modelId="{B87F68D6-6077-47DC-99C8-383C7E681A91}" type="presOf" srcId="{E8AB9AF6-823A-4D71-A026-043FF3F10A7E}" destId="{A7D3DA97-71CF-43D0-A573-DFEEF25AB429}" srcOrd="0" destOrd="0" presId="urn:microsoft.com/office/officeart/2005/8/layout/chevron1"/>
    <dgm:cxn modelId="{6AA0CBDE-49D6-4701-BD2F-32B339746226}" srcId="{E8AB9AF6-823A-4D71-A026-043FF3F10A7E}" destId="{38F62710-E0D7-4BCC-99CF-8506B05BD96A}" srcOrd="0" destOrd="0" parTransId="{7C9C6577-C840-47E4-AF16-50CAF0E49E9B}" sibTransId="{F1781D37-765E-41C5-A784-12BB2EC608A5}"/>
    <dgm:cxn modelId="{423206FC-B6A5-4967-B6C9-F889E7364119}" type="presOf" srcId="{05001767-25A9-47FB-AACC-DC2B7DECB0E8}" destId="{115675B4-9F27-4C7C-9B8A-F3C57A127227}" srcOrd="0" destOrd="0" presId="urn:microsoft.com/office/officeart/2005/8/layout/chevron1"/>
    <dgm:cxn modelId="{C1B7F63C-9E97-4994-A0BF-70A343AFE861}" type="presParOf" srcId="{A7D3DA97-71CF-43D0-A573-DFEEF25AB429}" destId="{CE41482D-6F0D-40EA-A479-8BF99F99D912}" srcOrd="0" destOrd="0" presId="urn:microsoft.com/office/officeart/2005/8/layout/chevron1"/>
    <dgm:cxn modelId="{B1202974-77C8-442B-A106-5E693D41E26A}" type="presParOf" srcId="{CE41482D-6F0D-40EA-A479-8BF99F99D912}" destId="{1FDE32E3-FD59-4025-8256-046D0DE7245D}" srcOrd="0" destOrd="0" presId="urn:microsoft.com/office/officeart/2005/8/layout/chevron1"/>
    <dgm:cxn modelId="{2F32F209-71B5-4BDD-B688-DAB5B1F9F127}" type="presParOf" srcId="{CE41482D-6F0D-40EA-A479-8BF99F99D912}" destId="{AE8FB7C2-2E66-4C54-88E1-803232D25DEA}" srcOrd="1" destOrd="0" presId="urn:microsoft.com/office/officeart/2005/8/layout/chevron1"/>
    <dgm:cxn modelId="{213EB7F3-58D3-4A4F-A8EC-73FF72AF4376}" type="presParOf" srcId="{A7D3DA97-71CF-43D0-A573-DFEEF25AB429}" destId="{23A3DD64-4DCC-44B6-B8F7-ACC61C0A8ECB}" srcOrd="1" destOrd="0" presId="urn:microsoft.com/office/officeart/2005/8/layout/chevron1"/>
    <dgm:cxn modelId="{45622434-7815-4F84-AC05-46B3B8A9EC84}" type="presParOf" srcId="{A7D3DA97-71CF-43D0-A573-DFEEF25AB429}" destId="{7F8D8995-8FA4-4C9F-8ABD-608F4727FEC1}" srcOrd="2" destOrd="0" presId="urn:microsoft.com/office/officeart/2005/8/layout/chevron1"/>
    <dgm:cxn modelId="{2789BC48-682D-43AA-8D84-70B6845386F8}" type="presParOf" srcId="{7F8D8995-8FA4-4C9F-8ABD-608F4727FEC1}" destId="{115675B4-9F27-4C7C-9B8A-F3C57A127227}" srcOrd="0" destOrd="0" presId="urn:microsoft.com/office/officeart/2005/8/layout/chevron1"/>
    <dgm:cxn modelId="{8689FA1F-9F68-4F18-9883-E5A84D989DF1}" type="presParOf" srcId="{7F8D8995-8FA4-4C9F-8ABD-608F4727FEC1}" destId="{6F5700E8-ABA4-4AD2-AD6C-32D03C384DB6}" srcOrd="1" destOrd="0" presId="urn:microsoft.com/office/officeart/2005/8/layout/chevron1"/>
    <dgm:cxn modelId="{F4515A95-3A88-48F3-AC8B-6A021B2AD67F}" type="presParOf" srcId="{A7D3DA97-71CF-43D0-A573-DFEEF25AB429}" destId="{FADD3073-03A5-4894-9374-3B7F99B07630}" srcOrd="3" destOrd="0" presId="urn:microsoft.com/office/officeart/2005/8/layout/chevron1"/>
    <dgm:cxn modelId="{B85FEEF2-6A76-4B80-8CF2-D9D9F8965119}" type="presParOf" srcId="{A7D3DA97-71CF-43D0-A573-DFEEF25AB429}" destId="{23FF1843-AD81-487C-B284-01519AD88D40}" srcOrd="4" destOrd="0" presId="urn:microsoft.com/office/officeart/2005/8/layout/chevron1"/>
    <dgm:cxn modelId="{0446DFB7-7D95-4AF2-BC28-774449A1DA19}" type="presParOf" srcId="{23FF1843-AD81-487C-B284-01519AD88D40}" destId="{E12844D2-69A7-4FB7-8A3D-3F2B4C8CEB44}" srcOrd="0" destOrd="0" presId="urn:microsoft.com/office/officeart/2005/8/layout/chevron1"/>
    <dgm:cxn modelId="{28A15E8D-AA51-473E-9F74-C6FAB05B8783}" type="presParOf" srcId="{23FF1843-AD81-487C-B284-01519AD88D40}" destId="{71773A00-041C-435B-94D0-754E020624D0}"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8B729339-BC9C-4C01-9475-A6AF5B2997B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C0F6F27-0105-4279-BFC7-E2B222CD3ED8}">
      <dgm:prSet/>
      <dgm:spPr/>
      <dgm:t>
        <a:bodyPr/>
        <a:lstStyle/>
        <a:p>
          <a:r>
            <a:rPr lang="en-US" b="1"/>
            <a:t>Micro-Learning Adoption</a:t>
          </a:r>
          <a:endParaRPr lang="en-US"/>
        </a:p>
      </dgm:t>
    </dgm:pt>
    <dgm:pt modelId="{FCF41668-EC35-4045-BEB5-68ADDCD133EB}" type="parTrans" cxnId="{2D7DF145-FD7C-4F32-9FE0-1645B2F5084C}">
      <dgm:prSet/>
      <dgm:spPr/>
      <dgm:t>
        <a:bodyPr/>
        <a:lstStyle/>
        <a:p>
          <a:endParaRPr lang="en-US"/>
        </a:p>
      </dgm:t>
    </dgm:pt>
    <dgm:pt modelId="{3D3E1E40-30AE-4EE3-864A-89B2284AA92C}" type="sibTrans" cxnId="{2D7DF145-FD7C-4F32-9FE0-1645B2F5084C}">
      <dgm:prSet/>
      <dgm:spPr/>
      <dgm:t>
        <a:bodyPr/>
        <a:lstStyle/>
        <a:p>
          <a:endParaRPr lang="en-US"/>
        </a:p>
      </dgm:t>
    </dgm:pt>
    <dgm:pt modelId="{9B915C17-CD6B-4DFC-8DB9-DB45687D6069}">
      <dgm:prSet/>
      <dgm:spPr/>
      <dgm:t>
        <a:bodyPr/>
        <a:lstStyle/>
        <a:p>
          <a:r>
            <a:rPr lang="en-US"/>
            <a:t>Implementing "bite-size" learning sessions of approximately one hour allows staff to maintain consistent professional growth without disrupting busy clinical schedules (UKCPA, 2026).</a:t>
          </a:r>
        </a:p>
      </dgm:t>
    </dgm:pt>
    <dgm:pt modelId="{BAE1574A-8164-4882-8F0B-495CD1B15409}" type="parTrans" cxnId="{EFFAC49E-1740-442D-963F-372A817218CD}">
      <dgm:prSet/>
      <dgm:spPr/>
      <dgm:t>
        <a:bodyPr/>
        <a:lstStyle/>
        <a:p>
          <a:endParaRPr lang="en-US"/>
        </a:p>
      </dgm:t>
    </dgm:pt>
    <dgm:pt modelId="{84BF0776-849C-464B-89B4-0FA2F78EF4F4}" type="sibTrans" cxnId="{EFFAC49E-1740-442D-963F-372A817218CD}">
      <dgm:prSet/>
      <dgm:spPr/>
      <dgm:t>
        <a:bodyPr/>
        <a:lstStyle/>
        <a:p>
          <a:endParaRPr lang="en-US"/>
        </a:p>
      </dgm:t>
    </dgm:pt>
    <dgm:pt modelId="{8905BA00-72DB-4CE1-B949-9990611DCAEE}">
      <dgm:prSet/>
      <dgm:spPr/>
      <dgm:t>
        <a:bodyPr/>
        <a:lstStyle/>
        <a:p>
          <a:r>
            <a:rPr lang="en-US" b="1"/>
            <a:t>High-Performance Work Systems (HPWS)</a:t>
          </a:r>
          <a:endParaRPr lang="en-US"/>
        </a:p>
      </dgm:t>
    </dgm:pt>
    <dgm:pt modelId="{CF72C06C-F7FC-4FDE-85A3-DFC504BB7871}" type="parTrans" cxnId="{5854D542-F323-42E1-A487-ADC6A337F177}">
      <dgm:prSet/>
      <dgm:spPr/>
      <dgm:t>
        <a:bodyPr/>
        <a:lstStyle/>
        <a:p>
          <a:endParaRPr lang="en-US"/>
        </a:p>
      </dgm:t>
    </dgm:pt>
    <dgm:pt modelId="{59FB4EEC-72C0-42E2-94FD-1746FCF996B4}" type="sibTrans" cxnId="{5854D542-F323-42E1-A487-ADC6A337F177}">
      <dgm:prSet/>
      <dgm:spPr/>
      <dgm:t>
        <a:bodyPr/>
        <a:lstStyle/>
        <a:p>
          <a:endParaRPr lang="en-US"/>
        </a:p>
      </dgm:t>
    </dgm:pt>
    <dgm:pt modelId="{29410C00-4856-44BC-9DE6-E6C933722BD6}">
      <dgm:prSet/>
      <dgm:spPr/>
      <dgm:t>
        <a:bodyPr/>
        <a:lstStyle/>
        <a:p>
          <a:r>
            <a:rPr lang="en-US"/>
            <a:t>Adopting service-oriented HPWS can empower nurses and clinicians to engage in "job crafting," which improves both extra-role performance and patient outcomes (Song et al., 2024).</a:t>
          </a:r>
        </a:p>
      </dgm:t>
    </dgm:pt>
    <dgm:pt modelId="{AF4B8E23-BD46-4278-BA1F-5BAF7B7766B0}" type="parTrans" cxnId="{F9F20375-159D-4713-A166-4FCF4B4C13D3}">
      <dgm:prSet/>
      <dgm:spPr/>
      <dgm:t>
        <a:bodyPr/>
        <a:lstStyle/>
        <a:p>
          <a:endParaRPr lang="en-US"/>
        </a:p>
      </dgm:t>
    </dgm:pt>
    <dgm:pt modelId="{B15A4980-CAAE-4293-AF69-6C3B758A2F19}" type="sibTrans" cxnId="{F9F20375-159D-4713-A166-4FCF4B4C13D3}">
      <dgm:prSet/>
      <dgm:spPr/>
      <dgm:t>
        <a:bodyPr/>
        <a:lstStyle/>
        <a:p>
          <a:endParaRPr lang="en-US"/>
        </a:p>
      </dgm:t>
    </dgm:pt>
    <dgm:pt modelId="{BF69DF53-3E2B-478E-AC3B-FD19310A5E66}">
      <dgm:prSet/>
      <dgm:spPr/>
      <dgm:t>
        <a:bodyPr/>
        <a:lstStyle/>
        <a:p>
          <a:r>
            <a:rPr lang="en-US" b="1"/>
            <a:t>Strategic Local Innovation</a:t>
          </a:r>
          <a:endParaRPr lang="en-US"/>
        </a:p>
      </dgm:t>
    </dgm:pt>
    <dgm:pt modelId="{F433F69D-EF20-4E6D-8C22-A2C9EFEB27C9}" type="parTrans" cxnId="{EF986546-4B57-4D2A-81DB-5C095D827C1C}">
      <dgm:prSet/>
      <dgm:spPr/>
      <dgm:t>
        <a:bodyPr/>
        <a:lstStyle/>
        <a:p>
          <a:endParaRPr lang="en-US"/>
        </a:p>
      </dgm:t>
    </dgm:pt>
    <dgm:pt modelId="{EFC6B9E5-572E-48A5-9A9F-1ECC53FB9999}" type="sibTrans" cxnId="{EF986546-4B57-4D2A-81DB-5C095D827C1C}">
      <dgm:prSet/>
      <dgm:spPr/>
      <dgm:t>
        <a:bodyPr/>
        <a:lstStyle/>
        <a:p>
          <a:endParaRPr lang="en-US"/>
        </a:p>
      </dgm:t>
    </dgm:pt>
    <dgm:pt modelId="{FED6C86E-1FD4-4953-8536-457473432DDF}">
      <dgm:prSet/>
      <dgm:spPr/>
      <dgm:t>
        <a:bodyPr/>
        <a:lstStyle/>
        <a:p>
          <a:r>
            <a:rPr lang="en-US"/>
            <a:t>Resourcing decisions for training places should be shifted to local leaders who can target funding toward specific regional health needs (The King's Fund, 2025).</a:t>
          </a:r>
        </a:p>
      </dgm:t>
    </dgm:pt>
    <dgm:pt modelId="{811F0164-A16D-4D48-931D-74E98E51FE78}" type="parTrans" cxnId="{6AD37BFD-8571-448B-9EF7-E5E194173B80}">
      <dgm:prSet/>
      <dgm:spPr/>
      <dgm:t>
        <a:bodyPr/>
        <a:lstStyle/>
        <a:p>
          <a:endParaRPr lang="en-US"/>
        </a:p>
      </dgm:t>
    </dgm:pt>
    <dgm:pt modelId="{D4727E52-A798-46F0-A24A-50F20719D1E2}" type="sibTrans" cxnId="{6AD37BFD-8571-448B-9EF7-E5E194173B80}">
      <dgm:prSet/>
      <dgm:spPr/>
      <dgm:t>
        <a:bodyPr/>
        <a:lstStyle/>
        <a:p>
          <a:endParaRPr lang="en-US"/>
        </a:p>
      </dgm:t>
    </dgm:pt>
    <dgm:pt modelId="{EB16E564-6EFF-4F28-9F01-8CC532004AC3}" type="pres">
      <dgm:prSet presAssocID="{8B729339-BC9C-4C01-9475-A6AF5B2997BC}" presName="linear" presStyleCnt="0">
        <dgm:presLayoutVars>
          <dgm:animLvl val="lvl"/>
          <dgm:resizeHandles val="exact"/>
        </dgm:presLayoutVars>
      </dgm:prSet>
      <dgm:spPr/>
    </dgm:pt>
    <dgm:pt modelId="{0680630E-9887-4E8F-960F-0175535C7EC4}" type="pres">
      <dgm:prSet presAssocID="{7C0F6F27-0105-4279-BFC7-E2B222CD3ED8}" presName="parentText" presStyleLbl="node1" presStyleIdx="0" presStyleCnt="3">
        <dgm:presLayoutVars>
          <dgm:chMax val="0"/>
          <dgm:bulletEnabled val="1"/>
        </dgm:presLayoutVars>
      </dgm:prSet>
      <dgm:spPr/>
    </dgm:pt>
    <dgm:pt modelId="{2BF20897-4740-4F6C-96F1-28C1FF49A82B}" type="pres">
      <dgm:prSet presAssocID="{7C0F6F27-0105-4279-BFC7-E2B222CD3ED8}" presName="childText" presStyleLbl="revTx" presStyleIdx="0" presStyleCnt="3">
        <dgm:presLayoutVars>
          <dgm:bulletEnabled val="1"/>
        </dgm:presLayoutVars>
      </dgm:prSet>
      <dgm:spPr/>
    </dgm:pt>
    <dgm:pt modelId="{295ACF00-32A2-42E9-AAF2-B73CCD0CA3BD}" type="pres">
      <dgm:prSet presAssocID="{8905BA00-72DB-4CE1-B949-9990611DCAEE}" presName="parentText" presStyleLbl="node1" presStyleIdx="1" presStyleCnt="3">
        <dgm:presLayoutVars>
          <dgm:chMax val="0"/>
          <dgm:bulletEnabled val="1"/>
        </dgm:presLayoutVars>
      </dgm:prSet>
      <dgm:spPr/>
    </dgm:pt>
    <dgm:pt modelId="{D5D2544D-97B9-4185-A690-ECAE9224B32F}" type="pres">
      <dgm:prSet presAssocID="{8905BA00-72DB-4CE1-B949-9990611DCAEE}" presName="childText" presStyleLbl="revTx" presStyleIdx="1" presStyleCnt="3">
        <dgm:presLayoutVars>
          <dgm:bulletEnabled val="1"/>
        </dgm:presLayoutVars>
      </dgm:prSet>
      <dgm:spPr/>
    </dgm:pt>
    <dgm:pt modelId="{FECF5982-F239-41A8-A805-01826A5BF65A}" type="pres">
      <dgm:prSet presAssocID="{BF69DF53-3E2B-478E-AC3B-FD19310A5E66}" presName="parentText" presStyleLbl="node1" presStyleIdx="2" presStyleCnt="3">
        <dgm:presLayoutVars>
          <dgm:chMax val="0"/>
          <dgm:bulletEnabled val="1"/>
        </dgm:presLayoutVars>
      </dgm:prSet>
      <dgm:spPr/>
    </dgm:pt>
    <dgm:pt modelId="{4065A0FB-96CB-4D71-A499-9400440C0390}" type="pres">
      <dgm:prSet presAssocID="{BF69DF53-3E2B-478E-AC3B-FD19310A5E66}" presName="childText" presStyleLbl="revTx" presStyleIdx="2" presStyleCnt="3">
        <dgm:presLayoutVars>
          <dgm:bulletEnabled val="1"/>
        </dgm:presLayoutVars>
      </dgm:prSet>
      <dgm:spPr/>
    </dgm:pt>
  </dgm:ptLst>
  <dgm:cxnLst>
    <dgm:cxn modelId="{5854D542-F323-42E1-A487-ADC6A337F177}" srcId="{8B729339-BC9C-4C01-9475-A6AF5B2997BC}" destId="{8905BA00-72DB-4CE1-B949-9990611DCAEE}" srcOrd="1" destOrd="0" parTransId="{CF72C06C-F7FC-4FDE-85A3-DFC504BB7871}" sibTransId="{59FB4EEC-72C0-42E2-94FD-1746FCF996B4}"/>
    <dgm:cxn modelId="{C5C8D443-3076-47F6-9379-53F16CEEAE7F}" type="presOf" srcId="{8B729339-BC9C-4C01-9475-A6AF5B2997BC}" destId="{EB16E564-6EFF-4F28-9F01-8CC532004AC3}" srcOrd="0" destOrd="0" presId="urn:microsoft.com/office/officeart/2005/8/layout/vList2"/>
    <dgm:cxn modelId="{2D7DF145-FD7C-4F32-9FE0-1645B2F5084C}" srcId="{8B729339-BC9C-4C01-9475-A6AF5B2997BC}" destId="{7C0F6F27-0105-4279-BFC7-E2B222CD3ED8}" srcOrd="0" destOrd="0" parTransId="{FCF41668-EC35-4045-BEB5-68ADDCD133EB}" sibTransId="{3D3E1E40-30AE-4EE3-864A-89B2284AA92C}"/>
    <dgm:cxn modelId="{EF986546-4B57-4D2A-81DB-5C095D827C1C}" srcId="{8B729339-BC9C-4C01-9475-A6AF5B2997BC}" destId="{BF69DF53-3E2B-478E-AC3B-FD19310A5E66}" srcOrd="2" destOrd="0" parTransId="{F433F69D-EF20-4E6D-8C22-A2C9EFEB27C9}" sibTransId="{EFC6B9E5-572E-48A5-9A9F-1ECC53FB9999}"/>
    <dgm:cxn modelId="{63E19769-23CC-4149-BE3F-713EA4740D4B}" type="presOf" srcId="{29410C00-4856-44BC-9DE6-E6C933722BD6}" destId="{D5D2544D-97B9-4185-A690-ECAE9224B32F}" srcOrd="0" destOrd="0" presId="urn:microsoft.com/office/officeart/2005/8/layout/vList2"/>
    <dgm:cxn modelId="{FFE2CB4E-0300-497B-8864-53C168D4E8E0}" type="presOf" srcId="{9B915C17-CD6B-4DFC-8DB9-DB45687D6069}" destId="{2BF20897-4740-4F6C-96F1-28C1FF49A82B}" srcOrd="0" destOrd="0" presId="urn:microsoft.com/office/officeart/2005/8/layout/vList2"/>
    <dgm:cxn modelId="{F9F20375-159D-4713-A166-4FCF4B4C13D3}" srcId="{8905BA00-72DB-4CE1-B949-9990611DCAEE}" destId="{29410C00-4856-44BC-9DE6-E6C933722BD6}" srcOrd="0" destOrd="0" parTransId="{AF4B8E23-BD46-4278-BA1F-5BAF7B7766B0}" sibTransId="{B15A4980-CAAE-4293-AF69-6C3B758A2F19}"/>
    <dgm:cxn modelId="{41B61A89-C4BB-4696-A6FB-E9BE6C8855D2}" type="presOf" srcId="{FED6C86E-1FD4-4953-8536-457473432DDF}" destId="{4065A0FB-96CB-4D71-A499-9400440C0390}" srcOrd="0" destOrd="0" presId="urn:microsoft.com/office/officeart/2005/8/layout/vList2"/>
    <dgm:cxn modelId="{2653A38C-AFB4-4ACC-85A0-3C09894ADA22}" type="presOf" srcId="{7C0F6F27-0105-4279-BFC7-E2B222CD3ED8}" destId="{0680630E-9887-4E8F-960F-0175535C7EC4}" srcOrd="0" destOrd="0" presId="urn:microsoft.com/office/officeart/2005/8/layout/vList2"/>
    <dgm:cxn modelId="{EFFAC49E-1740-442D-963F-372A817218CD}" srcId="{7C0F6F27-0105-4279-BFC7-E2B222CD3ED8}" destId="{9B915C17-CD6B-4DFC-8DB9-DB45687D6069}" srcOrd="0" destOrd="0" parTransId="{BAE1574A-8164-4882-8F0B-495CD1B15409}" sibTransId="{84BF0776-849C-464B-89B4-0FA2F78EF4F4}"/>
    <dgm:cxn modelId="{F40E9ECC-7DA9-426C-8B64-1D15DC563026}" type="presOf" srcId="{8905BA00-72DB-4CE1-B949-9990611DCAEE}" destId="{295ACF00-32A2-42E9-AAF2-B73CCD0CA3BD}" srcOrd="0" destOrd="0" presId="urn:microsoft.com/office/officeart/2005/8/layout/vList2"/>
    <dgm:cxn modelId="{3FC05AD0-5DA0-48C4-AE28-4012E820AC10}" type="presOf" srcId="{BF69DF53-3E2B-478E-AC3B-FD19310A5E66}" destId="{FECF5982-F239-41A8-A805-01826A5BF65A}" srcOrd="0" destOrd="0" presId="urn:microsoft.com/office/officeart/2005/8/layout/vList2"/>
    <dgm:cxn modelId="{6AD37BFD-8571-448B-9EF7-E5E194173B80}" srcId="{BF69DF53-3E2B-478E-AC3B-FD19310A5E66}" destId="{FED6C86E-1FD4-4953-8536-457473432DDF}" srcOrd="0" destOrd="0" parTransId="{811F0164-A16D-4D48-931D-74E98E51FE78}" sibTransId="{D4727E52-A798-46F0-A24A-50F20719D1E2}"/>
    <dgm:cxn modelId="{09A50EA0-367C-4E1F-839E-E8AA9A7CA522}" type="presParOf" srcId="{EB16E564-6EFF-4F28-9F01-8CC532004AC3}" destId="{0680630E-9887-4E8F-960F-0175535C7EC4}" srcOrd="0" destOrd="0" presId="urn:microsoft.com/office/officeart/2005/8/layout/vList2"/>
    <dgm:cxn modelId="{8314C86E-F727-47AF-82F1-98BD9D7B1759}" type="presParOf" srcId="{EB16E564-6EFF-4F28-9F01-8CC532004AC3}" destId="{2BF20897-4740-4F6C-96F1-28C1FF49A82B}" srcOrd="1" destOrd="0" presId="urn:microsoft.com/office/officeart/2005/8/layout/vList2"/>
    <dgm:cxn modelId="{BB80A596-916B-44E7-AD3D-C514B5276664}" type="presParOf" srcId="{EB16E564-6EFF-4F28-9F01-8CC532004AC3}" destId="{295ACF00-32A2-42E9-AAF2-B73CCD0CA3BD}" srcOrd="2" destOrd="0" presId="urn:microsoft.com/office/officeart/2005/8/layout/vList2"/>
    <dgm:cxn modelId="{91885586-059F-4036-BE5F-4D4CE59A20C7}" type="presParOf" srcId="{EB16E564-6EFF-4F28-9F01-8CC532004AC3}" destId="{D5D2544D-97B9-4185-A690-ECAE9224B32F}" srcOrd="3" destOrd="0" presId="urn:microsoft.com/office/officeart/2005/8/layout/vList2"/>
    <dgm:cxn modelId="{EF7EF51F-F88F-459A-9209-E6D0EB58B4E1}" type="presParOf" srcId="{EB16E564-6EFF-4F28-9F01-8CC532004AC3}" destId="{FECF5982-F239-41A8-A805-01826A5BF65A}" srcOrd="4" destOrd="0" presId="urn:microsoft.com/office/officeart/2005/8/layout/vList2"/>
    <dgm:cxn modelId="{8AAACF37-E0FE-4055-99ED-85B4AB8FA169}" type="presParOf" srcId="{EB16E564-6EFF-4F28-9F01-8CC532004AC3}" destId="{4065A0FB-96CB-4D71-A499-9400440C0390}"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36539CB7-1206-459A-8630-27C78A788A50}" type="doc">
      <dgm:prSet loTypeId="urn:microsoft.com/office/officeart/2008/layout/LinedList" loCatId="hierarchy" qsTypeId="urn:microsoft.com/office/officeart/2005/8/quickstyle/simple1" qsCatId="simple" csTypeId="urn:microsoft.com/office/officeart/2005/8/colors/accent1_2" csCatId="accent1"/>
      <dgm:spPr/>
      <dgm:t>
        <a:bodyPr/>
        <a:lstStyle/>
        <a:p>
          <a:endParaRPr lang="en-US"/>
        </a:p>
      </dgm:t>
    </dgm:pt>
    <dgm:pt modelId="{B63EC42C-5ED8-451E-83FC-3F74ED4DFED8}">
      <dgm:prSet/>
      <dgm:spPr/>
      <dgm:t>
        <a:bodyPr/>
        <a:lstStyle/>
        <a:p>
          <a:r>
            <a:rPr lang="en-US" b="1"/>
            <a:t>Cultural Shift</a:t>
          </a:r>
          <a:endParaRPr lang="en-US"/>
        </a:p>
      </dgm:t>
    </dgm:pt>
    <dgm:pt modelId="{933CD081-2E59-41DB-91EA-1998E788CB99}" type="parTrans" cxnId="{49153722-DD83-4C8C-833C-79BB3303D4C8}">
      <dgm:prSet/>
      <dgm:spPr/>
      <dgm:t>
        <a:bodyPr/>
        <a:lstStyle/>
        <a:p>
          <a:endParaRPr lang="en-US"/>
        </a:p>
      </dgm:t>
    </dgm:pt>
    <dgm:pt modelId="{33E7F0CD-65D3-4E78-86DF-38887D1688A3}" type="sibTrans" cxnId="{49153722-DD83-4C8C-833C-79BB3303D4C8}">
      <dgm:prSet/>
      <dgm:spPr/>
      <dgm:t>
        <a:bodyPr/>
        <a:lstStyle/>
        <a:p>
          <a:endParaRPr lang="en-US"/>
        </a:p>
      </dgm:t>
    </dgm:pt>
    <dgm:pt modelId="{EDBC35F4-F044-458B-AEAC-FD12DD788FA5}">
      <dgm:prSet/>
      <dgm:spPr/>
      <dgm:t>
        <a:bodyPr/>
        <a:lstStyle/>
        <a:p>
          <a:r>
            <a:rPr lang="en-US"/>
            <a:t>The NHS must transition from a culture of compliance to one rooted in professional accountability and compassionate leadership to ensure training effectiveness (The King's Fund, 2025).</a:t>
          </a:r>
        </a:p>
      </dgm:t>
    </dgm:pt>
    <dgm:pt modelId="{498E904B-1EA1-44A4-99D9-168210A0DEA6}" type="parTrans" cxnId="{1D7A46DE-E67D-40A9-9992-E3F8A611EA25}">
      <dgm:prSet/>
      <dgm:spPr/>
      <dgm:t>
        <a:bodyPr/>
        <a:lstStyle/>
        <a:p>
          <a:endParaRPr lang="en-US"/>
        </a:p>
      </dgm:t>
    </dgm:pt>
    <dgm:pt modelId="{8C3BF9C5-B37C-4BBF-AE61-7CA1579C2F60}" type="sibTrans" cxnId="{1D7A46DE-E67D-40A9-9992-E3F8A611EA25}">
      <dgm:prSet/>
      <dgm:spPr/>
      <dgm:t>
        <a:bodyPr/>
        <a:lstStyle/>
        <a:p>
          <a:endParaRPr lang="en-US"/>
        </a:p>
      </dgm:t>
    </dgm:pt>
    <dgm:pt modelId="{6186F91D-BF64-4BD1-8CAC-29DFD464C19B}">
      <dgm:prSet/>
      <dgm:spPr/>
      <dgm:t>
        <a:bodyPr/>
        <a:lstStyle/>
        <a:p>
          <a:r>
            <a:rPr lang="en-US" b="1"/>
            <a:t>Digital Integration</a:t>
          </a:r>
          <a:endParaRPr lang="en-US"/>
        </a:p>
      </dgm:t>
    </dgm:pt>
    <dgm:pt modelId="{6DBDEF32-DA9F-4C74-8635-81DBDE2E4136}" type="parTrans" cxnId="{10AF4D24-8AF4-4C11-BB41-B2F2EB158418}">
      <dgm:prSet/>
      <dgm:spPr/>
      <dgm:t>
        <a:bodyPr/>
        <a:lstStyle/>
        <a:p>
          <a:endParaRPr lang="en-US"/>
        </a:p>
      </dgm:t>
    </dgm:pt>
    <dgm:pt modelId="{8C5A7568-5196-45EC-AC73-E0E1F2C501A8}" type="sibTrans" cxnId="{10AF4D24-8AF4-4C11-BB41-B2F2EB158418}">
      <dgm:prSet/>
      <dgm:spPr/>
      <dgm:t>
        <a:bodyPr/>
        <a:lstStyle/>
        <a:p>
          <a:endParaRPr lang="en-US"/>
        </a:p>
      </dgm:t>
    </dgm:pt>
    <dgm:pt modelId="{07057969-7EF3-4781-9B03-3E2CDB983CEE}">
      <dgm:prSet/>
      <dgm:spPr/>
      <dgm:t>
        <a:bodyPr/>
        <a:lstStyle/>
        <a:p>
          <a:r>
            <a:rPr lang="en-US"/>
            <a:t>Future-proofing the workforce requires the urgent integration of technology-provider alliances to match training with regional industrial demands (Bharathi et al., 2024).</a:t>
          </a:r>
        </a:p>
      </dgm:t>
    </dgm:pt>
    <dgm:pt modelId="{292B2C90-D956-458E-B617-4F44FF1EE527}" type="parTrans" cxnId="{09A79E5F-2E2D-4DA4-8FD0-7D8C65AE4049}">
      <dgm:prSet/>
      <dgm:spPr/>
      <dgm:t>
        <a:bodyPr/>
        <a:lstStyle/>
        <a:p>
          <a:endParaRPr lang="en-US"/>
        </a:p>
      </dgm:t>
    </dgm:pt>
    <dgm:pt modelId="{84BAB8C7-545E-4635-B204-E3267AA11C9D}" type="sibTrans" cxnId="{09A79E5F-2E2D-4DA4-8FD0-7D8C65AE4049}">
      <dgm:prSet/>
      <dgm:spPr/>
      <dgm:t>
        <a:bodyPr/>
        <a:lstStyle/>
        <a:p>
          <a:endParaRPr lang="en-US"/>
        </a:p>
      </dgm:t>
    </dgm:pt>
    <dgm:pt modelId="{0AD66BAD-200B-47C7-AF45-C273CE096267}">
      <dgm:prSet/>
      <dgm:spPr/>
      <dgm:t>
        <a:bodyPr/>
        <a:lstStyle/>
        <a:p>
          <a:r>
            <a:rPr lang="en-US" b="1"/>
            <a:t>Holistic HCM Strategy</a:t>
          </a:r>
          <a:endParaRPr lang="en-US"/>
        </a:p>
      </dgm:t>
    </dgm:pt>
    <dgm:pt modelId="{82C92519-8735-4B42-AF8B-2E652486A9B1}" type="parTrans" cxnId="{C10775BD-D577-47C3-9125-6E3AAFAE684B}">
      <dgm:prSet/>
      <dgm:spPr/>
      <dgm:t>
        <a:bodyPr/>
        <a:lstStyle/>
        <a:p>
          <a:endParaRPr lang="en-US"/>
        </a:p>
      </dgm:t>
    </dgm:pt>
    <dgm:pt modelId="{E71ACECB-0F3F-4F65-9328-69D68D29BB49}" type="sibTrans" cxnId="{C10775BD-D577-47C3-9125-6E3AAFAE684B}">
      <dgm:prSet/>
      <dgm:spPr/>
      <dgm:t>
        <a:bodyPr/>
        <a:lstStyle/>
        <a:p>
          <a:endParaRPr lang="en-US"/>
        </a:p>
      </dgm:t>
    </dgm:pt>
    <dgm:pt modelId="{49897901-A6EA-4D15-9367-63BE7FA2B69B}">
      <dgm:prSet/>
      <dgm:spPr/>
      <dgm:t>
        <a:bodyPr/>
        <a:lstStyle/>
        <a:p>
          <a:r>
            <a:rPr lang="en-US"/>
            <a:t>Addressing T&amp;D challenges requires a unified approach that links leadership professionalization directly to staff well-being and patient safety (NHS England, 2018).</a:t>
          </a:r>
        </a:p>
      </dgm:t>
    </dgm:pt>
    <dgm:pt modelId="{00BDB5BD-EDC6-4BE6-8FF6-0DBF1DAB40AD}" type="parTrans" cxnId="{39381FF8-F93B-47F8-ACF9-2A68B78A10FA}">
      <dgm:prSet/>
      <dgm:spPr/>
      <dgm:t>
        <a:bodyPr/>
        <a:lstStyle/>
        <a:p>
          <a:endParaRPr lang="en-US"/>
        </a:p>
      </dgm:t>
    </dgm:pt>
    <dgm:pt modelId="{13C0B897-ADA9-48C2-99E6-6B10CCEA2D01}" type="sibTrans" cxnId="{39381FF8-F93B-47F8-ACF9-2A68B78A10FA}">
      <dgm:prSet/>
      <dgm:spPr/>
      <dgm:t>
        <a:bodyPr/>
        <a:lstStyle/>
        <a:p>
          <a:endParaRPr lang="en-US"/>
        </a:p>
      </dgm:t>
    </dgm:pt>
    <dgm:pt modelId="{801D6250-C752-4EB9-BC85-9ADE924A6F3E}" type="pres">
      <dgm:prSet presAssocID="{36539CB7-1206-459A-8630-27C78A788A50}" presName="vert0" presStyleCnt="0">
        <dgm:presLayoutVars>
          <dgm:dir/>
          <dgm:animOne val="branch"/>
          <dgm:animLvl val="lvl"/>
        </dgm:presLayoutVars>
      </dgm:prSet>
      <dgm:spPr/>
    </dgm:pt>
    <dgm:pt modelId="{8C842AB2-F177-4531-A3EA-3C35DC36946A}" type="pres">
      <dgm:prSet presAssocID="{B63EC42C-5ED8-451E-83FC-3F74ED4DFED8}" presName="thickLine" presStyleLbl="alignNode1" presStyleIdx="0" presStyleCnt="3"/>
      <dgm:spPr/>
    </dgm:pt>
    <dgm:pt modelId="{5B70718E-6EC1-4E91-BCD3-5959C772E23C}" type="pres">
      <dgm:prSet presAssocID="{B63EC42C-5ED8-451E-83FC-3F74ED4DFED8}" presName="horz1" presStyleCnt="0"/>
      <dgm:spPr/>
    </dgm:pt>
    <dgm:pt modelId="{492B1456-6C22-48FA-9724-158C5D6323D4}" type="pres">
      <dgm:prSet presAssocID="{B63EC42C-5ED8-451E-83FC-3F74ED4DFED8}" presName="tx1" presStyleLbl="revTx" presStyleIdx="0" presStyleCnt="6"/>
      <dgm:spPr/>
    </dgm:pt>
    <dgm:pt modelId="{E7F688FE-6101-4CBA-BEFA-AB5DAB2B4DB5}" type="pres">
      <dgm:prSet presAssocID="{B63EC42C-5ED8-451E-83FC-3F74ED4DFED8}" presName="vert1" presStyleCnt="0"/>
      <dgm:spPr/>
    </dgm:pt>
    <dgm:pt modelId="{AADB623E-F91B-4891-AAD5-CE8525DA19B0}" type="pres">
      <dgm:prSet presAssocID="{EDBC35F4-F044-458B-AEAC-FD12DD788FA5}" presName="vertSpace2a" presStyleCnt="0"/>
      <dgm:spPr/>
    </dgm:pt>
    <dgm:pt modelId="{7AE51A63-4CF6-45C8-BDF1-D3BE27A33048}" type="pres">
      <dgm:prSet presAssocID="{EDBC35F4-F044-458B-AEAC-FD12DD788FA5}" presName="horz2" presStyleCnt="0"/>
      <dgm:spPr/>
    </dgm:pt>
    <dgm:pt modelId="{2B5BE926-C8F4-407A-80E4-E59134CA47B4}" type="pres">
      <dgm:prSet presAssocID="{EDBC35F4-F044-458B-AEAC-FD12DD788FA5}" presName="horzSpace2" presStyleCnt="0"/>
      <dgm:spPr/>
    </dgm:pt>
    <dgm:pt modelId="{6A1B0CC3-179A-4D5D-8C66-1908483C156E}" type="pres">
      <dgm:prSet presAssocID="{EDBC35F4-F044-458B-AEAC-FD12DD788FA5}" presName="tx2" presStyleLbl="revTx" presStyleIdx="1" presStyleCnt="6"/>
      <dgm:spPr/>
    </dgm:pt>
    <dgm:pt modelId="{9238F4E2-2793-47AD-AFFF-03282129ED5E}" type="pres">
      <dgm:prSet presAssocID="{EDBC35F4-F044-458B-AEAC-FD12DD788FA5}" presName="vert2" presStyleCnt="0"/>
      <dgm:spPr/>
    </dgm:pt>
    <dgm:pt modelId="{2CE16D18-DB44-43E6-A29E-BCC1C31B92AA}" type="pres">
      <dgm:prSet presAssocID="{EDBC35F4-F044-458B-AEAC-FD12DD788FA5}" presName="thinLine2b" presStyleLbl="callout" presStyleIdx="0" presStyleCnt="3"/>
      <dgm:spPr/>
    </dgm:pt>
    <dgm:pt modelId="{DAFABF9D-9624-4925-9986-122F9B885129}" type="pres">
      <dgm:prSet presAssocID="{EDBC35F4-F044-458B-AEAC-FD12DD788FA5}" presName="vertSpace2b" presStyleCnt="0"/>
      <dgm:spPr/>
    </dgm:pt>
    <dgm:pt modelId="{575237E7-2E42-4715-A23F-AA984FCFC943}" type="pres">
      <dgm:prSet presAssocID="{6186F91D-BF64-4BD1-8CAC-29DFD464C19B}" presName="thickLine" presStyleLbl="alignNode1" presStyleIdx="1" presStyleCnt="3"/>
      <dgm:spPr/>
    </dgm:pt>
    <dgm:pt modelId="{9DF1BDB3-6291-47A3-9FE9-ED094AAC14F3}" type="pres">
      <dgm:prSet presAssocID="{6186F91D-BF64-4BD1-8CAC-29DFD464C19B}" presName="horz1" presStyleCnt="0"/>
      <dgm:spPr/>
    </dgm:pt>
    <dgm:pt modelId="{FE240441-AE88-41FB-B7C7-AEE1C515434E}" type="pres">
      <dgm:prSet presAssocID="{6186F91D-BF64-4BD1-8CAC-29DFD464C19B}" presName="tx1" presStyleLbl="revTx" presStyleIdx="2" presStyleCnt="6"/>
      <dgm:spPr/>
    </dgm:pt>
    <dgm:pt modelId="{066B7E96-058D-4294-ABFC-A1AFE1FB820D}" type="pres">
      <dgm:prSet presAssocID="{6186F91D-BF64-4BD1-8CAC-29DFD464C19B}" presName="vert1" presStyleCnt="0"/>
      <dgm:spPr/>
    </dgm:pt>
    <dgm:pt modelId="{C7847A2A-1689-4827-BE6F-27E85D85E9F6}" type="pres">
      <dgm:prSet presAssocID="{07057969-7EF3-4781-9B03-3E2CDB983CEE}" presName="vertSpace2a" presStyleCnt="0"/>
      <dgm:spPr/>
    </dgm:pt>
    <dgm:pt modelId="{4941A376-97B1-4C06-B99E-9693CC38CE9A}" type="pres">
      <dgm:prSet presAssocID="{07057969-7EF3-4781-9B03-3E2CDB983CEE}" presName="horz2" presStyleCnt="0"/>
      <dgm:spPr/>
    </dgm:pt>
    <dgm:pt modelId="{28CBAE6C-912B-43A4-8E1E-AEA3C78B6D12}" type="pres">
      <dgm:prSet presAssocID="{07057969-7EF3-4781-9B03-3E2CDB983CEE}" presName="horzSpace2" presStyleCnt="0"/>
      <dgm:spPr/>
    </dgm:pt>
    <dgm:pt modelId="{96EBBECC-62DA-47FD-AD84-31494C40AA51}" type="pres">
      <dgm:prSet presAssocID="{07057969-7EF3-4781-9B03-3E2CDB983CEE}" presName="tx2" presStyleLbl="revTx" presStyleIdx="3" presStyleCnt="6"/>
      <dgm:spPr/>
    </dgm:pt>
    <dgm:pt modelId="{2B28D003-C734-4D07-A748-17AFA47E3845}" type="pres">
      <dgm:prSet presAssocID="{07057969-7EF3-4781-9B03-3E2CDB983CEE}" presName="vert2" presStyleCnt="0"/>
      <dgm:spPr/>
    </dgm:pt>
    <dgm:pt modelId="{DFC22114-770D-4010-9D86-2C77608881D5}" type="pres">
      <dgm:prSet presAssocID="{07057969-7EF3-4781-9B03-3E2CDB983CEE}" presName="thinLine2b" presStyleLbl="callout" presStyleIdx="1" presStyleCnt="3"/>
      <dgm:spPr/>
    </dgm:pt>
    <dgm:pt modelId="{391C35FA-0EE3-46B7-AC04-7164DA9617B7}" type="pres">
      <dgm:prSet presAssocID="{07057969-7EF3-4781-9B03-3E2CDB983CEE}" presName="vertSpace2b" presStyleCnt="0"/>
      <dgm:spPr/>
    </dgm:pt>
    <dgm:pt modelId="{3D0F6E58-8B74-4C6F-AC7A-F1A36E908DC4}" type="pres">
      <dgm:prSet presAssocID="{0AD66BAD-200B-47C7-AF45-C273CE096267}" presName="thickLine" presStyleLbl="alignNode1" presStyleIdx="2" presStyleCnt="3"/>
      <dgm:spPr/>
    </dgm:pt>
    <dgm:pt modelId="{4DAC1569-6471-44C5-A393-3241B6ACF29D}" type="pres">
      <dgm:prSet presAssocID="{0AD66BAD-200B-47C7-AF45-C273CE096267}" presName="horz1" presStyleCnt="0"/>
      <dgm:spPr/>
    </dgm:pt>
    <dgm:pt modelId="{3B65C512-55A6-47BF-BA7C-E9E0F7639D54}" type="pres">
      <dgm:prSet presAssocID="{0AD66BAD-200B-47C7-AF45-C273CE096267}" presName="tx1" presStyleLbl="revTx" presStyleIdx="4" presStyleCnt="6"/>
      <dgm:spPr/>
    </dgm:pt>
    <dgm:pt modelId="{C31E41EB-CC26-422A-91E7-3971D241FA53}" type="pres">
      <dgm:prSet presAssocID="{0AD66BAD-200B-47C7-AF45-C273CE096267}" presName="vert1" presStyleCnt="0"/>
      <dgm:spPr/>
    </dgm:pt>
    <dgm:pt modelId="{C9E09D80-9B78-44DB-AEA5-70234D212B2F}" type="pres">
      <dgm:prSet presAssocID="{49897901-A6EA-4D15-9367-63BE7FA2B69B}" presName="vertSpace2a" presStyleCnt="0"/>
      <dgm:spPr/>
    </dgm:pt>
    <dgm:pt modelId="{5BD0787F-16D2-4E21-BBFE-EC161906DD1A}" type="pres">
      <dgm:prSet presAssocID="{49897901-A6EA-4D15-9367-63BE7FA2B69B}" presName="horz2" presStyleCnt="0"/>
      <dgm:spPr/>
    </dgm:pt>
    <dgm:pt modelId="{8EFF788C-B304-4C40-B1C7-013A64E574FB}" type="pres">
      <dgm:prSet presAssocID="{49897901-A6EA-4D15-9367-63BE7FA2B69B}" presName="horzSpace2" presStyleCnt="0"/>
      <dgm:spPr/>
    </dgm:pt>
    <dgm:pt modelId="{1D728E3C-49B6-406F-8C0F-C70E56F5CC07}" type="pres">
      <dgm:prSet presAssocID="{49897901-A6EA-4D15-9367-63BE7FA2B69B}" presName="tx2" presStyleLbl="revTx" presStyleIdx="5" presStyleCnt="6"/>
      <dgm:spPr/>
    </dgm:pt>
    <dgm:pt modelId="{C9BFFBE3-1556-4528-94B0-8D056438E99E}" type="pres">
      <dgm:prSet presAssocID="{49897901-A6EA-4D15-9367-63BE7FA2B69B}" presName="vert2" presStyleCnt="0"/>
      <dgm:spPr/>
    </dgm:pt>
    <dgm:pt modelId="{F158F2B4-8A56-4323-B1F3-14D782B6A6D8}" type="pres">
      <dgm:prSet presAssocID="{49897901-A6EA-4D15-9367-63BE7FA2B69B}" presName="thinLine2b" presStyleLbl="callout" presStyleIdx="2" presStyleCnt="3"/>
      <dgm:spPr/>
    </dgm:pt>
    <dgm:pt modelId="{8F2DD22B-7883-4858-AF32-07D137F5B508}" type="pres">
      <dgm:prSet presAssocID="{49897901-A6EA-4D15-9367-63BE7FA2B69B}" presName="vertSpace2b" presStyleCnt="0"/>
      <dgm:spPr/>
    </dgm:pt>
  </dgm:ptLst>
  <dgm:cxnLst>
    <dgm:cxn modelId="{0BB58105-4E97-41DD-843D-FE87F82B41EB}" type="presOf" srcId="{B63EC42C-5ED8-451E-83FC-3F74ED4DFED8}" destId="{492B1456-6C22-48FA-9724-158C5D6323D4}" srcOrd="0" destOrd="0" presId="urn:microsoft.com/office/officeart/2008/layout/LinedList"/>
    <dgm:cxn modelId="{C7607D08-C3CB-4F0F-8F80-7D6BA519D840}" type="presOf" srcId="{49897901-A6EA-4D15-9367-63BE7FA2B69B}" destId="{1D728E3C-49B6-406F-8C0F-C70E56F5CC07}" srcOrd="0" destOrd="0" presId="urn:microsoft.com/office/officeart/2008/layout/LinedList"/>
    <dgm:cxn modelId="{49153722-DD83-4C8C-833C-79BB3303D4C8}" srcId="{36539CB7-1206-459A-8630-27C78A788A50}" destId="{B63EC42C-5ED8-451E-83FC-3F74ED4DFED8}" srcOrd="0" destOrd="0" parTransId="{933CD081-2E59-41DB-91EA-1998E788CB99}" sibTransId="{33E7F0CD-65D3-4E78-86DF-38887D1688A3}"/>
    <dgm:cxn modelId="{10AF4D24-8AF4-4C11-BB41-B2F2EB158418}" srcId="{36539CB7-1206-459A-8630-27C78A788A50}" destId="{6186F91D-BF64-4BD1-8CAC-29DFD464C19B}" srcOrd="1" destOrd="0" parTransId="{6DBDEF32-DA9F-4C74-8635-81DBDE2E4136}" sibTransId="{8C5A7568-5196-45EC-AC73-E0E1F2C501A8}"/>
    <dgm:cxn modelId="{09A79E5F-2E2D-4DA4-8FD0-7D8C65AE4049}" srcId="{6186F91D-BF64-4BD1-8CAC-29DFD464C19B}" destId="{07057969-7EF3-4781-9B03-3E2CDB983CEE}" srcOrd="0" destOrd="0" parTransId="{292B2C90-D956-458E-B617-4F44FF1EE527}" sibTransId="{84BAB8C7-545E-4635-B204-E3267AA11C9D}"/>
    <dgm:cxn modelId="{0753A070-7475-4229-80C4-D99FCA97B8A4}" type="presOf" srcId="{07057969-7EF3-4781-9B03-3E2CDB983CEE}" destId="{96EBBECC-62DA-47FD-AD84-31494C40AA51}" srcOrd="0" destOrd="0" presId="urn:microsoft.com/office/officeart/2008/layout/LinedList"/>
    <dgm:cxn modelId="{38100379-752D-445A-B166-42235B74FCF8}" type="presOf" srcId="{36539CB7-1206-459A-8630-27C78A788A50}" destId="{801D6250-C752-4EB9-BC85-9ADE924A6F3E}" srcOrd="0" destOrd="0" presId="urn:microsoft.com/office/officeart/2008/layout/LinedList"/>
    <dgm:cxn modelId="{F21C19A1-8DAF-48E9-9C74-AAF16F53EABF}" type="presOf" srcId="{6186F91D-BF64-4BD1-8CAC-29DFD464C19B}" destId="{FE240441-AE88-41FB-B7C7-AEE1C515434E}" srcOrd="0" destOrd="0" presId="urn:microsoft.com/office/officeart/2008/layout/LinedList"/>
    <dgm:cxn modelId="{C10775BD-D577-47C3-9125-6E3AAFAE684B}" srcId="{36539CB7-1206-459A-8630-27C78A788A50}" destId="{0AD66BAD-200B-47C7-AF45-C273CE096267}" srcOrd="2" destOrd="0" parTransId="{82C92519-8735-4B42-AF8B-2E652486A9B1}" sibTransId="{E71ACECB-0F3F-4F65-9328-69D68D29BB49}"/>
    <dgm:cxn modelId="{3D71CDC5-46C4-4260-9DD7-DED992DC665E}" type="presOf" srcId="{0AD66BAD-200B-47C7-AF45-C273CE096267}" destId="{3B65C512-55A6-47BF-BA7C-E9E0F7639D54}" srcOrd="0" destOrd="0" presId="urn:microsoft.com/office/officeart/2008/layout/LinedList"/>
    <dgm:cxn modelId="{1D7A46DE-E67D-40A9-9992-E3F8A611EA25}" srcId="{B63EC42C-5ED8-451E-83FC-3F74ED4DFED8}" destId="{EDBC35F4-F044-458B-AEAC-FD12DD788FA5}" srcOrd="0" destOrd="0" parTransId="{498E904B-1EA1-44A4-99D9-168210A0DEA6}" sibTransId="{8C3BF9C5-B37C-4BBF-AE61-7CA1579C2F60}"/>
    <dgm:cxn modelId="{31B528E3-576F-40E1-985F-F7EBECB153D4}" type="presOf" srcId="{EDBC35F4-F044-458B-AEAC-FD12DD788FA5}" destId="{6A1B0CC3-179A-4D5D-8C66-1908483C156E}" srcOrd="0" destOrd="0" presId="urn:microsoft.com/office/officeart/2008/layout/LinedList"/>
    <dgm:cxn modelId="{39381FF8-F93B-47F8-ACF9-2A68B78A10FA}" srcId="{0AD66BAD-200B-47C7-AF45-C273CE096267}" destId="{49897901-A6EA-4D15-9367-63BE7FA2B69B}" srcOrd="0" destOrd="0" parTransId="{00BDB5BD-EDC6-4BE6-8FF6-0DBF1DAB40AD}" sibTransId="{13C0B897-ADA9-48C2-99E6-6B10CCEA2D01}"/>
    <dgm:cxn modelId="{C8AF49D9-FCB7-495D-87A0-4DC8821E4B39}" type="presParOf" srcId="{801D6250-C752-4EB9-BC85-9ADE924A6F3E}" destId="{8C842AB2-F177-4531-A3EA-3C35DC36946A}" srcOrd="0" destOrd="0" presId="urn:microsoft.com/office/officeart/2008/layout/LinedList"/>
    <dgm:cxn modelId="{66460D93-1BA7-4B12-A9FD-410F54F07116}" type="presParOf" srcId="{801D6250-C752-4EB9-BC85-9ADE924A6F3E}" destId="{5B70718E-6EC1-4E91-BCD3-5959C772E23C}" srcOrd="1" destOrd="0" presId="urn:microsoft.com/office/officeart/2008/layout/LinedList"/>
    <dgm:cxn modelId="{F998CFC4-300E-42B7-B867-DA90FA6B3B29}" type="presParOf" srcId="{5B70718E-6EC1-4E91-BCD3-5959C772E23C}" destId="{492B1456-6C22-48FA-9724-158C5D6323D4}" srcOrd="0" destOrd="0" presId="urn:microsoft.com/office/officeart/2008/layout/LinedList"/>
    <dgm:cxn modelId="{888C54A5-1B8E-4788-92FB-FB7F7F080CD1}" type="presParOf" srcId="{5B70718E-6EC1-4E91-BCD3-5959C772E23C}" destId="{E7F688FE-6101-4CBA-BEFA-AB5DAB2B4DB5}" srcOrd="1" destOrd="0" presId="urn:microsoft.com/office/officeart/2008/layout/LinedList"/>
    <dgm:cxn modelId="{844E6E53-9C5C-4529-A2E8-7A4DE245D479}" type="presParOf" srcId="{E7F688FE-6101-4CBA-BEFA-AB5DAB2B4DB5}" destId="{AADB623E-F91B-4891-AAD5-CE8525DA19B0}" srcOrd="0" destOrd="0" presId="urn:microsoft.com/office/officeart/2008/layout/LinedList"/>
    <dgm:cxn modelId="{DB981A65-7DDA-4AC6-8D5D-AF8A9478DB04}" type="presParOf" srcId="{E7F688FE-6101-4CBA-BEFA-AB5DAB2B4DB5}" destId="{7AE51A63-4CF6-45C8-BDF1-D3BE27A33048}" srcOrd="1" destOrd="0" presId="urn:microsoft.com/office/officeart/2008/layout/LinedList"/>
    <dgm:cxn modelId="{F365C7DB-E965-4825-B26A-43ADF695A1FE}" type="presParOf" srcId="{7AE51A63-4CF6-45C8-BDF1-D3BE27A33048}" destId="{2B5BE926-C8F4-407A-80E4-E59134CA47B4}" srcOrd="0" destOrd="0" presId="urn:microsoft.com/office/officeart/2008/layout/LinedList"/>
    <dgm:cxn modelId="{41F848EB-9BFA-41DA-AA25-838765BF3C07}" type="presParOf" srcId="{7AE51A63-4CF6-45C8-BDF1-D3BE27A33048}" destId="{6A1B0CC3-179A-4D5D-8C66-1908483C156E}" srcOrd="1" destOrd="0" presId="urn:microsoft.com/office/officeart/2008/layout/LinedList"/>
    <dgm:cxn modelId="{2519AC85-1A5F-494F-A0EF-E46B9FD5A5A2}" type="presParOf" srcId="{7AE51A63-4CF6-45C8-BDF1-D3BE27A33048}" destId="{9238F4E2-2793-47AD-AFFF-03282129ED5E}" srcOrd="2" destOrd="0" presId="urn:microsoft.com/office/officeart/2008/layout/LinedList"/>
    <dgm:cxn modelId="{11B4D6B6-B923-4723-9AA7-1DE77F55BCCB}" type="presParOf" srcId="{E7F688FE-6101-4CBA-BEFA-AB5DAB2B4DB5}" destId="{2CE16D18-DB44-43E6-A29E-BCC1C31B92AA}" srcOrd="2" destOrd="0" presId="urn:microsoft.com/office/officeart/2008/layout/LinedList"/>
    <dgm:cxn modelId="{BBFAB868-038A-46A1-81C4-C19FBBFFB3E6}" type="presParOf" srcId="{E7F688FE-6101-4CBA-BEFA-AB5DAB2B4DB5}" destId="{DAFABF9D-9624-4925-9986-122F9B885129}" srcOrd="3" destOrd="0" presId="urn:microsoft.com/office/officeart/2008/layout/LinedList"/>
    <dgm:cxn modelId="{F5820753-27B4-4BBD-BD0C-A39E905779B2}" type="presParOf" srcId="{801D6250-C752-4EB9-BC85-9ADE924A6F3E}" destId="{575237E7-2E42-4715-A23F-AA984FCFC943}" srcOrd="2" destOrd="0" presId="urn:microsoft.com/office/officeart/2008/layout/LinedList"/>
    <dgm:cxn modelId="{260796D5-8B41-4DF1-9630-70B288356D64}" type="presParOf" srcId="{801D6250-C752-4EB9-BC85-9ADE924A6F3E}" destId="{9DF1BDB3-6291-47A3-9FE9-ED094AAC14F3}" srcOrd="3" destOrd="0" presId="urn:microsoft.com/office/officeart/2008/layout/LinedList"/>
    <dgm:cxn modelId="{68021B41-7D62-49FE-A79A-2E262DD0B70F}" type="presParOf" srcId="{9DF1BDB3-6291-47A3-9FE9-ED094AAC14F3}" destId="{FE240441-AE88-41FB-B7C7-AEE1C515434E}" srcOrd="0" destOrd="0" presId="urn:microsoft.com/office/officeart/2008/layout/LinedList"/>
    <dgm:cxn modelId="{B170A2EA-D56A-48E5-90B7-E1E0BD9A1312}" type="presParOf" srcId="{9DF1BDB3-6291-47A3-9FE9-ED094AAC14F3}" destId="{066B7E96-058D-4294-ABFC-A1AFE1FB820D}" srcOrd="1" destOrd="0" presId="urn:microsoft.com/office/officeart/2008/layout/LinedList"/>
    <dgm:cxn modelId="{72680920-A32B-457A-BFF7-032D845DAD6E}" type="presParOf" srcId="{066B7E96-058D-4294-ABFC-A1AFE1FB820D}" destId="{C7847A2A-1689-4827-BE6F-27E85D85E9F6}" srcOrd="0" destOrd="0" presId="urn:microsoft.com/office/officeart/2008/layout/LinedList"/>
    <dgm:cxn modelId="{0E14D7AB-DE36-4BF7-8CD2-20FD48D98681}" type="presParOf" srcId="{066B7E96-058D-4294-ABFC-A1AFE1FB820D}" destId="{4941A376-97B1-4C06-B99E-9693CC38CE9A}" srcOrd="1" destOrd="0" presId="urn:microsoft.com/office/officeart/2008/layout/LinedList"/>
    <dgm:cxn modelId="{29A8914D-410F-44C3-854E-47B9E470C07F}" type="presParOf" srcId="{4941A376-97B1-4C06-B99E-9693CC38CE9A}" destId="{28CBAE6C-912B-43A4-8E1E-AEA3C78B6D12}" srcOrd="0" destOrd="0" presId="urn:microsoft.com/office/officeart/2008/layout/LinedList"/>
    <dgm:cxn modelId="{7C849AF2-3F21-4244-9757-50E8B46E13F1}" type="presParOf" srcId="{4941A376-97B1-4C06-B99E-9693CC38CE9A}" destId="{96EBBECC-62DA-47FD-AD84-31494C40AA51}" srcOrd="1" destOrd="0" presId="urn:microsoft.com/office/officeart/2008/layout/LinedList"/>
    <dgm:cxn modelId="{30E72499-821D-432B-842A-49B50D6709EB}" type="presParOf" srcId="{4941A376-97B1-4C06-B99E-9693CC38CE9A}" destId="{2B28D003-C734-4D07-A748-17AFA47E3845}" srcOrd="2" destOrd="0" presId="urn:microsoft.com/office/officeart/2008/layout/LinedList"/>
    <dgm:cxn modelId="{0A6F4125-289A-4D81-A483-854E17CBEFF4}" type="presParOf" srcId="{066B7E96-058D-4294-ABFC-A1AFE1FB820D}" destId="{DFC22114-770D-4010-9D86-2C77608881D5}" srcOrd="2" destOrd="0" presId="urn:microsoft.com/office/officeart/2008/layout/LinedList"/>
    <dgm:cxn modelId="{8B87556F-86C1-4CA6-9BE7-256B282F5574}" type="presParOf" srcId="{066B7E96-058D-4294-ABFC-A1AFE1FB820D}" destId="{391C35FA-0EE3-46B7-AC04-7164DA9617B7}" srcOrd="3" destOrd="0" presId="urn:microsoft.com/office/officeart/2008/layout/LinedList"/>
    <dgm:cxn modelId="{F805A01A-6443-47CA-8DA4-CCA22BA5FC74}" type="presParOf" srcId="{801D6250-C752-4EB9-BC85-9ADE924A6F3E}" destId="{3D0F6E58-8B74-4C6F-AC7A-F1A36E908DC4}" srcOrd="4" destOrd="0" presId="urn:microsoft.com/office/officeart/2008/layout/LinedList"/>
    <dgm:cxn modelId="{266CE0AF-3A52-48CF-9A52-75BE2BAA753B}" type="presParOf" srcId="{801D6250-C752-4EB9-BC85-9ADE924A6F3E}" destId="{4DAC1569-6471-44C5-A393-3241B6ACF29D}" srcOrd="5" destOrd="0" presId="urn:microsoft.com/office/officeart/2008/layout/LinedList"/>
    <dgm:cxn modelId="{47F788DA-B9E1-44AA-81B0-80CE8EB3B1C0}" type="presParOf" srcId="{4DAC1569-6471-44C5-A393-3241B6ACF29D}" destId="{3B65C512-55A6-47BF-BA7C-E9E0F7639D54}" srcOrd="0" destOrd="0" presId="urn:microsoft.com/office/officeart/2008/layout/LinedList"/>
    <dgm:cxn modelId="{B170CE2E-6D2D-4981-86E6-29E10AF2E399}" type="presParOf" srcId="{4DAC1569-6471-44C5-A393-3241B6ACF29D}" destId="{C31E41EB-CC26-422A-91E7-3971D241FA53}" srcOrd="1" destOrd="0" presId="urn:microsoft.com/office/officeart/2008/layout/LinedList"/>
    <dgm:cxn modelId="{00E559AD-2FB9-4DAD-AC30-0D8E2233EF01}" type="presParOf" srcId="{C31E41EB-CC26-422A-91E7-3971D241FA53}" destId="{C9E09D80-9B78-44DB-AEA5-70234D212B2F}" srcOrd="0" destOrd="0" presId="urn:microsoft.com/office/officeart/2008/layout/LinedList"/>
    <dgm:cxn modelId="{4A9F0384-E2C9-4275-BEB5-B43972E47A73}" type="presParOf" srcId="{C31E41EB-CC26-422A-91E7-3971D241FA53}" destId="{5BD0787F-16D2-4E21-BBFE-EC161906DD1A}" srcOrd="1" destOrd="0" presId="urn:microsoft.com/office/officeart/2008/layout/LinedList"/>
    <dgm:cxn modelId="{607C5F12-60A3-4F6F-9D3C-A0DBA7C7005C}" type="presParOf" srcId="{5BD0787F-16D2-4E21-BBFE-EC161906DD1A}" destId="{8EFF788C-B304-4C40-B1C7-013A64E574FB}" srcOrd="0" destOrd="0" presId="urn:microsoft.com/office/officeart/2008/layout/LinedList"/>
    <dgm:cxn modelId="{9106B3D2-ED65-4E49-9D9F-CC4A2F50FC3B}" type="presParOf" srcId="{5BD0787F-16D2-4E21-BBFE-EC161906DD1A}" destId="{1D728E3C-49B6-406F-8C0F-C70E56F5CC07}" srcOrd="1" destOrd="0" presId="urn:microsoft.com/office/officeart/2008/layout/LinedList"/>
    <dgm:cxn modelId="{8E175E8F-87CB-43E2-8BD9-5D27A58D71D7}" type="presParOf" srcId="{5BD0787F-16D2-4E21-BBFE-EC161906DD1A}" destId="{C9BFFBE3-1556-4528-94B0-8D056438E99E}" srcOrd="2" destOrd="0" presId="urn:microsoft.com/office/officeart/2008/layout/LinedList"/>
    <dgm:cxn modelId="{6D3A48C9-C04C-4502-AC57-A123C58B0217}" type="presParOf" srcId="{C31E41EB-CC26-422A-91E7-3971D241FA53}" destId="{F158F2B4-8A56-4323-B1F3-14D782B6A6D8}" srcOrd="2" destOrd="0" presId="urn:microsoft.com/office/officeart/2008/layout/LinedList"/>
    <dgm:cxn modelId="{479F347E-6B37-4113-A1C8-6C92EB38E894}" type="presParOf" srcId="{C31E41EB-CC26-422A-91E7-3971D241FA53}" destId="{8F2DD22B-7883-4858-AF32-07D137F5B508}"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F5B7FD-1F07-435F-A25D-1E7ACFF73E9A}">
      <dsp:nvSpPr>
        <dsp:cNvPr id="0" name=""/>
        <dsp:cNvSpPr/>
      </dsp:nvSpPr>
      <dsp:spPr>
        <a:xfrm>
          <a:off x="0" y="310812"/>
          <a:ext cx="7595901" cy="1063125"/>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9526" tIns="312420" rIns="589526"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Training and development refer to structured activities that enhance employees’ skills, knowledge, and capabilities to improve </a:t>
          </a:r>
          <a:r>
            <a:rPr lang="en-US" sz="1500" kern="1200" dirty="0" err="1"/>
            <a:t>organisational</a:t>
          </a:r>
          <a:r>
            <a:rPr lang="en-US" sz="1500" kern="1200" dirty="0"/>
            <a:t> performance (Noe, 2023; </a:t>
          </a:r>
          <a:r>
            <a:rPr lang="en-US" altLang="en-US" sz="1500" kern="1200" dirty="0">
              <a:latin typeface="Times New Roman" panose="02020603050405020304" pitchFamily="18" charset="0"/>
              <a:cs typeface="Times New Roman" panose="02020603050405020304" pitchFamily="18" charset="0"/>
            </a:rPr>
            <a:t>Becker, 1993</a:t>
          </a:r>
          <a:r>
            <a:rPr lang="en-US" sz="1500" kern="1200" dirty="0"/>
            <a:t>).</a:t>
          </a:r>
        </a:p>
      </dsp:txBody>
      <dsp:txXfrm>
        <a:off x="0" y="310812"/>
        <a:ext cx="7595901" cy="1063125"/>
      </dsp:txXfrm>
    </dsp:sp>
    <dsp:sp modelId="{C2ACA5EA-F6FE-4C18-9FEB-790F4088AA71}">
      <dsp:nvSpPr>
        <dsp:cNvPr id="0" name=""/>
        <dsp:cNvSpPr/>
      </dsp:nvSpPr>
      <dsp:spPr>
        <a:xfrm>
          <a:off x="379795" y="89412"/>
          <a:ext cx="5317130" cy="4428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975" tIns="0" rIns="200975" bIns="0" numCol="1" spcCol="1270" anchor="ctr" anchorCtr="0">
          <a:noAutofit/>
        </a:bodyPr>
        <a:lstStyle/>
        <a:p>
          <a:pPr marL="0" lvl="0" indent="0" algn="l" defTabSz="666750">
            <a:lnSpc>
              <a:spcPct val="90000"/>
            </a:lnSpc>
            <a:spcBef>
              <a:spcPct val="0"/>
            </a:spcBef>
            <a:spcAft>
              <a:spcPct val="35000"/>
            </a:spcAft>
            <a:buNone/>
          </a:pPr>
          <a:r>
            <a:rPr lang="en-US" sz="1500" b="1" kern="1200"/>
            <a:t>Definition of the Topic</a:t>
          </a:r>
          <a:endParaRPr lang="en-US" sz="1500" kern="1200"/>
        </a:p>
      </dsp:txBody>
      <dsp:txXfrm>
        <a:off x="401411" y="111028"/>
        <a:ext cx="5273898" cy="399568"/>
      </dsp:txXfrm>
    </dsp:sp>
    <dsp:sp modelId="{99A76461-96EC-40F2-B994-D9D1AE01EA38}">
      <dsp:nvSpPr>
        <dsp:cNvPr id="0" name=""/>
        <dsp:cNvSpPr/>
      </dsp:nvSpPr>
      <dsp:spPr>
        <a:xfrm>
          <a:off x="0" y="1676338"/>
          <a:ext cx="7595901" cy="1063125"/>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9526" tIns="312420" rIns="589526"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The National Health Service faces workforce shortages and rising service demand, making continuous staff development essential for sustaining performance and quality care (CIPD, 2024).</a:t>
          </a:r>
        </a:p>
      </dsp:txBody>
      <dsp:txXfrm>
        <a:off x="0" y="1676338"/>
        <a:ext cx="7595901" cy="1063125"/>
      </dsp:txXfrm>
    </dsp:sp>
    <dsp:sp modelId="{DEB140EC-CC0B-4344-8C17-51468543DD36}">
      <dsp:nvSpPr>
        <dsp:cNvPr id="0" name=""/>
        <dsp:cNvSpPr/>
      </dsp:nvSpPr>
      <dsp:spPr>
        <a:xfrm>
          <a:off x="379795" y="1454938"/>
          <a:ext cx="5317130" cy="4428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975" tIns="0" rIns="200975" bIns="0" numCol="1" spcCol="1270" anchor="ctr" anchorCtr="0">
          <a:noAutofit/>
        </a:bodyPr>
        <a:lstStyle/>
        <a:p>
          <a:pPr marL="0" lvl="0" indent="0" algn="l" defTabSz="666750">
            <a:lnSpc>
              <a:spcPct val="90000"/>
            </a:lnSpc>
            <a:spcBef>
              <a:spcPct val="0"/>
            </a:spcBef>
            <a:spcAft>
              <a:spcPct val="35000"/>
            </a:spcAft>
            <a:buNone/>
          </a:pPr>
          <a:r>
            <a:rPr lang="en-US" sz="1500" b="1" kern="1200"/>
            <a:t>Context</a:t>
          </a:r>
          <a:endParaRPr lang="en-US" sz="1500" kern="1200"/>
        </a:p>
      </dsp:txBody>
      <dsp:txXfrm>
        <a:off x="401411" y="1476554"/>
        <a:ext cx="5273898" cy="399568"/>
      </dsp:txXfrm>
    </dsp:sp>
    <dsp:sp modelId="{7C72F7C4-3413-48FB-89E9-23EEA5AD3086}">
      <dsp:nvSpPr>
        <dsp:cNvPr id="0" name=""/>
        <dsp:cNvSpPr/>
      </dsp:nvSpPr>
      <dsp:spPr>
        <a:xfrm>
          <a:off x="0" y="3041863"/>
          <a:ext cx="7595901" cy="1063125"/>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9526" tIns="312420" rIns="589526"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This presentation focuses on how training and development can address workforce capability gaps and improve operational efficiency within the National Health Service.</a:t>
          </a:r>
        </a:p>
      </dsp:txBody>
      <dsp:txXfrm>
        <a:off x="0" y="3041863"/>
        <a:ext cx="7595901" cy="1063125"/>
      </dsp:txXfrm>
    </dsp:sp>
    <dsp:sp modelId="{AAB29B82-1A7F-40AE-B5F9-F50148FF2857}">
      <dsp:nvSpPr>
        <dsp:cNvPr id="0" name=""/>
        <dsp:cNvSpPr/>
      </dsp:nvSpPr>
      <dsp:spPr>
        <a:xfrm>
          <a:off x="379795" y="2820463"/>
          <a:ext cx="5317130" cy="4428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975" tIns="0" rIns="200975" bIns="0" numCol="1" spcCol="1270" anchor="ctr" anchorCtr="0">
          <a:noAutofit/>
        </a:bodyPr>
        <a:lstStyle/>
        <a:p>
          <a:pPr marL="0" lvl="0" indent="0" algn="l" defTabSz="666750">
            <a:lnSpc>
              <a:spcPct val="90000"/>
            </a:lnSpc>
            <a:spcBef>
              <a:spcPct val="0"/>
            </a:spcBef>
            <a:spcAft>
              <a:spcPct val="35000"/>
            </a:spcAft>
            <a:buNone/>
          </a:pPr>
          <a:r>
            <a:rPr lang="en-US" sz="1500" b="1" kern="1200"/>
            <a:t>Focus of the Presentation</a:t>
          </a:r>
          <a:endParaRPr lang="en-US" sz="1500" kern="1200"/>
        </a:p>
      </dsp:txBody>
      <dsp:txXfrm>
        <a:off x="401411" y="2842079"/>
        <a:ext cx="5273898" cy="399568"/>
      </dsp:txXfrm>
    </dsp:sp>
    <dsp:sp modelId="{3813E073-547E-484A-B13B-995E7D74735D}">
      <dsp:nvSpPr>
        <dsp:cNvPr id="0" name=""/>
        <dsp:cNvSpPr/>
      </dsp:nvSpPr>
      <dsp:spPr>
        <a:xfrm>
          <a:off x="0" y="4407388"/>
          <a:ext cx="7595901" cy="8505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9526" tIns="312420" rIns="589526"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The objective is to evaluate and recommend strategic training initiatives in the National Health Service.</a:t>
          </a:r>
        </a:p>
      </dsp:txBody>
      <dsp:txXfrm>
        <a:off x="0" y="4407388"/>
        <a:ext cx="7595901" cy="850500"/>
      </dsp:txXfrm>
    </dsp:sp>
    <dsp:sp modelId="{CA683334-DECC-4EAD-8A2C-8108B5347B58}">
      <dsp:nvSpPr>
        <dsp:cNvPr id="0" name=""/>
        <dsp:cNvSpPr/>
      </dsp:nvSpPr>
      <dsp:spPr>
        <a:xfrm>
          <a:off x="379795" y="4185988"/>
          <a:ext cx="5317130" cy="4428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975" tIns="0" rIns="200975" bIns="0" numCol="1" spcCol="1270" anchor="ctr" anchorCtr="0">
          <a:noAutofit/>
        </a:bodyPr>
        <a:lstStyle/>
        <a:p>
          <a:pPr marL="0" lvl="0" indent="0" algn="l" defTabSz="666750">
            <a:lnSpc>
              <a:spcPct val="90000"/>
            </a:lnSpc>
            <a:spcBef>
              <a:spcPct val="0"/>
            </a:spcBef>
            <a:spcAft>
              <a:spcPct val="35000"/>
            </a:spcAft>
            <a:buNone/>
          </a:pPr>
          <a:r>
            <a:rPr lang="en-US" sz="1500" b="1" kern="1200"/>
            <a:t>Objective of the Presentation</a:t>
          </a:r>
          <a:endParaRPr lang="en-US" sz="1500" kern="1200"/>
        </a:p>
      </dsp:txBody>
      <dsp:txXfrm>
        <a:off x="401411" y="4207604"/>
        <a:ext cx="5273898"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66F2B1-6DA3-41F8-8B89-E62DB2035E97}">
      <dsp:nvSpPr>
        <dsp:cNvPr id="0" name=""/>
        <dsp:cNvSpPr/>
      </dsp:nvSpPr>
      <dsp:spPr>
        <a:xfrm>
          <a:off x="892" y="0"/>
          <a:ext cx="2321718" cy="5120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a:t>Workforce Shortages and Capacity Gaps</a:t>
          </a:r>
          <a:endParaRPr lang="en-US" sz="2500" kern="1200"/>
        </a:p>
      </dsp:txBody>
      <dsp:txXfrm>
        <a:off x="892" y="0"/>
        <a:ext cx="2321718" cy="1536192"/>
      </dsp:txXfrm>
    </dsp:sp>
    <dsp:sp modelId="{51A706DB-2501-4512-89D0-E404DA98E15C}">
      <dsp:nvSpPr>
        <dsp:cNvPr id="0" name=""/>
        <dsp:cNvSpPr/>
      </dsp:nvSpPr>
      <dsp:spPr>
        <a:xfrm>
          <a:off x="233064" y="1536192"/>
          <a:ext cx="1857374" cy="3328416"/>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tx1"/>
              </a:solidFill>
            </a:rPr>
            <a:t>The National Health Service faces over 100,000 staff vacancies, limiting service delivery and increasing workload pressure (NHS Confederation, 2023) </a:t>
          </a:r>
        </a:p>
      </dsp:txBody>
      <dsp:txXfrm>
        <a:off x="287465" y="1590593"/>
        <a:ext cx="1748572" cy="3219614"/>
      </dsp:txXfrm>
    </dsp:sp>
    <dsp:sp modelId="{15AB5321-92A5-4BAF-845D-F58F736C7396}">
      <dsp:nvSpPr>
        <dsp:cNvPr id="0" name=""/>
        <dsp:cNvSpPr/>
      </dsp:nvSpPr>
      <dsp:spPr>
        <a:xfrm>
          <a:off x="2496740" y="0"/>
          <a:ext cx="2321718" cy="5120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a:t>Rising Demand and Service Complexity</a:t>
          </a:r>
          <a:endParaRPr lang="en-US" sz="2500" kern="1200"/>
        </a:p>
      </dsp:txBody>
      <dsp:txXfrm>
        <a:off x="2496740" y="0"/>
        <a:ext cx="2321718" cy="1536192"/>
      </dsp:txXfrm>
    </dsp:sp>
    <dsp:sp modelId="{A7F46679-75BB-487F-93A9-ECE63F3B25BE}">
      <dsp:nvSpPr>
        <dsp:cNvPr id="0" name=""/>
        <dsp:cNvSpPr/>
      </dsp:nvSpPr>
      <dsp:spPr>
        <a:xfrm>
          <a:off x="2728912" y="1536192"/>
          <a:ext cx="1857374" cy="3328416"/>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tx1"/>
              </a:solidFill>
            </a:rPr>
            <a:t>Increasing patient demand and complex care needs are outpacing workforce growth, creating operational strain across NHS services (Health Foundation, 2024) </a:t>
          </a:r>
        </a:p>
      </dsp:txBody>
      <dsp:txXfrm>
        <a:off x="2783313" y="1590593"/>
        <a:ext cx="1748572" cy="3219614"/>
      </dsp:txXfrm>
    </dsp:sp>
    <dsp:sp modelId="{5869804C-C73C-47A0-B5D6-68C10FE21053}">
      <dsp:nvSpPr>
        <dsp:cNvPr id="0" name=""/>
        <dsp:cNvSpPr/>
      </dsp:nvSpPr>
      <dsp:spPr>
        <a:xfrm>
          <a:off x="4992588" y="0"/>
          <a:ext cx="2321718" cy="5120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a:t>Retention and Burnout Issues</a:t>
          </a:r>
          <a:endParaRPr lang="en-US" sz="2500" kern="1200"/>
        </a:p>
      </dsp:txBody>
      <dsp:txXfrm>
        <a:off x="4992588" y="0"/>
        <a:ext cx="2321718" cy="1536192"/>
      </dsp:txXfrm>
    </dsp:sp>
    <dsp:sp modelId="{6DD459D1-4943-4891-89A3-2B7CD8BD088E}">
      <dsp:nvSpPr>
        <dsp:cNvPr id="0" name=""/>
        <dsp:cNvSpPr/>
      </dsp:nvSpPr>
      <dsp:spPr>
        <a:xfrm>
          <a:off x="5224760" y="1536192"/>
          <a:ext cx="1857374" cy="3328416"/>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High stress, burnout, and job dissatisfaction are driving staff attrition and reducing workforce stability in the NHS (</a:t>
          </a:r>
          <a:r>
            <a:rPr lang="en-US" sz="1800" kern="1200" dirty="0" err="1">
              <a:solidFill>
                <a:schemeClr val="tx1"/>
              </a:solidFill>
            </a:rPr>
            <a:t>HealthManagement</a:t>
          </a:r>
          <a:r>
            <a:rPr lang="en-US" sz="1800" kern="1200" dirty="0">
              <a:solidFill>
                <a:schemeClr val="tx1"/>
              </a:solidFill>
            </a:rPr>
            <a:t>, 2025) </a:t>
          </a:r>
        </a:p>
      </dsp:txBody>
      <dsp:txXfrm>
        <a:off x="5279161" y="1590593"/>
        <a:ext cx="1748572" cy="32196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8057D8-3087-4C30-975D-BFA6DB74B11D}">
      <dsp:nvSpPr>
        <dsp:cNvPr id="0" name=""/>
        <dsp:cNvSpPr/>
      </dsp:nvSpPr>
      <dsp:spPr>
        <a:xfrm>
          <a:off x="0" y="4957638"/>
          <a:ext cx="7315200" cy="0"/>
        </a:xfrm>
        <a:prstGeom prst="line">
          <a:avLst/>
        </a:pr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C7E8394-88C6-444A-AD51-CDBDED2B572D}">
      <dsp:nvSpPr>
        <dsp:cNvPr id="0" name=""/>
        <dsp:cNvSpPr/>
      </dsp:nvSpPr>
      <dsp:spPr>
        <a:xfrm>
          <a:off x="0" y="3278495"/>
          <a:ext cx="7315200" cy="0"/>
        </a:xfrm>
        <a:prstGeom prst="line">
          <a:avLst/>
        </a:pr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CFA0243-CED9-462D-B7CA-E4E6AB395601}">
      <dsp:nvSpPr>
        <dsp:cNvPr id="0" name=""/>
        <dsp:cNvSpPr/>
      </dsp:nvSpPr>
      <dsp:spPr>
        <a:xfrm>
          <a:off x="0" y="1599351"/>
          <a:ext cx="7315200" cy="0"/>
        </a:xfrm>
        <a:prstGeom prst="line">
          <a:avLst/>
        </a:pr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528E0B6-2429-4343-8B12-8EA63C89F5D0}">
      <dsp:nvSpPr>
        <dsp:cNvPr id="0" name=""/>
        <dsp:cNvSpPr/>
      </dsp:nvSpPr>
      <dsp:spPr>
        <a:xfrm>
          <a:off x="1901951" y="167"/>
          <a:ext cx="5413248" cy="15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b" anchorCtr="0">
          <a:noAutofit/>
        </a:bodyPr>
        <a:lstStyle/>
        <a:p>
          <a:pPr marL="0" lvl="0" indent="0" algn="l" defTabSz="933450">
            <a:lnSpc>
              <a:spcPct val="90000"/>
            </a:lnSpc>
            <a:spcBef>
              <a:spcPct val="0"/>
            </a:spcBef>
            <a:spcAft>
              <a:spcPct val="35000"/>
            </a:spcAft>
            <a:buNone/>
          </a:pPr>
          <a:r>
            <a:rPr lang="en-US" sz="2100" kern="1200"/>
            <a:t>A mismatch between training demand and available positions restricts workforce progression and skill development in the National Health Service (The Times, 2026) </a:t>
          </a:r>
        </a:p>
      </dsp:txBody>
      <dsp:txXfrm>
        <a:off x="1901951" y="167"/>
        <a:ext cx="5413248" cy="1599184"/>
      </dsp:txXfrm>
    </dsp:sp>
    <dsp:sp modelId="{6F2FE396-A919-4549-A9C0-30322E75B433}">
      <dsp:nvSpPr>
        <dsp:cNvPr id="0" name=""/>
        <dsp:cNvSpPr/>
      </dsp:nvSpPr>
      <dsp:spPr>
        <a:xfrm>
          <a:off x="0" y="167"/>
          <a:ext cx="1901952" cy="1599184"/>
        </a:xfrm>
        <a:prstGeom prst="round2SameRect">
          <a:avLst>
            <a:gd name="adj1" fmla="val 16670"/>
            <a:gd name="adj2" fmla="val 0"/>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40005" rIns="40005" bIns="40005" numCol="1" spcCol="1270" anchor="ctr" anchorCtr="0">
          <a:noAutofit/>
        </a:bodyPr>
        <a:lstStyle/>
        <a:p>
          <a:pPr marL="0" lvl="0" indent="0" algn="ctr" defTabSz="933450">
            <a:lnSpc>
              <a:spcPct val="90000"/>
            </a:lnSpc>
            <a:spcBef>
              <a:spcPct val="0"/>
            </a:spcBef>
            <a:spcAft>
              <a:spcPct val="35000"/>
            </a:spcAft>
            <a:buNone/>
          </a:pPr>
          <a:r>
            <a:rPr lang="en-US" sz="2100" b="1" kern="1200"/>
            <a:t>Limited Training Capacity</a:t>
          </a:r>
          <a:endParaRPr lang="en-US" sz="2100" kern="1200"/>
        </a:p>
      </dsp:txBody>
      <dsp:txXfrm>
        <a:off x="78080" y="78247"/>
        <a:ext cx="1745792" cy="1521104"/>
      </dsp:txXfrm>
    </dsp:sp>
    <dsp:sp modelId="{FA230D39-9C03-4C58-9EE5-BAF36BD7BC31}">
      <dsp:nvSpPr>
        <dsp:cNvPr id="0" name=""/>
        <dsp:cNvSpPr/>
      </dsp:nvSpPr>
      <dsp:spPr>
        <a:xfrm>
          <a:off x="1901951" y="1679310"/>
          <a:ext cx="5413248" cy="15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b" anchorCtr="0">
          <a:noAutofit/>
        </a:bodyPr>
        <a:lstStyle/>
        <a:p>
          <a:pPr marL="0" lvl="0" indent="0" algn="l" defTabSz="933450">
            <a:lnSpc>
              <a:spcPct val="90000"/>
            </a:lnSpc>
            <a:spcBef>
              <a:spcPct val="0"/>
            </a:spcBef>
            <a:spcAft>
              <a:spcPct val="35000"/>
            </a:spcAft>
            <a:buNone/>
          </a:pPr>
          <a:r>
            <a:rPr lang="en-US" sz="2100" kern="1200"/>
            <a:t>Shortages in specialised roles such as physiotherapists and nurses highlight inadequate training and workforce planning (The Guardian, 2026) </a:t>
          </a:r>
        </a:p>
      </dsp:txBody>
      <dsp:txXfrm>
        <a:off x="1901951" y="1679310"/>
        <a:ext cx="5413248" cy="1599184"/>
      </dsp:txXfrm>
    </dsp:sp>
    <dsp:sp modelId="{34A57679-C321-4DA0-9147-4DBC4AAA9D24}">
      <dsp:nvSpPr>
        <dsp:cNvPr id="0" name=""/>
        <dsp:cNvSpPr/>
      </dsp:nvSpPr>
      <dsp:spPr>
        <a:xfrm>
          <a:off x="0" y="1679310"/>
          <a:ext cx="1901952" cy="1599184"/>
        </a:xfrm>
        <a:prstGeom prst="round2SameRect">
          <a:avLst>
            <a:gd name="adj1" fmla="val 16670"/>
            <a:gd name="adj2" fmla="val 0"/>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40005" rIns="40005" bIns="40005" numCol="1" spcCol="1270" anchor="ctr" anchorCtr="0">
          <a:noAutofit/>
        </a:bodyPr>
        <a:lstStyle/>
        <a:p>
          <a:pPr marL="0" lvl="0" indent="0" algn="ctr" defTabSz="933450">
            <a:lnSpc>
              <a:spcPct val="90000"/>
            </a:lnSpc>
            <a:spcBef>
              <a:spcPct val="0"/>
            </a:spcBef>
            <a:spcAft>
              <a:spcPct val="35000"/>
            </a:spcAft>
            <a:buNone/>
          </a:pPr>
          <a:r>
            <a:rPr lang="en-US" sz="2100" b="1" kern="1200"/>
            <a:t>Skills Gaps in Critical Areas</a:t>
          </a:r>
          <a:endParaRPr lang="en-US" sz="2100" kern="1200"/>
        </a:p>
      </dsp:txBody>
      <dsp:txXfrm>
        <a:off x="78080" y="1757390"/>
        <a:ext cx="1745792" cy="1521104"/>
      </dsp:txXfrm>
    </dsp:sp>
    <dsp:sp modelId="{C547A29C-B5D0-4A2A-A63D-4379EDD8AEAA}">
      <dsp:nvSpPr>
        <dsp:cNvPr id="0" name=""/>
        <dsp:cNvSpPr/>
      </dsp:nvSpPr>
      <dsp:spPr>
        <a:xfrm>
          <a:off x="1901951" y="3358454"/>
          <a:ext cx="5413248" cy="1599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b" anchorCtr="0">
          <a:noAutofit/>
        </a:bodyPr>
        <a:lstStyle/>
        <a:p>
          <a:pPr marL="0" lvl="0" indent="0" algn="just" defTabSz="933450">
            <a:lnSpc>
              <a:spcPct val="90000"/>
            </a:lnSpc>
            <a:spcBef>
              <a:spcPct val="0"/>
            </a:spcBef>
            <a:spcAft>
              <a:spcPct val="35000"/>
            </a:spcAft>
            <a:buNone/>
          </a:pPr>
          <a:r>
            <a:rPr lang="en-US" sz="2100" kern="1200" dirty="0">
              <a:latin typeface="Corbel (Body)"/>
            </a:rPr>
            <a:t>Variations in training access across regions and roles limit consistent capability development and performance outcomes (</a:t>
          </a:r>
          <a:r>
            <a:rPr lang="en-US" sz="2100" kern="1200" dirty="0">
              <a:effectLst/>
              <a:latin typeface="Corbel (Body)"/>
              <a:ea typeface="Times New Roman" panose="02020603050405020304" pitchFamily="18" charset="0"/>
            </a:rPr>
            <a:t>Buchan et al., (2019</a:t>
          </a:r>
          <a:r>
            <a:rPr lang="en-US" sz="2100" kern="1200" dirty="0">
              <a:latin typeface="Corbel (Body)"/>
            </a:rPr>
            <a:t>) </a:t>
          </a:r>
        </a:p>
      </dsp:txBody>
      <dsp:txXfrm>
        <a:off x="1901951" y="3358454"/>
        <a:ext cx="5413248" cy="1599184"/>
      </dsp:txXfrm>
    </dsp:sp>
    <dsp:sp modelId="{F84611F4-C1A1-48CA-97DA-083D54840E5E}">
      <dsp:nvSpPr>
        <dsp:cNvPr id="0" name=""/>
        <dsp:cNvSpPr/>
      </dsp:nvSpPr>
      <dsp:spPr>
        <a:xfrm>
          <a:off x="0" y="3358454"/>
          <a:ext cx="1901952" cy="1599184"/>
        </a:xfrm>
        <a:prstGeom prst="round2SameRect">
          <a:avLst>
            <a:gd name="adj1" fmla="val 16670"/>
            <a:gd name="adj2" fmla="val 0"/>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40005" rIns="40005" bIns="40005" numCol="1" spcCol="1270" anchor="ctr" anchorCtr="0">
          <a:noAutofit/>
        </a:bodyPr>
        <a:lstStyle/>
        <a:p>
          <a:pPr marL="0" lvl="0" indent="0" algn="ctr" defTabSz="933450">
            <a:lnSpc>
              <a:spcPct val="90000"/>
            </a:lnSpc>
            <a:spcBef>
              <a:spcPct val="0"/>
            </a:spcBef>
            <a:spcAft>
              <a:spcPct val="35000"/>
            </a:spcAft>
            <a:buNone/>
          </a:pPr>
          <a:r>
            <a:rPr lang="en-US" sz="2100" b="1" kern="1200"/>
            <a:t>Unequal Access to Development Opportunities</a:t>
          </a:r>
          <a:endParaRPr lang="en-US" sz="2100" kern="1200"/>
        </a:p>
      </dsp:txBody>
      <dsp:txXfrm>
        <a:off x="78080" y="3436534"/>
        <a:ext cx="1745792" cy="15211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926E3-22FA-47D0-B8DC-4FF0F6B13871}">
      <dsp:nvSpPr>
        <dsp:cNvPr id="0" name=""/>
        <dsp:cNvSpPr/>
      </dsp:nvSpPr>
      <dsp:spPr>
        <a:xfrm>
          <a:off x="342185" y="1600"/>
          <a:ext cx="3900487" cy="1560194"/>
        </a:xfrm>
        <a:prstGeom prst="chevr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15875" rIns="0" bIns="15875" numCol="1" spcCol="1270" anchor="ctr" anchorCtr="0">
          <a:noAutofit/>
        </a:bodyPr>
        <a:lstStyle/>
        <a:p>
          <a:pPr marL="0" lvl="0" indent="0" algn="ctr" defTabSz="1111250">
            <a:lnSpc>
              <a:spcPct val="90000"/>
            </a:lnSpc>
            <a:spcBef>
              <a:spcPct val="0"/>
            </a:spcBef>
            <a:spcAft>
              <a:spcPct val="35000"/>
            </a:spcAft>
            <a:buNone/>
          </a:pPr>
          <a:r>
            <a:rPr lang="en-US" sz="2500" b="1" kern="1200"/>
            <a:t>Ineffective Workforce Planning Policies</a:t>
          </a:r>
          <a:endParaRPr lang="en-US" sz="2500" kern="1200"/>
        </a:p>
      </dsp:txBody>
      <dsp:txXfrm>
        <a:off x="1122282" y="1600"/>
        <a:ext cx="2340293" cy="1560194"/>
      </dsp:txXfrm>
    </dsp:sp>
    <dsp:sp modelId="{BE941DCA-9F9E-41FF-B71E-CE4CE6AB8DDD}">
      <dsp:nvSpPr>
        <dsp:cNvPr id="0" name=""/>
        <dsp:cNvSpPr/>
      </dsp:nvSpPr>
      <dsp:spPr>
        <a:xfrm>
          <a:off x="3735609" y="134216"/>
          <a:ext cx="3237404" cy="1294961"/>
        </a:xfrm>
        <a:prstGeom prst="chevron">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US" sz="1300" kern="1200"/>
            <a:t>Lack of long-term, coordinated workforce strategies has created persistent staffing and training gaps in the NHS (Health Foundation, 2024).</a:t>
          </a:r>
        </a:p>
      </dsp:txBody>
      <dsp:txXfrm>
        <a:off x="4383090" y="134216"/>
        <a:ext cx="1942443" cy="1294961"/>
      </dsp:txXfrm>
    </dsp:sp>
    <dsp:sp modelId="{A504655F-40E9-4F49-9924-E37154A9C079}">
      <dsp:nvSpPr>
        <dsp:cNvPr id="0" name=""/>
        <dsp:cNvSpPr/>
      </dsp:nvSpPr>
      <dsp:spPr>
        <a:xfrm>
          <a:off x="342185" y="1780222"/>
          <a:ext cx="3900487" cy="1560194"/>
        </a:xfrm>
        <a:prstGeom prst="chevr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15875" rIns="0" bIns="15875" numCol="1" spcCol="1270" anchor="ctr" anchorCtr="0">
          <a:noAutofit/>
        </a:bodyPr>
        <a:lstStyle/>
        <a:p>
          <a:pPr marL="0" lvl="0" indent="0" algn="ctr" defTabSz="1111250">
            <a:lnSpc>
              <a:spcPct val="90000"/>
            </a:lnSpc>
            <a:spcBef>
              <a:spcPct val="0"/>
            </a:spcBef>
            <a:spcAft>
              <a:spcPct val="35000"/>
            </a:spcAft>
            <a:buNone/>
          </a:pPr>
          <a:r>
            <a:rPr lang="en-US" sz="2500" b="1" kern="1200"/>
            <a:t>Funding Constraints in Training Programs</a:t>
          </a:r>
          <a:endParaRPr lang="en-US" sz="2500" kern="1200"/>
        </a:p>
      </dsp:txBody>
      <dsp:txXfrm>
        <a:off x="1122282" y="1780222"/>
        <a:ext cx="2340293" cy="1560194"/>
      </dsp:txXfrm>
    </dsp:sp>
    <dsp:sp modelId="{80854207-07C6-421A-8CB0-D209D63F9EBF}">
      <dsp:nvSpPr>
        <dsp:cNvPr id="0" name=""/>
        <dsp:cNvSpPr/>
      </dsp:nvSpPr>
      <dsp:spPr>
        <a:xfrm>
          <a:off x="3735609" y="1912839"/>
          <a:ext cx="3237404" cy="1294961"/>
        </a:xfrm>
        <a:prstGeom prst="chevron">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US" sz="1300" kern="1200"/>
            <a:t>Insufficient investment in training expansion restricts workforce supply despite increasing healthcare demand (NHS Confederation, 2023).</a:t>
          </a:r>
        </a:p>
      </dsp:txBody>
      <dsp:txXfrm>
        <a:off x="4383090" y="1912839"/>
        <a:ext cx="1942443" cy="1294961"/>
      </dsp:txXfrm>
    </dsp:sp>
    <dsp:sp modelId="{08F7215A-B076-4467-A847-9372143F8B8B}">
      <dsp:nvSpPr>
        <dsp:cNvPr id="0" name=""/>
        <dsp:cNvSpPr/>
      </dsp:nvSpPr>
      <dsp:spPr>
        <a:xfrm>
          <a:off x="342185" y="3558844"/>
          <a:ext cx="3900487" cy="1560194"/>
        </a:xfrm>
        <a:prstGeom prst="chevr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15875" rIns="0" bIns="15875" numCol="1" spcCol="1270" anchor="ctr" anchorCtr="0">
          <a:noAutofit/>
        </a:bodyPr>
        <a:lstStyle/>
        <a:p>
          <a:pPr marL="0" lvl="0" indent="0" algn="ctr" defTabSz="1111250">
            <a:lnSpc>
              <a:spcPct val="90000"/>
            </a:lnSpc>
            <a:spcBef>
              <a:spcPct val="0"/>
            </a:spcBef>
            <a:spcAft>
              <a:spcPct val="35000"/>
            </a:spcAft>
            <a:buNone/>
          </a:pPr>
          <a:r>
            <a:rPr lang="en-US" sz="2500" b="1" kern="1200"/>
            <a:t>Policy-Implementation Gaps</a:t>
          </a:r>
          <a:endParaRPr lang="en-US" sz="2500" kern="1200"/>
        </a:p>
      </dsp:txBody>
      <dsp:txXfrm>
        <a:off x="1122282" y="3558844"/>
        <a:ext cx="2340293" cy="1560194"/>
      </dsp:txXfrm>
    </dsp:sp>
    <dsp:sp modelId="{E9B4B324-BDFF-4247-B777-AE00F9F2C707}">
      <dsp:nvSpPr>
        <dsp:cNvPr id="0" name=""/>
        <dsp:cNvSpPr/>
      </dsp:nvSpPr>
      <dsp:spPr>
        <a:xfrm>
          <a:off x="3735609" y="3691461"/>
          <a:ext cx="3237404" cy="1294961"/>
        </a:xfrm>
        <a:prstGeom prst="chevron">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10" tIns="8255" rIns="0" bIns="8255" numCol="1" spcCol="1270" anchor="ctr" anchorCtr="0">
          <a:noAutofit/>
        </a:bodyPr>
        <a:lstStyle/>
        <a:p>
          <a:pPr marL="0" lvl="0" indent="0" algn="ctr" defTabSz="577850">
            <a:lnSpc>
              <a:spcPct val="90000"/>
            </a:lnSpc>
            <a:spcBef>
              <a:spcPct val="0"/>
            </a:spcBef>
            <a:spcAft>
              <a:spcPct val="35000"/>
            </a:spcAft>
            <a:buNone/>
          </a:pPr>
          <a:r>
            <a:rPr lang="en-US" sz="1300" kern="1200" dirty="0"/>
            <a:t>Disconnection between national workforce policies and local implementation reduces effectiveness of training initiatives (Health Foundation, 2024).</a:t>
          </a:r>
        </a:p>
      </dsp:txBody>
      <dsp:txXfrm>
        <a:off x="4383090" y="3691461"/>
        <a:ext cx="1942443" cy="12949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8620BF-2113-4491-BCDF-63036F31421C}">
      <dsp:nvSpPr>
        <dsp:cNvPr id="0" name=""/>
        <dsp:cNvSpPr/>
      </dsp:nvSpPr>
      <dsp:spPr>
        <a:xfrm>
          <a:off x="0" y="0"/>
          <a:ext cx="6217920" cy="153619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bg1"/>
              </a:solidFill>
            </a:rPr>
            <a:t>Leadership and Management Gaps</a:t>
          </a:r>
          <a:endParaRPr lang="en-US" sz="2000" kern="1200" dirty="0">
            <a:solidFill>
              <a:schemeClr val="bg1"/>
            </a:solidFill>
          </a:endParaRPr>
        </a:p>
        <a:p>
          <a:pPr marL="171450" lvl="1" indent="-171450" algn="l" defTabSz="711200">
            <a:lnSpc>
              <a:spcPct val="90000"/>
            </a:lnSpc>
            <a:spcBef>
              <a:spcPct val="0"/>
            </a:spcBef>
            <a:spcAft>
              <a:spcPct val="15000"/>
            </a:spcAft>
            <a:buChar char="•"/>
          </a:pPr>
          <a:r>
            <a:rPr lang="en-US" sz="1600" kern="1200" dirty="0">
              <a:solidFill>
                <a:schemeClr val="tx1"/>
              </a:solidFill>
            </a:rPr>
            <a:t>Limited managerial capacity and leadership capability reduce effective workforce planning and staff development (King’s Fund, 2023).</a:t>
          </a:r>
        </a:p>
      </dsp:txBody>
      <dsp:txXfrm>
        <a:off x="44994" y="44994"/>
        <a:ext cx="4560248" cy="1446204"/>
      </dsp:txXfrm>
    </dsp:sp>
    <dsp:sp modelId="{E409DAE7-089D-4E64-B446-A28B29FB02C8}">
      <dsp:nvSpPr>
        <dsp:cNvPr id="0" name=""/>
        <dsp:cNvSpPr/>
      </dsp:nvSpPr>
      <dsp:spPr>
        <a:xfrm>
          <a:off x="548639" y="1792224"/>
          <a:ext cx="6217920" cy="153619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bg1"/>
              </a:solidFill>
            </a:rPr>
            <a:t>Fragmented </a:t>
          </a:r>
          <a:r>
            <a:rPr lang="en-US" sz="2000" b="1" kern="1200" dirty="0" err="1">
              <a:solidFill>
                <a:schemeClr val="bg1"/>
              </a:solidFill>
            </a:rPr>
            <a:t>Organisational</a:t>
          </a:r>
          <a:r>
            <a:rPr lang="en-US" sz="2000" b="1" kern="1200" dirty="0">
              <a:solidFill>
                <a:schemeClr val="bg1"/>
              </a:solidFill>
            </a:rPr>
            <a:t> Structure</a:t>
          </a:r>
          <a:endParaRPr lang="en-US" sz="2000" kern="1200" dirty="0">
            <a:solidFill>
              <a:schemeClr val="bg1"/>
            </a:solidFill>
          </a:endParaRPr>
        </a:p>
        <a:p>
          <a:pPr marL="171450" lvl="1" indent="-171450" algn="l" defTabSz="711200">
            <a:lnSpc>
              <a:spcPct val="90000"/>
            </a:lnSpc>
            <a:spcBef>
              <a:spcPct val="0"/>
            </a:spcBef>
            <a:spcAft>
              <a:spcPct val="15000"/>
            </a:spcAft>
            <a:buChar char="•"/>
          </a:pPr>
          <a:r>
            <a:rPr lang="en-US" sz="1600" kern="1200" dirty="0">
              <a:solidFill>
                <a:schemeClr val="tx1"/>
              </a:solidFill>
            </a:rPr>
            <a:t>Complex NHS structures hinder coordination of training, recruitment, and workforce development strategies (NHS England, 2024).</a:t>
          </a:r>
        </a:p>
      </dsp:txBody>
      <dsp:txXfrm>
        <a:off x="593633" y="1837218"/>
        <a:ext cx="4580767" cy="1446204"/>
      </dsp:txXfrm>
    </dsp:sp>
    <dsp:sp modelId="{939D3526-EDE1-4ABE-B281-21272DF19BE8}">
      <dsp:nvSpPr>
        <dsp:cNvPr id="0" name=""/>
        <dsp:cNvSpPr/>
      </dsp:nvSpPr>
      <dsp:spPr>
        <a:xfrm>
          <a:off x="1097279" y="3584448"/>
          <a:ext cx="6217920" cy="153619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bg1"/>
              </a:solidFill>
            </a:rPr>
            <a:t>Poor Workforce Planning Integration</a:t>
          </a:r>
          <a:endParaRPr lang="en-US" sz="2000" kern="1200" dirty="0">
            <a:solidFill>
              <a:schemeClr val="bg1"/>
            </a:solidFill>
          </a:endParaRPr>
        </a:p>
        <a:p>
          <a:pPr marL="171450" lvl="1" indent="-171450" algn="l" defTabSz="711200">
            <a:lnSpc>
              <a:spcPct val="90000"/>
            </a:lnSpc>
            <a:spcBef>
              <a:spcPct val="0"/>
            </a:spcBef>
            <a:spcAft>
              <a:spcPct val="15000"/>
            </a:spcAft>
            <a:buChar char="•"/>
          </a:pPr>
          <a:r>
            <a:rPr lang="en-US" sz="1600" kern="1200" dirty="0">
              <a:solidFill>
                <a:schemeClr val="tx1"/>
              </a:solidFill>
            </a:rPr>
            <a:t>Lack of integration between education, workforce demand, and service delivery creates inefficiencies in training systems (</a:t>
          </a:r>
          <a:r>
            <a:rPr lang="en-US" sz="1600" kern="1200" dirty="0" err="1">
              <a:solidFill>
                <a:schemeClr val="tx1"/>
              </a:solidFill>
            </a:rPr>
            <a:t>HealthManagement</a:t>
          </a:r>
          <a:r>
            <a:rPr lang="en-US" sz="1600" kern="1200" dirty="0">
              <a:solidFill>
                <a:schemeClr val="tx1"/>
              </a:solidFill>
            </a:rPr>
            <a:t>, 2025; </a:t>
          </a:r>
          <a:r>
            <a:rPr lang="en-US" altLang="en-US" sz="1600" kern="1200" dirty="0">
              <a:solidFill>
                <a:schemeClr val="tx1"/>
              </a:solidFill>
              <a:latin typeface="Times New Roman" panose="02020603050405020304" pitchFamily="18" charset="0"/>
              <a:cs typeface="Times New Roman" panose="02020603050405020304" pitchFamily="18" charset="0"/>
            </a:rPr>
            <a:t>Boxall &amp; Purcell, 2016</a:t>
          </a:r>
          <a:r>
            <a:rPr lang="en-US" sz="1600" kern="1200" dirty="0">
              <a:solidFill>
                <a:schemeClr val="tx1"/>
              </a:solidFill>
            </a:rPr>
            <a:t>).</a:t>
          </a:r>
        </a:p>
      </dsp:txBody>
      <dsp:txXfrm>
        <a:off x="1142273" y="3629442"/>
        <a:ext cx="4580767" cy="1446204"/>
      </dsp:txXfrm>
    </dsp:sp>
    <dsp:sp modelId="{8C269D9A-262D-4BDD-9BE2-F99FCFA83960}">
      <dsp:nvSpPr>
        <dsp:cNvPr id="0" name=""/>
        <dsp:cNvSpPr/>
      </dsp:nvSpPr>
      <dsp:spPr>
        <a:xfrm>
          <a:off x="5219395" y="1164945"/>
          <a:ext cx="998524" cy="998524"/>
        </a:xfrm>
        <a:prstGeom prst="downArrow">
          <a:avLst>
            <a:gd name="adj1" fmla="val 55000"/>
            <a:gd name="adj2" fmla="val 45000"/>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solidFill>
              <a:schemeClr val="tx1"/>
            </a:solidFill>
          </a:endParaRPr>
        </a:p>
      </dsp:txBody>
      <dsp:txXfrm>
        <a:off x="5444063" y="1164945"/>
        <a:ext cx="549188" cy="751389"/>
      </dsp:txXfrm>
    </dsp:sp>
    <dsp:sp modelId="{C1E3A1D0-AB48-4CEE-9AA1-8F2B91A007BA}">
      <dsp:nvSpPr>
        <dsp:cNvPr id="0" name=""/>
        <dsp:cNvSpPr/>
      </dsp:nvSpPr>
      <dsp:spPr>
        <a:xfrm>
          <a:off x="5768035" y="2946928"/>
          <a:ext cx="998524" cy="998524"/>
        </a:xfrm>
        <a:prstGeom prst="downArrow">
          <a:avLst>
            <a:gd name="adj1" fmla="val 55000"/>
            <a:gd name="adj2" fmla="val 45000"/>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solidFill>
              <a:schemeClr val="tx1"/>
            </a:solidFill>
          </a:endParaRPr>
        </a:p>
      </dsp:txBody>
      <dsp:txXfrm>
        <a:off x="5992703" y="2946928"/>
        <a:ext cx="549188" cy="7513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C9DA0E-BB03-4121-8650-D9EDFE9A79F9}">
      <dsp:nvSpPr>
        <dsp:cNvPr id="0" name=""/>
        <dsp:cNvSpPr/>
      </dsp:nvSpPr>
      <dsp:spPr>
        <a:xfrm>
          <a:off x="5414" y="1600"/>
          <a:ext cx="2189559" cy="2460307"/>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kern="1200"/>
            <a:t>High-Stress Work Culture</a:t>
          </a:r>
          <a:endParaRPr lang="en-US" sz="3000" kern="1200"/>
        </a:p>
      </dsp:txBody>
      <dsp:txXfrm>
        <a:off x="69544" y="65730"/>
        <a:ext cx="2061299" cy="2332047"/>
      </dsp:txXfrm>
    </dsp:sp>
    <dsp:sp modelId="{4CA1F6C8-E695-4ADD-BEDE-94CA5535DA0A}">
      <dsp:nvSpPr>
        <dsp:cNvPr id="0" name=""/>
        <dsp:cNvSpPr/>
      </dsp:nvSpPr>
      <dsp:spPr>
        <a:xfrm>
          <a:off x="5414" y="2658732"/>
          <a:ext cx="2189559" cy="2460307"/>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 culture of high workload and emotional strain contributes to burnout and reduced engagement in training initiatives (</a:t>
          </a:r>
          <a:r>
            <a:rPr lang="en-US" sz="1600" kern="1200" dirty="0" err="1">
              <a:solidFill>
                <a:schemeClr val="tx1"/>
              </a:solidFill>
            </a:rPr>
            <a:t>HealthManagement</a:t>
          </a:r>
          <a:r>
            <a:rPr lang="en-US" sz="1600" kern="1200" dirty="0">
              <a:solidFill>
                <a:schemeClr val="tx1"/>
              </a:solidFill>
            </a:rPr>
            <a:t>, 2025).</a:t>
          </a:r>
        </a:p>
      </dsp:txBody>
      <dsp:txXfrm>
        <a:off x="69544" y="2722862"/>
        <a:ext cx="2061299" cy="2332047"/>
      </dsp:txXfrm>
    </dsp:sp>
    <dsp:sp modelId="{FFF4288C-54B4-4EB6-8389-9BF2EFF881C7}">
      <dsp:nvSpPr>
        <dsp:cNvPr id="0" name=""/>
        <dsp:cNvSpPr/>
      </dsp:nvSpPr>
      <dsp:spPr>
        <a:xfrm>
          <a:off x="2562820" y="1600"/>
          <a:ext cx="2189559" cy="2460307"/>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kern="1200"/>
            <a:t>Limited Learning Culture</a:t>
          </a:r>
          <a:endParaRPr lang="en-US" sz="3000" kern="1200"/>
        </a:p>
      </dsp:txBody>
      <dsp:txXfrm>
        <a:off x="2626950" y="65730"/>
        <a:ext cx="2061299" cy="2332047"/>
      </dsp:txXfrm>
    </dsp:sp>
    <dsp:sp modelId="{3762037F-33B6-4D53-86E3-9C8A0B879DDA}">
      <dsp:nvSpPr>
        <dsp:cNvPr id="0" name=""/>
        <dsp:cNvSpPr/>
      </dsp:nvSpPr>
      <dsp:spPr>
        <a:xfrm>
          <a:off x="2562820" y="2658732"/>
          <a:ext cx="2189559" cy="2460307"/>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latin typeface="Corbel (Body)"/>
            </a:rPr>
            <a:t>Inadequate emphasis on continuous learning and development reduces employee motivation and skill enhancement (CIPD, 2024; </a:t>
          </a:r>
          <a:r>
            <a:rPr lang="en-US" sz="1600" kern="1200" dirty="0">
              <a:solidFill>
                <a:schemeClr val="tx1"/>
              </a:solidFill>
              <a:effectLst/>
              <a:latin typeface="Corbel (Body)"/>
              <a:ea typeface="Times New Roman" panose="02020603050405020304" pitchFamily="18" charset="0"/>
            </a:rPr>
            <a:t>West, M. A., Eckert, R., Steward, K., &amp; </a:t>
          </a:r>
          <a:r>
            <a:rPr lang="en-US" sz="1600" kern="1200" dirty="0" err="1">
              <a:solidFill>
                <a:schemeClr val="tx1"/>
              </a:solidFill>
              <a:effectLst/>
              <a:latin typeface="Corbel (Body)"/>
              <a:ea typeface="Times New Roman" panose="02020603050405020304" pitchFamily="18" charset="0"/>
            </a:rPr>
            <a:t>Pasmore</a:t>
          </a:r>
          <a:r>
            <a:rPr lang="en-US" sz="1600" kern="1200" dirty="0">
              <a:solidFill>
                <a:schemeClr val="tx1"/>
              </a:solidFill>
              <a:effectLst/>
              <a:latin typeface="Corbel (Body)"/>
              <a:ea typeface="Times New Roman" panose="02020603050405020304" pitchFamily="18" charset="0"/>
            </a:rPr>
            <a:t>, B. (2014</a:t>
          </a:r>
          <a:r>
            <a:rPr lang="en-US" sz="1600" kern="1200" dirty="0">
              <a:solidFill>
                <a:schemeClr val="tx1"/>
              </a:solidFill>
              <a:latin typeface="Corbel (Body)"/>
            </a:rPr>
            <a:t>).</a:t>
          </a:r>
        </a:p>
      </dsp:txBody>
      <dsp:txXfrm>
        <a:off x="2626950" y="2722862"/>
        <a:ext cx="2061299" cy="2332047"/>
      </dsp:txXfrm>
    </dsp:sp>
    <dsp:sp modelId="{766E1356-D0DE-4D84-A2BF-758387FDD70E}">
      <dsp:nvSpPr>
        <dsp:cNvPr id="0" name=""/>
        <dsp:cNvSpPr/>
      </dsp:nvSpPr>
      <dsp:spPr>
        <a:xfrm>
          <a:off x="5120225" y="1600"/>
          <a:ext cx="2189559" cy="2460307"/>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kern="1200"/>
            <a:t>Inequality and Inclusion Challenges</a:t>
          </a:r>
          <a:endParaRPr lang="en-US" sz="3000" kern="1200"/>
        </a:p>
      </dsp:txBody>
      <dsp:txXfrm>
        <a:off x="5184355" y="65730"/>
        <a:ext cx="2061299" cy="2332047"/>
      </dsp:txXfrm>
    </dsp:sp>
    <dsp:sp modelId="{C02429AE-70B7-4624-B8F8-FFB029D638C7}">
      <dsp:nvSpPr>
        <dsp:cNvPr id="0" name=""/>
        <dsp:cNvSpPr/>
      </dsp:nvSpPr>
      <dsp:spPr>
        <a:xfrm>
          <a:off x="5120225" y="2658732"/>
          <a:ext cx="2189559" cy="2460307"/>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Disparities in workplace experiences affect staff morale and limit participation in development opportunities (</a:t>
          </a:r>
          <a:r>
            <a:rPr lang="en-US" altLang="en-US" sz="1600" kern="1200" dirty="0">
              <a:solidFill>
                <a:schemeClr val="tx1"/>
              </a:solidFill>
              <a:latin typeface="Times New Roman" panose="02020603050405020304" pitchFamily="18" charset="0"/>
              <a:cs typeface="Times New Roman" panose="02020603050405020304" pitchFamily="18" charset="0"/>
            </a:rPr>
            <a:t>NHS England, 2024</a:t>
          </a:r>
          <a:r>
            <a:rPr lang="en-US" sz="1600" kern="1200" dirty="0">
              <a:solidFill>
                <a:schemeClr val="tx1"/>
              </a:solidFill>
            </a:rPr>
            <a:t>).</a:t>
          </a:r>
        </a:p>
      </dsp:txBody>
      <dsp:txXfrm>
        <a:off x="5184355" y="2722862"/>
        <a:ext cx="2061299" cy="23320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1D130-C1B3-4ADA-A9A6-6BC7315A661E}">
      <dsp:nvSpPr>
        <dsp:cNvPr id="0" name=""/>
        <dsp:cNvSpPr/>
      </dsp:nvSpPr>
      <dsp:spPr>
        <a:xfrm rot="5400000">
          <a:off x="4481274" y="-1721974"/>
          <a:ext cx="986123" cy="4681728"/>
        </a:xfrm>
        <a:prstGeom prst="round2Same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kern="1200"/>
            <a:t>Implement long-term workforce planning aligned with demand forecasting to ensure sustainable talent supply.</a:t>
          </a:r>
        </a:p>
      </dsp:txBody>
      <dsp:txXfrm rot="-5400000">
        <a:off x="2633472" y="173967"/>
        <a:ext cx="4633589" cy="889845"/>
      </dsp:txXfrm>
    </dsp:sp>
    <dsp:sp modelId="{E78ECB69-135D-4D81-B145-338A40F731CE}">
      <dsp:nvSpPr>
        <dsp:cNvPr id="0" name=""/>
        <dsp:cNvSpPr/>
      </dsp:nvSpPr>
      <dsp:spPr>
        <a:xfrm>
          <a:off x="0" y="2562"/>
          <a:ext cx="2633472" cy="1232654"/>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a:t>Strategic Workforce Planning (Human Capital Theory)</a:t>
          </a:r>
          <a:endParaRPr lang="en-US" sz="2000" kern="1200"/>
        </a:p>
      </dsp:txBody>
      <dsp:txXfrm>
        <a:off x="60173" y="62735"/>
        <a:ext cx="2513126" cy="1112308"/>
      </dsp:txXfrm>
    </dsp:sp>
    <dsp:sp modelId="{F26ED36A-6B45-473C-8370-0866A5270F8D}">
      <dsp:nvSpPr>
        <dsp:cNvPr id="0" name=""/>
        <dsp:cNvSpPr/>
      </dsp:nvSpPr>
      <dsp:spPr>
        <a:xfrm rot="5400000">
          <a:off x="4481274" y="-427687"/>
          <a:ext cx="986123" cy="4681728"/>
        </a:xfrm>
        <a:prstGeom prst="round2Same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kern="1200"/>
            <a:t>Enhance training access and digital learning platforms to improve employee ability, motivation, and performance.</a:t>
          </a:r>
        </a:p>
      </dsp:txBody>
      <dsp:txXfrm rot="-5400000">
        <a:off x="2633472" y="1468254"/>
        <a:ext cx="4633589" cy="889845"/>
      </dsp:txXfrm>
    </dsp:sp>
    <dsp:sp modelId="{290D0E1A-C6B4-4A6D-AACF-CA2F6C6844E6}">
      <dsp:nvSpPr>
        <dsp:cNvPr id="0" name=""/>
        <dsp:cNvSpPr/>
      </dsp:nvSpPr>
      <dsp:spPr>
        <a:xfrm>
          <a:off x="0" y="1296849"/>
          <a:ext cx="2633472" cy="1232654"/>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a:t>Investment in Continuous Learning (AMO Theory)</a:t>
          </a:r>
          <a:endParaRPr lang="en-US" sz="2000" kern="1200"/>
        </a:p>
      </dsp:txBody>
      <dsp:txXfrm>
        <a:off x="60173" y="1357022"/>
        <a:ext cx="2513126" cy="1112308"/>
      </dsp:txXfrm>
    </dsp:sp>
    <dsp:sp modelId="{AD548B1D-F454-4007-B54C-EE4A180E7A05}">
      <dsp:nvSpPr>
        <dsp:cNvPr id="0" name=""/>
        <dsp:cNvSpPr/>
      </dsp:nvSpPr>
      <dsp:spPr>
        <a:xfrm rot="5400000">
          <a:off x="4481274" y="866599"/>
          <a:ext cx="986123" cy="4681728"/>
        </a:xfrm>
        <a:prstGeom prst="round2Same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kern="1200"/>
            <a:t>Strengthen leadership capabilities to support workforce engagement, retention, and effective training implementation.</a:t>
          </a:r>
        </a:p>
      </dsp:txBody>
      <dsp:txXfrm rot="-5400000">
        <a:off x="2633472" y="2762541"/>
        <a:ext cx="4633589" cy="889845"/>
      </dsp:txXfrm>
    </dsp:sp>
    <dsp:sp modelId="{121531F2-86C2-4BD9-AF77-4B519E62C0CF}">
      <dsp:nvSpPr>
        <dsp:cNvPr id="0" name=""/>
        <dsp:cNvSpPr/>
      </dsp:nvSpPr>
      <dsp:spPr>
        <a:xfrm>
          <a:off x="0" y="2591136"/>
          <a:ext cx="2633472" cy="1232654"/>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a:t>Leadership Development Programs</a:t>
          </a:r>
          <a:endParaRPr lang="en-US" sz="2000" kern="1200"/>
        </a:p>
      </dsp:txBody>
      <dsp:txXfrm>
        <a:off x="60173" y="2651309"/>
        <a:ext cx="2513126" cy="1112308"/>
      </dsp:txXfrm>
    </dsp:sp>
    <dsp:sp modelId="{1A1BF65F-4BC0-4488-8E6E-169312574032}">
      <dsp:nvSpPr>
        <dsp:cNvPr id="0" name=""/>
        <dsp:cNvSpPr/>
      </dsp:nvSpPr>
      <dsp:spPr>
        <a:xfrm rot="5400000">
          <a:off x="4481274" y="2160886"/>
          <a:ext cx="986123" cy="4681728"/>
        </a:xfrm>
        <a:prstGeom prst="round2Same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kern="1200"/>
            <a:t>Use AI, flexible staffing, and interdisciplinary training to address skill shortages and improve service delivery efficiency.</a:t>
          </a:r>
        </a:p>
      </dsp:txBody>
      <dsp:txXfrm rot="-5400000">
        <a:off x="2633472" y="4056828"/>
        <a:ext cx="4633589" cy="889845"/>
      </dsp:txXfrm>
    </dsp:sp>
    <dsp:sp modelId="{2702EDCA-C9FB-48E8-BCF3-4FA4BE526820}">
      <dsp:nvSpPr>
        <dsp:cNvPr id="0" name=""/>
        <dsp:cNvSpPr/>
      </dsp:nvSpPr>
      <dsp:spPr>
        <a:xfrm>
          <a:off x="0" y="3885423"/>
          <a:ext cx="2633472" cy="1232654"/>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a:t>Innovative Workforce Models</a:t>
          </a:r>
          <a:endParaRPr lang="en-US" sz="2000" kern="1200"/>
        </a:p>
      </dsp:txBody>
      <dsp:txXfrm>
        <a:off x="60173" y="3945596"/>
        <a:ext cx="2513126" cy="11123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813A2-6B91-4458-8800-668DC4FB45A9}">
      <dsp:nvSpPr>
        <dsp:cNvPr id="0" name=""/>
        <dsp:cNvSpPr/>
      </dsp:nvSpPr>
      <dsp:spPr>
        <a:xfrm>
          <a:off x="1159006" y="-247430"/>
          <a:ext cx="4997186" cy="4997186"/>
        </a:xfrm>
        <a:prstGeom prst="circularArrow">
          <a:avLst>
            <a:gd name="adj1" fmla="val 5689"/>
            <a:gd name="adj2" fmla="val 340510"/>
            <a:gd name="adj3" fmla="val 12408566"/>
            <a:gd name="adj4" fmla="val 18279201"/>
            <a:gd name="adj5" fmla="val 5908"/>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3BAC79-21C1-4BEA-8120-4806E2E2F592}">
      <dsp:nvSpPr>
        <dsp:cNvPr id="0" name=""/>
        <dsp:cNvSpPr/>
      </dsp:nvSpPr>
      <dsp:spPr>
        <a:xfrm>
          <a:off x="1894879" y="38745"/>
          <a:ext cx="3525440" cy="17627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solidFill>
                <a:schemeClr val="bg1"/>
              </a:solidFill>
            </a:rPr>
            <a:t>Summary of Key Issues</a:t>
          </a:r>
          <a:endParaRPr lang="en-US" sz="1800" kern="1200" dirty="0">
            <a:solidFill>
              <a:schemeClr val="bg1"/>
            </a:solidFill>
          </a:endParaRPr>
        </a:p>
        <a:p>
          <a:pPr marL="114300" lvl="1" indent="-114300" algn="l" defTabSz="622300">
            <a:lnSpc>
              <a:spcPct val="90000"/>
            </a:lnSpc>
            <a:spcBef>
              <a:spcPct val="0"/>
            </a:spcBef>
            <a:spcAft>
              <a:spcPct val="15000"/>
            </a:spcAft>
            <a:buChar char="•"/>
          </a:pPr>
          <a:r>
            <a:rPr lang="en-US" sz="1400" kern="1200" dirty="0">
              <a:solidFill>
                <a:schemeClr val="tx1"/>
              </a:solidFill>
            </a:rPr>
            <a:t>Workforce shortages, training gaps, and burnout significantly impact performance in the National Health Service (NHS Confederation, 2023).</a:t>
          </a:r>
        </a:p>
      </dsp:txBody>
      <dsp:txXfrm>
        <a:off x="1980928" y="124794"/>
        <a:ext cx="3353342" cy="1590622"/>
      </dsp:txXfrm>
    </dsp:sp>
    <dsp:sp modelId="{4062BD1C-8ACD-4953-948B-9F53F897322F}">
      <dsp:nvSpPr>
        <dsp:cNvPr id="0" name=""/>
        <dsp:cNvSpPr/>
      </dsp:nvSpPr>
      <dsp:spPr>
        <a:xfrm>
          <a:off x="3788836" y="3319174"/>
          <a:ext cx="3525440" cy="17627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solidFill>
                <a:schemeClr val="bg1"/>
              </a:solidFill>
            </a:rPr>
            <a:t>Strategic Importance of Training and Development</a:t>
          </a:r>
          <a:endParaRPr lang="en-US" sz="1800" kern="1200" dirty="0">
            <a:solidFill>
              <a:schemeClr val="bg1"/>
            </a:solidFill>
          </a:endParaRPr>
        </a:p>
        <a:p>
          <a:pPr marL="114300" lvl="1" indent="-114300" algn="l" defTabSz="622300">
            <a:lnSpc>
              <a:spcPct val="90000"/>
            </a:lnSpc>
            <a:spcBef>
              <a:spcPct val="0"/>
            </a:spcBef>
            <a:spcAft>
              <a:spcPct val="15000"/>
            </a:spcAft>
            <a:buChar char="•"/>
          </a:pPr>
          <a:r>
            <a:rPr lang="en-US" sz="1400" kern="1200">
              <a:solidFill>
                <a:schemeClr val="tx1"/>
              </a:solidFill>
            </a:rPr>
            <a:t>Effective training systems are essential to enhance workforce capability and sustain competitive healthcare performance (Noe, 2023).</a:t>
          </a:r>
        </a:p>
      </dsp:txBody>
      <dsp:txXfrm>
        <a:off x="3874885" y="3405223"/>
        <a:ext cx="3353342" cy="1590622"/>
      </dsp:txXfrm>
    </dsp:sp>
    <dsp:sp modelId="{E7C152FC-7848-47E3-8CFF-91C87B5BB1E0}">
      <dsp:nvSpPr>
        <dsp:cNvPr id="0" name=""/>
        <dsp:cNvSpPr/>
      </dsp:nvSpPr>
      <dsp:spPr>
        <a:xfrm>
          <a:off x="923" y="3319174"/>
          <a:ext cx="3525440" cy="17627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solidFill>
                <a:schemeClr val="bg1"/>
              </a:solidFill>
            </a:rPr>
            <a:t>Final Recommendation</a:t>
          </a:r>
          <a:endParaRPr lang="en-US" sz="1800" kern="1200" dirty="0">
            <a:solidFill>
              <a:schemeClr val="bg1"/>
            </a:solidFill>
          </a:endParaRPr>
        </a:p>
        <a:p>
          <a:pPr marL="114300" lvl="1" indent="-114300" algn="l" defTabSz="622300">
            <a:lnSpc>
              <a:spcPct val="90000"/>
            </a:lnSpc>
            <a:spcBef>
              <a:spcPct val="0"/>
            </a:spcBef>
            <a:spcAft>
              <a:spcPct val="15000"/>
            </a:spcAft>
            <a:buChar char="•"/>
          </a:pPr>
          <a:r>
            <a:rPr lang="en-US" sz="1400" kern="1200">
              <a:solidFill>
                <a:schemeClr val="tx1"/>
              </a:solidFill>
            </a:rPr>
            <a:t>Integrated workforce planning, leadership development, and continuous learning are critical to ensuring long-term NHS sustainability and service quality (Health Foundation, 2024).</a:t>
          </a:r>
        </a:p>
      </dsp:txBody>
      <dsp:txXfrm>
        <a:off x="86972" y="3405223"/>
        <a:ext cx="3353342" cy="159062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AAF524-B01F-4159-AFF3-6916A335D469}">
      <dsp:nvSpPr>
        <dsp:cNvPr id="0" name=""/>
        <dsp:cNvSpPr/>
      </dsp:nvSpPr>
      <dsp:spPr>
        <a:xfrm>
          <a:off x="3571" y="768238"/>
          <a:ext cx="1827014"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b="1" kern="1200">
              <a:solidFill>
                <a:schemeClr val="tx1"/>
              </a:solidFill>
            </a:rPr>
            <a:t>Definition</a:t>
          </a:r>
          <a:endParaRPr lang="en-US" sz="2100" kern="1200">
            <a:solidFill>
              <a:schemeClr val="tx1"/>
            </a:solidFill>
          </a:endParaRPr>
        </a:p>
      </dsp:txBody>
      <dsp:txXfrm>
        <a:off x="3571" y="768238"/>
        <a:ext cx="1827014" cy="415800"/>
      </dsp:txXfrm>
    </dsp:sp>
    <dsp:sp modelId="{3973DDBA-0E38-4118-8683-7D50FD2CE43D}">
      <dsp:nvSpPr>
        <dsp:cNvPr id="0" name=""/>
        <dsp:cNvSpPr/>
      </dsp:nvSpPr>
      <dsp:spPr>
        <a:xfrm>
          <a:off x="1830585" y="157532"/>
          <a:ext cx="365402" cy="1637212"/>
        </a:xfrm>
        <a:prstGeom prst="leftBrace">
          <a:avLst>
            <a:gd name="adj1" fmla="val 35000"/>
            <a:gd name="adj2" fmla="val 50000"/>
          </a:avLst>
        </a:pr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5501FF2-7B13-4C54-BE2A-079C0675DD65}">
      <dsp:nvSpPr>
        <dsp:cNvPr id="0" name=""/>
        <dsp:cNvSpPr/>
      </dsp:nvSpPr>
      <dsp:spPr>
        <a:xfrm>
          <a:off x="2342149" y="157532"/>
          <a:ext cx="4969478" cy="163721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a:solidFill>
                <a:schemeClr val="tx1"/>
              </a:solidFill>
            </a:rPr>
            <a:t>Training and Development refers to systematic activities that enhance employee skills, knowledge, and competencies to improve organisational performance (Noe, 2020). </a:t>
          </a:r>
        </a:p>
      </dsp:txBody>
      <dsp:txXfrm>
        <a:off x="2342149" y="157532"/>
        <a:ext cx="4969478" cy="1637212"/>
      </dsp:txXfrm>
    </dsp:sp>
    <dsp:sp modelId="{C894F92A-2CD3-417B-BAD9-3DA68F9013B4}">
      <dsp:nvSpPr>
        <dsp:cNvPr id="0" name=""/>
        <dsp:cNvSpPr/>
      </dsp:nvSpPr>
      <dsp:spPr>
        <a:xfrm>
          <a:off x="3571" y="2352737"/>
          <a:ext cx="1827014" cy="701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b="1" kern="1200">
              <a:solidFill>
                <a:schemeClr val="tx1"/>
              </a:solidFill>
            </a:rPr>
            <a:t>Research Focus</a:t>
          </a:r>
          <a:endParaRPr lang="en-US" sz="2100" kern="1200">
            <a:solidFill>
              <a:schemeClr val="tx1"/>
            </a:solidFill>
          </a:endParaRPr>
        </a:p>
      </dsp:txBody>
      <dsp:txXfrm>
        <a:off x="3571" y="2352737"/>
        <a:ext cx="1827014" cy="701662"/>
      </dsp:txXfrm>
    </dsp:sp>
    <dsp:sp modelId="{818E4D7D-1D72-436D-9ADF-694B73A0C3CE}">
      <dsp:nvSpPr>
        <dsp:cNvPr id="0" name=""/>
        <dsp:cNvSpPr/>
      </dsp:nvSpPr>
      <dsp:spPr>
        <a:xfrm>
          <a:off x="1830585" y="1870344"/>
          <a:ext cx="365402" cy="1666448"/>
        </a:xfrm>
        <a:prstGeom prst="leftBrace">
          <a:avLst>
            <a:gd name="adj1" fmla="val 35000"/>
            <a:gd name="adj2" fmla="val 50000"/>
          </a:avLst>
        </a:pr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D674705-EB91-4C92-941F-841E251445FF}">
      <dsp:nvSpPr>
        <dsp:cNvPr id="0" name=""/>
        <dsp:cNvSpPr/>
      </dsp:nvSpPr>
      <dsp:spPr>
        <a:xfrm>
          <a:off x="2342149" y="1870344"/>
          <a:ext cx="4969478" cy="166644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a:solidFill>
                <a:schemeClr val="tx1"/>
              </a:solidFill>
            </a:rPr>
            <a:t>In the National Health Service, T&amp;D focuses on clinical capability, patient safety, and workforce resilience under resource constraints (NHS England, 2023). </a:t>
          </a:r>
        </a:p>
      </dsp:txBody>
      <dsp:txXfrm>
        <a:off x="2342149" y="1870344"/>
        <a:ext cx="4969478" cy="1666448"/>
      </dsp:txXfrm>
    </dsp:sp>
    <dsp:sp modelId="{D4D03DD0-02B7-4BAD-86FF-BB7A7823C358}">
      <dsp:nvSpPr>
        <dsp:cNvPr id="0" name=""/>
        <dsp:cNvSpPr/>
      </dsp:nvSpPr>
      <dsp:spPr>
        <a:xfrm>
          <a:off x="3571" y="4080167"/>
          <a:ext cx="1827014" cy="415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53340" rIns="149352" bIns="53340" numCol="1" spcCol="1270" anchor="ctr" anchorCtr="0">
          <a:noAutofit/>
        </a:bodyPr>
        <a:lstStyle/>
        <a:p>
          <a:pPr marL="0" lvl="0" indent="0" algn="r" defTabSz="933450">
            <a:lnSpc>
              <a:spcPct val="90000"/>
            </a:lnSpc>
            <a:spcBef>
              <a:spcPct val="0"/>
            </a:spcBef>
            <a:spcAft>
              <a:spcPct val="35000"/>
            </a:spcAft>
            <a:buNone/>
          </a:pPr>
          <a:r>
            <a:rPr lang="en-US" sz="2100" b="1" kern="1200">
              <a:solidFill>
                <a:schemeClr val="tx1"/>
              </a:solidFill>
            </a:rPr>
            <a:t>Objective</a:t>
          </a:r>
          <a:endParaRPr lang="en-US" sz="2100" kern="1200">
            <a:solidFill>
              <a:schemeClr val="tx1"/>
            </a:solidFill>
          </a:endParaRPr>
        </a:p>
      </dsp:txBody>
      <dsp:txXfrm>
        <a:off x="3571" y="4080167"/>
        <a:ext cx="1827014" cy="415800"/>
      </dsp:txXfrm>
    </dsp:sp>
    <dsp:sp modelId="{CAB21615-7B20-4FA1-A3BE-397879AA962D}">
      <dsp:nvSpPr>
        <dsp:cNvPr id="0" name=""/>
        <dsp:cNvSpPr/>
      </dsp:nvSpPr>
      <dsp:spPr>
        <a:xfrm>
          <a:off x="1830585" y="3612392"/>
          <a:ext cx="365402" cy="1351350"/>
        </a:xfrm>
        <a:prstGeom prst="leftBrace">
          <a:avLst>
            <a:gd name="adj1" fmla="val 35000"/>
            <a:gd name="adj2" fmla="val 50000"/>
          </a:avLst>
        </a:pr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FE8078-0BC7-44E8-8D0F-486D62C67E31}">
      <dsp:nvSpPr>
        <dsp:cNvPr id="0" name=""/>
        <dsp:cNvSpPr/>
      </dsp:nvSpPr>
      <dsp:spPr>
        <a:xfrm>
          <a:off x="2342149" y="3612392"/>
          <a:ext cx="4969478" cy="1351350"/>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228600" lvl="1" indent="-228600" algn="l" defTabSz="933450">
            <a:lnSpc>
              <a:spcPct val="90000"/>
            </a:lnSpc>
            <a:spcBef>
              <a:spcPct val="0"/>
            </a:spcBef>
            <a:spcAft>
              <a:spcPct val="15000"/>
            </a:spcAft>
            <a:buChar char="•"/>
          </a:pPr>
          <a:r>
            <a:rPr lang="en-US" sz="2100" kern="1200">
              <a:solidFill>
                <a:schemeClr val="tx1"/>
              </a:solidFill>
            </a:rPr>
            <a:t>This analysis evaluates key T&amp;D challenges, identifies root causes, and proposes evidence-based HRM solutions for NHS workforce effectiveness. </a:t>
          </a:r>
        </a:p>
      </dsp:txBody>
      <dsp:txXfrm>
        <a:off x="2342149" y="3612392"/>
        <a:ext cx="4969478" cy="135135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CFED2-FAB9-4CD5-921A-2341357CF4F0}">
      <dsp:nvSpPr>
        <dsp:cNvPr id="0" name=""/>
        <dsp:cNvSpPr/>
      </dsp:nvSpPr>
      <dsp:spPr>
        <a:xfrm>
          <a:off x="0" y="1498208"/>
          <a:ext cx="7315200" cy="1997611"/>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6659ED-7657-4B65-A019-DED2233D6B0E}">
      <dsp:nvSpPr>
        <dsp:cNvPr id="0" name=""/>
        <dsp:cNvSpPr/>
      </dsp:nvSpPr>
      <dsp:spPr>
        <a:xfrm>
          <a:off x="3214" y="0"/>
          <a:ext cx="2121693" cy="1997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90000"/>
            </a:lnSpc>
            <a:spcBef>
              <a:spcPct val="0"/>
            </a:spcBef>
            <a:spcAft>
              <a:spcPct val="35000"/>
            </a:spcAft>
            <a:buNone/>
          </a:pPr>
          <a:r>
            <a:rPr lang="en-US" sz="1500" b="1" kern="1200"/>
            <a:t>Skills Shortages:</a:t>
          </a:r>
          <a:r>
            <a:rPr lang="en-US" sz="1500" kern="1200"/>
            <a:t> The NHS faces critical workforce skill gaps due to increasing patient demand and insufficient continuous professional development (Buchan et al., 2022). </a:t>
          </a:r>
        </a:p>
      </dsp:txBody>
      <dsp:txXfrm>
        <a:off x="3214" y="0"/>
        <a:ext cx="2121693" cy="1997611"/>
      </dsp:txXfrm>
    </dsp:sp>
    <dsp:sp modelId="{4E1D8292-2080-42F5-A188-78B9EFC9024D}">
      <dsp:nvSpPr>
        <dsp:cNvPr id="0" name=""/>
        <dsp:cNvSpPr/>
      </dsp:nvSpPr>
      <dsp:spPr>
        <a:xfrm>
          <a:off x="814360" y="2247312"/>
          <a:ext cx="499402" cy="499402"/>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3FB4E4-8D3F-4D6E-92AB-B1551E990E68}">
      <dsp:nvSpPr>
        <dsp:cNvPr id="0" name=""/>
        <dsp:cNvSpPr/>
      </dsp:nvSpPr>
      <dsp:spPr>
        <a:xfrm>
          <a:off x="2230993" y="2996416"/>
          <a:ext cx="2121693" cy="1997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US" sz="1500" b="1" kern="1200"/>
            <a:t>Limited Training Access:</a:t>
          </a:r>
          <a:r>
            <a:rPr lang="en-US" sz="1500" kern="1200"/>
            <a:t> Staff report unequal access to learning opportunities due to workload pressures and staffing shortages (NHS Staff Survey, 2023). </a:t>
          </a:r>
        </a:p>
      </dsp:txBody>
      <dsp:txXfrm>
        <a:off x="2230993" y="2996416"/>
        <a:ext cx="2121693" cy="1997611"/>
      </dsp:txXfrm>
    </dsp:sp>
    <dsp:sp modelId="{AAA0EAA5-1A73-4727-BDAC-9DFEC1BCF617}">
      <dsp:nvSpPr>
        <dsp:cNvPr id="0" name=""/>
        <dsp:cNvSpPr/>
      </dsp:nvSpPr>
      <dsp:spPr>
        <a:xfrm>
          <a:off x="3042138" y="2247312"/>
          <a:ext cx="499402" cy="499402"/>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2653F2-58B1-4CC7-8E69-8C4A2AF5713F}">
      <dsp:nvSpPr>
        <dsp:cNvPr id="0" name=""/>
        <dsp:cNvSpPr/>
      </dsp:nvSpPr>
      <dsp:spPr>
        <a:xfrm>
          <a:off x="4458771" y="0"/>
          <a:ext cx="2121693" cy="1997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90000"/>
            </a:lnSpc>
            <a:spcBef>
              <a:spcPct val="0"/>
            </a:spcBef>
            <a:spcAft>
              <a:spcPct val="35000"/>
            </a:spcAft>
            <a:buNone/>
          </a:pPr>
          <a:r>
            <a:rPr lang="en-US" sz="1500" b="1" kern="1200"/>
            <a:t>Digital Skills Gap:</a:t>
          </a:r>
          <a:r>
            <a:rPr lang="en-US" sz="1500" kern="1200"/>
            <a:t> Rapid digitalisation (AI, EHR systems) has outpaced staff training capabilities within NHS organisations (Topol, 2019). </a:t>
          </a:r>
        </a:p>
      </dsp:txBody>
      <dsp:txXfrm>
        <a:off x="4458771" y="0"/>
        <a:ext cx="2121693" cy="1997611"/>
      </dsp:txXfrm>
    </dsp:sp>
    <dsp:sp modelId="{95C0FD15-E0B8-4CE0-8E3F-67BF310BD368}">
      <dsp:nvSpPr>
        <dsp:cNvPr id="0" name=""/>
        <dsp:cNvSpPr/>
      </dsp:nvSpPr>
      <dsp:spPr>
        <a:xfrm>
          <a:off x="5269917" y="2247312"/>
          <a:ext cx="499402" cy="499402"/>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8E7B7-10C0-468C-B0FA-7DFED4F343CC}">
      <dsp:nvSpPr>
        <dsp:cNvPr id="0" name=""/>
        <dsp:cNvSpPr/>
      </dsp:nvSpPr>
      <dsp:spPr>
        <a:xfrm>
          <a:off x="3278717" y="992044"/>
          <a:ext cx="723565" cy="91440"/>
        </a:xfrm>
        <a:custGeom>
          <a:avLst/>
          <a:gdLst/>
          <a:ahLst/>
          <a:cxnLst/>
          <a:rect l="0" t="0" r="0" b="0"/>
          <a:pathLst>
            <a:path>
              <a:moveTo>
                <a:pt x="0" y="45720"/>
              </a:moveTo>
              <a:lnTo>
                <a:pt x="723565"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3621645" y="1033993"/>
        <a:ext cx="37708" cy="7541"/>
      </dsp:txXfrm>
    </dsp:sp>
    <dsp:sp modelId="{A0EDFCD9-ADCE-48BB-B41F-63B3CA88472F}">
      <dsp:nvSpPr>
        <dsp:cNvPr id="0" name=""/>
        <dsp:cNvSpPr/>
      </dsp:nvSpPr>
      <dsp:spPr>
        <a:xfrm>
          <a:off x="1535" y="54069"/>
          <a:ext cx="3278981" cy="196738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1" kern="1200">
              <a:solidFill>
                <a:schemeClr val="tx1"/>
              </a:solidFill>
            </a:rPr>
            <a:t>High Workload Impact:</a:t>
          </a:r>
          <a:r>
            <a:rPr lang="en-US" sz="1900" kern="1200">
              <a:solidFill>
                <a:schemeClr val="tx1"/>
              </a:solidFill>
            </a:rPr>
            <a:t> Excessive workload reduces participation in training programmes and limits skill development (West et al., 2022). </a:t>
          </a:r>
        </a:p>
      </dsp:txBody>
      <dsp:txXfrm>
        <a:off x="1535" y="54069"/>
        <a:ext cx="3278981" cy="1967388"/>
      </dsp:txXfrm>
    </dsp:sp>
    <dsp:sp modelId="{6D263317-D7A4-4CC8-A9E1-B6F5D4F0D52A}">
      <dsp:nvSpPr>
        <dsp:cNvPr id="0" name=""/>
        <dsp:cNvSpPr/>
      </dsp:nvSpPr>
      <dsp:spPr>
        <a:xfrm>
          <a:off x="1641026" y="2019658"/>
          <a:ext cx="4033146" cy="723565"/>
        </a:xfrm>
        <a:custGeom>
          <a:avLst/>
          <a:gdLst/>
          <a:ahLst/>
          <a:cxnLst/>
          <a:rect l="0" t="0" r="0" b="0"/>
          <a:pathLst>
            <a:path>
              <a:moveTo>
                <a:pt x="4033146" y="0"/>
              </a:moveTo>
              <a:lnTo>
                <a:pt x="4033146" y="378882"/>
              </a:lnTo>
              <a:lnTo>
                <a:pt x="0" y="378882"/>
              </a:lnTo>
              <a:lnTo>
                <a:pt x="0" y="723565"/>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3555023" y="2377670"/>
        <a:ext cx="205152" cy="7541"/>
      </dsp:txXfrm>
    </dsp:sp>
    <dsp:sp modelId="{27DEC9BD-219D-4311-A3BE-C6864138B7FD}">
      <dsp:nvSpPr>
        <dsp:cNvPr id="0" name=""/>
        <dsp:cNvSpPr/>
      </dsp:nvSpPr>
      <dsp:spPr>
        <a:xfrm>
          <a:off x="4034682" y="54069"/>
          <a:ext cx="3278981" cy="196738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1" kern="1200">
              <a:solidFill>
                <a:schemeClr val="tx1"/>
              </a:solidFill>
            </a:rPr>
            <a:t>Retention Issues:</a:t>
          </a:r>
          <a:r>
            <a:rPr lang="en-US" sz="1900" kern="1200">
              <a:solidFill>
                <a:schemeClr val="tx1"/>
              </a:solidFill>
            </a:rPr>
            <a:t> Poor career development pathways lead to low employee engagement and high turnover rates (Health Foundation, 2023). </a:t>
          </a:r>
        </a:p>
      </dsp:txBody>
      <dsp:txXfrm>
        <a:off x="4034682" y="54069"/>
        <a:ext cx="3278981" cy="1967388"/>
      </dsp:txXfrm>
    </dsp:sp>
    <dsp:sp modelId="{0282B014-CBEE-4AD4-87B9-370DA8F4B79C}">
      <dsp:nvSpPr>
        <dsp:cNvPr id="0" name=""/>
        <dsp:cNvSpPr/>
      </dsp:nvSpPr>
      <dsp:spPr>
        <a:xfrm>
          <a:off x="1535" y="2775624"/>
          <a:ext cx="3278981" cy="196738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1" kern="1200">
              <a:solidFill>
                <a:schemeClr val="tx1"/>
              </a:solidFill>
            </a:rPr>
            <a:t>Ineffective Training Evaluation:</a:t>
          </a:r>
          <a:r>
            <a:rPr lang="en-US" sz="1900" kern="1200">
              <a:solidFill>
                <a:schemeClr val="tx1"/>
              </a:solidFill>
            </a:rPr>
            <a:t> Lack of systematic evaluation such as Kirkpatrick Model, reduces training effectiveness and ROI (Salas et al., 2023). </a:t>
          </a:r>
        </a:p>
      </dsp:txBody>
      <dsp:txXfrm>
        <a:off x="1535" y="2775624"/>
        <a:ext cx="3278981" cy="196738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F469F-F98C-40F9-9530-F72AD2E95117}">
      <dsp:nvSpPr>
        <dsp:cNvPr id="0" name=""/>
        <dsp:cNvSpPr/>
      </dsp:nvSpPr>
      <dsp:spPr>
        <a:xfrm>
          <a:off x="3571" y="1296590"/>
          <a:ext cx="2436018" cy="2436018"/>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Funding Constraints:</a:t>
          </a:r>
          <a:r>
            <a:rPr lang="en-US" sz="1400" kern="1200">
              <a:solidFill>
                <a:schemeClr val="tx1"/>
              </a:solidFill>
            </a:rPr>
            <a:t> Limited government funding restricts investment in structured and continuous training programmes (The King’s Fund, 2022). </a:t>
          </a:r>
        </a:p>
      </dsp:txBody>
      <dsp:txXfrm>
        <a:off x="360318" y="1653337"/>
        <a:ext cx="1722524" cy="1722524"/>
      </dsp:txXfrm>
    </dsp:sp>
    <dsp:sp modelId="{EFDDB47C-FD5F-4897-9452-6121C4A77D11}">
      <dsp:nvSpPr>
        <dsp:cNvPr id="0" name=""/>
        <dsp:cNvSpPr/>
      </dsp:nvSpPr>
      <dsp:spPr>
        <a:xfrm>
          <a:off x="2439590" y="1296590"/>
          <a:ext cx="2436018" cy="2436018"/>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Policy Fragmentation:</a:t>
          </a:r>
          <a:r>
            <a:rPr lang="en-US" sz="1400" kern="1200">
              <a:solidFill>
                <a:schemeClr val="tx1"/>
              </a:solidFill>
            </a:rPr>
            <a:t> Inconsistent national and local workforce policies create disparities in training delivery across NHS trusts (NHS England, 2023). </a:t>
          </a:r>
        </a:p>
      </dsp:txBody>
      <dsp:txXfrm>
        <a:off x="2796337" y="1653337"/>
        <a:ext cx="1722524" cy="1722524"/>
      </dsp:txXfrm>
    </dsp:sp>
    <dsp:sp modelId="{DE587E69-F48B-4647-B378-F0548B021B81}">
      <dsp:nvSpPr>
        <dsp:cNvPr id="0" name=""/>
        <dsp:cNvSpPr/>
      </dsp:nvSpPr>
      <dsp:spPr>
        <a:xfrm>
          <a:off x="4875609" y="1296590"/>
          <a:ext cx="2436018" cy="2436018"/>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Short-term Workforce Planning:</a:t>
          </a:r>
          <a:r>
            <a:rPr lang="en-US" sz="1400" kern="1200">
              <a:solidFill>
                <a:schemeClr val="tx1"/>
              </a:solidFill>
            </a:rPr>
            <a:t> Reactive workforce policies undermine long-term strategic skill development (Buchan et al., 2022). </a:t>
          </a:r>
        </a:p>
      </dsp:txBody>
      <dsp:txXfrm>
        <a:off x="5232356" y="1653337"/>
        <a:ext cx="1722524" cy="17225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D4904-34E7-45E4-AE8B-453088FC0BE3}">
      <dsp:nvSpPr>
        <dsp:cNvPr id="0" name=""/>
        <dsp:cNvSpPr/>
      </dsp:nvSpPr>
      <dsp:spPr>
        <a:xfrm>
          <a:off x="1176836" y="-283108"/>
          <a:ext cx="4961527" cy="4961527"/>
        </a:xfrm>
        <a:prstGeom prst="circularArrow">
          <a:avLst>
            <a:gd name="adj1" fmla="val 5689"/>
            <a:gd name="adj2" fmla="val 340510"/>
            <a:gd name="adj3" fmla="val 12408354"/>
            <a:gd name="adj4" fmla="val 18279353"/>
            <a:gd name="adj5" fmla="val 5908"/>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145F90-B480-457D-AF27-F19E4F154265}">
      <dsp:nvSpPr>
        <dsp:cNvPr id="0" name=""/>
        <dsp:cNvSpPr/>
      </dsp:nvSpPr>
      <dsp:spPr>
        <a:xfrm>
          <a:off x="1907381" y="1088"/>
          <a:ext cx="3500437" cy="1750218"/>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solidFill>
                <a:schemeClr val="tx1"/>
              </a:solidFill>
            </a:rPr>
            <a:t>Weak Strategic HR Alignment:</a:t>
          </a:r>
          <a:r>
            <a:rPr lang="en-US" sz="1900" kern="1200">
              <a:solidFill>
                <a:schemeClr val="tx1"/>
              </a:solidFill>
            </a:rPr>
            <a:t> Leadership often fails to align T&amp;D with organisational strategy and workforce planning (Armstrong, 2021). </a:t>
          </a:r>
        </a:p>
      </dsp:txBody>
      <dsp:txXfrm>
        <a:off x="1992820" y="86527"/>
        <a:ext cx="3329559" cy="1579340"/>
      </dsp:txXfrm>
    </dsp:sp>
    <dsp:sp modelId="{64E0994A-6DF0-4CBA-A3D4-005C348E94D0}">
      <dsp:nvSpPr>
        <dsp:cNvPr id="0" name=""/>
        <dsp:cNvSpPr/>
      </dsp:nvSpPr>
      <dsp:spPr>
        <a:xfrm>
          <a:off x="3787822" y="3258109"/>
          <a:ext cx="3500437" cy="1750218"/>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solidFill>
                <a:schemeClr val="tx1"/>
              </a:solidFill>
            </a:rPr>
            <a:t>Hierarchical Structure:</a:t>
          </a:r>
          <a:r>
            <a:rPr lang="en-US" sz="1900" kern="1200">
              <a:solidFill>
                <a:schemeClr val="tx1"/>
              </a:solidFill>
            </a:rPr>
            <a:t> Bureaucratic NHS structures slow decision-making and limit innovation in training design (West et al., 2022). </a:t>
          </a:r>
        </a:p>
      </dsp:txBody>
      <dsp:txXfrm>
        <a:off x="3873261" y="3343548"/>
        <a:ext cx="3329559" cy="1579340"/>
      </dsp:txXfrm>
    </dsp:sp>
    <dsp:sp modelId="{4912A9E0-9342-4879-BDBA-BEE14A397B39}">
      <dsp:nvSpPr>
        <dsp:cNvPr id="0" name=""/>
        <dsp:cNvSpPr/>
      </dsp:nvSpPr>
      <dsp:spPr>
        <a:xfrm>
          <a:off x="26939" y="3258109"/>
          <a:ext cx="3500437" cy="1750218"/>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solidFill>
                <a:schemeClr val="tx1"/>
              </a:solidFill>
            </a:rPr>
            <a:t>Managerial Capability Gaps:</a:t>
          </a:r>
          <a:r>
            <a:rPr lang="en-US" sz="1900" kern="1200">
              <a:solidFill>
                <a:schemeClr val="tx1"/>
              </a:solidFill>
            </a:rPr>
            <a:t> Line managers lack skills to support coaching, mentoring, and continuous learning (CIPD, 2023). </a:t>
          </a:r>
        </a:p>
      </dsp:txBody>
      <dsp:txXfrm>
        <a:off x="112378" y="3343548"/>
        <a:ext cx="3329559" cy="157934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28380-7620-460F-9A5B-E450AA67C247}">
      <dsp:nvSpPr>
        <dsp:cNvPr id="0" name=""/>
        <dsp:cNvSpPr/>
      </dsp:nvSpPr>
      <dsp:spPr>
        <a:xfrm>
          <a:off x="6429" y="598029"/>
          <a:ext cx="1921668" cy="277103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Learning Culture Deficiency:</a:t>
          </a:r>
          <a:r>
            <a:rPr lang="en-US" sz="1800" kern="1200">
              <a:solidFill>
                <a:schemeClr val="tx1"/>
              </a:solidFill>
            </a:rPr>
            <a:t> NHS culture prioritises service delivery over continuous learning and development (West et al., 2022). </a:t>
          </a:r>
        </a:p>
      </dsp:txBody>
      <dsp:txXfrm>
        <a:off x="62713" y="654313"/>
        <a:ext cx="1809100" cy="2658463"/>
      </dsp:txXfrm>
    </dsp:sp>
    <dsp:sp modelId="{9FDED159-EAE2-4C6C-9226-1002F4AF5A7A}">
      <dsp:nvSpPr>
        <dsp:cNvPr id="0" name=""/>
        <dsp:cNvSpPr/>
      </dsp:nvSpPr>
      <dsp:spPr>
        <a:xfrm>
          <a:off x="2120264" y="1745258"/>
          <a:ext cx="407393" cy="4765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solidFill>
              <a:schemeClr val="tx1"/>
            </a:solidFill>
          </a:endParaRPr>
        </a:p>
      </dsp:txBody>
      <dsp:txXfrm>
        <a:off x="2120264" y="1840573"/>
        <a:ext cx="285175" cy="285943"/>
      </dsp:txXfrm>
    </dsp:sp>
    <dsp:sp modelId="{87510903-2938-44E6-825F-69373AB1AFF8}">
      <dsp:nvSpPr>
        <dsp:cNvPr id="0" name=""/>
        <dsp:cNvSpPr/>
      </dsp:nvSpPr>
      <dsp:spPr>
        <a:xfrm>
          <a:off x="2696765" y="598029"/>
          <a:ext cx="1921668" cy="277103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Resistance to Change:</a:t>
          </a:r>
          <a:r>
            <a:rPr lang="en-US" sz="1800" kern="1200">
              <a:solidFill>
                <a:schemeClr val="tx1"/>
              </a:solidFill>
            </a:rPr>
            <a:t> Employees may resist new training technologies due to lack of digital confidence (Topol, 2019). </a:t>
          </a:r>
        </a:p>
      </dsp:txBody>
      <dsp:txXfrm>
        <a:off x="2753049" y="654313"/>
        <a:ext cx="1809100" cy="2658463"/>
      </dsp:txXfrm>
    </dsp:sp>
    <dsp:sp modelId="{18E0252B-34F3-48B2-B623-0624CEE2B063}">
      <dsp:nvSpPr>
        <dsp:cNvPr id="0" name=""/>
        <dsp:cNvSpPr/>
      </dsp:nvSpPr>
      <dsp:spPr>
        <a:xfrm>
          <a:off x="4810601" y="1745258"/>
          <a:ext cx="407393" cy="4765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solidFill>
              <a:schemeClr val="tx1"/>
            </a:solidFill>
          </a:endParaRPr>
        </a:p>
      </dsp:txBody>
      <dsp:txXfrm>
        <a:off x="4810601" y="1840573"/>
        <a:ext cx="285175" cy="285943"/>
      </dsp:txXfrm>
    </dsp:sp>
    <dsp:sp modelId="{553B992D-BE46-4DB3-BFEB-CE6E5BE3827D}">
      <dsp:nvSpPr>
        <dsp:cNvPr id="0" name=""/>
        <dsp:cNvSpPr/>
      </dsp:nvSpPr>
      <dsp:spPr>
        <a:xfrm>
          <a:off x="5387101" y="598029"/>
          <a:ext cx="1921668" cy="2771031"/>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Low Psychological Safety:</a:t>
          </a:r>
          <a:r>
            <a:rPr lang="en-US" sz="1800" kern="1200">
              <a:solidFill>
                <a:schemeClr val="tx1"/>
              </a:solidFill>
            </a:rPr>
            <a:t> Staff may avoid training participation due to fear of failure or lack of support (Edmondson, 2019). </a:t>
          </a:r>
        </a:p>
      </dsp:txBody>
      <dsp:txXfrm>
        <a:off x="5443385" y="654313"/>
        <a:ext cx="1809100" cy="265846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D7DB5-B49B-4F38-85FE-97A0B623D86B}">
      <dsp:nvSpPr>
        <dsp:cNvPr id="0" name=""/>
        <dsp:cNvSpPr/>
      </dsp:nvSpPr>
      <dsp:spPr>
        <a:xfrm>
          <a:off x="0" y="4179425"/>
          <a:ext cx="7315200" cy="68566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tx1"/>
              </a:solidFill>
            </a:rPr>
            <a:t>Evaluation Frameworks:</a:t>
          </a:r>
          <a:r>
            <a:rPr lang="en-US" sz="1600" kern="1200">
              <a:solidFill>
                <a:schemeClr val="tx1"/>
              </a:solidFill>
            </a:rPr>
            <a:t> Apply Kirkpatrick’s Model to measure training effectiveness and improve outcomes (Kirkpatrick &amp; Kirkpatrick, 2006). </a:t>
          </a:r>
        </a:p>
      </dsp:txBody>
      <dsp:txXfrm>
        <a:off x="0" y="4179425"/>
        <a:ext cx="7315200" cy="685669"/>
      </dsp:txXfrm>
    </dsp:sp>
    <dsp:sp modelId="{578E24D9-A782-4F64-925C-27C6AF0A7923}">
      <dsp:nvSpPr>
        <dsp:cNvPr id="0" name=""/>
        <dsp:cNvSpPr/>
      </dsp:nvSpPr>
      <dsp:spPr>
        <a:xfrm rot="10800000">
          <a:off x="0" y="3135150"/>
          <a:ext cx="7315200" cy="1054559"/>
        </a:xfrm>
        <a:prstGeom prst="upArrowCallou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tx1"/>
              </a:solidFill>
            </a:rPr>
            <a:t>Learning Culture Transformation:</a:t>
          </a:r>
          <a:r>
            <a:rPr lang="en-US" sz="1600" kern="1200">
              <a:solidFill>
                <a:schemeClr val="tx1"/>
              </a:solidFill>
            </a:rPr>
            <a:t> Promote a learning organisation model (Senge, 2006) to embed continuous improvement within NHS. </a:t>
          </a:r>
        </a:p>
      </dsp:txBody>
      <dsp:txXfrm rot="10800000">
        <a:off x="0" y="3135150"/>
        <a:ext cx="7315200" cy="685221"/>
      </dsp:txXfrm>
    </dsp:sp>
    <dsp:sp modelId="{101356BA-A422-41AB-9FB1-ABEFCF40CC28}">
      <dsp:nvSpPr>
        <dsp:cNvPr id="0" name=""/>
        <dsp:cNvSpPr/>
      </dsp:nvSpPr>
      <dsp:spPr>
        <a:xfrm rot="10800000">
          <a:off x="0" y="2090876"/>
          <a:ext cx="7315200" cy="1054559"/>
        </a:xfrm>
        <a:prstGeom prst="upArrowCallou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tx1"/>
              </a:solidFill>
            </a:rPr>
            <a:t>Leadership Development:</a:t>
          </a:r>
          <a:r>
            <a:rPr lang="en-US" sz="1600" kern="1200">
              <a:solidFill>
                <a:schemeClr val="tx1"/>
              </a:solidFill>
            </a:rPr>
            <a:t> Train managers in coaching and mentoring to support continuous professional development (CIPD, 2023). </a:t>
          </a:r>
        </a:p>
      </dsp:txBody>
      <dsp:txXfrm rot="10800000">
        <a:off x="0" y="2090876"/>
        <a:ext cx="7315200" cy="685221"/>
      </dsp:txXfrm>
    </dsp:sp>
    <dsp:sp modelId="{BFD644D0-6318-405D-B169-350A2382841B}">
      <dsp:nvSpPr>
        <dsp:cNvPr id="0" name=""/>
        <dsp:cNvSpPr/>
      </dsp:nvSpPr>
      <dsp:spPr>
        <a:xfrm rot="10800000">
          <a:off x="0" y="1046601"/>
          <a:ext cx="7315200" cy="1054559"/>
        </a:xfrm>
        <a:prstGeom prst="upArrowCallou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tx1"/>
              </a:solidFill>
            </a:rPr>
            <a:t>Digital Learning Platforms:</a:t>
          </a:r>
          <a:r>
            <a:rPr lang="en-US" sz="1600" kern="1200">
              <a:solidFill>
                <a:schemeClr val="tx1"/>
              </a:solidFill>
            </a:rPr>
            <a:t> Implement AI-driven e-learning and simulation-based training for flexible skill development (Salas et al., 2023). </a:t>
          </a:r>
        </a:p>
      </dsp:txBody>
      <dsp:txXfrm rot="10800000">
        <a:off x="0" y="1046601"/>
        <a:ext cx="7315200" cy="685221"/>
      </dsp:txXfrm>
    </dsp:sp>
    <dsp:sp modelId="{A109F160-88E0-4DFA-A1C8-5F613FDDEF38}">
      <dsp:nvSpPr>
        <dsp:cNvPr id="0" name=""/>
        <dsp:cNvSpPr/>
      </dsp:nvSpPr>
      <dsp:spPr>
        <a:xfrm rot="10800000">
          <a:off x="0" y="2326"/>
          <a:ext cx="7315200" cy="1054559"/>
        </a:xfrm>
        <a:prstGeom prst="upArrowCallou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a:solidFill>
                <a:schemeClr val="tx1"/>
              </a:solidFill>
            </a:rPr>
            <a:t>Strategic T&amp;D Integration:</a:t>
          </a:r>
          <a:r>
            <a:rPr lang="en-US" sz="1600" kern="1200">
              <a:solidFill>
                <a:schemeClr val="tx1"/>
              </a:solidFill>
            </a:rPr>
            <a:t> Align training with workforce planning using Human Capital Theory to enhance long-term productivity (Becker, 1993). </a:t>
          </a:r>
        </a:p>
      </dsp:txBody>
      <dsp:txXfrm rot="10800000">
        <a:off x="0" y="2326"/>
        <a:ext cx="7315200" cy="68522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AFED2-240B-437C-8295-CDA989A272C8}">
      <dsp:nvSpPr>
        <dsp:cNvPr id="0" name=""/>
        <dsp:cNvSpPr/>
      </dsp:nvSpPr>
      <dsp:spPr>
        <a:xfrm>
          <a:off x="858832" y="0"/>
          <a:ext cx="4867422" cy="4867422"/>
        </a:xfrm>
        <a:prstGeom prst="triangl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947CBC-92D4-4E41-AD82-3E26AA704529}">
      <dsp:nvSpPr>
        <dsp:cNvPr id="0" name=""/>
        <dsp:cNvSpPr/>
      </dsp:nvSpPr>
      <dsp:spPr>
        <a:xfrm>
          <a:off x="3292543" y="487217"/>
          <a:ext cx="3163824" cy="1730216"/>
        </a:xfrm>
        <a:prstGeom prst="round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Summary:</a:t>
          </a:r>
          <a:r>
            <a:rPr lang="en-US" sz="1700" kern="1200"/>
            <a:t> NHS training and development challenges are driven by systemic policy, leadership, and cultural issues impacting workforce capability. </a:t>
          </a:r>
        </a:p>
      </dsp:txBody>
      <dsp:txXfrm>
        <a:off x="3377005" y="571679"/>
        <a:ext cx="2994900" cy="1561292"/>
      </dsp:txXfrm>
    </dsp:sp>
    <dsp:sp modelId="{56CEEB42-5D16-417C-8518-90F55857693D}">
      <dsp:nvSpPr>
        <dsp:cNvPr id="0" name=""/>
        <dsp:cNvSpPr/>
      </dsp:nvSpPr>
      <dsp:spPr>
        <a:xfrm>
          <a:off x="3292543" y="2433711"/>
          <a:ext cx="3163824" cy="1730216"/>
        </a:xfrm>
        <a:prstGeom prst="round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Implication:</a:t>
          </a:r>
          <a:r>
            <a:rPr lang="en-US" sz="1700" kern="1200"/>
            <a:t> Addressing these challenges through strategic HRM and innovative learning solutions can enhance staff performance and patient care outcomes.</a:t>
          </a:r>
        </a:p>
      </dsp:txBody>
      <dsp:txXfrm>
        <a:off x="3377005" y="2518173"/>
        <a:ext cx="2994900" cy="156129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95A74-CC0F-4867-8EE0-54A811B70329}">
      <dsp:nvSpPr>
        <dsp:cNvPr id="0" name=""/>
        <dsp:cNvSpPr/>
      </dsp:nvSpPr>
      <dsp:spPr>
        <a:xfrm>
          <a:off x="-5789305" y="-886259"/>
          <a:ext cx="6893793" cy="6893793"/>
        </a:xfrm>
        <a:prstGeom prst="blockArc">
          <a:avLst>
            <a:gd name="adj1" fmla="val 18900000"/>
            <a:gd name="adj2" fmla="val 2700000"/>
            <a:gd name="adj3" fmla="val 313"/>
          </a:avLst>
        </a:prstGeom>
        <a:noFill/>
        <a:ln w="10795" cap="flat" cmpd="sng" algn="ctr">
          <a:solidFill>
            <a:schemeClr val="accent1">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4A8F8B-8F2A-4145-A779-B56670A44F4E}">
      <dsp:nvSpPr>
        <dsp:cNvPr id="0" name=""/>
        <dsp:cNvSpPr/>
      </dsp:nvSpPr>
      <dsp:spPr>
        <a:xfrm>
          <a:off x="710832" y="512127"/>
          <a:ext cx="6533693" cy="1024255"/>
        </a:xfrm>
        <a:prstGeom prst="rect">
          <a:avLst/>
        </a:prstGeom>
        <a:solidFill>
          <a:schemeClr val="accent1">
            <a:alpha val="9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3002"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a:solidFill>
                <a:schemeClr val="tx1"/>
              </a:solidFill>
            </a:rPr>
            <a:t>Definition of the topic</a:t>
          </a:r>
          <a:r>
            <a:rPr lang="en-US" sz="1600" kern="1200">
              <a:solidFill>
                <a:schemeClr val="tx1"/>
              </a:solidFill>
            </a:rPr>
            <a:t>: Training and Development is the systematic process of enhancing a workforce's skills and knowledge to improve current job performance and future potential (Hyde et al., 2013).</a:t>
          </a:r>
        </a:p>
      </dsp:txBody>
      <dsp:txXfrm>
        <a:off x="710832" y="512127"/>
        <a:ext cx="6533693" cy="1024255"/>
      </dsp:txXfrm>
    </dsp:sp>
    <dsp:sp modelId="{F6004ACB-FA53-42BB-A1C1-D6D989C89581}">
      <dsp:nvSpPr>
        <dsp:cNvPr id="0" name=""/>
        <dsp:cNvSpPr/>
      </dsp:nvSpPr>
      <dsp:spPr>
        <a:xfrm>
          <a:off x="70673" y="384095"/>
          <a:ext cx="1280318" cy="1280318"/>
        </a:xfrm>
        <a:prstGeom prst="ellipse">
          <a:avLst/>
        </a:prstGeom>
        <a:solidFill>
          <a:schemeClr val="lt1">
            <a:hueOff val="0"/>
            <a:satOff val="0"/>
            <a:lumOff val="0"/>
            <a:alphaOff val="0"/>
          </a:schemeClr>
        </a:solidFill>
        <a:ln w="10795" cap="flat"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BA8478-33D6-4147-9488-039594EB1C22}">
      <dsp:nvSpPr>
        <dsp:cNvPr id="0" name=""/>
        <dsp:cNvSpPr/>
      </dsp:nvSpPr>
      <dsp:spPr>
        <a:xfrm>
          <a:off x="1083149" y="2048510"/>
          <a:ext cx="6161376" cy="1024255"/>
        </a:xfrm>
        <a:prstGeom prst="rect">
          <a:avLst/>
        </a:prstGeom>
        <a:solidFill>
          <a:schemeClr val="accent1">
            <a:alpha val="90000"/>
            <a:hueOff val="0"/>
            <a:satOff val="0"/>
            <a:lumOff val="0"/>
            <a:alphaOff val="-2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3002"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a:solidFill>
                <a:schemeClr val="tx1"/>
              </a:solidFill>
            </a:rPr>
            <a:t>Presentation focus</a:t>
          </a:r>
          <a:r>
            <a:rPr lang="en-US" sz="1600" kern="1200">
              <a:solidFill>
                <a:schemeClr val="tx1"/>
              </a:solidFill>
            </a:rPr>
            <a:t>: The primary focus is bridging the "skills gap" to ensure staff can meet evolving clinical, digital, and operational requirements of modern healthcare (NHS England, 2023).</a:t>
          </a:r>
        </a:p>
      </dsp:txBody>
      <dsp:txXfrm>
        <a:off x="1083149" y="2048510"/>
        <a:ext cx="6161376" cy="1024255"/>
      </dsp:txXfrm>
    </dsp:sp>
    <dsp:sp modelId="{007B0F14-1FAB-438A-9D25-C32CE40594B5}">
      <dsp:nvSpPr>
        <dsp:cNvPr id="0" name=""/>
        <dsp:cNvSpPr/>
      </dsp:nvSpPr>
      <dsp:spPr>
        <a:xfrm>
          <a:off x="442990" y="1920478"/>
          <a:ext cx="1280318" cy="1280318"/>
        </a:xfrm>
        <a:prstGeom prst="ellipse">
          <a:avLst/>
        </a:prstGeom>
        <a:solidFill>
          <a:schemeClr val="lt1">
            <a:hueOff val="0"/>
            <a:satOff val="0"/>
            <a:lumOff val="0"/>
            <a:alphaOff val="0"/>
          </a:schemeClr>
        </a:solidFill>
        <a:ln w="10795" cap="flat" cmpd="sng" algn="ctr">
          <a:solidFill>
            <a:schemeClr val="accent1">
              <a:alpha val="90000"/>
              <a:hueOff val="0"/>
              <a:satOff val="0"/>
              <a:lumOff val="0"/>
              <a:alphaOff val="-20000"/>
            </a:schemeClr>
          </a:solidFill>
          <a:prstDash val="solid"/>
        </a:ln>
        <a:effectLst/>
      </dsp:spPr>
      <dsp:style>
        <a:lnRef idx="2">
          <a:scrgbClr r="0" g="0" b="0"/>
        </a:lnRef>
        <a:fillRef idx="1">
          <a:scrgbClr r="0" g="0" b="0"/>
        </a:fillRef>
        <a:effectRef idx="0">
          <a:scrgbClr r="0" g="0" b="0"/>
        </a:effectRef>
        <a:fontRef idx="minor"/>
      </dsp:style>
    </dsp:sp>
    <dsp:sp modelId="{ED255964-218D-49FF-B386-15D2E2BB9A1D}">
      <dsp:nvSpPr>
        <dsp:cNvPr id="0" name=""/>
        <dsp:cNvSpPr/>
      </dsp:nvSpPr>
      <dsp:spPr>
        <a:xfrm>
          <a:off x="710832" y="3584892"/>
          <a:ext cx="6533693" cy="1024255"/>
        </a:xfrm>
        <a:prstGeom prst="rect">
          <a:avLst/>
        </a:prstGeom>
        <a:solidFill>
          <a:schemeClr val="accent1">
            <a:alpha val="90000"/>
            <a:hueOff val="0"/>
            <a:satOff val="0"/>
            <a:lumOff val="0"/>
            <a:alphaOff val="-4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3002"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a:solidFill>
                <a:schemeClr val="tx1"/>
              </a:solidFill>
            </a:rPr>
            <a:t>Presentation Objective</a:t>
          </a:r>
          <a:r>
            <a:rPr lang="en-US" sz="1600" kern="1200">
              <a:solidFill>
                <a:schemeClr val="tx1"/>
              </a:solidFill>
            </a:rPr>
            <a:t>: The objective is to foster a high-performance culture that prioritizes patient safety and operational efficiency through continuous learning (Gawne et al., 2020).</a:t>
          </a:r>
        </a:p>
      </dsp:txBody>
      <dsp:txXfrm>
        <a:off x="710832" y="3584892"/>
        <a:ext cx="6533693" cy="1024255"/>
      </dsp:txXfrm>
    </dsp:sp>
    <dsp:sp modelId="{F8A9E12E-BF9F-41E9-962A-57826DC477D9}">
      <dsp:nvSpPr>
        <dsp:cNvPr id="0" name=""/>
        <dsp:cNvSpPr/>
      </dsp:nvSpPr>
      <dsp:spPr>
        <a:xfrm>
          <a:off x="70673" y="3456860"/>
          <a:ext cx="1280318" cy="1280318"/>
        </a:xfrm>
        <a:prstGeom prst="ellipse">
          <a:avLst/>
        </a:prstGeom>
        <a:solidFill>
          <a:schemeClr val="lt1">
            <a:hueOff val="0"/>
            <a:satOff val="0"/>
            <a:lumOff val="0"/>
            <a:alphaOff val="0"/>
          </a:schemeClr>
        </a:solidFill>
        <a:ln w="10795" cap="flat" cmpd="sng" algn="ctr">
          <a:solidFill>
            <a:schemeClr val="accent1">
              <a:alpha val="90000"/>
              <a:hueOff val="0"/>
              <a:satOff val="0"/>
              <a:lumOff val="0"/>
              <a:alphaOff val="-4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E7662-6EE7-4979-92B0-3F4D4F12F82E}">
      <dsp:nvSpPr>
        <dsp:cNvPr id="0" name=""/>
        <dsp:cNvSpPr/>
      </dsp:nvSpPr>
      <dsp:spPr>
        <a:xfrm>
          <a:off x="1138222" y="0"/>
          <a:ext cx="5038754" cy="1280318"/>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Digital Skills Gap</a:t>
          </a:r>
          <a:r>
            <a:rPr lang="en-US" sz="1800" kern="1200" dirty="0">
              <a:solidFill>
                <a:schemeClr val="tx1"/>
              </a:solidFill>
            </a:rPr>
            <a:t>: Approximately 63% of NHS staff currently lack the essential digital literacy required to utilize AI and advanced electronic patient record systems (NHS England, 2023).</a:t>
          </a:r>
        </a:p>
      </dsp:txBody>
      <dsp:txXfrm>
        <a:off x="1175721" y="37499"/>
        <a:ext cx="4963756" cy="1205320"/>
      </dsp:txXfrm>
    </dsp:sp>
    <dsp:sp modelId="{92380642-0A96-4298-BF63-CB89EA66F446}">
      <dsp:nvSpPr>
        <dsp:cNvPr id="0" name=""/>
        <dsp:cNvSpPr/>
      </dsp:nvSpPr>
      <dsp:spPr>
        <a:xfrm rot="5400000">
          <a:off x="3417540" y="1312326"/>
          <a:ext cx="480119" cy="5761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solidFill>
              <a:schemeClr val="tx1"/>
            </a:solidFill>
          </a:endParaRPr>
        </a:p>
      </dsp:txBody>
      <dsp:txXfrm rot="-5400000">
        <a:off x="3484757" y="1360338"/>
        <a:ext cx="345685" cy="336083"/>
      </dsp:txXfrm>
    </dsp:sp>
    <dsp:sp modelId="{47CAE94F-A472-4194-AF25-6ECBBAA81B7A}">
      <dsp:nvSpPr>
        <dsp:cNvPr id="0" name=""/>
        <dsp:cNvSpPr/>
      </dsp:nvSpPr>
      <dsp:spPr>
        <a:xfrm>
          <a:off x="1138222" y="1920478"/>
          <a:ext cx="5038754" cy="1280318"/>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Training Time Poverty</a:t>
          </a:r>
          <a:r>
            <a:rPr lang="en-US" sz="1800" kern="1200">
              <a:solidFill>
                <a:schemeClr val="tx1"/>
              </a:solidFill>
            </a:rPr>
            <a:t>: Extreme operational pressures and high bed occupancy often lead to the cancellation of study leave, creating a significant barrier to staff development (Gawne et al., 2020).</a:t>
          </a:r>
        </a:p>
      </dsp:txBody>
      <dsp:txXfrm>
        <a:off x="1175721" y="1957977"/>
        <a:ext cx="4963756" cy="1205320"/>
      </dsp:txXfrm>
    </dsp:sp>
    <dsp:sp modelId="{29BEB9B6-2E94-41DF-A752-DD88A7744809}">
      <dsp:nvSpPr>
        <dsp:cNvPr id="0" name=""/>
        <dsp:cNvSpPr/>
      </dsp:nvSpPr>
      <dsp:spPr>
        <a:xfrm rot="5400000">
          <a:off x="3417540" y="3232804"/>
          <a:ext cx="480119" cy="5761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solidFill>
              <a:schemeClr val="tx1"/>
            </a:solidFill>
          </a:endParaRPr>
        </a:p>
      </dsp:txBody>
      <dsp:txXfrm rot="-5400000">
        <a:off x="3484757" y="3280816"/>
        <a:ext cx="345685" cy="336083"/>
      </dsp:txXfrm>
    </dsp:sp>
    <dsp:sp modelId="{D92E394C-FAB3-47CA-AA3D-B81169C8F8FF}">
      <dsp:nvSpPr>
        <dsp:cNvPr id="0" name=""/>
        <dsp:cNvSpPr/>
      </dsp:nvSpPr>
      <dsp:spPr>
        <a:xfrm>
          <a:off x="1138222" y="3840956"/>
          <a:ext cx="5038754" cy="1280318"/>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Retention Crisis</a:t>
          </a:r>
          <a:r>
            <a:rPr lang="en-US" sz="1800" kern="1200">
              <a:solidFill>
                <a:schemeClr val="tx1"/>
              </a:solidFill>
            </a:rPr>
            <a:t>: High levels of work-related stress and exhaustion are driving trained healthcare professionals to leave the service, leading to a loss of invested human capital (ClinicSearch, 2025).</a:t>
          </a:r>
        </a:p>
      </dsp:txBody>
      <dsp:txXfrm>
        <a:off x="1175721" y="3878455"/>
        <a:ext cx="4963756" cy="120532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C75A9D-1384-4C52-88EE-1282F2BF46C4}">
      <dsp:nvSpPr>
        <dsp:cNvPr id="0" name=""/>
        <dsp:cNvSpPr/>
      </dsp:nvSpPr>
      <dsp:spPr>
        <a:xfrm rot="16200000">
          <a:off x="-1398885" y="1399778"/>
          <a:ext cx="5121275" cy="2321718"/>
        </a:xfrm>
        <a:prstGeom prst="flowChartManualOperati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553" bIns="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Aging Workforce Knowledge Loss</a:t>
          </a:r>
          <a:r>
            <a:rPr lang="en-US" sz="1800" kern="1200">
              <a:solidFill>
                <a:schemeClr val="tx1"/>
              </a:solidFill>
            </a:rPr>
            <a:t>: With one-third of nursing staff nearing retirement, there is an urgent need for rapid knowledge transfer to prevent a critical skills vacuum (Royal United Hospitals Bath, 2026).</a:t>
          </a:r>
        </a:p>
      </dsp:txBody>
      <dsp:txXfrm rot="5400000">
        <a:off x="893" y="1024255"/>
        <a:ext cx="2321718" cy="3072765"/>
      </dsp:txXfrm>
    </dsp:sp>
    <dsp:sp modelId="{47E56F71-E914-4313-A831-8F140C7BF8CE}">
      <dsp:nvSpPr>
        <dsp:cNvPr id="0" name=""/>
        <dsp:cNvSpPr/>
      </dsp:nvSpPr>
      <dsp:spPr>
        <a:xfrm rot="16200000">
          <a:off x="1096962" y="1399778"/>
          <a:ext cx="5121275" cy="2321718"/>
        </a:xfrm>
        <a:prstGeom prst="flowChartManualOperati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553" bIns="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Specialization Delays</a:t>
          </a:r>
          <a:r>
            <a:rPr lang="en-US" sz="1800" kern="1200">
              <a:solidFill>
                <a:schemeClr val="tx1"/>
              </a:solidFill>
            </a:rPr>
            <a:t>: Current training models are often too slow to produce specialized doctors and nurses in high-deprivation areas, exacerbating regional healthcare inequalities (NHS England, 2023).</a:t>
          </a:r>
        </a:p>
      </dsp:txBody>
      <dsp:txXfrm rot="5400000">
        <a:off x="2496740" y="1024255"/>
        <a:ext cx="2321718" cy="3072765"/>
      </dsp:txXfrm>
    </dsp:sp>
    <dsp:sp modelId="{BE2E4BDB-D447-4DB6-84D5-8C4960CEBB1D}">
      <dsp:nvSpPr>
        <dsp:cNvPr id="0" name=""/>
        <dsp:cNvSpPr/>
      </dsp:nvSpPr>
      <dsp:spPr>
        <a:xfrm rot="16200000">
          <a:off x="3592810" y="1399778"/>
          <a:ext cx="5121275" cy="2321718"/>
        </a:xfrm>
        <a:prstGeom prst="flowChartManualOperati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5553" bIns="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Community Care Shortfall</a:t>
          </a:r>
          <a:r>
            <a:rPr lang="en-US" sz="1800" kern="1200">
              <a:solidFill>
                <a:schemeClr val="tx1"/>
              </a:solidFill>
            </a:rPr>
            <a:t>: A projected shortfall of community-based specialists highlights a failure in training staff for roles outside traditional acute hospital settings (British Journal of General Practice, 2024).</a:t>
          </a:r>
        </a:p>
      </dsp:txBody>
      <dsp:txXfrm rot="5400000">
        <a:off x="4992588" y="1024255"/>
        <a:ext cx="2321718" cy="307276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EF298B-DE35-4E7B-B004-762067834ED9}">
      <dsp:nvSpPr>
        <dsp:cNvPr id="0" name=""/>
        <dsp:cNvSpPr/>
      </dsp:nvSpPr>
      <dsp:spPr>
        <a:xfrm>
          <a:off x="1158792" y="-247154"/>
          <a:ext cx="4997615" cy="4997615"/>
        </a:xfrm>
        <a:prstGeom prst="circularArrow">
          <a:avLst>
            <a:gd name="adj1" fmla="val 5689"/>
            <a:gd name="adj2" fmla="val 340510"/>
            <a:gd name="adj3" fmla="val 12408980"/>
            <a:gd name="adj4" fmla="val 18278904"/>
            <a:gd name="adj5" fmla="val 5908"/>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4C4E23-B40E-4EF5-83FC-3DA2FAC470D0}">
      <dsp:nvSpPr>
        <dsp:cNvPr id="0" name=""/>
        <dsp:cNvSpPr/>
      </dsp:nvSpPr>
      <dsp:spPr>
        <a:xfrm>
          <a:off x="1894879" y="38922"/>
          <a:ext cx="3525440" cy="17627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solidFill>
                <a:schemeClr val="tx1"/>
              </a:solidFill>
            </a:rPr>
            <a:t>Centralized Funding Constraints</a:t>
          </a:r>
          <a:r>
            <a:rPr lang="en-US" sz="1500" kern="1200">
              <a:solidFill>
                <a:schemeClr val="tx1"/>
              </a:solidFill>
            </a:rPr>
            <a:t>: Historic underinvestment and the diversion of training budgets to cover short-term operational deficits have hindered long-term human capital growth (NHS England, 2023).</a:t>
          </a:r>
        </a:p>
      </dsp:txBody>
      <dsp:txXfrm>
        <a:off x="1980928" y="124971"/>
        <a:ext cx="3353342" cy="1590622"/>
      </dsp:txXfrm>
    </dsp:sp>
    <dsp:sp modelId="{A1ACCB2E-D25E-4BC5-86E1-6B0FA1518552}">
      <dsp:nvSpPr>
        <dsp:cNvPr id="0" name=""/>
        <dsp:cNvSpPr/>
      </dsp:nvSpPr>
      <dsp:spPr>
        <a:xfrm>
          <a:off x="3788998" y="3319632"/>
          <a:ext cx="3525440" cy="17627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solidFill>
                <a:schemeClr val="tx1"/>
              </a:solidFill>
            </a:rPr>
            <a:t>Rigid Policy Frameworks</a:t>
          </a:r>
          <a:r>
            <a:rPr lang="en-US" sz="1500" kern="1200">
              <a:solidFill>
                <a:schemeClr val="tx1"/>
              </a:solidFill>
            </a:rPr>
            <a:t>: Misalignment between clinical management practices and the overarching NHS HR policy framework often creates a rigid environment unsuitable for modern healthcare (ClinicSearch, 2025).</a:t>
          </a:r>
        </a:p>
      </dsp:txBody>
      <dsp:txXfrm>
        <a:off x="3875047" y="3405681"/>
        <a:ext cx="3353342" cy="1590622"/>
      </dsp:txXfrm>
    </dsp:sp>
    <dsp:sp modelId="{5D2C851B-466B-4787-9765-4DEEAB63F9BE}">
      <dsp:nvSpPr>
        <dsp:cNvPr id="0" name=""/>
        <dsp:cNvSpPr/>
      </dsp:nvSpPr>
      <dsp:spPr>
        <a:xfrm>
          <a:off x="760" y="3319632"/>
          <a:ext cx="3525440" cy="17627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solidFill>
                <a:schemeClr val="tx1"/>
              </a:solidFill>
            </a:rPr>
            <a:t>Fragmented Training Standards</a:t>
          </a:r>
          <a:r>
            <a:rPr lang="en-US" sz="1500" kern="1200">
              <a:solidFill>
                <a:schemeClr val="tx1"/>
              </a:solidFill>
            </a:rPr>
            <a:t>: Inconsistent regional policies often require staff to repeat mandatory training when moving between Trusts, wasting thousands of clinical hours (NHS Employers, 2025).</a:t>
          </a:r>
        </a:p>
      </dsp:txBody>
      <dsp:txXfrm>
        <a:off x="86809" y="3405681"/>
        <a:ext cx="3353342" cy="159062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1CDECC-C7DA-49C2-AF98-EB7FF32E1F68}">
      <dsp:nvSpPr>
        <dsp:cNvPr id="0" name=""/>
        <dsp:cNvSpPr/>
      </dsp:nvSpPr>
      <dsp:spPr>
        <a:xfrm>
          <a:off x="3045240" y="1250987"/>
          <a:ext cx="669891" cy="91440"/>
        </a:xfrm>
        <a:custGeom>
          <a:avLst/>
          <a:gdLst/>
          <a:ahLst/>
          <a:cxnLst/>
          <a:rect l="0" t="0" r="0" b="0"/>
          <a:pathLst>
            <a:path>
              <a:moveTo>
                <a:pt x="0" y="45720"/>
              </a:moveTo>
              <a:lnTo>
                <a:pt x="669891"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3362674" y="1293205"/>
        <a:ext cx="35024" cy="7004"/>
      </dsp:txXfrm>
    </dsp:sp>
    <dsp:sp modelId="{44F6FADC-D406-4144-A669-586E17EE50AE}">
      <dsp:nvSpPr>
        <dsp:cNvPr id="0" name=""/>
        <dsp:cNvSpPr/>
      </dsp:nvSpPr>
      <dsp:spPr>
        <a:xfrm>
          <a:off x="1426" y="383023"/>
          <a:ext cx="3045614" cy="182736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1" kern="1200">
              <a:solidFill>
                <a:schemeClr val="tx1"/>
              </a:solidFill>
            </a:rPr>
            <a:t>Management Professionalization Gap</a:t>
          </a:r>
          <a:r>
            <a:rPr lang="en-US" sz="1500" kern="1200">
              <a:solidFill>
                <a:schemeClr val="tx1"/>
              </a:solidFill>
            </a:rPr>
            <a:t>: Unlike clinical roles, many NHS management positions lack a mandated professional training framework, leading to inconsistent leadership quality (Hyde et al., 2013).</a:t>
          </a:r>
        </a:p>
      </dsp:txBody>
      <dsp:txXfrm>
        <a:off x="1426" y="383023"/>
        <a:ext cx="3045614" cy="1827368"/>
      </dsp:txXfrm>
    </dsp:sp>
    <dsp:sp modelId="{BA43DA01-5CDE-4A9A-90CE-AFDB0D8CF6E5}">
      <dsp:nvSpPr>
        <dsp:cNvPr id="0" name=""/>
        <dsp:cNvSpPr/>
      </dsp:nvSpPr>
      <dsp:spPr>
        <a:xfrm>
          <a:off x="1524233" y="2208591"/>
          <a:ext cx="3746105" cy="669891"/>
        </a:xfrm>
        <a:custGeom>
          <a:avLst/>
          <a:gdLst/>
          <a:ahLst/>
          <a:cxnLst/>
          <a:rect l="0" t="0" r="0" b="0"/>
          <a:pathLst>
            <a:path>
              <a:moveTo>
                <a:pt x="3746105" y="0"/>
              </a:moveTo>
              <a:lnTo>
                <a:pt x="3746105" y="352045"/>
              </a:lnTo>
              <a:lnTo>
                <a:pt x="0" y="352045"/>
              </a:lnTo>
              <a:lnTo>
                <a:pt x="0" y="669891"/>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3302010" y="2540035"/>
        <a:ext cx="190551" cy="7004"/>
      </dsp:txXfrm>
    </dsp:sp>
    <dsp:sp modelId="{19E50942-6496-4535-B89A-8CE1C997F2DC}">
      <dsp:nvSpPr>
        <dsp:cNvPr id="0" name=""/>
        <dsp:cNvSpPr/>
      </dsp:nvSpPr>
      <dsp:spPr>
        <a:xfrm>
          <a:off x="3747532" y="383023"/>
          <a:ext cx="3045614" cy="182736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1" kern="1200">
              <a:solidFill>
                <a:schemeClr val="tx1"/>
              </a:solidFill>
            </a:rPr>
            <a:t>Supervisory Bottlenecks</a:t>
          </a:r>
          <a:r>
            <a:rPr lang="en-US" sz="1500" kern="1200">
              <a:solidFill>
                <a:schemeClr val="tx1"/>
              </a:solidFill>
            </a:rPr>
            <a:t>: High-pressure clinical commitments often prevent senior consultants from dedicating adequate time to supervising and nurturing trainees (Gawne et al., 2020).</a:t>
          </a:r>
        </a:p>
      </dsp:txBody>
      <dsp:txXfrm>
        <a:off x="3747532" y="383023"/>
        <a:ext cx="3045614" cy="1827368"/>
      </dsp:txXfrm>
    </dsp:sp>
    <dsp:sp modelId="{D429D071-FA4F-4CEB-B3F9-353AC0923E3E}">
      <dsp:nvSpPr>
        <dsp:cNvPr id="0" name=""/>
        <dsp:cNvSpPr/>
      </dsp:nvSpPr>
      <dsp:spPr>
        <a:xfrm>
          <a:off x="1426" y="2910883"/>
          <a:ext cx="3045614" cy="182736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1" kern="1200">
              <a:solidFill>
                <a:schemeClr val="tx1"/>
              </a:solidFill>
            </a:rPr>
            <a:t>Siloed Organizational Design</a:t>
          </a:r>
          <a:r>
            <a:rPr lang="en-US" sz="1500" kern="1200">
              <a:solidFill>
                <a:schemeClr val="tx1"/>
              </a:solidFill>
            </a:rPr>
            <a:t>: Structural barriers between primary and secondary care prevent the development of integrated "generalist" skills needed for modern patient pathways (British Journal of General Practice, 2024).</a:t>
          </a:r>
        </a:p>
      </dsp:txBody>
      <dsp:txXfrm>
        <a:off x="1426" y="2910883"/>
        <a:ext cx="3045614" cy="182736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E030D-A252-4F83-AB0A-F3EDC3B64CF0}">
      <dsp:nvSpPr>
        <dsp:cNvPr id="0" name=""/>
        <dsp:cNvSpPr/>
      </dsp:nvSpPr>
      <dsp:spPr>
        <a:xfrm>
          <a:off x="5414" y="0"/>
          <a:ext cx="2189559" cy="5121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solidFill>
                <a:schemeClr val="tx1"/>
              </a:solidFill>
            </a:rPr>
            <a:t>The Blame Culture</a:t>
          </a:r>
          <a:r>
            <a:rPr lang="en-US" sz="2100" kern="1200">
              <a:solidFill>
                <a:schemeClr val="tx1"/>
              </a:solidFill>
            </a:rPr>
            <a:t>: A culture that prioritizes punishment over learning discourages staff from reporting medical errors, thereby hindering organizational improvement (PMC, 2026).</a:t>
          </a:r>
        </a:p>
      </dsp:txBody>
      <dsp:txXfrm>
        <a:off x="69544" y="64130"/>
        <a:ext cx="2061299" cy="4993015"/>
      </dsp:txXfrm>
    </dsp:sp>
    <dsp:sp modelId="{A7121CBE-434A-4597-806B-9663C7AC61AF}">
      <dsp:nvSpPr>
        <dsp:cNvPr id="0" name=""/>
        <dsp:cNvSpPr/>
      </dsp:nvSpPr>
      <dsp:spPr>
        <a:xfrm>
          <a:off x="2562820" y="0"/>
          <a:ext cx="2189559" cy="5121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solidFill>
                <a:schemeClr val="tx1"/>
              </a:solidFill>
            </a:rPr>
            <a:t>Compliance vs. Capability Mindset</a:t>
          </a:r>
          <a:r>
            <a:rPr lang="en-US" sz="2100" kern="1200">
              <a:solidFill>
                <a:schemeClr val="tx1"/>
              </a:solidFill>
            </a:rPr>
            <a:t>: Training is frequently viewed by staff as a "tick-box" compliance exercise rather than a strategic opportunity for career-long development (Gawne et al., 2020).</a:t>
          </a:r>
        </a:p>
      </dsp:txBody>
      <dsp:txXfrm>
        <a:off x="2626950" y="64130"/>
        <a:ext cx="2061299" cy="4993015"/>
      </dsp:txXfrm>
    </dsp:sp>
    <dsp:sp modelId="{4BEE6086-ED5F-4E1D-98DE-E32B21E297E5}">
      <dsp:nvSpPr>
        <dsp:cNvPr id="0" name=""/>
        <dsp:cNvSpPr/>
      </dsp:nvSpPr>
      <dsp:spPr>
        <a:xfrm>
          <a:off x="5120225" y="0"/>
          <a:ext cx="2189559" cy="5121275"/>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solidFill>
                <a:schemeClr val="tx1"/>
              </a:solidFill>
            </a:rPr>
            <a:t>Lack of Psychological Safety</a:t>
          </a:r>
          <a:r>
            <a:rPr lang="en-US" sz="2100" kern="1200">
              <a:solidFill>
                <a:schemeClr val="tx1"/>
              </a:solidFill>
            </a:rPr>
            <a:t>: Fear of professional reputation damage or job termination prevents frontline staff from engaging in the honest reflective practice essential for learning (PMC, 2026).</a:t>
          </a:r>
        </a:p>
      </dsp:txBody>
      <dsp:txXfrm>
        <a:off x="5184355" y="64130"/>
        <a:ext cx="2061299" cy="499301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BECB0-F04E-4694-8153-5983868D675D}">
      <dsp:nvSpPr>
        <dsp:cNvPr id="0" name=""/>
        <dsp:cNvSpPr/>
      </dsp:nvSpPr>
      <dsp:spPr>
        <a:xfrm>
          <a:off x="390667" y="0"/>
          <a:ext cx="3220542" cy="3220495"/>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Strategic Integration</a:t>
          </a:r>
          <a:r>
            <a:rPr lang="en-US" sz="1600" kern="1200"/>
            <a:t>: The NHS must shift from reactive crisis management to a proactive HRM strategy that treats training as a core operational pillar (Hyde et al., 2013).</a:t>
          </a:r>
        </a:p>
      </dsp:txBody>
      <dsp:txXfrm>
        <a:off x="862304" y="471631"/>
        <a:ext cx="2277268" cy="2277233"/>
      </dsp:txXfrm>
    </dsp:sp>
    <dsp:sp modelId="{F4022863-296C-4F90-A13F-AC787EE4ACFA}">
      <dsp:nvSpPr>
        <dsp:cNvPr id="0" name=""/>
        <dsp:cNvSpPr/>
      </dsp:nvSpPr>
      <dsp:spPr>
        <a:xfrm>
          <a:off x="2048309" y="2147892"/>
          <a:ext cx="3220542" cy="3220495"/>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Cultural Transformation</a:t>
          </a:r>
          <a:r>
            <a:rPr lang="en-US" sz="1600" kern="1200"/>
            <a:t>: Successful training outcomes depend on fostering a "psychologically safe" environment where errors are treated as vital learning opportunities (PMC, 2026).</a:t>
          </a:r>
        </a:p>
      </dsp:txBody>
      <dsp:txXfrm>
        <a:off x="2519946" y="2619523"/>
        <a:ext cx="2277268" cy="2277233"/>
      </dsp:txXfrm>
    </dsp:sp>
    <dsp:sp modelId="{DCCF3160-AE2D-4276-A835-F4B857FAAF78}">
      <dsp:nvSpPr>
        <dsp:cNvPr id="0" name=""/>
        <dsp:cNvSpPr/>
      </dsp:nvSpPr>
      <dsp:spPr>
        <a:xfrm>
          <a:off x="3703990" y="0"/>
          <a:ext cx="3220542" cy="3220495"/>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Long-term Sustainability</a:t>
          </a:r>
          <a:r>
            <a:rPr lang="en-US" sz="1600" kern="1200"/>
            <a:t>: Continuous investment in digital literacy and diverse training pathways is essential to meet the 15-year workforce vision (British Journal of General Practice, 2024).</a:t>
          </a:r>
        </a:p>
      </dsp:txBody>
      <dsp:txXfrm>
        <a:off x="4175627" y="471631"/>
        <a:ext cx="2277268" cy="227723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C466E3-D579-4226-AE35-548B3C811400}">
      <dsp:nvSpPr>
        <dsp:cNvPr id="0" name=""/>
        <dsp:cNvSpPr/>
      </dsp:nvSpPr>
      <dsp:spPr>
        <a:xfrm rot="5400000">
          <a:off x="-274943" y="277871"/>
          <a:ext cx="1832956" cy="1283069"/>
        </a:xfrm>
        <a:prstGeom prst="chevron">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a:t>What my Topic Says? </a:t>
          </a:r>
          <a:endParaRPr lang="en-US" sz="1800" kern="1200"/>
        </a:p>
      </dsp:txBody>
      <dsp:txXfrm rot="-5400000">
        <a:off x="1" y="644463"/>
        <a:ext cx="1283069" cy="549887"/>
      </dsp:txXfrm>
    </dsp:sp>
    <dsp:sp modelId="{E8451BF0-43F8-44C0-BCBE-CC1276198110}">
      <dsp:nvSpPr>
        <dsp:cNvPr id="0" name=""/>
        <dsp:cNvSpPr/>
      </dsp:nvSpPr>
      <dsp:spPr>
        <a:xfrm rot="5400000">
          <a:off x="3703423" y="-2417426"/>
          <a:ext cx="1191421" cy="6032130"/>
        </a:xfrm>
        <a:prstGeom prst="round2Same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a:t>Training and Development is a strategic HCM function that systematically enhances employee capabilities through planned learning experiences to meet organizational goals (Al-Zahrani, 2024).</a:t>
          </a:r>
        </a:p>
      </dsp:txBody>
      <dsp:txXfrm rot="-5400000">
        <a:off x="1283069" y="61088"/>
        <a:ext cx="5973970" cy="1075101"/>
      </dsp:txXfrm>
    </dsp:sp>
    <dsp:sp modelId="{99B5732C-9616-46EA-ACB4-5A29C994702C}">
      <dsp:nvSpPr>
        <dsp:cNvPr id="0" name=""/>
        <dsp:cNvSpPr/>
      </dsp:nvSpPr>
      <dsp:spPr>
        <a:xfrm rot="5400000">
          <a:off x="-274943" y="1919102"/>
          <a:ext cx="1832956" cy="1283069"/>
        </a:xfrm>
        <a:prstGeom prst="chevron">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a:t>Whats the Core focus</a:t>
          </a:r>
          <a:endParaRPr lang="en-US" sz="1800" kern="1200"/>
        </a:p>
      </dsp:txBody>
      <dsp:txXfrm rot="-5400000">
        <a:off x="1" y="2285694"/>
        <a:ext cx="1283069" cy="549887"/>
      </dsp:txXfrm>
    </dsp:sp>
    <dsp:sp modelId="{E72F9707-A0FC-4128-BD4A-2A6FECD5272D}">
      <dsp:nvSpPr>
        <dsp:cNvPr id="0" name=""/>
        <dsp:cNvSpPr/>
      </dsp:nvSpPr>
      <dsp:spPr>
        <a:xfrm rot="5400000">
          <a:off x="3703423" y="-776195"/>
          <a:ext cx="1191421" cy="6032130"/>
        </a:xfrm>
        <a:prstGeom prst="round2Same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a:t>The primary focus is aligning workforce competencies with the rapid evolution of healthcare technologies and patient-centered care models (Bharathi et al., 2024).</a:t>
          </a:r>
        </a:p>
      </dsp:txBody>
      <dsp:txXfrm rot="-5400000">
        <a:off x="1283069" y="1702319"/>
        <a:ext cx="5973970" cy="1075101"/>
      </dsp:txXfrm>
    </dsp:sp>
    <dsp:sp modelId="{9A4C806C-762B-4A6A-B934-CE98629F33D8}">
      <dsp:nvSpPr>
        <dsp:cNvPr id="0" name=""/>
        <dsp:cNvSpPr/>
      </dsp:nvSpPr>
      <dsp:spPr>
        <a:xfrm rot="5400000">
          <a:off x="-274943" y="3560333"/>
          <a:ext cx="1832956" cy="1283069"/>
        </a:xfrm>
        <a:prstGeom prst="chevron">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a:t>Whats the Objective</a:t>
          </a:r>
          <a:endParaRPr lang="en-US" sz="1800" kern="1200"/>
        </a:p>
      </dsp:txBody>
      <dsp:txXfrm rot="-5400000">
        <a:off x="1" y="3926925"/>
        <a:ext cx="1283069" cy="549887"/>
      </dsp:txXfrm>
    </dsp:sp>
    <dsp:sp modelId="{CA6DE14B-07CF-4C58-AF3F-B6D176ABFEA3}">
      <dsp:nvSpPr>
        <dsp:cNvPr id="0" name=""/>
        <dsp:cNvSpPr/>
      </dsp:nvSpPr>
      <dsp:spPr>
        <a:xfrm rot="5400000">
          <a:off x="3703423" y="865035"/>
          <a:ext cx="1191421" cy="6032130"/>
        </a:xfrm>
        <a:prstGeom prst="round2Same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a:t>The objective is to create a resilient, sustainable healthcare workforce that can adapt to high-pressure environments while maintaining clinical excellence (NHS England, 2023).</a:t>
          </a:r>
        </a:p>
      </dsp:txBody>
      <dsp:txXfrm rot="-5400000">
        <a:off x="1283069" y="3343549"/>
        <a:ext cx="5973970" cy="107510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92707-F213-49B5-8530-C5E4EA5CFE5D}">
      <dsp:nvSpPr>
        <dsp:cNvPr id="0" name=""/>
        <dsp:cNvSpPr/>
      </dsp:nvSpPr>
      <dsp:spPr>
        <a:xfrm>
          <a:off x="2286" y="183048"/>
          <a:ext cx="2228849" cy="687088"/>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1" kern="1200"/>
            <a:t>Budgetary Displacement</a:t>
          </a:r>
          <a:endParaRPr lang="en-US" sz="1900" kern="1200"/>
        </a:p>
      </dsp:txBody>
      <dsp:txXfrm>
        <a:off x="2286" y="183048"/>
        <a:ext cx="2228849" cy="687088"/>
      </dsp:txXfrm>
    </dsp:sp>
    <dsp:sp modelId="{ABD043A3-6A67-4CAD-8134-F66CE49C60EA}">
      <dsp:nvSpPr>
        <dsp:cNvPr id="0" name=""/>
        <dsp:cNvSpPr/>
      </dsp:nvSpPr>
      <dsp:spPr>
        <a:xfrm>
          <a:off x="2286" y="870136"/>
          <a:ext cx="2228849" cy="4068089"/>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a:t>Rising operational costs and drug prices have led many departments to divert dedicated T&amp;D funds toward immediate frontline service delivery (UK Clinical Pharmacy Association [UKCPA], 2026).</a:t>
          </a:r>
        </a:p>
      </dsp:txBody>
      <dsp:txXfrm>
        <a:off x="2286" y="870136"/>
        <a:ext cx="2228849" cy="4068089"/>
      </dsp:txXfrm>
    </dsp:sp>
    <dsp:sp modelId="{9BBBBA9F-0194-4D7D-88DC-338B89EA29EC}">
      <dsp:nvSpPr>
        <dsp:cNvPr id="0" name=""/>
        <dsp:cNvSpPr/>
      </dsp:nvSpPr>
      <dsp:spPr>
        <a:xfrm>
          <a:off x="2543175" y="183048"/>
          <a:ext cx="2228849" cy="687088"/>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1" kern="1200"/>
            <a:t>Training Time Deficits</a:t>
          </a:r>
          <a:endParaRPr lang="en-US" sz="1900" kern="1200"/>
        </a:p>
      </dsp:txBody>
      <dsp:txXfrm>
        <a:off x="2543175" y="183048"/>
        <a:ext cx="2228849" cy="687088"/>
      </dsp:txXfrm>
    </dsp:sp>
    <dsp:sp modelId="{2FFE35F6-7D03-4DF8-916C-3B40D2758E67}">
      <dsp:nvSpPr>
        <dsp:cNvPr id="0" name=""/>
        <dsp:cNvSpPr/>
      </dsp:nvSpPr>
      <dsp:spPr>
        <a:xfrm>
          <a:off x="2543175" y="870136"/>
          <a:ext cx="2228849" cy="4068089"/>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a:t>Excessive winter pressures and hospital bed occupancy, reaching 14% for patients ready for discharge, severely restrict the time staff can dedicate to professional development (UKCPA, 2026).</a:t>
          </a:r>
        </a:p>
      </dsp:txBody>
      <dsp:txXfrm>
        <a:off x="2543175" y="870136"/>
        <a:ext cx="2228849" cy="4068089"/>
      </dsp:txXfrm>
    </dsp:sp>
    <dsp:sp modelId="{07028335-E636-47F7-BFFA-4EA8BC470114}">
      <dsp:nvSpPr>
        <dsp:cNvPr id="0" name=""/>
        <dsp:cNvSpPr/>
      </dsp:nvSpPr>
      <dsp:spPr>
        <a:xfrm>
          <a:off x="5084063" y="183048"/>
          <a:ext cx="2228849" cy="687088"/>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1" kern="1200"/>
            <a:t>Digital Skills Shortfall</a:t>
          </a:r>
          <a:endParaRPr lang="en-US" sz="1900" kern="1200"/>
        </a:p>
      </dsp:txBody>
      <dsp:txXfrm>
        <a:off x="5084063" y="183048"/>
        <a:ext cx="2228849" cy="687088"/>
      </dsp:txXfrm>
    </dsp:sp>
    <dsp:sp modelId="{FB7D7A71-D0EC-4FE1-A0DA-D39A3A482FA8}">
      <dsp:nvSpPr>
        <dsp:cNvPr id="0" name=""/>
        <dsp:cNvSpPr/>
      </dsp:nvSpPr>
      <dsp:spPr>
        <a:xfrm>
          <a:off x="5084063" y="870136"/>
          <a:ext cx="2228849" cy="4068089"/>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a:t>A significant portion of the workforce lacks the "future-ready" digital literacy required to manage emerging AI-driven healthcare platforms and integrated data systems (NHS England, 2025).</a:t>
          </a:r>
        </a:p>
      </dsp:txBody>
      <dsp:txXfrm>
        <a:off x="5084063" y="870136"/>
        <a:ext cx="2228849" cy="406808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CFE10-4DA4-40E2-8A5F-5AC887A97FD6}">
      <dsp:nvSpPr>
        <dsp:cNvPr id="0" name=""/>
        <dsp:cNvSpPr/>
      </dsp:nvSpPr>
      <dsp:spPr>
        <a:xfrm>
          <a:off x="131813" y="1653834"/>
          <a:ext cx="1897193" cy="625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Retention Attrition</a:t>
          </a:r>
          <a:endParaRPr lang="en-US" sz="1700" kern="1200"/>
        </a:p>
      </dsp:txBody>
      <dsp:txXfrm>
        <a:off x="131813" y="1653834"/>
        <a:ext cx="1897193" cy="625211"/>
      </dsp:txXfrm>
    </dsp:sp>
    <dsp:sp modelId="{53573236-0D2D-4B06-ABD5-9A4C4E825700}">
      <dsp:nvSpPr>
        <dsp:cNvPr id="0" name=""/>
        <dsp:cNvSpPr/>
      </dsp:nvSpPr>
      <dsp:spPr>
        <a:xfrm>
          <a:off x="131813" y="2972189"/>
          <a:ext cx="1897193" cy="117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Staff who do not feel supported in their career progression or training are significantly more likely to leave the NHS, fueling a "vicious cycle" of workforce shortages (UKCPA, 2026).</a:t>
          </a:r>
        </a:p>
      </dsp:txBody>
      <dsp:txXfrm>
        <a:off x="131813" y="2972189"/>
        <a:ext cx="1897193" cy="1171341"/>
      </dsp:txXfrm>
    </dsp:sp>
    <dsp:sp modelId="{F978085F-62B2-49F2-93E7-3684816EA9D1}">
      <dsp:nvSpPr>
        <dsp:cNvPr id="0" name=""/>
        <dsp:cNvSpPr/>
      </dsp:nvSpPr>
      <dsp:spPr>
        <a:xfrm>
          <a:off x="129657" y="1463683"/>
          <a:ext cx="150913" cy="1509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EA4A5A-8105-445C-9342-3CEE82D456E9}">
      <dsp:nvSpPr>
        <dsp:cNvPr id="0" name=""/>
        <dsp:cNvSpPr/>
      </dsp:nvSpPr>
      <dsp:spPr>
        <a:xfrm>
          <a:off x="235296" y="1252405"/>
          <a:ext cx="150913" cy="1509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0DFFD2-D002-4A44-B353-F610A9649E99}">
      <dsp:nvSpPr>
        <dsp:cNvPr id="0" name=""/>
        <dsp:cNvSpPr/>
      </dsp:nvSpPr>
      <dsp:spPr>
        <a:xfrm>
          <a:off x="488830" y="1294660"/>
          <a:ext cx="237149" cy="237149"/>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5242EE-1381-4BF4-B188-FA9FF3A2C2F1}">
      <dsp:nvSpPr>
        <dsp:cNvPr id="0" name=""/>
        <dsp:cNvSpPr/>
      </dsp:nvSpPr>
      <dsp:spPr>
        <a:xfrm>
          <a:off x="700108" y="1062254"/>
          <a:ext cx="150913" cy="1509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A2040E-7D11-4368-8022-67E0E2A71479}">
      <dsp:nvSpPr>
        <dsp:cNvPr id="0" name=""/>
        <dsp:cNvSpPr/>
      </dsp:nvSpPr>
      <dsp:spPr>
        <a:xfrm>
          <a:off x="974770" y="977743"/>
          <a:ext cx="150913" cy="1509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EF35A1-62D0-4BE3-922B-EA22B780AF6E}">
      <dsp:nvSpPr>
        <dsp:cNvPr id="0" name=""/>
        <dsp:cNvSpPr/>
      </dsp:nvSpPr>
      <dsp:spPr>
        <a:xfrm>
          <a:off x="1312816" y="1125638"/>
          <a:ext cx="150913" cy="1509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1524B4-2AE3-4B16-940A-EFE9AFB20C72}">
      <dsp:nvSpPr>
        <dsp:cNvPr id="0" name=""/>
        <dsp:cNvSpPr/>
      </dsp:nvSpPr>
      <dsp:spPr>
        <a:xfrm>
          <a:off x="1524094" y="1231277"/>
          <a:ext cx="237149" cy="237149"/>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1C95DC-DD29-4F58-9DAF-47D6D0C9743B}">
      <dsp:nvSpPr>
        <dsp:cNvPr id="0" name=""/>
        <dsp:cNvSpPr/>
      </dsp:nvSpPr>
      <dsp:spPr>
        <a:xfrm>
          <a:off x="1819884" y="1463683"/>
          <a:ext cx="150913" cy="1509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3006A6-5152-475C-B77A-F772AEA378EA}">
      <dsp:nvSpPr>
        <dsp:cNvPr id="0" name=""/>
        <dsp:cNvSpPr/>
      </dsp:nvSpPr>
      <dsp:spPr>
        <a:xfrm>
          <a:off x="1946651" y="1696089"/>
          <a:ext cx="150913" cy="1509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730175-5960-4FAF-9529-5319AE50F3E4}">
      <dsp:nvSpPr>
        <dsp:cNvPr id="0" name=""/>
        <dsp:cNvSpPr/>
      </dsp:nvSpPr>
      <dsp:spPr>
        <a:xfrm>
          <a:off x="848003" y="1252405"/>
          <a:ext cx="388062" cy="388062"/>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40D5AF-409E-41E3-AFF1-5DC3A6CD6350}">
      <dsp:nvSpPr>
        <dsp:cNvPr id="0" name=""/>
        <dsp:cNvSpPr/>
      </dsp:nvSpPr>
      <dsp:spPr>
        <a:xfrm>
          <a:off x="24018" y="2055263"/>
          <a:ext cx="150913" cy="1509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A14A2C-3ED8-48B5-81C3-695A01200BB7}">
      <dsp:nvSpPr>
        <dsp:cNvPr id="0" name=""/>
        <dsp:cNvSpPr/>
      </dsp:nvSpPr>
      <dsp:spPr>
        <a:xfrm>
          <a:off x="150785" y="2245413"/>
          <a:ext cx="237149" cy="237149"/>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B140D6-CA6D-41E4-809C-109B2E28D348}">
      <dsp:nvSpPr>
        <dsp:cNvPr id="0" name=""/>
        <dsp:cNvSpPr/>
      </dsp:nvSpPr>
      <dsp:spPr>
        <a:xfrm>
          <a:off x="467702" y="2414436"/>
          <a:ext cx="344944" cy="344944"/>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1EC417-A68F-47B3-80B1-D256530BE464}">
      <dsp:nvSpPr>
        <dsp:cNvPr id="0" name=""/>
        <dsp:cNvSpPr/>
      </dsp:nvSpPr>
      <dsp:spPr>
        <a:xfrm>
          <a:off x="911387" y="2689098"/>
          <a:ext cx="150913" cy="1509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7DB435-7D03-48C3-8679-AA7E8EA9B41E}">
      <dsp:nvSpPr>
        <dsp:cNvPr id="0" name=""/>
        <dsp:cNvSpPr/>
      </dsp:nvSpPr>
      <dsp:spPr>
        <a:xfrm>
          <a:off x="995898" y="2414436"/>
          <a:ext cx="237149" cy="237149"/>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FEFAD9-59FF-43B2-A048-80BAC330BFA2}">
      <dsp:nvSpPr>
        <dsp:cNvPr id="0" name=""/>
        <dsp:cNvSpPr/>
      </dsp:nvSpPr>
      <dsp:spPr>
        <a:xfrm>
          <a:off x="1207177" y="2710226"/>
          <a:ext cx="150913" cy="1509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9D2353-660A-4CCD-9CB3-6C0EAA623BE7}">
      <dsp:nvSpPr>
        <dsp:cNvPr id="0" name=""/>
        <dsp:cNvSpPr/>
      </dsp:nvSpPr>
      <dsp:spPr>
        <a:xfrm>
          <a:off x="1397327" y="2372180"/>
          <a:ext cx="344944" cy="344944"/>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8D0F86-6D48-4221-9853-24012699A4FB}">
      <dsp:nvSpPr>
        <dsp:cNvPr id="0" name=""/>
        <dsp:cNvSpPr/>
      </dsp:nvSpPr>
      <dsp:spPr>
        <a:xfrm>
          <a:off x="1862140" y="2287669"/>
          <a:ext cx="237149" cy="237149"/>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6D8E48-6F93-4690-A7C8-6F9E0866B238}">
      <dsp:nvSpPr>
        <dsp:cNvPr id="0" name=""/>
        <dsp:cNvSpPr/>
      </dsp:nvSpPr>
      <dsp:spPr>
        <a:xfrm>
          <a:off x="2099289" y="1294309"/>
          <a:ext cx="696473" cy="132964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550AF24-3AC4-4CCB-AAA3-12597E58CB82}">
      <dsp:nvSpPr>
        <dsp:cNvPr id="0" name=""/>
        <dsp:cNvSpPr/>
      </dsp:nvSpPr>
      <dsp:spPr>
        <a:xfrm>
          <a:off x="2795762" y="1294955"/>
          <a:ext cx="1899472" cy="1329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Post-Pandemic Competency Gaps</a:t>
          </a:r>
          <a:endParaRPr lang="en-US" sz="1700" kern="1200"/>
        </a:p>
      </dsp:txBody>
      <dsp:txXfrm>
        <a:off x="2795762" y="1294955"/>
        <a:ext cx="1899472" cy="1329631"/>
      </dsp:txXfrm>
    </dsp:sp>
    <dsp:sp modelId="{C0F23A42-5920-4498-ADAB-7D9D70BFA252}">
      <dsp:nvSpPr>
        <dsp:cNvPr id="0" name=""/>
        <dsp:cNvSpPr/>
      </dsp:nvSpPr>
      <dsp:spPr>
        <a:xfrm>
          <a:off x="2795762" y="2972189"/>
          <a:ext cx="1899472" cy="117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The legacy of the COVID-19 pandemic has left gaps in traditional clinical training that require urgent, customized remedial programs (Al-Zahrani, 2024).</a:t>
          </a:r>
        </a:p>
      </dsp:txBody>
      <dsp:txXfrm>
        <a:off x="2795762" y="2972189"/>
        <a:ext cx="1899472" cy="1171341"/>
      </dsp:txXfrm>
    </dsp:sp>
    <dsp:sp modelId="{61C3B1D2-C6DE-4CB8-9F30-E072B3A6A846}">
      <dsp:nvSpPr>
        <dsp:cNvPr id="0" name=""/>
        <dsp:cNvSpPr/>
      </dsp:nvSpPr>
      <dsp:spPr>
        <a:xfrm>
          <a:off x="4695235" y="1294309"/>
          <a:ext cx="696473" cy="132964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112EDF-72EB-4497-B16B-9958445BD397}">
      <dsp:nvSpPr>
        <dsp:cNvPr id="0" name=""/>
        <dsp:cNvSpPr/>
      </dsp:nvSpPr>
      <dsp:spPr>
        <a:xfrm>
          <a:off x="5534169" y="1199981"/>
          <a:ext cx="1614551" cy="1614551"/>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US" sz="1700" b="1" kern="1200"/>
            <a:t>Training Bottlenecks</a:t>
          </a:r>
          <a:endParaRPr lang="en-US" sz="1700" kern="1200"/>
        </a:p>
      </dsp:txBody>
      <dsp:txXfrm>
        <a:off x="5770615" y="1436427"/>
        <a:ext cx="1141659" cy="1141659"/>
      </dsp:txXfrm>
    </dsp:sp>
    <dsp:sp modelId="{BD5A5658-5120-4610-8C6D-5325A80CCE59}">
      <dsp:nvSpPr>
        <dsp:cNvPr id="0" name=""/>
        <dsp:cNvSpPr/>
      </dsp:nvSpPr>
      <dsp:spPr>
        <a:xfrm>
          <a:off x="5391708" y="2972189"/>
          <a:ext cx="1899472" cy="117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Operational leadership is often so consumed by day-to-day crises that they cannot provide the mentorship necessary for the next generation of specialists (UKCPA, 2026).</a:t>
          </a:r>
        </a:p>
      </dsp:txBody>
      <dsp:txXfrm>
        <a:off x="5391708" y="2972189"/>
        <a:ext cx="1899472" cy="117134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84048-D17C-4201-BB60-60116FE89C99}">
      <dsp:nvSpPr>
        <dsp:cNvPr id="0" name=""/>
        <dsp:cNvSpPr/>
      </dsp:nvSpPr>
      <dsp:spPr>
        <a:xfrm rot="2562973">
          <a:off x="2237419" y="3573155"/>
          <a:ext cx="780443" cy="61171"/>
        </a:xfrm>
        <a:custGeom>
          <a:avLst/>
          <a:gdLst/>
          <a:ahLst/>
          <a:cxnLst/>
          <a:rect l="0" t="0" r="0" b="0"/>
          <a:pathLst>
            <a:path>
              <a:moveTo>
                <a:pt x="0" y="30585"/>
              </a:moveTo>
              <a:lnTo>
                <a:pt x="780443" y="30585"/>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9164627-94F3-49A6-994D-E92353C2469E}">
      <dsp:nvSpPr>
        <dsp:cNvPr id="0" name=""/>
        <dsp:cNvSpPr/>
      </dsp:nvSpPr>
      <dsp:spPr>
        <a:xfrm>
          <a:off x="2340936" y="2505071"/>
          <a:ext cx="868249" cy="61171"/>
        </a:xfrm>
        <a:custGeom>
          <a:avLst/>
          <a:gdLst/>
          <a:ahLst/>
          <a:cxnLst/>
          <a:rect l="0" t="0" r="0" b="0"/>
          <a:pathLst>
            <a:path>
              <a:moveTo>
                <a:pt x="0" y="30585"/>
              </a:moveTo>
              <a:lnTo>
                <a:pt x="868249" y="30585"/>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7BBDD17-FBBF-4F8B-8C45-CCB60F02F16F}">
      <dsp:nvSpPr>
        <dsp:cNvPr id="0" name=""/>
        <dsp:cNvSpPr/>
      </dsp:nvSpPr>
      <dsp:spPr>
        <a:xfrm rot="19104334">
          <a:off x="2226154" y="1430493"/>
          <a:ext cx="910472" cy="61171"/>
        </a:xfrm>
        <a:custGeom>
          <a:avLst/>
          <a:gdLst/>
          <a:ahLst/>
          <a:cxnLst/>
          <a:rect l="0" t="0" r="0" b="0"/>
          <a:pathLst>
            <a:path>
              <a:moveTo>
                <a:pt x="0" y="30585"/>
              </a:moveTo>
              <a:lnTo>
                <a:pt x="910472" y="30585"/>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DACB9E7-57F0-4375-92CB-F935DA9697DA}">
      <dsp:nvSpPr>
        <dsp:cNvPr id="0" name=""/>
        <dsp:cNvSpPr/>
      </dsp:nvSpPr>
      <dsp:spPr>
        <a:xfrm>
          <a:off x="227815" y="1292645"/>
          <a:ext cx="2486024" cy="2486024"/>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24141F-B5AC-4341-8AF6-BEB6CAAD84FE}">
      <dsp:nvSpPr>
        <dsp:cNvPr id="0" name=""/>
        <dsp:cNvSpPr/>
      </dsp:nvSpPr>
      <dsp:spPr>
        <a:xfrm>
          <a:off x="2846395" y="1080"/>
          <a:ext cx="1391695" cy="1391695"/>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b="1" kern="1200"/>
            <a:t>Short-Term Funding Cycles</a:t>
          </a:r>
          <a:endParaRPr lang="en-US" sz="1300" kern="1200"/>
        </a:p>
      </dsp:txBody>
      <dsp:txXfrm>
        <a:off x="3050204" y="204889"/>
        <a:ext cx="984077" cy="984077"/>
      </dsp:txXfrm>
    </dsp:sp>
    <dsp:sp modelId="{A11F9059-0F05-49E8-824E-4560B7D60CFA}">
      <dsp:nvSpPr>
        <dsp:cNvPr id="0" name=""/>
        <dsp:cNvSpPr/>
      </dsp:nvSpPr>
      <dsp:spPr>
        <a:xfrm>
          <a:off x="4377260" y="1080"/>
          <a:ext cx="2087543" cy="1391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577850">
            <a:lnSpc>
              <a:spcPct val="90000"/>
            </a:lnSpc>
            <a:spcBef>
              <a:spcPct val="0"/>
            </a:spcBef>
            <a:spcAft>
              <a:spcPct val="15000"/>
            </a:spcAft>
            <a:buChar char="•"/>
          </a:pPr>
          <a:r>
            <a:rPr lang="en-US" sz="1300" kern="1200"/>
            <a:t>National policy often prioritizes immediate waiting list reductions over the long-term human capital investment required for staff development (The King's Fund, 2025).</a:t>
          </a:r>
        </a:p>
      </dsp:txBody>
      <dsp:txXfrm>
        <a:off x="4377260" y="1080"/>
        <a:ext cx="2087543" cy="1391695"/>
      </dsp:txXfrm>
    </dsp:sp>
    <dsp:sp modelId="{F6FAEC90-D502-460A-939C-74D3F4929AB5}">
      <dsp:nvSpPr>
        <dsp:cNvPr id="0" name=""/>
        <dsp:cNvSpPr/>
      </dsp:nvSpPr>
      <dsp:spPr>
        <a:xfrm>
          <a:off x="3209185" y="1789850"/>
          <a:ext cx="1491614" cy="1491614"/>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b="1" kern="1200"/>
            <a:t>Fragmented Accountability</a:t>
          </a:r>
          <a:endParaRPr lang="en-US" sz="1300" kern="1200"/>
        </a:p>
      </dsp:txBody>
      <dsp:txXfrm>
        <a:off x="3427627" y="2008292"/>
        <a:ext cx="1054730" cy="1054730"/>
      </dsp:txXfrm>
    </dsp:sp>
    <dsp:sp modelId="{2780AC20-6B02-4064-97DD-2173DA0DCD3D}">
      <dsp:nvSpPr>
        <dsp:cNvPr id="0" name=""/>
        <dsp:cNvSpPr/>
      </dsp:nvSpPr>
      <dsp:spPr>
        <a:xfrm>
          <a:off x="4849962" y="1789850"/>
          <a:ext cx="2237422" cy="1491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577850">
            <a:lnSpc>
              <a:spcPct val="90000"/>
            </a:lnSpc>
            <a:spcBef>
              <a:spcPct val="0"/>
            </a:spcBef>
            <a:spcAft>
              <a:spcPct val="15000"/>
            </a:spcAft>
            <a:buChar char="•"/>
          </a:pPr>
          <a:r>
            <a:rPr lang="en-US" sz="1300" kern="1200"/>
            <a:t>Current policies lack a unified framework for mandated, accredited management training, leading to inconsistent development standards across different Trusts (The King's Fund, 2025).</a:t>
          </a:r>
        </a:p>
      </dsp:txBody>
      <dsp:txXfrm>
        <a:off x="4849962" y="1789850"/>
        <a:ext cx="2237422" cy="1491614"/>
      </dsp:txXfrm>
    </dsp:sp>
    <dsp:sp modelId="{81CE2A73-C37B-42E2-9B05-9A1F1F1C7872}">
      <dsp:nvSpPr>
        <dsp:cNvPr id="0" name=""/>
        <dsp:cNvSpPr/>
      </dsp:nvSpPr>
      <dsp:spPr>
        <a:xfrm>
          <a:off x="2716499" y="3628579"/>
          <a:ext cx="1491614" cy="1491614"/>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b="1" kern="1200"/>
            <a:t>Centralized Rigidity</a:t>
          </a:r>
          <a:endParaRPr lang="en-US" sz="1300" kern="1200"/>
        </a:p>
      </dsp:txBody>
      <dsp:txXfrm>
        <a:off x="2934941" y="3847021"/>
        <a:ext cx="1054730" cy="1054730"/>
      </dsp:txXfrm>
    </dsp:sp>
    <dsp:sp modelId="{5BE7F327-8DBE-40FD-892D-B06EC09F81BA}">
      <dsp:nvSpPr>
        <dsp:cNvPr id="0" name=""/>
        <dsp:cNvSpPr/>
      </dsp:nvSpPr>
      <dsp:spPr>
        <a:xfrm>
          <a:off x="4357276" y="3628579"/>
          <a:ext cx="2237422" cy="1491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577850">
            <a:lnSpc>
              <a:spcPct val="90000"/>
            </a:lnSpc>
            <a:spcBef>
              <a:spcPct val="0"/>
            </a:spcBef>
            <a:spcAft>
              <a:spcPct val="15000"/>
            </a:spcAft>
            <a:buChar char="•"/>
          </a:pPr>
          <a:r>
            <a:rPr lang="en-US" sz="1300" kern="1200"/>
            <a:t>National training quotas are often disconnected from local health deprivation needs, preventing regional leaders from innovating their own workforce solutions (The King's Fund, 2025).</a:t>
          </a:r>
        </a:p>
      </dsp:txBody>
      <dsp:txXfrm>
        <a:off x="4357276" y="3628579"/>
        <a:ext cx="2237422" cy="1491614"/>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A8A1C-E1EA-42C5-BBB2-63B41937FDD3}">
      <dsp:nvSpPr>
        <dsp:cNvPr id="0" name=""/>
        <dsp:cNvSpPr/>
      </dsp:nvSpPr>
      <dsp:spPr>
        <a:xfrm>
          <a:off x="5414" y="1612"/>
          <a:ext cx="2189559" cy="246061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Leader-Centric Models</a:t>
          </a:r>
          <a:endParaRPr lang="en-US" sz="1800" kern="1200" dirty="0">
            <a:solidFill>
              <a:schemeClr val="tx1"/>
            </a:solidFill>
          </a:endParaRPr>
        </a:p>
      </dsp:txBody>
      <dsp:txXfrm>
        <a:off x="69544" y="65742"/>
        <a:ext cx="2061299" cy="2332352"/>
      </dsp:txXfrm>
    </dsp:sp>
    <dsp:sp modelId="{A80911A5-770E-4F1B-BB9C-9FCC9FF4C9E0}">
      <dsp:nvSpPr>
        <dsp:cNvPr id="0" name=""/>
        <dsp:cNvSpPr/>
      </dsp:nvSpPr>
      <dsp:spPr>
        <a:xfrm>
          <a:off x="5414" y="2659049"/>
          <a:ext cx="2189559" cy="246061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solidFill>
                <a:schemeClr val="tx1"/>
              </a:solidFill>
            </a:rPr>
            <a:t>Traditional NHS structures still rely heavily on individual "heroic" leadership rather than fostering the collective leadership necessary for team-based learning (NHS England, 2018).</a:t>
          </a:r>
        </a:p>
      </dsp:txBody>
      <dsp:txXfrm>
        <a:off x="69544" y="2723179"/>
        <a:ext cx="2061299" cy="2332352"/>
      </dsp:txXfrm>
    </dsp:sp>
    <dsp:sp modelId="{D1C9EDAC-A387-4AA7-9629-2595A84FD87B}">
      <dsp:nvSpPr>
        <dsp:cNvPr id="0" name=""/>
        <dsp:cNvSpPr/>
      </dsp:nvSpPr>
      <dsp:spPr>
        <a:xfrm>
          <a:off x="2562820" y="1612"/>
          <a:ext cx="2189559" cy="246061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Management De-professionalization</a:t>
          </a:r>
          <a:endParaRPr lang="en-US" sz="1800" kern="1200">
            <a:solidFill>
              <a:schemeClr val="tx1"/>
            </a:solidFill>
          </a:endParaRPr>
        </a:p>
      </dsp:txBody>
      <dsp:txXfrm>
        <a:off x="2626950" y="65742"/>
        <a:ext cx="2061299" cy="2332352"/>
      </dsp:txXfrm>
    </dsp:sp>
    <dsp:sp modelId="{498CC07E-DB64-424E-9BC4-F7493405DBC2}">
      <dsp:nvSpPr>
        <dsp:cNvPr id="0" name=""/>
        <dsp:cNvSpPr/>
      </dsp:nvSpPr>
      <dsp:spPr>
        <a:xfrm>
          <a:off x="2562820" y="2659049"/>
          <a:ext cx="2189559" cy="246061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solidFill>
                <a:schemeClr val="tx1"/>
              </a:solidFill>
            </a:rPr>
            <a:t>A lack of formal requirements for management CPD results in leadership that may lack the HRM expertise to prioritize staff growth (The King's Fund, 2025).</a:t>
          </a:r>
        </a:p>
      </dsp:txBody>
      <dsp:txXfrm>
        <a:off x="2626950" y="2723179"/>
        <a:ext cx="2061299" cy="2332352"/>
      </dsp:txXfrm>
    </dsp:sp>
    <dsp:sp modelId="{17366019-EEED-4410-B30D-4B3196C9F7F4}">
      <dsp:nvSpPr>
        <dsp:cNvPr id="0" name=""/>
        <dsp:cNvSpPr/>
      </dsp:nvSpPr>
      <dsp:spPr>
        <a:xfrm>
          <a:off x="5120225" y="1612"/>
          <a:ext cx="2189559" cy="246061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Siloed Infrastructure</a:t>
          </a:r>
          <a:endParaRPr lang="en-US" sz="1800" kern="1200">
            <a:solidFill>
              <a:schemeClr val="tx1"/>
            </a:solidFill>
          </a:endParaRPr>
        </a:p>
      </dsp:txBody>
      <dsp:txXfrm>
        <a:off x="5184355" y="65742"/>
        <a:ext cx="2061299" cy="2332352"/>
      </dsp:txXfrm>
    </dsp:sp>
    <dsp:sp modelId="{F1BF7C08-B121-4362-9106-B42DEE5292D7}">
      <dsp:nvSpPr>
        <dsp:cNvPr id="0" name=""/>
        <dsp:cNvSpPr/>
      </dsp:nvSpPr>
      <dsp:spPr>
        <a:xfrm>
          <a:off x="5120225" y="2659049"/>
          <a:ext cx="2189559" cy="246061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solidFill>
                <a:schemeClr val="tx1"/>
              </a:solidFill>
            </a:rPr>
            <a:t>Existing structural redesigns often neglect the protection of diversity and inclusion roles, which are critical for equitable training access (The King's Fund, 2025).</a:t>
          </a:r>
        </a:p>
      </dsp:txBody>
      <dsp:txXfrm>
        <a:off x="5184355" y="2723179"/>
        <a:ext cx="2061299" cy="2332352"/>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E32E3-FD59-4025-8256-046D0DE7245D}">
      <dsp:nvSpPr>
        <dsp:cNvPr id="0" name=""/>
        <dsp:cNvSpPr/>
      </dsp:nvSpPr>
      <dsp:spPr>
        <a:xfrm>
          <a:off x="5207" y="645988"/>
          <a:ext cx="2710185" cy="1026000"/>
        </a:xfrm>
        <a:prstGeom prst="chevr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US" sz="1900" b="1" kern="1200"/>
            <a:t>Compliance Culture Bias</a:t>
          </a:r>
          <a:endParaRPr lang="en-US" sz="1900" kern="1200"/>
        </a:p>
      </dsp:txBody>
      <dsp:txXfrm>
        <a:off x="518207" y="645988"/>
        <a:ext cx="1684185" cy="1026000"/>
      </dsp:txXfrm>
    </dsp:sp>
    <dsp:sp modelId="{AE8FB7C2-2E66-4C54-88E1-803232D25DEA}">
      <dsp:nvSpPr>
        <dsp:cNvPr id="0" name=""/>
        <dsp:cNvSpPr/>
      </dsp:nvSpPr>
      <dsp:spPr>
        <a:xfrm>
          <a:off x="5207" y="1800238"/>
          <a:ext cx="2168148" cy="29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844550">
            <a:lnSpc>
              <a:spcPct val="90000"/>
            </a:lnSpc>
            <a:spcBef>
              <a:spcPct val="0"/>
            </a:spcBef>
            <a:spcAft>
              <a:spcPct val="15000"/>
            </a:spcAft>
            <a:buChar char="•"/>
          </a:pPr>
          <a:r>
            <a:rPr lang="en-US" sz="1900" kern="1200"/>
            <a:t>The NHS culture often emphasizes oversight and "tick-box" compliance rather than a commitment to professional accountability and developmental improvement (The King's Fund, 2025).</a:t>
          </a:r>
        </a:p>
      </dsp:txBody>
      <dsp:txXfrm>
        <a:off x="5207" y="1800238"/>
        <a:ext cx="2168148" cy="2992500"/>
      </dsp:txXfrm>
    </dsp:sp>
    <dsp:sp modelId="{115675B4-9F27-4C7C-9B8A-F3C57A127227}">
      <dsp:nvSpPr>
        <dsp:cNvPr id="0" name=""/>
        <dsp:cNvSpPr/>
      </dsp:nvSpPr>
      <dsp:spPr>
        <a:xfrm>
          <a:off x="2499393" y="645988"/>
          <a:ext cx="2710185" cy="1026000"/>
        </a:xfrm>
        <a:prstGeom prst="chevr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US" sz="1900" b="1" kern="1200"/>
            <a:t>Blame-Oriented Environments</a:t>
          </a:r>
          <a:endParaRPr lang="en-US" sz="1900" kern="1200"/>
        </a:p>
      </dsp:txBody>
      <dsp:txXfrm>
        <a:off x="3012393" y="645988"/>
        <a:ext cx="1684185" cy="1026000"/>
      </dsp:txXfrm>
    </dsp:sp>
    <dsp:sp modelId="{6F5700E8-ABA4-4AD2-AD6C-32D03C384DB6}">
      <dsp:nvSpPr>
        <dsp:cNvPr id="0" name=""/>
        <dsp:cNvSpPr/>
      </dsp:nvSpPr>
      <dsp:spPr>
        <a:xfrm>
          <a:off x="2499393" y="1800238"/>
          <a:ext cx="2168148" cy="29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844550">
            <a:lnSpc>
              <a:spcPct val="90000"/>
            </a:lnSpc>
            <a:spcBef>
              <a:spcPct val="0"/>
            </a:spcBef>
            <a:spcAft>
              <a:spcPct val="15000"/>
            </a:spcAft>
            <a:buChar char="•"/>
          </a:pPr>
          <a:r>
            <a:rPr lang="en-US" sz="1900" kern="1200"/>
            <a:t>In some areas, a lack of psychological safety prevents staff from treating mistakes as developmental "learning opportunities" (NHS England, 2018).</a:t>
          </a:r>
        </a:p>
      </dsp:txBody>
      <dsp:txXfrm>
        <a:off x="2499393" y="1800238"/>
        <a:ext cx="2168148" cy="2992500"/>
      </dsp:txXfrm>
    </dsp:sp>
    <dsp:sp modelId="{E12844D2-69A7-4FB7-8A3D-3F2B4C8CEB44}">
      <dsp:nvSpPr>
        <dsp:cNvPr id="0" name=""/>
        <dsp:cNvSpPr/>
      </dsp:nvSpPr>
      <dsp:spPr>
        <a:xfrm>
          <a:off x="4993579" y="645988"/>
          <a:ext cx="2710185" cy="1026000"/>
        </a:xfrm>
        <a:prstGeom prst="chevr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US" sz="1900" b="1" kern="1200"/>
            <a:t>Resistance to Change</a:t>
          </a:r>
          <a:endParaRPr lang="en-US" sz="1900" kern="1200"/>
        </a:p>
      </dsp:txBody>
      <dsp:txXfrm>
        <a:off x="5506579" y="645988"/>
        <a:ext cx="1684185" cy="1026000"/>
      </dsp:txXfrm>
    </dsp:sp>
    <dsp:sp modelId="{71773A00-041C-435B-94D0-754E020624D0}">
      <dsp:nvSpPr>
        <dsp:cNvPr id="0" name=""/>
        <dsp:cNvSpPr/>
      </dsp:nvSpPr>
      <dsp:spPr>
        <a:xfrm>
          <a:off x="4993579" y="1800238"/>
          <a:ext cx="2168148" cy="299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844550">
            <a:lnSpc>
              <a:spcPct val="90000"/>
            </a:lnSpc>
            <a:spcBef>
              <a:spcPct val="0"/>
            </a:spcBef>
            <a:spcAft>
              <a:spcPct val="15000"/>
            </a:spcAft>
            <a:buChar char="•"/>
          </a:pPr>
          <a:r>
            <a:rPr lang="en-US" sz="1900" kern="1200"/>
            <a:t>Socio-cultural issues within the workforce can impede the adoption of AI-based learning analytics and new strategic HRM influences (Muraleedharan et al., 2025).</a:t>
          </a:r>
        </a:p>
      </dsp:txBody>
      <dsp:txXfrm>
        <a:off x="4993579" y="1800238"/>
        <a:ext cx="2168148" cy="299250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0630E-9887-4E8F-960F-0175535C7EC4}">
      <dsp:nvSpPr>
        <dsp:cNvPr id="0" name=""/>
        <dsp:cNvSpPr/>
      </dsp:nvSpPr>
      <dsp:spPr>
        <a:xfrm>
          <a:off x="0" y="18137"/>
          <a:ext cx="7315200" cy="59962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Micro-Learning Adoption</a:t>
          </a:r>
          <a:endParaRPr lang="en-US" sz="2500" kern="1200"/>
        </a:p>
      </dsp:txBody>
      <dsp:txXfrm>
        <a:off x="29271" y="47408"/>
        <a:ext cx="7256658" cy="541083"/>
      </dsp:txXfrm>
    </dsp:sp>
    <dsp:sp modelId="{2BF20897-4740-4F6C-96F1-28C1FF49A82B}">
      <dsp:nvSpPr>
        <dsp:cNvPr id="0" name=""/>
        <dsp:cNvSpPr/>
      </dsp:nvSpPr>
      <dsp:spPr>
        <a:xfrm>
          <a:off x="0" y="617762"/>
          <a:ext cx="7315200" cy="119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258"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Implementing "bite-size" learning sessions of approximately one hour allows staff to maintain consistent professional growth without disrupting busy clinical schedules (UKCPA, 2026).</a:t>
          </a:r>
        </a:p>
      </dsp:txBody>
      <dsp:txXfrm>
        <a:off x="0" y="617762"/>
        <a:ext cx="7315200" cy="1190250"/>
      </dsp:txXfrm>
    </dsp:sp>
    <dsp:sp modelId="{295ACF00-32A2-42E9-AAF2-B73CCD0CA3BD}">
      <dsp:nvSpPr>
        <dsp:cNvPr id="0" name=""/>
        <dsp:cNvSpPr/>
      </dsp:nvSpPr>
      <dsp:spPr>
        <a:xfrm>
          <a:off x="0" y="1808012"/>
          <a:ext cx="7315200" cy="59962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High-Performance Work Systems (HPWS)</a:t>
          </a:r>
          <a:endParaRPr lang="en-US" sz="2500" kern="1200"/>
        </a:p>
      </dsp:txBody>
      <dsp:txXfrm>
        <a:off x="29271" y="1837283"/>
        <a:ext cx="7256658" cy="541083"/>
      </dsp:txXfrm>
    </dsp:sp>
    <dsp:sp modelId="{D5D2544D-97B9-4185-A690-ECAE9224B32F}">
      <dsp:nvSpPr>
        <dsp:cNvPr id="0" name=""/>
        <dsp:cNvSpPr/>
      </dsp:nvSpPr>
      <dsp:spPr>
        <a:xfrm>
          <a:off x="0" y="2407637"/>
          <a:ext cx="7315200" cy="119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258"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Adopting service-oriented HPWS can empower nurses and clinicians to engage in "job crafting," which improves both extra-role performance and patient outcomes (Song et al., 2024).</a:t>
          </a:r>
        </a:p>
      </dsp:txBody>
      <dsp:txXfrm>
        <a:off x="0" y="2407637"/>
        <a:ext cx="7315200" cy="1190250"/>
      </dsp:txXfrm>
    </dsp:sp>
    <dsp:sp modelId="{FECF5982-F239-41A8-A805-01826A5BF65A}">
      <dsp:nvSpPr>
        <dsp:cNvPr id="0" name=""/>
        <dsp:cNvSpPr/>
      </dsp:nvSpPr>
      <dsp:spPr>
        <a:xfrm>
          <a:off x="0" y="3597887"/>
          <a:ext cx="7315200" cy="59962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Strategic Local Innovation</a:t>
          </a:r>
          <a:endParaRPr lang="en-US" sz="2500" kern="1200"/>
        </a:p>
      </dsp:txBody>
      <dsp:txXfrm>
        <a:off x="29271" y="3627158"/>
        <a:ext cx="7256658" cy="541083"/>
      </dsp:txXfrm>
    </dsp:sp>
    <dsp:sp modelId="{4065A0FB-96CB-4D71-A499-9400440C0390}">
      <dsp:nvSpPr>
        <dsp:cNvPr id="0" name=""/>
        <dsp:cNvSpPr/>
      </dsp:nvSpPr>
      <dsp:spPr>
        <a:xfrm>
          <a:off x="0" y="4197512"/>
          <a:ext cx="7315200" cy="90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258"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Resourcing decisions for training places should be shifted to local leaders who can target funding toward specific regional health needs (The King's Fund, 2025).</a:t>
          </a:r>
        </a:p>
      </dsp:txBody>
      <dsp:txXfrm>
        <a:off x="0" y="4197512"/>
        <a:ext cx="7315200" cy="905625"/>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42AB2-F177-4531-A3EA-3C35DC36946A}">
      <dsp:nvSpPr>
        <dsp:cNvPr id="0" name=""/>
        <dsp:cNvSpPr/>
      </dsp:nvSpPr>
      <dsp:spPr>
        <a:xfrm>
          <a:off x="0" y="2500"/>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2B1456-6C22-48FA-9724-158C5D6323D4}">
      <dsp:nvSpPr>
        <dsp:cNvPr id="0" name=""/>
        <dsp:cNvSpPr/>
      </dsp:nvSpPr>
      <dsp:spPr>
        <a:xfrm>
          <a:off x="0" y="2500"/>
          <a:ext cx="1463040" cy="170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Cultural Shift</a:t>
          </a:r>
          <a:endParaRPr lang="en-US" sz="2100" kern="1200"/>
        </a:p>
      </dsp:txBody>
      <dsp:txXfrm>
        <a:off x="0" y="2500"/>
        <a:ext cx="1463040" cy="1705424"/>
      </dsp:txXfrm>
    </dsp:sp>
    <dsp:sp modelId="{6A1B0CC3-179A-4D5D-8C66-1908483C156E}">
      <dsp:nvSpPr>
        <dsp:cNvPr id="0" name=""/>
        <dsp:cNvSpPr/>
      </dsp:nvSpPr>
      <dsp:spPr>
        <a:xfrm>
          <a:off x="1572768" y="79944"/>
          <a:ext cx="5742432" cy="154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The NHS must transition from a culture of compliance to one rooted in professional accountability and compassionate leadership to ensure training effectiveness (The King's Fund, 2025).</a:t>
          </a:r>
        </a:p>
      </dsp:txBody>
      <dsp:txXfrm>
        <a:off x="1572768" y="79944"/>
        <a:ext cx="5742432" cy="1548871"/>
      </dsp:txXfrm>
    </dsp:sp>
    <dsp:sp modelId="{2CE16D18-DB44-43E6-A29E-BCC1C31B92AA}">
      <dsp:nvSpPr>
        <dsp:cNvPr id="0" name=""/>
        <dsp:cNvSpPr/>
      </dsp:nvSpPr>
      <dsp:spPr>
        <a:xfrm>
          <a:off x="1463040" y="1628816"/>
          <a:ext cx="5852160" cy="0"/>
        </a:xfrm>
        <a:prstGeom prst="line">
          <a:avLst/>
        </a:prstGeom>
        <a:solidFill>
          <a:schemeClr val="accent1">
            <a:hueOff val="0"/>
            <a:satOff val="0"/>
            <a:lumOff val="0"/>
            <a:alphaOff val="0"/>
          </a:schemeClr>
        </a:solidFill>
        <a:ln w="1079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5237E7-2E42-4715-A23F-AA984FCFC943}">
      <dsp:nvSpPr>
        <dsp:cNvPr id="0" name=""/>
        <dsp:cNvSpPr/>
      </dsp:nvSpPr>
      <dsp:spPr>
        <a:xfrm>
          <a:off x="0" y="1707925"/>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240441-AE88-41FB-B7C7-AEE1C515434E}">
      <dsp:nvSpPr>
        <dsp:cNvPr id="0" name=""/>
        <dsp:cNvSpPr/>
      </dsp:nvSpPr>
      <dsp:spPr>
        <a:xfrm>
          <a:off x="0" y="1707925"/>
          <a:ext cx="1463040" cy="170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Digital Integration</a:t>
          </a:r>
          <a:endParaRPr lang="en-US" sz="2100" kern="1200"/>
        </a:p>
      </dsp:txBody>
      <dsp:txXfrm>
        <a:off x="0" y="1707925"/>
        <a:ext cx="1463040" cy="1705424"/>
      </dsp:txXfrm>
    </dsp:sp>
    <dsp:sp modelId="{96EBBECC-62DA-47FD-AD84-31494C40AA51}">
      <dsp:nvSpPr>
        <dsp:cNvPr id="0" name=""/>
        <dsp:cNvSpPr/>
      </dsp:nvSpPr>
      <dsp:spPr>
        <a:xfrm>
          <a:off x="1572768" y="1785368"/>
          <a:ext cx="5742432" cy="154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Future-proofing the workforce requires the urgent integration of technology-provider alliances to match training with regional industrial demands (Bharathi et al., 2024).</a:t>
          </a:r>
        </a:p>
      </dsp:txBody>
      <dsp:txXfrm>
        <a:off x="1572768" y="1785368"/>
        <a:ext cx="5742432" cy="1548871"/>
      </dsp:txXfrm>
    </dsp:sp>
    <dsp:sp modelId="{DFC22114-770D-4010-9D86-2C77608881D5}">
      <dsp:nvSpPr>
        <dsp:cNvPr id="0" name=""/>
        <dsp:cNvSpPr/>
      </dsp:nvSpPr>
      <dsp:spPr>
        <a:xfrm>
          <a:off x="1463040" y="3334240"/>
          <a:ext cx="5852160" cy="0"/>
        </a:xfrm>
        <a:prstGeom prst="line">
          <a:avLst/>
        </a:prstGeom>
        <a:solidFill>
          <a:schemeClr val="accent1">
            <a:hueOff val="0"/>
            <a:satOff val="0"/>
            <a:lumOff val="0"/>
            <a:alphaOff val="0"/>
          </a:schemeClr>
        </a:solidFill>
        <a:ln w="1079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D0F6E58-8B74-4C6F-AC7A-F1A36E908DC4}">
      <dsp:nvSpPr>
        <dsp:cNvPr id="0" name=""/>
        <dsp:cNvSpPr/>
      </dsp:nvSpPr>
      <dsp:spPr>
        <a:xfrm>
          <a:off x="0" y="3413349"/>
          <a:ext cx="731520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65C512-55A6-47BF-BA7C-E9E0F7639D54}">
      <dsp:nvSpPr>
        <dsp:cNvPr id="0" name=""/>
        <dsp:cNvSpPr/>
      </dsp:nvSpPr>
      <dsp:spPr>
        <a:xfrm>
          <a:off x="0" y="3413349"/>
          <a:ext cx="1463040" cy="170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Holistic HCM Strategy</a:t>
          </a:r>
          <a:endParaRPr lang="en-US" sz="2100" kern="1200"/>
        </a:p>
      </dsp:txBody>
      <dsp:txXfrm>
        <a:off x="0" y="3413349"/>
        <a:ext cx="1463040" cy="1705424"/>
      </dsp:txXfrm>
    </dsp:sp>
    <dsp:sp modelId="{1D728E3C-49B6-406F-8C0F-C70E56F5CC07}">
      <dsp:nvSpPr>
        <dsp:cNvPr id="0" name=""/>
        <dsp:cNvSpPr/>
      </dsp:nvSpPr>
      <dsp:spPr>
        <a:xfrm>
          <a:off x="1572768" y="3490793"/>
          <a:ext cx="5742432" cy="1548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Addressing T&amp;D challenges requires a unified approach that links leadership professionalization directly to staff well-being and patient safety (NHS England, 2018).</a:t>
          </a:r>
        </a:p>
      </dsp:txBody>
      <dsp:txXfrm>
        <a:off x="1572768" y="3490793"/>
        <a:ext cx="5742432" cy="1548871"/>
      </dsp:txXfrm>
    </dsp:sp>
    <dsp:sp modelId="{F158F2B4-8A56-4323-B1F3-14D782B6A6D8}">
      <dsp:nvSpPr>
        <dsp:cNvPr id="0" name=""/>
        <dsp:cNvSpPr/>
      </dsp:nvSpPr>
      <dsp:spPr>
        <a:xfrm>
          <a:off x="1463040" y="5039665"/>
          <a:ext cx="5852160" cy="0"/>
        </a:xfrm>
        <a:prstGeom prst="line">
          <a:avLst/>
        </a:prstGeom>
        <a:solidFill>
          <a:schemeClr val="accent1">
            <a:hueOff val="0"/>
            <a:satOff val="0"/>
            <a:lumOff val="0"/>
            <a:alphaOff val="0"/>
          </a:schemeClr>
        </a:solidFill>
        <a:ln w="1079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9.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8.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Shape 3">
            <a:extLst>
              <a:ext uri="{FF2B5EF4-FFF2-40B4-BE49-F238E27FC236}">
                <a16:creationId xmlns:a16="http://schemas.microsoft.com/office/drawing/2014/main" id="{A57C46EC-A2C5-4338-A9CF-C2E16CB2B6AD}"/>
              </a:ext>
            </a:extLst>
          </p:cNvPr>
          <p:cNvSpPr>
            <a:spLocks noGrp="1" noRot="1" noChangeAspect="1"/>
          </p:cNvSpPr>
          <p:nvPr>
            <p:ph type="sldImg" idx="2"/>
          </p:nvPr>
        </p:nvSpPr>
        <p:spPr bwMode="auto">
          <a:xfrm>
            <a:off x="1143000" y="685800"/>
            <a:ext cx="4572000" cy="3429000"/>
          </a:xfrm>
          <a:custGeom>
            <a:avLst/>
            <a:gdLst>
              <a:gd name="T0" fmla="*/ 0 w 120000"/>
              <a:gd name="T1" fmla="*/ 0 h 120000"/>
              <a:gd name="T2" fmla="*/ 2147483646 w 120000"/>
              <a:gd name="T3" fmla="*/ 0 h 120000"/>
              <a:gd name="T4" fmla="*/ 2147483646 w 120000"/>
              <a:gd name="T5" fmla="*/ 2147483646 h 120000"/>
              <a:gd name="T6" fmla="*/ 0 w 120000"/>
              <a:gd name="T7" fmla="*/ 2147483646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w="9525" cap="flat"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4" name="Shape 4">
            <a:extLst>
              <a:ext uri="{FF2B5EF4-FFF2-40B4-BE49-F238E27FC236}">
                <a16:creationId xmlns:a16="http://schemas.microsoft.com/office/drawing/2014/main" id="{A6598AF4-ED63-4615-9B65-3B669335EC6B}"/>
              </a:ext>
            </a:extLst>
          </p:cNvPr>
          <p:cNvSpPr txBox="1">
            <a:spLocks noGrp="1"/>
          </p:cNvSpPr>
          <p:nvPr>
            <p:ph type="body" idx="1"/>
          </p:nvPr>
        </p:nvSpPr>
        <p:spPr>
          <a:xfrm>
            <a:off x="685800" y="4343400"/>
            <a:ext cx="5486400" cy="4114800"/>
          </a:xfrm>
          <a:prstGeom prst="rect">
            <a:avLst/>
          </a:prstGeom>
          <a:noFill/>
          <a:ln>
            <a:noFill/>
          </a:ln>
        </p:spPr>
        <p:txBody>
          <a:bodyPr lIns="91425" tIns="91425" rIns="91425" bIns="91425" anchor="t" anchorCtr="0"/>
          <a:lstStyle>
            <a:lvl1pPr lvl="0">
              <a:spcBef>
                <a:spcPts val="0"/>
              </a:spcBef>
              <a:defRPr sz="1100"/>
            </a:lvl1pPr>
            <a:lvl2pPr lvl="1">
              <a:spcBef>
                <a:spcPts val="0"/>
              </a:spcBef>
              <a:defRPr sz="1100"/>
            </a:lvl2pPr>
            <a:lvl3pPr lvl="2">
              <a:spcBef>
                <a:spcPts val="0"/>
              </a:spcBef>
              <a:defRPr sz="1100"/>
            </a:lvl3pPr>
            <a:lvl4pPr lvl="3">
              <a:spcBef>
                <a:spcPts val="0"/>
              </a:spcBef>
              <a:defRPr sz="1100"/>
            </a:lvl4pPr>
            <a:lvl5pPr lvl="4">
              <a:spcBef>
                <a:spcPts val="0"/>
              </a:spcBef>
              <a:defRPr sz="1100"/>
            </a:lvl5pPr>
            <a:lvl6pPr lvl="5">
              <a:spcBef>
                <a:spcPts val="0"/>
              </a:spcBef>
              <a:defRPr sz="1100"/>
            </a:lvl6pPr>
            <a:lvl7pPr lvl="6">
              <a:spcBef>
                <a:spcPts val="0"/>
              </a:spcBef>
              <a:defRPr sz="1100"/>
            </a:lvl7pPr>
            <a:lvl8pPr lvl="7">
              <a:spcBef>
                <a:spcPts val="0"/>
              </a:spcBef>
              <a:defRPr sz="1100"/>
            </a:lvl8pPr>
            <a:lvl9pPr lvl="8">
              <a:spcBef>
                <a:spcPts val="0"/>
              </a:spcBef>
              <a:defRPr sz="1100"/>
            </a:lvl9pPr>
          </a:lstStyle>
          <a:p>
            <a:pPr lvl="0"/>
            <a:endParaRPr noProof="0"/>
          </a:p>
        </p:txBody>
      </p:sp>
    </p:spTree>
  </p:cSld>
  <p:clrMap bg1="lt1" tx1="dk1" bg2="dk2" tx2="lt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742950" indent="-285750" algn="l" rtl="0" eaLnBrk="0" fontAlgn="base" hangingPunct="0">
      <a:spcBef>
        <a:spcPct val="30000"/>
      </a:spcBef>
      <a:spcAft>
        <a:spcPct val="0"/>
      </a:spcAft>
      <a:defRPr sz="1200" kern="1200">
        <a:solidFill>
          <a:schemeClr val="tx1"/>
        </a:solidFill>
        <a:latin typeface="+mn-lt"/>
        <a:ea typeface="+mn-ea"/>
        <a:cs typeface="+mn-cs"/>
      </a:defRPr>
    </a:lvl2pPr>
    <a:lvl3pPr marL="1143000" indent="-228600" algn="l" rtl="0" eaLnBrk="0" fontAlgn="base" hangingPunct="0">
      <a:spcBef>
        <a:spcPct val="30000"/>
      </a:spcBef>
      <a:spcAft>
        <a:spcPct val="0"/>
      </a:spcAft>
      <a:defRPr sz="1200" kern="1200">
        <a:solidFill>
          <a:schemeClr val="tx1"/>
        </a:solidFill>
        <a:latin typeface="+mn-lt"/>
        <a:ea typeface="+mn-ea"/>
        <a:cs typeface="+mn-cs"/>
      </a:defRPr>
    </a:lvl3pPr>
    <a:lvl4pPr marL="1600200" indent="-228600" algn="l" rtl="0" eaLnBrk="0" fontAlgn="base" hangingPunct="0">
      <a:spcBef>
        <a:spcPct val="30000"/>
      </a:spcBef>
      <a:spcAft>
        <a:spcPct val="0"/>
      </a:spcAft>
      <a:defRPr sz="1200" kern="1200">
        <a:solidFill>
          <a:schemeClr val="tx1"/>
        </a:solidFill>
        <a:latin typeface="+mn-lt"/>
        <a:ea typeface="+mn-ea"/>
        <a:cs typeface="+mn-cs"/>
      </a:defRPr>
    </a:lvl4pPr>
    <a:lvl5pPr marL="2057400" indent="-2286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33021E3-76B4-4F3E-915A-CDD0DE4DD9FB}"/>
              </a:ext>
            </a:extLst>
          </p:cNvPr>
          <p:cNvSpPr>
            <a:spLocks noGrp="1" noRot="1" noChangeAspect="1" noTextEdit="1"/>
          </p:cNvSpPr>
          <p:nvPr>
            <p:ph type="sldImg"/>
          </p:nvPr>
        </p:nvSpPr>
        <p:spPr>
          <a:xfrm>
            <a:off x="381000" y="685800"/>
            <a:ext cx="6096000" cy="3429000"/>
          </a:xfrm>
          <a:ln>
            <a:headEnd/>
            <a:tailEnd/>
          </a:ln>
        </p:spPr>
      </p:sp>
      <p:sp>
        <p:nvSpPr>
          <p:cNvPr id="49155" name="Notes Placeholder 2">
            <a:extLst>
              <a:ext uri="{FF2B5EF4-FFF2-40B4-BE49-F238E27FC236}">
                <a16:creationId xmlns:a16="http://schemas.microsoft.com/office/drawing/2014/main" id="{7F374858-D916-4E97-8246-3AAA67AE83EF}"/>
              </a:ext>
            </a:extLst>
          </p:cNvPr>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pPr>
              <a:spcBef>
                <a:spcPct val="0"/>
              </a:spcBef>
            </a:pPr>
            <a:r>
              <a:rPr lang="en-US" altLang="en-US"/>
              <a:t>Thank you </a:t>
            </a:r>
          </a:p>
        </p:txBody>
      </p:sp>
      <p:sp>
        <p:nvSpPr>
          <p:cNvPr id="49156" name="Slide Number Placeholder 3">
            <a:extLst>
              <a:ext uri="{FF2B5EF4-FFF2-40B4-BE49-F238E27FC236}">
                <a16:creationId xmlns:a16="http://schemas.microsoft.com/office/drawing/2014/main" id="{3570D298-F516-4F01-ABE7-4C4D8631598B}"/>
              </a:ext>
            </a:extLst>
          </p:cNvPr>
          <p:cNvSpPr>
            <a:spLocks noGrp="1" noChangeArrowheads="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6D93420-5C23-4446-B159-5ACB9C59445F}" type="slidenum">
              <a:rPr lang="en-US" altLang="en-US" sz="1800">
                <a:latin typeface="Corbel" panose="020B0503020204020204" pitchFamily="34" charset="0"/>
              </a:rPr>
              <a:pPr>
                <a:spcBef>
                  <a:spcPct val="0"/>
                </a:spcBef>
              </a:pPr>
              <a:t>42</a:t>
            </a:fld>
            <a:endParaRPr lang="en-US" altLang="en-US" sz="1800">
              <a:latin typeface="Corbel" panose="020B0503020204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38AD4CA-747E-4AAD-B6FA-0F97AA4B136F}"/>
              </a:ext>
            </a:extLst>
          </p:cNvPr>
          <p:cNvSpPr/>
          <p:nvPr/>
        </p:nvSpPr>
        <p:spPr>
          <a:xfrm>
            <a:off x="0" y="762000"/>
            <a:ext cx="9142413" cy="533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37F96632-C00E-46A4-91F7-D614A1D49C89}"/>
              </a:ext>
            </a:extLst>
          </p:cNvPr>
          <p:cNvSpPr/>
          <p:nvPr/>
        </p:nvSpPr>
        <p:spPr>
          <a:xfrm>
            <a:off x="9271000" y="762000"/>
            <a:ext cx="2924175" cy="5334000"/>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6" name="Date Placeholder 3">
            <a:extLst>
              <a:ext uri="{FF2B5EF4-FFF2-40B4-BE49-F238E27FC236}">
                <a16:creationId xmlns:a16="http://schemas.microsoft.com/office/drawing/2014/main" id="{23D0938D-81F8-4E23-8CE7-28CAB1F4502A}"/>
              </a:ext>
            </a:extLst>
          </p:cNvPr>
          <p:cNvSpPr>
            <a:spLocks noGrp="1"/>
          </p:cNvSpPr>
          <p:nvPr>
            <p:ph type="dt" sz="half" idx="10"/>
          </p:nvPr>
        </p:nvSpPr>
        <p:spPr/>
        <p:txBody>
          <a:bodyPr/>
          <a:lstStyle>
            <a:lvl1pPr>
              <a:defRPr/>
            </a:lvl1pPr>
          </a:lstStyle>
          <a:p>
            <a:pPr>
              <a:defRPr/>
            </a:pPr>
            <a:fld id="{97CA9A22-3D48-40F0-AA1D-DB893A3A8490}" type="datetimeFigureOut">
              <a:rPr lang="en-US"/>
              <a:pPr>
                <a:defRPr/>
              </a:pPr>
              <a:t>4/5/2026</a:t>
            </a:fld>
            <a:endParaRPr lang="en-US"/>
          </a:p>
        </p:txBody>
      </p:sp>
      <p:sp>
        <p:nvSpPr>
          <p:cNvPr id="7" name="Footer Placeholder 4">
            <a:extLst>
              <a:ext uri="{FF2B5EF4-FFF2-40B4-BE49-F238E27FC236}">
                <a16:creationId xmlns:a16="http://schemas.microsoft.com/office/drawing/2014/main" id="{10AA55AA-7223-46F2-847B-D86B64036303}"/>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EA6BB313-F315-4E73-8377-50B1D1A8F336}"/>
              </a:ext>
            </a:extLst>
          </p:cNvPr>
          <p:cNvSpPr>
            <a:spLocks noGrp="1"/>
          </p:cNvSpPr>
          <p:nvPr>
            <p:ph type="sldNum" sz="quarter" idx="12"/>
          </p:nvPr>
        </p:nvSpPr>
        <p:spPr/>
        <p:txBody>
          <a:bodyPr/>
          <a:lstStyle>
            <a:lvl1pPr>
              <a:defRPr/>
            </a:lvl1pPr>
          </a:lstStyle>
          <a:p>
            <a:pPr>
              <a:defRPr/>
            </a:pPr>
            <a:fld id="{0F0E7565-E4C3-43DF-9EAF-3F99361FF02F}" type="slidenum">
              <a:rPr lang="en-US"/>
              <a:pPr>
                <a:defRPr/>
              </a:pPr>
              <a:t>‹#›</a:t>
            </a:fld>
            <a:endParaRPr lang="en-US"/>
          </a:p>
        </p:txBody>
      </p:sp>
    </p:spTree>
    <p:extLst>
      <p:ext uri="{BB962C8B-B14F-4D97-AF65-F5344CB8AC3E}">
        <p14:creationId xmlns:p14="http://schemas.microsoft.com/office/powerpoint/2010/main" val="3525452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E25311-7E0D-4B42-8061-BE50CCECE34D}"/>
              </a:ext>
            </a:extLst>
          </p:cNvPr>
          <p:cNvSpPr>
            <a:spLocks noGrp="1"/>
          </p:cNvSpPr>
          <p:nvPr>
            <p:ph type="dt" sz="half" idx="10"/>
          </p:nvPr>
        </p:nvSpPr>
        <p:spPr/>
        <p:txBody>
          <a:bodyPr/>
          <a:lstStyle>
            <a:lvl1pPr>
              <a:defRPr/>
            </a:lvl1pPr>
          </a:lstStyle>
          <a:p>
            <a:pPr>
              <a:defRPr/>
            </a:pPr>
            <a:fld id="{D14637B5-DA5D-4182-ADA5-A647C28F39DB}" type="datetimeFigureOut">
              <a:rPr lang="en-US"/>
              <a:pPr>
                <a:defRPr/>
              </a:pPr>
              <a:t>4/5/2026</a:t>
            </a:fld>
            <a:endParaRPr lang="en-US"/>
          </a:p>
        </p:txBody>
      </p:sp>
      <p:sp>
        <p:nvSpPr>
          <p:cNvPr id="5" name="Footer Placeholder 4">
            <a:extLst>
              <a:ext uri="{FF2B5EF4-FFF2-40B4-BE49-F238E27FC236}">
                <a16:creationId xmlns:a16="http://schemas.microsoft.com/office/drawing/2014/main" id="{DB508F04-A2C5-4D33-A978-2930B229366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871B400-5987-4BB2-8776-5E9E390E28D0}"/>
              </a:ext>
            </a:extLst>
          </p:cNvPr>
          <p:cNvSpPr>
            <a:spLocks noGrp="1"/>
          </p:cNvSpPr>
          <p:nvPr>
            <p:ph type="sldNum" sz="quarter" idx="12"/>
          </p:nvPr>
        </p:nvSpPr>
        <p:spPr/>
        <p:txBody>
          <a:bodyPr/>
          <a:lstStyle>
            <a:lvl1pPr>
              <a:defRPr/>
            </a:lvl1pPr>
          </a:lstStyle>
          <a:p>
            <a:pPr>
              <a:defRPr/>
            </a:pPr>
            <a:fld id="{3E413FE8-69CB-4A0A-B2B9-86247E672DC4}" type="slidenum">
              <a:rPr lang="en-US"/>
              <a:pPr>
                <a:defRPr/>
              </a:pPr>
              <a:t>‹#›</a:t>
            </a:fld>
            <a:endParaRPr lang="en-US"/>
          </a:p>
        </p:txBody>
      </p:sp>
    </p:spTree>
    <p:extLst>
      <p:ext uri="{BB962C8B-B14F-4D97-AF65-F5344CB8AC3E}">
        <p14:creationId xmlns:p14="http://schemas.microsoft.com/office/powerpoint/2010/main" val="349873627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3C1939-D2AD-4A6A-BACE-E8E38E666A3B}"/>
              </a:ext>
            </a:extLst>
          </p:cNvPr>
          <p:cNvSpPr>
            <a:spLocks noGrp="1"/>
          </p:cNvSpPr>
          <p:nvPr>
            <p:ph type="dt" sz="half" idx="10"/>
          </p:nvPr>
        </p:nvSpPr>
        <p:spPr/>
        <p:txBody>
          <a:bodyPr/>
          <a:lstStyle>
            <a:lvl1pPr>
              <a:defRPr/>
            </a:lvl1pPr>
          </a:lstStyle>
          <a:p>
            <a:pPr>
              <a:defRPr/>
            </a:pPr>
            <a:fld id="{773DD35F-805A-45A0-AAF9-9B274F8DD0BF}" type="datetimeFigureOut">
              <a:rPr lang="en-US"/>
              <a:pPr>
                <a:defRPr/>
              </a:pPr>
              <a:t>4/5/2026</a:t>
            </a:fld>
            <a:endParaRPr lang="en-US"/>
          </a:p>
        </p:txBody>
      </p:sp>
      <p:sp>
        <p:nvSpPr>
          <p:cNvPr id="5" name="Footer Placeholder 4">
            <a:extLst>
              <a:ext uri="{FF2B5EF4-FFF2-40B4-BE49-F238E27FC236}">
                <a16:creationId xmlns:a16="http://schemas.microsoft.com/office/drawing/2014/main" id="{EA626E8B-78A3-422F-BDAB-0A892C08E8B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50CD207-EA8C-41D3-A6AE-65C36CCE85F1}"/>
              </a:ext>
            </a:extLst>
          </p:cNvPr>
          <p:cNvSpPr>
            <a:spLocks noGrp="1"/>
          </p:cNvSpPr>
          <p:nvPr>
            <p:ph type="sldNum" sz="quarter" idx="12"/>
          </p:nvPr>
        </p:nvSpPr>
        <p:spPr/>
        <p:txBody>
          <a:bodyPr/>
          <a:lstStyle>
            <a:lvl1pPr>
              <a:defRPr/>
            </a:lvl1pPr>
          </a:lstStyle>
          <a:p>
            <a:pPr>
              <a:defRPr/>
            </a:pPr>
            <a:fld id="{1DB24CF5-3B5C-46FE-86D5-89754A1821B1}" type="slidenum">
              <a:rPr lang="en-US"/>
              <a:pPr>
                <a:defRPr/>
              </a:pPr>
              <a:t>‹#›</a:t>
            </a:fld>
            <a:endParaRPr lang="en-US"/>
          </a:p>
        </p:txBody>
      </p:sp>
    </p:spTree>
    <p:extLst>
      <p:ext uri="{BB962C8B-B14F-4D97-AF65-F5344CB8AC3E}">
        <p14:creationId xmlns:p14="http://schemas.microsoft.com/office/powerpoint/2010/main" val="412071431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211534D8-3FB8-42F3-9788-C8AE23D85ABF}"/>
              </a:ext>
            </a:extLst>
          </p:cNvPr>
          <p:cNvSpPr>
            <a:spLocks noGrp="1"/>
          </p:cNvSpPr>
          <p:nvPr>
            <p:ph type="dt" sz="half" idx="10"/>
          </p:nvPr>
        </p:nvSpPr>
        <p:spPr/>
        <p:txBody>
          <a:bodyPr/>
          <a:lstStyle>
            <a:lvl1pPr>
              <a:defRPr/>
            </a:lvl1pPr>
          </a:lstStyle>
          <a:p>
            <a:pPr>
              <a:defRPr/>
            </a:pPr>
            <a:fld id="{D216B545-BFF2-4AC5-89E7-56759C55DE29}" type="datetimeFigureOut">
              <a:rPr lang="en-US"/>
              <a:pPr>
                <a:defRPr/>
              </a:pPr>
              <a:t>4/5/2026</a:t>
            </a:fld>
            <a:endParaRPr lang="en-US"/>
          </a:p>
        </p:txBody>
      </p:sp>
      <p:sp>
        <p:nvSpPr>
          <p:cNvPr id="6" name="Footer Placeholder 4">
            <a:extLst>
              <a:ext uri="{FF2B5EF4-FFF2-40B4-BE49-F238E27FC236}">
                <a16:creationId xmlns:a16="http://schemas.microsoft.com/office/drawing/2014/main" id="{D236D34F-1C1B-4F4D-86A7-21D98090E69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03E06C5-BF31-462E-BC71-6272A13F0E79}"/>
              </a:ext>
            </a:extLst>
          </p:cNvPr>
          <p:cNvSpPr>
            <a:spLocks noGrp="1"/>
          </p:cNvSpPr>
          <p:nvPr>
            <p:ph type="sldNum" sz="quarter" idx="12"/>
          </p:nvPr>
        </p:nvSpPr>
        <p:spPr/>
        <p:txBody>
          <a:bodyPr/>
          <a:lstStyle>
            <a:lvl1pPr>
              <a:defRPr/>
            </a:lvl1pPr>
          </a:lstStyle>
          <a:p>
            <a:pPr>
              <a:defRPr/>
            </a:pPr>
            <a:fld id="{245A82DF-0C2F-4A77-AF9E-AA388467C4AD}" type="slidenum">
              <a:rPr lang="en-US"/>
              <a:pPr>
                <a:defRPr/>
              </a:pPr>
              <a:t>‹#›</a:t>
            </a:fld>
            <a:endParaRPr lang="en-US"/>
          </a:p>
        </p:txBody>
      </p:sp>
    </p:spTree>
    <p:extLst>
      <p:ext uri="{BB962C8B-B14F-4D97-AF65-F5344CB8AC3E}">
        <p14:creationId xmlns:p14="http://schemas.microsoft.com/office/powerpoint/2010/main" val="21878179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A51B48FB-CA23-4A14-A978-886892991804}"/>
              </a:ext>
            </a:extLst>
          </p:cNvPr>
          <p:cNvSpPr>
            <a:spLocks noGrp="1"/>
          </p:cNvSpPr>
          <p:nvPr>
            <p:ph type="dt" sz="half" idx="10"/>
          </p:nvPr>
        </p:nvSpPr>
        <p:spPr/>
        <p:txBody>
          <a:bodyPr/>
          <a:lstStyle>
            <a:lvl1pPr>
              <a:defRPr/>
            </a:lvl1pPr>
          </a:lstStyle>
          <a:p>
            <a:pPr>
              <a:defRPr/>
            </a:pPr>
            <a:fld id="{9F212A17-C173-4D4B-AFD3-F4CE56F06EEF}" type="datetimeFigureOut">
              <a:rPr lang="en-US"/>
              <a:pPr>
                <a:defRPr/>
              </a:pPr>
              <a:t>4/5/2026</a:t>
            </a:fld>
            <a:endParaRPr lang="en-US"/>
          </a:p>
        </p:txBody>
      </p:sp>
      <p:sp>
        <p:nvSpPr>
          <p:cNvPr id="8" name="Footer Placeholder 4">
            <a:extLst>
              <a:ext uri="{FF2B5EF4-FFF2-40B4-BE49-F238E27FC236}">
                <a16:creationId xmlns:a16="http://schemas.microsoft.com/office/drawing/2014/main" id="{9A27F0A4-C7CA-4358-818E-CACD353F989D}"/>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4CDA2F49-321C-422B-A194-99DC01FEAEB2}"/>
              </a:ext>
            </a:extLst>
          </p:cNvPr>
          <p:cNvSpPr>
            <a:spLocks noGrp="1"/>
          </p:cNvSpPr>
          <p:nvPr>
            <p:ph type="sldNum" sz="quarter" idx="12"/>
          </p:nvPr>
        </p:nvSpPr>
        <p:spPr/>
        <p:txBody>
          <a:bodyPr/>
          <a:lstStyle>
            <a:lvl1pPr>
              <a:defRPr/>
            </a:lvl1pPr>
          </a:lstStyle>
          <a:p>
            <a:pPr>
              <a:defRPr/>
            </a:pPr>
            <a:fld id="{D0ACF6A1-971B-4183-87B4-4F61C658A18C}" type="slidenum">
              <a:rPr lang="en-US"/>
              <a:pPr>
                <a:defRPr/>
              </a:pPr>
              <a:t>‹#›</a:t>
            </a:fld>
            <a:endParaRPr lang="en-US"/>
          </a:p>
        </p:txBody>
      </p:sp>
    </p:spTree>
    <p:extLst>
      <p:ext uri="{BB962C8B-B14F-4D97-AF65-F5344CB8AC3E}">
        <p14:creationId xmlns:p14="http://schemas.microsoft.com/office/powerpoint/2010/main" val="224742948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2742CBCF-3D02-435A-B067-FC70FD007347}"/>
              </a:ext>
            </a:extLst>
          </p:cNvPr>
          <p:cNvSpPr>
            <a:spLocks noGrp="1"/>
          </p:cNvSpPr>
          <p:nvPr>
            <p:ph type="dt" sz="half" idx="10"/>
          </p:nvPr>
        </p:nvSpPr>
        <p:spPr/>
        <p:txBody>
          <a:bodyPr/>
          <a:lstStyle>
            <a:lvl1pPr>
              <a:defRPr/>
            </a:lvl1pPr>
          </a:lstStyle>
          <a:p>
            <a:pPr>
              <a:defRPr/>
            </a:pPr>
            <a:fld id="{2BE169EE-8A84-4EBE-BEE0-5037F7AB4E53}" type="datetimeFigureOut">
              <a:rPr lang="en-US"/>
              <a:pPr>
                <a:defRPr/>
              </a:pPr>
              <a:t>4/5/2026</a:t>
            </a:fld>
            <a:endParaRPr lang="en-US"/>
          </a:p>
        </p:txBody>
      </p:sp>
      <p:sp>
        <p:nvSpPr>
          <p:cNvPr id="4" name="Footer Placeholder 4">
            <a:extLst>
              <a:ext uri="{FF2B5EF4-FFF2-40B4-BE49-F238E27FC236}">
                <a16:creationId xmlns:a16="http://schemas.microsoft.com/office/drawing/2014/main" id="{9BC01274-C98E-4B86-9E8A-CA7F9406D974}"/>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63ACEF12-352E-4AA7-B032-711DC817C674}"/>
              </a:ext>
            </a:extLst>
          </p:cNvPr>
          <p:cNvSpPr>
            <a:spLocks noGrp="1"/>
          </p:cNvSpPr>
          <p:nvPr>
            <p:ph type="sldNum" sz="quarter" idx="12"/>
          </p:nvPr>
        </p:nvSpPr>
        <p:spPr/>
        <p:txBody>
          <a:bodyPr/>
          <a:lstStyle>
            <a:lvl1pPr>
              <a:defRPr/>
            </a:lvl1pPr>
          </a:lstStyle>
          <a:p>
            <a:pPr>
              <a:defRPr/>
            </a:pPr>
            <a:fld id="{0CA81EE9-0C4A-489A-A7CD-83CE41F8A2B9}" type="slidenum">
              <a:rPr lang="en-US"/>
              <a:pPr>
                <a:defRPr/>
              </a:pPr>
              <a:t>‹#›</a:t>
            </a:fld>
            <a:endParaRPr lang="en-US"/>
          </a:p>
        </p:txBody>
      </p:sp>
    </p:spTree>
    <p:extLst>
      <p:ext uri="{BB962C8B-B14F-4D97-AF65-F5344CB8AC3E}">
        <p14:creationId xmlns:p14="http://schemas.microsoft.com/office/powerpoint/2010/main" val="156347513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4">
            <a:extLst>
              <a:ext uri="{FF2B5EF4-FFF2-40B4-BE49-F238E27FC236}">
                <a16:creationId xmlns:a16="http://schemas.microsoft.com/office/drawing/2014/main" id="{E340171C-DD85-412A-BD82-1957D05E3F60}"/>
              </a:ext>
            </a:extLst>
          </p:cNvPr>
          <p:cNvSpPr>
            <a:spLocks noGrp="1"/>
          </p:cNvSpPr>
          <p:nvPr>
            <p:ph type="dt" sz="half" idx="10"/>
          </p:nvPr>
        </p:nvSpPr>
        <p:spPr/>
        <p:txBody>
          <a:bodyPr/>
          <a:lstStyle>
            <a:lvl1pPr>
              <a:defRPr/>
            </a:lvl1pPr>
          </a:lstStyle>
          <a:p>
            <a:pPr>
              <a:defRPr/>
            </a:pPr>
            <a:fld id="{1E259C5F-1BF8-4193-AD41-27F4DEC275F4}" type="datetimeFigureOut">
              <a:rPr lang="en-US"/>
              <a:pPr>
                <a:defRPr/>
              </a:pPr>
              <a:t>4/5/2026</a:t>
            </a:fld>
            <a:endParaRPr lang="en-US"/>
          </a:p>
        </p:txBody>
      </p:sp>
      <p:sp>
        <p:nvSpPr>
          <p:cNvPr id="3" name="Footer Placeholder 5">
            <a:extLst>
              <a:ext uri="{FF2B5EF4-FFF2-40B4-BE49-F238E27FC236}">
                <a16:creationId xmlns:a16="http://schemas.microsoft.com/office/drawing/2014/main" id="{2E99332E-DE39-4124-92BD-79A8E753C6D6}"/>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6">
            <a:extLst>
              <a:ext uri="{FF2B5EF4-FFF2-40B4-BE49-F238E27FC236}">
                <a16:creationId xmlns:a16="http://schemas.microsoft.com/office/drawing/2014/main" id="{1E2BF02E-EA29-4DD5-8120-929AEB90CD21}"/>
              </a:ext>
            </a:extLst>
          </p:cNvPr>
          <p:cNvSpPr>
            <a:spLocks noGrp="1"/>
          </p:cNvSpPr>
          <p:nvPr>
            <p:ph type="sldNum" sz="quarter" idx="12"/>
          </p:nvPr>
        </p:nvSpPr>
        <p:spPr/>
        <p:txBody>
          <a:bodyPr/>
          <a:lstStyle>
            <a:lvl1pPr>
              <a:defRPr/>
            </a:lvl1pPr>
          </a:lstStyle>
          <a:p>
            <a:pPr>
              <a:defRPr/>
            </a:pPr>
            <a:fld id="{842BA968-437A-4460-8890-B831D0015CBD}" type="slidenum">
              <a:rPr lang="en-US"/>
              <a:pPr>
                <a:defRPr/>
              </a:pPr>
              <a:t>‹#›</a:t>
            </a:fld>
            <a:endParaRPr lang="en-US"/>
          </a:p>
        </p:txBody>
      </p:sp>
    </p:spTree>
    <p:extLst>
      <p:ext uri="{BB962C8B-B14F-4D97-AF65-F5344CB8AC3E}">
        <p14:creationId xmlns:p14="http://schemas.microsoft.com/office/powerpoint/2010/main" val="221035570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DB6DB42-DC81-4D17-9528-C1F1D9E9F666}"/>
              </a:ext>
            </a:extLst>
          </p:cNvPr>
          <p:cNvSpPr>
            <a:spLocks noGrp="1"/>
          </p:cNvSpPr>
          <p:nvPr>
            <p:ph type="dt" sz="half" idx="10"/>
          </p:nvPr>
        </p:nvSpPr>
        <p:spPr/>
        <p:txBody>
          <a:bodyPr/>
          <a:lstStyle>
            <a:lvl1pPr>
              <a:defRPr/>
            </a:lvl1pPr>
          </a:lstStyle>
          <a:p>
            <a:pPr>
              <a:defRPr/>
            </a:pPr>
            <a:fld id="{B767DDA6-42D8-4A23-9F63-F867DBEBBB97}" type="datetimeFigureOut">
              <a:rPr lang="en-US"/>
              <a:pPr>
                <a:defRPr/>
              </a:pPr>
              <a:t>4/5/2026</a:t>
            </a:fld>
            <a:endParaRPr lang="en-US"/>
          </a:p>
        </p:txBody>
      </p:sp>
      <p:sp>
        <p:nvSpPr>
          <p:cNvPr id="6" name="Footer Placeholder 4">
            <a:extLst>
              <a:ext uri="{FF2B5EF4-FFF2-40B4-BE49-F238E27FC236}">
                <a16:creationId xmlns:a16="http://schemas.microsoft.com/office/drawing/2014/main" id="{1207A107-2418-4A9D-BF18-4D241006803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198AAB9E-E099-421A-82BD-26B075CC9204}"/>
              </a:ext>
            </a:extLst>
          </p:cNvPr>
          <p:cNvSpPr>
            <a:spLocks noGrp="1"/>
          </p:cNvSpPr>
          <p:nvPr>
            <p:ph type="sldNum" sz="quarter" idx="12"/>
          </p:nvPr>
        </p:nvSpPr>
        <p:spPr/>
        <p:txBody>
          <a:bodyPr/>
          <a:lstStyle>
            <a:lvl1pPr>
              <a:defRPr/>
            </a:lvl1pPr>
          </a:lstStyle>
          <a:p>
            <a:pPr>
              <a:defRPr/>
            </a:pPr>
            <a:fld id="{2959B72E-81A2-4E08-92F9-061452B34573}" type="slidenum">
              <a:rPr lang="en-US"/>
              <a:pPr>
                <a:defRPr/>
              </a:pPr>
              <a:t>‹#›</a:t>
            </a:fld>
            <a:endParaRPr lang="en-US"/>
          </a:p>
        </p:txBody>
      </p:sp>
    </p:spTree>
    <p:extLst>
      <p:ext uri="{BB962C8B-B14F-4D97-AF65-F5344CB8AC3E}">
        <p14:creationId xmlns:p14="http://schemas.microsoft.com/office/powerpoint/2010/main" val="84950946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rtlCol="0" anchor="t">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7">
            <a:extLst>
              <a:ext uri="{FF2B5EF4-FFF2-40B4-BE49-F238E27FC236}">
                <a16:creationId xmlns:a16="http://schemas.microsoft.com/office/drawing/2014/main" id="{ABC2B98F-584E-4694-BC06-0344C2F5156B}"/>
              </a:ext>
            </a:extLst>
          </p:cNvPr>
          <p:cNvSpPr>
            <a:spLocks noGrp="1"/>
          </p:cNvSpPr>
          <p:nvPr>
            <p:ph type="dt" sz="half" idx="10"/>
          </p:nvPr>
        </p:nvSpPr>
        <p:spPr/>
        <p:txBody>
          <a:bodyPr/>
          <a:lstStyle>
            <a:lvl1pPr>
              <a:defRPr/>
            </a:lvl1pPr>
          </a:lstStyle>
          <a:p>
            <a:pPr>
              <a:defRPr/>
            </a:pPr>
            <a:fld id="{9694C017-9805-453B-8ED1-3D25395BB529}" type="datetimeFigureOut">
              <a:rPr lang="en-US"/>
              <a:pPr>
                <a:defRPr/>
              </a:pPr>
              <a:t>4/5/2026</a:t>
            </a:fld>
            <a:endParaRPr lang="en-US"/>
          </a:p>
        </p:txBody>
      </p:sp>
      <p:sp>
        <p:nvSpPr>
          <p:cNvPr id="6" name="Footer Placeholder 8">
            <a:extLst>
              <a:ext uri="{FF2B5EF4-FFF2-40B4-BE49-F238E27FC236}">
                <a16:creationId xmlns:a16="http://schemas.microsoft.com/office/drawing/2014/main" id="{3CA6E67E-3F64-4AFD-92A8-5E8917AA54F4}"/>
              </a:ext>
            </a:extLst>
          </p:cNvPr>
          <p:cNvSpPr>
            <a:spLocks noGrp="1"/>
          </p:cNvSpPr>
          <p:nvPr>
            <p:ph type="ftr" sz="quarter" idx="11"/>
          </p:nvPr>
        </p:nvSpPr>
        <p:spPr>
          <a:xfrm>
            <a:off x="3498850" y="6356350"/>
            <a:ext cx="5911850" cy="365125"/>
          </a:xfrm>
        </p:spPr>
        <p:txBody>
          <a:bodyPr/>
          <a:lstStyle>
            <a:lvl1pPr>
              <a:defRPr/>
            </a:lvl1pPr>
          </a:lstStyle>
          <a:p>
            <a:pPr>
              <a:defRPr/>
            </a:pPr>
            <a:endParaRPr lang="en-US"/>
          </a:p>
        </p:txBody>
      </p:sp>
      <p:sp>
        <p:nvSpPr>
          <p:cNvPr id="7" name="Slide Number Placeholder 9">
            <a:extLst>
              <a:ext uri="{FF2B5EF4-FFF2-40B4-BE49-F238E27FC236}">
                <a16:creationId xmlns:a16="http://schemas.microsoft.com/office/drawing/2014/main" id="{BD2D19CE-EA23-4DBE-9CA1-5D72E8A23954}"/>
              </a:ext>
            </a:extLst>
          </p:cNvPr>
          <p:cNvSpPr>
            <a:spLocks noGrp="1"/>
          </p:cNvSpPr>
          <p:nvPr>
            <p:ph type="sldNum" sz="quarter" idx="12"/>
          </p:nvPr>
        </p:nvSpPr>
        <p:spPr/>
        <p:txBody>
          <a:bodyPr/>
          <a:lstStyle>
            <a:lvl1pPr>
              <a:defRPr/>
            </a:lvl1pPr>
          </a:lstStyle>
          <a:p>
            <a:pPr>
              <a:defRPr/>
            </a:pPr>
            <a:fld id="{4F318877-72BB-4D1B-A8CA-783F934E1DD2}" type="slidenum">
              <a:rPr lang="en-US"/>
              <a:pPr>
                <a:defRPr/>
              </a:pPr>
              <a:t>‹#›</a:t>
            </a:fld>
            <a:endParaRPr lang="en-US"/>
          </a:p>
        </p:txBody>
      </p:sp>
    </p:spTree>
    <p:extLst>
      <p:ext uri="{BB962C8B-B14F-4D97-AF65-F5344CB8AC3E}">
        <p14:creationId xmlns:p14="http://schemas.microsoft.com/office/powerpoint/2010/main" val="379223116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F55B2A8-E35B-4F32-A11E-4B6B1E510E5A}"/>
              </a:ext>
            </a:extLst>
          </p:cNvPr>
          <p:cNvSpPr>
            <a:spLocks noGrp="1"/>
          </p:cNvSpPr>
          <p:nvPr>
            <p:ph type="dt" sz="half" idx="10"/>
          </p:nvPr>
        </p:nvSpPr>
        <p:spPr/>
        <p:txBody>
          <a:bodyPr/>
          <a:lstStyle>
            <a:lvl1pPr>
              <a:defRPr/>
            </a:lvl1pPr>
          </a:lstStyle>
          <a:p>
            <a:pPr>
              <a:defRPr/>
            </a:pPr>
            <a:fld id="{EE372D09-41AA-469D-9F46-483AE2C9F117}" type="datetimeFigureOut">
              <a:rPr lang="en-US"/>
              <a:pPr>
                <a:defRPr/>
              </a:pPr>
              <a:t>4/5/2026</a:t>
            </a:fld>
            <a:endParaRPr lang="en-US"/>
          </a:p>
        </p:txBody>
      </p:sp>
      <p:sp>
        <p:nvSpPr>
          <p:cNvPr id="5" name="Footer Placeholder 4">
            <a:extLst>
              <a:ext uri="{FF2B5EF4-FFF2-40B4-BE49-F238E27FC236}">
                <a16:creationId xmlns:a16="http://schemas.microsoft.com/office/drawing/2014/main" id="{368B087C-8CC5-44BF-BAB4-6AAC5F72B53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F7E6843-2B5B-4602-AE0F-170C82BC1446}"/>
              </a:ext>
            </a:extLst>
          </p:cNvPr>
          <p:cNvSpPr>
            <a:spLocks noGrp="1"/>
          </p:cNvSpPr>
          <p:nvPr>
            <p:ph type="sldNum" sz="quarter" idx="12"/>
          </p:nvPr>
        </p:nvSpPr>
        <p:spPr/>
        <p:txBody>
          <a:bodyPr/>
          <a:lstStyle>
            <a:lvl1pPr>
              <a:defRPr/>
            </a:lvl1pPr>
          </a:lstStyle>
          <a:p>
            <a:pPr>
              <a:defRPr/>
            </a:pPr>
            <a:fld id="{70904431-F0AA-4F23-808A-A6DBB48C66C8}" type="slidenum">
              <a:rPr lang="en-US"/>
              <a:pPr>
                <a:defRPr/>
              </a:pPr>
              <a:t>‹#›</a:t>
            </a:fld>
            <a:endParaRPr lang="en-US"/>
          </a:p>
        </p:txBody>
      </p:sp>
    </p:spTree>
    <p:extLst>
      <p:ext uri="{BB962C8B-B14F-4D97-AF65-F5344CB8AC3E}">
        <p14:creationId xmlns:p14="http://schemas.microsoft.com/office/powerpoint/2010/main" val="12320031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99C9B67-8885-40A9-A236-044244EF153D}"/>
              </a:ext>
            </a:extLst>
          </p:cNvPr>
          <p:cNvSpPr>
            <a:spLocks noGrp="1"/>
          </p:cNvSpPr>
          <p:nvPr>
            <p:ph type="dt" sz="half" idx="10"/>
          </p:nvPr>
        </p:nvSpPr>
        <p:spPr/>
        <p:txBody>
          <a:bodyPr/>
          <a:lstStyle>
            <a:lvl1pPr>
              <a:defRPr/>
            </a:lvl1pPr>
          </a:lstStyle>
          <a:p>
            <a:pPr>
              <a:defRPr/>
            </a:pPr>
            <a:fld id="{5544E235-A20C-4AF8-8E72-442263239FD7}" type="datetimeFigureOut">
              <a:rPr lang="en-US"/>
              <a:pPr>
                <a:defRPr/>
              </a:pPr>
              <a:t>4/5/2026</a:t>
            </a:fld>
            <a:endParaRPr lang="en-US"/>
          </a:p>
        </p:txBody>
      </p:sp>
      <p:sp>
        <p:nvSpPr>
          <p:cNvPr id="5" name="Footer Placeholder 4">
            <a:extLst>
              <a:ext uri="{FF2B5EF4-FFF2-40B4-BE49-F238E27FC236}">
                <a16:creationId xmlns:a16="http://schemas.microsoft.com/office/drawing/2014/main" id="{E6CD5C57-BCA2-4501-AC82-BF21983E8E1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E93FB58-8512-45AA-9172-F5271F653AA6}"/>
              </a:ext>
            </a:extLst>
          </p:cNvPr>
          <p:cNvSpPr>
            <a:spLocks noGrp="1"/>
          </p:cNvSpPr>
          <p:nvPr>
            <p:ph type="sldNum" sz="quarter" idx="12"/>
          </p:nvPr>
        </p:nvSpPr>
        <p:spPr/>
        <p:txBody>
          <a:bodyPr/>
          <a:lstStyle>
            <a:lvl1pPr>
              <a:defRPr/>
            </a:lvl1pPr>
          </a:lstStyle>
          <a:p>
            <a:pPr>
              <a:defRPr/>
            </a:pPr>
            <a:fld id="{6AB14ABA-FE63-459B-9542-C179B8EEE011}" type="slidenum">
              <a:rPr lang="en-US"/>
              <a:pPr>
                <a:defRPr/>
              </a:pPr>
              <a:t>‹#›</a:t>
            </a:fld>
            <a:endParaRPr lang="en-US"/>
          </a:p>
        </p:txBody>
      </p:sp>
    </p:spTree>
    <p:extLst>
      <p:ext uri="{BB962C8B-B14F-4D97-AF65-F5344CB8AC3E}">
        <p14:creationId xmlns:p14="http://schemas.microsoft.com/office/powerpoint/2010/main" val="87954774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188E07D-AC50-4011-BFC6-10F3FCF03E4D}"/>
              </a:ext>
            </a:extLst>
          </p:cNvPr>
          <p:cNvSpPr/>
          <p:nvPr/>
        </p:nvSpPr>
        <p:spPr>
          <a:xfrm>
            <a:off x="0" y="758825"/>
            <a:ext cx="3443288" cy="53308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EF70BC10-CC70-4D2C-B5DB-F8FAB4D083CD}"/>
              </a:ext>
            </a:extLst>
          </p:cNvPr>
          <p:cNvSpPr>
            <a:spLocks noGrp="1"/>
          </p:cNvSpPr>
          <p:nvPr>
            <p:ph type="title"/>
          </p:nvPr>
        </p:nvSpPr>
        <p:spPr>
          <a:xfrm>
            <a:off x="252413" y="1123950"/>
            <a:ext cx="2947987" cy="46005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a:extLst>
              <a:ext uri="{FF2B5EF4-FFF2-40B4-BE49-F238E27FC236}">
                <a16:creationId xmlns:a16="http://schemas.microsoft.com/office/drawing/2014/main" id="{DCADE942-4704-4B33-9902-CEAABD1F3582}"/>
              </a:ext>
            </a:extLst>
          </p:cNvPr>
          <p:cNvSpPr/>
          <p:nvPr/>
        </p:nvSpPr>
        <p:spPr>
          <a:xfrm>
            <a:off x="11815763" y="758825"/>
            <a:ext cx="384175" cy="5330825"/>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9" name="Text Placeholder 2">
            <a:extLst>
              <a:ext uri="{FF2B5EF4-FFF2-40B4-BE49-F238E27FC236}">
                <a16:creationId xmlns:a16="http://schemas.microsoft.com/office/drawing/2014/main" id="{CD3FB939-B3CE-4A9A-94BB-B4F8071A8AF5}"/>
              </a:ext>
            </a:extLst>
          </p:cNvPr>
          <p:cNvSpPr>
            <a:spLocks noGrp="1" noChangeArrowheads="1"/>
          </p:cNvSpPr>
          <p:nvPr>
            <p:ph type="body" idx="1"/>
          </p:nvPr>
        </p:nvSpPr>
        <p:spPr bwMode="auto">
          <a:xfrm>
            <a:off x="3868738" y="863600"/>
            <a:ext cx="7315200"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BF537E1-C272-4939-8FC5-031203ED5C1A}"/>
              </a:ext>
            </a:extLst>
          </p:cNvPr>
          <p:cNvSpPr>
            <a:spLocks noGrp="1"/>
          </p:cNvSpPr>
          <p:nvPr>
            <p:ph type="dt" sz="half" idx="2"/>
          </p:nvPr>
        </p:nvSpPr>
        <p:spPr>
          <a:xfrm>
            <a:off x="261938"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100">
                <a:solidFill>
                  <a:schemeClr val="tx1">
                    <a:lumMod val="50000"/>
                    <a:lumOff val="50000"/>
                  </a:schemeClr>
                </a:solidFill>
                <a:latin typeface="+mn-lt"/>
              </a:defRPr>
            </a:lvl1pPr>
          </a:lstStyle>
          <a:p>
            <a:pPr>
              <a:defRPr/>
            </a:pPr>
            <a:fld id="{4E7701F9-38E4-47FC-8D88-6C055CCDD59B}" type="datetimeFigureOut">
              <a:rPr lang="en-US"/>
              <a:pPr>
                <a:defRPr/>
              </a:pPr>
              <a:t>4/5/2026</a:t>
            </a:fld>
            <a:endParaRPr lang="en-US"/>
          </a:p>
        </p:txBody>
      </p:sp>
      <p:sp>
        <p:nvSpPr>
          <p:cNvPr id="5" name="Footer Placeholder 4">
            <a:extLst>
              <a:ext uri="{FF2B5EF4-FFF2-40B4-BE49-F238E27FC236}">
                <a16:creationId xmlns:a16="http://schemas.microsoft.com/office/drawing/2014/main" id="{9776318D-AEF9-4755-BB9B-BFAC0E7D6548}"/>
              </a:ext>
            </a:extLst>
          </p:cNvPr>
          <p:cNvSpPr>
            <a:spLocks noGrp="1"/>
          </p:cNvSpPr>
          <p:nvPr>
            <p:ph type="ftr" sz="quarter" idx="3"/>
          </p:nvPr>
        </p:nvSpPr>
        <p:spPr>
          <a:xfrm>
            <a:off x="3868738" y="6356350"/>
            <a:ext cx="5911850" cy="365125"/>
          </a:xfrm>
          <a:prstGeom prst="rect">
            <a:avLst/>
          </a:prstGeom>
        </p:spPr>
        <p:txBody>
          <a:bodyPr vert="horz" lIns="91440" tIns="45720" rIns="91440" bIns="45720" rtlCol="0" anchor="ctr"/>
          <a:lstStyle>
            <a:lvl1pPr algn="l" eaLnBrk="1" fontAlgn="auto" hangingPunct="1">
              <a:spcBef>
                <a:spcPts val="0"/>
              </a:spcBef>
              <a:spcAft>
                <a:spcPts val="0"/>
              </a:spcAft>
              <a:defRPr sz="1100">
                <a:solidFill>
                  <a:schemeClr val="tx1">
                    <a:lumMod val="50000"/>
                    <a:lumOff val="50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EF42E950-4242-4BC2-84CB-BF7257EDEE82}"/>
              </a:ext>
            </a:extLst>
          </p:cNvPr>
          <p:cNvSpPr>
            <a:spLocks noGrp="1"/>
          </p:cNvSpPr>
          <p:nvPr>
            <p:ph type="sldNum" sz="quarter" idx="4"/>
          </p:nvPr>
        </p:nvSpPr>
        <p:spPr>
          <a:xfrm>
            <a:off x="10634663" y="6356350"/>
            <a:ext cx="1530350" cy="365125"/>
          </a:xfrm>
          <a:prstGeom prst="rect">
            <a:avLst/>
          </a:prstGeom>
        </p:spPr>
        <p:txBody>
          <a:bodyPr vert="horz" lIns="91440" tIns="45720" rIns="91440" bIns="45720" rtlCol="0" anchor="ctr"/>
          <a:lstStyle>
            <a:lvl1pPr algn="r" eaLnBrk="1" fontAlgn="auto" hangingPunct="1">
              <a:spcBef>
                <a:spcPts val="0"/>
              </a:spcBef>
              <a:spcAft>
                <a:spcPts val="0"/>
              </a:spcAft>
              <a:defRPr sz="1200" b="1">
                <a:solidFill>
                  <a:schemeClr val="accent1"/>
                </a:solidFill>
                <a:latin typeface="+mn-lt"/>
              </a:defRPr>
            </a:lvl1pPr>
          </a:lstStyle>
          <a:p>
            <a:pPr>
              <a:defRPr/>
            </a:pPr>
            <a:fld id="{97FF34E2-4986-4022-BBC7-7B6CB5DD45A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30" r:id="rId1"/>
    <p:sldLayoutId id="2147483722" r:id="rId2"/>
    <p:sldLayoutId id="2147483723" r:id="rId3"/>
    <p:sldLayoutId id="2147483724" r:id="rId4"/>
    <p:sldLayoutId id="2147483725" r:id="rId5"/>
    <p:sldLayoutId id="2147483726" r:id="rId6"/>
    <p:sldLayoutId id="2147483731" r:id="rId7"/>
    <p:sldLayoutId id="2147483727" r:id="rId8"/>
    <p:sldLayoutId id="2147483732" r:id="rId9"/>
    <p:sldLayoutId id="2147483728" r:id="rId10"/>
    <p:sldLayoutId id="2147483729" r:id="rId11"/>
  </p:sldLayoutIdLst>
  <p:hf sldNum="0" hdr="0" ftr="0" dt="0"/>
  <p:txStyles>
    <p:titleStyle>
      <a:lvl1pPr algn="l" rtl="0" eaLnBrk="0" fontAlgn="base" hangingPunct="0">
        <a:lnSpc>
          <a:spcPct val="90000"/>
        </a:lnSpc>
        <a:spcBef>
          <a:spcPct val="0"/>
        </a:spcBef>
        <a:spcAft>
          <a:spcPct val="0"/>
        </a:spcAft>
        <a:defRPr sz="3600" kern="1200" spc="-60">
          <a:solidFill>
            <a:srgbClr val="FFFFFF"/>
          </a:solidFill>
          <a:latin typeface="+mj-lt"/>
          <a:ea typeface="+mj-ea"/>
          <a:cs typeface="+mj-cs"/>
        </a:defRPr>
      </a:lvl1pPr>
      <a:lvl2pPr algn="l" rtl="0" eaLnBrk="0" fontAlgn="base" hangingPunct="0">
        <a:lnSpc>
          <a:spcPct val="90000"/>
        </a:lnSpc>
        <a:spcBef>
          <a:spcPct val="0"/>
        </a:spcBef>
        <a:spcAft>
          <a:spcPct val="0"/>
        </a:spcAft>
        <a:defRPr sz="3600">
          <a:solidFill>
            <a:srgbClr val="FFFFFF"/>
          </a:solidFill>
          <a:latin typeface="Corbel" panose="020B0503020204020204" pitchFamily="34" charset="0"/>
        </a:defRPr>
      </a:lvl2pPr>
      <a:lvl3pPr algn="l" rtl="0" eaLnBrk="0" fontAlgn="base" hangingPunct="0">
        <a:lnSpc>
          <a:spcPct val="90000"/>
        </a:lnSpc>
        <a:spcBef>
          <a:spcPct val="0"/>
        </a:spcBef>
        <a:spcAft>
          <a:spcPct val="0"/>
        </a:spcAft>
        <a:defRPr sz="3600">
          <a:solidFill>
            <a:srgbClr val="FFFFFF"/>
          </a:solidFill>
          <a:latin typeface="Corbel" panose="020B0503020204020204" pitchFamily="34" charset="0"/>
        </a:defRPr>
      </a:lvl3pPr>
      <a:lvl4pPr algn="l" rtl="0" eaLnBrk="0" fontAlgn="base" hangingPunct="0">
        <a:lnSpc>
          <a:spcPct val="90000"/>
        </a:lnSpc>
        <a:spcBef>
          <a:spcPct val="0"/>
        </a:spcBef>
        <a:spcAft>
          <a:spcPct val="0"/>
        </a:spcAft>
        <a:defRPr sz="3600">
          <a:solidFill>
            <a:srgbClr val="FFFFFF"/>
          </a:solidFill>
          <a:latin typeface="Corbel" panose="020B0503020204020204" pitchFamily="34" charset="0"/>
        </a:defRPr>
      </a:lvl4pPr>
      <a:lvl5pPr algn="l" rtl="0" eaLnBrk="0" fontAlgn="base" hangingPunct="0">
        <a:lnSpc>
          <a:spcPct val="90000"/>
        </a:lnSpc>
        <a:spcBef>
          <a:spcPct val="0"/>
        </a:spcBef>
        <a:spcAft>
          <a:spcPct val="0"/>
        </a:spcAft>
        <a:defRPr sz="3600">
          <a:solidFill>
            <a:srgbClr val="FFFFFF"/>
          </a:solidFill>
          <a:latin typeface="Corbel" panose="020B0503020204020204" pitchFamily="34" charset="0"/>
        </a:defRPr>
      </a:lvl5pPr>
      <a:lvl6pPr marL="457200" algn="l" rtl="0" fontAlgn="base">
        <a:lnSpc>
          <a:spcPct val="90000"/>
        </a:lnSpc>
        <a:spcBef>
          <a:spcPct val="0"/>
        </a:spcBef>
        <a:spcAft>
          <a:spcPct val="0"/>
        </a:spcAft>
        <a:defRPr sz="3600">
          <a:solidFill>
            <a:srgbClr val="FFFFFF"/>
          </a:solidFill>
          <a:latin typeface="Corbel" panose="020B0503020204020204" pitchFamily="34" charset="0"/>
        </a:defRPr>
      </a:lvl6pPr>
      <a:lvl7pPr marL="914400" algn="l" rtl="0" fontAlgn="base">
        <a:lnSpc>
          <a:spcPct val="90000"/>
        </a:lnSpc>
        <a:spcBef>
          <a:spcPct val="0"/>
        </a:spcBef>
        <a:spcAft>
          <a:spcPct val="0"/>
        </a:spcAft>
        <a:defRPr sz="3600">
          <a:solidFill>
            <a:srgbClr val="FFFFFF"/>
          </a:solidFill>
          <a:latin typeface="Corbel" panose="020B0503020204020204" pitchFamily="34" charset="0"/>
        </a:defRPr>
      </a:lvl7pPr>
      <a:lvl8pPr marL="1371600" algn="l" rtl="0" fontAlgn="base">
        <a:lnSpc>
          <a:spcPct val="90000"/>
        </a:lnSpc>
        <a:spcBef>
          <a:spcPct val="0"/>
        </a:spcBef>
        <a:spcAft>
          <a:spcPct val="0"/>
        </a:spcAft>
        <a:defRPr sz="3600">
          <a:solidFill>
            <a:srgbClr val="FFFFFF"/>
          </a:solidFill>
          <a:latin typeface="Corbel" panose="020B0503020204020204" pitchFamily="34" charset="0"/>
        </a:defRPr>
      </a:lvl8pPr>
      <a:lvl9pPr marL="1828800" algn="l" rtl="0" fontAlgn="base">
        <a:lnSpc>
          <a:spcPct val="90000"/>
        </a:lnSpc>
        <a:spcBef>
          <a:spcPct val="0"/>
        </a:spcBef>
        <a:spcAft>
          <a:spcPct val="0"/>
        </a:spcAft>
        <a:defRPr sz="3600">
          <a:solidFill>
            <a:srgbClr val="FFFFFF"/>
          </a:solidFill>
          <a:latin typeface="Corbel" panose="020B0503020204020204" pitchFamily="34" charset="0"/>
        </a:defRPr>
      </a:lvl9pPr>
    </p:titleStyle>
    <p:bodyStyle>
      <a:lvl1pPr marL="182563" indent="-182563" algn="l" rtl="0" eaLnBrk="0" fontAlgn="base" hangingPunct="0">
        <a:lnSpc>
          <a:spcPct val="90000"/>
        </a:lnSpc>
        <a:spcBef>
          <a:spcPts val="1200"/>
        </a:spcBef>
        <a:spcAft>
          <a:spcPct val="0"/>
        </a:spcAft>
        <a:buClr>
          <a:schemeClr val="accent1"/>
        </a:buClr>
        <a:buFont typeface="Wingdings 2" panose="05020102010507070707" pitchFamily="18" charset="2"/>
        <a:buChar char=""/>
        <a:defRPr sz="2000" kern="1200">
          <a:solidFill>
            <a:srgbClr val="595959"/>
          </a:solidFill>
          <a:latin typeface="+mn-lt"/>
          <a:ea typeface="+mn-ea"/>
          <a:cs typeface="+mn-cs"/>
        </a:defRPr>
      </a:lvl1pPr>
      <a:lvl2pPr marL="685800" indent="-182563" algn="l" rtl="0" eaLnBrk="0" fontAlgn="base" hangingPunct="0">
        <a:lnSpc>
          <a:spcPct val="90000"/>
        </a:lnSpc>
        <a:spcBef>
          <a:spcPts val="250"/>
        </a:spcBef>
        <a:spcAft>
          <a:spcPts val="250"/>
        </a:spcAft>
        <a:buClr>
          <a:schemeClr val="accent1"/>
        </a:buClr>
        <a:buFont typeface="Wingdings 2" panose="05020102010507070707" pitchFamily="18" charset="2"/>
        <a:buChar char=""/>
        <a:defRPr kern="1200">
          <a:solidFill>
            <a:srgbClr val="595959"/>
          </a:solidFill>
          <a:latin typeface="+mn-lt"/>
          <a:ea typeface="+mn-ea"/>
          <a:cs typeface="+mn-cs"/>
        </a:defRPr>
      </a:lvl2pPr>
      <a:lvl3pPr marL="1143000" indent="-182563" algn="l" rtl="0" eaLnBrk="0" fontAlgn="base" hangingPunct="0">
        <a:lnSpc>
          <a:spcPct val="90000"/>
        </a:lnSpc>
        <a:spcBef>
          <a:spcPts val="250"/>
        </a:spcBef>
        <a:spcAft>
          <a:spcPts val="250"/>
        </a:spcAft>
        <a:buClr>
          <a:schemeClr val="accent1"/>
        </a:buClr>
        <a:buFont typeface="Wingdings 2" panose="05020102010507070707" pitchFamily="18" charset="2"/>
        <a:buChar char=""/>
        <a:defRPr sz="1600" kern="1200">
          <a:solidFill>
            <a:srgbClr val="595959"/>
          </a:solidFill>
          <a:latin typeface="+mn-lt"/>
          <a:ea typeface="+mn-ea"/>
          <a:cs typeface="+mn-cs"/>
        </a:defRPr>
      </a:lvl3pPr>
      <a:lvl4pPr marL="1600200" indent="-182563" algn="l" rtl="0" eaLnBrk="0" fontAlgn="base" hangingPunct="0">
        <a:lnSpc>
          <a:spcPct val="90000"/>
        </a:lnSpc>
        <a:spcBef>
          <a:spcPts val="250"/>
        </a:spcBef>
        <a:spcAft>
          <a:spcPts val="250"/>
        </a:spcAft>
        <a:buClr>
          <a:schemeClr val="accent1"/>
        </a:buClr>
        <a:buFont typeface="Wingdings 2" panose="05020102010507070707" pitchFamily="18" charset="2"/>
        <a:buChar char=""/>
        <a:defRPr sz="1400" kern="1200">
          <a:solidFill>
            <a:srgbClr val="595959"/>
          </a:solidFill>
          <a:latin typeface="+mn-lt"/>
          <a:ea typeface="+mn-ea"/>
          <a:cs typeface="+mn-cs"/>
        </a:defRPr>
      </a:lvl4pPr>
      <a:lvl5pPr marL="2057400" indent="-182563" algn="l" rtl="0" eaLnBrk="0" fontAlgn="base" hangingPunct="0">
        <a:lnSpc>
          <a:spcPct val="90000"/>
        </a:lnSpc>
        <a:spcBef>
          <a:spcPts val="250"/>
        </a:spcBef>
        <a:spcAft>
          <a:spcPts val="250"/>
        </a:spcAft>
        <a:buClr>
          <a:schemeClr val="accent1"/>
        </a:buClr>
        <a:buFont typeface="Wingdings 2" panose="05020102010507070707" pitchFamily="18" charset="2"/>
        <a:buChar char=""/>
        <a:defRPr sz="1400" kern="1200">
          <a:solidFill>
            <a:srgbClr val="595959"/>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6.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7.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8.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9.jpe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0.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8" Type="http://schemas.openxmlformats.org/officeDocument/2006/relationships/hyperlink" Target="https://www.theguardian.com/society/2026/apr/03/nhs-rehabiliation-care-staff-shortage-stroke-patients" TargetMode="External"/><Relationship Id="rId3" Type="http://schemas.openxmlformats.org/officeDocument/2006/relationships/hyperlink" Target="https://www.health.org.uk/publications/long-reads/the-nhs-workforce-in-england" TargetMode="External"/><Relationship Id="rId7" Type="http://schemas.openxmlformats.org/officeDocument/2006/relationships/hyperlink" Target="https://www.england.nhs.uk/ourwork/workforce/" TargetMode="External"/><Relationship Id="rId2" Type="http://schemas.openxmlformats.org/officeDocument/2006/relationships/hyperlink" Target="https://www.cipd.org/uk/knowledge/reports/learning-skills-work/" TargetMode="External"/><Relationship Id="rId1" Type="http://schemas.openxmlformats.org/officeDocument/2006/relationships/slideLayout" Target="../slideLayouts/slideLayout2.xml"/><Relationship Id="rId6" Type="http://schemas.openxmlformats.org/officeDocument/2006/relationships/hyperlink" Target="https://www.nhsconfed.org/publications/nhs-long-term-workforce-plan-what-you-need-know" TargetMode="External"/><Relationship Id="rId5" Type="http://schemas.openxmlformats.org/officeDocument/2006/relationships/hyperlink" Target="https://www.kingsfund.org.uk/publications/nhs-workforce" TargetMode="External"/><Relationship Id="rId10" Type="http://schemas.openxmlformats.org/officeDocument/2006/relationships/image" Target="../media/image11.jpeg"/><Relationship Id="rId4" Type="http://schemas.openxmlformats.org/officeDocument/2006/relationships/hyperlink" Target="https://healthmanagement.org/c/healthmanagement/issuearticle/the-nhs-workforce-a-fragile-foundation-for-future-reform" TargetMode="External"/><Relationship Id="rId9" Type="http://schemas.openxmlformats.org/officeDocument/2006/relationships/hyperlink" Target="https://www.thetimes.com/uk/healthcare/article/doctors-nhs-training-shortage-9mwzf0907"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13.pn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image" Target="../media/image14.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15.pn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6.png"/><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17.jpeg"/><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18.png"/><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6.xml"/><Relationship Id="rId7" Type="http://schemas.openxmlformats.org/officeDocument/2006/relationships/image" Target="../media/image19.png"/><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cipd.co.uk/" TargetMode="External"/><Relationship Id="rId1" Type="http://schemas.openxmlformats.org/officeDocument/2006/relationships/slideLayout" Target="../slideLayouts/slideLayout2.xml"/><Relationship Id="rId6" Type="http://schemas.openxmlformats.org/officeDocument/2006/relationships/hyperlink" Target="https://www.kingsfund.org.uk/" TargetMode="External"/><Relationship Id="rId5" Type="http://schemas.openxmlformats.org/officeDocument/2006/relationships/hyperlink" Target="https://www.health.org.uk/" TargetMode="External"/><Relationship Id="rId4" Type="http://schemas.openxmlformats.org/officeDocument/2006/relationships/hyperlink" Target="https://www.nhsstaffsurveys.com/"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7.xml"/><Relationship Id="rId7" Type="http://schemas.openxmlformats.org/officeDocument/2006/relationships/image" Target="../media/image20.png"/><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8.xml"/><Relationship Id="rId7" Type="http://schemas.openxmlformats.org/officeDocument/2006/relationships/image" Target="../media/image21.png"/><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9.xml"/><Relationship Id="rId7" Type="http://schemas.openxmlformats.org/officeDocument/2006/relationships/image" Target="../media/image22.png"/><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0.xml"/><Relationship Id="rId7" Type="http://schemas.openxmlformats.org/officeDocument/2006/relationships/image" Target="../media/image23.png"/><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1.xml"/><Relationship Id="rId7" Type="http://schemas.openxmlformats.org/officeDocument/2006/relationships/image" Target="../media/image24.jpeg"/><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2.xml"/><Relationship Id="rId7" Type="http://schemas.openxmlformats.org/officeDocument/2006/relationships/image" Target="../media/image25.jpeg"/><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3.xml"/><Relationship Id="rId7" Type="http://schemas.openxmlformats.org/officeDocument/2006/relationships/image" Target="../media/image26.jpeg"/><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ogle.com/search?q=https://doi.org/10.1108/jhom-10-2012-0206" TargetMode="External"/><Relationship Id="rId2" Type="http://schemas.openxmlformats.org/officeDocument/2006/relationships/hyperlink" Target="https://doi.org/10.1177/2382120520947063" TargetMode="External"/><Relationship Id="rId1" Type="http://schemas.openxmlformats.org/officeDocument/2006/relationships/slideLayout" Target="../slideLayouts/slideLayout2.xml"/><Relationship Id="rId4" Type="http://schemas.openxmlformats.org/officeDocument/2006/relationships/hyperlink" Target="https://doi.org/10.1111/jan.16114"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5.xml"/><Relationship Id="rId7" Type="http://schemas.openxmlformats.org/officeDocument/2006/relationships/image" Target="../media/image27.png"/><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6.xml"/><Relationship Id="rId7" Type="http://schemas.openxmlformats.org/officeDocument/2006/relationships/image" Target="../media/image28.png"/><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7.xml"/><Relationship Id="rId7" Type="http://schemas.openxmlformats.org/officeDocument/2006/relationships/image" Target="../media/image30.jpeg"/><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8.xml"/><Relationship Id="rId7" Type="http://schemas.openxmlformats.org/officeDocument/2006/relationships/image" Target="../media/image31.png"/><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9.xml"/><Relationship Id="rId7" Type="http://schemas.openxmlformats.org/officeDocument/2006/relationships/image" Target="../media/image32.jpeg"/><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30.xml"/><Relationship Id="rId7" Type="http://schemas.openxmlformats.org/officeDocument/2006/relationships/image" Target="../media/image33.jpeg"/><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31.xml"/><Relationship Id="rId7" Type="http://schemas.openxmlformats.org/officeDocument/2006/relationships/image" Target="../media/image34.jpeg"/><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2">
            <a:extLst>
              <a:ext uri="{FF2B5EF4-FFF2-40B4-BE49-F238E27FC236}">
                <a16:creationId xmlns:a16="http://schemas.microsoft.com/office/drawing/2014/main" id="{EAC769D8-41AD-45AF-BCD0-BE0EDB71549E}"/>
              </a:ext>
            </a:extLst>
          </p:cNvPr>
          <p:cNvSpPr>
            <a:spLocks noGrp="1" noChangeArrowheads="1"/>
          </p:cNvSpPr>
          <p:nvPr>
            <p:ph type="subTitle" idx="1"/>
          </p:nvPr>
        </p:nvSpPr>
        <p:spPr>
          <a:xfrm>
            <a:off x="703263" y="3968750"/>
            <a:ext cx="7835900" cy="2079625"/>
          </a:xfrm>
        </p:spPr>
        <p:txBody>
          <a:bodyPr/>
          <a:lstStyle/>
          <a:p>
            <a:pPr algn="ctr" eaLnBrk="1" hangingPunct="1"/>
            <a:r>
              <a:rPr lang="en-US" altLang="en-US" sz="1800">
                <a:solidFill>
                  <a:schemeClr val="tx1"/>
                </a:solidFill>
              </a:rPr>
              <a:t>Group Members Details:</a:t>
            </a:r>
          </a:p>
          <a:p>
            <a:pPr algn="ctr" eaLnBrk="1" hangingPunct="1"/>
            <a:r>
              <a:rPr lang="en-US" altLang="en-US" sz="1800">
                <a:solidFill>
                  <a:schemeClr val="tx1"/>
                </a:solidFill>
              </a:rPr>
              <a:t>Sharmin Akther;  ID:</a:t>
            </a:r>
            <a:r>
              <a:rPr lang="en-US" altLang="en-US" sz="1800">
                <a:solidFill>
                  <a:schemeClr val="tx1"/>
                </a:solidFill>
                <a:latin typeface="Arial" panose="020B0604020202020204" pitchFamily="34" charset="0"/>
                <a:cs typeface="Arial" panose="020B0604020202020204" pitchFamily="34" charset="0"/>
              </a:rPr>
              <a:t>2521545</a:t>
            </a:r>
          </a:p>
          <a:p>
            <a:pPr algn="ctr" eaLnBrk="1" hangingPunct="1"/>
            <a:r>
              <a:rPr lang="en-US" altLang="en-US" sz="1800">
                <a:solidFill>
                  <a:schemeClr val="tx1"/>
                </a:solidFill>
              </a:rPr>
              <a:t>Name: Abdul Hakim; ID:</a:t>
            </a:r>
            <a:r>
              <a:rPr lang="en-US" altLang="en-US" sz="1800">
                <a:solidFill>
                  <a:schemeClr val="tx1"/>
                </a:solidFill>
                <a:latin typeface="Arial" panose="020B0604020202020204" pitchFamily="34" charset="0"/>
                <a:cs typeface="Arial" panose="020B0604020202020204" pitchFamily="34" charset="0"/>
              </a:rPr>
              <a:t>2505488</a:t>
            </a:r>
          </a:p>
          <a:p>
            <a:pPr algn="ctr" eaLnBrk="1" hangingPunct="1"/>
            <a:r>
              <a:rPr lang="en-US" altLang="en-US" sz="1800">
                <a:solidFill>
                  <a:schemeClr val="tx1"/>
                </a:solidFill>
              </a:rPr>
              <a:t>Md Ismail Hossan; Id – </a:t>
            </a:r>
            <a:r>
              <a:rPr lang="en-US" altLang="en-US" sz="1800">
                <a:solidFill>
                  <a:schemeClr val="tx1"/>
                </a:solidFill>
                <a:latin typeface="Arial" panose="020B0604020202020204" pitchFamily="34" charset="0"/>
                <a:cs typeface="Arial" panose="020B0604020202020204" pitchFamily="34" charset="0"/>
              </a:rPr>
              <a:t>2521543</a:t>
            </a:r>
          </a:p>
          <a:p>
            <a:pPr algn="ctr" eaLnBrk="1" hangingPunct="1"/>
            <a:r>
              <a:rPr lang="en-US" altLang="en-US" sz="1800">
                <a:solidFill>
                  <a:schemeClr val="tx1"/>
                </a:solidFill>
              </a:rPr>
              <a:t>Md Abdulla Al Mamun Id- </a:t>
            </a:r>
            <a:r>
              <a:rPr lang="en-US" altLang="en-US" sz="1800">
                <a:solidFill>
                  <a:schemeClr val="tx1"/>
                </a:solidFill>
                <a:latin typeface="Arial" panose="020B0604020202020204" pitchFamily="34" charset="0"/>
                <a:cs typeface="Arial" panose="020B0604020202020204" pitchFamily="34" charset="0"/>
              </a:rPr>
              <a:t>2503784</a:t>
            </a:r>
          </a:p>
        </p:txBody>
      </p:sp>
      <p:sp>
        <p:nvSpPr>
          <p:cNvPr id="6147" name="TextBox 5">
            <a:extLst>
              <a:ext uri="{FF2B5EF4-FFF2-40B4-BE49-F238E27FC236}">
                <a16:creationId xmlns:a16="http://schemas.microsoft.com/office/drawing/2014/main" id="{6DD95BC6-92F4-4080-B19A-15F17C2CFE22}"/>
              </a:ext>
            </a:extLst>
          </p:cNvPr>
          <p:cNvSpPr txBox="1">
            <a:spLocks noChangeArrowheads="1"/>
          </p:cNvSpPr>
          <p:nvPr/>
        </p:nvSpPr>
        <p:spPr bwMode="auto">
          <a:xfrm>
            <a:off x="703263" y="2492375"/>
            <a:ext cx="73152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algn="ctr" eaLnBrk="1" hangingPunct="1"/>
            <a:r>
              <a:rPr lang="en-US" altLang="en-US"/>
              <a:t>Module Title: Human Capital Management </a:t>
            </a:r>
          </a:p>
          <a:p>
            <a:pPr algn="ctr" eaLnBrk="1" hangingPunct="1"/>
            <a:r>
              <a:rPr lang="en-US" altLang="en-US"/>
              <a:t>Module Code: </a:t>
            </a:r>
            <a:r>
              <a:rPr lang="en-US" altLang="en-US">
                <a:latin typeface="Arial" panose="020B0604020202020204" pitchFamily="34" charset="0"/>
                <a:cs typeface="Arial" panose="020B0604020202020204" pitchFamily="34" charset="0"/>
              </a:rPr>
              <a:t>LCMB7023</a:t>
            </a:r>
          </a:p>
          <a:p>
            <a:pPr algn="ctr" eaLnBrk="1" hangingPunct="1"/>
            <a:endParaRPr lang="en-US" altLang="en-US"/>
          </a:p>
          <a:p>
            <a:pPr algn="ctr" eaLnBrk="1" hangingPunct="1"/>
            <a:r>
              <a:rPr lang="en-US" altLang="en-US"/>
              <a:t>Topic: The UK National Health Service: Training &amp; Development</a:t>
            </a:r>
            <a:br>
              <a:rPr lang="en-US" altLang="en-US"/>
            </a:br>
            <a:endParaRPr lang="en-US" altLang="en-US"/>
          </a:p>
        </p:txBody>
      </p:sp>
      <p:pic>
        <p:nvPicPr>
          <p:cNvPr id="6148" name="Picture 2" descr="University of Wales Trinity Saint David ...">
            <a:extLst>
              <a:ext uri="{FF2B5EF4-FFF2-40B4-BE49-F238E27FC236}">
                <a16:creationId xmlns:a16="http://schemas.microsoft.com/office/drawing/2014/main" id="{5915FEB2-D190-4FDF-9535-F29ECC72F7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213" y="1044575"/>
            <a:ext cx="455771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4" descr="Colorful Welcome Slide">
            <a:extLst>
              <a:ext uri="{FF2B5EF4-FFF2-40B4-BE49-F238E27FC236}">
                <a16:creationId xmlns:a16="http://schemas.microsoft.com/office/drawing/2014/main" id="{D7A2E2B8-41D4-499B-BCFA-F69A5B7686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98000" y="871538"/>
            <a:ext cx="2794000" cy="5176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007BD-6191-46B4-92DB-52776C5BF779}"/>
              </a:ext>
            </a:extLst>
          </p:cNvPr>
          <p:cNvSpPr>
            <a:spLocks noGrp="1"/>
          </p:cNvSpPr>
          <p:nvPr>
            <p:ph type="title"/>
          </p:nvPr>
        </p:nvSpPr>
        <p:spPr/>
        <p:txBody>
          <a:bodyPr/>
          <a:lstStyle/>
          <a:p>
            <a:pPr algn="ctr" eaLnBrk="1" fontAlgn="auto" hangingPunct="1">
              <a:spcAft>
                <a:spcPts val="0"/>
              </a:spcAft>
              <a:defRPr/>
            </a:pPr>
            <a:r>
              <a:rPr lang="en-US" dirty="0"/>
              <a:t>Group Member 1</a:t>
            </a:r>
          </a:p>
        </p:txBody>
      </p:sp>
      <p:sp>
        <p:nvSpPr>
          <p:cNvPr id="3" name="Content Placeholder 2">
            <a:extLst>
              <a:ext uri="{FF2B5EF4-FFF2-40B4-BE49-F238E27FC236}">
                <a16:creationId xmlns:a16="http://schemas.microsoft.com/office/drawing/2014/main" id="{C026AC89-E660-40FC-9357-49973B5F402A}"/>
              </a:ext>
            </a:extLst>
          </p:cNvPr>
          <p:cNvSpPr>
            <a:spLocks noGrp="1"/>
          </p:cNvSpPr>
          <p:nvPr>
            <p:ph idx="1"/>
          </p:nvPr>
        </p:nvSpPr>
        <p:spPr>
          <a:solidFill>
            <a:schemeClr val="accent3">
              <a:lumMod val="60000"/>
              <a:lumOff val="40000"/>
            </a:schemeClr>
          </a:solidFill>
        </p:spPr>
        <p:txBody>
          <a:bodyPr rtlCol="0">
            <a:normAutofit/>
          </a:bodyPr>
          <a:lstStyle/>
          <a:p>
            <a:pPr marL="0" indent="0" algn="ctr" eaLnBrk="1" fontAlgn="auto" hangingPunct="1">
              <a:spcBef>
                <a:spcPts val="0"/>
              </a:spcBef>
              <a:spcAft>
                <a:spcPts val="0"/>
              </a:spcAft>
              <a:buFont typeface="Wingdings 2" panose="05020102010507070707" pitchFamily="18" charset="2"/>
              <a:buNone/>
              <a:defRPr/>
            </a:pPr>
            <a:r>
              <a:rPr lang="en-US" sz="40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Name: </a:t>
            </a:r>
            <a:r>
              <a:rPr lang="en-US" sz="4000" dirty="0" err="1">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Sharmin</a:t>
            </a:r>
            <a:r>
              <a:rPr lang="en-US" sz="40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 </a:t>
            </a:r>
            <a:r>
              <a:rPr lang="en-US" sz="4000" dirty="0" err="1">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Akther</a:t>
            </a:r>
            <a:r>
              <a:rPr lang="en-US" sz="40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 </a:t>
            </a:r>
          </a:p>
          <a:p>
            <a:pPr marL="0" indent="0" algn="ctr" eaLnBrk="1" fontAlgn="auto" hangingPunct="1">
              <a:spcBef>
                <a:spcPts val="0"/>
              </a:spcBef>
              <a:spcAft>
                <a:spcPts val="0"/>
              </a:spcAft>
              <a:buFont typeface="Wingdings 2" panose="05020102010507070707" pitchFamily="18" charset="2"/>
              <a:buNone/>
              <a:defRPr/>
            </a:pPr>
            <a:endParaRPr lang="en-US" sz="40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lgn="ctr" eaLnBrk="1" fontAlgn="auto" hangingPunct="1">
              <a:spcBef>
                <a:spcPts val="0"/>
              </a:spcBef>
              <a:spcAft>
                <a:spcPts val="0"/>
              </a:spcAft>
              <a:buFont typeface="Wingdings 2" panose="05020102010507070707" pitchFamily="18" charset="2"/>
              <a:buNone/>
              <a:defRPr/>
            </a:pPr>
            <a:r>
              <a:rPr lang="en-US" sz="4000" dirty="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ID:2521545</a:t>
            </a:r>
          </a:p>
          <a:p>
            <a:pPr marL="182880" indent="-182880" eaLnBrk="1" fontAlgn="auto" hangingPunct="1">
              <a:spcAft>
                <a:spcPts val="0"/>
              </a:spcAft>
              <a:defRPr/>
            </a:pPr>
            <a:endParaRPr lang="en-US" dirty="0">
              <a:solidFill>
                <a:schemeClr val="tx1">
                  <a:lumMod val="65000"/>
                  <a:lumOff val="3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C83D5F57-A0A3-4F10-8E75-2A409E35E4E2}"/>
              </a:ext>
            </a:extLst>
          </p:cNvPr>
          <p:cNvGraphicFramePr>
            <a:graphicFrameLocks noGrp="1"/>
          </p:cNvGraphicFramePr>
          <p:nvPr>
            <p:ph idx="1"/>
          </p:nvPr>
        </p:nvGraphicFramePr>
        <p:xfrm>
          <a:off x="3869268" y="1123836"/>
          <a:ext cx="7595901" cy="53473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9226EC1A-F2C3-421F-AB57-F749760C4581}"/>
              </a:ext>
            </a:extLst>
          </p:cNvPr>
          <p:cNvSpPr txBox="1"/>
          <p:nvPr/>
        </p:nvSpPr>
        <p:spPr>
          <a:xfrm>
            <a:off x="3573463" y="168275"/>
            <a:ext cx="8242300" cy="523875"/>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2800"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rPr>
              <a:t>Introduction: Training and Development</a:t>
            </a:r>
            <a:endParaRPr lang="en-US" sz="2800" dirty="0"/>
          </a:p>
        </p:txBody>
      </p:sp>
      <p:pic>
        <p:nvPicPr>
          <p:cNvPr id="8196" name="Picture 2" descr="What is Training and Development in HRM? Definition &amp; Importance">
            <a:extLst>
              <a:ext uri="{FF2B5EF4-FFF2-40B4-BE49-F238E27FC236}">
                <a16:creationId xmlns:a16="http://schemas.microsoft.com/office/drawing/2014/main" id="{113631A3-654C-4C8E-841E-29354C9A8B3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3988" y="1371600"/>
            <a:ext cx="3222625" cy="441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DEB24B1-C2E9-4DB1-9CE8-08B0F90E2E6D}"/>
              </a:ext>
            </a:extLst>
          </p:cNvPr>
          <p:cNvSpPr txBox="1"/>
          <p:nvPr/>
        </p:nvSpPr>
        <p:spPr>
          <a:xfrm>
            <a:off x="3573463" y="168275"/>
            <a:ext cx="8242300" cy="585788"/>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dirty="0">
                <a:solidFill>
                  <a:schemeClr val="tx1"/>
                </a:solidFill>
                <a:latin typeface="Calibri" panose="020F0502020204030204" pitchFamily="34" charset="0"/>
                <a:ea typeface="Calibri" panose="020F0502020204030204" pitchFamily="34" charset="0"/>
                <a:cs typeface="Times New Roman" panose="02020603050405020304" pitchFamily="18" charset="0"/>
              </a:rPr>
              <a:t>Current HCM Challenges in NHS </a:t>
            </a:r>
            <a:endParaRPr lang="en-US" sz="3200" dirty="0">
              <a:solidFill>
                <a:schemeClr val="tx1"/>
              </a:solidFill>
            </a:endParaRPr>
          </a:p>
        </p:txBody>
      </p:sp>
      <p:graphicFrame>
        <p:nvGraphicFramePr>
          <p:cNvPr id="3" name="Content Placeholder 2">
            <a:extLst>
              <a:ext uri="{FF2B5EF4-FFF2-40B4-BE49-F238E27FC236}">
                <a16:creationId xmlns:a16="http://schemas.microsoft.com/office/drawing/2014/main" id="{8EBE0D4E-20A2-4743-8C32-2605C30CC0D7}"/>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220" name="Picture 2" descr="NHS Workforce Nutshell | The King's Fund">
            <a:extLst>
              <a:ext uri="{FF2B5EF4-FFF2-40B4-BE49-F238E27FC236}">
                <a16:creationId xmlns:a16="http://schemas.microsoft.com/office/drawing/2014/main" id="{212F9AE7-DDCA-4E45-96F6-BDF38D68BB7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b="14207"/>
          <a:stretch>
            <a:fillRect/>
          </a:stretch>
        </p:blipFill>
        <p:spPr bwMode="auto">
          <a:xfrm>
            <a:off x="0" y="754063"/>
            <a:ext cx="3417888" cy="536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TextBox 3">
            <a:extLst>
              <a:ext uri="{FF2B5EF4-FFF2-40B4-BE49-F238E27FC236}">
                <a16:creationId xmlns:a16="http://schemas.microsoft.com/office/drawing/2014/main" id="{9C043693-8AA1-4DCD-92E7-6753EB39B6DD}"/>
              </a:ext>
            </a:extLst>
          </p:cNvPr>
          <p:cNvSpPr txBox="1">
            <a:spLocks noChangeArrowheads="1"/>
          </p:cNvSpPr>
          <p:nvPr/>
        </p:nvSpPr>
        <p:spPr bwMode="auto">
          <a:xfrm>
            <a:off x="0" y="6119813"/>
            <a:ext cx="3221038"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eaLnBrk="1" hangingPunct="1"/>
            <a:r>
              <a:rPr lang="en-US" altLang="en-US" sz="1000"/>
              <a:t>Source (</a:t>
            </a:r>
            <a:r>
              <a:rPr lang="en-US" altLang="en-US" sz="1000">
                <a:solidFill>
                  <a:srgbClr val="202124"/>
                </a:solidFill>
                <a:latin typeface="Google Sans"/>
              </a:rPr>
              <a:t>NHS Workforce Nutshell; (The King's Fund,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68C2623-49B8-4E84-B082-773F71903812}"/>
              </a:ext>
            </a:extLst>
          </p:cNvPr>
          <p:cNvSpPr txBox="1"/>
          <p:nvPr/>
        </p:nvSpPr>
        <p:spPr>
          <a:xfrm>
            <a:off x="3573463" y="168275"/>
            <a:ext cx="8242300" cy="585788"/>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dirty="0">
                <a:solidFill>
                  <a:schemeClr val="tx1"/>
                </a:solidFill>
                <a:latin typeface="Calibri" panose="020F0502020204030204" pitchFamily="34" charset="0"/>
                <a:ea typeface="Calibri" panose="020F0502020204030204" pitchFamily="34" charset="0"/>
                <a:cs typeface="Times New Roman" panose="02020603050405020304" pitchFamily="18" charset="0"/>
              </a:rPr>
              <a:t>Current HCM Challenges in NHS (Cont.) </a:t>
            </a:r>
            <a:endParaRPr lang="en-US" sz="3200" dirty="0">
              <a:solidFill>
                <a:schemeClr val="tx1"/>
              </a:solidFill>
            </a:endParaRPr>
          </a:p>
        </p:txBody>
      </p:sp>
      <p:graphicFrame>
        <p:nvGraphicFramePr>
          <p:cNvPr id="4" name="Content Placeholder 3">
            <a:extLst>
              <a:ext uri="{FF2B5EF4-FFF2-40B4-BE49-F238E27FC236}">
                <a16:creationId xmlns:a16="http://schemas.microsoft.com/office/drawing/2014/main" id="{6479A48E-21C0-46FC-A86D-D66E961494BE}"/>
              </a:ext>
            </a:extLst>
          </p:cNvPr>
          <p:cNvGraphicFramePr>
            <a:graphicFrameLocks noGrp="1"/>
          </p:cNvGraphicFramePr>
          <p:nvPr>
            <p:ph idx="1"/>
          </p:nvPr>
        </p:nvGraphicFramePr>
        <p:xfrm>
          <a:off x="3869268" y="1026942"/>
          <a:ext cx="7315200" cy="49578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44" name="Picture 4" descr="Trusts need realism about the scale of the challenges facing the NHS,  underpinned by an informed public debate on its future direction. Our new  report examines the current state of the NHS">
            <a:extLst>
              <a:ext uri="{FF2B5EF4-FFF2-40B4-BE49-F238E27FC236}">
                <a16:creationId xmlns:a16="http://schemas.microsoft.com/office/drawing/2014/main" id="{41E02FA1-76CD-4F45-B227-B723FDB006D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7000" y="1082675"/>
            <a:ext cx="3192463" cy="4846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46FDF251-D6E8-4172-A1A7-2539877778F0}"/>
              </a:ext>
            </a:extLst>
          </p:cNvPr>
          <p:cNvSpPr txBox="1"/>
          <p:nvPr/>
        </p:nvSpPr>
        <p:spPr>
          <a:xfrm>
            <a:off x="0" y="6119813"/>
            <a:ext cx="3067050" cy="415925"/>
          </a:xfrm>
          <a:prstGeom prst="rect">
            <a:avLst/>
          </a:prstGeom>
          <a:noFill/>
        </p:spPr>
        <p:txBody>
          <a:bodyPr>
            <a:spAutoFit/>
          </a:bodyPr>
          <a:lstStyle/>
          <a:p>
            <a:pPr eaLnBrk="1" fontAlgn="auto" hangingPunct="1">
              <a:spcBef>
                <a:spcPts val="0"/>
              </a:spcBef>
              <a:spcAft>
                <a:spcPts val="0"/>
              </a:spcAft>
              <a:defRPr/>
            </a:pPr>
            <a:r>
              <a:rPr lang="en-US" sz="1050" dirty="0">
                <a:latin typeface="+mn-lt"/>
              </a:rPr>
              <a:t>Source:(https://x.com/NHSProviders/status/1189927635658399744)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85BC628-2844-4A10-9734-7AC2C9BD5647}"/>
              </a:ext>
            </a:extLst>
          </p:cNvPr>
          <p:cNvSpPr txBox="1"/>
          <p:nvPr/>
        </p:nvSpPr>
        <p:spPr>
          <a:xfrm>
            <a:off x="3573463" y="168275"/>
            <a:ext cx="8242300" cy="585788"/>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dirty="0">
                <a:solidFill>
                  <a:schemeClr val="tx1"/>
                </a:solidFill>
                <a:latin typeface="Calibri" panose="020F0502020204030204" pitchFamily="34" charset="0"/>
                <a:ea typeface="Calibri" panose="020F0502020204030204" pitchFamily="34" charset="0"/>
                <a:cs typeface="Times New Roman" panose="02020603050405020304" pitchFamily="18" charset="0"/>
              </a:rPr>
              <a:t>Root Causes – Policy Issues</a:t>
            </a:r>
            <a:endParaRPr lang="en-US" sz="3200" dirty="0">
              <a:solidFill>
                <a:schemeClr val="tx1"/>
              </a:solidFill>
            </a:endParaRPr>
          </a:p>
        </p:txBody>
      </p:sp>
      <p:graphicFrame>
        <p:nvGraphicFramePr>
          <p:cNvPr id="3" name="Content Placeholder 2">
            <a:extLst>
              <a:ext uri="{FF2B5EF4-FFF2-40B4-BE49-F238E27FC236}">
                <a16:creationId xmlns:a16="http://schemas.microsoft.com/office/drawing/2014/main" id="{7894D1D5-2A5D-4A5F-A345-E9CCD4F10229}"/>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268" name="Picture 2" descr="The Junior/Resident Medical Workforce in the NHS: Challenges,  Opportunities, and the Road Ahead">
            <a:extLst>
              <a:ext uri="{FF2B5EF4-FFF2-40B4-BE49-F238E27FC236}">
                <a16:creationId xmlns:a16="http://schemas.microsoft.com/office/drawing/2014/main" id="{3E85BEA9-6B0C-46A8-87DA-E849E089F01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2088" y="965200"/>
            <a:ext cx="3057525" cy="491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9" name="TextBox 4">
            <a:extLst>
              <a:ext uri="{FF2B5EF4-FFF2-40B4-BE49-F238E27FC236}">
                <a16:creationId xmlns:a16="http://schemas.microsoft.com/office/drawing/2014/main" id="{C796ECD6-7BC6-407F-A83C-547F87AF488C}"/>
              </a:ext>
            </a:extLst>
          </p:cNvPr>
          <p:cNvSpPr txBox="1">
            <a:spLocks noChangeArrowheads="1"/>
          </p:cNvSpPr>
          <p:nvPr/>
        </p:nvSpPr>
        <p:spPr bwMode="auto">
          <a:xfrm>
            <a:off x="0" y="6175375"/>
            <a:ext cx="3348038"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eaLnBrk="1" hangingPunct="1"/>
            <a:r>
              <a:rPr lang="en-US" altLang="en-US" sz="1000"/>
              <a:t>Source (https://www.linkedin.com/pulse/juniorresident-medical-workforce-nhs-challenges-road-ahead-salanke-mtfpe)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560B7DB-6A76-4D8F-B147-1AA28C60B09D}"/>
              </a:ext>
            </a:extLst>
          </p:cNvPr>
          <p:cNvSpPr txBox="1"/>
          <p:nvPr/>
        </p:nvSpPr>
        <p:spPr>
          <a:xfrm>
            <a:off x="1139825" y="168275"/>
            <a:ext cx="10339388" cy="585788"/>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chemeClr val="tx1"/>
                </a:solidFill>
                <a:latin typeface="Times New Roman" panose="02020603050405020304" pitchFamily="18" charset="0"/>
                <a:ea typeface="Times New Roman" panose="02020603050405020304" pitchFamily="18" charset="0"/>
              </a:rPr>
              <a:t>Root Causes – Leadership &amp; Structural Issues (Cont.)</a:t>
            </a:r>
          </a:p>
        </p:txBody>
      </p:sp>
      <p:graphicFrame>
        <p:nvGraphicFramePr>
          <p:cNvPr id="4" name="Content Placeholder 3">
            <a:extLst>
              <a:ext uri="{FF2B5EF4-FFF2-40B4-BE49-F238E27FC236}">
                <a16:creationId xmlns:a16="http://schemas.microsoft.com/office/drawing/2014/main" id="{D3DCCE84-AD2A-44A1-BE25-E477DFB71BCC}"/>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292" name="Picture 2" descr="Read Again: The Growing NHS Staffing Challenge: How to Meet Demand |  Practice Business">
            <a:extLst>
              <a:ext uri="{FF2B5EF4-FFF2-40B4-BE49-F238E27FC236}">
                <a16:creationId xmlns:a16="http://schemas.microsoft.com/office/drawing/2014/main" id="{2C6EC4D0-9073-4448-9BC0-538B097D84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2400" y="966788"/>
            <a:ext cx="3125788" cy="501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B6A4C51-3713-4C25-9DF9-F8F96F72CC89}"/>
              </a:ext>
            </a:extLst>
          </p:cNvPr>
          <p:cNvSpPr txBox="1"/>
          <p:nvPr/>
        </p:nvSpPr>
        <p:spPr>
          <a:xfrm>
            <a:off x="1139825" y="55563"/>
            <a:ext cx="10339388" cy="6477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600" dirty="0">
                <a:solidFill>
                  <a:schemeClr val="tx1"/>
                </a:solidFill>
                <a:latin typeface="Calibri" panose="020F0502020204030204" pitchFamily="34" charset="0"/>
                <a:ea typeface="Calibri" panose="020F0502020204030204" pitchFamily="34" charset="0"/>
                <a:cs typeface="Times New Roman" panose="02020603050405020304" pitchFamily="18" charset="0"/>
              </a:rPr>
              <a:t>Root Causes – Cultural Issues (Cont.)</a:t>
            </a:r>
            <a:endParaRPr lang="en-US" sz="3600" b="1" dirty="0">
              <a:solidFill>
                <a:schemeClr val="tx1"/>
              </a:solidFill>
              <a:latin typeface="Times New Roman" panose="02020603050405020304" pitchFamily="18" charset="0"/>
              <a:ea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56BA5910-E296-4261-BC2B-6070C3FFE4CB}"/>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3316" name="Picture 2" descr="Staff shortages in the NHS and social care sectors - House of Lords Library">
            <a:extLst>
              <a:ext uri="{FF2B5EF4-FFF2-40B4-BE49-F238E27FC236}">
                <a16:creationId xmlns:a16="http://schemas.microsoft.com/office/drawing/2014/main" id="{4D256FD3-1C60-4C3B-856D-95522CF2DAC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3825" y="863600"/>
            <a:ext cx="3140075" cy="493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7" name="TextBox 6">
            <a:extLst>
              <a:ext uri="{FF2B5EF4-FFF2-40B4-BE49-F238E27FC236}">
                <a16:creationId xmlns:a16="http://schemas.microsoft.com/office/drawing/2014/main" id="{F19AD5DE-79D7-4229-84AF-1FE57D6ECAD6}"/>
              </a:ext>
            </a:extLst>
          </p:cNvPr>
          <p:cNvSpPr txBox="1">
            <a:spLocks noChangeArrowheads="1"/>
          </p:cNvSpPr>
          <p:nvPr/>
        </p:nvSpPr>
        <p:spPr bwMode="auto">
          <a:xfrm>
            <a:off x="0" y="6105525"/>
            <a:ext cx="32639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eaLnBrk="1" hangingPunct="1"/>
            <a:r>
              <a:rPr lang="en-US" altLang="en-US" sz="1000"/>
              <a:t>Source (https://lordslibrary.parliament.uk/staff-shortages-in-the-nhs-and-social-care-sectors/)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4EB79B9-D622-40FE-B1A1-805204FD4E20}"/>
              </a:ext>
            </a:extLst>
          </p:cNvPr>
          <p:cNvSpPr txBox="1"/>
          <p:nvPr/>
        </p:nvSpPr>
        <p:spPr>
          <a:xfrm>
            <a:off x="1139825" y="55563"/>
            <a:ext cx="10339388" cy="585787"/>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chemeClr val="tx1"/>
                </a:solidFill>
                <a:latin typeface="Times New Roman" panose="02020603050405020304" pitchFamily="18" charset="0"/>
                <a:ea typeface="Times New Roman" panose="02020603050405020304" pitchFamily="18" charset="0"/>
              </a:rPr>
              <a:t>Recommendations &amp; Innovative Solutions</a:t>
            </a:r>
          </a:p>
        </p:txBody>
      </p:sp>
      <p:graphicFrame>
        <p:nvGraphicFramePr>
          <p:cNvPr id="3" name="Content Placeholder 2">
            <a:extLst>
              <a:ext uri="{FF2B5EF4-FFF2-40B4-BE49-F238E27FC236}">
                <a16:creationId xmlns:a16="http://schemas.microsoft.com/office/drawing/2014/main" id="{E9EB1511-D542-4122-B54F-881E4A0A4A78}"/>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340" name="Picture 2" descr="Doctors and nurses are working tirelessly, but staff shortages remain a  serious challenge. The NHS workforce deserves proper planning and long-term  solutions. #NHSStaff #Healthcare @kevinhollinrakemp @conservatives  @howarddleigh @ric.holden85 ...">
            <a:extLst>
              <a:ext uri="{FF2B5EF4-FFF2-40B4-BE49-F238E27FC236}">
                <a16:creationId xmlns:a16="http://schemas.microsoft.com/office/drawing/2014/main" id="{F0A21A69-A2A7-4FA7-981B-CBCBE9C5AC4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b="14162"/>
          <a:stretch>
            <a:fillRect/>
          </a:stretch>
        </p:blipFill>
        <p:spPr bwMode="auto">
          <a:xfrm>
            <a:off x="168275" y="984250"/>
            <a:ext cx="3151188" cy="500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4BB97E0-70DB-4977-A5A8-6549ABDDFC87}"/>
              </a:ext>
            </a:extLst>
          </p:cNvPr>
          <p:cNvSpPr txBox="1"/>
          <p:nvPr/>
        </p:nvSpPr>
        <p:spPr>
          <a:xfrm>
            <a:off x="1139825" y="55563"/>
            <a:ext cx="10339388" cy="585787"/>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chemeClr val="tx1"/>
                </a:solidFill>
                <a:latin typeface="Times New Roman" panose="02020603050405020304" pitchFamily="18" charset="0"/>
                <a:ea typeface="Times New Roman" panose="02020603050405020304" pitchFamily="18" charset="0"/>
              </a:rPr>
              <a:t>Conclusion</a:t>
            </a:r>
          </a:p>
        </p:txBody>
      </p:sp>
      <p:graphicFrame>
        <p:nvGraphicFramePr>
          <p:cNvPr id="5" name="Content Placeholder 4">
            <a:extLst>
              <a:ext uri="{FF2B5EF4-FFF2-40B4-BE49-F238E27FC236}">
                <a16:creationId xmlns:a16="http://schemas.microsoft.com/office/drawing/2014/main" id="{3BEF57C5-58B2-4725-85CF-539FD3210349}"/>
              </a:ext>
            </a:extLst>
          </p:cNvPr>
          <p:cNvGraphicFramePr>
            <a:graphicFrameLocks noGrp="1"/>
          </p:cNvGraphicFramePr>
          <p:nvPr>
            <p:ph idx="1"/>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4" name="Picture 2" descr="Nine solutions that meet the operational workforce challenges of Nursing  Leaders - NHS Workforce Alliance">
            <a:extLst>
              <a:ext uri="{FF2B5EF4-FFF2-40B4-BE49-F238E27FC236}">
                <a16:creationId xmlns:a16="http://schemas.microsoft.com/office/drawing/2014/main" id="{5F81F3A5-B145-460C-B6FE-2828AE32C0D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3988" y="863600"/>
            <a:ext cx="3138487"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C1AD030-BF43-4763-99EF-8D6F384A16EA}"/>
              </a:ext>
            </a:extLst>
          </p:cNvPr>
          <p:cNvSpPr txBox="1"/>
          <p:nvPr/>
        </p:nvSpPr>
        <p:spPr>
          <a:xfrm>
            <a:off x="3573463" y="168275"/>
            <a:ext cx="8242300" cy="523875"/>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2800" dirty="0">
                <a:solidFill>
                  <a:schemeClr val="tx1"/>
                </a:solidFill>
              </a:rPr>
              <a:t>References</a:t>
            </a:r>
          </a:p>
        </p:txBody>
      </p:sp>
      <p:sp>
        <p:nvSpPr>
          <p:cNvPr id="16387" name="TextBox 3">
            <a:extLst>
              <a:ext uri="{FF2B5EF4-FFF2-40B4-BE49-F238E27FC236}">
                <a16:creationId xmlns:a16="http://schemas.microsoft.com/office/drawing/2014/main" id="{46C72715-F5BC-41FB-A8B7-9116D146DB6E}"/>
              </a:ext>
            </a:extLst>
          </p:cNvPr>
          <p:cNvSpPr txBox="1">
            <a:spLocks noChangeArrowheads="1"/>
          </p:cNvSpPr>
          <p:nvPr/>
        </p:nvSpPr>
        <p:spPr bwMode="auto">
          <a:xfrm>
            <a:off x="3573463" y="815975"/>
            <a:ext cx="7934325" cy="569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algn="just" eaLnBrk="1" hangingPunct="1"/>
            <a:r>
              <a:rPr lang="en-US" altLang="en-US" sz="1400">
                <a:latin typeface="Times New Roman" panose="02020603050405020304" pitchFamily="18" charset="0"/>
                <a:cs typeface="Times New Roman" panose="02020603050405020304" pitchFamily="18" charset="0"/>
              </a:rPr>
              <a:t>Becker, G. S. (1993). </a:t>
            </a:r>
            <a:r>
              <a:rPr lang="en-US" altLang="en-US" sz="1400" i="1">
                <a:latin typeface="Times New Roman" panose="02020603050405020304" pitchFamily="18" charset="0"/>
                <a:cs typeface="Times New Roman" panose="02020603050405020304" pitchFamily="18" charset="0"/>
              </a:rPr>
              <a:t>Human capital: A theoretical and empirical analysis</a:t>
            </a:r>
            <a:r>
              <a:rPr lang="en-US" altLang="en-US" sz="1400">
                <a:latin typeface="Times New Roman" panose="02020603050405020304" pitchFamily="18" charset="0"/>
                <a:cs typeface="Times New Roman" panose="02020603050405020304" pitchFamily="18" charset="0"/>
              </a:rPr>
              <a:t> (3rd ed.). University of Chicago Press.</a:t>
            </a:r>
            <a:endParaRPr lang="en-US" altLang="en-US" sz="1400">
              <a:latin typeface="Calibri" panose="020F0502020204030204" pitchFamily="34" charset="0"/>
              <a:ea typeface="Calibri" panose="020F0502020204030204" pitchFamily="34" charset="0"/>
              <a:cs typeface="Times New Roman" panose="02020603050405020304" pitchFamily="18" charset="0"/>
            </a:endParaRPr>
          </a:p>
          <a:p>
            <a:pPr algn="just" eaLnBrk="1" hangingPunct="1"/>
            <a:r>
              <a:rPr lang="en-US" altLang="en-US" sz="1400">
                <a:latin typeface="Times New Roman" panose="02020603050405020304" pitchFamily="18" charset="0"/>
                <a:cs typeface="Times New Roman" panose="02020603050405020304" pitchFamily="18" charset="0"/>
              </a:rPr>
              <a:t>Boxall, P., &amp; Purcell, J. (2016). </a:t>
            </a:r>
            <a:r>
              <a:rPr lang="en-US" altLang="en-US" sz="1400" i="1">
                <a:latin typeface="Times New Roman" panose="02020603050405020304" pitchFamily="18" charset="0"/>
                <a:cs typeface="Times New Roman" panose="02020603050405020304" pitchFamily="18" charset="0"/>
              </a:rPr>
              <a:t>Strategy and human resource management</a:t>
            </a:r>
            <a:r>
              <a:rPr lang="en-US" altLang="en-US" sz="1400">
                <a:latin typeface="Times New Roman" panose="02020603050405020304" pitchFamily="18" charset="0"/>
                <a:cs typeface="Times New Roman" panose="02020603050405020304" pitchFamily="18" charset="0"/>
              </a:rPr>
              <a:t> (4th ed.). Palgrave Macmillan.</a:t>
            </a:r>
            <a:endParaRPr lang="en-US" altLang="en-US" sz="1400">
              <a:latin typeface="Calibri" panose="020F0502020204030204" pitchFamily="34" charset="0"/>
              <a:cs typeface="Calibri" panose="020F0502020204030204" pitchFamily="34" charset="0"/>
            </a:endParaRPr>
          </a:p>
          <a:p>
            <a:pPr algn="just" eaLnBrk="1" hangingPunct="1"/>
            <a:r>
              <a:rPr lang="en-US" altLang="en-US" sz="1400">
                <a:latin typeface="Times New Roman" panose="02020603050405020304" pitchFamily="18" charset="0"/>
                <a:cs typeface="Times New Roman" panose="02020603050405020304" pitchFamily="18" charset="0"/>
              </a:rPr>
              <a:t>Buchan, J., Gershlick, B., Charlesworth, A., &amp; Seccombe, I. (2019). Falling short: The NHS workforce challenge. </a:t>
            </a:r>
            <a:r>
              <a:rPr lang="en-US" altLang="en-US" sz="1400" i="1">
                <a:latin typeface="Times New Roman" panose="02020603050405020304" pitchFamily="18" charset="0"/>
                <a:cs typeface="Times New Roman" panose="02020603050405020304" pitchFamily="18" charset="0"/>
              </a:rPr>
              <a:t>Health Economics, Policy and Law, 14</a:t>
            </a:r>
            <a:r>
              <a:rPr lang="en-US" altLang="en-US" sz="1400">
                <a:latin typeface="Times New Roman" panose="02020603050405020304" pitchFamily="18" charset="0"/>
                <a:cs typeface="Times New Roman" panose="02020603050405020304" pitchFamily="18" charset="0"/>
              </a:rPr>
              <a:t>(4), 1–8.</a:t>
            </a:r>
            <a:br>
              <a:rPr lang="en-US" altLang="en-US" sz="1400">
                <a:latin typeface="Times New Roman" panose="02020603050405020304" pitchFamily="18" charset="0"/>
                <a:cs typeface="Times New Roman" panose="02020603050405020304" pitchFamily="18" charset="0"/>
              </a:rPr>
            </a:br>
            <a:r>
              <a:rPr lang="en-US" altLang="en-US" sz="1400">
                <a:latin typeface="Times New Roman" panose="02020603050405020304" pitchFamily="18" charset="0"/>
                <a:cs typeface="Times New Roman" panose="02020603050405020304" pitchFamily="18" charset="0"/>
              </a:rPr>
              <a:t>https://doi.org/10.1017/S1744133119000123</a:t>
            </a:r>
            <a:endParaRPr lang="en-US" altLang="en-US" sz="1400">
              <a:latin typeface="Calibri" panose="020F0502020204030204" pitchFamily="34" charset="0"/>
              <a:cs typeface="Calibri" panose="020F0502020204030204" pitchFamily="34" charset="0"/>
            </a:endParaRPr>
          </a:p>
          <a:p>
            <a:pPr algn="just" eaLnBrk="1" hangingPunct="1"/>
            <a:r>
              <a:rPr lang="en-US" altLang="en-US" sz="1400">
                <a:latin typeface="Times New Roman" panose="02020603050405020304" pitchFamily="18" charset="0"/>
                <a:cs typeface="Times New Roman" panose="02020603050405020304" pitchFamily="18" charset="0"/>
              </a:rPr>
              <a:t>CIPD. (2024). </a:t>
            </a:r>
            <a:r>
              <a:rPr lang="en-US" altLang="en-US" sz="1400" i="1">
                <a:latin typeface="Times New Roman" panose="02020603050405020304" pitchFamily="18" charset="0"/>
                <a:cs typeface="Times New Roman" panose="02020603050405020304" pitchFamily="18" charset="0"/>
              </a:rPr>
              <a:t>Learning and skills at work report</a:t>
            </a:r>
            <a:r>
              <a:rPr lang="en-US" altLang="en-US" sz="1400">
                <a:latin typeface="Times New Roman" panose="02020603050405020304" pitchFamily="18" charset="0"/>
                <a:cs typeface="Times New Roman" panose="02020603050405020304" pitchFamily="18" charset="0"/>
              </a:rPr>
              <a:t>. Chartered Institute of Personnel and Development. </a:t>
            </a:r>
            <a:r>
              <a:rPr lang="en-US" altLang="en-US" sz="1400" u="sng">
                <a:solidFill>
                  <a:srgbClr val="0000FF"/>
                </a:solidFill>
                <a:latin typeface="Times New Roman" panose="02020603050405020304" pitchFamily="18" charset="0"/>
                <a:cs typeface="Times New Roman" panose="02020603050405020304" pitchFamily="18" charset="0"/>
                <a:hlinkClick r:id="rId2"/>
              </a:rPr>
              <a:t>https://www.cipd.org/uk/knowledge/reports/learning-skills-work/</a:t>
            </a:r>
            <a:endParaRPr lang="en-US" altLang="en-US" sz="1400">
              <a:latin typeface="Calibri" panose="020F0502020204030204" pitchFamily="34" charset="0"/>
              <a:cs typeface="Calibri" panose="020F0502020204030204" pitchFamily="34" charset="0"/>
            </a:endParaRPr>
          </a:p>
          <a:p>
            <a:pPr algn="just" eaLnBrk="1" hangingPunct="1"/>
            <a:r>
              <a:rPr lang="en-US" altLang="en-US" sz="1400">
                <a:latin typeface="Times New Roman" panose="02020603050405020304" pitchFamily="18" charset="0"/>
                <a:cs typeface="Times New Roman" panose="02020603050405020304" pitchFamily="18" charset="0"/>
              </a:rPr>
              <a:t>Health Foundation. (2024). </a:t>
            </a:r>
            <a:r>
              <a:rPr lang="en-US" altLang="en-US" sz="1400" i="1">
                <a:latin typeface="Times New Roman" panose="02020603050405020304" pitchFamily="18" charset="0"/>
                <a:cs typeface="Times New Roman" panose="02020603050405020304" pitchFamily="18" charset="0"/>
              </a:rPr>
              <a:t>The NHS workforce: Trends and challenges</a:t>
            </a:r>
            <a:r>
              <a:rPr lang="en-US" altLang="en-US" sz="1400">
                <a:latin typeface="Times New Roman" panose="02020603050405020304" pitchFamily="18" charset="0"/>
                <a:cs typeface="Times New Roman" panose="02020603050405020304" pitchFamily="18" charset="0"/>
              </a:rPr>
              <a:t>. </a:t>
            </a:r>
            <a:r>
              <a:rPr lang="en-US" altLang="en-US" sz="1400" u="sng">
                <a:solidFill>
                  <a:srgbClr val="0000FF"/>
                </a:solidFill>
                <a:latin typeface="Times New Roman" panose="02020603050405020304" pitchFamily="18" charset="0"/>
                <a:cs typeface="Times New Roman" panose="02020603050405020304" pitchFamily="18" charset="0"/>
                <a:hlinkClick r:id="rId3"/>
              </a:rPr>
              <a:t>https://www.health.org.uk/publications/long-reads/the-nhs-workforce-in-england</a:t>
            </a:r>
            <a:endParaRPr lang="en-US" altLang="en-US" sz="1400">
              <a:latin typeface="Calibri" panose="020F0502020204030204" pitchFamily="34" charset="0"/>
              <a:cs typeface="Calibri" panose="020F0502020204030204" pitchFamily="34" charset="0"/>
            </a:endParaRPr>
          </a:p>
          <a:p>
            <a:pPr algn="just" eaLnBrk="1" hangingPunct="1"/>
            <a:r>
              <a:rPr lang="en-US" altLang="en-US" sz="1400">
                <a:latin typeface="Times New Roman" panose="02020603050405020304" pitchFamily="18" charset="0"/>
                <a:cs typeface="Times New Roman" panose="02020603050405020304" pitchFamily="18" charset="0"/>
              </a:rPr>
              <a:t>HealthManagement. (2025). </a:t>
            </a:r>
            <a:r>
              <a:rPr lang="en-US" altLang="en-US" sz="1400" i="1">
                <a:latin typeface="Times New Roman" panose="02020603050405020304" pitchFamily="18" charset="0"/>
                <a:cs typeface="Times New Roman" panose="02020603050405020304" pitchFamily="18" charset="0"/>
              </a:rPr>
              <a:t>The NHS workforce: A fragile foundation for future reform</a:t>
            </a:r>
            <a:r>
              <a:rPr lang="en-US" altLang="en-US" sz="1400">
                <a:latin typeface="Times New Roman" panose="02020603050405020304" pitchFamily="18" charset="0"/>
                <a:cs typeface="Times New Roman" panose="02020603050405020304" pitchFamily="18" charset="0"/>
              </a:rPr>
              <a:t>. </a:t>
            </a:r>
            <a:r>
              <a:rPr lang="en-US" altLang="en-US" sz="1400" u="sng">
                <a:solidFill>
                  <a:srgbClr val="0000FF"/>
                </a:solidFill>
                <a:latin typeface="Times New Roman" panose="02020603050405020304" pitchFamily="18" charset="0"/>
                <a:cs typeface="Times New Roman" panose="02020603050405020304" pitchFamily="18" charset="0"/>
                <a:hlinkClick r:id="rId4"/>
              </a:rPr>
              <a:t>https://healthmanagement.org/c/healthmanagement/issuearticle/the-nhs-workforce-a-fragile-foundation-for-future-reform</a:t>
            </a:r>
            <a:endParaRPr lang="en-US" altLang="en-US" sz="1400">
              <a:latin typeface="Calibri" panose="020F0502020204030204" pitchFamily="34" charset="0"/>
              <a:cs typeface="Calibri" panose="020F0502020204030204" pitchFamily="34" charset="0"/>
            </a:endParaRPr>
          </a:p>
          <a:p>
            <a:pPr algn="just" eaLnBrk="1" hangingPunct="1"/>
            <a:r>
              <a:rPr lang="en-US" altLang="en-US" sz="1400">
                <a:latin typeface="Times New Roman" panose="02020603050405020304" pitchFamily="18" charset="0"/>
                <a:cs typeface="Times New Roman" panose="02020603050405020304" pitchFamily="18" charset="0"/>
              </a:rPr>
              <a:t>King’s Fund. (2023). </a:t>
            </a:r>
            <a:r>
              <a:rPr lang="en-US" altLang="en-US" sz="1400" i="1">
                <a:latin typeface="Times New Roman" panose="02020603050405020304" pitchFamily="18" charset="0"/>
                <a:cs typeface="Times New Roman" panose="02020603050405020304" pitchFamily="18" charset="0"/>
              </a:rPr>
              <a:t>NHS workforce leadership and planning report</a:t>
            </a:r>
            <a:r>
              <a:rPr lang="en-US" altLang="en-US" sz="1400">
                <a:latin typeface="Times New Roman" panose="02020603050405020304" pitchFamily="18" charset="0"/>
                <a:cs typeface="Times New Roman" panose="02020603050405020304" pitchFamily="18" charset="0"/>
              </a:rPr>
              <a:t>. </a:t>
            </a:r>
            <a:r>
              <a:rPr lang="en-US" altLang="en-US" sz="1400" u="sng">
                <a:solidFill>
                  <a:srgbClr val="0000FF"/>
                </a:solidFill>
                <a:latin typeface="Times New Roman" panose="02020603050405020304" pitchFamily="18" charset="0"/>
                <a:cs typeface="Times New Roman" panose="02020603050405020304" pitchFamily="18" charset="0"/>
                <a:hlinkClick r:id="rId5"/>
              </a:rPr>
              <a:t>https://www.kingsfund.org.uk/publications/nhs-workforce</a:t>
            </a:r>
            <a:endParaRPr lang="en-US" altLang="en-US" sz="1400">
              <a:latin typeface="Calibri" panose="020F0502020204030204" pitchFamily="34" charset="0"/>
              <a:cs typeface="Calibri" panose="020F0502020204030204" pitchFamily="34" charset="0"/>
            </a:endParaRPr>
          </a:p>
          <a:p>
            <a:pPr algn="just" eaLnBrk="1" hangingPunct="1"/>
            <a:r>
              <a:rPr lang="en-US" altLang="en-US" sz="1400">
                <a:latin typeface="Times New Roman" panose="02020603050405020304" pitchFamily="18" charset="0"/>
                <a:cs typeface="Times New Roman" panose="02020603050405020304" pitchFamily="18" charset="0"/>
              </a:rPr>
              <a:t>NHS Confederation. (2023). </a:t>
            </a:r>
            <a:r>
              <a:rPr lang="en-US" altLang="en-US" sz="1400" i="1">
                <a:latin typeface="Times New Roman" panose="02020603050405020304" pitchFamily="18" charset="0"/>
                <a:cs typeface="Times New Roman" panose="02020603050405020304" pitchFamily="18" charset="0"/>
              </a:rPr>
              <a:t>NHS long-term workforce plan: What you need to know</a:t>
            </a:r>
            <a:r>
              <a:rPr lang="en-US" altLang="en-US" sz="1400">
                <a:latin typeface="Times New Roman" panose="02020603050405020304" pitchFamily="18" charset="0"/>
                <a:cs typeface="Times New Roman" panose="02020603050405020304" pitchFamily="18" charset="0"/>
              </a:rPr>
              <a:t>. </a:t>
            </a:r>
            <a:r>
              <a:rPr lang="en-US" altLang="en-US" sz="1400" u="sng">
                <a:solidFill>
                  <a:srgbClr val="0000FF"/>
                </a:solidFill>
                <a:latin typeface="Times New Roman" panose="02020603050405020304" pitchFamily="18" charset="0"/>
                <a:cs typeface="Times New Roman" panose="02020603050405020304" pitchFamily="18" charset="0"/>
                <a:hlinkClick r:id="rId6"/>
              </a:rPr>
              <a:t>https://www.nhsconfed.org/publications/nhs-long-term-workforce-plan-what-you-need-know</a:t>
            </a:r>
            <a:endParaRPr lang="en-US" altLang="en-US" sz="1400">
              <a:latin typeface="Calibri" panose="020F0502020204030204" pitchFamily="34" charset="0"/>
              <a:cs typeface="Calibri" panose="020F0502020204030204" pitchFamily="34" charset="0"/>
            </a:endParaRPr>
          </a:p>
          <a:p>
            <a:pPr algn="just" eaLnBrk="1" hangingPunct="1"/>
            <a:r>
              <a:rPr lang="en-US" altLang="en-US" sz="1400">
                <a:latin typeface="Times New Roman" panose="02020603050405020304" pitchFamily="18" charset="0"/>
                <a:cs typeface="Times New Roman" panose="02020603050405020304" pitchFamily="18" charset="0"/>
              </a:rPr>
              <a:t>NHS England. (2024). </a:t>
            </a:r>
            <a:r>
              <a:rPr lang="en-US" altLang="en-US" sz="1400" i="1">
                <a:latin typeface="Times New Roman" panose="02020603050405020304" pitchFamily="18" charset="0"/>
                <a:cs typeface="Times New Roman" panose="02020603050405020304" pitchFamily="18" charset="0"/>
              </a:rPr>
              <a:t>Strengthening our workforce</a:t>
            </a:r>
            <a:r>
              <a:rPr lang="en-US" altLang="en-US" sz="1400">
                <a:latin typeface="Times New Roman" panose="02020603050405020304" pitchFamily="18" charset="0"/>
                <a:cs typeface="Times New Roman" panose="02020603050405020304" pitchFamily="18" charset="0"/>
              </a:rPr>
              <a:t>. </a:t>
            </a:r>
            <a:r>
              <a:rPr lang="en-US" altLang="en-US" sz="1400" u="sng">
                <a:solidFill>
                  <a:srgbClr val="0000FF"/>
                </a:solidFill>
                <a:latin typeface="Times New Roman" panose="02020603050405020304" pitchFamily="18" charset="0"/>
                <a:cs typeface="Times New Roman" panose="02020603050405020304" pitchFamily="18" charset="0"/>
                <a:hlinkClick r:id="rId7"/>
              </a:rPr>
              <a:t>https://www.england.nhs.uk/ourwork/workforce/</a:t>
            </a:r>
            <a:endParaRPr lang="en-US" altLang="en-US" sz="1400">
              <a:latin typeface="Calibri" panose="020F0502020204030204" pitchFamily="34" charset="0"/>
              <a:cs typeface="Calibri" panose="020F0502020204030204" pitchFamily="34" charset="0"/>
            </a:endParaRPr>
          </a:p>
          <a:p>
            <a:pPr algn="just" eaLnBrk="1" hangingPunct="1"/>
            <a:r>
              <a:rPr lang="en-US" altLang="en-US" sz="1400">
                <a:latin typeface="Times New Roman" panose="02020603050405020304" pitchFamily="18" charset="0"/>
                <a:cs typeface="Times New Roman" panose="02020603050405020304" pitchFamily="18" charset="0"/>
              </a:rPr>
              <a:t>Noe, R. A. (2023). </a:t>
            </a:r>
            <a:r>
              <a:rPr lang="en-US" altLang="en-US" sz="1400" i="1">
                <a:latin typeface="Times New Roman" panose="02020603050405020304" pitchFamily="18" charset="0"/>
                <a:cs typeface="Times New Roman" panose="02020603050405020304" pitchFamily="18" charset="0"/>
              </a:rPr>
              <a:t>Employee training and development</a:t>
            </a:r>
            <a:r>
              <a:rPr lang="en-US" altLang="en-US" sz="1400">
                <a:latin typeface="Times New Roman" panose="02020603050405020304" pitchFamily="18" charset="0"/>
                <a:cs typeface="Times New Roman" panose="02020603050405020304" pitchFamily="18" charset="0"/>
              </a:rPr>
              <a:t> (9th ed.). McGraw-Hill.</a:t>
            </a:r>
            <a:endParaRPr lang="en-US" altLang="en-US" sz="1400">
              <a:latin typeface="Calibri" panose="020F0502020204030204" pitchFamily="34" charset="0"/>
              <a:cs typeface="Calibri" panose="020F0502020204030204" pitchFamily="34" charset="0"/>
            </a:endParaRPr>
          </a:p>
          <a:p>
            <a:pPr algn="just" eaLnBrk="1" hangingPunct="1"/>
            <a:r>
              <a:rPr lang="en-US" altLang="en-US" sz="1400">
                <a:latin typeface="Times New Roman" panose="02020603050405020304" pitchFamily="18" charset="0"/>
                <a:cs typeface="Times New Roman" panose="02020603050405020304" pitchFamily="18" charset="0"/>
              </a:rPr>
              <a:t>The Guardian. (2026, April 3). </a:t>
            </a:r>
            <a:r>
              <a:rPr lang="en-US" altLang="en-US" sz="1400" i="1">
                <a:latin typeface="Times New Roman" panose="02020603050405020304" pitchFamily="18" charset="0"/>
                <a:cs typeface="Times New Roman" panose="02020603050405020304" pitchFamily="18" charset="0"/>
              </a:rPr>
              <a:t>NHS staff shortages in rehabilitation services</a:t>
            </a:r>
            <a:r>
              <a:rPr lang="en-US" altLang="en-US" sz="1400">
                <a:latin typeface="Times New Roman" panose="02020603050405020304" pitchFamily="18" charset="0"/>
                <a:cs typeface="Times New Roman" panose="02020603050405020304" pitchFamily="18" charset="0"/>
              </a:rPr>
              <a:t>. </a:t>
            </a:r>
            <a:r>
              <a:rPr lang="en-US" altLang="en-US" sz="1400" u="sng">
                <a:solidFill>
                  <a:srgbClr val="0000FF"/>
                </a:solidFill>
                <a:latin typeface="Times New Roman" panose="02020603050405020304" pitchFamily="18" charset="0"/>
                <a:cs typeface="Times New Roman" panose="02020603050405020304" pitchFamily="18" charset="0"/>
                <a:hlinkClick r:id="rId8"/>
              </a:rPr>
              <a:t>https://www.theguardian.com/society/2026/apr/03/nhs-rehabiliation-care-staff-shortage-stroke-patients</a:t>
            </a:r>
            <a:endParaRPr lang="en-US" altLang="en-US" sz="1400">
              <a:latin typeface="Calibri" panose="020F0502020204030204" pitchFamily="34" charset="0"/>
              <a:cs typeface="Calibri" panose="020F0502020204030204" pitchFamily="34" charset="0"/>
            </a:endParaRPr>
          </a:p>
          <a:p>
            <a:pPr algn="just" eaLnBrk="1" hangingPunct="1"/>
            <a:r>
              <a:rPr lang="en-US" altLang="en-US" sz="1400">
                <a:latin typeface="Times New Roman" panose="02020603050405020304" pitchFamily="18" charset="0"/>
                <a:cs typeface="Times New Roman" panose="02020603050405020304" pitchFamily="18" charset="0"/>
              </a:rPr>
              <a:t>The Times. (2026). </a:t>
            </a:r>
            <a:r>
              <a:rPr lang="en-US" altLang="en-US" sz="1400" i="1">
                <a:latin typeface="Times New Roman" panose="02020603050405020304" pitchFamily="18" charset="0"/>
                <a:cs typeface="Times New Roman" panose="02020603050405020304" pitchFamily="18" charset="0"/>
              </a:rPr>
              <a:t>NHS training bottleneck and workforce challenges</a:t>
            </a:r>
            <a:r>
              <a:rPr lang="en-US" altLang="en-US" sz="1400">
                <a:latin typeface="Times New Roman" panose="02020603050405020304" pitchFamily="18" charset="0"/>
                <a:cs typeface="Times New Roman" panose="02020603050405020304" pitchFamily="18" charset="0"/>
              </a:rPr>
              <a:t>. </a:t>
            </a:r>
            <a:r>
              <a:rPr lang="en-US" altLang="en-US" sz="1400" u="sng">
                <a:solidFill>
                  <a:srgbClr val="0000FF"/>
                </a:solidFill>
                <a:latin typeface="Times New Roman" panose="02020603050405020304" pitchFamily="18" charset="0"/>
                <a:cs typeface="Times New Roman" panose="02020603050405020304" pitchFamily="18" charset="0"/>
                <a:hlinkClick r:id="rId9"/>
              </a:rPr>
              <a:t>https://www.thetimes.com/uk/healthcare/article/doctors-nhs-training-shortage-9mwzf0907</a:t>
            </a:r>
            <a:endParaRPr lang="en-US" altLang="en-US" sz="1400">
              <a:latin typeface="Calibri" panose="020F0502020204030204" pitchFamily="34" charset="0"/>
              <a:cs typeface="Calibri" panose="020F0502020204030204" pitchFamily="34" charset="0"/>
            </a:endParaRPr>
          </a:p>
          <a:p>
            <a:pPr algn="just" eaLnBrk="1" hangingPunct="1"/>
            <a:r>
              <a:rPr lang="en-US" altLang="en-US" sz="1400">
                <a:latin typeface="Times New Roman" panose="02020603050405020304" pitchFamily="18" charset="0"/>
                <a:cs typeface="Times New Roman" panose="02020603050405020304" pitchFamily="18" charset="0"/>
              </a:rPr>
              <a:t>West, M. A., Eckert, R., Steward, K., &amp; Pasmore, B. (2014). Developing collective leadership for healthcare. </a:t>
            </a:r>
            <a:r>
              <a:rPr lang="en-US" altLang="en-US" sz="1400" i="1">
                <a:latin typeface="Times New Roman" panose="02020603050405020304" pitchFamily="18" charset="0"/>
                <a:cs typeface="Times New Roman" panose="02020603050405020304" pitchFamily="18" charset="0"/>
              </a:rPr>
              <a:t>Journal of Organizational Effectiveness: People and Performance, 1</a:t>
            </a:r>
            <a:r>
              <a:rPr lang="en-US" altLang="en-US" sz="1400">
                <a:latin typeface="Times New Roman" panose="02020603050405020304" pitchFamily="18" charset="0"/>
                <a:cs typeface="Times New Roman" panose="02020603050405020304" pitchFamily="18" charset="0"/>
              </a:rPr>
              <a:t>(3), 251–267.</a:t>
            </a:r>
            <a:br>
              <a:rPr lang="en-US" altLang="en-US" sz="1400">
                <a:latin typeface="Times New Roman" panose="02020603050405020304" pitchFamily="18" charset="0"/>
                <a:cs typeface="Times New Roman" panose="02020603050405020304" pitchFamily="18" charset="0"/>
              </a:rPr>
            </a:br>
            <a:r>
              <a:rPr lang="en-US" altLang="en-US" sz="1400">
                <a:latin typeface="Times New Roman" panose="02020603050405020304" pitchFamily="18" charset="0"/>
                <a:cs typeface="Times New Roman" panose="02020603050405020304" pitchFamily="18" charset="0"/>
              </a:rPr>
              <a:t>https://doi.org/10.1108/JOEPP-07-2014-0036</a:t>
            </a:r>
          </a:p>
        </p:txBody>
      </p:sp>
      <p:pic>
        <p:nvPicPr>
          <p:cNvPr id="16388" name="Picture 2" descr="Future-proofing the NHS: tackling workforce challenges and digital  transformation - Hospital Times">
            <a:extLst>
              <a:ext uri="{FF2B5EF4-FFF2-40B4-BE49-F238E27FC236}">
                <a16:creationId xmlns:a16="http://schemas.microsoft.com/office/drawing/2014/main" id="{BA525BCD-1419-4940-A10B-41A9531F76A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9538" y="815975"/>
            <a:ext cx="3294062"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05867-BA33-4650-A500-9A1FC5A88AD3}"/>
              </a:ext>
            </a:extLst>
          </p:cNvPr>
          <p:cNvSpPr>
            <a:spLocks noGrp="1"/>
          </p:cNvSpPr>
          <p:nvPr>
            <p:ph type="title"/>
          </p:nvPr>
        </p:nvSpPr>
        <p:spPr/>
        <p:txBody>
          <a:bodyPr/>
          <a:lstStyle/>
          <a:p>
            <a:pPr algn="ctr" eaLnBrk="1" fontAlgn="auto" hangingPunct="1">
              <a:spcAft>
                <a:spcPts val="0"/>
              </a:spcAft>
              <a:defRPr/>
            </a:pPr>
            <a:r>
              <a:rPr lang="en-US" dirty="0"/>
              <a:t>Group Member 2</a:t>
            </a:r>
          </a:p>
        </p:txBody>
      </p:sp>
      <p:sp>
        <p:nvSpPr>
          <p:cNvPr id="3" name="Content Placeholder 2">
            <a:extLst>
              <a:ext uri="{FF2B5EF4-FFF2-40B4-BE49-F238E27FC236}">
                <a16:creationId xmlns:a16="http://schemas.microsoft.com/office/drawing/2014/main" id="{85327C35-9F86-4609-97AA-29B8E9F13B15}"/>
              </a:ext>
            </a:extLst>
          </p:cNvPr>
          <p:cNvSpPr>
            <a:spLocks noGrp="1"/>
          </p:cNvSpPr>
          <p:nvPr>
            <p:ph idx="1"/>
          </p:nvPr>
        </p:nvSpPr>
        <p:spPr>
          <a:solidFill>
            <a:schemeClr val="accent3">
              <a:lumMod val="60000"/>
              <a:lumOff val="40000"/>
            </a:schemeClr>
          </a:solidFill>
        </p:spPr>
        <p:txBody>
          <a:bodyPr rtlCol="0">
            <a:normAutofit/>
          </a:bodyPr>
          <a:lstStyle/>
          <a:p>
            <a:pPr marL="182880" indent="-182880" algn="ctr" eaLnBrk="1" fontAlgn="auto" hangingPunct="1">
              <a:spcAft>
                <a:spcPts val="0"/>
              </a:spcAft>
              <a:defRPr/>
            </a:pPr>
            <a:r>
              <a:rPr lang="en-US" sz="3600" dirty="0">
                <a:solidFill>
                  <a:schemeClr val="tx1">
                    <a:lumMod val="65000"/>
                    <a:lumOff val="35000"/>
                  </a:schemeClr>
                </a:solidFill>
              </a:rPr>
              <a:t>Name: Abdul Hakim </a:t>
            </a:r>
          </a:p>
          <a:p>
            <a:pPr marL="182880" indent="-182880" algn="ctr" eaLnBrk="1" fontAlgn="auto" hangingPunct="1">
              <a:spcAft>
                <a:spcPts val="0"/>
              </a:spcAft>
              <a:defRPr/>
            </a:pPr>
            <a:r>
              <a:rPr lang="en-US" sz="3600" dirty="0">
                <a:solidFill>
                  <a:schemeClr val="tx1">
                    <a:lumMod val="65000"/>
                    <a:lumOff val="35000"/>
                  </a:schemeClr>
                </a:solidFill>
              </a:rPr>
              <a:t>ID:</a:t>
            </a:r>
            <a:r>
              <a:rPr lang="en-US" sz="3600" dirty="0">
                <a:solidFill>
                  <a:schemeClr val="tx1">
                    <a:lumMod val="65000"/>
                    <a:lumOff val="35000"/>
                  </a:schemeClr>
                </a:solidFill>
                <a:latin typeface="Arial" panose="020B0604020202020204" pitchFamily="34" charset="0"/>
                <a:cs typeface="Arial" panose="020B0604020202020204" pitchFamily="34" charset="0"/>
              </a:rPr>
              <a:t>2505488</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48E7DF-2EE1-4A2F-99DE-CA69FDC65B67}"/>
              </a:ext>
            </a:extLst>
          </p:cNvPr>
          <p:cNvSpPr txBox="1"/>
          <p:nvPr/>
        </p:nvSpPr>
        <p:spPr>
          <a:xfrm>
            <a:off x="1139825" y="55563"/>
            <a:ext cx="10339388" cy="461962"/>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2400" b="1" dirty="0">
                <a:solidFill>
                  <a:schemeClr val="tx1"/>
                </a:solidFill>
                <a:latin typeface="Times New Roman" panose="02020603050405020304" pitchFamily="18" charset="0"/>
                <a:ea typeface="Times New Roman" panose="02020603050405020304" pitchFamily="18" charset="0"/>
              </a:rPr>
              <a:t>Introduction to my Topic “Training and Development”</a:t>
            </a:r>
          </a:p>
        </p:txBody>
      </p:sp>
      <p:pic>
        <p:nvPicPr>
          <p:cNvPr id="18435" name="Picture 2" descr="Training &amp; Development In HRM: 10 Types, Stages [+best Practices]">
            <a:extLst>
              <a:ext uri="{FF2B5EF4-FFF2-40B4-BE49-F238E27FC236}">
                <a16:creationId xmlns:a16="http://schemas.microsoft.com/office/drawing/2014/main" id="{5932E96F-F2E7-43AD-9C76-CC0BF30F49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563" y="876300"/>
            <a:ext cx="3011487" cy="510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Content Placeholder 3">
            <a:extLst>
              <a:ext uri="{FF2B5EF4-FFF2-40B4-BE49-F238E27FC236}">
                <a16:creationId xmlns:a16="http://schemas.microsoft.com/office/drawing/2014/main" id="{69BCE3FB-2316-4788-AD3C-1CF8C67798F6}"/>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4495F82-6ABF-4C83-94FD-F8B443641B93}"/>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chemeClr val="tx1"/>
                </a:solidFill>
                <a:latin typeface="Times New Roman" panose="02020603050405020304" pitchFamily="18" charset="0"/>
                <a:ea typeface="Times New Roman" panose="02020603050405020304" pitchFamily="18" charset="0"/>
              </a:rPr>
              <a:t>Current HCM Challenges in NHS </a:t>
            </a:r>
          </a:p>
        </p:txBody>
      </p:sp>
      <p:graphicFrame>
        <p:nvGraphicFramePr>
          <p:cNvPr id="3" name="Content Placeholder 2">
            <a:extLst>
              <a:ext uri="{FF2B5EF4-FFF2-40B4-BE49-F238E27FC236}">
                <a16:creationId xmlns:a16="http://schemas.microsoft.com/office/drawing/2014/main" id="{230C7134-CCD4-4025-968F-E3FF236C2313}"/>
              </a:ext>
            </a:extLst>
          </p:cNvPr>
          <p:cNvGraphicFramePr>
            <a:graphicFrameLocks noGrp="1"/>
          </p:cNvGraphicFramePr>
          <p:nvPr>
            <p:ph idx="1"/>
          </p:nvPr>
        </p:nvGraphicFramePr>
        <p:xfrm>
          <a:off x="3868738" y="1139483"/>
          <a:ext cx="7315200" cy="49940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9460" name="Picture 2" descr="Challenges Facing The NHS - The Medic Portal">
            <a:extLst>
              <a:ext uri="{FF2B5EF4-FFF2-40B4-BE49-F238E27FC236}">
                <a16:creationId xmlns:a16="http://schemas.microsoft.com/office/drawing/2014/main" id="{498A6E9B-500A-4B91-9A71-CBA96DBFBB8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0500" y="928688"/>
            <a:ext cx="3030538" cy="499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20ED449-8C61-4BFF-8398-4538E5353F70}"/>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chemeClr val="tx1"/>
                </a:solidFill>
                <a:latin typeface="Times New Roman" panose="02020603050405020304" pitchFamily="18" charset="0"/>
                <a:ea typeface="Times New Roman" panose="02020603050405020304" pitchFamily="18" charset="0"/>
              </a:rPr>
              <a:t>Current HCM Challenges in NHS  (Cont.)</a:t>
            </a:r>
          </a:p>
        </p:txBody>
      </p:sp>
      <p:graphicFrame>
        <p:nvGraphicFramePr>
          <p:cNvPr id="3" name="Content Placeholder 2">
            <a:extLst>
              <a:ext uri="{FF2B5EF4-FFF2-40B4-BE49-F238E27FC236}">
                <a16:creationId xmlns:a16="http://schemas.microsoft.com/office/drawing/2014/main" id="{9665B934-D034-4B21-A643-7D2DAF14BDC0}"/>
              </a:ext>
            </a:extLst>
          </p:cNvPr>
          <p:cNvGraphicFramePr>
            <a:graphicFrameLocks noGrp="1"/>
          </p:cNvGraphicFramePr>
          <p:nvPr>
            <p:ph idx="1"/>
          </p:nvPr>
        </p:nvGraphicFramePr>
        <p:xfrm>
          <a:off x="3868738" y="1139482"/>
          <a:ext cx="7315200" cy="4797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484" name="Picture 2" descr="NHS Workforce Nutshell | The King's Fund">
            <a:extLst>
              <a:ext uri="{FF2B5EF4-FFF2-40B4-BE49-F238E27FC236}">
                <a16:creationId xmlns:a16="http://schemas.microsoft.com/office/drawing/2014/main" id="{EAADCEF8-DF9C-4314-9893-B7B94E3F159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b="14362"/>
          <a:stretch>
            <a:fillRect/>
          </a:stretch>
        </p:blipFill>
        <p:spPr bwMode="auto">
          <a:xfrm>
            <a:off x="0" y="760413"/>
            <a:ext cx="3656013" cy="538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Box 1">
            <a:extLst>
              <a:ext uri="{FF2B5EF4-FFF2-40B4-BE49-F238E27FC236}">
                <a16:creationId xmlns:a16="http://schemas.microsoft.com/office/drawing/2014/main" id="{DDDAA87A-3422-402E-AE12-EE2853A0338F}"/>
              </a:ext>
            </a:extLst>
          </p:cNvPr>
          <p:cNvSpPr txBox="1">
            <a:spLocks noChangeArrowheads="1"/>
          </p:cNvSpPr>
          <p:nvPr/>
        </p:nvSpPr>
        <p:spPr bwMode="auto">
          <a:xfrm>
            <a:off x="98425" y="6064250"/>
            <a:ext cx="32924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algn="ctr"/>
            <a:r>
              <a:rPr lang="en-US" altLang="en-US" sz="1400"/>
              <a:t>Source (</a:t>
            </a:r>
            <a:r>
              <a:rPr lang="en-US" altLang="en-US" sz="1400">
                <a:latin typeface="Calibri" panose="020F0502020204030204" pitchFamily="34" charset="0"/>
                <a:ea typeface="Calibri" panose="020F0502020204030204" pitchFamily="34" charset="0"/>
                <a:cs typeface="Times New Roman" panose="02020603050405020304" pitchFamily="18" charset="0"/>
              </a:rPr>
              <a:t>The King’s Fund, 2022)</a:t>
            </a:r>
            <a:endParaRPr lang="en-US" altLang="en-US" sz="1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F6A3432-7B05-48F6-81CA-841A3A1FB286}"/>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chemeClr val="tx1"/>
                </a:solidFill>
                <a:latin typeface="Times New Roman" panose="02020603050405020304" pitchFamily="18" charset="0"/>
                <a:ea typeface="Times New Roman" panose="02020603050405020304" pitchFamily="18" charset="0"/>
              </a:rPr>
              <a:t>Root Causes – Policy Issues</a:t>
            </a:r>
          </a:p>
        </p:txBody>
      </p:sp>
      <p:graphicFrame>
        <p:nvGraphicFramePr>
          <p:cNvPr id="3" name="Content Placeholder 2">
            <a:extLst>
              <a:ext uri="{FF2B5EF4-FFF2-40B4-BE49-F238E27FC236}">
                <a16:creationId xmlns:a16="http://schemas.microsoft.com/office/drawing/2014/main" id="{E9A4B037-8AA2-480D-981E-E08AB24DCABB}"/>
              </a:ext>
            </a:extLst>
          </p:cNvPr>
          <p:cNvGraphicFramePr>
            <a:graphicFrameLocks noGrp="1"/>
          </p:cNvGraphicFramePr>
          <p:nvPr>
            <p:ph idx="1"/>
          </p:nvPr>
        </p:nvGraphicFramePr>
        <p:xfrm>
          <a:off x="3868738" y="1139483"/>
          <a:ext cx="7315200"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1508" name="Picture 2" descr="SUSTAINABLE NHS POLICY REFORM - STOCKEXCHANGE.EU">
            <a:extLst>
              <a:ext uri="{FF2B5EF4-FFF2-40B4-BE49-F238E27FC236}">
                <a16:creationId xmlns:a16="http://schemas.microsoft.com/office/drawing/2014/main" id="{72ABFB48-8FA3-49DF-AE72-92FAB488AEC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0813" y="908050"/>
            <a:ext cx="316865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FBAB7E8-E291-416B-8841-9A1955117D76}"/>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Root Causes – Leadership &amp; Structural Issues</a:t>
            </a:r>
            <a:endParaRPr lang="en-US" sz="3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Content Placeholder 7">
            <a:extLst>
              <a:ext uri="{FF2B5EF4-FFF2-40B4-BE49-F238E27FC236}">
                <a16:creationId xmlns:a16="http://schemas.microsoft.com/office/drawing/2014/main" id="{B4AB0E84-CFD8-4A44-9856-C89D0A8106FE}"/>
              </a:ext>
            </a:extLst>
          </p:cNvPr>
          <p:cNvGraphicFramePr>
            <a:graphicFrameLocks noGrp="1"/>
          </p:cNvGraphicFramePr>
          <p:nvPr>
            <p:ph idx="1"/>
          </p:nvPr>
        </p:nvGraphicFramePr>
        <p:xfrm>
          <a:off x="3868738" y="1139482"/>
          <a:ext cx="7315200" cy="50094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2532" name="Picture 6">
            <a:extLst>
              <a:ext uri="{FF2B5EF4-FFF2-40B4-BE49-F238E27FC236}">
                <a16:creationId xmlns:a16="http://schemas.microsoft.com/office/drawing/2014/main" id="{3C8CADD5-1E7F-4619-9140-D3C2278FAC6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7000" y="828675"/>
            <a:ext cx="3136900" cy="501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F9D6EFE-4E17-4AF9-AF08-915AC87D1B01}"/>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chemeClr val="tx1"/>
                </a:solidFill>
                <a:latin typeface="Times New Roman" panose="02020603050405020304" pitchFamily="18" charset="0"/>
                <a:ea typeface="Times New Roman" panose="02020603050405020304" pitchFamily="18" charset="0"/>
              </a:rPr>
              <a:t>Root Causes – Cultural Issues (Cont.)</a:t>
            </a:r>
            <a:endParaRPr lang="en-US" sz="3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56626266-A4E2-4FC0-86D1-9F0243040F60}"/>
              </a:ext>
            </a:extLst>
          </p:cNvPr>
          <p:cNvGraphicFramePr>
            <a:graphicFrameLocks noGrp="1"/>
          </p:cNvGraphicFramePr>
          <p:nvPr>
            <p:ph idx="1"/>
          </p:nvPr>
        </p:nvGraphicFramePr>
        <p:xfrm>
          <a:off x="3868738" y="1139483"/>
          <a:ext cx="7315200" cy="3967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3556" name="Picture 2" descr="The challenge of culture change in the NHS">
            <a:extLst>
              <a:ext uri="{FF2B5EF4-FFF2-40B4-BE49-F238E27FC236}">
                <a16:creationId xmlns:a16="http://schemas.microsoft.com/office/drawing/2014/main" id="{8D8F9E47-884B-4821-B508-272838EE2B8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4300" y="935038"/>
            <a:ext cx="3219450" cy="498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02B7D1F-8B8A-4786-B3F9-76846953722B}"/>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chemeClr val="tx1"/>
                </a:solidFill>
                <a:latin typeface="Times New Roman" panose="02020603050405020304" pitchFamily="18" charset="0"/>
                <a:ea typeface="Times New Roman" panose="02020603050405020304" pitchFamily="18" charset="0"/>
              </a:rPr>
              <a:t>Recommendations &amp; Innovative Solutions</a:t>
            </a:r>
            <a:endParaRPr lang="en-US" sz="3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DA5460CD-EE0C-4945-A228-9F29CC4EAFC9}"/>
              </a:ext>
            </a:extLst>
          </p:cNvPr>
          <p:cNvGraphicFramePr>
            <a:graphicFrameLocks noGrp="1"/>
          </p:cNvGraphicFramePr>
          <p:nvPr>
            <p:ph idx="1"/>
          </p:nvPr>
        </p:nvGraphicFramePr>
        <p:xfrm>
          <a:off x="3868738" y="1150034"/>
          <a:ext cx="7315200" cy="4867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4580" name="Picture 2" descr="Use the Right Service - Dr Sims &amp; Partners">
            <a:extLst>
              <a:ext uri="{FF2B5EF4-FFF2-40B4-BE49-F238E27FC236}">
                <a16:creationId xmlns:a16="http://schemas.microsoft.com/office/drawing/2014/main" id="{6C203C3C-95FB-45BE-9D9C-7DD057B4802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3988" y="768350"/>
            <a:ext cx="3095625" cy="512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8047799-8C81-43F7-B790-9021ACC0D9AB}"/>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chemeClr val="tx1"/>
                </a:solidFill>
                <a:latin typeface="Times New Roman" panose="02020603050405020304" pitchFamily="18" charset="0"/>
                <a:ea typeface="Times New Roman" panose="02020603050405020304" pitchFamily="18" charset="0"/>
              </a:rPr>
              <a:t>Conclusion</a:t>
            </a:r>
            <a:endParaRPr lang="en-US" sz="3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5143526D-6B30-4BE9-8090-3D5424DFB221}"/>
              </a:ext>
            </a:extLst>
          </p:cNvPr>
          <p:cNvGraphicFramePr>
            <a:graphicFrameLocks noGrp="1"/>
          </p:cNvGraphicFramePr>
          <p:nvPr>
            <p:ph idx="1"/>
          </p:nvPr>
        </p:nvGraphicFramePr>
        <p:xfrm>
          <a:off x="3868738" y="1139483"/>
          <a:ext cx="7315200" cy="4867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5604" name="Picture 2" descr="Our Vision &amp; Values: Black Country Healthcare NHS Foundation Trust">
            <a:extLst>
              <a:ext uri="{FF2B5EF4-FFF2-40B4-BE49-F238E27FC236}">
                <a16:creationId xmlns:a16="http://schemas.microsoft.com/office/drawing/2014/main" id="{0BF570DD-AE99-4382-9990-3E2A85123C3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4950" y="915988"/>
            <a:ext cx="3098800" cy="509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17C6F75-4AB0-44FA-B774-939C70A78DFA}"/>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chemeClr val="tx1"/>
                </a:solidFill>
                <a:latin typeface="Times New Roman" panose="02020603050405020304" pitchFamily="18" charset="0"/>
                <a:ea typeface="Times New Roman" panose="02020603050405020304" pitchFamily="18" charset="0"/>
              </a:rPr>
              <a:t>References</a:t>
            </a:r>
            <a:endParaRPr lang="en-US" sz="3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D48EB4BC-CCD8-4D23-A681-D1A116F84254}"/>
              </a:ext>
            </a:extLst>
          </p:cNvPr>
          <p:cNvSpPr txBox="1"/>
          <p:nvPr/>
        </p:nvSpPr>
        <p:spPr>
          <a:xfrm>
            <a:off x="0" y="830263"/>
            <a:ext cx="12192000" cy="6462712"/>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Armstrong, M. (2021). Armstrong’s handbook of human resource management practice (15th ed.). Kogan Page.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Becker, G. S. (1993). Human capital: A theoretical and empirical analysis, with special reference to education (3rd ed.). University of Chicago Press.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Buchan, J., Charlesworth, A., </a:t>
            </a:r>
            <a:r>
              <a:rPr lang="en-US" dirty="0" err="1">
                <a:latin typeface="Calibri" panose="020F0502020204030204" pitchFamily="34" charset="0"/>
                <a:ea typeface="Calibri" panose="020F0502020204030204" pitchFamily="34" charset="0"/>
                <a:cs typeface="Times New Roman" panose="02020603050405020304" pitchFamily="18" charset="0"/>
              </a:rPr>
              <a:t>Gershlick</a:t>
            </a:r>
            <a:r>
              <a:rPr lang="en-US" dirty="0">
                <a:latin typeface="Calibri" panose="020F0502020204030204" pitchFamily="34" charset="0"/>
                <a:ea typeface="Calibri" panose="020F0502020204030204" pitchFamily="34" charset="0"/>
                <a:cs typeface="Times New Roman" panose="02020603050405020304" pitchFamily="18" charset="0"/>
              </a:rPr>
              <a:t>, B., &amp; </a:t>
            </a:r>
            <a:r>
              <a:rPr lang="en-US" dirty="0" err="1">
                <a:latin typeface="Calibri" panose="020F0502020204030204" pitchFamily="34" charset="0"/>
                <a:ea typeface="Calibri" panose="020F0502020204030204" pitchFamily="34" charset="0"/>
                <a:cs typeface="Times New Roman" panose="02020603050405020304" pitchFamily="18" charset="0"/>
              </a:rPr>
              <a:t>Seccombe</a:t>
            </a:r>
            <a:r>
              <a:rPr lang="en-US" dirty="0">
                <a:latin typeface="Calibri" panose="020F0502020204030204" pitchFamily="34" charset="0"/>
                <a:ea typeface="Calibri" panose="020F0502020204030204" pitchFamily="34" charset="0"/>
                <a:cs typeface="Times New Roman" panose="02020603050405020304" pitchFamily="18" charset="0"/>
              </a:rPr>
              <a:t>, I. (2022). A critical moment: NHS staffing trends, retention and attrition. The Health Foundation.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Chartered Institute of Personnel and Development (CIPD). (2023). Learning at work 2023. </a:t>
            </a:r>
            <a:r>
              <a:rPr lang="en-US"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2"/>
              </a:rPr>
              <a:t>https://www.cipd.co.uk</a:t>
            </a:r>
            <a:r>
              <a:rPr lang="en-US" dirty="0">
                <a:latin typeface="Calibri" panose="020F0502020204030204" pitchFamily="34" charset="0"/>
                <a:ea typeface="Calibri" panose="020F0502020204030204" pitchFamily="34" charset="0"/>
                <a:cs typeface="Times New Roman" panose="02020603050405020304" pitchFamily="18" charset="0"/>
              </a:rPr>
              <a:t>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Edmondson, A. C. (2019). The fearless organization: Creating psychological safety in the workplace for learning, innovation, and growth. Wiley.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Kirkpatrick, D. L., &amp; Kirkpatrick, J. D. (2006). Evaluating training programs: The four levels (3rd ed.). Berrett-Koehler.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NHS England. (2023). NHS workforce and people plan 2023 update. </a:t>
            </a:r>
            <a:r>
              <a:rPr lang="en-US"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3"/>
              </a:rPr>
              <a:t>https://www.england.nhs.uk</a:t>
            </a:r>
            <a:r>
              <a:rPr lang="en-US" dirty="0">
                <a:latin typeface="Calibri" panose="020F0502020204030204" pitchFamily="34" charset="0"/>
                <a:ea typeface="Calibri" panose="020F0502020204030204" pitchFamily="34" charset="0"/>
                <a:cs typeface="Times New Roman" panose="02020603050405020304" pitchFamily="18" charset="0"/>
              </a:rPr>
              <a:t>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NHS Staff Survey Coordination Centre. (2023). NHS staff survey 2023: National results briefing. </a:t>
            </a:r>
            <a:r>
              <a:rPr lang="en-US"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4"/>
              </a:rPr>
              <a:t>https://www.nhsstaffsurveys.com</a:t>
            </a:r>
            <a:r>
              <a:rPr lang="en-US" dirty="0">
                <a:latin typeface="Calibri" panose="020F0502020204030204" pitchFamily="34" charset="0"/>
                <a:ea typeface="Calibri" panose="020F0502020204030204" pitchFamily="34" charset="0"/>
                <a:cs typeface="Times New Roman" panose="02020603050405020304" pitchFamily="18" charset="0"/>
              </a:rPr>
              <a:t>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Salas, E., Tannenbaum, S. I., </a:t>
            </a:r>
            <a:r>
              <a:rPr lang="en-US" dirty="0" err="1">
                <a:latin typeface="Calibri" panose="020F0502020204030204" pitchFamily="34" charset="0"/>
                <a:ea typeface="Calibri" panose="020F0502020204030204" pitchFamily="34" charset="0"/>
                <a:cs typeface="Times New Roman" panose="02020603050405020304" pitchFamily="18" charset="0"/>
              </a:rPr>
              <a:t>Kraiger</a:t>
            </a:r>
            <a:r>
              <a:rPr lang="en-US" dirty="0">
                <a:latin typeface="Calibri" panose="020F0502020204030204" pitchFamily="34" charset="0"/>
                <a:ea typeface="Calibri" panose="020F0502020204030204" pitchFamily="34" charset="0"/>
                <a:cs typeface="Times New Roman" panose="02020603050405020304" pitchFamily="18" charset="0"/>
              </a:rPr>
              <a:t>, K., &amp; Smith-Jentsch, K. A. (2023). The science of training and development in organizations: What matters in practice. Annual Review of Psychology, 74, 361–386. https://doi.org/10.1146/annurev-psych-060221-122433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Senge, P. M. (2006). The fifth discipline: The art and practice of the learning organization (Rev. ed.). Doubleday.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The Health Foundation. (2023). Workforce pressures in the NHS: Retention, vacancies and workload. </a:t>
            </a:r>
            <a:r>
              <a:rPr lang="en-US"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5"/>
              </a:rPr>
              <a:t>https://www.health.org.uk</a:t>
            </a:r>
            <a:r>
              <a:rPr lang="en-US" dirty="0">
                <a:latin typeface="Calibri" panose="020F0502020204030204" pitchFamily="34" charset="0"/>
                <a:ea typeface="Calibri" panose="020F0502020204030204" pitchFamily="34" charset="0"/>
                <a:cs typeface="Times New Roman" panose="02020603050405020304" pitchFamily="18" charset="0"/>
              </a:rPr>
              <a:t>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The King’s Fund. (2022). NHS funding and workforce pressures. </a:t>
            </a:r>
            <a:r>
              <a:rPr lang="en-US"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6"/>
              </a:rPr>
              <a:t>https://www.kingsfund.org.uk</a:t>
            </a:r>
            <a:r>
              <a:rPr lang="en-US" dirty="0">
                <a:latin typeface="Calibri" panose="020F0502020204030204" pitchFamily="34" charset="0"/>
                <a:ea typeface="Calibri" panose="020F0502020204030204" pitchFamily="34" charset="0"/>
                <a:cs typeface="Times New Roman" panose="02020603050405020304" pitchFamily="18" charset="0"/>
              </a:rPr>
              <a:t> </a:t>
            </a:r>
          </a:p>
          <a:p>
            <a:pPr marL="285750" indent="-285750" algn="just">
              <a:spcBef>
                <a:spcPts val="0"/>
              </a:spcBef>
              <a:spcAft>
                <a:spcPts val="0"/>
              </a:spcAft>
              <a:buFont typeface="Wingdings" panose="05000000000000000000" pitchFamily="2" charset="2"/>
              <a:buChar char="§"/>
              <a:defRPr/>
            </a:pPr>
            <a:r>
              <a:rPr lang="en-US" dirty="0" err="1">
                <a:latin typeface="Calibri" panose="020F0502020204030204" pitchFamily="34" charset="0"/>
                <a:ea typeface="Calibri" panose="020F0502020204030204" pitchFamily="34" charset="0"/>
                <a:cs typeface="Times New Roman" panose="02020603050405020304" pitchFamily="18" charset="0"/>
              </a:rPr>
              <a:t>Topol</a:t>
            </a:r>
            <a:r>
              <a:rPr lang="en-US" dirty="0">
                <a:latin typeface="Calibri" panose="020F0502020204030204" pitchFamily="34" charset="0"/>
                <a:ea typeface="Calibri" panose="020F0502020204030204" pitchFamily="34" charset="0"/>
                <a:cs typeface="Times New Roman" panose="02020603050405020304" pitchFamily="18" charset="0"/>
              </a:rPr>
              <a:t>, E. (2019). The </a:t>
            </a:r>
            <a:r>
              <a:rPr lang="en-US" dirty="0" err="1">
                <a:latin typeface="Calibri" panose="020F0502020204030204" pitchFamily="34" charset="0"/>
                <a:ea typeface="Calibri" panose="020F0502020204030204" pitchFamily="34" charset="0"/>
                <a:cs typeface="Times New Roman" panose="02020603050405020304" pitchFamily="18" charset="0"/>
              </a:rPr>
              <a:t>Topol</a:t>
            </a:r>
            <a:r>
              <a:rPr lang="en-US" dirty="0">
                <a:latin typeface="Calibri" panose="020F0502020204030204" pitchFamily="34" charset="0"/>
                <a:ea typeface="Calibri" panose="020F0502020204030204" pitchFamily="34" charset="0"/>
                <a:cs typeface="Times New Roman" panose="02020603050405020304" pitchFamily="18" charset="0"/>
              </a:rPr>
              <a:t> review: Preparing the healthcare workforce to deliver the digital future. NHS Health Education England. </a:t>
            </a:r>
          </a:p>
          <a:p>
            <a:pPr marL="285750" indent="-285750" algn="just">
              <a:spcBef>
                <a:spcPts val="0"/>
              </a:spcBef>
              <a:spcAft>
                <a:spcPts val="0"/>
              </a:spcAft>
              <a:buFont typeface="Wingdings" panose="05000000000000000000" pitchFamily="2" charset="2"/>
              <a:buChar char="§"/>
              <a:defRPr/>
            </a:pPr>
            <a:r>
              <a:rPr lang="en-US" dirty="0">
                <a:latin typeface="Calibri" panose="020F0502020204030204" pitchFamily="34" charset="0"/>
                <a:ea typeface="Calibri" panose="020F0502020204030204" pitchFamily="34" charset="0"/>
                <a:cs typeface="Times New Roman" panose="02020603050405020304" pitchFamily="18" charset="0"/>
              </a:rPr>
              <a:t>West, M., </a:t>
            </a:r>
            <a:r>
              <a:rPr lang="en-US" dirty="0" err="1">
                <a:latin typeface="Calibri" panose="020F0502020204030204" pitchFamily="34" charset="0"/>
                <a:ea typeface="Calibri" panose="020F0502020204030204" pitchFamily="34" charset="0"/>
                <a:cs typeface="Times New Roman" panose="02020603050405020304" pitchFamily="18" charset="0"/>
              </a:rPr>
              <a:t>Coia</a:t>
            </a:r>
            <a:r>
              <a:rPr lang="en-US" dirty="0">
                <a:latin typeface="Calibri" panose="020F0502020204030204" pitchFamily="34" charset="0"/>
                <a:ea typeface="Calibri" panose="020F0502020204030204" pitchFamily="34" charset="0"/>
                <a:cs typeface="Times New Roman" panose="02020603050405020304" pitchFamily="18" charset="0"/>
              </a:rPr>
              <a:t>, D., &amp; Dawson, J. (2022). Caring for doctors, caring for patients: How to transform UK healthcare environments to support doctors and medical students to care for patients. The King’s Fund.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09569-C6EA-4A04-BB67-C3ACEFD07FBB}"/>
              </a:ext>
            </a:extLst>
          </p:cNvPr>
          <p:cNvSpPr>
            <a:spLocks noGrp="1"/>
          </p:cNvSpPr>
          <p:nvPr>
            <p:ph type="title"/>
          </p:nvPr>
        </p:nvSpPr>
        <p:spPr/>
        <p:txBody>
          <a:bodyPr/>
          <a:lstStyle/>
          <a:p>
            <a:pPr algn="ctr" eaLnBrk="1" fontAlgn="auto" hangingPunct="1">
              <a:spcAft>
                <a:spcPts val="0"/>
              </a:spcAft>
              <a:defRPr/>
            </a:pPr>
            <a:r>
              <a:rPr lang="en-US" dirty="0"/>
              <a:t>Group Member 3</a:t>
            </a:r>
          </a:p>
        </p:txBody>
      </p:sp>
      <p:sp>
        <p:nvSpPr>
          <p:cNvPr id="3" name="Content Placeholder 2">
            <a:extLst>
              <a:ext uri="{FF2B5EF4-FFF2-40B4-BE49-F238E27FC236}">
                <a16:creationId xmlns:a16="http://schemas.microsoft.com/office/drawing/2014/main" id="{B5841618-98CD-4D48-8C15-C04ECF227BBB}"/>
              </a:ext>
            </a:extLst>
          </p:cNvPr>
          <p:cNvSpPr>
            <a:spLocks noGrp="1"/>
          </p:cNvSpPr>
          <p:nvPr>
            <p:ph idx="1"/>
          </p:nvPr>
        </p:nvSpPr>
        <p:spPr>
          <a:solidFill>
            <a:schemeClr val="accent3">
              <a:lumMod val="60000"/>
              <a:lumOff val="40000"/>
            </a:schemeClr>
          </a:solidFill>
        </p:spPr>
        <p:txBody>
          <a:bodyPr rtlCol="0">
            <a:normAutofit/>
          </a:bodyPr>
          <a:lstStyle/>
          <a:p>
            <a:pPr marL="182880" indent="-182880" algn="ctr" eaLnBrk="1" fontAlgn="auto" hangingPunct="1">
              <a:spcAft>
                <a:spcPts val="0"/>
              </a:spcAft>
              <a:defRPr/>
            </a:pPr>
            <a:r>
              <a:rPr lang="en-US" sz="3600" dirty="0">
                <a:solidFill>
                  <a:schemeClr val="tx1">
                    <a:lumMod val="65000"/>
                    <a:lumOff val="35000"/>
                  </a:schemeClr>
                </a:solidFill>
              </a:rPr>
              <a:t>Md Ismail </a:t>
            </a:r>
            <a:r>
              <a:rPr lang="en-US" sz="3600" dirty="0" err="1">
                <a:solidFill>
                  <a:schemeClr val="tx1">
                    <a:lumMod val="65000"/>
                    <a:lumOff val="35000"/>
                  </a:schemeClr>
                </a:solidFill>
              </a:rPr>
              <a:t>Hossan</a:t>
            </a:r>
            <a:r>
              <a:rPr lang="en-US" sz="3600" dirty="0">
                <a:solidFill>
                  <a:schemeClr val="tx1">
                    <a:lumMod val="65000"/>
                    <a:lumOff val="35000"/>
                  </a:schemeClr>
                </a:solidFill>
              </a:rPr>
              <a:t> </a:t>
            </a:r>
          </a:p>
          <a:p>
            <a:pPr marL="182880" indent="-182880" algn="ctr" eaLnBrk="1" fontAlgn="auto" hangingPunct="1">
              <a:spcAft>
                <a:spcPts val="0"/>
              </a:spcAft>
              <a:defRPr/>
            </a:pPr>
            <a:r>
              <a:rPr lang="en-US" sz="3600" dirty="0">
                <a:solidFill>
                  <a:schemeClr val="tx1">
                    <a:lumMod val="65000"/>
                    <a:lumOff val="35000"/>
                  </a:schemeClr>
                </a:solidFill>
              </a:rPr>
              <a:t>Id - </a:t>
            </a:r>
            <a:r>
              <a:rPr lang="en-US" sz="3600" dirty="0">
                <a:solidFill>
                  <a:schemeClr val="tx1">
                    <a:lumMod val="65000"/>
                    <a:lumOff val="35000"/>
                  </a:schemeClr>
                </a:solidFill>
                <a:latin typeface="Arial" panose="020B0604020202020204" pitchFamily="34" charset="0"/>
                <a:cs typeface="Arial" panose="020B0604020202020204" pitchFamily="34" charset="0"/>
              </a:rPr>
              <a:t>2521543</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7FD94C0-0483-48F7-91F3-DCF4EA155D0C}"/>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dirty="0">
                <a:solidFill>
                  <a:schemeClr val="tx1"/>
                </a:solidFill>
                <a:latin typeface="Calibri" panose="020F0502020204030204" pitchFamily="34" charset="0"/>
                <a:ea typeface="Calibri" panose="020F0502020204030204" pitchFamily="34" charset="0"/>
                <a:cs typeface="Times New Roman" panose="02020603050405020304" pitchFamily="18" charset="0"/>
              </a:rPr>
              <a:t>Introduction (Training&amp; Development)</a:t>
            </a:r>
          </a:p>
        </p:txBody>
      </p:sp>
      <p:graphicFrame>
        <p:nvGraphicFramePr>
          <p:cNvPr id="5" name="Content Placeholder 4">
            <a:extLst>
              <a:ext uri="{FF2B5EF4-FFF2-40B4-BE49-F238E27FC236}">
                <a16:creationId xmlns:a16="http://schemas.microsoft.com/office/drawing/2014/main" id="{C241F2F0-06C0-4D70-9A01-25FAD0A0030C}"/>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8676" name="Picture 4" descr="12 Benefits of Employee Training: Why it is Important?">
            <a:extLst>
              <a:ext uri="{FF2B5EF4-FFF2-40B4-BE49-F238E27FC236}">
                <a16:creationId xmlns:a16="http://schemas.microsoft.com/office/drawing/2014/main" id="{305E02A1-B466-4D27-9031-8625CDC07C6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1288" y="863600"/>
            <a:ext cx="3163887"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7F6511A-8248-4ED3-AFC3-CA73E12DB382}"/>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dirty="0">
                <a:solidFill>
                  <a:srgbClr val="1F1F1F"/>
                </a:solidFill>
                <a:latin typeface="Calibri" panose="020F0502020204030204" pitchFamily="34" charset="0"/>
                <a:ea typeface="Calibri" panose="020F0502020204030204" pitchFamily="34" charset="0"/>
                <a:cs typeface="Times New Roman" panose="02020603050405020304" pitchFamily="18" charset="0"/>
              </a:rPr>
              <a:t>Current HCM Challenges in NHS</a:t>
            </a:r>
            <a:endParaRPr lang="en-US" sz="3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68916F36-8722-4C92-B834-CBF7961D8E79}"/>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9700" name="Picture 2" descr="Infographic of the NHS Staff Survey 2024 headline results - Picker">
            <a:extLst>
              <a:ext uri="{FF2B5EF4-FFF2-40B4-BE49-F238E27FC236}">
                <a16:creationId xmlns:a16="http://schemas.microsoft.com/office/drawing/2014/main" id="{4E31D4B6-A73D-452A-BB62-88465429879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b="10500"/>
          <a:stretch>
            <a:fillRect/>
          </a:stretch>
        </p:blipFill>
        <p:spPr bwMode="auto">
          <a:xfrm>
            <a:off x="176213" y="981075"/>
            <a:ext cx="3186112" cy="500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TextBox 3">
            <a:extLst>
              <a:ext uri="{FF2B5EF4-FFF2-40B4-BE49-F238E27FC236}">
                <a16:creationId xmlns:a16="http://schemas.microsoft.com/office/drawing/2014/main" id="{81FA562C-E70A-4A18-9F61-60B44CA05CF4}"/>
              </a:ext>
            </a:extLst>
          </p:cNvPr>
          <p:cNvSpPr txBox="1">
            <a:spLocks noChangeArrowheads="1"/>
          </p:cNvSpPr>
          <p:nvPr/>
        </p:nvSpPr>
        <p:spPr bwMode="auto">
          <a:xfrm>
            <a:off x="0" y="6246813"/>
            <a:ext cx="3186113" cy="30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pPr algn="ctr"/>
            <a:r>
              <a:rPr lang="en-US" altLang="en-US" sz="1400"/>
              <a:t>Source (NHS England, 2023).</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E048C53-41D9-478D-B751-662D72C44789}"/>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1F1F"/>
                </a:solidFill>
                <a:latin typeface="Calibri Light" panose="020F0302020204030204" pitchFamily="34" charset="0"/>
                <a:ea typeface="Times New Roman" panose="02020603050405020304" pitchFamily="18" charset="0"/>
                <a:cs typeface="Times New Roman" panose="02020603050405020304" pitchFamily="18" charset="0"/>
              </a:rPr>
              <a:t>Current HCM Challenges in NHS (Cont.)</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BC980FF9-BF65-49B8-9DFB-625873204791}"/>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24" name="Picture 2" descr="The challenges facing the NHS in 2019 - BBC News">
            <a:extLst>
              <a:ext uri="{FF2B5EF4-FFF2-40B4-BE49-F238E27FC236}">
                <a16:creationId xmlns:a16="http://schemas.microsoft.com/office/drawing/2014/main" id="{52E26DA2-0EBE-494D-8DB5-38E6CEF3058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850" y="863600"/>
            <a:ext cx="3194050" cy="474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extBox 3">
            <a:extLst>
              <a:ext uri="{FF2B5EF4-FFF2-40B4-BE49-F238E27FC236}">
                <a16:creationId xmlns:a16="http://schemas.microsoft.com/office/drawing/2014/main" id="{00C7D0AF-AC82-4142-934F-B842995E35E9}"/>
              </a:ext>
            </a:extLst>
          </p:cNvPr>
          <p:cNvSpPr txBox="1">
            <a:spLocks noChangeArrowheads="1"/>
          </p:cNvSpPr>
          <p:nvPr/>
        </p:nvSpPr>
        <p:spPr bwMode="auto">
          <a:xfrm>
            <a:off x="211138" y="5767388"/>
            <a:ext cx="3192462"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r>
              <a:rPr lang="en-US" altLang="en-US" sz="1000"/>
              <a:t>Source (https://www.bbc.co.uk/news/health-46524257)</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6956E33-45BC-480B-BB7F-FD0BDB1E83B0}"/>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dirty="0">
                <a:solidFill>
                  <a:srgbClr val="1F1F1F"/>
                </a:solidFill>
                <a:latin typeface="Calibri" panose="020F0502020204030204" pitchFamily="34" charset="0"/>
                <a:ea typeface="Calibri" panose="020F0502020204030204" pitchFamily="34" charset="0"/>
                <a:cs typeface="Times New Roman" panose="02020603050405020304" pitchFamily="18" charset="0"/>
              </a:rPr>
              <a:t>Root Causes – Policy Issues</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B541299D-F379-4048-9BDE-0E17B15E3E08}"/>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1748" name="Picture 2" descr="11 charts on the problems facing the NHS - BBC News">
            <a:extLst>
              <a:ext uri="{FF2B5EF4-FFF2-40B4-BE49-F238E27FC236}">
                <a16:creationId xmlns:a16="http://schemas.microsoft.com/office/drawing/2014/main" id="{EE47B6C0-BCE2-4A5D-8EE7-FE68DA193CA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8750" y="965200"/>
            <a:ext cx="3105150" cy="490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C0404EC-658E-4578-ADF0-52CC0350A6F5}"/>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1F1F"/>
                </a:solidFill>
                <a:latin typeface="Calibri Light" panose="020F0302020204030204" pitchFamily="34" charset="0"/>
                <a:ea typeface="Times New Roman" panose="02020603050405020304" pitchFamily="18" charset="0"/>
                <a:cs typeface="Times New Roman" panose="02020603050405020304" pitchFamily="18" charset="0"/>
              </a:rPr>
              <a:t>Root Causes – Leadership &amp; Structural Issues (Cont.)</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3CF85E30-594C-4F8E-89F7-B689BEAD4B09}"/>
              </a:ext>
            </a:extLst>
          </p:cNvPr>
          <p:cNvGraphicFramePr>
            <a:graphicFrameLocks noGrp="1"/>
          </p:cNvGraphicFramePr>
          <p:nvPr>
            <p:ph idx="1"/>
          </p:nvPr>
        </p:nvGraphicFramePr>
        <p:xfrm>
          <a:off x="3868738" y="863600"/>
          <a:ext cx="6794573"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2772" name="Picture 2" descr="Essential Skills for Effective Healthcare Leadership | USAHS">
            <a:extLst>
              <a:ext uri="{FF2B5EF4-FFF2-40B4-BE49-F238E27FC236}">
                <a16:creationId xmlns:a16="http://schemas.microsoft.com/office/drawing/2014/main" id="{A388134E-B3C5-4CFA-8165-37ABD9208DA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7000" y="1012825"/>
            <a:ext cx="3165475" cy="483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84D8372-FDA9-4239-BC29-C26AFDC0700C}"/>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dirty="0">
                <a:solidFill>
                  <a:srgbClr val="1F1F1F"/>
                </a:solidFill>
                <a:latin typeface="Calibri" panose="020F0502020204030204" pitchFamily="34" charset="0"/>
                <a:ea typeface="Calibri" panose="020F0502020204030204" pitchFamily="34" charset="0"/>
                <a:cs typeface="Times New Roman" panose="02020603050405020304" pitchFamily="18" charset="0"/>
              </a:rPr>
              <a:t>Root Causes – Cultural Issues (Cont.)</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95DEC84E-9077-4CE2-9486-A303C3DD8F7D}"/>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3796" name="Picture 4" descr="Yes, the NHS needs more nurses, but what of the shortfall of 580,000 social  care staff? | David Brindle | The Guardian">
            <a:extLst>
              <a:ext uri="{FF2B5EF4-FFF2-40B4-BE49-F238E27FC236}">
                <a16:creationId xmlns:a16="http://schemas.microsoft.com/office/drawing/2014/main" id="{74105DB7-ACF3-4DF7-A4F8-5D5825CAE3F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1925" y="863600"/>
            <a:ext cx="3143250"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09FAA57-51BF-46C3-8349-C669DCD90D4B}"/>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1F1F"/>
                </a:solidFill>
                <a:latin typeface="Calibri Light" panose="020F0302020204030204" pitchFamily="34" charset="0"/>
                <a:ea typeface="Times New Roman" panose="02020603050405020304" pitchFamily="18" charset="0"/>
                <a:cs typeface="Times New Roman" panose="02020603050405020304" pitchFamily="18" charset="0"/>
              </a:rPr>
              <a:t>Conclusion</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89125E6B-44B8-454D-A1D8-3EF493DA3A61}"/>
              </a:ext>
            </a:extLst>
          </p:cNvPr>
          <p:cNvGraphicFramePr>
            <a:graphicFrameLocks noGrp="1"/>
          </p:cNvGraphicFramePr>
          <p:nvPr>
            <p:ph idx="1"/>
          </p:nvPr>
        </p:nvGraphicFramePr>
        <p:xfrm>
          <a:off x="3868738" y="863600"/>
          <a:ext cx="7315200" cy="5368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4820" name="Picture 2" descr="NHS Services - Speeds Healthcare">
            <a:extLst>
              <a:ext uri="{FF2B5EF4-FFF2-40B4-BE49-F238E27FC236}">
                <a16:creationId xmlns:a16="http://schemas.microsoft.com/office/drawing/2014/main" id="{9D5DE614-C2B0-4928-A3AA-53A3C1AF2C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2238" y="863600"/>
            <a:ext cx="3084512" cy="503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902E4BE-CC76-4D4A-B07B-60BBEFD5F63A}"/>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rPr>
              <a:t>References</a:t>
            </a:r>
          </a:p>
        </p:txBody>
      </p:sp>
      <p:sp>
        <p:nvSpPr>
          <p:cNvPr id="35843" name="Content Placeholder 1">
            <a:extLst>
              <a:ext uri="{FF2B5EF4-FFF2-40B4-BE49-F238E27FC236}">
                <a16:creationId xmlns:a16="http://schemas.microsoft.com/office/drawing/2014/main" id="{2C2C3593-1663-4EDB-AED0-F513914DB4E0}"/>
              </a:ext>
            </a:extLst>
          </p:cNvPr>
          <p:cNvSpPr>
            <a:spLocks noGrp="1" noChangeArrowheads="1"/>
          </p:cNvSpPr>
          <p:nvPr>
            <p:ph idx="1"/>
          </p:nvPr>
        </p:nvSpPr>
        <p:spPr/>
        <p:txBody>
          <a:bodyPr/>
          <a:lstStyle/>
          <a:p>
            <a:pPr marL="0" algn="just"/>
            <a:r>
              <a:rPr lang="en-US" altLang="en-US" sz="1400">
                <a:solidFill>
                  <a:srgbClr val="1F1F1F"/>
                </a:solidFill>
                <a:latin typeface="Times New Roman" panose="02020603050405020304" pitchFamily="18" charset="0"/>
                <a:cs typeface="Times New Roman" panose="02020603050405020304" pitchFamily="18" charset="0"/>
              </a:rPr>
              <a:t>British Journal of General Practice. (2024). The NHS Long Term Workforce Plan: What does this mean for general practices? </a:t>
            </a:r>
            <a:r>
              <a:rPr lang="en-US" altLang="en-US" sz="1400" i="1">
                <a:solidFill>
                  <a:srgbClr val="1F1F1F"/>
                </a:solidFill>
                <a:latin typeface="Times New Roman" panose="02020603050405020304" pitchFamily="18" charset="0"/>
                <a:cs typeface="Times New Roman" panose="02020603050405020304" pitchFamily="18" charset="0"/>
              </a:rPr>
              <a:t>British Journal of General Practice</a:t>
            </a:r>
            <a:r>
              <a:rPr lang="en-US" altLang="en-US" sz="1400">
                <a:solidFill>
                  <a:srgbClr val="1F1F1F"/>
                </a:solidFill>
                <a:latin typeface="Times New Roman" panose="02020603050405020304" pitchFamily="18" charset="0"/>
                <a:cs typeface="Times New Roman" panose="02020603050405020304" pitchFamily="18" charset="0"/>
              </a:rPr>
              <a:t>, </a:t>
            </a:r>
            <a:r>
              <a:rPr lang="en-US" altLang="en-US" sz="1400" i="1">
                <a:solidFill>
                  <a:srgbClr val="1F1F1F"/>
                </a:solidFill>
                <a:latin typeface="Times New Roman" panose="02020603050405020304" pitchFamily="18" charset="0"/>
                <a:cs typeface="Times New Roman" panose="02020603050405020304" pitchFamily="18" charset="0"/>
              </a:rPr>
              <a:t>74</a:t>
            </a:r>
            <a:r>
              <a:rPr lang="en-US" altLang="en-US" sz="1400">
                <a:solidFill>
                  <a:srgbClr val="1F1F1F"/>
                </a:solidFill>
                <a:latin typeface="Times New Roman" panose="02020603050405020304" pitchFamily="18" charset="0"/>
                <a:cs typeface="Times New Roman" panose="02020603050405020304" pitchFamily="18" charset="0"/>
              </a:rPr>
              <a:t>(742), 198-199.</a:t>
            </a:r>
            <a:endParaRPr lang="en-US" altLang="en-US" sz="1400">
              <a:latin typeface="Times New Roman" panose="02020603050405020304" pitchFamily="18" charset="0"/>
              <a:cs typeface="Times New Roman" panose="02020603050405020304" pitchFamily="18" charset="0"/>
            </a:endParaRPr>
          </a:p>
          <a:p>
            <a:pPr marL="0" algn="just"/>
            <a:r>
              <a:rPr lang="en-US" altLang="en-US" sz="1400">
                <a:solidFill>
                  <a:srgbClr val="1F1F1F"/>
                </a:solidFill>
                <a:latin typeface="Times New Roman" panose="02020603050405020304" pitchFamily="18" charset="0"/>
                <a:cs typeface="Times New Roman" panose="02020603050405020304" pitchFamily="18" charset="0"/>
              </a:rPr>
              <a:t>ClinicSearch. (2025). Supporting and retaining NHS England staff with long-term health conditions—A qualitative study. </a:t>
            </a:r>
            <a:r>
              <a:rPr lang="en-US" altLang="en-US" sz="1400" i="1">
                <a:solidFill>
                  <a:srgbClr val="1F1F1F"/>
                </a:solidFill>
                <a:latin typeface="Times New Roman" panose="02020603050405020304" pitchFamily="18" charset="0"/>
                <a:cs typeface="Times New Roman" panose="02020603050405020304" pitchFamily="18" charset="0"/>
              </a:rPr>
              <a:t>Journal of Clinical Research and Studies</a:t>
            </a:r>
            <a:r>
              <a:rPr lang="en-US" altLang="en-US" sz="1400">
                <a:solidFill>
                  <a:srgbClr val="1F1F1F"/>
                </a:solidFill>
                <a:latin typeface="Times New Roman" panose="02020603050405020304" pitchFamily="18" charset="0"/>
                <a:cs typeface="Times New Roman" panose="02020603050405020304" pitchFamily="18" charset="0"/>
              </a:rPr>
              <a:t>, </a:t>
            </a:r>
            <a:r>
              <a:rPr lang="en-US" altLang="en-US" sz="1400" i="1">
                <a:solidFill>
                  <a:srgbClr val="1F1F1F"/>
                </a:solidFill>
                <a:latin typeface="Times New Roman" panose="02020603050405020304" pitchFamily="18" charset="0"/>
                <a:cs typeface="Times New Roman" panose="02020603050405020304" pitchFamily="18" charset="0"/>
              </a:rPr>
              <a:t>13</a:t>
            </a:r>
            <a:r>
              <a:rPr lang="en-US" altLang="en-US" sz="1400">
                <a:solidFill>
                  <a:srgbClr val="1F1F1F"/>
                </a:solidFill>
                <a:latin typeface="Times New Roman" panose="02020603050405020304" pitchFamily="18" charset="0"/>
                <a:cs typeface="Times New Roman" panose="02020603050405020304" pitchFamily="18" charset="0"/>
              </a:rPr>
              <a:t>(20).</a:t>
            </a:r>
            <a:endParaRPr lang="en-US" altLang="en-US" sz="1400">
              <a:latin typeface="Times New Roman" panose="02020603050405020304" pitchFamily="18" charset="0"/>
              <a:cs typeface="Times New Roman" panose="02020603050405020304" pitchFamily="18" charset="0"/>
            </a:endParaRPr>
          </a:p>
          <a:p>
            <a:pPr marL="0" algn="just"/>
            <a:r>
              <a:rPr lang="en-US" altLang="en-US" sz="1400">
                <a:solidFill>
                  <a:srgbClr val="1F1F1F"/>
                </a:solidFill>
                <a:latin typeface="Times New Roman" panose="02020603050405020304" pitchFamily="18" charset="0"/>
                <a:cs typeface="Times New Roman" panose="02020603050405020304" pitchFamily="18" charset="0"/>
              </a:rPr>
              <a:t>Gawne, S., Fish, R., &amp; Machin, L. (2020). Developing a workplace-based learning culture in the NHS: Aspirations and challenges. </a:t>
            </a:r>
            <a:r>
              <a:rPr lang="en-US" altLang="en-US" sz="1400" i="1">
                <a:solidFill>
                  <a:srgbClr val="1F1F1F"/>
                </a:solidFill>
                <a:latin typeface="Times New Roman" panose="02020603050405020304" pitchFamily="18" charset="0"/>
                <a:cs typeface="Times New Roman" panose="02020603050405020304" pitchFamily="18" charset="0"/>
              </a:rPr>
              <a:t>Journal of Medical Education and Curricular Development</a:t>
            </a:r>
            <a:r>
              <a:rPr lang="en-US" altLang="en-US" sz="1400">
                <a:solidFill>
                  <a:srgbClr val="1F1F1F"/>
                </a:solidFill>
                <a:latin typeface="Times New Roman" panose="02020603050405020304" pitchFamily="18" charset="0"/>
                <a:cs typeface="Times New Roman" panose="02020603050405020304" pitchFamily="18" charset="0"/>
              </a:rPr>
              <a:t>, </a:t>
            </a:r>
            <a:r>
              <a:rPr lang="en-US" altLang="en-US" sz="1400" i="1">
                <a:solidFill>
                  <a:srgbClr val="1F1F1F"/>
                </a:solidFill>
                <a:latin typeface="Times New Roman" panose="02020603050405020304" pitchFamily="18" charset="0"/>
                <a:cs typeface="Times New Roman" panose="02020603050405020304" pitchFamily="18" charset="0"/>
              </a:rPr>
              <a:t>7</a:t>
            </a:r>
            <a:r>
              <a:rPr lang="en-US" altLang="en-US" sz="1400">
                <a:solidFill>
                  <a:srgbClr val="1F1F1F"/>
                </a:solidFill>
                <a:latin typeface="Times New Roman" panose="02020603050405020304" pitchFamily="18" charset="0"/>
                <a:cs typeface="Times New Roman" panose="02020603050405020304" pitchFamily="18" charset="0"/>
              </a:rPr>
              <a:t>, 2382120520947063. </a:t>
            </a:r>
            <a:r>
              <a:rPr lang="en-US" altLang="en-US" sz="1400" u="sng">
                <a:solidFill>
                  <a:srgbClr val="0B57D0"/>
                </a:solidFill>
                <a:latin typeface="Times New Roman" panose="02020603050405020304" pitchFamily="18" charset="0"/>
                <a:cs typeface="Times New Roman" panose="02020603050405020304" pitchFamily="18" charset="0"/>
                <a:hlinkClick r:id="rId2"/>
              </a:rPr>
              <a:t>https://doi.org/10.1177/2382120520947063</a:t>
            </a:r>
            <a:endParaRPr lang="en-US" altLang="en-US" sz="1400">
              <a:latin typeface="Times New Roman" panose="02020603050405020304" pitchFamily="18" charset="0"/>
              <a:cs typeface="Times New Roman" panose="02020603050405020304" pitchFamily="18" charset="0"/>
            </a:endParaRPr>
          </a:p>
          <a:p>
            <a:pPr marL="0" algn="just"/>
            <a:r>
              <a:rPr lang="en-US" altLang="en-US" sz="1400">
                <a:solidFill>
                  <a:srgbClr val="1F1F1F"/>
                </a:solidFill>
                <a:latin typeface="Times New Roman" panose="02020603050405020304" pitchFamily="18" charset="0"/>
                <a:cs typeface="Times New Roman" panose="02020603050405020304" pitchFamily="18" charset="0"/>
              </a:rPr>
              <a:t>Hyde, P., Sparrow, P., Boaden, R., &amp; Harris, C. (2013). High performance HRM: NHS employee perspectives. </a:t>
            </a:r>
            <a:r>
              <a:rPr lang="en-US" altLang="en-US" sz="1400" i="1">
                <a:solidFill>
                  <a:srgbClr val="1F1F1F"/>
                </a:solidFill>
                <a:latin typeface="Times New Roman" panose="02020603050405020304" pitchFamily="18" charset="0"/>
                <a:cs typeface="Times New Roman" panose="02020603050405020304" pitchFamily="18" charset="0"/>
              </a:rPr>
              <a:t>Journal of Health Organization and Management</a:t>
            </a:r>
            <a:r>
              <a:rPr lang="en-US" altLang="en-US" sz="1400">
                <a:solidFill>
                  <a:srgbClr val="1F1F1F"/>
                </a:solidFill>
                <a:latin typeface="Times New Roman" panose="02020603050405020304" pitchFamily="18" charset="0"/>
                <a:cs typeface="Times New Roman" panose="02020603050405020304" pitchFamily="18" charset="0"/>
              </a:rPr>
              <a:t>, </a:t>
            </a:r>
            <a:r>
              <a:rPr lang="en-US" altLang="en-US" sz="1400" i="1">
                <a:solidFill>
                  <a:srgbClr val="1F1F1F"/>
                </a:solidFill>
                <a:latin typeface="Times New Roman" panose="02020603050405020304" pitchFamily="18" charset="0"/>
                <a:cs typeface="Times New Roman" panose="02020603050405020304" pitchFamily="18" charset="0"/>
              </a:rPr>
              <a:t>27</a:t>
            </a:r>
            <a:r>
              <a:rPr lang="en-US" altLang="en-US" sz="1400">
                <a:solidFill>
                  <a:srgbClr val="1F1F1F"/>
                </a:solidFill>
                <a:latin typeface="Times New Roman" panose="02020603050405020304" pitchFamily="18" charset="0"/>
                <a:cs typeface="Times New Roman" panose="02020603050405020304" pitchFamily="18" charset="0"/>
              </a:rPr>
              <a:t>(3), 296-311. </a:t>
            </a:r>
            <a:r>
              <a:rPr lang="en-US" altLang="en-US" sz="1400" u="sng">
                <a:solidFill>
                  <a:srgbClr val="0B57D0"/>
                </a:solidFill>
                <a:latin typeface="Times New Roman" panose="02020603050405020304" pitchFamily="18" charset="0"/>
                <a:cs typeface="Times New Roman" panose="02020603050405020304" pitchFamily="18" charset="0"/>
                <a:hlinkClick r:id="rId3"/>
              </a:rPr>
              <a:t>https://doi.org/10.1108/jhom-10-2012-0206</a:t>
            </a:r>
            <a:endParaRPr lang="en-US" altLang="en-US" sz="1400">
              <a:latin typeface="Times New Roman" panose="02020603050405020304" pitchFamily="18" charset="0"/>
              <a:cs typeface="Times New Roman" panose="02020603050405020304" pitchFamily="18" charset="0"/>
            </a:endParaRPr>
          </a:p>
          <a:p>
            <a:pPr marL="0" algn="just"/>
            <a:r>
              <a:rPr lang="en-US" altLang="en-US" sz="1400">
                <a:solidFill>
                  <a:srgbClr val="1F1F1F"/>
                </a:solidFill>
                <a:latin typeface="Times New Roman" panose="02020603050405020304" pitchFamily="18" charset="0"/>
                <a:cs typeface="Times New Roman" panose="02020603050405020304" pitchFamily="18" charset="0"/>
              </a:rPr>
              <a:t>NHS Employers. (2025). </a:t>
            </a:r>
            <a:r>
              <a:rPr lang="en-US" altLang="en-US" sz="1400" i="1">
                <a:solidFill>
                  <a:srgbClr val="1F1F1F"/>
                </a:solidFill>
                <a:latin typeface="Times New Roman" panose="02020603050405020304" pitchFamily="18" charset="0"/>
                <a:cs typeface="Times New Roman" panose="02020603050405020304" pitchFamily="18" charset="0"/>
              </a:rPr>
              <a:t>Evidence of mindsets that enable or block the implementation of decent, agile working in the NHS</a:t>
            </a:r>
            <a:r>
              <a:rPr lang="en-US" altLang="en-US" sz="1400">
                <a:solidFill>
                  <a:srgbClr val="1F1F1F"/>
                </a:solidFill>
                <a:latin typeface="Times New Roman" panose="02020603050405020304" pitchFamily="18" charset="0"/>
                <a:cs typeface="Times New Roman" panose="02020603050405020304" pitchFamily="18" charset="0"/>
              </a:rPr>
              <a:t>.</a:t>
            </a:r>
            <a:endParaRPr lang="en-US" altLang="en-US" sz="1400">
              <a:latin typeface="Times New Roman" panose="02020603050405020304" pitchFamily="18" charset="0"/>
              <a:cs typeface="Times New Roman" panose="02020603050405020304" pitchFamily="18" charset="0"/>
            </a:endParaRPr>
          </a:p>
          <a:p>
            <a:pPr marL="0" algn="just"/>
            <a:r>
              <a:rPr lang="en-US" altLang="en-US" sz="1400">
                <a:solidFill>
                  <a:srgbClr val="1F1F1F"/>
                </a:solidFill>
                <a:latin typeface="Times New Roman" panose="02020603050405020304" pitchFamily="18" charset="0"/>
                <a:cs typeface="Times New Roman" panose="02020603050405020304" pitchFamily="18" charset="0"/>
              </a:rPr>
              <a:t>NHS England. (2023). </a:t>
            </a:r>
            <a:r>
              <a:rPr lang="en-US" altLang="en-US" sz="1400" i="1">
                <a:solidFill>
                  <a:srgbClr val="1F1F1F"/>
                </a:solidFill>
                <a:latin typeface="Times New Roman" panose="02020603050405020304" pitchFamily="18" charset="0"/>
                <a:cs typeface="Times New Roman" panose="02020603050405020304" pitchFamily="18" charset="0"/>
              </a:rPr>
              <a:t>NHS Long Term Workforce Plan</a:t>
            </a:r>
            <a:r>
              <a:rPr lang="en-US" altLang="en-US" sz="1400">
                <a:solidFill>
                  <a:srgbClr val="1F1F1F"/>
                </a:solidFill>
                <a:latin typeface="Times New Roman" panose="02020603050405020304" pitchFamily="18" charset="0"/>
                <a:cs typeface="Times New Roman" panose="02020603050405020304" pitchFamily="18" charset="0"/>
              </a:rPr>
              <a:t>.</a:t>
            </a:r>
            <a:endParaRPr lang="en-US" altLang="en-US" sz="1400">
              <a:latin typeface="Times New Roman" panose="02020603050405020304" pitchFamily="18" charset="0"/>
              <a:cs typeface="Times New Roman" panose="02020603050405020304" pitchFamily="18" charset="0"/>
            </a:endParaRPr>
          </a:p>
          <a:p>
            <a:pPr marL="0" algn="just"/>
            <a:r>
              <a:rPr lang="en-US" altLang="en-US" sz="1400">
                <a:solidFill>
                  <a:srgbClr val="1F1F1F"/>
                </a:solidFill>
                <a:latin typeface="Times New Roman" panose="02020603050405020304" pitchFamily="18" charset="0"/>
                <a:cs typeface="Times New Roman" panose="02020603050405020304" pitchFamily="18" charset="0"/>
              </a:rPr>
              <a:t>PMC. (2026). From blame to learning: Implementing a just culture program for head nurses and its impact on silent behavior and error reporting among staff nurses. </a:t>
            </a:r>
            <a:r>
              <a:rPr lang="en-US" altLang="en-US" sz="1400" i="1">
                <a:solidFill>
                  <a:srgbClr val="1F1F1F"/>
                </a:solidFill>
                <a:latin typeface="Times New Roman" panose="02020603050405020304" pitchFamily="18" charset="0"/>
                <a:cs typeface="Times New Roman" panose="02020603050405020304" pitchFamily="18" charset="0"/>
              </a:rPr>
              <a:t>PubMed Central</a:t>
            </a:r>
            <a:r>
              <a:rPr lang="en-US" altLang="en-US" sz="1400">
                <a:solidFill>
                  <a:srgbClr val="1F1F1F"/>
                </a:solidFill>
                <a:latin typeface="Times New Roman" panose="02020603050405020304" pitchFamily="18" charset="0"/>
                <a:cs typeface="Times New Roman" panose="02020603050405020304" pitchFamily="18" charset="0"/>
              </a:rPr>
              <a:t>, 12849460.</a:t>
            </a:r>
            <a:endParaRPr lang="en-US" altLang="en-US" sz="1400">
              <a:latin typeface="Times New Roman" panose="02020603050405020304" pitchFamily="18" charset="0"/>
              <a:cs typeface="Times New Roman" panose="02020603050405020304" pitchFamily="18" charset="0"/>
            </a:endParaRPr>
          </a:p>
          <a:p>
            <a:pPr marL="0" algn="just"/>
            <a:r>
              <a:rPr lang="en-US" altLang="en-US" sz="1400">
                <a:solidFill>
                  <a:srgbClr val="1F1F1F"/>
                </a:solidFill>
                <a:latin typeface="Times New Roman" panose="02020603050405020304" pitchFamily="18" charset="0"/>
                <a:cs typeface="Times New Roman" panose="02020603050405020304" pitchFamily="18" charset="0"/>
              </a:rPr>
              <a:t>Song, Y., Wang, Z., &amp; Song, L. J. (2024). Going the extra mile for patients: Service‐oriented high‐performance work systems drive nurses' job crafting and extra‐role service behaviour. </a:t>
            </a:r>
            <a:r>
              <a:rPr lang="en-US" altLang="en-US" sz="1400" i="1">
                <a:solidFill>
                  <a:srgbClr val="1F1F1F"/>
                </a:solidFill>
                <a:latin typeface="Times New Roman" panose="02020603050405020304" pitchFamily="18" charset="0"/>
                <a:cs typeface="Times New Roman" panose="02020603050405020304" pitchFamily="18" charset="0"/>
              </a:rPr>
              <a:t>Journal of Advanced Nursing</a:t>
            </a:r>
            <a:r>
              <a:rPr lang="en-US" altLang="en-US" sz="1400">
                <a:solidFill>
                  <a:srgbClr val="1F1F1F"/>
                </a:solidFill>
                <a:latin typeface="Times New Roman" panose="02020603050405020304" pitchFamily="18" charset="0"/>
                <a:cs typeface="Times New Roman" panose="02020603050405020304" pitchFamily="18" charset="0"/>
              </a:rPr>
              <a:t>, </a:t>
            </a:r>
            <a:r>
              <a:rPr lang="en-US" altLang="en-US" sz="1400" i="1">
                <a:solidFill>
                  <a:srgbClr val="1F1F1F"/>
                </a:solidFill>
                <a:latin typeface="Times New Roman" panose="02020603050405020304" pitchFamily="18" charset="0"/>
                <a:cs typeface="Times New Roman" panose="02020603050405020304" pitchFamily="18" charset="0"/>
              </a:rPr>
              <a:t>80</a:t>
            </a:r>
            <a:r>
              <a:rPr lang="en-US" altLang="en-US" sz="1400">
                <a:solidFill>
                  <a:srgbClr val="1F1F1F"/>
                </a:solidFill>
                <a:latin typeface="Times New Roman" panose="02020603050405020304" pitchFamily="18" charset="0"/>
                <a:cs typeface="Times New Roman" panose="02020603050405020304" pitchFamily="18" charset="0"/>
              </a:rPr>
              <a:t>(9), 3637-3652. </a:t>
            </a:r>
            <a:r>
              <a:rPr lang="en-US" altLang="en-US" sz="1400" u="sng">
                <a:solidFill>
                  <a:srgbClr val="0B57D0"/>
                </a:solidFill>
                <a:latin typeface="Times New Roman" panose="02020603050405020304" pitchFamily="18" charset="0"/>
                <a:cs typeface="Times New Roman" panose="02020603050405020304" pitchFamily="18" charset="0"/>
                <a:hlinkClick r:id="rId4"/>
              </a:rPr>
              <a:t>https://doi.org/10.1111/jan.16114</a:t>
            </a:r>
            <a:endParaRPr lang="en-US" altLang="en-US" sz="1400">
              <a:latin typeface="Times New Roman" panose="02020603050405020304" pitchFamily="18" charset="0"/>
              <a:cs typeface="Times New Roman" panose="02020603050405020304" pitchFamily="18" charset="0"/>
            </a:endParaRPr>
          </a:p>
          <a:p>
            <a:pPr marL="0">
              <a:spcBef>
                <a:spcPts val="500"/>
              </a:spcBef>
              <a:buSzPts val="1000"/>
              <a:buFont typeface="Wingdings 2" panose="05020102010507070707" pitchFamily="18" charset="2"/>
              <a:buNone/>
            </a:pPr>
            <a:endParaRPr lang="en-US" altLang="en-US" sz="1400">
              <a:latin typeface="Times New Roman" panose="02020603050405020304" pitchFamily="18" charset="0"/>
              <a:cs typeface="Times New Roman" panose="02020603050405020304" pitchFamily="18"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A6D73-7DD0-4AD7-99DC-9F6337462583}"/>
              </a:ext>
            </a:extLst>
          </p:cNvPr>
          <p:cNvSpPr>
            <a:spLocks noGrp="1"/>
          </p:cNvSpPr>
          <p:nvPr>
            <p:ph type="title"/>
          </p:nvPr>
        </p:nvSpPr>
        <p:spPr/>
        <p:txBody>
          <a:bodyPr/>
          <a:lstStyle/>
          <a:p>
            <a:pPr algn="ctr" eaLnBrk="1" fontAlgn="auto" hangingPunct="1">
              <a:spcAft>
                <a:spcPts val="0"/>
              </a:spcAft>
              <a:defRPr/>
            </a:pPr>
            <a:r>
              <a:rPr lang="en-US" dirty="0"/>
              <a:t>Group Member 4</a:t>
            </a:r>
          </a:p>
        </p:txBody>
      </p:sp>
      <p:sp>
        <p:nvSpPr>
          <p:cNvPr id="3" name="Content Placeholder 2">
            <a:extLst>
              <a:ext uri="{FF2B5EF4-FFF2-40B4-BE49-F238E27FC236}">
                <a16:creationId xmlns:a16="http://schemas.microsoft.com/office/drawing/2014/main" id="{8D89D378-E02B-4FCA-BAD4-E5A73C5F7B1B}"/>
              </a:ext>
            </a:extLst>
          </p:cNvPr>
          <p:cNvSpPr>
            <a:spLocks noGrp="1"/>
          </p:cNvSpPr>
          <p:nvPr>
            <p:ph idx="1"/>
          </p:nvPr>
        </p:nvSpPr>
        <p:spPr>
          <a:solidFill>
            <a:schemeClr val="accent3">
              <a:lumMod val="60000"/>
              <a:lumOff val="40000"/>
            </a:schemeClr>
          </a:solidFill>
        </p:spPr>
        <p:txBody>
          <a:bodyPr rtlCol="0">
            <a:normAutofit/>
          </a:bodyPr>
          <a:lstStyle/>
          <a:p>
            <a:pPr marL="182880" indent="-182880" algn="ctr" eaLnBrk="1" fontAlgn="auto" hangingPunct="1">
              <a:spcAft>
                <a:spcPts val="0"/>
              </a:spcAft>
              <a:defRPr/>
            </a:pPr>
            <a:r>
              <a:rPr lang="it-IT" sz="3200" dirty="0">
                <a:solidFill>
                  <a:schemeClr val="tx1">
                    <a:lumMod val="65000"/>
                    <a:lumOff val="35000"/>
                  </a:schemeClr>
                </a:solidFill>
              </a:rPr>
              <a:t>Md Abdulla Al Mamun </a:t>
            </a:r>
          </a:p>
          <a:p>
            <a:pPr marL="182880" indent="-182880" algn="ctr" eaLnBrk="1" fontAlgn="auto" hangingPunct="1">
              <a:spcAft>
                <a:spcPts val="0"/>
              </a:spcAft>
              <a:defRPr/>
            </a:pPr>
            <a:r>
              <a:rPr lang="it-IT" sz="3200" dirty="0">
                <a:solidFill>
                  <a:schemeClr val="tx1">
                    <a:lumMod val="65000"/>
                    <a:lumOff val="35000"/>
                  </a:schemeClr>
                </a:solidFill>
              </a:rPr>
              <a:t>Id- </a:t>
            </a:r>
            <a:r>
              <a:rPr lang="it-IT" sz="3200" dirty="0">
                <a:solidFill>
                  <a:schemeClr val="tx1">
                    <a:lumMod val="65000"/>
                    <a:lumOff val="35000"/>
                  </a:schemeClr>
                </a:solidFill>
                <a:latin typeface="Arial" panose="020B0604020202020204" pitchFamily="34" charset="0"/>
                <a:cs typeface="Arial" panose="020B0604020202020204" pitchFamily="34" charset="0"/>
              </a:rPr>
              <a:t>2503784</a:t>
            </a:r>
            <a:endParaRPr lang="en-US" sz="3200" dirty="0">
              <a:solidFill>
                <a:schemeClr val="tx1">
                  <a:lumMod val="65000"/>
                  <a:lumOff val="3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37FA5B7-DDE1-476E-AEE5-4874BD5A3257}"/>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dirty="0">
                <a:solidFill>
                  <a:schemeClr val="tx1"/>
                </a:solidFill>
                <a:latin typeface="Calibri" panose="020F0502020204030204" pitchFamily="34" charset="0"/>
                <a:ea typeface="Calibri" panose="020F0502020204030204" pitchFamily="34" charset="0"/>
                <a:cs typeface="Times New Roman" panose="02020603050405020304" pitchFamily="18" charset="0"/>
              </a:rPr>
              <a:t>Introduction (Training&amp; Development)</a:t>
            </a:r>
          </a:p>
        </p:txBody>
      </p:sp>
      <p:pic>
        <p:nvPicPr>
          <p:cNvPr id="37891" name="Picture 4" descr="12 Benefits of Employee Training: Why it is Important?">
            <a:extLst>
              <a:ext uri="{FF2B5EF4-FFF2-40B4-BE49-F238E27FC236}">
                <a16:creationId xmlns:a16="http://schemas.microsoft.com/office/drawing/2014/main" id="{8C96BCD9-3DF1-4420-8B59-474AE0860B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288" y="863600"/>
            <a:ext cx="3163887"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8" name="Content Placeholder 7">
            <a:extLst>
              <a:ext uri="{FF2B5EF4-FFF2-40B4-BE49-F238E27FC236}">
                <a16:creationId xmlns:a16="http://schemas.microsoft.com/office/drawing/2014/main" id="{B8986502-20A9-4C9E-80B6-B30F8F6B8341}"/>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E3C54FF-07A0-4FDD-B372-5E67FD2E919F}"/>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1F1F"/>
                </a:solidFill>
                <a:latin typeface="Calibri Light" panose="020F0302020204030204" pitchFamily="34" charset="0"/>
                <a:ea typeface="Times New Roman" panose="02020603050405020304" pitchFamily="18" charset="0"/>
                <a:cs typeface="Times New Roman" panose="02020603050405020304" pitchFamily="18" charset="0"/>
              </a:rPr>
              <a:t>Current HCM Challenges in NHS</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E9B813AD-9942-483F-B79A-3453AC983298}"/>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8916" name="Picture 2" descr="NHS Workforce Nutshell | The King's Fund">
            <a:extLst>
              <a:ext uri="{FF2B5EF4-FFF2-40B4-BE49-F238E27FC236}">
                <a16:creationId xmlns:a16="http://schemas.microsoft.com/office/drawing/2014/main" id="{88E9156C-FC61-48FA-9824-E85C1A3BACE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b="14766"/>
          <a:stretch>
            <a:fillRect/>
          </a:stretch>
        </p:blipFill>
        <p:spPr bwMode="auto">
          <a:xfrm>
            <a:off x="0" y="639763"/>
            <a:ext cx="3756025" cy="5507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7" name="TextBox 6">
            <a:extLst>
              <a:ext uri="{FF2B5EF4-FFF2-40B4-BE49-F238E27FC236}">
                <a16:creationId xmlns:a16="http://schemas.microsoft.com/office/drawing/2014/main" id="{12C1E4CA-E2A0-46DF-AA82-6B7DBC2E105E}"/>
              </a:ext>
            </a:extLst>
          </p:cNvPr>
          <p:cNvSpPr txBox="1">
            <a:spLocks noChangeArrowheads="1"/>
          </p:cNvSpPr>
          <p:nvPr/>
        </p:nvSpPr>
        <p:spPr bwMode="auto">
          <a:xfrm>
            <a:off x="0" y="6146800"/>
            <a:ext cx="2911475"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r>
              <a:rPr lang="en-US" altLang="en-US" sz="1000"/>
              <a:t>Source (</a:t>
            </a:r>
            <a:r>
              <a:rPr lang="en-US" altLang="en-US" sz="1000">
                <a:solidFill>
                  <a:srgbClr val="1F1F1F"/>
                </a:solidFill>
                <a:latin typeface="Times New Roman" panose="02020603050405020304" pitchFamily="18" charset="0"/>
                <a:cs typeface="Times New Roman" panose="02020603050405020304" pitchFamily="18" charset="0"/>
              </a:rPr>
              <a:t>The King's Fund, 2025)</a:t>
            </a:r>
            <a:endParaRPr lang="en-US" altLang="en-US" sz="10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65FF8E-BE35-4831-A3D7-D8E27EAC4BB1}"/>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1F1F"/>
                </a:solidFill>
                <a:latin typeface="Calibri Light" panose="020F0302020204030204" pitchFamily="34" charset="0"/>
                <a:ea typeface="Times New Roman" panose="02020603050405020304" pitchFamily="18" charset="0"/>
                <a:cs typeface="Times New Roman" panose="02020603050405020304" pitchFamily="18" charset="0"/>
              </a:rPr>
              <a:t>Current HCM Challenges in NHS (Cont.)</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2C7BA879-27BD-484D-B27A-9F0B0D8CAA92}"/>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9940" name="Picture 7">
            <a:extLst>
              <a:ext uri="{FF2B5EF4-FFF2-40B4-BE49-F238E27FC236}">
                <a16:creationId xmlns:a16="http://schemas.microsoft.com/office/drawing/2014/main" id="{721971F2-17F7-43A6-B45E-272D526FA30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8275" y="863600"/>
            <a:ext cx="3235325"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0606343-2021-4030-9141-C60E069A45A0}"/>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1F1F"/>
                </a:solidFill>
                <a:latin typeface="Calibri Light" panose="020F0302020204030204" pitchFamily="34" charset="0"/>
                <a:ea typeface="Times New Roman" panose="02020603050405020304" pitchFamily="18" charset="0"/>
                <a:cs typeface="Times New Roman" panose="02020603050405020304" pitchFamily="18" charset="0"/>
              </a:rPr>
              <a:t>Root Causes – Policy Issues</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61A3F6B3-1447-4636-A920-634D3D08CFF4}"/>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64" name="Picture 2" descr="In NHS, UK's health care system, rationing isn't a dirty word | Vox">
            <a:extLst>
              <a:ext uri="{FF2B5EF4-FFF2-40B4-BE49-F238E27FC236}">
                <a16:creationId xmlns:a16="http://schemas.microsoft.com/office/drawing/2014/main" id="{DDDF7D9A-9D61-4611-B377-E576BD4169A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25425" y="873125"/>
            <a:ext cx="3151188"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DBAD1F7-7B12-4E6F-B878-D6873E7725FC}"/>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1F1F"/>
                </a:solidFill>
                <a:latin typeface="Calibri Light" panose="020F0302020204030204" pitchFamily="34" charset="0"/>
                <a:ea typeface="Times New Roman" panose="02020603050405020304" pitchFamily="18" charset="0"/>
                <a:cs typeface="Times New Roman" panose="02020603050405020304" pitchFamily="18" charset="0"/>
              </a:rPr>
              <a:t>Root Causes – Leadership &amp; Structural Issues (Cont.)</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0309921C-6F47-4727-8EDF-CB91DA14D321}"/>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1988" name="Picture 2" descr="Team reviews retrospective - NHS Resolution">
            <a:extLst>
              <a:ext uri="{FF2B5EF4-FFF2-40B4-BE49-F238E27FC236}">
                <a16:creationId xmlns:a16="http://schemas.microsoft.com/office/drawing/2014/main" id="{D78AC35C-E515-4C85-AFF5-4AD86D51D6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863600"/>
            <a:ext cx="3478213" cy="528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08CCFC0-66D5-4D39-84C0-0736519EF059}"/>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1F1F"/>
                </a:solidFill>
                <a:latin typeface="Calibri Light" panose="020F0302020204030204" pitchFamily="34" charset="0"/>
                <a:ea typeface="Times New Roman" panose="02020603050405020304" pitchFamily="18" charset="0"/>
                <a:cs typeface="Times New Roman" panose="02020603050405020304" pitchFamily="18" charset="0"/>
              </a:rPr>
              <a:t>Root Causes – Cultural Issues (Cont.)</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A621B001-9ACA-497D-960D-D6C463ADDEBD}"/>
              </a:ext>
            </a:extLst>
          </p:cNvPr>
          <p:cNvGraphicFramePr>
            <a:graphicFrameLocks noGrp="1"/>
          </p:cNvGraphicFramePr>
          <p:nvPr>
            <p:ph idx="1"/>
          </p:nvPr>
        </p:nvGraphicFramePr>
        <p:xfrm>
          <a:off x="3868737" y="863600"/>
          <a:ext cx="7708973" cy="5438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3012" name="Picture 4" descr="Why is the NHS so slow at tackling racism? | openDemocracy">
            <a:extLst>
              <a:ext uri="{FF2B5EF4-FFF2-40B4-BE49-F238E27FC236}">
                <a16:creationId xmlns:a16="http://schemas.microsoft.com/office/drawing/2014/main" id="{EF52710B-E3A2-4F69-A41E-DA46F49C307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9713" y="863600"/>
            <a:ext cx="3024187" cy="501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5928786-500C-480A-84C7-CE79D948B0B9}"/>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1F1F"/>
                </a:solidFill>
                <a:latin typeface="Calibri Light" panose="020F0302020204030204" pitchFamily="34" charset="0"/>
                <a:ea typeface="Times New Roman" panose="02020603050405020304" pitchFamily="18" charset="0"/>
                <a:cs typeface="Times New Roman" panose="02020603050405020304" pitchFamily="18" charset="0"/>
              </a:rPr>
              <a:t>Recommendations &amp; Innovative Solutions</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A7C26976-D687-458A-B135-73B722A7F990}"/>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4036" name="Picture 2" descr="About - NHS England: A Call to Action | HealthUnlocked">
            <a:extLst>
              <a:ext uri="{FF2B5EF4-FFF2-40B4-BE49-F238E27FC236}">
                <a16:creationId xmlns:a16="http://schemas.microsoft.com/office/drawing/2014/main" id="{6F899FA5-3DD7-423C-9CE2-82BC72FEADC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2713" y="863600"/>
            <a:ext cx="3108325"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7BC8C7B-0911-4A52-BB3C-FB0084DF5B85}"/>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1F1F"/>
                </a:solidFill>
                <a:latin typeface="Calibri Light" panose="020F0302020204030204" pitchFamily="34" charset="0"/>
                <a:ea typeface="Times New Roman" panose="02020603050405020304" pitchFamily="18" charset="0"/>
                <a:cs typeface="Times New Roman" panose="02020603050405020304" pitchFamily="18" charset="0"/>
              </a:rPr>
              <a:t>Conclusion</a:t>
            </a:r>
            <a:endPar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328CB730-26C9-4040-8A3A-D95183D9C4FB}"/>
              </a:ext>
            </a:extLst>
          </p:cNvPr>
          <p:cNvGraphicFramePr>
            <a:graphicFrameLocks noGrp="1"/>
          </p:cNvGraphicFramePr>
          <p:nvPr>
            <p:ph idx="1"/>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5060" name="Picture 2" descr="NHS Transformation: Seizing the Opportunity to Redesign | Graham Kennedy  posted on the topic | LinkedIn">
            <a:extLst>
              <a:ext uri="{FF2B5EF4-FFF2-40B4-BE49-F238E27FC236}">
                <a16:creationId xmlns:a16="http://schemas.microsoft.com/office/drawing/2014/main" id="{286B6F3C-0BBD-409F-8191-5F696B9FAEC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2713" y="809625"/>
            <a:ext cx="3279775" cy="522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68ADBED-B854-41B7-BD5E-61CFED14FB62}"/>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rPr>
              <a:t>References</a:t>
            </a:r>
          </a:p>
        </p:txBody>
      </p:sp>
      <p:pic>
        <p:nvPicPr>
          <p:cNvPr id="46083" name="Picture 2" descr="NHS Services - Speeds Healthcare">
            <a:extLst>
              <a:ext uri="{FF2B5EF4-FFF2-40B4-BE49-F238E27FC236}">
                <a16:creationId xmlns:a16="http://schemas.microsoft.com/office/drawing/2014/main" id="{DD1CCB86-95DE-4A18-BAF9-6C5BEBDFBE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8" y="863600"/>
            <a:ext cx="3084512" cy="503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a:extLst>
              <a:ext uri="{FF2B5EF4-FFF2-40B4-BE49-F238E27FC236}">
                <a16:creationId xmlns:a16="http://schemas.microsoft.com/office/drawing/2014/main" id="{6E604B20-922D-4F39-B4FF-B9A6BD0C5CC5}"/>
              </a:ext>
            </a:extLst>
          </p:cNvPr>
          <p:cNvSpPr>
            <a:spLocks noGrp="1"/>
          </p:cNvSpPr>
          <p:nvPr>
            <p:ph idx="1"/>
          </p:nvPr>
        </p:nvSpPr>
        <p:spPr>
          <a:xfrm>
            <a:off x="3868738" y="863600"/>
            <a:ext cx="7610475" cy="5994400"/>
          </a:xfrm>
        </p:spPr>
        <p:txBody>
          <a:bodyPr/>
          <a:lstStyle/>
          <a:p>
            <a:pPr marL="0">
              <a:spcAft>
                <a:spcPts val="0"/>
              </a:spcAft>
              <a:defRPr/>
            </a:pPr>
            <a:r>
              <a:rPr lang="en-US" sz="1800" dirty="0">
                <a:solidFill>
                  <a:srgbClr val="1F1F1F"/>
                </a:solidFill>
                <a:latin typeface="Times New Roman" panose="02020603050405020304" pitchFamily="18" charset="0"/>
                <a:ea typeface="Times New Roman" panose="02020603050405020304" pitchFamily="18" charset="0"/>
              </a:rPr>
              <a:t>Al-Zahrani, M. (2024). Strategies for enhancing training and development in healthcare management. </a:t>
            </a:r>
            <a:r>
              <a:rPr lang="en-US" sz="1800" i="1" dirty="0">
                <a:solidFill>
                  <a:srgbClr val="1F1F1F"/>
                </a:solidFill>
                <a:latin typeface="Times New Roman" panose="02020603050405020304" pitchFamily="18" charset="0"/>
                <a:ea typeface="Times New Roman" panose="02020603050405020304" pitchFamily="18" charset="0"/>
              </a:rPr>
              <a:t>Advances in Research</a:t>
            </a:r>
            <a:r>
              <a:rPr lang="en-US" sz="1800" dirty="0">
                <a:solidFill>
                  <a:srgbClr val="1F1F1F"/>
                </a:solidFill>
                <a:latin typeface="Times New Roman" panose="02020603050405020304" pitchFamily="18" charset="0"/>
                <a:ea typeface="Times New Roman" panose="02020603050405020304" pitchFamily="18" charset="0"/>
              </a:rPr>
              <a:t>, </a:t>
            </a:r>
            <a:r>
              <a:rPr lang="en-US" sz="1800" i="1" dirty="0">
                <a:solidFill>
                  <a:srgbClr val="1F1F1F"/>
                </a:solidFill>
                <a:latin typeface="Times New Roman" panose="02020603050405020304" pitchFamily="18" charset="0"/>
                <a:ea typeface="Times New Roman" panose="02020603050405020304" pitchFamily="18" charset="0"/>
              </a:rPr>
              <a:t>5</a:t>
            </a:r>
            <a:r>
              <a:rPr lang="en-US" sz="1800" dirty="0">
                <a:solidFill>
                  <a:srgbClr val="1F1F1F"/>
                </a:solidFill>
                <a:latin typeface="Times New Roman" panose="02020603050405020304" pitchFamily="18" charset="0"/>
                <a:ea typeface="Times New Roman" panose="02020603050405020304" pitchFamily="18" charset="0"/>
              </a:rPr>
              <a:t>(2), 112–125.</a:t>
            </a:r>
            <a:endParaRPr lang="en-US" sz="1800" dirty="0">
              <a:latin typeface="Times New Roman" panose="02020603050405020304" pitchFamily="18" charset="0"/>
              <a:ea typeface="Times New Roman" panose="02020603050405020304" pitchFamily="18" charset="0"/>
            </a:endParaRPr>
          </a:p>
          <a:p>
            <a:pPr marL="0">
              <a:spcAft>
                <a:spcPts val="0"/>
              </a:spcAft>
              <a:defRPr/>
            </a:pPr>
            <a:r>
              <a:rPr lang="en-US" sz="1800" dirty="0">
                <a:solidFill>
                  <a:srgbClr val="1F1F1F"/>
                </a:solidFill>
                <a:latin typeface="Times New Roman" panose="02020603050405020304" pitchFamily="18" charset="0"/>
                <a:ea typeface="Times New Roman" panose="02020603050405020304" pitchFamily="18" charset="0"/>
              </a:rPr>
              <a:t>Bharathi, S. V., et al. (2024). Innovative human resource management practices in the healthcare sector: A systematic review. </a:t>
            </a:r>
            <a:r>
              <a:rPr lang="en-US" sz="1800" i="1" dirty="0">
                <a:solidFill>
                  <a:srgbClr val="1F1F1F"/>
                </a:solidFill>
                <a:latin typeface="Times New Roman" panose="02020603050405020304" pitchFamily="18" charset="0"/>
                <a:ea typeface="Times New Roman" panose="02020603050405020304" pitchFamily="18" charset="0"/>
              </a:rPr>
              <a:t>International Research Journal of Multidisciplinary Scope</a:t>
            </a:r>
            <a:r>
              <a:rPr lang="en-US" sz="1800" dirty="0">
                <a:solidFill>
                  <a:srgbClr val="1F1F1F"/>
                </a:solidFill>
                <a:latin typeface="Times New Roman" panose="02020603050405020304" pitchFamily="18" charset="0"/>
                <a:ea typeface="Times New Roman" panose="02020603050405020304" pitchFamily="18" charset="0"/>
              </a:rPr>
              <a:t>, </a:t>
            </a:r>
            <a:r>
              <a:rPr lang="en-US" sz="1800" i="1" dirty="0">
                <a:solidFill>
                  <a:srgbClr val="1F1F1F"/>
                </a:solidFill>
                <a:latin typeface="Times New Roman" panose="02020603050405020304" pitchFamily="18" charset="0"/>
                <a:ea typeface="Times New Roman" panose="02020603050405020304" pitchFamily="18" charset="0"/>
              </a:rPr>
              <a:t>5</a:t>
            </a:r>
            <a:r>
              <a:rPr lang="en-US" sz="1800" dirty="0">
                <a:solidFill>
                  <a:srgbClr val="1F1F1F"/>
                </a:solidFill>
                <a:latin typeface="Times New Roman" panose="02020603050405020304" pitchFamily="18" charset="0"/>
                <a:ea typeface="Times New Roman" panose="02020603050405020304" pitchFamily="18" charset="0"/>
              </a:rPr>
              <a:t>(4), 1069–1083.</a:t>
            </a:r>
            <a:endParaRPr lang="en-US" sz="1800" dirty="0">
              <a:latin typeface="Times New Roman" panose="02020603050405020304" pitchFamily="18" charset="0"/>
              <a:ea typeface="Times New Roman" panose="02020603050405020304" pitchFamily="18" charset="0"/>
            </a:endParaRPr>
          </a:p>
          <a:p>
            <a:pPr marL="0">
              <a:spcAft>
                <a:spcPts val="0"/>
              </a:spcAft>
              <a:defRPr/>
            </a:pPr>
            <a:r>
              <a:rPr lang="en-US" sz="1800" dirty="0" err="1">
                <a:solidFill>
                  <a:srgbClr val="1F1F1F"/>
                </a:solidFill>
                <a:latin typeface="Times New Roman" panose="02020603050405020304" pitchFamily="18" charset="0"/>
                <a:ea typeface="Times New Roman" panose="02020603050405020304" pitchFamily="18" charset="0"/>
              </a:rPr>
              <a:t>Muraleedharan</a:t>
            </a:r>
            <a:r>
              <a:rPr lang="en-US" sz="1800" dirty="0">
                <a:solidFill>
                  <a:srgbClr val="1F1F1F"/>
                </a:solidFill>
                <a:latin typeface="Times New Roman" panose="02020603050405020304" pitchFamily="18" charset="0"/>
                <a:ea typeface="Times New Roman" panose="02020603050405020304" pitchFamily="18" charset="0"/>
              </a:rPr>
              <a:t>, N. V., et al. (2025). Artificial intelligence in human resource management: Ethical and organizational factors. </a:t>
            </a:r>
            <a:r>
              <a:rPr lang="en-US" sz="1800" i="1" dirty="0">
                <a:solidFill>
                  <a:srgbClr val="1F1F1F"/>
                </a:solidFill>
                <a:latin typeface="Times New Roman" panose="02020603050405020304" pitchFamily="18" charset="0"/>
                <a:ea typeface="Times New Roman" panose="02020603050405020304" pitchFamily="18" charset="0"/>
              </a:rPr>
              <a:t>Journal of Strategic HRM</a:t>
            </a:r>
            <a:r>
              <a:rPr lang="en-US" sz="1800" dirty="0">
                <a:solidFill>
                  <a:srgbClr val="1F1F1F"/>
                </a:solidFill>
                <a:latin typeface="Times New Roman" panose="02020603050405020304" pitchFamily="18" charset="0"/>
                <a:ea typeface="Times New Roman" panose="02020603050405020304" pitchFamily="18" charset="0"/>
              </a:rPr>
              <a:t>, </a:t>
            </a:r>
            <a:r>
              <a:rPr lang="en-US" sz="1800" i="1" dirty="0">
                <a:solidFill>
                  <a:srgbClr val="1F1F1F"/>
                </a:solidFill>
                <a:latin typeface="Times New Roman" panose="02020603050405020304" pitchFamily="18" charset="0"/>
                <a:ea typeface="Times New Roman" panose="02020603050405020304" pitchFamily="18" charset="0"/>
              </a:rPr>
              <a:t>14</a:t>
            </a:r>
            <a:r>
              <a:rPr lang="en-US" sz="1800" dirty="0">
                <a:solidFill>
                  <a:srgbClr val="1F1F1F"/>
                </a:solidFill>
                <a:latin typeface="Times New Roman" panose="02020603050405020304" pitchFamily="18" charset="0"/>
                <a:ea typeface="Times New Roman" panose="02020603050405020304" pitchFamily="18" charset="0"/>
              </a:rPr>
              <a:t>(1), 45–59.</a:t>
            </a:r>
            <a:endParaRPr lang="en-US" sz="1800" dirty="0">
              <a:latin typeface="Times New Roman" panose="02020603050405020304" pitchFamily="18" charset="0"/>
              <a:ea typeface="Times New Roman" panose="02020603050405020304" pitchFamily="18" charset="0"/>
            </a:endParaRPr>
          </a:p>
          <a:p>
            <a:pPr marL="0">
              <a:spcAft>
                <a:spcPts val="0"/>
              </a:spcAft>
              <a:defRPr/>
            </a:pPr>
            <a:r>
              <a:rPr lang="en-US" sz="1800" dirty="0">
                <a:solidFill>
                  <a:srgbClr val="1F1F1F"/>
                </a:solidFill>
                <a:latin typeface="Times New Roman" panose="02020603050405020304" pitchFamily="18" charset="0"/>
                <a:ea typeface="Times New Roman" panose="02020603050405020304" pitchFamily="18" charset="0"/>
              </a:rPr>
              <a:t>NHS England. (2018). </a:t>
            </a:r>
            <a:r>
              <a:rPr lang="en-US" sz="1800" i="1" dirty="0">
                <a:solidFill>
                  <a:srgbClr val="1F1F1F"/>
                </a:solidFill>
                <a:latin typeface="Times New Roman" panose="02020603050405020304" pitchFamily="18" charset="0"/>
                <a:ea typeface="Times New Roman" panose="02020603050405020304" pitchFamily="18" charset="0"/>
              </a:rPr>
              <a:t>Leadership development: Developing the right people with the right skills</a:t>
            </a:r>
            <a:r>
              <a:rPr lang="en-US" sz="1800" dirty="0">
                <a:solidFill>
                  <a:srgbClr val="1F1F1F"/>
                </a:solidFill>
                <a:latin typeface="Times New Roman" panose="02020603050405020304" pitchFamily="18" charset="0"/>
                <a:ea typeface="Times New Roman" panose="02020603050405020304" pitchFamily="18" charset="0"/>
              </a:rPr>
              <a:t>.</a:t>
            </a:r>
            <a:endParaRPr lang="en-US" sz="1800" dirty="0">
              <a:latin typeface="Times New Roman" panose="02020603050405020304" pitchFamily="18" charset="0"/>
              <a:ea typeface="Times New Roman" panose="02020603050405020304" pitchFamily="18" charset="0"/>
            </a:endParaRPr>
          </a:p>
          <a:p>
            <a:pPr marL="0">
              <a:spcAft>
                <a:spcPts val="0"/>
              </a:spcAft>
              <a:defRPr/>
            </a:pPr>
            <a:r>
              <a:rPr lang="en-US" sz="1800" dirty="0">
                <a:solidFill>
                  <a:srgbClr val="1F1F1F"/>
                </a:solidFill>
                <a:latin typeface="Times New Roman" panose="02020603050405020304" pitchFamily="18" charset="0"/>
                <a:ea typeface="Times New Roman" panose="02020603050405020304" pitchFamily="18" charset="0"/>
              </a:rPr>
              <a:t>NHS England. (2023). </a:t>
            </a:r>
            <a:r>
              <a:rPr lang="en-US" sz="1800" i="1" dirty="0">
                <a:solidFill>
                  <a:srgbClr val="1F1F1F"/>
                </a:solidFill>
                <a:latin typeface="Times New Roman" panose="02020603050405020304" pitchFamily="18" charset="0"/>
                <a:ea typeface="Times New Roman" panose="02020603050405020304" pitchFamily="18" charset="0"/>
              </a:rPr>
              <a:t>NHS Long Term Workforce Plan</a:t>
            </a:r>
            <a:r>
              <a:rPr lang="en-US" sz="1800" dirty="0">
                <a:solidFill>
                  <a:srgbClr val="1F1F1F"/>
                </a:solidFill>
                <a:latin typeface="Times New Roman" panose="02020603050405020304" pitchFamily="18" charset="0"/>
                <a:ea typeface="Times New Roman" panose="02020603050405020304" pitchFamily="18" charset="0"/>
              </a:rPr>
              <a:t>.</a:t>
            </a:r>
            <a:endParaRPr lang="en-US" sz="1800" dirty="0">
              <a:latin typeface="Times New Roman" panose="02020603050405020304" pitchFamily="18" charset="0"/>
              <a:ea typeface="Times New Roman" panose="02020603050405020304" pitchFamily="18" charset="0"/>
            </a:endParaRPr>
          </a:p>
          <a:p>
            <a:pPr marL="0">
              <a:spcAft>
                <a:spcPts val="0"/>
              </a:spcAft>
              <a:defRPr/>
            </a:pPr>
            <a:r>
              <a:rPr lang="en-US" sz="1800" dirty="0">
                <a:solidFill>
                  <a:srgbClr val="1F1F1F"/>
                </a:solidFill>
                <a:latin typeface="Times New Roman" panose="02020603050405020304" pitchFamily="18" charset="0"/>
                <a:ea typeface="Times New Roman" panose="02020603050405020304" pitchFamily="18" charset="0"/>
              </a:rPr>
              <a:t>Song, Y., Wang, Z., &amp; Song, L. J. (2024). Going the extra mile for patients: Service-oriented high-performance work systems drive nurses' job crafting and extra-role service </a:t>
            </a:r>
            <a:r>
              <a:rPr lang="en-US" sz="1800" dirty="0" err="1">
                <a:solidFill>
                  <a:srgbClr val="1F1F1F"/>
                </a:solidFill>
                <a:latin typeface="Times New Roman" panose="02020603050405020304" pitchFamily="18" charset="0"/>
                <a:ea typeface="Times New Roman" panose="02020603050405020304" pitchFamily="18" charset="0"/>
              </a:rPr>
              <a:t>behaviour</a:t>
            </a:r>
            <a:r>
              <a:rPr lang="en-US" sz="1800" dirty="0">
                <a:solidFill>
                  <a:srgbClr val="1F1F1F"/>
                </a:solidFill>
                <a:latin typeface="Times New Roman" panose="02020603050405020304" pitchFamily="18" charset="0"/>
                <a:ea typeface="Times New Roman" panose="02020603050405020304" pitchFamily="18" charset="0"/>
              </a:rPr>
              <a:t>. </a:t>
            </a:r>
            <a:r>
              <a:rPr lang="en-US" sz="1800" i="1" dirty="0">
                <a:solidFill>
                  <a:srgbClr val="1F1F1F"/>
                </a:solidFill>
                <a:latin typeface="Times New Roman" panose="02020603050405020304" pitchFamily="18" charset="0"/>
                <a:ea typeface="Times New Roman" panose="02020603050405020304" pitchFamily="18" charset="0"/>
              </a:rPr>
              <a:t>Journal of Advanced Nursing</a:t>
            </a:r>
            <a:r>
              <a:rPr lang="en-US" sz="1800" dirty="0">
                <a:solidFill>
                  <a:srgbClr val="1F1F1F"/>
                </a:solidFill>
                <a:latin typeface="Times New Roman" panose="02020603050405020304" pitchFamily="18" charset="0"/>
                <a:ea typeface="Times New Roman" panose="02020603050405020304" pitchFamily="18" charset="0"/>
              </a:rPr>
              <a:t>, </a:t>
            </a:r>
            <a:r>
              <a:rPr lang="en-US" sz="1800" i="1" dirty="0">
                <a:solidFill>
                  <a:srgbClr val="1F1F1F"/>
                </a:solidFill>
                <a:latin typeface="Times New Roman" panose="02020603050405020304" pitchFamily="18" charset="0"/>
                <a:ea typeface="Times New Roman" panose="02020603050405020304" pitchFamily="18" charset="0"/>
              </a:rPr>
              <a:t>80</a:t>
            </a:r>
            <a:r>
              <a:rPr lang="en-US" sz="1800" dirty="0">
                <a:solidFill>
                  <a:srgbClr val="1F1F1F"/>
                </a:solidFill>
                <a:latin typeface="Times New Roman" panose="02020603050405020304" pitchFamily="18" charset="0"/>
                <a:ea typeface="Times New Roman" panose="02020603050405020304" pitchFamily="18" charset="0"/>
              </a:rPr>
              <a:t>(9), 3637–3652.</a:t>
            </a:r>
            <a:endParaRPr lang="en-US" sz="1800" dirty="0">
              <a:latin typeface="Times New Roman" panose="02020603050405020304" pitchFamily="18" charset="0"/>
              <a:ea typeface="Times New Roman" panose="02020603050405020304" pitchFamily="18" charset="0"/>
            </a:endParaRPr>
          </a:p>
          <a:p>
            <a:pPr marL="0">
              <a:spcAft>
                <a:spcPts val="0"/>
              </a:spcAft>
              <a:defRPr/>
            </a:pPr>
            <a:r>
              <a:rPr lang="en-US" sz="1800" dirty="0">
                <a:solidFill>
                  <a:srgbClr val="1F1F1F"/>
                </a:solidFill>
                <a:latin typeface="Times New Roman" panose="02020603050405020304" pitchFamily="18" charset="0"/>
                <a:ea typeface="Times New Roman" panose="02020603050405020304" pitchFamily="18" charset="0"/>
              </a:rPr>
              <a:t>The King's Fund. (2025). </a:t>
            </a:r>
            <a:r>
              <a:rPr lang="en-US" sz="1800" i="1" dirty="0">
                <a:solidFill>
                  <a:srgbClr val="1F1F1F"/>
                </a:solidFill>
                <a:latin typeface="Times New Roman" panose="02020603050405020304" pitchFamily="18" charset="0"/>
                <a:ea typeface="Times New Roman" panose="02020603050405020304" pitchFamily="18" charset="0"/>
              </a:rPr>
              <a:t>Securing the NHS workforce for the future: Our recommendations for action</a:t>
            </a:r>
            <a:r>
              <a:rPr lang="en-US" sz="1800" dirty="0">
                <a:solidFill>
                  <a:srgbClr val="1F1F1F"/>
                </a:solidFill>
                <a:latin typeface="Times New Roman" panose="02020603050405020304" pitchFamily="18" charset="0"/>
                <a:ea typeface="Times New Roman" panose="02020603050405020304" pitchFamily="18" charset="0"/>
              </a:rPr>
              <a:t>.</a:t>
            </a:r>
            <a:endParaRPr lang="en-US" sz="1800" dirty="0">
              <a:latin typeface="Times New Roman" panose="02020603050405020304" pitchFamily="18" charset="0"/>
              <a:ea typeface="Times New Roman" panose="02020603050405020304" pitchFamily="18" charset="0"/>
            </a:endParaRPr>
          </a:p>
          <a:p>
            <a:pPr marL="0">
              <a:spcAft>
                <a:spcPts val="0"/>
              </a:spcAft>
              <a:defRPr/>
            </a:pPr>
            <a:r>
              <a:rPr lang="en-US" sz="1800" dirty="0">
                <a:solidFill>
                  <a:srgbClr val="1F1F1F"/>
                </a:solidFill>
                <a:latin typeface="Times New Roman" panose="02020603050405020304" pitchFamily="18" charset="0"/>
                <a:ea typeface="Times New Roman" panose="02020603050405020304" pitchFamily="18" charset="0"/>
              </a:rPr>
              <a:t>UK Clinical Pharmacy Association. (2026). </a:t>
            </a:r>
            <a:r>
              <a:rPr lang="en-US" sz="1800" i="1" dirty="0">
                <a:solidFill>
                  <a:srgbClr val="1F1F1F"/>
                </a:solidFill>
                <a:latin typeface="Times New Roman" panose="02020603050405020304" pitchFamily="18" charset="0"/>
                <a:ea typeface="Times New Roman" panose="02020603050405020304" pitchFamily="18" charset="0"/>
              </a:rPr>
              <a:t>Are operational pressures preventing NHS staff development?</a:t>
            </a:r>
            <a:r>
              <a:rPr lang="en-US" sz="1800" dirty="0">
                <a:solidFill>
                  <a:srgbClr val="1F1F1F"/>
                </a:solidFill>
                <a:latin typeface="Times New Roman" panose="02020603050405020304" pitchFamily="18" charset="0"/>
                <a:ea typeface="Times New Roman" panose="02020603050405020304" pitchFamily="18" charset="0"/>
              </a:rPr>
              <a:t> UKCPA Insights.</a:t>
            </a:r>
            <a:endParaRPr lang="en-US" sz="1800" dirty="0">
              <a:latin typeface="Times New Roman" panose="02020603050405020304" pitchFamily="18" charset="0"/>
              <a:ea typeface="Times New Roman" panose="02020603050405020304" pitchFamily="18" charset="0"/>
            </a:endParaRPr>
          </a:p>
          <a:p>
            <a:pPr marL="0" indent="0">
              <a:buFont typeface="Wingdings 2" panose="05020102010507070707" pitchFamily="18" charset="2"/>
              <a:buNone/>
              <a:defRPr/>
            </a:pPr>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8E9643D-B514-41D2-8AE3-BA8A0D7A4353}"/>
              </a:ext>
            </a:extLst>
          </p:cNvPr>
          <p:cNvSpPr txBox="1"/>
          <p:nvPr/>
        </p:nvSpPr>
        <p:spPr>
          <a:xfrm>
            <a:off x="1139825" y="55563"/>
            <a:ext cx="10339388" cy="584200"/>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eaLnBrk="1" fontAlgn="auto" hangingPunct="1">
              <a:spcBef>
                <a:spcPts val="0"/>
              </a:spcBef>
              <a:spcAft>
                <a:spcPts val="0"/>
              </a:spcAft>
              <a:defRPr/>
            </a:pPr>
            <a:r>
              <a:rPr lang="en-US" sz="32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rPr>
              <a:t>Overall View of the Presentation</a:t>
            </a:r>
          </a:p>
        </p:txBody>
      </p:sp>
      <p:sp>
        <p:nvSpPr>
          <p:cNvPr id="2" name="Content Placeholder 1">
            <a:extLst>
              <a:ext uri="{FF2B5EF4-FFF2-40B4-BE49-F238E27FC236}">
                <a16:creationId xmlns:a16="http://schemas.microsoft.com/office/drawing/2014/main" id="{E58C3156-9A97-4B45-95A3-591DE1F63BED}"/>
              </a:ext>
            </a:extLst>
          </p:cNvPr>
          <p:cNvSpPr>
            <a:spLocks noGrp="1"/>
          </p:cNvSpPr>
          <p:nvPr>
            <p:ph idx="1"/>
          </p:nvPr>
        </p:nvSpPr>
        <p:spPr>
          <a:xfrm>
            <a:off x="3686175" y="863600"/>
            <a:ext cx="7793038" cy="5994400"/>
          </a:xfrm>
        </p:spPr>
        <p:txBody>
          <a:bodyPr/>
          <a:lstStyle/>
          <a:p>
            <a:pPr marL="103187" indent="-285750" algn="just">
              <a:lnSpc>
                <a:spcPct val="107000"/>
              </a:lnSpc>
              <a:spcBef>
                <a:spcPts val="0"/>
              </a:spcBef>
              <a:spcAft>
                <a:spcPts val="800"/>
              </a:spcAft>
              <a:buFont typeface="Wingdings" panose="05000000000000000000" pitchFamily="2" charset="2"/>
              <a:buChar char="§"/>
              <a:defRPr/>
            </a:pPr>
            <a:r>
              <a:rPr lang="en-US" sz="1600" b="1" dirty="0">
                <a:latin typeface="Times New Roman" panose="02020603050405020304" pitchFamily="18" charset="0"/>
                <a:ea typeface="Times New Roman" panose="02020603050405020304" pitchFamily="18" charset="0"/>
                <a:cs typeface="Times New Roman" panose="02020603050405020304" pitchFamily="18" charset="0"/>
              </a:rPr>
              <a:t>Comprehensive Research Base</a:t>
            </a:r>
            <a:r>
              <a:rPr lang="en-US" sz="1600" dirty="0">
                <a:latin typeface="Times New Roman" panose="02020603050405020304" pitchFamily="18" charset="0"/>
                <a:ea typeface="Times New Roman" panose="02020603050405020304" pitchFamily="18" charset="0"/>
                <a:cs typeface="Times New Roman" panose="02020603050405020304" pitchFamily="18" charset="0"/>
              </a:rPr>
              <a:t>: Our presentation is built on an extensive review of the NHS Long Term Workforce Plan and the NHS Staff Survey, alongside peer-reviewed research from journals such as </a:t>
            </a:r>
            <a:r>
              <a:rPr lang="en-US" sz="1600" i="1" dirty="0">
                <a:latin typeface="Times New Roman" panose="02020603050405020304" pitchFamily="18" charset="0"/>
                <a:ea typeface="Times New Roman" panose="02020603050405020304" pitchFamily="18" charset="0"/>
                <a:cs typeface="Times New Roman" panose="02020603050405020304" pitchFamily="18" charset="0"/>
              </a:rPr>
              <a:t>BMJ Leader</a:t>
            </a:r>
            <a:r>
              <a:rPr lang="en-US" sz="1600" dirty="0">
                <a:latin typeface="Times New Roman" panose="02020603050405020304" pitchFamily="18" charset="0"/>
                <a:ea typeface="Times New Roman" panose="02020603050405020304" pitchFamily="18" charset="0"/>
                <a:cs typeface="Times New Roman" panose="02020603050405020304" pitchFamily="18" charset="0"/>
              </a:rPr>
              <a:t> and the </a:t>
            </a:r>
            <a:r>
              <a:rPr lang="en-US" sz="1600" i="1" dirty="0">
                <a:latin typeface="Times New Roman" panose="02020603050405020304" pitchFamily="18" charset="0"/>
                <a:ea typeface="Times New Roman" panose="02020603050405020304" pitchFamily="18" charset="0"/>
                <a:cs typeface="Times New Roman" panose="02020603050405020304" pitchFamily="18" charset="0"/>
              </a:rPr>
              <a:t>Journal of Advanced Nursing</a:t>
            </a:r>
            <a:r>
              <a:rPr lang="en-US" sz="1600" dirty="0">
                <a:latin typeface="Times New Roman" panose="02020603050405020304" pitchFamily="18" charset="0"/>
                <a:ea typeface="Times New Roman" panose="02020603050405020304" pitchFamily="18" charset="0"/>
                <a:cs typeface="Times New Roman" panose="02020603050405020304" pitchFamily="18" charset="0"/>
              </a:rPr>
              <a:t>.</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103187" indent="-285750" algn="just">
              <a:lnSpc>
                <a:spcPct val="107000"/>
              </a:lnSpc>
              <a:spcBef>
                <a:spcPts val="0"/>
              </a:spcBef>
              <a:spcAft>
                <a:spcPts val="800"/>
              </a:spcAft>
              <a:buFont typeface="Wingdings" panose="05000000000000000000" pitchFamily="2" charset="2"/>
              <a:buChar char="§"/>
              <a:defRPr/>
            </a:pPr>
            <a:r>
              <a:rPr lang="en-US" sz="1600" b="1" dirty="0">
                <a:latin typeface="Times New Roman" panose="02020603050405020304" pitchFamily="18" charset="0"/>
                <a:ea typeface="Times New Roman" panose="02020603050405020304" pitchFamily="18" charset="0"/>
                <a:cs typeface="Times New Roman" panose="02020603050405020304" pitchFamily="18" charset="0"/>
              </a:rPr>
              <a:t>Identification of HCM Challenges</a:t>
            </a:r>
            <a:r>
              <a:rPr lang="en-US" sz="1600" dirty="0">
                <a:latin typeface="Times New Roman" panose="02020603050405020304" pitchFamily="18" charset="0"/>
                <a:ea typeface="Times New Roman" panose="02020603050405020304" pitchFamily="18" charset="0"/>
                <a:cs typeface="Times New Roman" panose="02020603050405020304" pitchFamily="18" charset="0"/>
              </a:rPr>
              <a:t>: We identified that the NHS faces a critical "digital skills gap" (with 63% of staff lacking essential tech literacy) and "training time poverty," where high operational pressures frequently lead to the cancellation of essential study leave.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103187" indent="-285750" algn="just">
              <a:lnSpc>
                <a:spcPct val="107000"/>
              </a:lnSpc>
              <a:spcBef>
                <a:spcPts val="0"/>
              </a:spcBef>
              <a:spcAft>
                <a:spcPts val="800"/>
              </a:spcAft>
              <a:buFont typeface="Wingdings" panose="05000000000000000000" pitchFamily="2" charset="2"/>
              <a:buChar char="§"/>
              <a:defRPr/>
            </a:pPr>
            <a:r>
              <a:rPr lang="en-US" sz="1600" b="1" dirty="0">
                <a:latin typeface="Times New Roman" panose="02020603050405020304" pitchFamily="18" charset="0"/>
                <a:ea typeface="Times New Roman" panose="02020603050405020304" pitchFamily="18" charset="0"/>
                <a:cs typeface="Times New Roman" panose="02020603050405020304" pitchFamily="18" charset="0"/>
              </a:rPr>
              <a:t>Analysis of Root Causes</a:t>
            </a:r>
            <a:r>
              <a:rPr lang="en-US" sz="1600" dirty="0">
                <a:latin typeface="Times New Roman" panose="02020603050405020304" pitchFamily="18" charset="0"/>
                <a:ea typeface="Times New Roman" panose="02020603050405020304" pitchFamily="18" charset="0"/>
                <a:cs typeface="Times New Roman" panose="02020603050405020304" pitchFamily="18" charset="0"/>
              </a:rPr>
              <a:t>: Our research pinpointed systemic issues including short-term funding cycles that prioritize immediate waiting list reductions over human capital, and a persistent "blame culture" that discourages staff from engaging in honest, reflective learning.</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103187" indent="-285750" algn="just">
              <a:lnSpc>
                <a:spcPct val="107000"/>
              </a:lnSpc>
              <a:spcBef>
                <a:spcPts val="0"/>
              </a:spcBef>
              <a:spcAft>
                <a:spcPts val="800"/>
              </a:spcAft>
              <a:buFont typeface="Wingdings" panose="05000000000000000000" pitchFamily="2" charset="2"/>
              <a:buChar char="§"/>
              <a:defRPr/>
            </a:pPr>
            <a:r>
              <a:rPr lang="en-US" sz="1600" b="1" dirty="0">
                <a:latin typeface="Times New Roman" panose="02020603050405020304" pitchFamily="18" charset="0"/>
                <a:ea typeface="Times New Roman" panose="02020603050405020304" pitchFamily="18" charset="0"/>
                <a:cs typeface="Times New Roman" panose="02020603050405020304" pitchFamily="18" charset="0"/>
              </a:rPr>
              <a:t>Core Research Findings</a:t>
            </a:r>
            <a:r>
              <a:rPr lang="en-US" sz="1600" dirty="0">
                <a:latin typeface="Times New Roman" panose="02020603050405020304" pitchFamily="18" charset="0"/>
                <a:ea typeface="Times New Roman" panose="02020603050405020304" pitchFamily="18" charset="0"/>
                <a:cs typeface="Times New Roman" panose="02020603050405020304" pitchFamily="18" charset="0"/>
              </a:rPr>
              <a:t>: A key finding of our group was the "professionalization gap" in management; unlike clinical roles, NHS management often lacks a mandated, standardized training framework, leading to inconsistent leadership quality across different Trusts.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103187" indent="-285750" algn="just">
              <a:lnSpc>
                <a:spcPct val="107000"/>
              </a:lnSpc>
              <a:spcBef>
                <a:spcPts val="0"/>
              </a:spcBef>
              <a:spcAft>
                <a:spcPts val="800"/>
              </a:spcAft>
              <a:buFont typeface="Wingdings" panose="05000000000000000000" pitchFamily="2" charset="2"/>
              <a:buChar char="§"/>
              <a:defRPr/>
            </a:pPr>
            <a:r>
              <a:rPr lang="en-US" sz="1600" b="1" dirty="0">
                <a:latin typeface="Times New Roman" panose="02020603050405020304" pitchFamily="18" charset="0"/>
                <a:ea typeface="Times New Roman" panose="02020603050405020304" pitchFamily="18" charset="0"/>
                <a:cs typeface="Times New Roman" panose="02020603050405020304" pitchFamily="18" charset="0"/>
              </a:rPr>
              <a:t>Strategic Recommendations</a:t>
            </a:r>
            <a:r>
              <a:rPr lang="en-US" sz="1600" dirty="0">
                <a:latin typeface="Times New Roman" panose="02020603050405020304" pitchFamily="18" charset="0"/>
                <a:ea typeface="Times New Roman" panose="02020603050405020304" pitchFamily="18" charset="0"/>
                <a:cs typeface="Times New Roman" panose="02020603050405020304" pitchFamily="18" charset="0"/>
              </a:rPr>
              <a:t>: To address these findings, we proposed innovative solutions grounded in HRM theory, specifically the implementation of "High-Performance Work Systems (HPWS)" and "Medical Degree Apprenticeships" to diversify and future-proof the workforce.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defRPr/>
            </a:pPr>
            <a:endParaRPr lang="en-US" sz="1600" dirty="0"/>
          </a:p>
        </p:txBody>
      </p:sp>
      <p:pic>
        <p:nvPicPr>
          <p:cNvPr id="47108" name="Picture 3" descr="Belief that NHS will be there for people when they need it down  considerably, study finds | King's College London">
            <a:extLst>
              <a:ext uri="{FF2B5EF4-FFF2-40B4-BE49-F238E27FC236}">
                <a16:creationId xmlns:a16="http://schemas.microsoft.com/office/drawing/2014/main" id="{7AD03C45-772D-444F-BECF-8B6A924931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125" y="1333500"/>
            <a:ext cx="267335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A4B372-920A-4384-B1EC-37B80452987E}"/>
              </a:ext>
            </a:extLst>
          </p:cNvPr>
          <p:cNvSpPr txBox="1"/>
          <p:nvPr/>
        </p:nvSpPr>
        <p:spPr>
          <a:xfrm>
            <a:off x="1041400" y="2109788"/>
            <a:ext cx="9144000" cy="3632200"/>
          </a:xfrm>
          <a:prstGeom prst="rect">
            <a:avLst/>
          </a:prstGeom>
          <a:ln w="38100"/>
        </p:spPr>
        <p:style>
          <a:lnRef idx="2">
            <a:schemeClr val="accent3"/>
          </a:lnRef>
          <a:fillRef idx="1">
            <a:schemeClr val="lt1"/>
          </a:fillRef>
          <a:effectRef idx="0">
            <a:schemeClr val="accent3"/>
          </a:effectRef>
          <a:fontRef idx="minor">
            <a:schemeClr val="dk1"/>
          </a:fontRef>
        </p:style>
        <p:txBody>
          <a:bodyPr>
            <a:spAutoFit/>
          </a:bodyPr>
          <a:lstStyle/>
          <a:p>
            <a:pPr algn="ctr">
              <a:defRPr/>
            </a:pPr>
            <a:r>
              <a:rPr lang="en-US" sz="11500" dirty="0">
                <a:ln w="0"/>
                <a:solidFill>
                  <a:schemeClr val="tx1"/>
                </a:solidFill>
                <a:effectLst>
                  <a:outerShdw blurRad="38100" dist="19050" dir="2700000" algn="tl" rotWithShape="0">
                    <a:schemeClr val="dk1">
                      <a:alpha val="40000"/>
                    </a:schemeClr>
                  </a:outerShdw>
                </a:effectLst>
              </a:rPr>
              <a:t>Thank</a:t>
            </a:r>
          </a:p>
          <a:p>
            <a:pPr algn="ctr">
              <a:defRPr/>
            </a:pPr>
            <a:r>
              <a:rPr lang="en-US" sz="11500" dirty="0">
                <a:ln w="0"/>
                <a:solidFill>
                  <a:schemeClr val="tx1"/>
                </a:solidFill>
                <a:effectLst>
                  <a:outerShdw blurRad="38100" dist="19050" dir="2700000" algn="tl" rotWithShape="0">
                    <a:schemeClr val="dk1">
                      <a:alpha val="40000"/>
                    </a:schemeClr>
                  </a:outerShdw>
                </a:effectLst>
              </a:rPr>
              <a:t> you </a:t>
            </a:r>
          </a:p>
        </p:txBody>
      </p:sp>
    </p:spTree>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Frame</Template>
  <TotalTime>448</TotalTime>
  <Words>4570</Words>
  <Application>Microsoft Office PowerPoint</Application>
  <PresentationFormat>Widescreen</PresentationFormat>
  <Paragraphs>267</Paragraphs>
  <Slides>42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Corbel</vt:lpstr>
      <vt:lpstr>Arial</vt:lpstr>
      <vt:lpstr>Wingdings 2</vt:lpstr>
      <vt:lpstr>Calibri</vt:lpstr>
      <vt:lpstr>Times New Roman</vt:lpstr>
      <vt:lpstr>Calibri Light</vt:lpstr>
      <vt:lpstr>Google Sans</vt:lpstr>
      <vt:lpstr>Wingdings</vt:lpstr>
      <vt:lpstr>Frame</vt:lpstr>
      <vt:lpstr>PowerPoint Presentation</vt:lpstr>
      <vt:lpstr>Group Member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Member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Member 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Member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Record a Presentation</dc:title>
  <dc:subject/>
  <dc:creator>Orians, A.J.</dc:creator>
  <cp:keywords/>
  <dc:description/>
  <cp:lastModifiedBy>cloudconvert_9</cp:lastModifiedBy>
  <cp:revision>41</cp:revision>
  <dcterms:modified xsi:type="dcterms:W3CDTF">2026-04-05T08:50:19Z</dcterms:modified>
  <cp:category/>
</cp:coreProperties>
</file>