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slide+xml" PartName="/ppt/slides/slide30.xml"/>
  <Override ContentType="application/vnd.openxmlformats-officedocument.presentationml.slide+xml" PartName="/ppt/slides/slide31.xml"/>
  <Override ContentType="application/vnd.openxmlformats-officedocument.presentationml.slide+xml" PartName="/ppt/slides/slide32.xml"/>
  <Override ContentType="application/vnd.openxmlformats-officedocument.presentationml.slide+xml" PartName="/ppt/slides/slide33.xml"/>
  <Override ContentType="application/vnd.openxmlformats-officedocument.presentationml.slide+xml" PartName="/ppt/slides/slide34.xml"/>
  <Override ContentType="application/vnd.openxmlformats-officedocument.presentationml.slide+xml" PartName="/ppt/slides/slide35.xml"/>
  <Override ContentType="application/vnd.openxmlformats-officedocument.presentationml.slide+xml" PartName="/ppt/slides/slide36.xml"/>
  <Override ContentType="application/vnd.openxmlformats-officedocument.presentationml.slide+xml" PartName="/ppt/slides/slide37.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4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Lst>
  <p:sldSz cx="18288000" cy="10287000"/>
  <p:notesSz cx="6858000" cy="9144000"/>
  <p:embeddedFontLst>
    <p:embeddedFont>
      <p:font typeface="Arial MT Pro" charset="1" panose="020B0502020202020204"/>
      <p:regular r:id="rId43"/>
    </p:embeddedFont>
    <p:embeddedFont>
      <p:font typeface="Trebuchet MS" charset="1" panose="020B0603020202020204"/>
      <p:regular r:id="rId44"/>
    </p:embeddedFont>
    <p:embeddedFont>
      <p:font typeface="Trebuchet MS Italics" charset="1" panose="020B0603020202090204"/>
      <p:regular r:id="rId48"/>
    </p:embeddedFont>
    <p:embeddedFont>
      <p:font typeface="Trebuchet MS Bold" charset="1" panose="020B0703020202020204"/>
      <p:regular r:id="rId50"/>
    </p:embeddedFont>
    <p:embeddedFont>
      <p:font typeface="Arial Bold" charset="1" panose="020B0704020202020204"/>
      <p:regular r:id="rId58"/>
    </p:embeddedFont>
    <p:embeddedFont>
      <p:font typeface="Arial" charset="1" panose="020B0604020202020204"/>
      <p:regular r:id="rId59"/>
    </p:embeddedFont>
    <p:embeddedFont>
      <p:font typeface="Calibri (MS)" charset="1" panose="020F0502020204030204"/>
      <p:regular r:id="rId6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slides/slide30.xml" Type="http://schemas.openxmlformats.org/officeDocument/2006/relationships/slide"/><Relationship Id="rId36" Target="slides/slide31.xml" Type="http://schemas.openxmlformats.org/officeDocument/2006/relationships/slide"/><Relationship Id="rId37" Target="slides/slide32.xml" Type="http://schemas.openxmlformats.org/officeDocument/2006/relationships/slide"/><Relationship Id="rId38" Target="slides/slide33.xml" Type="http://schemas.openxmlformats.org/officeDocument/2006/relationships/slide"/><Relationship Id="rId39" Target="slides/slide34.xml" Type="http://schemas.openxmlformats.org/officeDocument/2006/relationships/slide"/><Relationship Id="rId4" Target="theme/theme1.xml" Type="http://schemas.openxmlformats.org/officeDocument/2006/relationships/theme"/><Relationship Id="rId40" Target="slides/slide35.xml" Type="http://schemas.openxmlformats.org/officeDocument/2006/relationships/slide"/><Relationship Id="rId41" Target="slides/slide36.xml" Type="http://schemas.openxmlformats.org/officeDocument/2006/relationships/slide"/><Relationship Id="rId42" Target="slides/slide37.xml" Type="http://schemas.openxmlformats.org/officeDocument/2006/relationships/slide"/><Relationship Id="rId43" Target="fonts/font43.fntdata" Type="http://schemas.openxmlformats.org/officeDocument/2006/relationships/font"/><Relationship Id="rId44" Target="fonts/font44.fntdata" Type="http://schemas.openxmlformats.org/officeDocument/2006/relationships/font"/><Relationship Id="rId45" Target="notesMasters/notesMaster1.xml" Type="http://schemas.openxmlformats.org/officeDocument/2006/relationships/notesMaster"/><Relationship Id="rId46" Target="theme/theme2.xml" Type="http://schemas.openxmlformats.org/officeDocument/2006/relationships/theme"/><Relationship Id="rId47" Target="notesSlides/notesSlide1.xml" Type="http://schemas.openxmlformats.org/officeDocument/2006/relationships/notesSlide"/><Relationship Id="rId48" Target="fonts/font48.fntdata" Type="http://schemas.openxmlformats.org/officeDocument/2006/relationships/font"/><Relationship Id="rId49" Target="notesSlides/notesSlide2.xml" Type="http://schemas.openxmlformats.org/officeDocument/2006/relationships/notesSlide"/><Relationship Id="rId5" Target="tableStyles.xml" Type="http://schemas.openxmlformats.org/officeDocument/2006/relationships/tableStyles"/><Relationship Id="rId50" Target="fonts/font50.fntdata" Type="http://schemas.openxmlformats.org/officeDocument/2006/relationships/font"/><Relationship Id="rId51" Target="notesSlides/notesSlide3.xml" Type="http://schemas.openxmlformats.org/officeDocument/2006/relationships/notesSlide"/><Relationship Id="rId52" Target="notesSlides/notesSlide4.xml" Type="http://schemas.openxmlformats.org/officeDocument/2006/relationships/notesSlide"/><Relationship Id="rId53" Target="notesSlides/notesSlide5.xml" Type="http://schemas.openxmlformats.org/officeDocument/2006/relationships/notesSlide"/><Relationship Id="rId54" Target="notesSlides/notesSlide6.xml" Type="http://schemas.openxmlformats.org/officeDocument/2006/relationships/notesSlide"/><Relationship Id="rId55" Target="notesSlides/notesSlide7.xml" Type="http://schemas.openxmlformats.org/officeDocument/2006/relationships/notesSlide"/><Relationship Id="rId56" Target="notesSlides/notesSlide8.xml" Type="http://schemas.openxmlformats.org/officeDocument/2006/relationships/notesSlide"/><Relationship Id="rId57" Target="notesSlides/notesSlide9.xml" Type="http://schemas.openxmlformats.org/officeDocument/2006/relationships/notesSlide"/><Relationship Id="rId58" Target="fonts/font58.fntdata" Type="http://schemas.openxmlformats.org/officeDocument/2006/relationships/font"/><Relationship Id="rId59" Target="fonts/font59.fntdata" Type="http://schemas.openxmlformats.org/officeDocument/2006/relationships/font"/><Relationship Id="rId6" Target="slides/slide1.xml" Type="http://schemas.openxmlformats.org/officeDocument/2006/relationships/slide"/><Relationship Id="rId60" Target="notesSlides/notesSlide10.xml" Type="http://schemas.openxmlformats.org/officeDocument/2006/relationships/notesSlide"/><Relationship Id="rId61" Target="fonts/font61.fntdata" Type="http://schemas.openxmlformats.org/officeDocument/2006/relationships/font"/><Relationship Id="rId62" Target="notesSlides/notesSlide11.xml" Type="http://schemas.openxmlformats.org/officeDocument/2006/relationships/notesSlide"/><Relationship Id="rId63" Target="notesSlides/notesSlide12.xml" Type="http://schemas.openxmlformats.org/officeDocument/2006/relationships/notesSlide"/><Relationship Id="rId64" Target="notesSlides/notesSlide13.xml" Type="http://schemas.openxmlformats.org/officeDocument/2006/relationships/notesSlide"/><Relationship Id="rId65" Target="notesSlides/notesSlide14.xml" Type="http://schemas.openxmlformats.org/officeDocument/2006/relationships/note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1.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2.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3.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8.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2.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3.xml" Type="http://schemas.openxmlformats.org/officeDocument/2006/relationships/slide"/></Relationships>
</file>

<file path=ppt/notesSlides/_rels/notesSlide1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4.xml" Type="http://schemas.openxmlformats.org/officeDocument/2006/relationships/slide"/></Relationships>
</file>

<file path=ppt/notesSlides/_rels/notesSlide1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0.xml" Type="http://schemas.openxmlformats.org/officeDocument/2006/relationships/slide"/></Relationships>
</file>

<file path=ppt/notesSlides/_rels/notesSlide1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2.xml" Type="http://schemas.openxmlformats.org/officeDocument/2006/relationships/slide"/></Relationships>
</file>

<file path=ppt/notesSlides/_rels/notesSlide1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3.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5</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8</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9</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10</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11</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12</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13</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18</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22</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23</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24</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30</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32</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33</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https://www.bing.com/videos/search?q=Did+You+Know+2020&amp;&amp;view=detail&amp;mid=5299ED5B3DFD20D6FC8C5299ED5B3DFD20D6FC8C&amp;&amp;FORM=VRDGAR&amp;ru=%2Fvideos%2Fsearch%3Fq%3DDid%2BYou%2BKnow%2B2020%26FORM%3DVARSQP" TargetMode="External" Type="http://schemas.openxmlformats.org/officeDocument/2006/relationships/hyperlink"/><Relationship Id="rId4" Target="../media/image2.png" Type="http://schemas.openxmlformats.org/officeDocument/2006/relationships/image"/><Relationship Id="rId5" Target="../media/image3.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5.svg" Type="http://schemas.openxmlformats.org/officeDocument/2006/relationships/image"/><Relationship Id="rId4" Target="../media/image6.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 Id="rId3" Target="../media/image7.png" Type="http://schemas.openxmlformats.org/officeDocument/2006/relationships/image"/><Relationship Id="rId4" Target="../media/image8.jpe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 Id="rId3" Target="../media/image9.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 Id="rId3" Target="../media/image10.jpeg" Type="http://schemas.openxmlformats.org/officeDocument/2006/relationships/image"/><Relationship Id="rId4" Target="../media/image11.jpe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 Id="rId3" Target="../media/image12.png" Type="http://schemas.openxmlformats.org/officeDocument/2006/relationships/image"/><Relationship Id="rId4" Target="../media/image13.png" Type="http://schemas.openxmlformats.org/officeDocument/2006/relationships/image"/><Relationship Id="rId5" Target="../media/image14.png" Type="http://schemas.openxmlformats.org/officeDocument/2006/relationships/image"/><Relationship Id="rId6" Target="../media/image15.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9.xml" Type="http://schemas.openxmlformats.org/officeDocument/2006/relationships/notesSlide"/><Relationship Id="rId3" Target="../media/image16.png" Type="http://schemas.openxmlformats.org/officeDocument/2006/relationships/image"/><Relationship Id="rId4" Target="../media/image17.png" Type="http://schemas.openxmlformats.org/officeDocument/2006/relationships/image"/><Relationship Id="rId5" Target="../media/image18.png" Type="http://schemas.openxmlformats.org/officeDocument/2006/relationships/image"/><Relationship Id="rId6" Target="../media/image19.png" Type="http://schemas.openxmlformats.org/officeDocument/2006/relationships/image"/><Relationship Id="rId7" Target="../media/image20.png" Type="http://schemas.openxmlformats.org/officeDocument/2006/relationships/image"/><Relationship Id="rId8" Target="../media/image21.pn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0.xml" Type="http://schemas.openxmlformats.org/officeDocument/2006/relationships/notesSlide"/><Relationship Id="rId3" Target="../media/image16.png" Type="http://schemas.openxmlformats.org/officeDocument/2006/relationships/image"/><Relationship Id="rId4" Target="../media/image17.png" Type="http://schemas.openxmlformats.org/officeDocument/2006/relationships/image"/><Relationship Id="rId5" Target="../media/image18.png" Type="http://schemas.openxmlformats.org/officeDocument/2006/relationships/image"/><Relationship Id="rId6" Target="../media/image19.png" Type="http://schemas.openxmlformats.org/officeDocument/2006/relationships/image"/><Relationship Id="rId7" Target="../media/image20.png" Type="http://schemas.openxmlformats.org/officeDocument/2006/relationships/image"/><Relationship Id="rId8" Target="../media/image21.pn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1.xml" Type="http://schemas.openxmlformats.org/officeDocument/2006/relationships/notesSlid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2.jpeg" Type="http://schemas.openxmlformats.org/officeDocument/2006/relationships/image"/></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3.png" Type="http://schemas.openxmlformats.org/officeDocument/2006/relationships/image"/><Relationship Id="rId3" Target="../media/image24.png" Type="http://schemas.openxmlformats.org/officeDocument/2006/relationships/image"/></Relationships>
</file>

<file path=ppt/slides/_rels/slide3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2.xml" Type="http://schemas.openxmlformats.org/officeDocument/2006/relationships/notesSlide"/><Relationship Id="rId3" Target="../media/image25.png" Type="http://schemas.openxmlformats.org/officeDocument/2006/relationships/image"/><Relationship Id="rId4" Target="../media/image26.png" Type="http://schemas.openxmlformats.org/officeDocument/2006/relationships/image"/><Relationship Id="rId5" Target="../media/image27.png" Type="http://schemas.openxmlformats.org/officeDocument/2006/relationships/image"/><Relationship Id="rId6" Target="../media/image28.png" Type="http://schemas.openxmlformats.org/officeDocument/2006/relationships/image"/><Relationship Id="rId7" Target="../media/image29.png" Type="http://schemas.openxmlformats.org/officeDocument/2006/relationships/image"/></Relationships>
</file>

<file path=ppt/slides/_rels/slide31.xml.rels><?xml version="1.0" encoding="UTF-8" standalone="yes"?><Relationships xmlns="http://schemas.openxmlformats.org/package/2006/relationships"><Relationship Id="rId1" Target="../slideLayouts/slideLayout7.xml" Type="http://schemas.openxmlformats.org/officeDocument/2006/relationships/slideLayout"/><Relationship Id="rId2" Target="https://hwb.gov.wales/curriculum-for-wales/cross-curricular-skills-frameworks/" TargetMode="External" Type="http://schemas.openxmlformats.org/officeDocument/2006/relationships/hyperlink"/><Relationship Id="rId3" Target="https://hwb.gov.wales/curriculum-for-wales/cross-curricular-skills-frameworks/" TargetMode="External" Type="http://schemas.openxmlformats.org/officeDocument/2006/relationships/hyperlink"/></Relationships>
</file>

<file path=ppt/slides/_rels/slide3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3.xml" Type="http://schemas.openxmlformats.org/officeDocument/2006/relationships/notesSlide"/></Relationships>
</file>

<file path=ppt/slides/_rels/slide3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4.xml" Type="http://schemas.openxmlformats.org/officeDocument/2006/relationships/notesSlide"/><Relationship Id="rId3" Target="https://www.estyn.llyw.cymru/arfer-effeithiol/rhoi-dysgu-digidol-wrth-wraidd-y-cwricwlwm?_ga=2.202387601.1498857362.1532422461-1364635489.1465475931" TargetMode="External" Type="http://schemas.openxmlformats.org/officeDocument/2006/relationships/hyperlink"/><Relationship Id="rId4" Target="https://www.estyn.gov.wales/effective-practice/putting-digital-learning-heart-curriculum" TargetMode="External" Type="http://schemas.openxmlformats.org/officeDocument/2006/relationships/hyperlink"/></Relationships>
</file>

<file path=ppt/slides/_rels/slide3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0.jpeg" Type="http://schemas.openxmlformats.org/officeDocument/2006/relationships/image"/></Relationships>
</file>

<file path=ppt/slides/_rels/slide35.xml.rels><?xml version="1.0" encoding="UTF-8" standalone="yes"?><Relationships xmlns="http://schemas.openxmlformats.org/package/2006/relationships"><Relationship Id="rId1" Target="../slideLayouts/slideLayout7.xml" Type="http://schemas.openxmlformats.org/officeDocument/2006/relationships/slideLayout"/><Relationship Id="rId2" Target="http://www.bbc.co.uk/news/education-13274090" TargetMode="External" Type="http://schemas.openxmlformats.org/officeDocument/2006/relationships/hyperlink"/></Relationships>
</file>

<file path=ppt/slides/_rels/slide36.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bbc.co.uk/news/uk-wales-30778644" TargetMode="External" Type="http://schemas.openxmlformats.org/officeDocument/2006/relationships/hyperlink"/><Relationship Id="rId3" Target="https://www.bbc.co.uk/news/uk-wales-30778644" TargetMode="External" Type="http://schemas.openxmlformats.org/officeDocument/2006/relationships/hyperlink"/></Relationships>
</file>

<file path=ppt/slides/_rels/slide37.xml.rels><?xml version="1.0" encoding="UTF-8" standalone="yes"?><Relationships xmlns="http://schemas.openxmlformats.org/package/2006/relationships"><Relationship Id="rId1" Target="../slideLayouts/slideLayout7.xml" Type="http://schemas.openxmlformats.org/officeDocument/2006/relationships/slideLayout"/><Relationship Id="rId2" Target="http://gov.wales/docs/dcells/publications/150225-successful-futures-en.pdf" TargetMode="External" Type="http://schemas.openxmlformats.org/officeDocument/2006/relationships/hyperlink"/><Relationship Id="rId3" Target="http://gov.wales/docs/dcells/publications/150225-successful-futures-cy.pdf" TargetMode="External" Type="http://schemas.openxmlformats.org/officeDocument/2006/relationships/hyperlink"/><Relationship Id="rId4" Target="https://hwb.gov.wales/cwricwlwm-i-gymru" TargetMode="External" Type="http://schemas.openxmlformats.org/officeDocument/2006/relationships/hyperlink"/><Relationship Id="rId5" Target="https://hwb.gov.wales/curriculum-for-wales"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AutoShape 2" id="2"/>
          <p:cNvSpPr/>
          <p:nvPr/>
        </p:nvSpPr>
        <p:spPr>
          <a:xfrm rot="-2023717">
            <a:off x="11503516" y="8277139"/>
            <a:ext cx="7272055" cy="0"/>
          </a:xfrm>
          <a:prstGeom prst="line">
            <a:avLst/>
          </a:prstGeom>
          <a:ln cap="rnd" w="9525">
            <a:solidFill>
              <a:srgbClr val="FFF6D4"/>
            </a:solidFill>
            <a:prstDash val="solid"/>
            <a:headEnd type="none" len="sm" w="sm"/>
            <a:tailEnd type="none" len="sm" w="sm"/>
          </a:ln>
        </p:spPr>
      </p:sp>
      <p:sp>
        <p:nvSpPr>
          <p:cNvPr name="AutoShape 3" id="3"/>
          <p:cNvSpPr/>
          <p:nvPr/>
        </p:nvSpPr>
        <p:spPr>
          <a:xfrm rot="4791364">
            <a:off x="10672468" y="5145435"/>
            <a:ext cx="10464870" cy="0"/>
          </a:xfrm>
          <a:prstGeom prst="line">
            <a:avLst/>
          </a:prstGeom>
          <a:ln cap="rnd" w="9525">
            <a:solidFill>
              <a:srgbClr val="FFF6D4"/>
            </a:solidFill>
            <a:prstDash val="solid"/>
            <a:headEnd type="none" len="sm" w="sm"/>
            <a:tailEnd type="none" len="sm" w="sm"/>
          </a:ln>
        </p:spPr>
      </p:sp>
      <p:sp>
        <p:nvSpPr>
          <p:cNvPr name="AutoShape 4" id="4"/>
          <p:cNvSpPr/>
          <p:nvPr/>
        </p:nvSpPr>
        <p:spPr>
          <a:xfrm rot="-2023717">
            <a:off x="11503516" y="8277139"/>
            <a:ext cx="7272055" cy="0"/>
          </a:xfrm>
          <a:prstGeom prst="line">
            <a:avLst/>
          </a:prstGeom>
          <a:ln cap="rnd" w="9525">
            <a:solidFill>
              <a:srgbClr val="FFF6D4"/>
            </a:solidFill>
            <a:prstDash val="solid"/>
            <a:headEnd type="none" len="sm" w="sm"/>
            <a:tailEnd type="none" len="sm" w="sm"/>
          </a:ln>
        </p:spPr>
      </p:sp>
      <p:sp>
        <p:nvSpPr>
          <p:cNvPr name="AutoShape 5" id="5"/>
          <p:cNvSpPr/>
          <p:nvPr/>
        </p:nvSpPr>
        <p:spPr>
          <a:xfrm rot="4791364">
            <a:off x="10672468" y="5145435"/>
            <a:ext cx="10464870" cy="0"/>
          </a:xfrm>
          <a:prstGeom prst="line">
            <a:avLst/>
          </a:prstGeom>
          <a:ln cap="rnd" w="9525">
            <a:solidFill>
              <a:srgbClr val="FFF6D4"/>
            </a:solidFill>
            <a:prstDash val="solid"/>
            <a:headEnd type="none" len="sm" w="sm"/>
            <a:tailEnd type="none" len="sm" w="sm"/>
          </a:ln>
        </p:spPr>
      </p:sp>
      <p:grpSp>
        <p:nvGrpSpPr>
          <p:cNvPr name="Group 6" id="6"/>
          <p:cNvGrpSpPr/>
          <p:nvPr/>
        </p:nvGrpSpPr>
        <p:grpSpPr>
          <a:xfrm rot="0">
            <a:off x="1439048" y="1426763"/>
            <a:ext cx="8740079" cy="7433475"/>
            <a:chOff x="0" y="0"/>
            <a:chExt cx="11653438" cy="9911300"/>
          </a:xfrm>
        </p:grpSpPr>
        <p:grpSp>
          <p:nvGrpSpPr>
            <p:cNvPr name="Group 7" id="7"/>
            <p:cNvGrpSpPr/>
            <p:nvPr/>
          </p:nvGrpSpPr>
          <p:grpSpPr>
            <a:xfrm rot="0">
              <a:off x="0" y="0"/>
              <a:ext cx="11653438" cy="8983626"/>
              <a:chOff x="0" y="0"/>
              <a:chExt cx="8286889" cy="6388356"/>
            </a:xfrm>
          </p:grpSpPr>
          <p:sp>
            <p:nvSpPr>
              <p:cNvPr name="Freeform 8" id="8"/>
              <p:cNvSpPr/>
              <p:nvPr/>
            </p:nvSpPr>
            <p:spPr>
              <a:xfrm flipH="false" flipV="false" rot="0">
                <a:off x="0" y="0"/>
                <a:ext cx="8286890" cy="6388356"/>
              </a:xfrm>
              <a:custGeom>
                <a:avLst/>
                <a:gdLst/>
                <a:ahLst/>
                <a:cxnLst/>
                <a:rect r="r" b="b" t="t" l="l"/>
                <a:pathLst>
                  <a:path h="6388356" w="8286890">
                    <a:moveTo>
                      <a:pt x="0" y="0"/>
                    </a:moveTo>
                    <a:lnTo>
                      <a:pt x="8286890" y="0"/>
                    </a:lnTo>
                    <a:lnTo>
                      <a:pt x="8286890" y="6388356"/>
                    </a:lnTo>
                    <a:lnTo>
                      <a:pt x="0" y="6388356"/>
                    </a:lnTo>
                    <a:close/>
                  </a:path>
                </a:pathLst>
              </a:custGeom>
              <a:solidFill>
                <a:srgbClr val="000000">
                  <a:alpha val="0"/>
                </a:srgbClr>
              </a:solidFill>
            </p:spPr>
          </p:sp>
          <p:sp>
            <p:nvSpPr>
              <p:cNvPr name="TextBox 9" id="9"/>
              <p:cNvSpPr txBox="true"/>
              <p:nvPr/>
            </p:nvSpPr>
            <p:spPr>
              <a:xfrm>
                <a:off x="0" y="-123825"/>
                <a:ext cx="8286889" cy="6512181"/>
              </a:xfrm>
              <a:prstGeom prst="rect">
                <a:avLst/>
              </a:prstGeom>
            </p:spPr>
            <p:txBody>
              <a:bodyPr anchor="b" rtlCol="false" tIns="0" lIns="0" bIns="0" rIns="0"/>
              <a:lstStyle/>
              <a:p>
                <a:pPr algn="ctr">
                  <a:lnSpc>
                    <a:spcPts val="7398"/>
                  </a:lnSpc>
                </a:pPr>
                <a:r>
                  <a:rPr lang="en-US" sz="6165">
                    <a:solidFill>
                      <a:srgbClr val="000000"/>
                    </a:solidFill>
                    <a:latin typeface="Arial MT Pro"/>
                    <a:ea typeface="Arial MT Pro"/>
                    <a:cs typeface="Arial MT Pro"/>
                    <a:sym typeface="Arial MT Pro"/>
                  </a:rPr>
                  <a:t>ECES4001C </a:t>
                </a:r>
              </a:p>
              <a:p>
                <a:pPr algn="ctr">
                  <a:lnSpc>
                    <a:spcPts val="7398"/>
                  </a:lnSpc>
                </a:pPr>
              </a:p>
              <a:p>
                <a:pPr algn="ctr">
                  <a:lnSpc>
                    <a:spcPts val="7398"/>
                  </a:lnSpc>
                </a:pPr>
                <a:r>
                  <a:rPr lang="en-US" sz="6165">
                    <a:solidFill>
                      <a:srgbClr val="000000"/>
                    </a:solidFill>
                    <a:latin typeface="Arial MT Pro"/>
                    <a:ea typeface="Arial MT Pro"/>
                    <a:cs typeface="Arial MT Pro"/>
                    <a:sym typeface="Arial MT Pro"/>
                  </a:rPr>
                  <a:t>Addysg Ddoe, Heddiw, Y fory</a:t>
                </a:r>
              </a:p>
              <a:p>
                <a:pPr algn="ctr">
                  <a:lnSpc>
                    <a:spcPts val="7398"/>
                  </a:lnSpc>
                </a:pPr>
              </a:p>
              <a:p>
                <a:pPr algn="ctr">
                  <a:lnSpc>
                    <a:spcPts val="7398"/>
                  </a:lnSpc>
                </a:pPr>
                <a:r>
                  <a:rPr lang="en-US" sz="6165">
                    <a:solidFill>
                      <a:srgbClr val="000000"/>
                    </a:solidFill>
                    <a:latin typeface="Arial MT Pro"/>
                    <a:ea typeface="Arial MT Pro"/>
                    <a:cs typeface="Arial MT Pro"/>
                    <a:sym typeface="Arial MT Pro"/>
                  </a:rPr>
                  <a:t>Education Past, Present, Future</a:t>
                </a:r>
              </a:p>
            </p:txBody>
          </p:sp>
        </p:grpSp>
        <p:grpSp>
          <p:nvGrpSpPr>
            <p:cNvPr name="Group 10" id="10"/>
            <p:cNvGrpSpPr/>
            <p:nvPr/>
          </p:nvGrpSpPr>
          <p:grpSpPr>
            <a:xfrm rot="0">
              <a:off x="1097280" y="9246328"/>
              <a:ext cx="9458878" cy="664972"/>
              <a:chOff x="0" y="0"/>
              <a:chExt cx="6726313" cy="472869"/>
            </a:xfrm>
          </p:grpSpPr>
          <p:sp>
            <p:nvSpPr>
              <p:cNvPr name="Freeform 11" id="11"/>
              <p:cNvSpPr/>
              <p:nvPr/>
            </p:nvSpPr>
            <p:spPr>
              <a:xfrm flipH="false" flipV="false" rot="0">
                <a:off x="0" y="0"/>
                <a:ext cx="6726313" cy="472869"/>
              </a:xfrm>
              <a:custGeom>
                <a:avLst/>
                <a:gdLst/>
                <a:ahLst/>
                <a:cxnLst/>
                <a:rect r="r" b="b" t="t" l="l"/>
                <a:pathLst>
                  <a:path h="472869" w="6726313">
                    <a:moveTo>
                      <a:pt x="0" y="0"/>
                    </a:moveTo>
                    <a:lnTo>
                      <a:pt x="6726313" y="0"/>
                    </a:lnTo>
                    <a:lnTo>
                      <a:pt x="6726313" y="472869"/>
                    </a:lnTo>
                    <a:lnTo>
                      <a:pt x="0" y="472869"/>
                    </a:lnTo>
                    <a:close/>
                  </a:path>
                </a:pathLst>
              </a:custGeom>
              <a:solidFill>
                <a:srgbClr val="000000">
                  <a:alpha val="0"/>
                </a:srgbClr>
              </a:solidFill>
            </p:spPr>
          </p:sp>
          <p:sp>
            <p:nvSpPr>
              <p:cNvPr name="TextBox 12" id="12"/>
              <p:cNvSpPr txBox="true"/>
              <p:nvPr/>
            </p:nvSpPr>
            <p:spPr>
              <a:xfrm>
                <a:off x="0" y="-57150"/>
                <a:ext cx="6726313" cy="530019"/>
              </a:xfrm>
              <a:prstGeom prst="rect">
                <a:avLst/>
              </a:prstGeom>
            </p:spPr>
            <p:txBody>
              <a:bodyPr anchor="t" rtlCol="false" tIns="0" lIns="0" bIns="0" rIns="0"/>
              <a:lstStyle/>
              <a:p>
                <a:pPr algn="ctr">
                  <a:lnSpc>
                    <a:spcPts val="3240"/>
                  </a:lnSpc>
                </a:pPr>
                <a:r>
                  <a:rPr lang="en-US" sz="2700">
                    <a:solidFill>
                      <a:srgbClr val="000000"/>
                    </a:solidFill>
                    <a:latin typeface="Arial MT Pro"/>
                    <a:ea typeface="Arial MT Pro"/>
                    <a:cs typeface="Arial MT Pro"/>
                    <a:sym typeface="Arial MT Pro"/>
                  </a:rPr>
                  <a:t>Sesiwn 10 / Session 10</a:t>
                </a:r>
              </a:p>
            </p:txBody>
          </p:sp>
        </p:grpSp>
      </p:grpSp>
      <p:grpSp>
        <p:nvGrpSpPr>
          <p:cNvPr name="Group 13" id="13"/>
          <p:cNvGrpSpPr/>
          <p:nvPr/>
        </p:nvGrpSpPr>
        <p:grpSpPr>
          <a:xfrm rot="0">
            <a:off x="11664859" y="-248206"/>
            <a:ext cx="10783412" cy="10783412"/>
            <a:chOff x="0" y="0"/>
            <a:chExt cx="812800" cy="812800"/>
          </a:xfrm>
        </p:grpSpPr>
        <p:sp>
          <p:nvSpPr>
            <p:cNvPr name="Freeform 14" id="1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0" t="0" r="-49812" b="0"/>
              </a:stretch>
            </a:blipFill>
          </p:spPr>
        </p:sp>
      </p:grpSp>
    </p:spTree>
  </p:cSld>
  <p:clrMapOvr>
    <a:masterClrMapping/>
  </p:clrMapOvr>
</p:sld>
</file>

<file path=ppt/slides/slide2.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105873"/>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787937" y="3432357"/>
            <a:ext cx="6093172" cy="5739243"/>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000000"/>
                </a:solidFill>
                <a:latin typeface="Trebuchet MS"/>
                <a:ea typeface="Trebuchet MS"/>
                <a:cs typeface="Trebuchet MS"/>
                <a:sym typeface="Trebuchet MS"/>
              </a:rPr>
              <a:t>Deall cyfnodau allweddol a diwygiadau allweddol yn hanes addysg yng Nghymru a’r Deyrnas Unedig. </a:t>
            </a:r>
          </a:p>
          <a:p>
            <a:pPr algn="l" marL="868680" indent="-434340" lvl="1">
              <a:lnSpc>
                <a:spcPts val="5759"/>
              </a:lnSpc>
            </a:pPr>
          </a:p>
        </p:txBody>
      </p:sp>
      <p:sp>
        <p:nvSpPr>
          <p:cNvPr name="TextBox 4" id="4"/>
          <p:cNvSpPr txBox="true"/>
          <p:nvPr/>
        </p:nvSpPr>
        <p:spPr>
          <a:xfrm rot="0">
            <a:off x="9406891" y="3432357"/>
            <a:ext cx="6093171" cy="5739245"/>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000000"/>
                </a:solidFill>
                <a:latin typeface="Trebuchet MS"/>
                <a:ea typeface="Trebuchet MS"/>
                <a:cs typeface="Trebuchet MS"/>
                <a:sym typeface="Trebuchet MS"/>
              </a:rPr>
              <a:t>Understand key periods and reforms in the history of education in Wales and the UK. </a:t>
            </a:r>
          </a:p>
          <a:p>
            <a:pPr algn="l" marL="868680" indent="-434340" lvl="1">
              <a:lnSpc>
                <a:spcPts val="5759"/>
              </a:lnSpc>
            </a:pPr>
          </a:p>
        </p:txBody>
      </p:sp>
    </p:spTree>
  </p:cSld>
  <p:clrMapOvr>
    <a:masterClrMapping/>
  </p:clrMapOvr>
</p:sld>
</file>

<file path=ppt/slides/slide3.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105873"/>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787937" y="3432357"/>
            <a:ext cx="6093172" cy="3629025"/>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000000"/>
                </a:solidFill>
                <a:latin typeface="Trebuchet MS"/>
                <a:ea typeface="Trebuchet MS"/>
                <a:cs typeface="Trebuchet MS"/>
                <a:sym typeface="Trebuchet MS"/>
              </a:rPr>
              <a:t>Dadansoddi natur ddadleuol safbwyntiau addysgol.  </a:t>
            </a:r>
          </a:p>
          <a:p>
            <a:pPr algn="l" marL="868680" indent="-434340" lvl="1">
              <a:lnSpc>
                <a:spcPts val="5759"/>
              </a:lnSpc>
            </a:pPr>
          </a:p>
        </p:txBody>
      </p:sp>
      <p:sp>
        <p:nvSpPr>
          <p:cNvPr name="TextBox 4" id="4"/>
          <p:cNvSpPr txBox="true"/>
          <p:nvPr/>
        </p:nvSpPr>
        <p:spPr>
          <a:xfrm rot="0">
            <a:off x="9406891" y="3432357"/>
            <a:ext cx="6093171" cy="5739245"/>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000000"/>
                </a:solidFill>
                <a:latin typeface="Trebuchet MS"/>
                <a:ea typeface="Trebuchet MS"/>
                <a:cs typeface="Trebuchet MS"/>
                <a:sym typeface="Trebuchet MS"/>
              </a:rPr>
              <a:t>Analyse the contested nature of educational perspectives.  </a:t>
            </a:r>
          </a:p>
          <a:p>
            <a:pPr algn="l" marL="868680" indent="-434340" lvl="1">
              <a:lnSpc>
                <a:spcPts val="5759"/>
              </a:lnSpc>
            </a:pPr>
          </a:p>
        </p:txBody>
      </p:sp>
    </p:spTree>
  </p:cSld>
  <p:clrMapOvr>
    <a:masterClrMapping/>
  </p:clrMapOvr>
</p:sld>
</file>

<file path=ppt/slides/slide4.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787937" y="3345659"/>
            <a:ext cx="6093172" cy="5739243"/>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000000"/>
                </a:solidFill>
                <a:latin typeface="Trebuchet MS"/>
                <a:ea typeface="Trebuchet MS"/>
                <a:cs typeface="Trebuchet MS"/>
                <a:sym typeface="Trebuchet MS"/>
              </a:rPr>
              <a:t>Adnabod gwerthoedd sydd wrth wraidd addysg, addysgu a dysgu yng Nghymru, y Deyrnas Unedig a’r byd.</a:t>
            </a:r>
          </a:p>
          <a:p>
            <a:pPr algn="l" marL="868680" indent="-434340" lvl="1">
              <a:lnSpc>
                <a:spcPts val="5759"/>
              </a:lnSpc>
            </a:pPr>
          </a:p>
        </p:txBody>
      </p:sp>
      <p:sp>
        <p:nvSpPr>
          <p:cNvPr name="TextBox 4" id="4"/>
          <p:cNvSpPr txBox="true"/>
          <p:nvPr/>
        </p:nvSpPr>
        <p:spPr>
          <a:xfrm rot="0">
            <a:off x="9406891" y="3345659"/>
            <a:ext cx="6093171" cy="5739245"/>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000000"/>
                </a:solidFill>
                <a:latin typeface="Trebuchet MS"/>
                <a:ea typeface="Trebuchet MS"/>
                <a:cs typeface="Trebuchet MS"/>
                <a:sym typeface="Trebuchet MS"/>
              </a:rPr>
              <a:t>Identify values which underpin education, teaching and learning in Wales, UK and the world.  </a:t>
            </a:r>
          </a:p>
          <a:p>
            <a:pPr algn="l" marL="868680" indent="-434340" lvl="1">
              <a:lnSpc>
                <a:spcPts val="5759"/>
              </a:lnSpc>
            </a:pP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624125" y="26670"/>
            <a:ext cx="14845190" cy="2390775"/>
          </a:xfrm>
          <a:prstGeom prst="rect">
            <a:avLst/>
          </a:prstGeom>
        </p:spPr>
        <p:txBody>
          <a:bodyPr anchor="t" rtlCol="false" tIns="0" lIns="0" bIns="0" rIns="0">
            <a:spAutoFit/>
          </a:bodyPr>
          <a:lstStyle/>
          <a:p>
            <a:pPr algn="ctr">
              <a:lnSpc>
                <a:spcPts val="5831"/>
              </a:lnSpc>
            </a:pPr>
          </a:p>
          <a:p>
            <a:pPr algn="ctr">
              <a:lnSpc>
                <a:spcPts val="6480"/>
              </a:lnSpc>
            </a:pPr>
            <a:r>
              <a:rPr lang="en-US" sz="5400">
                <a:solidFill>
                  <a:srgbClr val="000000"/>
                </a:solidFill>
                <a:latin typeface="Trebuchet MS"/>
                <a:ea typeface="Trebuchet MS"/>
                <a:cs typeface="Trebuchet MS"/>
                <a:sym typeface="Trebuchet MS"/>
              </a:rPr>
              <a:t>Newid Parhaus</a:t>
            </a:r>
          </a:p>
          <a:p>
            <a:pPr algn="ctr">
              <a:lnSpc>
                <a:spcPts val="6480"/>
              </a:lnSpc>
            </a:pPr>
            <a:r>
              <a:rPr lang="en-US" sz="5400" u="sng">
                <a:solidFill>
                  <a:srgbClr val="69A020"/>
                </a:solidFill>
                <a:latin typeface="Trebuchet MS"/>
                <a:ea typeface="Trebuchet MS"/>
                <a:cs typeface="Trebuchet MS"/>
                <a:sym typeface="Trebuchet MS"/>
                <a:hlinkClick r:id="rId3" tooltip="https://www.bing.com/videos/search?q=Did+You+Know+2020&amp;&amp;view=detail&amp;mid=5299ED5B3DFD20D6FC8C5299ED5B3DFD20D6FC8C&amp;&amp;FORM=VRDGAR&amp;ru=%2Fvideos%2Fsearch%3Fq%3DDid%2BYou%2BKnow%2B2020%26FORM%3DVARSQP"/>
              </a:rPr>
              <a:t>Shift Happens</a:t>
            </a:r>
          </a:p>
        </p:txBody>
      </p:sp>
      <p:grpSp>
        <p:nvGrpSpPr>
          <p:cNvPr name="Group 3" id="3"/>
          <p:cNvGrpSpPr/>
          <p:nvPr/>
        </p:nvGrpSpPr>
        <p:grpSpPr>
          <a:xfrm rot="0">
            <a:off x="857025" y="3376614"/>
            <a:ext cx="7199220" cy="5285581"/>
            <a:chOff x="0" y="0"/>
            <a:chExt cx="9598960" cy="7047442"/>
          </a:xfrm>
        </p:grpSpPr>
        <p:sp>
          <p:nvSpPr>
            <p:cNvPr name="Freeform 4" id="4"/>
            <p:cNvSpPr/>
            <p:nvPr/>
          </p:nvSpPr>
          <p:spPr>
            <a:xfrm flipH="false" flipV="false" rot="0">
              <a:off x="0" y="0"/>
              <a:ext cx="9598960" cy="7047442"/>
            </a:xfrm>
            <a:custGeom>
              <a:avLst/>
              <a:gdLst/>
              <a:ahLst/>
              <a:cxnLst/>
              <a:rect r="r" b="b" t="t" l="l"/>
              <a:pathLst>
                <a:path h="7047442" w="9598960">
                  <a:moveTo>
                    <a:pt x="0" y="0"/>
                  </a:moveTo>
                  <a:lnTo>
                    <a:pt x="9598960" y="0"/>
                  </a:lnTo>
                  <a:lnTo>
                    <a:pt x="9598960" y="7047442"/>
                  </a:lnTo>
                  <a:lnTo>
                    <a:pt x="0" y="7047442"/>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5" id="5"/>
            <p:cNvGrpSpPr/>
            <p:nvPr/>
          </p:nvGrpSpPr>
          <p:grpSpPr>
            <a:xfrm rot="0">
              <a:off x="0" y="0"/>
              <a:ext cx="9598960" cy="7047442"/>
              <a:chOff x="0" y="0"/>
              <a:chExt cx="9598960" cy="7047442"/>
            </a:xfrm>
          </p:grpSpPr>
          <p:sp>
            <p:nvSpPr>
              <p:cNvPr name="Freeform 6" id="6"/>
              <p:cNvSpPr/>
              <p:nvPr/>
            </p:nvSpPr>
            <p:spPr>
              <a:xfrm flipH="false" flipV="false" rot="0">
                <a:off x="0" y="0"/>
                <a:ext cx="9598960" cy="7047442"/>
              </a:xfrm>
              <a:custGeom>
                <a:avLst/>
                <a:gdLst/>
                <a:ahLst/>
                <a:cxnLst/>
                <a:rect r="r" b="b" t="t" l="l"/>
                <a:pathLst>
                  <a:path h="7047442" w="9598960">
                    <a:moveTo>
                      <a:pt x="0" y="0"/>
                    </a:moveTo>
                    <a:lnTo>
                      <a:pt x="9598960" y="0"/>
                    </a:lnTo>
                    <a:lnTo>
                      <a:pt x="9598960" y="7047442"/>
                    </a:lnTo>
                    <a:lnTo>
                      <a:pt x="0" y="7047442"/>
                    </a:lnTo>
                    <a:close/>
                  </a:path>
                </a:pathLst>
              </a:custGeom>
              <a:solidFill>
                <a:srgbClr val="000000">
                  <a:alpha val="0"/>
                </a:srgbClr>
              </a:solidFill>
            </p:spPr>
          </p:sp>
          <p:sp>
            <p:nvSpPr>
              <p:cNvPr name="TextBox 7" id="7"/>
              <p:cNvSpPr txBox="true"/>
              <p:nvPr/>
            </p:nvSpPr>
            <p:spPr>
              <a:xfrm>
                <a:off x="0" y="-9525"/>
                <a:ext cx="9598960" cy="7056967"/>
              </a:xfrm>
              <a:prstGeom prst="rect">
                <a:avLst/>
              </a:prstGeom>
            </p:spPr>
            <p:txBody>
              <a:bodyPr anchor="ctr" rtlCol="false" tIns="0" lIns="0" bIns="0" rIns="0"/>
              <a:lstStyle/>
              <a:p>
                <a:pPr algn="ctr">
                  <a:lnSpc>
                    <a:spcPts val="2879"/>
                  </a:lnSpc>
                </a:pPr>
                <a:r>
                  <a:rPr lang="en-US" sz="2400">
                    <a:solidFill>
                      <a:srgbClr val="000000"/>
                    </a:solidFill>
                    <a:latin typeface="Trebuchet MS"/>
                    <a:ea typeface="Trebuchet MS"/>
                    <a:cs typeface="Trebuchet MS"/>
                    <a:sym typeface="Trebuchet MS"/>
                  </a:rPr>
                  <a:t>Gwyliwch y ffilm (dolen uchod). Sut ddylai cwricwlwm yr 21ain ganrif edrych? </a:t>
                </a:r>
              </a:p>
              <a:p>
                <a:pPr algn="ctr">
                  <a:lnSpc>
                    <a:spcPts val="2879"/>
                  </a:lnSpc>
                </a:pPr>
              </a:p>
              <a:p>
                <a:pPr algn="ctr">
                  <a:lnSpc>
                    <a:spcPts val="2879"/>
                  </a:lnSpc>
                </a:pPr>
                <a:r>
                  <a:rPr lang="en-US" sz="2400" i="true">
                    <a:solidFill>
                      <a:srgbClr val="000000"/>
                    </a:solidFill>
                    <a:latin typeface="Trebuchet MS Italics"/>
                    <a:ea typeface="Trebuchet MS Italics"/>
                    <a:cs typeface="Trebuchet MS Italics"/>
                    <a:sym typeface="Trebuchet MS Italics"/>
                  </a:rPr>
                  <a:t>Watch the video (hyperlink above). What should a 21ˢᵗ century curriculum look like? </a:t>
                </a:r>
              </a:p>
            </p:txBody>
          </p:sp>
        </p:grpSp>
      </p:grpSp>
      <p:grpSp>
        <p:nvGrpSpPr>
          <p:cNvPr name="Group 8" id="8"/>
          <p:cNvGrpSpPr/>
          <p:nvPr/>
        </p:nvGrpSpPr>
        <p:grpSpPr>
          <a:xfrm rot="0">
            <a:off x="8286432" y="4421982"/>
            <a:ext cx="8131176" cy="5688806"/>
            <a:chOff x="0" y="0"/>
            <a:chExt cx="10841568" cy="7585074"/>
          </a:xfrm>
        </p:grpSpPr>
        <p:sp>
          <p:nvSpPr>
            <p:cNvPr name="Freeform 9" id="9"/>
            <p:cNvSpPr/>
            <p:nvPr/>
          </p:nvSpPr>
          <p:spPr>
            <a:xfrm flipH="false" flipV="false" rot="0">
              <a:off x="10053" y="43631"/>
              <a:ext cx="10817400" cy="7550103"/>
            </a:xfrm>
            <a:custGeom>
              <a:avLst/>
              <a:gdLst/>
              <a:ahLst/>
              <a:cxnLst/>
              <a:rect r="r" b="b" t="t" l="l"/>
              <a:pathLst>
                <a:path h="7550103" w="10817400">
                  <a:moveTo>
                    <a:pt x="984357" y="2485828"/>
                  </a:moveTo>
                  <a:cubicBezTo>
                    <a:pt x="897235" y="1876990"/>
                    <a:pt x="1183239" y="1274375"/>
                    <a:pt x="1720957" y="933634"/>
                  </a:cubicBezTo>
                  <a:cubicBezTo>
                    <a:pt x="2258675" y="592893"/>
                    <a:pt x="2953873" y="573716"/>
                    <a:pt x="3511403" y="884231"/>
                  </a:cubicBezTo>
                  <a:cubicBezTo>
                    <a:pt x="3708888" y="530282"/>
                    <a:pt x="4070457" y="285934"/>
                    <a:pt x="4486636" y="224974"/>
                  </a:cubicBezTo>
                  <a:cubicBezTo>
                    <a:pt x="4902815" y="164014"/>
                    <a:pt x="5324709" y="293808"/>
                    <a:pt x="5624810" y="574986"/>
                  </a:cubicBezTo>
                  <a:cubicBezTo>
                    <a:pt x="5793085" y="254057"/>
                    <a:pt x="6123412" y="38411"/>
                    <a:pt x="6498697" y="4629"/>
                  </a:cubicBezTo>
                  <a:cubicBezTo>
                    <a:pt x="6873982" y="-29153"/>
                    <a:pt x="7241012" y="123628"/>
                    <a:pt x="7469612" y="408870"/>
                  </a:cubicBezTo>
                  <a:cubicBezTo>
                    <a:pt x="7773650" y="68637"/>
                    <a:pt x="8257266" y="-74619"/>
                    <a:pt x="8711291" y="41078"/>
                  </a:cubicBezTo>
                  <a:cubicBezTo>
                    <a:pt x="9165316" y="156775"/>
                    <a:pt x="9508216" y="510597"/>
                    <a:pt x="9591528" y="949509"/>
                  </a:cubicBezTo>
                  <a:cubicBezTo>
                    <a:pt x="9964019" y="1046156"/>
                    <a:pt x="10274153" y="1291774"/>
                    <a:pt x="10442047" y="1622863"/>
                  </a:cubicBezTo>
                  <a:cubicBezTo>
                    <a:pt x="10609941" y="1953952"/>
                    <a:pt x="10618958" y="2338254"/>
                    <a:pt x="10466811" y="2676201"/>
                  </a:cubicBezTo>
                  <a:cubicBezTo>
                    <a:pt x="10833587" y="3130099"/>
                    <a:pt x="10919312" y="3735000"/>
                    <a:pt x="10692109" y="4265098"/>
                  </a:cubicBezTo>
                  <a:cubicBezTo>
                    <a:pt x="10464907" y="4795196"/>
                    <a:pt x="9958939" y="5170862"/>
                    <a:pt x="9362928" y="5251888"/>
                  </a:cubicBezTo>
                  <a:cubicBezTo>
                    <a:pt x="9358736" y="5749347"/>
                    <a:pt x="9071844" y="6205912"/>
                    <a:pt x="8612866" y="6445434"/>
                  </a:cubicBezTo>
                  <a:cubicBezTo>
                    <a:pt x="8153887" y="6684956"/>
                    <a:pt x="7594453" y="6670224"/>
                    <a:pt x="7150207" y="6406699"/>
                  </a:cubicBezTo>
                  <a:cubicBezTo>
                    <a:pt x="6960977" y="7002583"/>
                    <a:pt x="6428339" y="7440987"/>
                    <a:pt x="5782543" y="7532554"/>
                  </a:cubicBezTo>
                  <a:cubicBezTo>
                    <a:pt x="5136748" y="7624121"/>
                    <a:pt x="4493367" y="7352341"/>
                    <a:pt x="4130401" y="6834816"/>
                  </a:cubicBezTo>
                  <a:cubicBezTo>
                    <a:pt x="3685647" y="7089959"/>
                    <a:pt x="3151866" y="7163365"/>
                    <a:pt x="2649581" y="7038651"/>
                  </a:cubicBezTo>
                  <a:cubicBezTo>
                    <a:pt x="2147296" y="6913937"/>
                    <a:pt x="1718798" y="6601517"/>
                    <a:pt x="1460734" y="6171876"/>
                  </a:cubicBezTo>
                  <a:cubicBezTo>
                    <a:pt x="1006201" y="6222422"/>
                    <a:pt x="566654" y="5998521"/>
                    <a:pt x="360406" y="5611044"/>
                  </a:cubicBezTo>
                  <a:cubicBezTo>
                    <a:pt x="154158" y="5223566"/>
                    <a:pt x="224897" y="4755318"/>
                    <a:pt x="537698" y="4438453"/>
                  </a:cubicBezTo>
                  <a:cubicBezTo>
                    <a:pt x="132060" y="4211631"/>
                    <a:pt x="-74823" y="3761289"/>
                    <a:pt x="24745" y="3322377"/>
                  </a:cubicBezTo>
                  <a:cubicBezTo>
                    <a:pt x="124313" y="2883465"/>
                    <a:pt x="507853" y="2555424"/>
                    <a:pt x="975213" y="2509323"/>
                  </a:cubicBezTo>
                  <a:close/>
                </a:path>
              </a:pathLst>
            </a:custGeom>
            <a:solidFill>
              <a:srgbClr val="5D739A"/>
            </a:solidFill>
            <a:ln w="12700">
              <a:solidFill>
                <a:srgbClr val="000000"/>
              </a:solidFill>
            </a:ln>
          </p:spPr>
        </p:sp>
        <p:sp>
          <p:nvSpPr>
            <p:cNvPr name="Freeform 10" id="10"/>
            <p:cNvSpPr/>
            <p:nvPr/>
          </p:nvSpPr>
          <p:spPr>
            <a:xfrm flipH="false" flipV="false" rot="0">
              <a:off x="13390119" y="5574284"/>
              <a:ext cx="419861" cy="419354"/>
            </a:xfrm>
            <a:custGeom>
              <a:avLst/>
              <a:gdLst/>
              <a:ahLst/>
              <a:cxnLst/>
              <a:rect r="r" b="b" t="t" l="l"/>
              <a:pathLst>
                <a:path h="419354" w="419861">
                  <a:moveTo>
                    <a:pt x="419861" y="209677"/>
                  </a:moveTo>
                  <a:cubicBezTo>
                    <a:pt x="419861" y="325501"/>
                    <a:pt x="325881" y="419354"/>
                    <a:pt x="209930" y="419354"/>
                  </a:cubicBezTo>
                  <a:cubicBezTo>
                    <a:pt x="93979" y="419354"/>
                    <a:pt x="0" y="325501"/>
                    <a:pt x="0" y="209677"/>
                  </a:cubicBezTo>
                  <a:cubicBezTo>
                    <a:pt x="0" y="93853"/>
                    <a:pt x="93979" y="0"/>
                    <a:pt x="209930" y="0"/>
                  </a:cubicBezTo>
                  <a:cubicBezTo>
                    <a:pt x="325881" y="0"/>
                    <a:pt x="419861" y="93853"/>
                    <a:pt x="419861" y="209677"/>
                  </a:cubicBezTo>
                  <a:close/>
                </a:path>
              </a:pathLst>
            </a:custGeom>
            <a:solidFill>
              <a:srgbClr val="5D739A"/>
            </a:solidFill>
            <a:ln w="12700">
              <a:solidFill>
                <a:srgbClr val="000000"/>
              </a:solidFill>
            </a:ln>
          </p:spPr>
        </p:sp>
        <p:sp>
          <p:nvSpPr>
            <p:cNvPr name="Freeform 11" id="11"/>
            <p:cNvSpPr/>
            <p:nvPr/>
          </p:nvSpPr>
          <p:spPr>
            <a:xfrm flipH="false" flipV="false" rot="0">
              <a:off x="12290044" y="5147945"/>
              <a:ext cx="839724" cy="838454"/>
            </a:xfrm>
            <a:custGeom>
              <a:avLst/>
              <a:gdLst/>
              <a:ahLst/>
              <a:cxnLst/>
              <a:rect r="r" b="b" t="t" l="l"/>
              <a:pathLst>
                <a:path h="838454" w="839724">
                  <a:moveTo>
                    <a:pt x="839724" y="419227"/>
                  </a:moveTo>
                  <a:cubicBezTo>
                    <a:pt x="839724" y="650748"/>
                    <a:pt x="651764" y="838454"/>
                    <a:pt x="419862" y="838454"/>
                  </a:cubicBezTo>
                  <a:cubicBezTo>
                    <a:pt x="187959" y="838454"/>
                    <a:pt x="0" y="650748"/>
                    <a:pt x="0" y="419227"/>
                  </a:cubicBezTo>
                  <a:cubicBezTo>
                    <a:pt x="0" y="187706"/>
                    <a:pt x="187959" y="0"/>
                    <a:pt x="419862" y="0"/>
                  </a:cubicBezTo>
                  <a:cubicBezTo>
                    <a:pt x="651764" y="0"/>
                    <a:pt x="839724" y="187706"/>
                    <a:pt x="839724" y="419227"/>
                  </a:cubicBezTo>
                  <a:close/>
                </a:path>
              </a:pathLst>
            </a:custGeom>
            <a:solidFill>
              <a:srgbClr val="5D739A"/>
            </a:solidFill>
            <a:ln w="12700">
              <a:solidFill>
                <a:srgbClr val="000000"/>
              </a:solidFill>
            </a:ln>
          </p:spPr>
        </p:sp>
        <p:sp>
          <p:nvSpPr>
            <p:cNvPr name="Freeform 12" id="12"/>
            <p:cNvSpPr/>
            <p:nvPr/>
          </p:nvSpPr>
          <p:spPr>
            <a:xfrm flipH="false" flipV="false" rot="0">
              <a:off x="10781792" y="4622292"/>
              <a:ext cx="1259840" cy="1257808"/>
            </a:xfrm>
            <a:custGeom>
              <a:avLst/>
              <a:gdLst/>
              <a:ahLst/>
              <a:cxnLst/>
              <a:rect r="r" b="b" t="t" l="l"/>
              <a:pathLst>
                <a:path h="1257808" w="1259840">
                  <a:moveTo>
                    <a:pt x="1259840" y="628904"/>
                  </a:moveTo>
                  <a:cubicBezTo>
                    <a:pt x="1259840" y="976249"/>
                    <a:pt x="977900" y="1257808"/>
                    <a:pt x="629920" y="1257808"/>
                  </a:cubicBezTo>
                  <a:cubicBezTo>
                    <a:pt x="281940" y="1257808"/>
                    <a:pt x="0" y="976249"/>
                    <a:pt x="0" y="628904"/>
                  </a:cubicBezTo>
                  <a:cubicBezTo>
                    <a:pt x="0" y="281559"/>
                    <a:pt x="281940" y="0"/>
                    <a:pt x="629920" y="0"/>
                  </a:cubicBezTo>
                  <a:cubicBezTo>
                    <a:pt x="977900" y="0"/>
                    <a:pt x="1259840" y="281559"/>
                    <a:pt x="1259840" y="628904"/>
                  </a:cubicBezTo>
                  <a:close/>
                </a:path>
              </a:pathLst>
            </a:custGeom>
            <a:solidFill>
              <a:srgbClr val="5D739A"/>
            </a:solidFill>
            <a:ln w="12700">
              <a:solidFill>
                <a:srgbClr val="000000"/>
              </a:solidFill>
            </a:ln>
          </p:spPr>
        </p:sp>
        <p:sp>
          <p:nvSpPr>
            <p:cNvPr name="Freeform 13" id="13"/>
            <p:cNvSpPr/>
            <p:nvPr/>
          </p:nvSpPr>
          <p:spPr>
            <a:xfrm flipH="false" flipV="false" rot="0">
              <a:off x="559181" y="427863"/>
              <a:ext cx="9912731" cy="6420231"/>
            </a:xfrm>
            <a:custGeom>
              <a:avLst/>
              <a:gdLst/>
              <a:ahLst/>
              <a:cxnLst/>
              <a:rect r="r" b="b" t="t" l="l"/>
              <a:pathLst>
                <a:path h="6420231" w="9912731">
                  <a:moveTo>
                    <a:pt x="633476" y="4164330"/>
                  </a:moveTo>
                  <a:cubicBezTo>
                    <a:pt x="412369" y="4180840"/>
                    <a:pt x="191389" y="4132199"/>
                    <a:pt x="0" y="4025138"/>
                  </a:cubicBezTo>
                  <a:moveTo>
                    <a:pt x="1192403" y="5688076"/>
                  </a:moveTo>
                  <a:cubicBezTo>
                    <a:pt x="1103503" y="5721731"/>
                    <a:pt x="1010285" y="5744083"/>
                    <a:pt x="915289" y="5754751"/>
                  </a:cubicBezTo>
                  <a:moveTo>
                    <a:pt x="3580765" y="6420231"/>
                  </a:moveTo>
                  <a:cubicBezTo>
                    <a:pt x="3513836" y="6324854"/>
                    <a:pt x="3457956" y="6223000"/>
                    <a:pt x="3413760" y="6116193"/>
                  </a:cubicBezTo>
                  <a:moveTo>
                    <a:pt x="6669024" y="5662168"/>
                  </a:moveTo>
                  <a:cubicBezTo>
                    <a:pt x="6659245" y="5775325"/>
                    <a:pt x="6636893" y="5887085"/>
                    <a:pt x="6602349" y="5995670"/>
                  </a:cubicBezTo>
                  <a:moveTo>
                    <a:pt x="7994904" y="3601212"/>
                  </a:moveTo>
                  <a:cubicBezTo>
                    <a:pt x="8496173" y="3833114"/>
                    <a:pt x="8812530" y="4318127"/>
                    <a:pt x="8807958" y="4847844"/>
                  </a:cubicBezTo>
                  <a:moveTo>
                    <a:pt x="9912731" y="2273554"/>
                  </a:moveTo>
                  <a:cubicBezTo>
                    <a:pt x="9831578" y="2453894"/>
                    <a:pt x="9707626" y="2613914"/>
                    <a:pt x="9550654" y="2741041"/>
                  </a:cubicBezTo>
                  <a:moveTo>
                    <a:pt x="9043924" y="539115"/>
                  </a:moveTo>
                  <a:cubicBezTo>
                    <a:pt x="9057768" y="611886"/>
                    <a:pt x="9064118" y="685927"/>
                    <a:pt x="9063101" y="759841"/>
                  </a:cubicBezTo>
                  <a:moveTo>
                    <a:pt x="6731762" y="281559"/>
                  </a:moveTo>
                  <a:cubicBezTo>
                    <a:pt x="6778880" y="179705"/>
                    <a:pt x="6841363" y="84836"/>
                    <a:pt x="6917182" y="0"/>
                  </a:cubicBezTo>
                  <a:moveTo>
                    <a:pt x="4996942" y="415798"/>
                  </a:moveTo>
                  <a:cubicBezTo>
                    <a:pt x="5016246" y="331597"/>
                    <a:pt x="5046345" y="250063"/>
                    <a:pt x="5086731" y="172974"/>
                  </a:cubicBezTo>
                  <a:moveTo>
                    <a:pt x="2961005" y="498221"/>
                  </a:moveTo>
                  <a:cubicBezTo>
                    <a:pt x="3078988" y="563880"/>
                    <a:pt x="3188208" y="643001"/>
                    <a:pt x="3286125" y="733806"/>
                  </a:cubicBezTo>
                  <a:moveTo>
                    <a:pt x="491998" y="2349500"/>
                  </a:moveTo>
                  <a:cubicBezTo>
                    <a:pt x="466217" y="2268474"/>
                    <a:pt x="447294" y="2185543"/>
                    <a:pt x="435229" y="2101723"/>
                  </a:cubicBezTo>
                </a:path>
              </a:pathLst>
            </a:custGeom>
            <a:solidFill>
              <a:srgbClr val="000000">
                <a:alpha val="0"/>
              </a:srgbClr>
            </a:solidFill>
            <a:ln w="12700">
              <a:solidFill>
                <a:srgbClr val="000000"/>
              </a:solidFill>
            </a:ln>
          </p:spPr>
        </p:sp>
        <p:sp>
          <p:nvSpPr>
            <p:cNvPr name="Freeform 14" id="14"/>
            <p:cNvSpPr/>
            <p:nvPr/>
          </p:nvSpPr>
          <p:spPr>
            <a:xfrm flipH="false" flipV="false" rot="0">
              <a:off x="-9000" y="24613"/>
              <a:ext cx="10855718" cy="7587873"/>
            </a:xfrm>
            <a:custGeom>
              <a:avLst/>
              <a:gdLst/>
              <a:ahLst/>
              <a:cxnLst/>
              <a:rect r="r" b="b" t="t" l="l"/>
              <a:pathLst>
                <a:path h="7587873" w="10855718">
                  <a:moveTo>
                    <a:pt x="1022460" y="2504846"/>
                  </a:moveTo>
                  <a:cubicBezTo>
                    <a:pt x="1022460" y="2514879"/>
                    <a:pt x="1014713" y="2523134"/>
                    <a:pt x="1004807" y="2523896"/>
                  </a:cubicBezTo>
                  <a:cubicBezTo>
                    <a:pt x="994901" y="2524658"/>
                    <a:pt x="986011" y="2517546"/>
                    <a:pt x="984614" y="2507640"/>
                  </a:cubicBezTo>
                  <a:cubicBezTo>
                    <a:pt x="896349" y="1891055"/>
                    <a:pt x="1186163" y="1281201"/>
                    <a:pt x="1729850" y="936650"/>
                  </a:cubicBezTo>
                  <a:cubicBezTo>
                    <a:pt x="2273537" y="592099"/>
                    <a:pt x="2976101" y="572795"/>
                    <a:pt x="3539854" y="886739"/>
                  </a:cubicBezTo>
                  <a:lnTo>
                    <a:pt x="3530583" y="903376"/>
                  </a:lnTo>
                  <a:lnTo>
                    <a:pt x="3513946" y="894105"/>
                  </a:lnTo>
                  <a:cubicBezTo>
                    <a:pt x="3714479" y="534695"/>
                    <a:pt x="4081255" y="287045"/>
                    <a:pt x="4503022" y="225323"/>
                  </a:cubicBezTo>
                  <a:lnTo>
                    <a:pt x="4505816" y="244119"/>
                  </a:lnTo>
                  <a:lnTo>
                    <a:pt x="4503022" y="225323"/>
                  </a:lnTo>
                  <a:cubicBezTo>
                    <a:pt x="4924789" y="163601"/>
                    <a:pt x="5352525" y="295046"/>
                    <a:pt x="5656944" y="580288"/>
                  </a:cubicBezTo>
                  <a:cubicBezTo>
                    <a:pt x="5660754" y="583844"/>
                    <a:pt x="5662913" y="588924"/>
                    <a:pt x="5662913" y="594131"/>
                  </a:cubicBezTo>
                  <a:lnTo>
                    <a:pt x="5643863" y="594131"/>
                  </a:lnTo>
                  <a:lnTo>
                    <a:pt x="5626972" y="585241"/>
                  </a:lnTo>
                  <a:cubicBezTo>
                    <a:pt x="5798422" y="258343"/>
                    <a:pt x="6134591" y="39141"/>
                    <a:pt x="6516099" y="4724"/>
                  </a:cubicBezTo>
                  <a:cubicBezTo>
                    <a:pt x="6897480" y="-29693"/>
                    <a:pt x="7270860" y="125628"/>
                    <a:pt x="7503524" y="415950"/>
                  </a:cubicBezTo>
                  <a:lnTo>
                    <a:pt x="7488665" y="427888"/>
                  </a:lnTo>
                  <a:lnTo>
                    <a:pt x="7488665" y="408838"/>
                  </a:lnTo>
                  <a:lnTo>
                    <a:pt x="7488665" y="427888"/>
                  </a:lnTo>
                  <a:lnTo>
                    <a:pt x="7474441" y="415188"/>
                  </a:lnTo>
                  <a:cubicBezTo>
                    <a:pt x="7783305" y="69494"/>
                    <a:pt x="8274414" y="-75667"/>
                    <a:pt x="8735043" y="41681"/>
                  </a:cubicBezTo>
                  <a:lnTo>
                    <a:pt x="8730344" y="60096"/>
                  </a:lnTo>
                  <a:lnTo>
                    <a:pt x="8735043" y="41681"/>
                  </a:lnTo>
                  <a:cubicBezTo>
                    <a:pt x="9195800" y="159029"/>
                    <a:pt x="9544541" y="518439"/>
                    <a:pt x="9629377" y="964971"/>
                  </a:cubicBezTo>
                  <a:lnTo>
                    <a:pt x="9610708" y="968527"/>
                  </a:lnTo>
                  <a:lnTo>
                    <a:pt x="9615535" y="950112"/>
                  </a:lnTo>
                  <a:cubicBezTo>
                    <a:pt x="9993105" y="1048029"/>
                    <a:pt x="10307812" y="1297076"/>
                    <a:pt x="10478245" y="1633245"/>
                  </a:cubicBezTo>
                  <a:lnTo>
                    <a:pt x="10461227" y="1641881"/>
                  </a:lnTo>
                  <a:lnTo>
                    <a:pt x="10478245" y="1633245"/>
                  </a:lnTo>
                  <a:cubicBezTo>
                    <a:pt x="10648679" y="1969541"/>
                    <a:pt x="10657950" y="2359685"/>
                    <a:pt x="10503391" y="2702966"/>
                  </a:cubicBezTo>
                  <a:lnTo>
                    <a:pt x="10485992" y="2695092"/>
                  </a:lnTo>
                  <a:lnTo>
                    <a:pt x="10500851" y="2683154"/>
                  </a:lnTo>
                  <a:cubicBezTo>
                    <a:pt x="10871945" y="3142513"/>
                    <a:pt x="10958940" y="3754907"/>
                    <a:pt x="10728943" y="4291482"/>
                  </a:cubicBezTo>
                  <a:lnTo>
                    <a:pt x="10711417" y="4283989"/>
                  </a:lnTo>
                  <a:lnTo>
                    <a:pt x="10728943" y="4291482"/>
                  </a:lnTo>
                  <a:cubicBezTo>
                    <a:pt x="10498947" y="4828057"/>
                    <a:pt x="9987137" y="5207660"/>
                    <a:pt x="9384775" y="5289575"/>
                  </a:cubicBezTo>
                  <a:lnTo>
                    <a:pt x="9382236" y="5270652"/>
                  </a:lnTo>
                  <a:lnTo>
                    <a:pt x="9401286" y="5270779"/>
                  </a:lnTo>
                  <a:cubicBezTo>
                    <a:pt x="9396967" y="5775604"/>
                    <a:pt x="9105883" y="6238392"/>
                    <a:pt x="8640937" y="6481089"/>
                  </a:cubicBezTo>
                  <a:lnTo>
                    <a:pt x="8632174" y="6464198"/>
                  </a:lnTo>
                  <a:lnTo>
                    <a:pt x="8640937" y="6481089"/>
                  </a:lnTo>
                  <a:cubicBezTo>
                    <a:pt x="8176116" y="6723659"/>
                    <a:pt x="7609697" y="6708673"/>
                    <a:pt x="7159736" y="6441846"/>
                  </a:cubicBezTo>
                  <a:lnTo>
                    <a:pt x="7169514" y="6425463"/>
                  </a:lnTo>
                  <a:lnTo>
                    <a:pt x="7187676" y="6431178"/>
                  </a:lnTo>
                  <a:cubicBezTo>
                    <a:pt x="6996160" y="7034428"/>
                    <a:pt x="6457172" y="7477531"/>
                    <a:pt x="5804518" y="7570114"/>
                  </a:cubicBezTo>
                  <a:lnTo>
                    <a:pt x="5801851" y="7551191"/>
                  </a:lnTo>
                  <a:lnTo>
                    <a:pt x="5804518" y="7570114"/>
                  </a:lnTo>
                  <a:cubicBezTo>
                    <a:pt x="5151866" y="7662697"/>
                    <a:pt x="4501244" y="7388250"/>
                    <a:pt x="4134087" y="6864502"/>
                  </a:cubicBezTo>
                  <a:lnTo>
                    <a:pt x="4149708" y="6853580"/>
                  </a:lnTo>
                  <a:lnTo>
                    <a:pt x="4159233" y="6870090"/>
                  </a:lnTo>
                  <a:cubicBezTo>
                    <a:pt x="3710035" y="7127646"/>
                    <a:pt x="3171300" y="7201814"/>
                    <a:pt x="2664316" y="7075957"/>
                  </a:cubicBezTo>
                  <a:cubicBezTo>
                    <a:pt x="2157332" y="6950100"/>
                    <a:pt x="1724516" y="6634632"/>
                    <a:pt x="1463785" y="6200546"/>
                  </a:cubicBezTo>
                  <a:cubicBezTo>
                    <a:pt x="1460229" y="6194704"/>
                    <a:pt x="1460102" y="6187338"/>
                    <a:pt x="1463531" y="6181369"/>
                  </a:cubicBezTo>
                  <a:cubicBezTo>
                    <a:pt x="1466960" y="6175400"/>
                    <a:pt x="1473183" y="6171717"/>
                    <a:pt x="1480168" y="6171717"/>
                  </a:cubicBezTo>
                  <a:cubicBezTo>
                    <a:pt x="1490328" y="6171717"/>
                    <a:pt x="1498583" y="6179591"/>
                    <a:pt x="1499218" y="6189751"/>
                  </a:cubicBezTo>
                  <a:cubicBezTo>
                    <a:pt x="1499853" y="6199911"/>
                    <a:pt x="1492360" y="6208674"/>
                    <a:pt x="1482327" y="6209690"/>
                  </a:cubicBezTo>
                  <a:cubicBezTo>
                    <a:pt x="1020428" y="6261125"/>
                    <a:pt x="573261" y="6033541"/>
                    <a:pt x="363076" y="5638952"/>
                  </a:cubicBezTo>
                  <a:lnTo>
                    <a:pt x="379840" y="5629935"/>
                  </a:lnTo>
                  <a:lnTo>
                    <a:pt x="363076" y="5638952"/>
                  </a:lnTo>
                  <a:cubicBezTo>
                    <a:pt x="152764" y="5244109"/>
                    <a:pt x="225027" y="4766716"/>
                    <a:pt x="543543" y="4444009"/>
                  </a:cubicBezTo>
                  <a:cubicBezTo>
                    <a:pt x="550655" y="4436770"/>
                    <a:pt x="562212" y="4436389"/>
                    <a:pt x="569705" y="4443120"/>
                  </a:cubicBezTo>
                  <a:cubicBezTo>
                    <a:pt x="576944" y="4449597"/>
                    <a:pt x="578214" y="4460519"/>
                    <a:pt x="572626" y="4468393"/>
                  </a:cubicBezTo>
                  <a:cubicBezTo>
                    <a:pt x="567038" y="4476267"/>
                    <a:pt x="556243" y="4478680"/>
                    <a:pt x="547861" y="4473981"/>
                  </a:cubicBezTo>
                  <a:cubicBezTo>
                    <a:pt x="134730" y="4243349"/>
                    <a:pt x="-76344" y="3784752"/>
                    <a:pt x="25256" y="3337204"/>
                  </a:cubicBezTo>
                  <a:lnTo>
                    <a:pt x="43798" y="3341395"/>
                  </a:lnTo>
                  <a:lnTo>
                    <a:pt x="25256" y="3337204"/>
                  </a:lnTo>
                  <a:cubicBezTo>
                    <a:pt x="126729" y="2889783"/>
                    <a:pt x="517381" y="2556281"/>
                    <a:pt x="992488" y="2509418"/>
                  </a:cubicBezTo>
                  <a:lnTo>
                    <a:pt x="994393" y="2528341"/>
                  </a:lnTo>
                  <a:lnTo>
                    <a:pt x="976613" y="2521483"/>
                  </a:lnTo>
                  <a:lnTo>
                    <a:pt x="985757" y="2497988"/>
                  </a:lnTo>
                  <a:cubicBezTo>
                    <a:pt x="989059" y="2489479"/>
                    <a:pt x="997949" y="2484399"/>
                    <a:pt x="1006966" y="2486177"/>
                  </a:cubicBezTo>
                  <a:cubicBezTo>
                    <a:pt x="1015983" y="2487955"/>
                    <a:pt x="1022460" y="2495702"/>
                    <a:pt x="1022460" y="2504846"/>
                  </a:cubicBezTo>
                  <a:moveTo>
                    <a:pt x="984360" y="2504846"/>
                  </a:moveTo>
                  <a:lnTo>
                    <a:pt x="1003410" y="2504846"/>
                  </a:lnTo>
                  <a:lnTo>
                    <a:pt x="1021190" y="2511704"/>
                  </a:lnTo>
                  <a:lnTo>
                    <a:pt x="1012046" y="2535199"/>
                  </a:lnTo>
                  <a:cubicBezTo>
                    <a:pt x="1009506" y="2541930"/>
                    <a:pt x="1003283" y="2546629"/>
                    <a:pt x="996171" y="2547264"/>
                  </a:cubicBezTo>
                  <a:cubicBezTo>
                    <a:pt x="536431" y="2592603"/>
                    <a:pt x="160003" y="2915056"/>
                    <a:pt x="62467" y="3345586"/>
                  </a:cubicBezTo>
                  <a:cubicBezTo>
                    <a:pt x="-35196" y="3775862"/>
                    <a:pt x="167623" y="4217949"/>
                    <a:pt x="566022" y="4441088"/>
                  </a:cubicBezTo>
                  <a:lnTo>
                    <a:pt x="556751" y="4457725"/>
                  </a:lnTo>
                  <a:lnTo>
                    <a:pt x="544051" y="4471949"/>
                  </a:lnTo>
                  <a:lnTo>
                    <a:pt x="556751" y="4457725"/>
                  </a:lnTo>
                  <a:lnTo>
                    <a:pt x="570340" y="4471060"/>
                  </a:lnTo>
                  <a:cubicBezTo>
                    <a:pt x="263254" y="4782083"/>
                    <a:pt x="194039" y="5241442"/>
                    <a:pt x="396350" y="5621299"/>
                  </a:cubicBezTo>
                  <a:cubicBezTo>
                    <a:pt x="598788" y="6001410"/>
                    <a:pt x="1030588" y="6221882"/>
                    <a:pt x="1477755" y="6172098"/>
                  </a:cubicBezTo>
                  <a:lnTo>
                    <a:pt x="1479914" y="6191021"/>
                  </a:lnTo>
                  <a:lnTo>
                    <a:pt x="1479914" y="6210071"/>
                  </a:lnTo>
                  <a:lnTo>
                    <a:pt x="1479914" y="6191021"/>
                  </a:lnTo>
                  <a:lnTo>
                    <a:pt x="1496297" y="6181242"/>
                  </a:lnTo>
                  <a:cubicBezTo>
                    <a:pt x="1751694" y="6606311"/>
                    <a:pt x="2175874" y="6915810"/>
                    <a:pt x="2673460" y="7039254"/>
                  </a:cubicBezTo>
                  <a:lnTo>
                    <a:pt x="2668888" y="7057796"/>
                  </a:lnTo>
                  <a:lnTo>
                    <a:pt x="2673460" y="7039254"/>
                  </a:lnTo>
                  <a:cubicBezTo>
                    <a:pt x="3171046" y="7162825"/>
                    <a:pt x="3699747" y="7089927"/>
                    <a:pt x="4140310" y="6837324"/>
                  </a:cubicBezTo>
                  <a:cubicBezTo>
                    <a:pt x="4148819" y="6832371"/>
                    <a:pt x="4159741" y="6834784"/>
                    <a:pt x="4165329" y="6842912"/>
                  </a:cubicBezTo>
                  <a:cubicBezTo>
                    <a:pt x="4523977" y="7354341"/>
                    <a:pt x="5160120" y="7623200"/>
                    <a:pt x="5799184" y="7532649"/>
                  </a:cubicBezTo>
                  <a:cubicBezTo>
                    <a:pt x="6438248" y="7442098"/>
                    <a:pt x="6964536" y="7008393"/>
                    <a:pt x="7151353" y="6419875"/>
                  </a:cubicBezTo>
                  <a:cubicBezTo>
                    <a:pt x="7153131" y="6414287"/>
                    <a:pt x="7157322" y="6409969"/>
                    <a:pt x="7162783" y="6407810"/>
                  </a:cubicBezTo>
                  <a:cubicBezTo>
                    <a:pt x="7168244" y="6405651"/>
                    <a:pt x="7174340" y="6406286"/>
                    <a:pt x="7179293" y="6409207"/>
                  </a:cubicBezTo>
                  <a:cubicBezTo>
                    <a:pt x="7617824" y="6669303"/>
                    <a:pt x="8170274" y="6683908"/>
                    <a:pt x="8623410" y="6447434"/>
                  </a:cubicBezTo>
                  <a:cubicBezTo>
                    <a:pt x="9076546" y="6210960"/>
                    <a:pt x="9359121" y="5760745"/>
                    <a:pt x="9363312" y="5270652"/>
                  </a:cubicBezTo>
                  <a:cubicBezTo>
                    <a:pt x="9363439" y="5261127"/>
                    <a:pt x="9370424" y="5253253"/>
                    <a:pt x="9379822" y="5251983"/>
                  </a:cubicBezTo>
                  <a:cubicBezTo>
                    <a:pt x="9969610" y="5171846"/>
                    <a:pt x="10469736" y="4800244"/>
                    <a:pt x="10694145" y="4276623"/>
                  </a:cubicBezTo>
                  <a:cubicBezTo>
                    <a:pt x="10918554" y="3753002"/>
                    <a:pt x="10833845" y="3155721"/>
                    <a:pt x="10471514" y="2707157"/>
                  </a:cubicBezTo>
                  <a:cubicBezTo>
                    <a:pt x="10466942" y="2701569"/>
                    <a:pt x="10466053" y="2693949"/>
                    <a:pt x="10468974" y="2687345"/>
                  </a:cubicBezTo>
                  <a:cubicBezTo>
                    <a:pt x="10618707" y="2354605"/>
                    <a:pt x="10609817" y="1976526"/>
                    <a:pt x="10444590" y="1650517"/>
                  </a:cubicBezTo>
                  <a:cubicBezTo>
                    <a:pt x="10279363" y="1324508"/>
                    <a:pt x="9973674" y="1082319"/>
                    <a:pt x="9606263" y="986942"/>
                  </a:cubicBezTo>
                  <a:cubicBezTo>
                    <a:pt x="9599151" y="985037"/>
                    <a:pt x="9593690" y="979322"/>
                    <a:pt x="9592293" y="972083"/>
                  </a:cubicBezTo>
                  <a:cubicBezTo>
                    <a:pt x="9510378" y="540918"/>
                    <a:pt x="9173320" y="192557"/>
                    <a:pt x="8726026" y="78511"/>
                  </a:cubicBezTo>
                  <a:cubicBezTo>
                    <a:pt x="8278732" y="-35535"/>
                    <a:pt x="7802355" y="105816"/>
                    <a:pt x="7503270" y="440461"/>
                  </a:cubicBezTo>
                  <a:cubicBezTo>
                    <a:pt x="7499714" y="444525"/>
                    <a:pt x="7494507" y="446811"/>
                    <a:pt x="7489046" y="446811"/>
                  </a:cubicBezTo>
                  <a:cubicBezTo>
                    <a:pt x="7483204" y="446811"/>
                    <a:pt x="7477743" y="444144"/>
                    <a:pt x="7474187" y="439699"/>
                  </a:cubicBezTo>
                  <a:cubicBezTo>
                    <a:pt x="7249397" y="159791"/>
                    <a:pt x="6888590" y="9423"/>
                    <a:pt x="6519528" y="42570"/>
                  </a:cubicBezTo>
                  <a:lnTo>
                    <a:pt x="6517750" y="23647"/>
                  </a:lnTo>
                  <a:lnTo>
                    <a:pt x="6519401" y="42570"/>
                  </a:lnTo>
                  <a:cubicBezTo>
                    <a:pt x="6150212" y="75844"/>
                    <a:pt x="5825727" y="287934"/>
                    <a:pt x="5660627" y="602767"/>
                  </a:cubicBezTo>
                  <a:cubicBezTo>
                    <a:pt x="5656563" y="610514"/>
                    <a:pt x="5647673" y="614578"/>
                    <a:pt x="5639164" y="612419"/>
                  </a:cubicBezTo>
                  <a:cubicBezTo>
                    <a:pt x="5630655" y="610260"/>
                    <a:pt x="5624686" y="602640"/>
                    <a:pt x="5624686" y="593877"/>
                  </a:cubicBezTo>
                  <a:lnTo>
                    <a:pt x="5643736" y="593877"/>
                  </a:lnTo>
                  <a:lnTo>
                    <a:pt x="5630655" y="607720"/>
                  </a:lnTo>
                  <a:cubicBezTo>
                    <a:pt x="5334872" y="330606"/>
                    <a:pt x="4918820" y="202590"/>
                    <a:pt x="4508229" y="262661"/>
                  </a:cubicBezTo>
                  <a:cubicBezTo>
                    <a:pt x="4097638" y="322732"/>
                    <a:pt x="3741403" y="563778"/>
                    <a:pt x="3546839" y="912393"/>
                  </a:cubicBezTo>
                  <a:cubicBezTo>
                    <a:pt x="3541759" y="921537"/>
                    <a:pt x="3530075" y="924839"/>
                    <a:pt x="3520931" y="919759"/>
                  </a:cubicBezTo>
                  <a:cubicBezTo>
                    <a:pt x="2969370" y="612546"/>
                    <a:pt x="2281665" y="631596"/>
                    <a:pt x="1749916" y="968654"/>
                  </a:cubicBezTo>
                  <a:lnTo>
                    <a:pt x="1739756" y="952525"/>
                  </a:lnTo>
                  <a:lnTo>
                    <a:pt x="1749916" y="968654"/>
                  </a:lnTo>
                  <a:cubicBezTo>
                    <a:pt x="1218294" y="1305585"/>
                    <a:pt x="935973" y="1901088"/>
                    <a:pt x="1021952" y="2502052"/>
                  </a:cubicBezTo>
                  <a:lnTo>
                    <a:pt x="1003156" y="2504719"/>
                  </a:lnTo>
                  <a:lnTo>
                    <a:pt x="984360" y="2504719"/>
                  </a:lnTo>
                  <a:close/>
                </a:path>
              </a:pathLst>
            </a:custGeom>
            <a:solidFill>
              <a:srgbClr val="425370"/>
            </a:solidFill>
            <a:ln w="12700">
              <a:solidFill>
                <a:srgbClr val="000000"/>
              </a:solidFill>
            </a:ln>
          </p:spPr>
        </p:sp>
        <p:sp>
          <p:nvSpPr>
            <p:cNvPr name="Freeform 15" id="15"/>
            <p:cNvSpPr/>
            <p:nvPr/>
          </p:nvSpPr>
          <p:spPr>
            <a:xfrm flipH="false" flipV="false" rot="0">
              <a:off x="13371069" y="5555234"/>
              <a:ext cx="457961" cy="457454"/>
            </a:xfrm>
            <a:custGeom>
              <a:avLst/>
              <a:gdLst/>
              <a:ahLst/>
              <a:cxnLst/>
              <a:rect r="r" b="b" t="t" l="l"/>
              <a:pathLst>
                <a:path h="457454" w="457961">
                  <a:moveTo>
                    <a:pt x="457961" y="228727"/>
                  </a:moveTo>
                  <a:cubicBezTo>
                    <a:pt x="457961" y="355092"/>
                    <a:pt x="355346" y="457454"/>
                    <a:pt x="228980" y="457454"/>
                  </a:cubicBezTo>
                  <a:lnTo>
                    <a:pt x="228980" y="438404"/>
                  </a:lnTo>
                  <a:lnTo>
                    <a:pt x="228980" y="457454"/>
                  </a:lnTo>
                  <a:cubicBezTo>
                    <a:pt x="102488" y="457454"/>
                    <a:pt x="0" y="355092"/>
                    <a:pt x="0" y="228727"/>
                  </a:cubicBezTo>
                  <a:lnTo>
                    <a:pt x="19050" y="228727"/>
                  </a:lnTo>
                  <a:lnTo>
                    <a:pt x="0" y="228727"/>
                  </a:lnTo>
                  <a:cubicBezTo>
                    <a:pt x="0" y="102362"/>
                    <a:pt x="102616" y="0"/>
                    <a:pt x="228980" y="0"/>
                  </a:cubicBezTo>
                  <a:lnTo>
                    <a:pt x="228980" y="19050"/>
                  </a:lnTo>
                  <a:lnTo>
                    <a:pt x="228980" y="0"/>
                  </a:lnTo>
                  <a:cubicBezTo>
                    <a:pt x="355473" y="0"/>
                    <a:pt x="457961" y="102362"/>
                    <a:pt x="457961" y="228727"/>
                  </a:cubicBezTo>
                  <a:lnTo>
                    <a:pt x="438911" y="228727"/>
                  </a:lnTo>
                  <a:lnTo>
                    <a:pt x="457961" y="228727"/>
                  </a:lnTo>
                  <a:moveTo>
                    <a:pt x="419861" y="228727"/>
                  </a:moveTo>
                  <a:cubicBezTo>
                    <a:pt x="419861" y="123444"/>
                    <a:pt x="334391" y="38100"/>
                    <a:pt x="228980" y="38100"/>
                  </a:cubicBezTo>
                  <a:cubicBezTo>
                    <a:pt x="123571" y="38100"/>
                    <a:pt x="38100" y="123444"/>
                    <a:pt x="38100" y="228727"/>
                  </a:cubicBezTo>
                  <a:cubicBezTo>
                    <a:pt x="38100" y="334010"/>
                    <a:pt x="123571" y="419354"/>
                    <a:pt x="228980" y="419354"/>
                  </a:cubicBezTo>
                  <a:cubicBezTo>
                    <a:pt x="334391" y="419354"/>
                    <a:pt x="419861" y="334010"/>
                    <a:pt x="419861" y="228727"/>
                  </a:cubicBezTo>
                  <a:close/>
                </a:path>
              </a:pathLst>
            </a:custGeom>
            <a:solidFill>
              <a:srgbClr val="425370"/>
            </a:solidFill>
            <a:ln w="12700">
              <a:solidFill>
                <a:srgbClr val="000000"/>
              </a:solidFill>
            </a:ln>
          </p:spPr>
        </p:sp>
        <p:sp>
          <p:nvSpPr>
            <p:cNvPr name="Freeform 16" id="16"/>
            <p:cNvSpPr/>
            <p:nvPr/>
          </p:nvSpPr>
          <p:spPr>
            <a:xfrm flipH="false" flipV="false" rot="0">
              <a:off x="12270994" y="5128895"/>
              <a:ext cx="877824" cy="876554"/>
            </a:xfrm>
            <a:custGeom>
              <a:avLst/>
              <a:gdLst/>
              <a:ahLst/>
              <a:cxnLst/>
              <a:rect r="r" b="b" t="t" l="l"/>
              <a:pathLst>
                <a:path h="876554" w="877824">
                  <a:moveTo>
                    <a:pt x="877824" y="438277"/>
                  </a:moveTo>
                  <a:cubicBezTo>
                    <a:pt x="877824" y="680339"/>
                    <a:pt x="681228" y="876554"/>
                    <a:pt x="438912" y="876554"/>
                  </a:cubicBezTo>
                  <a:lnTo>
                    <a:pt x="438912" y="857504"/>
                  </a:lnTo>
                  <a:lnTo>
                    <a:pt x="438912" y="876554"/>
                  </a:lnTo>
                  <a:cubicBezTo>
                    <a:pt x="196468" y="876554"/>
                    <a:pt x="0" y="680339"/>
                    <a:pt x="0" y="438277"/>
                  </a:cubicBezTo>
                  <a:lnTo>
                    <a:pt x="19050" y="438277"/>
                  </a:lnTo>
                  <a:lnTo>
                    <a:pt x="0" y="438277"/>
                  </a:lnTo>
                  <a:cubicBezTo>
                    <a:pt x="0" y="196215"/>
                    <a:pt x="196595" y="0"/>
                    <a:pt x="438912" y="0"/>
                  </a:cubicBezTo>
                  <a:lnTo>
                    <a:pt x="438912" y="19050"/>
                  </a:lnTo>
                  <a:lnTo>
                    <a:pt x="438912" y="0"/>
                  </a:lnTo>
                  <a:cubicBezTo>
                    <a:pt x="681355" y="0"/>
                    <a:pt x="877824" y="196215"/>
                    <a:pt x="877824" y="438277"/>
                  </a:cubicBezTo>
                  <a:lnTo>
                    <a:pt x="858774" y="438277"/>
                  </a:lnTo>
                  <a:lnTo>
                    <a:pt x="877824" y="438277"/>
                  </a:lnTo>
                  <a:moveTo>
                    <a:pt x="839724" y="438277"/>
                  </a:moveTo>
                  <a:cubicBezTo>
                    <a:pt x="839724" y="217297"/>
                    <a:pt x="660273" y="38100"/>
                    <a:pt x="438912" y="38100"/>
                  </a:cubicBezTo>
                  <a:cubicBezTo>
                    <a:pt x="217551" y="38100"/>
                    <a:pt x="38100" y="217297"/>
                    <a:pt x="38100" y="438277"/>
                  </a:cubicBezTo>
                  <a:cubicBezTo>
                    <a:pt x="38100" y="659257"/>
                    <a:pt x="217551" y="838454"/>
                    <a:pt x="438912" y="838454"/>
                  </a:cubicBezTo>
                  <a:cubicBezTo>
                    <a:pt x="660273" y="838454"/>
                    <a:pt x="839724" y="659257"/>
                    <a:pt x="839724" y="438277"/>
                  </a:cubicBezTo>
                  <a:close/>
                </a:path>
              </a:pathLst>
            </a:custGeom>
            <a:solidFill>
              <a:srgbClr val="425370"/>
            </a:solidFill>
            <a:ln w="12700">
              <a:solidFill>
                <a:srgbClr val="000000"/>
              </a:solidFill>
            </a:ln>
          </p:spPr>
        </p:sp>
        <p:sp>
          <p:nvSpPr>
            <p:cNvPr name="Freeform 17" id="17"/>
            <p:cNvSpPr/>
            <p:nvPr/>
          </p:nvSpPr>
          <p:spPr>
            <a:xfrm flipH="false" flipV="false" rot="0">
              <a:off x="10762742" y="4603242"/>
              <a:ext cx="1297940" cy="1295908"/>
            </a:xfrm>
            <a:custGeom>
              <a:avLst/>
              <a:gdLst/>
              <a:ahLst/>
              <a:cxnLst/>
              <a:rect r="r" b="b" t="t" l="l"/>
              <a:pathLst>
                <a:path h="1295908" w="1297940">
                  <a:moveTo>
                    <a:pt x="1297940" y="647954"/>
                  </a:moveTo>
                  <a:cubicBezTo>
                    <a:pt x="1297940" y="1005840"/>
                    <a:pt x="1007364" y="1295908"/>
                    <a:pt x="648970" y="1295908"/>
                  </a:cubicBezTo>
                  <a:lnTo>
                    <a:pt x="648970" y="1276858"/>
                  </a:lnTo>
                  <a:lnTo>
                    <a:pt x="648970" y="1295908"/>
                  </a:lnTo>
                  <a:cubicBezTo>
                    <a:pt x="290576" y="1295908"/>
                    <a:pt x="0" y="1005840"/>
                    <a:pt x="0" y="647954"/>
                  </a:cubicBezTo>
                  <a:lnTo>
                    <a:pt x="19050" y="647954"/>
                  </a:lnTo>
                  <a:lnTo>
                    <a:pt x="0" y="647954"/>
                  </a:lnTo>
                  <a:cubicBezTo>
                    <a:pt x="0" y="290068"/>
                    <a:pt x="290576" y="0"/>
                    <a:pt x="648970" y="0"/>
                  </a:cubicBezTo>
                  <a:lnTo>
                    <a:pt x="648970" y="19050"/>
                  </a:lnTo>
                  <a:lnTo>
                    <a:pt x="648970" y="0"/>
                  </a:lnTo>
                  <a:cubicBezTo>
                    <a:pt x="1007364" y="0"/>
                    <a:pt x="1297940" y="290068"/>
                    <a:pt x="1297940" y="647954"/>
                  </a:cubicBezTo>
                  <a:lnTo>
                    <a:pt x="1278890" y="647954"/>
                  </a:lnTo>
                  <a:lnTo>
                    <a:pt x="1297940" y="647954"/>
                  </a:lnTo>
                  <a:moveTo>
                    <a:pt x="1259840" y="647954"/>
                  </a:moveTo>
                  <a:cubicBezTo>
                    <a:pt x="1259840" y="311150"/>
                    <a:pt x="986408" y="38100"/>
                    <a:pt x="648970" y="38100"/>
                  </a:cubicBezTo>
                  <a:cubicBezTo>
                    <a:pt x="311531" y="38100"/>
                    <a:pt x="38100" y="311150"/>
                    <a:pt x="38100" y="647954"/>
                  </a:cubicBezTo>
                  <a:cubicBezTo>
                    <a:pt x="38100" y="984758"/>
                    <a:pt x="311658" y="1257808"/>
                    <a:pt x="648970" y="1257808"/>
                  </a:cubicBezTo>
                  <a:cubicBezTo>
                    <a:pt x="986282" y="1257808"/>
                    <a:pt x="1259840" y="984758"/>
                    <a:pt x="1259840" y="647954"/>
                  </a:cubicBezTo>
                  <a:close/>
                </a:path>
              </a:pathLst>
            </a:custGeom>
            <a:solidFill>
              <a:srgbClr val="425370"/>
            </a:solidFill>
            <a:ln w="12700">
              <a:solidFill>
                <a:srgbClr val="000000"/>
              </a:solidFill>
            </a:ln>
          </p:spPr>
        </p:sp>
        <p:sp>
          <p:nvSpPr>
            <p:cNvPr name="Freeform 18" id="18"/>
            <p:cNvSpPr/>
            <p:nvPr/>
          </p:nvSpPr>
          <p:spPr>
            <a:xfrm flipH="false" flipV="false" rot="0">
              <a:off x="540159" y="408799"/>
              <a:ext cx="9950702" cy="6458260"/>
            </a:xfrm>
            <a:custGeom>
              <a:avLst/>
              <a:gdLst/>
              <a:ahLst/>
              <a:cxnLst/>
              <a:rect r="r" b="b" t="t" l="l"/>
              <a:pathLst>
                <a:path h="6458260" w="9950702">
                  <a:moveTo>
                    <a:pt x="653895" y="4202317"/>
                  </a:moveTo>
                  <a:cubicBezTo>
                    <a:pt x="429105" y="4219081"/>
                    <a:pt x="204315" y="4169678"/>
                    <a:pt x="9751" y="4060712"/>
                  </a:cubicBezTo>
                  <a:cubicBezTo>
                    <a:pt x="607" y="4055632"/>
                    <a:pt x="-2695" y="4043948"/>
                    <a:pt x="2385" y="4034804"/>
                  </a:cubicBezTo>
                  <a:cubicBezTo>
                    <a:pt x="7465" y="4025660"/>
                    <a:pt x="19149" y="4022358"/>
                    <a:pt x="28293" y="4027438"/>
                  </a:cubicBezTo>
                  <a:cubicBezTo>
                    <a:pt x="216380" y="4132721"/>
                    <a:pt x="433677" y="4180473"/>
                    <a:pt x="651101" y="4164344"/>
                  </a:cubicBezTo>
                  <a:cubicBezTo>
                    <a:pt x="661642" y="4163582"/>
                    <a:pt x="670786" y="4171456"/>
                    <a:pt x="671548" y="4181870"/>
                  </a:cubicBezTo>
                  <a:cubicBezTo>
                    <a:pt x="672310" y="4192284"/>
                    <a:pt x="664436" y="4201555"/>
                    <a:pt x="654022" y="4202317"/>
                  </a:cubicBezTo>
                  <a:close/>
                  <a:moveTo>
                    <a:pt x="1211552" y="5687963"/>
                  </a:moveTo>
                  <a:cubicBezTo>
                    <a:pt x="1220696" y="5687963"/>
                    <a:pt x="1228697" y="5694567"/>
                    <a:pt x="1230348" y="5703584"/>
                  </a:cubicBezTo>
                  <a:cubicBezTo>
                    <a:pt x="1231999" y="5712601"/>
                    <a:pt x="1226919" y="5721618"/>
                    <a:pt x="1218410" y="5724793"/>
                  </a:cubicBezTo>
                  <a:cubicBezTo>
                    <a:pt x="1127986" y="5758956"/>
                    <a:pt x="1033244" y="5781816"/>
                    <a:pt x="936597" y="5792611"/>
                  </a:cubicBezTo>
                  <a:cubicBezTo>
                    <a:pt x="926183" y="5793754"/>
                    <a:pt x="916658" y="5786261"/>
                    <a:pt x="915515" y="5775847"/>
                  </a:cubicBezTo>
                  <a:cubicBezTo>
                    <a:pt x="914372" y="5765433"/>
                    <a:pt x="921865" y="5755908"/>
                    <a:pt x="932279" y="5754765"/>
                  </a:cubicBezTo>
                  <a:cubicBezTo>
                    <a:pt x="1025751" y="5744351"/>
                    <a:pt x="1117445" y="5722380"/>
                    <a:pt x="1204821" y="5689233"/>
                  </a:cubicBezTo>
                  <a:lnTo>
                    <a:pt x="1211552" y="5707013"/>
                  </a:lnTo>
                  <a:lnTo>
                    <a:pt x="1211552" y="5726063"/>
                  </a:lnTo>
                  <a:cubicBezTo>
                    <a:pt x="1201011" y="5726063"/>
                    <a:pt x="1192502" y="5717554"/>
                    <a:pt x="1192502" y="5707013"/>
                  </a:cubicBezTo>
                  <a:cubicBezTo>
                    <a:pt x="1192502" y="5696472"/>
                    <a:pt x="1201011" y="5687963"/>
                    <a:pt x="1211552" y="5687963"/>
                  </a:cubicBezTo>
                  <a:close/>
                  <a:moveTo>
                    <a:pt x="3584166" y="6450090"/>
                  </a:moveTo>
                  <a:cubicBezTo>
                    <a:pt x="3516475" y="6353570"/>
                    <a:pt x="3459833" y="6250446"/>
                    <a:pt x="3415129" y="6142496"/>
                  </a:cubicBezTo>
                  <a:cubicBezTo>
                    <a:pt x="3411065" y="6132717"/>
                    <a:pt x="3415764" y="6121668"/>
                    <a:pt x="3425416" y="6117604"/>
                  </a:cubicBezTo>
                  <a:cubicBezTo>
                    <a:pt x="3435068" y="6113540"/>
                    <a:pt x="3446244" y="6118239"/>
                    <a:pt x="3450308" y="6127891"/>
                  </a:cubicBezTo>
                  <a:cubicBezTo>
                    <a:pt x="3493869" y="6233301"/>
                    <a:pt x="3549241" y="6334012"/>
                    <a:pt x="3615281" y="6428246"/>
                  </a:cubicBezTo>
                  <a:cubicBezTo>
                    <a:pt x="3621377" y="6436882"/>
                    <a:pt x="3619218" y="6448693"/>
                    <a:pt x="3610582" y="6454789"/>
                  </a:cubicBezTo>
                  <a:cubicBezTo>
                    <a:pt x="3601946" y="6460885"/>
                    <a:pt x="3590135" y="6458726"/>
                    <a:pt x="3584039" y="6450090"/>
                  </a:cubicBezTo>
                  <a:close/>
                  <a:moveTo>
                    <a:pt x="6706842" y="5682756"/>
                  </a:moveTo>
                  <a:cubicBezTo>
                    <a:pt x="6696936" y="5797310"/>
                    <a:pt x="6674203" y="5910467"/>
                    <a:pt x="6639278" y="6020449"/>
                  </a:cubicBezTo>
                  <a:cubicBezTo>
                    <a:pt x="6636103" y="6030482"/>
                    <a:pt x="6625435" y="6036070"/>
                    <a:pt x="6615402" y="6032895"/>
                  </a:cubicBezTo>
                  <a:cubicBezTo>
                    <a:pt x="6605369" y="6029720"/>
                    <a:pt x="6599781" y="6019052"/>
                    <a:pt x="6602956" y="6009019"/>
                  </a:cubicBezTo>
                  <a:cubicBezTo>
                    <a:pt x="6636992" y="5901704"/>
                    <a:pt x="6659090" y="5791341"/>
                    <a:pt x="6668869" y="5679581"/>
                  </a:cubicBezTo>
                  <a:cubicBezTo>
                    <a:pt x="6669758" y="5669040"/>
                    <a:pt x="6679029" y="5661293"/>
                    <a:pt x="6689443" y="5662309"/>
                  </a:cubicBezTo>
                  <a:cubicBezTo>
                    <a:pt x="6699857" y="5663325"/>
                    <a:pt x="6707731" y="5672469"/>
                    <a:pt x="6706715" y="5682883"/>
                  </a:cubicBezTo>
                  <a:close/>
                  <a:moveTo>
                    <a:pt x="8021927" y="3603004"/>
                  </a:moveTo>
                  <a:cubicBezTo>
                    <a:pt x="8529546" y="3837954"/>
                    <a:pt x="8850602" y="4329444"/>
                    <a:pt x="8846030" y="4867035"/>
                  </a:cubicBezTo>
                  <a:cubicBezTo>
                    <a:pt x="8845903" y="4877576"/>
                    <a:pt x="8837394" y="4885958"/>
                    <a:pt x="8826853" y="4885958"/>
                  </a:cubicBezTo>
                  <a:cubicBezTo>
                    <a:pt x="8816312" y="4885958"/>
                    <a:pt x="8807930" y="4877322"/>
                    <a:pt x="8807930" y="4866781"/>
                  </a:cubicBezTo>
                  <a:cubicBezTo>
                    <a:pt x="8812375" y="4345065"/>
                    <a:pt x="8500717" y="3866656"/>
                    <a:pt x="8005925" y="3637675"/>
                  </a:cubicBezTo>
                  <a:cubicBezTo>
                    <a:pt x="7996400" y="3633230"/>
                    <a:pt x="7992209" y="3621927"/>
                    <a:pt x="7996654" y="3612402"/>
                  </a:cubicBezTo>
                  <a:cubicBezTo>
                    <a:pt x="8001099" y="3602877"/>
                    <a:pt x="8012402" y="3598686"/>
                    <a:pt x="8021927" y="3603131"/>
                  </a:cubicBezTo>
                  <a:close/>
                  <a:moveTo>
                    <a:pt x="9949152" y="2300365"/>
                  </a:moveTo>
                  <a:cubicBezTo>
                    <a:pt x="9866729" y="2483499"/>
                    <a:pt x="9740872" y="2645932"/>
                    <a:pt x="9581741" y="2774837"/>
                  </a:cubicBezTo>
                  <a:cubicBezTo>
                    <a:pt x="9573613" y="2781441"/>
                    <a:pt x="9561548" y="2780171"/>
                    <a:pt x="9554944" y="2772043"/>
                  </a:cubicBezTo>
                  <a:cubicBezTo>
                    <a:pt x="9548340" y="2763915"/>
                    <a:pt x="9549610" y="2751850"/>
                    <a:pt x="9557738" y="2745246"/>
                  </a:cubicBezTo>
                  <a:cubicBezTo>
                    <a:pt x="9712424" y="2620024"/>
                    <a:pt x="9834471" y="2462417"/>
                    <a:pt x="9914354" y="2284744"/>
                  </a:cubicBezTo>
                  <a:cubicBezTo>
                    <a:pt x="9918672" y="2275092"/>
                    <a:pt x="9929975" y="2270901"/>
                    <a:pt x="9939500" y="2275219"/>
                  </a:cubicBezTo>
                  <a:cubicBezTo>
                    <a:pt x="9949025" y="2279537"/>
                    <a:pt x="9953343" y="2290840"/>
                    <a:pt x="9949025" y="2300365"/>
                  </a:cubicBezTo>
                  <a:close/>
                  <a:moveTo>
                    <a:pt x="9081742" y="554623"/>
                  </a:moveTo>
                  <a:cubicBezTo>
                    <a:pt x="9095839" y="628664"/>
                    <a:pt x="9102316" y="703975"/>
                    <a:pt x="9101173" y="779286"/>
                  </a:cubicBezTo>
                  <a:cubicBezTo>
                    <a:pt x="9101046" y="789827"/>
                    <a:pt x="9092410" y="798209"/>
                    <a:pt x="9081869" y="798082"/>
                  </a:cubicBezTo>
                  <a:cubicBezTo>
                    <a:pt x="9071328" y="797955"/>
                    <a:pt x="9062946" y="789319"/>
                    <a:pt x="9063073" y="778778"/>
                  </a:cubicBezTo>
                  <a:cubicBezTo>
                    <a:pt x="9064216" y="706134"/>
                    <a:pt x="9057866" y="633490"/>
                    <a:pt x="9044277" y="561862"/>
                  </a:cubicBezTo>
                  <a:cubicBezTo>
                    <a:pt x="9042372" y="551575"/>
                    <a:pt x="9049103" y="541542"/>
                    <a:pt x="9059390" y="539637"/>
                  </a:cubicBezTo>
                  <a:cubicBezTo>
                    <a:pt x="9069677" y="537732"/>
                    <a:pt x="9079710" y="544463"/>
                    <a:pt x="9081615" y="554750"/>
                  </a:cubicBezTo>
                  <a:close/>
                  <a:moveTo>
                    <a:pt x="6733385" y="292622"/>
                  </a:moveTo>
                  <a:cubicBezTo>
                    <a:pt x="6781391" y="188990"/>
                    <a:pt x="6844891" y="92597"/>
                    <a:pt x="6921979" y="6364"/>
                  </a:cubicBezTo>
                  <a:cubicBezTo>
                    <a:pt x="6928965" y="-1510"/>
                    <a:pt x="6941029" y="-2145"/>
                    <a:pt x="6948903" y="4840"/>
                  </a:cubicBezTo>
                  <a:cubicBezTo>
                    <a:pt x="6956778" y="11825"/>
                    <a:pt x="6957413" y="23890"/>
                    <a:pt x="6950428" y="31764"/>
                  </a:cubicBezTo>
                  <a:cubicBezTo>
                    <a:pt x="6875879" y="115203"/>
                    <a:pt x="6814411" y="208548"/>
                    <a:pt x="6768055" y="308624"/>
                  </a:cubicBezTo>
                  <a:cubicBezTo>
                    <a:pt x="6763611" y="318149"/>
                    <a:pt x="6752308" y="322340"/>
                    <a:pt x="6742783" y="317895"/>
                  </a:cubicBezTo>
                  <a:cubicBezTo>
                    <a:pt x="6733258" y="313450"/>
                    <a:pt x="6729066" y="302147"/>
                    <a:pt x="6733512" y="292622"/>
                  </a:cubicBezTo>
                  <a:close/>
                  <a:moveTo>
                    <a:pt x="4997295" y="430544"/>
                  </a:moveTo>
                  <a:cubicBezTo>
                    <a:pt x="5016853" y="344819"/>
                    <a:pt x="5047714" y="261634"/>
                    <a:pt x="5088862" y="183148"/>
                  </a:cubicBezTo>
                  <a:cubicBezTo>
                    <a:pt x="5093688" y="173877"/>
                    <a:pt x="5105245" y="170194"/>
                    <a:pt x="5114643" y="175147"/>
                  </a:cubicBezTo>
                  <a:cubicBezTo>
                    <a:pt x="5124041" y="180100"/>
                    <a:pt x="5127597" y="191530"/>
                    <a:pt x="5122644" y="200928"/>
                  </a:cubicBezTo>
                  <a:cubicBezTo>
                    <a:pt x="5083020" y="276620"/>
                    <a:pt x="5053429" y="356630"/>
                    <a:pt x="5034506" y="439180"/>
                  </a:cubicBezTo>
                  <a:cubicBezTo>
                    <a:pt x="5032220" y="449467"/>
                    <a:pt x="5021933" y="455817"/>
                    <a:pt x="5011646" y="453531"/>
                  </a:cubicBezTo>
                  <a:cubicBezTo>
                    <a:pt x="5001359" y="451245"/>
                    <a:pt x="4995009" y="440958"/>
                    <a:pt x="4997295" y="430671"/>
                  </a:cubicBezTo>
                  <a:close/>
                  <a:moveTo>
                    <a:pt x="2980027" y="498235"/>
                  </a:moveTo>
                  <a:cubicBezTo>
                    <a:pt x="2983329" y="498235"/>
                    <a:pt x="2986504" y="499124"/>
                    <a:pt x="2989298" y="500648"/>
                  </a:cubicBezTo>
                  <a:cubicBezTo>
                    <a:pt x="3108551" y="567069"/>
                    <a:pt x="3219041" y="647079"/>
                    <a:pt x="3318101" y="738900"/>
                  </a:cubicBezTo>
                  <a:cubicBezTo>
                    <a:pt x="3325848" y="746012"/>
                    <a:pt x="3326229" y="758077"/>
                    <a:pt x="3319117" y="765824"/>
                  </a:cubicBezTo>
                  <a:cubicBezTo>
                    <a:pt x="3312005" y="773571"/>
                    <a:pt x="3299940" y="773952"/>
                    <a:pt x="3292193" y="766840"/>
                  </a:cubicBezTo>
                  <a:cubicBezTo>
                    <a:pt x="3195419" y="677178"/>
                    <a:pt x="3087469" y="598946"/>
                    <a:pt x="2970756" y="533922"/>
                  </a:cubicBezTo>
                  <a:lnTo>
                    <a:pt x="2980027" y="517285"/>
                  </a:lnTo>
                  <a:lnTo>
                    <a:pt x="2980027" y="536335"/>
                  </a:lnTo>
                  <a:cubicBezTo>
                    <a:pt x="2969486" y="536335"/>
                    <a:pt x="2960977" y="527826"/>
                    <a:pt x="2960977" y="517285"/>
                  </a:cubicBezTo>
                  <a:cubicBezTo>
                    <a:pt x="2960977" y="506744"/>
                    <a:pt x="2969486" y="498235"/>
                    <a:pt x="2980027" y="498235"/>
                  </a:cubicBezTo>
                  <a:close/>
                  <a:moveTo>
                    <a:pt x="495780" y="2379994"/>
                  </a:moveTo>
                  <a:cubicBezTo>
                    <a:pt x="494510" y="2378343"/>
                    <a:pt x="493494" y="2376311"/>
                    <a:pt x="492859" y="2374279"/>
                  </a:cubicBezTo>
                  <a:cubicBezTo>
                    <a:pt x="466824" y="2292237"/>
                    <a:pt x="447520" y="2208290"/>
                    <a:pt x="435455" y="2123327"/>
                  </a:cubicBezTo>
                  <a:cubicBezTo>
                    <a:pt x="433931" y="2112913"/>
                    <a:pt x="441170" y="2103261"/>
                    <a:pt x="451584" y="2101737"/>
                  </a:cubicBezTo>
                  <a:cubicBezTo>
                    <a:pt x="461998" y="2100213"/>
                    <a:pt x="471650" y="2107452"/>
                    <a:pt x="473174" y="2117866"/>
                  </a:cubicBezTo>
                  <a:cubicBezTo>
                    <a:pt x="484985" y="2200670"/>
                    <a:pt x="503781" y="2282585"/>
                    <a:pt x="529181" y="2362595"/>
                  </a:cubicBezTo>
                  <a:lnTo>
                    <a:pt x="511020" y="2368310"/>
                  </a:lnTo>
                  <a:lnTo>
                    <a:pt x="526260" y="2356880"/>
                  </a:lnTo>
                  <a:cubicBezTo>
                    <a:pt x="532610" y="2365262"/>
                    <a:pt x="530832" y="2377200"/>
                    <a:pt x="522450" y="2383550"/>
                  </a:cubicBezTo>
                  <a:cubicBezTo>
                    <a:pt x="514068" y="2389900"/>
                    <a:pt x="502130" y="2388122"/>
                    <a:pt x="495780" y="2379740"/>
                  </a:cubicBezTo>
                  <a:close/>
                </a:path>
              </a:pathLst>
            </a:custGeom>
            <a:solidFill>
              <a:srgbClr val="425370"/>
            </a:solidFill>
            <a:ln w="12700">
              <a:solidFill>
                <a:srgbClr val="000000"/>
              </a:solidFill>
            </a:ln>
          </p:spPr>
        </p:sp>
        <p:sp>
          <p:nvSpPr>
            <p:cNvPr name="TextBox 19" id="19"/>
            <p:cNvSpPr txBox="true"/>
            <p:nvPr/>
          </p:nvSpPr>
          <p:spPr>
            <a:xfrm>
              <a:off x="0" y="-9525"/>
              <a:ext cx="10841568" cy="7594599"/>
            </a:xfrm>
            <a:prstGeom prst="rect">
              <a:avLst/>
            </a:prstGeom>
          </p:spPr>
          <p:txBody>
            <a:bodyPr anchor="ctr" rtlCol="false" tIns="50800" lIns="50800" bIns="50800" rIns="50800"/>
            <a:lstStyle/>
            <a:p>
              <a:pPr algn="ctr">
                <a:lnSpc>
                  <a:spcPts val="2879"/>
                </a:lnSpc>
              </a:pPr>
              <a:r>
                <a:rPr lang="en-US" sz="2400">
                  <a:solidFill>
                    <a:srgbClr val="000000"/>
                  </a:solidFill>
                  <a:latin typeface="Trebuchet MS"/>
                  <a:ea typeface="Trebuchet MS"/>
                  <a:cs typeface="Trebuchet MS"/>
                  <a:sym typeface="Trebuchet MS"/>
                </a:rPr>
                <a:t>I ba raddau mae hyn yn cael ei adlewyrchu gan y cwricwlwm diweddar/presennol?</a:t>
              </a:r>
            </a:p>
            <a:p>
              <a:pPr algn="ctr">
                <a:lnSpc>
                  <a:spcPts val="2879"/>
                </a:lnSpc>
              </a:pPr>
            </a:p>
            <a:p>
              <a:pPr algn="ctr">
                <a:lnSpc>
                  <a:spcPts val="2879"/>
                </a:lnSpc>
              </a:pPr>
              <a:r>
                <a:rPr lang="en-US" sz="2400" i="true">
                  <a:solidFill>
                    <a:srgbClr val="000000"/>
                  </a:solidFill>
                  <a:latin typeface="Trebuchet MS Italics"/>
                  <a:ea typeface="Trebuchet MS Italics"/>
                  <a:cs typeface="Trebuchet MS Italics"/>
                  <a:sym typeface="Trebuchet MS Italics"/>
                </a:rPr>
                <a:t>To what extent does recent/present curriculum reflect this? </a:t>
              </a:r>
            </a:p>
          </p:txBody>
        </p:sp>
      </p:gr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107441" y="950595"/>
            <a:ext cx="12712122" cy="189928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Gyrru Newid </a:t>
            </a:r>
          </a:p>
          <a:p>
            <a:pPr algn="ctr">
              <a:lnSpc>
                <a:spcPts val="6480"/>
              </a:lnSpc>
            </a:pPr>
            <a:r>
              <a:rPr lang="en-US" sz="5400">
                <a:solidFill>
                  <a:srgbClr val="000000"/>
                </a:solidFill>
                <a:latin typeface="Trebuchet MS"/>
                <a:ea typeface="Trebuchet MS"/>
                <a:cs typeface="Trebuchet MS"/>
                <a:sym typeface="Trebuchet MS"/>
              </a:rPr>
              <a:t>Forces for Change</a:t>
            </a:r>
          </a:p>
        </p:txBody>
      </p:sp>
      <p:grpSp>
        <p:nvGrpSpPr>
          <p:cNvPr name="Group 3" id="3"/>
          <p:cNvGrpSpPr/>
          <p:nvPr/>
        </p:nvGrpSpPr>
        <p:grpSpPr>
          <a:xfrm rot="0">
            <a:off x="8886825" y="3165938"/>
            <a:ext cx="6362700" cy="5949488"/>
            <a:chOff x="0" y="0"/>
            <a:chExt cx="8483600" cy="7932650"/>
          </a:xfrm>
        </p:grpSpPr>
        <p:sp>
          <p:nvSpPr>
            <p:cNvPr name="Freeform 4" id="4"/>
            <p:cNvSpPr/>
            <p:nvPr/>
          </p:nvSpPr>
          <p:spPr>
            <a:xfrm flipH="false" flipV="false" rot="0">
              <a:off x="0" y="0"/>
              <a:ext cx="8483600" cy="7932650"/>
            </a:xfrm>
            <a:custGeom>
              <a:avLst/>
              <a:gdLst/>
              <a:ahLst/>
              <a:cxnLst/>
              <a:rect r="r" b="b" t="t" l="l"/>
              <a:pathLst>
                <a:path h="7932650" w="8483600">
                  <a:moveTo>
                    <a:pt x="0" y="0"/>
                  </a:moveTo>
                  <a:lnTo>
                    <a:pt x="8483600" y="0"/>
                  </a:lnTo>
                  <a:lnTo>
                    <a:pt x="8483600" y="7932650"/>
                  </a:lnTo>
                  <a:lnTo>
                    <a:pt x="0" y="793265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5" id="5"/>
            <p:cNvGrpSpPr/>
            <p:nvPr/>
          </p:nvGrpSpPr>
          <p:grpSpPr>
            <a:xfrm rot="0">
              <a:off x="0" y="0"/>
              <a:ext cx="8483600" cy="7932650"/>
              <a:chOff x="0" y="0"/>
              <a:chExt cx="8483600" cy="7932650"/>
            </a:xfrm>
          </p:grpSpPr>
          <p:sp>
            <p:nvSpPr>
              <p:cNvPr name="Freeform 6" id="6"/>
              <p:cNvSpPr/>
              <p:nvPr/>
            </p:nvSpPr>
            <p:spPr>
              <a:xfrm flipH="false" flipV="false" rot="0">
                <a:off x="0" y="0"/>
                <a:ext cx="8483600" cy="7932650"/>
              </a:xfrm>
              <a:custGeom>
                <a:avLst/>
                <a:gdLst/>
                <a:ahLst/>
                <a:cxnLst/>
                <a:rect r="r" b="b" t="t" l="l"/>
                <a:pathLst>
                  <a:path h="7932650" w="8483600">
                    <a:moveTo>
                      <a:pt x="0" y="0"/>
                    </a:moveTo>
                    <a:lnTo>
                      <a:pt x="8483600" y="0"/>
                    </a:lnTo>
                    <a:lnTo>
                      <a:pt x="8483600" y="7932650"/>
                    </a:lnTo>
                    <a:lnTo>
                      <a:pt x="0" y="7932650"/>
                    </a:lnTo>
                    <a:close/>
                  </a:path>
                </a:pathLst>
              </a:custGeom>
              <a:solidFill>
                <a:srgbClr val="000000">
                  <a:alpha val="0"/>
                </a:srgbClr>
              </a:solidFill>
            </p:spPr>
          </p:sp>
          <p:sp>
            <p:nvSpPr>
              <p:cNvPr name="TextBox 7" id="7"/>
              <p:cNvSpPr txBox="true"/>
              <p:nvPr/>
            </p:nvSpPr>
            <p:spPr>
              <a:xfrm>
                <a:off x="0" y="-19050"/>
                <a:ext cx="8483600" cy="7951700"/>
              </a:xfrm>
              <a:prstGeom prst="rect">
                <a:avLst/>
              </a:prstGeom>
            </p:spPr>
            <p:txBody>
              <a:bodyPr anchor="ctr" rtlCol="false" tIns="0" lIns="0" bIns="0" rIns="0"/>
              <a:lstStyle/>
              <a:p>
                <a:pPr algn="ctr">
                  <a:lnSpc>
                    <a:spcPts val="4320"/>
                  </a:lnSpc>
                </a:pPr>
                <a:r>
                  <a:rPr lang="en-US" sz="3600">
                    <a:solidFill>
                      <a:srgbClr val="000000"/>
                    </a:solidFill>
                    <a:latin typeface="Trebuchet MS"/>
                    <a:ea typeface="Trebuchet MS"/>
                    <a:cs typeface="Trebuchet MS"/>
                    <a:sym typeface="Trebuchet MS"/>
                  </a:rPr>
                  <a:t>Ysgrifennwch cymaint o resymau ag y medrwch am yr hyn sy’n gyrru newid mewn addysg</a:t>
                </a:r>
              </a:p>
              <a:p>
                <a:pPr algn="ctr">
                  <a:lnSpc>
                    <a:spcPts val="4320"/>
                  </a:lnSpc>
                </a:pPr>
              </a:p>
              <a:p>
                <a:pPr algn="ctr">
                  <a:lnSpc>
                    <a:spcPts val="4320"/>
                  </a:lnSpc>
                </a:pPr>
                <a:r>
                  <a:rPr lang="en-US" sz="3600" i="true">
                    <a:solidFill>
                      <a:srgbClr val="000000"/>
                    </a:solidFill>
                    <a:latin typeface="Trebuchet MS Italics"/>
                    <a:ea typeface="Trebuchet MS Italics"/>
                    <a:cs typeface="Trebuchet MS Italics"/>
                    <a:sym typeface="Trebuchet MS Italics"/>
                  </a:rPr>
                  <a:t>Write as many reasons as you can think of what drives change in education</a:t>
                </a:r>
              </a:p>
            </p:txBody>
          </p:sp>
        </p:grpSp>
      </p:grpSp>
      <p:grpSp>
        <p:nvGrpSpPr>
          <p:cNvPr name="Group 8" id="8"/>
          <p:cNvGrpSpPr>
            <a:grpSpLocks noChangeAspect="true"/>
          </p:cNvGrpSpPr>
          <p:nvPr/>
        </p:nvGrpSpPr>
        <p:grpSpPr>
          <a:xfrm rot="0">
            <a:off x="2043777" y="4433726"/>
            <a:ext cx="5419725" cy="3630616"/>
            <a:chOff x="0" y="0"/>
            <a:chExt cx="7226300" cy="4840822"/>
          </a:xfrm>
        </p:grpSpPr>
        <p:sp>
          <p:nvSpPr>
            <p:cNvPr name="Freeform 9" id="9"/>
            <p:cNvSpPr/>
            <p:nvPr/>
          </p:nvSpPr>
          <p:spPr>
            <a:xfrm flipH="false" flipV="false" rot="0">
              <a:off x="0" y="0"/>
              <a:ext cx="7226300" cy="4840859"/>
            </a:xfrm>
            <a:custGeom>
              <a:avLst/>
              <a:gdLst/>
              <a:ahLst/>
              <a:cxnLst/>
              <a:rect r="r" b="b" t="t" l="l"/>
              <a:pathLst>
                <a:path h="4840859" w="7226300">
                  <a:moveTo>
                    <a:pt x="0" y="0"/>
                  </a:moveTo>
                  <a:lnTo>
                    <a:pt x="7226300" y="0"/>
                  </a:lnTo>
                  <a:lnTo>
                    <a:pt x="7226300" y="4840859"/>
                  </a:lnTo>
                  <a:lnTo>
                    <a:pt x="0" y="4840859"/>
                  </a:lnTo>
                  <a:lnTo>
                    <a:pt x="0" y="0"/>
                  </a:lnTo>
                  <a:close/>
                </a:path>
              </a:pathLst>
            </a:custGeom>
            <a:blipFill>
              <a:blip r:embed="rId4"/>
              <a:stretch>
                <a:fillRect l="0" t="0" r="0" b="0"/>
              </a:stretch>
            </a:blipFill>
          </p:spPr>
        </p:sp>
      </p:grpSp>
    </p:spTree>
  </p:cSld>
  <p:clrMapOvr>
    <a:masterClrMapping/>
  </p:clrMapOvr>
</p:sld>
</file>

<file path=ppt/slides/slide7.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91440" y="579120"/>
            <a:ext cx="16276320" cy="164211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Beth sy’n Gyrru Newid?</a:t>
            </a:r>
          </a:p>
          <a:p>
            <a:pPr algn="ctr">
              <a:lnSpc>
                <a:spcPts val="5831"/>
              </a:lnSpc>
            </a:pPr>
            <a:r>
              <a:rPr lang="en-US" sz="4859">
                <a:solidFill>
                  <a:srgbClr val="000000"/>
                </a:solidFill>
                <a:latin typeface="Trebuchet MS"/>
                <a:ea typeface="Trebuchet MS"/>
                <a:cs typeface="Trebuchet MS"/>
                <a:sym typeface="Trebuchet MS"/>
              </a:rPr>
              <a:t>Some Drivers for Change</a:t>
            </a:r>
          </a:p>
        </p:txBody>
      </p:sp>
      <p:grpSp>
        <p:nvGrpSpPr>
          <p:cNvPr name="Group 3" id="3"/>
          <p:cNvGrpSpPr/>
          <p:nvPr/>
        </p:nvGrpSpPr>
        <p:grpSpPr>
          <a:xfrm rot="0">
            <a:off x="332187" y="2198782"/>
            <a:ext cx="5264943" cy="3193846"/>
            <a:chOff x="0" y="0"/>
            <a:chExt cx="7019924" cy="4258462"/>
          </a:xfrm>
        </p:grpSpPr>
        <p:sp>
          <p:nvSpPr>
            <p:cNvPr name="Freeform 4" id="4"/>
            <p:cNvSpPr/>
            <p:nvPr/>
          </p:nvSpPr>
          <p:spPr>
            <a:xfrm flipH="false" flipV="false" rot="0">
              <a:off x="19050" y="19050"/>
              <a:ext cx="6981825" cy="4220337"/>
            </a:xfrm>
            <a:custGeom>
              <a:avLst/>
              <a:gdLst/>
              <a:ahLst/>
              <a:cxnLst/>
              <a:rect r="r" b="b" t="t" l="l"/>
              <a:pathLst>
                <a:path h="4220337" w="6981825">
                  <a:moveTo>
                    <a:pt x="0" y="1055116"/>
                  </a:moveTo>
                  <a:lnTo>
                    <a:pt x="4864100" y="1055116"/>
                  </a:lnTo>
                  <a:lnTo>
                    <a:pt x="4864100" y="0"/>
                  </a:lnTo>
                  <a:lnTo>
                    <a:pt x="6981825" y="2110232"/>
                  </a:lnTo>
                  <a:lnTo>
                    <a:pt x="4864100" y="4220337"/>
                  </a:lnTo>
                  <a:lnTo>
                    <a:pt x="4864100" y="3165221"/>
                  </a:lnTo>
                  <a:lnTo>
                    <a:pt x="0" y="3165221"/>
                  </a:lnTo>
                  <a:lnTo>
                    <a:pt x="1058799" y="2110105"/>
                  </a:lnTo>
                  <a:close/>
                </a:path>
              </a:pathLst>
            </a:custGeom>
            <a:solidFill>
              <a:srgbClr val="FFFFFF"/>
            </a:solidFill>
            <a:ln w="12700">
              <a:solidFill>
                <a:srgbClr val="000000"/>
              </a:solidFill>
            </a:ln>
          </p:spPr>
        </p:sp>
        <p:sp>
          <p:nvSpPr>
            <p:cNvPr name="Freeform 5" id="5"/>
            <p:cNvSpPr/>
            <p:nvPr/>
          </p:nvSpPr>
          <p:spPr>
            <a:xfrm flipH="false" flipV="false" rot="0">
              <a:off x="-85" y="-118"/>
              <a:ext cx="7020010" cy="4258545"/>
            </a:xfrm>
            <a:custGeom>
              <a:avLst/>
              <a:gdLst/>
              <a:ahLst/>
              <a:cxnLst/>
              <a:rect r="r" b="b" t="t" l="l"/>
              <a:pathLst>
                <a:path h="4258545" w="7020010">
                  <a:moveTo>
                    <a:pt x="19135" y="1055234"/>
                  </a:moveTo>
                  <a:lnTo>
                    <a:pt x="4883235" y="1055234"/>
                  </a:lnTo>
                  <a:lnTo>
                    <a:pt x="4883235" y="1074284"/>
                  </a:lnTo>
                  <a:lnTo>
                    <a:pt x="4864185" y="1074284"/>
                  </a:lnTo>
                  <a:lnTo>
                    <a:pt x="4864185" y="19168"/>
                  </a:lnTo>
                  <a:cubicBezTo>
                    <a:pt x="4864185" y="11421"/>
                    <a:pt x="4868757" y="4563"/>
                    <a:pt x="4875869" y="1515"/>
                  </a:cubicBezTo>
                  <a:cubicBezTo>
                    <a:pt x="4882981" y="-1533"/>
                    <a:pt x="4891109" y="118"/>
                    <a:pt x="4896570" y="5579"/>
                  </a:cubicBezTo>
                  <a:lnTo>
                    <a:pt x="7014422" y="2115811"/>
                  </a:lnTo>
                  <a:cubicBezTo>
                    <a:pt x="7017978" y="2119367"/>
                    <a:pt x="7020010" y="2124193"/>
                    <a:pt x="7020010" y="2129273"/>
                  </a:cubicBezTo>
                  <a:cubicBezTo>
                    <a:pt x="7020010" y="2134353"/>
                    <a:pt x="7017978" y="2139179"/>
                    <a:pt x="7014422" y="2142735"/>
                  </a:cubicBezTo>
                  <a:lnTo>
                    <a:pt x="4896697" y="4252967"/>
                  </a:lnTo>
                  <a:cubicBezTo>
                    <a:pt x="4891236" y="4258428"/>
                    <a:pt x="4883108" y="4260079"/>
                    <a:pt x="4875996" y="4257031"/>
                  </a:cubicBezTo>
                  <a:cubicBezTo>
                    <a:pt x="4868884" y="4253983"/>
                    <a:pt x="4864312" y="4247125"/>
                    <a:pt x="4864312" y="4239378"/>
                  </a:cubicBezTo>
                  <a:lnTo>
                    <a:pt x="4864312" y="3184389"/>
                  </a:lnTo>
                  <a:lnTo>
                    <a:pt x="4883362" y="3184389"/>
                  </a:lnTo>
                  <a:lnTo>
                    <a:pt x="4883362" y="3203439"/>
                  </a:lnTo>
                  <a:lnTo>
                    <a:pt x="19135" y="3203439"/>
                  </a:lnTo>
                  <a:cubicBezTo>
                    <a:pt x="11388" y="3203439"/>
                    <a:pt x="4530" y="3198740"/>
                    <a:pt x="1482" y="3191628"/>
                  </a:cubicBezTo>
                  <a:cubicBezTo>
                    <a:pt x="-1566" y="3184516"/>
                    <a:pt x="212" y="3176261"/>
                    <a:pt x="5673" y="3170800"/>
                  </a:cubicBezTo>
                  <a:lnTo>
                    <a:pt x="1064472" y="2115684"/>
                  </a:lnTo>
                  <a:lnTo>
                    <a:pt x="1077934" y="2129146"/>
                  </a:lnTo>
                  <a:lnTo>
                    <a:pt x="1064472" y="2142608"/>
                  </a:lnTo>
                  <a:lnTo>
                    <a:pt x="5673" y="1087746"/>
                  </a:lnTo>
                  <a:cubicBezTo>
                    <a:pt x="212" y="1082285"/>
                    <a:pt x="-1439" y="1074157"/>
                    <a:pt x="1482" y="1066918"/>
                  </a:cubicBezTo>
                  <a:cubicBezTo>
                    <a:pt x="4403" y="1059679"/>
                    <a:pt x="11388" y="1055107"/>
                    <a:pt x="19135" y="1055107"/>
                  </a:cubicBezTo>
                  <a:moveTo>
                    <a:pt x="19135" y="1093207"/>
                  </a:moveTo>
                  <a:lnTo>
                    <a:pt x="19135" y="1074157"/>
                  </a:lnTo>
                  <a:lnTo>
                    <a:pt x="32597" y="1060695"/>
                  </a:lnTo>
                  <a:lnTo>
                    <a:pt x="1091396" y="2115811"/>
                  </a:lnTo>
                  <a:cubicBezTo>
                    <a:pt x="1094952" y="2119367"/>
                    <a:pt x="1096984" y="2124193"/>
                    <a:pt x="1096984" y="2129273"/>
                  </a:cubicBezTo>
                  <a:cubicBezTo>
                    <a:pt x="1096984" y="2134353"/>
                    <a:pt x="1094952" y="2139179"/>
                    <a:pt x="1091396" y="2142735"/>
                  </a:cubicBezTo>
                  <a:lnTo>
                    <a:pt x="32597" y="3197978"/>
                  </a:lnTo>
                  <a:lnTo>
                    <a:pt x="19135" y="3184389"/>
                  </a:lnTo>
                  <a:lnTo>
                    <a:pt x="19135" y="3165339"/>
                  </a:lnTo>
                  <a:lnTo>
                    <a:pt x="4883235" y="3165339"/>
                  </a:lnTo>
                  <a:cubicBezTo>
                    <a:pt x="4893776" y="3165339"/>
                    <a:pt x="4902285" y="3173848"/>
                    <a:pt x="4902285" y="3184389"/>
                  </a:cubicBezTo>
                  <a:lnTo>
                    <a:pt x="4902285" y="4239505"/>
                  </a:lnTo>
                  <a:lnTo>
                    <a:pt x="4883235" y="4239505"/>
                  </a:lnTo>
                  <a:lnTo>
                    <a:pt x="4869773" y="4226043"/>
                  </a:lnTo>
                  <a:lnTo>
                    <a:pt x="6987498" y="2115811"/>
                  </a:lnTo>
                  <a:lnTo>
                    <a:pt x="7000960" y="2129273"/>
                  </a:lnTo>
                  <a:lnTo>
                    <a:pt x="6987498" y="2142735"/>
                  </a:lnTo>
                  <a:lnTo>
                    <a:pt x="4869900" y="32630"/>
                  </a:lnTo>
                  <a:lnTo>
                    <a:pt x="4883235" y="19168"/>
                  </a:lnTo>
                  <a:lnTo>
                    <a:pt x="4902285" y="19168"/>
                  </a:lnTo>
                  <a:lnTo>
                    <a:pt x="4902285" y="1074284"/>
                  </a:lnTo>
                  <a:cubicBezTo>
                    <a:pt x="4902285" y="1084825"/>
                    <a:pt x="4893776" y="1093334"/>
                    <a:pt x="4883235" y="1093334"/>
                  </a:cubicBezTo>
                  <a:lnTo>
                    <a:pt x="19135" y="1093334"/>
                  </a:lnTo>
                  <a:close/>
                </a:path>
              </a:pathLst>
            </a:custGeom>
            <a:solidFill>
              <a:srgbClr val="AD84C6"/>
            </a:solidFill>
            <a:ln w="12700">
              <a:solidFill>
                <a:srgbClr val="000000"/>
              </a:solidFill>
            </a:ln>
          </p:spPr>
        </p:sp>
        <p:sp>
          <p:nvSpPr>
            <p:cNvPr name="TextBox 6" id="6"/>
            <p:cNvSpPr txBox="true"/>
            <p:nvPr/>
          </p:nvSpPr>
          <p:spPr>
            <a:xfrm>
              <a:off x="0" y="-9525"/>
              <a:ext cx="7019924" cy="4267987"/>
            </a:xfrm>
            <a:prstGeom prst="rect">
              <a:avLst/>
            </a:prstGeom>
          </p:spPr>
          <p:txBody>
            <a:bodyPr anchor="ctr" rtlCol="false" tIns="50800" lIns="50800" bIns="50800" rIns="50800"/>
            <a:lstStyle/>
            <a:p>
              <a:pPr algn="ctr">
                <a:lnSpc>
                  <a:spcPts val="3240"/>
                </a:lnSpc>
              </a:pPr>
              <a:r>
                <a:rPr lang="en-US" sz="2700" i="true">
                  <a:solidFill>
                    <a:srgbClr val="AD84C6"/>
                  </a:solidFill>
                  <a:latin typeface="Trebuchet MS Italics"/>
                  <a:ea typeface="Trebuchet MS Italics"/>
                  <a:cs typeface="Trebuchet MS Italics"/>
                  <a:sym typeface="Trebuchet MS Italics"/>
                </a:rPr>
                <a:t>Marchnad gweithle sy’n newid </a:t>
              </a:r>
            </a:p>
            <a:p>
              <a:pPr algn="ctr">
                <a:lnSpc>
                  <a:spcPts val="3240"/>
                </a:lnSpc>
              </a:pPr>
              <a:r>
                <a:rPr lang="en-US" sz="2700" i="true">
                  <a:solidFill>
                    <a:srgbClr val="000000"/>
                  </a:solidFill>
                  <a:latin typeface="Trebuchet MS Italics"/>
                  <a:ea typeface="Trebuchet MS Italics"/>
                  <a:cs typeface="Trebuchet MS Italics"/>
                  <a:sym typeface="Trebuchet MS Italics"/>
                </a:rPr>
                <a:t>Changing global market place</a:t>
              </a:r>
            </a:p>
          </p:txBody>
        </p:sp>
      </p:grpSp>
      <p:grpSp>
        <p:nvGrpSpPr>
          <p:cNvPr name="Group 7" id="7"/>
          <p:cNvGrpSpPr/>
          <p:nvPr/>
        </p:nvGrpSpPr>
        <p:grpSpPr>
          <a:xfrm rot="0">
            <a:off x="6348412" y="4944372"/>
            <a:ext cx="4867868" cy="2419349"/>
            <a:chOff x="0" y="0"/>
            <a:chExt cx="6490490" cy="3225798"/>
          </a:xfrm>
        </p:grpSpPr>
        <p:sp>
          <p:nvSpPr>
            <p:cNvPr name="Freeform 8" id="8"/>
            <p:cNvSpPr/>
            <p:nvPr/>
          </p:nvSpPr>
          <p:spPr>
            <a:xfrm flipH="false" flipV="false" rot="0">
              <a:off x="19050" y="19050"/>
              <a:ext cx="6452362" cy="3187700"/>
            </a:xfrm>
            <a:custGeom>
              <a:avLst/>
              <a:gdLst/>
              <a:ahLst/>
              <a:cxnLst/>
              <a:rect r="r" b="b" t="t" l="l"/>
              <a:pathLst>
                <a:path h="3187700" w="6452362">
                  <a:moveTo>
                    <a:pt x="0" y="796925"/>
                  </a:moveTo>
                  <a:lnTo>
                    <a:pt x="4848987" y="796925"/>
                  </a:lnTo>
                  <a:lnTo>
                    <a:pt x="4848987" y="0"/>
                  </a:lnTo>
                  <a:lnTo>
                    <a:pt x="6452362" y="1593850"/>
                  </a:lnTo>
                  <a:lnTo>
                    <a:pt x="4848987" y="3187700"/>
                  </a:lnTo>
                  <a:lnTo>
                    <a:pt x="4848987" y="2390775"/>
                  </a:lnTo>
                  <a:lnTo>
                    <a:pt x="0" y="2390775"/>
                  </a:lnTo>
                  <a:lnTo>
                    <a:pt x="801751" y="1593850"/>
                  </a:lnTo>
                  <a:close/>
                </a:path>
              </a:pathLst>
            </a:custGeom>
            <a:solidFill>
              <a:srgbClr val="FFFFFF"/>
            </a:solidFill>
            <a:ln w="12700">
              <a:solidFill>
                <a:srgbClr val="000000"/>
              </a:solidFill>
            </a:ln>
          </p:spPr>
        </p:sp>
        <p:sp>
          <p:nvSpPr>
            <p:cNvPr name="Freeform 9" id="9"/>
            <p:cNvSpPr/>
            <p:nvPr/>
          </p:nvSpPr>
          <p:spPr>
            <a:xfrm flipH="false" flipV="false" rot="0">
              <a:off x="-29" y="66"/>
              <a:ext cx="6490363" cy="3225668"/>
            </a:xfrm>
            <a:custGeom>
              <a:avLst/>
              <a:gdLst/>
              <a:ahLst/>
              <a:cxnLst/>
              <a:rect r="r" b="b" t="t" l="l"/>
              <a:pathLst>
                <a:path h="3225668" w="6490363">
                  <a:moveTo>
                    <a:pt x="19079" y="796859"/>
                  </a:moveTo>
                  <a:lnTo>
                    <a:pt x="4868066" y="796859"/>
                  </a:lnTo>
                  <a:lnTo>
                    <a:pt x="4868066" y="815909"/>
                  </a:lnTo>
                  <a:lnTo>
                    <a:pt x="4849016" y="815909"/>
                  </a:lnTo>
                  <a:lnTo>
                    <a:pt x="4849016" y="18984"/>
                  </a:lnTo>
                  <a:cubicBezTo>
                    <a:pt x="4849016" y="11237"/>
                    <a:pt x="4853588" y="4379"/>
                    <a:pt x="4860700" y="1458"/>
                  </a:cubicBezTo>
                  <a:cubicBezTo>
                    <a:pt x="4867812" y="-1463"/>
                    <a:pt x="4875940" y="61"/>
                    <a:pt x="4881401" y="5522"/>
                  </a:cubicBezTo>
                  <a:lnTo>
                    <a:pt x="6484776" y="1599372"/>
                  </a:lnTo>
                  <a:cubicBezTo>
                    <a:pt x="6488332" y="1602928"/>
                    <a:pt x="6490364" y="1607754"/>
                    <a:pt x="6490364" y="1612834"/>
                  </a:cubicBezTo>
                  <a:cubicBezTo>
                    <a:pt x="6490364" y="1617914"/>
                    <a:pt x="6488332" y="1622740"/>
                    <a:pt x="6484776" y="1626296"/>
                  </a:cubicBezTo>
                  <a:lnTo>
                    <a:pt x="4881528" y="3220146"/>
                  </a:lnTo>
                  <a:cubicBezTo>
                    <a:pt x="4876067" y="3225607"/>
                    <a:pt x="4867939" y="3227131"/>
                    <a:pt x="4860827" y="3224210"/>
                  </a:cubicBezTo>
                  <a:cubicBezTo>
                    <a:pt x="4853715" y="3221289"/>
                    <a:pt x="4849143" y="3214304"/>
                    <a:pt x="4849143" y="3206684"/>
                  </a:cubicBezTo>
                  <a:lnTo>
                    <a:pt x="4849143" y="2409759"/>
                  </a:lnTo>
                  <a:lnTo>
                    <a:pt x="4868193" y="2409759"/>
                  </a:lnTo>
                  <a:lnTo>
                    <a:pt x="4868193" y="2428809"/>
                  </a:lnTo>
                  <a:lnTo>
                    <a:pt x="19079" y="2428809"/>
                  </a:lnTo>
                  <a:cubicBezTo>
                    <a:pt x="11332" y="2428809"/>
                    <a:pt x="4347" y="2424110"/>
                    <a:pt x="1426" y="2416998"/>
                  </a:cubicBezTo>
                  <a:cubicBezTo>
                    <a:pt x="-1495" y="2409886"/>
                    <a:pt x="156" y="2401631"/>
                    <a:pt x="5617" y="2396170"/>
                  </a:cubicBezTo>
                  <a:lnTo>
                    <a:pt x="807368" y="1599245"/>
                  </a:lnTo>
                  <a:lnTo>
                    <a:pt x="820830" y="1612834"/>
                  </a:lnTo>
                  <a:lnTo>
                    <a:pt x="807368" y="1626296"/>
                  </a:lnTo>
                  <a:lnTo>
                    <a:pt x="5617" y="829371"/>
                  </a:lnTo>
                  <a:cubicBezTo>
                    <a:pt x="156" y="823910"/>
                    <a:pt x="-1495" y="815782"/>
                    <a:pt x="1426" y="808543"/>
                  </a:cubicBezTo>
                  <a:cubicBezTo>
                    <a:pt x="4347" y="801304"/>
                    <a:pt x="11332" y="796732"/>
                    <a:pt x="19079" y="796732"/>
                  </a:cubicBezTo>
                  <a:moveTo>
                    <a:pt x="19079" y="834832"/>
                  </a:moveTo>
                  <a:lnTo>
                    <a:pt x="19079" y="815782"/>
                  </a:lnTo>
                  <a:lnTo>
                    <a:pt x="32541" y="802320"/>
                  </a:lnTo>
                  <a:lnTo>
                    <a:pt x="834292" y="1599245"/>
                  </a:lnTo>
                  <a:cubicBezTo>
                    <a:pt x="837848" y="1602801"/>
                    <a:pt x="839880" y="1607627"/>
                    <a:pt x="839880" y="1612707"/>
                  </a:cubicBezTo>
                  <a:cubicBezTo>
                    <a:pt x="839880" y="1617787"/>
                    <a:pt x="837848" y="1622613"/>
                    <a:pt x="834292" y="1626169"/>
                  </a:cubicBezTo>
                  <a:lnTo>
                    <a:pt x="32541" y="2423221"/>
                  </a:lnTo>
                  <a:lnTo>
                    <a:pt x="19079" y="2409759"/>
                  </a:lnTo>
                  <a:lnTo>
                    <a:pt x="19079" y="2390709"/>
                  </a:lnTo>
                  <a:lnTo>
                    <a:pt x="4868066" y="2390709"/>
                  </a:lnTo>
                  <a:cubicBezTo>
                    <a:pt x="4878607" y="2390709"/>
                    <a:pt x="4887116" y="2399218"/>
                    <a:pt x="4887116" y="2409759"/>
                  </a:cubicBezTo>
                  <a:lnTo>
                    <a:pt x="4887116" y="3206684"/>
                  </a:lnTo>
                  <a:lnTo>
                    <a:pt x="4868066" y="3206684"/>
                  </a:lnTo>
                  <a:lnTo>
                    <a:pt x="4854604" y="3193222"/>
                  </a:lnTo>
                  <a:lnTo>
                    <a:pt x="6457979" y="1599372"/>
                  </a:lnTo>
                  <a:lnTo>
                    <a:pt x="6471441" y="1612834"/>
                  </a:lnTo>
                  <a:lnTo>
                    <a:pt x="6457979" y="1626296"/>
                  </a:lnTo>
                  <a:lnTo>
                    <a:pt x="4854604" y="32446"/>
                  </a:lnTo>
                  <a:lnTo>
                    <a:pt x="4868066" y="18984"/>
                  </a:lnTo>
                  <a:lnTo>
                    <a:pt x="4887116" y="18984"/>
                  </a:lnTo>
                  <a:lnTo>
                    <a:pt x="4887116" y="815909"/>
                  </a:lnTo>
                  <a:cubicBezTo>
                    <a:pt x="4887116" y="826450"/>
                    <a:pt x="4878607" y="834959"/>
                    <a:pt x="4868066" y="834959"/>
                  </a:cubicBezTo>
                  <a:lnTo>
                    <a:pt x="19079" y="834959"/>
                  </a:lnTo>
                  <a:close/>
                </a:path>
              </a:pathLst>
            </a:custGeom>
            <a:solidFill>
              <a:srgbClr val="AD84C6"/>
            </a:solidFill>
            <a:ln w="12700">
              <a:solidFill>
                <a:srgbClr val="000000"/>
              </a:solidFill>
            </a:ln>
          </p:spPr>
        </p:sp>
        <p:sp>
          <p:nvSpPr>
            <p:cNvPr name="TextBox 10" id="10"/>
            <p:cNvSpPr txBox="true"/>
            <p:nvPr/>
          </p:nvSpPr>
          <p:spPr>
            <a:xfrm>
              <a:off x="0" y="-9525"/>
              <a:ext cx="6490490" cy="3235323"/>
            </a:xfrm>
            <a:prstGeom prst="rect">
              <a:avLst/>
            </a:prstGeom>
          </p:spPr>
          <p:txBody>
            <a:bodyPr anchor="ctr" rtlCol="false" tIns="50800" lIns="50800" bIns="50800" rIns="50800"/>
            <a:lstStyle/>
            <a:p>
              <a:pPr algn="ctr">
                <a:lnSpc>
                  <a:spcPts val="3240"/>
                </a:lnSpc>
              </a:pPr>
              <a:r>
                <a:rPr lang="en-US" sz="2700">
                  <a:solidFill>
                    <a:srgbClr val="AD84C6"/>
                  </a:solidFill>
                  <a:latin typeface="Trebuchet MS"/>
                  <a:ea typeface="Trebuchet MS"/>
                  <a:cs typeface="Trebuchet MS"/>
                  <a:sym typeface="Trebuchet MS"/>
                </a:rPr>
                <a:t>Datblygiad Technoleg</a:t>
              </a:r>
            </a:p>
            <a:p>
              <a:pPr algn="ctr">
                <a:lnSpc>
                  <a:spcPts val="3240"/>
                </a:lnSpc>
              </a:pPr>
              <a:r>
                <a:rPr lang="en-US" sz="2700" i="true">
                  <a:solidFill>
                    <a:srgbClr val="000000"/>
                  </a:solidFill>
                  <a:latin typeface="Trebuchet MS Italics"/>
                  <a:ea typeface="Trebuchet MS Italics"/>
                  <a:cs typeface="Trebuchet MS Italics"/>
                  <a:sym typeface="Trebuchet MS Italics"/>
                </a:rPr>
                <a:t>Advancing technology </a:t>
              </a:r>
            </a:p>
          </p:txBody>
        </p:sp>
      </p:grpSp>
      <p:grpSp>
        <p:nvGrpSpPr>
          <p:cNvPr name="Group 11" id="11"/>
          <p:cNvGrpSpPr/>
          <p:nvPr/>
        </p:nvGrpSpPr>
        <p:grpSpPr>
          <a:xfrm rot="0">
            <a:off x="12306300" y="2494060"/>
            <a:ext cx="3781425" cy="2478886"/>
            <a:chOff x="0" y="0"/>
            <a:chExt cx="5041900" cy="3305182"/>
          </a:xfrm>
        </p:grpSpPr>
        <p:sp>
          <p:nvSpPr>
            <p:cNvPr name="Freeform 12" id="12"/>
            <p:cNvSpPr/>
            <p:nvPr/>
          </p:nvSpPr>
          <p:spPr>
            <a:xfrm flipH="false" flipV="false" rot="0">
              <a:off x="19050" y="19050"/>
              <a:ext cx="5003800" cy="3267075"/>
            </a:xfrm>
            <a:custGeom>
              <a:avLst/>
              <a:gdLst/>
              <a:ahLst/>
              <a:cxnLst/>
              <a:rect r="r" b="b" t="t" l="l"/>
              <a:pathLst>
                <a:path h="3267075" w="5003800">
                  <a:moveTo>
                    <a:pt x="0" y="816737"/>
                  </a:moveTo>
                  <a:lnTo>
                    <a:pt x="3363722" y="816737"/>
                  </a:lnTo>
                  <a:lnTo>
                    <a:pt x="3363722" y="0"/>
                  </a:lnTo>
                  <a:lnTo>
                    <a:pt x="5003800" y="1633601"/>
                  </a:lnTo>
                  <a:lnTo>
                    <a:pt x="3363722" y="3267075"/>
                  </a:lnTo>
                  <a:lnTo>
                    <a:pt x="3363722" y="2450338"/>
                  </a:lnTo>
                  <a:lnTo>
                    <a:pt x="0" y="2450338"/>
                  </a:lnTo>
                  <a:lnTo>
                    <a:pt x="820039" y="1633601"/>
                  </a:lnTo>
                  <a:close/>
                </a:path>
              </a:pathLst>
            </a:custGeom>
            <a:solidFill>
              <a:srgbClr val="FFFFFF"/>
            </a:solidFill>
            <a:ln w="12700">
              <a:solidFill>
                <a:srgbClr val="000000"/>
              </a:solidFill>
            </a:ln>
          </p:spPr>
        </p:sp>
        <p:sp>
          <p:nvSpPr>
            <p:cNvPr name="Freeform 13" id="13"/>
            <p:cNvSpPr/>
            <p:nvPr/>
          </p:nvSpPr>
          <p:spPr>
            <a:xfrm flipH="false" flipV="false" rot="0">
              <a:off x="-85" y="-118"/>
              <a:ext cx="5041985" cy="3305227"/>
            </a:xfrm>
            <a:custGeom>
              <a:avLst/>
              <a:gdLst/>
              <a:ahLst/>
              <a:cxnLst/>
              <a:rect r="r" b="b" t="t" l="l"/>
              <a:pathLst>
                <a:path h="3305227" w="5041985">
                  <a:moveTo>
                    <a:pt x="19135" y="816855"/>
                  </a:moveTo>
                  <a:lnTo>
                    <a:pt x="3382857" y="816855"/>
                  </a:lnTo>
                  <a:lnTo>
                    <a:pt x="3382857" y="835905"/>
                  </a:lnTo>
                  <a:lnTo>
                    <a:pt x="3363807" y="835905"/>
                  </a:lnTo>
                  <a:lnTo>
                    <a:pt x="3363807" y="19168"/>
                  </a:lnTo>
                  <a:cubicBezTo>
                    <a:pt x="3363807" y="11421"/>
                    <a:pt x="3368379" y="4563"/>
                    <a:pt x="3375491" y="1515"/>
                  </a:cubicBezTo>
                  <a:cubicBezTo>
                    <a:pt x="3382603" y="-1533"/>
                    <a:pt x="3390731" y="118"/>
                    <a:pt x="3396192" y="5579"/>
                  </a:cubicBezTo>
                  <a:lnTo>
                    <a:pt x="5036397" y="1639180"/>
                  </a:lnTo>
                  <a:cubicBezTo>
                    <a:pt x="5039953" y="1642736"/>
                    <a:pt x="5041985" y="1647562"/>
                    <a:pt x="5041985" y="1652642"/>
                  </a:cubicBezTo>
                  <a:cubicBezTo>
                    <a:pt x="5041985" y="1657722"/>
                    <a:pt x="5039953" y="1662548"/>
                    <a:pt x="5036397" y="1666104"/>
                  </a:cubicBezTo>
                  <a:lnTo>
                    <a:pt x="3396319" y="3299705"/>
                  </a:lnTo>
                  <a:cubicBezTo>
                    <a:pt x="3390858" y="3305166"/>
                    <a:pt x="3382730" y="3306690"/>
                    <a:pt x="3375618" y="3303769"/>
                  </a:cubicBezTo>
                  <a:cubicBezTo>
                    <a:pt x="3368506" y="3300848"/>
                    <a:pt x="3363934" y="3293863"/>
                    <a:pt x="3363934" y="3286116"/>
                  </a:cubicBezTo>
                  <a:lnTo>
                    <a:pt x="3363934" y="2469506"/>
                  </a:lnTo>
                  <a:lnTo>
                    <a:pt x="3382984" y="2469506"/>
                  </a:lnTo>
                  <a:lnTo>
                    <a:pt x="3382984" y="2488556"/>
                  </a:lnTo>
                  <a:lnTo>
                    <a:pt x="19135" y="2488556"/>
                  </a:lnTo>
                  <a:cubicBezTo>
                    <a:pt x="11388" y="2488556"/>
                    <a:pt x="4530" y="2483857"/>
                    <a:pt x="1482" y="2476745"/>
                  </a:cubicBezTo>
                  <a:cubicBezTo>
                    <a:pt x="-1566" y="2469633"/>
                    <a:pt x="212" y="2461378"/>
                    <a:pt x="5673" y="2455917"/>
                  </a:cubicBezTo>
                  <a:lnTo>
                    <a:pt x="825712" y="1639180"/>
                  </a:lnTo>
                  <a:lnTo>
                    <a:pt x="839174" y="1652642"/>
                  </a:lnTo>
                  <a:lnTo>
                    <a:pt x="825712" y="1666104"/>
                  </a:lnTo>
                  <a:lnTo>
                    <a:pt x="5673" y="849494"/>
                  </a:lnTo>
                  <a:cubicBezTo>
                    <a:pt x="212" y="844033"/>
                    <a:pt x="-1439" y="835905"/>
                    <a:pt x="1482" y="828666"/>
                  </a:cubicBezTo>
                  <a:cubicBezTo>
                    <a:pt x="4403" y="821427"/>
                    <a:pt x="11388" y="816855"/>
                    <a:pt x="19135" y="816855"/>
                  </a:cubicBezTo>
                  <a:moveTo>
                    <a:pt x="19135" y="854955"/>
                  </a:moveTo>
                  <a:lnTo>
                    <a:pt x="19135" y="835905"/>
                  </a:lnTo>
                  <a:lnTo>
                    <a:pt x="32597" y="822443"/>
                  </a:lnTo>
                  <a:lnTo>
                    <a:pt x="852636" y="1639180"/>
                  </a:lnTo>
                  <a:cubicBezTo>
                    <a:pt x="856192" y="1642736"/>
                    <a:pt x="858224" y="1647562"/>
                    <a:pt x="858224" y="1652642"/>
                  </a:cubicBezTo>
                  <a:cubicBezTo>
                    <a:pt x="858224" y="1657722"/>
                    <a:pt x="856192" y="1662548"/>
                    <a:pt x="852636" y="1666104"/>
                  </a:cubicBezTo>
                  <a:lnTo>
                    <a:pt x="32597" y="2482968"/>
                  </a:lnTo>
                  <a:lnTo>
                    <a:pt x="19135" y="2469506"/>
                  </a:lnTo>
                  <a:lnTo>
                    <a:pt x="19135" y="2450456"/>
                  </a:lnTo>
                  <a:lnTo>
                    <a:pt x="3382857" y="2450456"/>
                  </a:lnTo>
                  <a:cubicBezTo>
                    <a:pt x="3393398" y="2450456"/>
                    <a:pt x="3401907" y="2458965"/>
                    <a:pt x="3401907" y="2469506"/>
                  </a:cubicBezTo>
                  <a:lnTo>
                    <a:pt x="3401907" y="3286243"/>
                  </a:lnTo>
                  <a:lnTo>
                    <a:pt x="3382857" y="3286243"/>
                  </a:lnTo>
                  <a:lnTo>
                    <a:pt x="3369395" y="3272781"/>
                  </a:lnTo>
                  <a:lnTo>
                    <a:pt x="5009473" y="1639180"/>
                  </a:lnTo>
                  <a:lnTo>
                    <a:pt x="5022935" y="1652642"/>
                  </a:lnTo>
                  <a:lnTo>
                    <a:pt x="5009473" y="1666104"/>
                  </a:lnTo>
                  <a:lnTo>
                    <a:pt x="3369395" y="32630"/>
                  </a:lnTo>
                  <a:lnTo>
                    <a:pt x="3382857" y="19168"/>
                  </a:lnTo>
                  <a:lnTo>
                    <a:pt x="3401907" y="19168"/>
                  </a:lnTo>
                  <a:lnTo>
                    <a:pt x="3401907" y="835905"/>
                  </a:lnTo>
                  <a:cubicBezTo>
                    <a:pt x="3401907" y="846446"/>
                    <a:pt x="3393398" y="854955"/>
                    <a:pt x="3382857" y="854955"/>
                  </a:cubicBezTo>
                  <a:lnTo>
                    <a:pt x="19135" y="854955"/>
                  </a:lnTo>
                  <a:close/>
                </a:path>
              </a:pathLst>
            </a:custGeom>
            <a:solidFill>
              <a:srgbClr val="AD84C6"/>
            </a:solidFill>
            <a:ln w="12700">
              <a:solidFill>
                <a:srgbClr val="000000"/>
              </a:solidFill>
            </a:ln>
          </p:spPr>
        </p:sp>
        <p:sp>
          <p:nvSpPr>
            <p:cNvPr name="TextBox 14" id="14"/>
            <p:cNvSpPr txBox="true"/>
            <p:nvPr/>
          </p:nvSpPr>
          <p:spPr>
            <a:xfrm>
              <a:off x="0" y="-9525"/>
              <a:ext cx="5041900" cy="3314707"/>
            </a:xfrm>
            <a:prstGeom prst="rect">
              <a:avLst/>
            </a:prstGeom>
          </p:spPr>
          <p:txBody>
            <a:bodyPr anchor="ctr" rtlCol="false" tIns="50800" lIns="50800" bIns="50800" rIns="50800"/>
            <a:lstStyle/>
            <a:p>
              <a:pPr algn="ctr">
                <a:lnSpc>
                  <a:spcPts val="3240"/>
                </a:lnSpc>
              </a:pPr>
              <a:r>
                <a:rPr lang="en-US" sz="2700">
                  <a:solidFill>
                    <a:srgbClr val="AD84C6"/>
                  </a:solidFill>
                  <a:latin typeface="Trebuchet MS"/>
                  <a:ea typeface="Trebuchet MS"/>
                  <a:cs typeface="Trebuchet MS"/>
                  <a:sym typeface="Trebuchet MS"/>
                </a:rPr>
                <a:t>Effaith tlodi </a:t>
              </a:r>
            </a:p>
            <a:p>
              <a:pPr algn="ctr">
                <a:lnSpc>
                  <a:spcPts val="3240"/>
                </a:lnSpc>
              </a:pPr>
              <a:r>
                <a:rPr lang="en-US" sz="2700" i="true">
                  <a:solidFill>
                    <a:srgbClr val="000000"/>
                  </a:solidFill>
                  <a:latin typeface="Trebuchet MS Italics"/>
                  <a:ea typeface="Trebuchet MS Italics"/>
                  <a:cs typeface="Trebuchet MS Italics"/>
                  <a:sym typeface="Trebuchet MS Italics"/>
                </a:rPr>
                <a:t>Impact of disadvantage  </a:t>
              </a:r>
            </a:p>
          </p:txBody>
        </p:sp>
      </p:grpSp>
      <p:grpSp>
        <p:nvGrpSpPr>
          <p:cNvPr name="Group 15" id="15"/>
          <p:cNvGrpSpPr/>
          <p:nvPr/>
        </p:nvGrpSpPr>
        <p:grpSpPr>
          <a:xfrm rot="0">
            <a:off x="6944768" y="7887756"/>
            <a:ext cx="3381375" cy="1876425"/>
            <a:chOff x="0" y="0"/>
            <a:chExt cx="4508500" cy="2501900"/>
          </a:xfrm>
        </p:grpSpPr>
        <p:sp>
          <p:nvSpPr>
            <p:cNvPr name="Freeform 16" id="16"/>
            <p:cNvSpPr/>
            <p:nvPr/>
          </p:nvSpPr>
          <p:spPr>
            <a:xfrm flipH="false" flipV="false" rot="0">
              <a:off x="19050" y="19050"/>
              <a:ext cx="4470400" cy="2463800"/>
            </a:xfrm>
            <a:custGeom>
              <a:avLst/>
              <a:gdLst/>
              <a:ahLst/>
              <a:cxnLst/>
              <a:rect r="r" b="b" t="t" l="l"/>
              <a:pathLst>
                <a:path h="2463800" w="4470400">
                  <a:moveTo>
                    <a:pt x="0" y="615950"/>
                  </a:moveTo>
                  <a:lnTo>
                    <a:pt x="3229991" y="615950"/>
                  </a:lnTo>
                  <a:lnTo>
                    <a:pt x="3229991" y="0"/>
                  </a:lnTo>
                  <a:lnTo>
                    <a:pt x="4470400" y="1231900"/>
                  </a:lnTo>
                  <a:lnTo>
                    <a:pt x="3229991" y="2463800"/>
                  </a:lnTo>
                  <a:lnTo>
                    <a:pt x="3229991" y="1847850"/>
                  </a:lnTo>
                  <a:lnTo>
                    <a:pt x="0" y="1847850"/>
                  </a:lnTo>
                  <a:lnTo>
                    <a:pt x="620141" y="1231900"/>
                  </a:lnTo>
                  <a:close/>
                </a:path>
              </a:pathLst>
            </a:custGeom>
            <a:solidFill>
              <a:srgbClr val="FFFFFF"/>
            </a:solidFill>
            <a:ln w="12700">
              <a:solidFill>
                <a:srgbClr val="000000"/>
              </a:solidFill>
            </a:ln>
          </p:spPr>
        </p:sp>
        <p:sp>
          <p:nvSpPr>
            <p:cNvPr name="Freeform 17" id="17"/>
            <p:cNvSpPr/>
            <p:nvPr/>
          </p:nvSpPr>
          <p:spPr>
            <a:xfrm flipH="false" flipV="false" rot="0">
              <a:off x="-29" y="66"/>
              <a:ext cx="4508401" cy="2501768"/>
            </a:xfrm>
            <a:custGeom>
              <a:avLst/>
              <a:gdLst/>
              <a:ahLst/>
              <a:cxnLst/>
              <a:rect r="r" b="b" t="t" l="l"/>
              <a:pathLst>
                <a:path h="2501768" w="4508401">
                  <a:moveTo>
                    <a:pt x="19079" y="615884"/>
                  </a:moveTo>
                  <a:lnTo>
                    <a:pt x="3249070" y="615884"/>
                  </a:lnTo>
                  <a:lnTo>
                    <a:pt x="3249070" y="634934"/>
                  </a:lnTo>
                  <a:lnTo>
                    <a:pt x="3230020" y="634934"/>
                  </a:lnTo>
                  <a:lnTo>
                    <a:pt x="3230020" y="18984"/>
                  </a:lnTo>
                  <a:cubicBezTo>
                    <a:pt x="3230020" y="11237"/>
                    <a:pt x="3234592" y="4379"/>
                    <a:pt x="3241704" y="1458"/>
                  </a:cubicBezTo>
                  <a:cubicBezTo>
                    <a:pt x="3248816" y="-1463"/>
                    <a:pt x="3256944" y="61"/>
                    <a:pt x="3262405" y="5522"/>
                  </a:cubicBezTo>
                  <a:lnTo>
                    <a:pt x="4502814" y="1237422"/>
                  </a:lnTo>
                  <a:cubicBezTo>
                    <a:pt x="4506370" y="1240978"/>
                    <a:pt x="4508402" y="1245804"/>
                    <a:pt x="4508402" y="1250884"/>
                  </a:cubicBezTo>
                  <a:cubicBezTo>
                    <a:pt x="4508402" y="1255964"/>
                    <a:pt x="4506370" y="1260790"/>
                    <a:pt x="4502814" y="1264346"/>
                  </a:cubicBezTo>
                  <a:lnTo>
                    <a:pt x="3262405" y="2496246"/>
                  </a:lnTo>
                  <a:cubicBezTo>
                    <a:pt x="3256944" y="2501707"/>
                    <a:pt x="3248816" y="2503231"/>
                    <a:pt x="3241704" y="2500310"/>
                  </a:cubicBezTo>
                  <a:cubicBezTo>
                    <a:pt x="3234592" y="2497389"/>
                    <a:pt x="3230020" y="2490404"/>
                    <a:pt x="3230020" y="2482784"/>
                  </a:cubicBezTo>
                  <a:lnTo>
                    <a:pt x="3230020" y="1866834"/>
                  </a:lnTo>
                  <a:lnTo>
                    <a:pt x="3249070" y="1866834"/>
                  </a:lnTo>
                  <a:lnTo>
                    <a:pt x="3249070" y="1885884"/>
                  </a:lnTo>
                  <a:lnTo>
                    <a:pt x="19079" y="1885884"/>
                  </a:lnTo>
                  <a:cubicBezTo>
                    <a:pt x="11332" y="1885884"/>
                    <a:pt x="4347" y="1881185"/>
                    <a:pt x="1426" y="1874073"/>
                  </a:cubicBezTo>
                  <a:cubicBezTo>
                    <a:pt x="-1495" y="1866961"/>
                    <a:pt x="156" y="1858706"/>
                    <a:pt x="5617" y="1853245"/>
                  </a:cubicBezTo>
                  <a:lnTo>
                    <a:pt x="625758" y="1237295"/>
                  </a:lnTo>
                  <a:lnTo>
                    <a:pt x="639220" y="1250757"/>
                  </a:lnTo>
                  <a:lnTo>
                    <a:pt x="625758" y="1264219"/>
                  </a:lnTo>
                  <a:lnTo>
                    <a:pt x="5617" y="648396"/>
                  </a:lnTo>
                  <a:cubicBezTo>
                    <a:pt x="156" y="642935"/>
                    <a:pt x="-1495" y="634807"/>
                    <a:pt x="1426" y="627568"/>
                  </a:cubicBezTo>
                  <a:cubicBezTo>
                    <a:pt x="4347" y="620329"/>
                    <a:pt x="11332" y="615757"/>
                    <a:pt x="19079" y="615757"/>
                  </a:cubicBezTo>
                  <a:moveTo>
                    <a:pt x="19079" y="653857"/>
                  </a:moveTo>
                  <a:lnTo>
                    <a:pt x="19079" y="634934"/>
                  </a:lnTo>
                  <a:lnTo>
                    <a:pt x="32541" y="621472"/>
                  </a:lnTo>
                  <a:lnTo>
                    <a:pt x="652682" y="1237422"/>
                  </a:lnTo>
                  <a:cubicBezTo>
                    <a:pt x="656238" y="1240978"/>
                    <a:pt x="658270" y="1245804"/>
                    <a:pt x="658270" y="1250884"/>
                  </a:cubicBezTo>
                  <a:cubicBezTo>
                    <a:pt x="658270" y="1255964"/>
                    <a:pt x="656238" y="1260790"/>
                    <a:pt x="652682" y="1264346"/>
                  </a:cubicBezTo>
                  <a:lnTo>
                    <a:pt x="32541" y="1880296"/>
                  </a:lnTo>
                  <a:lnTo>
                    <a:pt x="19079" y="1866834"/>
                  </a:lnTo>
                  <a:lnTo>
                    <a:pt x="19079" y="1847784"/>
                  </a:lnTo>
                  <a:lnTo>
                    <a:pt x="3249070" y="1847784"/>
                  </a:lnTo>
                  <a:cubicBezTo>
                    <a:pt x="3259611" y="1847784"/>
                    <a:pt x="3268120" y="1856293"/>
                    <a:pt x="3268120" y="1866834"/>
                  </a:cubicBezTo>
                  <a:lnTo>
                    <a:pt x="3268120" y="2482784"/>
                  </a:lnTo>
                  <a:lnTo>
                    <a:pt x="3249070" y="2482784"/>
                  </a:lnTo>
                  <a:lnTo>
                    <a:pt x="3235608" y="2469322"/>
                  </a:lnTo>
                  <a:lnTo>
                    <a:pt x="4476017" y="1237422"/>
                  </a:lnTo>
                  <a:lnTo>
                    <a:pt x="4489479" y="1250884"/>
                  </a:lnTo>
                  <a:lnTo>
                    <a:pt x="4476017" y="1264346"/>
                  </a:lnTo>
                  <a:lnTo>
                    <a:pt x="3235608" y="32446"/>
                  </a:lnTo>
                  <a:lnTo>
                    <a:pt x="3249070" y="18984"/>
                  </a:lnTo>
                  <a:lnTo>
                    <a:pt x="3268120" y="18984"/>
                  </a:lnTo>
                  <a:lnTo>
                    <a:pt x="3268120" y="634934"/>
                  </a:lnTo>
                  <a:cubicBezTo>
                    <a:pt x="3268120" y="645475"/>
                    <a:pt x="3259611" y="653984"/>
                    <a:pt x="3249070" y="653984"/>
                  </a:cubicBezTo>
                  <a:lnTo>
                    <a:pt x="19079" y="653984"/>
                  </a:lnTo>
                  <a:close/>
                </a:path>
              </a:pathLst>
            </a:custGeom>
            <a:solidFill>
              <a:srgbClr val="AD84C6"/>
            </a:solidFill>
            <a:ln w="12700">
              <a:solidFill>
                <a:srgbClr val="000000"/>
              </a:solidFill>
            </a:ln>
          </p:spPr>
        </p:sp>
        <p:sp>
          <p:nvSpPr>
            <p:cNvPr name="TextBox 18" id="18"/>
            <p:cNvSpPr txBox="true"/>
            <p:nvPr/>
          </p:nvSpPr>
          <p:spPr>
            <a:xfrm>
              <a:off x="0" y="-9525"/>
              <a:ext cx="4508500" cy="2511425"/>
            </a:xfrm>
            <a:prstGeom prst="rect">
              <a:avLst/>
            </a:prstGeom>
          </p:spPr>
          <p:txBody>
            <a:bodyPr anchor="ctr" rtlCol="false" tIns="50800" lIns="50800" bIns="50800" rIns="50800"/>
            <a:lstStyle/>
            <a:p>
              <a:pPr algn="ctr">
                <a:lnSpc>
                  <a:spcPts val="3240"/>
                </a:lnSpc>
              </a:pPr>
              <a:r>
                <a:rPr lang="en-US" sz="2700">
                  <a:solidFill>
                    <a:srgbClr val="000000"/>
                  </a:solidFill>
                  <a:latin typeface="Trebuchet MS"/>
                  <a:ea typeface="Trebuchet MS"/>
                  <a:cs typeface="Trebuchet MS"/>
                  <a:sym typeface="Trebuchet MS"/>
                </a:rPr>
                <a:t>PISA </a:t>
              </a:r>
            </a:p>
          </p:txBody>
        </p:sp>
      </p:grpSp>
      <p:grpSp>
        <p:nvGrpSpPr>
          <p:cNvPr name="Group 19" id="19"/>
          <p:cNvGrpSpPr/>
          <p:nvPr/>
        </p:nvGrpSpPr>
        <p:grpSpPr>
          <a:xfrm rot="0">
            <a:off x="11055548" y="4861899"/>
            <a:ext cx="4503538" cy="2493756"/>
            <a:chOff x="0" y="0"/>
            <a:chExt cx="6004718" cy="3325008"/>
          </a:xfrm>
        </p:grpSpPr>
        <p:sp>
          <p:nvSpPr>
            <p:cNvPr name="Freeform 20" id="20"/>
            <p:cNvSpPr/>
            <p:nvPr/>
          </p:nvSpPr>
          <p:spPr>
            <a:xfrm flipH="false" flipV="false" rot="0">
              <a:off x="19050" y="19050"/>
              <a:ext cx="5966587" cy="3286887"/>
            </a:xfrm>
            <a:custGeom>
              <a:avLst/>
              <a:gdLst/>
              <a:ahLst/>
              <a:cxnLst/>
              <a:rect r="r" b="b" t="t" l="l"/>
              <a:pathLst>
                <a:path h="3286887" w="5966587">
                  <a:moveTo>
                    <a:pt x="0" y="821690"/>
                  </a:moveTo>
                  <a:lnTo>
                    <a:pt x="4314698" y="821690"/>
                  </a:lnTo>
                  <a:lnTo>
                    <a:pt x="4314698" y="0"/>
                  </a:lnTo>
                  <a:lnTo>
                    <a:pt x="5966587" y="1643507"/>
                  </a:lnTo>
                  <a:lnTo>
                    <a:pt x="4314698" y="3286887"/>
                  </a:lnTo>
                  <a:lnTo>
                    <a:pt x="4314698" y="2465197"/>
                  </a:lnTo>
                  <a:lnTo>
                    <a:pt x="0" y="2465197"/>
                  </a:lnTo>
                  <a:lnTo>
                    <a:pt x="826008" y="1643507"/>
                  </a:lnTo>
                  <a:close/>
                </a:path>
              </a:pathLst>
            </a:custGeom>
            <a:solidFill>
              <a:srgbClr val="FFFFFF"/>
            </a:solidFill>
            <a:ln w="12700">
              <a:solidFill>
                <a:srgbClr val="000000"/>
              </a:solidFill>
            </a:ln>
          </p:spPr>
        </p:sp>
        <p:sp>
          <p:nvSpPr>
            <p:cNvPr name="Freeform 21" id="21"/>
            <p:cNvSpPr/>
            <p:nvPr/>
          </p:nvSpPr>
          <p:spPr>
            <a:xfrm flipH="false" flipV="false" rot="0">
              <a:off x="-85" y="-118"/>
              <a:ext cx="6004772" cy="3325166"/>
            </a:xfrm>
            <a:custGeom>
              <a:avLst/>
              <a:gdLst/>
              <a:ahLst/>
              <a:cxnLst/>
              <a:rect r="r" b="b" t="t" l="l"/>
              <a:pathLst>
                <a:path h="3325166" w="6004772">
                  <a:moveTo>
                    <a:pt x="19135" y="821808"/>
                  </a:moveTo>
                  <a:lnTo>
                    <a:pt x="4333833" y="821808"/>
                  </a:lnTo>
                  <a:lnTo>
                    <a:pt x="4333833" y="840858"/>
                  </a:lnTo>
                  <a:lnTo>
                    <a:pt x="4314783" y="840858"/>
                  </a:lnTo>
                  <a:lnTo>
                    <a:pt x="4314783" y="19168"/>
                  </a:lnTo>
                  <a:cubicBezTo>
                    <a:pt x="4314783" y="11421"/>
                    <a:pt x="4319355" y="4563"/>
                    <a:pt x="4326467" y="1515"/>
                  </a:cubicBezTo>
                  <a:cubicBezTo>
                    <a:pt x="4333579" y="-1533"/>
                    <a:pt x="4341707" y="118"/>
                    <a:pt x="4347168" y="5579"/>
                  </a:cubicBezTo>
                  <a:lnTo>
                    <a:pt x="5999184" y="1649086"/>
                  </a:lnTo>
                  <a:cubicBezTo>
                    <a:pt x="6002740" y="1652642"/>
                    <a:pt x="6004772" y="1657468"/>
                    <a:pt x="6004772" y="1662548"/>
                  </a:cubicBezTo>
                  <a:cubicBezTo>
                    <a:pt x="6004772" y="1667628"/>
                    <a:pt x="6002740" y="1672454"/>
                    <a:pt x="5999184" y="1676010"/>
                  </a:cubicBezTo>
                  <a:lnTo>
                    <a:pt x="4347295" y="3319644"/>
                  </a:lnTo>
                  <a:cubicBezTo>
                    <a:pt x="4341834" y="3325105"/>
                    <a:pt x="4333706" y="3326629"/>
                    <a:pt x="4326594" y="3323708"/>
                  </a:cubicBezTo>
                  <a:cubicBezTo>
                    <a:pt x="4319482" y="3320787"/>
                    <a:pt x="4314910" y="3313802"/>
                    <a:pt x="4314910" y="3306055"/>
                  </a:cubicBezTo>
                  <a:lnTo>
                    <a:pt x="4314910" y="2484365"/>
                  </a:lnTo>
                  <a:lnTo>
                    <a:pt x="4333960" y="2484365"/>
                  </a:lnTo>
                  <a:lnTo>
                    <a:pt x="4333960" y="2503415"/>
                  </a:lnTo>
                  <a:lnTo>
                    <a:pt x="19135" y="2503415"/>
                  </a:lnTo>
                  <a:cubicBezTo>
                    <a:pt x="11388" y="2503415"/>
                    <a:pt x="4530" y="2498716"/>
                    <a:pt x="1482" y="2491604"/>
                  </a:cubicBezTo>
                  <a:cubicBezTo>
                    <a:pt x="-1566" y="2484492"/>
                    <a:pt x="212" y="2476237"/>
                    <a:pt x="5673" y="2470776"/>
                  </a:cubicBezTo>
                  <a:lnTo>
                    <a:pt x="831681" y="1649086"/>
                  </a:lnTo>
                  <a:lnTo>
                    <a:pt x="845143" y="1662548"/>
                  </a:lnTo>
                  <a:lnTo>
                    <a:pt x="831681" y="1676010"/>
                  </a:lnTo>
                  <a:lnTo>
                    <a:pt x="5673" y="854447"/>
                  </a:lnTo>
                  <a:cubicBezTo>
                    <a:pt x="212" y="848986"/>
                    <a:pt x="-1439" y="840858"/>
                    <a:pt x="1482" y="833619"/>
                  </a:cubicBezTo>
                  <a:cubicBezTo>
                    <a:pt x="4403" y="826380"/>
                    <a:pt x="11388" y="821808"/>
                    <a:pt x="19135" y="821808"/>
                  </a:cubicBezTo>
                  <a:moveTo>
                    <a:pt x="19135" y="859908"/>
                  </a:moveTo>
                  <a:lnTo>
                    <a:pt x="19135" y="840858"/>
                  </a:lnTo>
                  <a:lnTo>
                    <a:pt x="32597" y="827396"/>
                  </a:lnTo>
                  <a:lnTo>
                    <a:pt x="858605" y="1649086"/>
                  </a:lnTo>
                  <a:cubicBezTo>
                    <a:pt x="862161" y="1652642"/>
                    <a:pt x="864193" y="1657468"/>
                    <a:pt x="864193" y="1662548"/>
                  </a:cubicBezTo>
                  <a:cubicBezTo>
                    <a:pt x="864193" y="1667628"/>
                    <a:pt x="862161" y="1672454"/>
                    <a:pt x="858605" y="1676010"/>
                  </a:cubicBezTo>
                  <a:lnTo>
                    <a:pt x="32597" y="2497827"/>
                  </a:lnTo>
                  <a:lnTo>
                    <a:pt x="19135" y="2484365"/>
                  </a:lnTo>
                  <a:lnTo>
                    <a:pt x="19135" y="2465315"/>
                  </a:lnTo>
                  <a:lnTo>
                    <a:pt x="4333833" y="2465315"/>
                  </a:lnTo>
                  <a:cubicBezTo>
                    <a:pt x="4344374" y="2465315"/>
                    <a:pt x="4352883" y="2473824"/>
                    <a:pt x="4352883" y="2484365"/>
                  </a:cubicBezTo>
                  <a:lnTo>
                    <a:pt x="4352883" y="3306055"/>
                  </a:lnTo>
                  <a:lnTo>
                    <a:pt x="4333833" y="3306055"/>
                  </a:lnTo>
                  <a:lnTo>
                    <a:pt x="4320371" y="3292593"/>
                  </a:lnTo>
                  <a:lnTo>
                    <a:pt x="5972260" y="1649086"/>
                  </a:lnTo>
                  <a:lnTo>
                    <a:pt x="5985722" y="1662548"/>
                  </a:lnTo>
                  <a:lnTo>
                    <a:pt x="5972260" y="1676010"/>
                  </a:lnTo>
                  <a:lnTo>
                    <a:pt x="4320371" y="32630"/>
                  </a:lnTo>
                  <a:lnTo>
                    <a:pt x="4333833" y="19168"/>
                  </a:lnTo>
                  <a:lnTo>
                    <a:pt x="4352883" y="19168"/>
                  </a:lnTo>
                  <a:lnTo>
                    <a:pt x="4352883" y="840858"/>
                  </a:lnTo>
                  <a:cubicBezTo>
                    <a:pt x="4352883" y="851399"/>
                    <a:pt x="4344374" y="859908"/>
                    <a:pt x="4333833" y="859908"/>
                  </a:cubicBezTo>
                  <a:lnTo>
                    <a:pt x="19135" y="859908"/>
                  </a:lnTo>
                  <a:close/>
                </a:path>
              </a:pathLst>
            </a:custGeom>
            <a:solidFill>
              <a:srgbClr val="AD84C6"/>
            </a:solidFill>
            <a:ln w="12700">
              <a:solidFill>
                <a:srgbClr val="000000"/>
              </a:solidFill>
            </a:ln>
          </p:spPr>
        </p:sp>
        <p:sp>
          <p:nvSpPr>
            <p:cNvPr name="TextBox 22" id="22"/>
            <p:cNvSpPr txBox="true"/>
            <p:nvPr/>
          </p:nvSpPr>
          <p:spPr>
            <a:xfrm>
              <a:off x="0" y="-9525"/>
              <a:ext cx="6004718" cy="3334533"/>
            </a:xfrm>
            <a:prstGeom prst="rect">
              <a:avLst/>
            </a:prstGeom>
          </p:spPr>
          <p:txBody>
            <a:bodyPr anchor="ctr" rtlCol="false" tIns="50800" lIns="50800" bIns="50800" rIns="50800"/>
            <a:lstStyle/>
            <a:p>
              <a:pPr algn="ctr">
                <a:lnSpc>
                  <a:spcPts val="3240"/>
                </a:lnSpc>
              </a:pPr>
              <a:r>
                <a:rPr lang="en-US" sz="2700">
                  <a:solidFill>
                    <a:srgbClr val="AD84C6"/>
                  </a:solidFill>
                  <a:latin typeface="Trebuchet MS"/>
                  <a:ea typeface="Trebuchet MS"/>
                  <a:cs typeface="Trebuchet MS"/>
                  <a:sym typeface="Trebuchet MS"/>
                </a:rPr>
                <a:t>Adolygiad</a:t>
              </a:r>
            </a:p>
            <a:p>
              <a:pPr algn="ctr">
                <a:lnSpc>
                  <a:spcPts val="3240"/>
                </a:lnSpc>
              </a:pPr>
              <a:r>
                <a:rPr lang="en-US" sz="2700">
                  <a:solidFill>
                    <a:srgbClr val="000000"/>
                  </a:solidFill>
                  <a:latin typeface="Trebuchet MS"/>
                  <a:ea typeface="Trebuchet MS"/>
                  <a:cs typeface="Trebuchet MS"/>
                  <a:sym typeface="Trebuchet MS"/>
                </a:rPr>
                <a:t>OECD (2014) </a:t>
              </a:r>
              <a:r>
                <a:rPr lang="en-US" sz="2700" i="true">
                  <a:solidFill>
                    <a:srgbClr val="000000"/>
                  </a:solidFill>
                  <a:latin typeface="Trebuchet MS Italics"/>
                  <a:ea typeface="Trebuchet MS Italics"/>
                  <a:cs typeface="Trebuchet MS Italics"/>
                  <a:sym typeface="Trebuchet MS Italics"/>
                </a:rPr>
                <a:t>Review </a:t>
              </a:r>
            </a:p>
          </p:txBody>
        </p:sp>
      </p:grpSp>
      <p:grpSp>
        <p:nvGrpSpPr>
          <p:cNvPr name="Group 23" id="23"/>
          <p:cNvGrpSpPr/>
          <p:nvPr/>
        </p:nvGrpSpPr>
        <p:grpSpPr>
          <a:xfrm rot="0">
            <a:off x="983906" y="5401316"/>
            <a:ext cx="5348288" cy="1816312"/>
            <a:chOff x="0" y="0"/>
            <a:chExt cx="7131050" cy="2421750"/>
          </a:xfrm>
        </p:grpSpPr>
        <p:sp>
          <p:nvSpPr>
            <p:cNvPr name="Freeform 24" id="24"/>
            <p:cNvSpPr/>
            <p:nvPr/>
          </p:nvSpPr>
          <p:spPr>
            <a:xfrm flipH="false" flipV="false" rot="0">
              <a:off x="19050" y="19050"/>
              <a:ext cx="7092950" cy="2383536"/>
            </a:xfrm>
            <a:custGeom>
              <a:avLst/>
              <a:gdLst/>
              <a:ahLst/>
              <a:cxnLst/>
              <a:rect r="r" b="b" t="t" l="l"/>
              <a:pathLst>
                <a:path h="2383536" w="7092950">
                  <a:moveTo>
                    <a:pt x="0" y="595884"/>
                  </a:moveTo>
                  <a:lnTo>
                    <a:pt x="5888482" y="595884"/>
                  </a:lnTo>
                  <a:lnTo>
                    <a:pt x="5888482" y="0"/>
                  </a:lnTo>
                  <a:lnTo>
                    <a:pt x="7092950" y="1191768"/>
                  </a:lnTo>
                  <a:lnTo>
                    <a:pt x="5888482" y="2383536"/>
                  </a:lnTo>
                  <a:lnTo>
                    <a:pt x="5888482" y="1787779"/>
                  </a:lnTo>
                  <a:lnTo>
                    <a:pt x="0" y="1787779"/>
                  </a:lnTo>
                  <a:lnTo>
                    <a:pt x="602234" y="1191768"/>
                  </a:lnTo>
                  <a:close/>
                </a:path>
              </a:pathLst>
            </a:custGeom>
            <a:solidFill>
              <a:srgbClr val="FFFFFF"/>
            </a:solidFill>
            <a:ln w="12700">
              <a:solidFill>
                <a:srgbClr val="000000"/>
              </a:solidFill>
            </a:ln>
          </p:spPr>
        </p:sp>
        <p:sp>
          <p:nvSpPr>
            <p:cNvPr name="Freeform 25" id="25"/>
            <p:cNvSpPr/>
            <p:nvPr/>
          </p:nvSpPr>
          <p:spPr>
            <a:xfrm flipH="false" flipV="false" rot="0">
              <a:off x="-29" y="66"/>
              <a:ext cx="7130951" cy="2421758"/>
            </a:xfrm>
            <a:custGeom>
              <a:avLst/>
              <a:gdLst/>
              <a:ahLst/>
              <a:cxnLst/>
              <a:rect r="r" b="b" t="t" l="l"/>
              <a:pathLst>
                <a:path h="2421758" w="7130951">
                  <a:moveTo>
                    <a:pt x="19079" y="595818"/>
                  </a:moveTo>
                  <a:lnTo>
                    <a:pt x="5907561" y="595818"/>
                  </a:lnTo>
                  <a:lnTo>
                    <a:pt x="5907561" y="614868"/>
                  </a:lnTo>
                  <a:lnTo>
                    <a:pt x="5888511" y="614868"/>
                  </a:lnTo>
                  <a:lnTo>
                    <a:pt x="5888511" y="18984"/>
                  </a:lnTo>
                  <a:cubicBezTo>
                    <a:pt x="5888511" y="11237"/>
                    <a:pt x="5893083" y="4379"/>
                    <a:pt x="5900195" y="1458"/>
                  </a:cubicBezTo>
                  <a:cubicBezTo>
                    <a:pt x="5907307" y="-1463"/>
                    <a:pt x="5915435" y="61"/>
                    <a:pt x="5920896" y="5522"/>
                  </a:cubicBezTo>
                  <a:lnTo>
                    <a:pt x="7125364" y="1197290"/>
                  </a:lnTo>
                  <a:cubicBezTo>
                    <a:pt x="7128920" y="1200846"/>
                    <a:pt x="7130952" y="1205799"/>
                    <a:pt x="7130952" y="1210879"/>
                  </a:cubicBezTo>
                  <a:cubicBezTo>
                    <a:pt x="7130952" y="1215959"/>
                    <a:pt x="7128920" y="1220785"/>
                    <a:pt x="7125364" y="1224468"/>
                  </a:cubicBezTo>
                  <a:lnTo>
                    <a:pt x="5920896" y="2416236"/>
                  </a:lnTo>
                  <a:cubicBezTo>
                    <a:pt x="5915435" y="2421697"/>
                    <a:pt x="5907307" y="2423221"/>
                    <a:pt x="5900195" y="2420300"/>
                  </a:cubicBezTo>
                  <a:cubicBezTo>
                    <a:pt x="5893083" y="2417379"/>
                    <a:pt x="5888511" y="2410394"/>
                    <a:pt x="5888511" y="2402774"/>
                  </a:cubicBezTo>
                  <a:lnTo>
                    <a:pt x="5888511" y="1806763"/>
                  </a:lnTo>
                  <a:lnTo>
                    <a:pt x="5907561" y="1806763"/>
                  </a:lnTo>
                  <a:lnTo>
                    <a:pt x="5907561" y="1825813"/>
                  </a:lnTo>
                  <a:lnTo>
                    <a:pt x="19079" y="1825813"/>
                  </a:lnTo>
                  <a:cubicBezTo>
                    <a:pt x="11332" y="1825813"/>
                    <a:pt x="4347" y="1821114"/>
                    <a:pt x="1426" y="1814002"/>
                  </a:cubicBezTo>
                  <a:cubicBezTo>
                    <a:pt x="-1495" y="1806890"/>
                    <a:pt x="156" y="1798635"/>
                    <a:pt x="5617" y="1793174"/>
                  </a:cubicBezTo>
                  <a:lnTo>
                    <a:pt x="607851" y="1197290"/>
                  </a:lnTo>
                  <a:lnTo>
                    <a:pt x="621313" y="1210879"/>
                  </a:lnTo>
                  <a:lnTo>
                    <a:pt x="607851" y="1224468"/>
                  </a:lnTo>
                  <a:lnTo>
                    <a:pt x="5617" y="628457"/>
                  </a:lnTo>
                  <a:cubicBezTo>
                    <a:pt x="156" y="622996"/>
                    <a:pt x="-1495" y="614868"/>
                    <a:pt x="1426" y="607629"/>
                  </a:cubicBezTo>
                  <a:cubicBezTo>
                    <a:pt x="4347" y="600390"/>
                    <a:pt x="11332" y="595818"/>
                    <a:pt x="19079" y="595818"/>
                  </a:cubicBezTo>
                  <a:moveTo>
                    <a:pt x="19079" y="633918"/>
                  </a:moveTo>
                  <a:lnTo>
                    <a:pt x="19079" y="614868"/>
                  </a:lnTo>
                  <a:lnTo>
                    <a:pt x="32541" y="601279"/>
                  </a:lnTo>
                  <a:lnTo>
                    <a:pt x="634648" y="1197290"/>
                  </a:lnTo>
                  <a:cubicBezTo>
                    <a:pt x="638204" y="1200846"/>
                    <a:pt x="640236" y="1205799"/>
                    <a:pt x="640236" y="1210879"/>
                  </a:cubicBezTo>
                  <a:cubicBezTo>
                    <a:pt x="640236" y="1215959"/>
                    <a:pt x="638204" y="1220785"/>
                    <a:pt x="634648" y="1224468"/>
                  </a:cubicBezTo>
                  <a:lnTo>
                    <a:pt x="32541" y="1820225"/>
                  </a:lnTo>
                  <a:lnTo>
                    <a:pt x="19079" y="1806763"/>
                  </a:lnTo>
                  <a:lnTo>
                    <a:pt x="19079" y="1787713"/>
                  </a:lnTo>
                  <a:lnTo>
                    <a:pt x="5907561" y="1787713"/>
                  </a:lnTo>
                  <a:cubicBezTo>
                    <a:pt x="5918102" y="1787713"/>
                    <a:pt x="5926611" y="1796222"/>
                    <a:pt x="5926611" y="1806763"/>
                  </a:cubicBezTo>
                  <a:lnTo>
                    <a:pt x="5926611" y="2402647"/>
                  </a:lnTo>
                  <a:lnTo>
                    <a:pt x="5907561" y="2402647"/>
                  </a:lnTo>
                  <a:lnTo>
                    <a:pt x="5894099" y="2389058"/>
                  </a:lnTo>
                  <a:lnTo>
                    <a:pt x="7098567" y="1197290"/>
                  </a:lnTo>
                  <a:lnTo>
                    <a:pt x="7112029" y="1210752"/>
                  </a:lnTo>
                  <a:lnTo>
                    <a:pt x="7098567" y="1224341"/>
                  </a:lnTo>
                  <a:lnTo>
                    <a:pt x="5894226" y="32573"/>
                  </a:lnTo>
                  <a:lnTo>
                    <a:pt x="5907688" y="18984"/>
                  </a:lnTo>
                  <a:lnTo>
                    <a:pt x="5926738" y="18984"/>
                  </a:lnTo>
                  <a:lnTo>
                    <a:pt x="5926738" y="614868"/>
                  </a:lnTo>
                  <a:cubicBezTo>
                    <a:pt x="5926738" y="625409"/>
                    <a:pt x="5918229" y="633918"/>
                    <a:pt x="5907688" y="633918"/>
                  </a:cubicBezTo>
                  <a:lnTo>
                    <a:pt x="19079" y="633918"/>
                  </a:lnTo>
                  <a:close/>
                </a:path>
              </a:pathLst>
            </a:custGeom>
            <a:solidFill>
              <a:srgbClr val="AD84C6"/>
            </a:solidFill>
            <a:ln w="12700">
              <a:solidFill>
                <a:srgbClr val="000000"/>
              </a:solidFill>
            </a:ln>
          </p:spPr>
        </p:sp>
        <p:sp>
          <p:nvSpPr>
            <p:cNvPr name="TextBox 26" id="26"/>
            <p:cNvSpPr txBox="true"/>
            <p:nvPr/>
          </p:nvSpPr>
          <p:spPr>
            <a:xfrm>
              <a:off x="0" y="-9525"/>
              <a:ext cx="7131050" cy="2431275"/>
            </a:xfrm>
            <a:prstGeom prst="rect">
              <a:avLst/>
            </a:prstGeom>
          </p:spPr>
          <p:txBody>
            <a:bodyPr anchor="ctr" rtlCol="false" tIns="50800" lIns="50800" bIns="50800" rIns="50800"/>
            <a:lstStyle/>
            <a:p>
              <a:pPr algn="ctr">
                <a:lnSpc>
                  <a:spcPts val="3240"/>
                </a:lnSpc>
              </a:pPr>
              <a:r>
                <a:rPr lang="en-US" sz="2700">
                  <a:solidFill>
                    <a:srgbClr val="AD84C6"/>
                  </a:solidFill>
                  <a:latin typeface="Trebuchet MS"/>
                  <a:ea typeface="Trebuchet MS"/>
                  <a:cs typeface="Trebuchet MS"/>
                  <a:sym typeface="Trebuchet MS"/>
                </a:rPr>
                <a:t>Canlyiadau Cyrhaeddiad </a:t>
              </a:r>
              <a:r>
                <a:rPr lang="en-US" sz="2700" i="true">
                  <a:solidFill>
                    <a:srgbClr val="000000"/>
                  </a:solidFill>
                  <a:latin typeface="Trebuchet MS Italics"/>
                  <a:ea typeface="Trebuchet MS Italics"/>
                  <a:cs typeface="Trebuchet MS Italics"/>
                  <a:sym typeface="Trebuchet MS Italics"/>
                </a:rPr>
                <a:t>Attainment results</a:t>
              </a:r>
            </a:p>
          </p:txBody>
        </p:sp>
      </p:grpSp>
      <p:grpSp>
        <p:nvGrpSpPr>
          <p:cNvPr name="Group 27" id="27"/>
          <p:cNvGrpSpPr/>
          <p:nvPr/>
        </p:nvGrpSpPr>
        <p:grpSpPr>
          <a:xfrm rot="0">
            <a:off x="6348412" y="2417116"/>
            <a:ext cx="5019675" cy="2390782"/>
            <a:chOff x="0" y="0"/>
            <a:chExt cx="6692900" cy="3187710"/>
          </a:xfrm>
        </p:grpSpPr>
        <p:sp>
          <p:nvSpPr>
            <p:cNvPr name="Freeform 28" id="28"/>
            <p:cNvSpPr/>
            <p:nvPr/>
          </p:nvSpPr>
          <p:spPr>
            <a:xfrm flipH="false" flipV="false" rot="0">
              <a:off x="19050" y="19050"/>
              <a:ext cx="6654800" cy="3149600"/>
            </a:xfrm>
            <a:custGeom>
              <a:avLst/>
              <a:gdLst/>
              <a:ahLst/>
              <a:cxnLst/>
              <a:rect r="r" b="b" t="t" l="l"/>
              <a:pathLst>
                <a:path h="3149600" w="6654800">
                  <a:moveTo>
                    <a:pt x="0" y="787400"/>
                  </a:moveTo>
                  <a:lnTo>
                    <a:pt x="5069967" y="787400"/>
                  </a:lnTo>
                  <a:lnTo>
                    <a:pt x="5069967" y="0"/>
                  </a:lnTo>
                  <a:lnTo>
                    <a:pt x="6654800" y="1574800"/>
                  </a:lnTo>
                  <a:lnTo>
                    <a:pt x="5069967" y="3149600"/>
                  </a:lnTo>
                  <a:lnTo>
                    <a:pt x="5069967" y="2362200"/>
                  </a:lnTo>
                  <a:lnTo>
                    <a:pt x="0" y="2362200"/>
                  </a:lnTo>
                  <a:lnTo>
                    <a:pt x="792353" y="1574800"/>
                  </a:lnTo>
                  <a:close/>
                </a:path>
              </a:pathLst>
            </a:custGeom>
            <a:solidFill>
              <a:srgbClr val="FFFFFF"/>
            </a:solidFill>
            <a:ln w="12700">
              <a:solidFill>
                <a:srgbClr val="000000"/>
              </a:solidFill>
            </a:ln>
          </p:spPr>
        </p:sp>
        <p:sp>
          <p:nvSpPr>
            <p:cNvPr name="Freeform 29" id="29"/>
            <p:cNvSpPr/>
            <p:nvPr/>
          </p:nvSpPr>
          <p:spPr>
            <a:xfrm flipH="false" flipV="false" rot="0">
              <a:off x="-29" y="66"/>
              <a:ext cx="6692801" cy="3187568"/>
            </a:xfrm>
            <a:custGeom>
              <a:avLst/>
              <a:gdLst/>
              <a:ahLst/>
              <a:cxnLst/>
              <a:rect r="r" b="b" t="t" l="l"/>
              <a:pathLst>
                <a:path h="3187568" w="6692801">
                  <a:moveTo>
                    <a:pt x="19079" y="787334"/>
                  </a:moveTo>
                  <a:lnTo>
                    <a:pt x="5089046" y="787334"/>
                  </a:lnTo>
                  <a:lnTo>
                    <a:pt x="5089046" y="806384"/>
                  </a:lnTo>
                  <a:lnTo>
                    <a:pt x="5069996" y="806384"/>
                  </a:lnTo>
                  <a:lnTo>
                    <a:pt x="5069996" y="18984"/>
                  </a:lnTo>
                  <a:cubicBezTo>
                    <a:pt x="5069996" y="11237"/>
                    <a:pt x="5074568" y="4379"/>
                    <a:pt x="5081680" y="1458"/>
                  </a:cubicBezTo>
                  <a:cubicBezTo>
                    <a:pt x="5088792" y="-1463"/>
                    <a:pt x="5096920" y="61"/>
                    <a:pt x="5102381" y="5522"/>
                  </a:cubicBezTo>
                  <a:lnTo>
                    <a:pt x="6687214" y="1580322"/>
                  </a:lnTo>
                  <a:cubicBezTo>
                    <a:pt x="6690770" y="1583878"/>
                    <a:pt x="6692802" y="1588704"/>
                    <a:pt x="6692802" y="1593784"/>
                  </a:cubicBezTo>
                  <a:cubicBezTo>
                    <a:pt x="6692802" y="1598864"/>
                    <a:pt x="6690770" y="1603690"/>
                    <a:pt x="6687214" y="1607246"/>
                  </a:cubicBezTo>
                  <a:lnTo>
                    <a:pt x="5102381" y="3182046"/>
                  </a:lnTo>
                  <a:cubicBezTo>
                    <a:pt x="5096920" y="3187507"/>
                    <a:pt x="5088792" y="3189031"/>
                    <a:pt x="5081680" y="3186110"/>
                  </a:cubicBezTo>
                  <a:cubicBezTo>
                    <a:pt x="5074568" y="3183189"/>
                    <a:pt x="5069996" y="3176204"/>
                    <a:pt x="5069996" y="3168584"/>
                  </a:cubicBezTo>
                  <a:lnTo>
                    <a:pt x="5069996" y="2381184"/>
                  </a:lnTo>
                  <a:lnTo>
                    <a:pt x="5089046" y="2381184"/>
                  </a:lnTo>
                  <a:lnTo>
                    <a:pt x="5089046" y="2400234"/>
                  </a:lnTo>
                  <a:lnTo>
                    <a:pt x="19079" y="2400234"/>
                  </a:lnTo>
                  <a:cubicBezTo>
                    <a:pt x="11332" y="2400234"/>
                    <a:pt x="4347" y="2395535"/>
                    <a:pt x="1426" y="2388423"/>
                  </a:cubicBezTo>
                  <a:cubicBezTo>
                    <a:pt x="-1495" y="2381311"/>
                    <a:pt x="156" y="2373056"/>
                    <a:pt x="5617" y="2367595"/>
                  </a:cubicBezTo>
                  <a:lnTo>
                    <a:pt x="797970" y="1580195"/>
                  </a:lnTo>
                  <a:lnTo>
                    <a:pt x="811432" y="1593657"/>
                  </a:lnTo>
                  <a:lnTo>
                    <a:pt x="797970" y="1607119"/>
                  </a:lnTo>
                  <a:lnTo>
                    <a:pt x="5617" y="819719"/>
                  </a:lnTo>
                  <a:cubicBezTo>
                    <a:pt x="156" y="814258"/>
                    <a:pt x="-1495" y="806130"/>
                    <a:pt x="1426" y="798891"/>
                  </a:cubicBezTo>
                  <a:cubicBezTo>
                    <a:pt x="4347" y="791652"/>
                    <a:pt x="11332" y="787334"/>
                    <a:pt x="19079" y="787334"/>
                  </a:cubicBezTo>
                  <a:moveTo>
                    <a:pt x="19079" y="825434"/>
                  </a:moveTo>
                  <a:lnTo>
                    <a:pt x="19079" y="806384"/>
                  </a:lnTo>
                  <a:lnTo>
                    <a:pt x="32541" y="792922"/>
                  </a:lnTo>
                  <a:lnTo>
                    <a:pt x="824894" y="1580322"/>
                  </a:lnTo>
                  <a:cubicBezTo>
                    <a:pt x="828450" y="1583878"/>
                    <a:pt x="830482" y="1588704"/>
                    <a:pt x="830482" y="1593784"/>
                  </a:cubicBezTo>
                  <a:cubicBezTo>
                    <a:pt x="830482" y="1598864"/>
                    <a:pt x="828450" y="1603690"/>
                    <a:pt x="824894" y="1607246"/>
                  </a:cubicBezTo>
                  <a:lnTo>
                    <a:pt x="32541" y="2394646"/>
                  </a:lnTo>
                  <a:lnTo>
                    <a:pt x="19079" y="2381184"/>
                  </a:lnTo>
                  <a:lnTo>
                    <a:pt x="19079" y="2362134"/>
                  </a:lnTo>
                  <a:lnTo>
                    <a:pt x="5089046" y="2362134"/>
                  </a:lnTo>
                  <a:cubicBezTo>
                    <a:pt x="5099587" y="2362134"/>
                    <a:pt x="5108096" y="2370643"/>
                    <a:pt x="5108096" y="2381184"/>
                  </a:cubicBezTo>
                  <a:lnTo>
                    <a:pt x="5108096" y="3168584"/>
                  </a:lnTo>
                  <a:lnTo>
                    <a:pt x="5089046" y="3168584"/>
                  </a:lnTo>
                  <a:lnTo>
                    <a:pt x="5075584" y="3155122"/>
                  </a:lnTo>
                  <a:lnTo>
                    <a:pt x="6660417" y="1580322"/>
                  </a:lnTo>
                  <a:lnTo>
                    <a:pt x="6673879" y="1593784"/>
                  </a:lnTo>
                  <a:lnTo>
                    <a:pt x="6660417" y="1607246"/>
                  </a:lnTo>
                  <a:lnTo>
                    <a:pt x="5075584" y="32446"/>
                  </a:lnTo>
                  <a:lnTo>
                    <a:pt x="5089046" y="18984"/>
                  </a:lnTo>
                  <a:lnTo>
                    <a:pt x="5108096" y="18984"/>
                  </a:lnTo>
                  <a:lnTo>
                    <a:pt x="5108096" y="806384"/>
                  </a:lnTo>
                  <a:cubicBezTo>
                    <a:pt x="5108096" y="816925"/>
                    <a:pt x="5099587" y="825434"/>
                    <a:pt x="5089046" y="825434"/>
                  </a:cubicBezTo>
                  <a:lnTo>
                    <a:pt x="19079" y="825434"/>
                  </a:lnTo>
                  <a:close/>
                </a:path>
              </a:pathLst>
            </a:custGeom>
            <a:solidFill>
              <a:srgbClr val="AD84C6"/>
            </a:solidFill>
            <a:ln w="12700">
              <a:solidFill>
                <a:srgbClr val="000000"/>
              </a:solidFill>
            </a:ln>
          </p:spPr>
        </p:sp>
        <p:sp>
          <p:nvSpPr>
            <p:cNvPr name="TextBox 30" id="30"/>
            <p:cNvSpPr txBox="true"/>
            <p:nvPr/>
          </p:nvSpPr>
          <p:spPr>
            <a:xfrm>
              <a:off x="0" y="-9525"/>
              <a:ext cx="6692900" cy="3197235"/>
            </a:xfrm>
            <a:prstGeom prst="rect">
              <a:avLst/>
            </a:prstGeom>
          </p:spPr>
          <p:txBody>
            <a:bodyPr anchor="ctr" rtlCol="false" tIns="50800" lIns="50800" bIns="50800" rIns="50800"/>
            <a:lstStyle/>
            <a:p>
              <a:pPr algn="ctr">
                <a:lnSpc>
                  <a:spcPts val="3240"/>
                </a:lnSpc>
              </a:pPr>
              <a:r>
                <a:rPr lang="en-US" sz="2700">
                  <a:solidFill>
                    <a:srgbClr val="AD84C6"/>
                  </a:solidFill>
                  <a:latin typeface="Trebuchet MS"/>
                  <a:ea typeface="Trebuchet MS"/>
                  <a:cs typeface="Trebuchet MS"/>
                  <a:sym typeface="Trebuchet MS"/>
                </a:rPr>
                <a:t>Pwysau Economaidd</a:t>
              </a:r>
            </a:p>
            <a:p>
              <a:pPr algn="ctr">
                <a:lnSpc>
                  <a:spcPts val="3240"/>
                </a:lnSpc>
              </a:pPr>
              <a:r>
                <a:rPr lang="en-US" sz="2700" i="true">
                  <a:solidFill>
                    <a:srgbClr val="000000"/>
                  </a:solidFill>
                  <a:latin typeface="Trebuchet MS Italics"/>
                  <a:ea typeface="Trebuchet MS Italics"/>
                  <a:cs typeface="Trebuchet MS Italics"/>
                  <a:sym typeface="Trebuchet MS Italics"/>
                </a:rPr>
                <a:t>Economic pressures </a:t>
              </a:r>
            </a:p>
          </p:txBody>
        </p:sp>
      </p:grpSp>
      <p:grpSp>
        <p:nvGrpSpPr>
          <p:cNvPr name="Group 31" id="31"/>
          <p:cNvGrpSpPr/>
          <p:nvPr/>
        </p:nvGrpSpPr>
        <p:grpSpPr>
          <a:xfrm rot="0">
            <a:off x="152850" y="7237636"/>
            <a:ext cx="6311500" cy="2827437"/>
            <a:chOff x="0" y="0"/>
            <a:chExt cx="8415334" cy="3769916"/>
          </a:xfrm>
        </p:grpSpPr>
        <p:sp>
          <p:nvSpPr>
            <p:cNvPr name="Freeform 32" id="32"/>
            <p:cNvSpPr/>
            <p:nvPr/>
          </p:nvSpPr>
          <p:spPr>
            <a:xfrm flipH="false" flipV="false" rot="0">
              <a:off x="19050" y="19050"/>
              <a:ext cx="8377174" cy="3731768"/>
            </a:xfrm>
            <a:custGeom>
              <a:avLst/>
              <a:gdLst/>
              <a:ahLst/>
              <a:cxnLst/>
              <a:rect r="r" b="b" t="t" l="l"/>
              <a:pathLst>
                <a:path h="3731768" w="8377174">
                  <a:moveTo>
                    <a:pt x="0" y="932942"/>
                  </a:moveTo>
                  <a:lnTo>
                    <a:pt x="6500749" y="932942"/>
                  </a:lnTo>
                  <a:lnTo>
                    <a:pt x="6500749" y="0"/>
                  </a:lnTo>
                  <a:lnTo>
                    <a:pt x="8377174" y="1865884"/>
                  </a:lnTo>
                  <a:lnTo>
                    <a:pt x="6500749" y="3731768"/>
                  </a:lnTo>
                  <a:lnTo>
                    <a:pt x="6500749" y="2798826"/>
                  </a:lnTo>
                  <a:lnTo>
                    <a:pt x="0" y="2798826"/>
                  </a:lnTo>
                  <a:lnTo>
                    <a:pt x="938149" y="1865884"/>
                  </a:lnTo>
                  <a:close/>
                </a:path>
              </a:pathLst>
            </a:custGeom>
            <a:solidFill>
              <a:srgbClr val="FFFFFF"/>
            </a:solidFill>
            <a:ln w="12700">
              <a:solidFill>
                <a:srgbClr val="000000"/>
              </a:solidFill>
            </a:ln>
          </p:spPr>
        </p:sp>
        <p:sp>
          <p:nvSpPr>
            <p:cNvPr name="Freeform 33" id="33"/>
            <p:cNvSpPr/>
            <p:nvPr/>
          </p:nvSpPr>
          <p:spPr>
            <a:xfrm flipH="false" flipV="false" rot="0">
              <a:off x="-85" y="-118"/>
              <a:ext cx="8415359" cy="3770047"/>
            </a:xfrm>
            <a:custGeom>
              <a:avLst/>
              <a:gdLst/>
              <a:ahLst/>
              <a:cxnLst/>
              <a:rect r="r" b="b" t="t" l="l"/>
              <a:pathLst>
                <a:path h="3770047" w="8415359">
                  <a:moveTo>
                    <a:pt x="19135" y="933060"/>
                  </a:moveTo>
                  <a:lnTo>
                    <a:pt x="6519884" y="933060"/>
                  </a:lnTo>
                  <a:lnTo>
                    <a:pt x="6519884" y="952110"/>
                  </a:lnTo>
                  <a:lnTo>
                    <a:pt x="6500834" y="952110"/>
                  </a:lnTo>
                  <a:lnTo>
                    <a:pt x="6500834" y="19168"/>
                  </a:lnTo>
                  <a:cubicBezTo>
                    <a:pt x="6500834" y="11421"/>
                    <a:pt x="6505406" y="4563"/>
                    <a:pt x="6512518" y="1515"/>
                  </a:cubicBezTo>
                  <a:cubicBezTo>
                    <a:pt x="6519630" y="-1533"/>
                    <a:pt x="6527758" y="118"/>
                    <a:pt x="6533219" y="5579"/>
                  </a:cubicBezTo>
                  <a:lnTo>
                    <a:pt x="8409771" y="1871590"/>
                  </a:lnTo>
                  <a:cubicBezTo>
                    <a:pt x="8413327" y="1875146"/>
                    <a:pt x="8415359" y="1879972"/>
                    <a:pt x="8415359" y="1885052"/>
                  </a:cubicBezTo>
                  <a:cubicBezTo>
                    <a:pt x="8415359" y="1890132"/>
                    <a:pt x="8413327" y="1894958"/>
                    <a:pt x="8409771" y="1898514"/>
                  </a:cubicBezTo>
                  <a:lnTo>
                    <a:pt x="6533346" y="3764525"/>
                  </a:lnTo>
                  <a:cubicBezTo>
                    <a:pt x="6527885" y="3769986"/>
                    <a:pt x="6519757" y="3771510"/>
                    <a:pt x="6512645" y="3768589"/>
                  </a:cubicBezTo>
                  <a:cubicBezTo>
                    <a:pt x="6505533" y="3765668"/>
                    <a:pt x="6500961" y="3758683"/>
                    <a:pt x="6500961" y="3750936"/>
                  </a:cubicBezTo>
                  <a:lnTo>
                    <a:pt x="6500961" y="2817994"/>
                  </a:lnTo>
                  <a:lnTo>
                    <a:pt x="6520011" y="2817994"/>
                  </a:lnTo>
                  <a:lnTo>
                    <a:pt x="6520011" y="2837044"/>
                  </a:lnTo>
                  <a:lnTo>
                    <a:pt x="19135" y="2837044"/>
                  </a:lnTo>
                  <a:cubicBezTo>
                    <a:pt x="11388" y="2837044"/>
                    <a:pt x="4530" y="2832345"/>
                    <a:pt x="1482" y="2825233"/>
                  </a:cubicBezTo>
                  <a:cubicBezTo>
                    <a:pt x="-1566" y="2818121"/>
                    <a:pt x="212" y="2809866"/>
                    <a:pt x="5673" y="2804405"/>
                  </a:cubicBezTo>
                  <a:lnTo>
                    <a:pt x="943822" y="1871463"/>
                  </a:lnTo>
                  <a:lnTo>
                    <a:pt x="957284" y="1884925"/>
                  </a:lnTo>
                  <a:lnTo>
                    <a:pt x="943822" y="1898387"/>
                  </a:lnTo>
                  <a:lnTo>
                    <a:pt x="5673" y="965572"/>
                  </a:lnTo>
                  <a:cubicBezTo>
                    <a:pt x="212" y="960111"/>
                    <a:pt x="-1439" y="951983"/>
                    <a:pt x="1482" y="944744"/>
                  </a:cubicBezTo>
                  <a:cubicBezTo>
                    <a:pt x="4403" y="937505"/>
                    <a:pt x="11388" y="932933"/>
                    <a:pt x="19135" y="932933"/>
                  </a:cubicBezTo>
                  <a:moveTo>
                    <a:pt x="19135" y="971033"/>
                  </a:moveTo>
                  <a:lnTo>
                    <a:pt x="19135" y="951983"/>
                  </a:lnTo>
                  <a:lnTo>
                    <a:pt x="32597" y="938648"/>
                  </a:lnTo>
                  <a:lnTo>
                    <a:pt x="970746" y="1871590"/>
                  </a:lnTo>
                  <a:cubicBezTo>
                    <a:pt x="974302" y="1875146"/>
                    <a:pt x="976334" y="1879972"/>
                    <a:pt x="976334" y="1885052"/>
                  </a:cubicBezTo>
                  <a:cubicBezTo>
                    <a:pt x="976334" y="1890132"/>
                    <a:pt x="974302" y="1894958"/>
                    <a:pt x="970746" y="1898514"/>
                  </a:cubicBezTo>
                  <a:lnTo>
                    <a:pt x="32597" y="2831583"/>
                  </a:lnTo>
                  <a:lnTo>
                    <a:pt x="19135" y="2817994"/>
                  </a:lnTo>
                  <a:lnTo>
                    <a:pt x="19135" y="2798944"/>
                  </a:lnTo>
                  <a:lnTo>
                    <a:pt x="6519884" y="2798944"/>
                  </a:lnTo>
                  <a:cubicBezTo>
                    <a:pt x="6530425" y="2798944"/>
                    <a:pt x="6538934" y="2807453"/>
                    <a:pt x="6538934" y="2817994"/>
                  </a:cubicBezTo>
                  <a:lnTo>
                    <a:pt x="6538934" y="3750936"/>
                  </a:lnTo>
                  <a:lnTo>
                    <a:pt x="6519884" y="3750936"/>
                  </a:lnTo>
                  <a:lnTo>
                    <a:pt x="6506422" y="3737474"/>
                  </a:lnTo>
                  <a:lnTo>
                    <a:pt x="8382974" y="1871590"/>
                  </a:lnTo>
                  <a:lnTo>
                    <a:pt x="8396436" y="1885052"/>
                  </a:lnTo>
                  <a:lnTo>
                    <a:pt x="8382974" y="1898514"/>
                  </a:lnTo>
                  <a:lnTo>
                    <a:pt x="6506549" y="32630"/>
                  </a:lnTo>
                  <a:lnTo>
                    <a:pt x="6520011" y="19168"/>
                  </a:lnTo>
                  <a:lnTo>
                    <a:pt x="6539061" y="19168"/>
                  </a:lnTo>
                  <a:lnTo>
                    <a:pt x="6539061" y="952110"/>
                  </a:lnTo>
                  <a:cubicBezTo>
                    <a:pt x="6539061" y="962651"/>
                    <a:pt x="6530552" y="971160"/>
                    <a:pt x="6520011" y="971160"/>
                  </a:cubicBezTo>
                  <a:lnTo>
                    <a:pt x="19135" y="971160"/>
                  </a:lnTo>
                  <a:close/>
                </a:path>
              </a:pathLst>
            </a:custGeom>
            <a:solidFill>
              <a:srgbClr val="AD84C6"/>
            </a:solidFill>
            <a:ln w="12700">
              <a:solidFill>
                <a:srgbClr val="000000"/>
              </a:solidFill>
            </a:ln>
          </p:spPr>
        </p:sp>
        <p:sp>
          <p:nvSpPr>
            <p:cNvPr name="TextBox 34" id="34"/>
            <p:cNvSpPr txBox="true"/>
            <p:nvPr/>
          </p:nvSpPr>
          <p:spPr>
            <a:xfrm>
              <a:off x="0" y="-9525"/>
              <a:ext cx="8415334" cy="3779441"/>
            </a:xfrm>
            <a:prstGeom prst="rect">
              <a:avLst/>
            </a:prstGeom>
          </p:spPr>
          <p:txBody>
            <a:bodyPr anchor="ctr" rtlCol="false" tIns="50800" lIns="50800" bIns="50800" rIns="50800"/>
            <a:lstStyle/>
            <a:p>
              <a:pPr algn="ctr">
                <a:lnSpc>
                  <a:spcPts val="2879"/>
                </a:lnSpc>
              </a:pPr>
              <a:r>
                <a:rPr lang="en-US" sz="2400">
                  <a:solidFill>
                    <a:srgbClr val="AD84C6"/>
                  </a:solidFill>
                  <a:latin typeface="Trebuchet MS"/>
                  <a:ea typeface="Trebuchet MS"/>
                  <a:cs typeface="Trebuchet MS"/>
                  <a:sym typeface="Trebuchet MS"/>
                </a:rPr>
                <a:t>Polisiau addysg gwahanol mewn rhannau eraill o’r DU.</a:t>
              </a:r>
            </a:p>
            <a:p>
              <a:pPr algn="ctr">
                <a:lnSpc>
                  <a:spcPts val="2879"/>
                </a:lnSpc>
              </a:pPr>
              <a:r>
                <a:rPr lang="en-US" sz="2400" i="true">
                  <a:solidFill>
                    <a:srgbClr val="000000"/>
                  </a:solidFill>
                  <a:latin typeface="Trebuchet MS Italics"/>
                  <a:ea typeface="Trebuchet MS Italics"/>
                  <a:cs typeface="Trebuchet MS Italics"/>
                  <a:sym typeface="Trebuchet MS Italics"/>
                </a:rPr>
                <a:t>Divergent education policies elsewhere in UK.  </a:t>
              </a:r>
            </a:p>
          </p:txBody>
        </p:sp>
      </p:grpSp>
      <p:grpSp>
        <p:nvGrpSpPr>
          <p:cNvPr name="Group 35" id="35"/>
          <p:cNvGrpSpPr/>
          <p:nvPr/>
        </p:nvGrpSpPr>
        <p:grpSpPr>
          <a:xfrm rot="0">
            <a:off x="10806559" y="6805294"/>
            <a:ext cx="6695627" cy="3495993"/>
            <a:chOff x="0" y="0"/>
            <a:chExt cx="8927502" cy="4661324"/>
          </a:xfrm>
        </p:grpSpPr>
        <p:sp>
          <p:nvSpPr>
            <p:cNvPr name="Freeform 36" id="36"/>
            <p:cNvSpPr/>
            <p:nvPr/>
          </p:nvSpPr>
          <p:spPr>
            <a:xfrm flipH="false" flipV="false" rot="0">
              <a:off x="19050" y="19050"/>
              <a:ext cx="8889365" cy="4623181"/>
            </a:xfrm>
            <a:custGeom>
              <a:avLst/>
              <a:gdLst/>
              <a:ahLst/>
              <a:cxnLst/>
              <a:rect r="r" b="b" t="t" l="l"/>
              <a:pathLst>
                <a:path h="4623181" w="8889365">
                  <a:moveTo>
                    <a:pt x="0" y="1155827"/>
                  </a:moveTo>
                  <a:lnTo>
                    <a:pt x="6568694" y="1155827"/>
                  </a:lnTo>
                  <a:lnTo>
                    <a:pt x="6568694" y="0"/>
                  </a:lnTo>
                  <a:lnTo>
                    <a:pt x="8889365" y="2311654"/>
                  </a:lnTo>
                  <a:lnTo>
                    <a:pt x="6568694" y="4623181"/>
                  </a:lnTo>
                  <a:lnTo>
                    <a:pt x="6568694" y="3467481"/>
                  </a:lnTo>
                  <a:lnTo>
                    <a:pt x="0" y="3467481"/>
                  </a:lnTo>
                  <a:lnTo>
                    <a:pt x="1160399" y="2311654"/>
                  </a:lnTo>
                  <a:close/>
                </a:path>
              </a:pathLst>
            </a:custGeom>
            <a:solidFill>
              <a:srgbClr val="FFFFFF"/>
            </a:solidFill>
            <a:ln w="12700">
              <a:solidFill>
                <a:srgbClr val="000000"/>
              </a:solidFill>
            </a:ln>
          </p:spPr>
        </p:sp>
        <p:sp>
          <p:nvSpPr>
            <p:cNvPr name="Freeform 37" id="37"/>
            <p:cNvSpPr/>
            <p:nvPr/>
          </p:nvSpPr>
          <p:spPr>
            <a:xfrm flipH="false" flipV="false" rot="0">
              <a:off x="-85" y="-118"/>
              <a:ext cx="8927550" cy="4661516"/>
            </a:xfrm>
            <a:custGeom>
              <a:avLst/>
              <a:gdLst/>
              <a:ahLst/>
              <a:cxnLst/>
              <a:rect r="r" b="b" t="t" l="l"/>
              <a:pathLst>
                <a:path h="4661516" w="8927550">
                  <a:moveTo>
                    <a:pt x="19135" y="1155945"/>
                  </a:moveTo>
                  <a:lnTo>
                    <a:pt x="6587829" y="1155945"/>
                  </a:lnTo>
                  <a:lnTo>
                    <a:pt x="6587829" y="1174995"/>
                  </a:lnTo>
                  <a:lnTo>
                    <a:pt x="6568779" y="1174995"/>
                  </a:lnTo>
                  <a:lnTo>
                    <a:pt x="6568779" y="19168"/>
                  </a:lnTo>
                  <a:cubicBezTo>
                    <a:pt x="6568779" y="11421"/>
                    <a:pt x="6573350" y="4563"/>
                    <a:pt x="6580462" y="1515"/>
                  </a:cubicBezTo>
                  <a:cubicBezTo>
                    <a:pt x="6587574" y="-1533"/>
                    <a:pt x="6595703" y="118"/>
                    <a:pt x="6601163" y="5579"/>
                  </a:cubicBezTo>
                  <a:lnTo>
                    <a:pt x="8921962" y="2317233"/>
                  </a:lnTo>
                  <a:cubicBezTo>
                    <a:pt x="8925518" y="2320789"/>
                    <a:pt x="8927550" y="2325615"/>
                    <a:pt x="8927550" y="2330695"/>
                  </a:cubicBezTo>
                  <a:cubicBezTo>
                    <a:pt x="8927550" y="2335775"/>
                    <a:pt x="8925518" y="2340601"/>
                    <a:pt x="8921962" y="2344157"/>
                  </a:cubicBezTo>
                  <a:lnTo>
                    <a:pt x="6601291" y="4655938"/>
                  </a:lnTo>
                  <a:cubicBezTo>
                    <a:pt x="6595830" y="4661399"/>
                    <a:pt x="6587702" y="4663050"/>
                    <a:pt x="6580590" y="4660002"/>
                  </a:cubicBezTo>
                  <a:cubicBezTo>
                    <a:pt x="6573478" y="4656954"/>
                    <a:pt x="6568907" y="4650096"/>
                    <a:pt x="6568907" y="4642349"/>
                  </a:cubicBezTo>
                  <a:lnTo>
                    <a:pt x="6568907" y="3486649"/>
                  </a:lnTo>
                  <a:lnTo>
                    <a:pt x="6587957" y="3486649"/>
                  </a:lnTo>
                  <a:lnTo>
                    <a:pt x="6587957" y="3505699"/>
                  </a:lnTo>
                  <a:lnTo>
                    <a:pt x="19135" y="3505699"/>
                  </a:lnTo>
                  <a:cubicBezTo>
                    <a:pt x="11388" y="3505699"/>
                    <a:pt x="4530" y="3501000"/>
                    <a:pt x="1482" y="3493888"/>
                  </a:cubicBezTo>
                  <a:cubicBezTo>
                    <a:pt x="-1566" y="3486776"/>
                    <a:pt x="212" y="3478521"/>
                    <a:pt x="5673" y="3473060"/>
                  </a:cubicBezTo>
                  <a:lnTo>
                    <a:pt x="1166072" y="2317233"/>
                  </a:lnTo>
                  <a:lnTo>
                    <a:pt x="1179534" y="2330695"/>
                  </a:lnTo>
                  <a:lnTo>
                    <a:pt x="1166072" y="2344157"/>
                  </a:lnTo>
                  <a:lnTo>
                    <a:pt x="5673" y="1188457"/>
                  </a:lnTo>
                  <a:cubicBezTo>
                    <a:pt x="212" y="1182996"/>
                    <a:pt x="-1439" y="1174868"/>
                    <a:pt x="1482" y="1167629"/>
                  </a:cubicBezTo>
                  <a:cubicBezTo>
                    <a:pt x="4403" y="1160390"/>
                    <a:pt x="11388" y="1155818"/>
                    <a:pt x="19135" y="1155818"/>
                  </a:cubicBezTo>
                  <a:moveTo>
                    <a:pt x="19135" y="1193918"/>
                  </a:moveTo>
                  <a:lnTo>
                    <a:pt x="19135" y="1174868"/>
                  </a:lnTo>
                  <a:lnTo>
                    <a:pt x="32597" y="1161406"/>
                  </a:lnTo>
                  <a:lnTo>
                    <a:pt x="1192996" y="2317233"/>
                  </a:lnTo>
                  <a:cubicBezTo>
                    <a:pt x="1196552" y="2320789"/>
                    <a:pt x="1198584" y="2325615"/>
                    <a:pt x="1198584" y="2330695"/>
                  </a:cubicBezTo>
                  <a:cubicBezTo>
                    <a:pt x="1198584" y="2335775"/>
                    <a:pt x="1196552" y="2340601"/>
                    <a:pt x="1192996" y="2344157"/>
                  </a:cubicBezTo>
                  <a:lnTo>
                    <a:pt x="32597" y="3500111"/>
                  </a:lnTo>
                  <a:lnTo>
                    <a:pt x="19135" y="3486649"/>
                  </a:lnTo>
                  <a:lnTo>
                    <a:pt x="19135" y="3467599"/>
                  </a:lnTo>
                  <a:lnTo>
                    <a:pt x="6587829" y="3467599"/>
                  </a:lnTo>
                  <a:cubicBezTo>
                    <a:pt x="6598370" y="3467599"/>
                    <a:pt x="6606879" y="3476108"/>
                    <a:pt x="6606879" y="3486649"/>
                  </a:cubicBezTo>
                  <a:lnTo>
                    <a:pt x="6606879" y="4642476"/>
                  </a:lnTo>
                  <a:lnTo>
                    <a:pt x="6587829" y="4642476"/>
                  </a:lnTo>
                  <a:lnTo>
                    <a:pt x="6574367" y="4629014"/>
                  </a:lnTo>
                  <a:lnTo>
                    <a:pt x="8895038" y="2317233"/>
                  </a:lnTo>
                  <a:lnTo>
                    <a:pt x="8908500" y="2330695"/>
                  </a:lnTo>
                  <a:lnTo>
                    <a:pt x="8895038" y="2344157"/>
                  </a:lnTo>
                  <a:lnTo>
                    <a:pt x="6574367" y="32630"/>
                  </a:lnTo>
                  <a:lnTo>
                    <a:pt x="6587829" y="19168"/>
                  </a:lnTo>
                  <a:lnTo>
                    <a:pt x="6606879" y="19168"/>
                  </a:lnTo>
                  <a:lnTo>
                    <a:pt x="6606879" y="1174995"/>
                  </a:lnTo>
                  <a:cubicBezTo>
                    <a:pt x="6606879" y="1185536"/>
                    <a:pt x="6598370" y="1194045"/>
                    <a:pt x="6587829" y="1194045"/>
                  </a:cubicBezTo>
                  <a:lnTo>
                    <a:pt x="19135" y="1194045"/>
                  </a:lnTo>
                  <a:close/>
                </a:path>
              </a:pathLst>
            </a:custGeom>
            <a:solidFill>
              <a:srgbClr val="AD84C6"/>
            </a:solidFill>
            <a:ln w="12700">
              <a:solidFill>
                <a:srgbClr val="000000"/>
              </a:solidFill>
            </a:ln>
          </p:spPr>
        </p:sp>
        <p:sp>
          <p:nvSpPr>
            <p:cNvPr name="TextBox 38" id="38"/>
            <p:cNvSpPr txBox="true"/>
            <p:nvPr/>
          </p:nvSpPr>
          <p:spPr>
            <a:xfrm>
              <a:off x="0" y="-9525"/>
              <a:ext cx="8927502" cy="4670849"/>
            </a:xfrm>
            <a:prstGeom prst="rect">
              <a:avLst/>
            </a:prstGeom>
          </p:spPr>
          <p:txBody>
            <a:bodyPr anchor="ctr" rtlCol="false" tIns="50800" lIns="50800" bIns="50800" rIns="50800"/>
            <a:lstStyle/>
            <a:p>
              <a:pPr algn="ctr">
                <a:lnSpc>
                  <a:spcPts val="2879"/>
                </a:lnSpc>
              </a:pPr>
              <a:r>
                <a:rPr lang="en-US" sz="2400">
                  <a:solidFill>
                    <a:srgbClr val="AD84C6"/>
                  </a:solidFill>
                  <a:latin typeface="Trebuchet MS"/>
                  <a:ea typeface="Trebuchet MS"/>
                  <a:cs typeface="Trebuchet MS"/>
                  <a:sym typeface="Trebuchet MS"/>
                </a:rPr>
                <a:t>Darganfyddiadau ESTYN e.e. asesiadau athrawon yn anghyson.</a:t>
              </a:r>
            </a:p>
            <a:p>
              <a:pPr algn="ctr">
                <a:lnSpc>
                  <a:spcPts val="2879"/>
                </a:lnSpc>
              </a:pPr>
              <a:r>
                <a:rPr lang="en-US" sz="2400" i="true">
                  <a:solidFill>
                    <a:srgbClr val="000000"/>
                  </a:solidFill>
                  <a:latin typeface="Trebuchet MS Italics"/>
                  <a:ea typeface="Trebuchet MS Italics"/>
                  <a:cs typeface="Trebuchet MS Italics"/>
                  <a:sym typeface="Trebuchet MS Italics"/>
                </a:rPr>
                <a:t>ESTYN findings e.g. teacher assessments not strong enough. </a:t>
              </a:r>
            </a:p>
          </p:txBody>
        </p:sp>
      </p:gr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566832" y="520112"/>
            <a:ext cx="10354236" cy="164211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Dyfodol Llwyddiannus</a:t>
            </a:r>
          </a:p>
          <a:p>
            <a:pPr algn="ctr">
              <a:lnSpc>
                <a:spcPts val="5831"/>
              </a:lnSpc>
            </a:pPr>
            <a:r>
              <a:rPr lang="en-US" sz="4859">
                <a:solidFill>
                  <a:srgbClr val="000000"/>
                </a:solidFill>
                <a:latin typeface="Trebuchet MS"/>
                <a:ea typeface="Trebuchet MS"/>
                <a:cs typeface="Trebuchet MS"/>
                <a:sym typeface="Trebuchet MS"/>
              </a:rPr>
              <a:t>Successful Futures</a:t>
            </a:r>
          </a:p>
        </p:txBody>
      </p:sp>
      <p:grpSp>
        <p:nvGrpSpPr>
          <p:cNvPr name="Group 3" id="3"/>
          <p:cNvGrpSpPr/>
          <p:nvPr/>
        </p:nvGrpSpPr>
        <p:grpSpPr>
          <a:xfrm rot="0">
            <a:off x="1301284" y="2337831"/>
            <a:ext cx="7456953" cy="7459935"/>
            <a:chOff x="0" y="0"/>
            <a:chExt cx="9942604" cy="9946580"/>
          </a:xfrm>
        </p:grpSpPr>
        <p:sp>
          <p:nvSpPr>
            <p:cNvPr name="Freeform 4" id="4"/>
            <p:cNvSpPr/>
            <p:nvPr/>
          </p:nvSpPr>
          <p:spPr>
            <a:xfrm flipH="false" flipV="false" rot="0">
              <a:off x="19050" y="19050"/>
              <a:ext cx="9904476" cy="9908540"/>
            </a:xfrm>
            <a:custGeom>
              <a:avLst/>
              <a:gdLst/>
              <a:ahLst/>
              <a:cxnLst/>
              <a:rect r="r" b="b" t="t" l="l"/>
              <a:pathLst>
                <a:path h="9908540" w="9904476">
                  <a:moveTo>
                    <a:pt x="0" y="0"/>
                  </a:moveTo>
                  <a:lnTo>
                    <a:pt x="9904476" y="0"/>
                  </a:lnTo>
                  <a:lnTo>
                    <a:pt x="9904476" y="9908540"/>
                  </a:lnTo>
                  <a:lnTo>
                    <a:pt x="0" y="9908540"/>
                  </a:lnTo>
                  <a:close/>
                </a:path>
              </a:pathLst>
            </a:custGeom>
            <a:solidFill>
              <a:srgbClr val="000000">
                <a:alpha val="0"/>
              </a:srgbClr>
            </a:solidFill>
            <a:ln w="12700">
              <a:solidFill>
                <a:srgbClr val="000000"/>
              </a:solidFill>
            </a:ln>
          </p:spPr>
        </p:sp>
        <p:sp>
          <p:nvSpPr>
            <p:cNvPr name="Freeform 5" id="5"/>
            <p:cNvSpPr/>
            <p:nvPr/>
          </p:nvSpPr>
          <p:spPr>
            <a:xfrm flipH="false" flipV="false" rot="0">
              <a:off x="0" y="0"/>
              <a:ext cx="9942576" cy="9946640"/>
            </a:xfrm>
            <a:custGeom>
              <a:avLst/>
              <a:gdLst/>
              <a:ahLst/>
              <a:cxnLst/>
              <a:rect r="r" b="b" t="t" l="l"/>
              <a:pathLst>
                <a:path h="9946640" w="9942576">
                  <a:moveTo>
                    <a:pt x="19050" y="0"/>
                  </a:moveTo>
                  <a:lnTo>
                    <a:pt x="9923526" y="0"/>
                  </a:lnTo>
                  <a:cubicBezTo>
                    <a:pt x="9934067" y="0"/>
                    <a:pt x="9942576" y="8509"/>
                    <a:pt x="9942576" y="19050"/>
                  </a:cubicBezTo>
                  <a:lnTo>
                    <a:pt x="9942576" y="9927590"/>
                  </a:lnTo>
                  <a:cubicBezTo>
                    <a:pt x="9942576" y="9938131"/>
                    <a:pt x="9934067" y="9946640"/>
                    <a:pt x="9923526" y="9946640"/>
                  </a:cubicBezTo>
                  <a:lnTo>
                    <a:pt x="19050" y="9946640"/>
                  </a:lnTo>
                  <a:cubicBezTo>
                    <a:pt x="8509" y="9946640"/>
                    <a:pt x="0" y="9938131"/>
                    <a:pt x="0" y="9927590"/>
                  </a:cubicBezTo>
                  <a:lnTo>
                    <a:pt x="0" y="19050"/>
                  </a:lnTo>
                  <a:cubicBezTo>
                    <a:pt x="0" y="8509"/>
                    <a:pt x="8509" y="0"/>
                    <a:pt x="19050" y="0"/>
                  </a:cubicBezTo>
                  <a:moveTo>
                    <a:pt x="19050" y="38100"/>
                  </a:moveTo>
                  <a:lnTo>
                    <a:pt x="19050" y="19050"/>
                  </a:lnTo>
                  <a:lnTo>
                    <a:pt x="38100" y="19050"/>
                  </a:lnTo>
                  <a:lnTo>
                    <a:pt x="38100" y="9927590"/>
                  </a:lnTo>
                  <a:lnTo>
                    <a:pt x="19050" y="9927590"/>
                  </a:lnTo>
                  <a:lnTo>
                    <a:pt x="19050" y="9908540"/>
                  </a:lnTo>
                  <a:lnTo>
                    <a:pt x="9923526" y="9908540"/>
                  </a:lnTo>
                  <a:lnTo>
                    <a:pt x="9923526" y="9927590"/>
                  </a:lnTo>
                  <a:lnTo>
                    <a:pt x="9904476" y="9927590"/>
                  </a:lnTo>
                  <a:lnTo>
                    <a:pt x="9904476" y="19050"/>
                  </a:lnTo>
                  <a:lnTo>
                    <a:pt x="9923526" y="19050"/>
                  </a:lnTo>
                  <a:lnTo>
                    <a:pt x="9923526" y="38100"/>
                  </a:lnTo>
                  <a:lnTo>
                    <a:pt x="19050" y="38100"/>
                  </a:lnTo>
                  <a:close/>
                </a:path>
              </a:pathLst>
            </a:custGeom>
            <a:solidFill>
              <a:srgbClr val="8784C7"/>
            </a:solidFill>
            <a:ln w="12700">
              <a:solidFill>
                <a:srgbClr val="000000"/>
              </a:solidFill>
            </a:ln>
          </p:spPr>
        </p:sp>
        <p:sp>
          <p:nvSpPr>
            <p:cNvPr name="TextBox 6" id="6"/>
            <p:cNvSpPr txBox="true"/>
            <p:nvPr/>
          </p:nvSpPr>
          <p:spPr>
            <a:xfrm>
              <a:off x="0" y="-19050"/>
              <a:ext cx="9942604" cy="9965630"/>
            </a:xfrm>
            <a:prstGeom prst="rect">
              <a:avLst/>
            </a:prstGeom>
          </p:spPr>
          <p:txBody>
            <a:bodyPr anchor="t" rtlCol="false" tIns="50800" lIns="50800" bIns="50800" rIns="50800"/>
            <a:lstStyle/>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Cymrodd yr adroddiad </a:t>
              </a:r>
              <a:r>
                <a:rPr lang="en-US" b="true" sz="3600">
                  <a:solidFill>
                    <a:srgbClr val="FF0000"/>
                  </a:solidFill>
                  <a:latin typeface="Trebuchet MS Bold"/>
                  <a:ea typeface="Trebuchet MS Bold"/>
                  <a:cs typeface="Trebuchet MS Bold"/>
                  <a:sym typeface="Trebuchet MS Bold"/>
                </a:rPr>
                <a:t>Dyfodol Llwyddiannus</a:t>
              </a:r>
              <a:r>
                <a:rPr lang="en-US" sz="3600">
                  <a:solidFill>
                    <a:srgbClr val="000000"/>
                  </a:solidFill>
                  <a:latin typeface="Trebuchet MS"/>
                  <a:ea typeface="Trebuchet MS"/>
                  <a:cs typeface="Trebuchet MS"/>
                  <a:sym typeface="Trebuchet MS"/>
                </a:rPr>
                <a:t> (2015) bron i flwyddyn i gwblhau a dywedodd yr Athro Donaldson ei fod wedi derbyn neges clir ar ol casglu tystiolaeth wrth mwy na 700 o bobl gan gynnwys disgyblion, rhieni, athrawon a busnes.</a:t>
              </a:r>
            </a:p>
            <a:p>
              <a:pPr algn="l" marL="542925" indent="-271462" lvl="1">
                <a:lnSpc>
                  <a:spcPts val="3600"/>
                </a:lnSpc>
                <a:buFont typeface="Arial"/>
                <a:buChar char="•"/>
              </a:pPr>
              <a:r>
                <a:rPr lang="en-US" sz="3000">
                  <a:solidFill>
                    <a:srgbClr val="000000"/>
                  </a:solidFill>
                  <a:latin typeface="Trebuchet MS"/>
                  <a:ea typeface="Trebuchet MS"/>
                  <a:cs typeface="Trebuchet MS"/>
                  <a:sym typeface="Trebuchet MS"/>
                </a:rPr>
                <a:t>Cafodd Donaldson ei gomisiynu gan y gweinidog addysgar y pryd, Huw Lewis, i ymgymryd ag adolygiad o’r cwricwlwm cenedlaethol a phrofi.</a:t>
              </a:r>
            </a:p>
            <a:p>
              <a:pPr algn="l" marL="651510" indent="-325755" lvl="1">
                <a:lnSpc>
                  <a:spcPts val="4320"/>
                </a:lnSpc>
              </a:pPr>
            </a:p>
          </p:txBody>
        </p:sp>
      </p:grpSp>
      <p:grpSp>
        <p:nvGrpSpPr>
          <p:cNvPr name="Group 7" id="7"/>
          <p:cNvGrpSpPr/>
          <p:nvPr/>
        </p:nvGrpSpPr>
        <p:grpSpPr>
          <a:xfrm rot="0">
            <a:off x="9237910" y="2337831"/>
            <a:ext cx="7559427" cy="7459935"/>
            <a:chOff x="0" y="0"/>
            <a:chExt cx="10079236" cy="9946580"/>
          </a:xfrm>
        </p:grpSpPr>
        <p:sp>
          <p:nvSpPr>
            <p:cNvPr name="Freeform 8" id="8"/>
            <p:cNvSpPr/>
            <p:nvPr/>
          </p:nvSpPr>
          <p:spPr>
            <a:xfrm flipH="false" flipV="false" rot="0">
              <a:off x="19050" y="19050"/>
              <a:ext cx="10041128" cy="9908540"/>
            </a:xfrm>
            <a:custGeom>
              <a:avLst/>
              <a:gdLst/>
              <a:ahLst/>
              <a:cxnLst/>
              <a:rect r="r" b="b" t="t" l="l"/>
              <a:pathLst>
                <a:path h="9908540" w="10041128">
                  <a:moveTo>
                    <a:pt x="0" y="0"/>
                  </a:moveTo>
                  <a:lnTo>
                    <a:pt x="10041128" y="0"/>
                  </a:lnTo>
                  <a:lnTo>
                    <a:pt x="10041128" y="9908540"/>
                  </a:lnTo>
                  <a:lnTo>
                    <a:pt x="0" y="9908540"/>
                  </a:lnTo>
                  <a:close/>
                </a:path>
              </a:pathLst>
            </a:custGeom>
            <a:solidFill>
              <a:srgbClr val="000000">
                <a:alpha val="0"/>
              </a:srgbClr>
            </a:solidFill>
            <a:ln w="12700">
              <a:solidFill>
                <a:srgbClr val="000000"/>
              </a:solidFill>
            </a:ln>
          </p:spPr>
        </p:sp>
        <p:sp>
          <p:nvSpPr>
            <p:cNvPr name="Freeform 9" id="9"/>
            <p:cNvSpPr/>
            <p:nvPr/>
          </p:nvSpPr>
          <p:spPr>
            <a:xfrm flipH="false" flipV="false" rot="0">
              <a:off x="0" y="0"/>
              <a:ext cx="10079228" cy="9946640"/>
            </a:xfrm>
            <a:custGeom>
              <a:avLst/>
              <a:gdLst/>
              <a:ahLst/>
              <a:cxnLst/>
              <a:rect r="r" b="b" t="t" l="l"/>
              <a:pathLst>
                <a:path h="9946640" w="10079228">
                  <a:moveTo>
                    <a:pt x="19050" y="0"/>
                  </a:moveTo>
                  <a:lnTo>
                    <a:pt x="10060178" y="0"/>
                  </a:lnTo>
                  <a:cubicBezTo>
                    <a:pt x="10070719" y="0"/>
                    <a:pt x="10079228" y="8509"/>
                    <a:pt x="10079228" y="19050"/>
                  </a:cubicBezTo>
                  <a:lnTo>
                    <a:pt x="10079228" y="9927590"/>
                  </a:lnTo>
                  <a:cubicBezTo>
                    <a:pt x="10079228" y="9938131"/>
                    <a:pt x="10070719" y="9946640"/>
                    <a:pt x="10060178" y="9946640"/>
                  </a:cubicBezTo>
                  <a:lnTo>
                    <a:pt x="19050" y="9946640"/>
                  </a:lnTo>
                  <a:cubicBezTo>
                    <a:pt x="8509" y="9946640"/>
                    <a:pt x="0" y="9938131"/>
                    <a:pt x="0" y="9927590"/>
                  </a:cubicBezTo>
                  <a:lnTo>
                    <a:pt x="0" y="19050"/>
                  </a:lnTo>
                  <a:cubicBezTo>
                    <a:pt x="0" y="8509"/>
                    <a:pt x="8509" y="0"/>
                    <a:pt x="19050" y="0"/>
                  </a:cubicBezTo>
                  <a:moveTo>
                    <a:pt x="19050" y="38100"/>
                  </a:moveTo>
                  <a:lnTo>
                    <a:pt x="19050" y="19050"/>
                  </a:lnTo>
                  <a:lnTo>
                    <a:pt x="38100" y="19050"/>
                  </a:lnTo>
                  <a:lnTo>
                    <a:pt x="38100" y="9927590"/>
                  </a:lnTo>
                  <a:lnTo>
                    <a:pt x="19050" y="9927590"/>
                  </a:lnTo>
                  <a:lnTo>
                    <a:pt x="19050" y="9908540"/>
                  </a:lnTo>
                  <a:lnTo>
                    <a:pt x="10060178" y="9908540"/>
                  </a:lnTo>
                  <a:lnTo>
                    <a:pt x="10060178" y="9927590"/>
                  </a:lnTo>
                  <a:lnTo>
                    <a:pt x="10041128" y="9927590"/>
                  </a:lnTo>
                  <a:lnTo>
                    <a:pt x="10041128" y="19050"/>
                  </a:lnTo>
                  <a:lnTo>
                    <a:pt x="10060178" y="19050"/>
                  </a:lnTo>
                  <a:lnTo>
                    <a:pt x="10060178" y="38100"/>
                  </a:lnTo>
                  <a:lnTo>
                    <a:pt x="19050" y="38100"/>
                  </a:lnTo>
                  <a:close/>
                </a:path>
              </a:pathLst>
            </a:custGeom>
            <a:solidFill>
              <a:srgbClr val="FFF6D4"/>
            </a:solidFill>
            <a:ln w="12700">
              <a:solidFill>
                <a:srgbClr val="000000"/>
              </a:solidFill>
            </a:ln>
          </p:spPr>
        </p:sp>
        <p:sp>
          <p:nvSpPr>
            <p:cNvPr name="TextBox 10" id="10"/>
            <p:cNvSpPr txBox="true"/>
            <p:nvPr/>
          </p:nvSpPr>
          <p:spPr>
            <a:xfrm>
              <a:off x="0" y="-19050"/>
              <a:ext cx="10079236" cy="9965630"/>
            </a:xfrm>
            <a:prstGeom prst="rect">
              <a:avLst/>
            </a:prstGeom>
          </p:spPr>
          <p:txBody>
            <a:bodyPr anchor="t" rtlCol="false" tIns="50800" lIns="50800" bIns="50800" rIns="50800"/>
            <a:lstStyle/>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The </a:t>
              </a:r>
              <a:r>
                <a:rPr lang="en-US" b="true" sz="3600">
                  <a:solidFill>
                    <a:srgbClr val="FF0000"/>
                  </a:solidFill>
                  <a:latin typeface="Trebuchet MS Bold"/>
                  <a:ea typeface="Trebuchet MS Bold"/>
                  <a:cs typeface="Trebuchet MS Bold"/>
                  <a:sym typeface="Trebuchet MS Bold"/>
                </a:rPr>
                <a:t>Successful Futures </a:t>
              </a:r>
              <a:r>
                <a:rPr lang="en-US" sz="3600">
                  <a:solidFill>
                    <a:srgbClr val="000000"/>
                  </a:solidFill>
                  <a:latin typeface="Trebuchet MS"/>
                  <a:ea typeface="Trebuchet MS"/>
                  <a:cs typeface="Trebuchet MS"/>
                  <a:sym typeface="Trebuchet MS"/>
                </a:rPr>
                <a:t>report (2015) took nearly a year to compile and Professor Donaldson said he had received a "clear and consistent" message after taking evidence from more than 700 people, from pupils and parents to teachers and business. </a:t>
              </a:r>
            </a:p>
            <a:p>
              <a:pPr algn="l" marL="542925" indent="-271462" lvl="1">
                <a:lnSpc>
                  <a:spcPts val="3600"/>
                </a:lnSpc>
                <a:buFont typeface="Arial"/>
                <a:buChar char="•"/>
              </a:pPr>
              <a:r>
                <a:rPr lang="en-US" sz="3000">
                  <a:solidFill>
                    <a:srgbClr val="000000"/>
                  </a:solidFill>
                  <a:latin typeface="Trebuchet MS"/>
                  <a:ea typeface="Trebuchet MS"/>
                  <a:cs typeface="Trebuchet MS"/>
                  <a:sym typeface="Trebuchet MS"/>
                </a:rPr>
                <a:t>Donaldson was commissioned by the then Education Minister,  Huw Lewis, to undertake a comprehensive and wide-ranging review of the national curriculum and testing. </a:t>
              </a:r>
            </a:p>
            <a:p>
              <a:pPr algn="l" marL="651510" indent="-325755" lvl="1">
                <a:lnSpc>
                  <a:spcPts val="4320"/>
                </a:lnSpc>
              </a:pPr>
            </a:p>
            <a:p>
              <a:pPr algn="l" marL="651510" indent="-325755" lvl="1">
                <a:lnSpc>
                  <a:spcPts val="4320"/>
                </a:lnSpc>
              </a:pPr>
            </a:p>
          </p:txBody>
        </p:sp>
      </p:grpSp>
      <p:grpSp>
        <p:nvGrpSpPr>
          <p:cNvPr name="Group 11" id="11"/>
          <p:cNvGrpSpPr>
            <a:grpSpLocks noChangeAspect="true"/>
          </p:cNvGrpSpPr>
          <p:nvPr/>
        </p:nvGrpSpPr>
        <p:grpSpPr>
          <a:xfrm rot="588576">
            <a:off x="16054022" y="209280"/>
            <a:ext cx="1613196" cy="2282824"/>
            <a:chOff x="0" y="0"/>
            <a:chExt cx="2150928" cy="3043766"/>
          </a:xfrm>
        </p:grpSpPr>
        <p:sp>
          <p:nvSpPr>
            <p:cNvPr name="Freeform 12" id="12" descr="Elements of Effective Practice for Mentoring | Evolve"/>
            <p:cNvSpPr/>
            <p:nvPr/>
          </p:nvSpPr>
          <p:spPr>
            <a:xfrm flipH="false" flipV="false" rot="0">
              <a:off x="0" y="0"/>
              <a:ext cx="2150872" cy="3043809"/>
            </a:xfrm>
            <a:custGeom>
              <a:avLst/>
              <a:gdLst/>
              <a:ahLst/>
              <a:cxnLst/>
              <a:rect r="r" b="b" t="t" l="l"/>
              <a:pathLst>
                <a:path h="3043809" w="2150872">
                  <a:moveTo>
                    <a:pt x="0" y="0"/>
                  </a:moveTo>
                  <a:lnTo>
                    <a:pt x="2150872" y="0"/>
                  </a:lnTo>
                  <a:lnTo>
                    <a:pt x="2150872" y="3043809"/>
                  </a:lnTo>
                  <a:lnTo>
                    <a:pt x="0" y="3043809"/>
                  </a:lnTo>
                  <a:lnTo>
                    <a:pt x="0" y="0"/>
                  </a:lnTo>
                  <a:close/>
                </a:path>
              </a:pathLst>
            </a:custGeom>
            <a:blipFill>
              <a:blip r:embed="rId3"/>
              <a:stretch>
                <a:fillRect l="0" t="0" r="-2" b="1"/>
              </a:stretch>
            </a:blipFill>
          </p:spPr>
        </p:sp>
      </p:grpSp>
      <p:grpSp>
        <p:nvGrpSpPr>
          <p:cNvPr name="Group 13" id="13"/>
          <p:cNvGrpSpPr>
            <a:grpSpLocks noChangeAspect="true"/>
          </p:cNvGrpSpPr>
          <p:nvPr/>
        </p:nvGrpSpPr>
        <p:grpSpPr>
          <a:xfrm rot="-587427">
            <a:off x="626109" y="241625"/>
            <a:ext cx="1543050" cy="2218134"/>
            <a:chOff x="0" y="0"/>
            <a:chExt cx="2057400" cy="2957512"/>
          </a:xfrm>
        </p:grpSpPr>
        <p:sp>
          <p:nvSpPr>
            <p:cNvPr name="Freeform 14" id="14" descr="Dyfodol Llwyddiannus: adolygiad o'r cwricwlwm a'r ..."/>
            <p:cNvSpPr/>
            <p:nvPr/>
          </p:nvSpPr>
          <p:spPr>
            <a:xfrm flipH="false" flipV="false" rot="0">
              <a:off x="0" y="0"/>
              <a:ext cx="2057400" cy="2957449"/>
            </a:xfrm>
            <a:custGeom>
              <a:avLst/>
              <a:gdLst/>
              <a:ahLst/>
              <a:cxnLst/>
              <a:rect r="r" b="b" t="t" l="l"/>
              <a:pathLst>
                <a:path h="2957449" w="2057400">
                  <a:moveTo>
                    <a:pt x="0" y="0"/>
                  </a:moveTo>
                  <a:lnTo>
                    <a:pt x="2057400" y="0"/>
                  </a:lnTo>
                  <a:lnTo>
                    <a:pt x="2057400" y="2957449"/>
                  </a:lnTo>
                  <a:lnTo>
                    <a:pt x="0" y="2957449"/>
                  </a:lnTo>
                  <a:lnTo>
                    <a:pt x="0" y="0"/>
                  </a:lnTo>
                  <a:close/>
                </a:path>
              </a:pathLst>
            </a:custGeom>
            <a:blipFill>
              <a:blip r:embed="rId4"/>
              <a:stretch>
                <a:fillRect l="0" t="0" r="0" b="-2"/>
              </a:stretch>
            </a:blipFill>
          </p:spPr>
        </p:sp>
      </p:grpSp>
    </p:spTree>
  </p:cSld>
  <p:clrMapOvr>
    <a:masterClrMapping/>
  </p:clrMapOvr>
</p:sld>
</file>

<file path=ppt/slides/slide9.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492383" y="631826"/>
            <a:ext cx="10354236" cy="279463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Yr Achos dros Newid </a:t>
            </a:r>
          </a:p>
          <a:p>
            <a:pPr algn="ctr">
              <a:lnSpc>
                <a:spcPts val="6480"/>
              </a:lnSpc>
            </a:pPr>
            <a:r>
              <a:rPr lang="en-US" sz="5400">
                <a:solidFill>
                  <a:srgbClr val="000000"/>
                </a:solidFill>
                <a:latin typeface="Trebuchet MS"/>
                <a:ea typeface="Trebuchet MS"/>
                <a:cs typeface="Trebuchet MS"/>
                <a:sym typeface="Trebuchet MS"/>
              </a:rPr>
              <a:t>The Case for Change</a:t>
            </a:r>
          </a:p>
        </p:txBody>
      </p:sp>
      <p:grpSp>
        <p:nvGrpSpPr>
          <p:cNvPr name="Group 3" id="3"/>
          <p:cNvGrpSpPr/>
          <p:nvPr/>
        </p:nvGrpSpPr>
        <p:grpSpPr>
          <a:xfrm rot="0">
            <a:off x="706078" y="3281364"/>
            <a:ext cx="7899759" cy="6715123"/>
            <a:chOff x="0" y="0"/>
            <a:chExt cx="10533012" cy="8953498"/>
          </a:xfrm>
        </p:grpSpPr>
        <p:sp>
          <p:nvSpPr>
            <p:cNvPr name="Freeform 4" id="4"/>
            <p:cNvSpPr/>
            <p:nvPr/>
          </p:nvSpPr>
          <p:spPr>
            <a:xfrm flipH="false" flipV="false" rot="0">
              <a:off x="19050" y="19050"/>
              <a:ext cx="10494899" cy="8915400"/>
            </a:xfrm>
            <a:custGeom>
              <a:avLst/>
              <a:gdLst/>
              <a:ahLst/>
              <a:cxnLst/>
              <a:rect r="r" b="b" t="t" l="l"/>
              <a:pathLst>
                <a:path h="8915400" w="10494899">
                  <a:moveTo>
                    <a:pt x="0" y="0"/>
                  </a:moveTo>
                  <a:lnTo>
                    <a:pt x="10494899" y="0"/>
                  </a:lnTo>
                  <a:lnTo>
                    <a:pt x="10494899" y="8915400"/>
                  </a:lnTo>
                  <a:lnTo>
                    <a:pt x="0" y="8915400"/>
                  </a:lnTo>
                  <a:close/>
                </a:path>
              </a:pathLst>
            </a:custGeom>
            <a:solidFill>
              <a:srgbClr val="000000">
                <a:alpha val="0"/>
              </a:srgbClr>
            </a:solidFill>
            <a:ln w="12700">
              <a:solidFill>
                <a:srgbClr val="000000"/>
              </a:solidFill>
            </a:ln>
          </p:spPr>
        </p:sp>
        <p:sp>
          <p:nvSpPr>
            <p:cNvPr name="Freeform 5" id="5"/>
            <p:cNvSpPr/>
            <p:nvPr/>
          </p:nvSpPr>
          <p:spPr>
            <a:xfrm flipH="false" flipV="false" rot="0">
              <a:off x="0" y="0"/>
              <a:ext cx="10532999" cy="8953500"/>
            </a:xfrm>
            <a:custGeom>
              <a:avLst/>
              <a:gdLst/>
              <a:ahLst/>
              <a:cxnLst/>
              <a:rect r="r" b="b" t="t" l="l"/>
              <a:pathLst>
                <a:path h="8953500" w="10532999">
                  <a:moveTo>
                    <a:pt x="19050" y="0"/>
                  </a:moveTo>
                  <a:lnTo>
                    <a:pt x="10513949" y="0"/>
                  </a:lnTo>
                  <a:cubicBezTo>
                    <a:pt x="10524490" y="0"/>
                    <a:pt x="10532999" y="8509"/>
                    <a:pt x="10532999" y="19050"/>
                  </a:cubicBezTo>
                  <a:lnTo>
                    <a:pt x="10532999" y="8934450"/>
                  </a:lnTo>
                  <a:cubicBezTo>
                    <a:pt x="10532999" y="8944991"/>
                    <a:pt x="10524490" y="8953500"/>
                    <a:pt x="10513949" y="8953500"/>
                  </a:cubicBezTo>
                  <a:lnTo>
                    <a:pt x="19050" y="8953500"/>
                  </a:lnTo>
                  <a:cubicBezTo>
                    <a:pt x="8509" y="8953500"/>
                    <a:pt x="0" y="8944991"/>
                    <a:pt x="0" y="8934450"/>
                  </a:cubicBezTo>
                  <a:lnTo>
                    <a:pt x="0" y="19050"/>
                  </a:lnTo>
                  <a:cubicBezTo>
                    <a:pt x="0" y="8509"/>
                    <a:pt x="8509" y="0"/>
                    <a:pt x="19050" y="0"/>
                  </a:cubicBezTo>
                  <a:moveTo>
                    <a:pt x="19050" y="38100"/>
                  </a:moveTo>
                  <a:lnTo>
                    <a:pt x="19050" y="19050"/>
                  </a:lnTo>
                  <a:lnTo>
                    <a:pt x="38100" y="19050"/>
                  </a:lnTo>
                  <a:lnTo>
                    <a:pt x="38100" y="8934450"/>
                  </a:lnTo>
                  <a:lnTo>
                    <a:pt x="19050" y="8934450"/>
                  </a:lnTo>
                  <a:lnTo>
                    <a:pt x="19050" y="8915400"/>
                  </a:lnTo>
                  <a:lnTo>
                    <a:pt x="10513949" y="8915400"/>
                  </a:lnTo>
                  <a:lnTo>
                    <a:pt x="10513949" y="8934450"/>
                  </a:lnTo>
                  <a:lnTo>
                    <a:pt x="10494899" y="8934450"/>
                  </a:lnTo>
                  <a:lnTo>
                    <a:pt x="10494899" y="19050"/>
                  </a:lnTo>
                  <a:lnTo>
                    <a:pt x="10513949" y="19050"/>
                  </a:lnTo>
                  <a:lnTo>
                    <a:pt x="10513949" y="38100"/>
                  </a:lnTo>
                  <a:lnTo>
                    <a:pt x="19050" y="38100"/>
                  </a:lnTo>
                  <a:close/>
                </a:path>
              </a:pathLst>
            </a:custGeom>
            <a:solidFill>
              <a:srgbClr val="FFF6D4"/>
            </a:solidFill>
            <a:ln w="12700">
              <a:solidFill>
                <a:srgbClr val="000000"/>
              </a:solidFill>
            </a:ln>
          </p:spPr>
        </p:sp>
        <p:sp>
          <p:nvSpPr>
            <p:cNvPr name="TextBox 6" id="6"/>
            <p:cNvSpPr txBox="true"/>
            <p:nvPr/>
          </p:nvSpPr>
          <p:spPr>
            <a:xfrm>
              <a:off x="0" y="0"/>
              <a:ext cx="10533012" cy="8953498"/>
            </a:xfrm>
            <a:prstGeom prst="rect">
              <a:avLst/>
            </a:prstGeom>
          </p:spPr>
          <p:txBody>
            <a:bodyPr anchor="t" rtlCol="false" tIns="50800" lIns="50800" bIns="50800" rIns="50800"/>
            <a:lstStyle/>
            <a:p>
              <a:pPr algn="l" marL="602647" indent="-301323" lvl="1">
                <a:lnSpc>
                  <a:spcPts val="3996"/>
                </a:lnSpc>
                <a:buFont typeface="Arial"/>
                <a:buChar char="•"/>
              </a:pPr>
              <a:r>
                <a:rPr lang="en-US" sz="3330">
                  <a:solidFill>
                    <a:srgbClr val="000000"/>
                  </a:solidFill>
                  <a:latin typeface="Trebuchet MS"/>
                  <a:ea typeface="Trebuchet MS"/>
                  <a:cs typeface="Trebuchet MS"/>
                  <a:sym typeface="Trebuchet MS"/>
                </a:rPr>
                <a:t>Er gwaethaf y gyfres o adolygiadau a gyflwynwyd gan Lywodraeth Cymru roedd nifer o faterion wedi parhau ynglyn â’r cwricwlwm yng Nghymru.</a:t>
              </a:r>
            </a:p>
            <a:p>
              <a:pPr algn="l" marL="602647" indent="-301323" lvl="1">
                <a:lnSpc>
                  <a:spcPts val="3996"/>
                </a:lnSpc>
                <a:buFont typeface="Arial"/>
                <a:buChar char="•"/>
              </a:pPr>
              <a:r>
                <a:rPr lang="en-US" sz="3330">
                  <a:solidFill>
                    <a:srgbClr val="000000"/>
                  </a:solidFill>
                  <a:latin typeface="Trebuchet MS"/>
                  <a:ea typeface="Trebuchet MS"/>
                  <a:cs typeface="Trebuchet MS"/>
                  <a:sym typeface="Trebuchet MS"/>
                </a:rPr>
                <a:t>Tystiolaeth o arolygon PISA o berfformaid cymharol plant a phobl ifanc yng Nghymru mewn cymwysterau cenedlaethol, a dadansoddiadau Estyn yn dangos nad oedd lefelau cyflawniad cystal ag y gallent neu y dylent fod.</a:t>
              </a:r>
            </a:p>
          </p:txBody>
        </p:sp>
      </p:grpSp>
      <p:grpSp>
        <p:nvGrpSpPr>
          <p:cNvPr name="Group 7" id="7"/>
          <p:cNvGrpSpPr/>
          <p:nvPr/>
        </p:nvGrpSpPr>
        <p:grpSpPr>
          <a:xfrm rot="0">
            <a:off x="9459664" y="3281364"/>
            <a:ext cx="7966323" cy="6715123"/>
            <a:chOff x="0" y="0"/>
            <a:chExt cx="10621764" cy="8953498"/>
          </a:xfrm>
        </p:grpSpPr>
        <p:sp>
          <p:nvSpPr>
            <p:cNvPr name="Freeform 8" id="8"/>
            <p:cNvSpPr/>
            <p:nvPr/>
          </p:nvSpPr>
          <p:spPr>
            <a:xfrm flipH="false" flipV="false" rot="0">
              <a:off x="19050" y="19050"/>
              <a:ext cx="10583672" cy="8915400"/>
            </a:xfrm>
            <a:custGeom>
              <a:avLst/>
              <a:gdLst/>
              <a:ahLst/>
              <a:cxnLst/>
              <a:rect r="r" b="b" t="t" l="l"/>
              <a:pathLst>
                <a:path h="8915400" w="10583672">
                  <a:moveTo>
                    <a:pt x="0" y="0"/>
                  </a:moveTo>
                  <a:lnTo>
                    <a:pt x="10583672" y="0"/>
                  </a:lnTo>
                  <a:lnTo>
                    <a:pt x="10583672" y="8915400"/>
                  </a:lnTo>
                  <a:lnTo>
                    <a:pt x="0" y="8915400"/>
                  </a:lnTo>
                  <a:close/>
                </a:path>
              </a:pathLst>
            </a:custGeom>
            <a:solidFill>
              <a:srgbClr val="000000">
                <a:alpha val="0"/>
              </a:srgbClr>
            </a:solidFill>
            <a:ln w="12700">
              <a:solidFill>
                <a:srgbClr val="000000"/>
              </a:solidFill>
            </a:ln>
          </p:spPr>
        </p:sp>
        <p:sp>
          <p:nvSpPr>
            <p:cNvPr name="Freeform 9" id="9"/>
            <p:cNvSpPr/>
            <p:nvPr/>
          </p:nvSpPr>
          <p:spPr>
            <a:xfrm flipH="false" flipV="false" rot="0">
              <a:off x="0" y="0"/>
              <a:ext cx="10621772" cy="8953500"/>
            </a:xfrm>
            <a:custGeom>
              <a:avLst/>
              <a:gdLst/>
              <a:ahLst/>
              <a:cxnLst/>
              <a:rect r="r" b="b" t="t" l="l"/>
              <a:pathLst>
                <a:path h="8953500" w="10621772">
                  <a:moveTo>
                    <a:pt x="19050" y="0"/>
                  </a:moveTo>
                  <a:lnTo>
                    <a:pt x="10602722" y="0"/>
                  </a:lnTo>
                  <a:cubicBezTo>
                    <a:pt x="10613263" y="0"/>
                    <a:pt x="10621772" y="8509"/>
                    <a:pt x="10621772" y="19050"/>
                  </a:cubicBezTo>
                  <a:lnTo>
                    <a:pt x="10621772" y="8934450"/>
                  </a:lnTo>
                  <a:cubicBezTo>
                    <a:pt x="10621772" y="8944991"/>
                    <a:pt x="10613263" y="8953500"/>
                    <a:pt x="10602722" y="8953500"/>
                  </a:cubicBezTo>
                  <a:lnTo>
                    <a:pt x="19050" y="8953500"/>
                  </a:lnTo>
                  <a:cubicBezTo>
                    <a:pt x="8509" y="8953500"/>
                    <a:pt x="0" y="8944991"/>
                    <a:pt x="0" y="8934450"/>
                  </a:cubicBezTo>
                  <a:lnTo>
                    <a:pt x="0" y="19050"/>
                  </a:lnTo>
                  <a:cubicBezTo>
                    <a:pt x="0" y="8509"/>
                    <a:pt x="8509" y="0"/>
                    <a:pt x="19050" y="0"/>
                  </a:cubicBezTo>
                  <a:moveTo>
                    <a:pt x="19050" y="38100"/>
                  </a:moveTo>
                  <a:lnTo>
                    <a:pt x="19050" y="19050"/>
                  </a:lnTo>
                  <a:lnTo>
                    <a:pt x="38100" y="19050"/>
                  </a:lnTo>
                  <a:lnTo>
                    <a:pt x="38100" y="8934450"/>
                  </a:lnTo>
                  <a:lnTo>
                    <a:pt x="19050" y="8934450"/>
                  </a:lnTo>
                  <a:lnTo>
                    <a:pt x="19050" y="8915400"/>
                  </a:lnTo>
                  <a:lnTo>
                    <a:pt x="10602722" y="8915400"/>
                  </a:lnTo>
                  <a:lnTo>
                    <a:pt x="10602722" y="8934450"/>
                  </a:lnTo>
                  <a:lnTo>
                    <a:pt x="10583672" y="8934450"/>
                  </a:lnTo>
                  <a:lnTo>
                    <a:pt x="10583672" y="19050"/>
                  </a:lnTo>
                  <a:lnTo>
                    <a:pt x="10602722" y="19050"/>
                  </a:lnTo>
                  <a:lnTo>
                    <a:pt x="10602722" y="38100"/>
                  </a:lnTo>
                  <a:lnTo>
                    <a:pt x="19050" y="38100"/>
                  </a:lnTo>
                  <a:close/>
                </a:path>
              </a:pathLst>
            </a:custGeom>
            <a:solidFill>
              <a:srgbClr val="FFF6D4"/>
            </a:solidFill>
            <a:ln w="12700">
              <a:solidFill>
                <a:srgbClr val="000000"/>
              </a:solidFill>
            </a:ln>
          </p:spPr>
        </p:sp>
        <p:sp>
          <p:nvSpPr>
            <p:cNvPr name="TextBox 10" id="10"/>
            <p:cNvSpPr txBox="true"/>
            <p:nvPr/>
          </p:nvSpPr>
          <p:spPr>
            <a:xfrm>
              <a:off x="0" y="-9525"/>
              <a:ext cx="10621764" cy="8963023"/>
            </a:xfrm>
            <a:prstGeom prst="rect">
              <a:avLst/>
            </a:prstGeom>
          </p:spPr>
          <p:txBody>
            <a:bodyPr anchor="t" rtlCol="false" tIns="50800" lIns="50800" bIns="50800" rIns="50800"/>
            <a:lstStyle/>
            <a:p>
              <a:pPr algn="l" marL="597217" indent="-298609" lvl="1">
                <a:lnSpc>
                  <a:spcPts val="3960"/>
                </a:lnSpc>
                <a:buFont typeface="Arial"/>
                <a:buChar char="•"/>
              </a:pPr>
              <a:r>
                <a:rPr lang="en-US" sz="3300">
                  <a:solidFill>
                    <a:srgbClr val="000000"/>
                  </a:solidFill>
                  <a:latin typeface="Trebuchet MS"/>
                  <a:ea typeface="Trebuchet MS"/>
                  <a:cs typeface="Trebuchet MS"/>
                  <a:sym typeface="Trebuchet MS"/>
                </a:rPr>
                <a:t>Despite the series of reforms and initiatives introduced by the Welsh Government over many years, a number of issues remained with the  curriculum in Wales.</a:t>
              </a:r>
            </a:p>
            <a:p>
              <a:pPr algn="l" marL="597217" indent="-298609" lvl="1">
                <a:lnSpc>
                  <a:spcPts val="3960"/>
                </a:lnSpc>
                <a:buFont typeface="Arial"/>
                <a:buChar char="•"/>
              </a:pPr>
              <a:r>
                <a:rPr lang="en-US" sz="3300">
                  <a:solidFill>
                    <a:srgbClr val="000000"/>
                  </a:solidFill>
                  <a:latin typeface="Trebuchet MS"/>
                  <a:ea typeface="Trebuchet MS"/>
                  <a:cs typeface="Trebuchet MS"/>
                  <a:sym typeface="Trebuchet MS"/>
                </a:rPr>
                <a:t> Evidence from PISA surveys, the relative performance of children and young people in Wales in national qualifications, and evaluations in Estyn reports all demonstrated that levels of achievement were not as high as they could and should be.</a:t>
              </a:r>
            </a:p>
          </p:txBody>
        </p:sp>
      </p:grpSp>
    </p:spTree>
  </p:cSld>
  <p:clrMapOvr>
    <a:masterClrMapping/>
  </p:clrMapOvr>
</p:sld>
</file>

<file path=ppt/slides/slide10.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grpSp>
        <p:nvGrpSpPr>
          <p:cNvPr name="Group 2" id="2"/>
          <p:cNvGrpSpPr/>
          <p:nvPr/>
        </p:nvGrpSpPr>
        <p:grpSpPr>
          <a:xfrm rot="0">
            <a:off x="385762" y="2327373"/>
            <a:ext cx="8105775" cy="6941342"/>
            <a:chOff x="0" y="0"/>
            <a:chExt cx="10807700" cy="9255122"/>
          </a:xfrm>
        </p:grpSpPr>
        <p:sp>
          <p:nvSpPr>
            <p:cNvPr name="Freeform 3" id="3"/>
            <p:cNvSpPr/>
            <p:nvPr/>
          </p:nvSpPr>
          <p:spPr>
            <a:xfrm flipH="false" flipV="false" rot="0">
              <a:off x="19050" y="19050"/>
              <a:ext cx="10769600" cy="9217025"/>
            </a:xfrm>
            <a:custGeom>
              <a:avLst/>
              <a:gdLst/>
              <a:ahLst/>
              <a:cxnLst/>
              <a:rect r="r" b="b" t="t" l="l"/>
              <a:pathLst>
                <a:path h="9217025" w="10769600">
                  <a:moveTo>
                    <a:pt x="0" y="0"/>
                  </a:moveTo>
                  <a:lnTo>
                    <a:pt x="10769600" y="0"/>
                  </a:lnTo>
                  <a:lnTo>
                    <a:pt x="10769600" y="9217025"/>
                  </a:lnTo>
                  <a:lnTo>
                    <a:pt x="0" y="9217025"/>
                  </a:lnTo>
                  <a:close/>
                </a:path>
              </a:pathLst>
            </a:custGeom>
            <a:solidFill>
              <a:srgbClr val="000000">
                <a:alpha val="0"/>
              </a:srgbClr>
            </a:solidFill>
            <a:ln w="12700">
              <a:solidFill>
                <a:srgbClr val="000000"/>
              </a:solidFill>
            </a:ln>
          </p:spPr>
        </p:sp>
        <p:sp>
          <p:nvSpPr>
            <p:cNvPr name="Freeform 4" id="4"/>
            <p:cNvSpPr/>
            <p:nvPr/>
          </p:nvSpPr>
          <p:spPr>
            <a:xfrm flipH="false" flipV="false" rot="0">
              <a:off x="0" y="0"/>
              <a:ext cx="10807700" cy="9255125"/>
            </a:xfrm>
            <a:custGeom>
              <a:avLst/>
              <a:gdLst/>
              <a:ahLst/>
              <a:cxnLst/>
              <a:rect r="r" b="b" t="t" l="l"/>
              <a:pathLst>
                <a:path h="9255125" w="10807700">
                  <a:moveTo>
                    <a:pt x="19050" y="0"/>
                  </a:moveTo>
                  <a:lnTo>
                    <a:pt x="10788650" y="0"/>
                  </a:lnTo>
                  <a:cubicBezTo>
                    <a:pt x="10799191" y="0"/>
                    <a:pt x="10807700" y="8509"/>
                    <a:pt x="10807700" y="19050"/>
                  </a:cubicBezTo>
                  <a:lnTo>
                    <a:pt x="10807700" y="9236075"/>
                  </a:lnTo>
                  <a:cubicBezTo>
                    <a:pt x="10807700" y="9246616"/>
                    <a:pt x="10799191" y="9255125"/>
                    <a:pt x="10788650" y="9255125"/>
                  </a:cubicBezTo>
                  <a:lnTo>
                    <a:pt x="19050" y="9255125"/>
                  </a:lnTo>
                  <a:cubicBezTo>
                    <a:pt x="8509" y="9255125"/>
                    <a:pt x="0" y="9246616"/>
                    <a:pt x="0" y="9236075"/>
                  </a:cubicBezTo>
                  <a:lnTo>
                    <a:pt x="0" y="19050"/>
                  </a:lnTo>
                  <a:cubicBezTo>
                    <a:pt x="0" y="8509"/>
                    <a:pt x="8509" y="0"/>
                    <a:pt x="19050" y="0"/>
                  </a:cubicBezTo>
                  <a:moveTo>
                    <a:pt x="19050" y="38100"/>
                  </a:moveTo>
                  <a:lnTo>
                    <a:pt x="19050" y="19050"/>
                  </a:lnTo>
                  <a:lnTo>
                    <a:pt x="38100" y="19050"/>
                  </a:lnTo>
                  <a:lnTo>
                    <a:pt x="38100" y="9236075"/>
                  </a:lnTo>
                  <a:lnTo>
                    <a:pt x="19050" y="9236075"/>
                  </a:lnTo>
                  <a:lnTo>
                    <a:pt x="19050" y="9217025"/>
                  </a:lnTo>
                  <a:lnTo>
                    <a:pt x="10788650" y="9217025"/>
                  </a:lnTo>
                  <a:lnTo>
                    <a:pt x="10788650" y="9236075"/>
                  </a:lnTo>
                  <a:lnTo>
                    <a:pt x="10769600" y="9236075"/>
                  </a:lnTo>
                  <a:lnTo>
                    <a:pt x="10769600" y="19050"/>
                  </a:lnTo>
                  <a:lnTo>
                    <a:pt x="10788650" y="19050"/>
                  </a:lnTo>
                  <a:lnTo>
                    <a:pt x="10788650" y="38100"/>
                  </a:lnTo>
                  <a:lnTo>
                    <a:pt x="19050" y="38100"/>
                  </a:lnTo>
                  <a:close/>
                </a:path>
              </a:pathLst>
            </a:custGeom>
            <a:solidFill>
              <a:srgbClr val="FFF6D4"/>
            </a:solidFill>
            <a:ln w="12700">
              <a:solidFill>
                <a:srgbClr val="000000"/>
              </a:solidFill>
            </a:ln>
          </p:spPr>
        </p:sp>
        <p:sp>
          <p:nvSpPr>
            <p:cNvPr name="TextBox 5" id="5"/>
            <p:cNvSpPr txBox="true"/>
            <p:nvPr/>
          </p:nvSpPr>
          <p:spPr>
            <a:xfrm>
              <a:off x="0" y="-19050"/>
              <a:ext cx="10807700" cy="9274172"/>
            </a:xfrm>
            <a:prstGeom prst="rect">
              <a:avLst/>
            </a:prstGeom>
          </p:spPr>
          <p:txBody>
            <a:bodyPr anchor="t" rtlCol="false" tIns="50800" lIns="50800" bIns="50800" rIns="50800"/>
            <a:lstStyle/>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Roedd pryderon wedi eu lleisio am: </a:t>
              </a:r>
            </a:p>
            <a:p>
              <a:pPr algn="l" marL="1337310" indent="-445770" lvl="2">
                <a:lnSpc>
                  <a:spcPts val="4320"/>
                </a:lnSpc>
                <a:buFont typeface="Arial"/>
                <a:buChar char="⚬"/>
              </a:pPr>
              <a:r>
                <a:rPr lang="en-US" sz="3600">
                  <a:solidFill>
                    <a:srgbClr val="000000"/>
                  </a:solidFill>
                  <a:latin typeface="Trebuchet MS"/>
                  <a:ea typeface="Trebuchet MS"/>
                  <a:cs typeface="Trebuchet MS"/>
                  <a:sym typeface="Trebuchet MS"/>
                </a:rPr>
                <a:t>ddiffyg parhad mewn addysg gynradd ac ar bwyntiau trosglwyddo rhwng cyfnodau allweddol. 	</a:t>
              </a:r>
            </a:p>
            <a:p>
              <a:pPr algn="l" marL="1337310" indent="-445770" lvl="2">
                <a:lnSpc>
                  <a:spcPts val="4320"/>
                </a:lnSpc>
                <a:buFont typeface="Arial"/>
                <a:buChar char="⚬"/>
              </a:pPr>
              <a:r>
                <a:rPr lang="en-US" sz="3600">
                  <a:solidFill>
                    <a:srgbClr val="000000"/>
                  </a:solidFill>
                  <a:latin typeface="Trebuchet MS"/>
                  <a:ea typeface="Trebuchet MS"/>
                  <a:cs typeface="Trebuchet MS"/>
                  <a:sym typeface="Trebuchet MS"/>
                </a:rPr>
                <a:t>addysg bersonol, cymdeithasol ac iechyd </a:t>
              </a:r>
            </a:p>
            <a:p>
              <a:pPr algn="l" marL="1337310" indent="-445770" lvl="2">
                <a:lnSpc>
                  <a:spcPts val="4320"/>
                </a:lnSpc>
                <a:buFont typeface="Arial"/>
                <a:buChar char="⚬"/>
              </a:pPr>
              <a:r>
                <a:rPr lang="en-US" sz="3600">
                  <a:solidFill>
                    <a:srgbClr val="000000"/>
                  </a:solidFill>
                  <a:latin typeface="Trebuchet MS"/>
                  <a:ea typeface="Trebuchet MS"/>
                  <a:cs typeface="Trebuchet MS"/>
                  <a:sym typeface="Trebuchet MS"/>
                </a:rPr>
                <a:t>angen bod profiad addysgol pobl ifanc, yn enwedig yng Nghyfnod Allweddol 3 wella yn ddramatig. </a:t>
              </a:r>
            </a:p>
          </p:txBody>
        </p:sp>
      </p:grpSp>
      <p:grpSp>
        <p:nvGrpSpPr>
          <p:cNvPr name="Group 6" id="6"/>
          <p:cNvGrpSpPr/>
          <p:nvPr/>
        </p:nvGrpSpPr>
        <p:grpSpPr>
          <a:xfrm rot="0">
            <a:off x="9364414" y="2327374"/>
            <a:ext cx="8518773" cy="6941342"/>
            <a:chOff x="0" y="0"/>
            <a:chExt cx="11358364" cy="9255122"/>
          </a:xfrm>
        </p:grpSpPr>
        <p:sp>
          <p:nvSpPr>
            <p:cNvPr name="Freeform 7" id="7"/>
            <p:cNvSpPr/>
            <p:nvPr/>
          </p:nvSpPr>
          <p:spPr>
            <a:xfrm flipH="false" flipV="false" rot="0">
              <a:off x="19050" y="19050"/>
              <a:ext cx="11320272" cy="9217025"/>
            </a:xfrm>
            <a:custGeom>
              <a:avLst/>
              <a:gdLst/>
              <a:ahLst/>
              <a:cxnLst/>
              <a:rect r="r" b="b" t="t" l="l"/>
              <a:pathLst>
                <a:path h="9217025" w="11320272">
                  <a:moveTo>
                    <a:pt x="0" y="0"/>
                  </a:moveTo>
                  <a:lnTo>
                    <a:pt x="11320272" y="0"/>
                  </a:lnTo>
                  <a:lnTo>
                    <a:pt x="11320272" y="9217025"/>
                  </a:lnTo>
                  <a:lnTo>
                    <a:pt x="0" y="9217025"/>
                  </a:lnTo>
                  <a:close/>
                </a:path>
              </a:pathLst>
            </a:custGeom>
            <a:solidFill>
              <a:srgbClr val="000000">
                <a:alpha val="0"/>
              </a:srgbClr>
            </a:solidFill>
            <a:ln w="12700">
              <a:solidFill>
                <a:srgbClr val="000000"/>
              </a:solidFill>
            </a:ln>
          </p:spPr>
        </p:sp>
        <p:sp>
          <p:nvSpPr>
            <p:cNvPr name="Freeform 8" id="8"/>
            <p:cNvSpPr/>
            <p:nvPr/>
          </p:nvSpPr>
          <p:spPr>
            <a:xfrm flipH="false" flipV="false" rot="0">
              <a:off x="0" y="0"/>
              <a:ext cx="11358372" cy="9255125"/>
            </a:xfrm>
            <a:custGeom>
              <a:avLst/>
              <a:gdLst/>
              <a:ahLst/>
              <a:cxnLst/>
              <a:rect r="r" b="b" t="t" l="l"/>
              <a:pathLst>
                <a:path h="9255125" w="11358372">
                  <a:moveTo>
                    <a:pt x="19050" y="0"/>
                  </a:moveTo>
                  <a:lnTo>
                    <a:pt x="11339322" y="0"/>
                  </a:lnTo>
                  <a:cubicBezTo>
                    <a:pt x="11349863" y="0"/>
                    <a:pt x="11358372" y="8509"/>
                    <a:pt x="11358372" y="19050"/>
                  </a:cubicBezTo>
                  <a:lnTo>
                    <a:pt x="11358372" y="9236075"/>
                  </a:lnTo>
                  <a:cubicBezTo>
                    <a:pt x="11358372" y="9246616"/>
                    <a:pt x="11349863" y="9255125"/>
                    <a:pt x="11339322" y="9255125"/>
                  </a:cubicBezTo>
                  <a:lnTo>
                    <a:pt x="19050" y="9255125"/>
                  </a:lnTo>
                  <a:cubicBezTo>
                    <a:pt x="8509" y="9255125"/>
                    <a:pt x="0" y="9246616"/>
                    <a:pt x="0" y="9236075"/>
                  </a:cubicBezTo>
                  <a:lnTo>
                    <a:pt x="0" y="19050"/>
                  </a:lnTo>
                  <a:cubicBezTo>
                    <a:pt x="0" y="8509"/>
                    <a:pt x="8509" y="0"/>
                    <a:pt x="19050" y="0"/>
                  </a:cubicBezTo>
                  <a:moveTo>
                    <a:pt x="19050" y="38100"/>
                  </a:moveTo>
                  <a:lnTo>
                    <a:pt x="19050" y="19050"/>
                  </a:lnTo>
                  <a:lnTo>
                    <a:pt x="38100" y="19050"/>
                  </a:lnTo>
                  <a:lnTo>
                    <a:pt x="38100" y="9236075"/>
                  </a:lnTo>
                  <a:lnTo>
                    <a:pt x="19050" y="9236075"/>
                  </a:lnTo>
                  <a:lnTo>
                    <a:pt x="19050" y="9217025"/>
                  </a:lnTo>
                  <a:lnTo>
                    <a:pt x="11339322" y="9217025"/>
                  </a:lnTo>
                  <a:lnTo>
                    <a:pt x="11339322" y="9236075"/>
                  </a:lnTo>
                  <a:lnTo>
                    <a:pt x="11320272" y="9236075"/>
                  </a:lnTo>
                  <a:lnTo>
                    <a:pt x="11320272" y="19050"/>
                  </a:lnTo>
                  <a:lnTo>
                    <a:pt x="11339322" y="19050"/>
                  </a:lnTo>
                  <a:lnTo>
                    <a:pt x="11339322" y="38100"/>
                  </a:lnTo>
                  <a:lnTo>
                    <a:pt x="19050" y="38100"/>
                  </a:lnTo>
                  <a:close/>
                </a:path>
              </a:pathLst>
            </a:custGeom>
            <a:solidFill>
              <a:srgbClr val="FFF6D4"/>
            </a:solidFill>
            <a:ln w="12700">
              <a:solidFill>
                <a:srgbClr val="000000"/>
              </a:solidFill>
            </a:ln>
          </p:spPr>
        </p:sp>
        <p:sp>
          <p:nvSpPr>
            <p:cNvPr name="TextBox 9" id="9"/>
            <p:cNvSpPr txBox="true"/>
            <p:nvPr/>
          </p:nvSpPr>
          <p:spPr>
            <a:xfrm>
              <a:off x="0" y="-19050"/>
              <a:ext cx="11358364" cy="9274172"/>
            </a:xfrm>
            <a:prstGeom prst="rect">
              <a:avLst/>
            </a:prstGeom>
          </p:spPr>
          <p:txBody>
            <a:bodyPr anchor="t" rtlCol="false" tIns="50800" lIns="50800" bIns="50800" rIns="50800"/>
            <a:lstStyle/>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Concerns were expressed about:</a:t>
              </a:r>
            </a:p>
            <a:p>
              <a:pPr algn="l" marL="1337310" indent="-445770" lvl="2">
                <a:lnSpc>
                  <a:spcPts val="4320"/>
                </a:lnSpc>
                <a:buFont typeface="Arial"/>
                <a:buChar char="⚬"/>
              </a:pPr>
              <a:r>
                <a:rPr lang="en-US" sz="3600">
                  <a:solidFill>
                    <a:srgbClr val="000000"/>
                  </a:solidFill>
                  <a:latin typeface="Trebuchet MS"/>
                  <a:ea typeface="Trebuchet MS"/>
                  <a:cs typeface="Trebuchet MS"/>
                  <a:sym typeface="Trebuchet MS"/>
                </a:rPr>
                <a:t> continuity in primary education and at points of transfer between stages. </a:t>
              </a:r>
            </a:p>
            <a:p>
              <a:pPr algn="l" marL="1337310" indent="-445770" lvl="2">
                <a:lnSpc>
                  <a:spcPts val="4320"/>
                </a:lnSpc>
                <a:buFont typeface="Arial"/>
                <a:buChar char="⚬"/>
              </a:pPr>
              <a:r>
                <a:rPr lang="en-US" sz="3600">
                  <a:solidFill>
                    <a:srgbClr val="000000"/>
                  </a:solidFill>
                  <a:latin typeface="Trebuchet MS"/>
                  <a:ea typeface="Trebuchet MS"/>
                  <a:cs typeface="Trebuchet MS"/>
                  <a:sym typeface="Trebuchet MS"/>
                </a:rPr>
                <a:t>personal, social and health education </a:t>
              </a:r>
            </a:p>
            <a:p>
              <a:pPr algn="l" marL="1337310" indent="-445770" lvl="2">
                <a:lnSpc>
                  <a:spcPts val="4320"/>
                </a:lnSpc>
                <a:buFont typeface="Arial"/>
                <a:buChar char="⚬"/>
              </a:pPr>
              <a:r>
                <a:rPr lang="en-US" sz="3600">
                  <a:solidFill>
                    <a:srgbClr val="000000"/>
                  </a:solidFill>
                  <a:latin typeface="Trebuchet MS"/>
                  <a:ea typeface="Trebuchet MS"/>
                  <a:cs typeface="Trebuchet MS"/>
                  <a:sym typeface="Trebuchet MS"/>
                </a:rPr>
                <a:t>the educational experience of young people, particularly at Key Stage 3 required radical improvement.</a:t>
              </a:r>
            </a:p>
            <a:p>
              <a:pPr algn="l" marL="1337310" indent="-445770" lvl="2">
                <a:lnSpc>
                  <a:spcPts val="4320"/>
                </a:lnSpc>
              </a:pPr>
            </a:p>
          </p:txBody>
        </p:sp>
      </p:gr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grpSp>
        <p:nvGrpSpPr>
          <p:cNvPr name="Group 2" id="2"/>
          <p:cNvGrpSpPr/>
          <p:nvPr/>
        </p:nvGrpSpPr>
        <p:grpSpPr>
          <a:xfrm rot="0">
            <a:off x="904875" y="4348162"/>
            <a:ext cx="7861659" cy="5667375"/>
            <a:chOff x="0" y="0"/>
            <a:chExt cx="10482212" cy="7556500"/>
          </a:xfrm>
        </p:grpSpPr>
        <p:sp>
          <p:nvSpPr>
            <p:cNvPr name="Freeform 3" id="3"/>
            <p:cNvSpPr/>
            <p:nvPr/>
          </p:nvSpPr>
          <p:spPr>
            <a:xfrm flipH="false" flipV="false" rot="0">
              <a:off x="19050" y="19050"/>
              <a:ext cx="10444099" cy="7518400"/>
            </a:xfrm>
            <a:custGeom>
              <a:avLst/>
              <a:gdLst/>
              <a:ahLst/>
              <a:cxnLst/>
              <a:rect r="r" b="b" t="t" l="l"/>
              <a:pathLst>
                <a:path h="7518400" w="10444099">
                  <a:moveTo>
                    <a:pt x="0" y="0"/>
                  </a:moveTo>
                  <a:lnTo>
                    <a:pt x="10444099" y="0"/>
                  </a:lnTo>
                  <a:lnTo>
                    <a:pt x="10444099" y="7518400"/>
                  </a:lnTo>
                  <a:lnTo>
                    <a:pt x="0" y="7518400"/>
                  </a:lnTo>
                  <a:close/>
                </a:path>
              </a:pathLst>
            </a:custGeom>
            <a:solidFill>
              <a:srgbClr val="000000">
                <a:alpha val="0"/>
              </a:srgbClr>
            </a:solidFill>
            <a:ln w="12700">
              <a:solidFill>
                <a:srgbClr val="000000"/>
              </a:solidFill>
            </a:ln>
          </p:spPr>
        </p:sp>
        <p:sp>
          <p:nvSpPr>
            <p:cNvPr name="Freeform 4" id="4"/>
            <p:cNvSpPr/>
            <p:nvPr/>
          </p:nvSpPr>
          <p:spPr>
            <a:xfrm flipH="false" flipV="false" rot="0">
              <a:off x="0" y="0"/>
              <a:ext cx="10482199" cy="7556500"/>
            </a:xfrm>
            <a:custGeom>
              <a:avLst/>
              <a:gdLst/>
              <a:ahLst/>
              <a:cxnLst/>
              <a:rect r="r" b="b" t="t" l="l"/>
              <a:pathLst>
                <a:path h="7556500" w="10482199">
                  <a:moveTo>
                    <a:pt x="19050" y="0"/>
                  </a:moveTo>
                  <a:lnTo>
                    <a:pt x="10463149" y="0"/>
                  </a:lnTo>
                  <a:cubicBezTo>
                    <a:pt x="10473690" y="0"/>
                    <a:pt x="10482199" y="8509"/>
                    <a:pt x="10482199" y="19050"/>
                  </a:cubicBezTo>
                  <a:lnTo>
                    <a:pt x="10482199" y="7537450"/>
                  </a:lnTo>
                  <a:cubicBezTo>
                    <a:pt x="10482199" y="7547991"/>
                    <a:pt x="10473690" y="7556500"/>
                    <a:pt x="10463149" y="7556500"/>
                  </a:cubicBezTo>
                  <a:lnTo>
                    <a:pt x="19050" y="7556500"/>
                  </a:lnTo>
                  <a:cubicBezTo>
                    <a:pt x="8509" y="7556500"/>
                    <a:pt x="0" y="7547991"/>
                    <a:pt x="0" y="7537450"/>
                  </a:cubicBezTo>
                  <a:lnTo>
                    <a:pt x="0" y="19050"/>
                  </a:lnTo>
                  <a:cubicBezTo>
                    <a:pt x="0" y="8509"/>
                    <a:pt x="8509" y="0"/>
                    <a:pt x="19050" y="0"/>
                  </a:cubicBezTo>
                  <a:moveTo>
                    <a:pt x="19050" y="38100"/>
                  </a:moveTo>
                  <a:lnTo>
                    <a:pt x="19050" y="19050"/>
                  </a:lnTo>
                  <a:lnTo>
                    <a:pt x="38100" y="19050"/>
                  </a:lnTo>
                  <a:lnTo>
                    <a:pt x="38100" y="7537450"/>
                  </a:lnTo>
                  <a:lnTo>
                    <a:pt x="19050" y="7537450"/>
                  </a:lnTo>
                  <a:lnTo>
                    <a:pt x="19050" y="7518400"/>
                  </a:lnTo>
                  <a:lnTo>
                    <a:pt x="10463149" y="7518400"/>
                  </a:lnTo>
                  <a:lnTo>
                    <a:pt x="10463149" y="7537450"/>
                  </a:lnTo>
                  <a:lnTo>
                    <a:pt x="10444099" y="7537450"/>
                  </a:lnTo>
                  <a:lnTo>
                    <a:pt x="10444099" y="19050"/>
                  </a:lnTo>
                  <a:lnTo>
                    <a:pt x="10463149" y="19050"/>
                  </a:lnTo>
                  <a:lnTo>
                    <a:pt x="10463149" y="38100"/>
                  </a:lnTo>
                  <a:lnTo>
                    <a:pt x="19050" y="38100"/>
                  </a:lnTo>
                  <a:close/>
                </a:path>
              </a:pathLst>
            </a:custGeom>
            <a:solidFill>
              <a:srgbClr val="FFF6D4"/>
            </a:solidFill>
            <a:ln w="12700">
              <a:solidFill>
                <a:srgbClr val="000000"/>
              </a:solidFill>
            </a:ln>
          </p:spPr>
        </p:sp>
        <p:sp>
          <p:nvSpPr>
            <p:cNvPr name="TextBox 5" id="5"/>
            <p:cNvSpPr txBox="true"/>
            <p:nvPr/>
          </p:nvSpPr>
          <p:spPr>
            <a:xfrm>
              <a:off x="0" y="-9525"/>
              <a:ext cx="10482212" cy="7566025"/>
            </a:xfrm>
            <a:prstGeom prst="rect">
              <a:avLst/>
            </a:prstGeom>
          </p:spPr>
          <p:txBody>
            <a:bodyPr anchor="t" rtlCol="false" tIns="50800" lIns="50800" bIns="50800" rIns="50800"/>
            <a:lstStyle/>
            <a:p>
              <a:pPr algn="l" marL="597217" indent="-298609" lvl="1">
                <a:lnSpc>
                  <a:spcPts val="3960"/>
                </a:lnSpc>
                <a:buFont typeface="Arial"/>
                <a:buChar char="•"/>
              </a:pPr>
              <a:r>
                <a:rPr lang="en-US" sz="3300">
                  <a:solidFill>
                    <a:srgbClr val="000000"/>
                  </a:solidFill>
                  <a:latin typeface="Trebuchet MS"/>
                  <a:ea typeface="Trebuchet MS"/>
                  <a:cs typeface="Trebuchet MS"/>
                  <a:sym typeface="Trebuchet MS"/>
                </a:rPr>
                <a:t>Roedd y cwricwlwm wedi mynd yn orlwythog, yn gymhleth ac wedi dyddio. Nid oedd y trefniadau asesu wedi gwneud y cyfraniad y dylent at wella dysgu. </a:t>
              </a:r>
            </a:p>
            <a:p>
              <a:pPr algn="l" marL="597217" indent="-298609" lvl="1">
                <a:lnSpc>
                  <a:spcPts val="3960"/>
                </a:lnSpc>
                <a:buFont typeface="Arial"/>
                <a:buChar char="•"/>
              </a:pPr>
              <a:r>
                <a:rPr lang="en-US" sz="3300">
                  <a:solidFill>
                    <a:srgbClr val="000000"/>
                  </a:solidFill>
                  <a:latin typeface="Trebuchet MS"/>
                  <a:ea typeface="Trebuchet MS"/>
                  <a:cs typeface="Trebuchet MS"/>
                  <a:sym typeface="Trebuchet MS"/>
                </a:rPr>
                <a:t>Nid oedd trefniadau’r cwricwlwm cenedlaethol ac asesiadau yn cwrdd ag anghenion plant a phobl ifanc Cymru. </a:t>
              </a:r>
            </a:p>
          </p:txBody>
        </p:sp>
      </p:grpSp>
      <p:grpSp>
        <p:nvGrpSpPr>
          <p:cNvPr name="Group 6" id="6"/>
          <p:cNvGrpSpPr/>
          <p:nvPr/>
        </p:nvGrpSpPr>
        <p:grpSpPr>
          <a:xfrm rot="0">
            <a:off x="9434512" y="4348162"/>
            <a:ext cx="8096733" cy="5667375"/>
            <a:chOff x="0" y="0"/>
            <a:chExt cx="10795644" cy="7556500"/>
          </a:xfrm>
        </p:grpSpPr>
        <p:sp>
          <p:nvSpPr>
            <p:cNvPr name="Freeform 7" id="7"/>
            <p:cNvSpPr/>
            <p:nvPr/>
          </p:nvSpPr>
          <p:spPr>
            <a:xfrm flipH="false" flipV="false" rot="0">
              <a:off x="19050" y="19050"/>
              <a:ext cx="10757535" cy="7518400"/>
            </a:xfrm>
            <a:custGeom>
              <a:avLst/>
              <a:gdLst/>
              <a:ahLst/>
              <a:cxnLst/>
              <a:rect r="r" b="b" t="t" l="l"/>
              <a:pathLst>
                <a:path h="7518400" w="10757535">
                  <a:moveTo>
                    <a:pt x="0" y="0"/>
                  </a:moveTo>
                  <a:lnTo>
                    <a:pt x="10757535" y="0"/>
                  </a:lnTo>
                  <a:lnTo>
                    <a:pt x="10757535" y="7518400"/>
                  </a:lnTo>
                  <a:lnTo>
                    <a:pt x="0" y="7518400"/>
                  </a:lnTo>
                  <a:close/>
                </a:path>
              </a:pathLst>
            </a:custGeom>
            <a:solidFill>
              <a:srgbClr val="000000">
                <a:alpha val="0"/>
              </a:srgbClr>
            </a:solidFill>
            <a:ln w="12700">
              <a:solidFill>
                <a:srgbClr val="000000"/>
              </a:solidFill>
            </a:ln>
          </p:spPr>
        </p:sp>
        <p:sp>
          <p:nvSpPr>
            <p:cNvPr name="Freeform 8" id="8"/>
            <p:cNvSpPr/>
            <p:nvPr/>
          </p:nvSpPr>
          <p:spPr>
            <a:xfrm flipH="false" flipV="false" rot="0">
              <a:off x="0" y="0"/>
              <a:ext cx="10795635" cy="7556500"/>
            </a:xfrm>
            <a:custGeom>
              <a:avLst/>
              <a:gdLst/>
              <a:ahLst/>
              <a:cxnLst/>
              <a:rect r="r" b="b" t="t" l="l"/>
              <a:pathLst>
                <a:path h="7556500" w="10795635">
                  <a:moveTo>
                    <a:pt x="19050" y="0"/>
                  </a:moveTo>
                  <a:lnTo>
                    <a:pt x="10776585" y="0"/>
                  </a:lnTo>
                  <a:cubicBezTo>
                    <a:pt x="10787126" y="0"/>
                    <a:pt x="10795635" y="8509"/>
                    <a:pt x="10795635" y="19050"/>
                  </a:cubicBezTo>
                  <a:lnTo>
                    <a:pt x="10795635" y="7537450"/>
                  </a:lnTo>
                  <a:cubicBezTo>
                    <a:pt x="10795635" y="7547991"/>
                    <a:pt x="10787126" y="7556500"/>
                    <a:pt x="10776585" y="7556500"/>
                  </a:cubicBezTo>
                  <a:lnTo>
                    <a:pt x="19050" y="7556500"/>
                  </a:lnTo>
                  <a:cubicBezTo>
                    <a:pt x="8509" y="7556500"/>
                    <a:pt x="0" y="7547991"/>
                    <a:pt x="0" y="7537450"/>
                  </a:cubicBezTo>
                  <a:lnTo>
                    <a:pt x="0" y="19050"/>
                  </a:lnTo>
                  <a:cubicBezTo>
                    <a:pt x="0" y="8509"/>
                    <a:pt x="8509" y="0"/>
                    <a:pt x="19050" y="0"/>
                  </a:cubicBezTo>
                  <a:moveTo>
                    <a:pt x="19050" y="38100"/>
                  </a:moveTo>
                  <a:lnTo>
                    <a:pt x="19050" y="19050"/>
                  </a:lnTo>
                  <a:lnTo>
                    <a:pt x="38100" y="19050"/>
                  </a:lnTo>
                  <a:lnTo>
                    <a:pt x="38100" y="7537450"/>
                  </a:lnTo>
                  <a:lnTo>
                    <a:pt x="19050" y="7537450"/>
                  </a:lnTo>
                  <a:lnTo>
                    <a:pt x="19050" y="7518400"/>
                  </a:lnTo>
                  <a:lnTo>
                    <a:pt x="10776585" y="7518400"/>
                  </a:lnTo>
                  <a:lnTo>
                    <a:pt x="10776585" y="7537450"/>
                  </a:lnTo>
                  <a:lnTo>
                    <a:pt x="10757535" y="7537450"/>
                  </a:lnTo>
                  <a:lnTo>
                    <a:pt x="10757535" y="19050"/>
                  </a:lnTo>
                  <a:lnTo>
                    <a:pt x="10776585" y="19050"/>
                  </a:lnTo>
                  <a:lnTo>
                    <a:pt x="10776585" y="38100"/>
                  </a:lnTo>
                  <a:lnTo>
                    <a:pt x="19050" y="38100"/>
                  </a:lnTo>
                  <a:close/>
                </a:path>
              </a:pathLst>
            </a:custGeom>
            <a:solidFill>
              <a:srgbClr val="FFF6D4"/>
            </a:solidFill>
            <a:ln w="12700">
              <a:solidFill>
                <a:srgbClr val="000000"/>
              </a:solidFill>
            </a:ln>
          </p:spPr>
        </p:sp>
        <p:sp>
          <p:nvSpPr>
            <p:cNvPr name="TextBox 9" id="9"/>
            <p:cNvSpPr txBox="true"/>
            <p:nvPr/>
          </p:nvSpPr>
          <p:spPr>
            <a:xfrm>
              <a:off x="0" y="-9525"/>
              <a:ext cx="10795644" cy="7566025"/>
            </a:xfrm>
            <a:prstGeom prst="rect">
              <a:avLst/>
            </a:prstGeom>
          </p:spPr>
          <p:txBody>
            <a:bodyPr anchor="t" rtlCol="false" tIns="50800" lIns="50800" bIns="50800" rIns="50800"/>
            <a:lstStyle/>
            <a:p>
              <a:pPr algn="l" marL="597217" indent="-298609" lvl="1">
                <a:lnSpc>
                  <a:spcPts val="3960"/>
                </a:lnSpc>
                <a:buFont typeface="Arial"/>
                <a:buChar char="•"/>
              </a:pPr>
              <a:r>
                <a:rPr lang="en-US" sz="3300">
                  <a:solidFill>
                    <a:srgbClr val="000000"/>
                  </a:solidFill>
                  <a:latin typeface="Trebuchet MS"/>
                  <a:ea typeface="Trebuchet MS"/>
                  <a:cs typeface="Trebuchet MS"/>
                  <a:sym typeface="Trebuchet MS"/>
                </a:rPr>
                <a:t>The curriculum had become overloaded, complicated and outdated. Assessment arrangements were not making the contribution they should have to improving learning. </a:t>
              </a:r>
            </a:p>
            <a:p>
              <a:pPr algn="l" marL="597217" indent="-298609" lvl="1">
                <a:lnSpc>
                  <a:spcPts val="3960"/>
                </a:lnSpc>
                <a:buFont typeface="Arial"/>
                <a:buChar char="•"/>
              </a:pPr>
              <a:r>
                <a:rPr lang="en-US" sz="3300">
                  <a:solidFill>
                    <a:srgbClr val="000000"/>
                  </a:solidFill>
                  <a:latin typeface="Trebuchet MS"/>
                  <a:ea typeface="Trebuchet MS"/>
                  <a:cs typeface="Trebuchet MS"/>
                  <a:sym typeface="Trebuchet MS"/>
                </a:rPr>
                <a:t>The national curriculum and assessment arrangements no longer met the needs of the children and young people of Wales. </a:t>
              </a:r>
            </a:p>
          </p:txBody>
        </p:sp>
      </p:grpSp>
      <p:grpSp>
        <p:nvGrpSpPr>
          <p:cNvPr name="Group 10" id="10"/>
          <p:cNvGrpSpPr>
            <a:grpSpLocks noChangeAspect="true"/>
          </p:cNvGrpSpPr>
          <p:nvPr/>
        </p:nvGrpSpPr>
        <p:grpSpPr>
          <a:xfrm rot="0">
            <a:off x="7216378" y="612836"/>
            <a:ext cx="3708946" cy="3006665"/>
            <a:chOff x="0" y="0"/>
            <a:chExt cx="4945262" cy="4008886"/>
          </a:xfrm>
        </p:grpSpPr>
        <p:sp>
          <p:nvSpPr>
            <p:cNvPr name="Freeform 11" id="11"/>
            <p:cNvSpPr/>
            <p:nvPr/>
          </p:nvSpPr>
          <p:spPr>
            <a:xfrm flipH="false" flipV="false" rot="0">
              <a:off x="0" y="0"/>
              <a:ext cx="4945253" cy="4008882"/>
            </a:xfrm>
            <a:custGeom>
              <a:avLst/>
              <a:gdLst/>
              <a:ahLst/>
              <a:cxnLst/>
              <a:rect r="r" b="b" t="t" l="l"/>
              <a:pathLst>
                <a:path h="4008882" w="4945253">
                  <a:moveTo>
                    <a:pt x="0" y="0"/>
                  </a:moveTo>
                  <a:lnTo>
                    <a:pt x="4945253" y="0"/>
                  </a:lnTo>
                  <a:lnTo>
                    <a:pt x="4945253" y="4008882"/>
                  </a:lnTo>
                  <a:lnTo>
                    <a:pt x="0" y="4008882"/>
                  </a:lnTo>
                  <a:lnTo>
                    <a:pt x="0" y="0"/>
                  </a:lnTo>
                  <a:close/>
                </a:path>
              </a:pathLst>
            </a:custGeom>
            <a:blipFill>
              <a:blip r:embed="rId3"/>
              <a:stretch>
                <a:fillRect l="0" t="-11404" r="0" b="-11404"/>
              </a:stretch>
            </a:blipFill>
          </p:spPr>
        </p:sp>
      </p:gr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107441" y="950595"/>
            <a:ext cx="12712122" cy="1899285"/>
          </a:xfrm>
          <a:prstGeom prst="rect">
            <a:avLst/>
          </a:prstGeom>
        </p:spPr>
        <p:txBody>
          <a:bodyPr anchor="t" rtlCol="false" tIns="0" lIns="0" bIns="0" rIns="0">
            <a:spAutoFit/>
          </a:bodyPr>
          <a:lstStyle/>
          <a:p>
            <a:pPr algn="l">
              <a:lnSpc>
                <a:spcPts val="6480"/>
              </a:lnSpc>
            </a:pPr>
            <a:r>
              <a:rPr lang="en-US" sz="5400">
                <a:solidFill>
                  <a:srgbClr val="000000"/>
                </a:solidFill>
                <a:latin typeface="Trebuchet MS"/>
                <a:ea typeface="Trebuchet MS"/>
                <a:cs typeface="Trebuchet MS"/>
                <a:sym typeface="Trebuchet MS"/>
              </a:rPr>
              <a:t>Beth newidiodd?</a:t>
            </a:r>
          </a:p>
          <a:p>
            <a:pPr algn="l">
              <a:lnSpc>
                <a:spcPts val="6480"/>
              </a:lnSpc>
            </a:pPr>
            <a:r>
              <a:rPr lang="en-US" sz="5400">
                <a:solidFill>
                  <a:srgbClr val="000000"/>
                </a:solidFill>
                <a:latin typeface="Trebuchet MS"/>
                <a:ea typeface="Trebuchet MS"/>
                <a:cs typeface="Trebuchet MS"/>
                <a:sym typeface="Trebuchet MS"/>
              </a:rPr>
              <a:t>What changed?</a:t>
            </a:r>
          </a:p>
        </p:txBody>
      </p:sp>
      <p:sp>
        <p:nvSpPr>
          <p:cNvPr name="TextBox 3" id="3"/>
          <p:cNvSpPr txBox="true"/>
          <p:nvPr/>
        </p:nvSpPr>
        <p:spPr>
          <a:xfrm rot="0">
            <a:off x="1107441" y="3277079"/>
            <a:ext cx="7005781" cy="659428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Mwy o bwyslais ar sgiliau a defnyddio gwybodaeth</a:t>
            </a:r>
          </a:p>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Mwy o sylw ar gymhwysedd digidol</a:t>
            </a:r>
          </a:p>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Mwy o ryddid i athrawon yn y ffordd maent yn dysgu</a:t>
            </a:r>
          </a:p>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Cwricwlwm wedi ei ddatblygu i adeiladu ar gryfderau’r Cyfnod Sylfaen a’r ffordd mae hwn yn cael ei ddysgu</a:t>
            </a:r>
          </a:p>
        </p:txBody>
      </p:sp>
      <p:sp>
        <p:nvSpPr>
          <p:cNvPr name="TextBox 4" id="4"/>
          <p:cNvSpPr txBox="true"/>
          <p:nvPr/>
        </p:nvSpPr>
        <p:spPr>
          <a:xfrm rot="0">
            <a:off x="9073058" y="3060948"/>
            <a:ext cx="6093171"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More emphasis on skills and applying knowledge</a:t>
            </a:r>
          </a:p>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More emphasis on digital competence </a:t>
            </a:r>
          </a:p>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Teachers will have more freedom in the way they teach</a:t>
            </a:r>
          </a:p>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Curriculum for Wales 2022 has been developed to reflect the strengths that the Foundation Phase has brought to education in Wales in the way they teach</a:t>
            </a:r>
          </a:p>
        </p:txBody>
      </p:sp>
      <p:grpSp>
        <p:nvGrpSpPr>
          <p:cNvPr name="Group 5" id="5"/>
          <p:cNvGrpSpPr>
            <a:grpSpLocks noChangeAspect="true"/>
          </p:cNvGrpSpPr>
          <p:nvPr/>
        </p:nvGrpSpPr>
        <p:grpSpPr>
          <a:xfrm rot="0">
            <a:off x="11766282" y="445528"/>
            <a:ext cx="4457700" cy="1339596"/>
            <a:chOff x="0" y="0"/>
            <a:chExt cx="5943600" cy="1786128"/>
          </a:xfrm>
        </p:grpSpPr>
        <p:sp>
          <p:nvSpPr>
            <p:cNvPr name="Freeform 6" id="6" descr="C:\Users\Alison\AppData\Local\Microsoft\Windows\INetCache\IE\JR0YRAKC\Skills_fulllogo[1].jpg"/>
            <p:cNvSpPr/>
            <p:nvPr/>
          </p:nvSpPr>
          <p:spPr>
            <a:xfrm flipH="false" flipV="false" rot="0">
              <a:off x="0" y="0"/>
              <a:ext cx="5943600" cy="1786128"/>
            </a:xfrm>
            <a:custGeom>
              <a:avLst/>
              <a:gdLst/>
              <a:ahLst/>
              <a:cxnLst/>
              <a:rect r="r" b="b" t="t" l="l"/>
              <a:pathLst>
                <a:path h="1786128" w="5943600">
                  <a:moveTo>
                    <a:pt x="0" y="0"/>
                  </a:moveTo>
                  <a:lnTo>
                    <a:pt x="5943600" y="0"/>
                  </a:lnTo>
                  <a:lnTo>
                    <a:pt x="5943600" y="1786128"/>
                  </a:lnTo>
                  <a:lnTo>
                    <a:pt x="0" y="1786128"/>
                  </a:lnTo>
                  <a:lnTo>
                    <a:pt x="0" y="0"/>
                  </a:lnTo>
                  <a:close/>
                </a:path>
              </a:pathLst>
            </a:custGeom>
            <a:blipFill>
              <a:blip r:embed="rId3"/>
              <a:stretch>
                <a:fillRect l="0" t="0" r="0" b="-62"/>
              </a:stretch>
            </a:blipFill>
          </p:spPr>
        </p:sp>
      </p:grpSp>
      <p:grpSp>
        <p:nvGrpSpPr>
          <p:cNvPr name="Group 7" id="7"/>
          <p:cNvGrpSpPr>
            <a:grpSpLocks noChangeAspect="true"/>
          </p:cNvGrpSpPr>
          <p:nvPr/>
        </p:nvGrpSpPr>
        <p:grpSpPr>
          <a:xfrm rot="0">
            <a:off x="2647863" y="7920633"/>
            <a:ext cx="4815639" cy="2140284"/>
            <a:chOff x="0" y="0"/>
            <a:chExt cx="6420852" cy="2853712"/>
          </a:xfrm>
        </p:grpSpPr>
        <p:sp>
          <p:nvSpPr>
            <p:cNvPr name="Freeform 8" id="8" descr="C:\Users\Alison\AppData\Local\Microsoft\Windows\INetCache\IE\YS893FRH\critical-thinking[1].jpg"/>
            <p:cNvSpPr/>
            <p:nvPr/>
          </p:nvSpPr>
          <p:spPr>
            <a:xfrm flipH="false" flipV="false" rot="0">
              <a:off x="0" y="0"/>
              <a:ext cx="6420866" cy="2853690"/>
            </a:xfrm>
            <a:custGeom>
              <a:avLst/>
              <a:gdLst/>
              <a:ahLst/>
              <a:cxnLst/>
              <a:rect r="r" b="b" t="t" l="l"/>
              <a:pathLst>
                <a:path h="2853690" w="6420866">
                  <a:moveTo>
                    <a:pt x="0" y="0"/>
                  </a:moveTo>
                  <a:lnTo>
                    <a:pt x="6420866" y="0"/>
                  </a:lnTo>
                  <a:lnTo>
                    <a:pt x="6420866" y="2853690"/>
                  </a:lnTo>
                  <a:lnTo>
                    <a:pt x="0" y="2853690"/>
                  </a:lnTo>
                  <a:lnTo>
                    <a:pt x="0" y="0"/>
                  </a:lnTo>
                  <a:close/>
                </a:path>
              </a:pathLst>
            </a:custGeom>
            <a:blipFill>
              <a:blip r:embed="rId4"/>
              <a:stretch>
                <a:fillRect l="0" t="0" r="0" b="0"/>
              </a:stretch>
            </a:blipFill>
          </p:spPr>
        </p:sp>
      </p:gr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grpSp>
        <p:nvGrpSpPr>
          <p:cNvPr name="Group 2" id="2"/>
          <p:cNvGrpSpPr>
            <a:grpSpLocks noChangeAspect="true"/>
          </p:cNvGrpSpPr>
          <p:nvPr/>
        </p:nvGrpSpPr>
        <p:grpSpPr>
          <a:xfrm rot="0">
            <a:off x="9761836" y="2285999"/>
            <a:ext cx="8007179" cy="7241060"/>
            <a:chOff x="0" y="0"/>
            <a:chExt cx="10676238" cy="9654746"/>
          </a:xfrm>
        </p:grpSpPr>
        <p:sp>
          <p:nvSpPr>
            <p:cNvPr name="Freeform 3" id="3"/>
            <p:cNvSpPr/>
            <p:nvPr/>
          </p:nvSpPr>
          <p:spPr>
            <a:xfrm flipH="false" flipV="false" rot="0">
              <a:off x="0" y="0"/>
              <a:ext cx="10676255" cy="9654794"/>
            </a:xfrm>
            <a:custGeom>
              <a:avLst/>
              <a:gdLst/>
              <a:ahLst/>
              <a:cxnLst/>
              <a:rect r="r" b="b" t="t" l="l"/>
              <a:pathLst>
                <a:path h="9654794" w="10676255">
                  <a:moveTo>
                    <a:pt x="0" y="0"/>
                  </a:moveTo>
                  <a:lnTo>
                    <a:pt x="10676255" y="0"/>
                  </a:lnTo>
                  <a:lnTo>
                    <a:pt x="10676255" y="9654794"/>
                  </a:lnTo>
                  <a:lnTo>
                    <a:pt x="0" y="9654794"/>
                  </a:lnTo>
                  <a:lnTo>
                    <a:pt x="0" y="0"/>
                  </a:lnTo>
                  <a:close/>
                </a:path>
              </a:pathLst>
            </a:custGeom>
            <a:blipFill>
              <a:blip r:embed="rId3"/>
              <a:stretch>
                <a:fillRect l="-165474" t="-48047" r="-92191" b="-74425"/>
              </a:stretch>
            </a:blipFill>
          </p:spPr>
        </p:sp>
      </p:grpSp>
      <p:grpSp>
        <p:nvGrpSpPr>
          <p:cNvPr name="Group 4" id="4"/>
          <p:cNvGrpSpPr>
            <a:grpSpLocks noChangeAspect="true"/>
          </p:cNvGrpSpPr>
          <p:nvPr/>
        </p:nvGrpSpPr>
        <p:grpSpPr>
          <a:xfrm rot="0">
            <a:off x="543696" y="2274766"/>
            <a:ext cx="8439664" cy="7760042"/>
            <a:chOff x="0" y="0"/>
            <a:chExt cx="11252886" cy="10346722"/>
          </a:xfrm>
        </p:grpSpPr>
        <p:sp>
          <p:nvSpPr>
            <p:cNvPr name="Freeform 5" id="5"/>
            <p:cNvSpPr/>
            <p:nvPr/>
          </p:nvSpPr>
          <p:spPr>
            <a:xfrm flipH="false" flipV="false" rot="0">
              <a:off x="0" y="0"/>
              <a:ext cx="11252835" cy="10346690"/>
            </a:xfrm>
            <a:custGeom>
              <a:avLst/>
              <a:gdLst/>
              <a:ahLst/>
              <a:cxnLst/>
              <a:rect r="r" b="b" t="t" l="l"/>
              <a:pathLst>
                <a:path h="10346690" w="11252835">
                  <a:moveTo>
                    <a:pt x="0" y="0"/>
                  </a:moveTo>
                  <a:lnTo>
                    <a:pt x="11252835" y="0"/>
                  </a:lnTo>
                  <a:lnTo>
                    <a:pt x="11252835" y="10346690"/>
                  </a:lnTo>
                  <a:lnTo>
                    <a:pt x="0" y="10346690"/>
                  </a:lnTo>
                  <a:lnTo>
                    <a:pt x="0" y="0"/>
                  </a:lnTo>
                  <a:close/>
                </a:path>
              </a:pathLst>
            </a:custGeom>
            <a:blipFill>
              <a:blip r:embed="rId4"/>
              <a:stretch>
                <a:fillRect l="-177273" t="-88486" r="-104830" b="-45270"/>
              </a:stretch>
            </a:blipFill>
          </p:spPr>
        </p:sp>
      </p:grpSp>
      <p:sp>
        <p:nvSpPr>
          <p:cNvPr name="TextBox 6" id="6"/>
          <p:cNvSpPr txBox="true"/>
          <p:nvPr/>
        </p:nvSpPr>
        <p:spPr>
          <a:xfrm rot="0">
            <a:off x="315884" y="-367346"/>
            <a:ext cx="16276320" cy="2401680"/>
          </a:xfrm>
          <a:prstGeom prst="rect">
            <a:avLst/>
          </a:prstGeom>
        </p:spPr>
        <p:txBody>
          <a:bodyPr anchor="t" rtlCol="false" tIns="0" lIns="0" bIns="0" rIns="0">
            <a:spAutoFit/>
          </a:bodyPr>
          <a:lstStyle/>
          <a:p>
            <a:pPr algn="l">
              <a:lnSpc>
                <a:spcPts val="5831"/>
              </a:lnSpc>
            </a:pPr>
          </a:p>
          <a:p>
            <a:pPr algn="l">
              <a:lnSpc>
                <a:spcPts val="7128"/>
              </a:lnSpc>
            </a:pPr>
            <a:r>
              <a:rPr lang="en-US" sz="5940">
                <a:solidFill>
                  <a:srgbClr val="000000"/>
                </a:solidFill>
                <a:latin typeface="Trebuchet MS"/>
                <a:ea typeface="Trebuchet MS"/>
                <a:cs typeface="Trebuchet MS"/>
                <a:sym typeface="Trebuchet MS"/>
              </a:rPr>
              <a:t>Beth sy’n newydd?</a:t>
            </a:r>
          </a:p>
          <a:p>
            <a:pPr algn="l">
              <a:lnSpc>
                <a:spcPts val="7128"/>
              </a:lnSpc>
            </a:pPr>
            <a:r>
              <a:rPr lang="en-US" sz="5940">
                <a:solidFill>
                  <a:srgbClr val="000000"/>
                </a:solidFill>
                <a:latin typeface="Trebuchet MS"/>
                <a:ea typeface="Trebuchet MS"/>
                <a:cs typeface="Trebuchet MS"/>
                <a:sym typeface="Trebuchet MS"/>
              </a:rPr>
              <a:t>What’s new?</a:t>
            </a:r>
          </a:p>
          <a:p>
            <a:pPr algn="l">
              <a:lnSpc>
                <a:spcPts val="7128"/>
              </a:lnSpc>
            </a:pPr>
          </a:p>
        </p:txBody>
      </p:sp>
      <p:grpSp>
        <p:nvGrpSpPr>
          <p:cNvPr name="Group 7" id="7"/>
          <p:cNvGrpSpPr/>
          <p:nvPr/>
        </p:nvGrpSpPr>
        <p:grpSpPr>
          <a:xfrm rot="0">
            <a:off x="7070896" y="398248"/>
            <a:ext cx="5418952" cy="3553082"/>
            <a:chOff x="0" y="0"/>
            <a:chExt cx="7225270" cy="4737442"/>
          </a:xfrm>
        </p:grpSpPr>
        <p:sp>
          <p:nvSpPr>
            <p:cNvPr name="Freeform 8" id="8"/>
            <p:cNvSpPr/>
            <p:nvPr/>
          </p:nvSpPr>
          <p:spPr>
            <a:xfrm flipH="false" flipV="false" rot="0">
              <a:off x="0" y="0"/>
              <a:ext cx="7225270" cy="4737442"/>
            </a:xfrm>
            <a:custGeom>
              <a:avLst/>
              <a:gdLst/>
              <a:ahLst/>
              <a:cxnLst/>
              <a:rect r="r" b="b" t="t" l="l"/>
              <a:pathLst>
                <a:path h="4737442" w="7225270">
                  <a:moveTo>
                    <a:pt x="0" y="0"/>
                  </a:moveTo>
                  <a:lnTo>
                    <a:pt x="7225270" y="0"/>
                  </a:lnTo>
                  <a:lnTo>
                    <a:pt x="7225270" y="4737442"/>
                  </a:lnTo>
                  <a:lnTo>
                    <a:pt x="0" y="4737442"/>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9" id="9"/>
            <p:cNvGrpSpPr/>
            <p:nvPr/>
          </p:nvGrpSpPr>
          <p:grpSpPr>
            <a:xfrm rot="0">
              <a:off x="0" y="0"/>
              <a:ext cx="7225270" cy="4737442"/>
              <a:chOff x="0" y="0"/>
              <a:chExt cx="7225270" cy="4737442"/>
            </a:xfrm>
          </p:grpSpPr>
          <p:sp>
            <p:nvSpPr>
              <p:cNvPr name="Freeform 10" id="10"/>
              <p:cNvSpPr/>
              <p:nvPr/>
            </p:nvSpPr>
            <p:spPr>
              <a:xfrm flipH="false" flipV="false" rot="0">
                <a:off x="0" y="0"/>
                <a:ext cx="7225270" cy="4737442"/>
              </a:xfrm>
              <a:custGeom>
                <a:avLst/>
                <a:gdLst/>
                <a:ahLst/>
                <a:cxnLst/>
                <a:rect r="r" b="b" t="t" l="l"/>
                <a:pathLst>
                  <a:path h="4737442" w="7225270">
                    <a:moveTo>
                      <a:pt x="0" y="0"/>
                    </a:moveTo>
                    <a:lnTo>
                      <a:pt x="7225270" y="0"/>
                    </a:lnTo>
                    <a:lnTo>
                      <a:pt x="7225270" y="4737442"/>
                    </a:lnTo>
                    <a:lnTo>
                      <a:pt x="0" y="4737442"/>
                    </a:lnTo>
                    <a:close/>
                  </a:path>
                </a:pathLst>
              </a:custGeom>
              <a:solidFill>
                <a:srgbClr val="000000">
                  <a:alpha val="0"/>
                </a:srgbClr>
              </a:solidFill>
            </p:spPr>
          </p:sp>
          <p:sp>
            <p:nvSpPr>
              <p:cNvPr name="TextBox 11" id="11"/>
              <p:cNvSpPr txBox="true"/>
              <p:nvPr/>
            </p:nvSpPr>
            <p:spPr>
              <a:xfrm>
                <a:off x="0" y="-9525"/>
                <a:ext cx="7225270" cy="4746967"/>
              </a:xfrm>
              <a:prstGeom prst="rect">
                <a:avLst/>
              </a:prstGeom>
            </p:spPr>
            <p:txBody>
              <a:bodyPr anchor="ctr" rtlCol="false" tIns="0" lIns="0" bIns="0" rIns="0"/>
              <a:lstStyle/>
              <a:p>
                <a:pPr algn="ctr">
                  <a:lnSpc>
                    <a:spcPts val="3240"/>
                  </a:lnSpc>
                </a:pPr>
                <a:r>
                  <a:rPr lang="en-US" sz="2700">
                    <a:solidFill>
                      <a:srgbClr val="000000"/>
                    </a:solidFill>
                    <a:latin typeface="Trebuchet MS"/>
                    <a:ea typeface="Trebuchet MS"/>
                    <a:cs typeface="Trebuchet MS"/>
                    <a:sym typeface="Trebuchet MS"/>
                  </a:rPr>
                  <a:t>Pedwar diben y cwricwlwm</a:t>
                </a:r>
              </a:p>
            </p:txBody>
          </p:sp>
        </p:grpSp>
      </p:grpSp>
      <p:grpSp>
        <p:nvGrpSpPr>
          <p:cNvPr name="Group 12" id="12"/>
          <p:cNvGrpSpPr/>
          <p:nvPr/>
        </p:nvGrpSpPr>
        <p:grpSpPr>
          <a:xfrm rot="0">
            <a:off x="6619873" y="6891724"/>
            <a:ext cx="5418952" cy="3553082"/>
            <a:chOff x="0" y="0"/>
            <a:chExt cx="7225270" cy="4737442"/>
          </a:xfrm>
        </p:grpSpPr>
        <p:sp>
          <p:nvSpPr>
            <p:cNvPr name="Freeform 13" id="13"/>
            <p:cNvSpPr/>
            <p:nvPr/>
          </p:nvSpPr>
          <p:spPr>
            <a:xfrm flipH="false" flipV="false" rot="0">
              <a:off x="0" y="0"/>
              <a:ext cx="7225270" cy="4737442"/>
            </a:xfrm>
            <a:custGeom>
              <a:avLst/>
              <a:gdLst/>
              <a:ahLst/>
              <a:cxnLst/>
              <a:rect r="r" b="b" t="t" l="l"/>
              <a:pathLst>
                <a:path h="4737442" w="7225270">
                  <a:moveTo>
                    <a:pt x="0" y="0"/>
                  </a:moveTo>
                  <a:lnTo>
                    <a:pt x="7225270" y="0"/>
                  </a:lnTo>
                  <a:lnTo>
                    <a:pt x="7225270" y="4737442"/>
                  </a:lnTo>
                  <a:lnTo>
                    <a:pt x="0" y="4737442"/>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14" id="14"/>
            <p:cNvGrpSpPr/>
            <p:nvPr/>
          </p:nvGrpSpPr>
          <p:grpSpPr>
            <a:xfrm rot="0">
              <a:off x="0" y="0"/>
              <a:ext cx="7225270" cy="4737442"/>
              <a:chOff x="0" y="0"/>
              <a:chExt cx="7225270" cy="4737442"/>
            </a:xfrm>
          </p:grpSpPr>
          <p:sp>
            <p:nvSpPr>
              <p:cNvPr name="Freeform 15" id="15"/>
              <p:cNvSpPr/>
              <p:nvPr/>
            </p:nvSpPr>
            <p:spPr>
              <a:xfrm flipH="false" flipV="false" rot="0">
                <a:off x="0" y="0"/>
                <a:ext cx="7225270" cy="4737442"/>
              </a:xfrm>
              <a:custGeom>
                <a:avLst/>
                <a:gdLst/>
                <a:ahLst/>
                <a:cxnLst/>
                <a:rect r="r" b="b" t="t" l="l"/>
                <a:pathLst>
                  <a:path h="4737442" w="7225270">
                    <a:moveTo>
                      <a:pt x="0" y="0"/>
                    </a:moveTo>
                    <a:lnTo>
                      <a:pt x="7225270" y="0"/>
                    </a:lnTo>
                    <a:lnTo>
                      <a:pt x="7225270" y="4737442"/>
                    </a:lnTo>
                    <a:lnTo>
                      <a:pt x="0" y="4737442"/>
                    </a:lnTo>
                    <a:close/>
                  </a:path>
                </a:pathLst>
              </a:custGeom>
              <a:solidFill>
                <a:srgbClr val="000000">
                  <a:alpha val="0"/>
                </a:srgbClr>
              </a:solidFill>
            </p:spPr>
          </p:sp>
          <p:sp>
            <p:nvSpPr>
              <p:cNvPr name="TextBox 16" id="16"/>
              <p:cNvSpPr txBox="true"/>
              <p:nvPr/>
            </p:nvSpPr>
            <p:spPr>
              <a:xfrm>
                <a:off x="0" y="-9525"/>
                <a:ext cx="7225270" cy="4746967"/>
              </a:xfrm>
              <a:prstGeom prst="rect">
                <a:avLst/>
              </a:prstGeom>
            </p:spPr>
            <p:txBody>
              <a:bodyPr anchor="ctr" rtlCol="false" tIns="0" lIns="0" bIns="0" rIns="0"/>
              <a:lstStyle/>
              <a:p>
                <a:pPr algn="ctr">
                  <a:lnSpc>
                    <a:spcPts val="3240"/>
                  </a:lnSpc>
                </a:pPr>
                <a:r>
                  <a:rPr lang="en-US" sz="2700">
                    <a:solidFill>
                      <a:srgbClr val="000000"/>
                    </a:solidFill>
                    <a:latin typeface="Trebuchet MS"/>
                    <a:ea typeface="Trebuchet MS"/>
                    <a:cs typeface="Trebuchet MS"/>
                    <a:sym typeface="Trebuchet MS"/>
                  </a:rPr>
                  <a:t>Four purposes of the curriculum</a:t>
                </a:r>
              </a:p>
            </p:txBody>
          </p:sp>
        </p:grpSp>
      </p:grpSp>
      <p:sp>
        <p:nvSpPr>
          <p:cNvPr name="TextBox 17" id="17"/>
          <p:cNvSpPr txBox="true"/>
          <p:nvPr/>
        </p:nvSpPr>
        <p:spPr>
          <a:xfrm rot="0">
            <a:off x="14424758" y="9769197"/>
            <a:ext cx="3628725" cy="472083"/>
          </a:xfrm>
          <a:prstGeom prst="rect">
            <a:avLst/>
          </a:prstGeom>
        </p:spPr>
        <p:txBody>
          <a:bodyPr anchor="t" rtlCol="false" tIns="0" lIns="0" bIns="0" rIns="0">
            <a:spAutoFit/>
          </a:bodyPr>
          <a:lstStyle/>
          <a:p>
            <a:pPr algn="l">
              <a:lnSpc>
                <a:spcPts val="3240"/>
              </a:lnSpc>
            </a:pPr>
            <a:r>
              <a:rPr lang="en-US" sz="2700">
                <a:solidFill>
                  <a:srgbClr val="000000"/>
                </a:solidFill>
                <a:latin typeface="Trebuchet MS"/>
                <a:ea typeface="Trebuchet MS"/>
                <a:cs typeface="Trebuchet MS"/>
                <a:sym typeface="Trebuchet MS"/>
              </a:rPr>
              <a:t>(Donaldson, 2015)</a:t>
            </a:r>
          </a:p>
        </p:txBody>
      </p:sp>
    </p:spTree>
  </p:cSld>
  <p:clrMapOvr>
    <a:masterClrMapping/>
  </p:clrMapOvr>
</p:sld>
</file>

<file path=ppt/slides/slide14.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966882" y="207645"/>
            <a:ext cx="10354236" cy="163258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Diben 1</a:t>
            </a:r>
          </a:p>
        </p:txBody>
      </p:sp>
      <p:sp>
        <p:nvSpPr>
          <p:cNvPr name="TextBox 3" id="3"/>
          <p:cNvSpPr txBox="true"/>
          <p:nvPr/>
        </p:nvSpPr>
        <p:spPr>
          <a:xfrm rot="0">
            <a:off x="101429" y="1383688"/>
            <a:ext cx="18085143" cy="9086850"/>
          </a:xfrm>
          <a:prstGeom prst="rect">
            <a:avLst/>
          </a:prstGeom>
        </p:spPr>
        <p:txBody>
          <a:bodyPr anchor="t" rtlCol="false" tIns="0" lIns="0" bIns="0" rIns="0">
            <a:spAutoFit/>
          </a:bodyPr>
          <a:lstStyle/>
          <a:p>
            <a:pPr algn="l" marL="633413" indent="-316706" lvl="1">
              <a:lnSpc>
                <a:spcPts val="4200"/>
              </a:lnSpc>
              <a:buFont typeface="Arial"/>
              <a:buChar char="•"/>
            </a:pPr>
            <a:r>
              <a:rPr lang="en-US" b="true" sz="3500">
                <a:solidFill>
                  <a:srgbClr val="000000"/>
                </a:solidFill>
                <a:latin typeface="Trebuchet MS Bold"/>
                <a:ea typeface="Trebuchet MS Bold"/>
                <a:cs typeface="Trebuchet MS Bold"/>
                <a:sym typeface="Trebuchet MS Bold"/>
              </a:rPr>
              <a:t>Bydd ein holl blant a phobl ifanc yn ddysgwyr ______???_________, _____???________ sydd yn</a:t>
            </a:r>
            <a:r>
              <a:rPr lang="en-US" sz="3500">
                <a:solidFill>
                  <a:srgbClr val="000000"/>
                </a:solidFill>
                <a:latin typeface="Trebuchet MS"/>
                <a:ea typeface="Trebuchet MS"/>
                <a:cs typeface="Trebuchet MS"/>
                <a:sym typeface="Trebuchet MS"/>
              </a:rPr>
              <a:t>: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yn gosod safonau uchel iddyn nhw eu hunain ac yn chwilio am heriau ac yn eu mwynhau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yn datblygu corff o wybodaeth ac sydd â’r sgiliau sydd eu hangen i gysylltu’r wybodaeth honno a’i chymhwyso at wahanol gyd-destunau</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yn ymholgar ac yn mwynhau datrys problemau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yn gallu cyfathrebu’n effeithiol mewn gwahanol ffurfiau a lleoliadau, drwy’r Gymraeg a’r Saesneg</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yn gallu egluro’r syniadau a chysyniadau y maent yn dysgu amdanynt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yn gallu defnyddio rhif yn effeithiol mewn gwahanol gyd-destunau</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yn deall sut i ddehongli data a chymhwyso cysyniadau mathemategol</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yn defnyddio technolegau digidol yn greadigol i gyfathrebu a dod o hyd i wybodaeth a’i dadansoddi</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yn ymchwilio ac yn gwerthuso eu canfyddiadau’n feirniadol ac </a:t>
            </a:r>
            <a:r>
              <a:rPr lang="en-US" b="true" sz="3500">
                <a:solidFill>
                  <a:srgbClr val="000000"/>
                </a:solidFill>
                <a:latin typeface="Trebuchet MS Bold"/>
                <a:ea typeface="Trebuchet MS Bold"/>
                <a:cs typeface="Trebuchet MS Bold"/>
                <a:sym typeface="Trebuchet MS Bold"/>
              </a:rPr>
              <a:t>yn barod i ddysgu drwy gydol eu hoes </a:t>
            </a:r>
          </a:p>
          <a:p>
            <a:pPr algn="l" marL="1633539" indent="-544513" lvl="2">
              <a:lnSpc>
                <a:spcPts val="4200"/>
              </a:lnSpc>
            </a:pPr>
          </a:p>
        </p:txBody>
      </p:sp>
    </p:spTree>
  </p:cSld>
  <p:clrMapOvr>
    <a:masterClrMapping/>
  </p:clrMapOvr>
</p:sld>
</file>

<file path=ppt/slides/slide15.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966882" y="657616"/>
            <a:ext cx="10354236" cy="163258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Diben 2</a:t>
            </a:r>
          </a:p>
        </p:txBody>
      </p:sp>
      <p:sp>
        <p:nvSpPr>
          <p:cNvPr name="TextBox 3" id="3"/>
          <p:cNvSpPr txBox="true"/>
          <p:nvPr/>
        </p:nvSpPr>
        <p:spPr>
          <a:xfrm rot="0">
            <a:off x="1350048" y="3117756"/>
            <a:ext cx="15323820" cy="6419850"/>
          </a:xfrm>
          <a:prstGeom prst="rect">
            <a:avLst/>
          </a:prstGeom>
        </p:spPr>
        <p:txBody>
          <a:bodyPr anchor="t" rtlCol="false" tIns="0" lIns="0" bIns="0" rIns="0">
            <a:spAutoFit/>
          </a:bodyPr>
          <a:lstStyle/>
          <a:p>
            <a:pPr algn="l" marL="633413" indent="-316706" lvl="1">
              <a:lnSpc>
                <a:spcPts val="4200"/>
              </a:lnSpc>
              <a:buFont typeface="Arial"/>
              <a:buChar char="•"/>
            </a:pPr>
            <a:r>
              <a:rPr lang="en-US" b="true" sz="3500">
                <a:solidFill>
                  <a:srgbClr val="000000"/>
                </a:solidFill>
                <a:latin typeface="Trebuchet MS Bold"/>
                <a:ea typeface="Trebuchet MS Bold"/>
                <a:cs typeface="Trebuchet MS Bold"/>
                <a:sym typeface="Trebuchet MS Bold"/>
              </a:rPr>
              <a:t>yn gyfranwyr mentrus, creadigol sydd</a:t>
            </a:r>
            <a:r>
              <a:rPr lang="en-US" sz="3500">
                <a:solidFill>
                  <a:srgbClr val="000000"/>
                </a:solidFill>
                <a:latin typeface="Trebuchet MS"/>
                <a:ea typeface="Trebuchet MS"/>
                <a:cs typeface="Trebuchet MS"/>
                <a:sym typeface="Trebuchet MS"/>
              </a:rPr>
              <a:t>: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yn cysylltu ac yn cymhwyso eu gwybodaeth a’u sgiliau i greu syniadau a chynhyrchion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yn meddwl yn greadigol er mwyn ail-lunio a datrys problemau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yn adnabod cyfleoedd ac yn manteisio arnynt › yn mentro’n bwyllog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yn arwain ac yn chwarae rolau gwahanol mewn timau’n eeithiol ac yn gyfrifol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yn mynegi syniadau ac emosiynau drwy wahanol gyfryngau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yn rhoi o’u hegni a’u sgiliau fel y bydd pobl eraill yn elwa ac yn </a:t>
            </a:r>
            <a:r>
              <a:rPr lang="en-US" b="true" sz="3500">
                <a:solidFill>
                  <a:srgbClr val="000000"/>
                </a:solidFill>
                <a:latin typeface="Trebuchet MS Bold"/>
                <a:ea typeface="Trebuchet MS Bold"/>
                <a:cs typeface="Trebuchet MS Bold"/>
                <a:sym typeface="Trebuchet MS Bold"/>
              </a:rPr>
              <a:t>barod i chwarae eu rhan yn llawn yn eu bywyd a’u gwaith. </a:t>
            </a:r>
          </a:p>
          <a:p>
            <a:pPr algn="l" marL="1633539" indent="-544513" lvl="2">
              <a:lnSpc>
                <a:spcPts val="4200"/>
              </a:lnSpc>
            </a:pPr>
          </a:p>
        </p:txBody>
      </p:sp>
    </p:spTree>
  </p:cSld>
  <p:clrMapOvr>
    <a:masterClrMapping/>
  </p:clrMapOvr>
</p:sld>
</file>

<file path=ppt/slides/slide16.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966882" y="1028700"/>
            <a:ext cx="10354236" cy="828675"/>
          </a:xfrm>
          <a:prstGeom prst="rect">
            <a:avLst/>
          </a:prstGeom>
        </p:spPr>
        <p:txBody>
          <a:bodyPr anchor="t" rtlCol="false" tIns="0" lIns="0" bIns="0" rIns="0">
            <a:spAutoFit/>
          </a:bodyPr>
          <a:lstStyle/>
          <a:p>
            <a:pPr algn="ctr">
              <a:lnSpc>
                <a:spcPts val="6599"/>
              </a:lnSpc>
            </a:pPr>
            <a:r>
              <a:rPr lang="en-US" sz="5499">
                <a:solidFill>
                  <a:srgbClr val="000000"/>
                </a:solidFill>
                <a:latin typeface="Trebuchet MS"/>
                <a:ea typeface="Trebuchet MS"/>
                <a:cs typeface="Trebuchet MS"/>
                <a:sym typeface="Trebuchet MS"/>
              </a:rPr>
              <a:t>Diben 3</a:t>
            </a:r>
          </a:p>
        </p:txBody>
      </p:sp>
      <p:sp>
        <p:nvSpPr>
          <p:cNvPr name="TextBox 3" id="3"/>
          <p:cNvSpPr txBox="true"/>
          <p:nvPr/>
        </p:nvSpPr>
        <p:spPr>
          <a:xfrm rot="0">
            <a:off x="834390" y="2577882"/>
            <a:ext cx="16333470" cy="6953250"/>
          </a:xfrm>
          <a:prstGeom prst="rect">
            <a:avLst/>
          </a:prstGeom>
        </p:spPr>
        <p:txBody>
          <a:bodyPr anchor="t" rtlCol="false" tIns="0" lIns="0" bIns="0" rIns="0">
            <a:spAutoFit/>
          </a:bodyPr>
          <a:lstStyle/>
          <a:p>
            <a:pPr algn="l" marL="633413" indent="-316706" lvl="1">
              <a:lnSpc>
                <a:spcPts val="4200"/>
              </a:lnSpc>
              <a:buFont typeface="Arial"/>
              <a:buChar char="•"/>
            </a:pPr>
            <a:r>
              <a:rPr lang="en-US" b="true" sz="3500">
                <a:solidFill>
                  <a:srgbClr val="000000"/>
                </a:solidFill>
                <a:latin typeface="Trebuchet MS Bold"/>
                <a:ea typeface="Trebuchet MS Bold"/>
                <a:cs typeface="Trebuchet MS Bold"/>
                <a:sym typeface="Trebuchet MS Bold"/>
              </a:rPr>
              <a:t>yn ddinasyddion egwyddorol, gwybodus sydd</a:t>
            </a:r>
            <a:r>
              <a:rPr lang="en-US" sz="3500">
                <a:solidFill>
                  <a:srgbClr val="000000"/>
                </a:solidFill>
                <a:latin typeface="Trebuchet MS"/>
                <a:ea typeface="Trebuchet MS"/>
                <a:cs typeface="Trebuchet MS"/>
                <a:sym typeface="Trebuchet MS"/>
              </a:rPr>
              <a:t>:</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yn canfod, yn gwerthuso ac yn defnyddio tystiolaeth wrth ffurfio barn</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yn trafod materion cyfoes ar sail eu gwybodaeth a’u gwerthoedd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yn deall ac yn arfer eu cyfrifoldebau a’u hawliau dynol a democrataidd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yn deall ac yn ystyried effaith eu gweithredoedd wrth ddewis a gweithredu</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yn wybodus am eu diwylliant, eu cymuned, eu cymdeithas a’r byd yn awr ac yn y gorennol</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yn parchu anghenion a hawliau pobl eraill, fel aelod o gymdeithas amrywiol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yn dangos eu hymrwymiad i sicrhau cynaliadwyedd y blaned ac yn barod i </a:t>
            </a:r>
            <a:r>
              <a:rPr lang="en-US" b="true" sz="3500">
                <a:solidFill>
                  <a:srgbClr val="000000"/>
                </a:solidFill>
                <a:latin typeface="Trebuchet MS Bold"/>
                <a:ea typeface="Trebuchet MS Bold"/>
                <a:cs typeface="Trebuchet MS Bold"/>
                <a:sym typeface="Trebuchet MS Bold"/>
              </a:rPr>
              <a:t>fod yn ddinasyddion i Gymru a’r byd. </a:t>
            </a:r>
          </a:p>
          <a:p>
            <a:pPr algn="l" marL="1633539" indent="-544513" lvl="2">
              <a:lnSpc>
                <a:spcPts val="4200"/>
              </a:lnSpc>
            </a:pPr>
          </a:p>
        </p:txBody>
      </p:sp>
    </p:spTree>
  </p:cSld>
  <p:clrMapOvr>
    <a:masterClrMapping/>
  </p:clrMapOvr>
</p:sld>
</file>

<file path=ppt/slides/slide17.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966882" y="207645"/>
            <a:ext cx="10354236" cy="163258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Diben 4</a:t>
            </a:r>
          </a:p>
        </p:txBody>
      </p:sp>
      <p:sp>
        <p:nvSpPr>
          <p:cNvPr name="TextBox 3" id="3"/>
          <p:cNvSpPr txBox="true"/>
          <p:nvPr/>
        </p:nvSpPr>
        <p:spPr>
          <a:xfrm rot="0">
            <a:off x="196042" y="1009650"/>
            <a:ext cx="17305020" cy="9620250"/>
          </a:xfrm>
          <a:prstGeom prst="rect">
            <a:avLst/>
          </a:prstGeom>
        </p:spPr>
        <p:txBody>
          <a:bodyPr anchor="t" rtlCol="false" tIns="0" lIns="0" bIns="0" rIns="0">
            <a:spAutoFit/>
          </a:bodyPr>
          <a:lstStyle/>
          <a:p>
            <a:pPr algn="l" marL="633413" indent="-316706" lvl="1">
              <a:lnSpc>
                <a:spcPts val="4200"/>
              </a:lnSpc>
              <a:buFont typeface="Arial"/>
              <a:buChar char="•"/>
            </a:pPr>
            <a:r>
              <a:rPr lang="en-US" b="true" sz="3500">
                <a:solidFill>
                  <a:srgbClr val="000000"/>
                </a:solidFill>
                <a:latin typeface="Trebuchet MS Bold"/>
                <a:ea typeface="Trebuchet MS Bold"/>
                <a:cs typeface="Trebuchet MS Bold"/>
                <a:sym typeface="Trebuchet MS Bold"/>
              </a:rPr>
              <a:t>yn unigolion iach, hyderus sydd</a:t>
            </a:r>
            <a:r>
              <a:rPr lang="en-US" sz="3500">
                <a:solidFill>
                  <a:srgbClr val="000000"/>
                </a:solidFill>
                <a:latin typeface="Trebuchet MS"/>
                <a:ea typeface="Trebuchet MS"/>
                <a:cs typeface="Trebuchet MS"/>
                <a:sym typeface="Trebuchet MS"/>
              </a:rPr>
              <a:t>: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â gwerthoedd sicr ac sy’n sefydlu eu credoau ysbrydol a moesegol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yn meithrin eu lles meddyliol ac emosiynol drwy ddatblygu hyder, cadernid ac empathi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yn cymhwyso gwybodaeth am effaith deiet ac ymarfer ar iechyd corfforol a meddyliol yn eu bywyd pob dydd</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yn gwybod sut i ddod o hyd i’r wybodaeth a’r cymorth sydd eu hangen i gadw’n ddiogel ac iach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yn cymryd rhan mewn gweithgarwch corfforol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yn gwneud penderfyniadau pwyllog ynghylch eu ffordd o fyw ac yn rheoli risg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â’r hyder sydd ei angen i gymryd rhan mewn perfformiadau</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yn ffurfio perthnasoedd cadarnhaol wedi’u seilio ar ymddiriedaeth a pharch at ei gilydd</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yn wynebu heriau ac yn eu trechu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â’r sgiliau a’r wybodaeth sydd eu hangen i ddelio â’u bywyd pob dydd mor annibynnol ag y gallant ac yn </a:t>
            </a:r>
            <a:r>
              <a:rPr lang="en-US" b="true" sz="3500">
                <a:solidFill>
                  <a:srgbClr val="000000"/>
                </a:solidFill>
                <a:latin typeface="Trebuchet MS Bold"/>
                <a:ea typeface="Trebuchet MS Bold"/>
                <a:cs typeface="Trebuchet MS Bold"/>
                <a:sym typeface="Trebuchet MS Bold"/>
              </a:rPr>
              <a:t>barod i fyw bywyd gan wireddu eu dyheadau fel aelodau gwerthfawr o gymdeithas</a:t>
            </a:r>
            <a:r>
              <a:rPr lang="en-US" sz="3500">
                <a:solidFill>
                  <a:srgbClr val="000000"/>
                </a:solidFill>
                <a:latin typeface="Trebuchet MS"/>
                <a:ea typeface="Trebuchet MS"/>
                <a:cs typeface="Trebuchet MS"/>
                <a:sym typeface="Trebuchet MS"/>
              </a:rPr>
              <a:t>. </a:t>
            </a:r>
          </a:p>
          <a:p>
            <a:pPr algn="l" marL="1633539" indent="-544513" lvl="2">
              <a:lnSpc>
                <a:spcPts val="4200"/>
              </a:lnSpc>
            </a:pPr>
          </a:p>
        </p:txBody>
      </p:sp>
    </p:spTree>
  </p:cSld>
  <p:clrMapOvr>
    <a:masterClrMapping/>
  </p:clrMapOvr>
</p:sld>
</file>

<file path=ppt/slides/slide18.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966882" y="207645"/>
            <a:ext cx="10354236" cy="163258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Purpose 1</a:t>
            </a:r>
          </a:p>
        </p:txBody>
      </p:sp>
      <p:sp>
        <p:nvSpPr>
          <p:cNvPr name="TextBox 3" id="3"/>
          <p:cNvSpPr txBox="true"/>
          <p:nvPr/>
        </p:nvSpPr>
        <p:spPr>
          <a:xfrm rot="0">
            <a:off x="1028700" y="1629764"/>
            <a:ext cx="16597044" cy="8915400"/>
          </a:xfrm>
          <a:prstGeom prst="rect">
            <a:avLst/>
          </a:prstGeom>
        </p:spPr>
        <p:txBody>
          <a:bodyPr anchor="t" rtlCol="false" tIns="0" lIns="0" bIns="0" rIns="0">
            <a:spAutoFit/>
          </a:bodyPr>
          <a:lstStyle/>
          <a:p>
            <a:pPr algn="l">
              <a:lnSpc>
                <a:spcPts val="4196"/>
              </a:lnSpc>
            </a:pPr>
            <a:r>
              <a:rPr lang="en-US" b="true" sz="3497">
                <a:solidFill>
                  <a:srgbClr val="000000"/>
                </a:solidFill>
                <a:latin typeface="Trebuchet MS Bold"/>
                <a:ea typeface="Trebuchet MS Bold"/>
                <a:cs typeface="Trebuchet MS Bold"/>
                <a:sym typeface="Trebuchet MS Bold"/>
              </a:rPr>
              <a:t>1) All our children and young people will be__________, ___________learners who: </a:t>
            </a:r>
          </a:p>
          <a:p>
            <a:pPr algn="l">
              <a:lnSpc>
                <a:spcPts val="4196"/>
              </a:lnSpc>
            </a:pPr>
          </a:p>
          <a:p>
            <a:pPr algn="l" marL="632956" indent="-316478" lvl="1">
              <a:lnSpc>
                <a:spcPts val="4196"/>
              </a:lnSpc>
              <a:buFont typeface="Arial"/>
              <a:buChar char="•"/>
            </a:pPr>
            <a:r>
              <a:rPr lang="en-US" sz="3497">
                <a:solidFill>
                  <a:srgbClr val="000000"/>
                </a:solidFill>
                <a:latin typeface="Trebuchet MS"/>
                <a:ea typeface="Trebuchet MS"/>
                <a:cs typeface="Trebuchet MS"/>
                <a:sym typeface="Trebuchet MS"/>
              </a:rPr>
              <a:t>set themselves high standards and seek and enjoy challenge</a:t>
            </a:r>
          </a:p>
          <a:p>
            <a:pPr algn="l" marL="632956" indent="-316478" lvl="1">
              <a:lnSpc>
                <a:spcPts val="4196"/>
              </a:lnSpc>
              <a:buFont typeface="Arial"/>
              <a:buChar char="•"/>
            </a:pPr>
            <a:r>
              <a:rPr lang="en-US" sz="3497">
                <a:solidFill>
                  <a:srgbClr val="000000"/>
                </a:solidFill>
                <a:latin typeface="Trebuchet MS"/>
                <a:ea typeface="Trebuchet MS"/>
                <a:cs typeface="Trebuchet MS"/>
                <a:sym typeface="Trebuchet MS"/>
              </a:rPr>
              <a:t>are building up a body of knowledge and have the skills to connect and apply that knowledge in different contexts</a:t>
            </a:r>
          </a:p>
          <a:p>
            <a:pPr algn="l" marL="632956" indent="-316478" lvl="1">
              <a:lnSpc>
                <a:spcPts val="4196"/>
              </a:lnSpc>
              <a:buFont typeface="Arial"/>
              <a:buChar char="•"/>
            </a:pPr>
            <a:r>
              <a:rPr lang="en-US" sz="3497">
                <a:solidFill>
                  <a:srgbClr val="000000"/>
                </a:solidFill>
                <a:latin typeface="Trebuchet MS"/>
                <a:ea typeface="Trebuchet MS"/>
                <a:cs typeface="Trebuchet MS"/>
                <a:sym typeface="Trebuchet MS"/>
              </a:rPr>
              <a:t>are questioning and enjoy solving problems</a:t>
            </a:r>
          </a:p>
          <a:p>
            <a:pPr algn="l" marL="632956" indent="-316478" lvl="1">
              <a:lnSpc>
                <a:spcPts val="4196"/>
              </a:lnSpc>
              <a:buFont typeface="Arial"/>
              <a:buChar char="•"/>
            </a:pPr>
            <a:r>
              <a:rPr lang="en-US" sz="3497">
                <a:solidFill>
                  <a:srgbClr val="000000"/>
                </a:solidFill>
                <a:latin typeface="Trebuchet MS"/>
                <a:ea typeface="Trebuchet MS"/>
                <a:cs typeface="Trebuchet MS"/>
                <a:sym typeface="Trebuchet MS"/>
              </a:rPr>
              <a:t>can communicate effectively in different forms and settings, using both Welsh and English</a:t>
            </a:r>
          </a:p>
          <a:p>
            <a:pPr algn="l" marL="632956" indent="-316478" lvl="1">
              <a:lnSpc>
                <a:spcPts val="4196"/>
              </a:lnSpc>
              <a:buFont typeface="Arial"/>
              <a:buChar char="•"/>
            </a:pPr>
            <a:r>
              <a:rPr lang="en-US" sz="3497">
                <a:solidFill>
                  <a:srgbClr val="000000"/>
                </a:solidFill>
                <a:latin typeface="Trebuchet MS"/>
                <a:ea typeface="Trebuchet MS"/>
                <a:cs typeface="Trebuchet MS"/>
                <a:sym typeface="Trebuchet MS"/>
              </a:rPr>
              <a:t>can explain the ideas and concepts they are learning about</a:t>
            </a:r>
          </a:p>
          <a:p>
            <a:pPr algn="l" marL="632956" indent="-316478" lvl="1">
              <a:lnSpc>
                <a:spcPts val="4196"/>
              </a:lnSpc>
              <a:buFont typeface="Arial"/>
              <a:buChar char="•"/>
            </a:pPr>
            <a:r>
              <a:rPr lang="en-US" sz="3497">
                <a:solidFill>
                  <a:srgbClr val="000000"/>
                </a:solidFill>
                <a:latin typeface="Trebuchet MS"/>
                <a:ea typeface="Trebuchet MS"/>
                <a:cs typeface="Trebuchet MS"/>
                <a:sym typeface="Trebuchet MS"/>
              </a:rPr>
              <a:t>can use number effectively in different contexts</a:t>
            </a:r>
          </a:p>
          <a:p>
            <a:pPr algn="l" marL="632956" indent="-316478" lvl="1">
              <a:lnSpc>
                <a:spcPts val="4196"/>
              </a:lnSpc>
              <a:buFont typeface="Arial"/>
              <a:buChar char="•"/>
            </a:pPr>
            <a:r>
              <a:rPr lang="en-US" sz="3497">
                <a:solidFill>
                  <a:srgbClr val="000000"/>
                </a:solidFill>
                <a:latin typeface="Trebuchet MS"/>
                <a:ea typeface="Trebuchet MS"/>
                <a:cs typeface="Trebuchet MS"/>
                <a:sym typeface="Trebuchet MS"/>
              </a:rPr>
              <a:t>understand how to interpret data and apply mathematical concepts</a:t>
            </a:r>
          </a:p>
          <a:p>
            <a:pPr algn="l" marL="632956" indent="-316478" lvl="1">
              <a:lnSpc>
                <a:spcPts val="4196"/>
              </a:lnSpc>
              <a:buFont typeface="Arial"/>
              <a:buChar char="•"/>
            </a:pPr>
            <a:r>
              <a:rPr lang="en-US" sz="3497">
                <a:solidFill>
                  <a:srgbClr val="000000"/>
                </a:solidFill>
                <a:latin typeface="Trebuchet MS"/>
                <a:ea typeface="Trebuchet MS"/>
                <a:cs typeface="Trebuchet MS"/>
                <a:sym typeface="Trebuchet MS"/>
              </a:rPr>
              <a:t>use digital technologies creatively to communicate, find and analyse information </a:t>
            </a:r>
          </a:p>
          <a:p>
            <a:pPr algn="l" marL="632956" indent="-316478" lvl="1">
              <a:lnSpc>
                <a:spcPts val="4196"/>
              </a:lnSpc>
              <a:buFont typeface="Arial"/>
              <a:buChar char="•"/>
            </a:pPr>
            <a:r>
              <a:rPr lang="en-US" sz="3497">
                <a:solidFill>
                  <a:srgbClr val="000000"/>
                </a:solidFill>
                <a:latin typeface="Trebuchet MS"/>
                <a:ea typeface="Trebuchet MS"/>
                <a:cs typeface="Trebuchet MS"/>
                <a:sym typeface="Trebuchet MS"/>
              </a:rPr>
              <a:t>undertake research and evaluate critically what they find and </a:t>
            </a:r>
            <a:r>
              <a:rPr lang="en-US" b="true" sz="3497">
                <a:solidFill>
                  <a:srgbClr val="000000"/>
                </a:solidFill>
                <a:latin typeface="Trebuchet MS Bold"/>
                <a:ea typeface="Trebuchet MS Bold"/>
                <a:cs typeface="Trebuchet MS Bold"/>
                <a:sym typeface="Trebuchet MS Bold"/>
              </a:rPr>
              <a:t>are ready to learn throughout their lives </a:t>
            </a:r>
          </a:p>
          <a:p>
            <a:pPr algn="l" marL="632956" indent="-316478" lvl="1">
              <a:lnSpc>
                <a:spcPts val="4196"/>
              </a:lnSpc>
            </a:pPr>
          </a:p>
        </p:txBody>
      </p:sp>
      <p:sp>
        <p:nvSpPr>
          <p:cNvPr name="TextBox 4" id="4"/>
          <p:cNvSpPr txBox="true"/>
          <p:nvPr/>
        </p:nvSpPr>
        <p:spPr>
          <a:xfrm rot="0">
            <a:off x="10349173" y="1599426"/>
            <a:ext cx="2350770" cy="472083"/>
          </a:xfrm>
          <a:prstGeom prst="rect">
            <a:avLst/>
          </a:prstGeom>
        </p:spPr>
        <p:txBody>
          <a:bodyPr anchor="t" rtlCol="false" tIns="0" lIns="0" bIns="0" rIns="0">
            <a:spAutoFit/>
          </a:bodyPr>
          <a:lstStyle/>
          <a:p>
            <a:pPr algn="l">
              <a:lnSpc>
                <a:spcPts val="3240"/>
              </a:lnSpc>
            </a:pPr>
            <a:r>
              <a:rPr lang="en-US" sz="2700">
                <a:solidFill>
                  <a:srgbClr val="000000"/>
                </a:solidFill>
                <a:latin typeface="Trebuchet MS"/>
                <a:ea typeface="Trebuchet MS"/>
                <a:cs typeface="Trebuchet MS"/>
                <a:sym typeface="Trebuchet MS"/>
              </a:rPr>
              <a:t>AMBITIOUS </a:t>
            </a:r>
          </a:p>
        </p:txBody>
      </p:sp>
      <p:sp>
        <p:nvSpPr>
          <p:cNvPr name="TextBox 5" id="5"/>
          <p:cNvSpPr txBox="true"/>
          <p:nvPr/>
        </p:nvSpPr>
        <p:spPr>
          <a:xfrm rot="0">
            <a:off x="13415911" y="1629764"/>
            <a:ext cx="2350770" cy="472083"/>
          </a:xfrm>
          <a:prstGeom prst="rect">
            <a:avLst/>
          </a:prstGeom>
        </p:spPr>
        <p:txBody>
          <a:bodyPr anchor="t" rtlCol="false" tIns="0" lIns="0" bIns="0" rIns="0">
            <a:spAutoFit/>
          </a:bodyPr>
          <a:lstStyle/>
          <a:p>
            <a:pPr algn="l">
              <a:lnSpc>
                <a:spcPts val="3240"/>
              </a:lnSpc>
            </a:pPr>
            <a:r>
              <a:rPr lang="en-US" sz="2700">
                <a:solidFill>
                  <a:srgbClr val="000000"/>
                </a:solidFill>
                <a:latin typeface="Trebuchet MS"/>
                <a:ea typeface="Trebuchet MS"/>
                <a:cs typeface="Trebuchet MS"/>
                <a:sym typeface="Trebuchet MS"/>
              </a:rPr>
              <a:t>CAPABLE </a:t>
            </a:r>
          </a:p>
        </p:txBody>
      </p:sp>
    </p:spTree>
  </p:cSld>
  <p:clrMapOvr>
    <a:masterClrMapping/>
  </p:clrMapOvr>
</p:sld>
</file>

<file path=ppt/slides/slide19.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966882" y="909705"/>
            <a:ext cx="10354236" cy="163258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Purpose 2</a:t>
            </a:r>
          </a:p>
        </p:txBody>
      </p:sp>
      <p:sp>
        <p:nvSpPr>
          <p:cNvPr name="TextBox 3" id="3"/>
          <p:cNvSpPr txBox="true"/>
          <p:nvPr/>
        </p:nvSpPr>
        <p:spPr>
          <a:xfrm rot="0">
            <a:off x="2353572" y="2523240"/>
            <a:ext cx="13580856" cy="6419850"/>
          </a:xfrm>
          <a:prstGeom prst="rect">
            <a:avLst/>
          </a:prstGeom>
        </p:spPr>
        <p:txBody>
          <a:bodyPr anchor="t" rtlCol="false" tIns="0" lIns="0" bIns="0" rIns="0">
            <a:spAutoFit/>
          </a:bodyPr>
          <a:lstStyle/>
          <a:p>
            <a:pPr algn="l">
              <a:lnSpc>
                <a:spcPts val="4200"/>
              </a:lnSpc>
            </a:pPr>
          </a:p>
          <a:p>
            <a:pPr algn="l" marL="633413" indent="-316706" lvl="1">
              <a:lnSpc>
                <a:spcPts val="4200"/>
              </a:lnSpc>
              <a:buFont typeface="Arial"/>
              <a:buChar char="•"/>
            </a:pPr>
            <a:r>
              <a:rPr lang="en-US" b="true" sz="3500">
                <a:solidFill>
                  <a:srgbClr val="000000"/>
                </a:solidFill>
                <a:latin typeface="Trebuchet MS Bold"/>
                <a:ea typeface="Trebuchet MS Bold"/>
                <a:cs typeface="Trebuchet MS Bold"/>
                <a:sym typeface="Trebuchet MS Bold"/>
              </a:rPr>
              <a:t>enterprising, creative contributors who: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connect and apply their knowledge and skills to create ideas and products</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think creatively to reframe and solve problems</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identify and grasp opportunities</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take measured risks</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lead and play different roles in teams effectively and responsibly</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express ideas and emotions through different media</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give of their energy and skills so that other people will benefit and </a:t>
            </a:r>
            <a:r>
              <a:rPr lang="en-US" b="true" sz="3500">
                <a:solidFill>
                  <a:srgbClr val="000000"/>
                </a:solidFill>
                <a:latin typeface="Trebuchet MS Bold"/>
                <a:ea typeface="Trebuchet MS Bold"/>
                <a:cs typeface="Trebuchet MS Bold"/>
                <a:sym typeface="Trebuchet MS Bold"/>
              </a:rPr>
              <a:t>are ready to play a full part in life and work</a:t>
            </a:r>
          </a:p>
        </p:txBody>
      </p:sp>
    </p:spTree>
  </p:cSld>
  <p:clrMapOvr>
    <a:masterClrMapping/>
  </p:clrMapOvr>
</p:sld>
</file>

<file path=ppt/slides/slide20.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966882" y="1019175"/>
            <a:ext cx="10354236" cy="163258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Purpose 3</a:t>
            </a:r>
          </a:p>
        </p:txBody>
      </p:sp>
      <p:sp>
        <p:nvSpPr>
          <p:cNvPr name="TextBox 3" id="3"/>
          <p:cNvSpPr txBox="true"/>
          <p:nvPr/>
        </p:nvSpPr>
        <p:spPr>
          <a:xfrm rot="0">
            <a:off x="929640" y="2685894"/>
            <a:ext cx="16523970" cy="6419850"/>
          </a:xfrm>
          <a:prstGeom prst="rect">
            <a:avLst/>
          </a:prstGeom>
        </p:spPr>
        <p:txBody>
          <a:bodyPr anchor="t" rtlCol="false" tIns="0" lIns="0" bIns="0" rIns="0">
            <a:spAutoFit/>
          </a:bodyPr>
          <a:lstStyle/>
          <a:p>
            <a:pPr algn="l" marL="633413" indent="-316706" lvl="1">
              <a:lnSpc>
                <a:spcPts val="4200"/>
              </a:lnSpc>
              <a:buFont typeface="Arial"/>
              <a:buChar char="•"/>
            </a:pPr>
            <a:r>
              <a:rPr lang="en-US" b="true" sz="3500">
                <a:solidFill>
                  <a:srgbClr val="000000"/>
                </a:solidFill>
                <a:latin typeface="Trebuchet MS Bold"/>
                <a:ea typeface="Trebuchet MS Bold"/>
                <a:cs typeface="Trebuchet MS Bold"/>
                <a:sym typeface="Trebuchet MS Bold"/>
              </a:rPr>
              <a:t>ethical, informed citizens who: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find, evaluate and use evidence in forming views</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engage with contemporary issues based upon their knowledge and values</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understand and exercise their human and democratic responsibilities and rights</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understand and consider the impact of their actions when making choices and acting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are knowledgeable about their culture, community, society and the world, now and in the past</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respect the needs and rights of others, as a member of a diverse society</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 show their commitment to the sustainability of the planet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and </a:t>
            </a:r>
            <a:r>
              <a:rPr lang="en-US" b="true" sz="3500">
                <a:solidFill>
                  <a:srgbClr val="000000"/>
                </a:solidFill>
                <a:latin typeface="Trebuchet MS Bold"/>
                <a:ea typeface="Trebuchet MS Bold"/>
                <a:cs typeface="Trebuchet MS Bold"/>
                <a:sym typeface="Trebuchet MS Bold"/>
              </a:rPr>
              <a:t>are ready to be citizens of Wales and the world </a:t>
            </a:r>
          </a:p>
        </p:txBody>
      </p:sp>
    </p:spTree>
  </p:cSld>
  <p:clrMapOvr>
    <a:masterClrMapping/>
  </p:clrMapOvr>
</p:sld>
</file>

<file path=ppt/slides/slide21.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4267096" y="207645"/>
            <a:ext cx="10354236" cy="163258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Purpose 4</a:t>
            </a:r>
          </a:p>
        </p:txBody>
      </p:sp>
      <p:sp>
        <p:nvSpPr>
          <p:cNvPr name="TextBox 3" id="3"/>
          <p:cNvSpPr txBox="true"/>
          <p:nvPr/>
        </p:nvSpPr>
        <p:spPr>
          <a:xfrm rot="0">
            <a:off x="678180" y="1200150"/>
            <a:ext cx="16581120" cy="9086850"/>
          </a:xfrm>
          <a:prstGeom prst="rect">
            <a:avLst/>
          </a:prstGeom>
        </p:spPr>
        <p:txBody>
          <a:bodyPr anchor="t" rtlCol="false" tIns="0" lIns="0" bIns="0" rIns="0">
            <a:spAutoFit/>
          </a:bodyPr>
          <a:lstStyle/>
          <a:p>
            <a:pPr algn="l">
              <a:lnSpc>
                <a:spcPts val="4200"/>
              </a:lnSpc>
            </a:pPr>
          </a:p>
          <a:p>
            <a:pPr algn="l" marL="633413" indent="-316706" lvl="1">
              <a:lnSpc>
                <a:spcPts val="4200"/>
              </a:lnSpc>
              <a:buFont typeface="Arial"/>
              <a:buChar char="•"/>
            </a:pPr>
            <a:r>
              <a:rPr lang="en-US" b="true" sz="3500">
                <a:solidFill>
                  <a:srgbClr val="000000"/>
                </a:solidFill>
                <a:latin typeface="Trebuchet MS Bold"/>
                <a:ea typeface="Trebuchet MS Bold"/>
                <a:cs typeface="Trebuchet MS Bold"/>
                <a:sym typeface="Trebuchet MS Bold"/>
              </a:rPr>
              <a:t>healthy, confident individuals who: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have secure values and are establishing their spiritual and ethical beliefs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are building their mental and emotional well-being by developing confidence, resilience and empathy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apply knowledge about the impact of diet and exercise on physical and mental health in their daily lives</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know how to find the information and support to keep safe and well</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take part in physical activity</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take measured decisions about lifestyle and manage risk – have the confidence to participate in performance</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form positive relationships based upon trust and mutual respect </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face and overcome challenge</a:t>
            </a:r>
          </a:p>
          <a:p>
            <a:pPr algn="l" marL="1633539" indent="-544513" lvl="2">
              <a:lnSpc>
                <a:spcPts val="4200"/>
              </a:lnSpc>
              <a:buFont typeface="Arial"/>
              <a:buChar char="⚬"/>
            </a:pPr>
            <a:r>
              <a:rPr lang="en-US" sz="3500">
                <a:solidFill>
                  <a:srgbClr val="000000"/>
                </a:solidFill>
                <a:latin typeface="Trebuchet MS"/>
                <a:ea typeface="Trebuchet MS"/>
                <a:cs typeface="Trebuchet MS"/>
                <a:sym typeface="Trebuchet MS"/>
              </a:rPr>
              <a:t>have the skills and knowledge to manage everyday life as independently as they can and </a:t>
            </a:r>
            <a:r>
              <a:rPr lang="en-US" b="true" sz="3500">
                <a:solidFill>
                  <a:srgbClr val="000000"/>
                </a:solidFill>
                <a:latin typeface="Trebuchet MS Bold"/>
                <a:ea typeface="Trebuchet MS Bold"/>
                <a:cs typeface="Trebuchet MS Bold"/>
                <a:sym typeface="Trebuchet MS Bold"/>
              </a:rPr>
              <a:t>are ready to lead fulfilling lives as valued members of society. </a:t>
            </a:r>
          </a:p>
          <a:p>
            <a:pPr algn="l" marL="1633539" indent="-544513" lvl="2">
              <a:lnSpc>
                <a:spcPts val="4200"/>
              </a:lnSpc>
            </a:pP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942862" y="1641883"/>
            <a:ext cx="14402277" cy="1175385"/>
          </a:xfrm>
          <a:prstGeom prst="rect">
            <a:avLst/>
          </a:prstGeom>
        </p:spPr>
        <p:txBody>
          <a:bodyPr anchor="t" rtlCol="false" tIns="0" lIns="0" bIns="0" rIns="0">
            <a:spAutoFit/>
          </a:bodyPr>
          <a:lstStyle/>
          <a:p>
            <a:pPr algn="ctr">
              <a:lnSpc>
                <a:spcPts val="6156"/>
              </a:lnSpc>
            </a:pPr>
            <a:r>
              <a:rPr lang="en-US" b="true" sz="5700">
                <a:solidFill>
                  <a:srgbClr val="000000"/>
                </a:solidFill>
                <a:latin typeface="Arial Bold"/>
                <a:ea typeface="Arial Bold"/>
                <a:cs typeface="Arial Bold"/>
                <a:sym typeface="Arial Bold"/>
              </a:rPr>
              <a:t>Meysydd Dysgu a Phrofiad</a:t>
            </a:r>
          </a:p>
        </p:txBody>
      </p:sp>
      <p:sp>
        <p:nvSpPr>
          <p:cNvPr name="TextBox 3" id="3"/>
          <p:cNvSpPr txBox="true"/>
          <p:nvPr/>
        </p:nvSpPr>
        <p:spPr>
          <a:xfrm rot="0">
            <a:off x="3173961" y="8185179"/>
            <a:ext cx="12990211" cy="1073120"/>
          </a:xfrm>
          <a:prstGeom prst="rect">
            <a:avLst/>
          </a:prstGeom>
        </p:spPr>
        <p:txBody>
          <a:bodyPr anchor="t" rtlCol="false" tIns="0" lIns="0" bIns="0" rIns="0">
            <a:spAutoFit/>
          </a:bodyPr>
          <a:lstStyle/>
          <a:p>
            <a:pPr algn="l">
              <a:lnSpc>
                <a:spcPts val="3852"/>
              </a:lnSpc>
            </a:pPr>
            <a:r>
              <a:rPr lang="en-US" sz="3000">
                <a:solidFill>
                  <a:srgbClr val="000000"/>
                </a:solidFill>
                <a:latin typeface="Arial"/>
                <a:ea typeface="Arial"/>
                <a:cs typeface="Arial"/>
                <a:sym typeface="Arial"/>
              </a:rPr>
              <a:t>Mae’r cwricwlwm newydd wedi ei drefnu i feysydd dysgu a phrofiad – sut mae hyn yn wahanol i’r cwricwlwm blaenorol?</a:t>
            </a:r>
          </a:p>
        </p:txBody>
      </p:sp>
      <p:grpSp>
        <p:nvGrpSpPr>
          <p:cNvPr name="Group 4" id="4"/>
          <p:cNvGrpSpPr>
            <a:grpSpLocks noChangeAspect="true"/>
          </p:cNvGrpSpPr>
          <p:nvPr/>
        </p:nvGrpSpPr>
        <p:grpSpPr>
          <a:xfrm rot="0">
            <a:off x="2249090" y="2226694"/>
            <a:ext cx="13437394" cy="2386013"/>
            <a:chOff x="0" y="0"/>
            <a:chExt cx="17916526" cy="3181350"/>
          </a:xfrm>
        </p:grpSpPr>
        <p:sp>
          <p:nvSpPr>
            <p:cNvPr name="Freeform 5" id="5" descr="C:\Users\harveyk\AppData\Local\Microsoft\Windows\Temporary Internet Files\Content.Outlook\5AZ2G4AR\35002_C-2022_EA_Prog-Steps.png"/>
            <p:cNvSpPr/>
            <p:nvPr/>
          </p:nvSpPr>
          <p:spPr>
            <a:xfrm flipH="false" flipV="false" rot="0">
              <a:off x="0" y="0"/>
              <a:ext cx="17916525" cy="3181350"/>
            </a:xfrm>
            <a:custGeom>
              <a:avLst/>
              <a:gdLst/>
              <a:ahLst/>
              <a:cxnLst/>
              <a:rect r="r" b="b" t="t" l="l"/>
              <a:pathLst>
                <a:path h="3181350" w="17916525">
                  <a:moveTo>
                    <a:pt x="0" y="0"/>
                  </a:moveTo>
                  <a:lnTo>
                    <a:pt x="17916525" y="0"/>
                  </a:lnTo>
                  <a:lnTo>
                    <a:pt x="17916525" y="3181350"/>
                  </a:lnTo>
                  <a:lnTo>
                    <a:pt x="0" y="3181350"/>
                  </a:lnTo>
                  <a:lnTo>
                    <a:pt x="0" y="0"/>
                  </a:lnTo>
                  <a:close/>
                </a:path>
              </a:pathLst>
            </a:custGeom>
            <a:blipFill>
              <a:blip r:embed="rId3"/>
              <a:stretch>
                <a:fillRect l="0" t="0" r="-263" b="0"/>
              </a:stretch>
            </a:blipFill>
          </p:spPr>
        </p:sp>
      </p:grpSp>
      <p:grpSp>
        <p:nvGrpSpPr>
          <p:cNvPr name="Group 6" id="6"/>
          <p:cNvGrpSpPr>
            <a:grpSpLocks noChangeAspect="true"/>
          </p:cNvGrpSpPr>
          <p:nvPr/>
        </p:nvGrpSpPr>
        <p:grpSpPr>
          <a:xfrm rot="0">
            <a:off x="2232422" y="3127056"/>
            <a:ext cx="13437394" cy="2188369"/>
            <a:chOff x="0" y="0"/>
            <a:chExt cx="17916526" cy="2917826"/>
          </a:xfrm>
        </p:grpSpPr>
        <p:sp>
          <p:nvSpPr>
            <p:cNvPr name="Freeform 7" id="7" descr="C:\Users\harveyk\AppData\Local\Microsoft\Windows\Temporary Internet Files\Content.Outlook\5AZ2G4AR\35002_C-2022_H_Prog-Steps.png"/>
            <p:cNvSpPr/>
            <p:nvPr/>
          </p:nvSpPr>
          <p:spPr>
            <a:xfrm flipH="false" flipV="false" rot="0">
              <a:off x="0" y="0"/>
              <a:ext cx="17916525" cy="2917825"/>
            </a:xfrm>
            <a:custGeom>
              <a:avLst/>
              <a:gdLst/>
              <a:ahLst/>
              <a:cxnLst/>
              <a:rect r="r" b="b" t="t" l="l"/>
              <a:pathLst>
                <a:path h="2917825" w="17916525">
                  <a:moveTo>
                    <a:pt x="0" y="0"/>
                  </a:moveTo>
                  <a:lnTo>
                    <a:pt x="17916525" y="0"/>
                  </a:lnTo>
                  <a:lnTo>
                    <a:pt x="17916525" y="2917825"/>
                  </a:lnTo>
                  <a:lnTo>
                    <a:pt x="0" y="2917825"/>
                  </a:lnTo>
                  <a:lnTo>
                    <a:pt x="0" y="0"/>
                  </a:lnTo>
                  <a:close/>
                </a:path>
              </a:pathLst>
            </a:custGeom>
            <a:blipFill>
              <a:blip r:embed="rId4"/>
              <a:stretch>
                <a:fillRect l="0" t="0" r="-80" b="0"/>
              </a:stretch>
            </a:blipFill>
          </p:spPr>
        </p:sp>
      </p:grpSp>
      <p:sp>
        <p:nvSpPr>
          <p:cNvPr name="TextBox 8" id="8"/>
          <p:cNvSpPr txBox="true"/>
          <p:nvPr/>
        </p:nvSpPr>
        <p:spPr>
          <a:xfrm rot="0">
            <a:off x="5795726" y="3171525"/>
            <a:ext cx="5415440" cy="482441"/>
          </a:xfrm>
          <a:prstGeom prst="rect">
            <a:avLst/>
          </a:prstGeom>
        </p:spPr>
        <p:txBody>
          <a:bodyPr anchor="t" rtlCol="false" tIns="0" lIns="0" bIns="0" rIns="0">
            <a:spAutoFit/>
          </a:bodyPr>
          <a:lstStyle/>
          <a:p>
            <a:pPr algn="l">
              <a:lnSpc>
                <a:spcPts val="3240"/>
              </a:lnSpc>
            </a:pPr>
            <a:r>
              <a:rPr lang="en-US" b="true" sz="2700">
                <a:solidFill>
                  <a:srgbClr val="000000"/>
                </a:solidFill>
                <a:latin typeface="Arial Bold"/>
                <a:ea typeface="Arial Bold"/>
                <a:cs typeface="Arial Bold"/>
                <a:sym typeface="Arial Bold"/>
              </a:rPr>
              <a:t>Celfyddydau Mynegiannol</a:t>
            </a:r>
          </a:p>
        </p:txBody>
      </p:sp>
      <p:grpSp>
        <p:nvGrpSpPr>
          <p:cNvPr name="Group 9" id="9"/>
          <p:cNvGrpSpPr>
            <a:grpSpLocks noChangeAspect="true"/>
          </p:cNvGrpSpPr>
          <p:nvPr/>
        </p:nvGrpSpPr>
        <p:grpSpPr>
          <a:xfrm rot="0">
            <a:off x="2215754" y="3865053"/>
            <a:ext cx="13437394" cy="2250282"/>
            <a:chOff x="0" y="0"/>
            <a:chExt cx="17916526" cy="3000376"/>
          </a:xfrm>
        </p:grpSpPr>
        <p:sp>
          <p:nvSpPr>
            <p:cNvPr name="Freeform 10" id="10" descr="C:\Users\harveyk\AppData\Local\Microsoft\Windows\Temporary Internet Files\Content.Outlook\5AZ2G4AR\35002_C-2022_HW_Prog-Steps.png"/>
            <p:cNvSpPr/>
            <p:nvPr/>
          </p:nvSpPr>
          <p:spPr>
            <a:xfrm flipH="false" flipV="false" rot="0">
              <a:off x="0" y="0"/>
              <a:ext cx="17916525" cy="3000375"/>
            </a:xfrm>
            <a:custGeom>
              <a:avLst/>
              <a:gdLst/>
              <a:ahLst/>
              <a:cxnLst/>
              <a:rect r="r" b="b" t="t" l="l"/>
              <a:pathLst>
                <a:path h="3000375" w="17916525">
                  <a:moveTo>
                    <a:pt x="0" y="0"/>
                  </a:moveTo>
                  <a:lnTo>
                    <a:pt x="17916525" y="0"/>
                  </a:lnTo>
                  <a:lnTo>
                    <a:pt x="17916525" y="3000375"/>
                  </a:lnTo>
                  <a:lnTo>
                    <a:pt x="0" y="3000375"/>
                  </a:lnTo>
                  <a:lnTo>
                    <a:pt x="0" y="0"/>
                  </a:lnTo>
                  <a:close/>
                </a:path>
              </a:pathLst>
            </a:custGeom>
            <a:blipFill>
              <a:blip r:embed="rId5"/>
              <a:stretch>
                <a:fillRect l="0" t="0" r="-61" b="0"/>
              </a:stretch>
            </a:blipFill>
          </p:spPr>
        </p:sp>
      </p:grpSp>
      <p:sp>
        <p:nvSpPr>
          <p:cNvPr name="TextBox 11" id="11"/>
          <p:cNvSpPr txBox="true"/>
          <p:nvPr/>
        </p:nvSpPr>
        <p:spPr>
          <a:xfrm rot="0">
            <a:off x="5857638" y="3959716"/>
            <a:ext cx="5415440" cy="482442"/>
          </a:xfrm>
          <a:prstGeom prst="rect">
            <a:avLst/>
          </a:prstGeom>
        </p:spPr>
        <p:txBody>
          <a:bodyPr anchor="t" rtlCol="false" tIns="0" lIns="0" bIns="0" rIns="0">
            <a:spAutoFit/>
          </a:bodyPr>
          <a:lstStyle/>
          <a:p>
            <a:pPr algn="l">
              <a:lnSpc>
                <a:spcPts val="3240"/>
              </a:lnSpc>
            </a:pPr>
            <a:r>
              <a:rPr lang="en-US" b="true" sz="2700">
                <a:solidFill>
                  <a:srgbClr val="000000"/>
                </a:solidFill>
                <a:latin typeface="Arial Bold"/>
                <a:ea typeface="Arial Bold"/>
                <a:cs typeface="Arial Bold"/>
                <a:sym typeface="Arial Bold"/>
              </a:rPr>
              <a:t>Dyniaethau</a:t>
            </a:r>
          </a:p>
        </p:txBody>
      </p:sp>
      <p:grpSp>
        <p:nvGrpSpPr>
          <p:cNvPr name="Group 12" id="12"/>
          <p:cNvGrpSpPr>
            <a:grpSpLocks noChangeAspect="true"/>
          </p:cNvGrpSpPr>
          <p:nvPr/>
        </p:nvGrpSpPr>
        <p:grpSpPr>
          <a:xfrm rot="0">
            <a:off x="2182418" y="6392073"/>
            <a:ext cx="13437394" cy="2271712"/>
            <a:chOff x="0" y="0"/>
            <a:chExt cx="17916526" cy="3028950"/>
          </a:xfrm>
        </p:grpSpPr>
        <p:sp>
          <p:nvSpPr>
            <p:cNvPr name="Freeform 13" id="13" descr="C:\Users\harveyk\AppData\Local\Microsoft\Windows\Temporary Internet Files\Content.Outlook\5AZ2G4AR\35002_C-2022_LLC_Prog-Steps.png"/>
            <p:cNvSpPr/>
            <p:nvPr/>
          </p:nvSpPr>
          <p:spPr>
            <a:xfrm flipH="false" flipV="false" rot="0">
              <a:off x="0" y="0"/>
              <a:ext cx="17916525" cy="3028950"/>
            </a:xfrm>
            <a:custGeom>
              <a:avLst/>
              <a:gdLst/>
              <a:ahLst/>
              <a:cxnLst/>
              <a:rect r="r" b="b" t="t" l="l"/>
              <a:pathLst>
                <a:path h="3028950" w="17916525">
                  <a:moveTo>
                    <a:pt x="0" y="0"/>
                  </a:moveTo>
                  <a:lnTo>
                    <a:pt x="17916525" y="0"/>
                  </a:lnTo>
                  <a:lnTo>
                    <a:pt x="17916525" y="3028950"/>
                  </a:lnTo>
                  <a:lnTo>
                    <a:pt x="0" y="3028950"/>
                  </a:lnTo>
                  <a:lnTo>
                    <a:pt x="0" y="0"/>
                  </a:lnTo>
                  <a:close/>
                </a:path>
              </a:pathLst>
            </a:custGeom>
            <a:blipFill>
              <a:blip r:embed="rId6"/>
              <a:stretch>
                <a:fillRect l="0" t="0" r="0" b="-93"/>
              </a:stretch>
            </a:blipFill>
          </p:spPr>
        </p:sp>
      </p:grpSp>
      <p:grpSp>
        <p:nvGrpSpPr>
          <p:cNvPr name="Group 14" id="14"/>
          <p:cNvGrpSpPr>
            <a:grpSpLocks noChangeAspect="true"/>
          </p:cNvGrpSpPr>
          <p:nvPr/>
        </p:nvGrpSpPr>
        <p:grpSpPr>
          <a:xfrm rot="0">
            <a:off x="2199086" y="5565583"/>
            <a:ext cx="13437394" cy="2350295"/>
            <a:chOff x="0" y="0"/>
            <a:chExt cx="17916526" cy="3133726"/>
          </a:xfrm>
        </p:grpSpPr>
        <p:sp>
          <p:nvSpPr>
            <p:cNvPr name="Freeform 15" id="15" descr="C:\Users\harveyk\AppData\Local\Microsoft\Windows\Temporary Internet Files\Content.Outlook\5AZ2G4AR\35002_C-2022_MT_Prog-Steps.png"/>
            <p:cNvSpPr/>
            <p:nvPr/>
          </p:nvSpPr>
          <p:spPr>
            <a:xfrm flipH="false" flipV="false" rot="0">
              <a:off x="0" y="0"/>
              <a:ext cx="17916525" cy="3133725"/>
            </a:xfrm>
            <a:custGeom>
              <a:avLst/>
              <a:gdLst/>
              <a:ahLst/>
              <a:cxnLst/>
              <a:rect r="r" b="b" t="t" l="l"/>
              <a:pathLst>
                <a:path h="3133725" w="17916525">
                  <a:moveTo>
                    <a:pt x="0" y="0"/>
                  </a:moveTo>
                  <a:lnTo>
                    <a:pt x="17916525" y="0"/>
                  </a:lnTo>
                  <a:lnTo>
                    <a:pt x="17916525" y="3133725"/>
                  </a:lnTo>
                  <a:lnTo>
                    <a:pt x="0" y="3133725"/>
                  </a:lnTo>
                  <a:lnTo>
                    <a:pt x="0" y="0"/>
                  </a:lnTo>
                  <a:close/>
                </a:path>
              </a:pathLst>
            </a:custGeom>
            <a:blipFill>
              <a:blip r:embed="rId7"/>
              <a:stretch>
                <a:fillRect l="0" t="0" r="-72" b="0"/>
              </a:stretch>
            </a:blipFill>
          </p:spPr>
        </p:sp>
      </p:grpSp>
      <p:grpSp>
        <p:nvGrpSpPr>
          <p:cNvPr name="Group 16" id="16"/>
          <p:cNvGrpSpPr>
            <a:grpSpLocks noChangeAspect="true"/>
          </p:cNvGrpSpPr>
          <p:nvPr/>
        </p:nvGrpSpPr>
        <p:grpSpPr>
          <a:xfrm rot="0">
            <a:off x="2182418" y="4675870"/>
            <a:ext cx="13437394" cy="2243138"/>
            <a:chOff x="0" y="0"/>
            <a:chExt cx="17916526" cy="2990850"/>
          </a:xfrm>
        </p:grpSpPr>
        <p:sp>
          <p:nvSpPr>
            <p:cNvPr name="Freeform 17" id="17" descr="C:\Users\harveyk\AppData\Local\Microsoft\Windows\Temporary Internet Files\Content.Outlook\5AZ2G4AR\35002_C-2022_ST_Prog-Steps.png"/>
            <p:cNvSpPr/>
            <p:nvPr/>
          </p:nvSpPr>
          <p:spPr>
            <a:xfrm flipH="false" flipV="false" rot="0">
              <a:off x="0" y="0"/>
              <a:ext cx="17916525" cy="2990850"/>
            </a:xfrm>
            <a:custGeom>
              <a:avLst/>
              <a:gdLst/>
              <a:ahLst/>
              <a:cxnLst/>
              <a:rect r="r" b="b" t="t" l="l"/>
              <a:pathLst>
                <a:path h="2990850" w="17916525">
                  <a:moveTo>
                    <a:pt x="0" y="0"/>
                  </a:moveTo>
                  <a:lnTo>
                    <a:pt x="17916525" y="0"/>
                  </a:lnTo>
                  <a:lnTo>
                    <a:pt x="17916525" y="2990850"/>
                  </a:lnTo>
                  <a:lnTo>
                    <a:pt x="0" y="2990850"/>
                  </a:lnTo>
                  <a:lnTo>
                    <a:pt x="0" y="0"/>
                  </a:lnTo>
                  <a:close/>
                </a:path>
              </a:pathLst>
            </a:custGeom>
            <a:blipFill>
              <a:blip r:embed="rId8"/>
              <a:stretch>
                <a:fillRect l="0" t="0" r="-20" b="0"/>
              </a:stretch>
            </a:blipFill>
          </p:spPr>
        </p:sp>
      </p:grpSp>
      <p:sp>
        <p:nvSpPr>
          <p:cNvPr name="TextBox 18" id="18"/>
          <p:cNvSpPr txBox="true"/>
          <p:nvPr/>
        </p:nvSpPr>
        <p:spPr>
          <a:xfrm rot="0">
            <a:off x="5800488" y="4771725"/>
            <a:ext cx="5415440" cy="482441"/>
          </a:xfrm>
          <a:prstGeom prst="rect">
            <a:avLst/>
          </a:prstGeom>
        </p:spPr>
        <p:txBody>
          <a:bodyPr anchor="t" rtlCol="false" tIns="0" lIns="0" bIns="0" rIns="0">
            <a:spAutoFit/>
          </a:bodyPr>
          <a:lstStyle/>
          <a:p>
            <a:pPr algn="l">
              <a:lnSpc>
                <a:spcPts val="3240"/>
              </a:lnSpc>
            </a:pPr>
            <a:r>
              <a:rPr lang="en-US" b="true" sz="2700">
                <a:solidFill>
                  <a:srgbClr val="000000"/>
                </a:solidFill>
                <a:latin typeface="Arial Bold"/>
                <a:ea typeface="Arial Bold"/>
                <a:cs typeface="Arial Bold"/>
                <a:sym typeface="Arial Bold"/>
              </a:rPr>
              <a:t>Iechyd a Lles</a:t>
            </a:r>
          </a:p>
        </p:txBody>
      </p:sp>
      <p:sp>
        <p:nvSpPr>
          <p:cNvPr name="TextBox 19" id="19"/>
          <p:cNvSpPr txBox="true"/>
          <p:nvPr/>
        </p:nvSpPr>
        <p:spPr>
          <a:xfrm rot="0">
            <a:off x="5862401" y="5559916"/>
            <a:ext cx="5415440" cy="482442"/>
          </a:xfrm>
          <a:prstGeom prst="rect">
            <a:avLst/>
          </a:prstGeom>
        </p:spPr>
        <p:txBody>
          <a:bodyPr anchor="t" rtlCol="false" tIns="0" lIns="0" bIns="0" rIns="0">
            <a:spAutoFit/>
          </a:bodyPr>
          <a:lstStyle/>
          <a:p>
            <a:pPr algn="l">
              <a:lnSpc>
                <a:spcPts val="3240"/>
              </a:lnSpc>
            </a:pPr>
            <a:r>
              <a:rPr lang="en-US" b="true" sz="2700">
                <a:solidFill>
                  <a:srgbClr val="000000"/>
                </a:solidFill>
                <a:latin typeface="Arial Bold"/>
                <a:ea typeface="Arial Bold"/>
                <a:cs typeface="Arial Bold"/>
                <a:sym typeface="Arial Bold"/>
              </a:rPr>
              <a:t>Gwyddoniaeth a Thechnoleg</a:t>
            </a:r>
          </a:p>
        </p:txBody>
      </p:sp>
      <p:sp>
        <p:nvSpPr>
          <p:cNvPr name="TextBox 20" id="20"/>
          <p:cNvSpPr txBox="true"/>
          <p:nvPr/>
        </p:nvSpPr>
        <p:spPr>
          <a:xfrm rot="0">
            <a:off x="5771912" y="6450504"/>
            <a:ext cx="5417820" cy="482442"/>
          </a:xfrm>
          <a:prstGeom prst="rect">
            <a:avLst/>
          </a:prstGeom>
        </p:spPr>
        <p:txBody>
          <a:bodyPr anchor="t" rtlCol="false" tIns="0" lIns="0" bIns="0" rIns="0">
            <a:spAutoFit/>
          </a:bodyPr>
          <a:lstStyle/>
          <a:p>
            <a:pPr algn="l">
              <a:lnSpc>
                <a:spcPts val="3240"/>
              </a:lnSpc>
            </a:pPr>
            <a:r>
              <a:rPr lang="en-US" b="true" sz="2700">
                <a:solidFill>
                  <a:srgbClr val="000000"/>
                </a:solidFill>
                <a:latin typeface="Arial Bold"/>
                <a:ea typeface="Arial Bold"/>
                <a:cs typeface="Arial Bold"/>
                <a:sym typeface="Arial Bold"/>
              </a:rPr>
              <a:t>Mathemateg a Rhifedd</a:t>
            </a:r>
          </a:p>
        </p:txBody>
      </p:sp>
      <p:sp>
        <p:nvSpPr>
          <p:cNvPr name="TextBox 21" id="21"/>
          <p:cNvSpPr txBox="true"/>
          <p:nvPr/>
        </p:nvSpPr>
        <p:spPr>
          <a:xfrm rot="0">
            <a:off x="5833824" y="7238700"/>
            <a:ext cx="7170420" cy="482440"/>
          </a:xfrm>
          <a:prstGeom prst="rect">
            <a:avLst/>
          </a:prstGeom>
        </p:spPr>
        <p:txBody>
          <a:bodyPr anchor="t" rtlCol="false" tIns="0" lIns="0" bIns="0" rIns="0">
            <a:spAutoFit/>
          </a:bodyPr>
          <a:lstStyle/>
          <a:p>
            <a:pPr algn="l">
              <a:lnSpc>
                <a:spcPts val="3240"/>
              </a:lnSpc>
            </a:pPr>
            <a:r>
              <a:rPr lang="en-US" b="true" sz="2700">
                <a:solidFill>
                  <a:srgbClr val="000000"/>
                </a:solidFill>
                <a:latin typeface="Arial Bold"/>
                <a:ea typeface="Arial Bold"/>
                <a:cs typeface="Arial Bold"/>
                <a:sym typeface="Arial Bold"/>
              </a:rPr>
              <a:t>Ieithoedd, Llythrennedd a Chyfathrebu</a:t>
            </a: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942861" y="1711965"/>
            <a:ext cx="14402277" cy="1175385"/>
          </a:xfrm>
          <a:prstGeom prst="rect">
            <a:avLst/>
          </a:prstGeom>
        </p:spPr>
        <p:txBody>
          <a:bodyPr anchor="t" rtlCol="false" tIns="0" lIns="0" bIns="0" rIns="0">
            <a:spAutoFit/>
          </a:bodyPr>
          <a:lstStyle/>
          <a:p>
            <a:pPr algn="ctr">
              <a:lnSpc>
                <a:spcPts val="6156"/>
              </a:lnSpc>
            </a:pPr>
            <a:r>
              <a:rPr lang="en-US" b="true" sz="5700">
                <a:solidFill>
                  <a:srgbClr val="000000"/>
                </a:solidFill>
                <a:latin typeface="Arial Bold"/>
                <a:ea typeface="Arial Bold"/>
                <a:cs typeface="Arial Bold"/>
                <a:sym typeface="Arial Bold"/>
              </a:rPr>
              <a:t>Areas of learning and experience</a:t>
            </a:r>
          </a:p>
        </p:txBody>
      </p:sp>
      <p:sp>
        <p:nvSpPr>
          <p:cNvPr name="TextBox 3" id="3"/>
          <p:cNvSpPr txBox="true"/>
          <p:nvPr/>
        </p:nvSpPr>
        <p:spPr>
          <a:xfrm rot="0">
            <a:off x="3032276" y="7994998"/>
            <a:ext cx="12990211" cy="1037062"/>
          </a:xfrm>
          <a:prstGeom prst="rect">
            <a:avLst/>
          </a:prstGeom>
        </p:spPr>
        <p:txBody>
          <a:bodyPr anchor="t" rtlCol="false" tIns="0" lIns="0" bIns="0" rIns="0">
            <a:spAutoFit/>
          </a:bodyPr>
          <a:lstStyle/>
          <a:p>
            <a:pPr algn="l">
              <a:lnSpc>
                <a:spcPts val="3600"/>
              </a:lnSpc>
            </a:pPr>
            <a:r>
              <a:rPr lang="en-US" sz="3000">
                <a:solidFill>
                  <a:srgbClr val="000000"/>
                </a:solidFill>
                <a:latin typeface="Calibri (MS)"/>
                <a:ea typeface="Calibri (MS)"/>
                <a:cs typeface="Calibri (MS)"/>
                <a:sym typeface="Calibri (MS)"/>
              </a:rPr>
              <a:t>The new curriculum is organised along areas of learning and experience – how is this different from the previous curriculum?</a:t>
            </a:r>
          </a:p>
        </p:txBody>
      </p:sp>
      <p:grpSp>
        <p:nvGrpSpPr>
          <p:cNvPr name="Group 4" id="4"/>
          <p:cNvGrpSpPr>
            <a:grpSpLocks noChangeAspect="true"/>
          </p:cNvGrpSpPr>
          <p:nvPr/>
        </p:nvGrpSpPr>
        <p:grpSpPr>
          <a:xfrm rot="0">
            <a:off x="2209800" y="2147258"/>
            <a:ext cx="13437394" cy="2386012"/>
            <a:chOff x="0" y="0"/>
            <a:chExt cx="17916526" cy="3181350"/>
          </a:xfrm>
        </p:grpSpPr>
        <p:sp>
          <p:nvSpPr>
            <p:cNvPr name="Freeform 5" id="5" descr="C:\Users\harveyk\AppData\Local\Microsoft\Windows\Temporary Internet Files\Content.Outlook\5AZ2G4AR\35002_C-2022_EA_Prog-Steps.png"/>
            <p:cNvSpPr/>
            <p:nvPr/>
          </p:nvSpPr>
          <p:spPr>
            <a:xfrm flipH="false" flipV="false" rot="0">
              <a:off x="0" y="0"/>
              <a:ext cx="17916525" cy="3181350"/>
            </a:xfrm>
            <a:custGeom>
              <a:avLst/>
              <a:gdLst/>
              <a:ahLst/>
              <a:cxnLst/>
              <a:rect r="r" b="b" t="t" l="l"/>
              <a:pathLst>
                <a:path h="3181350" w="17916525">
                  <a:moveTo>
                    <a:pt x="0" y="0"/>
                  </a:moveTo>
                  <a:lnTo>
                    <a:pt x="17916525" y="0"/>
                  </a:lnTo>
                  <a:lnTo>
                    <a:pt x="17916525" y="3181350"/>
                  </a:lnTo>
                  <a:lnTo>
                    <a:pt x="0" y="3181350"/>
                  </a:lnTo>
                  <a:lnTo>
                    <a:pt x="0" y="0"/>
                  </a:lnTo>
                  <a:close/>
                </a:path>
              </a:pathLst>
            </a:custGeom>
            <a:blipFill>
              <a:blip r:embed="rId3"/>
              <a:stretch>
                <a:fillRect l="0" t="0" r="-263" b="0"/>
              </a:stretch>
            </a:blipFill>
          </p:spPr>
        </p:sp>
      </p:grpSp>
      <p:sp>
        <p:nvSpPr>
          <p:cNvPr name="TextBox 6" id="6"/>
          <p:cNvSpPr txBox="true"/>
          <p:nvPr/>
        </p:nvSpPr>
        <p:spPr>
          <a:xfrm rot="0">
            <a:off x="5520692" y="3031178"/>
            <a:ext cx="5415440" cy="482441"/>
          </a:xfrm>
          <a:prstGeom prst="rect">
            <a:avLst/>
          </a:prstGeom>
        </p:spPr>
        <p:txBody>
          <a:bodyPr anchor="t" rtlCol="false" tIns="0" lIns="0" bIns="0" rIns="0">
            <a:spAutoFit/>
          </a:bodyPr>
          <a:lstStyle/>
          <a:p>
            <a:pPr algn="l">
              <a:lnSpc>
                <a:spcPts val="3240"/>
              </a:lnSpc>
            </a:pPr>
            <a:r>
              <a:rPr lang="en-US" b="true" sz="2700">
                <a:solidFill>
                  <a:srgbClr val="000000"/>
                </a:solidFill>
                <a:latin typeface="Arial Bold"/>
                <a:ea typeface="Arial Bold"/>
                <a:cs typeface="Arial Bold"/>
                <a:sym typeface="Arial Bold"/>
              </a:rPr>
              <a:t>Expressive Arts</a:t>
            </a:r>
          </a:p>
        </p:txBody>
      </p:sp>
      <p:grpSp>
        <p:nvGrpSpPr>
          <p:cNvPr name="Group 7" id="7"/>
          <p:cNvGrpSpPr>
            <a:grpSpLocks noChangeAspect="true"/>
          </p:cNvGrpSpPr>
          <p:nvPr/>
        </p:nvGrpSpPr>
        <p:grpSpPr>
          <a:xfrm rot="0">
            <a:off x="2209800" y="2984913"/>
            <a:ext cx="13437394" cy="2188370"/>
            <a:chOff x="0" y="0"/>
            <a:chExt cx="17916526" cy="2917826"/>
          </a:xfrm>
        </p:grpSpPr>
        <p:sp>
          <p:nvSpPr>
            <p:cNvPr name="Freeform 8" id="8" descr="C:\Users\harveyk\AppData\Local\Microsoft\Windows\Temporary Internet Files\Content.Outlook\5AZ2G4AR\35002_C-2022_H_Prog-Steps.png"/>
            <p:cNvSpPr/>
            <p:nvPr/>
          </p:nvSpPr>
          <p:spPr>
            <a:xfrm flipH="false" flipV="false" rot="0">
              <a:off x="0" y="0"/>
              <a:ext cx="17916525" cy="2917825"/>
            </a:xfrm>
            <a:custGeom>
              <a:avLst/>
              <a:gdLst/>
              <a:ahLst/>
              <a:cxnLst/>
              <a:rect r="r" b="b" t="t" l="l"/>
              <a:pathLst>
                <a:path h="2917825" w="17916525">
                  <a:moveTo>
                    <a:pt x="0" y="0"/>
                  </a:moveTo>
                  <a:lnTo>
                    <a:pt x="17916525" y="0"/>
                  </a:lnTo>
                  <a:lnTo>
                    <a:pt x="17916525" y="2917825"/>
                  </a:lnTo>
                  <a:lnTo>
                    <a:pt x="0" y="2917825"/>
                  </a:lnTo>
                  <a:lnTo>
                    <a:pt x="0" y="0"/>
                  </a:lnTo>
                  <a:close/>
                </a:path>
              </a:pathLst>
            </a:custGeom>
            <a:blipFill>
              <a:blip r:embed="rId4"/>
              <a:stretch>
                <a:fillRect l="0" t="0" r="-80" b="0"/>
              </a:stretch>
            </a:blipFill>
          </p:spPr>
        </p:sp>
      </p:grpSp>
      <p:sp>
        <p:nvSpPr>
          <p:cNvPr name="TextBox 9" id="9"/>
          <p:cNvSpPr txBox="true"/>
          <p:nvPr/>
        </p:nvSpPr>
        <p:spPr>
          <a:xfrm rot="0">
            <a:off x="5582604" y="3819369"/>
            <a:ext cx="5415440" cy="482442"/>
          </a:xfrm>
          <a:prstGeom prst="rect">
            <a:avLst/>
          </a:prstGeom>
        </p:spPr>
        <p:txBody>
          <a:bodyPr anchor="t" rtlCol="false" tIns="0" lIns="0" bIns="0" rIns="0">
            <a:spAutoFit/>
          </a:bodyPr>
          <a:lstStyle/>
          <a:p>
            <a:pPr algn="l">
              <a:lnSpc>
                <a:spcPts val="3240"/>
              </a:lnSpc>
            </a:pPr>
            <a:r>
              <a:rPr lang="en-US" b="true" sz="2700">
                <a:solidFill>
                  <a:srgbClr val="000000"/>
                </a:solidFill>
                <a:latin typeface="Arial Bold"/>
                <a:ea typeface="Arial Bold"/>
                <a:cs typeface="Arial Bold"/>
                <a:sym typeface="Arial Bold"/>
              </a:rPr>
              <a:t>Humanities</a:t>
            </a:r>
          </a:p>
        </p:txBody>
      </p:sp>
      <p:grpSp>
        <p:nvGrpSpPr>
          <p:cNvPr name="Group 10" id="10"/>
          <p:cNvGrpSpPr>
            <a:grpSpLocks noChangeAspect="true"/>
          </p:cNvGrpSpPr>
          <p:nvPr/>
        </p:nvGrpSpPr>
        <p:grpSpPr>
          <a:xfrm rot="0">
            <a:off x="2183604" y="3727542"/>
            <a:ext cx="13437394" cy="2250282"/>
            <a:chOff x="0" y="0"/>
            <a:chExt cx="17916526" cy="3000376"/>
          </a:xfrm>
        </p:grpSpPr>
        <p:sp>
          <p:nvSpPr>
            <p:cNvPr name="Freeform 11" id="11" descr="C:\Users\harveyk\AppData\Local\Microsoft\Windows\Temporary Internet Files\Content.Outlook\5AZ2G4AR\35002_C-2022_HW_Prog-Steps.png"/>
            <p:cNvSpPr/>
            <p:nvPr/>
          </p:nvSpPr>
          <p:spPr>
            <a:xfrm flipH="false" flipV="false" rot="0">
              <a:off x="0" y="0"/>
              <a:ext cx="17916525" cy="3000375"/>
            </a:xfrm>
            <a:custGeom>
              <a:avLst/>
              <a:gdLst/>
              <a:ahLst/>
              <a:cxnLst/>
              <a:rect r="r" b="b" t="t" l="l"/>
              <a:pathLst>
                <a:path h="3000375" w="17916525">
                  <a:moveTo>
                    <a:pt x="0" y="0"/>
                  </a:moveTo>
                  <a:lnTo>
                    <a:pt x="17916525" y="0"/>
                  </a:lnTo>
                  <a:lnTo>
                    <a:pt x="17916525" y="3000375"/>
                  </a:lnTo>
                  <a:lnTo>
                    <a:pt x="0" y="3000375"/>
                  </a:lnTo>
                  <a:lnTo>
                    <a:pt x="0" y="0"/>
                  </a:lnTo>
                  <a:close/>
                </a:path>
              </a:pathLst>
            </a:custGeom>
            <a:blipFill>
              <a:blip r:embed="rId5"/>
              <a:stretch>
                <a:fillRect l="0" t="0" r="-61" b="0"/>
              </a:stretch>
            </a:blipFill>
          </p:spPr>
        </p:sp>
      </p:grpSp>
      <p:grpSp>
        <p:nvGrpSpPr>
          <p:cNvPr name="Group 12" id="12"/>
          <p:cNvGrpSpPr>
            <a:grpSpLocks noChangeAspect="true"/>
          </p:cNvGrpSpPr>
          <p:nvPr/>
        </p:nvGrpSpPr>
        <p:grpSpPr>
          <a:xfrm rot="0">
            <a:off x="2183605" y="6228717"/>
            <a:ext cx="13437394" cy="2271712"/>
            <a:chOff x="0" y="0"/>
            <a:chExt cx="17916526" cy="3028950"/>
          </a:xfrm>
        </p:grpSpPr>
        <p:sp>
          <p:nvSpPr>
            <p:cNvPr name="Freeform 13" id="13" descr="C:\Users\harveyk\AppData\Local\Microsoft\Windows\Temporary Internet Files\Content.Outlook\5AZ2G4AR\35002_C-2022_LLC_Prog-Steps.png"/>
            <p:cNvSpPr/>
            <p:nvPr/>
          </p:nvSpPr>
          <p:spPr>
            <a:xfrm flipH="false" flipV="false" rot="0">
              <a:off x="0" y="0"/>
              <a:ext cx="17916525" cy="3028950"/>
            </a:xfrm>
            <a:custGeom>
              <a:avLst/>
              <a:gdLst/>
              <a:ahLst/>
              <a:cxnLst/>
              <a:rect r="r" b="b" t="t" l="l"/>
              <a:pathLst>
                <a:path h="3028950" w="17916525">
                  <a:moveTo>
                    <a:pt x="0" y="0"/>
                  </a:moveTo>
                  <a:lnTo>
                    <a:pt x="17916525" y="0"/>
                  </a:lnTo>
                  <a:lnTo>
                    <a:pt x="17916525" y="3028950"/>
                  </a:lnTo>
                  <a:lnTo>
                    <a:pt x="0" y="3028950"/>
                  </a:lnTo>
                  <a:lnTo>
                    <a:pt x="0" y="0"/>
                  </a:lnTo>
                  <a:close/>
                </a:path>
              </a:pathLst>
            </a:custGeom>
            <a:blipFill>
              <a:blip r:embed="rId6"/>
              <a:stretch>
                <a:fillRect l="0" t="0" r="0" b="-93"/>
              </a:stretch>
            </a:blipFill>
          </p:spPr>
        </p:sp>
      </p:grpSp>
      <p:grpSp>
        <p:nvGrpSpPr>
          <p:cNvPr name="Group 14" id="14"/>
          <p:cNvGrpSpPr>
            <a:grpSpLocks noChangeAspect="true"/>
          </p:cNvGrpSpPr>
          <p:nvPr/>
        </p:nvGrpSpPr>
        <p:grpSpPr>
          <a:xfrm rot="0">
            <a:off x="2209798" y="5398527"/>
            <a:ext cx="13437394" cy="2350295"/>
            <a:chOff x="0" y="0"/>
            <a:chExt cx="17916526" cy="3133726"/>
          </a:xfrm>
        </p:grpSpPr>
        <p:sp>
          <p:nvSpPr>
            <p:cNvPr name="Freeform 15" id="15" descr="C:\Users\harveyk\AppData\Local\Microsoft\Windows\Temporary Internet Files\Content.Outlook\5AZ2G4AR\35002_C-2022_MT_Prog-Steps.png"/>
            <p:cNvSpPr/>
            <p:nvPr/>
          </p:nvSpPr>
          <p:spPr>
            <a:xfrm flipH="false" flipV="false" rot="0">
              <a:off x="0" y="0"/>
              <a:ext cx="17916525" cy="3133725"/>
            </a:xfrm>
            <a:custGeom>
              <a:avLst/>
              <a:gdLst/>
              <a:ahLst/>
              <a:cxnLst/>
              <a:rect r="r" b="b" t="t" l="l"/>
              <a:pathLst>
                <a:path h="3133725" w="17916525">
                  <a:moveTo>
                    <a:pt x="0" y="0"/>
                  </a:moveTo>
                  <a:lnTo>
                    <a:pt x="17916525" y="0"/>
                  </a:lnTo>
                  <a:lnTo>
                    <a:pt x="17916525" y="3133725"/>
                  </a:lnTo>
                  <a:lnTo>
                    <a:pt x="0" y="3133725"/>
                  </a:lnTo>
                  <a:lnTo>
                    <a:pt x="0" y="0"/>
                  </a:lnTo>
                  <a:close/>
                </a:path>
              </a:pathLst>
            </a:custGeom>
            <a:blipFill>
              <a:blip r:embed="rId7"/>
              <a:stretch>
                <a:fillRect l="0" t="0" r="-72" b="0"/>
              </a:stretch>
            </a:blipFill>
          </p:spPr>
        </p:sp>
      </p:grpSp>
      <p:grpSp>
        <p:nvGrpSpPr>
          <p:cNvPr name="Group 16" id="16"/>
          <p:cNvGrpSpPr>
            <a:grpSpLocks noChangeAspect="true"/>
          </p:cNvGrpSpPr>
          <p:nvPr/>
        </p:nvGrpSpPr>
        <p:grpSpPr>
          <a:xfrm rot="0">
            <a:off x="2209800" y="4616613"/>
            <a:ext cx="13437394" cy="2243138"/>
            <a:chOff x="0" y="0"/>
            <a:chExt cx="17916526" cy="2990850"/>
          </a:xfrm>
        </p:grpSpPr>
        <p:sp>
          <p:nvSpPr>
            <p:cNvPr name="Freeform 17" id="17" descr="C:\Users\harveyk\AppData\Local\Microsoft\Windows\Temporary Internet Files\Content.Outlook\5AZ2G4AR\35002_C-2022_ST_Prog-Steps.png"/>
            <p:cNvSpPr/>
            <p:nvPr/>
          </p:nvSpPr>
          <p:spPr>
            <a:xfrm flipH="false" flipV="false" rot="0">
              <a:off x="0" y="0"/>
              <a:ext cx="17916525" cy="2990850"/>
            </a:xfrm>
            <a:custGeom>
              <a:avLst/>
              <a:gdLst/>
              <a:ahLst/>
              <a:cxnLst/>
              <a:rect r="r" b="b" t="t" l="l"/>
              <a:pathLst>
                <a:path h="2990850" w="17916525">
                  <a:moveTo>
                    <a:pt x="0" y="0"/>
                  </a:moveTo>
                  <a:lnTo>
                    <a:pt x="17916525" y="0"/>
                  </a:lnTo>
                  <a:lnTo>
                    <a:pt x="17916525" y="2990850"/>
                  </a:lnTo>
                  <a:lnTo>
                    <a:pt x="0" y="2990850"/>
                  </a:lnTo>
                  <a:lnTo>
                    <a:pt x="0" y="0"/>
                  </a:lnTo>
                  <a:close/>
                </a:path>
              </a:pathLst>
            </a:custGeom>
            <a:blipFill>
              <a:blip r:embed="rId8"/>
              <a:stretch>
                <a:fillRect l="0" t="0" r="-20" b="0"/>
              </a:stretch>
            </a:blipFill>
          </p:spPr>
        </p:sp>
      </p:grpSp>
      <p:sp>
        <p:nvSpPr>
          <p:cNvPr name="TextBox 18" id="18"/>
          <p:cNvSpPr txBox="true"/>
          <p:nvPr/>
        </p:nvSpPr>
        <p:spPr>
          <a:xfrm rot="0">
            <a:off x="5525454" y="4631378"/>
            <a:ext cx="5415440" cy="482441"/>
          </a:xfrm>
          <a:prstGeom prst="rect">
            <a:avLst/>
          </a:prstGeom>
        </p:spPr>
        <p:txBody>
          <a:bodyPr anchor="t" rtlCol="false" tIns="0" lIns="0" bIns="0" rIns="0">
            <a:spAutoFit/>
          </a:bodyPr>
          <a:lstStyle/>
          <a:p>
            <a:pPr algn="l">
              <a:lnSpc>
                <a:spcPts val="3240"/>
              </a:lnSpc>
            </a:pPr>
            <a:r>
              <a:rPr lang="en-US" b="true" sz="2700">
                <a:solidFill>
                  <a:srgbClr val="000000"/>
                </a:solidFill>
                <a:latin typeface="Arial Bold"/>
                <a:ea typeface="Arial Bold"/>
                <a:cs typeface="Arial Bold"/>
                <a:sym typeface="Arial Bold"/>
              </a:rPr>
              <a:t>Health and Well-being</a:t>
            </a:r>
          </a:p>
        </p:txBody>
      </p:sp>
      <p:sp>
        <p:nvSpPr>
          <p:cNvPr name="TextBox 19" id="19"/>
          <p:cNvSpPr txBox="true"/>
          <p:nvPr/>
        </p:nvSpPr>
        <p:spPr>
          <a:xfrm rot="0">
            <a:off x="5587366" y="5419569"/>
            <a:ext cx="5415440" cy="482442"/>
          </a:xfrm>
          <a:prstGeom prst="rect">
            <a:avLst/>
          </a:prstGeom>
        </p:spPr>
        <p:txBody>
          <a:bodyPr anchor="t" rtlCol="false" tIns="0" lIns="0" bIns="0" rIns="0">
            <a:spAutoFit/>
          </a:bodyPr>
          <a:lstStyle/>
          <a:p>
            <a:pPr algn="l">
              <a:lnSpc>
                <a:spcPts val="3240"/>
              </a:lnSpc>
            </a:pPr>
            <a:r>
              <a:rPr lang="en-US" b="true" sz="2700">
                <a:solidFill>
                  <a:srgbClr val="000000"/>
                </a:solidFill>
                <a:latin typeface="Arial Bold"/>
                <a:ea typeface="Arial Bold"/>
                <a:cs typeface="Arial Bold"/>
                <a:sym typeface="Arial Bold"/>
              </a:rPr>
              <a:t>Science and Technology</a:t>
            </a:r>
          </a:p>
        </p:txBody>
      </p:sp>
      <p:sp>
        <p:nvSpPr>
          <p:cNvPr name="TextBox 20" id="20"/>
          <p:cNvSpPr txBox="true"/>
          <p:nvPr/>
        </p:nvSpPr>
        <p:spPr>
          <a:xfrm rot="0">
            <a:off x="5496877" y="6310157"/>
            <a:ext cx="5417820" cy="482442"/>
          </a:xfrm>
          <a:prstGeom prst="rect">
            <a:avLst/>
          </a:prstGeom>
        </p:spPr>
        <p:txBody>
          <a:bodyPr anchor="t" rtlCol="false" tIns="0" lIns="0" bIns="0" rIns="0">
            <a:spAutoFit/>
          </a:bodyPr>
          <a:lstStyle/>
          <a:p>
            <a:pPr algn="l">
              <a:lnSpc>
                <a:spcPts val="3240"/>
              </a:lnSpc>
            </a:pPr>
            <a:r>
              <a:rPr lang="en-US" b="true" sz="2700">
                <a:solidFill>
                  <a:srgbClr val="000000"/>
                </a:solidFill>
                <a:latin typeface="Arial Bold"/>
                <a:ea typeface="Arial Bold"/>
                <a:cs typeface="Arial Bold"/>
                <a:sym typeface="Arial Bold"/>
              </a:rPr>
              <a:t>Mathematics and Numeracy</a:t>
            </a:r>
          </a:p>
        </p:txBody>
      </p:sp>
      <p:sp>
        <p:nvSpPr>
          <p:cNvPr name="TextBox 21" id="21"/>
          <p:cNvSpPr txBox="true"/>
          <p:nvPr/>
        </p:nvSpPr>
        <p:spPr>
          <a:xfrm rot="0">
            <a:off x="5558790" y="7098353"/>
            <a:ext cx="7170420" cy="482440"/>
          </a:xfrm>
          <a:prstGeom prst="rect">
            <a:avLst/>
          </a:prstGeom>
        </p:spPr>
        <p:txBody>
          <a:bodyPr anchor="t" rtlCol="false" tIns="0" lIns="0" bIns="0" rIns="0">
            <a:spAutoFit/>
          </a:bodyPr>
          <a:lstStyle/>
          <a:p>
            <a:pPr algn="l">
              <a:lnSpc>
                <a:spcPts val="3240"/>
              </a:lnSpc>
            </a:pPr>
            <a:r>
              <a:rPr lang="en-US" b="true" sz="2700">
                <a:solidFill>
                  <a:srgbClr val="000000"/>
                </a:solidFill>
                <a:latin typeface="Arial Bold"/>
                <a:ea typeface="Arial Bold"/>
                <a:cs typeface="Arial Bold"/>
                <a:sym typeface="Arial Bold"/>
              </a:rPr>
              <a:t>Languages, Literacy and Communication</a:t>
            </a:r>
          </a:p>
        </p:txBody>
      </p:sp>
    </p:spTree>
  </p:cSld>
  <p:clrMapOvr>
    <a:masterClrMapping/>
  </p:clrMapOvr>
</p:sld>
</file>

<file path=ppt/slides/slide24.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096348"/>
            <a:ext cx="12712122" cy="2219325"/>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Datganiadau o’r hyn sy’n bwysig</a:t>
            </a:r>
          </a:p>
          <a:p>
            <a:pPr algn="ctr">
              <a:lnSpc>
                <a:spcPts val="5831"/>
              </a:lnSpc>
            </a:pPr>
            <a:r>
              <a:rPr lang="en-US" sz="4859">
                <a:solidFill>
                  <a:srgbClr val="000000"/>
                </a:solidFill>
                <a:latin typeface="Trebuchet MS"/>
                <a:ea typeface="Trebuchet MS"/>
                <a:cs typeface="Trebuchet MS"/>
                <a:sym typeface="Trebuchet MS"/>
              </a:rPr>
              <a:t>‘What matters’ statements</a:t>
            </a:r>
          </a:p>
          <a:p>
            <a:pPr algn="ctr">
              <a:lnSpc>
                <a:spcPts val="5831"/>
              </a:lnSpc>
            </a:pPr>
          </a:p>
        </p:txBody>
      </p:sp>
      <p:sp>
        <p:nvSpPr>
          <p:cNvPr name="TextBox 3" id="3"/>
          <p:cNvSpPr txBox="true"/>
          <p:nvPr/>
        </p:nvSpPr>
        <p:spPr>
          <a:xfrm rot="0">
            <a:off x="2787937" y="3422832"/>
            <a:ext cx="6093172" cy="5748768"/>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Mae’r cwricwlwm newydd wedi ei drefnu ar hyd datganiadau o’r hyn sy’n bwysig o fewn y meysydd dysgu a phrofiad</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Mae’r datganiadau o’r hyn sy’n bwysig yma yn cwmpasu syniadau allweddol yn y maes dysgu ac addysgu</a:t>
            </a:r>
          </a:p>
        </p:txBody>
      </p:sp>
      <p:sp>
        <p:nvSpPr>
          <p:cNvPr name="TextBox 4" id="4"/>
          <p:cNvSpPr txBox="true"/>
          <p:nvPr/>
        </p:nvSpPr>
        <p:spPr>
          <a:xfrm rot="0">
            <a:off x="9406891" y="3394257"/>
            <a:ext cx="6093171" cy="5777345"/>
          </a:xfrm>
          <a:prstGeom prst="rect">
            <a:avLst/>
          </a:prstGeom>
        </p:spPr>
        <p:txBody>
          <a:bodyPr anchor="t" rtlCol="false" tIns="0" lIns="0" bIns="0" rIns="0">
            <a:spAutoFit/>
          </a:bodyPr>
          <a:lstStyle/>
          <a:p>
            <a:pPr algn="l" marL="1337310" indent="-445770" lvl="2">
              <a:lnSpc>
                <a:spcPts val="4622"/>
              </a:lnSpc>
              <a:buFont typeface="Arial"/>
              <a:buChar char="⚬"/>
            </a:pPr>
            <a:r>
              <a:rPr lang="en-US" sz="3600">
                <a:solidFill>
                  <a:srgbClr val="000000"/>
                </a:solidFill>
                <a:latin typeface="Trebuchet MS"/>
                <a:ea typeface="Trebuchet MS"/>
                <a:cs typeface="Trebuchet MS"/>
                <a:sym typeface="Trebuchet MS"/>
              </a:rPr>
              <a:t>The new curriculum areas of learning and experience are organised along ‘what matters’ statements.</a:t>
            </a:r>
          </a:p>
          <a:p>
            <a:pPr algn="l" marL="1337310" indent="-445770" lvl="2">
              <a:lnSpc>
                <a:spcPts val="4622"/>
              </a:lnSpc>
              <a:buFont typeface="Arial"/>
              <a:buChar char="⚬"/>
            </a:pPr>
            <a:r>
              <a:rPr lang="en-US" sz="3600">
                <a:solidFill>
                  <a:srgbClr val="000000"/>
                </a:solidFill>
                <a:latin typeface="Trebuchet MS"/>
                <a:ea typeface="Trebuchet MS"/>
                <a:cs typeface="Trebuchet MS"/>
                <a:sym typeface="Trebuchet MS"/>
              </a:rPr>
              <a:t>These ‘what matters’ statements cover key ideas in this area of learning and experience</a:t>
            </a:r>
          </a:p>
        </p:txBody>
      </p:sp>
    </p:spTree>
  </p:cSld>
  <p:clrMapOvr>
    <a:masterClrMapping/>
  </p:clrMapOvr>
</p:sld>
</file>

<file path=ppt/slides/slide25.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096348"/>
            <a:ext cx="12712122" cy="2219325"/>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Cynnydd</a:t>
            </a:r>
          </a:p>
          <a:p>
            <a:pPr algn="ctr">
              <a:lnSpc>
                <a:spcPts val="5831"/>
              </a:lnSpc>
            </a:pPr>
            <a:r>
              <a:rPr lang="en-US" sz="4859">
                <a:solidFill>
                  <a:srgbClr val="000000"/>
                </a:solidFill>
                <a:latin typeface="Trebuchet MS"/>
                <a:ea typeface="Trebuchet MS"/>
                <a:cs typeface="Trebuchet MS"/>
                <a:sym typeface="Trebuchet MS"/>
              </a:rPr>
              <a:t>Progression</a:t>
            </a:r>
          </a:p>
          <a:p>
            <a:pPr algn="ctr">
              <a:lnSpc>
                <a:spcPts val="5831"/>
              </a:lnSpc>
            </a:pPr>
          </a:p>
        </p:txBody>
      </p:sp>
      <p:sp>
        <p:nvSpPr>
          <p:cNvPr name="TextBox 3" id="3"/>
          <p:cNvSpPr txBox="true"/>
          <p:nvPr/>
        </p:nvSpPr>
        <p:spPr>
          <a:xfrm rot="0">
            <a:off x="2787937" y="3432357"/>
            <a:ext cx="6093172" cy="5739243"/>
          </a:xfrm>
          <a:prstGeom prst="rect">
            <a:avLst/>
          </a:prstGeom>
        </p:spPr>
        <p:txBody>
          <a:bodyPr anchor="t" rtlCol="false" tIns="0" lIns="0" bIns="0" rIns="0">
            <a:spAutoFit/>
          </a:bodyPr>
          <a:lstStyle/>
          <a:p>
            <a:pPr algn="l" marL="451985" indent="-225993" lvl="1">
              <a:lnSpc>
                <a:spcPts val="2997"/>
              </a:lnSpc>
              <a:buFont typeface="Arial"/>
              <a:buChar char="•"/>
            </a:pPr>
            <a:r>
              <a:rPr lang="en-US" sz="2497">
                <a:solidFill>
                  <a:srgbClr val="000000"/>
                </a:solidFill>
                <a:latin typeface="Trebuchet MS"/>
                <a:ea typeface="Trebuchet MS"/>
                <a:cs typeface="Trebuchet MS"/>
                <a:sym typeface="Trebuchet MS"/>
              </a:rPr>
              <a:t>Y bwriad yw y bydd pob dysgwr yn symud ar hyd yr un continwwm dysgu ar gyfer pob maes dysgu a phrofiad, a hynny o 3 i 16 oed. Caiff cynnydd ei nodi drwy gamau cynnydd ar bum pwynt ar y continwwm dysgu, sy’n cyfateb yn fras i’r disgwyliadau ar gyfer dysgwyr 5, 8, 11, 14 ac 16 oed. </a:t>
            </a:r>
          </a:p>
          <a:p>
            <a:pPr algn="l" marL="451985" indent="-225993" lvl="1">
              <a:lnSpc>
                <a:spcPts val="2997"/>
              </a:lnSpc>
            </a:pPr>
          </a:p>
          <a:p>
            <a:pPr algn="l" marL="451985" indent="-225993" lvl="1">
              <a:lnSpc>
                <a:spcPts val="2997"/>
              </a:lnSpc>
              <a:buFont typeface="Arial"/>
              <a:buChar char="•"/>
            </a:pPr>
            <a:r>
              <a:rPr lang="en-US" sz="2497">
                <a:solidFill>
                  <a:srgbClr val="000000"/>
                </a:solidFill>
                <a:latin typeface="Trebuchet MS"/>
                <a:ea typeface="Trebuchet MS"/>
                <a:cs typeface="Trebuchet MS"/>
                <a:sym typeface="Trebuchet MS"/>
              </a:rPr>
              <a:t>Yng nghanllawiau’r meysydd dysgu a phrofiad, mynegir camau cynnydd drwy gyfres o ddeilliannau cyflawniad ar gyfer pob datganiad o’r hyn sy’n bwysig.</a:t>
            </a:r>
          </a:p>
        </p:txBody>
      </p:sp>
      <p:sp>
        <p:nvSpPr>
          <p:cNvPr name="TextBox 4" id="4"/>
          <p:cNvSpPr txBox="true"/>
          <p:nvPr/>
        </p:nvSpPr>
        <p:spPr>
          <a:xfrm rot="0">
            <a:off x="9406891" y="3432357"/>
            <a:ext cx="6093171" cy="5739245"/>
          </a:xfrm>
          <a:prstGeom prst="rect">
            <a:avLst/>
          </a:prstGeom>
        </p:spPr>
        <p:txBody>
          <a:bodyPr anchor="t" rtlCol="false" tIns="0" lIns="0" bIns="0" rIns="0">
            <a:spAutoFit/>
          </a:bodyPr>
          <a:lstStyle/>
          <a:p>
            <a:pPr algn="l" marL="451985" indent="-225993" lvl="1">
              <a:lnSpc>
                <a:spcPts val="2997"/>
              </a:lnSpc>
              <a:buFont typeface="Arial"/>
              <a:buChar char="•"/>
            </a:pPr>
            <a:r>
              <a:rPr lang="en-US" sz="2497">
                <a:solidFill>
                  <a:srgbClr val="000000"/>
                </a:solidFill>
                <a:latin typeface="Trebuchet MS"/>
                <a:ea typeface="Trebuchet MS"/>
                <a:cs typeface="Trebuchet MS"/>
                <a:sym typeface="Trebuchet MS"/>
              </a:rPr>
              <a:t>The intention is that learners will progress along the same continuum of learning for each area of learning and experience from ages 3 to 16. Progression is signalled through progression steps at five points on the continuum of learning, relating broadly to expectations at ages 5, 8, 11, 14 and 16. </a:t>
            </a:r>
          </a:p>
          <a:p>
            <a:pPr algn="l" marL="451985" indent="-225993" lvl="1">
              <a:lnSpc>
                <a:spcPts val="2997"/>
              </a:lnSpc>
              <a:buFont typeface="Arial"/>
              <a:buChar char="•"/>
            </a:pPr>
            <a:r>
              <a:rPr lang="en-US" sz="2497">
                <a:solidFill>
                  <a:srgbClr val="000000"/>
                </a:solidFill>
                <a:latin typeface="Trebuchet MS"/>
                <a:ea typeface="Trebuchet MS"/>
                <a:cs typeface="Trebuchet MS"/>
                <a:sym typeface="Trebuchet MS"/>
              </a:rPr>
              <a:t>In the area of learning and experience guidance, progression steps are articulated through a series of achievement outcomes for each what matters statement. </a:t>
            </a:r>
          </a:p>
        </p:txBody>
      </p:sp>
    </p:spTree>
  </p:cSld>
  <p:clrMapOvr>
    <a:masterClrMapping/>
  </p:clrMapOvr>
</p:sld>
</file>

<file path=ppt/slides/slide26.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415772"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Meysydd dysgu a phrofiad</a:t>
            </a:r>
          </a:p>
          <a:p>
            <a:pPr algn="ctr">
              <a:lnSpc>
                <a:spcPts val="6480"/>
              </a:lnSpc>
            </a:pPr>
            <a:r>
              <a:rPr lang="en-US" sz="5400">
                <a:solidFill>
                  <a:srgbClr val="000000"/>
                </a:solidFill>
                <a:latin typeface="Trebuchet MS"/>
                <a:ea typeface="Trebuchet MS"/>
                <a:cs typeface="Trebuchet MS"/>
                <a:sym typeface="Trebuchet MS"/>
              </a:rPr>
              <a:t>Areas of learning and experience</a:t>
            </a:r>
          </a:p>
        </p:txBody>
      </p:sp>
      <p:sp>
        <p:nvSpPr>
          <p:cNvPr name="TextBox 3" id="3"/>
          <p:cNvSpPr txBox="true"/>
          <p:nvPr/>
        </p:nvSpPr>
        <p:spPr>
          <a:xfrm rot="0">
            <a:off x="2415772" y="3345659"/>
            <a:ext cx="6093172" cy="5739243"/>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Mae’r meysydd dysgu a phrofiad wedi eu cynllunio i weithio gyda’i gilydd fel rhan o gwricwlwm cyfan.</a:t>
            </a:r>
          </a:p>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Dylid penderfynu sut i weithredu rhain o ddydd i ddydd yn yr ysgolion unigol. Dylai dysgu gael ei gynllunio ar draws y gwahanol meysydd dysgu a phrofiad, gan adeiladu ar gysylltiadau, dibyniaethau a rhyng ddibyniaethau</a:t>
            </a:r>
          </a:p>
        </p:txBody>
      </p:sp>
      <p:sp>
        <p:nvSpPr>
          <p:cNvPr name="TextBox 4" id="4"/>
          <p:cNvSpPr txBox="true"/>
          <p:nvPr/>
        </p:nvSpPr>
        <p:spPr>
          <a:xfrm rot="0">
            <a:off x="9034725" y="3345659"/>
            <a:ext cx="6837503" cy="6519471"/>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The areas of learning and experience are designed to operate together as part of a holistic curriculum. </a:t>
            </a:r>
          </a:p>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Decisions as to how these should translate into day-to-day activities should take place in settings and schools. Learning should be coherent and planned across the different areas of learning and experience, building on inherent links, dependencies and interdependencies</a:t>
            </a:r>
          </a:p>
        </p:txBody>
      </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304415" y="1009650"/>
            <a:ext cx="13679169" cy="1908810"/>
          </a:xfrm>
          <a:prstGeom prst="rect">
            <a:avLst/>
          </a:prstGeom>
        </p:spPr>
        <p:txBody>
          <a:bodyPr anchor="t" rtlCol="false" tIns="0" lIns="0" bIns="0" rIns="0">
            <a:spAutoFit/>
          </a:bodyPr>
          <a:lstStyle/>
          <a:p>
            <a:pPr algn="l">
              <a:lnSpc>
                <a:spcPts val="5831"/>
              </a:lnSpc>
            </a:pPr>
            <a:r>
              <a:rPr lang="en-US" sz="4859">
                <a:solidFill>
                  <a:srgbClr val="000000"/>
                </a:solidFill>
                <a:latin typeface="Trebuchet MS"/>
                <a:ea typeface="Trebuchet MS"/>
                <a:cs typeface="Trebuchet MS"/>
                <a:sym typeface="Trebuchet MS"/>
              </a:rPr>
              <a:t>Cwricwlwm i Gymru 2022 / Yr Athro Donaldson</a:t>
            </a:r>
          </a:p>
          <a:p>
            <a:pPr algn="l">
              <a:lnSpc>
                <a:spcPts val="5831"/>
              </a:lnSpc>
            </a:pPr>
            <a:r>
              <a:rPr lang="en-US" sz="4859">
                <a:solidFill>
                  <a:srgbClr val="000000"/>
                </a:solidFill>
                <a:latin typeface="Trebuchet MS"/>
                <a:ea typeface="Trebuchet MS"/>
                <a:cs typeface="Trebuchet MS"/>
                <a:sym typeface="Trebuchet MS"/>
              </a:rPr>
              <a:t>Curriculum for Wales 2022 / Professor Donaldson</a:t>
            </a:r>
          </a:p>
        </p:txBody>
      </p:sp>
      <p:grpSp>
        <p:nvGrpSpPr>
          <p:cNvPr name="Group 3" id="3"/>
          <p:cNvGrpSpPr>
            <a:grpSpLocks noChangeAspect="true"/>
          </p:cNvGrpSpPr>
          <p:nvPr/>
        </p:nvGrpSpPr>
        <p:grpSpPr>
          <a:xfrm rot="0">
            <a:off x="3260725" y="3288030"/>
            <a:ext cx="10612969" cy="5969794"/>
            <a:chOff x="0" y="0"/>
            <a:chExt cx="14150626" cy="7959726"/>
          </a:xfrm>
        </p:grpSpPr>
        <p:sp>
          <p:nvSpPr>
            <p:cNvPr name="Freeform 4" id="4"/>
            <p:cNvSpPr/>
            <p:nvPr/>
          </p:nvSpPr>
          <p:spPr>
            <a:xfrm flipH="false" flipV="false" rot="0">
              <a:off x="0" y="0"/>
              <a:ext cx="14150594" cy="7959725"/>
            </a:xfrm>
            <a:custGeom>
              <a:avLst/>
              <a:gdLst/>
              <a:ahLst/>
              <a:cxnLst/>
              <a:rect r="r" b="b" t="t" l="l"/>
              <a:pathLst>
                <a:path h="7959725" w="14150594">
                  <a:moveTo>
                    <a:pt x="0" y="0"/>
                  </a:moveTo>
                  <a:lnTo>
                    <a:pt x="14150594" y="0"/>
                  </a:lnTo>
                  <a:lnTo>
                    <a:pt x="14150594" y="7959725"/>
                  </a:lnTo>
                  <a:lnTo>
                    <a:pt x="0" y="7959725"/>
                  </a:lnTo>
                  <a:lnTo>
                    <a:pt x="0" y="0"/>
                  </a:lnTo>
                  <a:close/>
                </a:path>
              </a:pathLst>
            </a:custGeom>
            <a:blipFill>
              <a:blip r:embed="rId2"/>
              <a:stretch>
                <a:fillRect l="0" t="-16666" r="0" b="-16666"/>
              </a:stretch>
            </a:blipFill>
          </p:spPr>
        </p:sp>
      </p:grpSp>
    </p:spTree>
  </p:cSld>
  <p:clrMapOvr>
    <a:masterClrMapping/>
  </p:clrMapOvr>
</p:sld>
</file>

<file path=ppt/slides/slide28.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105873"/>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Dogfennau Cwricwlwm i Gymru 2022</a:t>
            </a:r>
          </a:p>
          <a:p>
            <a:pPr algn="ctr">
              <a:lnSpc>
                <a:spcPts val="6480"/>
              </a:lnSpc>
            </a:pPr>
            <a:r>
              <a:rPr lang="en-US" sz="5400">
                <a:solidFill>
                  <a:srgbClr val="000000"/>
                </a:solidFill>
                <a:latin typeface="Trebuchet MS"/>
                <a:ea typeface="Trebuchet MS"/>
                <a:cs typeface="Trebuchet MS"/>
                <a:sym typeface="Trebuchet MS"/>
              </a:rPr>
              <a:t>Curriculum for Wales documents 2022</a:t>
            </a:r>
          </a:p>
        </p:txBody>
      </p:sp>
      <p:sp>
        <p:nvSpPr>
          <p:cNvPr name="TextBox 3" id="3"/>
          <p:cNvSpPr txBox="true"/>
          <p:nvPr/>
        </p:nvSpPr>
        <p:spPr>
          <a:xfrm rot="0">
            <a:off x="2787939" y="3432357"/>
            <a:ext cx="5773419" cy="5739245"/>
          </a:xfrm>
          <a:prstGeom prst="rect">
            <a:avLst/>
          </a:prstGeom>
        </p:spPr>
        <p:txBody>
          <a:bodyPr anchor="t" rtlCol="false" tIns="0" lIns="0" bIns="0" rIns="0">
            <a:spAutoFit/>
          </a:bodyPr>
          <a:lstStyle/>
          <a:p>
            <a:pPr algn="l" marL="760095" indent="-380048" lvl="1">
              <a:lnSpc>
                <a:spcPts val="5040"/>
              </a:lnSpc>
              <a:buFont typeface="Arial"/>
              <a:buChar char="•"/>
            </a:pPr>
            <a:r>
              <a:rPr lang="en-US" sz="4200">
                <a:solidFill>
                  <a:srgbClr val="000000"/>
                </a:solidFill>
                <a:latin typeface="Trebuchet MS"/>
                <a:ea typeface="Trebuchet MS"/>
                <a:cs typeface="Trebuchet MS"/>
                <a:sym typeface="Trebuchet MS"/>
              </a:rPr>
              <a:t>Treuliwch ychydig amser yn ymchwilio’r dogfennau cwricwlaidd (dolen uchod) i gynefino gyda’r disgwyliadau</a:t>
            </a:r>
          </a:p>
        </p:txBody>
      </p:sp>
      <p:sp>
        <p:nvSpPr>
          <p:cNvPr name="TextBox 4" id="4"/>
          <p:cNvSpPr txBox="true"/>
          <p:nvPr/>
        </p:nvSpPr>
        <p:spPr>
          <a:xfrm rot="0">
            <a:off x="9726642" y="3432356"/>
            <a:ext cx="5773419" cy="5739245"/>
          </a:xfrm>
          <a:prstGeom prst="rect">
            <a:avLst/>
          </a:prstGeom>
        </p:spPr>
        <p:txBody>
          <a:bodyPr anchor="t" rtlCol="false" tIns="0" lIns="0" bIns="0" rIns="0">
            <a:spAutoFit/>
          </a:bodyPr>
          <a:lstStyle/>
          <a:p>
            <a:pPr algn="l" marL="760095" indent="-380048" lvl="1">
              <a:lnSpc>
                <a:spcPts val="5040"/>
              </a:lnSpc>
              <a:buFont typeface="Arial"/>
              <a:buChar char="•"/>
            </a:pPr>
            <a:r>
              <a:rPr lang="en-US" sz="4200">
                <a:solidFill>
                  <a:srgbClr val="000000"/>
                </a:solidFill>
                <a:latin typeface="Trebuchet MS"/>
                <a:ea typeface="Trebuchet MS"/>
                <a:cs typeface="Trebuchet MS"/>
                <a:sym typeface="Trebuchet MS"/>
              </a:rPr>
              <a:t>Spend some time researching the curriculum documents (hyperlink above) to familiarise yourself with the expectations</a:t>
            </a:r>
          </a:p>
        </p:txBody>
      </p:sp>
    </p:spTree>
  </p:cSld>
  <p:clrMapOvr>
    <a:masterClrMapping/>
  </p:clrMapOvr>
</p:sld>
</file>

<file path=ppt/slides/slide29.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89928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Adlewyrchu</a:t>
            </a:r>
          </a:p>
          <a:p>
            <a:pPr algn="ctr">
              <a:lnSpc>
                <a:spcPts val="6480"/>
              </a:lnSpc>
            </a:pPr>
            <a:r>
              <a:rPr lang="en-US" sz="5400">
                <a:solidFill>
                  <a:srgbClr val="000000"/>
                </a:solidFill>
                <a:latin typeface="Trebuchet MS"/>
                <a:ea typeface="Trebuchet MS"/>
                <a:cs typeface="Trebuchet MS"/>
                <a:sym typeface="Trebuchet MS"/>
              </a:rPr>
              <a:t>Reflect</a:t>
            </a:r>
          </a:p>
        </p:txBody>
      </p:sp>
      <p:sp>
        <p:nvSpPr>
          <p:cNvPr name="TextBox 3" id="3"/>
          <p:cNvSpPr txBox="true"/>
          <p:nvPr/>
        </p:nvSpPr>
        <p:spPr>
          <a:xfrm rot="0">
            <a:off x="9082853" y="3984517"/>
            <a:ext cx="6369190" cy="5700270"/>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000000"/>
                </a:solidFill>
                <a:latin typeface="Trebuchet MS"/>
                <a:ea typeface="Trebuchet MS"/>
                <a:cs typeface="Trebuchet MS"/>
                <a:sym typeface="Trebuchet MS"/>
              </a:rPr>
              <a:t>Reflect on how you could include Curriculum for Wales 2022 in your scrapbook.</a:t>
            </a:r>
          </a:p>
          <a:p>
            <a:pPr algn="l" marL="868680" indent="-434340" lvl="1">
              <a:lnSpc>
                <a:spcPts val="5759"/>
              </a:lnSpc>
            </a:pPr>
          </a:p>
        </p:txBody>
      </p:sp>
      <p:grpSp>
        <p:nvGrpSpPr>
          <p:cNvPr name="Group 4" id="4"/>
          <p:cNvGrpSpPr>
            <a:grpSpLocks noChangeAspect="true"/>
          </p:cNvGrpSpPr>
          <p:nvPr/>
        </p:nvGrpSpPr>
        <p:grpSpPr>
          <a:xfrm rot="0">
            <a:off x="767953" y="207168"/>
            <a:ext cx="2457450" cy="2800350"/>
            <a:chOff x="0" y="0"/>
            <a:chExt cx="3276600" cy="3733800"/>
          </a:xfrm>
        </p:grpSpPr>
        <p:sp>
          <p:nvSpPr>
            <p:cNvPr name="Freeform 5" id="5"/>
            <p:cNvSpPr/>
            <p:nvPr/>
          </p:nvSpPr>
          <p:spPr>
            <a:xfrm flipH="false" flipV="false" rot="0">
              <a:off x="0" y="0"/>
              <a:ext cx="3276600" cy="3733800"/>
            </a:xfrm>
            <a:custGeom>
              <a:avLst/>
              <a:gdLst/>
              <a:ahLst/>
              <a:cxnLst/>
              <a:rect r="r" b="b" t="t" l="l"/>
              <a:pathLst>
                <a:path h="3733800" w="3276600">
                  <a:moveTo>
                    <a:pt x="0" y="0"/>
                  </a:moveTo>
                  <a:lnTo>
                    <a:pt x="3276600" y="0"/>
                  </a:lnTo>
                  <a:lnTo>
                    <a:pt x="3276600" y="3733800"/>
                  </a:lnTo>
                  <a:lnTo>
                    <a:pt x="0" y="3733800"/>
                  </a:lnTo>
                  <a:lnTo>
                    <a:pt x="0" y="0"/>
                  </a:lnTo>
                  <a:close/>
                </a:path>
              </a:pathLst>
            </a:custGeom>
            <a:blipFill>
              <a:blip r:embed="rId2"/>
              <a:stretch>
                <a:fillRect l="0" t="0" r="0" b="0"/>
              </a:stretch>
            </a:blipFill>
          </p:spPr>
        </p:sp>
      </p:grpSp>
      <p:grpSp>
        <p:nvGrpSpPr>
          <p:cNvPr name="Group 6" id="6"/>
          <p:cNvGrpSpPr>
            <a:grpSpLocks noChangeAspect="true"/>
          </p:cNvGrpSpPr>
          <p:nvPr/>
        </p:nvGrpSpPr>
        <p:grpSpPr>
          <a:xfrm rot="0">
            <a:off x="14035622" y="0"/>
            <a:ext cx="3214688" cy="3214688"/>
            <a:chOff x="0" y="0"/>
            <a:chExt cx="4286250" cy="4286250"/>
          </a:xfrm>
        </p:grpSpPr>
        <p:sp>
          <p:nvSpPr>
            <p:cNvPr name="Freeform 7" id="7"/>
            <p:cNvSpPr/>
            <p:nvPr/>
          </p:nvSpPr>
          <p:spPr>
            <a:xfrm flipH="false" flipV="false" rot="0">
              <a:off x="0" y="0"/>
              <a:ext cx="4286250" cy="4286250"/>
            </a:xfrm>
            <a:custGeom>
              <a:avLst/>
              <a:gdLst/>
              <a:ahLst/>
              <a:cxnLst/>
              <a:rect r="r" b="b" t="t" l="l"/>
              <a:pathLst>
                <a:path h="4286250" w="4286250">
                  <a:moveTo>
                    <a:pt x="0" y="0"/>
                  </a:moveTo>
                  <a:lnTo>
                    <a:pt x="4286250" y="0"/>
                  </a:lnTo>
                  <a:lnTo>
                    <a:pt x="4286250" y="4286250"/>
                  </a:lnTo>
                  <a:lnTo>
                    <a:pt x="0" y="4286250"/>
                  </a:lnTo>
                  <a:lnTo>
                    <a:pt x="0" y="0"/>
                  </a:lnTo>
                  <a:close/>
                </a:path>
              </a:pathLst>
            </a:custGeom>
            <a:blipFill>
              <a:blip r:embed="rId3"/>
              <a:stretch>
                <a:fillRect l="0" t="0" r="0" b="0"/>
              </a:stretch>
            </a:blipFill>
          </p:spPr>
        </p:sp>
      </p:grpSp>
      <p:sp>
        <p:nvSpPr>
          <p:cNvPr name="TextBox 8" id="8"/>
          <p:cNvSpPr txBox="true"/>
          <p:nvPr/>
        </p:nvSpPr>
        <p:spPr>
          <a:xfrm rot="0">
            <a:off x="1734377" y="3905935"/>
            <a:ext cx="6973966" cy="3749902"/>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000000"/>
                </a:solidFill>
                <a:latin typeface="Trebuchet MS"/>
                <a:ea typeface="Trebuchet MS"/>
                <a:cs typeface="Trebuchet MS"/>
                <a:sym typeface="Trebuchet MS"/>
              </a:rPr>
              <a:t>Adlewyrchwch ar sut fyddai’n bosib cynnwys Cwricwlwm i Gymru 2022 yn eich llyfr lloffion.</a:t>
            </a:r>
          </a:p>
        </p:txBody>
      </p:sp>
    </p:spTree>
  </p:cSld>
  <p:clrMapOvr>
    <a:masterClrMapping/>
  </p:clrMapOvr>
</p:sld>
</file>

<file path=ppt/slides/slide30.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107441" y="950595"/>
            <a:ext cx="12712122" cy="189928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Strwythur Dysgu</a:t>
            </a:r>
          </a:p>
          <a:p>
            <a:pPr algn="ctr">
              <a:lnSpc>
                <a:spcPts val="6480"/>
              </a:lnSpc>
            </a:pPr>
            <a:r>
              <a:rPr lang="en-US" sz="5400">
                <a:solidFill>
                  <a:srgbClr val="000000"/>
                </a:solidFill>
                <a:latin typeface="Trebuchet MS"/>
                <a:ea typeface="Trebuchet MS"/>
                <a:cs typeface="Trebuchet MS"/>
                <a:sym typeface="Trebuchet MS"/>
              </a:rPr>
              <a:t>Structure of Learning</a:t>
            </a:r>
          </a:p>
        </p:txBody>
      </p:sp>
      <p:grpSp>
        <p:nvGrpSpPr>
          <p:cNvPr name="Group 3" id="3"/>
          <p:cNvGrpSpPr/>
          <p:nvPr/>
        </p:nvGrpSpPr>
        <p:grpSpPr>
          <a:xfrm rot="0">
            <a:off x="9370038" y="3121857"/>
            <a:ext cx="8341700" cy="2874130"/>
            <a:chOff x="0" y="0"/>
            <a:chExt cx="11122266" cy="3832174"/>
          </a:xfrm>
        </p:grpSpPr>
        <p:sp>
          <p:nvSpPr>
            <p:cNvPr name="Freeform 4" id="4"/>
            <p:cNvSpPr/>
            <p:nvPr/>
          </p:nvSpPr>
          <p:spPr>
            <a:xfrm flipH="false" flipV="false" rot="0">
              <a:off x="19050" y="19050"/>
              <a:ext cx="11084179" cy="3794125"/>
            </a:xfrm>
            <a:custGeom>
              <a:avLst/>
              <a:gdLst/>
              <a:ahLst/>
              <a:cxnLst/>
              <a:rect r="r" b="b" t="t" l="l"/>
              <a:pathLst>
                <a:path h="3794125" w="11084179">
                  <a:moveTo>
                    <a:pt x="0" y="0"/>
                  </a:moveTo>
                  <a:lnTo>
                    <a:pt x="11084179" y="0"/>
                  </a:lnTo>
                  <a:lnTo>
                    <a:pt x="11084179" y="3794125"/>
                  </a:lnTo>
                  <a:lnTo>
                    <a:pt x="0" y="3794125"/>
                  </a:lnTo>
                  <a:close/>
                </a:path>
              </a:pathLst>
            </a:custGeom>
            <a:solidFill>
              <a:srgbClr val="000000">
                <a:alpha val="0"/>
              </a:srgbClr>
            </a:solidFill>
            <a:ln w="12700">
              <a:solidFill>
                <a:srgbClr val="000000"/>
              </a:solidFill>
            </a:ln>
          </p:spPr>
        </p:sp>
        <p:sp>
          <p:nvSpPr>
            <p:cNvPr name="Freeform 5" id="5"/>
            <p:cNvSpPr/>
            <p:nvPr/>
          </p:nvSpPr>
          <p:spPr>
            <a:xfrm flipH="false" flipV="false" rot="0">
              <a:off x="0" y="0"/>
              <a:ext cx="11122279" cy="3832225"/>
            </a:xfrm>
            <a:custGeom>
              <a:avLst/>
              <a:gdLst/>
              <a:ahLst/>
              <a:cxnLst/>
              <a:rect r="r" b="b" t="t" l="l"/>
              <a:pathLst>
                <a:path h="3832225" w="11122279">
                  <a:moveTo>
                    <a:pt x="19050" y="0"/>
                  </a:moveTo>
                  <a:lnTo>
                    <a:pt x="11103229" y="0"/>
                  </a:lnTo>
                  <a:cubicBezTo>
                    <a:pt x="11113770" y="0"/>
                    <a:pt x="11122279" y="8509"/>
                    <a:pt x="11122279" y="19050"/>
                  </a:cubicBezTo>
                  <a:lnTo>
                    <a:pt x="11122279" y="3813175"/>
                  </a:lnTo>
                  <a:cubicBezTo>
                    <a:pt x="11122279" y="3823716"/>
                    <a:pt x="11113770" y="3832225"/>
                    <a:pt x="11103229" y="3832225"/>
                  </a:cubicBezTo>
                  <a:lnTo>
                    <a:pt x="19050" y="3832225"/>
                  </a:lnTo>
                  <a:cubicBezTo>
                    <a:pt x="8509" y="3832225"/>
                    <a:pt x="0" y="3823716"/>
                    <a:pt x="0" y="3813175"/>
                  </a:cubicBezTo>
                  <a:lnTo>
                    <a:pt x="0" y="19050"/>
                  </a:lnTo>
                  <a:cubicBezTo>
                    <a:pt x="0" y="8509"/>
                    <a:pt x="8509" y="0"/>
                    <a:pt x="19050" y="0"/>
                  </a:cubicBezTo>
                  <a:moveTo>
                    <a:pt x="19050" y="38100"/>
                  </a:moveTo>
                  <a:lnTo>
                    <a:pt x="19050" y="19050"/>
                  </a:lnTo>
                  <a:lnTo>
                    <a:pt x="38100" y="19050"/>
                  </a:lnTo>
                  <a:lnTo>
                    <a:pt x="38100" y="3813175"/>
                  </a:lnTo>
                  <a:lnTo>
                    <a:pt x="19050" y="3813175"/>
                  </a:lnTo>
                  <a:lnTo>
                    <a:pt x="19050" y="3794125"/>
                  </a:lnTo>
                  <a:lnTo>
                    <a:pt x="11103229" y="3794125"/>
                  </a:lnTo>
                  <a:lnTo>
                    <a:pt x="11103229" y="3813175"/>
                  </a:lnTo>
                  <a:lnTo>
                    <a:pt x="11084179" y="3813175"/>
                  </a:lnTo>
                  <a:lnTo>
                    <a:pt x="11084179" y="19050"/>
                  </a:lnTo>
                  <a:lnTo>
                    <a:pt x="11103229" y="19050"/>
                  </a:lnTo>
                  <a:lnTo>
                    <a:pt x="11103229" y="38100"/>
                  </a:lnTo>
                  <a:lnTo>
                    <a:pt x="19050" y="38100"/>
                  </a:lnTo>
                  <a:close/>
                </a:path>
              </a:pathLst>
            </a:custGeom>
            <a:solidFill>
              <a:srgbClr val="FFF6D4"/>
            </a:solidFill>
            <a:ln w="12700">
              <a:solidFill>
                <a:srgbClr val="000000"/>
              </a:solidFill>
            </a:ln>
          </p:spPr>
        </p:sp>
        <p:sp>
          <p:nvSpPr>
            <p:cNvPr name="TextBox 6" id="6"/>
            <p:cNvSpPr txBox="true"/>
            <p:nvPr/>
          </p:nvSpPr>
          <p:spPr>
            <a:xfrm>
              <a:off x="0" y="-19050"/>
              <a:ext cx="11122266" cy="3851224"/>
            </a:xfrm>
            <a:prstGeom prst="rect">
              <a:avLst/>
            </a:prstGeom>
          </p:spPr>
          <p:txBody>
            <a:bodyPr anchor="t" rtlCol="false" tIns="50800" lIns="50800" bIns="50800" rIns="50800"/>
            <a:lstStyle/>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There needs to be </a:t>
              </a:r>
              <a:r>
                <a:rPr lang="en-US" b="true" sz="3600">
                  <a:solidFill>
                    <a:srgbClr val="000000"/>
                  </a:solidFill>
                  <a:latin typeface="Trebuchet MS Bold"/>
                  <a:ea typeface="Trebuchet MS Bold"/>
                  <a:cs typeface="Trebuchet MS Bold"/>
                  <a:sym typeface="Trebuchet MS Bold"/>
                </a:rPr>
                <a:t>breadth </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False dichotomy (Subject Vs Skills)</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Underpinned by:  </a:t>
              </a:r>
            </a:p>
          </p:txBody>
        </p:sp>
      </p:grpSp>
      <p:grpSp>
        <p:nvGrpSpPr>
          <p:cNvPr name="Group 7" id="7"/>
          <p:cNvGrpSpPr>
            <a:grpSpLocks noChangeAspect="true"/>
          </p:cNvGrpSpPr>
          <p:nvPr/>
        </p:nvGrpSpPr>
        <p:grpSpPr>
          <a:xfrm rot="0">
            <a:off x="11963398" y="8375019"/>
            <a:ext cx="3148820" cy="1603976"/>
            <a:chOff x="0" y="0"/>
            <a:chExt cx="4198426" cy="2138634"/>
          </a:xfrm>
        </p:grpSpPr>
        <p:sp>
          <p:nvSpPr>
            <p:cNvPr name="Freeform 8" id="8"/>
            <p:cNvSpPr/>
            <p:nvPr/>
          </p:nvSpPr>
          <p:spPr>
            <a:xfrm flipH="false" flipV="false" rot="0">
              <a:off x="0" y="0"/>
              <a:ext cx="4198366" cy="2138680"/>
            </a:xfrm>
            <a:custGeom>
              <a:avLst/>
              <a:gdLst/>
              <a:ahLst/>
              <a:cxnLst/>
              <a:rect r="r" b="b" t="t" l="l"/>
              <a:pathLst>
                <a:path h="2138680" w="4198366">
                  <a:moveTo>
                    <a:pt x="0" y="0"/>
                  </a:moveTo>
                  <a:lnTo>
                    <a:pt x="4198366" y="0"/>
                  </a:lnTo>
                  <a:lnTo>
                    <a:pt x="4198366" y="2138680"/>
                  </a:lnTo>
                  <a:lnTo>
                    <a:pt x="0" y="2138680"/>
                  </a:lnTo>
                  <a:lnTo>
                    <a:pt x="0" y="0"/>
                  </a:lnTo>
                  <a:close/>
                </a:path>
              </a:pathLst>
            </a:custGeom>
            <a:blipFill>
              <a:blip r:embed="rId3"/>
              <a:stretch>
                <a:fillRect l="-4798" t="0" r="-4799" b="2"/>
              </a:stretch>
            </a:blipFill>
          </p:spPr>
        </p:sp>
      </p:grpSp>
      <p:grpSp>
        <p:nvGrpSpPr>
          <p:cNvPr name="Group 9" id="9"/>
          <p:cNvGrpSpPr>
            <a:grpSpLocks noChangeAspect="true"/>
          </p:cNvGrpSpPr>
          <p:nvPr/>
        </p:nvGrpSpPr>
        <p:grpSpPr>
          <a:xfrm rot="0">
            <a:off x="14170416" y="6808382"/>
            <a:ext cx="3203184" cy="1242858"/>
            <a:chOff x="0" y="0"/>
            <a:chExt cx="4270912" cy="1657144"/>
          </a:xfrm>
        </p:grpSpPr>
        <p:sp>
          <p:nvSpPr>
            <p:cNvPr name="Freeform 10" id="10"/>
            <p:cNvSpPr/>
            <p:nvPr/>
          </p:nvSpPr>
          <p:spPr>
            <a:xfrm flipH="false" flipV="false" rot="0">
              <a:off x="0" y="0"/>
              <a:ext cx="4270883" cy="1657096"/>
            </a:xfrm>
            <a:custGeom>
              <a:avLst/>
              <a:gdLst/>
              <a:ahLst/>
              <a:cxnLst/>
              <a:rect r="r" b="b" t="t" l="l"/>
              <a:pathLst>
                <a:path h="1657096" w="4270883">
                  <a:moveTo>
                    <a:pt x="0" y="0"/>
                  </a:moveTo>
                  <a:lnTo>
                    <a:pt x="4270883" y="0"/>
                  </a:lnTo>
                  <a:lnTo>
                    <a:pt x="4270883" y="1657096"/>
                  </a:lnTo>
                  <a:lnTo>
                    <a:pt x="0" y="1657096"/>
                  </a:lnTo>
                  <a:lnTo>
                    <a:pt x="0" y="0"/>
                  </a:lnTo>
                  <a:close/>
                </a:path>
              </a:pathLst>
            </a:custGeom>
            <a:blipFill>
              <a:blip r:embed="rId4"/>
              <a:stretch>
                <a:fillRect l="-5137" t="0" r="-5138" b="-2"/>
              </a:stretch>
            </a:blipFill>
          </p:spPr>
        </p:sp>
      </p:grpSp>
      <p:grpSp>
        <p:nvGrpSpPr>
          <p:cNvPr name="Group 11" id="11"/>
          <p:cNvGrpSpPr>
            <a:grpSpLocks noChangeAspect="true"/>
          </p:cNvGrpSpPr>
          <p:nvPr/>
        </p:nvGrpSpPr>
        <p:grpSpPr>
          <a:xfrm rot="0">
            <a:off x="10153650" y="6648380"/>
            <a:ext cx="2848782" cy="1726640"/>
            <a:chOff x="0" y="0"/>
            <a:chExt cx="3798376" cy="2302186"/>
          </a:xfrm>
        </p:grpSpPr>
        <p:sp>
          <p:nvSpPr>
            <p:cNvPr name="Freeform 12" id="12"/>
            <p:cNvSpPr/>
            <p:nvPr/>
          </p:nvSpPr>
          <p:spPr>
            <a:xfrm flipH="false" flipV="false" rot="0">
              <a:off x="0" y="0"/>
              <a:ext cx="3798316" cy="2302129"/>
            </a:xfrm>
            <a:custGeom>
              <a:avLst/>
              <a:gdLst/>
              <a:ahLst/>
              <a:cxnLst/>
              <a:rect r="r" b="b" t="t" l="l"/>
              <a:pathLst>
                <a:path h="2302129" w="3798316">
                  <a:moveTo>
                    <a:pt x="0" y="0"/>
                  </a:moveTo>
                  <a:lnTo>
                    <a:pt x="3798316" y="0"/>
                  </a:lnTo>
                  <a:lnTo>
                    <a:pt x="3798316" y="2302129"/>
                  </a:lnTo>
                  <a:lnTo>
                    <a:pt x="0" y="2302129"/>
                  </a:lnTo>
                  <a:lnTo>
                    <a:pt x="0" y="0"/>
                  </a:lnTo>
                  <a:close/>
                </a:path>
              </a:pathLst>
            </a:custGeom>
            <a:blipFill>
              <a:blip r:embed="rId5"/>
              <a:stretch>
                <a:fillRect l="-194622" t="-302226" r="-351877" b="-451110"/>
              </a:stretch>
            </a:blipFill>
          </p:spPr>
        </p:sp>
      </p:grpSp>
      <p:grpSp>
        <p:nvGrpSpPr>
          <p:cNvPr name="Group 13" id="13"/>
          <p:cNvGrpSpPr/>
          <p:nvPr/>
        </p:nvGrpSpPr>
        <p:grpSpPr>
          <a:xfrm rot="0">
            <a:off x="728662" y="3121857"/>
            <a:ext cx="8032540" cy="2874130"/>
            <a:chOff x="0" y="0"/>
            <a:chExt cx="10710054" cy="3832174"/>
          </a:xfrm>
        </p:grpSpPr>
        <p:sp>
          <p:nvSpPr>
            <p:cNvPr name="Freeform 14" id="14"/>
            <p:cNvSpPr/>
            <p:nvPr/>
          </p:nvSpPr>
          <p:spPr>
            <a:xfrm flipH="false" flipV="false" rot="0">
              <a:off x="19050" y="19050"/>
              <a:ext cx="10671937" cy="3794125"/>
            </a:xfrm>
            <a:custGeom>
              <a:avLst/>
              <a:gdLst/>
              <a:ahLst/>
              <a:cxnLst/>
              <a:rect r="r" b="b" t="t" l="l"/>
              <a:pathLst>
                <a:path h="3794125" w="10671937">
                  <a:moveTo>
                    <a:pt x="0" y="0"/>
                  </a:moveTo>
                  <a:lnTo>
                    <a:pt x="10671937" y="0"/>
                  </a:lnTo>
                  <a:lnTo>
                    <a:pt x="10671937" y="3794125"/>
                  </a:lnTo>
                  <a:lnTo>
                    <a:pt x="0" y="3794125"/>
                  </a:lnTo>
                  <a:close/>
                </a:path>
              </a:pathLst>
            </a:custGeom>
            <a:solidFill>
              <a:srgbClr val="FFFFFF"/>
            </a:solidFill>
            <a:ln w="12700">
              <a:solidFill>
                <a:srgbClr val="000000"/>
              </a:solidFill>
            </a:ln>
          </p:spPr>
        </p:sp>
        <p:sp>
          <p:nvSpPr>
            <p:cNvPr name="Freeform 15" id="15"/>
            <p:cNvSpPr/>
            <p:nvPr/>
          </p:nvSpPr>
          <p:spPr>
            <a:xfrm flipH="false" flipV="false" rot="0">
              <a:off x="0" y="0"/>
              <a:ext cx="10710037" cy="3832225"/>
            </a:xfrm>
            <a:custGeom>
              <a:avLst/>
              <a:gdLst/>
              <a:ahLst/>
              <a:cxnLst/>
              <a:rect r="r" b="b" t="t" l="l"/>
              <a:pathLst>
                <a:path h="3832225" w="10710037">
                  <a:moveTo>
                    <a:pt x="19050" y="0"/>
                  </a:moveTo>
                  <a:lnTo>
                    <a:pt x="10690987" y="0"/>
                  </a:lnTo>
                  <a:cubicBezTo>
                    <a:pt x="10701528" y="0"/>
                    <a:pt x="10710037" y="8509"/>
                    <a:pt x="10710037" y="19050"/>
                  </a:cubicBezTo>
                  <a:lnTo>
                    <a:pt x="10710037" y="3813175"/>
                  </a:lnTo>
                  <a:cubicBezTo>
                    <a:pt x="10710037" y="3823716"/>
                    <a:pt x="10701528" y="3832225"/>
                    <a:pt x="10690987" y="3832225"/>
                  </a:cubicBezTo>
                  <a:lnTo>
                    <a:pt x="19050" y="3832225"/>
                  </a:lnTo>
                  <a:cubicBezTo>
                    <a:pt x="8509" y="3832225"/>
                    <a:pt x="0" y="3823716"/>
                    <a:pt x="0" y="3813175"/>
                  </a:cubicBezTo>
                  <a:lnTo>
                    <a:pt x="0" y="19050"/>
                  </a:lnTo>
                  <a:cubicBezTo>
                    <a:pt x="0" y="8509"/>
                    <a:pt x="8509" y="0"/>
                    <a:pt x="19050" y="0"/>
                  </a:cubicBezTo>
                  <a:moveTo>
                    <a:pt x="19050" y="38100"/>
                  </a:moveTo>
                  <a:lnTo>
                    <a:pt x="19050" y="19050"/>
                  </a:lnTo>
                  <a:lnTo>
                    <a:pt x="38100" y="19050"/>
                  </a:lnTo>
                  <a:lnTo>
                    <a:pt x="38100" y="3813175"/>
                  </a:lnTo>
                  <a:lnTo>
                    <a:pt x="19050" y="3813175"/>
                  </a:lnTo>
                  <a:lnTo>
                    <a:pt x="19050" y="3794125"/>
                  </a:lnTo>
                  <a:lnTo>
                    <a:pt x="10690987" y="3794125"/>
                  </a:lnTo>
                  <a:lnTo>
                    <a:pt x="10690987" y="3813175"/>
                  </a:lnTo>
                  <a:lnTo>
                    <a:pt x="10671937" y="3813175"/>
                  </a:lnTo>
                  <a:lnTo>
                    <a:pt x="10671937" y="19050"/>
                  </a:lnTo>
                  <a:lnTo>
                    <a:pt x="10690987" y="19050"/>
                  </a:lnTo>
                  <a:lnTo>
                    <a:pt x="10690987" y="38100"/>
                  </a:lnTo>
                  <a:lnTo>
                    <a:pt x="19050" y="38100"/>
                  </a:lnTo>
                  <a:close/>
                </a:path>
              </a:pathLst>
            </a:custGeom>
            <a:solidFill>
              <a:srgbClr val="8784C7"/>
            </a:solidFill>
            <a:ln w="12700">
              <a:solidFill>
                <a:srgbClr val="000000"/>
              </a:solidFill>
            </a:ln>
          </p:spPr>
        </p:sp>
        <p:sp>
          <p:nvSpPr>
            <p:cNvPr name="TextBox 16" id="16"/>
            <p:cNvSpPr txBox="true"/>
            <p:nvPr/>
          </p:nvSpPr>
          <p:spPr>
            <a:xfrm>
              <a:off x="0" y="-9525"/>
              <a:ext cx="10710054" cy="3841699"/>
            </a:xfrm>
            <a:prstGeom prst="rect">
              <a:avLst/>
            </a:prstGeom>
          </p:spPr>
          <p:txBody>
            <a:bodyPr anchor="t" rtlCol="false" tIns="50800" lIns="50800" bIns="50800" rIns="50800"/>
            <a:lstStyle/>
            <a:p>
              <a:pPr algn="l" marL="705802" indent="-352901" lvl="1">
                <a:lnSpc>
                  <a:spcPts val="4680"/>
                </a:lnSpc>
                <a:buFont typeface="Arial"/>
                <a:buChar char="•"/>
              </a:pPr>
              <a:r>
                <a:rPr lang="en-US" sz="3900">
                  <a:solidFill>
                    <a:srgbClr val="000000"/>
                  </a:solidFill>
                  <a:latin typeface="Trebuchet MS"/>
                  <a:ea typeface="Trebuchet MS"/>
                  <a:cs typeface="Trebuchet MS"/>
                  <a:sym typeface="Trebuchet MS"/>
                </a:rPr>
                <a:t>Mae angen </a:t>
              </a:r>
              <a:r>
                <a:rPr lang="en-US" b="true" sz="3900">
                  <a:solidFill>
                    <a:srgbClr val="000000"/>
                  </a:solidFill>
                  <a:latin typeface="Trebuchet MS Bold"/>
                  <a:ea typeface="Trebuchet MS Bold"/>
                  <a:cs typeface="Trebuchet MS Bold"/>
                  <a:sym typeface="Trebuchet MS Bold"/>
                </a:rPr>
                <a:t>ehangder</a:t>
              </a:r>
            </a:p>
            <a:p>
              <a:pPr algn="l" marL="705802" indent="-352901" lvl="1">
                <a:lnSpc>
                  <a:spcPts val="4680"/>
                </a:lnSpc>
                <a:buFont typeface="Arial"/>
                <a:buChar char="•"/>
              </a:pPr>
              <a:r>
                <a:rPr lang="en-US" sz="3900">
                  <a:solidFill>
                    <a:srgbClr val="000000"/>
                  </a:solidFill>
                  <a:latin typeface="Trebuchet MS"/>
                  <a:ea typeface="Trebuchet MS"/>
                  <a:cs typeface="Trebuchet MS"/>
                  <a:sym typeface="Trebuchet MS"/>
                </a:rPr>
                <a:t>Deicotomi ffug (Pwnc v Sgiliau)</a:t>
              </a:r>
            </a:p>
            <a:p>
              <a:pPr algn="l" marL="705802" indent="-352901" lvl="1">
                <a:lnSpc>
                  <a:spcPts val="4680"/>
                </a:lnSpc>
                <a:buFont typeface="Arial"/>
                <a:buChar char="•"/>
              </a:pPr>
              <a:r>
                <a:rPr lang="en-US" sz="3900">
                  <a:solidFill>
                    <a:srgbClr val="000000"/>
                  </a:solidFill>
                  <a:latin typeface="Trebuchet MS"/>
                  <a:ea typeface="Trebuchet MS"/>
                  <a:cs typeface="Trebuchet MS"/>
                  <a:sym typeface="Trebuchet MS"/>
                </a:rPr>
                <a:t>Atgyfnerthu gan:  </a:t>
              </a:r>
            </a:p>
          </p:txBody>
        </p:sp>
      </p:grpSp>
      <p:grpSp>
        <p:nvGrpSpPr>
          <p:cNvPr name="Group 17" id="17"/>
          <p:cNvGrpSpPr>
            <a:grpSpLocks noChangeAspect="true"/>
          </p:cNvGrpSpPr>
          <p:nvPr/>
        </p:nvGrpSpPr>
        <p:grpSpPr>
          <a:xfrm rot="0">
            <a:off x="375435" y="6648380"/>
            <a:ext cx="4133850" cy="1466850"/>
            <a:chOff x="0" y="0"/>
            <a:chExt cx="5511800" cy="1955800"/>
          </a:xfrm>
        </p:grpSpPr>
        <p:sp>
          <p:nvSpPr>
            <p:cNvPr name="Freeform 18" id="18"/>
            <p:cNvSpPr/>
            <p:nvPr/>
          </p:nvSpPr>
          <p:spPr>
            <a:xfrm flipH="false" flipV="false" rot="0">
              <a:off x="0" y="0"/>
              <a:ext cx="5511800" cy="1955800"/>
            </a:xfrm>
            <a:custGeom>
              <a:avLst/>
              <a:gdLst/>
              <a:ahLst/>
              <a:cxnLst/>
              <a:rect r="r" b="b" t="t" l="l"/>
              <a:pathLst>
                <a:path h="1955800" w="5511800">
                  <a:moveTo>
                    <a:pt x="0" y="0"/>
                  </a:moveTo>
                  <a:lnTo>
                    <a:pt x="5511800" y="0"/>
                  </a:lnTo>
                  <a:lnTo>
                    <a:pt x="5511800" y="1955800"/>
                  </a:lnTo>
                  <a:lnTo>
                    <a:pt x="0" y="1955800"/>
                  </a:lnTo>
                  <a:lnTo>
                    <a:pt x="0" y="0"/>
                  </a:lnTo>
                  <a:close/>
                </a:path>
              </a:pathLst>
            </a:custGeom>
            <a:blipFill>
              <a:blip r:embed="rId6"/>
              <a:stretch>
                <a:fillRect l="-121659" t="-248065" r="-220739" b="-649344"/>
              </a:stretch>
            </a:blipFill>
          </p:spPr>
        </p:sp>
      </p:grpSp>
      <p:grpSp>
        <p:nvGrpSpPr>
          <p:cNvPr name="Group 19" id="19"/>
          <p:cNvGrpSpPr>
            <a:grpSpLocks noChangeAspect="true"/>
          </p:cNvGrpSpPr>
          <p:nvPr/>
        </p:nvGrpSpPr>
        <p:grpSpPr>
          <a:xfrm rot="0">
            <a:off x="4968273" y="6505886"/>
            <a:ext cx="3950092" cy="1847850"/>
            <a:chOff x="0" y="0"/>
            <a:chExt cx="5266790" cy="2463800"/>
          </a:xfrm>
        </p:grpSpPr>
        <p:sp>
          <p:nvSpPr>
            <p:cNvPr name="Freeform 20" id="20"/>
            <p:cNvSpPr/>
            <p:nvPr/>
          </p:nvSpPr>
          <p:spPr>
            <a:xfrm flipH="false" flipV="false" rot="0">
              <a:off x="0" y="0"/>
              <a:ext cx="5266817" cy="2463800"/>
            </a:xfrm>
            <a:custGeom>
              <a:avLst/>
              <a:gdLst/>
              <a:ahLst/>
              <a:cxnLst/>
              <a:rect r="r" b="b" t="t" l="l"/>
              <a:pathLst>
                <a:path h="2463800" w="5266817">
                  <a:moveTo>
                    <a:pt x="0" y="0"/>
                  </a:moveTo>
                  <a:lnTo>
                    <a:pt x="5266817" y="0"/>
                  </a:lnTo>
                  <a:lnTo>
                    <a:pt x="5266817" y="2463800"/>
                  </a:lnTo>
                  <a:lnTo>
                    <a:pt x="0" y="2463800"/>
                  </a:lnTo>
                  <a:lnTo>
                    <a:pt x="0" y="0"/>
                  </a:lnTo>
                  <a:close/>
                </a:path>
              </a:pathLst>
            </a:custGeom>
            <a:blipFill>
              <a:blip r:embed="rId6"/>
              <a:stretch>
                <a:fillRect l="-131973" t="-439184" r="-231009" b="-252581"/>
              </a:stretch>
            </a:blipFill>
          </p:spPr>
        </p:sp>
      </p:grpSp>
      <p:grpSp>
        <p:nvGrpSpPr>
          <p:cNvPr name="Group 21" id="21"/>
          <p:cNvGrpSpPr>
            <a:grpSpLocks noChangeAspect="true"/>
          </p:cNvGrpSpPr>
          <p:nvPr/>
        </p:nvGrpSpPr>
        <p:grpSpPr>
          <a:xfrm rot="0">
            <a:off x="2442360" y="8439009"/>
            <a:ext cx="3664812" cy="1638060"/>
            <a:chOff x="0" y="0"/>
            <a:chExt cx="4886416" cy="2184080"/>
          </a:xfrm>
        </p:grpSpPr>
        <p:sp>
          <p:nvSpPr>
            <p:cNvPr name="Freeform 22" id="22"/>
            <p:cNvSpPr/>
            <p:nvPr/>
          </p:nvSpPr>
          <p:spPr>
            <a:xfrm flipH="false" flipV="false" rot="0">
              <a:off x="0" y="0"/>
              <a:ext cx="4886452" cy="2184019"/>
            </a:xfrm>
            <a:custGeom>
              <a:avLst/>
              <a:gdLst/>
              <a:ahLst/>
              <a:cxnLst/>
              <a:rect r="r" b="b" t="t" l="l"/>
              <a:pathLst>
                <a:path h="2184019" w="4886452">
                  <a:moveTo>
                    <a:pt x="0" y="0"/>
                  </a:moveTo>
                  <a:lnTo>
                    <a:pt x="4886452" y="0"/>
                  </a:lnTo>
                  <a:lnTo>
                    <a:pt x="4886452" y="2184019"/>
                  </a:lnTo>
                  <a:lnTo>
                    <a:pt x="0" y="2184019"/>
                  </a:lnTo>
                  <a:lnTo>
                    <a:pt x="0" y="0"/>
                  </a:lnTo>
                  <a:close/>
                </a:path>
              </a:pathLst>
            </a:custGeom>
            <a:blipFill>
              <a:blip r:embed="rId7"/>
              <a:stretch>
                <a:fillRect l="-97273" t="-320805" r="-226022" b="-336848"/>
              </a:stretch>
            </a:blipFill>
          </p:spPr>
        </p:sp>
      </p:grpSp>
    </p:spTree>
  </p:cSld>
  <p:clrMapOvr>
    <a:masterClrMapping/>
  </p:clrMapOvr>
</p:sld>
</file>

<file path=ppt/slides/slide31.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u="sng">
                <a:solidFill>
                  <a:srgbClr val="000000"/>
                </a:solidFill>
                <a:latin typeface="Trebuchet MS"/>
                <a:ea typeface="Trebuchet MS"/>
                <a:cs typeface="Trebuchet MS"/>
                <a:sym typeface="Trebuchet MS"/>
                <a:hlinkClick r:id="rId2" tooltip="https://hwb.gov.wales/curriculum-for-wales/cross-curricular-skills-frameworks/"/>
              </a:rPr>
              <a:t>Fframweithiau Sgiliau Trawsgwricwlaidd</a:t>
            </a:r>
          </a:p>
          <a:p>
            <a:pPr algn="ctr">
              <a:lnSpc>
                <a:spcPts val="6480"/>
              </a:lnSpc>
            </a:pPr>
            <a:r>
              <a:rPr lang="en-US" sz="5400" u="sng">
                <a:solidFill>
                  <a:srgbClr val="000000"/>
                </a:solidFill>
                <a:latin typeface="Trebuchet MS"/>
                <a:ea typeface="Trebuchet MS"/>
                <a:cs typeface="Trebuchet MS"/>
                <a:sym typeface="Trebuchet MS"/>
                <a:hlinkClick r:id="rId3" tooltip="https://hwb.gov.wales/curriculum-for-wales/cross-curricular-skills-frameworks/"/>
              </a:rPr>
              <a:t>Cross-curricular Skills Framework</a:t>
            </a:r>
          </a:p>
        </p:txBody>
      </p:sp>
      <p:sp>
        <p:nvSpPr>
          <p:cNvPr name="TextBox 3" id="3"/>
          <p:cNvSpPr txBox="true"/>
          <p:nvPr/>
        </p:nvSpPr>
        <p:spPr>
          <a:xfrm rot="0">
            <a:off x="10482489" y="3519055"/>
            <a:ext cx="5017572"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Spend some time familiarising yourself with the Literacy and Numeracy Framework</a:t>
            </a:r>
          </a:p>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Literacy</a:t>
            </a:r>
          </a:p>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Numeracy</a:t>
            </a:r>
          </a:p>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Digital Competence</a:t>
            </a:r>
          </a:p>
          <a:p>
            <a:pPr algn="l" marL="488632" indent="-244316" lvl="1">
              <a:lnSpc>
                <a:spcPts val="3240"/>
              </a:lnSpc>
            </a:pPr>
          </a:p>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What questions do you want to ask?</a:t>
            </a:r>
          </a:p>
        </p:txBody>
      </p:sp>
      <p:sp>
        <p:nvSpPr>
          <p:cNvPr name="TextBox 4" id="4"/>
          <p:cNvSpPr txBox="true"/>
          <p:nvPr/>
        </p:nvSpPr>
        <p:spPr>
          <a:xfrm rot="0">
            <a:off x="3568080" y="3519055"/>
            <a:ext cx="5017572" cy="5739245"/>
          </a:xfrm>
          <a:prstGeom prst="rect">
            <a:avLst/>
          </a:prstGeom>
        </p:spPr>
        <p:txBody>
          <a:bodyPr anchor="t" rtlCol="false" tIns="0" lIns="0" bIns="0" rIns="0">
            <a:spAutoFit/>
          </a:bodyPr>
          <a:lstStyle/>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Treuliwch ychydig amser yn cyfarwyddo eich hun gyda’r Fframweithiau Sgiliau Trawsgwricwlaidd.</a:t>
            </a:r>
          </a:p>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Llythrennedd</a:t>
            </a:r>
          </a:p>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Rhifedd</a:t>
            </a:r>
          </a:p>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Cymhwysedd Digidol</a:t>
            </a:r>
          </a:p>
          <a:p>
            <a:pPr algn="l" marL="488632" indent="-244316" lvl="1">
              <a:lnSpc>
                <a:spcPts val="3240"/>
              </a:lnSpc>
            </a:pPr>
          </a:p>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Pa gwestiynau hoffech holi?</a:t>
            </a:r>
          </a:p>
          <a:p>
            <a:pPr algn="l" marL="488632" indent="-244316" lvl="1">
              <a:lnSpc>
                <a:spcPts val="3240"/>
              </a:lnSpc>
            </a:pPr>
          </a:p>
          <a:p>
            <a:pPr algn="l" marL="488632" indent="-244316" lvl="1">
              <a:lnSpc>
                <a:spcPts val="3240"/>
              </a:lnSpc>
            </a:pPr>
          </a:p>
          <a:p>
            <a:pPr algn="l" marL="488632" indent="-244316" lvl="1">
              <a:lnSpc>
                <a:spcPts val="3240"/>
              </a:lnSpc>
            </a:pPr>
          </a:p>
          <a:p>
            <a:pPr algn="l" marL="488632" indent="-244316" lvl="1">
              <a:lnSpc>
                <a:spcPts val="3240"/>
              </a:lnSpc>
            </a:pPr>
          </a:p>
          <a:p>
            <a:pPr algn="l" marL="488632" indent="-244316" lvl="1">
              <a:lnSpc>
                <a:spcPts val="3240"/>
              </a:lnSpc>
            </a:pPr>
          </a:p>
          <a:p>
            <a:pPr algn="l" marL="488632" indent="-244316" lvl="1">
              <a:lnSpc>
                <a:spcPts val="3240"/>
              </a:lnSpc>
            </a:pPr>
          </a:p>
          <a:p>
            <a:pPr algn="l" marL="488632" indent="-244316" lvl="1">
              <a:lnSpc>
                <a:spcPts val="3240"/>
              </a:lnSpc>
            </a:pPr>
          </a:p>
        </p:txBody>
      </p:sp>
    </p:spTree>
  </p:cSld>
  <p:clrMapOvr>
    <a:masterClrMapping/>
  </p:clrMapOvr>
</p:sld>
</file>

<file path=ppt/slides/slide32.xml><?xml version="1.0" encoding="utf-8"?>
<p:sld xmlns:p="http://schemas.openxmlformats.org/presentationml/2006/main" xmlns:a="http://schemas.openxmlformats.org/drawingml/2006/main">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1154420" y="629103"/>
            <a:ext cx="16276320" cy="148590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Fframwaith Cymhwysedd Digidol</a:t>
            </a:r>
          </a:p>
          <a:p>
            <a:pPr algn="ctr">
              <a:lnSpc>
                <a:spcPts val="5831"/>
              </a:lnSpc>
            </a:pPr>
            <a:r>
              <a:rPr lang="en-US" sz="4859">
                <a:solidFill>
                  <a:srgbClr val="000000"/>
                </a:solidFill>
                <a:latin typeface="Trebuchet MS"/>
                <a:ea typeface="Trebuchet MS"/>
                <a:cs typeface="Trebuchet MS"/>
                <a:sym typeface="Trebuchet MS"/>
              </a:rPr>
              <a:t>Digital Competence Framework </a:t>
            </a:r>
          </a:p>
        </p:txBody>
      </p:sp>
      <p:grpSp>
        <p:nvGrpSpPr>
          <p:cNvPr name="Group 3" id="3"/>
          <p:cNvGrpSpPr/>
          <p:nvPr/>
        </p:nvGrpSpPr>
        <p:grpSpPr>
          <a:xfrm rot="0">
            <a:off x="2473732" y="2855073"/>
            <a:ext cx="6333682" cy="6680835"/>
            <a:chOff x="0" y="0"/>
            <a:chExt cx="8444910" cy="8907780"/>
          </a:xfrm>
        </p:grpSpPr>
        <p:sp>
          <p:nvSpPr>
            <p:cNvPr name="Freeform 4" id="4"/>
            <p:cNvSpPr/>
            <p:nvPr/>
          </p:nvSpPr>
          <p:spPr>
            <a:xfrm flipH="false" flipV="false" rot="0">
              <a:off x="19050" y="19050"/>
              <a:ext cx="8406765" cy="8869680"/>
            </a:xfrm>
            <a:custGeom>
              <a:avLst/>
              <a:gdLst/>
              <a:ahLst/>
              <a:cxnLst/>
              <a:rect r="r" b="b" t="t" l="l"/>
              <a:pathLst>
                <a:path h="8869680" w="8406765">
                  <a:moveTo>
                    <a:pt x="0" y="0"/>
                  </a:moveTo>
                  <a:lnTo>
                    <a:pt x="8406765" y="0"/>
                  </a:lnTo>
                  <a:lnTo>
                    <a:pt x="8406765" y="8869680"/>
                  </a:lnTo>
                  <a:lnTo>
                    <a:pt x="0" y="8869680"/>
                  </a:lnTo>
                  <a:close/>
                </a:path>
              </a:pathLst>
            </a:custGeom>
            <a:solidFill>
              <a:srgbClr val="000000">
                <a:alpha val="0"/>
              </a:srgbClr>
            </a:solidFill>
            <a:ln w="12700">
              <a:solidFill>
                <a:srgbClr val="000000"/>
              </a:solidFill>
            </a:ln>
          </p:spPr>
        </p:sp>
        <p:sp>
          <p:nvSpPr>
            <p:cNvPr name="Freeform 5" id="5"/>
            <p:cNvSpPr/>
            <p:nvPr/>
          </p:nvSpPr>
          <p:spPr>
            <a:xfrm flipH="false" flipV="false" rot="0">
              <a:off x="0" y="0"/>
              <a:ext cx="8444865" cy="8907780"/>
            </a:xfrm>
            <a:custGeom>
              <a:avLst/>
              <a:gdLst/>
              <a:ahLst/>
              <a:cxnLst/>
              <a:rect r="r" b="b" t="t" l="l"/>
              <a:pathLst>
                <a:path h="8907780" w="8444865">
                  <a:moveTo>
                    <a:pt x="19050" y="0"/>
                  </a:moveTo>
                  <a:lnTo>
                    <a:pt x="8425815" y="0"/>
                  </a:lnTo>
                  <a:cubicBezTo>
                    <a:pt x="8436356" y="0"/>
                    <a:pt x="8444865" y="8509"/>
                    <a:pt x="8444865" y="19050"/>
                  </a:cubicBezTo>
                  <a:lnTo>
                    <a:pt x="8444865" y="8888730"/>
                  </a:lnTo>
                  <a:cubicBezTo>
                    <a:pt x="8444865" y="8899272"/>
                    <a:pt x="8436356" y="8907780"/>
                    <a:pt x="8425815" y="8907780"/>
                  </a:cubicBezTo>
                  <a:lnTo>
                    <a:pt x="19050" y="8907780"/>
                  </a:lnTo>
                  <a:cubicBezTo>
                    <a:pt x="8509" y="8907780"/>
                    <a:pt x="0" y="8899272"/>
                    <a:pt x="0" y="8888730"/>
                  </a:cubicBezTo>
                  <a:lnTo>
                    <a:pt x="0" y="19050"/>
                  </a:lnTo>
                  <a:cubicBezTo>
                    <a:pt x="0" y="8509"/>
                    <a:pt x="8509" y="0"/>
                    <a:pt x="19050" y="0"/>
                  </a:cubicBezTo>
                  <a:moveTo>
                    <a:pt x="19050" y="38100"/>
                  </a:moveTo>
                  <a:lnTo>
                    <a:pt x="19050" y="19050"/>
                  </a:lnTo>
                  <a:lnTo>
                    <a:pt x="38100" y="19050"/>
                  </a:lnTo>
                  <a:lnTo>
                    <a:pt x="38100" y="8888730"/>
                  </a:lnTo>
                  <a:lnTo>
                    <a:pt x="19050" y="8888730"/>
                  </a:lnTo>
                  <a:lnTo>
                    <a:pt x="19050" y="8869680"/>
                  </a:lnTo>
                  <a:lnTo>
                    <a:pt x="8425815" y="8869680"/>
                  </a:lnTo>
                  <a:lnTo>
                    <a:pt x="8425815" y="8888730"/>
                  </a:lnTo>
                  <a:lnTo>
                    <a:pt x="8406765" y="8888730"/>
                  </a:lnTo>
                  <a:lnTo>
                    <a:pt x="8406765" y="19050"/>
                  </a:lnTo>
                  <a:lnTo>
                    <a:pt x="8425815" y="19050"/>
                  </a:lnTo>
                  <a:lnTo>
                    <a:pt x="8425815" y="38100"/>
                  </a:lnTo>
                  <a:lnTo>
                    <a:pt x="19050" y="38100"/>
                  </a:lnTo>
                  <a:close/>
                </a:path>
              </a:pathLst>
            </a:custGeom>
            <a:solidFill>
              <a:srgbClr val="8784C7"/>
            </a:solidFill>
            <a:ln w="12700">
              <a:solidFill>
                <a:srgbClr val="000000"/>
              </a:solidFill>
            </a:ln>
          </p:spPr>
        </p:sp>
        <p:sp>
          <p:nvSpPr>
            <p:cNvPr name="TextBox 6" id="6"/>
            <p:cNvSpPr txBox="true"/>
            <p:nvPr/>
          </p:nvSpPr>
          <p:spPr>
            <a:xfrm>
              <a:off x="0" y="-9525"/>
              <a:ext cx="8444910" cy="8917305"/>
            </a:xfrm>
            <a:prstGeom prst="rect">
              <a:avLst/>
            </a:prstGeom>
          </p:spPr>
          <p:txBody>
            <a:bodyPr anchor="t" rtlCol="false" tIns="50800" lIns="50800" bIns="50800" rIns="50800"/>
            <a:lstStyle/>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“Cymhwysedd digidol yw’r set o wybodaeth, sgiliau ac agweddau i alluogi defnydd hyderus, creadigol a hollbwysig o dechnolegau a systemau. Mae’n galluogi person i fod yn ddinesydd digidol hyderus, i ryngweithio a chydweithio’n ddigidol, i gynhyrchu gwaith yn ddigidol ac i fagu hyder mewn perthynas â thrin data a meddwl cyfrifiadurol (datrys problemau).”</a:t>
              </a:r>
            </a:p>
            <a:p>
              <a:pPr algn="r" marL="488632" indent="-244316" lvl="1">
                <a:lnSpc>
                  <a:spcPts val="3240"/>
                </a:lnSpc>
              </a:pPr>
              <a:r>
                <a:rPr lang="en-US" sz="2700">
                  <a:solidFill>
                    <a:srgbClr val="000000"/>
                  </a:solidFill>
                  <a:latin typeface="Trebuchet MS"/>
                  <a:ea typeface="Trebuchet MS"/>
                  <a:cs typeface="Trebuchet MS"/>
                  <a:sym typeface="Trebuchet MS"/>
                </a:rPr>
                <a:t>LlC, 2016</a:t>
              </a:r>
            </a:p>
          </p:txBody>
        </p:sp>
      </p:grpSp>
      <p:grpSp>
        <p:nvGrpSpPr>
          <p:cNvPr name="Group 7" id="7"/>
          <p:cNvGrpSpPr/>
          <p:nvPr/>
        </p:nvGrpSpPr>
        <p:grpSpPr>
          <a:xfrm rot="0">
            <a:off x="9310465" y="2855073"/>
            <a:ext cx="6503803" cy="6680835"/>
            <a:chOff x="0" y="0"/>
            <a:chExt cx="8671738" cy="8907780"/>
          </a:xfrm>
        </p:grpSpPr>
        <p:sp>
          <p:nvSpPr>
            <p:cNvPr name="Freeform 8" id="8"/>
            <p:cNvSpPr/>
            <p:nvPr/>
          </p:nvSpPr>
          <p:spPr>
            <a:xfrm flipH="false" flipV="false" rot="0">
              <a:off x="19050" y="19050"/>
              <a:ext cx="8633587" cy="8869680"/>
            </a:xfrm>
            <a:custGeom>
              <a:avLst/>
              <a:gdLst/>
              <a:ahLst/>
              <a:cxnLst/>
              <a:rect r="r" b="b" t="t" l="l"/>
              <a:pathLst>
                <a:path h="8869680" w="8633587">
                  <a:moveTo>
                    <a:pt x="0" y="0"/>
                  </a:moveTo>
                  <a:lnTo>
                    <a:pt x="8633587" y="0"/>
                  </a:lnTo>
                  <a:lnTo>
                    <a:pt x="8633587" y="8869680"/>
                  </a:lnTo>
                  <a:lnTo>
                    <a:pt x="0" y="8869680"/>
                  </a:lnTo>
                  <a:close/>
                </a:path>
              </a:pathLst>
            </a:custGeom>
            <a:solidFill>
              <a:srgbClr val="000000">
                <a:alpha val="0"/>
              </a:srgbClr>
            </a:solidFill>
            <a:ln w="12700">
              <a:solidFill>
                <a:srgbClr val="000000"/>
              </a:solidFill>
            </a:ln>
          </p:spPr>
        </p:sp>
        <p:sp>
          <p:nvSpPr>
            <p:cNvPr name="Freeform 9" id="9"/>
            <p:cNvSpPr/>
            <p:nvPr/>
          </p:nvSpPr>
          <p:spPr>
            <a:xfrm flipH="false" flipV="false" rot="0">
              <a:off x="0" y="0"/>
              <a:ext cx="8671687" cy="8907780"/>
            </a:xfrm>
            <a:custGeom>
              <a:avLst/>
              <a:gdLst/>
              <a:ahLst/>
              <a:cxnLst/>
              <a:rect r="r" b="b" t="t" l="l"/>
              <a:pathLst>
                <a:path h="8907780" w="8671687">
                  <a:moveTo>
                    <a:pt x="19050" y="0"/>
                  </a:moveTo>
                  <a:lnTo>
                    <a:pt x="8652637" y="0"/>
                  </a:lnTo>
                  <a:cubicBezTo>
                    <a:pt x="8663178" y="0"/>
                    <a:pt x="8671687" y="8509"/>
                    <a:pt x="8671687" y="19050"/>
                  </a:cubicBezTo>
                  <a:lnTo>
                    <a:pt x="8671687" y="8888730"/>
                  </a:lnTo>
                  <a:cubicBezTo>
                    <a:pt x="8671687" y="8899272"/>
                    <a:pt x="8663178" y="8907780"/>
                    <a:pt x="8652637" y="8907780"/>
                  </a:cubicBezTo>
                  <a:lnTo>
                    <a:pt x="19050" y="8907780"/>
                  </a:lnTo>
                  <a:cubicBezTo>
                    <a:pt x="8509" y="8907780"/>
                    <a:pt x="0" y="8899272"/>
                    <a:pt x="0" y="8888730"/>
                  </a:cubicBezTo>
                  <a:lnTo>
                    <a:pt x="0" y="19050"/>
                  </a:lnTo>
                  <a:cubicBezTo>
                    <a:pt x="0" y="8509"/>
                    <a:pt x="8509" y="0"/>
                    <a:pt x="19050" y="0"/>
                  </a:cubicBezTo>
                  <a:moveTo>
                    <a:pt x="19050" y="38100"/>
                  </a:moveTo>
                  <a:lnTo>
                    <a:pt x="19050" y="19050"/>
                  </a:lnTo>
                  <a:lnTo>
                    <a:pt x="38100" y="19050"/>
                  </a:lnTo>
                  <a:lnTo>
                    <a:pt x="38100" y="8888730"/>
                  </a:lnTo>
                  <a:lnTo>
                    <a:pt x="19050" y="8888730"/>
                  </a:lnTo>
                  <a:lnTo>
                    <a:pt x="19050" y="8869680"/>
                  </a:lnTo>
                  <a:lnTo>
                    <a:pt x="8652637" y="8869680"/>
                  </a:lnTo>
                  <a:lnTo>
                    <a:pt x="8652637" y="8888730"/>
                  </a:lnTo>
                  <a:lnTo>
                    <a:pt x="8633587" y="8888730"/>
                  </a:lnTo>
                  <a:lnTo>
                    <a:pt x="8633587" y="19050"/>
                  </a:lnTo>
                  <a:lnTo>
                    <a:pt x="8652637" y="19050"/>
                  </a:lnTo>
                  <a:lnTo>
                    <a:pt x="8652637" y="38100"/>
                  </a:lnTo>
                  <a:lnTo>
                    <a:pt x="19050" y="38100"/>
                  </a:lnTo>
                  <a:close/>
                </a:path>
              </a:pathLst>
            </a:custGeom>
            <a:solidFill>
              <a:srgbClr val="FFF6D4"/>
            </a:solidFill>
            <a:ln w="12700">
              <a:solidFill>
                <a:srgbClr val="000000"/>
              </a:solidFill>
            </a:ln>
          </p:spPr>
        </p:sp>
        <p:sp>
          <p:nvSpPr>
            <p:cNvPr name="TextBox 10" id="10"/>
            <p:cNvSpPr txBox="true"/>
            <p:nvPr/>
          </p:nvSpPr>
          <p:spPr>
            <a:xfrm>
              <a:off x="0" y="-9525"/>
              <a:ext cx="8671738" cy="8917305"/>
            </a:xfrm>
            <a:prstGeom prst="rect">
              <a:avLst/>
            </a:prstGeom>
          </p:spPr>
          <p:txBody>
            <a:bodyPr anchor="t" rtlCol="false" tIns="50800" lIns="50800" bIns="50800" rIns="50800"/>
            <a:lstStyle/>
            <a:p>
              <a:pPr algn="l" marL="488632" indent="-244316" lvl="1">
                <a:lnSpc>
                  <a:spcPts val="3240"/>
                </a:lnSpc>
                <a:buFont typeface="Arial"/>
                <a:buChar char="•"/>
              </a:pPr>
              <a:r>
                <a:rPr lang="en-US" sz="2700">
                  <a:solidFill>
                    <a:srgbClr val="000000"/>
                  </a:solidFill>
                  <a:latin typeface="Trebuchet MS"/>
                  <a:ea typeface="Trebuchet MS"/>
                  <a:cs typeface="Trebuchet MS"/>
                  <a:sym typeface="Trebuchet MS"/>
                </a:rPr>
                <a:t>“Digital competence is the set of knowledge, skills and attitudes to enable the confident, creative and critical use of technologies and systems. It is the skillset that enables a person to be a confident digital citizen, to interact and collaborate digitally, to produce work digitally and to be confident in handling data and computational thinking (problem solving).” </a:t>
              </a:r>
            </a:p>
            <a:p>
              <a:pPr algn="r" marL="488632" indent="-244316" lvl="1">
                <a:lnSpc>
                  <a:spcPts val="3240"/>
                </a:lnSpc>
              </a:pPr>
              <a:r>
                <a:rPr lang="en-US" sz="2700">
                  <a:solidFill>
                    <a:srgbClr val="000000"/>
                  </a:solidFill>
                  <a:latin typeface="Trebuchet MS"/>
                  <a:ea typeface="Trebuchet MS"/>
                  <a:cs typeface="Trebuchet MS"/>
                  <a:sym typeface="Trebuchet MS"/>
                </a:rPr>
                <a:t>WG, 2016</a:t>
              </a:r>
            </a:p>
          </p:txBody>
        </p:sp>
      </p:grpSp>
    </p:spTree>
  </p:cSld>
  <p:clrMapOvr>
    <a:masterClrMapping/>
  </p:clrMapOvr>
</p:sld>
</file>

<file path=ppt/slides/slide33.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218006" y="1009650"/>
            <a:ext cx="12712122" cy="148590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Y Fframwaith Cymhwysedd digidol (FfCD)</a:t>
            </a:r>
          </a:p>
          <a:p>
            <a:pPr algn="ctr">
              <a:lnSpc>
                <a:spcPts val="5831"/>
              </a:lnSpc>
            </a:pPr>
            <a:r>
              <a:rPr lang="en-US" sz="4859">
                <a:solidFill>
                  <a:srgbClr val="000000"/>
                </a:solidFill>
                <a:latin typeface="Trebuchet MS"/>
                <a:ea typeface="Trebuchet MS"/>
                <a:cs typeface="Trebuchet MS"/>
                <a:sym typeface="Trebuchet MS"/>
              </a:rPr>
              <a:t>The Digital competence Framework (DCF)</a:t>
            </a:r>
          </a:p>
        </p:txBody>
      </p:sp>
      <p:sp>
        <p:nvSpPr>
          <p:cNvPr name="TextBox 3" id="3"/>
          <p:cNvSpPr txBox="true"/>
          <p:nvPr/>
        </p:nvSpPr>
        <p:spPr>
          <a:xfrm rot="0">
            <a:off x="1833757" y="3274385"/>
            <a:ext cx="6819546" cy="5604512"/>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Sut mae hyn yn cael ei weithredu?</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Pam mae’r FfCD mor bwysig?</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Edrychwch ar yr enghraifft ganlynol o’r </a:t>
            </a:r>
            <a:r>
              <a:rPr lang="en-US" sz="3600" u="sng">
                <a:solidFill>
                  <a:srgbClr val="000000"/>
                </a:solidFill>
                <a:latin typeface="Trebuchet MS"/>
                <a:ea typeface="Trebuchet MS"/>
                <a:cs typeface="Trebuchet MS"/>
                <a:sym typeface="Trebuchet MS"/>
                <a:hlinkClick r:id="rId3" tooltip="https://www.estyn.llyw.cymru/arfer-effeithiol/rhoi-dysgu-digidol-wrth-wraidd-y-cwricwlwm?_ga=2.202387601.1498857362.1532422461-1364635489.1465475931"/>
              </a:rPr>
              <a:t>FfCD</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Sut mae’r FfCD yn cyfoethogi profiadau plant yn yr enghraifft hyn? </a:t>
            </a:r>
          </a:p>
        </p:txBody>
      </p:sp>
      <p:sp>
        <p:nvSpPr>
          <p:cNvPr name="TextBox 4" id="4"/>
          <p:cNvSpPr txBox="true"/>
          <p:nvPr/>
        </p:nvSpPr>
        <p:spPr>
          <a:xfrm rot="0">
            <a:off x="9197686" y="3274385"/>
            <a:ext cx="7256558" cy="7448372"/>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How does this look in practice?</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Why is the DCF so important?</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Look at the following example of the </a:t>
            </a:r>
            <a:r>
              <a:rPr lang="en-US" sz="3600" u="sng">
                <a:solidFill>
                  <a:srgbClr val="000000"/>
                </a:solidFill>
                <a:latin typeface="Trebuchet MS"/>
                <a:ea typeface="Trebuchet MS"/>
                <a:cs typeface="Trebuchet MS"/>
                <a:sym typeface="Trebuchet MS"/>
                <a:hlinkClick r:id="rId4" tooltip="https://www.estyn.gov.wales/effective-practice/putting-digital-learning-heart-curriculum"/>
              </a:rPr>
              <a:t>DCF</a:t>
            </a:r>
            <a:r>
              <a:rPr lang="en-US" sz="3600">
                <a:solidFill>
                  <a:srgbClr val="000000"/>
                </a:solidFill>
                <a:latin typeface="Trebuchet MS"/>
                <a:ea typeface="Trebuchet MS"/>
                <a:cs typeface="Trebuchet MS"/>
                <a:sym typeface="Trebuchet MS"/>
              </a:rPr>
              <a:t> </a:t>
            </a:r>
          </a:p>
          <a:p>
            <a:pPr algn="l" marL="651510" indent="-325755" lvl="1">
              <a:lnSpc>
                <a:spcPts val="4320"/>
              </a:lnSpc>
              <a:buFont typeface="Arial"/>
              <a:buChar char="•"/>
            </a:pPr>
            <a:r>
              <a:rPr lang="en-US" sz="3600">
                <a:solidFill>
                  <a:srgbClr val="000000"/>
                </a:solidFill>
                <a:latin typeface="Trebuchet MS"/>
                <a:ea typeface="Trebuchet MS"/>
                <a:cs typeface="Trebuchet MS"/>
                <a:sym typeface="Trebuchet MS"/>
              </a:rPr>
              <a:t>How has this school enriched the children’s learning through the DCF?</a:t>
            </a:r>
          </a:p>
        </p:txBody>
      </p:sp>
    </p:spTree>
  </p:cSld>
  <p:clrMapOvr>
    <a:masterClrMapping/>
  </p:clrMapOvr>
</p:sld>
</file>

<file path=ppt/slides/slide34.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27536" y="512445"/>
            <a:ext cx="14777130" cy="2087367"/>
          </a:xfrm>
          <a:prstGeom prst="rect">
            <a:avLst/>
          </a:prstGeom>
        </p:spPr>
        <p:txBody>
          <a:bodyPr anchor="t" rtlCol="false" tIns="0" lIns="0" bIns="0" rIns="0">
            <a:spAutoFit/>
          </a:bodyPr>
          <a:lstStyle/>
          <a:p>
            <a:pPr algn="ctr">
              <a:lnSpc>
                <a:spcPts val="5759"/>
              </a:lnSpc>
            </a:pPr>
            <a:r>
              <a:rPr lang="en-US" sz="4800">
                <a:solidFill>
                  <a:srgbClr val="000000"/>
                </a:solidFill>
                <a:latin typeface="Trebuchet MS"/>
                <a:ea typeface="Trebuchet MS"/>
                <a:cs typeface="Trebuchet MS"/>
                <a:sym typeface="Trebuchet MS"/>
              </a:rPr>
              <a:t>Nodwedd Arbennig (Donaldson) – Llai o Brofion</a:t>
            </a:r>
          </a:p>
          <a:p>
            <a:pPr algn="ctr">
              <a:lnSpc>
                <a:spcPts val="6480"/>
              </a:lnSpc>
            </a:pPr>
            <a:r>
              <a:rPr lang="en-US" sz="5400">
                <a:solidFill>
                  <a:srgbClr val="000000"/>
                </a:solidFill>
                <a:latin typeface="Trebuchet MS"/>
                <a:ea typeface="Trebuchet MS"/>
                <a:cs typeface="Trebuchet MS"/>
                <a:sym typeface="Trebuchet MS"/>
              </a:rPr>
              <a:t>Key Feature (Donaldson) - Less Testing</a:t>
            </a:r>
          </a:p>
        </p:txBody>
      </p:sp>
      <p:grpSp>
        <p:nvGrpSpPr>
          <p:cNvPr name="Group 3" id="3"/>
          <p:cNvGrpSpPr/>
          <p:nvPr/>
        </p:nvGrpSpPr>
        <p:grpSpPr>
          <a:xfrm rot="0">
            <a:off x="483952" y="2631245"/>
            <a:ext cx="8026635" cy="7339907"/>
            <a:chOff x="0" y="0"/>
            <a:chExt cx="10702180" cy="9786542"/>
          </a:xfrm>
        </p:grpSpPr>
        <p:sp>
          <p:nvSpPr>
            <p:cNvPr name="Freeform 4" id="4"/>
            <p:cNvSpPr/>
            <p:nvPr/>
          </p:nvSpPr>
          <p:spPr>
            <a:xfrm flipH="false" flipV="false" rot="0">
              <a:off x="19050" y="19050"/>
              <a:ext cx="10664063" cy="9748393"/>
            </a:xfrm>
            <a:custGeom>
              <a:avLst/>
              <a:gdLst/>
              <a:ahLst/>
              <a:cxnLst/>
              <a:rect r="r" b="b" t="t" l="l"/>
              <a:pathLst>
                <a:path h="9748393" w="10664063">
                  <a:moveTo>
                    <a:pt x="0" y="0"/>
                  </a:moveTo>
                  <a:lnTo>
                    <a:pt x="10664063" y="0"/>
                  </a:lnTo>
                  <a:lnTo>
                    <a:pt x="10664063" y="9748393"/>
                  </a:lnTo>
                  <a:lnTo>
                    <a:pt x="0" y="9748393"/>
                  </a:lnTo>
                  <a:close/>
                </a:path>
              </a:pathLst>
            </a:custGeom>
            <a:solidFill>
              <a:srgbClr val="000000">
                <a:alpha val="0"/>
              </a:srgbClr>
            </a:solidFill>
            <a:ln w="12700">
              <a:solidFill>
                <a:srgbClr val="000000"/>
              </a:solidFill>
            </a:ln>
          </p:spPr>
        </p:sp>
        <p:sp>
          <p:nvSpPr>
            <p:cNvPr name="Freeform 5" id="5"/>
            <p:cNvSpPr/>
            <p:nvPr/>
          </p:nvSpPr>
          <p:spPr>
            <a:xfrm flipH="false" flipV="false" rot="0">
              <a:off x="0" y="0"/>
              <a:ext cx="10702163" cy="9786493"/>
            </a:xfrm>
            <a:custGeom>
              <a:avLst/>
              <a:gdLst/>
              <a:ahLst/>
              <a:cxnLst/>
              <a:rect r="r" b="b" t="t" l="l"/>
              <a:pathLst>
                <a:path h="9786493" w="10702163">
                  <a:moveTo>
                    <a:pt x="19050" y="0"/>
                  </a:moveTo>
                  <a:lnTo>
                    <a:pt x="10683113" y="0"/>
                  </a:lnTo>
                  <a:cubicBezTo>
                    <a:pt x="10693654" y="0"/>
                    <a:pt x="10702163" y="8509"/>
                    <a:pt x="10702163" y="19050"/>
                  </a:cubicBezTo>
                  <a:lnTo>
                    <a:pt x="10702163" y="9767443"/>
                  </a:lnTo>
                  <a:cubicBezTo>
                    <a:pt x="10702163" y="9777985"/>
                    <a:pt x="10693654" y="9786493"/>
                    <a:pt x="10683113" y="9786493"/>
                  </a:cubicBezTo>
                  <a:lnTo>
                    <a:pt x="19050" y="9786493"/>
                  </a:lnTo>
                  <a:cubicBezTo>
                    <a:pt x="8509" y="9786493"/>
                    <a:pt x="0" y="9777985"/>
                    <a:pt x="0" y="9767443"/>
                  </a:cubicBezTo>
                  <a:lnTo>
                    <a:pt x="0" y="19050"/>
                  </a:lnTo>
                  <a:cubicBezTo>
                    <a:pt x="0" y="8509"/>
                    <a:pt x="8509" y="0"/>
                    <a:pt x="19050" y="0"/>
                  </a:cubicBezTo>
                  <a:moveTo>
                    <a:pt x="19050" y="38100"/>
                  </a:moveTo>
                  <a:lnTo>
                    <a:pt x="19050" y="19050"/>
                  </a:lnTo>
                  <a:lnTo>
                    <a:pt x="38100" y="19050"/>
                  </a:lnTo>
                  <a:lnTo>
                    <a:pt x="38100" y="9767443"/>
                  </a:lnTo>
                  <a:lnTo>
                    <a:pt x="19050" y="9767443"/>
                  </a:lnTo>
                  <a:lnTo>
                    <a:pt x="19050" y="9748393"/>
                  </a:lnTo>
                  <a:lnTo>
                    <a:pt x="10683113" y="9748393"/>
                  </a:lnTo>
                  <a:lnTo>
                    <a:pt x="10683113" y="9767443"/>
                  </a:lnTo>
                  <a:lnTo>
                    <a:pt x="10664063" y="9767443"/>
                  </a:lnTo>
                  <a:lnTo>
                    <a:pt x="10664063" y="19050"/>
                  </a:lnTo>
                  <a:lnTo>
                    <a:pt x="10683113" y="19050"/>
                  </a:lnTo>
                  <a:lnTo>
                    <a:pt x="10683113" y="38100"/>
                  </a:lnTo>
                  <a:lnTo>
                    <a:pt x="19050" y="38100"/>
                  </a:lnTo>
                  <a:close/>
                </a:path>
              </a:pathLst>
            </a:custGeom>
            <a:solidFill>
              <a:srgbClr val="FFF6D4"/>
            </a:solidFill>
            <a:ln w="12700">
              <a:solidFill>
                <a:srgbClr val="000000"/>
              </a:solidFill>
            </a:ln>
          </p:spPr>
        </p:sp>
        <p:sp>
          <p:nvSpPr>
            <p:cNvPr name="TextBox 6" id="6"/>
            <p:cNvSpPr txBox="true"/>
            <p:nvPr/>
          </p:nvSpPr>
          <p:spPr>
            <a:xfrm>
              <a:off x="0" y="-9525"/>
              <a:ext cx="10702180" cy="9796067"/>
            </a:xfrm>
            <a:prstGeom prst="rect">
              <a:avLst/>
            </a:prstGeom>
          </p:spPr>
          <p:txBody>
            <a:bodyPr anchor="t" rtlCol="false" tIns="50800" lIns="50800" bIns="50800" rIns="50800"/>
            <a:lstStyle/>
            <a:p>
              <a:pPr algn="l" marL="589074" indent="-294537" lvl="1">
                <a:lnSpc>
                  <a:spcPts val="3905"/>
                </a:lnSpc>
                <a:buFont typeface="Arial"/>
                <a:buChar char="•"/>
              </a:pPr>
              <a:r>
                <a:rPr lang="en-US" sz="3254">
                  <a:solidFill>
                    <a:srgbClr val="000000"/>
                  </a:solidFill>
                  <a:latin typeface="Trebuchet MS"/>
                  <a:ea typeface="Trebuchet MS"/>
                  <a:cs typeface="Trebuchet MS"/>
                  <a:sym typeface="Trebuchet MS"/>
                </a:rPr>
                <a:t>Dylai profi mewn ysgolion parhau ond bydd yn wahanol iawn i’r hyn sydd gyda ni ar hyn o bryd.</a:t>
              </a:r>
            </a:p>
            <a:p>
              <a:pPr algn="l" marL="589074" indent="-294537" lvl="1">
                <a:lnSpc>
                  <a:spcPts val="3905"/>
                </a:lnSpc>
                <a:buFont typeface="Arial"/>
                <a:buChar char="•"/>
              </a:pPr>
              <a:r>
                <a:rPr lang="en-US" sz="3254">
                  <a:solidFill>
                    <a:srgbClr val="000000"/>
                  </a:solidFill>
                  <a:latin typeface="Trebuchet MS"/>
                  <a:ea typeface="Trebuchet MS"/>
                  <a:cs typeface="Trebuchet MS"/>
                  <a:sym typeface="Trebuchet MS"/>
                </a:rPr>
                <a:t>Ar hyn o bryd mae plant yn cael eu profi bobl blwyddyn yng Nghymru o saith oed. Mae’r canlyniadau’n cael eu defnyddio i dracio a monitro cynnydd disgyblion ac i feirniadu llwyddiant ysgolion</a:t>
              </a:r>
            </a:p>
            <a:p>
              <a:pPr algn="l" marL="589074" indent="-294537" lvl="1">
                <a:lnSpc>
                  <a:spcPts val="3905"/>
                </a:lnSpc>
                <a:buFont typeface="Arial"/>
                <a:buChar char="•"/>
              </a:pPr>
              <a:r>
                <a:rPr lang="en-US" sz="3254">
                  <a:solidFill>
                    <a:srgbClr val="000000"/>
                  </a:solidFill>
                  <a:latin typeface="Trebuchet MS"/>
                  <a:ea typeface="Trebuchet MS"/>
                  <a:cs typeface="Trebuchet MS"/>
                  <a:sym typeface="Trebuchet MS"/>
                </a:rPr>
                <a:t>Mae Donaldson yn awgrymu bod gormod o brofi a bod y wybodaeth ddim yn cael ei ddefnyddio’n gywir.</a:t>
              </a:r>
            </a:p>
            <a:p>
              <a:pPr algn="l" marL="589074" indent="-294537" lvl="1">
                <a:lnSpc>
                  <a:spcPts val="3905"/>
                </a:lnSpc>
                <a:buFont typeface="Arial"/>
                <a:buChar char="•"/>
              </a:pPr>
              <a:r>
                <a:rPr lang="en-US" sz="3254">
                  <a:solidFill>
                    <a:srgbClr val="000000"/>
                  </a:solidFill>
                  <a:latin typeface="Trebuchet MS"/>
                  <a:ea typeface="Trebuchet MS"/>
                  <a:cs typeface="Trebuchet MS"/>
                  <a:sym typeface="Trebuchet MS"/>
                </a:rPr>
                <a:t>Mae e’n credu dylai myfyrwyr gael eu profi’n llai aml a dylai fod yn rhan o’r dysgu</a:t>
              </a:r>
            </a:p>
            <a:p>
              <a:pPr algn="l" marL="589074" indent="-294537" lvl="1">
                <a:lnSpc>
                  <a:spcPts val="3905"/>
                </a:lnSpc>
              </a:pPr>
            </a:p>
            <a:p>
              <a:pPr algn="l" marL="589074" indent="-294537" lvl="1">
                <a:lnSpc>
                  <a:spcPts val="3905"/>
                </a:lnSpc>
              </a:pPr>
            </a:p>
          </p:txBody>
        </p:sp>
      </p:grpSp>
      <p:grpSp>
        <p:nvGrpSpPr>
          <p:cNvPr name="Group 7" id="7"/>
          <p:cNvGrpSpPr/>
          <p:nvPr/>
        </p:nvGrpSpPr>
        <p:grpSpPr>
          <a:xfrm rot="0">
            <a:off x="9220390" y="2631245"/>
            <a:ext cx="8796147" cy="7339907"/>
            <a:chOff x="0" y="0"/>
            <a:chExt cx="11728196" cy="9786542"/>
          </a:xfrm>
        </p:grpSpPr>
        <p:sp>
          <p:nvSpPr>
            <p:cNvPr name="Freeform 8" id="8"/>
            <p:cNvSpPr/>
            <p:nvPr/>
          </p:nvSpPr>
          <p:spPr>
            <a:xfrm flipH="false" flipV="false" rot="0">
              <a:off x="19050" y="19050"/>
              <a:ext cx="11690096" cy="9748393"/>
            </a:xfrm>
            <a:custGeom>
              <a:avLst/>
              <a:gdLst/>
              <a:ahLst/>
              <a:cxnLst/>
              <a:rect r="r" b="b" t="t" l="l"/>
              <a:pathLst>
                <a:path h="9748393" w="11690096">
                  <a:moveTo>
                    <a:pt x="0" y="0"/>
                  </a:moveTo>
                  <a:lnTo>
                    <a:pt x="11690096" y="0"/>
                  </a:lnTo>
                  <a:lnTo>
                    <a:pt x="11690096" y="9748393"/>
                  </a:lnTo>
                  <a:lnTo>
                    <a:pt x="0" y="9748393"/>
                  </a:lnTo>
                  <a:close/>
                </a:path>
              </a:pathLst>
            </a:custGeom>
            <a:solidFill>
              <a:srgbClr val="000000">
                <a:alpha val="0"/>
              </a:srgbClr>
            </a:solidFill>
            <a:ln w="12700">
              <a:solidFill>
                <a:srgbClr val="000000"/>
              </a:solidFill>
            </a:ln>
          </p:spPr>
        </p:sp>
        <p:sp>
          <p:nvSpPr>
            <p:cNvPr name="Freeform 9" id="9"/>
            <p:cNvSpPr/>
            <p:nvPr/>
          </p:nvSpPr>
          <p:spPr>
            <a:xfrm flipH="false" flipV="false" rot="0">
              <a:off x="0" y="0"/>
              <a:ext cx="11728196" cy="9786493"/>
            </a:xfrm>
            <a:custGeom>
              <a:avLst/>
              <a:gdLst/>
              <a:ahLst/>
              <a:cxnLst/>
              <a:rect r="r" b="b" t="t" l="l"/>
              <a:pathLst>
                <a:path h="9786493" w="11728196">
                  <a:moveTo>
                    <a:pt x="19050" y="0"/>
                  </a:moveTo>
                  <a:lnTo>
                    <a:pt x="11709146" y="0"/>
                  </a:lnTo>
                  <a:cubicBezTo>
                    <a:pt x="11719687" y="0"/>
                    <a:pt x="11728196" y="8509"/>
                    <a:pt x="11728196" y="19050"/>
                  </a:cubicBezTo>
                  <a:lnTo>
                    <a:pt x="11728196" y="9767443"/>
                  </a:lnTo>
                  <a:cubicBezTo>
                    <a:pt x="11728196" y="9777985"/>
                    <a:pt x="11719687" y="9786493"/>
                    <a:pt x="11709146" y="9786493"/>
                  </a:cubicBezTo>
                  <a:lnTo>
                    <a:pt x="19050" y="9786493"/>
                  </a:lnTo>
                  <a:cubicBezTo>
                    <a:pt x="8509" y="9786493"/>
                    <a:pt x="0" y="9777985"/>
                    <a:pt x="0" y="9767443"/>
                  </a:cubicBezTo>
                  <a:lnTo>
                    <a:pt x="0" y="19050"/>
                  </a:lnTo>
                  <a:cubicBezTo>
                    <a:pt x="0" y="8509"/>
                    <a:pt x="8509" y="0"/>
                    <a:pt x="19050" y="0"/>
                  </a:cubicBezTo>
                  <a:moveTo>
                    <a:pt x="19050" y="38100"/>
                  </a:moveTo>
                  <a:lnTo>
                    <a:pt x="19050" y="19050"/>
                  </a:lnTo>
                  <a:lnTo>
                    <a:pt x="38100" y="19050"/>
                  </a:lnTo>
                  <a:lnTo>
                    <a:pt x="38100" y="9767443"/>
                  </a:lnTo>
                  <a:lnTo>
                    <a:pt x="19050" y="9767443"/>
                  </a:lnTo>
                  <a:lnTo>
                    <a:pt x="19050" y="9748393"/>
                  </a:lnTo>
                  <a:lnTo>
                    <a:pt x="11709146" y="9748393"/>
                  </a:lnTo>
                  <a:lnTo>
                    <a:pt x="11709146" y="9767443"/>
                  </a:lnTo>
                  <a:lnTo>
                    <a:pt x="11690096" y="9767443"/>
                  </a:lnTo>
                  <a:lnTo>
                    <a:pt x="11690096" y="19050"/>
                  </a:lnTo>
                  <a:lnTo>
                    <a:pt x="11709146" y="19050"/>
                  </a:lnTo>
                  <a:lnTo>
                    <a:pt x="11709146" y="38100"/>
                  </a:lnTo>
                  <a:lnTo>
                    <a:pt x="19050" y="38100"/>
                  </a:lnTo>
                  <a:close/>
                </a:path>
              </a:pathLst>
            </a:custGeom>
            <a:solidFill>
              <a:srgbClr val="FFF6D4"/>
            </a:solidFill>
            <a:ln w="12700">
              <a:solidFill>
                <a:srgbClr val="000000"/>
              </a:solidFill>
            </a:ln>
          </p:spPr>
        </p:sp>
        <p:sp>
          <p:nvSpPr>
            <p:cNvPr name="TextBox 10" id="10"/>
            <p:cNvSpPr txBox="true"/>
            <p:nvPr/>
          </p:nvSpPr>
          <p:spPr>
            <a:xfrm>
              <a:off x="0" y="-9525"/>
              <a:ext cx="11728196" cy="9796067"/>
            </a:xfrm>
            <a:prstGeom prst="rect">
              <a:avLst/>
            </a:prstGeom>
          </p:spPr>
          <p:txBody>
            <a:bodyPr anchor="t" rtlCol="false" tIns="50800" lIns="50800" bIns="50800" rIns="50800"/>
            <a:lstStyle/>
            <a:p>
              <a:pPr algn="l" marL="646081" indent="-323040" lvl="1">
                <a:lnSpc>
                  <a:spcPts val="4284"/>
                </a:lnSpc>
                <a:buFont typeface="Arial"/>
                <a:buChar char="•"/>
              </a:pPr>
              <a:r>
                <a:rPr lang="en-US" sz="3569">
                  <a:solidFill>
                    <a:srgbClr val="000000"/>
                  </a:solidFill>
                  <a:latin typeface="Trebuchet MS"/>
                  <a:ea typeface="Trebuchet MS"/>
                  <a:cs typeface="Trebuchet MS"/>
                  <a:sym typeface="Trebuchet MS"/>
                </a:rPr>
                <a:t> Testing in schools should continue but be very different to what we have now.</a:t>
              </a:r>
            </a:p>
            <a:p>
              <a:pPr algn="l" marL="646081" indent="-323040" lvl="1">
                <a:lnSpc>
                  <a:spcPts val="4284"/>
                </a:lnSpc>
                <a:buFont typeface="Arial"/>
                <a:buChar char="•"/>
              </a:pPr>
              <a:r>
                <a:rPr lang="en-US" sz="3569">
                  <a:solidFill>
                    <a:srgbClr val="000000"/>
                  </a:solidFill>
                  <a:latin typeface="Trebuchet MS"/>
                  <a:ea typeface="Trebuchet MS"/>
                  <a:cs typeface="Trebuchet MS"/>
                  <a:sym typeface="Trebuchet MS"/>
                </a:rPr>
                <a:t>At the moment, pupils are tested every year in Wales from the age of seven. The results are used to track and monitor the progress of pupils and also to judge the relative success of schools.</a:t>
              </a:r>
            </a:p>
            <a:p>
              <a:pPr algn="l" marL="646081" indent="-323040" lvl="1">
                <a:lnSpc>
                  <a:spcPts val="4284"/>
                </a:lnSpc>
                <a:buFont typeface="Arial"/>
                <a:buChar char="•"/>
              </a:pPr>
              <a:r>
                <a:rPr lang="en-US" sz="3569">
                  <a:solidFill>
                    <a:srgbClr val="000000"/>
                  </a:solidFill>
                  <a:latin typeface="Trebuchet MS"/>
                  <a:ea typeface="Trebuchet MS"/>
                  <a:cs typeface="Trebuchet MS"/>
                  <a:sym typeface="Trebuchet MS"/>
                </a:rPr>
                <a:t>Prof Donaldson suggests very heavily that there is too much testing and that it is not being used correctly.</a:t>
              </a:r>
            </a:p>
            <a:p>
              <a:pPr algn="l" marL="646081" indent="-323040" lvl="1">
                <a:lnSpc>
                  <a:spcPts val="4284"/>
                </a:lnSpc>
                <a:buFont typeface="Arial"/>
                <a:buChar char="•"/>
              </a:pPr>
              <a:r>
                <a:rPr lang="en-US" sz="3569">
                  <a:solidFill>
                    <a:srgbClr val="000000"/>
                  </a:solidFill>
                  <a:latin typeface="Trebuchet MS"/>
                  <a:ea typeface="Trebuchet MS"/>
                  <a:cs typeface="Trebuchet MS"/>
                  <a:sym typeface="Trebuchet MS"/>
                </a:rPr>
                <a:t>He thinks pupils should be tested less often, and that it should be "part of learning". </a:t>
              </a:r>
            </a:p>
            <a:p>
              <a:pPr algn="l" marL="646081" indent="-323040" lvl="1">
                <a:lnSpc>
                  <a:spcPts val="4284"/>
                </a:lnSpc>
              </a:pPr>
            </a:p>
          </p:txBody>
        </p:sp>
      </p:grpSp>
      <p:grpSp>
        <p:nvGrpSpPr>
          <p:cNvPr name="Group 11" id="11"/>
          <p:cNvGrpSpPr>
            <a:grpSpLocks noChangeAspect="true"/>
          </p:cNvGrpSpPr>
          <p:nvPr/>
        </p:nvGrpSpPr>
        <p:grpSpPr>
          <a:xfrm rot="0">
            <a:off x="14388351" y="476250"/>
            <a:ext cx="3732963" cy="1562100"/>
            <a:chOff x="0" y="0"/>
            <a:chExt cx="4977284" cy="2082800"/>
          </a:xfrm>
        </p:grpSpPr>
        <p:sp>
          <p:nvSpPr>
            <p:cNvPr name="Freeform 12" id="12" descr="ed27.jpg"/>
            <p:cNvSpPr/>
            <p:nvPr/>
          </p:nvSpPr>
          <p:spPr>
            <a:xfrm flipH="false" flipV="false" rot="0">
              <a:off x="0" y="0"/>
              <a:ext cx="4977257" cy="2082800"/>
            </a:xfrm>
            <a:custGeom>
              <a:avLst/>
              <a:gdLst/>
              <a:ahLst/>
              <a:cxnLst/>
              <a:rect r="r" b="b" t="t" l="l"/>
              <a:pathLst>
                <a:path h="2082800" w="4977257">
                  <a:moveTo>
                    <a:pt x="0" y="0"/>
                  </a:moveTo>
                  <a:lnTo>
                    <a:pt x="4977257" y="0"/>
                  </a:lnTo>
                  <a:lnTo>
                    <a:pt x="4977257" y="2082800"/>
                  </a:lnTo>
                  <a:lnTo>
                    <a:pt x="0" y="2082800"/>
                  </a:lnTo>
                  <a:lnTo>
                    <a:pt x="0" y="0"/>
                  </a:lnTo>
                  <a:close/>
                </a:path>
              </a:pathLst>
            </a:custGeom>
            <a:blipFill>
              <a:blip r:embed="rId2"/>
              <a:stretch>
                <a:fillRect l="0" t="-7708" r="0" b="-7708"/>
              </a:stretch>
            </a:blipFill>
          </p:spPr>
        </p:sp>
      </p:grpSp>
    </p:spTree>
  </p:cSld>
  <p:clrMapOvr>
    <a:masterClrMapping/>
  </p:clrMapOvr>
</p:sld>
</file>

<file path=ppt/slides/slide35.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6150" y="435649"/>
            <a:ext cx="14577315" cy="164211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Nodwedd Arbennig yn ôl Donaldson – Hyblygrwydd</a:t>
            </a:r>
          </a:p>
          <a:p>
            <a:pPr algn="ctr">
              <a:lnSpc>
                <a:spcPts val="5831"/>
              </a:lnSpc>
            </a:pPr>
            <a:r>
              <a:rPr lang="en-US" sz="4859">
                <a:solidFill>
                  <a:srgbClr val="000000"/>
                </a:solidFill>
                <a:latin typeface="Trebuchet MS"/>
                <a:ea typeface="Trebuchet MS"/>
                <a:cs typeface="Trebuchet MS"/>
                <a:sym typeface="Trebuchet MS"/>
              </a:rPr>
              <a:t>Key Feature according to Donaldson - Flexibility</a:t>
            </a:r>
          </a:p>
        </p:txBody>
      </p:sp>
      <p:grpSp>
        <p:nvGrpSpPr>
          <p:cNvPr name="Group 3" id="3"/>
          <p:cNvGrpSpPr/>
          <p:nvPr/>
        </p:nvGrpSpPr>
        <p:grpSpPr>
          <a:xfrm rot="0">
            <a:off x="718840" y="2538412"/>
            <a:ext cx="7601247" cy="7435341"/>
            <a:chOff x="0" y="0"/>
            <a:chExt cx="10134996" cy="9913788"/>
          </a:xfrm>
        </p:grpSpPr>
        <p:sp>
          <p:nvSpPr>
            <p:cNvPr name="Freeform 4" id="4"/>
            <p:cNvSpPr/>
            <p:nvPr/>
          </p:nvSpPr>
          <p:spPr>
            <a:xfrm flipH="false" flipV="false" rot="0">
              <a:off x="19050" y="19050"/>
              <a:ext cx="10096881" cy="9875647"/>
            </a:xfrm>
            <a:custGeom>
              <a:avLst/>
              <a:gdLst/>
              <a:ahLst/>
              <a:cxnLst/>
              <a:rect r="r" b="b" t="t" l="l"/>
              <a:pathLst>
                <a:path h="9875647" w="10096881">
                  <a:moveTo>
                    <a:pt x="0" y="0"/>
                  </a:moveTo>
                  <a:lnTo>
                    <a:pt x="10096881" y="0"/>
                  </a:lnTo>
                  <a:lnTo>
                    <a:pt x="10096881" y="9875647"/>
                  </a:lnTo>
                  <a:lnTo>
                    <a:pt x="0" y="9875647"/>
                  </a:lnTo>
                  <a:close/>
                </a:path>
              </a:pathLst>
            </a:custGeom>
            <a:solidFill>
              <a:srgbClr val="000000">
                <a:alpha val="0"/>
              </a:srgbClr>
            </a:solidFill>
            <a:ln w="12700">
              <a:solidFill>
                <a:srgbClr val="000000"/>
              </a:solidFill>
            </a:ln>
          </p:spPr>
        </p:sp>
        <p:sp>
          <p:nvSpPr>
            <p:cNvPr name="Freeform 5" id="5"/>
            <p:cNvSpPr/>
            <p:nvPr/>
          </p:nvSpPr>
          <p:spPr>
            <a:xfrm flipH="false" flipV="false" rot="0">
              <a:off x="0" y="0"/>
              <a:ext cx="10134981" cy="9913747"/>
            </a:xfrm>
            <a:custGeom>
              <a:avLst/>
              <a:gdLst/>
              <a:ahLst/>
              <a:cxnLst/>
              <a:rect r="r" b="b" t="t" l="l"/>
              <a:pathLst>
                <a:path h="9913747" w="10134981">
                  <a:moveTo>
                    <a:pt x="19050" y="0"/>
                  </a:moveTo>
                  <a:lnTo>
                    <a:pt x="10115931" y="0"/>
                  </a:lnTo>
                  <a:cubicBezTo>
                    <a:pt x="10126473" y="0"/>
                    <a:pt x="10134981" y="8509"/>
                    <a:pt x="10134981" y="19050"/>
                  </a:cubicBezTo>
                  <a:lnTo>
                    <a:pt x="10134981" y="9894697"/>
                  </a:lnTo>
                  <a:cubicBezTo>
                    <a:pt x="10134981" y="9905238"/>
                    <a:pt x="10126473" y="9913747"/>
                    <a:pt x="10115931" y="9913747"/>
                  </a:cubicBezTo>
                  <a:lnTo>
                    <a:pt x="19050" y="9913747"/>
                  </a:lnTo>
                  <a:cubicBezTo>
                    <a:pt x="8509" y="9913747"/>
                    <a:pt x="0" y="9905238"/>
                    <a:pt x="0" y="9894697"/>
                  </a:cubicBezTo>
                  <a:lnTo>
                    <a:pt x="0" y="19050"/>
                  </a:lnTo>
                  <a:cubicBezTo>
                    <a:pt x="0" y="8509"/>
                    <a:pt x="8509" y="0"/>
                    <a:pt x="19050" y="0"/>
                  </a:cubicBezTo>
                  <a:moveTo>
                    <a:pt x="19050" y="38100"/>
                  </a:moveTo>
                  <a:lnTo>
                    <a:pt x="19050" y="19050"/>
                  </a:lnTo>
                  <a:lnTo>
                    <a:pt x="38100" y="19050"/>
                  </a:lnTo>
                  <a:lnTo>
                    <a:pt x="38100" y="9894697"/>
                  </a:lnTo>
                  <a:lnTo>
                    <a:pt x="19050" y="9894697"/>
                  </a:lnTo>
                  <a:lnTo>
                    <a:pt x="19050" y="9875647"/>
                  </a:lnTo>
                  <a:lnTo>
                    <a:pt x="10115931" y="9875647"/>
                  </a:lnTo>
                  <a:lnTo>
                    <a:pt x="10115931" y="9894697"/>
                  </a:lnTo>
                  <a:lnTo>
                    <a:pt x="10096881" y="9894697"/>
                  </a:lnTo>
                  <a:lnTo>
                    <a:pt x="10096881" y="19050"/>
                  </a:lnTo>
                  <a:lnTo>
                    <a:pt x="10115931" y="19050"/>
                  </a:lnTo>
                  <a:lnTo>
                    <a:pt x="10115931" y="38100"/>
                  </a:lnTo>
                  <a:lnTo>
                    <a:pt x="19050" y="38100"/>
                  </a:lnTo>
                  <a:close/>
                </a:path>
              </a:pathLst>
            </a:custGeom>
            <a:solidFill>
              <a:srgbClr val="8784C7"/>
            </a:solidFill>
            <a:ln w="12700">
              <a:solidFill>
                <a:srgbClr val="000000"/>
              </a:solidFill>
            </a:ln>
          </p:spPr>
        </p:sp>
        <p:sp>
          <p:nvSpPr>
            <p:cNvPr name="TextBox 6" id="6"/>
            <p:cNvSpPr txBox="true"/>
            <p:nvPr/>
          </p:nvSpPr>
          <p:spPr>
            <a:xfrm>
              <a:off x="0" y="-9525"/>
              <a:ext cx="10134996" cy="9923313"/>
            </a:xfrm>
            <a:prstGeom prst="rect">
              <a:avLst/>
            </a:prstGeom>
          </p:spPr>
          <p:txBody>
            <a:bodyPr anchor="t" rtlCol="false" tIns="50800" lIns="50800" bIns="50800" rIns="50800"/>
            <a:lstStyle/>
            <a:p>
              <a:pPr algn="l" marL="570071" indent="-285036" lvl="1">
                <a:lnSpc>
                  <a:spcPts val="3779"/>
                </a:lnSpc>
                <a:buFont typeface="Arial"/>
                <a:buChar char="•"/>
              </a:pPr>
              <a:r>
                <a:rPr lang="en-US" sz="3150">
                  <a:solidFill>
                    <a:srgbClr val="000000"/>
                  </a:solidFill>
                  <a:latin typeface="Trebuchet MS"/>
                  <a:ea typeface="Trebuchet MS"/>
                  <a:cs typeface="Trebuchet MS"/>
                  <a:sym typeface="Trebuchet MS"/>
                </a:rPr>
                <a:t>Cwricwlwm Cenedlaethol yn rhy anhyblyg. Nid yw’n rhoi’r gallu i ysgolion teilwra’r dysgu er mwyn eu hanghenion.</a:t>
              </a:r>
            </a:p>
            <a:p>
              <a:pPr algn="l" marL="570071" indent="-285036" lvl="1">
                <a:lnSpc>
                  <a:spcPts val="3779"/>
                </a:lnSpc>
                <a:buFont typeface="Arial"/>
                <a:buChar char="•"/>
              </a:pPr>
              <a:r>
                <a:rPr lang="en-US" sz="3150">
                  <a:solidFill>
                    <a:srgbClr val="000000"/>
                  </a:solidFill>
                  <a:latin typeface="Trebuchet MS"/>
                  <a:ea typeface="Trebuchet MS"/>
                  <a:cs typeface="Trebuchet MS"/>
                  <a:sym typeface="Trebuchet MS"/>
                </a:rPr>
                <a:t>Yn Lloegr academiau yw i fyny at hanner yr ysgolion. Mae ganddynt rhyddid yn yr hyn maent yn ei ddysgu. Nid yw hyn yn digwydd yng Nghymru.</a:t>
              </a:r>
            </a:p>
            <a:p>
              <a:pPr algn="l" marL="570071" indent="-285036" lvl="1">
                <a:lnSpc>
                  <a:spcPts val="3779"/>
                </a:lnSpc>
                <a:buFont typeface="Arial"/>
                <a:buChar char="•"/>
              </a:pPr>
              <a:r>
                <a:rPr lang="en-US" sz="3150">
                  <a:solidFill>
                    <a:srgbClr val="000000"/>
                  </a:solidFill>
                  <a:latin typeface="Trebuchet MS"/>
                  <a:ea typeface="Trebuchet MS"/>
                  <a:cs typeface="Trebuchet MS"/>
                  <a:sym typeface="Trebuchet MS"/>
                </a:rPr>
                <a:t>Dylai fod cwricwlwm canolog lle mae ysgolion yn gallu ei ddehongli yn hytrach na dilyn pob elfen</a:t>
              </a:r>
            </a:p>
            <a:p>
              <a:pPr algn="l" marL="570071" indent="-285036" lvl="1">
                <a:lnSpc>
                  <a:spcPts val="3779"/>
                </a:lnSpc>
                <a:buFont typeface="Arial"/>
                <a:buChar char="•"/>
              </a:pPr>
              <a:r>
                <a:rPr lang="en-US" sz="3150">
                  <a:solidFill>
                    <a:srgbClr val="000000"/>
                  </a:solidFill>
                  <a:latin typeface="Trebuchet MS"/>
                  <a:ea typeface="Trebuchet MS"/>
                  <a:cs typeface="Trebuchet MS"/>
                  <a:sym typeface="Trebuchet MS"/>
                </a:rPr>
                <a:t>Ni ddylem ni parhau i gymharu ein hyn gyda addysg Lloegr.</a:t>
              </a:r>
            </a:p>
          </p:txBody>
        </p:sp>
      </p:grpSp>
      <p:grpSp>
        <p:nvGrpSpPr>
          <p:cNvPr name="Group 7" id="7"/>
          <p:cNvGrpSpPr/>
          <p:nvPr/>
        </p:nvGrpSpPr>
        <p:grpSpPr>
          <a:xfrm rot="0">
            <a:off x="8915590" y="2538412"/>
            <a:ext cx="8681847" cy="7435341"/>
            <a:chOff x="0" y="0"/>
            <a:chExt cx="11575796" cy="9913788"/>
          </a:xfrm>
        </p:grpSpPr>
        <p:sp>
          <p:nvSpPr>
            <p:cNvPr name="Freeform 8" id="8"/>
            <p:cNvSpPr/>
            <p:nvPr/>
          </p:nvSpPr>
          <p:spPr>
            <a:xfrm flipH="false" flipV="false" rot="0">
              <a:off x="19050" y="19050"/>
              <a:ext cx="11537696" cy="9875647"/>
            </a:xfrm>
            <a:custGeom>
              <a:avLst/>
              <a:gdLst/>
              <a:ahLst/>
              <a:cxnLst/>
              <a:rect r="r" b="b" t="t" l="l"/>
              <a:pathLst>
                <a:path h="9875647" w="11537696">
                  <a:moveTo>
                    <a:pt x="0" y="0"/>
                  </a:moveTo>
                  <a:lnTo>
                    <a:pt x="11537696" y="0"/>
                  </a:lnTo>
                  <a:lnTo>
                    <a:pt x="11537696" y="9875647"/>
                  </a:lnTo>
                  <a:lnTo>
                    <a:pt x="0" y="9875647"/>
                  </a:lnTo>
                  <a:close/>
                </a:path>
              </a:pathLst>
            </a:custGeom>
            <a:solidFill>
              <a:srgbClr val="000000">
                <a:alpha val="0"/>
              </a:srgbClr>
            </a:solidFill>
            <a:ln w="12700">
              <a:solidFill>
                <a:srgbClr val="000000"/>
              </a:solidFill>
            </a:ln>
          </p:spPr>
        </p:sp>
        <p:sp>
          <p:nvSpPr>
            <p:cNvPr name="Freeform 9" id="9"/>
            <p:cNvSpPr/>
            <p:nvPr/>
          </p:nvSpPr>
          <p:spPr>
            <a:xfrm flipH="false" flipV="false" rot="0">
              <a:off x="0" y="0"/>
              <a:ext cx="11575796" cy="9913747"/>
            </a:xfrm>
            <a:custGeom>
              <a:avLst/>
              <a:gdLst/>
              <a:ahLst/>
              <a:cxnLst/>
              <a:rect r="r" b="b" t="t" l="l"/>
              <a:pathLst>
                <a:path h="9913747" w="11575796">
                  <a:moveTo>
                    <a:pt x="19050" y="0"/>
                  </a:moveTo>
                  <a:lnTo>
                    <a:pt x="11556746" y="0"/>
                  </a:lnTo>
                  <a:cubicBezTo>
                    <a:pt x="11567287" y="0"/>
                    <a:pt x="11575796" y="8509"/>
                    <a:pt x="11575796" y="19050"/>
                  </a:cubicBezTo>
                  <a:lnTo>
                    <a:pt x="11575796" y="9894697"/>
                  </a:lnTo>
                  <a:cubicBezTo>
                    <a:pt x="11575796" y="9905238"/>
                    <a:pt x="11567287" y="9913747"/>
                    <a:pt x="11556746" y="9913747"/>
                  </a:cubicBezTo>
                  <a:lnTo>
                    <a:pt x="19050" y="9913747"/>
                  </a:lnTo>
                  <a:cubicBezTo>
                    <a:pt x="8509" y="9913747"/>
                    <a:pt x="0" y="9905238"/>
                    <a:pt x="0" y="9894697"/>
                  </a:cubicBezTo>
                  <a:lnTo>
                    <a:pt x="0" y="19050"/>
                  </a:lnTo>
                  <a:cubicBezTo>
                    <a:pt x="0" y="8509"/>
                    <a:pt x="8509" y="0"/>
                    <a:pt x="19050" y="0"/>
                  </a:cubicBezTo>
                  <a:moveTo>
                    <a:pt x="19050" y="38100"/>
                  </a:moveTo>
                  <a:lnTo>
                    <a:pt x="19050" y="19050"/>
                  </a:lnTo>
                  <a:lnTo>
                    <a:pt x="38100" y="19050"/>
                  </a:lnTo>
                  <a:lnTo>
                    <a:pt x="38100" y="9894697"/>
                  </a:lnTo>
                  <a:lnTo>
                    <a:pt x="19050" y="9894697"/>
                  </a:lnTo>
                  <a:lnTo>
                    <a:pt x="19050" y="9875647"/>
                  </a:lnTo>
                  <a:lnTo>
                    <a:pt x="11556746" y="9875647"/>
                  </a:lnTo>
                  <a:lnTo>
                    <a:pt x="11556746" y="9894697"/>
                  </a:lnTo>
                  <a:lnTo>
                    <a:pt x="11537696" y="9894697"/>
                  </a:lnTo>
                  <a:lnTo>
                    <a:pt x="11537696" y="19050"/>
                  </a:lnTo>
                  <a:lnTo>
                    <a:pt x="11556746" y="19050"/>
                  </a:lnTo>
                  <a:lnTo>
                    <a:pt x="11556746" y="38100"/>
                  </a:lnTo>
                  <a:lnTo>
                    <a:pt x="19050" y="38100"/>
                  </a:lnTo>
                  <a:close/>
                </a:path>
              </a:pathLst>
            </a:custGeom>
            <a:solidFill>
              <a:srgbClr val="FFF6D4"/>
            </a:solidFill>
            <a:ln w="12700">
              <a:solidFill>
                <a:srgbClr val="000000"/>
              </a:solidFill>
            </a:ln>
          </p:spPr>
        </p:sp>
        <p:sp>
          <p:nvSpPr>
            <p:cNvPr name="TextBox 10" id="10"/>
            <p:cNvSpPr txBox="true"/>
            <p:nvPr/>
          </p:nvSpPr>
          <p:spPr>
            <a:xfrm>
              <a:off x="0" y="-9525"/>
              <a:ext cx="11575796" cy="9923313"/>
            </a:xfrm>
            <a:prstGeom prst="rect">
              <a:avLst/>
            </a:prstGeom>
          </p:spPr>
          <p:txBody>
            <a:bodyPr anchor="t" rtlCol="false" tIns="50800" lIns="50800" bIns="50800" rIns="50800"/>
            <a:lstStyle/>
            <a:p>
              <a:pPr algn="l" marL="570071" indent="-285036" lvl="1">
                <a:lnSpc>
                  <a:spcPts val="3779"/>
                </a:lnSpc>
                <a:buFont typeface="Arial"/>
                <a:buChar char="•"/>
              </a:pPr>
              <a:r>
                <a:rPr lang="en-US" sz="3150">
                  <a:solidFill>
                    <a:srgbClr val="000000"/>
                  </a:solidFill>
                  <a:latin typeface="Trebuchet MS"/>
                  <a:ea typeface="Trebuchet MS"/>
                  <a:cs typeface="Trebuchet MS"/>
                  <a:sym typeface="Trebuchet MS"/>
                </a:rPr>
                <a:t>The national curriculum is too prescriptive. It does not give schools the flexibility they need to tailor teaching to their own needs.</a:t>
              </a:r>
            </a:p>
            <a:p>
              <a:pPr algn="l" marL="570071" indent="-285036" lvl="1">
                <a:lnSpc>
                  <a:spcPts val="3779"/>
                </a:lnSpc>
                <a:buFont typeface="Arial"/>
                <a:buChar char="•"/>
              </a:pPr>
              <a:r>
                <a:rPr lang="en-US" sz="3150">
                  <a:solidFill>
                    <a:srgbClr val="000000"/>
                  </a:solidFill>
                  <a:latin typeface="Trebuchet MS"/>
                  <a:ea typeface="Trebuchet MS"/>
                  <a:cs typeface="Trebuchet MS"/>
                  <a:sym typeface="Trebuchet MS"/>
                </a:rPr>
                <a:t>In England, </a:t>
              </a:r>
              <a:r>
                <a:rPr lang="en-US" sz="3150" u="sng">
                  <a:solidFill>
                    <a:srgbClr val="69A020"/>
                  </a:solidFill>
                  <a:latin typeface="Trebuchet MS"/>
                  <a:ea typeface="Trebuchet MS"/>
                  <a:cs typeface="Trebuchet MS"/>
                  <a:sym typeface="Trebuchet MS"/>
                  <a:hlinkClick r:id="rId2" tooltip="http://www.bbc.co.uk/news/education-13274090"/>
                </a:rPr>
                <a:t>academies make up half of all schools.</a:t>
              </a:r>
              <a:r>
                <a:rPr lang="en-US" sz="3150">
                  <a:solidFill>
                    <a:srgbClr val="000000"/>
                  </a:solidFill>
                  <a:latin typeface="Trebuchet MS"/>
                  <a:ea typeface="Trebuchet MS"/>
                  <a:cs typeface="Trebuchet MS"/>
                  <a:sym typeface="Trebuchet MS"/>
                </a:rPr>
                <a:t> They have much more freedom over what they teach. This should not happen in Wales. </a:t>
              </a:r>
            </a:p>
            <a:p>
              <a:pPr algn="l" marL="570071" indent="-285036" lvl="1">
                <a:lnSpc>
                  <a:spcPts val="3779"/>
                </a:lnSpc>
                <a:buFont typeface="Arial"/>
                <a:buChar char="•"/>
              </a:pPr>
              <a:r>
                <a:rPr lang="en-US" sz="3150">
                  <a:solidFill>
                    <a:srgbClr val="000000"/>
                  </a:solidFill>
                  <a:latin typeface="Trebuchet MS"/>
                  <a:ea typeface="Trebuchet MS"/>
                  <a:cs typeface="Trebuchet MS"/>
                  <a:sym typeface="Trebuchet MS"/>
                </a:rPr>
                <a:t>He says there should still be a central curriculum but schools will be able to interpret the curriculum, rather than have to follow every element to the dot.</a:t>
              </a:r>
            </a:p>
            <a:p>
              <a:pPr algn="l" marL="570071" indent="-285036" lvl="1">
                <a:lnSpc>
                  <a:spcPts val="3779"/>
                </a:lnSpc>
                <a:buFont typeface="Arial"/>
                <a:buChar char="•"/>
              </a:pPr>
              <a:r>
                <a:rPr lang="en-US" sz="3150">
                  <a:solidFill>
                    <a:srgbClr val="000000"/>
                  </a:solidFill>
                  <a:latin typeface="Trebuchet MS"/>
                  <a:ea typeface="Trebuchet MS"/>
                  <a:cs typeface="Trebuchet MS"/>
                  <a:sym typeface="Trebuchet MS"/>
                </a:rPr>
                <a:t>He added we should stop obsessing about comparing ourselves to England.</a:t>
              </a:r>
            </a:p>
            <a:p>
              <a:pPr algn="l" marL="570071" indent="-285036" lvl="1">
                <a:lnSpc>
                  <a:spcPts val="3779"/>
                </a:lnSpc>
              </a:pPr>
            </a:p>
            <a:p>
              <a:pPr algn="l" marL="570071" indent="-285036" lvl="1">
                <a:lnSpc>
                  <a:spcPts val="3779"/>
                </a:lnSpc>
              </a:pPr>
            </a:p>
          </p:txBody>
        </p:sp>
      </p:grpSp>
    </p:spTree>
  </p:cSld>
  <p:clrMapOvr>
    <a:masterClrMapping/>
  </p:clrMapOvr>
</p:sld>
</file>

<file path=ppt/slides/slide36.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2787937" y="1105873"/>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Mater dadleuol?</a:t>
            </a:r>
          </a:p>
          <a:p>
            <a:pPr algn="ctr">
              <a:lnSpc>
                <a:spcPts val="6480"/>
              </a:lnSpc>
            </a:pPr>
            <a:r>
              <a:rPr lang="en-US" sz="5400">
                <a:solidFill>
                  <a:srgbClr val="000000"/>
                </a:solidFill>
                <a:latin typeface="Trebuchet MS"/>
                <a:ea typeface="Trebuchet MS"/>
                <a:cs typeface="Trebuchet MS"/>
                <a:sym typeface="Trebuchet MS"/>
              </a:rPr>
              <a:t>A contested issue?</a:t>
            </a:r>
          </a:p>
        </p:txBody>
      </p:sp>
      <p:sp>
        <p:nvSpPr>
          <p:cNvPr name="TextBox 3" id="3"/>
          <p:cNvSpPr txBox="true"/>
          <p:nvPr/>
        </p:nvSpPr>
        <p:spPr>
          <a:xfrm rot="0">
            <a:off x="2787937" y="3432357"/>
            <a:ext cx="6093172" cy="5739243"/>
          </a:xfrm>
          <a:prstGeom prst="rect">
            <a:avLst/>
          </a:prstGeom>
        </p:spPr>
        <p:txBody>
          <a:bodyPr anchor="t" rtlCol="false" tIns="0" lIns="0" bIns="0" rIns="0">
            <a:spAutoFit/>
          </a:bodyPr>
          <a:lstStyle/>
          <a:p>
            <a:pPr algn="l" marL="760095" indent="-380048" lvl="1">
              <a:lnSpc>
                <a:spcPts val="5040"/>
              </a:lnSpc>
              <a:buFont typeface="Arial"/>
              <a:buChar char="•"/>
            </a:pPr>
            <a:r>
              <a:rPr lang="en-US" sz="4200">
                <a:solidFill>
                  <a:srgbClr val="000000"/>
                </a:solidFill>
                <a:latin typeface="Trebuchet MS"/>
                <a:ea typeface="Trebuchet MS"/>
                <a:cs typeface="Trebuchet MS"/>
                <a:sym typeface="Trebuchet MS"/>
              </a:rPr>
              <a:t>Darllenwch erthgyl y BBC – dolen isod.</a:t>
            </a:r>
          </a:p>
          <a:p>
            <a:pPr algn="l" marL="760095" indent="-380048" lvl="1">
              <a:lnSpc>
                <a:spcPts val="5040"/>
              </a:lnSpc>
              <a:buFont typeface="Arial"/>
              <a:buChar char="•"/>
            </a:pPr>
            <a:r>
              <a:rPr lang="en-US" sz="4200">
                <a:solidFill>
                  <a:srgbClr val="000000"/>
                </a:solidFill>
                <a:latin typeface="Trebuchet MS"/>
                <a:ea typeface="Trebuchet MS"/>
                <a:cs typeface="Trebuchet MS"/>
                <a:sym typeface="Trebuchet MS"/>
              </a:rPr>
              <a:t>Pam oedd y FfLlRh yn fater dadleuol?</a:t>
            </a:r>
          </a:p>
          <a:p>
            <a:pPr algn="l" marL="760095" indent="-380048" lvl="1">
              <a:lnSpc>
                <a:spcPts val="5040"/>
              </a:lnSpc>
              <a:buFont typeface="Arial"/>
              <a:buChar char="•"/>
            </a:pPr>
            <a:r>
              <a:rPr lang="en-US" sz="4200" u="sng">
                <a:solidFill>
                  <a:srgbClr val="000000"/>
                </a:solidFill>
                <a:latin typeface="Trebuchet MS"/>
                <a:ea typeface="Trebuchet MS"/>
                <a:cs typeface="Trebuchet MS"/>
                <a:sym typeface="Trebuchet MS"/>
                <a:hlinkClick r:id="rId2" tooltip="https://www.bbc.co.uk/news/uk-wales-30778644"/>
              </a:rPr>
              <a:t>Erthygl  BBC</a:t>
            </a:r>
          </a:p>
        </p:txBody>
      </p:sp>
      <p:sp>
        <p:nvSpPr>
          <p:cNvPr name="TextBox 4" id="4"/>
          <p:cNvSpPr txBox="true"/>
          <p:nvPr/>
        </p:nvSpPr>
        <p:spPr>
          <a:xfrm rot="0">
            <a:off x="9406891" y="3432357"/>
            <a:ext cx="6093171" cy="5739245"/>
          </a:xfrm>
          <a:prstGeom prst="rect">
            <a:avLst/>
          </a:prstGeom>
        </p:spPr>
        <p:txBody>
          <a:bodyPr anchor="t" rtlCol="false" tIns="0" lIns="0" bIns="0" rIns="0">
            <a:spAutoFit/>
          </a:bodyPr>
          <a:lstStyle/>
          <a:p>
            <a:pPr algn="l" marL="760095" indent="-380048" lvl="1">
              <a:lnSpc>
                <a:spcPts val="5040"/>
              </a:lnSpc>
              <a:buFont typeface="Arial"/>
              <a:buChar char="•"/>
            </a:pPr>
            <a:r>
              <a:rPr lang="en-US" sz="4200">
                <a:solidFill>
                  <a:srgbClr val="000000"/>
                </a:solidFill>
                <a:latin typeface="Trebuchet MS"/>
                <a:ea typeface="Trebuchet MS"/>
                <a:cs typeface="Trebuchet MS"/>
                <a:sym typeface="Trebuchet MS"/>
              </a:rPr>
              <a:t>Read the BBC article – link below.</a:t>
            </a:r>
          </a:p>
          <a:p>
            <a:pPr algn="l" marL="760095" indent="-380048" lvl="1">
              <a:lnSpc>
                <a:spcPts val="5040"/>
              </a:lnSpc>
              <a:buFont typeface="Arial"/>
              <a:buChar char="•"/>
            </a:pPr>
            <a:r>
              <a:rPr lang="en-US" sz="4200">
                <a:solidFill>
                  <a:srgbClr val="000000"/>
                </a:solidFill>
                <a:latin typeface="Trebuchet MS"/>
                <a:ea typeface="Trebuchet MS"/>
                <a:cs typeface="Trebuchet MS"/>
                <a:sym typeface="Trebuchet MS"/>
              </a:rPr>
              <a:t>Why was the LNF a contested issue?</a:t>
            </a:r>
          </a:p>
          <a:p>
            <a:pPr algn="l" marL="760095" indent="-380048" lvl="1">
              <a:lnSpc>
                <a:spcPts val="5040"/>
              </a:lnSpc>
              <a:buFont typeface="Arial"/>
              <a:buChar char="•"/>
            </a:pPr>
            <a:r>
              <a:rPr lang="en-US" sz="4200" u="sng">
                <a:solidFill>
                  <a:srgbClr val="000000"/>
                </a:solidFill>
                <a:latin typeface="Trebuchet MS"/>
                <a:ea typeface="Trebuchet MS"/>
                <a:cs typeface="Trebuchet MS"/>
                <a:sym typeface="Trebuchet MS"/>
                <a:hlinkClick r:id="rId3" tooltip="https://www.bbc.co.uk/news/uk-wales-30778644"/>
              </a:rPr>
              <a:t>BBC article</a:t>
            </a:r>
          </a:p>
        </p:txBody>
      </p:sp>
    </p:spTree>
  </p:cSld>
  <p:clrMapOvr>
    <a:masterClrMapping/>
  </p:clrMapOvr>
</p:sld>
</file>

<file path=ppt/slides/slide37.xml><?xml version="1.0" encoding="utf-8"?>
<p:sld xmlns:p="http://schemas.openxmlformats.org/presentationml/2006/main" xmlns:a="http://schemas.openxmlformats.org/drawingml/2006/main" xmlns:r="http://schemas.openxmlformats.org/officeDocument/2006/relationships">
  <p:cSld>
    <p:bg>
      <p:bgPr>
        <a:solidFill>
          <a:srgbClr val="FFF6D4"/>
        </a:solidFill>
      </p:bgPr>
    </p:bg>
    <p:spTree>
      <p:nvGrpSpPr>
        <p:cNvPr id="1" name=""/>
        <p:cNvGrpSpPr/>
        <p:nvPr/>
      </p:nvGrpSpPr>
      <p:grpSpPr>
        <a:xfrm>
          <a:off x="0" y="0"/>
          <a:ext cx="0" cy="0"/>
          <a:chOff x="0" y="0"/>
          <a:chExt cx="0" cy="0"/>
        </a:xfrm>
      </p:grpSpPr>
      <p:sp>
        <p:nvSpPr>
          <p:cNvPr name="TextBox 2" id="2"/>
          <p:cNvSpPr txBox="true"/>
          <p:nvPr/>
        </p:nvSpPr>
        <p:spPr>
          <a:xfrm rot="0">
            <a:off x="3114756" y="1105873"/>
            <a:ext cx="12712122" cy="189928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Llyfryddiaeth</a:t>
            </a:r>
          </a:p>
          <a:p>
            <a:pPr algn="ctr">
              <a:lnSpc>
                <a:spcPts val="6480"/>
              </a:lnSpc>
            </a:pPr>
            <a:r>
              <a:rPr lang="en-US" sz="5400">
                <a:solidFill>
                  <a:srgbClr val="000000"/>
                </a:solidFill>
                <a:latin typeface="Trebuchet MS"/>
                <a:ea typeface="Trebuchet MS"/>
                <a:cs typeface="Trebuchet MS"/>
                <a:sym typeface="Trebuchet MS"/>
              </a:rPr>
              <a:t>Bibliography </a:t>
            </a:r>
          </a:p>
        </p:txBody>
      </p:sp>
      <p:sp>
        <p:nvSpPr>
          <p:cNvPr name="TextBox 3" id="3"/>
          <p:cNvSpPr txBox="true"/>
          <p:nvPr/>
        </p:nvSpPr>
        <p:spPr>
          <a:xfrm rot="0">
            <a:off x="3114756" y="3432357"/>
            <a:ext cx="12712122" cy="5739245"/>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000000"/>
                </a:solidFill>
                <a:latin typeface="Trebuchet MS"/>
                <a:ea typeface="Trebuchet MS"/>
                <a:cs typeface="Trebuchet MS"/>
                <a:sym typeface="Trebuchet MS"/>
              </a:rPr>
              <a:t>Donaldson, G. (2015) Successful Futures. Available online: </a:t>
            </a:r>
            <a:r>
              <a:rPr lang="en-US" sz="3000" u="sng">
                <a:solidFill>
                  <a:srgbClr val="000000"/>
                </a:solidFill>
                <a:latin typeface="Trebuchet MS"/>
                <a:ea typeface="Trebuchet MS"/>
                <a:cs typeface="Trebuchet MS"/>
                <a:sym typeface="Trebuchet MS"/>
                <a:hlinkClick r:id="rId2" tooltip="http://gov.wales/docs/dcells/publications/150225-successful-futures-en.pdf"/>
              </a:rPr>
              <a:t>http://gov.wales/docs/dcells/publications/150225-successful-futures-en.pdf</a:t>
            </a:r>
            <a:r>
              <a:rPr lang="en-US" sz="3000">
                <a:solidFill>
                  <a:srgbClr val="000000"/>
                </a:solidFill>
                <a:latin typeface="Trebuchet MS"/>
                <a:ea typeface="Trebuchet MS"/>
                <a:cs typeface="Trebuchet MS"/>
                <a:sym typeface="Trebuchet MS"/>
              </a:rPr>
              <a:t> (accessed 12/11/20)</a:t>
            </a:r>
          </a:p>
          <a:p>
            <a:pPr algn="l" marL="542925" indent="-271462" lvl="1">
              <a:lnSpc>
                <a:spcPts val="3600"/>
              </a:lnSpc>
              <a:buFont typeface="Arial"/>
              <a:buChar char="•"/>
            </a:pPr>
            <a:r>
              <a:rPr lang="en-US" sz="3000">
                <a:solidFill>
                  <a:srgbClr val="000000"/>
                </a:solidFill>
                <a:latin typeface="Trebuchet MS"/>
                <a:ea typeface="Trebuchet MS"/>
                <a:cs typeface="Trebuchet MS"/>
                <a:sym typeface="Trebuchet MS"/>
              </a:rPr>
              <a:t>Donaldson, G. (2015) Dyfodol Llwyddiannus. Ar gael ar-lein: </a:t>
            </a:r>
            <a:r>
              <a:rPr lang="en-US" sz="3000" u="sng">
                <a:solidFill>
                  <a:srgbClr val="000000"/>
                </a:solidFill>
                <a:latin typeface="Trebuchet MS"/>
                <a:ea typeface="Trebuchet MS"/>
                <a:cs typeface="Trebuchet MS"/>
                <a:sym typeface="Trebuchet MS"/>
                <a:hlinkClick r:id="rId3" tooltip="http://gov.wales/docs/dcells/publications/150225-successful-futures-cy.pdf"/>
              </a:rPr>
              <a:t>http://gov.wales/docs/dcells/publications/150225-successful-futures-cy.pdf</a:t>
            </a:r>
            <a:r>
              <a:rPr lang="en-US" sz="3000">
                <a:solidFill>
                  <a:srgbClr val="000000"/>
                </a:solidFill>
                <a:latin typeface="Trebuchet MS"/>
                <a:ea typeface="Trebuchet MS"/>
                <a:cs typeface="Trebuchet MS"/>
                <a:sym typeface="Trebuchet MS"/>
              </a:rPr>
              <a:t> (mynediad 12/11/20)</a:t>
            </a:r>
          </a:p>
          <a:p>
            <a:pPr algn="l" marL="542925" indent="-271462" lvl="1">
              <a:lnSpc>
                <a:spcPts val="3600"/>
              </a:lnSpc>
              <a:buFont typeface="Arial"/>
              <a:buChar char="•"/>
            </a:pPr>
            <a:r>
              <a:rPr lang="en-US" sz="3000">
                <a:solidFill>
                  <a:srgbClr val="000000"/>
                </a:solidFill>
                <a:latin typeface="Trebuchet MS"/>
                <a:ea typeface="Trebuchet MS"/>
                <a:cs typeface="Trebuchet MS"/>
                <a:sym typeface="Trebuchet MS"/>
              </a:rPr>
              <a:t>Llywodraeth Cymru (2018) Cwricwlwm i Gymru. Ar gael arlein: </a:t>
            </a:r>
            <a:r>
              <a:rPr lang="en-US" sz="3000" u="sng">
                <a:solidFill>
                  <a:srgbClr val="000000"/>
                </a:solidFill>
                <a:latin typeface="Trebuchet MS"/>
                <a:ea typeface="Trebuchet MS"/>
                <a:cs typeface="Trebuchet MS"/>
                <a:sym typeface="Trebuchet MS"/>
                <a:hlinkClick r:id="rId4" tooltip="https://hwb.gov.wales/cwricwlwm-i-gymru"/>
              </a:rPr>
              <a:t>https://hwb.gov.wales/cwricwlwm-i-gymru</a:t>
            </a:r>
            <a:r>
              <a:rPr lang="en-US" sz="3000">
                <a:solidFill>
                  <a:srgbClr val="000000"/>
                </a:solidFill>
                <a:latin typeface="Trebuchet MS"/>
                <a:ea typeface="Trebuchet MS"/>
                <a:cs typeface="Trebuchet MS"/>
                <a:sym typeface="Trebuchet MS"/>
              </a:rPr>
              <a:t> (mynediad 12/11/20)</a:t>
            </a:r>
          </a:p>
          <a:p>
            <a:pPr algn="l" marL="542925" indent="-271462" lvl="1">
              <a:lnSpc>
                <a:spcPts val="3600"/>
              </a:lnSpc>
              <a:buFont typeface="Arial"/>
              <a:buChar char="•"/>
            </a:pPr>
            <a:r>
              <a:rPr lang="en-US" sz="3000">
                <a:solidFill>
                  <a:srgbClr val="000000"/>
                </a:solidFill>
                <a:latin typeface="Trebuchet MS"/>
                <a:ea typeface="Trebuchet MS"/>
                <a:cs typeface="Trebuchet MS"/>
                <a:sym typeface="Trebuchet MS"/>
              </a:rPr>
              <a:t>Welsh Government (2018) Curriculum for Wales. Available online: </a:t>
            </a:r>
            <a:r>
              <a:rPr lang="en-US" sz="3000" u="sng">
                <a:solidFill>
                  <a:srgbClr val="000000"/>
                </a:solidFill>
                <a:latin typeface="Trebuchet MS"/>
                <a:ea typeface="Trebuchet MS"/>
                <a:cs typeface="Trebuchet MS"/>
                <a:sym typeface="Trebuchet MS"/>
                <a:hlinkClick r:id="rId5" tooltip="https://hwb.gov.wales/curriculum-for-wales"/>
              </a:rPr>
              <a:t>https://hwb.gov.wales/curriculum-for-wales</a:t>
            </a:r>
            <a:r>
              <a:rPr lang="en-US" sz="3000">
                <a:solidFill>
                  <a:srgbClr val="000000"/>
                </a:solidFill>
                <a:latin typeface="Trebuchet MS"/>
                <a:ea typeface="Trebuchet MS"/>
                <a:cs typeface="Trebuchet MS"/>
                <a:sym typeface="Trebuchet MS"/>
              </a:rPr>
              <a:t> (accessed 12/11/20)</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DAG6D1BVZOg</dc:identifier>
  <dcterms:modified xsi:type="dcterms:W3CDTF">2011-08-01T06:04:30Z</dcterms:modified>
  <cp:revision>1</cp:revision>
  <dc:title>Addysg Sesiwn 10</dc:title>
</cp:coreProperties>
</file>