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44" autoAdjust="0"/>
    <p:restoredTop sz="87598" autoAdjust="0"/>
  </p:normalViewPr>
  <p:slideViewPr>
    <p:cSldViewPr snapToGrid="0">
      <p:cViewPr varScale="1">
        <p:scale>
          <a:sx n="68" d="100"/>
          <a:sy n="68" d="100"/>
        </p:scale>
        <p:origin x="1123" y="72"/>
      </p:cViewPr>
      <p:guideLst/>
    </p:cSldViewPr>
  </p:slideViewPr>
  <p:notesTextViewPr>
    <p:cViewPr>
      <p:scale>
        <a:sx n="400" d="100"/>
        <a:sy n="4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E7CC39-FFF6-4240-A137-CB96276D4018}" type="datetimeFigureOut">
              <a:rPr lang="en-GB" smtClean="0"/>
              <a:t>03/04/2025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802049-D650-47B4-BFC6-F710C42D3D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6045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" name="Google Shape;53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>
              <a:solidFill>
                <a:schemeClr val="dk1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free-power-point-templates.com/" TargetMode="Externa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415611" y="992766"/>
            <a:ext cx="11360834" cy="2736813"/>
          </a:xfrm>
          <a:prstGeom prst="rect">
            <a:avLst/>
          </a:prstGeom>
        </p:spPr>
        <p:txBody>
          <a:bodyPr spcFirstLastPara="1" wrap="square" lIns="487600" tIns="487600" rIns="487600" bIns="48760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7700"/>
              <a:buNone/>
              <a:defRPr sz="5770"/>
            </a:lvl1pPr>
            <a:lvl2pPr lvl="1" algn="ctr">
              <a:spcBef>
                <a:spcPts val="0"/>
              </a:spcBef>
              <a:spcAft>
                <a:spcPts val="0"/>
              </a:spcAft>
              <a:buSzPts val="27700"/>
              <a:buNone/>
              <a:defRPr sz="5770"/>
            </a:lvl2pPr>
            <a:lvl3pPr lvl="2" algn="ctr">
              <a:spcBef>
                <a:spcPts val="0"/>
              </a:spcBef>
              <a:spcAft>
                <a:spcPts val="0"/>
              </a:spcAft>
              <a:buSzPts val="27700"/>
              <a:buNone/>
              <a:defRPr sz="5770"/>
            </a:lvl3pPr>
            <a:lvl4pPr lvl="3" algn="ctr">
              <a:spcBef>
                <a:spcPts val="0"/>
              </a:spcBef>
              <a:spcAft>
                <a:spcPts val="0"/>
              </a:spcAft>
              <a:buSzPts val="27700"/>
              <a:buNone/>
              <a:defRPr sz="5770"/>
            </a:lvl4pPr>
            <a:lvl5pPr lvl="4" algn="ctr">
              <a:spcBef>
                <a:spcPts val="0"/>
              </a:spcBef>
              <a:spcAft>
                <a:spcPts val="0"/>
              </a:spcAft>
              <a:buSzPts val="27700"/>
              <a:buNone/>
              <a:defRPr sz="5770"/>
            </a:lvl5pPr>
            <a:lvl6pPr lvl="5" algn="ctr">
              <a:spcBef>
                <a:spcPts val="0"/>
              </a:spcBef>
              <a:spcAft>
                <a:spcPts val="0"/>
              </a:spcAft>
              <a:buSzPts val="27700"/>
              <a:buNone/>
              <a:defRPr sz="5770"/>
            </a:lvl6pPr>
            <a:lvl7pPr lvl="6" algn="ctr">
              <a:spcBef>
                <a:spcPts val="0"/>
              </a:spcBef>
              <a:spcAft>
                <a:spcPts val="0"/>
              </a:spcAft>
              <a:buSzPts val="27700"/>
              <a:buNone/>
              <a:defRPr sz="5770"/>
            </a:lvl7pPr>
            <a:lvl8pPr lvl="7" algn="ctr">
              <a:spcBef>
                <a:spcPts val="0"/>
              </a:spcBef>
              <a:spcAft>
                <a:spcPts val="0"/>
              </a:spcAft>
              <a:buSzPts val="27700"/>
              <a:buNone/>
              <a:defRPr sz="5770"/>
            </a:lvl8pPr>
            <a:lvl9pPr lvl="8" algn="ctr">
              <a:spcBef>
                <a:spcPts val="0"/>
              </a:spcBef>
              <a:spcAft>
                <a:spcPts val="0"/>
              </a:spcAft>
              <a:buSzPts val="27700"/>
              <a:buNone/>
              <a:defRPr sz="577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415600" y="3778833"/>
            <a:ext cx="11360834" cy="1056813"/>
          </a:xfrm>
          <a:prstGeom prst="rect">
            <a:avLst/>
          </a:prstGeom>
        </p:spPr>
        <p:txBody>
          <a:bodyPr spcFirstLastPara="1" wrap="square" lIns="487600" tIns="487600" rIns="487600" bIns="48760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900"/>
              <a:buNone/>
              <a:defRPr sz="3104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900"/>
              <a:buNone/>
              <a:defRPr sz="3104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900"/>
              <a:buNone/>
              <a:defRPr sz="3104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900"/>
              <a:buNone/>
              <a:defRPr sz="3104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900"/>
              <a:buNone/>
              <a:defRPr sz="3104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900"/>
              <a:buNone/>
              <a:defRPr sz="3104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900"/>
              <a:buNone/>
              <a:defRPr sz="3104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900"/>
              <a:buNone/>
              <a:defRPr sz="3104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900"/>
              <a:buNone/>
              <a:defRPr sz="3104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583" cy="524813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0240521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415600" y="2867800"/>
            <a:ext cx="11360834" cy="1122375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9200"/>
              <a:buNone/>
              <a:defRPr sz="3999"/>
            </a:lvl1pPr>
            <a:lvl2pPr lvl="1" algn="ctr">
              <a:spcBef>
                <a:spcPts val="0"/>
              </a:spcBef>
              <a:spcAft>
                <a:spcPts val="0"/>
              </a:spcAft>
              <a:buSzPts val="19200"/>
              <a:buNone/>
              <a:defRPr sz="3999"/>
            </a:lvl2pPr>
            <a:lvl3pPr lvl="2" algn="ctr">
              <a:spcBef>
                <a:spcPts val="0"/>
              </a:spcBef>
              <a:spcAft>
                <a:spcPts val="0"/>
              </a:spcAft>
              <a:buSzPts val="19200"/>
              <a:buNone/>
              <a:defRPr sz="3999"/>
            </a:lvl3pPr>
            <a:lvl4pPr lvl="3" algn="ctr">
              <a:spcBef>
                <a:spcPts val="0"/>
              </a:spcBef>
              <a:spcAft>
                <a:spcPts val="0"/>
              </a:spcAft>
              <a:buSzPts val="19200"/>
              <a:buNone/>
              <a:defRPr sz="3999"/>
            </a:lvl4pPr>
            <a:lvl5pPr lvl="4" algn="ctr">
              <a:spcBef>
                <a:spcPts val="0"/>
              </a:spcBef>
              <a:spcAft>
                <a:spcPts val="0"/>
              </a:spcAft>
              <a:buSzPts val="19200"/>
              <a:buNone/>
              <a:defRPr sz="3999"/>
            </a:lvl5pPr>
            <a:lvl6pPr lvl="5" algn="ctr">
              <a:spcBef>
                <a:spcPts val="0"/>
              </a:spcBef>
              <a:spcAft>
                <a:spcPts val="0"/>
              </a:spcAft>
              <a:buSzPts val="19200"/>
              <a:buNone/>
              <a:defRPr sz="3999"/>
            </a:lvl6pPr>
            <a:lvl7pPr lvl="6" algn="ctr">
              <a:spcBef>
                <a:spcPts val="0"/>
              </a:spcBef>
              <a:spcAft>
                <a:spcPts val="0"/>
              </a:spcAft>
              <a:buSzPts val="19200"/>
              <a:buNone/>
              <a:defRPr sz="3999"/>
            </a:lvl7pPr>
            <a:lvl8pPr lvl="7" algn="ctr">
              <a:spcBef>
                <a:spcPts val="0"/>
              </a:spcBef>
              <a:spcAft>
                <a:spcPts val="0"/>
              </a:spcAft>
              <a:buSzPts val="19200"/>
              <a:buNone/>
              <a:defRPr sz="3999"/>
            </a:lvl8pPr>
            <a:lvl9pPr lvl="8" algn="ctr">
              <a:spcBef>
                <a:spcPts val="0"/>
              </a:spcBef>
              <a:spcAft>
                <a:spcPts val="0"/>
              </a:spcAft>
              <a:buSzPts val="19200"/>
              <a:buNone/>
              <a:defRPr sz="3999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583" cy="524813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4133840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34" cy="763625"/>
          </a:xfrm>
          <a:prstGeom prst="rect">
            <a:avLst/>
          </a:prstGeom>
        </p:spPr>
        <p:txBody>
          <a:bodyPr spcFirstLastPara="1" wrap="square" lIns="487600" tIns="487600" rIns="487600" bIns="48760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34" cy="4555188"/>
          </a:xfrm>
          <a:prstGeom prst="rect">
            <a:avLst/>
          </a:prstGeom>
        </p:spPr>
        <p:txBody>
          <a:bodyPr spcFirstLastPara="1" wrap="square" lIns="487600" tIns="487600" rIns="487600" bIns="487600" anchor="t" anchorCtr="0">
            <a:noAutofit/>
          </a:bodyPr>
          <a:lstStyle>
            <a:lvl1pPr marL="95235" lvl="0" indent="-174597">
              <a:spcBef>
                <a:spcPts val="0"/>
              </a:spcBef>
              <a:spcAft>
                <a:spcPts val="0"/>
              </a:spcAft>
              <a:buSzPts val="9600"/>
              <a:buChar char="●"/>
              <a:defRPr/>
            </a:lvl1pPr>
            <a:lvl2pPr marL="190470" lvl="1" indent="-146820">
              <a:spcBef>
                <a:spcPts val="1771"/>
              </a:spcBef>
              <a:spcAft>
                <a:spcPts val="0"/>
              </a:spcAft>
              <a:buSzPts val="7500"/>
              <a:buChar char="○"/>
              <a:defRPr/>
            </a:lvl2pPr>
            <a:lvl3pPr marL="285704" lvl="2" indent="-146820">
              <a:spcBef>
                <a:spcPts val="1771"/>
              </a:spcBef>
              <a:spcAft>
                <a:spcPts val="0"/>
              </a:spcAft>
              <a:buSzPts val="7500"/>
              <a:buChar char="■"/>
              <a:defRPr/>
            </a:lvl3pPr>
            <a:lvl4pPr marL="380939" lvl="3" indent="-146820">
              <a:spcBef>
                <a:spcPts val="1771"/>
              </a:spcBef>
              <a:spcAft>
                <a:spcPts val="0"/>
              </a:spcAft>
              <a:buSzPts val="7500"/>
              <a:buChar char="●"/>
              <a:defRPr/>
            </a:lvl4pPr>
            <a:lvl5pPr marL="476174" lvl="4" indent="-146820">
              <a:spcBef>
                <a:spcPts val="1771"/>
              </a:spcBef>
              <a:spcAft>
                <a:spcPts val="0"/>
              </a:spcAft>
              <a:buSzPts val="7500"/>
              <a:buChar char="○"/>
              <a:defRPr/>
            </a:lvl5pPr>
            <a:lvl6pPr marL="571409" lvl="5" indent="-146820">
              <a:spcBef>
                <a:spcPts val="1771"/>
              </a:spcBef>
              <a:spcAft>
                <a:spcPts val="0"/>
              </a:spcAft>
              <a:buSzPts val="7500"/>
              <a:buChar char="■"/>
              <a:defRPr/>
            </a:lvl6pPr>
            <a:lvl7pPr marL="666643" lvl="6" indent="-146820">
              <a:spcBef>
                <a:spcPts val="1771"/>
              </a:spcBef>
              <a:spcAft>
                <a:spcPts val="0"/>
              </a:spcAft>
              <a:buSzPts val="7500"/>
              <a:buChar char="●"/>
              <a:defRPr/>
            </a:lvl7pPr>
            <a:lvl8pPr marL="761878" lvl="7" indent="-146820">
              <a:spcBef>
                <a:spcPts val="1771"/>
              </a:spcBef>
              <a:spcAft>
                <a:spcPts val="0"/>
              </a:spcAft>
              <a:buSzPts val="7500"/>
              <a:buChar char="○"/>
              <a:defRPr/>
            </a:lvl8pPr>
            <a:lvl9pPr marL="857113" lvl="8" indent="-146820">
              <a:spcBef>
                <a:spcPts val="1771"/>
              </a:spcBef>
              <a:spcAft>
                <a:spcPts val="1771"/>
              </a:spcAft>
              <a:buSzPts val="75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583" cy="524813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6565625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34" cy="763625"/>
          </a:xfrm>
          <a:prstGeom prst="rect">
            <a:avLst/>
          </a:prstGeom>
        </p:spPr>
        <p:txBody>
          <a:bodyPr spcFirstLastPara="1" wrap="square" lIns="487600" tIns="487600" rIns="487600" bIns="48760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5333166" cy="4555188"/>
          </a:xfrm>
          <a:prstGeom prst="rect">
            <a:avLst/>
          </a:prstGeom>
        </p:spPr>
        <p:txBody>
          <a:bodyPr spcFirstLastPara="1" wrap="square" lIns="487600" tIns="487600" rIns="487600" bIns="487600" anchor="t" anchorCtr="0">
            <a:noAutofit/>
          </a:bodyPr>
          <a:lstStyle>
            <a:lvl1pPr marL="95235" lvl="0" indent="-146820">
              <a:spcBef>
                <a:spcPts val="0"/>
              </a:spcBef>
              <a:spcAft>
                <a:spcPts val="0"/>
              </a:spcAft>
              <a:buSzPts val="7500"/>
              <a:buChar char="●"/>
              <a:defRPr sz="1562"/>
            </a:lvl1pPr>
            <a:lvl2pPr marL="190470" lvl="1" indent="-132271">
              <a:spcBef>
                <a:spcPts val="1771"/>
              </a:spcBef>
              <a:spcAft>
                <a:spcPts val="0"/>
              </a:spcAft>
              <a:buSzPts val="6400"/>
              <a:buChar char="○"/>
              <a:defRPr sz="1333"/>
            </a:lvl2pPr>
            <a:lvl3pPr marL="285704" lvl="2" indent="-132271">
              <a:spcBef>
                <a:spcPts val="1771"/>
              </a:spcBef>
              <a:spcAft>
                <a:spcPts val="0"/>
              </a:spcAft>
              <a:buSzPts val="6400"/>
              <a:buChar char="■"/>
              <a:defRPr sz="1333"/>
            </a:lvl3pPr>
            <a:lvl4pPr marL="380939" lvl="3" indent="-132271">
              <a:spcBef>
                <a:spcPts val="1771"/>
              </a:spcBef>
              <a:spcAft>
                <a:spcPts val="0"/>
              </a:spcAft>
              <a:buSzPts val="6400"/>
              <a:buChar char="●"/>
              <a:defRPr sz="1333"/>
            </a:lvl4pPr>
            <a:lvl5pPr marL="476174" lvl="4" indent="-132271">
              <a:spcBef>
                <a:spcPts val="1771"/>
              </a:spcBef>
              <a:spcAft>
                <a:spcPts val="0"/>
              </a:spcAft>
              <a:buSzPts val="6400"/>
              <a:buChar char="○"/>
              <a:defRPr sz="1333"/>
            </a:lvl5pPr>
            <a:lvl6pPr marL="571409" lvl="5" indent="-132271">
              <a:spcBef>
                <a:spcPts val="1771"/>
              </a:spcBef>
              <a:spcAft>
                <a:spcPts val="0"/>
              </a:spcAft>
              <a:buSzPts val="6400"/>
              <a:buChar char="■"/>
              <a:defRPr sz="1333"/>
            </a:lvl6pPr>
            <a:lvl7pPr marL="666643" lvl="6" indent="-132271">
              <a:spcBef>
                <a:spcPts val="1771"/>
              </a:spcBef>
              <a:spcAft>
                <a:spcPts val="0"/>
              </a:spcAft>
              <a:buSzPts val="6400"/>
              <a:buChar char="●"/>
              <a:defRPr sz="1333"/>
            </a:lvl7pPr>
            <a:lvl8pPr marL="761878" lvl="7" indent="-132271">
              <a:spcBef>
                <a:spcPts val="1771"/>
              </a:spcBef>
              <a:spcAft>
                <a:spcPts val="0"/>
              </a:spcAft>
              <a:buSzPts val="6400"/>
              <a:buChar char="○"/>
              <a:defRPr sz="1333"/>
            </a:lvl8pPr>
            <a:lvl9pPr marL="857113" lvl="8" indent="-132271">
              <a:spcBef>
                <a:spcPts val="1771"/>
              </a:spcBef>
              <a:spcAft>
                <a:spcPts val="1771"/>
              </a:spcAft>
              <a:buSzPts val="6400"/>
              <a:buChar char="■"/>
              <a:defRPr sz="1333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6443200" y="1536633"/>
            <a:ext cx="5333166" cy="4555188"/>
          </a:xfrm>
          <a:prstGeom prst="rect">
            <a:avLst/>
          </a:prstGeom>
        </p:spPr>
        <p:txBody>
          <a:bodyPr spcFirstLastPara="1" wrap="square" lIns="487600" tIns="487600" rIns="487600" bIns="487600" anchor="t" anchorCtr="0">
            <a:noAutofit/>
          </a:bodyPr>
          <a:lstStyle>
            <a:lvl1pPr marL="95235" lvl="0" indent="-146820">
              <a:spcBef>
                <a:spcPts val="0"/>
              </a:spcBef>
              <a:spcAft>
                <a:spcPts val="0"/>
              </a:spcAft>
              <a:buSzPts val="7500"/>
              <a:buChar char="●"/>
              <a:defRPr sz="1562"/>
            </a:lvl1pPr>
            <a:lvl2pPr marL="190470" lvl="1" indent="-132271">
              <a:spcBef>
                <a:spcPts val="1771"/>
              </a:spcBef>
              <a:spcAft>
                <a:spcPts val="0"/>
              </a:spcAft>
              <a:buSzPts val="6400"/>
              <a:buChar char="○"/>
              <a:defRPr sz="1333"/>
            </a:lvl2pPr>
            <a:lvl3pPr marL="285704" lvl="2" indent="-132271">
              <a:spcBef>
                <a:spcPts val="1771"/>
              </a:spcBef>
              <a:spcAft>
                <a:spcPts val="0"/>
              </a:spcAft>
              <a:buSzPts val="6400"/>
              <a:buChar char="■"/>
              <a:defRPr sz="1333"/>
            </a:lvl3pPr>
            <a:lvl4pPr marL="380939" lvl="3" indent="-132271">
              <a:spcBef>
                <a:spcPts val="1771"/>
              </a:spcBef>
              <a:spcAft>
                <a:spcPts val="0"/>
              </a:spcAft>
              <a:buSzPts val="6400"/>
              <a:buChar char="●"/>
              <a:defRPr sz="1333"/>
            </a:lvl4pPr>
            <a:lvl5pPr marL="476174" lvl="4" indent="-132271">
              <a:spcBef>
                <a:spcPts val="1771"/>
              </a:spcBef>
              <a:spcAft>
                <a:spcPts val="0"/>
              </a:spcAft>
              <a:buSzPts val="6400"/>
              <a:buChar char="○"/>
              <a:defRPr sz="1333"/>
            </a:lvl5pPr>
            <a:lvl6pPr marL="571409" lvl="5" indent="-132271">
              <a:spcBef>
                <a:spcPts val="1771"/>
              </a:spcBef>
              <a:spcAft>
                <a:spcPts val="0"/>
              </a:spcAft>
              <a:buSzPts val="6400"/>
              <a:buChar char="■"/>
              <a:defRPr sz="1333"/>
            </a:lvl6pPr>
            <a:lvl7pPr marL="666643" lvl="6" indent="-132271">
              <a:spcBef>
                <a:spcPts val="1771"/>
              </a:spcBef>
              <a:spcAft>
                <a:spcPts val="0"/>
              </a:spcAft>
              <a:buSzPts val="6400"/>
              <a:buChar char="●"/>
              <a:defRPr sz="1333"/>
            </a:lvl7pPr>
            <a:lvl8pPr marL="761878" lvl="7" indent="-132271">
              <a:spcBef>
                <a:spcPts val="1771"/>
              </a:spcBef>
              <a:spcAft>
                <a:spcPts val="0"/>
              </a:spcAft>
              <a:buSzPts val="6400"/>
              <a:buChar char="○"/>
              <a:defRPr sz="1333"/>
            </a:lvl8pPr>
            <a:lvl9pPr marL="857113" lvl="8" indent="-132271">
              <a:spcBef>
                <a:spcPts val="1771"/>
              </a:spcBef>
              <a:spcAft>
                <a:spcPts val="1771"/>
              </a:spcAft>
              <a:buSzPts val="6400"/>
              <a:buChar char="■"/>
              <a:defRPr sz="1333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583" cy="524813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7823734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34" cy="763625"/>
          </a:xfrm>
          <a:prstGeom prst="rect">
            <a:avLst/>
          </a:prstGeom>
        </p:spPr>
        <p:txBody>
          <a:bodyPr spcFirstLastPara="1" wrap="square" lIns="487600" tIns="487600" rIns="487600" bIns="48760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583" cy="524813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1190632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415600" y="740800"/>
            <a:ext cx="3744000" cy="1007625"/>
          </a:xfrm>
          <a:prstGeom prst="rect">
            <a:avLst/>
          </a:prstGeom>
        </p:spPr>
        <p:txBody>
          <a:bodyPr spcFirstLastPara="1" wrap="square" lIns="487600" tIns="487600" rIns="487600" bIns="48760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800"/>
              <a:buNone/>
              <a:defRPr sz="2666"/>
            </a:lvl1pPr>
            <a:lvl2pPr lvl="1">
              <a:spcBef>
                <a:spcPts val="0"/>
              </a:spcBef>
              <a:spcAft>
                <a:spcPts val="0"/>
              </a:spcAft>
              <a:buSzPts val="12800"/>
              <a:buNone/>
              <a:defRPr sz="2666"/>
            </a:lvl2pPr>
            <a:lvl3pPr lvl="2">
              <a:spcBef>
                <a:spcPts val="0"/>
              </a:spcBef>
              <a:spcAft>
                <a:spcPts val="0"/>
              </a:spcAft>
              <a:buSzPts val="12800"/>
              <a:buNone/>
              <a:defRPr sz="2666"/>
            </a:lvl3pPr>
            <a:lvl4pPr lvl="3">
              <a:spcBef>
                <a:spcPts val="0"/>
              </a:spcBef>
              <a:spcAft>
                <a:spcPts val="0"/>
              </a:spcAft>
              <a:buSzPts val="12800"/>
              <a:buNone/>
              <a:defRPr sz="2666"/>
            </a:lvl4pPr>
            <a:lvl5pPr lvl="4">
              <a:spcBef>
                <a:spcPts val="0"/>
              </a:spcBef>
              <a:spcAft>
                <a:spcPts val="0"/>
              </a:spcAft>
              <a:buSzPts val="12800"/>
              <a:buNone/>
              <a:defRPr sz="2666"/>
            </a:lvl5pPr>
            <a:lvl6pPr lvl="5">
              <a:spcBef>
                <a:spcPts val="0"/>
              </a:spcBef>
              <a:spcAft>
                <a:spcPts val="0"/>
              </a:spcAft>
              <a:buSzPts val="12800"/>
              <a:buNone/>
              <a:defRPr sz="2666"/>
            </a:lvl6pPr>
            <a:lvl7pPr lvl="6">
              <a:spcBef>
                <a:spcPts val="0"/>
              </a:spcBef>
              <a:spcAft>
                <a:spcPts val="0"/>
              </a:spcAft>
              <a:buSzPts val="12800"/>
              <a:buNone/>
              <a:defRPr sz="2666"/>
            </a:lvl7pPr>
            <a:lvl8pPr lvl="7">
              <a:spcBef>
                <a:spcPts val="0"/>
              </a:spcBef>
              <a:spcAft>
                <a:spcPts val="0"/>
              </a:spcAft>
              <a:buSzPts val="12800"/>
              <a:buNone/>
              <a:defRPr sz="2666"/>
            </a:lvl8pPr>
            <a:lvl9pPr lvl="8">
              <a:spcBef>
                <a:spcPts val="0"/>
              </a:spcBef>
              <a:spcAft>
                <a:spcPts val="0"/>
              </a:spcAft>
              <a:buSzPts val="12800"/>
              <a:buNone/>
              <a:defRPr sz="2666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415600" y="1852800"/>
            <a:ext cx="3744000" cy="4239188"/>
          </a:xfrm>
          <a:prstGeom prst="rect">
            <a:avLst/>
          </a:prstGeom>
        </p:spPr>
        <p:txBody>
          <a:bodyPr spcFirstLastPara="1" wrap="square" lIns="487600" tIns="487600" rIns="487600" bIns="487600" anchor="t" anchorCtr="0">
            <a:noAutofit/>
          </a:bodyPr>
          <a:lstStyle>
            <a:lvl1pPr marL="95235" lvl="0" indent="-132271">
              <a:spcBef>
                <a:spcPts val="0"/>
              </a:spcBef>
              <a:spcAft>
                <a:spcPts val="0"/>
              </a:spcAft>
              <a:buSzPts val="6400"/>
              <a:buChar char="●"/>
              <a:defRPr sz="1333"/>
            </a:lvl1pPr>
            <a:lvl2pPr marL="190470" lvl="1" indent="-132271">
              <a:spcBef>
                <a:spcPts val="1771"/>
              </a:spcBef>
              <a:spcAft>
                <a:spcPts val="0"/>
              </a:spcAft>
              <a:buSzPts val="6400"/>
              <a:buChar char="○"/>
              <a:defRPr sz="1333"/>
            </a:lvl2pPr>
            <a:lvl3pPr marL="285704" lvl="2" indent="-132271">
              <a:spcBef>
                <a:spcPts val="1771"/>
              </a:spcBef>
              <a:spcAft>
                <a:spcPts val="0"/>
              </a:spcAft>
              <a:buSzPts val="6400"/>
              <a:buChar char="■"/>
              <a:defRPr sz="1333"/>
            </a:lvl3pPr>
            <a:lvl4pPr marL="380939" lvl="3" indent="-132271">
              <a:spcBef>
                <a:spcPts val="1771"/>
              </a:spcBef>
              <a:spcAft>
                <a:spcPts val="0"/>
              </a:spcAft>
              <a:buSzPts val="6400"/>
              <a:buChar char="●"/>
              <a:defRPr sz="1333"/>
            </a:lvl4pPr>
            <a:lvl5pPr marL="476174" lvl="4" indent="-132271">
              <a:spcBef>
                <a:spcPts val="1771"/>
              </a:spcBef>
              <a:spcAft>
                <a:spcPts val="0"/>
              </a:spcAft>
              <a:buSzPts val="6400"/>
              <a:buChar char="○"/>
              <a:defRPr sz="1333"/>
            </a:lvl5pPr>
            <a:lvl6pPr marL="571409" lvl="5" indent="-132271">
              <a:spcBef>
                <a:spcPts val="1771"/>
              </a:spcBef>
              <a:spcAft>
                <a:spcPts val="0"/>
              </a:spcAft>
              <a:buSzPts val="6400"/>
              <a:buChar char="■"/>
              <a:defRPr sz="1333"/>
            </a:lvl6pPr>
            <a:lvl7pPr marL="666643" lvl="6" indent="-132271">
              <a:spcBef>
                <a:spcPts val="1771"/>
              </a:spcBef>
              <a:spcAft>
                <a:spcPts val="0"/>
              </a:spcAft>
              <a:buSzPts val="6400"/>
              <a:buChar char="●"/>
              <a:defRPr sz="1333"/>
            </a:lvl7pPr>
            <a:lvl8pPr marL="761878" lvl="7" indent="-132271">
              <a:spcBef>
                <a:spcPts val="1771"/>
              </a:spcBef>
              <a:spcAft>
                <a:spcPts val="0"/>
              </a:spcAft>
              <a:buSzPts val="6400"/>
              <a:buChar char="○"/>
              <a:defRPr sz="1333"/>
            </a:lvl8pPr>
            <a:lvl9pPr marL="857113" lvl="8" indent="-132271">
              <a:spcBef>
                <a:spcPts val="1771"/>
              </a:spcBef>
              <a:spcAft>
                <a:spcPts val="1771"/>
              </a:spcAft>
              <a:buSzPts val="6400"/>
              <a:buChar char="■"/>
              <a:defRPr sz="1333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583" cy="524813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0483606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653667" y="600200"/>
            <a:ext cx="8490417" cy="5454375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5600"/>
              <a:buNone/>
              <a:defRPr sz="5332"/>
            </a:lvl1pPr>
            <a:lvl2pPr lvl="1">
              <a:spcBef>
                <a:spcPts val="0"/>
              </a:spcBef>
              <a:spcAft>
                <a:spcPts val="0"/>
              </a:spcAft>
              <a:buSzPts val="25600"/>
              <a:buNone/>
              <a:defRPr sz="5332"/>
            </a:lvl2pPr>
            <a:lvl3pPr lvl="2">
              <a:spcBef>
                <a:spcPts val="0"/>
              </a:spcBef>
              <a:spcAft>
                <a:spcPts val="0"/>
              </a:spcAft>
              <a:buSzPts val="25600"/>
              <a:buNone/>
              <a:defRPr sz="5332"/>
            </a:lvl3pPr>
            <a:lvl4pPr lvl="3">
              <a:spcBef>
                <a:spcPts val="0"/>
              </a:spcBef>
              <a:spcAft>
                <a:spcPts val="0"/>
              </a:spcAft>
              <a:buSzPts val="25600"/>
              <a:buNone/>
              <a:defRPr sz="5332"/>
            </a:lvl4pPr>
            <a:lvl5pPr lvl="4">
              <a:spcBef>
                <a:spcPts val="0"/>
              </a:spcBef>
              <a:spcAft>
                <a:spcPts val="0"/>
              </a:spcAft>
              <a:buSzPts val="25600"/>
              <a:buNone/>
              <a:defRPr sz="5332"/>
            </a:lvl5pPr>
            <a:lvl6pPr lvl="5">
              <a:spcBef>
                <a:spcPts val="0"/>
              </a:spcBef>
              <a:spcAft>
                <a:spcPts val="0"/>
              </a:spcAft>
              <a:buSzPts val="25600"/>
              <a:buNone/>
              <a:defRPr sz="5332"/>
            </a:lvl6pPr>
            <a:lvl7pPr lvl="6">
              <a:spcBef>
                <a:spcPts val="0"/>
              </a:spcBef>
              <a:spcAft>
                <a:spcPts val="0"/>
              </a:spcAft>
              <a:buSzPts val="25600"/>
              <a:buNone/>
              <a:defRPr sz="5332"/>
            </a:lvl7pPr>
            <a:lvl8pPr lvl="7">
              <a:spcBef>
                <a:spcPts val="0"/>
              </a:spcBef>
              <a:spcAft>
                <a:spcPts val="0"/>
              </a:spcAft>
              <a:buSzPts val="25600"/>
              <a:buNone/>
              <a:defRPr sz="5332"/>
            </a:lvl8pPr>
            <a:lvl9pPr lvl="8">
              <a:spcBef>
                <a:spcPts val="0"/>
              </a:spcBef>
              <a:spcAft>
                <a:spcPts val="0"/>
              </a:spcAft>
              <a:buSzPts val="25600"/>
              <a:buNone/>
              <a:defRPr sz="5332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583" cy="524813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4454209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6096000" y="-166"/>
            <a:ext cx="6096000" cy="6858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01583" tIns="101583" rIns="101583" bIns="101583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75"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354000" y="1644233"/>
            <a:ext cx="5393583" cy="1976375"/>
          </a:xfrm>
          <a:prstGeom prst="rect">
            <a:avLst/>
          </a:prstGeom>
        </p:spPr>
        <p:txBody>
          <a:bodyPr spcFirstLastPara="1" wrap="square" lIns="487600" tIns="487600" rIns="487600" bIns="48760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2400"/>
              <a:buNone/>
              <a:defRPr sz="4666"/>
            </a:lvl1pPr>
            <a:lvl2pPr lvl="1" algn="ctr">
              <a:spcBef>
                <a:spcPts val="0"/>
              </a:spcBef>
              <a:spcAft>
                <a:spcPts val="0"/>
              </a:spcAft>
              <a:buSzPts val="22400"/>
              <a:buNone/>
              <a:defRPr sz="4666"/>
            </a:lvl2pPr>
            <a:lvl3pPr lvl="2" algn="ctr">
              <a:spcBef>
                <a:spcPts val="0"/>
              </a:spcBef>
              <a:spcAft>
                <a:spcPts val="0"/>
              </a:spcAft>
              <a:buSzPts val="22400"/>
              <a:buNone/>
              <a:defRPr sz="4666"/>
            </a:lvl3pPr>
            <a:lvl4pPr lvl="3" algn="ctr">
              <a:spcBef>
                <a:spcPts val="0"/>
              </a:spcBef>
              <a:spcAft>
                <a:spcPts val="0"/>
              </a:spcAft>
              <a:buSzPts val="22400"/>
              <a:buNone/>
              <a:defRPr sz="4666"/>
            </a:lvl4pPr>
            <a:lvl5pPr lvl="4" algn="ctr">
              <a:spcBef>
                <a:spcPts val="0"/>
              </a:spcBef>
              <a:spcAft>
                <a:spcPts val="0"/>
              </a:spcAft>
              <a:buSzPts val="22400"/>
              <a:buNone/>
              <a:defRPr sz="4666"/>
            </a:lvl5pPr>
            <a:lvl6pPr lvl="5" algn="ctr">
              <a:spcBef>
                <a:spcPts val="0"/>
              </a:spcBef>
              <a:spcAft>
                <a:spcPts val="0"/>
              </a:spcAft>
              <a:buSzPts val="22400"/>
              <a:buNone/>
              <a:defRPr sz="4666"/>
            </a:lvl6pPr>
            <a:lvl7pPr lvl="6" algn="ctr">
              <a:spcBef>
                <a:spcPts val="0"/>
              </a:spcBef>
              <a:spcAft>
                <a:spcPts val="0"/>
              </a:spcAft>
              <a:buSzPts val="22400"/>
              <a:buNone/>
              <a:defRPr sz="4666"/>
            </a:lvl7pPr>
            <a:lvl8pPr lvl="7" algn="ctr">
              <a:spcBef>
                <a:spcPts val="0"/>
              </a:spcBef>
              <a:spcAft>
                <a:spcPts val="0"/>
              </a:spcAft>
              <a:buSzPts val="22400"/>
              <a:buNone/>
              <a:defRPr sz="4666"/>
            </a:lvl8pPr>
            <a:lvl9pPr lvl="8" algn="ctr">
              <a:spcBef>
                <a:spcPts val="0"/>
              </a:spcBef>
              <a:spcAft>
                <a:spcPts val="0"/>
              </a:spcAft>
              <a:buSzPts val="22400"/>
              <a:buNone/>
              <a:defRPr sz="4666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354000" y="3737433"/>
            <a:ext cx="5393583" cy="1646813"/>
          </a:xfrm>
          <a:prstGeom prst="rect">
            <a:avLst/>
          </a:prstGeom>
        </p:spPr>
        <p:txBody>
          <a:bodyPr spcFirstLastPara="1" wrap="square" lIns="487600" tIns="487600" rIns="487600" bIns="48760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200"/>
              <a:buNone/>
              <a:defRPr sz="2333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200"/>
              <a:buNone/>
              <a:defRPr sz="2333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200"/>
              <a:buNone/>
              <a:defRPr sz="2333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200"/>
              <a:buNone/>
              <a:defRPr sz="2333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200"/>
              <a:buNone/>
              <a:defRPr sz="2333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200"/>
              <a:buNone/>
              <a:defRPr sz="2333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200"/>
              <a:buNone/>
              <a:defRPr sz="2333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200"/>
              <a:buNone/>
              <a:defRPr sz="2333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200"/>
              <a:buNone/>
              <a:defRPr sz="2333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6586000" y="965433"/>
            <a:ext cx="5116000" cy="4926813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marL="95235" lvl="0" indent="-174597">
              <a:spcBef>
                <a:spcPts val="0"/>
              </a:spcBef>
              <a:spcAft>
                <a:spcPts val="0"/>
              </a:spcAft>
              <a:buSzPts val="9600"/>
              <a:buChar char="●"/>
              <a:defRPr/>
            </a:lvl1pPr>
            <a:lvl2pPr marL="190470" lvl="1" indent="-146820">
              <a:spcBef>
                <a:spcPts val="1771"/>
              </a:spcBef>
              <a:spcAft>
                <a:spcPts val="0"/>
              </a:spcAft>
              <a:buSzPts val="7500"/>
              <a:buChar char="○"/>
              <a:defRPr/>
            </a:lvl2pPr>
            <a:lvl3pPr marL="285704" lvl="2" indent="-146820">
              <a:spcBef>
                <a:spcPts val="1771"/>
              </a:spcBef>
              <a:spcAft>
                <a:spcPts val="0"/>
              </a:spcAft>
              <a:buSzPts val="7500"/>
              <a:buChar char="■"/>
              <a:defRPr/>
            </a:lvl3pPr>
            <a:lvl4pPr marL="380939" lvl="3" indent="-146820">
              <a:spcBef>
                <a:spcPts val="1771"/>
              </a:spcBef>
              <a:spcAft>
                <a:spcPts val="0"/>
              </a:spcAft>
              <a:buSzPts val="7500"/>
              <a:buChar char="●"/>
              <a:defRPr/>
            </a:lvl4pPr>
            <a:lvl5pPr marL="476174" lvl="4" indent="-146820">
              <a:spcBef>
                <a:spcPts val="1771"/>
              </a:spcBef>
              <a:spcAft>
                <a:spcPts val="0"/>
              </a:spcAft>
              <a:buSzPts val="7500"/>
              <a:buChar char="○"/>
              <a:defRPr/>
            </a:lvl5pPr>
            <a:lvl6pPr marL="571409" lvl="5" indent="-146820">
              <a:spcBef>
                <a:spcPts val="1771"/>
              </a:spcBef>
              <a:spcAft>
                <a:spcPts val="0"/>
              </a:spcAft>
              <a:buSzPts val="7500"/>
              <a:buChar char="■"/>
              <a:defRPr/>
            </a:lvl6pPr>
            <a:lvl7pPr marL="666643" lvl="6" indent="-146820">
              <a:spcBef>
                <a:spcPts val="1771"/>
              </a:spcBef>
              <a:spcAft>
                <a:spcPts val="0"/>
              </a:spcAft>
              <a:buSzPts val="7500"/>
              <a:buChar char="●"/>
              <a:defRPr/>
            </a:lvl7pPr>
            <a:lvl8pPr marL="761878" lvl="7" indent="-146820">
              <a:spcBef>
                <a:spcPts val="1771"/>
              </a:spcBef>
              <a:spcAft>
                <a:spcPts val="0"/>
              </a:spcAft>
              <a:buSzPts val="7500"/>
              <a:buChar char="○"/>
              <a:defRPr/>
            </a:lvl8pPr>
            <a:lvl9pPr marL="857113" lvl="8" indent="-146820">
              <a:spcBef>
                <a:spcPts val="1771"/>
              </a:spcBef>
              <a:spcAft>
                <a:spcPts val="1771"/>
              </a:spcAft>
              <a:buSzPts val="75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583" cy="524813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5970304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415600" y="5640767"/>
            <a:ext cx="7998416" cy="806813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marL="95235" lvl="0" indent="-4761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6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583" cy="524813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163411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415600" y="1474833"/>
            <a:ext cx="11360834" cy="2618000"/>
          </a:xfrm>
          <a:prstGeom prst="rect">
            <a:avLst/>
          </a:prstGeom>
        </p:spPr>
        <p:txBody>
          <a:bodyPr spcFirstLastPara="1" wrap="square" lIns="487600" tIns="487600" rIns="487600" bIns="48760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4000"/>
              <a:buNone/>
              <a:defRPr sz="13331"/>
            </a:lvl1pPr>
            <a:lvl2pPr lvl="1" algn="ctr">
              <a:spcBef>
                <a:spcPts val="0"/>
              </a:spcBef>
              <a:spcAft>
                <a:spcPts val="0"/>
              </a:spcAft>
              <a:buSzPts val="64000"/>
              <a:buNone/>
              <a:defRPr sz="13331"/>
            </a:lvl2pPr>
            <a:lvl3pPr lvl="2" algn="ctr">
              <a:spcBef>
                <a:spcPts val="0"/>
              </a:spcBef>
              <a:spcAft>
                <a:spcPts val="0"/>
              </a:spcAft>
              <a:buSzPts val="64000"/>
              <a:buNone/>
              <a:defRPr sz="13331"/>
            </a:lvl3pPr>
            <a:lvl4pPr lvl="3" algn="ctr">
              <a:spcBef>
                <a:spcPts val="0"/>
              </a:spcBef>
              <a:spcAft>
                <a:spcPts val="0"/>
              </a:spcAft>
              <a:buSzPts val="64000"/>
              <a:buNone/>
              <a:defRPr sz="13331"/>
            </a:lvl4pPr>
            <a:lvl5pPr lvl="4" algn="ctr">
              <a:spcBef>
                <a:spcPts val="0"/>
              </a:spcBef>
              <a:spcAft>
                <a:spcPts val="0"/>
              </a:spcAft>
              <a:buSzPts val="64000"/>
              <a:buNone/>
              <a:defRPr sz="13331"/>
            </a:lvl5pPr>
            <a:lvl6pPr lvl="5" algn="ctr">
              <a:spcBef>
                <a:spcPts val="0"/>
              </a:spcBef>
              <a:spcAft>
                <a:spcPts val="0"/>
              </a:spcAft>
              <a:buSzPts val="64000"/>
              <a:buNone/>
              <a:defRPr sz="13331"/>
            </a:lvl6pPr>
            <a:lvl7pPr lvl="6" algn="ctr">
              <a:spcBef>
                <a:spcPts val="0"/>
              </a:spcBef>
              <a:spcAft>
                <a:spcPts val="0"/>
              </a:spcAft>
              <a:buSzPts val="64000"/>
              <a:buNone/>
              <a:defRPr sz="13331"/>
            </a:lvl7pPr>
            <a:lvl8pPr lvl="7" algn="ctr">
              <a:spcBef>
                <a:spcPts val="0"/>
              </a:spcBef>
              <a:spcAft>
                <a:spcPts val="0"/>
              </a:spcAft>
              <a:buSzPts val="64000"/>
              <a:buNone/>
              <a:defRPr sz="13331"/>
            </a:lvl8pPr>
            <a:lvl9pPr lvl="8" algn="ctr">
              <a:spcBef>
                <a:spcPts val="0"/>
              </a:spcBef>
              <a:spcAft>
                <a:spcPts val="0"/>
              </a:spcAft>
              <a:buSzPts val="64000"/>
              <a:buNone/>
              <a:defRPr sz="13331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415600" y="4202967"/>
            <a:ext cx="11360834" cy="1734375"/>
          </a:xfrm>
          <a:prstGeom prst="rect">
            <a:avLst/>
          </a:prstGeom>
        </p:spPr>
        <p:txBody>
          <a:bodyPr spcFirstLastPara="1" wrap="square" lIns="487600" tIns="487600" rIns="487600" bIns="487600" anchor="t" anchorCtr="0">
            <a:noAutofit/>
          </a:bodyPr>
          <a:lstStyle>
            <a:lvl1pPr marL="95235" lvl="0" indent="-174597" algn="ctr">
              <a:spcBef>
                <a:spcPts val="0"/>
              </a:spcBef>
              <a:spcAft>
                <a:spcPts val="0"/>
              </a:spcAft>
              <a:buSzPts val="9600"/>
              <a:buChar char="●"/>
              <a:defRPr/>
            </a:lvl1pPr>
            <a:lvl2pPr marL="190470" lvl="1" indent="-146820" algn="ctr">
              <a:spcBef>
                <a:spcPts val="1771"/>
              </a:spcBef>
              <a:spcAft>
                <a:spcPts val="0"/>
              </a:spcAft>
              <a:buSzPts val="7500"/>
              <a:buChar char="○"/>
              <a:defRPr/>
            </a:lvl2pPr>
            <a:lvl3pPr marL="285704" lvl="2" indent="-146820" algn="ctr">
              <a:spcBef>
                <a:spcPts val="1771"/>
              </a:spcBef>
              <a:spcAft>
                <a:spcPts val="0"/>
              </a:spcAft>
              <a:buSzPts val="7500"/>
              <a:buChar char="■"/>
              <a:defRPr/>
            </a:lvl3pPr>
            <a:lvl4pPr marL="380939" lvl="3" indent="-146820" algn="ctr">
              <a:spcBef>
                <a:spcPts val="1771"/>
              </a:spcBef>
              <a:spcAft>
                <a:spcPts val="0"/>
              </a:spcAft>
              <a:buSzPts val="7500"/>
              <a:buChar char="●"/>
              <a:defRPr/>
            </a:lvl4pPr>
            <a:lvl5pPr marL="476174" lvl="4" indent="-146820" algn="ctr">
              <a:spcBef>
                <a:spcPts val="1771"/>
              </a:spcBef>
              <a:spcAft>
                <a:spcPts val="0"/>
              </a:spcAft>
              <a:buSzPts val="7500"/>
              <a:buChar char="○"/>
              <a:defRPr/>
            </a:lvl5pPr>
            <a:lvl6pPr marL="571409" lvl="5" indent="-146820" algn="ctr">
              <a:spcBef>
                <a:spcPts val="1771"/>
              </a:spcBef>
              <a:spcAft>
                <a:spcPts val="0"/>
              </a:spcAft>
              <a:buSzPts val="7500"/>
              <a:buChar char="■"/>
              <a:defRPr/>
            </a:lvl6pPr>
            <a:lvl7pPr marL="666643" lvl="6" indent="-146820" algn="ctr">
              <a:spcBef>
                <a:spcPts val="1771"/>
              </a:spcBef>
              <a:spcAft>
                <a:spcPts val="0"/>
              </a:spcAft>
              <a:buSzPts val="7500"/>
              <a:buChar char="●"/>
              <a:defRPr/>
            </a:lvl7pPr>
            <a:lvl8pPr marL="761878" lvl="7" indent="-146820" algn="ctr">
              <a:spcBef>
                <a:spcPts val="1771"/>
              </a:spcBef>
              <a:spcAft>
                <a:spcPts val="0"/>
              </a:spcAft>
              <a:buSzPts val="7500"/>
              <a:buChar char="○"/>
              <a:defRPr/>
            </a:lvl8pPr>
            <a:lvl9pPr marL="857113" lvl="8" indent="-146820" algn="ctr">
              <a:spcBef>
                <a:spcPts val="1771"/>
              </a:spcBef>
              <a:spcAft>
                <a:spcPts val="1771"/>
              </a:spcAft>
              <a:buSzPts val="75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583" cy="524813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57683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583" cy="524813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  <p:pic>
        <p:nvPicPr>
          <p:cNvPr id="50" name="Google Shape;50;p12" descr="logo.png">
            <a:hlinkClick r:id="rId2"/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52222" y="238125"/>
            <a:ext cx="1993611" cy="4861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5702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34" cy="76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600" tIns="487600" rIns="487600" bIns="48760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900"/>
              <a:buNone/>
              <a:defRPr sz="149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900"/>
              <a:buNone/>
              <a:defRPr sz="149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900"/>
              <a:buNone/>
              <a:defRPr sz="149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900"/>
              <a:buNone/>
              <a:defRPr sz="149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900"/>
              <a:buNone/>
              <a:defRPr sz="149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900"/>
              <a:buNone/>
              <a:defRPr sz="149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900"/>
              <a:buNone/>
              <a:defRPr sz="149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900"/>
              <a:buNone/>
              <a:defRPr sz="149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900"/>
              <a:buNone/>
              <a:defRPr sz="149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34" cy="45551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600" tIns="487600" rIns="487600" bIns="487600" anchor="t" anchorCtr="0">
            <a:noAutofit/>
          </a:bodyPr>
          <a:lstStyle>
            <a:lvl1pPr marL="457200" lvl="0" indent="-838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9600"/>
              <a:buChar char="●"/>
              <a:defRPr sz="9600">
                <a:solidFill>
                  <a:schemeClr val="dk2"/>
                </a:solidFill>
              </a:defRPr>
            </a:lvl1pPr>
            <a:lvl2pPr marL="914400" lvl="1" indent="-704850">
              <a:lnSpc>
                <a:spcPct val="115000"/>
              </a:lnSpc>
              <a:spcBef>
                <a:spcPts val="8500"/>
              </a:spcBef>
              <a:spcAft>
                <a:spcPts val="0"/>
              </a:spcAft>
              <a:buClr>
                <a:schemeClr val="dk2"/>
              </a:buClr>
              <a:buSzPts val="7500"/>
              <a:buChar char="○"/>
              <a:defRPr sz="7500">
                <a:solidFill>
                  <a:schemeClr val="dk2"/>
                </a:solidFill>
              </a:defRPr>
            </a:lvl2pPr>
            <a:lvl3pPr marL="1371600" lvl="2" indent="-704850">
              <a:lnSpc>
                <a:spcPct val="115000"/>
              </a:lnSpc>
              <a:spcBef>
                <a:spcPts val="8500"/>
              </a:spcBef>
              <a:spcAft>
                <a:spcPts val="0"/>
              </a:spcAft>
              <a:buClr>
                <a:schemeClr val="dk2"/>
              </a:buClr>
              <a:buSzPts val="7500"/>
              <a:buChar char="■"/>
              <a:defRPr sz="7500">
                <a:solidFill>
                  <a:schemeClr val="dk2"/>
                </a:solidFill>
              </a:defRPr>
            </a:lvl3pPr>
            <a:lvl4pPr marL="1828800" lvl="3" indent="-704850">
              <a:lnSpc>
                <a:spcPct val="115000"/>
              </a:lnSpc>
              <a:spcBef>
                <a:spcPts val="8500"/>
              </a:spcBef>
              <a:spcAft>
                <a:spcPts val="0"/>
              </a:spcAft>
              <a:buClr>
                <a:schemeClr val="dk2"/>
              </a:buClr>
              <a:buSzPts val="7500"/>
              <a:buChar char="●"/>
              <a:defRPr sz="7500">
                <a:solidFill>
                  <a:schemeClr val="dk2"/>
                </a:solidFill>
              </a:defRPr>
            </a:lvl4pPr>
            <a:lvl5pPr marL="2286000" lvl="4" indent="-704850">
              <a:lnSpc>
                <a:spcPct val="115000"/>
              </a:lnSpc>
              <a:spcBef>
                <a:spcPts val="8500"/>
              </a:spcBef>
              <a:spcAft>
                <a:spcPts val="0"/>
              </a:spcAft>
              <a:buClr>
                <a:schemeClr val="dk2"/>
              </a:buClr>
              <a:buSzPts val="7500"/>
              <a:buChar char="○"/>
              <a:defRPr sz="7500">
                <a:solidFill>
                  <a:schemeClr val="dk2"/>
                </a:solidFill>
              </a:defRPr>
            </a:lvl5pPr>
            <a:lvl6pPr marL="2743200" lvl="5" indent="-704850">
              <a:lnSpc>
                <a:spcPct val="115000"/>
              </a:lnSpc>
              <a:spcBef>
                <a:spcPts val="8500"/>
              </a:spcBef>
              <a:spcAft>
                <a:spcPts val="0"/>
              </a:spcAft>
              <a:buClr>
                <a:schemeClr val="dk2"/>
              </a:buClr>
              <a:buSzPts val="7500"/>
              <a:buChar char="■"/>
              <a:defRPr sz="7500">
                <a:solidFill>
                  <a:schemeClr val="dk2"/>
                </a:solidFill>
              </a:defRPr>
            </a:lvl6pPr>
            <a:lvl7pPr marL="3200400" lvl="6" indent="-704850">
              <a:lnSpc>
                <a:spcPct val="115000"/>
              </a:lnSpc>
              <a:spcBef>
                <a:spcPts val="8500"/>
              </a:spcBef>
              <a:spcAft>
                <a:spcPts val="0"/>
              </a:spcAft>
              <a:buClr>
                <a:schemeClr val="dk2"/>
              </a:buClr>
              <a:buSzPts val="7500"/>
              <a:buChar char="●"/>
              <a:defRPr sz="7500">
                <a:solidFill>
                  <a:schemeClr val="dk2"/>
                </a:solidFill>
              </a:defRPr>
            </a:lvl7pPr>
            <a:lvl8pPr marL="3657600" lvl="7" indent="-704850">
              <a:lnSpc>
                <a:spcPct val="115000"/>
              </a:lnSpc>
              <a:spcBef>
                <a:spcPts val="8500"/>
              </a:spcBef>
              <a:spcAft>
                <a:spcPts val="0"/>
              </a:spcAft>
              <a:buClr>
                <a:schemeClr val="dk2"/>
              </a:buClr>
              <a:buSzPts val="7500"/>
              <a:buChar char="○"/>
              <a:defRPr sz="7500">
                <a:solidFill>
                  <a:schemeClr val="dk2"/>
                </a:solidFill>
              </a:defRPr>
            </a:lvl8pPr>
            <a:lvl9pPr marL="4114800" lvl="8" indent="-704850">
              <a:lnSpc>
                <a:spcPct val="115000"/>
              </a:lnSpc>
              <a:spcBef>
                <a:spcPts val="8500"/>
              </a:spcBef>
              <a:spcAft>
                <a:spcPts val="8500"/>
              </a:spcAft>
              <a:buClr>
                <a:schemeClr val="dk2"/>
              </a:buClr>
              <a:buSzPts val="7500"/>
              <a:buChar char="■"/>
              <a:defRPr sz="75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583" cy="5248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 algn="r">
              <a:buNone/>
              <a:defRPr sz="1104">
                <a:solidFill>
                  <a:schemeClr val="dk2"/>
                </a:solidFill>
              </a:defRPr>
            </a:lvl1pPr>
            <a:lvl2pPr lvl="1" algn="r">
              <a:buNone/>
              <a:defRPr sz="1104">
                <a:solidFill>
                  <a:schemeClr val="dk2"/>
                </a:solidFill>
              </a:defRPr>
            </a:lvl2pPr>
            <a:lvl3pPr lvl="2" algn="r">
              <a:buNone/>
              <a:defRPr sz="1104">
                <a:solidFill>
                  <a:schemeClr val="dk2"/>
                </a:solidFill>
              </a:defRPr>
            </a:lvl3pPr>
            <a:lvl4pPr lvl="3" algn="r">
              <a:buNone/>
              <a:defRPr sz="1104">
                <a:solidFill>
                  <a:schemeClr val="dk2"/>
                </a:solidFill>
              </a:defRPr>
            </a:lvl4pPr>
            <a:lvl5pPr lvl="4" algn="r">
              <a:buNone/>
              <a:defRPr sz="1104">
                <a:solidFill>
                  <a:schemeClr val="dk2"/>
                </a:solidFill>
              </a:defRPr>
            </a:lvl5pPr>
            <a:lvl6pPr lvl="5" algn="r">
              <a:buNone/>
              <a:defRPr sz="1104">
                <a:solidFill>
                  <a:schemeClr val="dk2"/>
                </a:solidFill>
              </a:defRPr>
            </a:lvl6pPr>
            <a:lvl7pPr lvl="6" algn="r">
              <a:buNone/>
              <a:defRPr sz="1104">
                <a:solidFill>
                  <a:schemeClr val="dk2"/>
                </a:solidFill>
              </a:defRPr>
            </a:lvl7pPr>
            <a:lvl8pPr lvl="7" algn="r">
              <a:buNone/>
              <a:defRPr sz="1104">
                <a:solidFill>
                  <a:schemeClr val="dk2"/>
                </a:solidFill>
              </a:defRPr>
            </a:lvl8pPr>
            <a:lvl9pPr lvl="8" algn="r">
              <a:buNone/>
              <a:defRPr sz="1104">
                <a:solidFill>
                  <a:schemeClr val="dk2"/>
                </a:solidFill>
              </a:defRPr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972260904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9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9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9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9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9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9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9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9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9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9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9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9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9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9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9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9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9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9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9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9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9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9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9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9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9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9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292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niversitiesuk.ac.uk/sites/default/files/field/downloads/2021-07/higher-education-and-displaced-people" TargetMode="External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cid:image001.png@01D0EA4A.2BD679A0" TargetMode="External"/><Relationship Id="rId11" Type="http://schemas.openxmlformats.org/officeDocument/2006/relationships/image" Target="../media/image5.png"/><Relationship Id="rId5" Type="http://schemas.openxmlformats.org/officeDocument/2006/relationships/image" Target="../media/image2.png"/><Relationship Id="rId10" Type="http://schemas.openxmlformats.org/officeDocument/2006/relationships/image" Target="../media/image4.png"/><Relationship Id="rId4" Type="http://schemas.openxmlformats.org/officeDocument/2006/relationships/notesSlide" Target="../notesSlides/notesSlide1.xml"/><Relationship Id="rId9" Type="http://schemas.openxmlformats.org/officeDocument/2006/relationships/hyperlink" Target="https://www.refugee-action.org.uk/wp-content/uploads/2016/11/letrefugeeslearnfullrepor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34343"/>
        </a:solidFill>
        <a:effectLst/>
      </p:bgPr>
    </p:bg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utoShape 3">
            <a:extLst>
              <a:ext uri="{FF2B5EF4-FFF2-40B4-BE49-F238E27FC236}">
                <a16:creationId xmlns:a16="http://schemas.microsoft.com/office/drawing/2014/main" id="{960680F2-76CB-E9F2-003E-8272E6C64F7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24000" y="0"/>
            <a:ext cx="52917" cy="7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9050" tIns="9525" rIns="19050" bIns="9525" numCol="1" anchor="t" anchorCtr="0" compatLnSpc="1">
            <a:prstTxWarp prst="textNoShape">
              <a:avLst/>
            </a:prstTxWarp>
          </a:bodyPr>
          <a:lstStyle/>
          <a:p>
            <a:pPr defTabSz="190470">
              <a:buClr>
                <a:srgbClr val="000000"/>
              </a:buClr>
            </a:pPr>
            <a:endParaRPr lang="en-US" sz="292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10" name="AutoShape 7">
            <a:extLst>
              <a:ext uri="{FF2B5EF4-FFF2-40B4-BE49-F238E27FC236}">
                <a16:creationId xmlns:a16="http://schemas.microsoft.com/office/drawing/2014/main" id="{19E0C26A-EE56-29FD-3D4D-885A3B9258A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24000" y="0"/>
            <a:ext cx="52917" cy="7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9050" tIns="9525" rIns="19050" bIns="9525" numCol="1" anchor="t" anchorCtr="0" compatLnSpc="1">
            <a:prstTxWarp prst="textNoShape">
              <a:avLst/>
            </a:prstTxWarp>
          </a:bodyPr>
          <a:lstStyle/>
          <a:p>
            <a:pPr defTabSz="190470">
              <a:buClr>
                <a:srgbClr val="000000"/>
              </a:buClr>
            </a:pPr>
            <a:endParaRPr lang="en-US" sz="292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30" name="AutoShape 9">
            <a:extLst>
              <a:ext uri="{FF2B5EF4-FFF2-40B4-BE49-F238E27FC236}">
                <a16:creationId xmlns:a16="http://schemas.microsoft.com/office/drawing/2014/main" id="{909EF0F8-51A5-0293-ABBF-54A976F931C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24000" y="0"/>
            <a:ext cx="52917" cy="7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9050" tIns="9525" rIns="19050" bIns="9525" numCol="1" anchor="t" anchorCtr="0" compatLnSpc="1">
            <a:prstTxWarp prst="textNoShape">
              <a:avLst/>
            </a:prstTxWarp>
          </a:bodyPr>
          <a:lstStyle/>
          <a:p>
            <a:pPr defTabSz="190470">
              <a:buClr>
                <a:srgbClr val="000000"/>
              </a:buClr>
            </a:pPr>
            <a:endParaRPr lang="en-US" sz="292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35" name="AutoShape 13">
            <a:extLst>
              <a:ext uri="{FF2B5EF4-FFF2-40B4-BE49-F238E27FC236}">
                <a16:creationId xmlns:a16="http://schemas.microsoft.com/office/drawing/2014/main" id="{B5227788-5132-3611-A587-770C886E0E9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24000" y="0"/>
            <a:ext cx="52917" cy="7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9050" tIns="9525" rIns="19050" bIns="9525" numCol="1" anchor="t" anchorCtr="0" compatLnSpc="1">
            <a:prstTxWarp prst="textNoShape">
              <a:avLst/>
            </a:prstTxWarp>
          </a:bodyPr>
          <a:lstStyle/>
          <a:p>
            <a:pPr defTabSz="190470">
              <a:buClr>
                <a:srgbClr val="000000"/>
              </a:buClr>
            </a:pPr>
            <a:endParaRPr lang="en-US" sz="292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38" name="AutoShape 15">
            <a:extLst>
              <a:ext uri="{FF2B5EF4-FFF2-40B4-BE49-F238E27FC236}">
                <a16:creationId xmlns:a16="http://schemas.microsoft.com/office/drawing/2014/main" id="{DB75225A-20F8-1FEA-7C10-D61DE80BCEE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24000" y="0"/>
            <a:ext cx="52917" cy="7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9050" tIns="9525" rIns="19050" bIns="9525" numCol="1" anchor="t" anchorCtr="0" compatLnSpc="1">
            <a:prstTxWarp prst="textNoShape">
              <a:avLst/>
            </a:prstTxWarp>
          </a:bodyPr>
          <a:lstStyle/>
          <a:p>
            <a:pPr defTabSz="190470">
              <a:buClr>
                <a:srgbClr val="000000"/>
              </a:buClr>
            </a:pPr>
            <a:endParaRPr lang="en-US" sz="292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39" name="Rectangle 16">
            <a:extLst>
              <a:ext uri="{FF2B5EF4-FFF2-40B4-BE49-F238E27FC236}">
                <a16:creationId xmlns:a16="http://schemas.microsoft.com/office/drawing/2014/main" id="{4F062794-7F36-3BFF-4F95-CF71626E7B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9154"/>
            <a:ext cx="38537" cy="76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9050" tIns="9525" rIns="19050" bIns="9525" numCol="1" anchor="ctr" anchorCtr="0" compatLnSpc="1">
            <a:prstTxWarp prst="textNoShape">
              <a:avLst/>
            </a:prstTxWarp>
            <a:spAutoFit/>
          </a:bodyPr>
          <a:lstStyle/>
          <a:p>
            <a:pPr defTabSz="19047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375" kern="0" dirty="0">
              <a:solidFill>
                <a:srgbClr val="000000"/>
              </a:solidFill>
              <a:latin typeface="Arial" panose="020B0604020202020204" pitchFamily="34" charset="0"/>
              <a:cs typeface="Arial"/>
              <a:sym typeface="Arial"/>
            </a:endParaRPr>
          </a:p>
        </p:txBody>
      </p:sp>
      <p:sp>
        <p:nvSpPr>
          <p:cNvPr id="48" name="AutoShape 17">
            <a:extLst>
              <a:ext uri="{FF2B5EF4-FFF2-40B4-BE49-F238E27FC236}">
                <a16:creationId xmlns:a16="http://schemas.microsoft.com/office/drawing/2014/main" id="{1ECE6EAA-F41A-716F-3A78-CA47C69E481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24000" y="0"/>
            <a:ext cx="52917" cy="7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9050" tIns="9525" rIns="19050" bIns="9525" numCol="1" anchor="t" anchorCtr="0" compatLnSpc="1">
            <a:prstTxWarp prst="textNoShape">
              <a:avLst/>
            </a:prstTxWarp>
          </a:bodyPr>
          <a:lstStyle/>
          <a:p>
            <a:pPr defTabSz="190470">
              <a:buClr>
                <a:srgbClr val="000000"/>
              </a:buClr>
            </a:pPr>
            <a:endParaRPr lang="en-US" sz="292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52" name="AutoShape 19">
            <a:extLst>
              <a:ext uri="{FF2B5EF4-FFF2-40B4-BE49-F238E27FC236}">
                <a16:creationId xmlns:a16="http://schemas.microsoft.com/office/drawing/2014/main" id="{717C4C83-3166-7E41-5A3F-03BF6D343DD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24000" y="0"/>
            <a:ext cx="52917" cy="7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9050" tIns="9525" rIns="19050" bIns="9525" numCol="1" anchor="t" anchorCtr="0" compatLnSpc="1">
            <a:prstTxWarp prst="textNoShape">
              <a:avLst/>
            </a:prstTxWarp>
          </a:bodyPr>
          <a:lstStyle/>
          <a:p>
            <a:pPr defTabSz="190470">
              <a:buClr>
                <a:srgbClr val="000000"/>
              </a:buClr>
            </a:pPr>
            <a:endParaRPr lang="en-US" sz="292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53" name="Rectangle 20">
            <a:extLst>
              <a:ext uri="{FF2B5EF4-FFF2-40B4-BE49-F238E27FC236}">
                <a16:creationId xmlns:a16="http://schemas.microsoft.com/office/drawing/2014/main" id="{C7A0D02F-D4CA-E6FF-F9F3-7F34047578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9154"/>
            <a:ext cx="38537" cy="76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9050" tIns="9525" rIns="19050" bIns="9525" numCol="1" anchor="ctr" anchorCtr="0" compatLnSpc="1">
            <a:prstTxWarp prst="textNoShape">
              <a:avLst/>
            </a:prstTxWarp>
            <a:spAutoFit/>
          </a:bodyPr>
          <a:lstStyle/>
          <a:p>
            <a:pPr defTabSz="19047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375" kern="0" dirty="0">
              <a:solidFill>
                <a:srgbClr val="000000"/>
              </a:solidFill>
              <a:latin typeface="Arial" panose="020B0604020202020204" pitchFamily="34" charset="0"/>
              <a:cs typeface="Arial"/>
              <a:sym typeface="Arial"/>
            </a:endParaRPr>
          </a:p>
        </p:txBody>
      </p:sp>
      <p:sp>
        <p:nvSpPr>
          <p:cNvPr id="70" name="AutoShape 21">
            <a:extLst>
              <a:ext uri="{FF2B5EF4-FFF2-40B4-BE49-F238E27FC236}">
                <a16:creationId xmlns:a16="http://schemas.microsoft.com/office/drawing/2014/main" id="{3455DF08-4C6A-8B92-4BFD-CC3B251C596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24000" y="0"/>
            <a:ext cx="52917" cy="7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9050" tIns="9525" rIns="19050" bIns="9525" numCol="1" anchor="t" anchorCtr="0" compatLnSpc="1">
            <a:prstTxWarp prst="textNoShape">
              <a:avLst/>
            </a:prstTxWarp>
          </a:bodyPr>
          <a:lstStyle/>
          <a:p>
            <a:pPr defTabSz="190470">
              <a:buClr>
                <a:srgbClr val="000000"/>
              </a:buClr>
            </a:pPr>
            <a:endParaRPr lang="en-US" sz="292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86" name="AutoShape 23">
            <a:extLst>
              <a:ext uri="{FF2B5EF4-FFF2-40B4-BE49-F238E27FC236}">
                <a16:creationId xmlns:a16="http://schemas.microsoft.com/office/drawing/2014/main" id="{43BC3079-FE22-AB8D-EA96-84F8EF71864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24000" y="0"/>
            <a:ext cx="52917" cy="7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9050" tIns="9525" rIns="19050" bIns="9525" numCol="1" anchor="t" anchorCtr="0" compatLnSpc="1">
            <a:prstTxWarp prst="textNoShape">
              <a:avLst/>
            </a:prstTxWarp>
          </a:bodyPr>
          <a:lstStyle/>
          <a:p>
            <a:pPr defTabSz="190470">
              <a:buClr>
                <a:srgbClr val="000000"/>
              </a:buClr>
            </a:pPr>
            <a:endParaRPr lang="en-US" sz="292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87" name="Rectangle 24">
            <a:extLst>
              <a:ext uri="{FF2B5EF4-FFF2-40B4-BE49-F238E27FC236}">
                <a16:creationId xmlns:a16="http://schemas.microsoft.com/office/drawing/2014/main" id="{E12A4804-0E73-9E6E-6470-4004A39F1C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-67325"/>
            <a:ext cx="38537" cy="134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9050" tIns="9525" rIns="19050" bIns="9525" numCol="1" anchor="ctr" anchorCtr="0" compatLnSpc="1">
            <a:prstTxWarp prst="textNoShape">
              <a:avLst/>
            </a:prstTxWarp>
            <a:spAutoFit/>
          </a:bodyPr>
          <a:lstStyle/>
          <a:p>
            <a:pPr defTabSz="19047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375" kern="0" dirty="0">
              <a:solidFill>
                <a:srgbClr val="000000"/>
              </a:solidFill>
              <a:latin typeface="Arial" panose="020B0604020202020204" pitchFamily="34" charset="0"/>
              <a:cs typeface="Arial"/>
              <a:sym typeface="Arial"/>
            </a:endParaRPr>
          </a:p>
          <a:p>
            <a:pPr defTabSz="19047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375" kern="0" dirty="0">
              <a:solidFill>
                <a:srgbClr val="000000"/>
              </a:solidFill>
              <a:latin typeface="Arial" panose="020B0604020202020204" pitchFamily="34" charset="0"/>
              <a:cs typeface="Arial"/>
              <a:sym typeface="Arial"/>
            </a:endParaRPr>
          </a:p>
        </p:txBody>
      </p:sp>
      <p:sp>
        <p:nvSpPr>
          <p:cNvPr id="93" name="AutoShape 27">
            <a:extLst>
              <a:ext uri="{FF2B5EF4-FFF2-40B4-BE49-F238E27FC236}">
                <a16:creationId xmlns:a16="http://schemas.microsoft.com/office/drawing/2014/main" id="{7B96CF90-2973-D383-5BB8-2BB08ABC2BA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24000" y="0"/>
            <a:ext cx="52917" cy="7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19050" tIns="9525" rIns="19050" bIns="9525" numCol="1" anchor="t" anchorCtr="0" compatLnSpc="1">
            <a:prstTxWarp prst="textNoShape">
              <a:avLst/>
            </a:prstTxWarp>
          </a:bodyPr>
          <a:lstStyle/>
          <a:p>
            <a:pPr defTabSz="190470">
              <a:buClr>
                <a:srgbClr val="000000"/>
              </a:buClr>
            </a:pPr>
            <a:endParaRPr lang="en-US" sz="292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94" name="Rectangle 28">
            <a:extLst>
              <a:ext uri="{FF2B5EF4-FFF2-40B4-BE49-F238E27FC236}">
                <a16:creationId xmlns:a16="http://schemas.microsoft.com/office/drawing/2014/main" id="{CFBD8285-7678-8981-AB12-802A7A8C3C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9154"/>
            <a:ext cx="38537" cy="76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9050" tIns="9525" rIns="19050" bIns="9525" numCol="1" anchor="ctr" anchorCtr="0" compatLnSpc="1">
            <a:prstTxWarp prst="textNoShape">
              <a:avLst/>
            </a:prstTxWarp>
            <a:spAutoFit/>
          </a:bodyPr>
          <a:lstStyle/>
          <a:p>
            <a:pPr defTabSz="19047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375" kern="0" dirty="0">
              <a:solidFill>
                <a:srgbClr val="000000"/>
              </a:solidFill>
              <a:latin typeface="Arial" panose="020B0604020202020204" pitchFamily="34" charset="0"/>
              <a:cs typeface="Arial"/>
              <a:sym typeface="Arial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D310DDD2-3B9F-2AEE-3AC0-4DB6BDB1992C}"/>
              </a:ext>
            </a:extLst>
          </p:cNvPr>
          <p:cNvGrpSpPr/>
          <p:nvPr/>
        </p:nvGrpSpPr>
        <p:grpSpPr>
          <a:xfrm>
            <a:off x="-1" y="0"/>
            <a:ext cx="12214161" cy="6858000"/>
            <a:chOff x="1710760" y="189990"/>
            <a:chExt cx="8771480" cy="6469385"/>
          </a:xfrm>
        </p:grpSpPr>
        <p:sp>
          <p:nvSpPr>
            <p:cNvPr id="55" name="Google Shape;55;p13"/>
            <p:cNvSpPr/>
            <p:nvPr/>
          </p:nvSpPr>
          <p:spPr>
            <a:xfrm>
              <a:off x="2999771" y="190021"/>
              <a:ext cx="7482438" cy="89800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19047" tIns="19047" rIns="19047" bIns="19047" anchor="ctr" anchorCtr="0">
              <a:noAutofit/>
            </a:bodyPr>
            <a:lstStyle/>
            <a:p>
              <a:pPr defTabSz="190470">
                <a:buClr>
                  <a:srgbClr val="000000"/>
                </a:buClr>
              </a:pPr>
              <a:endParaRPr sz="292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56" name="Google Shape;56;p13"/>
            <p:cNvSpPr/>
            <p:nvPr/>
          </p:nvSpPr>
          <p:spPr>
            <a:xfrm>
              <a:off x="1897214" y="189990"/>
              <a:ext cx="1047000" cy="10192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19047" tIns="19047" rIns="19047" bIns="19047" anchor="ctr" anchorCtr="0">
              <a:noAutofit/>
            </a:bodyPr>
            <a:lstStyle/>
            <a:p>
              <a:pPr defTabSz="190470">
                <a:buClr>
                  <a:srgbClr val="000000"/>
                </a:buClr>
              </a:pPr>
              <a:endParaRPr sz="292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57" name="Google Shape;57;p13"/>
            <p:cNvSpPr/>
            <p:nvPr/>
          </p:nvSpPr>
          <p:spPr>
            <a:xfrm>
              <a:off x="4655692" y="1136354"/>
              <a:ext cx="2891563" cy="55230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19047" tIns="19047" rIns="19047" bIns="19047" anchor="ctr" anchorCtr="0">
              <a:noAutofit/>
            </a:bodyPr>
            <a:lstStyle/>
            <a:p>
              <a:pPr defTabSz="190470">
                <a:buClr>
                  <a:srgbClr val="000000"/>
                </a:buClr>
                <a:buSzPts val="1100"/>
              </a:pPr>
              <a:endParaRPr sz="292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58" name="Google Shape;58;p13"/>
            <p:cNvSpPr/>
            <p:nvPr/>
          </p:nvSpPr>
          <p:spPr>
            <a:xfrm>
              <a:off x="1710766" y="1136354"/>
              <a:ext cx="2891563" cy="55230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19047" tIns="19047" rIns="19047" bIns="19047" anchor="ctr" anchorCtr="0">
              <a:noAutofit/>
            </a:bodyPr>
            <a:lstStyle/>
            <a:p>
              <a:pPr defTabSz="190470">
                <a:buClr>
                  <a:srgbClr val="000000"/>
                </a:buClr>
              </a:pPr>
              <a:endParaRPr sz="292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59" name="Google Shape;59;p13"/>
            <p:cNvSpPr/>
            <p:nvPr/>
          </p:nvSpPr>
          <p:spPr>
            <a:xfrm>
              <a:off x="7562719" y="1136332"/>
              <a:ext cx="2891563" cy="544152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19047" tIns="19047" rIns="19047" bIns="19047" anchor="ctr" anchorCtr="0">
              <a:noAutofit/>
            </a:bodyPr>
            <a:lstStyle/>
            <a:p>
              <a:pPr defTabSz="190470">
                <a:buClr>
                  <a:srgbClr val="000000"/>
                </a:buClr>
              </a:pPr>
              <a:endParaRPr sz="292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60" name="Google Shape;60;p13"/>
            <p:cNvSpPr txBox="1"/>
            <p:nvPr/>
          </p:nvSpPr>
          <p:spPr>
            <a:xfrm>
              <a:off x="3115736" y="310313"/>
              <a:ext cx="6085063" cy="42375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9047" tIns="19047" rIns="19047" bIns="19047" anchor="t" anchorCtr="0">
              <a:noAutofit/>
            </a:bodyPr>
            <a:lstStyle/>
            <a:p>
              <a:pPr defTabSz="190470">
                <a:lnSpc>
                  <a:spcPct val="115000"/>
                </a:lnSpc>
                <a:buClr>
                  <a:srgbClr val="000000"/>
                </a:buClr>
                <a:buSzPts val="1100"/>
              </a:pPr>
              <a:r>
                <a:rPr lang="en" sz="1562" kern="0" dirty="0">
                  <a:solidFill>
                    <a:srgbClr val="FFFFFF"/>
                  </a:solidFill>
                  <a:latin typeface="Arial"/>
                  <a:ea typeface="Oswald"/>
                  <a:cs typeface="Oswald"/>
                  <a:sym typeface="Oswald"/>
                </a:rPr>
                <a:t>PGCE(PCET) – Action Research Report - Poster Presentation By GT </a:t>
              </a:r>
              <a:endParaRPr sz="1562" kern="0" dirty="0">
                <a:solidFill>
                  <a:srgbClr val="FFFFFF"/>
                </a:solidFill>
                <a:latin typeface="Arial"/>
                <a:ea typeface="Oswald"/>
                <a:cs typeface="Oswald"/>
                <a:sym typeface="Oswald"/>
              </a:endParaRPr>
            </a:p>
            <a:p>
              <a:pPr defTabSz="190470">
                <a:buClr>
                  <a:srgbClr val="000000"/>
                </a:buClr>
              </a:pPr>
              <a:endParaRPr sz="2000" kern="0" dirty="0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endParaRPr>
            </a:p>
          </p:txBody>
        </p:sp>
        <p:sp>
          <p:nvSpPr>
            <p:cNvPr id="61" name="Google Shape;61;p13"/>
            <p:cNvSpPr txBox="1"/>
            <p:nvPr/>
          </p:nvSpPr>
          <p:spPr>
            <a:xfrm>
              <a:off x="3099295" y="716322"/>
              <a:ext cx="7099500" cy="256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9047" tIns="19047" rIns="19047" bIns="19047" anchor="t" anchorCtr="0">
              <a:noAutofit/>
            </a:bodyPr>
            <a:lstStyle/>
            <a:p>
              <a:pPr defTabSz="190470">
                <a:lnSpc>
                  <a:spcPct val="115000"/>
                </a:lnSpc>
                <a:buClr>
                  <a:srgbClr val="000000"/>
                </a:buClr>
              </a:pPr>
              <a:r>
                <a:rPr lang="en" sz="1200" kern="0" dirty="0">
                  <a:solidFill>
                    <a:srgbClr val="FFFFFF"/>
                  </a:solidFill>
                  <a:latin typeface="Arial"/>
                  <a:ea typeface="Oswald"/>
                  <a:cs typeface="Oswald"/>
                  <a:sym typeface="Droid Serif"/>
                </a:rPr>
                <a:t>Title : Motivating asylum </a:t>
              </a:r>
              <a:r>
                <a:rPr lang="en-GB" sz="1200" kern="0" dirty="0">
                  <a:solidFill>
                    <a:srgbClr val="FFFFFF"/>
                  </a:solidFill>
                  <a:latin typeface="Arial"/>
                  <a:ea typeface="Oswald"/>
                  <a:cs typeface="Oswald"/>
                  <a:sym typeface="Droid Serif"/>
                </a:rPr>
                <a:t>seekers and refugees to</a:t>
              </a:r>
              <a:r>
                <a:rPr lang="en" sz="1200" kern="0" dirty="0">
                  <a:solidFill>
                    <a:srgbClr val="FFFFFF"/>
                  </a:solidFill>
                  <a:latin typeface="Arial"/>
                  <a:ea typeface="Oswald"/>
                  <a:cs typeface="Oswald"/>
                  <a:sym typeface="Droid Serif"/>
                </a:rPr>
                <a:t> learn English: Overcoming Hurdles for </a:t>
              </a:r>
              <a:r>
                <a:rPr lang="en-GB" sz="1200" kern="0" dirty="0">
                  <a:solidFill>
                    <a:srgbClr val="FFFFFF"/>
                  </a:solidFill>
                  <a:latin typeface="Arial"/>
                  <a:ea typeface="Oswald"/>
                  <a:cs typeface="Oswald"/>
                  <a:sym typeface="Droid Serif"/>
                </a:rPr>
                <a:t>Successful</a:t>
              </a:r>
              <a:r>
                <a:rPr lang="en" sz="1200" kern="0" dirty="0">
                  <a:solidFill>
                    <a:srgbClr val="FFFFFF"/>
                  </a:solidFill>
                  <a:latin typeface="Arial"/>
                  <a:ea typeface="Oswald"/>
                  <a:cs typeface="Oswald"/>
                  <a:sym typeface="Droid Serif"/>
                </a:rPr>
                <a:t> integration </a:t>
              </a:r>
              <a:endParaRPr sz="1200" kern="0" dirty="0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endParaRPr>
            </a:p>
          </p:txBody>
        </p:sp>
        <p:sp>
          <p:nvSpPr>
            <p:cNvPr id="63" name="Google Shape;63;p13"/>
            <p:cNvSpPr txBox="1"/>
            <p:nvPr/>
          </p:nvSpPr>
          <p:spPr>
            <a:xfrm>
              <a:off x="1837359" y="1296432"/>
              <a:ext cx="2522337" cy="21454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9047" tIns="19047" rIns="19047" bIns="19047" anchor="t" anchorCtr="0">
              <a:noAutofit/>
            </a:bodyPr>
            <a:lstStyle/>
            <a:p>
              <a:pPr algn="ctr" defTabSz="190470">
                <a:lnSpc>
                  <a:spcPct val="115000"/>
                </a:lnSpc>
                <a:buClr>
                  <a:srgbClr val="000000"/>
                </a:buClr>
                <a:buSzPts val="1100"/>
              </a:pPr>
              <a:r>
                <a:rPr lang="en-GB" sz="1125" b="1" kern="0" dirty="0">
                  <a:solidFill>
                    <a:srgbClr val="FF0000"/>
                  </a:solidFill>
                  <a:latin typeface="Oswald" pitchFamily="2" charset="77"/>
                  <a:ea typeface="Oswald"/>
                  <a:cs typeface="Oswald"/>
                  <a:sym typeface="Oswald"/>
                </a:rPr>
                <a:t>Introduction</a:t>
              </a:r>
              <a:r>
                <a:rPr lang="en-GB" sz="1125" b="1" kern="0" dirty="0">
                  <a:solidFill>
                    <a:srgbClr val="666666"/>
                  </a:solidFill>
                  <a:latin typeface="Oswald"/>
                  <a:ea typeface="Oswald"/>
                  <a:cs typeface="Oswald"/>
                  <a:sym typeface="Oswald"/>
                </a:rPr>
                <a:t> </a:t>
              </a:r>
              <a:endParaRPr sz="1125" b="1" kern="0" dirty="0">
                <a:solidFill>
                  <a:srgbClr val="666666"/>
                </a:solidFill>
                <a:latin typeface="Oswald"/>
                <a:ea typeface="Oswald"/>
                <a:cs typeface="Oswald"/>
                <a:sym typeface="Oswald"/>
              </a:endParaRPr>
            </a:p>
            <a:p>
              <a:pPr defTabSz="190470">
                <a:buClr>
                  <a:srgbClr val="000000"/>
                </a:buClr>
              </a:pPr>
              <a:endParaRPr sz="292" kern="0" dirty="0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endParaRPr>
            </a:p>
          </p:txBody>
        </p:sp>
        <p:sp>
          <p:nvSpPr>
            <p:cNvPr id="64" name="Google Shape;64;p13"/>
            <p:cNvSpPr/>
            <p:nvPr/>
          </p:nvSpPr>
          <p:spPr>
            <a:xfrm>
              <a:off x="1710760" y="6577875"/>
              <a:ext cx="2891563" cy="8150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19047" tIns="19047" rIns="19047" bIns="19047" anchor="ctr" anchorCtr="0">
              <a:noAutofit/>
            </a:bodyPr>
            <a:lstStyle/>
            <a:p>
              <a:pPr defTabSz="190470">
                <a:buClr>
                  <a:srgbClr val="000000"/>
                </a:buClr>
              </a:pPr>
              <a:endParaRPr sz="292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65" name="Google Shape;65;p13"/>
            <p:cNvSpPr/>
            <p:nvPr/>
          </p:nvSpPr>
          <p:spPr>
            <a:xfrm>
              <a:off x="4655309" y="6577875"/>
              <a:ext cx="2891563" cy="8150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19047" tIns="19047" rIns="19047" bIns="19047" anchor="ctr" anchorCtr="0">
              <a:noAutofit/>
            </a:bodyPr>
            <a:lstStyle/>
            <a:p>
              <a:pPr defTabSz="190470">
                <a:buClr>
                  <a:srgbClr val="000000"/>
                </a:buClr>
              </a:pPr>
              <a:endParaRPr sz="292" kern="0">
                <a:solidFill>
                  <a:srgbClr val="0097A7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66" name="Google Shape;66;p13"/>
            <p:cNvSpPr/>
            <p:nvPr/>
          </p:nvSpPr>
          <p:spPr>
            <a:xfrm>
              <a:off x="7590677" y="6577875"/>
              <a:ext cx="2891563" cy="8150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19047" tIns="19047" rIns="19047" bIns="19047" anchor="ctr" anchorCtr="0">
              <a:noAutofit/>
            </a:bodyPr>
            <a:lstStyle/>
            <a:p>
              <a:pPr defTabSz="190470">
                <a:buClr>
                  <a:srgbClr val="000000"/>
                </a:buClr>
              </a:pPr>
              <a:endParaRPr sz="292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67" name="Google Shape;67;p13"/>
            <p:cNvSpPr txBox="1"/>
            <p:nvPr/>
          </p:nvSpPr>
          <p:spPr>
            <a:xfrm>
              <a:off x="1901117" y="4087007"/>
              <a:ext cx="2473302" cy="23374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9047" tIns="19047" rIns="19047" bIns="19047" anchor="t" anchorCtr="0">
              <a:noAutofit/>
            </a:bodyPr>
            <a:lstStyle/>
            <a:p>
              <a:pPr algn="ctr" defTabSz="190470">
                <a:lnSpc>
                  <a:spcPct val="115000"/>
                </a:lnSpc>
                <a:buClr>
                  <a:srgbClr val="000000"/>
                </a:buClr>
              </a:pPr>
              <a:r>
                <a:rPr lang="en-GB" sz="1125" b="1" kern="0" dirty="0">
                  <a:solidFill>
                    <a:srgbClr val="FF0000"/>
                  </a:solidFill>
                  <a:latin typeface="Oswald" pitchFamily="2" charset="77"/>
                  <a:ea typeface="Oswald"/>
                  <a:cs typeface="Oswald"/>
                  <a:sym typeface="Oswald"/>
                </a:rPr>
                <a:t>Methodology – key points </a:t>
              </a:r>
              <a:endParaRPr sz="1125" b="1" kern="0" dirty="0">
                <a:solidFill>
                  <a:srgbClr val="FF0000"/>
                </a:solidFill>
                <a:latin typeface="Oswald" pitchFamily="2" charset="77"/>
                <a:ea typeface="Oswald"/>
                <a:cs typeface="Oswald"/>
                <a:sym typeface="Oswald"/>
              </a:endParaRPr>
            </a:p>
            <a:p>
              <a:pPr defTabSz="190470">
                <a:buClr>
                  <a:srgbClr val="000000"/>
                </a:buClr>
              </a:pPr>
              <a:endParaRPr sz="292" kern="0" dirty="0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endParaRPr>
            </a:p>
          </p:txBody>
        </p:sp>
        <p:sp>
          <p:nvSpPr>
            <p:cNvPr id="71" name="Google Shape;71;p13"/>
            <p:cNvSpPr txBox="1"/>
            <p:nvPr/>
          </p:nvSpPr>
          <p:spPr>
            <a:xfrm>
              <a:off x="4810125" y="1250478"/>
              <a:ext cx="2987819" cy="30231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9047" tIns="19047" rIns="19047" bIns="19047" anchor="t" anchorCtr="0">
              <a:noAutofit/>
            </a:bodyPr>
            <a:lstStyle/>
            <a:p>
              <a:pPr algn="ctr" defTabSz="190470">
                <a:lnSpc>
                  <a:spcPct val="115000"/>
                </a:lnSpc>
                <a:buClr>
                  <a:srgbClr val="000000"/>
                </a:buClr>
              </a:pPr>
              <a:r>
                <a:rPr lang="en" sz="1125" b="1" kern="0" dirty="0">
                  <a:solidFill>
                    <a:srgbClr val="FF0000"/>
                  </a:solidFill>
                  <a:latin typeface="Oswald" pitchFamily="2" charset="77"/>
                  <a:ea typeface="Oswald"/>
                  <a:cs typeface="Oswald"/>
                  <a:sym typeface="Oswald"/>
                </a:rPr>
                <a:t>Literature Review  </a:t>
              </a:r>
              <a:endParaRPr sz="1125" b="1" kern="0" dirty="0">
                <a:solidFill>
                  <a:srgbClr val="FF0000"/>
                </a:solidFill>
                <a:latin typeface="Oswald" pitchFamily="2" charset="77"/>
                <a:ea typeface="Oswald"/>
                <a:cs typeface="Oswald"/>
                <a:sym typeface="Oswald"/>
              </a:endParaRPr>
            </a:p>
            <a:p>
              <a:pPr defTabSz="190470">
                <a:buClr>
                  <a:srgbClr val="000000"/>
                </a:buClr>
              </a:pPr>
              <a:endParaRPr sz="292" kern="0" dirty="0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endParaRPr>
            </a:p>
          </p:txBody>
        </p:sp>
        <p:sp>
          <p:nvSpPr>
            <p:cNvPr id="75" name="Google Shape;75;p13"/>
            <p:cNvSpPr txBox="1"/>
            <p:nvPr/>
          </p:nvSpPr>
          <p:spPr>
            <a:xfrm>
              <a:off x="4683949" y="4528997"/>
              <a:ext cx="4056895" cy="30231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9047" tIns="19047" rIns="19047" bIns="19047" anchor="t" anchorCtr="0">
              <a:noAutofit/>
            </a:bodyPr>
            <a:lstStyle/>
            <a:p>
              <a:pPr algn="ctr" defTabSz="190470">
                <a:lnSpc>
                  <a:spcPct val="115000"/>
                </a:lnSpc>
                <a:buClr>
                  <a:srgbClr val="000000"/>
                </a:buClr>
              </a:pPr>
              <a:r>
                <a:rPr lang="en-GB" sz="1125" b="1" kern="0" dirty="0">
                  <a:solidFill>
                    <a:srgbClr val="FF0000"/>
                  </a:solidFill>
                  <a:latin typeface="Oswald"/>
                  <a:ea typeface="Oswald"/>
                  <a:cs typeface="Oswald"/>
                  <a:sym typeface="Oswald"/>
                </a:rPr>
                <a:t>Evidence/data  </a:t>
              </a:r>
              <a:endParaRPr sz="1125" b="1" kern="0" dirty="0">
                <a:solidFill>
                  <a:srgbClr val="FF0000"/>
                </a:solidFill>
                <a:latin typeface="Oswald"/>
                <a:ea typeface="Oswald"/>
                <a:cs typeface="Oswald"/>
                <a:sym typeface="Oswald"/>
              </a:endParaRPr>
            </a:p>
            <a:p>
              <a:pPr defTabSz="190470">
                <a:buClr>
                  <a:srgbClr val="000000"/>
                </a:buClr>
              </a:pPr>
              <a:endParaRPr sz="292" kern="0" dirty="0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endParaRPr>
            </a:p>
          </p:txBody>
        </p:sp>
        <p:sp>
          <p:nvSpPr>
            <p:cNvPr id="77" name="Google Shape;77;p13"/>
            <p:cNvSpPr txBox="1"/>
            <p:nvPr/>
          </p:nvSpPr>
          <p:spPr>
            <a:xfrm>
              <a:off x="8064201" y="1241152"/>
              <a:ext cx="2023359" cy="30231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9047" tIns="19047" rIns="19047" bIns="19047" anchor="t" anchorCtr="0">
              <a:noAutofit/>
            </a:bodyPr>
            <a:lstStyle/>
            <a:p>
              <a:pPr algn="ctr" defTabSz="190470">
                <a:lnSpc>
                  <a:spcPct val="115000"/>
                </a:lnSpc>
                <a:buClr>
                  <a:srgbClr val="000000"/>
                </a:buClr>
                <a:buSzPts val="1100"/>
              </a:pPr>
              <a:r>
                <a:rPr lang="en-GB" sz="1125" b="1" kern="0" dirty="0">
                  <a:solidFill>
                    <a:srgbClr val="FF0000"/>
                  </a:solidFill>
                  <a:latin typeface="Oswald" pitchFamily="2" charset="77"/>
                  <a:ea typeface="Oswald"/>
                  <a:cs typeface="Oswald"/>
                  <a:sym typeface="Oswald"/>
                </a:rPr>
                <a:t>Conclusions</a:t>
              </a:r>
              <a:r>
                <a:rPr lang="en-GB" sz="1125" b="1" kern="0" dirty="0">
                  <a:solidFill>
                    <a:srgbClr val="666666"/>
                  </a:solidFill>
                  <a:latin typeface="Oswald"/>
                  <a:ea typeface="Oswald"/>
                  <a:cs typeface="Oswald"/>
                  <a:sym typeface="Oswald"/>
                </a:rPr>
                <a:t> </a:t>
              </a:r>
              <a:endParaRPr sz="1125" b="1" kern="0" dirty="0">
                <a:solidFill>
                  <a:srgbClr val="666666"/>
                </a:solidFill>
                <a:latin typeface="Oswald"/>
                <a:ea typeface="Oswald"/>
                <a:cs typeface="Oswald"/>
                <a:sym typeface="Oswald"/>
              </a:endParaRPr>
            </a:p>
            <a:p>
              <a:pPr defTabSz="190470">
                <a:buClr>
                  <a:srgbClr val="000000"/>
                </a:buClr>
              </a:pPr>
              <a:endParaRPr sz="292" kern="0" dirty="0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endParaRPr>
            </a:p>
          </p:txBody>
        </p:sp>
        <p:sp>
          <p:nvSpPr>
            <p:cNvPr id="79" name="Google Shape;79;p13"/>
            <p:cNvSpPr txBox="1"/>
            <p:nvPr/>
          </p:nvSpPr>
          <p:spPr>
            <a:xfrm>
              <a:off x="8063585" y="2664154"/>
              <a:ext cx="2084539" cy="30231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9047" tIns="19047" rIns="19047" bIns="19047" anchor="t" anchorCtr="0">
              <a:noAutofit/>
            </a:bodyPr>
            <a:lstStyle/>
            <a:p>
              <a:pPr algn="ctr" defTabSz="190470">
                <a:lnSpc>
                  <a:spcPct val="115000"/>
                </a:lnSpc>
                <a:buClr>
                  <a:srgbClr val="000000"/>
                </a:buClr>
              </a:pPr>
              <a:r>
                <a:rPr lang="en" sz="1125" b="1" kern="0" dirty="0">
                  <a:solidFill>
                    <a:srgbClr val="FF0000"/>
                  </a:solidFill>
                  <a:latin typeface="Oswald" pitchFamily="2" charset="77"/>
                  <a:ea typeface="Oswald"/>
                  <a:cs typeface="Oswald"/>
                  <a:sym typeface="Oswald"/>
                </a:rPr>
                <a:t>Recommendations</a:t>
              </a:r>
              <a:r>
                <a:rPr lang="en" sz="1125" b="1" kern="0" dirty="0">
                  <a:solidFill>
                    <a:srgbClr val="666666"/>
                  </a:solidFill>
                  <a:latin typeface="Arial"/>
                  <a:ea typeface="Oswald"/>
                  <a:cs typeface="Oswald"/>
                  <a:sym typeface="Oswald"/>
                </a:rPr>
                <a:t>  </a:t>
              </a:r>
              <a:endParaRPr sz="292" kern="0" dirty="0">
                <a:solidFill>
                  <a:srgbClr val="000000"/>
                </a:solidFill>
                <a:latin typeface="Arial"/>
                <a:ea typeface="Oswald"/>
                <a:cs typeface="Oswald"/>
                <a:sym typeface="Oswald"/>
              </a:endParaRPr>
            </a:p>
          </p:txBody>
        </p:sp>
        <p:sp>
          <p:nvSpPr>
            <p:cNvPr id="81" name="Google Shape;81;p13"/>
            <p:cNvSpPr txBox="1"/>
            <p:nvPr/>
          </p:nvSpPr>
          <p:spPr>
            <a:xfrm>
              <a:off x="9075881" y="4491713"/>
              <a:ext cx="956802" cy="30231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9047" tIns="19047" rIns="19047" bIns="19047" anchor="t" anchorCtr="0">
              <a:noAutofit/>
            </a:bodyPr>
            <a:lstStyle/>
            <a:p>
              <a:pPr algn="ctr" defTabSz="190470">
                <a:lnSpc>
                  <a:spcPct val="115000"/>
                </a:lnSpc>
                <a:buClr>
                  <a:srgbClr val="000000"/>
                </a:buClr>
                <a:buSzPts val="1100"/>
              </a:pPr>
              <a:r>
                <a:rPr lang="en" sz="1125" b="1" kern="0" dirty="0">
                  <a:solidFill>
                    <a:srgbClr val="FF0000"/>
                  </a:solidFill>
                  <a:latin typeface="Oswald" pitchFamily="2" charset="77"/>
                  <a:ea typeface="Oswald"/>
                  <a:cs typeface="Oswald"/>
                  <a:sym typeface="Oswald"/>
                </a:rPr>
                <a:t>References</a:t>
              </a:r>
              <a:r>
                <a:rPr lang="en" sz="1125" b="1" kern="0" dirty="0">
                  <a:solidFill>
                    <a:srgbClr val="666666"/>
                  </a:solidFill>
                  <a:latin typeface="Oswald"/>
                  <a:ea typeface="Oswald"/>
                  <a:cs typeface="Oswald"/>
                  <a:sym typeface="Oswald"/>
                </a:rPr>
                <a:t> </a:t>
              </a:r>
              <a:endParaRPr sz="1125" b="1" kern="0" dirty="0">
                <a:solidFill>
                  <a:srgbClr val="666666"/>
                </a:solidFill>
                <a:latin typeface="Oswald"/>
                <a:ea typeface="Oswald"/>
                <a:cs typeface="Oswald"/>
                <a:sym typeface="Oswald"/>
              </a:endParaRPr>
            </a:p>
          </p:txBody>
        </p:sp>
        <p:sp>
          <p:nvSpPr>
            <p:cNvPr id="83" name="Google Shape;83;p13"/>
            <p:cNvSpPr/>
            <p:nvPr/>
          </p:nvSpPr>
          <p:spPr>
            <a:xfrm>
              <a:off x="1710766" y="190021"/>
              <a:ext cx="137375" cy="89800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19047" tIns="19047" rIns="19047" bIns="19047" anchor="ctr" anchorCtr="0">
              <a:noAutofit/>
            </a:bodyPr>
            <a:lstStyle/>
            <a:p>
              <a:pPr defTabSz="190470">
                <a:buClr>
                  <a:srgbClr val="000000"/>
                </a:buClr>
              </a:pPr>
              <a:endParaRPr sz="292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9" name="Google Shape;89;p13"/>
            <p:cNvSpPr txBox="1"/>
            <p:nvPr/>
          </p:nvSpPr>
          <p:spPr>
            <a:xfrm>
              <a:off x="2044859" y="299614"/>
              <a:ext cx="757313" cy="68506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9047" tIns="19047" rIns="19047" bIns="19047" anchor="t" anchorCtr="0">
              <a:noAutofit/>
            </a:bodyPr>
            <a:lstStyle/>
            <a:p>
              <a:pPr algn="ctr" defTabSz="190470">
                <a:buClr>
                  <a:srgbClr val="000000"/>
                </a:buClr>
              </a:pPr>
              <a:endParaRPr sz="1500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pic>
          <p:nvPicPr>
            <p:cNvPr id="2" name="Picture 1" descr="Discover University of Wales Trinity Saint David">
              <a:extLst>
                <a:ext uri="{FF2B5EF4-FFF2-40B4-BE49-F238E27FC236}">
                  <a16:creationId xmlns:a16="http://schemas.microsoft.com/office/drawing/2014/main" id="{67C76358-058A-905A-DB3F-2D870E87A563}"/>
                </a:ext>
              </a:extLst>
            </p:cNvPr>
            <p:cNvPicPr/>
            <p:nvPr/>
          </p:nvPicPr>
          <p:blipFill>
            <a:blip r:embed="rId5" r:link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93206" y="347581"/>
              <a:ext cx="845618" cy="49290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" name="Picture 3" descr="A diagram of a plan&#10;&#10;AI-generated content may be incorrect.">
              <a:extLst>
                <a:ext uri="{FF2B5EF4-FFF2-40B4-BE49-F238E27FC236}">
                  <a16:creationId xmlns:a16="http://schemas.microsoft.com/office/drawing/2014/main" id="{8F463908-6B5E-0F91-F99C-1786BD808E22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128599" y="2502488"/>
              <a:ext cx="1619250" cy="1461793"/>
            </a:xfrm>
            <a:prstGeom prst="rect">
              <a:avLst/>
            </a:prstGeom>
          </p:spPr>
        </p:pic>
        <p:sp>
          <p:nvSpPr>
            <p:cNvPr id="12" name="Round Diagonal Corner of Rectangle 11">
              <a:extLst>
                <a:ext uri="{FF2B5EF4-FFF2-40B4-BE49-F238E27FC236}">
                  <a16:creationId xmlns:a16="http://schemas.microsoft.com/office/drawing/2014/main" id="{03BB7ACE-9FD5-D46B-1B05-6EC81300CFF8}"/>
                </a:ext>
              </a:extLst>
            </p:cNvPr>
            <p:cNvSpPr/>
            <p:nvPr/>
          </p:nvSpPr>
          <p:spPr>
            <a:xfrm>
              <a:off x="1943127" y="4434454"/>
              <a:ext cx="1102557" cy="938719"/>
            </a:xfrm>
            <a:prstGeom prst="round2Diag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190470">
                <a:buClr>
                  <a:srgbClr val="000000"/>
                </a:buClr>
              </a:pPr>
              <a:endParaRPr lang="en-US" sz="292" kern="0" dirty="0">
                <a:solidFill>
                  <a:srgbClr val="FFFFFF"/>
                </a:solidFill>
                <a:latin typeface="Arial"/>
                <a:sym typeface="Arial"/>
              </a:endParaRPr>
            </a:p>
          </p:txBody>
        </p:sp>
        <p:sp>
          <p:nvSpPr>
            <p:cNvPr id="13" name="Round Diagonal Corner of Rectangle 12">
              <a:extLst>
                <a:ext uri="{FF2B5EF4-FFF2-40B4-BE49-F238E27FC236}">
                  <a16:creationId xmlns:a16="http://schemas.microsoft.com/office/drawing/2014/main" id="{A1297843-E8E2-D7E4-9394-7A5A549015DD}"/>
                </a:ext>
              </a:extLst>
            </p:cNvPr>
            <p:cNvSpPr/>
            <p:nvPr/>
          </p:nvSpPr>
          <p:spPr>
            <a:xfrm>
              <a:off x="3298257" y="4408691"/>
              <a:ext cx="1102557" cy="964482"/>
            </a:xfrm>
            <a:prstGeom prst="round2Diag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190470">
                <a:buClr>
                  <a:srgbClr val="000000"/>
                </a:buClr>
              </a:pPr>
              <a:endParaRPr lang="en-US" sz="292" kern="0">
                <a:solidFill>
                  <a:srgbClr val="FFFFFF"/>
                </a:solidFill>
                <a:latin typeface="Arial"/>
                <a:sym typeface="Arial"/>
              </a:endParaRPr>
            </a:p>
          </p:txBody>
        </p:sp>
        <p:sp>
          <p:nvSpPr>
            <p:cNvPr id="14" name="Round Diagonal Corner of Rectangle 13">
              <a:extLst>
                <a:ext uri="{FF2B5EF4-FFF2-40B4-BE49-F238E27FC236}">
                  <a16:creationId xmlns:a16="http://schemas.microsoft.com/office/drawing/2014/main" id="{4EF747DB-BE4C-91A4-C3BF-7CCE8504D96B}"/>
                </a:ext>
              </a:extLst>
            </p:cNvPr>
            <p:cNvSpPr/>
            <p:nvPr/>
          </p:nvSpPr>
          <p:spPr>
            <a:xfrm>
              <a:off x="1869435" y="5543885"/>
              <a:ext cx="1102557" cy="811573"/>
            </a:xfrm>
            <a:prstGeom prst="round2Diag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190470">
                <a:buClr>
                  <a:srgbClr val="000000"/>
                </a:buClr>
              </a:pPr>
              <a:endParaRPr lang="en-US" sz="292" kern="0" dirty="0">
                <a:solidFill>
                  <a:srgbClr val="FFFFFF"/>
                </a:solidFill>
                <a:latin typeface="Arial"/>
                <a:sym typeface="Arial"/>
              </a:endParaRPr>
            </a:p>
          </p:txBody>
        </p:sp>
        <p:sp>
          <p:nvSpPr>
            <p:cNvPr id="15" name="Round Diagonal Corner of Rectangle 14">
              <a:extLst>
                <a:ext uri="{FF2B5EF4-FFF2-40B4-BE49-F238E27FC236}">
                  <a16:creationId xmlns:a16="http://schemas.microsoft.com/office/drawing/2014/main" id="{853B822D-5E72-9BAD-D17C-02B82D2EF223}"/>
                </a:ext>
              </a:extLst>
            </p:cNvPr>
            <p:cNvSpPr/>
            <p:nvPr/>
          </p:nvSpPr>
          <p:spPr>
            <a:xfrm>
              <a:off x="3262700" y="5528894"/>
              <a:ext cx="1102557" cy="784830"/>
            </a:xfrm>
            <a:prstGeom prst="round2Diag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190470">
                <a:buClr>
                  <a:srgbClr val="000000"/>
                </a:buClr>
              </a:pPr>
              <a:endParaRPr lang="en-US" sz="292" kern="0" dirty="0">
                <a:solidFill>
                  <a:srgbClr val="FFFFFF"/>
                </a:solidFill>
                <a:latin typeface="Arial"/>
                <a:sym typeface="Arial"/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00C6B953-1D27-DAE3-1410-00F0AD01CDF9}"/>
                </a:ext>
              </a:extLst>
            </p:cNvPr>
            <p:cNvSpPr txBox="1"/>
            <p:nvPr/>
          </p:nvSpPr>
          <p:spPr>
            <a:xfrm>
              <a:off x="2019582" y="4408691"/>
              <a:ext cx="971001" cy="74035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190470">
                <a:buClr>
                  <a:srgbClr val="000000"/>
                </a:buClr>
              </a:pPr>
              <a:r>
                <a:rPr lang="en-GB" sz="500" b="1" u="sng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Mixed-Methods Approach</a:t>
              </a:r>
              <a:r>
                <a:rPr lang="en-GB" sz="500" u="sng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</a:t>
              </a:r>
            </a:p>
            <a:p>
              <a:pPr defTabSz="190470">
                <a:buClr>
                  <a:srgbClr val="000000"/>
                </a:buClr>
              </a:pPr>
              <a:r>
                <a:rPr lang="en-GB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Combines quantitative and qualitative data to understand asylum seekers' English learning motivations.</a:t>
              </a:r>
            </a:p>
            <a:p>
              <a:pPr defTabSz="190470">
                <a:buClr>
                  <a:srgbClr val="000000"/>
                </a:buClr>
              </a:pPr>
              <a:endParaRPr lang="en-GB" sz="500" b="1" kern="0" dirty="0">
                <a:solidFill>
                  <a:srgbClr val="000000"/>
                </a:solidFill>
                <a:latin typeface="Aptos" panose="020B0004020202020204" pitchFamily="34" charset="0"/>
                <a:cs typeface="Arial"/>
                <a:sym typeface="Arial"/>
              </a:endParaRPr>
            </a:p>
            <a:p>
              <a:pPr defTabSz="190470">
                <a:buClr>
                  <a:srgbClr val="000000"/>
                </a:buClr>
              </a:pPr>
              <a:r>
                <a:rPr lang="en-GB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Selection of Participants</a:t>
              </a:r>
              <a:r>
                <a:rPr lang="en-GB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Surveys- 100 </a:t>
              </a:r>
            </a:p>
            <a:p>
              <a:pPr defTabSz="190470">
                <a:buClr>
                  <a:srgbClr val="000000"/>
                </a:buClr>
              </a:pPr>
              <a:r>
                <a:rPr lang="en-GB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 15  interviews- AS &amp; Refugees, Teachers and Facilitators </a:t>
              </a:r>
            </a:p>
            <a:p>
              <a:pPr defTabSz="190470">
                <a:buClr>
                  <a:srgbClr val="000000"/>
                </a:buClr>
              </a:pPr>
              <a:r>
                <a:rPr lang="en-GB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FGDs-8 from diff ethnicities</a:t>
              </a:r>
              <a:endParaRPr lang="en-US" sz="500" kern="0" dirty="0">
                <a:solidFill>
                  <a:srgbClr val="000000"/>
                </a:solidFill>
                <a:latin typeface="Aptos" panose="020B0004020202020204" pitchFamily="34" charset="0"/>
                <a:cs typeface="Arial"/>
                <a:sym typeface="Arial"/>
              </a:endParaRP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55A562B2-1A8B-C753-BF9C-59D6851E2C3B}"/>
                </a:ext>
              </a:extLst>
            </p:cNvPr>
            <p:cNvSpPr txBox="1"/>
            <p:nvPr/>
          </p:nvSpPr>
          <p:spPr>
            <a:xfrm>
              <a:off x="3325620" y="4381155"/>
              <a:ext cx="1062349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190470">
                <a:buClr>
                  <a:srgbClr val="000000"/>
                </a:buClr>
              </a:pPr>
              <a:r>
                <a:rPr lang="en-GB" sz="500" b="1" u="sng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Data Collection:</a:t>
              </a:r>
            </a:p>
            <a:p>
              <a:pPr defTabSz="190470">
                <a:buClr>
                  <a:srgbClr val="000000"/>
                </a:buClr>
              </a:pPr>
              <a:r>
                <a:rPr lang="en-GB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Surveys</a:t>
              </a:r>
              <a:r>
                <a:rPr lang="en-GB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Target demographic and barriers. Personnel motivation and Challenges towards learning English.</a:t>
              </a:r>
            </a:p>
            <a:p>
              <a:pPr defTabSz="190470">
                <a:buClr>
                  <a:srgbClr val="000000"/>
                </a:buClr>
              </a:pPr>
              <a:r>
                <a:rPr lang="en-GB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Interviews</a:t>
              </a:r>
              <a:r>
                <a:rPr lang="en-GB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In-depth personal stories in learning and teaching English. </a:t>
              </a:r>
            </a:p>
            <a:p>
              <a:pPr defTabSz="190470">
                <a:buClr>
                  <a:srgbClr val="000000"/>
                </a:buClr>
              </a:pPr>
              <a:r>
                <a:rPr lang="en-GB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Focus Groups</a:t>
              </a:r>
              <a:r>
                <a:rPr lang="en-GB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Collective experiences according to culture and Ethnicity and program evaluation.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2AE9900F-FC79-400E-8537-C7220AD9FCA5}"/>
                </a:ext>
              </a:extLst>
            </p:cNvPr>
            <p:cNvSpPr txBox="1"/>
            <p:nvPr/>
          </p:nvSpPr>
          <p:spPr>
            <a:xfrm>
              <a:off x="1940687" y="5605838"/>
              <a:ext cx="97100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190470">
                <a:buClr>
                  <a:srgbClr val="000000"/>
                </a:buClr>
              </a:pPr>
              <a:r>
                <a:rPr lang="en-GB" sz="500" b="1" u="sng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Data Analysis</a:t>
              </a:r>
              <a:r>
                <a:rPr lang="en-GB" sz="500" u="sng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</a:t>
              </a:r>
            </a:p>
            <a:p>
              <a:pPr algn="ctr" defTabSz="190470">
                <a:buClr>
                  <a:srgbClr val="000000"/>
                </a:buClr>
              </a:pPr>
              <a:endParaRPr lang="en-GB" sz="500" kern="0" dirty="0">
                <a:solidFill>
                  <a:srgbClr val="000000"/>
                </a:solidFill>
                <a:latin typeface="Aptos" panose="020B0004020202020204" pitchFamily="34" charset="0"/>
                <a:cs typeface="Arial"/>
                <a:sym typeface="Arial"/>
              </a:endParaRPr>
            </a:p>
            <a:p>
              <a:pPr defTabSz="190470">
                <a:buClr>
                  <a:srgbClr val="000000"/>
                </a:buClr>
              </a:pPr>
              <a:r>
                <a:rPr lang="en-GB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Quantitative</a:t>
              </a:r>
              <a:r>
                <a:rPr lang="en-GB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Descriptive statistics for trends.</a:t>
              </a:r>
            </a:p>
            <a:p>
              <a:pPr defTabSz="190470">
                <a:buClr>
                  <a:srgbClr val="000000"/>
                </a:buClr>
              </a:pPr>
              <a:r>
                <a:rPr lang="en-GB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Qualitative</a:t>
              </a:r>
              <a:r>
                <a:rPr lang="en-GB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Thematic analysis (</a:t>
              </a:r>
              <a:r>
                <a:rPr lang="en-GB" sz="500" b="1" kern="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Braun and Clarke’s (2006)</a:t>
              </a:r>
              <a:r>
                <a:rPr lang="en-GB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 for motivations and strategies.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A5EE68B8-7F44-48D1-46EE-3825FE06C9BE}"/>
                </a:ext>
              </a:extLst>
            </p:cNvPr>
            <p:cNvSpPr txBox="1"/>
            <p:nvPr/>
          </p:nvSpPr>
          <p:spPr>
            <a:xfrm>
              <a:off x="3312566" y="5535500"/>
              <a:ext cx="971001" cy="7848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190470">
                <a:buClr>
                  <a:srgbClr val="000000"/>
                </a:buClr>
              </a:pPr>
              <a:r>
                <a:rPr lang="en-GB" sz="500" b="1" u="sng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Ethical Considerations</a:t>
              </a:r>
              <a:r>
                <a:rPr lang="en-GB" sz="500" u="sng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</a:t>
              </a:r>
            </a:p>
            <a:p>
              <a:pPr defTabSz="190470">
                <a:buClr>
                  <a:srgbClr val="000000"/>
                </a:buClr>
              </a:pPr>
              <a:endParaRPr lang="en-GB" sz="500" kern="0" dirty="0">
                <a:solidFill>
                  <a:srgbClr val="000000"/>
                </a:solidFill>
                <a:latin typeface="Aptos" panose="020B0004020202020204" pitchFamily="34" charset="0"/>
                <a:cs typeface="Arial"/>
                <a:sym typeface="Arial"/>
              </a:endParaRPr>
            </a:p>
            <a:p>
              <a:pPr marL="71426" indent="-71426" defTabSz="1904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r>
                <a:rPr lang="en-GB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Informed consent </a:t>
              </a:r>
            </a:p>
            <a:p>
              <a:pPr marL="71426" indent="-71426" defTabSz="1904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r>
                <a:rPr lang="en-GB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confidentiality, </a:t>
              </a:r>
            </a:p>
            <a:p>
              <a:pPr marL="71426" indent="-71426" defTabSz="1904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r>
                <a:rPr lang="en-GB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Right to withdraw without consequences</a:t>
              </a:r>
            </a:p>
            <a:p>
              <a:pPr marL="71426" indent="-71426" defTabSz="1904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r>
                <a:rPr lang="en-GB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Permission to conduct research from Research Ethical board/Committee</a:t>
              </a:r>
              <a:endParaRPr lang="en-US" sz="500" kern="0" dirty="0">
                <a:solidFill>
                  <a:srgbClr val="000000"/>
                </a:solidFill>
                <a:latin typeface="Aptos" panose="020B0004020202020204" pitchFamily="34" charset="0"/>
                <a:cs typeface="Arial"/>
                <a:sym typeface="Arial"/>
              </a:endParaRPr>
            </a:p>
          </p:txBody>
        </p:sp>
        <p:sp>
          <p:nvSpPr>
            <p:cNvPr id="20" name="Rounded Rectangle 19">
              <a:extLst>
                <a:ext uri="{FF2B5EF4-FFF2-40B4-BE49-F238E27FC236}">
                  <a16:creationId xmlns:a16="http://schemas.microsoft.com/office/drawing/2014/main" id="{D480BB02-C2A1-B185-BE00-10468FA6A669}"/>
                </a:ext>
              </a:extLst>
            </p:cNvPr>
            <p:cNvSpPr/>
            <p:nvPr/>
          </p:nvSpPr>
          <p:spPr>
            <a:xfrm>
              <a:off x="4802495" y="1552790"/>
              <a:ext cx="873125" cy="1865169"/>
            </a:xfrm>
            <a:prstGeom prst="round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190470">
                <a:buClr>
                  <a:srgbClr val="000000"/>
                </a:buClr>
              </a:pPr>
              <a:endParaRPr lang="en-US" sz="292" kern="0" dirty="0">
                <a:solidFill>
                  <a:srgbClr val="FFFFFF"/>
                </a:solidFill>
                <a:latin typeface="Arial"/>
                <a:sym typeface="Arial"/>
              </a:endParaRPr>
            </a:p>
          </p:txBody>
        </p:sp>
        <p:sp>
          <p:nvSpPr>
            <p:cNvPr id="21" name="Rounded Rectangle 20">
              <a:extLst>
                <a:ext uri="{FF2B5EF4-FFF2-40B4-BE49-F238E27FC236}">
                  <a16:creationId xmlns:a16="http://schemas.microsoft.com/office/drawing/2014/main" id="{2256DB17-D83F-08A4-5999-44D6B6C9BFF9}"/>
                </a:ext>
              </a:extLst>
            </p:cNvPr>
            <p:cNvSpPr/>
            <p:nvPr/>
          </p:nvSpPr>
          <p:spPr>
            <a:xfrm>
              <a:off x="5735557" y="1570944"/>
              <a:ext cx="2107694" cy="773478"/>
            </a:xfrm>
            <a:prstGeom prst="round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190470">
                <a:buClr>
                  <a:srgbClr val="000000"/>
                </a:buClr>
              </a:pPr>
              <a:endParaRPr lang="en-US" sz="292" kern="0" dirty="0">
                <a:solidFill>
                  <a:srgbClr val="FFFFFF"/>
                </a:solidFill>
                <a:latin typeface="Arial"/>
                <a:sym typeface="Arial"/>
              </a:endParaRPr>
            </a:p>
          </p:txBody>
        </p:sp>
        <p:sp>
          <p:nvSpPr>
            <p:cNvPr id="22" name="Rounded Rectangle 21">
              <a:extLst>
                <a:ext uri="{FF2B5EF4-FFF2-40B4-BE49-F238E27FC236}">
                  <a16:creationId xmlns:a16="http://schemas.microsoft.com/office/drawing/2014/main" id="{F7F8E39A-7D4B-3C98-1066-9143CF365D51}"/>
                </a:ext>
              </a:extLst>
            </p:cNvPr>
            <p:cNvSpPr/>
            <p:nvPr/>
          </p:nvSpPr>
          <p:spPr>
            <a:xfrm>
              <a:off x="4810125" y="3482770"/>
              <a:ext cx="3096421" cy="933819"/>
            </a:xfrm>
            <a:prstGeom prst="round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defTabSz="190470">
                <a:buClr>
                  <a:srgbClr val="000000"/>
                </a:buClr>
              </a:pPr>
              <a:endParaRPr lang="en-GB" sz="667" kern="0" dirty="0">
                <a:solidFill>
                  <a:srgbClr val="FFFFFF"/>
                </a:solidFill>
                <a:latin typeface="Arial"/>
                <a:sym typeface="Arial"/>
              </a:endParaRPr>
            </a:p>
          </p:txBody>
        </p:sp>
        <p:sp>
          <p:nvSpPr>
            <p:cNvPr id="24" name="Rounded Rectangle 23">
              <a:extLst>
                <a:ext uri="{FF2B5EF4-FFF2-40B4-BE49-F238E27FC236}">
                  <a16:creationId xmlns:a16="http://schemas.microsoft.com/office/drawing/2014/main" id="{353A0ADD-FECA-91B1-5BC9-F7F1A318AC0E}"/>
                </a:ext>
              </a:extLst>
            </p:cNvPr>
            <p:cNvSpPr/>
            <p:nvPr/>
          </p:nvSpPr>
          <p:spPr>
            <a:xfrm>
              <a:off x="5749686" y="2437619"/>
              <a:ext cx="2107694" cy="918933"/>
            </a:xfrm>
            <a:prstGeom prst="round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190470">
                <a:buClr>
                  <a:srgbClr val="000000"/>
                </a:buClr>
              </a:pPr>
              <a:endParaRPr lang="en-US" sz="292" kern="0" dirty="0">
                <a:solidFill>
                  <a:srgbClr val="FFFFFF"/>
                </a:solidFill>
                <a:latin typeface="Arial"/>
                <a:sym typeface="Arial"/>
              </a:endParaRP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6E9AEB12-5503-E2B3-8851-A606FB2BA7D2}"/>
                </a:ext>
              </a:extLst>
            </p:cNvPr>
            <p:cNvSpPr txBox="1"/>
            <p:nvPr/>
          </p:nvSpPr>
          <p:spPr>
            <a:xfrm>
              <a:off x="4802006" y="1579421"/>
              <a:ext cx="935038" cy="16761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190470">
                <a:buClr>
                  <a:srgbClr val="000000"/>
                </a:buClr>
              </a:pPr>
              <a:r>
                <a:rPr lang="en-GB" sz="500" b="1" u="sng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Importance of Language Proficiency for Asylum Seekers </a:t>
              </a:r>
            </a:p>
            <a:p>
              <a:pPr defTabSz="1904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r>
                <a:rPr lang="en-GB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65 million displaced</a:t>
              </a:r>
              <a:r>
                <a:rPr lang="en-GB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 globally; 1% in higher education.</a:t>
              </a:r>
            </a:p>
            <a:p>
              <a:pPr defTabSz="1904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r>
                <a:rPr lang="en-GB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50%</a:t>
              </a:r>
              <a:r>
                <a:rPr lang="en-GB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 of displaced children receive primary education.</a:t>
              </a:r>
            </a:p>
            <a:p>
              <a:pPr defTabSz="1904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r>
                <a:rPr lang="en-GB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Emotional barriers</a:t>
              </a:r>
              <a:r>
                <a:rPr lang="en-GB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 hinder language learning.</a:t>
              </a:r>
            </a:p>
            <a:p>
              <a:pPr defTabSz="1904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r>
                <a:rPr lang="en-GB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Case study</a:t>
              </a:r>
              <a:r>
                <a:rPr lang="en-GB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Amal highlights common challenges.</a:t>
              </a:r>
            </a:p>
            <a:p>
              <a:pPr defTabSz="1904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r>
                <a:rPr lang="en-GB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Limited educational access</a:t>
              </a:r>
              <a:r>
                <a:rPr lang="en-GB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 affects integration.</a:t>
              </a:r>
            </a:p>
            <a:p>
              <a:pPr defTabSz="1904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r>
                <a:rPr lang="en-GB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Need for targeted programs</a:t>
              </a:r>
              <a:r>
                <a:rPr lang="en-GB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 and community support.</a:t>
              </a:r>
            </a:p>
            <a:p>
              <a:pPr defTabSz="1904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r>
                <a:rPr lang="en-GB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Call for inclusive</a:t>
              </a:r>
              <a:r>
                <a:rPr lang="en-GB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 educational strategies.</a:t>
              </a:r>
            </a:p>
            <a:p>
              <a:pPr defTabSz="190470">
                <a:buClr>
                  <a:srgbClr val="000000"/>
                </a:buClr>
              </a:pPr>
              <a:endParaRPr lang="en-US" sz="292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4C7E39FA-9342-6CA2-F396-6D810926A5D3}"/>
                </a:ext>
              </a:extLst>
            </p:cNvPr>
            <p:cNvSpPr txBox="1"/>
            <p:nvPr/>
          </p:nvSpPr>
          <p:spPr>
            <a:xfrm>
              <a:off x="5718925" y="1585232"/>
              <a:ext cx="2077060" cy="7848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190470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500" b="1" u="sng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Theoretical Frameworks of Language Learning Motivation</a:t>
              </a:r>
            </a:p>
            <a:p>
              <a:pPr algn="ctr" defTabSz="1904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altLang="en-US" sz="500" b="1" kern="0" dirty="0">
                <a:solidFill>
                  <a:srgbClr val="000000"/>
                </a:solidFill>
                <a:latin typeface="Aptos" panose="020B0004020202020204" pitchFamily="34" charset="0"/>
                <a:cs typeface="Arial"/>
                <a:sym typeface="Arial"/>
              </a:endParaRP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Integrative Motivation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Connect culturally (Gardner, 1985).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Instrumental Motivation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Learn for jobs, education.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Dual Motivations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Coexist; both important.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Barriers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Trauma, anxiety hinder engagement.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Identity &amp; Agency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Key to motivation (Norton, 2000).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Empowerment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Language as a self-expression tool.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Need for Tailored Programs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Address intrinsic and extrinsic factors. 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E4A818AA-4415-5301-730A-2B64012AE1DC}"/>
                </a:ext>
              </a:extLst>
            </p:cNvPr>
            <p:cNvSpPr txBox="1"/>
            <p:nvPr/>
          </p:nvSpPr>
          <p:spPr>
            <a:xfrm>
              <a:off x="5783472" y="2458514"/>
              <a:ext cx="2017079" cy="7848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190470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500" b="1" u="sng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Barriers to English Language Learning</a:t>
              </a:r>
            </a:p>
            <a:p>
              <a:pPr algn="ctr" defTabSz="1904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altLang="en-US" sz="500" b="1" kern="0" dirty="0">
                <a:solidFill>
                  <a:srgbClr val="000000"/>
                </a:solidFill>
                <a:latin typeface="Aptos" panose="020B0004020202020204" pitchFamily="34" charset="0"/>
                <a:cs typeface="Arial"/>
                <a:sym typeface="Arial"/>
              </a:endParaRP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Emotional Barriers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Trauma and anxiety hinder focus.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Low Self-Esteem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Leads to hopelessness (Seng, 2021).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Limited Resources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Poor access to quality education (Huang et al., 2020).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Educational Disruption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Affects self-efficacy (Bandura, 1997).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Systemic Issues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Inadequate policies and support.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Cultural Disconnect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Teaching not responsive to needs. </a:t>
              </a:r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6ECEDBE9-8672-DEC0-361B-436665A2E66B}"/>
                </a:ext>
              </a:extLst>
            </p:cNvPr>
            <p:cNvSpPr txBox="1"/>
            <p:nvPr/>
          </p:nvSpPr>
          <p:spPr>
            <a:xfrm>
              <a:off x="4844179" y="3661738"/>
              <a:ext cx="2907232" cy="5951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500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- Community Initiatives: Community organizations play an important role in offering support and resources.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500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- Use of Technology:  Apps and online resources offer flexible learning opportunities.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500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- Inclusive Teaching:  Teaching that acknowledges different backgrounds and learning styles.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500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- Many asylum seekers find motivation from their goals and family.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500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- Community Support: Programs that offer services like childcare during classes help learning.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500" kern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- Practical </a:t>
              </a:r>
              <a:r>
                <a:rPr lang="en-GB" altLang="en-US" sz="500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Language Use: Need for English in daily life drives motivation.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GB" altLang="en-US" sz="500" kern="0" dirty="0">
                <a:solidFill>
                  <a:srgbClr val="000000"/>
                </a:solidFill>
                <a:latin typeface="Arial" panose="020B0604020202020204" pitchFamily="34" charset="0"/>
                <a:cs typeface="Arial"/>
                <a:sym typeface="Arial"/>
              </a:endParaRPr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3B577650-3F42-6F52-261B-E7D686143AB7}"/>
                </a:ext>
              </a:extLst>
            </p:cNvPr>
            <p:cNvSpPr txBox="1"/>
            <p:nvPr/>
          </p:nvSpPr>
          <p:spPr>
            <a:xfrm>
              <a:off x="6682476" y="3649915"/>
              <a:ext cx="1088645" cy="1692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. </a:t>
              </a:r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E85E3172-B21E-7B6F-21AB-010075EE5831}"/>
                </a:ext>
              </a:extLst>
            </p:cNvPr>
            <p:cNvSpPr txBox="1"/>
            <p:nvPr/>
          </p:nvSpPr>
          <p:spPr>
            <a:xfrm>
              <a:off x="4866790" y="3515211"/>
              <a:ext cx="2874487" cy="2142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190470">
                <a:buClr>
                  <a:srgbClr val="000000"/>
                </a:buClr>
              </a:pPr>
              <a:r>
                <a:rPr lang="en-US" altLang="en-US" sz="500" b="1" u="sng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Strategies for Effective Language Learning</a:t>
              </a:r>
            </a:p>
            <a:p>
              <a:pPr defTabSz="190470">
                <a:buClr>
                  <a:srgbClr val="000000"/>
                </a:buClr>
              </a:pPr>
              <a:endParaRPr lang="en-US" sz="292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44" name="Bevel 43">
              <a:extLst>
                <a:ext uri="{FF2B5EF4-FFF2-40B4-BE49-F238E27FC236}">
                  <a16:creationId xmlns:a16="http://schemas.microsoft.com/office/drawing/2014/main" id="{3DE9089B-4333-187E-D7F9-5C0C2C451B88}"/>
                </a:ext>
              </a:extLst>
            </p:cNvPr>
            <p:cNvSpPr/>
            <p:nvPr/>
          </p:nvSpPr>
          <p:spPr>
            <a:xfrm>
              <a:off x="4700134" y="4854448"/>
              <a:ext cx="1385097" cy="1601333"/>
            </a:xfrm>
            <a:prstGeom prst="bevel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190470">
                <a:buClr>
                  <a:srgbClr val="000000"/>
                </a:buClr>
              </a:pPr>
              <a:endParaRPr lang="en-US" sz="292" kern="0">
                <a:solidFill>
                  <a:srgbClr val="FFFFFF"/>
                </a:solidFill>
                <a:latin typeface="Arial"/>
                <a:sym typeface="Arial"/>
              </a:endParaRPr>
            </a:p>
          </p:txBody>
        </p:sp>
        <p:sp>
          <p:nvSpPr>
            <p:cNvPr id="45" name="Bevel 44">
              <a:extLst>
                <a:ext uri="{FF2B5EF4-FFF2-40B4-BE49-F238E27FC236}">
                  <a16:creationId xmlns:a16="http://schemas.microsoft.com/office/drawing/2014/main" id="{DEAD9CE1-D528-9F00-6434-C959590D2AF4}"/>
                </a:ext>
              </a:extLst>
            </p:cNvPr>
            <p:cNvSpPr/>
            <p:nvPr/>
          </p:nvSpPr>
          <p:spPr>
            <a:xfrm>
              <a:off x="6167888" y="4854449"/>
              <a:ext cx="1309364" cy="1601333"/>
            </a:xfrm>
            <a:prstGeom prst="bevel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190470">
                <a:buClr>
                  <a:srgbClr val="000000"/>
                </a:buClr>
              </a:pPr>
              <a:endParaRPr lang="en-US" sz="292" kern="0" dirty="0">
                <a:solidFill>
                  <a:srgbClr val="FFFFFF"/>
                </a:solidFill>
                <a:latin typeface="Arial"/>
                <a:sym typeface="Arial"/>
              </a:endParaRPr>
            </a:p>
          </p:txBody>
        </p:sp>
        <p:sp>
          <p:nvSpPr>
            <p:cNvPr id="46" name="Bevel 45">
              <a:extLst>
                <a:ext uri="{FF2B5EF4-FFF2-40B4-BE49-F238E27FC236}">
                  <a16:creationId xmlns:a16="http://schemas.microsoft.com/office/drawing/2014/main" id="{A32C06E6-0486-C810-ED6D-9979D5BA965A}"/>
                </a:ext>
              </a:extLst>
            </p:cNvPr>
            <p:cNvSpPr/>
            <p:nvPr/>
          </p:nvSpPr>
          <p:spPr>
            <a:xfrm>
              <a:off x="7546872" y="4846980"/>
              <a:ext cx="1309364" cy="1601333"/>
            </a:xfrm>
            <a:prstGeom prst="bevel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190470">
                <a:buClr>
                  <a:srgbClr val="000000"/>
                </a:buClr>
              </a:pPr>
              <a:endParaRPr lang="en-US" sz="292" kern="0">
                <a:solidFill>
                  <a:srgbClr val="FFFFFF"/>
                </a:solidFill>
                <a:latin typeface="Arial"/>
                <a:sym typeface="Arial"/>
              </a:endParaRPr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43029FD2-DD23-D826-C6E6-0BC490C3A660}"/>
                </a:ext>
              </a:extLst>
            </p:cNvPr>
            <p:cNvSpPr txBox="1"/>
            <p:nvPr/>
          </p:nvSpPr>
          <p:spPr>
            <a:xfrm>
              <a:off x="4833354" y="5027416"/>
              <a:ext cx="1106076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190470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500" b="1" u="sng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Beatriz's Story: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Arrival: Refugee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 in the UK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Goal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Aspires to be an accountant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Action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Enrolled in ESOL classes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Need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Learning English for opportunities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Progress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Improved English skills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Challenges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Difficulty securing volunteer work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Outlook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Hopeful for an accounting internship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Context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University enrollment drop to 3.6% (2011-2016) (Universities UK, 2020) </a:t>
              </a:r>
            </a:p>
          </p:txBody>
        </p:sp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A240B529-D337-9458-A98A-49F4C52FF1F5}"/>
                </a:ext>
              </a:extLst>
            </p:cNvPr>
            <p:cNvSpPr txBox="1"/>
            <p:nvPr/>
          </p:nvSpPr>
          <p:spPr>
            <a:xfrm>
              <a:off x="6348352" y="5153562"/>
              <a:ext cx="920498" cy="10606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190470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500" b="1" u="sng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Amal's Challenges:</a:t>
              </a:r>
            </a:p>
            <a:p>
              <a:pPr algn="ctr" defTabSz="1904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altLang="en-US" sz="500" b="1" kern="0" dirty="0">
                <a:solidFill>
                  <a:srgbClr val="000000"/>
                </a:solidFill>
                <a:latin typeface="Arial" panose="020B0604020202020204" pitchFamily="34" charset="0"/>
                <a:cs typeface="Arial"/>
                <a:sym typeface="Arial"/>
              </a:endParaRP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2 hours</a:t>
              </a:r>
              <a:r>
                <a:rPr lang="en-US" altLang="en-US" sz="500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 of English per week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Isolation</a:t>
              </a:r>
              <a:r>
                <a:rPr lang="en-US" altLang="en-US" sz="500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 from community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Struggles</a:t>
              </a:r>
              <a:r>
                <a:rPr lang="en-US" altLang="en-US" sz="500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 with job applications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Hinders</a:t>
              </a:r>
              <a:r>
                <a:rPr lang="en-US" altLang="en-US" sz="500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 language learning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Affects</a:t>
              </a:r>
              <a:r>
                <a:rPr lang="en-US" altLang="en-US" sz="500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 emotional well-being </a:t>
              </a:r>
            </a:p>
            <a:p>
              <a:pPr defTabSz="190470">
                <a:buClr>
                  <a:srgbClr val="000000"/>
                </a:buClr>
              </a:pPr>
              <a:endParaRPr lang="en-US" sz="292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74" name="TextBox 73">
              <a:extLst>
                <a:ext uri="{FF2B5EF4-FFF2-40B4-BE49-F238E27FC236}">
                  <a16:creationId xmlns:a16="http://schemas.microsoft.com/office/drawing/2014/main" id="{88A1390C-1B21-4CF3-638E-44637861021E}"/>
                </a:ext>
              </a:extLst>
            </p:cNvPr>
            <p:cNvSpPr txBox="1"/>
            <p:nvPr/>
          </p:nvSpPr>
          <p:spPr>
            <a:xfrm>
              <a:off x="7675829" y="4994875"/>
              <a:ext cx="1055593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190470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500" b="1" u="sng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The Scale of the Problem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65 million</a:t>
              </a:r>
              <a:r>
                <a:rPr lang="en-US" altLang="en-US" sz="500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 displaced globally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21 million</a:t>
              </a:r>
              <a:r>
                <a:rPr lang="en-US" altLang="en-US" sz="500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 refugees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3 million</a:t>
              </a:r>
              <a:r>
                <a:rPr lang="en-US" altLang="en-US" sz="500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 asylum seekers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41 million</a:t>
              </a:r>
              <a:r>
                <a:rPr lang="en-US" altLang="en-US" sz="500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 internally displaced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33 million</a:t>
              </a:r>
              <a:r>
                <a:rPr lang="en-US" altLang="en-US" sz="500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 displaced children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40 million</a:t>
              </a:r>
              <a:r>
                <a:rPr lang="en-US" altLang="en-US" sz="500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 youths lack education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50%</a:t>
              </a:r>
              <a:r>
                <a:rPr lang="en-US" altLang="en-US" sz="500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 in primary education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20%</a:t>
              </a:r>
              <a:r>
                <a:rPr lang="en-US" altLang="en-US" sz="500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 in secondary education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1%</a:t>
              </a:r>
              <a:r>
                <a:rPr lang="en-US" altLang="en-US" sz="500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 in higher education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Decline</a:t>
              </a:r>
              <a:r>
                <a:rPr lang="en-US" altLang="en-US" sz="500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 in Syrian enrolment (2011-2016):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Primary:</a:t>
              </a:r>
              <a:r>
                <a:rPr lang="en-US" altLang="en-US" sz="500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 98% to 63%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Secondary:</a:t>
              </a:r>
              <a:r>
                <a:rPr lang="en-US" altLang="en-US" sz="500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 62% to 1.4%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University:</a:t>
              </a:r>
              <a:r>
                <a:rPr lang="en-US" altLang="en-US" sz="500" kern="0" dirty="0">
                  <a:solidFill>
                    <a:srgbClr val="000000"/>
                  </a:solidFill>
                  <a:latin typeface="Arial" panose="020B0604020202020204" pitchFamily="34" charset="0"/>
                  <a:cs typeface="Arial"/>
                  <a:sym typeface="Arial"/>
                </a:rPr>
                <a:t> 26% to 3.6% </a:t>
              </a:r>
            </a:p>
          </p:txBody>
        </p:sp>
        <p:sp>
          <p:nvSpPr>
            <p:cNvPr id="84" name="Rounded Rectangle 83">
              <a:extLst>
                <a:ext uri="{FF2B5EF4-FFF2-40B4-BE49-F238E27FC236}">
                  <a16:creationId xmlns:a16="http://schemas.microsoft.com/office/drawing/2014/main" id="{A4571420-6873-9B45-FBA2-76E2A389B114}"/>
                </a:ext>
              </a:extLst>
            </p:cNvPr>
            <p:cNvSpPr/>
            <p:nvPr/>
          </p:nvSpPr>
          <p:spPr>
            <a:xfrm>
              <a:off x="8086134" y="1543465"/>
              <a:ext cx="2061988" cy="1044747"/>
            </a:xfrm>
            <a:prstGeom prst="round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190470">
                <a:buClr>
                  <a:srgbClr val="000000"/>
                </a:buClr>
              </a:pPr>
              <a:endParaRPr lang="en-US" sz="292" kern="0">
                <a:solidFill>
                  <a:srgbClr val="FFFFFF"/>
                </a:solidFill>
                <a:latin typeface="Arial"/>
                <a:sym typeface="Arial"/>
              </a:endParaRPr>
            </a:p>
          </p:txBody>
        </p:sp>
        <p:sp>
          <p:nvSpPr>
            <p:cNvPr id="85" name="TextBox 84">
              <a:extLst>
                <a:ext uri="{FF2B5EF4-FFF2-40B4-BE49-F238E27FC236}">
                  <a16:creationId xmlns:a16="http://schemas.microsoft.com/office/drawing/2014/main" id="{92F9BADE-508A-A116-4E63-3D535B6EBDA9}"/>
                </a:ext>
              </a:extLst>
            </p:cNvPr>
            <p:cNvSpPr txBox="1"/>
            <p:nvPr/>
          </p:nvSpPr>
          <p:spPr>
            <a:xfrm>
              <a:off x="8088561" y="1509899"/>
              <a:ext cx="1949683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altLang="en-US" sz="500" kern="0" dirty="0">
                <a:solidFill>
                  <a:srgbClr val="000000"/>
                </a:solidFill>
                <a:latin typeface="Aptos" panose="020B0004020202020204" pitchFamily="34" charset="0"/>
                <a:cs typeface="Arial"/>
                <a:sym typeface="Arial"/>
              </a:endParaRP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Focus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Motivation for English learning among asylum seekers.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Method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Mixed-methods (surveys, interviews and focus Group Discussions).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Importance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Key for integration and accessing services.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Emotional Barriers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70% report anxiety/trauma.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Resource Issues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60% lack quality programs.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Case Studies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Beatriz (engaged) vs. Amal (isolated).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Findings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Quantitative data + personal stories.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Ethics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Participant rights prioritized.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Goal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Develop effective learning strategies. 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Char char="•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Outcome</a:t>
              </a:r>
              <a:r>
                <a:rPr lang="en-US" altLang="en-US" sz="500" kern="0" dirty="0">
                  <a:solidFill>
                    <a:srgbClr val="000000"/>
                  </a:solidFill>
                  <a:latin typeface="Aptos" panose="020B0004020202020204" pitchFamily="34" charset="0"/>
                  <a:cs typeface="Arial"/>
                  <a:sym typeface="Arial"/>
                </a:rPr>
                <a:t>: Improve integration and societal diversity. </a:t>
              </a:r>
            </a:p>
          </p:txBody>
        </p:sp>
        <p:sp>
          <p:nvSpPr>
            <p:cNvPr id="88" name="Document 87">
              <a:extLst>
                <a:ext uri="{FF2B5EF4-FFF2-40B4-BE49-F238E27FC236}">
                  <a16:creationId xmlns:a16="http://schemas.microsoft.com/office/drawing/2014/main" id="{1B5884CA-EF24-DB5E-89A0-4168CC9DE4F8}"/>
                </a:ext>
              </a:extLst>
            </p:cNvPr>
            <p:cNvSpPr/>
            <p:nvPr/>
          </p:nvSpPr>
          <p:spPr>
            <a:xfrm>
              <a:off x="8093969" y="2954866"/>
              <a:ext cx="1994990" cy="1404368"/>
            </a:xfrm>
            <a:prstGeom prst="flowChartDocumen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AutoNum type="arabicPeriod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rial" panose="020B0604020202020204" pitchFamily="34" charset="0"/>
                  <a:sym typeface="Arial"/>
                </a:rPr>
                <a:t>Long-Term Studies</a:t>
              </a:r>
              <a:r>
                <a:rPr lang="en-US" altLang="en-US" sz="500" kern="0" dirty="0">
                  <a:solidFill>
                    <a:srgbClr val="000000"/>
                  </a:solidFill>
                  <a:latin typeface="Arial" panose="020B0604020202020204" pitchFamily="34" charset="0"/>
                  <a:sym typeface="Arial"/>
                </a:rPr>
                <a:t>: Focus on research that follows participants over time to understand how their language skills develop and how this affects their ability to integrate into society.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AutoNum type="arabicPeriod"/>
              </a:pPr>
              <a:endParaRPr lang="en-US" altLang="en-US" sz="500" kern="0" dirty="0">
                <a:solidFill>
                  <a:srgbClr val="000000"/>
                </a:solidFill>
                <a:latin typeface="Arial" panose="020B0604020202020204" pitchFamily="34" charset="0"/>
                <a:sym typeface="Arial"/>
              </a:endParaRP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AutoNum type="arabicPeriod" startAt="2"/>
              </a:pPr>
              <a:r>
                <a:rPr lang="en-US" altLang="en-US" sz="500" b="1" kern="0" dirty="0">
                  <a:solidFill>
                    <a:srgbClr val="000000"/>
                  </a:solidFill>
                  <a:latin typeface="Arial" panose="020B0604020202020204" pitchFamily="34" charset="0"/>
                  <a:sym typeface="Arial"/>
                </a:rPr>
                <a:t>Family Involvement</a:t>
              </a:r>
              <a:r>
                <a:rPr lang="en-GB" altLang="en-US" sz="500" kern="0" dirty="0">
                  <a:solidFill>
                    <a:srgbClr val="000000"/>
                  </a:solidFill>
                  <a:latin typeface="Arial" panose="020B0604020202020204" pitchFamily="34" charset="0"/>
                  <a:sym typeface="Arial"/>
                </a:rPr>
                <a:t>Include family and friends in learning to create a supportive environment.</a:t>
              </a:r>
              <a:r>
                <a:rPr lang="en-US" altLang="en-US" sz="500" kern="0" dirty="0">
                  <a:solidFill>
                    <a:srgbClr val="000000"/>
                  </a:solidFill>
                  <a:latin typeface="Arial" panose="020B0604020202020204" pitchFamily="34" charset="0"/>
                  <a:sym typeface="Arial"/>
                </a:rPr>
                <a:t>.</a:t>
              </a:r>
            </a:p>
          </p:txBody>
        </p:sp>
        <p:sp>
          <p:nvSpPr>
            <p:cNvPr id="95" name="Rectangle 94">
              <a:extLst>
                <a:ext uri="{FF2B5EF4-FFF2-40B4-BE49-F238E27FC236}">
                  <a16:creationId xmlns:a16="http://schemas.microsoft.com/office/drawing/2014/main" id="{F3B65FA8-7FA9-023E-ACC1-CABA61D3ECF6}"/>
                </a:ext>
              </a:extLst>
            </p:cNvPr>
            <p:cNvSpPr/>
            <p:nvPr/>
          </p:nvSpPr>
          <p:spPr>
            <a:xfrm>
              <a:off x="8981723" y="4794026"/>
              <a:ext cx="1234150" cy="1611911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defTabSz="190470">
                <a:buClr>
                  <a:srgbClr val="000000"/>
                </a:buClr>
              </a:pPr>
              <a:endParaRPr lang="en-GB" sz="500" i="1" kern="0" dirty="0">
                <a:solidFill>
                  <a:srgbClr val="000000"/>
                </a:solidFill>
                <a:latin typeface="Aptos" panose="020B0004020202020204" pitchFamily="34" charset="0"/>
                <a:sym typeface="Arial"/>
              </a:endParaRPr>
            </a:p>
            <a:p>
              <a:pPr defTabSz="190470">
                <a:buClr>
                  <a:srgbClr val="000000"/>
                </a:buClr>
              </a:pPr>
              <a:r>
                <a:rPr lang="en-GB" sz="500" i="1" kern="0" dirty="0">
                  <a:solidFill>
                    <a:srgbClr val="000000"/>
                  </a:solidFill>
                  <a:latin typeface="Aptos" panose="020B0004020202020204" pitchFamily="34" charset="0"/>
                  <a:sym typeface="Arial"/>
                </a:rPr>
                <a:t>HIGHER EDUCATION AND DISPLACED PEOPLE: A GUIDE FOR UK UNIVERSITIES</a:t>
              </a:r>
              <a:r>
                <a:rPr lang="en-GB" sz="500" kern="0" dirty="0">
                  <a:solidFill>
                    <a:srgbClr val="000000"/>
                  </a:solidFill>
                  <a:latin typeface="Aptos" panose="020B0004020202020204" pitchFamily="34" charset="0"/>
                  <a:sym typeface="Arial"/>
                </a:rPr>
                <a:t> (2020) </a:t>
              </a:r>
              <a:r>
                <a:rPr lang="en-GB" sz="500" i="1" kern="0" dirty="0">
                  <a:solidFill>
                    <a:srgbClr val="000000"/>
                  </a:solidFill>
                  <a:latin typeface="Aptos" panose="020B0004020202020204" pitchFamily="34" charset="0"/>
                  <a:sym typeface="Arial"/>
                </a:rPr>
                <a:t>Universitiesuk.ac.uk</a:t>
              </a:r>
              <a:r>
                <a:rPr lang="en-GB" sz="500" kern="0" dirty="0">
                  <a:solidFill>
                    <a:srgbClr val="000000"/>
                  </a:solidFill>
                  <a:latin typeface="Aptos" panose="020B0004020202020204" pitchFamily="34" charset="0"/>
                  <a:sym typeface="Arial"/>
                </a:rPr>
                <a:t>. Available at: </a:t>
              </a:r>
              <a:r>
                <a:rPr lang="en-GB" sz="500" kern="0" dirty="0">
                  <a:solidFill>
                    <a:srgbClr val="000000"/>
                  </a:solidFill>
                  <a:latin typeface="Aptos" panose="020B0004020202020204" pitchFamily="34" charset="0"/>
                  <a:sym typeface="Arial"/>
                  <a:hlinkClick r:id="rId8"/>
                </a:rPr>
                <a:t>https://www.universitiesuk.ac.uk/sites/default/files/field/downloads/2021-07/higher-education-and-displaced-people</a:t>
              </a:r>
              <a:endParaRPr lang="en-GB" sz="500" kern="0" dirty="0">
                <a:solidFill>
                  <a:srgbClr val="000000"/>
                </a:solidFill>
                <a:latin typeface="Aptos" panose="020B0004020202020204" pitchFamily="34" charset="0"/>
                <a:sym typeface="Arial"/>
              </a:endParaRPr>
            </a:p>
            <a:p>
              <a:pPr defTabSz="190470">
                <a:buClr>
                  <a:srgbClr val="000000"/>
                </a:buClr>
              </a:pPr>
              <a:br>
                <a:rPr lang="en-GB" sz="500" kern="0" dirty="0">
                  <a:solidFill>
                    <a:srgbClr val="FFFFFF"/>
                  </a:solidFill>
                  <a:latin typeface="Aptos" panose="020B0004020202020204" pitchFamily="34" charset="0"/>
                  <a:sym typeface="Arial"/>
                </a:rPr>
              </a:br>
              <a:r>
                <a:rPr lang="en-GB" sz="500" i="1" kern="0" dirty="0">
                  <a:solidFill>
                    <a:srgbClr val="000000"/>
                  </a:solidFill>
                  <a:latin typeface="Aptos" panose="020B0004020202020204" pitchFamily="34" charset="0"/>
                  <a:sym typeface="Arial"/>
                </a:rPr>
                <a:t>REFUGEE ACTION - LET REFGUEES LEARN</a:t>
              </a:r>
              <a:r>
                <a:rPr lang="en-GB" sz="500" kern="0" dirty="0">
                  <a:solidFill>
                    <a:srgbClr val="000000"/>
                  </a:solidFill>
                  <a:latin typeface="Aptos" panose="020B0004020202020204" pitchFamily="34" charset="0"/>
                  <a:sym typeface="Arial"/>
                </a:rPr>
                <a:t> (2016) </a:t>
              </a:r>
            </a:p>
            <a:p>
              <a:pPr defTabSz="190470">
                <a:buClr>
                  <a:srgbClr val="000000"/>
                </a:buClr>
              </a:pPr>
              <a:r>
                <a:rPr lang="en-GB" sz="500" i="1" kern="0" dirty="0">
                  <a:solidFill>
                    <a:srgbClr val="000000"/>
                  </a:solidFill>
                  <a:latin typeface="Aptos" panose="020B0004020202020204" pitchFamily="34" charset="0"/>
                  <a:sym typeface="Arial"/>
                  <a:hlinkClick r:id="rId9"/>
                </a:rPr>
                <a:t>https://www.refugee-action.org.uk/wp-content/uploads/2016/11/letrefugeeslearnfullreport</a:t>
              </a:r>
              <a:endParaRPr lang="en-GB" sz="500" i="1" kern="0" dirty="0">
                <a:solidFill>
                  <a:srgbClr val="000000"/>
                </a:solidFill>
                <a:latin typeface="Aptos" panose="020B0004020202020204" pitchFamily="34" charset="0"/>
                <a:sym typeface="Arial"/>
              </a:endParaRPr>
            </a:p>
            <a:p>
              <a:pPr defTabSz="190470">
                <a:buClr>
                  <a:srgbClr val="000000"/>
                </a:buClr>
              </a:pPr>
              <a:r>
                <a:rPr lang="en-GB" sz="500" kern="0" dirty="0">
                  <a:solidFill>
                    <a:srgbClr val="000000"/>
                  </a:solidFill>
                  <a:latin typeface="Aptos" panose="020B0004020202020204" pitchFamily="34" charset="0"/>
                  <a:sym typeface="Arial"/>
                </a:rPr>
                <a:t> </a:t>
              </a:r>
            </a:p>
            <a:p>
              <a:pPr defTabSz="190470">
                <a:buClr>
                  <a:srgbClr val="000000"/>
                </a:buClr>
              </a:pPr>
              <a:r>
                <a:rPr lang="en-GB" sz="500" kern="0" dirty="0">
                  <a:solidFill>
                    <a:srgbClr val="000000"/>
                  </a:solidFill>
                  <a:latin typeface="Aptos" panose="020B0004020202020204" pitchFamily="34" charset="0"/>
                  <a:sym typeface="Arial"/>
                </a:rPr>
                <a:t> </a:t>
              </a:r>
              <a:r>
                <a:rPr lang="en-GB" sz="500" kern="0" dirty="0">
                  <a:solidFill>
                    <a:srgbClr val="000000"/>
                  </a:solidFill>
                  <a:latin typeface="Aptos" panose="020B0004020202020204" pitchFamily="34" charset="0"/>
                  <a:sym typeface="Arial"/>
                  <a:hlinkClick r:id="rId9"/>
                </a:rPr>
                <a:t>https://www.refugee-action.org.uk/wp-content/uploads/2016/11/letrefugeeslearnfullreport</a:t>
              </a:r>
              <a:endParaRPr lang="en-GB" sz="500" kern="0" dirty="0">
                <a:solidFill>
                  <a:srgbClr val="000000"/>
                </a:solidFill>
                <a:latin typeface="Aptos" panose="020B0004020202020204" pitchFamily="34" charset="0"/>
                <a:sym typeface="Arial"/>
              </a:endParaRPr>
            </a:p>
            <a:p>
              <a:pPr defTabSz="190470">
                <a:buClr>
                  <a:srgbClr val="000000"/>
                </a:buClr>
              </a:pPr>
              <a:endParaRPr lang="en-GB" sz="500" kern="0" dirty="0">
                <a:solidFill>
                  <a:srgbClr val="000000"/>
                </a:solidFill>
                <a:latin typeface="Aptos" panose="020B0004020202020204" pitchFamily="34" charset="0"/>
                <a:sym typeface="Arial"/>
              </a:endParaRPr>
            </a:p>
            <a:p>
              <a:pPr defTabSz="190470">
                <a:buClr>
                  <a:srgbClr val="000000"/>
                </a:buClr>
              </a:pPr>
              <a:br>
                <a:rPr lang="en-GB" sz="292" kern="0" dirty="0">
                  <a:solidFill>
                    <a:srgbClr val="FFFFFF"/>
                  </a:solidFill>
                  <a:latin typeface="Arial"/>
                  <a:sym typeface="Arial"/>
                </a:rPr>
              </a:br>
              <a:endParaRPr lang="en-US" sz="292" kern="0" dirty="0">
                <a:solidFill>
                  <a:srgbClr val="FFFFFF"/>
                </a:solidFill>
                <a:latin typeface="Arial"/>
                <a:sym typeface="Arial"/>
              </a:endParaRPr>
            </a:p>
          </p:txBody>
        </p:sp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D320B4AC-9970-CA08-F8F6-89538A3194E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1908159" y="1547816"/>
              <a:ext cx="2603217" cy="846448"/>
            </a:xfrm>
            <a:prstGeom prst="rect">
              <a:avLst/>
            </a:prstGeom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E4127317-C19C-CD84-ADE9-29AB26B6BAF3}"/>
                </a:ext>
              </a:extLst>
            </p:cNvPr>
            <p:cNvSpPr txBox="1"/>
            <p:nvPr/>
          </p:nvSpPr>
          <p:spPr>
            <a:xfrm>
              <a:off x="1950627" y="1628306"/>
              <a:ext cx="2541099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500" b="1" kern="0" dirty="0">
                  <a:solidFill>
                    <a:srgbClr val="000000"/>
                  </a:solidFill>
                  <a:cs typeface="Arial"/>
                  <a:sym typeface="Arial"/>
                </a:rPr>
                <a:t>Major Challenges:</a:t>
              </a:r>
              <a:r>
                <a:rPr lang="en-US" altLang="en-US" sz="500" kern="0" dirty="0">
                  <a:solidFill>
                    <a:srgbClr val="000000"/>
                  </a:solidFill>
                  <a:cs typeface="Arial"/>
                  <a:sym typeface="Arial"/>
                </a:rPr>
                <a:t> Social isolation, Healthcare access, Education navigation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500" b="1" kern="0" dirty="0">
                  <a:solidFill>
                    <a:srgbClr val="000000"/>
                  </a:solidFill>
                  <a:cs typeface="Arial"/>
                  <a:sym typeface="Arial"/>
                </a:rPr>
                <a:t>Case Example</a:t>
              </a:r>
              <a:r>
                <a:rPr lang="en-US" altLang="en-US" sz="500" kern="0" dirty="0">
                  <a:solidFill>
                    <a:srgbClr val="000000"/>
                  </a:solidFill>
                  <a:cs typeface="Arial"/>
                  <a:sym typeface="Arial"/>
                </a:rPr>
                <a:t>: Amal and Beatriz feel excluded due to limited English.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500" b="1" kern="0" dirty="0">
                  <a:solidFill>
                    <a:srgbClr val="000000"/>
                  </a:solidFill>
                  <a:cs typeface="Arial"/>
                  <a:sym typeface="Arial"/>
                </a:rPr>
                <a:t>Focus on Support</a:t>
              </a:r>
              <a:r>
                <a:rPr lang="en-US" altLang="en-US" sz="500" kern="0" dirty="0">
                  <a:solidFill>
                    <a:srgbClr val="000000"/>
                  </a:solidFill>
                  <a:cs typeface="Arial"/>
                  <a:sym typeface="Arial"/>
                </a:rPr>
                <a:t>: Understanding motivations is vital for refugee aid.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500" b="1" kern="0" dirty="0">
                  <a:solidFill>
                    <a:srgbClr val="000000"/>
                  </a:solidFill>
                  <a:cs typeface="Arial"/>
                  <a:sym typeface="Arial"/>
                </a:rPr>
                <a:t>Language Barriers</a:t>
              </a:r>
              <a:r>
                <a:rPr lang="en-US" altLang="en-US" sz="500" kern="0" dirty="0">
                  <a:solidFill>
                    <a:srgbClr val="000000"/>
                  </a:solidFill>
                  <a:cs typeface="Arial"/>
                  <a:sym typeface="Arial"/>
                </a:rPr>
                <a:t>: Hinders access to services (Refugee Council, 2022).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500" b="1" kern="0" dirty="0">
                  <a:solidFill>
                    <a:srgbClr val="000000"/>
                  </a:solidFill>
                  <a:cs typeface="Arial"/>
                  <a:sym typeface="Arial"/>
                </a:rPr>
                <a:t>Motivation Link</a:t>
              </a:r>
              <a:r>
                <a:rPr lang="en-US" altLang="en-US" sz="500" kern="0" dirty="0">
                  <a:solidFill>
                    <a:srgbClr val="000000"/>
                  </a:solidFill>
                  <a:cs typeface="Arial"/>
                  <a:sym typeface="Arial"/>
                </a:rPr>
                <a:t>: Motivation enhances language learning (Hinkel &amp; Fotos, 2017).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500" b="1" kern="0" dirty="0">
                  <a:solidFill>
                    <a:srgbClr val="000000"/>
                  </a:solidFill>
                  <a:cs typeface="Arial"/>
                  <a:sym typeface="Arial"/>
                </a:rPr>
                <a:t>Research Gaps</a:t>
              </a:r>
              <a:r>
                <a:rPr lang="en-US" altLang="en-US" sz="500" kern="0" dirty="0">
                  <a:solidFill>
                    <a:srgbClr val="000000"/>
                  </a:solidFill>
                  <a:cs typeface="Arial"/>
                  <a:sym typeface="Arial"/>
                </a:rPr>
                <a:t>: Existing studies often miss specific challenges.</a:t>
              </a:r>
            </a:p>
            <a:p>
              <a:pPr defTabSz="190470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500" b="1" kern="0" dirty="0">
                  <a:solidFill>
                    <a:srgbClr val="000000"/>
                  </a:solidFill>
                  <a:cs typeface="Arial"/>
                  <a:sym typeface="Arial"/>
                </a:rPr>
                <a:t>Study Goals</a:t>
              </a:r>
              <a:r>
                <a:rPr lang="en-US" altLang="en-US" sz="500" kern="0" dirty="0">
                  <a:solidFill>
                    <a:srgbClr val="000000"/>
                  </a:solidFill>
                  <a:cs typeface="Arial"/>
                  <a:sym typeface="Arial"/>
                </a:rPr>
                <a:t>: Identify barriers, Inform policymakers, and Promote integration and support for asylum seekers.</a:t>
              </a:r>
            </a:p>
          </p:txBody>
        </p:sp>
      </p:grpSp>
      <p:pic>
        <p:nvPicPr>
          <p:cNvPr id="5" name="ARP Poster Recording">
            <a:hlinkClick r:id="" action="ppaction://media"/>
            <a:extLst>
              <a:ext uri="{FF2B5EF4-FFF2-40B4-BE49-F238E27FC236}">
                <a16:creationId xmlns:a16="http://schemas.microsoft.com/office/drawing/2014/main" id="{0D619ECB-D782-719B-901C-7C4D577173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4211"/>
    </mc:Choice>
    <mc:Fallback xmlns="">
      <p:transition spd="slow" advTm="6242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421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3116</TotalTime>
  <Words>937</Words>
  <Application>Microsoft Office PowerPoint</Application>
  <PresentationFormat>Widescreen</PresentationFormat>
  <Paragraphs>121</Paragraphs>
  <Slides>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Arial</vt:lpstr>
      <vt:lpstr>Oswald</vt:lpstr>
      <vt:lpstr>Times New Roman</vt:lpstr>
      <vt:lpstr>Simple Light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Ghurnata Tabbusum</dc:creator>
  <cp:lastModifiedBy>Ghurnata Tabbusum</cp:lastModifiedBy>
  <cp:revision>9</cp:revision>
  <dcterms:created xsi:type="dcterms:W3CDTF">2025-03-31T20:59:47Z</dcterms:created>
  <dcterms:modified xsi:type="dcterms:W3CDTF">2025-04-03T11:24:21Z</dcterms:modified>
</cp:coreProperties>
</file>