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072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31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169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0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2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452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466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831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07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731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94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382DFE54-F0EF-44C8-B68C-824A298F476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9403DE8-AC32-40AD-843E-F50BEE65B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210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11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openxmlformats.org/officeDocument/2006/relationships/image" Target="../media/image8.png"/><Relationship Id="rId4" Type="http://schemas.openxmlformats.org/officeDocument/2006/relationships/image" Target="../media/image12.png"/><Relationship Id="rId9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73BDA-B05A-257D-86BA-396644A97B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000" b="1" cap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Collaborative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6C0E59-AE12-CC1F-F9BC-4804962B54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Student name: Gheorghe Nita </a:t>
            </a:r>
          </a:p>
        </p:txBody>
      </p:sp>
    </p:spTree>
    <p:extLst>
      <p:ext uri="{BB962C8B-B14F-4D97-AF65-F5344CB8AC3E}">
        <p14:creationId xmlns:p14="http://schemas.microsoft.com/office/powerpoint/2010/main" val="1180245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57E0BE-E1F2-2E81-B491-B008C9D72B3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prstClr val="white"/>
            </a:duotone>
            <a:alphaModFix amt="80000"/>
          </a:blip>
          <a:srcRect r="890" b="-1"/>
          <a:stretch>
            <a:fillRect/>
          </a:stretch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1CA20-4574-7B1C-C074-796EDE31C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Collaborative Learning in a Changing Educational Landscape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DEE0F4-3499-88BF-C411-24930F75EE6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008" r="11327" b="-2"/>
          <a:stretch>
            <a:fillRect/>
          </a:stretch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4497A-0D6E-178C-ABD6-1D9C6BE66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924" y="2927444"/>
            <a:ext cx="4920019" cy="3244755"/>
          </a:xfrm>
        </p:spPr>
        <p:txBody>
          <a:bodyPr>
            <a:no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Collaborative learning is becoming essential in modern education.</a:t>
            </a:r>
          </a:p>
          <a:p>
            <a:r>
              <a:rPr lang="en-US" sz="1600" dirty="0">
                <a:solidFill>
                  <a:srgbClr val="FFFFFF"/>
                </a:solidFill>
              </a:rPr>
              <a:t> Digital technologies and globalisation influence it.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This method emphasises co-construction of understanding among learners.</a:t>
            </a:r>
          </a:p>
          <a:p>
            <a:r>
              <a:rPr lang="en-US" sz="1600" dirty="0">
                <a:solidFill>
                  <a:srgbClr val="FFFFFF"/>
                </a:solidFill>
              </a:rPr>
              <a:t>Interaction, adaptability, and shared problem-solving are crucial in contemporary education.</a:t>
            </a:r>
          </a:p>
          <a:p>
            <a:r>
              <a:rPr lang="en-US" sz="1600" dirty="0">
                <a:solidFill>
                  <a:srgbClr val="FFFFFF"/>
                </a:solidFill>
              </a:rPr>
              <a:t>Blended and digital learning environments facilitate collaboration across institutions and countries.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approach enhances the scope and impact of learning experiences.</a:t>
            </a:r>
            <a:endParaRPr lang="en-GB" sz="1600" dirty="0">
              <a:solidFill>
                <a:srgbClr val="FFFFFF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87D9359-6216-4C32-9A60-D601E5582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409EBBC-4EF2-4ABA-A7EE-2D9F807F0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7983B73-5C22-4373-ACE8-713BB641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4" name="Waun-Wen Terrace">
            <a:hlinkClick r:id="" action="ppaction://media"/>
            <a:extLst>
              <a:ext uri="{FF2B5EF4-FFF2-40B4-BE49-F238E27FC236}">
                <a16:creationId xmlns:a16="http://schemas.microsoft.com/office/drawing/2014/main" id="{BD42C0FF-9554-EFB1-6C61-655CFE1497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897227" y="605188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6307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CE5EFF9-B12A-4A10-94DD-F33EDBCD2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69317" cy="3355942"/>
          </a:xfrm>
          <a:prstGeom prst="rect">
            <a:avLst/>
          </a:prstGeom>
          <a:blipFill dpi="0" rotWithShape="1"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E0C3A5-469A-F8E2-0DD0-2D8EC566CC8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604" r="9604" b="-1"/>
          <a:stretch>
            <a:fillRect/>
          </a:stretch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E6E7EC0-3475-A1B7-027F-CD2A9C827BA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4560" r="1" b="1"/>
          <a:stretch>
            <a:fillRect/>
          </a:stretch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6EEE46-1E2E-459B-85C5-B12A77BED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7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7BAE64-5445-C29A-4EFD-3F261DE86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9" y="484632"/>
            <a:ext cx="5634681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3600" dirty="0"/>
              <a:t>Enhancing Learning Outcomes and Academic Performance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41A49-0284-6D47-3701-96A992FDB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US" sz="1800" dirty="0"/>
              <a:t>Collaborative learning enhances academic performance and learning outcomes.</a:t>
            </a:r>
          </a:p>
          <a:p>
            <a:r>
              <a:rPr lang="en-US" sz="1800" dirty="0"/>
              <a:t>Engaging in cooperative activities increases learner motivation and involvement.</a:t>
            </a:r>
          </a:p>
          <a:p>
            <a:r>
              <a:rPr lang="en-US" sz="1800" dirty="0"/>
              <a:t>Enhanced engagement leads to better understanding and retention of knowledge.</a:t>
            </a:r>
          </a:p>
          <a:p>
            <a:r>
              <a:rPr lang="en-US" sz="1800" dirty="0"/>
              <a:t>Studies indicate that cooperative learning strategies significantly improve performance across various disciplines.</a:t>
            </a:r>
          </a:p>
          <a:p>
            <a:r>
              <a:rPr lang="en-US" sz="1800" dirty="0"/>
              <a:t>Learners benefit from peer support and shared problem-solving in collaborative settings.</a:t>
            </a:r>
            <a:endParaRPr lang="en-GB" sz="18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B3C3B5B-B6A2-4C52-831F-3D4FBEF92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4E7942F-7C05-45E8-B6CD-0D22951E7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91AFEAF-5CBA-4B38-AFF0-10ED1F5F9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Park Terrace">
            <a:hlinkClick r:id="" action="ppaction://media"/>
            <a:extLst>
              <a:ext uri="{FF2B5EF4-FFF2-40B4-BE49-F238E27FC236}">
                <a16:creationId xmlns:a16="http://schemas.microsoft.com/office/drawing/2014/main" id="{A792D912-55F4-0000-5403-CC3952B5CC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881813" y="60610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02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5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AAC334-1850-2C53-71A3-2F8B2DD42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368" y="330172"/>
            <a:ext cx="5511113" cy="2126424"/>
          </a:xfrm>
        </p:spPr>
        <p:txBody>
          <a:bodyPr>
            <a:normAutofit/>
          </a:bodyPr>
          <a:lstStyle/>
          <a:p>
            <a:r>
              <a:rPr lang="en-US" sz="3600" dirty="0"/>
              <a:t>Collaborative Learning and Sustainable Professional Development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1FF097-C076-91A1-82A8-52BED32F1BE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896" r="20218" b="-1"/>
          <a:stretch>
            <a:fillRect/>
          </a:stretch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060CE1A-A2ED-43AC-857D-05822177F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2598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87333-E087-1AD0-40AA-43298D63D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286" y="2456596"/>
            <a:ext cx="4741962" cy="3715603"/>
          </a:xfrm>
        </p:spPr>
        <p:txBody>
          <a:bodyPr>
            <a:normAutofit/>
          </a:bodyPr>
          <a:lstStyle/>
          <a:p>
            <a:r>
              <a:rPr lang="en-US" sz="1900" dirty="0"/>
              <a:t>Collaborative learning is essential for professional development in fields like information technology and education.</a:t>
            </a:r>
          </a:p>
          <a:p>
            <a:r>
              <a:rPr lang="en-US" sz="1900" dirty="0"/>
              <a:t>It fosters both technical knowledge and adaptability to evolving professional demands.</a:t>
            </a:r>
          </a:p>
          <a:p>
            <a:r>
              <a:rPr lang="en-US" sz="1900" dirty="0"/>
              <a:t>Collaborative strategies in training contribute to lifelong learning and sustainable development.</a:t>
            </a:r>
          </a:p>
          <a:p>
            <a:r>
              <a:rPr lang="en-US" sz="1900" dirty="0"/>
              <a:t>This approach is crucial in rapidly changing industries that </a:t>
            </a:r>
            <a:r>
              <a:rPr lang="en-US" sz="1900" dirty="0" err="1"/>
              <a:t>prioritise</a:t>
            </a:r>
            <a:r>
              <a:rPr lang="en-US" sz="1900" dirty="0"/>
              <a:t> continuous learning and teamwork.</a:t>
            </a:r>
            <a:endParaRPr lang="en-GB" sz="19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4" name="Waun-Wen Terrace 2">
            <a:hlinkClick r:id="" action="ppaction://media"/>
            <a:extLst>
              <a:ext uri="{FF2B5EF4-FFF2-40B4-BE49-F238E27FC236}">
                <a16:creationId xmlns:a16="http://schemas.microsoft.com/office/drawing/2014/main" id="{183F46DD-0B30-03C7-D7ED-6285B92CF2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578003" y="61721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194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5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129C31-09E9-FAC2-BF18-06C08BD0899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prstClr val="white"/>
            </a:duotone>
            <a:alphaModFix amt="80000"/>
          </a:blip>
          <a:srcRect t="10549" r="2" b="13589"/>
          <a:stretch>
            <a:fillRect/>
          </a:stretch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8AE592-A4E3-BCCB-E9C9-63A981022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Global Collaboration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D256A5-4B5A-DA62-5015-895DD7AA4DF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0373" r="30519" b="1"/>
          <a:stretch>
            <a:fillRect/>
          </a:stretch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7B690-E309-88A8-F478-321004374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924" y="2927444"/>
            <a:ext cx="4920019" cy="3244755"/>
          </a:xfrm>
        </p:spPr>
        <p:txBody>
          <a:bodyPr>
            <a:normAutofit/>
          </a:bodyPr>
          <a:lstStyle/>
          <a:p>
            <a:r>
              <a:rPr lang="en-US" sz="1700" dirty="0"/>
              <a:t>Collaborative learning is associated with globalisation, facilitating the exchange of ideas and values across cultures.</a:t>
            </a:r>
          </a:p>
          <a:p>
            <a:r>
              <a:rPr lang="en-US" sz="1700" dirty="0"/>
              <a:t>It fosters cultural understanding and global awareness in international education.</a:t>
            </a:r>
          </a:p>
          <a:p>
            <a:r>
              <a:rPr lang="en-US" sz="1700" dirty="0"/>
              <a:t>International collaborative programs prepare students for global business environments.</a:t>
            </a:r>
          </a:p>
          <a:p>
            <a:r>
              <a:rPr lang="en-US" sz="1700" dirty="0"/>
              <a:t>Such collaboration enhances intercultural competence and supports innovation through diversity.</a:t>
            </a:r>
            <a:endParaRPr lang="en-GB" sz="17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87D9359-6216-4C32-9A60-D601E5582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409EBBC-4EF2-4ABA-A7EE-2D9F807F0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7983B73-5C22-4373-ACE8-713BB641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4" name="Waun-Wen Terrace 3">
            <a:hlinkClick r:id="" action="ppaction://media"/>
            <a:extLst>
              <a:ext uri="{FF2B5EF4-FFF2-40B4-BE49-F238E27FC236}">
                <a16:creationId xmlns:a16="http://schemas.microsoft.com/office/drawing/2014/main" id="{A2406AAB-09CF-AA2A-7756-B7BE9C9D10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653942" y="59689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228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CE5EFF9-B12A-4A10-94DD-F33EDBCD2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69317" cy="3355942"/>
          </a:xfrm>
          <a:prstGeom prst="rect">
            <a:avLst/>
          </a:prstGeom>
          <a:blipFill dpi="0" rotWithShape="1"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D8298F-43EE-038A-38FD-E30228E9865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554" r="37120" b="-2"/>
          <a:stretch>
            <a:fillRect/>
          </a:stretch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B37BEC-B7D5-7365-FE38-7CCFD991035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4047" r="1" b="1190"/>
          <a:stretch>
            <a:fillRect/>
          </a:stretch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6EEE46-1E2E-459B-85C5-B12A77BED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7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22859-92C6-B197-3F29-E8E4E83F2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dirty="0"/>
              <a:t>Critical Perspective and Future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0512C-3A74-E864-6E82-335F8DE3D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US" sz="1500" dirty="0"/>
              <a:t>Collaborative learning presents numerous benefits but also faces significant challenges.</a:t>
            </a:r>
          </a:p>
          <a:p>
            <a:r>
              <a:rPr lang="en-US" sz="1500" dirty="0"/>
              <a:t>Key issues include technological limitations, unequal participation, and coordination difficulties.</a:t>
            </a:r>
          </a:p>
          <a:p>
            <a:r>
              <a:rPr lang="en-US" sz="1500" dirty="0"/>
              <a:t>Emerging technologies, such as artificial intelligence, complicate collaborative environments by shifting the balance between human interaction and technology.</a:t>
            </a:r>
          </a:p>
          <a:p>
            <a:r>
              <a:rPr lang="en-US" sz="1500" dirty="0"/>
              <a:t>Continuous evaluation and thoughtful implementation of collaborative practices are necessary to address these challenges.</a:t>
            </a:r>
          </a:p>
          <a:p>
            <a:r>
              <a:rPr lang="en-US" sz="1500" dirty="0"/>
              <a:t>Ultimately, while collaborative learning enhances knowledge, skills, and global competence, its success relies on overcoming these limitations and adapting to future educational developments.</a:t>
            </a:r>
            <a:endParaRPr lang="en-GB" sz="15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B3C3B5B-B6A2-4C52-831F-3D4FBEF92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4E7942F-7C05-45E8-B6CD-0D22951E7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91AFEAF-5CBA-4B38-AFF0-10ED1F5F9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Waun wen chippy (1)">
            <a:hlinkClick r:id="" action="ppaction://media"/>
            <a:extLst>
              <a:ext uri="{FF2B5EF4-FFF2-40B4-BE49-F238E27FC236}">
                <a16:creationId xmlns:a16="http://schemas.microsoft.com/office/drawing/2014/main" id="{EA314B9E-034C-DEB6-6CA9-B111CBAFB2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10464" y="585247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88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7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96A4F-8DF0-20DA-F268-12404FC33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838" y="484632"/>
            <a:ext cx="6510548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800" dirty="0"/>
              <a:t>References </a:t>
            </a:r>
          </a:p>
        </p:txBody>
      </p:sp>
      <p:pic>
        <p:nvPicPr>
          <p:cNvPr id="5" name="Picture 4" descr="Close up of a molecular model">
            <a:extLst>
              <a:ext uri="{FF2B5EF4-FFF2-40B4-BE49-F238E27FC236}">
                <a16:creationId xmlns:a16="http://schemas.microsoft.com/office/drawing/2014/main" id="{4A081354-8F04-D5FC-D753-E1A29290D9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702" r="4481"/>
          <a:stretch>
            <a:fillRect/>
          </a:stretch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4B54-7C2D-F820-E2FB-14D2C7DD8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Autofit/>
          </a:bodyPr>
          <a:lstStyle/>
          <a:p>
            <a:r>
              <a:rPr lang="en-GB" sz="1200" dirty="0"/>
              <a:t>Barana, A., Cambria, A., Conte, M. M., &amp; Spinello, E. (2024).</a:t>
            </a:r>
            <a:r>
              <a:rPr lang="en-GB" sz="1200" i="1" dirty="0"/>
              <a:t>Unpacking the three spheres of interest in a blended intensive programme: Collaborative learning, blended learning and internationalisation.</a:t>
            </a:r>
            <a:r>
              <a:rPr lang="en-GB" sz="1200" dirty="0"/>
              <a:t> International Association for Development of the Information Society.</a:t>
            </a:r>
          </a:p>
          <a:p>
            <a:r>
              <a:rPr lang="en-GB" sz="1200" dirty="0"/>
              <a:t>Barana, A., &amp; Conte, M. M. (2024).Eight sustainable practices for digital activity development: Drivers and barriers in international higher education collaboration. </a:t>
            </a:r>
            <a:r>
              <a:rPr lang="en-GB" sz="1200" i="1" dirty="0"/>
              <a:t>Computer, 57</a:t>
            </a:r>
            <a:r>
              <a:rPr lang="en-GB" sz="1200" dirty="0"/>
              <a:t>(3), 117–122.</a:t>
            </a:r>
          </a:p>
          <a:p>
            <a:r>
              <a:rPr lang="en-GB" sz="1200" dirty="0"/>
              <a:t>Boke, H., Aygun, Y., </a:t>
            </a:r>
            <a:r>
              <a:rPr lang="en-GB" sz="1200" dirty="0" err="1"/>
              <a:t>Tufekci</a:t>
            </a:r>
            <a:r>
              <a:rPr lang="en-GB" sz="1200" dirty="0"/>
              <a:t>, S., Yagin, F. H., Canpolat, B., Norman, G., &amp; </a:t>
            </a:r>
            <a:r>
              <a:rPr lang="en-GB" sz="1200" dirty="0" err="1"/>
              <a:t>Ardigò</a:t>
            </a:r>
            <a:r>
              <a:rPr lang="en-GB" sz="1200" dirty="0"/>
              <a:t>, L. P. (2025).Effects of cooperative learning on students’ learning outcomes in physical education: A meta-analysis. </a:t>
            </a:r>
            <a:r>
              <a:rPr lang="en-GB" sz="1200" i="1" dirty="0"/>
              <a:t>Frontiers in Psychology, 16</a:t>
            </a:r>
            <a:r>
              <a:rPr lang="en-GB" sz="1200" dirty="0"/>
              <a:t>, 1508808.</a:t>
            </a:r>
          </a:p>
          <a:p>
            <a:r>
              <a:rPr lang="en-GB" sz="1200" dirty="0"/>
              <a:t>Hafner, P., </a:t>
            </a:r>
            <a:r>
              <a:rPr lang="en-GB" sz="1200" dirty="0" err="1"/>
              <a:t>Wernbacher</a:t>
            </a:r>
            <a:r>
              <a:rPr lang="en-GB" sz="1200" dirty="0"/>
              <a:t>, T., Pfeiffer, A., Denk, N., Economides, A., </a:t>
            </a:r>
            <a:r>
              <a:rPr lang="en-GB" sz="1200" dirty="0" err="1"/>
              <a:t>Perifanou</a:t>
            </a:r>
            <a:r>
              <a:rPr lang="en-GB" sz="1200" dirty="0"/>
              <a:t>, M., &amp; Sigurðardóttir, H. (2022).Limits and benefits of using telepresence robots for educational purposes. </a:t>
            </a:r>
            <a:r>
              <a:rPr lang="en-GB" sz="1200" i="1" dirty="0"/>
              <a:t>In International Conference on Interactive Collaborative Learning</a:t>
            </a:r>
            <a:r>
              <a:rPr lang="en-GB" sz="1200" dirty="0"/>
              <a:t> (pp. 23–33). Springer.</a:t>
            </a:r>
          </a:p>
          <a:p>
            <a:r>
              <a:rPr lang="en-GB" sz="1200" dirty="0"/>
              <a:t>Helm, F., Baroni, A., &amp; </a:t>
            </a:r>
            <a:r>
              <a:rPr lang="en-GB" sz="1200" dirty="0" err="1"/>
              <a:t>Acconcia</a:t>
            </a:r>
            <a:r>
              <a:rPr lang="en-GB" sz="1200" dirty="0"/>
              <a:t>, G. (2024).Global citizenship online in higher education. </a:t>
            </a:r>
            <a:r>
              <a:rPr lang="en-GB" sz="1200" i="1" dirty="0"/>
              <a:t>Educational Research for Policy and Practice, 23</a:t>
            </a:r>
            <a:r>
              <a:rPr lang="en-GB" sz="1200" dirty="0"/>
              <a:t>(1), 1–18.</a:t>
            </a:r>
          </a:p>
          <a:p>
            <a:r>
              <a:rPr lang="en-GB" sz="1200" dirty="0"/>
              <a:t>Kong, X., Liu, Z., Chen, C., Liu, S., Xu, Z., &amp; Tang, Q. (2025).An exploratory study of an AI-supported discussion representational tool for online collaborative learning. </a:t>
            </a:r>
            <a:r>
              <a:rPr lang="en-GB" sz="1200" i="1" dirty="0"/>
              <a:t>The Internet and Higher Education, 64,</a:t>
            </a:r>
            <a:r>
              <a:rPr lang="en-GB" sz="1200" dirty="0"/>
              <a:t> 100973.</a:t>
            </a:r>
          </a:p>
          <a:p>
            <a:r>
              <a:rPr lang="en-GB" sz="1200" dirty="0" err="1"/>
              <a:t>Tverdokhlib</a:t>
            </a:r>
            <a:r>
              <a:rPr lang="en-GB" sz="1200" dirty="0"/>
              <a:t>, I. A., </a:t>
            </a:r>
            <a:r>
              <a:rPr lang="en-GB" sz="1200" dirty="0" err="1"/>
              <a:t>Klochko</a:t>
            </a:r>
            <a:r>
              <a:rPr lang="en-GB" sz="1200" dirty="0"/>
              <a:t>, O. V., Sharyhin, O. A., &amp; </a:t>
            </a:r>
            <a:r>
              <a:rPr lang="en-GB" sz="1200" dirty="0" err="1"/>
              <a:t>Fedorets</a:t>
            </a:r>
            <a:r>
              <a:rPr lang="en-GB" sz="1200" dirty="0"/>
              <a:t>, V. M. (2024).Collaborative learning in the system of training future information technologies specialists. In </a:t>
            </a:r>
            <a:r>
              <a:rPr lang="en-GB" sz="1200" i="1" dirty="0" err="1"/>
              <a:t>AREdu</a:t>
            </a:r>
            <a:r>
              <a:rPr lang="en-GB" sz="1200" dirty="0"/>
              <a:t> (pp. 206–225).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94272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35</TotalTime>
  <Words>680</Words>
  <PresentationFormat>Widescreen</PresentationFormat>
  <Paragraphs>39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Rockwell</vt:lpstr>
      <vt:lpstr>Rockwell Condensed</vt:lpstr>
      <vt:lpstr>Rockwell Extra Bold</vt:lpstr>
      <vt:lpstr>Wingdings</vt:lpstr>
      <vt:lpstr>Wood Type</vt:lpstr>
      <vt:lpstr>Collaborative learning</vt:lpstr>
      <vt:lpstr>Collaborative Learning in a Changing Educational Landscape</vt:lpstr>
      <vt:lpstr>Enhancing Learning Outcomes and Academic Performance</vt:lpstr>
      <vt:lpstr>Collaborative Learning and Sustainable Professional Development</vt:lpstr>
      <vt:lpstr>Global Collaboration</vt:lpstr>
      <vt:lpstr>Critical Perspective and Future Implications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2026-04-27T22:28:51Z</dcterms:created>
  <dcterms:modified xsi:type="dcterms:W3CDTF">2026-04-29T12:36:39Z</dcterms:modified>
</cp:coreProperties>
</file>