
<file path=[Content_Types].xml><?xml version="1.0" encoding="utf-8"?>
<Types xmlns="http://schemas.openxmlformats.org/package/2006/content-types">
  <Default Extension="xml" ContentType="application/xml"/>
  <Default Extension="jpeg" ContentType="image/jpeg"/>
  <Default Extension="png" ContentType="image/png"/>
  <Default Extension="wdp" ContentType="image/vnd.ms-photo"/>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notesMasterIdLst>
    <p:notesMasterId r:id="rId11"/>
  </p:notesMasterIdLst>
  <p:sldIdLst>
    <p:sldId id="256" r:id="rId2"/>
    <p:sldId id="257" r:id="rId3"/>
    <p:sldId id="268" r:id="rId4"/>
    <p:sldId id="267" r:id="rId5"/>
    <p:sldId id="262" r:id="rId6"/>
    <p:sldId id="269" r:id="rId7"/>
    <p:sldId id="259" r:id="rId8"/>
    <p:sldId id="270" r:id="rId9"/>
    <p:sldId id="27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44136"/>
  </p:normalViewPr>
  <p:slideViewPr>
    <p:cSldViewPr snapToGrid="0" snapToObjects="1">
      <p:cViewPr varScale="1">
        <p:scale>
          <a:sx n="45" d="100"/>
          <a:sy n="45" d="100"/>
        </p:scale>
        <p:origin x="3136" y="184"/>
      </p:cViewPr>
      <p:guideLst/>
    </p:cSldViewPr>
  </p:slideViewPr>
  <p:notesTextViewPr>
    <p:cViewPr>
      <p:scale>
        <a:sx n="1" d="1"/>
        <a:sy n="1" d="1"/>
      </p:scale>
      <p:origin x="0" y="0"/>
    </p:cViewPr>
  </p:notesTextViewPr>
  <p:notesViewPr>
    <p:cSldViewPr snapToGrid="0" snapToObjects="1">
      <p:cViewPr varScale="1">
        <p:scale>
          <a:sx n="85" d="100"/>
          <a:sy n="85" d="100"/>
        </p:scale>
        <p:origin x="3928" y="168"/>
      </p:cViewPr>
      <p:guideLst/>
    </p:cSldViewPr>
  </p:notes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notesMaster" Target="notesMasters/notesMaster1.xml"/><Relationship Id="rId12" Type="http://schemas.openxmlformats.org/officeDocument/2006/relationships/presProps" Target="presProps.xml"/><Relationship Id="rId13" Type="http://schemas.openxmlformats.org/officeDocument/2006/relationships/viewProps" Target="viewProps.xml"/><Relationship Id="rId14" Type="http://schemas.openxmlformats.org/officeDocument/2006/relationships/theme" Target="theme/theme1.xml"/><Relationship Id="rId1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158DB0-2292-F44A-AD30-CBFA6FB16FBC}" type="datetimeFigureOut">
              <a:rPr lang="en-US" smtClean="0"/>
              <a:t>3/15/18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BA45E0-25E4-0548-BC99-1C1504CA9320}" type="slidenum">
              <a:rPr lang="en-US" smtClean="0"/>
              <a:t>‹#›</a:t>
            </a:fld>
            <a:endParaRPr lang="en-US"/>
          </a:p>
        </p:txBody>
      </p:sp>
    </p:spTree>
    <p:extLst>
      <p:ext uri="{BB962C8B-B14F-4D97-AF65-F5344CB8AC3E}">
        <p14:creationId xmlns:p14="http://schemas.microsoft.com/office/powerpoint/2010/main" val="996695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Today I am going to talk to you about the</a:t>
            </a:r>
            <a:r>
              <a:rPr lang="en-US" baseline="0" dirty="0" smtClean="0"/>
              <a:t> charitable program, Young Enterprise.</a:t>
            </a:r>
          </a:p>
          <a:p>
            <a:r>
              <a:rPr lang="en-US" baseline="0" dirty="0" smtClean="0"/>
              <a:t>I will be discussing the way in which is encourages entrepreneurial thinking as well as looking at the other skills that are developed through the program.</a:t>
            </a:r>
          </a:p>
          <a:p>
            <a:r>
              <a:rPr lang="en-US" baseline="0" dirty="0" smtClean="0"/>
              <a:t>Links will be made to theoretical perspectives as well as research and curriculum frameworks. I will mainly be discussing the programs available within Primary schools. However, the other programs available to the older age groups will be briefly looked at. </a:t>
            </a:r>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1</a:t>
            </a:fld>
            <a:endParaRPr lang="en-US"/>
          </a:p>
        </p:txBody>
      </p:sp>
    </p:spTree>
    <p:extLst>
      <p:ext uri="{BB962C8B-B14F-4D97-AF65-F5344CB8AC3E}">
        <p14:creationId xmlns:p14="http://schemas.microsoft.com/office/powerpoint/2010/main" val="910259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0" i="0" kern="1200" dirty="0" smtClean="0">
                <a:solidFill>
                  <a:schemeClr val="tx1"/>
                </a:solidFill>
                <a:effectLst/>
                <a:latin typeface="+mn-lt"/>
                <a:ea typeface="+mn-ea"/>
                <a:cs typeface="+mn-cs"/>
              </a:rPr>
              <a:t>Young Enterprise is the</a:t>
            </a:r>
            <a:r>
              <a:rPr lang="en-US" sz="1200" b="0" i="0" kern="1200" baseline="0" dirty="0" smtClean="0">
                <a:solidFill>
                  <a:schemeClr val="tx1"/>
                </a:solidFill>
                <a:effectLst/>
                <a:latin typeface="+mn-lt"/>
                <a:ea typeface="+mn-ea"/>
                <a:cs typeface="+mn-cs"/>
              </a:rPr>
              <a:t> UK’s leading enterprise and financial education charity. The charity reaches over 250,000 young individuals every year. </a:t>
            </a:r>
            <a:endParaRPr lang="en-US" sz="1200" b="0" i="0" kern="1200" dirty="0" smtClean="0">
              <a:solidFill>
                <a:schemeClr val="tx1"/>
              </a:solidFill>
              <a:effectLst/>
              <a:latin typeface="+mn-lt"/>
              <a:ea typeface="+mn-ea"/>
              <a:cs typeface="+mn-cs"/>
            </a:endParaRPr>
          </a:p>
          <a:p>
            <a:pPr fontAlgn="base"/>
            <a:endParaRPr lang="en-US" sz="1200" b="0" i="0" kern="1200" dirty="0" smtClean="0">
              <a:solidFill>
                <a:schemeClr val="tx1"/>
              </a:solidFill>
              <a:effectLst/>
              <a:latin typeface="+mn-lt"/>
              <a:ea typeface="+mn-ea"/>
              <a:cs typeface="+mn-cs"/>
            </a:endParaRPr>
          </a:p>
          <a:p>
            <a:pPr fontAlgn="base"/>
            <a:r>
              <a:rPr lang="en-US" sz="1200" b="0" i="0" kern="1200" dirty="0" smtClean="0">
                <a:solidFill>
                  <a:schemeClr val="tx1"/>
                </a:solidFill>
                <a:effectLst/>
                <a:latin typeface="+mn-lt"/>
                <a:ea typeface="+mn-ea"/>
                <a:cs typeface="+mn-cs"/>
              </a:rPr>
              <a:t>It was founded</a:t>
            </a:r>
            <a:r>
              <a:rPr lang="en-US" sz="1200" b="0" i="0" kern="1200" baseline="0" dirty="0" smtClean="0">
                <a:solidFill>
                  <a:schemeClr val="tx1"/>
                </a:solidFill>
                <a:effectLst/>
                <a:latin typeface="+mn-lt"/>
                <a:ea typeface="+mn-ea"/>
                <a:cs typeface="+mn-cs"/>
              </a:rPr>
              <a:t> in May 1962 by Sir Walter Salomon. The charity was based on the success from Junior Achievement program in America. From admiring the American </a:t>
            </a:r>
            <a:r>
              <a:rPr lang="en-US" sz="1200" b="0" i="0" kern="1200" baseline="0" dirty="0" err="1" smtClean="0">
                <a:solidFill>
                  <a:schemeClr val="tx1"/>
                </a:solidFill>
                <a:effectLst/>
                <a:latin typeface="+mn-lt"/>
                <a:ea typeface="+mn-ea"/>
                <a:cs typeface="+mn-cs"/>
              </a:rPr>
              <a:t>programme</a:t>
            </a:r>
            <a:r>
              <a:rPr lang="en-US" sz="1200" b="0" i="0" kern="1200" baseline="0" dirty="0" smtClean="0">
                <a:solidFill>
                  <a:schemeClr val="tx1"/>
                </a:solidFill>
                <a:effectLst/>
                <a:latin typeface="+mn-lt"/>
                <a:ea typeface="+mn-ea"/>
                <a:cs typeface="+mn-cs"/>
              </a:rPr>
              <a:t> he fostered the skills and its philosophy of ‘learning by doing” and wanted to encourage tens of thousands of young people to reach their potential. Sir Walter Salomon’s aim was to empower young individuals to harness their personal and business skills. </a:t>
            </a:r>
          </a:p>
          <a:p>
            <a:pPr fontAlgn="base"/>
            <a:endParaRPr lang="en-US" sz="1200" b="0" i="0" kern="1200" baseline="0" dirty="0" smtClean="0">
              <a:solidFill>
                <a:schemeClr val="tx1"/>
              </a:solidFill>
              <a:effectLst/>
              <a:latin typeface="+mn-lt"/>
              <a:ea typeface="+mn-ea"/>
              <a:cs typeface="+mn-cs"/>
            </a:endParaRPr>
          </a:p>
          <a:p>
            <a:pPr fontAlgn="base"/>
            <a:r>
              <a:rPr lang="en-US" sz="1200" b="0" i="0" kern="1200" baseline="0" dirty="0" smtClean="0">
                <a:solidFill>
                  <a:schemeClr val="tx1"/>
                </a:solidFill>
                <a:effectLst/>
                <a:latin typeface="+mn-lt"/>
                <a:ea typeface="+mn-ea"/>
                <a:cs typeface="+mn-cs"/>
              </a:rPr>
              <a:t>”One mans passion for enterprise has inspired 3.8 million young people to discover and reach their potential over the past 50 years”</a:t>
            </a:r>
          </a:p>
          <a:p>
            <a:pPr fontAlgn="base"/>
            <a:endParaRPr lang="en-US" sz="1200" b="0" i="0" kern="1200" baseline="0" dirty="0" smtClean="0">
              <a:solidFill>
                <a:schemeClr val="tx1"/>
              </a:solidFill>
              <a:effectLst/>
              <a:latin typeface="+mn-lt"/>
              <a:ea typeface="+mn-ea"/>
              <a:cs typeface="+mn-cs"/>
            </a:endParaRPr>
          </a:p>
          <a:p>
            <a:pPr fontAlgn="base"/>
            <a:r>
              <a:rPr lang="en-US" sz="1200" b="0" i="0" kern="1200" baseline="0" dirty="0" smtClean="0">
                <a:solidFill>
                  <a:schemeClr val="tx1"/>
                </a:solidFill>
                <a:effectLst/>
                <a:latin typeface="+mn-lt"/>
                <a:ea typeface="+mn-ea"/>
                <a:cs typeface="+mn-cs"/>
              </a:rPr>
              <a:t>By 2014-2015 the Yung Enterprise charity had delivered 338,340 learner experiences in 3482 primary and secondary schools. As well as working with Further Education Colleges and Universities with help from 6031 volunteers. </a:t>
            </a:r>
          </a:p>
          <a:p>
            <a:pPr fontAlgn="base"/>
            <a:endParaRPr lang="en-US" sz="1200" b="0" i="0" kern="1200" baseline="0" dirty="0" smtClean="0">
              <a:solidFill>
                <a:schemeClr val="tx1"/>
              </a:solidFill>
              <a:effectLst/>
              <a:latin typeface="+mn-lt"/>
              <a:ea typeface="+mn-ea"/>
              <a:cs typeface="+mn-cs"/>
            </a:endParaRPr>
          </a:p>
          <a:p>
            <a:pPr fontAlgn="base"/>
            <a:r>
              <a:rPr lang="en-US" sz="1200" b="0" i="0" kern="1200" baseline="0" dirty="0" smtClean="0">
                <a:solidFill>
                  <a:schemeClr val="tx1"/>
                </a:solidFill>
                <a:effectLst/>
                <a:latin typeface="+mn-lt"/>
                <a:ea typeface="+mn-ea"/>
                <a:cs typeface="+mn-cs"/>
              </a:rPr>
              <a:t>The charity make connections with schools and the world of work and then enable young individuals to develop the knowledge and attitudes that they need to succeed. As well as building on 8 key skills: Communication, Confidence, Financial Capability, Initiative, </a:t>
            </a:r>
            <a:r>
              <a:rPr lang="en-US" sz="1200" b="0" i="0" kern="1200" baseline="0" dirty="0" err="1" smtClean="0">
                <a:solidFill>
                  <a:schemeClr val="tx1"/>
                </a:solidFill>
                <a:effectLst/>
                <a:latin typeface="+mn-lt"/>
                <a:ea typeface="+mn-ea"/>
                <a:cs typeface="+mn-cs"/>
              </a:rPr>
              <a:t>Organisation</a:t>
            </a:r>
            <a:r>
              <a:rPr lang="en-US" sz="1200" b="0" i="0" kern="1200" baseline="0" dirty="0" smtClean="0">
                <a:solidFill>
                  <a:schemeClr val="tx1"/>
                </a:solidFill>
                <a:effectLst/>
                <a:latin typeface="+mn-lt"/>
                <a:ea typeface="+mn-ea"/>
                <a:cs typeface="+mn-cs"/>
              </a:rPr>
              <a:t>, Problem Solving, Teamwork and Resilience. </a:t>
            </a:r>
          </a:p>
          <a:p>
            <a:pPr fontAlgn="base"/>
            <a:r>
              <a:rPr lang="en-US" sz="1200" b="0" i="0" kern="1200" dirty="0" smtClean="0">
                <a:solidFill>
                  <a:schemeClr val="tx1"/>
                </a:solidFill>
                <a:effectLst/>
                <a:latin typeface="+mn-lt"/>
                <a:ea typeface="+mn-ea"/>
                <a:cs typeface="+mn-cs"/>
              </a:rPr>
              <a:t> </a:t>
            </a:r>
            <a:endParaRPr lang="en-US" dirty="0" smtClean="0"/>
          </a:p>
          <a:p>
            <a:r>
              <a:rPr lang="en-US" dirty="0" smtClean="0"/>
              <a:t>The charity is aimed to deliver practical activity based enterprise </a:t>
            </a:r>
            <a:r>
              <a:rPr lang="en-US" dirty="0" err="1" smtClean="0"/>
              <a:t>progames</a:t>
            </a:r>
            <a:r>
              <a:rPr lang="en-US" dirty="0" smtClean="0"/>
              <a:t> across primary,</a:t>
            </a:r>
            <a:r>
              <a:rPr lang="en-US" baseline="0" dirty="0" smtClean="0"/>
              <a:t> secondary, college and universities. The </a:t>
            </a:r>
            <a:r>
              <a:rPr lang="en-US" baseline="0" dirty="0" err="1" smtClean="0"/>
              <a:t>programes</a:t>
            </a:r>
            <a:r>
              <a:rPr lang="en-US" baseline="0" dirty="0" smtClean="0"/>
              <a:t> are led by business volunteers who will become mentors. </a:t>
            </a:r>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2</a:t>
            </a:fld>
            <a:endParaRPr lang="en-US"/>
          </a:p>
        </p:txBody>
      </p:sp>
    </p:spTree>
    <p:extLst>
      <p:ext uri="{BB962C8B-B14F-4D97-AF65-F5344CB8AC3E}">
        <p14:creationId xmlns:p14="http://schemas.microsoft.com/office/powerpoint/2010/main" val="582288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charset="0"/>
              <a:buNone/>
            </a:pPr>
            <a:r>
              <a:rPr lang="en-US" sz="1200" b="1" kern="1200" dirty="0" smtClean="0">
                <a:solidFill>
                  <a:schemeClr val="tx1"/>
                </a:solidFill>
                <a:effectLst/>
                <a:latin typeface="+mn-lt"/>
                <a:ea typeface="+mn-ea"/>
                <a:cs typeface="+mn-cs"/>
              </a:rPr>
              <a:t>Young</a:t>
            </a:r>
            <a:r>
              <a:rPr lang="en-US" sz="1200" b="1" kern="1200" baseline="0" dirty="0" smtClean="0">
                <a:solidFill>
                  <a:schemeClr val="tx1"/>
                </a:solidFill>
                <a:effectLst/>
                <a:latin typeface="+mn-lt"/>
                <a:ea typeface="+mn-ea"/>
                <a:cs typeface="+mn-cs"/>
              </a:rPr>
              <a:t> Enterprise state within their 2014 </a:t>
            </a:r>
            <a:r>
              <a:rPr lang="en-US" sz="1200" b="1" kern="1200" baseline="0" dirty="0" err="1" smtClean="0">
                <a:solidFill>
                  <a:schemeClr val="tx1"/>
                </a:solidFill>
                <a:effectLst/>
                <a:latin typeface="+mn-lt"/>
                <a:ea typeface="+mn-ea"/>
                <a:cs typeface="+mn-cs"/>
              </a:rPr>
              <a:t>campain</a:t>
            </a:r>
            <a:r>
              <a:rPr lang="en-US" sz="1200" b="1" kern="1200" baseline="0" dirty="0" smtClean="0">
                <a:solidFill>
                  <a:schemeClr val="tx1"/>
                </a:solidFill>
                <a:effectLst/>
                <a:latin typeface="+mn-lt"/>
                <a:ea typeface="+mn-ea"/>
                <a:cs typeface="+mn-cs"/>
              </a:rPr>
              <a:t> the 5 key skills that they aim to help young individuals develop throughout their initiative. These 5 skills are:</a:t>
            </a:r>
          </a:p>
          <a:p>
            <a:pPr marL="0" indent="0">
              <a:buFont typeface="Arial" charset="0"/>
              <a:buNone/>
            </a:pPr>
            <a:endParaRPr lang="en-US" sz="1200" b="1" kern="1200" dirty="0" smtClean="0">
              <a:solidFill>
                <a:schemeClr val="tx1"/>
              </a:solidFill>
              <a:effectLst/>
              <a:latin typeface="+mn-lt"/>
              <a:ea typeface="+mn-ea"/>
              <a:cs typeface="+mn-cs"/>
            </a:endParaRPr>
          </a:p>
          <a:p>
            <a:pPr marL="171450" indent="-171450">
              <a:buFont typeface="Arial" charset="0"/>
              <a:buChar char="•"/>
            </a:pPr>
            <a:r>
              <a:rPr lang="en-US" sz="1200" b="1" kern="1200" dirty="0" smtClean="0">
                <a:solidFill>
                  <a:schemeClr val="tx1"/>
                </a:solidFill>
                <a:effectLst/>
                <a:latin typeface="+mn-lt"/>
                <a:ea typeface="+mn-ea"/>
                <a:cs typeface="+mn-cs"/>
              </a:rPr>
              <a:t>Communication</a:t>
            </a:r>
            <a:r>
              <a:rPr lang="en-US" sz="1200" kern="1200" dirty="0" smtClean="0">
                <a:solidFill>
                  <a:schemeClr val="tx1"/>
                </a:solidFill>
                <a:effectLst/>
                <a:latin typeface="+mn-lt"/>
                <a:ea typeface="+mn-ea"/>
                <a:cs typeface="+mn-cs"/>
              </a:rPr>
              <a:t>: Children &amp; young people need to be given the opportunity to extend their communication skills beyond the classroom audience, so that when they enter the workplace they can communicate in a variety of different situations, and with colleagues at all levels. </a:t>
            </a:r>
            <a:endParaRPr lang="en-US" dirty="0" smtClean="0">
              <a:effectLst/>
            </a:endParaRPr>
          </a:p>
          <a:p>
            <a:pPr marL="171450" indent="-171450">
              <a:buFont typeface="Arial" charset="0"/>
              <a:buChar char="•"/>
            </a:pPr>
            <a:r>
              <a:rPr lang="en-US" sz="1200" b="1" kern="1200" dirty="0" smtClean="0">
                <a:solidFill>
                  <a:schemeClr val="tx1"/>
                </a:solidFill>
                <a:effectLst/>
                <a:latin typeface="+mn-lt"/>
                <a:ea typeface="+mn-ea"/>
                <a:cs typeface="+mn-cs"/>
              </a:rPr>
              <a:t>Teamwork</a:t>
            </a:r>
            <a:r>
              <a:rPr lang="en-US" sz="1200" kern="1200" dirty="0" smtClean="0">
                <a:solidFill>
                  <a:schemeClr val="tx1"/>
                </a:solidFill>
                <a:effectLst/>
                <a:latin typeface="+mn-lt"/>
                <a:ea typeface="+mn-ea"/>
                <a:cs typeface="+mn-cs"/>
              </a:rPr>
              <a:t>: Enabling young people to develop team-working skills shows them what can be achieved when people work together. It also teaches them patience and tolerance – both important skills in the workplace. </a:t>
            </a:r>
            <a:endParaRPr lang="en-US" dirty="0" smtClean="0">
              <a:effectLst/>
            </a:endParaRPr>
          </a:p>
          <a:p>
            <a:pPr marL="171450" indent="-171450">
              <a:buFont typeface="Arial" charset="0"/>
              <a:buChar char="•"/>
            </a:pPr>
            <a:r>
              <a:rPr lang="en-US" sz="1200" b="1" kern="1200" dirty="0" smtClean="0">
                <a:solidFill>
                  <a:schemeClr val="tx1"/>
                </a:solidFill>
                <a:effectLst/>
                <a:latin typeface="+mn-lt"/>
                <a:ea typeface="+mn-ea"/>
                <a:cs typeface="+mn-cs"/>
              </a:rPr>
              <a:t>Problem-solving: </a:t>
            </a:r>
            <a:r>
              <a:rPr lang="en-US" sz="1200" kern="1200" dirty="0" smtClean="0">
                <a:solidFill>
                  <a:schemeClr val="tx1"/>
                </a:solidFill>
                <a:effectLst/>
                <a:latin typeface="+mn-lt"/>
                <a:ea typeface="+mn-ea"/>
                <a:cs typeface="+mn-cs"/>
              </a:rPr>
              <a:t>Young people need to be given the opportunity to problem-solve in real-life situations, so that they have the opportunity to fail without criticism, learn from that experience and try again. </a:t>
            </a:r>
            <a:endParaRPr lang="en-US" dirty="0" smtClean="0">
              <a:effectLst/>
            </a:endParaRPr>
          </a:p>
          <a:p>
            <a:pPr marL="171450" indent="-171450">
              <a:buFont typeface="Arial" charset="0"/>
              <a:buChar char="•"/>
            </a:pPr>
            <a:r>
              <a:rPr lang="en-US" sz="1200" b="1" kern="1200" dirty="0" smtClean="0">
                <a:solidFill>
                  <a:schemeClr val="tx1"/>
                </a:solidFill>
                <a:effectLst/>
                <a:latin typeface="+mn-lt"/>
                <a:ea typeface="+mn-ea"/>
                <a:cs typeface="+mn-cs"/>
              </a:rPr>
              <a:t>Resilience</a:t>
            </a:r>
            <a:r>
              <a:rPr lang="en-US" sz="1200" kern="1200" dirty="0" smtClean="0">
                <a:solidFill>
                  <a:schemeClr val="tx1"/>
                </a:solidFill>
                <a:effectLst/>
                <a:latin typeface="+mn-lt"/>
                <a:ea typeface="+mn-ea"/>
                <a:cs typeface="+mn-cs"/>
              </a:rPr>
              <a:t>: Young people need to experience failure as part of their learning, so that rather than give up when things don’t go to plan, they can then apply that learning into new situations</a:t>
            </a:r>
            <a:r>
              <a:rPr lang="en-US" sz="1200" kern="1200" smtClean="0">
                <a:solidFill>
                  <a:schemeClr val="tx1"/>
                </a:solidFill>
                <a:effectLst/>
                <a:latin typeface="+mn-lt"/>
                <a:ea typeface="+mn-ea"/>
                <a:cs typeface="+mn-cs"/>
              </a:rPr>
              <a:t>. </a:t>
            </a:r>
            <a:r>
              <a:rPr lang="en-US" sz="1200" b="1" kern="1200" smtClean="0">
                <a:solidFill>
                  <a:schemeClr val="tx1"/>
                </a:solidFill>
                <a:effectLst/>
                <a:latin typeface="+mn-lt"/>
                <a:ea typeface="+mn-ea"/>
                <a:cs typeface="+mn-cs"/>
              </a:rPr>
              <a:t>Creativity</a:t>
            </a:r>
            <a:r>
              <a:rPr lang="en-US" sz="1200" b="1" kern="120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Creativity can be applied in all areas of work and life, whether that’s using your creativity to solve a problem, design new processes or develop new ideas. Young people need to be given the opportunity to test their creative ideas in a range of different ways through ‘learning by doing’. Creativity can be defined as the ability to produce original ideas and new items. It also includes the combining of existing work, objects, and ideas in different ways for new purposes. Three important components of creativity are the creative person, the creative product, and the creative process.</a:t>
            </a:r>
            <a:r>
              <a:rPr lang="en-US" sz="1200" kern="1200" baseline="0" dirty="0" smtClean="0">
                <a:solidFill>
                  <a:schemeClr val="tx1"/>
                </a:solidFill>
                <a:effectLst/>
                <a:latin typeface="+mn-lt"/>
                <a:ea typeface="+mn-ea"/>
                <a:cs typeface="+mn-cs"/>
              </a:rPr>
              <a:t> This where </a:t>
            </a:r>
            <a:r>
              <a:rPr lang="en-US" sz="1200" kern="1200" baseline="0" dirty="0" err="1" smtClean="0">
                <a:solidFill>
                  <a:schemeClr val="tx1"/>
                </a:solidFill>
                <a:effectLst/>
                <a:latin typeface="+mn-lt"/>
                <a:ea typeface="+mn-ea"/>
                <a:cs typeface="+mn-cs"/>
              </a:rPr>
              <a:t>debonos</a:t>
            </a:r>
            <a:r>
              <a:rPr lang="en-US" sz="1200" kern="1200" baseline="0" dirty="0" smtClean="0">
                <a:solidFill>
                  <a:schemeClr val="tx1"/>
                </a:solidFill>
                <a:effectLst/>
                <a:latin typeface="+mn-lt"/>
                <a:ea typeface="+mn-ea"/>
                <a:cs typeface="+mn-cs"/>
              </a:rPr>
              <a:t> thinking hats can be brought in to develop creative and critical thinking. </a:t>
            </a:r>
            <a:endParaRPr lang="en-US" sz="1200" kern="120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Gibb (1987) defines an entrepreneur as an individual demonstrating a marked use of enterprising attributes such as initiative, persuasive power, moderate risk-taking, creativity, independence, problem- solving, need for achievement, imagination, leadership, hard work and internal locus of control. </a:t>
            </a:r>
            <a:br>
              <a:rPr lang="en-US" sz="1200" kern="1200" dirty="0" smtClean="0">
                <a:solidFill>
                  <a:schemeClr val="tx1"/>
                </a:solidFill>
                <a:effectLst/>
                <a:latin typeface="+mn-lt"/>
                <a:ea typeface="+mn-ea"/>
                <a:cs typeface="+mn-cs"/>
              </a:rPr>
            </a:br>
            <a:r>
              <a:rPr lang="en-US" sz="1200" kern="1200" dirty="0" smtClean="0">
                <a:solidFill>
                  <a:schemeClr val="tx1"/>
                </a:solidFill>
                <a:effectLst/>
                <a:latin typeface="+mn-lt"/>
                <a:ea typeface="+mn-ea"/>
                <a:cs typeface="+mn-cs"/>
              </a:rPr>
              <a:t>Based on Kolb’s (1984) theory, entrepreneurial learning can be regarded as an </a:t>
            </a:r>
            <a:r>
              <a:rPr lang="en-US" sz="1200" kern="1200" dirty="0" err="1" smtClean="0">
                <a:solidFill>
                  <a:schemeClr val="tx1"/>
                </a:solidFill>
                <a:effectLst/>
                <a:latin typeface="+mn-lt"/>
                <a:ea typeface="+mn-ea"/>
                <a:cs typeface="+mn-cs"/>
              </a:rPr>
              <a:t>experi</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ential</a:t>
            </a:r>
            <a:r>
              <a:rPr lang="en-US" sz="1200" kern="1200" dirty="0" smtClean="0">
                <a:solidFill>
                  <a:schemeClr val="tx1"/>
                </a:solidFill>
                <a:effectLst/>
                <a:latin typeface="+mn-lt"/>
                <a:ea typeface="+mn-ea"/>
                <a:cs typeface="+mn-cs"/>
              </a:rPr>
              <a:t> process in which entrepreneurs develop knowledge through four distinctive learning abilities: experiencing, reflecting, thinking, and acting (Bailey 1986; </a:t>
            </a:r>
            <a:r>
              <a:rPr lang="en-US" sz="1200" kern="1200" dirty="0" err="1" smtClean="0">
                <a:solidFill>
                  <a:schemeClr val="tx1"/>
                </a:solidFill>
                <a:effectLst/>
                <a:latin typeface="+mn-lt"/>
                <a:ea typeface="+mn-ea"/>
                <a:cs typeface="+mn-cs"/>
              </a:rPr>
              <a:t>Johannisson</a:t>
            </a:r>
            <a:r>
              <a:rPr lang="en-US" sz="1200" kern="1200" dirty="0" smtClean="0">
                <a:solidFill>
                  <a:schemeClr val="tx1"/>
                </a:solidFill>
                <a:effectLst/>
                <a:latin typeface="+mn-lt"/>
                <a:ea typeface="+mn-ea"/>
                <a:cs typeface="+mn-cs"/>
              </a:rPr>
              <a:t>, </a:t>
            </a:r>
            <a:r>
              <a:rPr lang="en-US" sz="1200" kern="1200" dirty="0" err="1" smtClean="0">
                <a:solidFill>
                  <a:schemeClr val="tx1"/>
                </a:solidFill>
                <a:effectLst/>
                <a:latin typeface="+mn-lt"/>
                <a:ea typeface="+mn-ea"/>
                <a:cs typeface="+mn-cs"/>
              </a:rPr>
              <a:t>Landstrom</a:t>
            </a:r>
            <a:r>
              <a:rPr lang="en-US" sz="1200" kern="1200" dirty="0" smtClean="0">
                <a:solidFill>
                  <a:schemeClr val="tx1"/>
                </a:solidFill>
                <a:effectLst/>
                <a:latin typeface="+mn-lt"/>
                <a:ea typeface="+mn-ea"/>
                <a:cs typeface="+mn-cs"/>
              </a:rPr>
              <a:t> and Rosenberg 1998). </a:t>
            </a:r>
            <a:endParaRPr lang="en-US" dirty="0" smtClean="0">
              <a:effectLst/>
            </a:endParaRPr>
          </a:p>
          <a:p>
            <a:endParaRPr lang="en-US" dirty="0" smtClean="0">
              <a:effectLst/>
            </a:endParaRP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3</a:t>
            </a:fld>
            <a:endParaRPr lang="en-US"/>
          </a:p>
        </p:txBody>
      </p:sp>
    </p:spTree>
    <p:extLst>
      <p:ext uri="{BB962C8B-B14F-4D97-AF65-F5344CB8AC3E}">
        <p14:creationId xmlns:p14="http://schemas.microsoft.com/office/powerpoint/2010/main" val="1087891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US" sz="1200" b="0" i="0" kern="1200" dirty="0" smtClean="0">
                <a:solidFill>
                  <a:schemeClr val="tx1"/>
                </a:solidFill>
                <a:effectLst/>
                <a:latin typeface="+mn-lt"/>
                <a:ea typeface="+mn-ea"/>
                <a:cs typeface="+mn-cs"/>
              </a:rPr>
              <a:t>The</a:t>
            </a:r>
            <a:r>
              <a:rPr lang="en-US" sz="1200" b="0" i="0" kern="1200" baseline="0" dirty="0" smtClean="0">
                <a:solidFill>
                  <a:schemeClr val="tx1"/>
                </a:solidFill>
                <a:effectLst/>
                <a:latin typeface="+mn-lt"/>
                <a:ea typeface="+mn-ea"/>
                <a:cs typeface="+mn-cs"/>
              </a:rPr>
              <a:t> different </a:t>
            </a:r>
            <a:r>
              <a:rPr lang="en-US" sz="1200" b="0" i="0" kern="1200" baseline="0" dirty="0" err="1" smtClean="0">
                <a:solidFill>
                  <a:schemeClr val="tx1"/>
                </a:solidFill>
                <a:effectLst/>
                <a:latin typeface="+mn-lt"/>
                <a:ea typeface="+mn-ea"/>
                <a:cs typeface="+mn-cs"/>
              </a:rPr>
              <a:t>programmes</a:t>
            </a:r>
            <a:r>
              <a:rPr lang="en-US" sz="1200" b="0" i="0" kern="1200" baseline="0" dirty="0" smtClean="0">
                <a:solidFill>
                  <a:schemeClr val="tx1"/>
                </a:solidFill>
                <a:effectLst/>
                <a:latin typeface="+mn-lt"/>
                <a:ea typeface="+mn-ea"/>
                <a:cs typeface="+mn-cs"/>
              </a:rPr>
              <a:t> available provide practical ways for the young individuals to get a taste of the world of work and feel of the excitement of running a business. </a:t>
            </a:r>
            <a:endParaRPr lang="en-US" sz="1200" b="0" i="0" kern="1200" dirty="0" smtClean="0">
              <a:solidFill>
                <a:schemeClr val="tx1"/>
              </a:solidFill>
              <a:effectLst/>
              <a:latin typeface="+mn-lt"/>
              <a:ea typeface="+mn-ea"/>
              <a:cs typeface="+mn-cs"/>
            </a:endParaRPr>
          </a:p>
          <a:p>
            <a:pPr fontAlgn="base"/>
            <a:r>
              <a:rPr lang="en-US" sz="1200" b="0" i="0" kern="1200" dirty="0" smtClean="0">
                <a:solidFill>
                  <a:schemeClr val="tx1"/>
                </a:solidFill>
                <a:effectLst/>
                <a:latin typeface="+mn-lt"/>
                <a:ea typeface="+mn-ea"/>
                <a:cs typeface="+mn-cs"/>
              </a:rPr>
              <a:t>The</a:t>
            </a:r>
            <a:r>
              <a:rPr lang="en-US" sz="1200" b="0" i="0" kern="1200" baseline="0" dirty="0" smtClean="0">
                <a:solidFill>
                  <a:schemeClr val="tx1"/>
                </a:solidFill>
                <a:effectLst/>
                <a:latin typeface="+mn-lt"/>
                <a:ea typeface="+mn-ea"/>
                <a:cs typeface="+mn-cs"/>
              </a:rPr>
              <a:t> Young Enterprise use these </a:t>
            </a:r>
            <a:r>
              <a:rPr lang="en-US" sz="1200" b="0" i="0" kern="1200" baseline="0" dirty="0" err="1" smtClean="0">
                <a:solidFill>
                  <a:schemeClr val="tx1"/>
                </a:solidFill>
                <a:effectLst/>
                <a:latin typeface="+mn-lt"/>
                <a:ea typeface="+mn-ea"/>
                <a:cs typeface="+mn-cs"/>
              </a:rPr>
              <a:t>programmes</a:t>
            </a:r>
            <a:r>
              <a:rPr lang="en-US" sz="1200" b="0" i="0" kern="1200" baseline="0" dirty="0" smtClean="0">
                <a:solidFill>
                  <a:schemeClr val="tx1"/>
                </a:solidFill>
                <a:effectLst/>
                <a:latin typeface="+mn-lt"/>
                <a:ea typeface="+mn-ea"/>
                <a:cs typeface="+mn-cs"/>
              </a:rPr>
              <a:t> to be able to </a:t>
            </a:r>
            <a:r>
              <a:rPr lang="en-US" sz="1200" b="0" i="0" kern="1200" baseline="0" dirty="0" err="1" smtClean="0">
                <a:solidFill>
                  <a:schemeClr val="tx1"/>
                </a:solidFill>
                <a:effectLst/>
                <a:latin typeface="+mn-lt"/>
                <a:ea typeface="+mn-ea"/>
                <a:cs typeface="+mn-cs"/>
              </a:rPr>
              <a:t>recognise</a:t>
            </a:r>
            <a:r>
              <a:rPr lang="en-US" sz="1200" b="0" i="0" kern="1200" baseline="0" dirty="0" smtClean="0">
                <a:solidFill>
                  <a:schemeClr val="tx1"/>
                </a:solidFill>
                <a:effectLst/>
                <a:latin typeface="+mn-lt"/>
                <a:ea typeface="+mn-ea"/>
                <a:cs typeface="+mn-cs"/>
              </a:rPr>
              <a:t> the need for educators to have choice and access to high quality opportunities and to develop employability skills and the delivery of inspirational enterprise education. </a:t>
            </a:r>
            <a:endParaRPr lang="en-US" sz="1200" b="0" i="0" kern="1200" dirty="0" smtClean="0">
              <a:solidFill>
                <a:schemeClr val="tx1"/>
              </a:solidFill>
              <a:effectLst/>
              <a:latin typeface="+mn-lt"/>
              <a:ea typeface="+mn-ea"/>
              <a:cs typeface="+mn-cs"/>
            </a:endParaRPr>
          </a:p>
          <a:p>
            <a:pPr fontAlgn="base"/>
            <a:r>
              <a:rPr lang="en-US" sz="1200" b="0" i="0" kern="1200" dirty="0" smtClean="0">
                <a:solidFill>
                  <a:schemeClr val="tx1"/>
                </a:solidFill>
                <a:effectLst/>
                <a:latin typeface="+mn-lt"/>
                <a:ea typeface="+mn-ea"/>
                <a:cs typeface="+mn-cs"/>
              </a:rPr>
              <a:t>Through these </a:t>
            </a:r>
            <a:r>
              <a:rPr lang="en-US" sz="1200" b="0" i="0" kern="1200" dirty="0" err="1" smtClean="0">
                <a:solidFill>
                  <a:schemeClr val="tx1"/>
                </a:solidFill>
                <a:effectLst/>
                <a:latin typeface="+mn-lt"/>
                <a:ea typeface="+mn-ea"/>
                <a:cs typeface="+mn-cs"/>
              </a:rPr>
              <a:t>programmes</a:t>
            </a:r>
            <a:r>
              <a:rPr lang="en-US" sz="1200" b="0" i="0" kern="1200" dirty="0" smtClean="0">
                <a:solidFill>
                  <a:schemeClr val="tx1"/>
                </a:solidFill>
                <a:effectLst/>
                <a:latin typeface="+mn-lt"/>
                <a:ea typeface="+mn-ea"/>
                <a:cs typeface="+mn-cs"/>
              </a:rPr>
              <a:t>, students gain a first-hand insight into the career of local employees and learn about the skills which are valued in the workplace.</a:t>
            </a:r>
          </a:p>
          <a:p>
            <a:r>
              <a:rPr lang="en-US" dirty="0" smtClean="0"/>
              <a:t/>
            </a:r>
            <a:br>
              <a:rPr lang="en-US" dirty="0" smtClean="0"/>
            </a:br>
            <a:endParaRPr lang="en-US" dirty="0" smtClean="0"/>
          </a:p>
          <a:p>
            <a:r>
              <a:rPr lang="en-US" dirty="0" smtClean="0"/>
              <a:t>However, today I</a:t>
            </a:r>
            <a:r>
              <a:rPr lang="en-US" baseline="0" dirty="0" smtClean="0"/>
              <a:t> am just going to be talking to you about the Primary fiver challenge and reflect on how it encourages the individuals to think like an entrepreneur as well as other skills that are developed through this initiative. </a:t>
            </a:r>
          </a:p>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4</a:t>
            </a:fld>
            <a:endParaRPr lang="en-US"/>
          </a:p>
        </p:txBody>
      </p:sp>
    </p:spTree>
    <p:extLst>
      <p:ext uri="{BB962C8B-B14F-4D97-AF65-F5344CB8AC3E}">
        <p14:creationId xmlns:p14="http://schemas.microsoft.com/office/powerpoint/2010/main" val="192285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Fiver introduces primary school students to enterprise education in a fun and interactive way. Pupils are encouraged to use their initiative, create an idea that helps them to engage with their communities and develop new skills through a practical approach of learning-by-doing. It can help promote inclusion as it is free to access and is easily adaptable to young people from all backgrounds, ages and with differing learning abilities.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Over the course of four weeks, pupils have the opportunity to do something enterprising with a £5 pledge. The objective is to set up a mini-business and create a product or service they can then sell or deliver at a profit whilst engaging with their local community. Young people also have the chance to trade at local events and/or school grounds with the added option of giving the profit to charities or their own school. </a:t>
            </a:r>
            <a:endParaRPr lang="en-US" sz="120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 </a:t>
            </a:r>
            <a:r>
              <a:rPr lang="en-US" sz="1200" b="0" i="0" kern="1200" dirty="0">
                <a:solidFill>
                  <a:schemeClr val="tx1"/>
                </a:solidFill>
                <a:effectLst/>
                <a:latin typeface="+mn-lt"/>
                <a:ea typeface="+mn-ea"/>
                <a:cs typeface="+mn-cs"/>
              </a:rPr>
              <a:t>Fiver Challenge provides a highly interactive, fun way of introducing financial numeracy, resilience and teamwork in learning for primary school pupils. Pupils have 1 month to set up a mini business and create a product or service they can then sell or deliver at a profit and engage with their local community.</a:t>
            </a:r>
          </a:p>
          <a:p>
            <a:endParaRPr lang="en-US" sz="1200" b="0" i="0" kern="1200" dirty="0">
              <a:solidFill>
                <a:schemeClr val="tx1"/>
              </a:solidFill>
              <a:effectLst/>
              <a:latin typeface="+mn-lt"/>
              <a:ea typeface="+mn-ea"/>
              <a:cs typeface="+mn-cs"/>
            </a:endParaRPr>
          </a:p>
          <a:p>
            <a:pPr marL="0" marR="0" indent="0" algn="l" defTabSz="914400" rtl="0" eaLnBrk="1" fontAlgn="base" latinLnBrk="0" hangingPunct="1">
              <a:lnSpc>
                <a:spcPct val="100000"/>
              </a:lnSpc>
              <a:spcBef>
                <a:spcPts val="0"/>
              </a:spcBef>
              <a:spcAft>
                <a:spcPts val="0"/>
              </a:spcAft>
              <a:buClrTx/>
              <a:buSzTx/>
              <a:buFontTx/>
              <a:buNone/>
              <a:tabLst/>
              <a:defRPr/>
            </a:pPr>
            <a:r>
              <a:rPr lang="en-US" dirty="0" smtClean="0">
                <a:effectLst/>
              </a:rPr>
              <a:t>The </a:t>
            </a:r>
            <a:r>
              <a:rPr lang="en-US" dirty="0">
                <a:effectLst/>
              </a:rPr>
              <a:t>challenge provides</a:t>
            </a:r>
            <a:r>
              <a:rPr lang="en-US" baseline="0" dirty="0">
                <a:effectLst/>
              </a:rPr>
              <a:t> opportunities for the individuals to become involved in their local community and </a:t>
            </a:r>
            <a:r>
              <a:rPr lang="en-US" sz="1200" b="0" kern="1200" baseline="0" dirty="0">
                <a:solidFill>
                  <a:schemeClr val="tx1"/>
                </a:solidFill>
                <a:effectLst/>
                <a:latin typeface="+mn-lt"/>
                <a:ea typeface="+mn-ea"/>
                <a:cs typeface="+mn-cs"/>
              </a:rPr>
              <a:t>s</a:t>
            </a:r>
            <a:r>
              <a:rPr lang="en-US" sz="1200" b="0" kern="1200" dirty="0">
                <a:solidFill>
                  <a:schemeClr val="tx1"/>
                </a:solidFill>
                <a:effectLst/>
                <a:latin typeface="+mn-lt"/>
                <a:ea typeface="+mn-ea"/>
                <a:cs typeface="+mn-cs"/>
              </a:rPr>
              <a:t>how the ability to collect and examine information, think creatively and </a:t>
            </a:r>
            <a:r>
              <a:rPr lang="en-US" sz="1200" b="0" kern="1200" dirty="0" err="1">
                <a:solidFill>
                  <a:schemeClr val="tx1"/>
                </a:solidFill>
                <a:effectLst/>
                <a:latin typeface="+mn-lt"/>
                <a:ea typeface="+mn-ea"/>
                <a:cs typeface="+mn-cs"/>
              </a:rPr>
              <a:t>analyse</a:t>
            </a:r>
            <a:r>
              <a:rPr lang="en-US" sz="1200" b="0" kern="1200" dirty="0">
                <a:solidFill>
                  <a:schemeClr val="tx1"/>
                </a:solidFill>
                <a:effectLst/>
                <a:latin typeface="+mn-lt"/>
                <a:ea typeface="+mn-ea"/>
                <a:cs typeface="+mn-cs"/>
              </a:rPr>
              <a:t> situations to generate solutions to problems </a:t>
            </a:r>
            <a:endParaRPr lang="en-US" sz="1200" b="0" kern="1200" dirty="0" smtClean="0">
              <a:solidFill>
                <a:schemeClr val="tx1"/>
              </a:solidFill>
              <a:effectLst/>
              <a:latin typeface="+mn-lt"/>
              <a:ea typeface="+mn-ea"/>
              <a:cs typeface="+mn-cs"/>
            </a:endParaRPr>
          </a:p>
          <a:p>
            <a:pPr marL="0" marR="0" indent="0" algn="l" defTabSz="914400" rtl="0" eaLnBrk="1" fontAlgn="base" latinLnBrk="0" hangingPunct="1">
              <a:lnSpc>
                <a:spcPct val="100000"/>
              </a:lnSpc>
              <a:spcBef>
                <a:spcPts val="0"/>
              </a:spcBef>
              <a:spcAft>
                <a:spcPts val="0"/>
              </a:spcAft>
              <a:buClrTx/>
              <a:buSzTx/>
              <a:buFontTx/>
              <a:buNone/>
              <a:tabLst/>
              <a:defRPr/>
            </a:pPr>
            <a:endParaRPr lang="en-US" sz="1200" b="0" kern="1200" dirty="0" smtClean="0">
              <a:solidFill>
                <a:schemeClr val="tx1"/>
              </a:solidFill>
              <a:effectLst/>
              <a:latin typeface="+mn-lt"/>
              <a:ea typeface="+mn-ea"/>
              <a:cs typeface="+mn-cs"/>
            </a:endParaRPr>
          </a:p>
          <a:p>
            <a:pPr marL="0" marR="0" indent="0" algn="l" defTabSz="914400" rtl="0" eaLnBrk="1" fontAlgn="base"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a:t>
            </a:r>
            <a:r>
              <a:rPr lang="en-US" sz="1200" kern="1200" dirty="0" err="1" smtClean="0">
                <a:solidFill>
                  <a:schemeClr val="tx1"/>
                </a:solidFill>
                <a:effectLst/>
                <a:latin typeface="+mn-lt"/>
                <a:ea typeface="+mn-ea"/>
                <a:cs typeface="+mn-cs"/>
              </a:rPr>
              <a:t>challenege</a:t>
            </a:r>
            <a:r>
              <a:rPr lang="en-US" sz="1200" kern="1200" baseline="0" dirty="0" smtClean="0">
                <a:solidFill>
                  <a:schemeClr val="tx1"/>
                </a:solidFill>
                <a:effectLst/>
                <a:latin typeface="+mn-lt"/>
                <a:ea typeface="+mn-ea"/>
                <a:cs typeface="+mn-cs"/>
              </a:rPr>
              <a:t> enable pupils to think ‘inside the box’ which </a:t>
            </a:r>
            <a:r>
              <a:rPr lang="en-US" sz="1200" kern="1200" baseline="0" dirty="0" err="1" smtClean="0">
                <a:solidFill>
                  <a:schemeClr val="tx1"/>
                </a:solidFill>
                <a:effectLst/>
                <a:latin typeface="+mn-lt"/>
                <a:ea typeface="+mn-ea"/>
                <a:cs typeface="+mn-cs"/>
              </a:rPr>
              <a:t>Honig</a:t>
            </a:r>
            <a:r>
              <a:rPr lang="en-US" sz="1200" kern="1200" baseline="0" dirty="0" smtClean="0">
                <a:solidFill>
                  <a:schemeClr val="tx1"/>
                </a:solidFill>
                <a:effectLst/>
                <a:latin typeface="+mn-lt"/>
                <a:ea typeface="+mn-ea"/>
                <a:cs typeface="+mn-cs"/>
              </a:rPr>
              <a:t> 2004 states as being taught an ideal method and are encouraged to conform to it. </a:t>
            </a:r>
          </a:p>
          <a:p>
            <a:pPr marL="0" marR="0" indent="0" algn="l" defTabSz="914400" rtl="0" eaLnBrk="1" fontAlgn="base" latinLnBrk="0" hangingPunct="1">
              <a:lnSpc>
                <a:spcPct val="100000"/>
              </a:lnSpc>
              <a:spcBef>
                <a:spcPts val="0"/>
              </a:spcBef>
              <a:spcAft>
                <a:spcPts val="0"/>
              </a:spcAft>
              <a:buClrTx/>
              <a:buSzTx/>
              <a:buFontTx/>
              <a:buNone/>
              <a:tabLst/>
              <a:defRPr/>
            </a:pPr>
            <a:endParaRPr lang="en-US" baseline="0" dirty="0">
              <a:effectLst/>
            </a:endParaRPr>
          </a:p>
          <a:p>
            <a:r>
              <a:rPr lang="en-US" dirty="0" smtClean="0"/>
              <a:t>What I would like you to</a:t>
            </a:r>
            <a:r>
              <a:rPr lang="en-US" baseline="0" dirty="0" smtClean="0"/>
              <a:t> do is have a think about what you would do to make a profit with this £5 and I will be asking one of you at the end. </a:t>
            </a:r>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5</a:t>
            </a:fld>
            <a:endParaRPr lang="en-US"/>
          </a:p>
        </p:txBody>
      </p:sp>
    </p:spTree>
    <p:extLst>
      <p:ext uri="{BB962C8B-B14F-4D97-AF65-F5344CB8AC3E}">
        <p14:creationId xmlns:p14="http://schemas.microsoft.com/office/powerpoint/2010/main" val="1115268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Enterprise</a:t>
            </a:r>
            <a:r>
              <a:rPr lang="en-US" baseline="0" dirty="0"/>
              <a:t> is currently not part of the national curriculum. However, it has become a key element in schools, colleges and universities. </a:t>
            </a:r>
            <a:r>
              <a:rPr lang="en-US" baseline="0" dirty="0" smtClean="0"/>
              <a:t> HOWEVER</a:t>
            </a:r>
            <a:endParaRPr lang="en-US" baseline="0" dirty="0"/>
          </a:p>
          <a:p>
            <a:endParaRPr lang="en-US" b="0" dirty="0">
              <a:solidFill>
                <a:srgbClr val="FF0000"/>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rgbClr val="FF0000"/>
                </a:solidFill>
                <a:effectLst/>
                <a:latin typeface="+mn-lt"/>
                <a:ea typeface="+mn-ea"/>
                <a:cs typeface="+mn-cs"/>
              </a:rPr>
              <a:t>Enterprise skills have been named as one of the crucial six areas of learning under the Donaldson report. The</a:t>
            </a:r>
            <a:r>
              <a:rPr lang="en-US" sz="1200" b="0" i="0" kern="1200" baseline="0" dirty="0">
                <a:solidFill>
                  <a:srgbClr val="FF0000"/>
                </a:solidFill>
                <a:effectLst/>
                <a:latin typeface="+mn-lt"/>
                <a:ea typeface="+mn-ea"/>
                <a:cs typeface="+mn-cs"/>
              </a:rPr>
              <a:t> Young Enterprise ensures that pupils are Donaldson ready with their enterprise skills.  Donaldson believes that </a:t>
            </a:r>
            <a:r>
              <a:rPr lang="en-US" sz="1200" b="0" kern="1200" dirty="0">
                <a:solidFill>
                  <a:schemeClr val="tx1"/>
                </a:solidFill>
                <a:effectLst/>
                <a:latin typeface="+mn-lt"/>
                <a:ea typeface="+mn-ea"/>
                <a:cs typeface="+mn-cs"/>
              </a:rPr>
              <a:t>Creativity and enterprise are central features of modern life that should be developed and extended throughout a school career. Young people’s experience at school should have stimulated their imaginations in ways that engender excitement, are personally fulfilling and foster creative thinking. </a:t>
            </a:r>
          </a:p>
          <a:p>
            <a:r>
              <a:rPr lang="en-US" sz="1200" b="0" kern="1200" dirty="0">
                <a:solidFill>
                  <a:schemeClr val="tx1"/>
                </a:solidFill>
                <a:effectLst/>
                <a:latin typeface="+mn-lt"/>
                <a:ea typeface="+mn-ea"/>
                <a:cs typeface="+mn-cs"/>
              </a:rPr>
              <a:t>Donaldson’s Successful Futures believes that</a:t>
            </a:r>
            <a:r>
              <a:rPr lang="en-US" sz="1200" b="0" kern="1200" baseline="0" dirty="0">
                <a:solidFill>
                  <a:schemeClr val="tx1"/>
                </a:solidFill>
                <a:effectLst/>
                <a:latin typeface="+mn-lt"/>
                <a:ea typeface="+mn-ea"/>
                <a:cs typeface="+mn-cs"/>
              </a:rPr>
              <a:t> pupils will be come </a:t>
            </a:r>
            <a:r>
              <a:rPr lang="en-US" sz="1200" kern="1200" dirty="0">
                <a:solidFill>
                  <a:schemeClr val="tx1"/>
                </a:solidFill>
                <a:effectLst/>
                <a:latin typeface="+mn-lt"/>
                <a:ea typeface="+mn-ea"/>
                <a:cs typeface="+mn-cs"/>
              </a:rPr>
              <a:t>enterprising, creative contributors who: </a:t>
            </a:r>
            <a:endParaRPr lang="en-US" dirty="0"/>
          </a:p>
          <a:p>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connect and apply their knowledge and skills to create ideas and products </a:t>
            </a:r>
            <a:endParaRPr lang="en-US" dirty="0"/>
          </a:p>
          <a:p>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think creatively to reframe and solve problems </a:t>
            </a:r>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identify and grasp opportunities</a:t>
            </a:r>
            <a:br>
              <a:rPr lang="en-US" sz="1200" b="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take measured </a:t>
            </a:r>
            <a:r>
              <a:rPr lang="en-US" sz="1200" b="0" kern="1200" dirty="0" smtClean="0">
                <a:solidFill>
                  <a:schemeClr val="tx1"/>
                </a:solidFill>
                <a:effectLst/>
                <a:latin typeface="+mn-lt"/>
                <a:ea typeface="+mn-ea"/>
                <a:cs typeface="+mn-cs"/>
              </a:rPr>
              <a:t>risks</a:t>
            </a:r>
            <a:r>
              <a:rPr lang="en-US" sz="1200" b="0" kern="1200" dirty="0">
                <a:solidFill>
                  <a:schemeClr val="tx1"/>
                </a:solidFill>
                <a:effectLst/>
                <a:latin typeface="+mn-lt"/>
                <a:ea typeface="+mn-ea"/>
                <a:cs typeface="+mn-cs"/>
              </a:rPr>
              <a:t/>
            </a:r>
            <a:br>
              <a:rPr lang="en-US" sz="1200" b="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 </a:t>
            </a:r>
            <a:r>
              <a:rPr lang="en-US" sz="1200" b="0" kern="1200" dirty="0">
                <a:solidFill>
                  <a:schemeClr val="tx1"/>
                </a:solidFill>
                <a:effectLst/>
                <a:latin typeface="+mn-lt"/>
                <a:ea typeface="+mn-ea"/>
                <a:cs typeface="+mn-cs"/>
              </a:rPr>
              <a:t>express ideas </a:t>
            </a:r>
            <a:br>
              <a:rPr lang="en-US" sz="1200" b="0" kern="1200" dirty="0">
                <a:solidFill>
                  <a:schemeClr val="tx1"/>
                </a:solidFill>
                <a:effectLst/>
                <a:latin typeface="+mn-lt"/>
                <a:ea typeface="+mn-ea"/>
                <a:cs typeface="+mn-cs"/>
              </a:rPr>
            </a:br>
            <a:endParaRPr lang="en-US" b="1" dirty="0">
              <a:solidFill>
                <a:srgbClr val="FF0000"/>
              </a:solidFill>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YES Action Plan focuses on young people and how they are taken forward on a journey of entrepreneurship: raising their awareness, developing their entrepreneurial skills, sparking ideas and providing practical information and support for those seeking to start up in business. </a:t>
            </a: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solidFill>
                  <a:srgbClr val="FF0000"/>
                </a:solidFill>
              </a:rPr>
              <a:t>The YES</a:t>
            </a:r>
            <a:r>
              <a:rPr lang="en-US" b="1" baseline="0" dirty="0">
                <a:solidFill>
                  <a:srgbClr val="FF0000"/>
                </a:solidFill>
              </a:rPr>
              <a:t> plan believe that young individuals </a:t>
            </a:r>
            <a:r>
              <a:rPr lang="en-US" sz="1200" b="0" kern="1200" baseline="0" dirty="0">
                <a:solidFill>
                  <a:schemeClr val="tx1"/>
                </a:solidFill>
                <a:effectLst/>
                <a:latin typeface="+mn-lt"/>
                <a:ea typeface="+mn-ea"/>
                <a:cs typeface="+mn-cs"/>
              </a:rPr>
              <a:t>p</a:t>
            </a:r>
            <a:r>
              <a:rPr lang="en-US" sz="1200" kern="1200" dirty="0">
                <a:solidFill>
                  <a:schemeClr val="tx1"/>
                </a:solidFill>
                <a:effectLst/>
                <a:latin typeface="+mn-lt"/>
                <a:ea typeface="+mn-ea"/>
                <a:cs typeface="+mn-cs"/>
              </a:rPr>
              <a:t>rogress if the</a:t>
            </a:r>
            <a:r>
              <a:rPr lang="en-US" sz="1200" kern="1200" baseline="0" dirty="0">
                <a:solidFill>
                  <a:schemeClr val="tx1"/>
                </a:solidFill>
                <a:effectLst/>
                <a:latin typeface="+mn-lt"/>
                <a:ea typeface="+mn-ea"/>
                <a:cs typeface="+mn-cs"/>
              </a:rPr>
              <a:t> achieve all ten priorities that they state. With action 5 being: </a:t>
            </a:r>
            <a:r>
              <a:rPr lang="en-US" sz="1200" kern="1200" baseline="0" dirty="0" err="1">
                <a:solidFill>
                  <a:schemeClr val="tx1"/>
                </a:solidFill>
                <a:effectLst/>
                <a:latin typeface="+mn-lt"/>
                <a:ea typeface="+mn-ea"/>
                <a:cs typeface="+mn-cs"/>
              </a:rPr>
              <a:t>maximising</a:t>
            </a:r>
            <a:r>
              <a:rPr lang="en-US" sz="1200" kern="1200" baseline="0" dirty="0">
                <a:solidFill>
                  <a:schemeClr val="tx1"/>
                </a:solidFill>
                <a:effectLst/>
                <a:latin typeface="+mn-lt"/>
                <a:ea typeface="+mn-ea"/>
                <a:cs typeface="+mn-cs"/>
              </a:rPr>
              <a:t> the experiential learning </a:t>
            </a:r>
            <a:r>
              <a:rPr lang="en-US" sz="1200" kern="1200" baseline="0" dirty="0" err="1">
                <a:solidFill>
                  <a:schemeClr val="tx1"/>
                </a:solidFill>
                <a:effectLst/>
                <a:latin typeface="+mn-lt"/>
                <a:ea typeface="+mn-ea"/>
                <a:cs typeface="+mn-cs"/>
              </a:rPr>
              <a:t>ipportunites</a:t>
            </a:r>
            <a:r>
              <a:rPr lang="en-US" sz="1200" kern="1200" baseline="0" dirty="0">
                <a:solidFill>
                  <a:schemeClr val="tx1"/>
                </a:solidFill>
                <a:effectLst/>
                <a:latin typeface="+mn-lt"/>
                <a:ea typeface="+mn-ea"/>
                <a:cs typeface="+mn-cs"/>
              </a:rPr>
              <a:t> available to explore </a:t>
            </a:r>
            <a:r>
              <a:rPr lang="en-US" sz="1200" kern="1200" baseline="0" dirty="0" err="1">
                <a:solidFill>
                  <a:schemeClr val="tx1"/>
                </a:solidFill>
                <a:effectLst/>
                <a:latin typeface="+mn-lt"/>
                <a:ea typeface="+mn-ea"/>
                <a:cs typeface="+mn-cs"/>
              </a:rPr>
              <a:t>entrepreneirshop</a:t>
            </a:r>
            <a:r>
              <a:rPr lang="en-US" sz="1200" kern="1200" baseline="0" dirty="0">
                <a:solidFill>
                  <a:schemeClr val="tx1"/>
                </a:solidFill>
                <a:effectLst/>
                <a:latin typeface="+mn-lt"/>
                <a:ea typeface="+mn-ea"/>
                <a:cs typeface="+mn-cs"/>
              </a:rPr>
              <a:t> and nation, regional and local level. They back this up in their 2014-2015 report stating that Young Enterprise achieves this action by </a:t>
            </a:r>
            <a:r>
              <a:rPr lang="en-US" sz="1200" kern="1200" dirty="0">
                <a:solidFill>
                  <a:schemeClr val="tx1"/>
                </a:solidFill>
                <a:effectLst/>
                <a:latin typeface="+mn-lt"/>
                <a:ea typeface="+mn-ea"/>
                <a:cs typeface="+mn-cs"/>
              </a:rPr>
              <a:t>helping young people </a:t>
            </a:r>
            <a:r>
              <a:rPr lang="en-US" sz="1200" kern="1200" dirty="0" err="1">
                <a:solidFill>
                  <a:schemeClr val="tx1"/>
                </a:solidFill>
                <a:effectLst/>
                <a:latin typeface="+mn-lt"/>
                <a:ea typeface="+mn-ea"/>
                <a:cs typeface="+mn-cs"/>
              </a:rPr>
              <a:t>realise</a:t>
            </a:r>
            <a:r>
              <a:rPr lang="en-US" sz="1200" kern="1200" dirty="0">
                <a:solidFill>
                  <a:schemeClr val="tx1"/>
                </a:solidFill>
                <a:effectLst/>
                <a:latin typeface="+mn-lt"/>
                <a:ea typeface="+mn-ea"/>
                <a:cs typeface="+mn-cs"/>
              </a:rPr>
              <a:t> their potential beyond education, empowering a generation to learn, to work and to live by delivering a range of employability and financial education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and resources. </a:t>
            </a:r>
            <a:endParaRPr lang="en-US" dirty="0">
              <a:effectLst/>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effectLst/>
            </a:endParaRPr>
          </a:p>
          <a:p>
            <a:endParaRPr lang="en-US" b="1" dirty="0">
              <a:solidFill>
                <a:srgbClr val="FF0000"/>
              </a:solidFill>
            </a:endParaRPr>
          </a:p>
        </p:txBody>
      </p:sp>
      <p:sp>
        <p:nvSpPr>
          <p:cNvPr id="4" name="Slide Number Placeholder 3"/>
          <p:cNvSpPr>
            <a:spLocks noGrp="1"/>
          </p:cNvSpPr>
          <p:nvPr>
            <p:ph type="sldNum" sz="quarter" idx="10"/>
          </p:nvPr>
        </p:nvSpPr>
        <p:spPr/>
        <p:txBody>
          <a:bodyPr/>
          <a:lstStyle/>
          <a:p>
            <a:fld id="{F4BA45E0-25E4-0548-BC99-1C1504CA9320}" type="slidenum">
              <a:rPr lang="en-US" smtClean="0"/>
              <a:t>6</a:t>
            </a:fld>
            <a:endParaRPr lang="en-US"/>
          </a:p>
        </p:txBody>
      </p:sp>
    </p:spTree>
    <p:extLst>
      <p:ext uri="{BB962C8B-B14F-4D97-AF65-F5344CB8AC3E}">
        <p14:creationId xmlns:p14="http://schemas.microsoft.com/office/powerpoint/2010/main" val="6456927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smtClean="0"/>
              <a:t>In</a:t>
            </a:r>
            <a:r>
              <a:rPr lang="en-US" b="0" baseline="0" dirty="0" smtClean="0"/>
              <a:t> conclusion, Young Enterprise </a:t>
            </a:r>
            <a:r>
              <a:rPr lang="en-US" sz="1200" b="0" kern="1200" dirty="0" smtClean="0">
                <a:solidFill>
                  <a:schemeClr val="tx1"/>
                </a:solidFill>
                <a:effectLst/>
                <a:latin typeface="+mn-lt"/>
                <a:ea typeface="+mn-ea"/>
                <a:cs typeface="+mn-cs"/>
              </a:rPr>
              <a:t>believe that all young people should be given the best chance for a rewarding future in work and life - no matter where they start their journey. </a:t>
            </a:r>
          </a:p>
          <a:p>
            <a:r>
              <a:rPr lang="en-US" sz="1200" b="0" kern="1200" dirty="0" smtClean="0">
                <a:solidFill>
                  <a:schemeClr val="tx1"/>
                </a:solidFill>
                <a:effectLst/>
                <a:latin typeface="+mn-lt"/>
                <a:ea typeface="+mn-ea"/>
                <a:cs typeface="+mn-cs"/>
              </a:rPr>
              <a:t>Young Enterprise is a national charity</a:t>
            </a:r>
            <a:r>
              <a:rPr lang="en-US" sz="1200" b="0" kern="1200" baseline="0" dirty="0" smtClean="0">
                <a:solidFill>
                  <a:schemeClr val="tx1"/>
                </a:solidFill>
                <a:effectLst/>
                <a:latin typeface="+mn-lt"/>
                <a:ea typeface="+mn-ea"/>
                <a:cs typeface="+mn-cs"/>
              </a:rPr>
              <a:t> who</a:t>
            </a:r>
            <a:r>
              <a:rPr lang="en-US" sz="1200" b="0" kern="1200" dirty="0" smtClean="0">
                <a:solidFill>
                  <a:schemeClr val="tx1"/>
                </a:solidFill>
                <a:effectLst/>
                <a:latin typeface="+mn-lt"/>
                <a:ea typeface="+mn-ea"/>
                <a:cs typeface="+mn-cs"/>
              </a:rPr>
              <a:t> motivate young people to succeed in the changing world of work by equipping them with the works skills, knowledge and confidence they need. </a:t>
            </a:r>
            <a:endParaRPr lang="en-US" b="0" dirty="0" smtClean="0"/>
          </a:p>
          <a:p>
            <a:r>
              <a:rPr lang="en-US" sz="1200" b="0" kern="1200" dirty="0" smtClean="0">
                <a:solidFill>
                  <a:schemeClr val="tx1"/>
                </a:solidFill>
                <a:effectLst/>
                <a:latin typeface="+mn-lt"/>
                <a:ea typeface="+mn-ea"/>
                <a:cs typeface="+mn-cs"/>
              </a:rPr>
              <a:t>They work directly with young people, their teachers and parents, businesses and influencers to build a successful and sustainable future for all young people and for society at large.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effectLst/>
                <a:latin typeface="+mn-lt"/>
                <a:ea typeface="+mn-ea"/>
                <a:cs typeface="+mn-cs"/>
              </a:rPr>
              <a:t>Through the hands-on employability, enterprise and financial education </a:t>
            </a:r>
            <a:r>
              <a:rPr lang="en-US" sz="1200" b="0" kern="1200" dirty="0" err="1" smtClean="0">
                <a:solidFill>
                  <a:schemeClr val="tx1"/>
                </a:solidFill>
                <a:effectLst/>
                <a:latin typeface="+mn-lt"/>
                <a:ea typeface="+mn-ea"/>
                <a:cs typeface="+mn-cs"/>
              </a:rPr>
              <a:t>programmes</a:t>
            </a:r>
            <a:r>
              <a:rPr lang="en-US" sz="1200" b="0" kern="1200" dirty="0" smtClean="0">
                <a:solidFill>
                  <a:schemeClr val="tx1"/>
                </a:solidFill>
                <a:effectLst/>
                <a:latin typeface="+mn-lt"/>
                <a:ea typeface="+mn-ea"/>
                <a:cs typeface="+mn-cs"/>
              </a:rPr>
              <a:t>, resources and teacher training, they want to significantly reduce youth unemployment, help young people </a:t>
            </a:r>
            <a:r>
              <a:rPr lang="en-US" sz="1200" b="0" kern="1200" dirty="0" err="1" smtClean="0">
                <a:solidFill>
                  <a:schemeClr val="tx1"/>
                </a:solidFill>
                <a:effectLst/>
                <a:latin typeface="+mn-lt"/>
                <a:ea typeface="+mn-ea"/>
                <a:cs typeface="+mn-cs"/>
              </a:rPr>
              <a:t>realise</a:t>
            </a:r>
            <a:r>
              <a:rPr lang="en-US" sz="1200" b="0" kern="1200" dirty="0" smtClean="0">
                <a:solidFill>
                  <a:schemeClr val="tx1"/>
                </a:solidFill>
                <a:effectLst/>
                <a:latin typeface="+mn-lt"/>
                <a:ea typeface="+mn-ea"/>
                <a:cs typeface="+mn-cs"/>
              </a:rPr>
              <a:t> their potential beyond education and empower a generation to learn, to work and to live. Young Enterprise believe that enterprise education is about providing opportunities</a:t>
            </a:r>
            <a:r>
              <a:rPr lang="en-US" sz="1200" b="0" kern="1200" baseline="0" dirty="0" smtClean="0">
                <a:solidFill>
                  <a:schemeClr val="tx1"/>
                </a:solidFill>
                <a:effectLst/>
                <a:latin typeface="+mn-lt"/>
                <a:ea typeface="+mn-ea"/>
                <a:cs typeface="+mn-cs"/>
              </a:rPr>
              <a:t> for young people to develop skills and understanding in a practical way. Also by developing reflection to enable individuals to reflect on their own strengths, weaknesses and aspirations. </a:t>
            </a:r>
            <a:endParaRPr lang="en-US" b="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b="0" kern="1200" dirty="0" smtClean="0">
                <a:solidFill>
                  <a:schemeClr val="tx1"/>
                </a:solidFill>
                <a:effectLst/>
                <a:latin typeface="+mn-lt"/>
                <a:ea typeface="+mn-ea"/>
                <a:cs typeface="+mn-cs"/>
              </a:rPr>
              <a:t/>
            </a:r>
            <a:br>
              <a:rPr lang="en-US" sz="1200" b="0" kern="1200" dirty="0" smtClean="0">
                <a:solidFill>
                  <a:schemeClr val="tx1"/>
                </a:solidFill>
                <a:effectLst/>
                <a:latin typeface="+mn-lt"/>
                <a:ea typeface="+mn-ea"/>
                <a:cs typeface="+mn-cs"/>
              </a:rPr>
            </a:br>
            <a:endParaRPr lang="en-US" b="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7</a:t>
            </a:fld>
            <a:endParaRPr lang="en-US"/>
          </a:p>
        </p:txBody>
      </p:sp>
    </p:spTree>
    <p:extLst>
      <p:ext uri="{BB962C8B-B14F-4D97-AF65-F5344CB8AC3E}">
        <p14:creationId xmlns:p14="http://schemas.microsoft.com/office/powerpoint/2010/main" val="2120215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8</a:t>
            </a:fld>
            <a:endParaRPr lang="en-US"/>
          </a:p>
        </p:txBody>
      </p:sp>
    </p:spTree>
    <p:extLst>
      <p:ext uri="{BB962C8B-B14F-4D97-AF65-F5344CB8AC3E}">
        <p14:creationId xmlns:p14="http://schemas.microsoft.com/office/powerpoint/2010/main" val="1863001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4BA45E0-25E4-0548-BC99-1C1504CA9320}" type="slidenum">
              <a:rPr lang="en-US" smtClean="0"/>
              <a:t>9</a:t>
            </a:fld>
            <a:endParaRPr lang="en-US"/>
          </a:p>
        </p:txBody>
      </p:sp>
    </p:spTree>
    <p:extLst>
      <p:ext uri="{BB962C8B-B14F-4D97-AF65-F5344CB8AC3E}">
        <p14:creationId xmlns:p14="http://schemas.microsoft.com/office/powerpoint/2010/main" val="184455610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CB36054E-C961-1D43-BB53-123D099BE4BE}" type="slidenum">
              <a:rPr lang="en-US" smtClean="0"/>
              <a:t>‹#›</a:t>
            </a:fld>
            <a:endParaRPr lang="en-US"/>
          </a:p>
        </p:txBody>
      </p:sp>
    </p:spTree>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CB36054E-C961-1D43-BB53-123D099BE4BE}" type="slidenum">
              <a:rPr lang="en-US" smtClean="0"/>
              <a:t>‹#›</a:t>
            </a:fld>
            <a:endParaRPr lang="en-US"/>
          </a:p>
        </p:txBody>
      </p:sp>
    </p:spTree>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DD2990-DEE4-4347-B2F0-79D1509C7E00}" type="datetimeFigureOut">
              <a:rPr lang="en-US" smtClean="0"/>
              <a:t>3/15/18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DD2990-DEE4-4347-B2F0-79D1509C7E00}" type="datetimeFigureOut">
              <a:rPr lang="en-US" smtClean="0"/>
              <a:t>3/15/18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36054E-C961-1D43-BB53-123D099BE4BE}"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8DD2990-DEE4-4347-B2F0-79D1509C7E00}" type="datetimeFigureOut">
              <a:rPr lang="en-US" smtClean="0"/>
              <a:t>3/15/18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36054E-C961-1D43-BB53-123D099BE4BE}"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DD2990-DEE4-4347-B2F0-79D1509C7E00}" type="datetimeFigureOut">
              <a:rPr lang="en-US" smtClean="0"/>
              <a:t>3/15/18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DD2990-DEE4-4347-B2F0-79D1509C7E00}" type="datetimeFigureOut">
              <a:rPr lang="en-US" smtClean="0"/>
              <a:t>3/15/18</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DD2990-DEE4-4347-B2F0-79D1509C7E00}" type="datetimeFigureOut">
              <a:rPr lang="en-US" smtClean="0"/>
              <a:t>3/15/18</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DD2990-DEE4-4347-B2F0-79D1509C7E00}" type="datetimeFigureOut">
              <a:rPr lang="en-US" smtClean="0"/>
              <a:t>3/15/18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36054E-C961-1D43-BB53-123D099BE4BE}" type="slidenum">
              <a:rPr lang="en-US" smtClean="0"/>
              <a:t>‹#›</a:t>
            </a:fld>
            <a:endParaRPr lang="en-US"/>
          </a:p>
        </p:txBody>
      </p:sp>
    </p:spTree>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4" Type="http://schemas.microsoft.com/office/2007/relationships/hdphoto" Target="../media/hdphoto1.wdp"/><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18DD2990-DEE4-4347-B2F0-79D1509C7E00}" type="datetimeFigureOut">
              <a:rPr lang="en-US" smtClean="0"/>
              <a:t>3/15/18</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CB36054E-C961-1D43-BB53-123D099BE4BE}" type="slidenum">
              <a:rPr lang="en-US" smtClean="0"/>
              <a:t>‹#›</a:t>
            </a:fld>
            <a:endParaRPr lang="en-US"/>
          </a:p>
        </p:txBody>
      </p:sp>
    </p:spTree>
    <p:extLst>
      <p:ext uri="{BB962C8B-B14F-4D97-AF65-F5344CB8AC3E}">
        <p14:creationId xmlns:p14="http://schemas.microsoft.com/office/powerpoint/2010/main" val="17431977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5.tiff"/></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4" Type="http://schemas.microsoft.com/office/2007/relationships/hdphoto" Target="../media/hdphoto2.wdp"/><Relationship Id="rId5" Type="http://schemas.openxmlformats.org/officeDocument/2006/relationships/image" Target="../media/image3.png"/><Relationship Id="rId6" Type="http://schemas.microsoft.com/office/2007/relationships/hdphoto" Target="../media/hdphoto1.wdp"/><Relationship Id="rId7" Type="http://schemas.openxmlformats.org/officeDocument/2006/relationships/image" Target="../media/image6.png"/><Relationship Id="rId8"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4" Type="http://schemas.microsoft.com/office/2007/relationships/hdphoto" Target="../media/hdphoto3.wdp"/><Relationship Id="rId5" Type="http://schemas.openxmlformats.org/officeDocument/2006/relationships/image" Target="../media/image3.png"/><Relationship Id="rId6" Type="http://schemas.microsoft.com/office/2007/relationships/hdphoto" Target="../media/hdphoto4.wdp"/><Relationship Id="rId7" Type="http://schemas.openxmlformats.org/officeDocument/2006/relationships/image" Target="../media/image8.png"/><Relationship Id="rId8" Type="http://schemas.openxmlformats.org/officeDocument/2006/relationships/image" Target="../media/image9.tiff"/><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4" Type="http://schemas.microsoft.com/office/2007/relationships/hdphoto" Target="../media/hdphoto3.wdp"/><Relationship Id="rId5" Type="http://schemas.openxmlformats.org/officeDocument/2006/relationships/image" Target="../media/image3.png"/><Relationship Id="rId6" Type="http://schemas.microsoft.com/office/2007/relationships/hdphoto" Target="../media/hdphoto4.wdp"/><Relationship Id="rId7" Type="http://schemas.openxmlformats.org/officeDocument/2006/relationships/image" Target="../media/image10.png"/><Relationship Id="rId8" Type="http://schemas.openxmlformats.org/officeDocument/2006/relationships/image" Target="../media/image11.pn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12.tiff"/><Relationship Id="rId4" Type="http://schemas.openxmlformats.org/officeDocument/2006/relationships/image" Target="../media/image13.tiff"/><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hyperlink" Target="http://gov.wales/docs/dcells/publications/150225-successful-futures-en.pdf" TargetMode="External"/><Relationship Id="rId4" Type="http://schemas.openxmlformats.org/officeDocument/2006/relationships/hyperlink" Target="https://www.young-enterprise.org.uk/about-us/our-work/unlimited-potential-strategy/" TargetMode="External"/><Relationship Id="rId5" Type="http://schemas.openxmlformats.org/officeDocument/2006/relationships/hyperlink" Target="https://yes.org.uk/downloads/ye_co_programme_impact_report_2017_web.pdf" TargetMode="External"/><Relationship Id="rId6" Type="http://schemas.openxmlformats.org/officeDocument/2006/relationships/hyperlink" Target="NULL" TargetMode="External"/><Relationship Id="rId7" Type="http://schemas.openxmlformats.org/officeDocument/2006/relationships/hyperlink" Target="NULL" TargetMode="External"/><Relationship Id="rId8" Type="http://schemas.openxmlformats.org/officeDocument/2006/relationships/hyperlink" Target="NULL" TargetMode="External"/><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Young Enterprise</a:t>
            </a:r>
            <a:endParaRPr lang="en-US" dirty="0"/>
          </a:p>
        </p:txBody>
      </p:sp>
      <p:sp>
        <p:nvSpPr>
          <p:cNvPr id="3" name="Subtitle 2"/>
          <p:cNvSpPr>
            <a:spLocks noGrp="1"/>
          </p:cNvSpPr>
          <p:nvPr>
            <p:ph type="subTitle" idx="1"/>
          </p:nvPr>
        </p:nvSpPr>
        <p:spPr/>
        <p:txBody>
          <a:bodyPr/>
          <a:lstStyle/>
          <a:p>
            <a:r>
              <a:rPr lang="en-US" dirty="0" smtClean="0"/>
              <a:t>Hannah John</a:t>
            </a:r>
            <a:endParaRPr lang="en-US" dirty="0"/>
          </a:p>
        </p:txBody>
      </p:sp>
    </p:spTree>
    <p:extLst>
      <p:ext uri="{BB962C8B-B14F-4D97-AF65-F5344CB8AC3E}">
        <p14:creationId xmlns:p14="http://schemas.microsoft.com/office/powerpoint/2010/main" val="1167655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777039" y="1914524"/>
            <a:ext cx="4081886" cy="2886075"/>
          </a:xfrm>
          <a:prstGeom prst="rect">
            <a:avLst/>
          </a:prstGeom>
        </p:spPr>
      </p:pic>
      <p:sp>
        <p:nvSpPr>
          <p:cNvPr id="2" name="Title 1"/>
          <p:cNvSpPr>
            <a:spLocks noGrp="1"/>
          </p:cNvSpPr>
          <p:nvPr>
            <p:ph type="title"/>
          </p:nvPr>
        </p:nvSpPr>
        <p:spPr>
          <a:xfrm>
            <a:off x="382280" y="484632"/>
            <a:ext cx="6743844" cy="1609344"/>
          </a:xfrm>
        </p:spPr>
        <p:txBody>
          <a:bodyPr>
            <a:normAutofit/>
          </a:bodyPr>
          <a:lstStyle/>
          <a:p>
            <a:r>
              <a:rPr lang="en-US" sz="4800"/>
              <a:t>What is Young Enterprise?</a:t>
            </a:r>
          </a:p>
        </p:txBody>
      </p:sp>
      <p:sp>
        <p:nvSpPr>
          <p:cNvPr id="3" name="Content Placeholder 2"/>
          <p:cNvSpPr>
            <a:spLocks noGrp="1"/>
          </p:cNvSpPr>
          <p:nvPr>
            <p:ph idx="1"/>
          </p:nvPr>
        </p:nvSpPr>
        <p:spPr>
          <a:xfrm>
            <a:off x="382279" y="2578608"/>
            <a:ext cx="6743845" cy="4050792"/>
          </a:xfrm>
        </p:spPr>
        <p:txBody>
          <a:bodyPr>
            <a:normAutofit/>
          </a:bodyPr>
          <a:lstStyle/>
          <a:p>
            <a:pPr marL="0" indent="0" algn="ctr">
              <a:buNone/>
            </a:pPr>
            <a:r>
              <a:rPr lang="en-US" sz="3600" dirty="0" smtClean="0"/>
              <a:t>“all </a:t>
            </a:r>
            <a:r>
              <a:rPr lang="en-US" sz="3600" dirty="0"/>
              <a:t>young people should be given the best chance for a rewarding future in work and life - no matter where they start their </a:t>
            </a:r>
            <a:r>
              <a:rPr lang="en-US" sz="3600" dirty="0" smtClean="0"/>
              <a:t>journey”. </a:t>
            </a:r>
            <a:endParaRPr lang="en-US" sz="3600" dirty="0"/>
          </a:p>
          <a:p>
            <a:endParaRPr lang="en-US" sz="1800" dirty="0"/>
          </a:p>
        </p:txBody>
      </p:sp>
      <p:sp>
        <p:nvSpPr>
          <p:cNvPr id="6" name="Content Placeholder 2"/>
          <p:cNvSpPr txBox="1">
            <a:spLocks/>
          </p:cNvSpPr>
          <p:nvPr/>
        </p:nvSpPr>
        <p:spPr>
          <a:xfrm>
            <a:off x="382279" y="5610225"/>
            <a:ext cx="4334889" cy="1019175"/>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US" sz="1600" dirty="0" smtClean="0">
                <a:solidFill>
                  <a:schemeClr val="bg1">
                    <a:lumMod val="50000"/>
                  </a:schemeClr>
                </a:solidFill>
              </a:rPr>
              <a:t>Young Enterprise (2018)</a:t>
            </a:r>
            <a:endParaRPr lang="en-US" sz="1600" dirty="0">
              <a:solidFill>
                <a:schemeClr val="bg1">
                  <a:lumMod val="50000"/>
                </a:schemeClr>
              </a:solidFill>
            </a:endParaRPr>
          </a:p>
        </p:txBody>
      </p:sp>
    </p:spTree>
    <p:extLst>
      <p:ext uri="{BB962C8B-B14F-4D97-AF65-F5344CB8AC3E}">
        <p14:creationId xmlns:p14="http://schemas.microsoft.com/office/powerpoint/2010/main" val="24933005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 xmlns:a16="http://schemas.microsoft.com/office/drawing/2014/main" id="{DCC0DCE3-8753-43BB-86D2-6452D91E41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 xmlns:a16="http://schemas.microsoft.com/office/drawing/2014/main" id="{D28BC7A6-65CA-4655-8641-7BDE9699BF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 xmlns:a16="http://schemas.microsoft.com/office/drawing/2014/main" id="{58755CF4-45A8-4971-A14E-D6DE02B482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 xmlns:a16="http://schemas.microsoft.com/office/drawing/2014/main" id="{421F62D5-850C-4310-A813-747E4643379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33" name="Oval 32">
              <a:extLst>
                <a:ext uri="{FF2B5EF4-FFF2-40B4-BE49-F238E27FC236}">
                  <a16:creationId xmlns="" xmlns:a16="http://schemas.microsoft.com/office/drawing/2014/main" id="{CAD4B505-4A68-456B-9AFD-344192BE94E9}"/>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4" name="Oval 33">
              <a:extLst>
                <a:ext uri="{FF2B5EF4-FFF2-40B4-BE49-F238E27FC236}">
                  <a16:creationId xmlns="" xmlns:a16="http://schemas.microsoft.com/office/drawing/2014/main" id="{A7F9A339-5395-403B-B163-DFDDD9E099F2}"/>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36" name="Rectangle 35">
            <a:extLst>
              <a:ext uri="{FF2B5EF4-FFF2-40B4-BE49-F238E27FC236}">
                <a16:creationId xmlns="" xmlns:a16="http://schemas.microsoft.com/office/drawing/2014/main" id="{0459C7A8-9F3A-4BFD-AB69-3F23A8D941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8" name="Rectangle 37">
            <a:extLst>
              <a:ext uri="{FF2B5EF4-FFF2-40B4-BE49-F238E27FC236}">
                <a16:creationId xmlns="" xmlns:a16="http://schemas.microsoft.com/office/drawing/2014/main" id="{7C0FA09C-1B86-4BC1-8793-3DC3ECCC9F5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7"/>
            <a:ext cx="12192000" cy="261046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 xmlns:a16="http://schemas.microsoft.com/office/drawing/2014/main" id="{A560C308-AF88-4E6B-B601-74A5B889E5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41" name="Oval 40">
              <a:extLst>
                <a:ext uri="{FF2B5EF4-FFF2-40B4-BE49-F238E27FC236}">
                  <a16:creationId xmlns="" xmlns:a16="http://schemas.microsoft.com/office/drawing/2014/main" id="{6C989C99-37FA-4068-B9DC-2E0199A20A8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2" name="Oval 41">
              <a:extLst>
                <a:ext uri="{FF2B5EF4-FFF2-40B4-BE49-F238E27FC236}">
                  <a16:creationId xmlns="" xmlns:a16="http://schemas.microsoft.com/office/drawing/2014/main" id="{57DA07CC-C857-4245-BE87-DBEDE8BC6AF5}"/>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21" name="Picture 2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58778" y="4643"/>
            <a:ext cx="4685048" cy="4064280"/>
          </a:xfrm>
          <a:prstGeom prst="rect">
            <a:avLst/>
          </a:prstGeom>
        </p:spPr>
      </p:pic>
      <p:pic>
        <p:nvPicPr>
          <p:cNvPr id="3" name="Picture 2"/>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51560" y="109570"/>
            <a:ext cx="3377565" cy="3999497"/>
          </a:xfrm>
          <a:prstGeom prst="rect">
            <a:avLst/>
          </a:prstGeom>
        </p:spPr>
      </p:pic>
      <p:sp>
        <p:nvSpPr>
          <p:cNvPr id="4" name="TextBox 3"/>
          <p:cNvSpPr txBox="1"/>
          <p:nvPr/>
        </p:nvSpPr>
        <p:spPr>
          <a:xfrm>
            <a:off x="742950" y="4286250"/>
            <a:ext cx="184731" cy="369332"/>
          </a:xfrm>
          <a:prstGeom prst="rect">
            <a:avLst/>
          </a:prstGeom>
          <a:noFill/>
        </p:spPr>
        <p:txBody>
          <a:bodyPr wrap="none" rtlCol="0">
            <a:spAutoFit/>
          </a:bodyPr>
          <a:lstStyle/>
          <a:p>
            <a:endParaRPr lang="en-US" dirty="0"/>
          </a:p>
        </p:txBody>
      </p:sp>
      <p:sp>
        <p:nvSpPr>
          <p:cNvPr id="2" name="Title 1"/>
          <p:cNvSpPr>
            <a:spLocks noGrp="1"/>
          </p:cNvSpPr>
          <p:nvPr>
            <p:ph type="title"/>
          </p:nvPr>
        </p:nvSpPr>
        <p:spPr>
          <a:xfrm>
            <a:off x="927681" y="5835932"/>
            <a:ext cx="9085940" cy="1472224"/>
          </a:xfrm>
        </p:spPr>
        <p:txBody>
          <a:bodyPr vert="horz" lIns="91440" tIns="45720" rIns="91440" bIns="45720" rtlCol="0" anchor="b">
            <a:normAutofit fontScale="90000"/>
          </a:bodyPr>
          <a:lstStyle/>
          <a:p>
            <a:pPr>
              <a:lnSpc>
                <a:spcPct val="80000"/>
              </a:lnSpc>
            </a:pPr>
            <a:r>
              <a:rPr lang="en-US" sz="6700" kern="1200" cap="all" baseline="0" dirty="0">
                <a:blipFill dpi="0" rotWithShape="1">
                  <a:blip r:embed="rId5"/>
                  <a:srcRect/>
                  <a:tile tx="6350" ty="-127000" sx="65000" sy="64000" flip="none" algn="tl"/>
                </a:blipFill>
                <a:latin typeface="+mj-lt"/>
                <a:ea typeface="+mj-ea"/>
                <a:cs typeface="+mj-cs"/>
              </a:rPr>
              <a:t/>
            </a:r>
            <a:br>
              <a:rPr lang="en-US" sz="6700" kern="1200" cap="all" baseline="0" dirty="0">
                <a:blipFill dpi="0" rotWithShape="1">
                  <a:blip r:embed="rId5"/>
                  <a:srcRect/>
                  <a:tile tx="6350" ty="-127000" sx="65000" sy="64000" flip="none" algn="tl"/>
                </a:blipFill>
                <a:latin typeface="+mj-lt"/>
                <a:ea typeface="+mj-ea"/>
                <a:cs typeface="+mj-cs"/>
              </a:rPr>
            </a:br>
            <a:r>
              <a:rPr lang="en-US" sz="6700" kern="1200" cap="all" baseline="0" dirty="0">
                <a:blipFill dpi="0" rotWithShape="1">
                  <a:blip r:embed="rId5"/>
                  <a:srcRect/>
                  <a:tile tx="6350" ty="-127000" sx="65000" sy="64000" flip="none" algn="tl"/>
                </a:blipFill>
                <a:latin typeface="+mj-lt"/>
                <a:ea typeface="+mj-ea"/>
                <a:cs typeface="+mj-cs"/>
              </a:rPr>
              <a:t> </a:t>
            </a:r>
            <a:r>
              <a:rPr lang="en-US" sz="6700" kern="1200" cap="all" baseline="0" dirty="0" smtClean="0">
                <a:blipFill dpi="0" rotWithShape="1">
                  <a:blip r:embed="rId5"/>
                  <a:srcRect/>
                  <a:tile tx="6350" ty="-127000" sx="65000" sy="64000" flip="none" algn="tl"/>
                </a:blipFill>
                <a:latin typeface="+mj-lt"/>
                <a:ea typeface="+mj-ea"/>
                <a:cs typeface="+mj-cs"/>
              </a:rPr>
              <a:t/>
            </a:r>
            <a:br>
              <a:rPr lang="en-US" sz="6700" kern="1200" cap="all" baseline="0" dirty="0" smtClean="0">
                <a:blipFill dpi="0" rotWithShape="1">
                  <a:blip r:embed="rId5"/>
                  <a:srcRect/>
                  <a:tile tx="6350" ty="-127000" sx="65000" sy="64000" flip="none" algn="tl"/>
                </a:blipFill>
                <a:latin typeface="+mj-lt"/>
                <a:ea typeface="+mj-ea"/>
                <a:cs typeface="+mj-cs"/>
              </a:rPr>
            </a:br>
            <a:r>
              <a:rPr lang="en-US" sz="6700" dirty="0">
                <a:blipFill dpi="0" rotWithShape="1">
                  <a:blip r:embed="rId5"/>
                  <a:srcRect/>
                  <a:tile tx="6350" ty="-127000" sx="65000" sy="64000" flip="none" algn="tl"/>
                </a:blipFill>
              </a:rPr>
              <a:t/>
            </a:r>
            <a:br>
              <a:rPr lang="en-US" sz="6700" dirty="0">
                <a:blipFill dpi="0" rotWithShape="1">
                  <a:blip r:embed="rId5"/>
                  <a:srcRect/>
                  <a:tile tx="6350" ty="-127000" sx="65000" sy="64000" flip="none" algn="tl"/>
                </a:blipFill>
              </a:rPr>
            </a:br>
            <a:r>
              <a:rPr lang="en-US" sz="6700" dirty="0" smtClean="0">
                <a:blipFill dpi="0" rotWithShape="1">
                  <a:blip r:embed="rId5"/>
                  <a:srcRect/>
                  <a:tile tx="6350" ty="-127000" sx="65000" sy="64000" flip="none" algn="tl"/>
                </a:blipFill>
              </a:rPr>
              <a:t/>
            </a:r>
            <a:br>
              <a:rPr lang="en-US" sz="6700" dirty="0" smtClean="0">
                <a:blipFill dpi="0" rotWithShape="1">
                  <a:blip r:embed="rId5"/>
                  <a:srcRect/>
                  <a:tile tx="6350" ty="-127000" sx="65000" sy="64000" flip="none" algn="tl"/>
                </a:blipFill>
              </a:rPr>
            </a:br>
            <a:r>
              <a:rPr lang="en-US" sz="6700" dirty="0" smtClean="0">
                <a:blipFill dpi="0" rotWithShape="1">
                  <a:blip r:embed="rId5"/>
                  <a:srcRect/>
                  <a:tile tx="6350" ty="-127000" sx="65000" sy="64000" flip="none" algn="tl"/>
                </a:blipFill>
              </a:rPr>
              <a:t/>
            </a:r>
            <a:br>
              <a:rPr lang="en-US" sz="6700" dirty="0" smtClean="0">
                <a:blipFill dpi="0" rotWithShape="1">
                  <a:blip r:embed="rId5"/>
                  <a:srcRect/>
                  <a:tile tx="6350" ty="-127000" sx="65000" sy="64000" flip="none" algn="tl"/>
                </a:blipFill>
              </a:rPr>
            </a:br>
            <a:r>
              <a:rPr lang="en-US" sz="6700" dirty="0">
                <a:blipFill dpi="0" rotWithShape="1">
                  <a:blip r:embed="rId5"/>
                  <a:srcRect/>
                  <a:tile tx="6350" ty="-127000" sx="65000" sy="64000" flip="none" algn="tl"/>
                </a:blipFill>
              </a:rPr>
              <a:t/>
            </a:r>
            <a:br>
              <a:rPr lang="en-US" sz="6700" dirty="0">
                <a:blipFill dpi="0" rotWithShape="1">
                  <a:blip r:embed="rId5"/>
                  <a:srcRect/>
                  <a:tile tx="6350" ty="-127000" sx="65000" sy="64000" flip="none" algn="tl"/>
                </a:blipFill>
              </a:rPr>
            </a:br>
            <a:r>
              <a:rPr lang="en-US" sz="6700" dirty="0" smtClean="0">
                <a:blipFill dpi="0" rotWithShape="1">
                  <a:blip r:embed="rId5"/>
                  <a:srcRect/>
                  <a:tile tx="6350" ty="-127000" sx="65000" sy="64000" flip="none" algn="tl"/>
                </a:blipFill>
              </a:rPr>
              <a:t/>
            </a:r>
            <a:br>
              <a:rPr lang="en-US" sz="6700" dirty="0" smtClean="0">
                <a:blipFill dpi="0" rotWithShape="1">
                  <a:blip r:embed="rId5"/>
                  <a:srcRect/>
                  <a:tile tx="6350" ty="-127000" sx="65000" sy="64000" flip="none" algn="tl"/>
                </a:blipFill>
              </a:rPr>
            </a:br>
            <a:r>
              <a:rPr lang="en-US" sz="6700" dirty="0" smtClean="0">
                <a:blipFill dpi="0" rotWithShape="1">
                  <a:blip r:embed="rId5"/>
                  <a:srcRect/>
                  <a:tile tx="6350" ty="-127000" sx="65000" sy="64000" flip="none" algn="tl"/>
                </a:blipFill>
              </a:rPr>
              <a:t>Entrepreneurial thinking and </a:t>
            </a:r>
            <a:r>
              <a:rPr lang="en-US" sz="6700" kern="1200" cap="all" baseline="0" dirty="0" smtClean="0">
                <a:blipFill dpi="0" rotWithShape="1">
                  <a:blip r:embed="rId5"/>
                  <a:srcRect/>
                  <a:tile tx="6350" ty="-127000" sx="65000" sy="64000" flip="none" algn="tl"/>
                </a:blipFill>
                <a:latin typeface="+mj-lt"/>
                <a:ea typeface="+mj-ea"/>
                <a:cs typeface="+mj-cs"/>
              </a:rPr>
              <a:t>skills </a:t>
            </a:r>
            <a:r>
              <a:rPr lang="en-US" sz="6700" kern="1200" cap="all" baseline="0" dirty="0">
                <a:blipFill dpi="0" rotWithShape="1">
                  <a:blip r:embed="rId5"/>
                  <a:srcRect/>
                  <a:tile tx="6350" ty="-127000" sx="65000" sy="64000" flip="none" algn="tl"/>
                </a:blipFill>
                <a:latin typeface="+mj-lt"/>
                <a:ea typeface="+mj-ea"/>
                <a:cs typeface="+mj-cs"/>
              </a:rPr>
              <a:t/>
            </a:r>
            <a:br>
              <a:rPr lang="en-US" sz="6700" kern="1200" cap="all" baseline="0" dirty="0">
                <a:blipFill dpi="0" rotWithShape="1">
                  <a:blip r:embed="rId5"/>
                  <a:srcRect/>
                  <a:tile tx="6350" ty="-127000" sx="65000" sy="64000" flip="none" algn="tl"/>
                </a:blipFill>
                <a:latin typeface="+mj-lt"/>
                <a:ea typeface="+mj-ea"/>
                <a:cs typeface="+mj-cs"/>
              </a:rPr>
            </a:br>
            <a:r>
              <a:rPr lang="en-US" sz="1900" kern="1200" cap="all" baseline="0" dirty="0">
                <a:blipFill dpi="0" rotWithShape="1">
                  <a:blip r:embed="rId5"/>
                  <a:srcRect/>
                  <a:tile tx="6350" ty="-127000" sx="65000" sy="64000" flip="none" algn="tl"/>
                </a:blipFill>
                <a:latin typeface="+mj-lt"/>
                <a:ea typeface="+mj-ea"/>
                <a:cs typeface="+mj-cs"/>
              </a:rPr>
              <a:t/>
            </a:r>
            <a:br>
              <a:rPr lang="en-US" sz="1900" kern="1200" cap="all" baseline="0" dirty="0">
                <a:blipFill dpi="0" rotWithShape="1">
                  <a:blip r:embed="rId5"/>
                  <a:srcRect/>
                  <a:tile tx="6350" ty="-127000" sx="65000" sy="64000" flip="none" algn="tl"/>
                </a:blipFill>
                <a:latin typeface="+mj-lt"/>
                <a:ea typeface="+mj-ea"/>
                <a:cs typeface="+mj-cs"/>
              </a:rPr>
            </a:br>
            <a:r>
              <a:rPr lang="en-US" sz="1900" kern="1200" cap="all" baseline="0" dirty="0">
                <a:blipFill dpi="0" rotWithShape="1">
                  <a:blip r:embed="rId5"/>
                  <a:srcRect/>
                  <a:tile tx="6350" ty="-127000" sx="65000" sy="64000" flip="none" algn="tl"/>
                </a:blipFill>
                <a:latin typeface="+mj-lt"/>
                <a:ea typeface="+mj-ea"/>
                <a:cs typeface="+mj-cs"/>
              </a:rPr>
              <a:t/>
            </a:r>
            <a:br>
              <a:rPr lang="en-US" sz="1900" kern="1200" cap="all" baseline="0" dirty="0">
                <a:blipFill dpi="0" rotWithShape="1">
                  <a:blip r:embed="rId5"/>
                  <a:srcRect/>
                  <a:tile tx="6350" ty="-127000" sx="65000" sy="64000" flip="none" algn="tl"/>
                </a:blipFill>
                <a:latin typeface="+mj-lt"/>
                <a:ea typeface="+mj-ea"/>
                <a:cs typeface="+mj-cs"/>
              </a:rPr>
            </a:br>
            <a:r>
              <a:rPr lang="en-US" sz="1900" kern="1200" cap="all" baseline="0" dirty="0">
                <a:blipFill dpi="0" rotWithShape="1">
                  <a:blip r:embed="rId5"/>
                  <a:srcRect/>
                  <a:tile tx="6350" ty="-127000" sx="65000" sy="64000" flip="none" algn="tl"/>
                </a:blipFill>
                <a:latin typeface="+mj-lt"/>
                <a:ea typeface="+mj-ea"/>
                <a:cs typeface="+mj-cs"/>
              </a:rPr>
              <a:t/>
            </a:r>
            <a:br>
              <a:rPr lang="en-US" sz="1900" kern="1200" cap="all" baseline="0" dirty="0">
                <a:blipFill dpi="0" rotWithShape="1">
                  <a:blip r:embed="rId5"/>
                  <a:srcRect/>
                  <a:tile tx="6350" ty="-127000" sx="65000" sy="64000" flip="none" algn="tl"/>
                </a:blipFill>
                <a:latin typeface="+mj-lt"/>
                <a:ea typeface="+mj-ea"/>
                <a:cs typeface="+mj-cs"/>
              </a:rPr>
            </a:br>
            <a:endParaRPr lang="en-US" sz="1900" kern="1200" cap="all" baseline="0" dirty="0">
              <a:blipFill dpi="0" rotWithShape="1">
                <a:blip r:embed="rId5"/>
                <a:srcRect/>
                <a:tile tx="6350" ty="-127000" sx="65000" sy="64000" flip="none" algn="tl"/>
              </a:blipFill>
              <a:latin typeface="+mj-lt"/>
              <a:ea typeface="+mj-ea"/>
              <a:cs typeface="+mj-cs"/>
            </a:endParaRPr>
          </a:p>
        </p:txBody>
      </p:sp>
      <p:sp>
        <p:nvSpPr>
          <p:cNvPr id="17" name="Content Placeholder 2"/>
          <p:cNvSpPr txBox="1">
            <a:spLocks/>
          </p:cNvSpPr>
          <p:nvPr/>
        </p:nvSpPr>
        <p:spPr>
          <a:xfrm>
            <a:off x="8607681" y="4038276"/>
            <a:ext cx="4334889" cy="1019175"/>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US" sz="1600" dirty="0" smtClean="0">
                <a:solidFill>
                  <a:schemeClr val="bg1">
                    <a:lumMod val="50000"/>
                  </a:schemeClr>
                </a:solidFill>
              </a:rPr>
              <a:t>Young Enterprise (2018)</a:t>
            </a:r>
            <a:endParaRPr lang="en-US" sz="1600" dirty="0">
              <a:solidFill>
                <a:schemeClr val="bg1">
                  <a:lumMod val="50000"/>
                </a:schemeClr>
              </a:solidFill>
            </a:endParaRPr>
          </a:p>
        </p:txBody>
      </p:sp>
    </p:spTree>
    <p:extLst>
      <p:ext uri="{BB962C8B-B14F-4D97-AF65-F5344CB8AC3E}">
        <p14:creationId xmlns:p14="http://schemas.microsoft.com/office/powerpoint/2010/main" val="304437298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974324656"/>
              </p:ext>
            </p:extLst>
          </p:nvPr>
        </p:nvGraphicFramePr>
        <p:xfrm>
          <a:off x="257175" y="1982253"/>
          <a:ext cx="11687175" cy="3469183"/>
        </p:xfrm>
        <a:graphic>
          <a:graphicData uri="http://schemas.openxmlformats.org/drawingml/2006/table">
            <a:tbl>
              <a:tblPr firstRow="1" bandRow="1">
                <a:tableStyleId>{74C1A8A3-306A-4EB7-A6B1-4F7E0EB9C5D6}</a:tableStyleId>
              </a:tblPr>
              <a:tblGrid>
                <a:gridCol w="2790967"/>
                <a:gridCol w="3256128"/>
                <a:gridCol w="3011180"/>
                <a:gridCol w="2628900"/>
              </a:tblGrid>
              <a:tr h="423158">
                <a:tc>
                  <a:txBody>
                    <a:bodyPr/>
                    <a:lstStyle/>
                    <a:p>
                      <a:pPr algn="ctr"/>
                      <a:r>
                        <a:rPr lang="en-US" sz="3600" dirty="0" smtClean="0"/>
                        <a:t>Primary</a:t>
                      </a:r>
                      <a:endParaRPr lang="en-US" sz="3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3600" dirty="0" smtClean="0"/>
                        <a:t>Secondary</a:t>
                      </a:r>
                      <a:endParaRPr lang="en-US" sz="3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3600" dirty="0" smtClean="0"/>
                        <a:t>College</a:t>
                      </a:r>
                      <a:endParaRPr lang="en-US" sz="3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gn="ctr"/>
                      <a:r>
                        <a:rPr lang="en-US" sz="3600" dirty="0" smtClean="0"/>
                        <a:t>University</a:t>
                      </a:r>
                      <a:endParaRPr lang="en-US" sz="3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r h="2829103">
                <a:tc>
                  <a:txBody>
                    <a:bodyPr/>
                    <a:lstStyle/>
                    <a:p>
                      <a:pPr marL="342900" indent="-342900">
                        <a:buFont typeface="Arial" charset="0"/>
                        <a:buChar char="•"/>
                      </a:pPr>
                      <a:r>
                        <a:rPr lang="en-US" sz="2000" dirty="0" smtClean="0"/>
                        <a:t>Fiver challenge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buFont typeface="Arial" charset="0"/>
                        <a:buChar char="•"/>
                      </a:pPr>
                      <a:r>
                        <a:rPr lang="en-US" sz="2000" dirty="0" smtClean="0"/>
                        <a:t>Learn to Earn</a:t>
                      </a:r>
                    </a:p>
                    <a:p>
                      <a:pPr marL="342900" indent="-342900">
                        <a:buFont typeface="Arial" charset="0"/>
                        <a:buChar char="•"/>
                      </a:pPr>
                      <a:r>
                        <a:rPr lang="en-US" sz="2000" dirty="0" smtClean="0"/>
                        <a:t>Employability Masterclass</a:t>
                      </a:r>
                    </a:p>
                    <a:p>
                      <a:pPr marL="342900" indent="-342900">
                        <a:buFont typeface="Arial" charset="0"/>
                        <a:buChar char="•"/>
                      </a:pPr>
                      <a:r>
                        <a:rPr lang="en-US" sz="2000" dirty="0" smtClean="0"/>
                        <a:t>Launch Pad</a:t>
                      </a:r>
                    </a:p>
                    <a:p>
                      <a:pPr marL="342900" indent="-342900">
                        <a:buFont typeface="Arial" charset="0"/>
                        <a:buChar char="•"/>
                      </a:pPr>
                      <a:r>
                        <a:rPr lang="en-US" sz="2000" dirty="0" smtClean="0"/>
                        <a:t>Company </a:t>
                      </a:r>
                      <a:r>
                        <a:rPr lang="en-US" sz="2000" dirty="0" err="1" smtClean="0"/>
                        <a:t>Programme</a:t>
                      </a:r>
                      <a:endParaRPr lang="en-US" sz="2000" dirty="0" smtClean="0"/>
                    </a:p>
                    <a:p>
                      <a:pPr marL="342900" indent="-342900">
                        <a:buFont typeface="Arial" charset="0"/>
                        <a:buChar char="•"/>
                      </a:pPr>
                      <a:r>
                        <a:rPr lang="en-US" sz="2000" dirty="0" smtClean="0"/>
                        <a:t>Team </a:t>
                      </a:r>
                      <a:r>
                        <a:rPr lang="en-US" sz="2000" dirty="0" err="1" smtClean="0"/>
                        <a:t>Programme</a:t>
                      </a:r>
                      <a:endParaRPr lang="en-US" sz="2000" dirty="0" smtClean="0"/>
                    </a:p>
                    <a:p>
                      <a:pPr marL="342900" indent="-342900">
                        <a:buFont typeface="Arial" charset="0"/>
                        <a:buChar char="•"/>
                      </a:pPr>
                      <a:r>
                        <a:rPr lang="en-US" sz="2000" dirty="0" smtClean="0"/>
                        <a:t>Tenner </a:t>
                      </a:r>
                      <a:r>
                        <a:rPr lang="en-US" sz="2000" dirty="0" err="1" smtClean="0"/>
                        <a:t>Challenege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buFont typeface="Arial" charset="0"/>
                        <a:buChar char="•"/>
                      </a:pPr>
                      <a:r>
                        <a:rPr lang="en-US" sz="2000" dirty="0" smtClean="0"/>
                        <a:t>Company</a:t>
                      </a:r>
                      <a:r>
                        <a:rPr lang="en-US" sz="2000" baseline="0" dirty="0" smtClean="0"/>
                        <a:t> </a:t>
                      </a:r>
                      <a:r>
                        <a:rPr lang="en-US" sz="2000" baseline="0" dirty="0" err="1" smtClean="0"/>
                        <a:t>Programme</a:t>
                      </a:r>
                      <a:endParaRPr lang="en-US" sz="2000" baseline="0" dirty="0" smtClean="0"/>
                    </a:p>
                    <a:p>
                      <a:pPr marL="342900" indent="-342900">
                        <a:buFont typeface="Arial" charset="0"/>
                        <a:buChar char="•"/>
                      </a:pPr>
                      <a:r>
                        <a:rPr lang="en-US" sz="2000" baseline="0" dirty="0" smtClean="0"/>
                        <a:t>Start-Up</a:t>
                      </a:r>
                    </a:p>
                    <a:p>
                      <a:pPr marL="342900" indent="-342900">
                        <a:buFont typeface="Arial" charset="0"/>
                        <a:buChar char="•"/>
                      </a:pPr>
                      <a:r>
                        <a:rPr lang="en-US" sz="2000" baseline="0" dirty="0" smtClean="0"/>
                        <a:t>Team </a:t>
                      </a:r>
                      <a:r>
                        <a:rPr lang="en-US" sz="2000" baseline="0" dirty="0" err="1" smtClean="0"/>
                        <a:t>Programme</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marL="342900" indent="-342900">
                        <a:buFont typeface="Arial" charset="0"/>
                        <a:buChar char="•"/>
                      </a:pPr>
                      <a:r>
                        <a:rPr lang="en-US" sz="2000" dirty="0" smtClean="0"/>
                        <a:t>Start-Up</a:t>
                      </a:r>
                      <a:endParaRPr lang="en-US" sz="20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r>
            </a:tbl>
          </a:graphicData>
        </a:graphic>
      </p:graphicFrame>
      <p:sp>
        <p:nvSpPr>
          <p:cNvPr id="5" name="Title 1"/>
          <p:cNvSpPr>
            <a:spLocks noGrp="1"/>
          </p:cNvSpPr>
          <p:nvPr>
            <p:ph type="title"/>
          </p:nvPr>
        </p:nvSpPr>
        <p:spPr>
          <a:xfrm>
            <a:off x="584073" y="367620"/>
            <a:ext cx="10058400" cy="1609344"/>
          </a:xfrm>
        </p:spPr>
        <p:txBody>
          <a:bodyPr/>
          <a:lstStyle/>
          <a:p>
            <a:r>
              <a:rPr lang="en-US" dirty="0" smtClean="0"/>
              <a:t>Different </a:t>
            </a:r>
            <a:r>
              <a:rPr lang="en-US" dirty="0" err="1" smtClean="0"/>
              <a:t>Programmes</a:t>
            </a:r>
            <a:endParaRPr lang="en-US" dirty="0"/>
          </a:p>
        </p:txBody>
      </p:sp>
    </p:spTree>
    <p:extLst>
      <p:ext uri="{BB962C8B-B14F-4D97-AF65-F5344CB8AC3E}">
        <p14:creationId xmlns:p14="http://schemas.microsoft.com/office/powerpoint/2010/main" val="14848531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xmlns="" id="{501EBB4D-E42B-468D-B801-D16CF43ECBD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xmlns="" id="{A7FBF63C-B061-4F66-8609-FED8EFFDAFE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xmlns="" id="{D893CC27-5C56-4F6F-9B94-413AE08B922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56">
            <a:extLst>
              <a:ext uri="{FF2B5EF4-FFF2-40B4-BE49-F238E27FC236}">
                <a16:creationId xmlns:a16="http://schemas.microsoft.com/office/drawing/2014/main" xmlns="" id="{76D64082-5099-45DC-84A9-81EA54822BEE}"/>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58" name="Oval 57">
              <a:extLst>
                <a:ext uri="{FF2B5EF4-FFF2-40B4-BE49-F238E27FC236}">
                  <a16:creationId xmlns:a16="http://schemas.microsoft.com/office/drawing/2014/main" xmlns="" id="{A9E39E47-E101-4CE1-883E-6C6528BECEB6}"/>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9" name="Oval 58">
              <a:extLst>
                <a:ext uri="{FF2B5EF4-FFF2-40B4-BE49-F238E27FC236}">
                  <a16:creationId xmlns:a16="http://schemas.microsoft.com/office/drawing/2014/main" xmlns="" id="{2830CD01-B213-47C9-81AD-433E08F7DA95}"/>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1" name="Rectangle 60">
            <a:extLst>
              <a:ext uri="{FF2B5EF4-FFF2-40B4-BE49-F238E27FC236}">
                <a16:creationId xmlns:a16="http://schemas.microsoft.com/office/drawing/2014/main" xmlns="" id="{79A76B16-3D94-4E0A-BDAB-469A55D47D6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p:cNvPicPr>
            <a:picLocks noChangeAspect="1"/>
          </p:cNvPicPr>
          <p:nvPr/>
        </p:nvPicPr>
        <p:blipFill rotWithShape="1">
          <a:blip r:embed="rId7">
            <a:extLst>
              <a:ext uri="{28A0092B-C50C-407E-A947-70E740481C1C}">
                <a14:useLocalDpi xmlns:a14="http://schemas.microsoft.com/office/drawing/2010/main" val="0"/>
              </a:ext>
            </a:extLst>
          </a:blip>
          <a:srcRect r="3" b="13672"/>
          <a:stretch/>
        </p:blipFill>
        <p:spPr>
          <a:xfrm>
            <a:off x="306314" y="334791"/>
            <a:ext cx="4541990" cy="6199359"/>
          </a:xfrm>
          <a:prstGeom prst="rect">
            <a:avLst/>
          </a:prstGeom>
        </p:spPr>
      </p:pic>
      <p:pic>
        <p:nvPicPr>
          <p:cNvPr id="5" name="Picture 4"/>
          <p:cNvPicPr>
            <a:picLocks noChangeAspect="1"/>
          </p:cNvPicPr>
          <p:nvPr/>
        </p:nvPicPr>
        <p:blipFill rotWithShape="1">
          <a:blip r:embed="rId8"/>
          <a:srcRect r="-2" b="5750"/>
          <a:stretch/>
        </p:blipFill>
        <p:spPr>
          <a:xfrm>
            <a:off x="4972050" y="334791"/>
            <a:ext cx="6896099" cy="4024647"/>
          </a:xfrm>
          <a:prstGeom prst="rect">
            <a:avLst/>
          </a:prstGeom>
        </p:spPr>
      </p:pic>
      <p:sp>
        <p:nvSpPr>
          <p:cNvPr id="63" name="Rectangle 62">
            <a:extLst>
              <a:ext uri="{FF2B5EF4-FFF2-40B4-BE49-F238E27FC236}">
                <a16:creationId xmlns:a16="http://schemas.microsoft.com/office/drawing/2014/main" xmlns="" id="{97116258-44FA-4FC2-99D1-52CCB536E89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2050" y="4497360"/>
            <a:ext cx="6894576" cy="80683"/>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64">
            <a:extLst>
              <a:ext uri="{FF2B5EF4-FFF2-40B4-BE49-F238E27FC236}">
                <a16:creationId xmlns:a16="http://schemas.microsoft.com/office/drawing/2014/main" xmlns="" id="{73DC887C-A645-4B67-AFCC-7596D232FC7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2050" y="6432278"/>
            <a:ext cx="6894576" cy="80683"/>
          </a:xfrm>
          <a:prstGeom prst="rect">
            <a:avLst/>
          </a:prstGeom>
          <a:blipFill dpi="0" rotWithShape="1">
            <a:blip r:embed="rId3">
              <a:alphaModFix amt="85000"/>
              <a:lum bright="70000" contrast="-70000"/>
              <a:extLs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457700" y="4257675"/>
            <a:ext cx="184731" cy="369332"/>
          </a:xfrm>
          <a:prstGeom prst="rect">
            <a:avLst/>
          </a:prstGeom>
          <a:noFill/>
        </p:spPr>
        <p:txBody>
          <a:bodyPr wrap="none" rtlCol="0">
            <a:spAutoFit/>
          </a:bodyPr>
          <a:lstStyle/>
          <a:p>
            <a:endParaRPr lang="en-US" dirty="0"/>
          </a:p>
        </p:txBody>
      </p:sp>
      <p:sp>
        <p:nvSpPr>
          <p:cNvPr id="2" name="Title 1"/>
          <p:cNvSpPr>
            <a:spLocks noGrp="1"/>
          </p:cNvSpPr>
          <p:nvPr>
            <p:ph type="title"/>
          </p:nvPr>
        </p:nvSpPr>
        <p:spPr>
          <a:xfrm>
            <a:off x="5078462" y="5421468"/>
            <a:ext cx="6788164" cy="1292433"/>
          </a:xfrm>
        </p:spPr>
        <p:txBody>
          <a:bodyPr vert="horz" lIns="91440" tIns="45720" rIns="91440" bIns="45720" rtlCol="0" anchor="ctr">
            <a:normAutofit fontScale="90000"/>
          </a:bodyPr>
          <a:lstStyle/>
          <a:p>
            <a:pPr>
              <a:lnSpc>
                <a:spcPct val="80000"/>
              </a:lnSpc>
            </a:pPr>
            <a:r>
              <a:rPr lang="en-US" sz="4400" kern="1200" cap="all" baseline="0" dirty="0">
                <a:blipFill dpi="0" rotWithShape="1">
                  <a:blip r:embed="rId5"/>
                  <a:srcRect/>
                  <a:tile tx="6350" ty="-127000" sx="65000" sy="64000" flip="none" algn="tl"/>
                </a:blipFill>
                <a:latin typeface="+mj-lt"/>
                <a:ea typeface="+mj-ea"/>
                <a:cs typeface="+mj-cs"/>
              </a:rPr>
              <a:t>Primary: Fiver Challenge</a:t>
            </a: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r>
              <a:rPr lang="en-US" sz="1400" kern="1200" cap="all" baseline="0" dirty="0">
                <a:blipFill dpi="0" rotWithShape="1">
                  <a:blip r:embed="rId5"/>
                  <a:srcRect/>
                  <a:tile tx="6350" ty="-127000" sx="65000" sy="64000" flip="none" algn="tl"/>
                </a:blipFill>
                <a:latin typeface="+mj-lt"/>
                <a:ea typeface="+mj-ea"/>
                <a:cs typeface="+mj-cs"/>
              </a:rPr>
              <a:t/>
            </a:r>
            <a:br>
              <a:rPr lang="en-US" sz="1400" kern="1200" cap="all" baseline="0" dirty="0">
                <a:blipFill dpi="0" rotWithShape="1">
                  <a:blip r:embed="rId5"/>
                  <a:srcRect/>
                  <a:tile tx="6350" ty="-127000" sx="65000" sy="64000" flip="none" algn="tl"/>
                </a:blipFill>
                <a:latin typeface="+mj-lt"/>
                <a:ea typeface="+mj-ea"/>
                <a:cs typeface="+mj-cs"/>
              </a:rPr>
            </a:br>
            <a:endParaRPr lang="en-US" sz="1400" kern="1200" cap="all" baseline="0" dirty="0">
              <a:blipFill dpi="0" rotWithShape="1">
                <a:blip r:embed="rId5"/>
                <a:srcRect/>
                <a:tile tx="6350" ty="-127000" sx="65000" sy="64000" flip="none" algn="tl"/>
              </a:blipFill>
              <a:latin typeface="+mj-lt"/>
              <a:ea typeface="+mj-ea"/>
              <a:cs typeface="+mj-cs"/>
            </a:endParaRPr>
          </a:p>
        </p:txBody>
      </p:sp>
      <p:sp>
        <p:nvSpPr>
          <p:cNvPr id="15" name="Content Placeholder 2"/>
          <p:cNvSpPr txBox="1">
            <a:spLocks/>
          </p:cNvSpPr>
          <p:nvPr/>
        </p:nvSpPr>
        <p:spPr>
          <a:xfrm>
            <a:off x="8411467" y="210790"/>
            <a:ext cx="4334889" cy="1019175"/>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None/>
            </a:pPr>
            <a:r>
              <a:rPr lang="en-US" sz="1600" dirty="0" smtClean="0">
                <a:solidFill>
                  <a:schemeClr val="bg1">
                    <a:lumMod val="50000"/>
                  </a:schemeClr>
                </a:solidFill>
              </a:rPr>
              <a:t>Young Enterprise (2018)</a:t>
            </a:r>
            <a:endParaRPr lang="en-US" sz="1600" dirty="0">
              <a:solidFill>
                <a:schemeClr val="bg1">
                  <a:lumMod val="50000"/>
                </a:schemeClr>
              </a:solidFill>
            </a:endParaRPr>
          </a:p>
        </p:txBody>
      </p:sp>
    </p:spTree>
    <p:extLst>
      <p:ext uri="{BB962C8B-B14F-4D97-AF65-F5344CB8AC3E}">
        <p14:creationId xmlns:p14="http://schemas.microsoft.com/office/powerpoint/2010/main" val="27936471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xmlns="" id="{DCC0DCE3-8753-43BB-86D2-6452D91E41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34694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xmlns="" id="{D28BC7A6-65CA-4655-8641-7BDE9699BF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4299696"/>
            <a:ext cx="10222992" cy="80683"/>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xmlns="" id="{58755CF4-45A8-4971-A14E-D6DE02B4827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1484779"/>
            <a:ext cx="10222992" cy="2743200"/>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xmlns="" id="{421F62D5-850C-4310-A813-747E4643379A}"/>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9215" y="4068923"/>
            <a:ext cx="1080904" cy="1080902"/>
            <a:chOff x="9685338" y="4460675"/>
            <a:chExt cx="1080904" cy="1080902"/>
          </a:xfrm>
        </p:grpSpPr>
        <p:sp>
          <p:nvSpPr>
            <p:cNvPr id="20" name="Oval 19">
              <a:extLst>
                <a:ext uri="{FF2B5EF4-FFF2-40B4-BE49-F238E27FC236}">
                  <a16:creationId xmlns:a16="http://schemas.microsoft.com/office/drawing/2014/main" xmlns="" id="{CAD4B505-4A68-456B-9AFD-344192BE94E9}"/>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ext uri="{BEBA8EAE-BF5A-486C-A8C5-ECC9F3942E4B}">
                    <a14:imgProps xmlns:a14="http://schemas.microsoft.com/office/drawing/2010/main">
                      <a14:imgLayer r:embed="rId6">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1" name="Oval 20">
              <a:extLst>
                <a:ext uri="{FF2B5EF4-FFF2-40B4-BE49-F238E27FC236}">
                  <a16:creationId xmlns:a16="http://schemas.microsoft.com/office/drawing/2014/main" xmlns="" id="{A7F9A339-5395-403B-B163-DFDDD9E099F2}"/>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3" name="Rectangle 22">
            <a:extLst>
              <a:ext uri="{FF2B5EF4-FFF2-40B4-BE49-F238E27FC236}">
                <a16:creationId xmlns:a16="http://schemas.microsoft.com/office/drawing/2014/main" xmlns="" id="{0459C7A8-9F3A-4BFD-AB69-3F23A8D941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20" y="-1"/>
            <a:ext cx="1220724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Rectangle 24">
            <a:extLst>
              <a:ext uri="{FF2B5EF4-FFF2-40B4-BE49-F238E27FC236}">
                <a16:creationId xmlns:a16="http://schemas.microsoft.com/office/drawing/2014/main" xmlns="" id="{7C0FA09C-1B86-4BC1-8793-3DC3ECCC9F5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7367"/>
            <a:ext cx="12192000" cy="2610464"/>
          </a:xfrm>
          <a:prstGeom prst="rect">
            <a:avLst/>
          </a:prstGeom>
          <a:blipFill dpi="0" rotWithShape="1">
            <a:blip r:embed="rId3">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xmlns="" id="{A560C308-AF88-4E6B-B601-74A5B889E512}"/>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5590" y="5111496"/>
            <a:ext cx="1080904" cy="1080902"/>
            <a:chOff x="9685338" y="4460675"/>
            <a:chExt cx="1080904" cy="1080902"/>
          </a:xfrm>
        </p:grpSpPr>
        <p:sp>
          <p:nvSpPr>
            <p:cNvPr id="28" name="Oval 27">
              <a:extLst>
                <a:ext uri="{FF2B5EF4-FFF2-40B4-BE49-F238E27FC236}">
                  <a16:creationId xmlns:a16="http://schemas.microsoft.com/office/drawing/2014/main" xmlns="" id="{6C989C99-37FA-4068-B9DC-2E0199A20A8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5">
                <a:duotone>
                  <a:schemeClr val="accent1">
                    <a:shade val="45000"/>
                    <a:satMod val="135000"/>
                  </a:schemeClr>
                  <a:prstClr val="white"/>
                </a:duotone>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xmlns="" id="{57DA07CC-C857-4245-BE87-DBEDE8BC6AF5}"/>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pic>
        <p:nvPicPr>
          <p:cNvPr id="5" name="Picture 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03191" y="1103409"/>
            <a:ext cx="6726361" cy="1737526"/>
          </a:xfrm>
          <a:prstGeom prst="rect">
            <a:avLst/>
          </a:prstGeom>
        </p:spPr>
      </p:pic>
      <p:pic>
        <p:nvPicPr>
          <p:cNvPr id="8" name="Content Placeholder 3"/>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5108" y="1145458"/>
            <a:ext cx="5210087" cy="1628152"/>
          </a:xfrm>
          <a:prstGeom prst="rect">
            <a:avLst/>
          </a:prstGeom>
        </p:spPr>
      </p:pic>
      <p:sp>
        <p:nvSpPr>
          <p:cNvPr id="2" name="Title 1"/>
          <p:cNvSpPr>
            <a:spLocks noGrp="1"/>
          </p:cNvSpPr>
          <p:nvPr>
            <p:ph type="title"/>
          </p:nvPr>
        </p:nvSpPr>
        <p:spPr>
          <a:xfrm>
            <a:off x="1103727" y="4887257"/>
            <a:ext cx="9085940" cy="1472224"/>
          </a:xfrm>
        </p:spPr>
        <p:txBody>
          <a:bodyPr vert="horz" lIns="91440" tIns="45720" rIns="91440" bIns="45720" rtlCol="0" anchor="b">
            <a:normAutofit fontScale="90000"/>
          </a:bodyPr>
          <a:lstStyle/>
          <a:p>
            <a:pPr algn="ctr">
              <a:lnSpc>
                <a:spcPct val="80000"/>
              </a:lnSpc>
            </a:pPr>
            <a:r>
              <a:rPr lang="en-US" sz="7400" kern="1200" cap="all" baseline="0" dirty="0" smtClean="0">
                <a:blipFill dpi="0" rotWithShape="1">
                  <a:blip r:embed="rId5"/>
                  <a:srcRect/>
                  <a:tile tx="6350" ty="-127000" sx="65000" sy="64000" flip="none" algn="tl"/>
                </a:blipFill>
                <a:latin typeface="+mj-lt"/>
                <a:ea typeface="+mj-ea"/>
                <a:cs typeface="+mj-cs"/>
              </a:rPr>
              <a:t>Links </a:t>
            </a:r>
            <a:r>
              <a:rPr lang="en-US" sz="7400" kern="1200" cap="all" baseline="0" dirty="0">
                <a:blipFill dpi="0" rotWithShape="1">
                  <a:blip r:embed="rId5"/>
                  <a:srcRect/>
                  <a:tile tx="6350" ty="-127000" sx="65000" sy="64000" flip="none" algn="tl"/>
                </a:blipFill>
                <a:latin typeface="+mj-lt"/>
                <a:ea typeface="+mj-ea"/>
                <a:cs typeface="+mj-cs"/>
              </a:rPr>
              <a:t>to </a:t>
            </a:r>
            <a:r>
              <a:rPr lang="en-US" sz="7400" kern="1200" cap="all" baseline="0" dirty="0" smtClean="0">
                <a:blipFill dpi="0" rotWithShape="1">
                  <a:blip r:embed="rId5"/>
                  <a:srcRect/>
                  <a:tile tx="6350" ty="-127000" sx="65000" sy="64000" flip="none" algn="tl"/>
                </a:blipFill>
                <a:latin typeface="+mj-lt"/>
                <a:ea typeface="+mj-ea"/>
                <a:cs typeface="+mj-cs"/>
              </a:rPr>
              <a:t>curriculum and strategies</a:t>
            </a:r>
            <a:endParaRPr lang="en-US" sz="7400" kern="1200" cap="all" baseline="0" dirty="0">
              <a:blipFill dpi="0" rotWithShape="1">
                <a:blip r:embed="rId5"/>
                <a:srcRect/>
                <a:tile tx="6350" ty="-127000" sx="65000" sy="64000" flip="none" algn="tl"/>
              </a:blipFill>
              <a:latin typeface="+mj-lt"/>
              <a:ea typeface="+mj-ea"/>
              <a:cs typeface="+mj-cs"/>
            </a:endParaRPr>
          </a:p>
        </p:txBody>
      </p:sp>
      <p:sp>
        <p:nvSpPr>
          <p:cNvPr id="3" name="Rectangle 2"/>
          <p:cNvSpPr/>
          <p:nvPr/>
        </p:nvSpPr>
        <p:spPr>
          <a:xfrm>
            <a:off x="3178475" y="3019628"/>
            <a:ext cx="2066720" cy="276999"/>
          </a:xfrm>
          <a:prstGeom prst="rect">
            <a:avLst/>
          </a:prstGeom>
        </p:spPr>
        <p:txBody>
          <a:bodyPr wrap="none">
            <a:spAutoFit/>
          </a:bodyPr>
          <a:lstStyle/>
          <a:p>
            <a:r>
              <a:rPr lang="en-US" sz="1200" dirty="0"/>
              <a:t>Welsh Government </a:t>
            </a:r>
            <a:r>
              <a:rPr lang="en-US" sz="1200" dirty="0" smtClean="0"/>
              <a:t>(2015</a:t>
            </a:r>
            <a:r>
              <a:rPr lang="en-US" sz="1200" dirty="0"/>
              <a:t>) </a:t>
            </a:r>
          </a:p>
        </p:txBody>
      </p:sp>
      <p:sp>
        <p:nvSpPr>
          <p:cNvPr id="4" name="Rectangle 3"/>
          <p:cNvSpPr/>
          <p:nvPr/>
        </p:nvSpPr>
        <p:spPr>
          <a:xfrm>
            <a:off x="8944858" y="3014377"/>
            <a:ext cx="3220034" cy="276999"/>
          </a:xfrm>
          <a:prstGeom prst="rect">
            <a:avLst/>
          </a:prstGeom>
        </p:spPr>
        <p:txBody>
          <a:bodyPr wrap="square">
            <a:spAutoFit/>
          </a:bodyPr>
          <a:lstStyle/>
          <a:p>
            <a:r>
              <a:rPr lang="en-US" sz="1200" dirty="0"/>
              <a:t>Professor Graham Donaldson CB (2015) </a:t>
            </a:r>
          </a:p>
        </p:txBody>
      </p:sp>
    </p:spTree>
    <p:extLst>
      <p:ext uri="{BB962C8B-B14F-4D97-AF65-F5344CB8AC3E}">
        <p14:creationId xmlns:p14="http://schemas.microsoft.com/office/powerpoint/2010/main" val="11011765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970407"/>
            <a:ext cx="10058400" cy="1609344"/>
          </a:xfrm>
        </p:spPr>
        <p:txBody>
          <a:bodyPr>
            <a:normAutofit/>
          </a:bodyPr>
          <a:lstStyle/>
          <a:p>
            <a:r>
              <a:rPr lang="en-US" sz="9600" dirty="0" smtClean="0"/>
              <a:t>In CONCLUSION…</a:t>
            </a:r>
            <a:endParaRPr lang="en-US" sz="9600" dirty="0"/>
          </a:p>
        </p:txBody>
      </p:sp>
      <p:sp>
        <p:nvSpPr>
          <p:cNvPr id="3" name="Content Placeholder 2"/>
          <p:cNvSpPr>
            <a:spLocks noGrp="1"/>
          </p:cNvSpPr>
          <p:nvPr>
            <p:ph idx="1"/>
          </p:nvPr>
        </p:nvSpPr>
        <p:spPr/>
        <p:txBody>
          <a:bodyPr/>
          <a:lstStyle/>
          <a:p>
            <a:endParaRPr lang="en-US" dirty="0"/>
          </a:p>
          <a:p>
            <a:endParaRPr lang="en-US" dirty="0"/>
          </a:p>
        </p:txBody>
      </p:sp>
    </p:spTree>
    <p:extLst>
      <p:ext uri="{BB962C8B-B14F-4D97-AF65-F5344CB8AC3E}">
        <p14:creationId xmlns:p14="http://schemas.microsoft.com/office/powerpoint/2010/main" val="1161855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312554" y="148709"/>
            <a:ext cx="3171458" cy="1446550"/>
          </a:xfrm>
          <a:prstGeom prst="rect">
            <a:avLst/>
          </a:prstGeom>
          <a:noFill/>
        </p:spPr>
        <p:txBody>
          <a:bodyPr wrap="square" lIns="91440" tIns="45720" rIns="91440" bIns="45720">
            <a:spAutoFit/>
          </a:bodyPr>
          <a:lstStyle/>
          <a:p>
            <a:pPr algn="ctr"/>
            <a:r>
              <a:rPr lang="en-GB" sz="8800" b="0" cap="none" spc="0" dirty="0" smtClean="0">
                <a:ln w="0"/>
                <a:solidFill>
                  <a:schemeClr val="tx1"/>
                </a:solidFill>
                <a:effectLst>
                  <a:outerShdw blurRad="38100" dist="19050" dir="2700000" algn="tl" rotWithShape="0">
                    <a:schemeClr val="dk1">
                      <a:alpha val="40000"/>
                    </a:schemeClr>
                  </a:outerShdw>
                </a:effectLst>
              </a:rPr>
              <a:t>What</a:t>
            </a:r>
            <a:endParaRPr lang="en-GB" sz="8800" b="0" cap="none" spc="0" dirty="0">
              <a:ln w="0"/>
              <a:solidFill>
                <a:schemeClr val="tx1"/>
              </a:solidFill>
              <a:effectLst>
                <a:outerShdw blurRad="38100" dist="19050" dir="2700000" algn="tl" rotWithShape="0">
                  <a:schemeClr val="dk1">
                    <a:alpha val="40000"/>
                  </a:schemeClr>
                </a:outerShdw>
              </a:effectLst>
            </a:endParaRPr>
          </a:p>
        </p:txBody>
      </p:sp>
      <p:sp>
        <p:nvSpPr>
          <p:cNvPr id="6" name="Rectangle 5"/>
          <p:cNvSpPr/>
          <p:nvPr/>
        </p:nvSpPr>
        <p:spPr>
          <a:xfrm>
            <a:off x="2645783" y="1651623"/>
            <a:ext cx="3333541" cy="1446550"/>
          </a:xfrm>
          <a:prstGeom prst="rect">
            <a:avLst/>
          </a:prstGeom>
          <a:noFill/>
        </p:spPr>
        <p:txBody>
          <a:bodyPr wrap="none" lIns="91440" tIns="45720" rIns="91440" bIns="45720">
            <a:spAutoFit/>
          </a:bodyPr>
          <a:lstStyle/>
          <a:p>
            <a:pPr algn="ctr"/>
            <a:r>
              <a:rPr lang="en-GB" sz="8800" dirty="0">
                <a:ln w="0"/>
                <a:effectLst>
                  <a:outerShdw blurRad="38100" dist="19050" dir="2700000" algn="tl" rotWithShape="0">
                    <a:schemeClr val="dk1">
                      <a:alpha val="40000"/>
                    </a:schemeClr>
                  </a:outerShdw>
                </a:effectLst>
              </a:rPr>
              <a:t>w</a:t>
            </a:r>
            <a:r>
              <a:rPr lang="en-GB" sz="8800" dirty="0" smtClean="0">
                <a:ln w="0"/>
                <a:effectLst>
                  <a:outerShdw blurRad="38100" dist="19050" dir="2700000" algn="tl" rotWithShape="0">
                    <a:schemeClr val="dk1">
                      <a:alpha val="40000"/>
                    </a:schemeClr>
                  </a:outerShdw>
                </a:effectLst>
              </a:rPr>
              <a:t>ould</a:t>
            </a:r>
            <a:endParaRPr lang="en-GB" sz="8800" b="0" cap="none" spc="0" dirty="0">
              <a:ln w="0"/>
              <a:solidFill>
                <a:schemeClr val="tx1"/>
              </a:solidFill>
              <a:effectLst>
                <a:outerShdw blurRad="38100" dist="19050" dir="2700000" algn="tl" rotWithShape="0">
                  <a:schemeClr val="dk1">
                    <a:alpha val="40000"/>
                  </a:schemeClr>
                </a:outerShdw>
              </a:effectLst>
            </a:endParaRPr>
          </a:p>
        </p:txBody>
      </p:sp>
      <p:sp>
        <p:nvSpPr>
          <p:cNvPr id="7" name="Rectangle 6"/>
          <p:cNvSpPr/>
          <p:nvPr/>
        </p:nvSpPr>
        <p:spPr>
          <a:xfrm>
            <a:off x="5898283" y="1208219"/>
            <a:ext cx="4126451" cy="2400657"/>
          </a:xfrm>
          <a:prstGeom prst="rect">
            <a:avLst/>
          </a:prstGeom>
          <a:noFill/>
        </p:spPr>
        <p:txBody>
          <a:bodyPr wrap="none" lIns="91440" tIns="45720" rIns="91440" bIns="45720">
            <a:spAutoFit/>
          </a:bodyPr>
          <a:lstStyle/>
          <a:p>
            <a:pPr algn="ctr"/>
            <a:r>
              <a:rPr lang="en-GB" sz="15000" dirty="0" smtClean="0">
                <a:ln w="0"/>
                <a:solidFill>
                  <a:srgbClr val="FF0000"/>
                </a:solidFill>
                <a:effectLst>
                  <a:outerShdw blurRad="38100" dist="19050" dir="2700000" algn="tl" rotWithShape="0">
                    <a:schemeClr val="dk1">
                      <a:alpha val="40000"/>
                    </a:schemeClr>
                  </a:outerShdw>
                </a:effectLst>
              </a:rPr>
              <a:t>YOU</a:t>
            </a:r>
            <a:endParaRPr lang="en-GB" sz="15000" b="0" cap="none" spc="0" dirty="0">
              <a:ln w="0"/>
              <a:solidFill>
                <a:srgbClr val="FF0000"/>
              </a:solidFill>
              <a:effectLst>
                <a:outerShdw blurRad="38100" dist="19050" dir="2700000" algn="tl" rotWithShape="0">
                  <a:schemeClr val="dk1">
                    <a:alpha val="40000"/>
                  </a:schemeClr>
                </a:outerShdw>
              </a:effectLst>
            </a:endParaRPr>
          </a:p>
        </p:txBody>
      </p:sp>
      <p:sp>
        <p:nvSpPr>
          <p:cNvPr id="8" name="Rectangle 7"/>
          <p:cNvSpPr/>
          <p:nvPr/>
        </p:nvSpPr>
        <p:spPr>
          <a:xfrm>
            <a:off x="4289053" y="3107270"/>
            <a:ext cx="1537600" cy="1446550"/>
          </a:xfrm>
          <a:prstGeom prst="rect">
            <a:avLst/>
          </a:prstGeom>
          <a:noFill/>
        </p:spPr>
        <p:txBody>
          <a:bodyPr wrap="none" lIns="91440" tIns="45720" rIns="91440" bIns="45720">
            <a:spAutoFit/>
          </a:bodyPr>
          <a:lstStyle/>
          <a:p>
            <a:pPr algn="ctr"/>
            <a:r>
              <a:rPr lang="en-GB" sz="8800" dirty="0" smtClean="0">
                <a:ln w="0"/>
                <a:effectLst>
                  <a:outerShdw blurRad="38100" dist="19050" dir="2700000" algn="tl" rotWithShape="0">
                    <a:schemeClr val="dk1">
                      <a:alpha val="40000"/>
                    </a:schemeClr>
                  </a:outerShdw>
                </a:effectLst>
              </a:rPr>
              <a:t>do</a:t>
            </a:r>
            <a:endParaRPr lang="en-GB" sz="8800" b="0" cap="none" spc="0" dirty="0">
              <a:ln w="0"/>
              <a:solidFill>
                <a:schemeClr val="tx1"/>
              </a:solidFill>
              <a:effectLst>
                <a:outerShdw blurRad="38100" dist="19050" dir="2700000" algn="tl" rotWithShape="0">
                  <a:schemeClr val="dk1">
                    <a:alpha val="40000"/>
                  </a:schemeClr>
                </a:outerShdw>
              </a:effectLst>
            </a:endParaRPr>
          </a:p>
        </p:txBody>
      </p:sp>
      <p:sp>
        <p:nvSpPr>
          <p:cNvPr id="9" name="Rectangle 8"/>
          <p:cNvSpPr/>
          <p:nvPr/>
        </p:nvSpPr>
        <p:spPr>
          <a:xfrm>
            <a:off x="5654365" y="3107270"/>
            <a:ext cx="3600664" cy="1446550"/>
          </a:xfrm>
          <a:prstGeom prst="rect">
            <a:avLst/>
          </a:prstGeom>
          <a:noFill/>
        </p:spPr>
        <p:txBody>
          <a:bodyPr wrap="square" lIns="91440" tIns="45720" rIns="91440" bIns="45720">
            <a:spAutoFit/>
          </a:bodyPr>
          <a:lstStyle/>
          <a:p>
            <a:pPr algn="ctr"/>
            <a:r>
              <a:rPr lang="en-GB" sz="8800" dirty="0" smtClean="0">
                <a:ln w="0"/>
                <a:effectLst>
                  <a:outerShdw blurRad="38100" dist="19050" dir="2700000" algn="tl" rotWithShape="0">
                    <a:schemeClr val="dk1">
                      <a:alpha val="40000"/>
                    </a:schemeClr>
                  </a:outerShdw>
                </a:effectLst>
              </a:rPr>
              <a:t>with</a:t>
            </a:r>
            <a:endParaRPr lang="en-GB" sz="8800" b="0" cap="none" spc="0" dirty="0">
              <a:ln w="0"/>
              <a:solidFill>
                <a:schemeClr val="tx1"/>
              </a:solidFill>
              <a:effectLst>
                <a:outerShdw blurRad="38100" dist="19050" dir="2700000" algn="tl" rotWithShape="0">
                  <a:schemeClr val="dk1">
                    <a:alpha val="40000"/>
                  </a:schemeClr>
                </a:outerShdw>
              </a:effectLst>
            </a:endParaRPr>
          </a:p>
        </p:txBody>
      </p:sp>
      <p:sp>
        <p:nvSpPr>
          <p:cNvPr id="10" name="Rectangle 9"/>
          <p:cNvSpPr/>
          <p:nvPr/>
        </p:nvSpPr>
        <p:spPr>
          <a:xfrm>
            <a:off x="4520080" y="4233593"/>
            <a:ext cx="2268570" cy="2400657"/>
          </a:xfrm>
          <a:prstGeom prst="rect">
            <a:avLst/>
          </a:prstGeom>
          <a:noFill/>
        </p:spPr>
        <p:txBody>
          <a:bodyPr wrap="none" lIns="91440" tIns="45720" rIns="91440" bIns="45720">
            <a:spAutoFit/>
          </a:bodyPr>
          <a:lstStyle/>
          <a:p>
            <a:pPr algn="ctr"/>
            <a:r>
              <a:rPr lang="en-GB" sz="15000" dirty="0" smtClean="0">
                <a:ln w="0"/>
                <a:solidFill>
                  <a:srgbClr val="FF0000"/>
                </a:solidFill>
                <a:effectLst>
                  <a:outerShdw blurRad="38100" dist="19050" dir="2700000" algn="tl" rotWithShape="0">
                    <a:schemeClr val="dk1">
                      <a:alpha val="40000"/>
                    </a:schemeClr>
                  </a:outerShdw>
                </a:effectLst>
              </a:rPr>
              <a:t>£5</a:t>
            </a:r>
            <a:endParaRPr lang="en-GB" sz="15000" b="0" cap="none" spc="0" dirty="0">
              <a:ln w="0"/>
              <a:solidFill>
                <a:schemeClr val="tx1"/>
              </a:solidFill>
              <a:effectLst>
                <a:outerShdw blurRad="38100" dist="19050" dir="2700000" algn="tl" rotWithShape="0">
                  <a:schemeClr val="dk1">
                    <a:alpha val="40000"/>
                  </a:schemeClr>
                </a:outerShdw>
              </a:effectLst>
            </a:endParaRPr>
          </a:p>
        </p:txBody>
      </p:sp>
      <p:sp>
        <p:nvSpPr>
          <p:cNvPr id="12" name="Rectangle 11"/>
          <p:cNvSpPr/>
          <p:nvPr/>
        </p:nvSpPr>
        <p:spPr>
          <a:xfrm>
            <a:off x="6466292" y="4434615"/>
            <a:ext cx="1187101" cy="1631216"/>
          </a:xfrm>
          <a:prstGeom prst="rect">
            <a:avLst/>
          </a:prstGeom>
          <a:noFill/>
        </p:spPr>
        <p:txBody>
          <a:bodyPr wrap="square" lIns="91440" tIns="45720" rIns="91440" bIns="45720">
            <a:spAutoFit/>
          </a:bodyPr>
          <a:lstStyle/>
          <a:p>
            <a:pPr algn="ctr"/>
            <a:r>
              <a:rPr lang="en-GB" sz="10000" dirty="0">
                <a:ln w="0"/>
                <a:effectLst>
                  <a:outerShdw blurRad="38100" dist="19050" dir="2700000" algn="tl" rotWithShape="0">
                    <a:schemeClr val="dk1">
                      <a:alpha val="40000"/>
                    </a:schemeClr>
                  </a:outerShdw>
                </a:effectLst>
              </a:rPr>
              <a:t>?</a:t>
            </a:r>
            <a:endParaRPr lang="en-GB" sz="10000" b="0" cap="none" spc="0" dirty="0">
              <a:ln w="0"/>
              <a:solidFill>
                <a:schemeClr val="tx1"/>
              </a:solidFill>
              <a:effectLst>
                <a:outerShdw blurRad="38100" dist="19050" dir="2700000" algn="tl" rotWithShape="0">
                  <a:schemeClr val="dk1">
                    <a:alpha val="40000"/>
                  </a:schemeClr>
                </a:outerShdw>
              </a:effectLst>
            </a:endParaRPr>
          </a:p>
        </p:txBody>
      </p:sp>
      <p:pic>
        <p:nvPicPr>
          <p:cNvPr id="13" name="Picture 12"/>
          <p:cNvPicPr>
            <a:picLocks noChangeAspect="1"/>
          </p:cNvPicPr>
          <p:nvPr/>
        </p:nvPicPr>
        <p:blipFill rotWithShape="1">
          <a:blip r:embed="rId3"/>
          <a:srcRect l="17110" t="3125" r="21718" b="18594"/>
          <a:stretch/>
        </p:blipFill>
        <p:spPr>
          <a:xfrm>
            <a:off x="49656" y="4029076"/>
            <a:ext cx="4254967" cy="2722526"/>
          </a:xfrm>
          <a:prstGeom prst="rect">
            <a:avLst/>
          </a:prstGeom>
        </p:spPr>
      </p:pic>
      <p:pic>
        <p:nvPicPr>
          <p:cNvPr id="14" name="Picture 13"/>
          <p:cNvPicPr>
            <a:picLocks noChangeAspect="1"/>
          </p:cNvPicPr>
          <p:nvPr/>
        </p:nvPicPr>
        <p:blipFill>
          <a:blip r:embed="rId4"/>
          <a:stretch>
            <a:fillRect/>
          </a:stretch>
        </p:blipFill>
        <p:spPr>
          <a:xfrm>
            <a:off x="8476443" y="4693570"/>
            <a:ext cx="3356648" cy="1988699"/>
          </a:xfrm>
          <a:prstGeom prst="rect">
            <a:avLst/>
          </a:prstGeom>
        </p:spPr>
      </p:pic>
    </p:spTree>
    <p:extLst>
      <p:ext uri="{BB962C8B-B14F-4D97-AF65-F5344CB8AC3E}">
        <p14:creationId xmlns:p14="http://schemas.microsoft.com/office/powerpoint/2010/main" val="179719223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92500" lnSpcReduction="10000"/>
          </a:bodyPr>
          <a:lstStyle/>
          <a:p>
            <a:r>
              <a:rPr lang="en-US" dirty="0"/>
              <a:t>Professor Graham Donaldson CB (2015) Successful Futures: Independent Review of Curriculum and Assessment Arrangements in Wales, Available at: </a:t>
            </a:r>
            <a:r>
              <a:rPr lang="en-US" dirty="0">
                <a:hlinkClick r:id="rId3"/>
              </a:rPr>
              <a:t>http://gov.wales/docs/dcells/publications/150225-successful-futures-en.pdf</a:t>
            </a:r>
            <a:r>
              <a:rPr lang="en-US" dirty="0"/>
              <a:t> (Accessed 12th March 2018</a:t>
            </a:r>
            <a:r>
              <a:rPr lang="en-US" dirty="0" smtClean="0"/>
              <a:t>)</a:t>
            </a:r>
          </a:p>
          <a:p>
            <a:r>
              <a:rPr lang="en-US" dirty="0" smtClean="0"/>
              <a:t>Young Enterprise (2018) Unlocking Potential Strategy, Available at: </a:t>
            </a:r>
            <a:r>
              <a:rPr lang="en-US" dirty="0" smtClean="0">
                <a:hlinkClick r:id="rId4"/>
              </a:rPr>
              <a:t>https</a:t>
            </a:r>
            <a:r>
              <a:rPr lang="en-US" dirty="0">
                <a:hlinkClick r:id="rId4"/>
              </a:rPr>
              <a:t>://www.young-enterprise.org.uk/about-us/our-work/unlimited-potential-strategy</a:t>
            </a:r>
            <a:r>
              <a:rPr lang="en-US" dirty="0" smtClean="0">
                <a:hlinkClick r:id="rId4"/>
              </a:rPr>
              <a:t>/</a:t>
            </a:r>
            <a:r>
              <a:rPr lang="en-US" dirty="0" smtClean="0"/>
              <a:t> (Accessed 10</a:t>
            </a:r>
            <a:r>
              <a:rPr lang="en-US" baseline="30000" dirty="0" smtClean="0"/>
              <a:t>th</a:t>
            </a:r>
            <a:r>
              <a:rPr lang="en-US" dirty="0" smtClean="0"/>
              <a:t> March 2018)</a:t>
            </a:r>
          </a:p>
          <a:p>
            <a:r>
              <a:rPr lang="en-US" dirty="0" smtClean="0"/>
              <a:t>Young Enterprise Company </a:t>
            </a:r>
            <a:r>
              <a:rPr lang="en-US" dirty="0" err="1" smtClean="0"/>
              <a:t>Programme</a:t>
            </a:r>
            <a:r>
              <a:rPr lang="en-US" dirty="0" smtClean="0"/>
              <a:t> (2015-2017) Impact Report, Available at: </a:t>
            </a:r>
            <a:r>
              <a:rPr lang="en-US" dirty="0" smtClean="0">
                <a:hlinkClick r:id="rId5"/>
              </a:rPr>
              <a:t>https</a:t>
            </a:r>
            <a:r>
              <a:rPr lang="en-US" dirty="0">
                <a:hlinkClick r:id="rId5"/>
              </a:rPr>
              <a:t>://</a:t>
            </a:r>
            <a:r>
              <a:rPr lang="en-US" dirty="0" smtClean="0">
                <a:hlinkClick r:id="rId5"/>
              </a:rPr>
              <a:t>yes.org.uk/downloads/ye_co_programme_impact_report_2017_web.pdf</a:t>
            </a:r>
            <a:r>
              <a:rPr lang="en-US" dirty="0" smtClean="0"/>
              <a:t> (Accessed 10th March 2018) </a:t>
            </a:r>
          </a:p>
          <a:p>
            <a:r>
              <a:rPr lang="en-US" dirty="0" smtClean="0"/>
              <a:t>Welsh Government (2014-2015) YES, </a:t>
            </a:r>
            <a:r>
              <a:rPr lang="en-US" dirty="0" err="1" smtClean="0"/>
              <a:t>Imact</a:t>
            </a:r>
            <a:r>
              <a:rPr lang="en-US" dirty="0" smtClean="0"/>
              <a:t> Plan, Available at: </a:t>
            </a:r>
            <a:r>
              <a:rPr lang="en-US" dirty="0" smtClean="0">
                <a:hlinkClick r:id="rId6" invalidUrl="https://businesswales.gov.wales/bigideas/sites/bigideas/files/Youth Entrepreneurship Report YES Strategy Action Plan Annual Report 2014-15 %28Eng%29.pdf"/>
              </a:rPr>
              <a:t>https</a:t>
            </a:r>
            <a:r>
              <a:rPr lang="en-US" dirty="0">
                <a:hlinkClick r:id="rId7" invalidUrl="https://businesswales.gov.wales/bigideas/sites/bigideas/files/Youth Entrepreneurship Report YES Strategy Action Plan Annual Report 2014-15 %28Eng%29.pdf"/>
              </a:rPr>
              <a:t>://</a:t>
            </a:r>
            <a:r>
              <a:rPr lang="en-US" dirty="0" smtClean="0">
                <a:hlinkClick r:id="rId8" invalidUrl="https://businesswales.gov.wales/bigideas/sites/bigideas/files/Youth Entrepreneurship Report YES Strategy Action Plan Annual Report 2014-15 %28Eng%29.pdf"/>
              </a:rPr>
              <a:t>businesswales.gov.wales/bigideas/sites/bigideas/files/Youth%20Entrepreneurship%20Report%20YES%20Strategy%20Action%20Plan%20Annual%20Report%202014-15%20%28Eng%29.pdf</a:t>
            </a:r>
            <a:r>
              <a:rPr lang="en-US" dirty="0" smtClean="0"/>
              <a:t> (Accessed 12</a:t>
            </a:r>
            <a:r>
              <a:rPr lang="en-US" baseline="30000" dirty="0" smtClean="0"/>
              <a:t>th</a:t>
            </a:r>
            <a:r>
              <a:rPr lang="en-US" dirty="0" smtClean="0"/>
              <a:t> March 2018)</a:t>
            </a:r>
          </a:p>
        </p:txBody>
      </p:sp>
    </p:spTree>
    <p:extLst>
      <p:ext uri="{BB962C8B-B14F-4D97-AF65-F5344CB8AC3E}">
        <p14:creationId xmlns:p14="http://schemas.microsoft.com/office/powerpoint/2010/main" val="202774216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568</TotalTime>
  <Words>1506</Words>
  <Application>Microsoft Macintosh PowerPoint</Application>
  <PresentationFormat>Widescreen</PresentationFormat>
  <Paragraphs>100</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Calibri</vt:lpstr>
      <vt:lpstr>Rockwell</vt:lpstr>
      <vt:lpstr>Rockwell Condensed</vt:lpstr>
      <vt:lpstr>Rockwell Extra Bold</vt:lpstr>
      <vt:lpstr>Wingdings</vt:lpstr>
      <vt:lpstr>Arial</vt:lpstr>
      <vt:lpstr>Wood Type</vt:lpstr>
      <vt:lpstr>Young Enterprise</vt:lpstr>
      <vt:lpstr>What is Young Enterprise?</vt:lpstr>
      <vt:lpstr>        Entrepreneurial thinking and skills     </vt:lpstr>
      <vt:lpstr>Different Programmes</vt:lpstr>
      <vt:lpstr>Primary: Fiver Challenge     </vt:lpstr>
      <vt:lpstr>Links to curriculum and strategies</vt:lpstr>
      <vt:lpstr>In CONCLUSION…</vt:lpstr>
      <vt:lpstr>PowerPoint Presentation</vt:lpstr>
      <vt:lpstr>References</vt:lpstr>
    </vt:vector>
  </TitlesOfParts>
  <Company/>
  <LinksUpToDate>false</LinksUpToDate>
  <SharedDoc>false</SharedDoc>
  <HyperlinksChanged>false</HyperlinksChanged>
  <AppVersion>15.0041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Entrepreneurial Education </dc:title>
  <dc:creator>Hannah John (1700062)</dc:creator>
  <cp:lastModifiedBy>Hannah John (1700062)</cp:lastModifiedBy>
  <cp:revision>47</cp:revision>
  <dcterms:created xsi:type="dcterms:W3CDTF">2018-02-28T13:43:20Z</dcterms:created>
  <dcterms:modified xsi:type="dcterms:W3CDTF">2018-03-15T20:25:22Z</dcterms:modified>
</cp:coreProperties>
</file>