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58" r:id="rId5"/>
    <p:sldId id="267" r:id="rId6"/>
    <p:sldId id="259" r:id="rId7"/>
    <p:sldId id="260" r:id="rId8"/>
    <p:sldId id="268" r:id="rId9"/>
    <p:sldId id="261" r:id="rId10"/>
    <p:sldId id="263" r:id="rId11"/>
    <p:sldId id="264" r:id="rId12"/>
    <p:sldId id="262" r:id="rId13"/>
    <p:sldId id="269" r:id="rId14"/>
    <p:sldId id="270" r:id="rId15"/>
    <p:sldId id="272" r:id="rId16"/>
    <p:sldId id="273" r:id="rId17"/>
    <p:sldId id="274" r:id="rId18"/>
    <p:sldId id="275" r:id="rId19"/>
    <p:sldId id="27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794" autoAdjust="0"/>
    <p:restoredTop sz="86355" autoAdjust="0"/>
  </p:normalViewPr>
  <p:slideViewPr>
    <p:cSldViewPr showGuides="1">
      <p:cViewPr varScale="1">
        <p:scale>
          <a:sx n="98" d="100"/>
          <a:sy n="98" d="100"/>
        </p:scale>
        <p:origin x="1572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580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94F907-574A-42B2-AB8D-45A10A579D73}" type="datetimeFigureOut">
              <a:rPr lang="en-GB" smtClean="0"/>
              <a:pPr/>
              <a:t>23/01/2019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BC21E3-B5D6-49D3-8DAA-10CE2727715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51920" y="1268760"/>
            <a:ext cx="5112568" cy="266429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3366"/>
                </a:solidFill>
              </a:rPr>
              <a:t>Cross-Cultural Management in Work Organisations, 3rd edition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51920" y="4149080"/>
            <a:ext cx="5040560" cy="1752600"/>
          </a:xfrm>
        </p:spPr>
        <p:txBody>
          <a:bodyPr/>
          <a:lstStyle/>
          <a:p>
            <a:r>
              <a:rPr lang="en-GB" b="1" dirty="0"/>
              <a:t>Chapter 3</a:t>
            </a:r>
          </a:p>
          <a:p>
            <a:r>
              <a:rPr lang="en-GB" dirty="0"/>
              <a:t>Models of Culture: Traditional Approaches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467544" y="2636912"/>
            <a:ext cx="3312368" cy="1077218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SAMPLE IMAGE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3312368" cy="431578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Lecture Themes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685800" y="214788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Studying and understanding culture (1)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Identify the comparative, ‘etic’ approach </a:t>
            </a:r>
            <a:r>
              <a:rPr lang="en-GB" sz="2400" dirty="0"/>
              <a:t>– 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orthodoxy from the 1980s to 2010, with continuing major influence</a:t>
            </a:r>
          </a:p>
          <a:p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Evaluate the usefulness of this approach in explaining aspects of work organisations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The ‘Etic’ Approach to Studying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The bedrock of cultural theory.</a:t>
            </a:r>
          </a:p>
          <a:p>
            <a:endParaRPr lang="en-GB" sz="2400" dirty="0"/>
          </a:p>
          <a:p>
            <a:pPr marL="0" indent="0" algn="ctr">
              <a:buNone/>
            </a:pPr>
            <a:r>
              <a:rPr lang="en-GB" sz="2400" dirty="0"/>
              <a:t>‘Since the later 1980s the idea of dimensions of national cultures has become what Kuhn called “normal science”.’</a:t>
            </a:r>
            <a:br>
              <a:rPr lang="en-GB" sz="2400" dirty="0"/>
            </a:br>
            <a:r>
              <a:rPr lang="en-GB" sz="2400" dirty="0"/>
              <a:t>(Hofstede 2002)</a:t>
            </a:r>
          </a:p>
          <a:p>
            <a:endParaRPr lang="en-GB" dirty="0">
              <a:solidFill>
                <a:srgbClr val="003366"/>
              </a:solidFill>
            </a:endParaRPr>
          </a:p>
          <a:p>
            <a:endParaRPr lang="en-GB" dirty="0">
              <a:solidFill>
                <a:srgbClr val="003366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The ‘Etic’ Approach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Culture linked to people’s values</a:t>
            </a:r>
          </a:p>
          <a:p>
            <a:r>
              <a:rPr lang="en-GB" altLang="en-US" sz="2400" dirty="0"/>
              <a:t>Categorisation along bi-polar dimensions</a:t>
            </a:r>
          </a:p>
          <a:p>
            <a:r>
              <a:rPr lang="en-GB" altLang="en-US" sz="2400" dirty="0"/>
              <a:t>Matched samples or experimental conditions</a:t>
            </a:r>
          </a:p>
          <a:p>
            <a:r>
              <a:rPr lang="en-GB" altLang="en-US" sz="2400" dirty="0"/>
              <a:t>External measurable features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229600" cy="1143000"/>
          </a:xfrm>
        </p:spPr>
        <p:txBody>
          <a:bodyPr>
            <a:noAutofit/>
          </a:bodyPr>
          <a:lstStyle/>
          <a:p>
            <a:r>
              <a:rPr lang="en-GB" altLang="en-US" sz="4000" dirty="0">
                <a:latin typeface="+mn-lt"/>
              </a:rPr>
              <a:t>Roots of the ‘Etic’ Approach</a:t>
            </a:r>
            <a:endParaRPr lang="en-GB" sz="4000" dirty="0">
              <a:solidFill>
                <a:srgbClr val="003366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br>
              <a:rPr lang="en-GB" altLang="en-US" b="1" dirty="0">
                <a:latin typeface="Comic Sans MS" panose="030F0702030302020204" pitchFamily="66" charset="0"/>
              </a:rPr>
            </a:br>
            <a:r>
              <a:rPr lang="en-GB" altLang="en-US" sz="2600" dirty="0" err="1"/>
              <a:t>Kluckhohn</a:t>
            </a:r>
            <a:r>
              <a:rPr lang="en-GB" altLang="en-US" sz="2600" dirty="0"/>
              <a:t> and </a:t>
            </a:r>
            <a:r>
              <a:rPr lang="en-GB" altLang="en-US" sz="2600" dirty="0" err="1"/>
              <a:t>Strodtbeck</a:t>
            </a:r>
            <a:r>
              <a:rPr lang="en-GB" altLang="en-US" sz="2600" dirty="0"/>
              <a:t> (1961)</a:t>
            </a:r>
          </a:p>
          <a:p>
            <a:pPr marL="0" indent="0">
              <a:buNone/>
            </a:pPr>
            <a:endParaRPr lang="en-GB" altLang="en-US" sz="2600" dirty="0"/>
          </a:p>
          <a:p>
            <a:pPr marL="0" indent="0">
              <a:buNone/>
            </a:pPr>
            <a:r>
              <a:rPr lang="en-GB" altLang="en-US" sz="2600" dirty="0"/>
              <a:t>Six basic ‘problem areas’:</a:t>
            </a:r>
          </a:p>
          <a:p>
            <a:r>
              <a:rPr lang="en-GB" altLang="en-US" sz="2600" dirty="0"/>
              <a:t>nature</a:t>
            </a:r>
          </a:p>
          <a:p>
            <a:r>
              <a:rPr lang="en-GB" altLang="en-US" sz="2600" dirty="0"/>
              <a:t>relationships</a:t>
            </a:r>
          </a:p>
          <a:p>
            <a:r>
              <a:rPr lang="en-GB" altLang="en-US" sz="2600" dirty="0"/>
              <a:t>activity</a:t>
            </a:r>
          </a:p>
          <a:p>
            <a:r>
              <a:rPr lang="en-GB" altLang="en-US" sz="2600" dirty="0"/>
              <a:t>human nature</a:t>
            </a:r>
          </a:p>
          <a:p>
            <a:r>
              <a:rPr lang="en-GB" altLang="en-US" sz="2600" dirty="0"/>
              <a:t>time</a:t>
            </a:r>
          </a:p>
          <a:p>
            <a:r>
              <a:rPr lang="en-GB" altLang="en-US" sz="2600" dirty="0"/>
              <a:t>space.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Geert Hofstede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The major writer on cross-cultural analysis – comprehensive, easy to use and standing the test of time?</a:t>
            </a:r>
          </a:p>
          <a:p>
            <a:r>
              <a:rPr lang="en-GB" sz="2400" dirty="0"/>
              <a:t>Initial IBM Survey (1968–1973) plus much subsequent corroboration</a:t>
            </a:r>
          </a:p>
          <a:p>
            <a:r>
              <a:rPr lang="en-GB" sz="2400" dirty="0"/>
              <a:t>Collective programming (portable individual mental programmes)</a:t>
            </a:r>
          </a:p>
          <a:p>
            <a:r>
              <a:rPr lang="en-GB" sz="2400" dirty="0"/>
              <a:t>4 plus 1 dimensions* – setting a framework for identifying differences between societies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* Now 6 or 7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Hofstede’s Three Levels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sz="2400" dirty="0"/>
              <a:t>Individual – we are all truly unique</a:t>
            </a:r>
          </a:p>
          <a:p>
            <a:endParaRPr lang="en-GB" altLang="en-US" sz="2400" dirty="0"/>
          </a:p>
          <a:p>
            <a:r>
              <a:rPr lang="en-GB" altLang="en-US" sz="2400" dirty="0"/>
              <a:t>Middle collective (the existence of the American people)</a:t>
            </a:r>
          </a:p>
          <a:p>
            <a:endParaRPr lang="en-GB" altLang="en-US" sz="2400" dirty="0"/>
          </a:p>
          <a:p>
            <a:r>
              <a:rPr lang="en-GB" altLang="en-US" sz="2400" dirty="0"/>
              <a:t>Universal, </a:t>
            </a:r>
            <a:r>
              <a:rPr lang="en-GB" altLang="en-US" sz="2400" dirty="0" err="1"/>
              <a:t>eg</a:t>
            </a:r>
            <a:r>
              <a:rPr lang="en-GB" altLang="en-US" sz="2400" dirty="0"/>
              <a:t> joy, fear or aggression, such as landing a spacecraft on a comet in 2014. We can all admire such a human achievement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4000" dirty="0"/>
              <a:t>Dimensions</a:t>
            </a:r>
            <a:endParaRPr lang="en-GB" sz="4000" dirty="0">
              <a:solidFill>
                <a:srgbClr val="00336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fr-FR" sz="2400" dirty="0"/>
              <a:t>(</a:t>
            </a:r>
            <a:r>
              <a:rPr lang="fr-FR" sz="2400" dirty="0" err="1"/>
              <a:t>See</a:t>
            </a:r>
            <a:r>
              <a:rPr lang="fr-FR" sz="2400" dirty="0"/>
              <a:t> pp 46</a:t>
            </a:r>
            <a:r>
              <a:rPr lang="en-GB" altLang="en-US" sz="2400" dirty="0"/>
              <a:t>–</a:t>
            </a:r>
            <a:r>
              <a:rPr lang="fr-FR" sz="2400" dirty="0"/>
              <a:t>49)</a:t>
            </a:r>
          </a:p>
          <a:p>
            <a:pPr marL="0" indent="0">
              <a:buNone/>
            </a:pPr>
            <a:endParaRPr lang="en-GB" altLang="en-US" sz="2400" dirty="0"/>
          </a:p>
          <a:p>
            <a:r>
              <a:rPr lang="en-GB" altLang="en-US" sz="2400" dirty="0"/>
              <a:t>‘I’</a:t>
            </a:r>
          </a:p>
          <a:p>
            <a:r>
              <a:rPr lang="en-GB" altLang="en-US" sz="2400" dirty="0"/>
              <a:t>‘PD’</a:t>
            </a:r>
          </a:p>
          <a:p>
            <a:r>
              <a:rPr lang="en-GB" altLang="en-US" sz="2400" dirty="0"/>
              <a:t>‘UA’</a:t>
            </a:r>
          </a:p>
          <a:p>
            <a:r>
              <a:rPr lang="en-GB" altLang="en-US" sz="2400" dirty="0"/>
              <a:t>‘MAS’</a:t>
            </a:r>
          </a:p>
          <a:p>
            <a:r>
              <a:rPr lang="en-GB" altLang="en-US" sz="2400" dirty="0"/>
              <a:t>‘LTO’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Leading to clusters, </a:t>
            </a:r>
            <a:r>
              <a:rPr lang="en-GB" altLang="en-US" sz="2400" dirty="0" err="1"/>
              <a:t>eg</a:t>
            </a:r>
            <a:r>
              <a:rPr lang="en-GB" altLang="en-US" sz="2400" dirty="0"/>
              <a:t> Anglo or Latin</a:t>
            </a:r>
          </a:p>
          <a:p>
            <a:endParaRPr lang="en-GB" dirty="0">
              <a:solidFill>
                <a:srgbClr val="003366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000" dirty="0"/>
              <a:t>Curiously, Neighbouring Countries may Differ </a:t>
            </a:r>
            <a:endParaRPr lang="en-GB" sz="4000" b="1" dirty="0">
              <a:solidFill>
                <a:srgbClr val="00336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>
              <a:buFontTx/>
              <a:buChar char="•"/>
            </a:pPr>
            <a:r>
              <a:rPr lang="it-IT" altLang="en-US" sz="2400" dirty="0"/>
              <a:t>‘PD’: UK 35, USA 40, France 68</a:t>
            </a:r>
          </a:p>
          <a:p>
            <a:pPr>
              <a:buFontTx/>
              <a:buChar char="•"/>
            </a:pPr>
            <a:endParaRPr lang="it-IT" altLang="en-US" sz="2400" dirty="0"/>
          </a:p>
          <a:p>
            <a:pPr>
              <a:buFontTx/>
              <a:buChar char="•"/>
            </a:pPr>
            <a:r>
              <a:rPr lang="it-IT" altLang="en-US" sz="2400" dirty="0"/>
              <a:t>‘UA’: UK 35, USA 46, France 86</a:t>
            </a:r>
          </a:p>
          <a:p>
            <a:endParaRPr lang="en-GB" dirty="0">
              <a:solidFill>
                <a:srgbClr val="003366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000" dirty="0">
                <a:latin typeface="+mn-lt"/>
              </a:rPr>
              <a:t>Dated or Enduring?</a:t>
            </a:r>
            <a:endParaRPr lang="en-GB" sz="4000" b="1" dirty="0">
              <a:solidFill>
                <a:srgbClr val="003366"/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400" dirty="0">
                <a:latin typeface="+mj-lt"/>
              </a:rPr>
              <a:t>Bulk of data from 1967</a:t>
            </a:r>
            <a:r>
              <a:rPr lang="en-GB" altLang="en-US" sz="2400" dirty="0"/>
              <a:t>–</a:t>
            </a:r>
            <a:r>
              <a:rPr lang="en-GB" altLang="en-US" sz="2400" dirty="0">
                <a:latin typeface="+mj-lt"/>
              </a:rPr>
              <a:t>1973 (with later corroboration).</a:t>
            </a:r>
          </a:p>
          <a:p>
            <a:pPr marL="0" indent="0">
              <a:buNone/>
            </a:pPr>
            <a:endParaRPr lang="en-GB" altLang="en-US" sz="2400" dirty="0">
              <a:latin typeface="+mj-lt"/>
            </a:endParaRPr>
          </a:p>
          <a:p>
            <a:pPr marL="0" indent="0">
              <a:buNone/>
            </a:pPr>
            <a:r>
              <a:rPr lang="en-GB" altLang="en-US" sz="2400" dirty="0">
                <a:latin typeface="+mj-lt"/>
              </a:rPr>
              <a:t>Hofstede (2001) noted limited convergence of cultural values </a:t>
            </a:r>
            <a:r>
              <a:rPr lang="en-GB" altLang="en-US" sz="2400" dirty="0"/>
              <a:t>– </a:t>
            </a:r>
            <a:r>
              <a:rPr lang="en-GB" altLang="en-US" sz="2400" dirty="0">
                <a:latin typeface="+mj-lt"/>
              </a:rPr>
              <a:t>although richer countries = more individualistic. </a:t>
            </a:r>
          </a:p>
          <a:p>
            <a:pPr marL="0" indent="0">
              <a:buNone/>
            </a:pPr>
            <a:endParaRPr lang="en-GB" altLang="en-US" sz="2400" dirty="0">
              <a:latin typeface="+mj-lt"/>
            </a:endParaRPr>
          </a:p>
          <a:p>
            <a:pPr marL="0" indent="0">
              <a:buNone/>
            </a:pPr>
            <a:r>
              <a:rPr lang="en-GB" altLang="en-US" sz="2400" dirty="0">
                <a:latin typeface="+mj-lt"/>
              </a:rPr>
              <a:t>And (2001), p455: ‘for the next hundred years, countries will remain culturally very diverse’.</a:t>
            </a:r>
          </a:p>
          <a:p>
            <a:pPr marL="0" indent="0">
              <a:buNone/>
            </a:pPr>
            <a:endParaRPr lang="en-GB" altLang="en-US" sz="2400" dirty="0">
              <a:latin typeface="+mj-lt"/>
            </a:endParaRPr>
          </a:p>
          <a:p>
            <a:pPr marL="0" indent="0">
              <a:buNone/>
            </a:pPr>
            <a:r>
              <a:rPr lang="en-GB" altLang="en-US" sz="2400" dirty="0">
                <a:latin typeface="+mj-lt"/>
              </a:rPr>
              <a:t>Basic change (for Hofstede) over 50</a:t>
            </a:r>
            <a:r>
              <a:rPr lang="en-GB" altLang="en-US" sz="2400" dirty="0"/>
              <a:t>–</a:t>
            </a:r>
            <a:r>
              <a:rPr lang="en-GB" altLang="en-US" sz="2400" dirty="0">
                <a:latin typeface="+mj-lt"/>
              </a:rPr>
              <a:t>100 years or due to extremely dramatic outside events.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000" dirty="0"/>
              <a:t>Hofstede’s Work Endures</a:t>
            </a:r>
            <a:endParaRPr lang="en-GB" sz="4000" b="1" dirty="0">
              <a:solidFill>
                <a:srgbClr val="003366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See the summary of his own work in 2011 to put the contribution into context.</a:t>
            </a:r>
          </a:p>
          <a:p>
            <a:endParaRPr lang="en-GB" sz="2400" dirty="0"/>
          </a:p>
          <a:p>
            <a:r>
              <a:rPr lang="en-GB" sz="2400" dirty="0" err="1"/>
              <a:t>Minkov’s</a:t>
            </a:r>
            <a:r>
              <a:rPr lang="en-GB" sz="2400" dirty="0"/>
              <a:t> work in 2007 has led to a sixth dimension: indulgence v restraint.</a:t>
            </a:r>
          </a:p>
          <a:p>
            <a:endParaRPr lang="en-GB" sz="2400" dirty="0"/>
          </a:p>
          <a:p>
            <a:r>
              <a:rPr lang="en-GB" sz="2400" dirty="0"/>
              <a:t>Hofstede’s work has also been replicated in hitherto unstudied countries; see </a:t>
            </a:r>
            <a:r>
              <a:rPr lang="en-GB" sz="2400" i="1" dirty="0"/>
              <a:t>International Journal of Cross-Cultural Management</a:t>
            </a:r>
            <a:r>
              <a:rPr lang="en-GB" sz="2400" dirty="0"/>
              <a:t> for sources.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Criticisms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(See pp 50</a:t>
            </a:r>
            <a:r>
              <a:rPr lang="en-GB" altLang="en-US" sz="2400" dirty="0"/>
              <a:t>–</a:t>
            </a:r>
            <a:r>
              <a:rPr lang="en-GB" sz="2400" dirty="0"/>
              <a:t>52) </a:t>
            </a:r>
          </a:p>
          <a:p>
            <a:endParaRPr lang="en-GB" sz="2400" dirty="0"/>
          </a:p>
          <a:p>
            <a:r>
              <a:rPr lang="en-GB" sz="2400" dirty="0"/>
              <a:t>Was the original research sample nationally representative?</a:t>
            </a:r>
          </a:p>
          <a:p>
            <a:endParaRPr lang="en-GB" sz="2400" dirty="0"/>
          </a:p>
          <a:p>
            <a:r>
              <a:rPr lang="en-GB" sz="2400" dirty="0"/>
              <a:t>Are cultural factors dominant in influencing peoples’ mental programming?</a:t>
            </a:r>
          </a:p>
          <a:p>
            <a:endParaRPr lang="en-GB" sz="2400" dirty="0"/>
          </a:p>
          <a:p>
            <a:r>
              <a:rPr lang="en-GB" sz="2400" dirty="0"/>
              <a:t>Are average ‘scores’ of culture useful?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/>
              <a:t>Trompenaars</a:t>
            </a:r>
            <a:r>
              <a:rPr lang="en-GB" sz="4000" dirty="0"/>
              <a:t> and Hall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/>
              <a:t>Trompenaars</a:t>
            </a:r>
            <a:r>
              <a:rPr lang="en-GB" sz="2400" dirty="0"/>
              <a:t>’ seven dimensions </a:t>
            </a:r>
            <a:r>
              <a:rPr lang="en-GB" altLang="en-US" sz="2400" dirty="0"/>
              <a:t>– </a:t>
            </a:r>
            <a:r>
              <a:rPr lang="en-GB" sz="2400" dirty="0"/>
              <a:t>based on solutions to ‘extreme scenarios’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Hall </a:t>
            </a:r>
            <a:r>
              <a:rPr lang="en-GB" altLang="en-US" sz="2400" dirty="0"/>
              <a:t>– </a:t>
            </a:r>
            <a:r>
              <a:rPr lang="en-GB" sz="2400" dirty="0"/>
              <a:t>‘High’ and ‘low’ context societies, based on communication patterns</a:t>
            </a:r>
          </a:p>
        </p:txBody>
      </p:sp>
    </p:spTree>
    <p:extLst>
      <p:ext uri="{BB962C8B-B14F-4D97-AF65-F5344CB8AC3E}">
        <p14:creationId xmlns:p14="http://schemas.microsoft.com/office/powerpoint/2010/main" val="120840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sz="4000" dirty="0"/>
              <a:t>Fons Trompenaars’ 7-D Model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sz="2400" dirty="0"/>
              <a:t>Practical steps and specific solutions to dilemmas:</a:t>
            </a:r>
          </a:p>
          <a:p>
            <a:pPr marL="0" indent="0">
              <a:buNone/>
            </a:pPr>
            <a:endParaRPr lang="en-GB" altLang="en-US" sz="2400" dirty="0"/>
          </a:p>
          <a:p>
            <a:r>
              <a:rPr lang="en-GB" altLang="en-US" sz="2400" dirty="0"/>
              <a:t>universalism v particularism</a:t>
            </a:r>
          </a:p>
          <a:p>
            <a:r>
              <a:rPr lang="en-GB" altLang="en-US" sz="2400" dirty="0"/>
              <a:t>neutral v affective</a:t>
            </a:r>
          </a:p>
          <a:p>
            <a:r>
              <a:rPr lang="en-GB" altLang="en-US" sz="2400" dirty="0"/>
              <a:t>individualism v communitarianism</a:t>
            </a:r>
          </a:p>
          <a:p>
            <a:r>
              <a:rPr lang="en-GB" altLang="en-US" sz="2400" dirty="0"/>
              <a:t>specific v diffuse</a:t>
            </a:r>
          </a:p>
          <a:p>
            <a:r>
              <a:rPr lang="en-GB" altLang="en-US" sz="2400" dirty="0"/>
              <a:t>achievement v ascription</a:t>
            </a:r>
          </a:p>
          <a:p>
            <a:r>
              <a:rPr lang="en-GB" altLang="en-US" sz="2400" dirty="0"/>
              <a:t>inner- v outer-directed</a:t>
            </a:r>
          </a:p>
          <a:p>
            <a:r>
              <a:rPr lang="en-GB" altLang="en-US" sz="2400" dirty="0"/>
              <a:t>sequential v synchronic.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599881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Another Example: Hall’s </a:t>
            </a:r>
            <a:br>
              <a:rPr lang="en-GB" sz="4000" dirty="0"/>
            </a:br>
            <a:r>
              <a:rPr lang="en-GB" sz="4000" dirty="0"/>
              <a:t>High-Context Societies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altLang="en-US" sz="2400" dirty="0"/>
              <a:t>little ‘coded’ information</a:t>
            </a:r>
          </a:p>
          <a:p>
            <a:endParaRPr lang="en-GB" altLang="en-US" sz="2400" dirty="0"/>
          </a:p>
          <a:p>
            <a:r>
              <a:rPr lang="en-GB" altLang="en-US" sz="2400" dirty="0"/>
              <a:t>indirect communication styles, </a:t>
            </a:r>
            <a:r>
              <a:rPr lang="en-GB" altLang="en-US" sz="2400" dirty="0" err="1"/>
              <a:t>eg</a:t>
            </a:r>
            <a:r>
              <a:rPr lang="en-GB" altLang="en-US" sz="2400" dirty="0"/>
              <a:t> NVC</a:t>
            </a:r>
          </a:p>
          <a:p>
            <a:endParaRPr lang="en-GB" altLang="en-US" sz="2400" dirty="0"/>
          </a:p>
          <a:p>
            <a:r>
              <a:rPr lang="en-GB" altLang="en-US" sz="2400" dirty="0"/>
              <a:t>past relatively important</a:t>
            </a:r>
          </a:p>
          <a:p>
            <a:endParaRPr lang="en-GB" altLang="en-US" sz="2400" dirty="0"/>
          </a:p>
          <a:p>
            <a:r>
              <a:rPr lang="en-GB" altLang="en-US" sz="2400" dirty="0"/>
              <a:t>shared group understandings</a:t>
            </a:r>
          </a:p>
          <a:p>
            <a:endParaRPr lang="en-GB" altLang="en-US" sz="2400" dirty="0"/>
          </a:p>
          <a:p>
            <a:r>
              <a:rPr lang="en-GB" altLang="en-US" sz="2400" dirty="0"/>
              <a:t>‘diffuse’ culture, </a:t>
            </a:r>
            <a:r>
              <a:rPr lang="en-GB" altLang="en-US" sz="2400" dirty="0" err="1"/>
              <a:t>eg</a:t>
            </a:r>
            <a:r>
              <a:rPr lang="en-GB" altLang="en-US" sz="2400" dirty="0"/>
              <a:t> </a:t>
            </a:r>
            <a:r>
              <a:rPr lang="en-GB" altLang="en-US" sz="2400" i="1" dirty="0" err="1"/>
              <a:t>guanxi</a:t>
            </a:r>
            <a:r>
              <a:rPr lang="en-GB" altLang="en-US" sz="2400" dirty="0"/>
              <a:t>?</a:t>
            </a:r>
          </a:p>
          <a:p>
            <a:endParaRPr lang="en-GB" altLang="en-US" sz="2400" dirty="0"/>
          </a:p>
          <a:p>
            <a:r>
              <a:rPr lang="en-GB" altLang="en-US" sz="2400" dirty="0"/>
              <a:t>business transactions take more time.</a:t>
            </a:r>
          </a:p>
        </p:txBody>
      </p:sp>
    </p:spTree>
    <p:extLst>
      <p:ext uri="{BB962C8B-B14F-4D97-AF65-F5344CB8AC3E}">
        <p14:creationId xmlns:p14="http://schemas.microsoft.com/office/powerpoint/2010/main" val="10126267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000" dirty="0"/>
              <a:t>– </a:t>
            </a:r>
            <a:r>
              <a:rPr lang="en-GB" sz="4000" dirty="0"/>
              <a:t>While Acknowledging Variations within Societies 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In a family, a look can ‘speak volumes’.</a:t>
            </a:r>
          </a:p>
          <a:p>
            <a:endParaRPr lang="en-GB" altLang="en-US" sz="2400" dirty="0"/>
          </a:p>
          <a:p>
            <a:r>
              <a:rPr lang="en-GB" altLang="en-US" sz="2400" dirty="0"/>
              <a:t>In a courtroom, ‘stick to the point’.</a:t>
            </a:r>
          </a:p>
          <a:p>
            <a:pPr marL="0" indent="0">
              <a:buNone/>
            </a:pP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We all operate in more of a high-context fashion in intimate groups. </a:t>
            </a:r>
          </a:p>
        </p:txBody>
      </p:sp>
    </p:spTree>
    <p:extLst>
      <p:ext uri="{BB962C8B-B14F-4D97-AF65-F5344CB8AC3E}">
        <p14:creationId xmlns:p14="http://schemas.microsoft.com/office/powerpoint/2010/main" val="4817094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Do the ‘Etic’ Approaches </a:t>
            </a:r>
            <a:br>
              <a:rPr lang="en-GB" sz="4000" dirty="0"/>
            </a:br>
            <a:r>
              <a:rPr lang="en-GB" sz="4000" dirty="0"/>
              <a:t>Coalesce? (1) 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Hofstede’s high collectivism</a:t>
            </a:r>
          </a:p>
          <a:p>
            <a:endParaRPr lang="en-GB" altLang="en-US" sz="2400" dirty="0"/>
          </a:p>
          <a:p>
            <a:r>
              <a:rPr lang="en-GB" altLang="en-US" sz="2400" dirty="0" err="1"/>
              <a:t>Trompenaars</a:t>
            </a:r>
            <a:r>
              <a:rPr lang="en-GB" altLang="en-US" sz="2400" dirty="0"/>
              <a:t>’ ‘diffuse’ societies</a:t>
            </a:r>
          </a:p>
          <a:p>
            <a:endParaRPr lang="en-GB" altLang="en-US" sz="2400" dirty="0"/>
          </a:p>
          <a:p>
            <a:r>
              <a:rPr lang="en-GB" altLang="en-US" sz="2400" dirty="0"/>
              <a:t>Hall’s key importance of relationships in high-context countries</a:t>
            </a:r>
          </a:p>
          <a:p>
            <a:pPr marL="0" indent="0">
              <a:buNone/>
            </a:pPr>
            <a:br>
              <a:rPr lang="en-GB" altLang="en-US" sz="2400" dirty="0"/>
            </a:br>
            <a:r>
              <a:rPr lang="en-GB" altLang="en-US" sz="2400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088651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Do the ‘Etic’ Approaches </a:t>
            </a:r>
            <a:br>
              <a:rPr lang="en-GB" dirty="0"/>
            </a:br>
            <a:r>
              <a:rPr lang="en-GB" dirty="0"/>
              <a:t>Coalesce? (2) 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The Japan Airlines suicides following the 1985 air disaster could be explained by aspects of all three of these dimensions</a:t>
            </a:r>
            <a:r>
              <a:rPr lang="en-GB" altLang="en-US" sz="2400" b="1" dirty="0"/>
              <a:t> </a:t>
            </a:r>
            <a:r>
              <a:rPr lang="en-GB" altLang="en-US" sz="2400" dirty="0"/>
              <a:t>–</a:t>
            </a:r>
            <a:r>
              <a:rPr lang="en-GB" altLang="en-US" sz="2400" b="1" dirty="0"/>
              <a:t> </a:t>
            </a:r>
            <a:r>
              <a:rPr lang="en-GB" altLang="en-US" sz="2400" dirty="0"/>
              <a:t>which crystallise  in the concept of  ‘face’  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064564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Beyond Criticism?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Alternative ‘emic’ approach – see Chapter 4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How do ‘etic’ approaches help us manage multi-cultural groups when they ‘clash and fuse’ in everyday life?  </a:t>
            </a:r>
          </a:p>
          <a:p>
            <a:pPr>
              <a:lnSpc>
                <a:spcPct val="90000"/>
              </a:lnSpc>
            </a:pP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Convergence and globalisation – see Chapters 4, 10 </a:t>
            </a:r>
            <a:r>
              <a:rPr lang="en-GB" altLang="en-US" sz="2400"/>
              <a:t>and 11</a:t>
            </a: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08909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IPD">
      <a:majorFont>
        <a:latin typeface="Arial"/>
        <a:ea typeface=""/>
        <a:cs typeface="Times New Roman"/>
      </a:majorFont>
      <a:minorFont>
        <a:latin typeface="Arial"/>
        <a:ea typeface=""/>
        <a:cs typeface="Times New Roma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OLR_PowerPoint Template</Template>
  <TotalTime>86</TotalTime>
  <Words>693</Words>
  <Application>Microsoft Office PowerPoint</Application>
  <PresentationFormat>On-screen Show (4:3)</PresentationFormat>
  <Paragraphs>126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Comic Sans MS</vt:lpstr>
      <vt:lpstr>Office Theme</vt:lpstr>
      <vt:lpstr>Cross-Cultural Management in Work Organisations, 3rd edition</vt:lpstr>
      <vt:lpstr>Lecture Themes</vt:lpstr>
      <vt:lpstr>The ‘Etic’ Approach to Studying Culture</vt:lpstr>
      <vt:lpstr>The ‘Etic’ Approach</vt:lpstr>
      <vt:lpstr>Roots of the ‘Etic’ Approach</vt:lpstr>
      <vt:lpstr>Geert Hofstede</vt:lpstr>
      <vt:lpstr>Hofstede’s Three Levels </vt:lpstr>
      <vt:lpstr>Dimensions</vt:lpstr>
      <vt:lpstr>Curiously, Neighbouring Countries may Differ </vt:lpstr>
      <vt:lpstr>Dated or Enduring?</vt:lpstr>
      <vt:lpstr>Hofstede’s Work Endures</vt:lpstr>
      <vt:lpstr>Criticisms</vt:lpstr>
      <vt:lpstr>Trompenaars and Hall </vt:lpstr>
      <vt:lpstr>Fons Trompenaars’ 7-D Model</vt:lpstr>
      <vt:lpstr>Another Example: Hall’s  High-Context Societies</vt:lpstr>
      <vt:lpstr>– While Acknowledging Variations within Societies </vt:lpstr>
      <vt:lpstr>Do the ‘Etic’ Approaches  Coalesce? (1) </vt:lpstr>
      <vt:lpstr>Do the ‘Etic’ Approaches  Coalesce? (2) </vt:lpstr>
      <vt:lpstr>Beyond Criticism?</vt:lpstr>
    </vt:vector>
  </TitlesOfParts>
  <Company>CIPD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Cross-Cultural Management in Work Organisations, 3rd edition</dc:title>
  <dc:creator>Vicki</dc:creator>
  <cp:lastModifiedBy>Julie Thomas</cp:lastModifiedBy>
  <cp:revision>14</cp:revision>
  <dcterms:created xsi:type="dcterms:W3CDTF">2014-12-10T13:44:06Z</dcterms:created>
  <dcterms:modified xsi:type="dcterms:W3CDTF">2019-01-23T13:50:25Z</dcterms:modified>
</cp:coreProperties>
</file>