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6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15A31E-FAB7-4279-8D8B-04E1CB42681C}" v="1435" dt="2019-10-15T13:41:59.626"/>
    <p1510:client id="{D89BEBAC-5C16-6C2B-593E-3D2625489FB2}" v="30" dt="2019-10-16T19:35:32.722"/>
    <p1510:client id="{EA8C8824-B508-3679-A166-5D28005F0EF3}" v="1694" dt="2019-10-16T19:25:25.7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F70021-DC1A-4967-8D39-E8D040551F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3D1A7E-1565-4D83-B689-FB19EA16D5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Having an experience itself is not enough to learn. Without reflection, experiences may be forgotten and their learning potential lost.</a:t>
          </a:r>
          <a:endParaRPr lang="en-US"/>
        </a:p>
      </dgm:t>
    </dgm:pt>
    <dgm:pt modelId="{E0DF48AB-4D63-4CAF-BA50-647867007DCC}" type="parTrans" cxnId="{DDA506EC-039F-4760-88C4-8214916A0388}">
      <dgm:prSet/>
      <dgm:spPr/>
      <dgm:t>
        <a:bodyPr/>
        <a:lstStyle/>
        <a:p>
          <a:endParaRPr lang="en-US"/>
        </a:p>
      </dgm:t>
    </dgm:pt>
    <dgm:pt modelId="{64362562-631C-470A-9EC8-DB0DBAD6FAA5}" type="sibTrans" cxnId="{DDA506EC-039F-4760-88C4-8214916A038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5C2EB2-CBA7-438F-A54A-1F8886B150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learning is intended to change behaviour, then it is not enough to just learn new concepts and ideas.</a:t>
          </a:r>
          <a:endParaRPr lang="en-US"/>
        </a:p>
      </dgm:t>
    </dgm:pt>
    <dgm:pt modelId="{4A6D6F6C-62B3-4446-B7A1-F62B3560D603}" type="parTrans" cxnId="{8CE8B702-2683-4253-9D2F-8D6353F58F60}">
      <dgm:prSet/>
      <dgm:spPr/>
      <dgm:t>
        <a:bodyPr/>
        <a:lstStyle/>
        <a:p>
          <a:endParaRPr lang="en-US"/>
        </a:p>
      </dgm:t>
    </dgm:pt>
    <dgm:pt modelId="{1355D858-AECF-48AB-AB92-3D74F487C946}" type="sibTrans" cxnId="{8CE8B702-2683-4253-9D2F-8D6353F58F6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C7A3EE-D4E9-47AB-9760-45F153504D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Learning must be tested in new situations, allowing the learner to make the link between theory and practice.</a:t>
          </a:r>
          <a:endParaRPr lang="en-US"/>
        </a:p>
      </dgm:t>
    </dgm:pt>
    <dgm:pt modelId="{3A98A711-96A7-406A-9865-596384A306FC}" type="parTrans" cxnId="{6F0D11F3-6B2D-410D-9344-D9FE73DA70EB}">
      <dgm:prSet/>
      <dgm:spPr/>
      <dgm:t>
        <a:bodyPr/>
        <a:lstStyle/>
        <a:p>
          <a:endParaRPr lang="en-US"/>
        </a:p>
      </dgm:t>
    </dgm:pt>
    <dgm:pt modelId="{1686B8F7-EE93-4F15-B9A2-39D0E8F3DF8E}" type="sibTrans" cxnId="{6F0D11F3-6B2D-410D-9344-D9FE73DA70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F872E88-8235-409D-BE33-4D2EF7A3BC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(Gibbs, 1988).</a:t>
          </a:r>
          <a:endParaRPr lang="en-US"/>
        </a:p>
      </dgm:t>
    </dgm:pt>
    <dgm:pt modelId="{89EA0444-BC90-4078-84F3-1A2F424E45BA}" type="parTrans" cxnId="{6DFE10D7-84B7-4BED-83AA-5658943680DC}">
      <dgm:prSet/>
      <dgm:spPr/>
      <dgm:t>
        <a:bodyPr/>
        <a:lstStyle/>
        <a:p>
          <a:endParaRPr lang="en-US"/>
        </a:p>
      </dgm:t>
    </dgm:pt>
    <dgm:pt modelId="{9B7497EE-97F5-49AF-B44E-8EC847210369}" type="sibTrans" cxnId="{6DFE10D7-84B7-4BED-83AA-5658943680DC}">
      <dgm:prSet/>
      <dgm:spPr/>
      <dgm:t>
        <a:bodyPr/>
        <a:lstStyle/>
        <a:p>
          <a:endParaRPr lang="en-US"/>
        </a:p>
      </dgm:t>
    </dgm:pt>
    <dgm:pt modelId="{DC642CCA-4139-4566-BE9B-89F2225493F2}" type="pres">
      <dgm:prSet presAssocID="{1DF70021-DC1A-4967-8D39-E8D040551F4E}" presName="vert0" presStyleCnt="0">
        <dgm:presLayoutVars>
          <dgm:dir/>
          <dgm:animOne val="branch"/>
          <dgm:animLvl val="lvl"/>
        </dgm:presLayoutVars>
      </dgm:prSet>
      <dgm:spPr/>
    </dgm:pt>
    <dgm:pt modelId="{D270C80B-E12B-4DE9-8DC5-2E8437E6C2E1}" type="pres">
      <dgm:prSet presAssocID="{8B3D1A7E-1565-4D83-B689-FB19EA16D521}" presName="thickLine" presStyleLbl="alignNode1" presStyleIdx="0" presStyleCnt="4"/>
      <dgm:spPr/>
    </dgm:pt>
    <dgm:pt modelId="{1FC2D470-E79C-4215-B487-18FD67909830}" type="pres">
      <dgm:prSet presAssocID="{8B3D1A7E-1565-4D83-B689-FB19EA16D521}" presName="horz1" presStyleCnt="0"/>
      <dgm:spPr/>
    </dgm:pt>
    <dgm:pt modelId="{FDCAB0EF-C717-4D35-A0A5-E0CA7DB425F0}" type="pres">
      <dgm:prSet presAssocID="{8B3D1A7E-1565-4D83-B689-FB19EA16D521}" presName="tx1" presStyleLbl="revTx" presStyleIdx="0" presStyleCnt="4"/>
      <dgm:spPr/>
    </dgm:pt>
    <dgm:pt modelId="{5F6C802B-1BD0-4A6C-BF63-EBCA02A23A1F}" type="pres">
      <dgm:prSet presAssocID="{8B3D1A7E-1565-4D83-B689-FB19EA16D521}" presName="vert1" presStyleCnt="0"/>
      <dgm:spPr/>
    </dgm:pt>
    <dgm:pt modelId="{1B3F55EB-6C96-4945-88F1-B9446B924888}" type="pres">
      <dgm:prSet presAssocID="{4F5C2EB2-CBA7-438F-A54A-1F8886B15007}" presName="thickLine" presStyleLbl="alignNode1" presStyleIdx="1" presStyleCnt="4"/>
      <dgm:spPr/>
    </dgm:pt>
    <dgm:pt modelId="{8032820B-E3A6-4284-9B14-7BA51A1CA9A5}" type="pres">
      <dgm:prSet presAssocID="{4F5C2EB2-CBA7-438F-A54A-1F8886B15007}" presName="horz1" presStyleCnt="0"/>
      <dgm:spPr/>
    </dgm:pt>
    <dgm:pt modelId="{DECFDAEC-B11A-4A20-BC7C-E59CAAECA606}" type="pres">
      <dgm:prSet presAssocID="{4F5C2EB2-CBA7-438F-A54A-1F8886B15007}" presName="tx1" presStyleLbl="revTx" presStyleIdx="1" presStyleCnt="4"/>
      <dgm:spPr/>
    </dgm:pt>
    <dgm:pt modelId="{4CCAB184-4C7A-4CE5-8FE2-18F36AB72182}" type="pres">
      <dgm:prSet presAssocID="{4F5C2EB2-CBA7-438F-A54A-1F8886B15007}" presName="vert1" presStyleCnt="0"/>
      <dgm:spPr/>
    </dgm:pt>
    <dgm:pt modelId="{52A58F36-23A0-4CBA-95F1-EE49D7BB6D70}" type="pres">
      <dgm:prSet presAssocID="{6FC7A3EE-D4E9-47AB-9760-45F153504D76}" presName="thickLine" presStyleLbl="alignNode1" presStyleIdx="2" presStyleCnt="4"/>
      <dgm:spPr/>
    </dgm:pt>
    <dgm:pt modelId="{142A3E86-9823-48E8-B97B-51DA68B6E0EB}" type="pres">
      <dgm:prSet presAssocID="{6FC7A3EE-D4E9-47AB-9760-45F153504D76}" presName="horz1" presStyleCnt="0"/>
      <dgm:spPr/>
    </dgm:pt>
    <dgm:pt modelId="{59C5E60E-E335-4717-A488-4027037D0AD4}" type="pres">
      <dgm:prSet presAssocID="{6FC7A3EE-D4E9-47AB-9760-45F153504D76}" presName="tx1" presStyleLbl="revTx" presStyleIdx="2" presStyleCnt="4"/>
      <dgm:spPr/>
    </dgm:pt>
    <dgm:pt modelId="{EE5959C6-E4A9-4A7B-8CA5-636D217151A0}" type="pres">
      <dgm:prSet presAssocID="{6FC7A3EE-D4E9-47AB-9760-45F153504D76}" presName="vert1" presStyleCnt="0"/>
      <dgm:spPr/>
    </dgm:pt>
    <dgm:pt modelId="{40B7055B-C616-47D3-8B8C-636B23920605}" type="pres">
      <dgm:prSet presAssocID="{5F872E88-8235-409D-BE33-4D2EF7A3BCB6}" presName="thickLine" presStyleLbl="alignNode1" presStyleIdx="3" presStyleCnt="4"/>
      <dgm:spPr/>
    </dgm:pt>
    <dgm:pt modelId="{762D1202-D626-4520-BB70-BB3E24921066}" type="pres">
      <dgm:prSet presAssocID="{5F872E88-8235-409D-BE33-4D2EF7A3BCB6}" presName="horz1" presStyleCnt="0"/>
      <dgm:spPr/>
    </dgm:pt>
    <dgm:pt modelId="{C5172C76-A163-4493-B82A-20258C8378CD}" type="pres">
      <dgm:prSet presAssocID="{5F872E88-8235-409D-BE33-4D2EF7A3BCB6}" presName="tx1" presStyleLbl="revTx" presStyleIdx="3" presStyleCnt="4"/>
      <dgm:spPr/>
    </dgm:pt>
    <dgm:pt modelId="{5861486C-8FDD-4121-A7DA-6DB3851AA815}" type="pres">
      <dgm:prSet presAssocID="{5F872E88-8235-409D-BE33-4D2EF7A3BCB6}" presName="vert1" presStyleCnt="0"/>
      <dgm:spPr/>
    </dgm:pt>
  </dgm:ptLst>
  <dgm:cxnLst>
    <dgm:cxn modelId="{8CE8B702-2683-4253-9D2F-8D6353F58F60}" srcId="{1DF70021-DC1A-4967-8D39-E8D040551F4E}" destId="{4F5C2EB2-CBA7-438F-A54A-1F8886B15007}" srcOrd="1" destOrd="0" parTransId="{4A6D6F6C-62B3-4446-B7A1-F62B3560D603}" sibTransId="{1355D858-AECF-48AB-AB92-3D74F487C946}"/>
    <dgm:cxn modelId="{BBE0948C-9178-47CF-BE56-71D16E7F6AB6}" type="presOf" srcId="{4F5C2EB2-CBA7-438F-A54A-1F8886B15007}" destId="{DECFDAEC-B11A-4A20-BC7C-E59CAAECA606}" srcOrd="0" destOrd="0" presId="urn:microsoft.com/office/officeart/2008/layout/LinedList"/>
    <dgm:cxn modelId="{FBBDF3AA-5C62-492D-85A9-FD4C47779C90}" type="presOf" srcId="{6FC7A3EE-D4E9-47AB-9760-45F153504D76}" destId="{59C5E60E-E335-4717-A488-4027037D0AD4}" srcOrd="0" destOrd="0" presId="urn:microsoft.com/office/officeart/2008/layout/LinedList"/>
    <dgm:cxn modelId="{3B5125B0-AE05-4FAC-8619-6D0683C6D819}" type="presOf" srcId="{1DF70021-DC1A-4967-8D39-E8D040551F4E}" destId="{DC642CCA-4139-4566-BE9B-89F2225493F2}" srcOrd="0" destOrd="0" presId="urn:microsoft.com/office/officeart/2008/layout/LinedList"/>
    <dgm:cxn modelId="{3243F5B4-B8A5-4157-83F8-14EA2E27F84F}" type="presOf" srcId="{5F872E88-8235-409D-BE33-4D2EF7A3BCB6}" destId="{C5172C76-A163-4493-B82A-20258C8378CD}" srcOrd="0" destOrd="0" presId="urn:microsoft.com/office/officeart/2008/layout/LinedList"/>
    <dgm:cxn modelId="{47D2C4D0-6235-4FFA-9E67-B36CD19D031E}" type="presOf" srcId="{8B3D1A7E-1565-4D83-B689-FB19EA16D521}" destId="{FDCAB0EF-C717-4D35-A0A5-E0CA7DB425F0}" srcOrd="0" destOrd="0" presId="urn:microsoft.com/office/officeart/2008/layout/LinedList"/>
    <dgm:cxn modelId="{6DFE10D7-84B7-4BED-83AA-5658943680DC}" srcId="{1DF70021-DC1A-4967-8D39-E8D040551F4E}" destId="{5F872E88-8235-409D-BE33-4D2EF7A3BCB6}" srcOrd="3" destOrd="0" parTransId="{89EA0444-BC90-4078-84F3-1A2F424E45BA}" sibTransId="{9B7497EE-97F5-49AF-B44E-8EC847210369}"/>
    <dgm:cxn modelId="{DDA506EC-039F-4760-88C4-8214916A0388}" srcId="{1DF70021-DC1A-4967-8D39-E8D040551F4E}" destId="{8B3D1A7E-1565-4D83-B689-FB19EA16D521}" srcOrd="0" destOrd="0" parTransId="{E0DF48AB-4D63-4CAF-BA50-647867007DCC}" sibTransId="{64362562-631C-470A-9EC8-DB0DBAD6FAA5}"/>
    <dgm:cxn modelId="{6F0D11F3-6B2D-410D-9344-D9FE73DA70EB}" srcId="{1DF70021-DC1A-4967-8D39-E8D040551F4E}" destId="{6FC7A3EE-D4E9-47AB-9760-45F153504D76}" srcOrd="2" destOrd="0" parTransId="{3A98A711-96A7-406A-9865-596384A306FC}" sibTransId="{1686B8F7-EE93-4F15-B9A2-39D0E8F3DF8E}"/>
    <dgm:cxn modelId="{621FA28E-A96E-4681-84FE-DD940E7AB068}" type="presParOf" srcId="{DC642CCA-4139-4566-BE9B-89F2225493F2}" destId="{D270C80B-E12B-4DE9-8DC5-2E8437E6C2E1}" srcOrd="0" destOrd="0" presId="urn:microsoft.com/office/officeart/2008/layout/LinedList"/>
    <dgm:cxn modelId="{D36B07B0-770A-4116-A33D-81D1DD41F3EC}" type="presParOf" srcId="{DC642CCA-4139-4566-BE9B-89F2225493F2}" destId="{1FC2D470-E79C-4215-B487-18FD67909830}" srcOrd="1" destOrd="0" presId="urn:microsoft.com/office/officeart/2008/layout/LinedList"/>
    <dgm:cxn modelId="{C799FC41-4D9F-4C5C-914B-A6C77316F65D}" type="presParOf" srcId="{1FC2D470-E79C-4215-B487-18FD67909830}" destId="{FDCAB0EF-C717-4D35-A0A5-E0CA7DB425F0}" srcOrd="0" destOrd="0" presId="urn:microsoft.com/office/officeart/2008/layout/LinedList"/>
    <dgm:cxn modelId="{0DE42A39-D5FF-43BB-9AB6-F12640249A25}" type="presParOf" srcId="{1FC2D470-E79C-4215-B487-18FD67909830}" destId="{5F6C802B-1BD0-4A6C-BF63-EBCA02A23A1F}" srcOrd="1" destOrd="0" presId="urn:microsoft.com/office/officeart/2008/layout/LinedList"/>
    <dgm:cxn modelId="{B4E43AC0-2A08-4AF3-99C4-29D7779F3562}" type="presParOf" srcId="{DC642CCA-4139-4566-BE9B-89F2225493F2}" destId="{1B3F55EB-6C96-4945-88F1-B9446B924888}" srcOrd="2" destOrd="0" presId="urn:microsoft.com/office/officeart/2008/layout/LinedList"/>
    <dgm:cxn modelId="{206580B7-3570-4E9F-822A-9397291EA692}" type="presParOf" srcId="{DC642CCA-4139-4566-BE9B-89F2225493F2}" destId="{8032820B-E3A6-4284-9B14-7BA51A1CA9A5}" srcOrd="3" destOrd="0" presId="urn:microsoft.com/office/officeart/2008/layout/LinedList"/>
    <dgm:cxn modelId="{634779EB-B539-45A4-AD9F-F08440A32E97}" type="presParOf" srcId="{8032820B-E3A6-4284-9B14-7BA51A1CA9A5}" destId="{DECFDAEC-B11A-4A20-BC7C-E59CAAECA606}" srcOrd="0" destOrd="0" presId="urn:microsoft.com/office/officeart/2008/layout/LinedList"/>
    <dgm:cxn modelId="{33F50FAB-C7EA-4133-8877-8186FC459FB7}" type="presParOf" srcId="{8032820B-E3A6-4284-9B14-7BA51A1CA9A5}" destId="{4CCAB184-4C7A-4CE5-8FE2-18F36AB72182}" srcOrd="1" destOrd="0" presId="urn:microsoft.com/office/officeart/2008/layout/LinedList"/>
    <dgm:cxn modelId="{67F02151-57BB-4D77-986E-8D6FA95867C7}" type="presParOf" srcId="{DC642CCA-4139-4566-BE9B-89F2225493F2}" destId="{52A58F36-23A0-4CBA-95F1-EE49D7BB6D70}" srcOrd="4" destOrd="0" presId="urn:microsoft.com/office/officeart/2008/layout/LinedList"/>
    <dgm:cxn modelId="{C1E0F115-2A6F-4B3C-93B4-E957029B78C1}" type="presParOf" srcId="{DC642CCA-4139-4566-BE9B-89F2225493F2}" destId="{142A3E86-9823-48E8-B97B-51DA68B6E0EB}" srcOrd="5" destOrd="0" presId="urn:microsoft.com/office/officeart/2008/layout/LinedList"/>
    <dgm:cxn modelId="{590BC857-E083-40C4-886D-DD91B1A316E5}" type="presParOf" srcId="{142A3E86-9823-48E8-B97B-51DA68B6E0EB}" destId="{59C5E60E-E335-4717-A488-4027037D0AD4}" srcOrd="0" destOrd="0" presId="urn:microsoft.com/office/officeart/2008/layout/LinedList"/>
    <dgm:cxn modelId="{6575F1E9-AC7A-4CA2-87A1-B2C366D69B32}" type="presParOf" srcId="{142A3E86-9823-48E8-B97B-51DA68B6E0EB}" destId="{EE5959C6-E4A9-4A7B-8CA5-636D217151A0}" srcOrd="1" destOrd="0" presId="urn:microsoft.com/office/officeart/2008/layout/LinedList"/>
    <dgm:cxn modelId="{CA398EA2-8627-4219-8027-F1105C7BF3F0}" type="presParOf" srcId="{DC642CCA-4139-4566-BE9B-89F2225493F2}" destId="{40B7055B-C616-47D3-8B8C-636B23920605}" srcOrd="6" destOrd="0" presId="urn:microsoft.com/office/officeart/2008/layout/LinedList"/>
    <dgm:cxn modelId="{8D121D86-A7FE-4D17-AE96-79E3F41A0DB5}" type="presParOf" srcId="{DC642CCA-4139-4566-BE9B-89F2225493F2}" destId="{762D1202-D626-4520-BB70-BB3E24921066}" srcOrd="7" destOrd="0" presId="urn:microsoft.com/office/officeart/2008/layout/LinedList"/>
    <dgm:cxn modelId="{CCFBD9D9-31C6-48C2-A602-93B3A4FB4D24}" type="presParOf" srcId="{762D1202-D626-4520-BB70-BB3E24921066}" destId="{C5172C76-A163-4493-B82A-20258C8378CD}" srcOrd="0" destOrd="0" presId="urn:microsoft.com/office/officeart/2008/layout/LinedList"/>
    <dgm:cxn modelId="{CBC4E0F5-A437-43CB-81F8-382D0CCEC2D3}" type="presParOf" srcId="{762D1202-D626-4520-BB70-BB3E24921066}" destId="{5861486C-8FDD-4121-A7DA-6DB3851AA81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0C80B-E12B-4DE9-8DC5-2E8437E6C2E1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AB0EF-C717-4D35-A0A5-E0CA7DB425F0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Having an experience itself is not enough to learn. Without reflection, experiences may be forgotten and their learning potential lost.</a:t>
          </a:r>
          <a:endParaRPr lang="en-US" sz="2300" kern="1200"/>
        </a:p>
      </dsp:txBody>
      <dsp:txXfrm>
        <a:off x="0" y="0"/>
        <a:ext cx="6492875" cy="1276350"/>
      </dsp:txXfrm>
    </dsp:sp>
    <dsp:sp modelId="{1B3F55EB-6C96-4945-88F1-B9446B924888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FDAEC-B11A-4A20-BC7C-E59CAAECA606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If learning is intended to change behaviour, then it is not enough to just learn new concepts and ideas.</a:t>
          </a:r>
          <a:endParaRPr lang="en-US" sz="2300" kern="1200"/>
        </a:p>
      </dsp:txBody>
      <dsp:txXfrm>
        <a:off x="0" y="1276350"/>
        <a:ext cx="6492875" cy="1276350"/>
      </dsp:txXfrm>
    </dsp:sp>
    <dsp:sp modelId="{52A58F36-23A0-4CBA-95F1-EE49D7BB6D70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5E60E-E335-4717-A488-4027037D0AD4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Learning must be tested in new situations, allowing the learner to make the link between theory and practice.</a:t>
          </a:r>
          <a:endParaRPr lang="en-US" sz="2300" kern="1200"/>
        </a:p>
      </dsp:txBody>
      <dsp:txXfrm>
        <a:off x="0" y="2552700"/>
        <a:ext cx="6492875" cy="1276350"/>
      </dsp:txXfrm>
    </dsp:sp>
    <dsp:sp modelId="{40B7055B-C616-47D3-8B8C-636B23920605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72C76-A163-4493-B82A-20258C8378CD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(Gibbs, 1988).</a:t>
          </a:r>
          <a:endParaRPr lang="en-US" sz="2300" kern="1200"/>
        </a:p>
      </dsp:txBody>
      <dsp:txXfrm>
        <a:off x="0" y="3829050"/>
        <a:ext cx="6492875" cy="1276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health-41125009" TargetMode="External"/><Relationship Id="rId2" Type="http://schemas.openxmlformats.org/officeDocument/2006/relationships/hyperlink" Target="https://www.outdoor-learning.org/About-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dical-interviews.co.uk/blog/benefits-experiential-learning-kolbs-learning-cycle-training" TargetMode="External"/><Relationship Id="rId5" Type="http://schemas.openxmlformats.org/officeDocument/2006/relationships/hyperlink" Target="https://www.forestschoolassociation.org/history-of-forest-school/" TargetMode="External"/><Relationship Id="rId4" Type="http://schemas.openxmlformats.org/officeDocument/2006/relationships/hyperlink" Target="https://www.estyn.gov.wales/thematic-reports/outdoor-learning-evaluation-learning-outdoors-children-under-five-foundation-phas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.nhs.uk/sitesplus/888/page/67795" TargetMode="External"/><Relationship Id="rId2" Type="http://schemas.openxmlformats.org/officeDocument/2006/relationships/hyperlink" Target="https://www.england.nhs.uk/wp-content/uploads/2016/02/Mental-Health-Taskforce-FYFV-fin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culturetrip.com/europe/finland/articles/what-we-can-learn-from-finlands-forest-schools/" TargetMode="External"/><Relationship Id="rId5" Type="http://schemas.openxmlformats.org/officeDocument/2006/relationships/hyperlink" Target="https://gov.wales/sites/default/files/publications/2018-03/succesful-futures-a-summary-of-professor-graham-donaldsons-report.pdf" TargetMode="External"/><Relationship Id="rId4" Type="http://schemas.openxmlformats.org/officeDocument/2006/relationships/hyperlink" Target="https://www.rspb.org.uk/globalassets/downloads/documents/positions/education/every-child-outdoors---wales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health-41125009" TargetMode="External"/><Relationship Id="rId2" Type="http://schemas.openxmlformats.org/officeDocument/2006/relationships/hyperlink" Target="https://www.outdoor-learning.org/About-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estschoolassociation.org/history-of-forest-school/" TargetMode="External"/><Relationship Id="rId5" Type="http://schemas.openxmlformats.org/officeDocument/2006/relationships/hyperlink" Target="https://www.estyn.gov.wales/thematic-reports/outdoor-learning-evaluation-learning-outdoors-children-under-five-foundation-phase" TargetMode="External"/><Relationship Id="rId4" Type="http://schemas.openxmlformats.org/officeDocument/2006/relationships/hyperlink" Target="https://www.outdoor-learning.org/Good-Practice/Develop-your-Organisation/Outdoor-Learning-in-Schools/Teaching-Outdoor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embrokeshireoutdoorschools.co.uk/" TargetMode="External"/><Relationship Id="rId7" Type="http://schemas.openxmlformats.org/officeDocument/2006/relationships/hyperlink" Target="https://theculturetrip.com/europe/finland/articles/what-we-can-learn-from-finlands-forest-schools/" TargetMode="External"/><Relationship Id="rId2" Type="http://schemas.openxmlformats.org/officeDocument/2006/relationships/hyperlink" Target="https://www.england.nhs.uk/wp-content/uploads/2016/02/Mental-Health-Taskforce-FYFV-fin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ites/default/files/publications/2018-03/succesful-futures-a-summary-of-professor-graham-donaldsons-report.pdf" TargetMode="External"/><Relationship Id="rId5" Type="http://schemas.openxmlformats.org/officeDocument/2006/relationships/hyperlink" Target="https://www.rspb.org.uk/globalassets/downloads/documents/positions/education/every-child-outdoors---wales.pdf" TargetMode="External"/><Relationship Id="rId4" Type="http://schemas.openxmlformats.org/officeDocument/2006/relationships/hyperlink" Target="http://www.wales.nhs.uk/sitesplus/888/page/6779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4525347"/>
            <a:ext cx="6801321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sz="4700">
                <a:cs typeface="Calibri Light"/>
              </a:rPr>
              <a:t>Skills for Life: Employability and Future Pathways</a:t>
            </a:r>
            <a:endParaRPr lang="en-GB" sz="4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61258" y="4525347"/>
            <a:ext cx="3258675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>
                <a:cs typeface="Calibri"/>
              </a:rPr>
              <a:t>Joe Sanderson</a:t>
            </a:r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66995-85A4-4691-85F5-3FBF624C0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cs typeface="Calibri Light"/>
              </a:rPr>
              <a:t>Outdoor School's </a:t>
            </a:r>
            <a:br>
              <a:rPr lang="en-GB" sz="4000" dirty="0">
                <a:solidFill>
                  <a:srgbClr val="FFFFFF"/>
                </a:solidFill>
                <a:cs typeface="Calibri Light"/>
              </a:rPr>
            </a:br>
            <a:r>
              <a:rPr lang="en-GB" sz="4000" dirty="0">
                <a:solidFill>
                  <a:srgbClr val="FFFFFF"/>
                </a:solidFill>
                <a:cs typeface="Calibri Light"/>
              </a:rPr>
              <a:t>Co-ordinator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7C33B-B52D-4CBB-84A0-1D73136851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Delivering training focused on learning outdoors for teachers and others involved in education.</a:t>
            </a:r>
          </a:p>
          <a:p>
            <a:r>
              <a:rPr lang="en-GB" sz="1700">
                <a:ea typeface="+mn-lt"/>
                <a:cs typeface="+mn-lt"/>
              </a:rPr>
              <a:t>Deliver and oversee work with pupils from local schools which demonstrates and highlights good practice in outdoor learning.</a:t>
            </a:r>
          </a:p>
          <a:p>
            <a:r>
              <a:rPr lang="en-GB" sz="1700">
                <a:ea typeface="+mn-lt"/>
                <a:cs typeface="+mn-lt"/>
              </a:rPr>
              <a:t>Provide support for schools and teachers in relation to outdoor learning including the preparation of supporting resources such as information sheets.</a:t>
            </a:r>
          </a:p>
          <a:p>
            <a:r>
              <a:rPr lang="en-GB" sz="1700">
                <a:ea typeface="+mn-lt"/>
                <a:cs typeface="+mn-lt"/>
              </a:rPr>
              <a:t>Collect and collate evidence from schools with regard to the value of outdoor learning.</a:t>
            </a:r>
          </a:p>
          <a:p>
            <a:endParaRPr lang="en-GB" sz="1700">
              <a:cs typeface="Calibri"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B5711A-3ED3-48D8-9178-901711882E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Outdoor Learning is a broad term that includes discovery, experimentation, learning about and connecting to the natural world, and engaging in adventure activities and outdoor sports.</a:t>
            </a:r>
          </a:p>
          <a:p>
            <a:r>
              <a:rPr lang="en-GB" sz="1900">
                <a:ea typeface="+mn-lt"/>
                <a:cs typeface="+mn-lt"/>
              </a:rPr>
              <a:t>Outdoor Learning helps people of all ages, backgrounds and abilities to reflect and learn about themselves, each other and their environment. </a:t>
            </a:r>
          </a:p>
          <a:p>
            <a:r>
              <a:rPr lang="en-GB" sz="1900">
                <a:cs typeface="Calibri"/>
              </a:rPr>
              <a:t>(Anderson, 2019)</a:t>
            </a:r>
          </a:p>
        </p:txBody>
      </p:sp>
    </p:spTree>
    <p:extLst>
      <p:ext uri="{BB962C8B-B14F-4D97-AF65-F5344CB8AC3E}">
        <p14:creationId xmlns:p14="http://schemas.microsoft.com/office/powerpoint/2010/main" val="2377544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F8C25-E4F6-422E-A70A-F540627F0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Outdoor Education</a:t>
            </a:r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1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3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764D41-F691-4C7B-B441-E86B22A72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2173288"/>
            <a:ext cx="3603171" cy="36396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>
                <a:solidFill>
                  <a:srgbClr val="FFFFFF"/>
                </a:solidFill>
              </a:rPr>
              <a:t> </a:t>
            </a:r>
            <a:r>
              <a:rPr lang="en-US" sz="1900" i="1">
                <a:solidFill>
                  <a:srgbClr val="FFFFFF"/>
                </a:solidFill>
              </a:rPr>
              <a:t>t </a:t>
            </a:r>
            <a:r>
              <a:rPr lang="en-US" sz="1900">
                <a:solidFill>
                  <a:srgbClr val="FFFFFF"/>
                </a:solidFill>
              </a:rPr>
              <a:t>tests showed that steps/hour and MVPA/hour were significantly higher during the outdoor education program compared to in-school.</a:t>
            </a:r>
          </a:p>
          <a:p>
            <a:r>
              <a:rPr lang="en-US" sz="1900">
                <a:solidFill>
                  <a:srgbClr val="FFFFFF"/>
                </a:solidFill>
              </a:rPr>
              <a:t>The sedentary time significantly decreased.</a:t>
            </a:r>
          </a:p>
          <a:p>
            <a:r>
              <a:rPr lang="en-US" sz="1900">
                <a:solidFill>
                  <a:srgbClr val="FFFFFF"/>
                </a:solidFill>
              </a:rPr>
              <a:t>Steps per hour and minutes of MVPA per hour increased approximately threefold from the baseline to the post test.</a:t>
            </a:r>
          </a:p>
          <a:p>
            <a:r>
              <a:rPr lang="en-US" sz="1900">
                <a:solidFill>
                  <a:srgbClr val="FFFFFF"/>
                </a:solidFill>
              </a:rPr>
              <a:t>(Finn et al, 2018)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02361C5-1F6B-431F-BD2E-9162E1BF3B0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03776964"/>
              </p:ext>
            </p:extLst>
          </p:nvPr>
        </p:nvGraphicFramePr>
        <p:xfrm>
          <a:off x="5976134" y="2114764"/>
          <a:ext cx="6089755" cy="4503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2019">
                  <a:extLst>
                    <a:ext uri="{9D8B030D-6E8A-4147-A177-3AD203B41FA5}">
                      <a16:colId xmlns:a16="http://schemas.microsoft.com/office/drawing/2014/main" val="611093565"/>
                    </a:ext>
                  </a:extLst>
                </a:gridCol>
                <a:gridCol w="1507784">
                  <a:extLst>
                    <a:ext uri="{9D8B030D-6E8A-4147-A177-3AD203B41FA5}">
                      <a16:colId xmlns:a16="http://schemas.microsoft.com/office/drawing/2014/main" val="308311578"/>
                    </a:ext>
                  </a:extLst>
                </a:gridCol>
                <a:gridCol w="1567784">
                  <a:extLst>
                    <a:ext uri="{9D8B030D-6E8A-4147-A177-3AD203B41FA5}">
                      <a16:colId xmlns:a16="http://schemas.microsoft.com/office/drawing/2014/main" val="1765701344"/>
                    </a:ext>
                  </a:extLst>
                </a:gridCol>
                <a:gridCol w="1442168">
                  <a:extLst>
                    <a:ext uri="{9D8B030D-6E8A-4147-A177-3AD203B41FA5}">
                      <a16:colId xmlns:a16="http://schemas.microsoft.com/office/drawing/2014/main" val="3861959443"/>
                    </a:ext>
                  </a:extLst>
                </a:gridCol>
              </a:tblGrid>
              <a:tr h="775113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In School</a:t>
                      </a:r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Outdoor Education</a:t>
                      </a:r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Cohen's </a:t>
                      </a:r>
                      <a:r>
                        <a:rPr lang="en-GB" sz="1700" i="1"/>
                        <a:t>d</a:t>
                      </a:r>
                      <a:endParaRPr lang="en-GB" sz="1700"/>
                    </a:p>
                  </a:txBody>
                  <a:tcPr marL="86308" marR="86308" marT="43154" marB="43154"/>
                </a:tc>
                <a:extLst>
                  <a:ext uri="{0D108BD9-81ED-4DB2-BD59-A6C34878D82A}">
                    <a16:rowId xmlns:a16="http://schemas.microsoft.com/office/drawing/2014/main" val="2697395065"/>
                  </a:ext>
                </a:extLst>
              </a:tr>
              <a:tr h="775113">
                <a:tc>
                  <a:txBody>
                    <a:bodyPr/>
                    <a:lstStyle/>
                    <a:p>
                      <a:r>
                        <a:rPr lang="en-GB" sz="1700"/>
                        <a:t>Steps/Hour (n=44)</a:t>
                      </a:r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391.1 (±220)</a:t>
                      </a:r>
                      <a:endParaRPr lang="en-US" sz="1700"/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1237.3 (±716.1)</a:t>
                      </a:r>
                      <a:endParaRPr lang="en-US" sz="1700"/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1.6</a:t>
                      </a:r>
                      <a:endParaRPr lang="en-US" sz="1700"/>
                    </a:p>
                  </a:txBody>
                  <a:tcPr marL="86308" marR="86308" marT="43154" marB="43154"/>
                </a:tc>
                <a:extLst>
                  <a:ext uri="{0D108BD9-81ED-4DB2-BD59-A6C34878D82A}">
                    <a16:rowId xmlns:a16="http://schemas.microsoft.com/office/drawing/2014/main" val="1486876046"/>
                  </a:ext>
                </a:extLst>
              </a:tr>
              <a:tr h="775113">
                <a:tc>
                  <a:txBody>
                    <a:bodyPr/>
                    <a:lstStyle/>
                    <a:p>
                      <a:r>
                        <a:rPr lang="en-GB" sz="1700"/>
                        <a:t>MVPA/Hour (n=14)</a:t>
                      </a:r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3.31 (±0.6)</a:t>
                      </a:r>
                      <a:endParaRPr lang="en-US" sz="1700"/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9.5 (±1.4)</a:t>
                      </a:r>
                      <a:endParaRPr lang="en-US" sz="1700"/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5.6</a:t>
                      </a:r>
                      <a:endParaRPr lang="en-US" sz="1700"/>
                    </a:p>
                  </a:txBody>
                  <a:tcPr marL="86308" marR="86308" marT="43154" marB="43154"/>
                </a:tc>
                <a:extLst>
                  <a:ext uri="{0D108BD9-81ED-4DB2-BD59-A6C34878D82A}">
                    <a16:rowId xmlns:a16="http://schemas.microsoft.com/office/drawing/2014/main" val="3392535442"/>
                  </a:ext>
                </a:extLst>
              </a:tr>
              <a:tr h="1089086">
                <a:tc>
                  <a:txBody>
                    <a:bodyPr/>
                    <a:lstStyle/>
                    <a:p>
                      <a:r>
                        <a:rPr lang="en-GB" sz="1700"/>
                        <a:t>Sedentary Min/Hour (n=14)</a:t>
                      </a:r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41.2 (±2.1) </a:t>
                      </a:r>
                      <a:endParaRPr lang="en-US" sz="1700"/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28.4 (±2.3)</a:t>
                      </a:r>
                      <a:endParaRPr lang="en-US" sz="1700"/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1.3</a:t>
                      </a:r>
                      <a:endParaRPr lang="en-US" sz="1700"/>
                    </a:p>
                  </a:txBody>
                  <a:tcPr marL="86308" marR="86308" marT="43154" marB="43154"/>
                </a:tc>
                <a:extLst>
                  <a:ext uri="{0D108BD9-81ED-4DB2-BD59-A6C34878D82A}">
                    <a16:rowId xmlns:a16="http://schemas.microsoft.com/office/drawing/2014/main" val="1923411851"/>
                  </a:ext>
                </a:extLst>
              </a:tr>
              <a:tr h="1089086">
                <a:tc>
                  <a:txBody>
                    <a:bodyPr/>
                    <a:lstStyle/>
                    <a:p>
                      <a:r>
                        <a:rPr lang="en-GB" sz="1700"/>
                        <a:t>Science Score (n=44)</a:t>
                      </a:r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40.5% (±12.5)</a:t>
                      </a:r>
                      <a:endParaRPr lang="en-US" sz="1700"/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47% (±10.0)</a:t>
                      </a:r>
                      <a:endParaRPr lang="en-US" sz="1700"/>
                    </a:p>
                  </a:txBody>
                  <a:tcPr marL="86308" marR="86308" marT="43154" marB="431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i="0" u="none" strike="noStrike" noProof="0">
                          <a:latin typeface="Calibri"/>
                        </a:rPr>
                        <a:t>0.6</a:t>
                      </a:r>
                      <a:endParaRPr lang="en-US" sz="1700"/>
                    </a:p>
                  </a:txBody>
                  <a:tcPr marL="86308" marR="86308" marT="43154" marB="43154"/>
                </a:tc>
                <a:extLst>
                  <a:ext uri="{0D108BD9-81ED-4DB2-BD59-A6C34878D82A}">
                    <a16:rowId xmlns:a16="http://schemas.microsoft.com/office/drawing/2014/main" val="3781689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5635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B3662E-D595-49A8-93F3-E70D3BDC2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Kolb's Reflective Cycle</a:t>
            </a:r>
          </a:p>
        </p:txBody>
      </p:sp>
      <p:sp>
        <p:nvSpPr>
          <p:cNvPr id="1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A2C7E7B-0920-4225-ACE8-B659BA2C666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29349" y="2036309"/>
            <a:ext cx="3661831" cy="2805581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FACC41-9ACA-4601-8785-16E164573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36786" y="2914741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dirty="0">
                <a:solidFill>
                  <a:srgbClr val="000000"/>
                </a:solidFill>
              </a:rPr>
              <a:t>Concrete Experience – a specific event occurs, or someone with more experience shares knowledge or a technique.</a:t>
            </a:r>
            <a:endParaRPr lang="en-US" sz="2000" dirty="0">
              <a:solidFill>
                <a:srgbClr val="000000"/>
              </a:solidFill>
              <a:cs typeface="Calibri"/>
            </a:endParaRPr>
          </a:p>
          <a:p>
            <a:r>
              <a:rPr lang="en-US" sz="2000" dirty="0">
                <a:solidFill>
                  <a:srgbClr val="000000"/>
                </a:solidFill>
              </a:rPr>
              <a:t>Reflective Observation - The individual takes time to reflect and think about their experience.</a:t>
            </a:r>
            <a:endParaRPr lang="en-US" sz="2000" dirty="0">
              <a:solidFill>
                <a:srgbClr val="000000"/>
              </a:solidFill>
              <a:cs typeface="Calibri"/>
            </a:endParaRPr>
          </a:p>
          <a:p>
            <a:r>
              <a:rPr lang="en-US" sz="2000" dirty="0">
                <a:solidFill>
                  <a:srgbClr val="000000"/>
                </a:solidFill>
              </a:rPr>
              <a:t>Abstract Conceptualisation - The individual reaches ideas about what they have learned from their reflection.</a:t>
            </a:r>
            <a:endParaRPr lang="en-US" sz="2000" dirty="0">
              <a:solidFill>
                <a:srgbClr val="000000"/>
              </a:solidFill>
              <a:cs typeface="Calibri"/>
            </a:endParaRPr>
          </a:p>
          <a:p>
            <a:r>
              <a:rPr lang="en-US" sz="2000" dirty="0">
                <a:solidFill>
                  <a:srgbClr val="000000"/>
                </a:solidFill>
              </a:rPr>
              <a:t>Active Experimentation - The individual puts what they have learned from their reflection into action.</a:t>
            </a:r>
            <a:endParaRPr lang="en-US" sz="2000" dirty="0">
              <a:solidFill>
                <a:srgbClr val="000000"/>
              </a:solidFill>
              <a:cs typeface="Calibri"/>
            </a:endParaRPr>
          </a:p>
          <a:p>
            <a:r>
              <a:rPr lang="en-US" sz="2000" dirty="0">
                <a:solidFill>
                  <a:srgbClr val="000000"/>
                </a:solidFill>
              </a:rPr>
              <a:t>(Lindon, 2012)</a:t>
            </a:r>
            <a:endParaRPr lang="en-US" sz="2000" dirty="0">
              <a:solidFill>
                <a:srgbClr val="000000"/>
              </a:solidFill>
              <a:cs typeface="Calibri"/>
            </a:endParaRPr>
          </a:p>
          <a:p>
            <a:endParaRPr lang="en-US" sz="1700">
              <a:solidFill>
                <a:srgbClr val="0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A29E00-96B0-4411-8E51-69B3D45BBDDC}"/>
              </a:ext>
            </a:extLst>
          </p:cNvPr>
          <p:cNvSpPr txBox="1"/>
          <p:nvPr/>
        </p:nvSpPr>
        <p:spPr>
          <a:xfrm>
            <a:off x="1684962" y="6556624"/>
            <a:ext cx="143324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(ISC Medical, 2019).</a:t>
            </a:r>
          </a:p>
        </p:txBody>
      </p:sp>
    </p:spTree>
    <p:extLst>
      <p:ext uri="{BB962C8B-B14F-4D97-AF65-F5344CB8AC3E}">
        <p14:creationId xmlns:p14="http://schemas.microsoft.com/office/powerpoint/2010/main" val="1764041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91160-E722-481B-AFAE-AAB6E45C5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Adaptability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62E0D-028E-4C61-B90C-8E3503567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Teacher adaptability has long been recognised as a component of effective instruction, empowering teachers to modify instruction to meet students’ needs (Parsons et al, 2016).</a:t>
            </a:r>
            <a:endParaRPr lang="en-US" sz="2000" dirty="0"/>
          </a:p>
          <a:p>
            <a:r>
              <a:rPr lang="en-GB" sz="2000" dirty="0">
                <a:ea typeface="+mn-lt"/>
                <a:cs typeface="+mn-lt"/>
              </a:rPr>
              <a:t>Recognising the layers of a student's lack of understanding requires careful </a:t>
            </a:r>
            <a:r>
              <a:rPr lang="en-GB" sz="2000" dirty="0" err="1">
                <a:ea typeface="+mn-lt"/>
                <a:cs typeface="+mn-lt"/>
              </a:rPr>
              <a:t>attunement</a:t>
            </a:r>
            <a:r>
              <a:rPr lang="en-GB" sz="2000" dirty="0">
                <a:ea typeface="+mn-lt"/>
                <a:cs typeface="+mn-lt"/>
              </a:rPr>
              <a:t> to each learner and involves pedagogical adaptability minute-to-minute, day-by-day (Vagle, 2016).</a:t>
            </a:r>
          </a:p>
          <a:p>
            <a:endParaRPr lang="en-GB" sz="2000">
              <a:cs typeface="Calibri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6A4413-9779-4726-A872-B5298BEAC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>
                <a:cs typeface="Calibri" panose="020F0502020204030204"/>
              </a:rPr>
              <a:t>Values important to outdoor learning:</a:t>
            </a:r>
            <a:endParaRPr lang="en-US" sz="2000"/>
          </a:p>
          <a:p>
            <a:r>
              <a:rPr lang="en-GB" sz="2000">
                <a:cs typeface="Calibri" panose="020F0502020204030204"/>
              </a:rPr>
              <a:t>A sustainable and rights-based approach.</a:t>
            </a:r>
          </a:p>
          <a:p>
            <a:r>
              <a:rPr lang="en-GB" sz="2000">
                <a:cs typeface="Calibri" panose="020F0502020204030204"/>
              </a:rPr>
              <a:t>To value free play and playful learning.</a:t>
            </a:r>
          </a:p>
          <a:p>
            <a:r>
              <a:rPr lang="en-GB" sz="2000">
                <a:cs typeface="Calibri" panose="020F0502020204030204"/>
              </a:rPr>
              <a:t>Providing a nurturing, natural environment.</a:t>
            </a:r>
          </a:p>
          <a:p>
            <a:r>
              <a:rPr lang="en-GB" sz="2000">
                <a:cs typeface="Calibri" panose="020F0502020204030204"/>
              </a:rPr>
              <a:t>Developing children's creative capacities.</a:t>
            </a:r>
          </a:p>
          <a:p>
            <a:r>
              <a:rPr lang="en-GB" sz="2000">
                <a:cs typeface="Calibri" panose="020F0502020204030204"/>
              </a:rPr>
              <a:t>(Robertson, 2014).</a:t>
            </a:r>
          </a:p>
        </p:txBody>
      </p:sp>
    </p:spTree>
    <p:extLst>
      <p:ext uri="{BB962C8B-B14F-4D97-AF65-F5344CB8AC3E}">
        <p14:creationId xmlns:p14="http://schemas.microsoft.com/office/powerpoint/2010/main" val="2680861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2552F5-A357-40F3-ADC8-919803C9F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Creativity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24DBF-EEA5-4DC3-82EF-71F1C7C185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The creative skills of the pre-service trainee teachers were at best as they designed the activities for their teaching practice session.</a:t>
            </a:r>
          </a:p>
          <a:p>
            <a:r>
              <a:rPr lang="en-GB" sz="2000" dirty="0">
                <a:cs typeface="Calibri" panose="020F0502020204030204"/>
              </a:rPr>
              <a:t>The </a:t>
            </a:r>
            <a:r>
              <a:rPr lang="en-GB" sz="2000" dirty="0">
                <a:ea typeface="+mn-lt"/>
                <a:cs typeface="+mn-lt"/>
              </a:rPr>
              <a:t> majority of the teacher trainees were good in preparing and arranging aids. This effort clearly showed their creative skills.</a:t>
            </a:r>
          </a:p>
          <a:p>
            <a:r>
              <a:rPr lang="en-GB" sz="2000" dirty="0">
                <a:ea typeface="+mn-lt"/>
                <a:cs typeface="+mn-lt"/>
              </a:rPr>
              <a:t>(</a:t>
            </a:r>
            <a:r>
              <a:rPr lang="en-GB" sz="2000" dirty="0" err="1">
                <a:ea typeface="+mn-lt"/>
                <a:cs typeface="+mn-lt"/>
              </a:rPr>
              <a:t>Alanzi</a:t>
            </a:r>
            <a:r>
              <a:rPr lang="en-GB" sz="2000" dirty="0">
                <a:ea typeface="+mn-lt"/>
                <a:cs typeface="+mn-lt"/>
              </a:rPr>
              <a:t>, 2019).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05B958-F786-43D4-90B7-B898E0D52C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Creativity means generating outcomes that are original and of value.</a:t>
            </a:r>
          </a:p>
          <a:p>
            <a:r>
              <a:rPr lang="en-GB" sz="2000">
                <a:ea typeface="+mn-lt"/>
                <a:cs typeface="+mn-lt"/>
              </a:rPr>
              <a:t>Creative thinking is also about judgement – the ability to judge the value of ideas and outputs.</a:t>
            </a:r>
          </a:p>
          <a:p>
            <a:r>
              <a:rPr lang="en-GB" sz="2000">
                <a:ea typeface="+mn-lt"/>
                <a:cs typeface="+mn-lt"/>
              </a:rPr>
              <a:t>Creativity thrives when there is time to explore, experiment and play with ideas.</a:t>
            </a:r>
          </a:p>
          <a:p>
            <a:r>
              <a:rPr lang="en-GB" sz="2000">
                <a:ea typeface="+mn-lt"/>
                <a:cs typeface="+mn-lt"/>
              </a:rPr>
              <a:t>(Fisher, 2004).</a:t>
            </a:r>
          </a:p>
        </p:txBody>
      </p:sp>
    </p:spTree>
    <p:extLst>
      <p:ext uri="{BB962C8B-B14F-4D97-AF65-F5344CB8AC3E}">
        <p14:creationId xmlns:p14="http://schemas.microsoft.com/office/powerpoint/2010/main" val="3694221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1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4DD041-7A7F-48D9-85AA-FE3FE1F10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Conclusion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41EBAD-6FFA-43B0-A4E6-E5DA42B11A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538442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7831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D56E9-22D1-4F8E-BDD5-270CA238B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7002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67B86-C830-4A3F-A03C-63B201291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550" y="1582169"/>
            <a:ext cx="10515600" cy="3871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000">
                <a:ea typeface="+mn-lt"/>
                <a:cs typeface="+mn-lt"/>
              </a:rPr>
              <a:t>Alanzi, M., 2019, ‘A Study of the Pre-Service Trainee Teachers’ Problems in Designing Lesson Plans’, </a:t>
            </a:r>
            <a:r>
              <a:rPr lang="en-GB" sz="1000" i="1">
                <a:ea typeface="+mn-lt"/>
                <a:cs typeface="+mn-lt"/>
              </a:rPr>
              <a:t>Arab World English Journal</a:t>
            </a:r>
            <a:r>
              <a:rPr lang="en-GB" sz="1000">
                <a:ea typeface="+mn-lt"/>
                <a:cs typeface="+mn-lt"/>
              </a:rPr>
              <a:t>, vol 10, issue 1, pp 166-182.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Anderson, N., 2019, </a:t>
            </a:r>
            <a:r>
              <a:rPr lang="en-GB" sz="1000" i="1">
                <a:ea typeface="+mn-lt"/>
                <a:cs typeface="+mn-lt"/>
              </a:rPr>
              <a:t>About the Institute</a:t>
            </a:r>
            <a:r>
              <a:rPr lang="en-GB" sz="1000">
                <a:ea typeface="+mn-lt"/>
                <a:cs typeface="+mn-lt"/>
              </a:rPr>
              <a:t>, available at </a:t>
            </a:r>
            <a:r>
              <a:rPr lang="en-GB" sz="1000" dirty="0">
                <a:ea typeface="+mn-lt"/>
                <a:cs typeface="+mn-lt"/>
                <a:hlinkClick r:id="rId2"/>
              </a:rPr>
              <a:t>https://www.outdoor-learning.org/About-Us</a:t>
            </a:r>
            <a:r>
              <a:rPr lang="en-GB" sz="1000">
                <a:ea typeface="+mn-lt"/>
                <a:cs typeface="+mn-lt"/>
              </a:rPr>
              <a:t>, accessed 07/10/19.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Brown, D., Triggle, N., 2018,</a:t>
            </a:r>
            <a:r>
              <a:rPr lang="en-GB" sz="1000" dirty="0">
                <a:ea typeface="+mn-lt"/>
                <a:cs typeface="+mn-lt"/>
              </a:rPr>
              <a:t> </a:t>
            </a:r>
            <a:r>
              <a:rPr lang="en-GB" sz="1000" i="1">
                <a:ea typeface="+mn-lt"/>
                <a:cs typeface="+mn-lt"/>
              </a:rPr>
              <a:t>Mental health: 10 charts on the scale of the problem</a:t>
            </a:r>
            <a:r>
              <a:rPr lang="en-GB" sz="1000">
                <a:ea typeface="+mn-lt"/>
                <a:cs typeface="+mn-lt"/>
              </a:rPr>
              <a:t>, available at </a:t>
            </a:r>
            <a:r>
              <a:rPr lang="en-GB" sz="1000" dirty="0">
                <a:ea typeface="+mn-lt"/>
                <a:cs typeface="+mn-lt"/>
                <a:hlinkClick r:id="rId3"/>
              </a:rPr>
              <a:t>https://www.bbc.co.uk/news/health-41125009</a:t>
            </a:r>
            <a:r>
              <a:rPr lang="en-GB" sz="1000">
                <a:ea typeface="+mn-lt"/>
                <a:cs typeface="+mn-lt"/>
              </a:rPr>
              <a:t>, accessed 10/10/19.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Bruce, T., 2012, </a:t>
            </a:r>
            <a:r>
              <a:rPr lang="en-GB" sz="1000" i="1">
                <a:ea typeface="+mn-lt"/>
                <a:cs typeface="+mn-lt"/>
              </a:rPr>
              <a:t>Early childhood practice: Froebel today</a:t>
            </a:r>
            <a:r>
              <a:rPr lang="en-GB" sz="1000">
                <a:ea typeface="+mn-lt"/>
                <a:cs typeface="+mn-lt"/>
              </a:rPr>
              <a:t>, Los Angeles: SAGE.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Estyn, 2011, </a:t>
            </a:r>
            <a:r>
              <a:rPr lang="en-GB" sz="1000" i="1">
                <a:ea typeface="+mn-lt"/>
                <a:cs typeface="+mn-lt"/>
              </a:rPr>
              <a:t>Outdoor Learning: an evaluation of learning in the outdoors for children under five in the foundation phase</a:t>
            </a:r>
            <a:r>
              <a:rPr lang="en-GB" sz="1000">
                <a:ea typeface="+mn-lt"/>
                <a:cs typeface="+mn-lt"/>
              </a:rPr>
              <a:t>, available at </a:t>
            </a:r>
            <a:r>
              <a:rPr lang="en-GB" sz="1000" dirty="0">
                <a:ea typeface="+mn-lt"/>
                <a:cs typeface="+mn-lt"/>
                <a:hlinkClick r:id="rId4"/>
              </a:rPr>
              <a:t>https://www.estyn.gov.wales/thematic-reports/outdoor-learning-evaluation-learning-outdoors-children-under-five-foundation-phase</a:t>
            </a:r>
            <a:r>
              <a:rPr lang="en-GB" sz="1000">
                <a:ea typeface="+mn-lt"/>
                <a:cs typeface="+mn-lt"/>
              </a:rPr>
              <a:t>, accessed 10/10/19.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Finn, K., Yan, Z., McInnis, K., 2018, ‘Promoting Physical Activity and Science Learning in an Outdoor Education Program’, </a:t>
            </a:r>
            <a:r>
              <a:rPr lang="en-GB" sz="1000" i="1">
                <a:ea typeface="+mn-lt"/>
                <a:cs typeface="+mn-lt"/>
              </a:rPr>
              <a:t>The Journal of Physical Education, Recreation and Dance</a:t>
            </a:r>
            <a:r>
              <a:rPr lang="en-GB" sz="1000">
                <a:ea typeface="+mn-lt"/>
                <a:cs typeface="+mn-lt"/>
              </a:rPr>
              <a:t>, vol 89, issue 1, pp 35-39.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Firth, R., Stoletenberg, E., Jennings, T., 2016, ‘Using an Outdoor Learning Space to Teach Sustainability and Material Processes in HE Product Design’, </a:t>
            </a:r>
            <a:r>
              <a:rPr lang="en-GB" sz="1000" i="1">
                <a:ea typeface="+mn-lt"/>
                <a:cs typeface="+mn-lt"/>
              </a:rPr>
              <a:t>International Journal of Art and Design Education</a:t>
            </a:r>
            <a:r>
              <a:rPr lang="en-GB" sz="1000">
                <a:ea typeface="+mn-lt"/>
                <a:cs typeface="+mn-lt"/>
              </a:rPr>
              <a:t>, vol 35, issue 3, pp 327-336.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Fisher, R., Williams, M., 2004, </a:t>
            </a:r>
            <a:r>
              <a:rPr lang="en-GB" sz="1000" i="1">
                <a:ea typeface="+mn-lt"/>
                <a:cs typeface="+mn-lt"/>
              </a:rPr>
              <a:t>Unlocking Creativity: Teaching Across the Curriculum</a:t>
            </a:r>
            <a:r>
              <a:rPr lang="en-GB" sz="1000">
                <a:ea typeface="+mn-lt"/>
                <a:cs typeface="+mn-lt"/>
              </a:rPr>
              <a:t>, London: David Fulton Publishers.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Forest School Association, 2019, </a:t>
            </a:r>
            <a:r>
              <a:rPr lang="en-GB" sz="1000" i="1">
                <a:ea typeface="+mn-lt"/>
                <a:cs typeface="+mn-lt"/>
              </a:rPr>
              <a:t>History of Forest School</a:t>
            </a:r>
            <a:r>
              <a:rPr lang="en-GB" sz="1000">
                <a:ea typeface="+mn-lt"/>
                <a:cs typeface="+mn-lt"/>
              </a:rPr>
              <a:t>, available at </a:t>
            </a:r>
            <a:r>
              <a:rPr lang="en-GB" sz="1000" u="sng" dirty="0">
                <a:ea typeface="+mn-lt"/>
                <a:cs typeface="+mn-lt"/>
                <a:hlinkClick r:id="rId5"/>
              </a:rPr>
              <a:t>https://www.forestschoolassociation.org/history-of-forest-school/</a:t>
            </a:r>
            <a:r>
              <a:rPr lang="en-GB" sz="1000">
                <a:ea typeface="+mn-lt"/>
                <a:cs typeface="+mn-lt"/>
              </a:rPr>
              <a:t>, accessed 10/10/19.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Gibbs, G.1988. Learning by doing: A guide, Birmingham: SCED.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Harris, R., Bilton, H., 2019, ‘Learning about the past: exploring the opportunities and challenges of using an outdoor learning approach’, </a:t>
            </a:r>
            <a:r>
              <a:rPr lang="en-GB" sz="1000" i="1">
                <a:ea typeface="+mn-lt"/>
                <a:cs typeface="+mn-lt"/>
              </a:rPr>
              <a:t>Cambridge Journal of Education</a:t>
            </a:r>
            <a:r>
              <a:rPr lang="en-GB" sz="1000">
                <a:ea typeface="+mn-lt"/>
                <a:cs typeface="+mn-lt"/>
              </a:rPr>
              <a:t>, vol 49, issue 1, pp 69-92.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ISC Medical, 2019, </a:t>
            </a:r>
            <a:r>
              <a:rPr lang="en-GB" sz="1000" i="1">
                <a:ea typeface="+mn-lt"/>
                <a:cs typeface="+mn-lt"/>
              </a:rPr>
              <a:t>The Benefits of Experiential Learning and Kolb's Learning Cycle for Training</a:t>
            </a:r>
            <a:r>
              <a:rPr lang="en-GB" sz="1000">
                <a:ea typeface="+mn-lt"/>
                <a:cs typeface="+mn-lt"/>
              </a:rPr>
              <a:t>, available at </a:t>
            </a:r>
            <a:r>
              <a:rPr lang="en-GB" sz="1000" dirty="0">
                <a:ea typeface="+mn-lt"/>
                <a:cs typeface="+mn-lt"/>
                <a:hlinkClick r:id="rId6"/>
              </a:rPr>
              <a:t>https://www.medical-interviews.co.uk/blog/benefits-experiential-learning-kolbs-learning-cycle-training</a:t>
            </a:r>
            <a:r>
              <a:rPr lang="en-GB" sz="1000">
                <a:ea typeface="+mn-lt"/>
                <a:cs typeface="+mn-lt"/>
              </a:rPr>
              <a:t>, accessed 2019. [IMAGE].</a:t>
            </a:r>
            <a:endParaRPr lang="en-GB" sz="1000" dirty="0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James, J., Williams, T., 2017, ‘School-Based Experiential Outdoor Education: A Neglected Necessity’, </a:t>
            </a:r>
            <a:r>
              <a:rPr lang="en-GB" sz="1000" i="1">
                <a:ea typeface="+mn-lt"/>
                <a:cs typeface="+mn-lt"/>
              </a:rPr>
              <a:t>Journal of Experiential Education</a:t>
            </a:r>
            <a:r>
              <a:rPr lang="en-GB" sz="1000">
                <a:ea typeface="+mn-lt"/>
                <a:cs typeface="+mn-lt"/>
              </a:rPr>
              <a:t>, vol 40, issue 1, pp 58-71.</a:t>
            </a:r>
            <a:endParaRPr lang="en-GB" sz="1000" dirty="0">
              <a:ea typeface="+mn-lt"/>
              <a:cs typeface="+mn-lt"/>
            </a:endParaRPr>
          </a:p>
          <a:p>
            <a:endParaRPr lang="en-GB" sz="1100" dirty="0">
              <a:ea typeface="+mn-lt"/>
              <a:cs typeface="+mn-lt"/>
            </a:endParaRPr>
          </a:p>
          <a:p>
            <a:endParaRPr lang="en-GB" sz="900" dirty="0">
              <a:ea typeface="+mn-lt"/>
              <a:cs typeface="+mn-lt"/>
            </a:endParaRPr>
          </a:p>
          <a:p>
            <a:endParaRPr lang="en-GB" sz="900" dirty="0">
              <a:ea typeface="+mn-lt"/>
              <a:cs typeface="+mn-lt"/>
            </a:endParaRPr>
          </a:p>
          <a:p>
            <a:endParaRPr lang="en-GB" sz="900" dirty="0">
              <a:ea typeface="+mn-lt"/>
              <a:cs typeface="+mn-lt"/>
            </a:endParaRPr>
          </a:p>
          <a:p>
            <a:endParaRPr lang="en-GB" sz="8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38425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073729-A001-49FE-A586-E308E9746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8A001-EB58-4169-AE6F-D009BC32F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100">
                <a:cs typeface="Calibri"/>
              </a:rPr>
              <a:t>Leadbetter, P., Bussu, A., Richards, M., 2019, ‘Emotive outdoor learning experiences in Higher Education: Personal reflections and evidence’, </a:t>
            </a:r>
            <a:r>
              <a:rPr lang="en-GB" sz="1100" i="1">
                <a:cs typeface="Calibri"/>
              </a:rPr>
              <a:t>Psychology Teaching Review</a:t>
            </a:r>
            <a:r>
              <a:rPr lang="en-GB" sz="1100">
                <a:cs typeface="Calibri"/>
              </a:rPr>
              <a:t>, vol 25, issue 1, pp 67-72.</a:t>
            </a:r>
            <a:endParaRPr lang="en-GB" sz="1100">
              <a:ea typeface="+mn-lt"/>
              <a:cs typeface="+mn-lt"/>
            </a:endParaRPr>
          </a:p>
          <a:p>
            <a:r>
              <a:rPr lang="en-GB" sz="1100">
                <a:cs typeface="Calibri"/>
              </a:rPr>
              <a:t>Lindon, J., 2012, </a:t>
            </a:r>
            <a:r>
              <a:rPr lang="en-GB" sz="1100" i="1">
                <a:cs typeface="Calibri"/>
              </a:rPr>
              <a:t>Reflective Practice and Early Years Professionalism</a:t>
            </a:r>
            <a:r>
              <a:rPr lang="en-GB" sz="1100">
                <a:cs typeface="Calibri"/>
              </a:rPr>
              <a:t>, 2nd ed., London: Hodder Education.</a:t>
            </a:r>
            <a:endParaRPr lang="en-GB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McAnally, H., Robertson, L., Hancox, R., 2018, 'Effects of an Outdoor Education Programme on Creative Thinking and Well-being in Adolescent Boys' </a:t>
            </a:r>
            <a:r>
              <a:rPr lang="en-GB" sz="1100" i="1">
                <a:ea typeface="+mn-lt"/>
                <a:cs typeface="+mn-lt"/>
              </a:rPr>
              <a:t>New Zealand Journal of Educational Studies, vol 53, issue 2, pp 241-255.</a:t>
            </a:r>
            <a:endParaRPr lang="en-GB" sz="1100" dirty="0">
              <a:cs typeface="Calibri"/>
            </a:endParaRPr>
          </a:p>
          <a:p>
            <a:r>
              <a:rPr lang="en-GB" sz="1100">
                <a:cs typeface="Calibri"/>
              </a:rPr>
              <a:t>Mental Health Taskforce, 2016, </a:t>
            </a:r>
            <a:r>
              <a:rPr lang="en-GB" sz="1100" i="1">
                <a:cs typeface="Calibri"/>
              </a:rPr>
              <a:t>The Five Year Forward View for Mental Health</a:t>
            </a:r>
            <a:r>
              <a:rPr lang="en-GB" sz="1100">
                <a:cs typeface="Calibri"/>
              </a:rPr>
              <a:t>, available at </a:t>
            </a:r>
            <a:r>
              <a:rPr lang="en-GB" sz="1100" dirty="0">
                <a:cs typeface="Calibri"/>
                <a:hlinkClick r:id="rId2"/>
              </a:rPr>
              <a:t>https://www.england.nhs.uk/wp-content/uploads/2016/02/Mental-Health-Taskforce-FYFV-final.pdf</a:t>
            </a:r>
            <a:r>
              <a:rPr lang="en-GB" sz="1100">
                <a:cs typeface="Calibri"/>
              </a:rPr>
              <a:t>, accessed 10/10/19.</a:t>
            </a:r>
            <a:endParaRPr lang="en-GB" sz="1100">
              <a:ea typeface="+mn-lt"/>
              <a:cs typeface="+mn-lt"/>
            </a:endParaRPr>
          </a:p>
          <a:p>
            <a:r>
              <a:rPr lang="en-GB" sz="1100">
                <a:cs typeface="Calibri"/>
              </a:rPr>
              <a:t>Parsons, A., Ankrum, J., Morewood, A., 2016, ‘Professional Development to Promote Teacher Adaptability’, </a:t>
            </a:r>
            <a:r>
              <a:rPr lang="en-GB" sz="1100" i="1">
                <a:cs typeface="Calibri"/>
              </a:rPr>
              <a:t>Theory Into Practice</a:t>
            </a:r>
            <a:r>
              <a:rPr lang="en-GB" sz="1100">
                <a:cs typeface="Calibri"/>
              </a:rPr>
              <a:t>, vol 55, issue 3, pp 250-258.</a:t>
            </a:r>
            <a:endParaRPr lang="en-GB" sz="1100">
              <a:ea typeface="+mn-lt"/>
              <a:cs typeface="+mn-lt"/>
            </a:endParaRPr>
          </a:p>
          <a:p>
            <a:r>
              <a:rPr lang="en-GB" sz="1100">
                <a:cs typeface="Calibri"/>
              </a:rPr>
              <a:t>Public Health Wales, 2017, </a:t>
            </a:r>
            <a:r>
              <a:rPr lang="en-GB" sz="1100" i="1">
                <a:cs typeface="Calibri"/>
              </a:rPr>
              <a:t>Every Child: Child Measurement Programme 2017/18</a:t>
            </a:r>
            <a:r>
              <a:rPr lang="en-GB" sz="1100">
                <a:cs typeface="Calibri"/>
              </a:rPr>
              <a:t>, available at </a:t>
            </a:r>
            <a:r>
              <a:rPr lang="en-GB" sz="1100" dirty="0">
                <a:cs typeface="Calibri"/>
                <a:hlinkClick r:id="rId3"/>
              </a:rPr>
              <a:t>http://www.wales.nhs.uk/sitesplus/888/page/67795</a:t>
            </a:r>
            <a:r>
              <a:rPr lang="en-GB" sz="1100">
                <a:cs typeface="Calibri"/>
              </a:rPr>
              <a:t>, accessed 10/10/19.</a:t>
            </a:r>
            <a:endParaRPr lang="en-GB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Quay, J., Seaman, J., 2013, </a:t>
            </a:r>
            <a:r>
              <a:rPr lang="en-GB" sz="1100" i="1">
                <a:ea typeface="+mn-lt"/>
                <a:cs typeface="+mn-lt"/>
              </a:rPr>
              <a:t>John Dewey and Education Outdoors: Making Sense of the ‘Educational Situation’ through more than a Century of Progressive Reforms</a:t>
            </a:r>
            <a:r>
              <a:rPr lang="en-GB" sz="1100">
                <a:ea typeface="+mn-lt"/>
                <a:cs typeface="+mn-lt"/>
              </a:rPr>
              <a:t>, Rotterdam; Boston: Sense Publishers.</a:t>
            </a:r>
          </a:p>
          <a:p>
            <a:r>
              <a:rPr lang="en-GB" sz="1100">
                <a:cs typeface="Calibri"/>
              </a:rPr>
              <a:t>Robertson, J., 2014, </a:t>
            </a:r>
            <a:r>
              <a:rPr lang="en-GB" sz="1100" i="1">
                <a:cs typeface="Calibri"/>
              </a:rPr>
              <a:t>Dirty Teaching: A Beginner’s Guide to Learning Outdoors</a:t>
            </a:r>
            <a:r>
              <a:rPr lang="en-GB" sz="1100">
                <a:cs typeface="Calibri"/>
              </a:rPr>
              <a:t>, Carmarthen: Independent Thinking Press.</a:t>
            </a:r>
            <a:endParaRPr lang="en-GB" sz="1100">
              <a:ea typeface="+mn-lt"/>
              <a:cs typeface="+mn-lt"/>
            </a:endParaRPr>
          </a:p>
          <a:p>
            <a:r>
              <a:rPr lang="en-GB" sz="1100">
                <a:cs typeface="Calibri"/>
              </a:rPr>
              <a:t>Royal Society for the Protection of Birds, 2012, </a:t>
            </a:r>
            <a:r>
              <a:rPr lang="en-GB" sz="1100" i="1">
                <a:cs typeface="Calibri"/>
              </a:rPr>
              <a:t>Every Child Outdoors Wales</a:t>
            </a:r>
            <a:r>
              <a:rPr lang="en-GB" sz="1100">
                <a:cs typeface="Calibri"/>
              </a:rPr>
              <a:t>, available at </a:t>
            </a:r>
            <a:r>
              <a:rPr lang="en-GB" sz="1100" dirty="0">
                <a:cs typeface="Calibri"/>
                <a:hlinkClick r:id="rId4"/>
              </a:rPr>
              <a:t>https://www.rspb.org.uk/globalassets/downloads/documents/positions/education/every-child-outdoors---wales.pdf</a:t>
            </a:r>
            <a:r>
              <a:rPr lang="en-GB" sz="1100">
                <a:cs typeface="Calibri"/>
              </a:rPr>
              <a:t>, accessed 10/10/19.</a:t>
            </a:r>
            <a:endParaRPr lang="en-GB" sz="1100">
              <a:ea typeface="+mn-lt"/>
              <a:cs typeface="+mn-lt"/>
            </a:endParaRPr>
          </a:p>
          <a:p>
            <a:r>
              <a:rPr lang="en-GB" sz="1100">
                <a:cs typeface="Calibri"/>
              </a:rPr>
              <a:t>Shaheen, R., 2010, ‘Creativity and Education’, </a:t>
            </a:r>
            <a:r>
              <a:rPr lang="en-GB" sz="1100" i="1">
                <a:cs typeface="Calibri"/>
              </a:rPr>
              <a:t>Creative Education</a:t>
            </a:r>
            <a:r>
              <a:rPr lang="en-GB" sz="1100">
                <a:cs typeface="Calibri"/>
              </a:rPr>
              <a:t>, vol 1, issue 3, pp 166-169.</a:t>
            </a:r>
            <a:endParaRPr lang="en-GB" sz="1100">
              <a:ea typeface="+mn-lt"/>
              <a:cs typeface="+mn-lt"/>
            </a:endParaRPr>
          </a:p>
          <a:p>
            <a:r>
              <a:rPr lang="en-GB" sz="1100">
                <a:cs typeface="Calibri"/>
              </a:rPr>
              <a:t>Vagle, M., 2016, ‘Making Pedagogical Adaptability Less Obvious’, </a:t>
            </a:r>
            <a:r>
              <a:rPr lang="en-GB" sz="1100" i="1">
                <a:cs typeface="Calibri"/>
              </a:rPr>
              <a:t>Theory Into Practice</a:t>
            </a:r>
            <a:r>
              <a:rPr lang="en-GB" sz="1100">
                <a:cs typeface="Calibri"/>
              </a:rPr>
              <a:t>, vol 55, issue 3, pp 207-216.</a:t>
            </a:r>
            <a:endParaRPr lang="en-GB" sz="1100">
              <a:ea typeface="+mn-lt"/>
              <a:cs typeface="+mn-lt"/>
            </a:endParaRPr>
          </a:p>
          <a:p>
            <a:r>
              <a:rPr lang="en-GB" sz="1100">
                <a:cs typeface="Calibri"/>
              </a:rPr>
              <a:t>Welsh Government, 2015, </a:t>
            </a:r>
            <a:r>
              <a:rPr lang="en-GB" sz="1100" i="1">
                <a:cs typeface="Calibri"/>
              </a:rPr>
              <a:t>Successful Futures: Looking at the Curriculum and Assessment Arrangements in Wales</a:t>
            </a:r>
            <a:r>
              <a:rPr lang="en-GB" sz="1100">
                <a:cs typeface="Calibri"/>
              </a:rPr>
              <a:t>, available at </a:t>
            </a:r>
            <a:r>
              <a:rPr lang="en-GB" sz="1100" dirty="0">
                <a:cs typeface="Calibri"/>
                <a:hlinkClick r:id="rId5"/>
              </a:rPr>
              <a:t>https://gov.wales/sites/default/files/publications/2018-03/succesful-futures-a-summary-of-professor-graham-donaldsons-report.pdf</a:t>
            </a:r>
            <a:r>
              <a:rPr lang="en-GB" sz="1100">
                <a:cs typeface="Calibri"/>
              </a:rPr>
              <a:t>, accessed 10/10/19.</a:t>
            </a:r>
          </a:p>
          <a:p>
            <a:r>
              <a:rPr lang="en-GB" sz="1100">
                <a:ea typeface="+mn-lt"/>
                <a:cs typeface="+mn-lt"/>
              </a:rPr>
              <a:t>Wood, J., 2017, </a:t>
            </a:r>
            <a:r>
              <a:rPr lang="en-GB" sz="1100" i="1">
                <a:ea typeface="+mn-lt"/>
                <a:cs typeface="+mn-lt"/>
              </a:rPr>
              <a:t>What We Can Learn From Finland’s ‘Forest Schools’</a:t>
            </a:r>
            <a:r>
              <a:rPr lang="en-GB" sz="1100">
                <a:ea typeface="+mn-lt"/>
                <a:cs typeface="+mn-lt"/>
              </a:rPr>
              <a:t>, [online] available at </a:t>
            </a:r>
            <a:r>
              <a:rPr lang="en-GB" sz="1100" u="sng" dirty="0">
                <a:ea typeface="+mn-lt"/>
                <a:cs typeface="+mn-lt"/>
                <a:hlinkClick r:id="rId6"/>
              </a:rPr>
              <a:t>https://theculturetrip.com/europe/finland/articles/what-we-can-learn-from-finlands-forest-schools/</a:t>
            </a:r>
            <a:r>
              <a:rPr lang="en-GB" sz="1100">
                <a:ea typeface="+mn-lt"/>
                <a:cs typeface="+mn-lt"/>
              </a:rPr>
              <a:t>, accessed 10/10/19.</a:t>
            </a:r>
          </a:p>
        </p:txBody>
      </p:sp>
    </p:spTree>
    <p:extLst>
      <p:ext uri="{BB962C8B-B14F-4D97-AF65-F5344CB8AC3E}">
        <p14:creationId xmlns:p14="http://schemas.microsoft.com/office/powerpoint/2010/main" val="60227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DBF3D-E0DA-4E31-99C7-AFCF58258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Bibliography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2818D-D58B-4292-9D9C-94E06E974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144" y="1708079"/>
            <a:ext cx="10515600" cy="3871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900">
                <a:ea typeface="+mn-lt"/>
                <a:cs typeface="+mn-lt"/>
              </a:rPr>
              <a:t>Alanzi, M., 2019, ‘A Study of the Pre-Service Trainee Teachers’ Problems in Designing Lesson Plans’, </a:t>
            </a:r>
            <a:r>
              <a:rPr lang="en-GB" sz="900" i="1">
                <a:ea typeface="+mn-lt"/>
                <a:cs typeface="+mn-lt"/>
              </a:rPr>
              <a:t>Arab World English Journal</a:t>
            </a:r>
            <a:r>
              <a:rPr lang="en-GB" sz="900">
                <a:ea typeface="+mn-lt"/>
                <a:cs typeface="+mn-lt"/>
              </a:rPr>
              <a:t>, vol 10, issue 1, pp 166-182.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Anderson, N., 2019, </a:t>
            </a:r>
            <a:r>
              <a:rPr lang="en-GB" sz="900" i="1">
                <a:ea typeface="+mn-lt"/>
                <a:cs typeface="+mn-lt"/>
              </a:rPr>
              <a:t>About the Institute</a:t>
            </a:r>
            <a:r>
              <a:rPr lang="en-GB" sz="900">
                <a:ea typeface="+mn-lt"/>
                <a:cs typeface="+mn-lt"/>
              </a:rPr>
              <a:t>, available at </a:t>
            </a:r>
            <a:r>
              <a:rPr lang="en-GB" sz="900" dirty="0">
                <a:ea typeface="+mn-lt"/>
                <a:cs typeface="+mn-lt"/>
                <a:hlinkClick r:id="rId2"/>
              </a:rPr>
              <a:t>https://www.outdoor-learning.org/About-Us</a:t>
            </a:r>
            <a:r>
              <a:rPr lang="en-GB" sz="900">
                <a:ea typeface="+mn-lt"/>
                <a:cs typeface="+mn-lt"/>
              </a:rPr>
              <a:t>, accessed 07/10/19.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Brown, D., Triggle, N., 2018,</a:t>
            </a:r>
            <a:r>
              <a:rPr lang="en-GB" sz="900" dirty="0">
                <a:ea typeface="+mn-lt"/>
                <a:cs typeface="+mn-lt"/>
              </a:rPr>
              <a:t> </a:t>
            </a:r>
            <a:r>
              <a:rPr lang="en-GB" sz="900" i="1">
                <a:ea typeface="+mn-lt"/>
                <a:cs typeface="+mn-lt"/>
              </a:rPr>
              <a:t>Mental health: 10 charts on the scale of the problem</a:t>
            </a:r>
            <a:r>
              <a:rPr lang="en-GB" sz="900">
                <a:ea typeface="+mn-lt"/>
                <a:cs typeface="+mn-lt"/>
              </a:rPr>
              <a:t>, available at </a:t>
            </a:r>
            <a:r>
              <a:rPr lang="en-GB" sz="900" dirty="0">
                <a:ea typeface="+mn-lt"/>
                <a:cs typeface="+mn-lt"/>
                <a:hlinkClick r:id="rId3"/>
              </a:rPr>
              <a:t>https://www.bbc.co.uk/news/health-41125009</a:t>
            </a:r>
            <a:r>
              <a:rPr lang="en-GB" sz="900">
                <a:ea typeface="+mn-lt"/>
                <a:cs typeface="+mn-lt"/>
              </a:rPr>
              <a:t>, accessed 10/10/19.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Bruce, T., 2012, </a:t>
            </a:r>
            <a:r>
              <a:rPr lang="en-GB" sz="900" i="1">
                <a:ea typeface="+mn-lt"/>
                <a:cs typeface="+mn-lt"/>
              </a:rPr>
              <a:t>Early childhood practice: Froebel today</a:t>
            </a:r>
            <a:r>
              <a:rPr lang="en-GB" sz="900">
                <a:ea typeface="+mn-lt"/>
                <a:cs typeface="+mn-lt"/>
              </a:rPr>
              <a:t>, Los Angeles: SAGE.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Cree, J., 2009, ‘l Forest School and the Learning Outside the Classroom manifesto - what makes it different from all the other outside the classroom educations?’, </a:t>
            </a:r>
            <a:r>
              <a:rPr lang="en-GB" sz="900" i="1">
                <a:ea typeface="+mn-lt"/>
                <a:cs typeface="+mn-lt"/>
              </a:rPr>
              <a:t>Horizons</a:t>
            </a:r>
            <a:r>
              <a:rPr lang="en-GB" sz="900">
                <a:ea typeface="+mn-lt"/>
                <a:cs typeface="+mn-lt"/>
              </a:rPr>
              <a:t>, vol 48, available at </a:t>
            </a:r>
            <a:r>
              <a:rPr lang="en-GB" sz="900" u="sng" dirty="0">
                <a:ea typeface="+mn-lt"/>
                <a:cs typeface="+mn-lt"/>
                <a:hlinkClick r:id="rId4"/>
              </a:rPr>
              <a:t>https://www.outdoor-learning.org/Good-Practice/Develop-your-Organisation/Outdoor-Learning-in-Schools/Teaching-Outdoors</a:t>
            </a:r>
            <a:r>
              <a:rPr lang="en-GB" sz="900">
                <a:ea typeface="+mn-lt"/>
                <a:cs typeface="+mn-lt"/>
              </a:rPr>
              <a:t>, accessed 07/10/19.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Crossland, D., 2008, ‘Hidden messages – teaching fear’, </a:t>
            </a:r>
            <a:r>
              <a:rPr lang="en-GB" sz="900" i="1">
                <a:ea typeface="+mn-lt"/>
                <a:cs typeface="+mn-lt"/>
              </a:rPr>
              <a:t>Horizons</a:t>
            </a:r>
            <a:r>
              <a:rPr lang="en-GB" sz="900">
                <a:ea typeface="+mn-lt"/>
                <a:cs typeface="+mn-lt"/>
              </a:rPr>
              <a:t>, vol 42, available at </a:t>
            </a:r>
            <a:r>
              <a:rPr lang="en-GB" sz="900" u="sng" dirty="0">
                <a:ea typeface="+mn-lt"/>
                <a:cs typeface="+mn-lt"/>
                <a:hlinkClick r:id="rId4"/>
              </a:rPr>
              <a:t>https://www.outdoor-learning.org/Good-Practice/Develop-your-Organisation/Outdoor-Learning-in-Schools/Teaching-Outdoors</a:t>
            </a:r>
            <a:r>
              <a:rPr lang="en-GB" sz="900">
                <a:ea typeface="+mn-lt"/>
                <a:cs typeface="+mn-lt"/>
              </a:rPr>
              <a:t>, accessed 07/10/19.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Estyn, 2011, </a:t>
            </a:r>
            <a:r>
              <a:rPr lang="en-GB" sz="900" i="1">
                <a:ea typeface="+mn-lt"/>
                <a:cs typeface="+mn-lt"/>
              </a:rPr>
              <a:t>Outdoor Learning: an evaluation of learning in the outdoors for children under five in the foundation phase</a:t>
            </a:r>
            <a:r>
              <a:rPr lang="en-GB" sz="900">
                <a:ea typeface="+mn-lt"/>
                <a:cs typeface="+mn-lt"/>
              </a:rPr>
              <a:t>, available at </a:t>
            </a:r>
            <a:r>
              <a:rPr lang="en-GB" sz="900" dirty="0">
                <a:ea typeface="+mn-lt"/>
                <a:cs typeface="+mn-lt"/>
                <a:hlinkClick r:id="rId5"/>
              </a:rPr>
              <a:t>https://www.estyn.gov.wales/thematic-reports/outdoor-learning-evaluation-learning-outdoors-children-under-five-foundation-phase</a:t>
            </a:r>
            <a:r>
              <a:rPr lang="en-GB" sz="900">
                <a:ea typeface="+mn-lt"/>
                <a:cs typeface="+mn-lt"/>
              </a:rPr>
              <a:t>, accessed 10/10/19.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Finn, K., Yan, Z., McInnis, K., 2018, ‘Promoting Physical Activity and Science Learning in an Outdoor Education Program’, </a:t>
            </a:r>
            <a:r>
              <a:rPr lang="en-GB" sz="900" i="1">
                <a:ea typeface="+mn-lt"/>
                <a:cs typeface="+mn-lt"/>
              </a:rPr>
              <a:t>The Journal of Physical Education, Recreation and Dance</a:t>
            </a:r>
            <a:r>
              <a:rPr lang="en-GB" sz="900">
                <a:ea typeface="+mn-lt"/>
                <a:cs typeface="+mn-lt"/>
              </a:rPr>
              <a:t>, vol 89, issue 1, pp 35-39.</a:t>
            </a:r>
            <a:endParaRPr lang="en-US" sz="90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Firth, R., Stoletenberg, E., Jennings, T., 2016, ‘Using an Outdoor Learning Space to Teach Sustainability and Material Processes in HE Product Design’, </a:t>
            </a:r>
            <a:r>
              <a:rPr lang="en-GB" sz="900" i="1">
                <a:ea typeface="+mn-lt"/>
                <a:cs typeface="+mn-lt"/>
              </a:rPr>
              <a:t>International Journal of Art and Design Education</a:t>
            </a:r>
            <a:r>
              <a:rPr lang="en-GB" sz="900">
                <a:ea typeface="+mn-lt"/>
                <a:cs typeface="+mn-lt"/>
              </a:rPr>
              <a:t>, vol 35, issue 3, pp 327-336.</a:t>
            </a:r>
            <a:endParaRPr lang="en-US" sz="90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Fisher, R., Williams, M., 2004, </a:t>
            </a:r>
            <a:r>
              <a:rPr lang="en-GB" sz="900" i="1">
                <a:ea typeface="+mn-lt"/>
                <a:cs typeface="+mn-lt"/>
              </a:rPr>
              <a:t>Unlocking Creativity: Teaching Across the Curriculum</a:t>
            </a:r>
            <a:r>
              <a:rPr lang="en-GB" sz="900">
                <a:ea typeface="+mn-lt"/>
                <a:cs typeface="+mn-lt"/>
              </a:rPr>
              <a:t>, London: David Fulton Publishers.</a:t>
            </a:r>
            <a:endParaRPr lang="en-US" sz="90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Forest School Association, 2019, </a:t>
            </a:r>
            <a:r>
              <a:rPr lang="en-GB" sz="900" i="1">
                <a:ea typeface="+mn-lt"/>
                <a:cs typeface="+mn-lt"/>
              </a:rPr>
              <a:t>History of Forest School</a:t>
            </a:r>
            <a:r>
              <a:rPr lang="en-GB" sz="900">
                <a:ea typeface="+mn-lt"/>
                <a:cs typeface="+mn-lt"/>
              </a:rPr>
              <a:t>, available at </a:t>
            </a:r>
            <a:r>
              <a:rPr lang="en-GB" sz="900" u="sng" dirty="0">
                <a:ea typeface="+mn-lt"/>
                <a:cs typeface="+mn-lt"/>
                <a:hlinkClick r:id="rId6"/>
              </a:rPr>
              <a:t>https://www.forestschoolassociation.org/history-of-forest-school/</a:t>
            </a:r>
            <a:r>
              <a:rPr lang="en-GB" sz="900">
                <a:ea typeface="+mn-lt"/>
                <a:cs typeface="+mn-lt"/>
              </a:rPr>
              <a:t>, accessed 10/10/19.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Gibbs, G.1988. Learning by doing: A guide, Birmingham: SCED.</a:t>
            </a:r>
            <a:endParaRPr lang="en-US" sz="90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Harris, R., Bilton, H., 2019, ‘Learning about the past: exploring the opportunities and challenges of using an outdoor learning approach’, </a:t>
            </a:r>
            <a:r>
              <a:rPr lang="en-GB" sz="900" i="1">
                <a:ea typeface="+mn-lt"/>
                <a:cs typeface="+mn-lt"/>
              </a:rPr>
              <a:t>Cambridge Journal of Education</a:t>
            </a:r>
            <a:r>
              <a:rPr lang="en-GB" sz="900">
                <a:ea typeface="+mn-lt"/>
                <a:cs typeface="+mn-lt"/>
              </a:rPr>
              <a:t>, vol 49, issue 1, pp 69-92.</a:t>
            </a:r>
            <a:endParaRPr lang="en-US" sz="90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Herbert, J., 2005, ‘Making environmental education meaningful’, </a:t>
            </a:r>
            <a:r>
              <a:rPr lang="en-GB" sz="900" i="1">
                <a:ea typeface="+mn-lt"/>
                <a:cs typeface="+mn-lt"/>
              </a:rPr>
              <a:t>Horizons</a:t>
            </a:r>
            <a:r>
              <a:rPr lang="en-GB" sz="900">
                <a:ea typeface="+mn-lt"/>
                <a:cs typeface="+mn-lt"/>
              </a:rPr>
              <a:t>, vol 32, available at </a:t>
            </a:r>
            <a:r>
              <a:rPr lang="en-GB" sz="900" u="sng" dirty="0">
                <a:ea typeface="+mn-lt"/>
                <a:cs typeface="+mn-lt"/>
                <a:hlinkClick r:id="rId4"/>
              </a:rPr>
              <a:t>https://www.outdoor-learning.org/Good-Practice/Develop-your-Organisation/Outdoor-Learning-in-Schools/Teaching-Outdoors</a:t>
            </a:r>
            <a:r>
              <a:rPr lang="en-GB" sz="900">
                <a:ea typeface="+mn-lt"/>
                <a:cs typeface="+mn-lt"/>
              </a:rPr>
              <a:t>, accessed 07/10/19.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James, J., Williams, T., 2017, ‘School-Based Experiential Outdoor Education: A Neglected Necessity’, </a:t>
            </a:r>
            <a:r>
              <a:rPr lang="en-GB" sz="900" i="1">
                <a:ea typeface="+mn-lt"/>
                <a:cs typeface="+mn-lt"/>
              </a:rPr>
              <a:t>Journal of Experiential Education</a:t>
            </a:r>
            <a:r>
              <a:rPr lang="en-GB" sz="900">
                <a:ea typeface="+mn-lt"/>
                <a:cs typeface="+mn-lt"/>
              </a:rPr>
              <a:t>, vol 40, issue 1, pp 58-71.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>
                <a:ea typeface="+mn-lt"/>
                <a:cs typeface="+mn-lt"/>
              </a:rPr>
              <a:t>Kerry, T., Wilding, M., 2004, </a:t>
            </a:r>
            <a:r>
              <a:rPr lang="en-GB" sz="900" i="1">
                <a:ea typeface="+mn-lt"/>
                <a:cs typeface="+mn-lt"/>
              </a:rPr>
              <a:t>Effective Classroom Teacher: Developing the Skills You Need in Today’s Classroom</a:t>
            </a:r>
            <a:r>
              <a:rPr lang="en-GB" sz="900">
                <a:ea typeface="+mn-lt"/>
                <a:cs typeface="+mn-lt"/>
              </a:rPr>
              <a:t>, Essex: Pearson Education.</a:t>
            </a:r>
          </a:p>
          <a:p>
            <a:r>
              <a:rPr lang="en-GB" sz="900">
                <a:ea typeface="+mn-lt"/>
                <a:cs typeface="+mn-lt"/>
              </a:rPr>
              <a:t>Kolb, D., 1984, </a:t>
            </a:r>
            <a:r>
              <a:rPr lang="en-GB" sz="900" i="1">
                <a:ea typeface="+mn-lt"/>
                <a:cs typeface="+mn-lt"/>
              </a:rPr>
              <a:t>Experiential Learning: Experience as the Source of Learning and Development</a:t>
            </a:r>
            <a:r>
              <a:rPr lang="en-GB" sz="900">
                <a:ea typeface="+mn-lt"/>
                <a:cs typeface="+mn-lt"/>
              </a:rPr>
              <a:t>, New Jersey: Prentice Hall.</a:t>
            </a:r>
            <a:endParaRPr lang="en-GB" sz="9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67179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D57604-AA79-42BA-A1FF-A074CFE12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Bibliography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8604D-A506-4341-9F08-9FF806F46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6501"/>
            <a:ext cx="10515600" cy="3871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900" dirty="0">
                <a:cs typeface="Calibri"/>
              </a:rPr>
              <a:t>Lawton, M., 2017, ‘ “Employers” perspectives on maximising undergraduate student learning from the outdoor education centre work placement’, </a:t>
            </a:r>
            <a:r>
              <a:rPr lang="en-GB" sz="900" i="1" dirty="0">
                <a:cs typeface="Calibri"/>
              </a:rPr>
              <a:t>Journal of Hospitality, Leisure, Sport &amp; Tourism Education</a:t>
            </a:r>
            <a:r>
              <a:rPr lang="en-GB" sz="900" dirty="0">
                <a:cs typeface="Calibri"/>
              </a:rPr>
              <a:t>, vol 21, part A, pp 1-12.</a:t>
            </a:r>
            <a:endParaRPr lang="en-US" sz="900" dirty="0">
              <a:ea typeface="+mn-lt"/>
              <a:cs typeface="+mn-lt"/>
            </a:endParaRPr>
          </a:p>
          <a:p>
            <a:r>
              <a:rPr lang="en-GB" sz="900" dirty="0">
                <a:cs typeface="Calibri"/>
              </a:rPr>
              <a:t>Leadbetter, P., </a:t>
            </a:r>
            <a:r>
              <a:rPr lang="en-GB" sz="900" dirty="0" err="1">
                <a:cs typeface="Calibri"/>
              </a:rPr>
              <a:t>Bussu</a:t>
            </a:r>
            <a:r>
              <a:rPr lang="en-GB" sz="900" dirty="0">
                <a:cs typeface="Calibri"/>
              </a:rPr>
              <a:t>, A., Richards, M., 2019, ‘Emotive outdoor learning experiences in Higher Education: Personal reflections and evidence’, </a:t>
            </a:r>
            <a:r>
              <a:rPr lang="en-GB" sz="900" i="1" dirty="0">
                <a:cs typeface="Calibri"/>
              </a:rPr>
              <a:t>Psychology Teaching Review</a:t>
            </a:r>
            <a:r>
              <a:rPr lang="en-GB" sz="900" dirty="0">
                <a:cs typeface="Calibri"/>
              </a:rPr>
              <a:t>, vol 25, issue 1, pp 67-72.</a:t>
            </a:r>
            <a:endParaRPr lang="en-US" sz="900" dirty="0">
              <a:ea typeface="+mn-lt"/>
              <a:cs typeface="+mn-lt"/>
            </a:endParaRPr>
          </a:p>
          <a:p>
            <a:r>
              <a:rPr lang="en-GB" sz="900" dirty="0">
                <a:cs typeface="Calibri"/>
              </a:rPr>
              <a:t>Lindon, J., 2012, </a:t>
            </a:r>
            <a:r>
              <a:rPr lang="en-GB" sz="900" i="1" dirty="0">
                <a:cs typeface="Calibri"/>
              </a:rPr>
              <a:t>Reflective Practice and Early Years Professionalism</a:t>
            </a:r>
            <a:r>
              <a:rPr lang="en-GB" sz="900" dirty="0">
                <a:cs typeface="Calibri"/>
              </a:rPr>
              <a:t>, 2nd ed., London: Hodder Education.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McAnally, H., Robertson, L., </a:t>
            </a:r>
            <a:r>
              <a:rPr lang="en-GB" sz="900" dirty="0" err="1">
                <a:ea typeface="+mn-lt"/>
                <a:cs typeface="+mn-lt"/>
              </a:rPr>
              <a:t>Hancox</a:t>
            </a:r>
            <a:r>
              <a:rPr lang="en-GB" sz="900" dirty="0">
                <a:ea typeface="+mn-lt"/>
                <a:cs typeface="+mn-lt"/>
              </a:rPr>
              <a:t>, R., 2018, 'Effects of an Outdoor Education Programme on Creative Thinking and Well-being in Adolescent Boys' </a:t>
            </a:r>
            <a:r>
              <a:rPr lang="en-GB" sz="900" i="1" dirty="0">
                <a:ea typeface="+mn-lt"/>
                <a:cs typeface="+mn-lt"/>
              </a:rPr>
              <a:t>New Zealand Journal of Educational Studies, vol 53, issue 2, pp 241-255.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Mental Health Taskforce, 2016, </a:t>
            </a:r>
            <a:r>
              <a:rPr lang="en-GB" sz="900" i="1" dirty="0">
                <a:ea typeface="+mn-lt"/>
                <a:cs typeface="+mn-lt"/>
              </a:rPr>
              <a:t>The Five Year Forward View for Mental Health</a:t>
            </a:r>
            <a:r>
              <a:rPr lang="en-GB" sz="900" dirty="0">
                <a:ea typeface="+mn-lt"/>
                <a:cs typeface="+mn-lt"/>
              </a:rPr>
              <a:t>, available at </a:t>
            </a:r>
            <a:r>
              <a:rPr lang="en-GB" sz="900" dirty="0">
                <a:ea typeface="+mn-lt"/>
                <a:cs typeface="+mn-lt"/>
                <a:hlinkClick r:id="rId2"/>
              </a:rPr>
              <a:t>https://www.england.nhs.uk/wp-content/uploads/2016/02/Mental-Health-Taskforce-FYFV-final.pdf</a:t>
            </a:r>
            <a:r>
              <a:rPr lang="en-GB" sz="900" dirty="0">
                <a:ea typeface="+mn-lt"/>
                <a:cs typeface="+mn-lt"/>
              </a:rPr>
              <a:t>, accessed 10/10/19.</a:t>
            </a:r>
            <a:endParaRPr lang="en-GB" sz="900" dirty="0">
              <a:cs typeface="Calibri"/>
            </a:endParaRPr>
          </a:p>
          <a:p>
            <a:r>
              <a:rPr lang="en-GB" sz="900" dirty="0">
                <a:cs typeface="Calibri"/>
              </a:rPr>
              <a:t>Parsons, A., Ankrum, J., Morewood, A., 2016, ‘Professional Development to Promote Teacher Adaptability’, </a:t>
            </a:r>
            <a:r>
              <a:rPr lang="en-GB" sz="900" i="1" dirty="0">
                <a:cs typeface="Calibri"/>
              </a:rPr>
              <a:t>Theory Into Practice</a:t>
            </a:r>
            <a:r>
              <a:rPr lang="en-GB" sz="900" dirty="0">
                <a:cs typeface="Calibri"/>
              </a:rPr>
              <a:t>, vol 55, issue 3, pp 250-258.</a:t>
            </a:r>
            <a:endParaRPr lang="en-US" sz="900" dirty="0">
              <a:ea typeface="+mn-lt"/>
              <a:cs typeface="+mn-lt"/>
            </a:endParaRPr>
          </a:p>
          <a:p>
            <a:r>
              <a:rPr lang="en-GB" sz="900" dirty="0">
                <a:cs typeface="Calibri"/>
              </a:rPr>
              <a:t>Pembrokeshire Outdoor Schools, 2019, </a:t>
            </a:r>
            <a:r>
              <a:rPr lang="en-GB" sz="900" i="1" dirty="0">
                <a:cs typeface="Calibri"/>
              </a:rPr>
              <a:t>What is an Outdoor School?</a:t>
            </a:r>
            <a:r>
              <a:rPr lang="en-GB" sz="900" dirty="0">
                <a:cs typeface="Calibri"/>
              </a:rPr>
              <a:t>, available at </a:t>
            </a:r>
            <a:r>
              <a:rPr lang="en-GB" sz="900" u="sng" dirty="0">
                <a:cs typeface="Calibri"/>
                <a:hlinkClick r:id="rId3"/>
              </a:rPr>
              <a:t>http://pembrokeshireoutdoorschools.co.uk/</a:t>
            </a:r>
            <a:r>
              <a:rPr lang="en-GB" sz="900" dirty="0">
                <a:cs typeface="Calibri"/>
              </a:rPr>
              <a:t>, accessed 07/10/19.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Public Health Wales, 2017, </a:t>
            </a:r>
            <a:r>
              <a:rPr lang="en-GB" sz="900" i="1" dirty="0">
                <a:ea typeface="+mn-lt"/>
                <a:cs typeface="+mn-lt"/>
              </a:rPr>
              <a:t>Every Child: Child Measurement Programme 2017/18</a:t>
            </a:r>
            <a:r>
              <a:rPr lang="en-GB" sz="900" dirty="0">
                <a:ea typeface="+mn-lt"/>
                <a:cs typeface="+mn-lt"/>
              </a:rPr>
              <a:t>, available at </a:t>
            </a:r>
            <a:r>
              <a:rPr lang="en-GB" sz="900" dirty="0">
                <a:ea typeface="+mn-lt"/>
                <a:cs typeface="+mn-lt"/>
                <a:hlinkClick r:id="rId4"/>
              </a:rPr>
              <a:t>http://www.wales.nhs.uk/sitesplus/888/page/67795</a:t>
            </a:r>
            <a:r>
              <a:rPr lang="en-GB" sz="900" dirty="0">
                <a:ea typeface="+mn-lt"/>
                <a:cs typeface="+mn-lt"/>
              </a:rPr>
              <a:t>, accessed 10/10/19.</a:t>
            </a:r>
            <a:endParaRPr lang="en-US" sz="900" dirty="0"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Royal Society for the Protection of Birds, 2012, </a:t>
            </a:r>
            <a:r>
              <a:rPr lang="en-GB" sz="900" i="1" dirty="0">
                <a:ea typeface="+mn-lt"/>
                <a:cs typeface="+mn-lt"/>
              </a:rPr>
              <a:t>Every Child Outdoors Wales</a:t>
            </a:r>
            <a:r>
              <a:rPr lang="en-GB" sz="900" dirty="0">
                <a:ea typeface="+mn-lt"/>
                <a:cs typeface="+mn-lt"/>
              </a:rPr>
              <a:t>, available at </a:t>
            </a:r>
            <a:r>
              <a:rPr lang="en-GB" sz="900" dirty="0">
                <a:ea typeface="+mn-lt"/>
                <a:cs typeface="+mn-lt"/>
                <a:hlinkClick r:id="rId5"/>
              </a:rPr>
              <a:t>https://www.rspb.org.uk/globalassets/downloads/documents/positions/education/every-child-outdoors---wales.pdf</a:t>
            </a:r>
            <a:r>
              <a:rPr lang="en-GB" sz="900" dirty="0">
                <a:ea typeface="+mn-lt"/>
                <a:cs typeface="+mn-lt"/>
              </a:rPr>
              <a:t>, accessed 10/10/19.</a:t>
            </a:r>
            <a:endParaRPr lang="en-GB" dirty="0"/>
          </a:p>
          <a:p>
            <a:r>
              <a:rPr lang="en-GB" sz="900" dirty="0">
                <a:ea typeface="+mn-lt"/>
                <a:cs typeface="+mn-lt"/>
              </a:rPr>
              <a:t>Quay, J., Seaman, J., 2013, </a:t>
            </a:r>
            <a:r>
              <a:rPr lang="en-GB" sz="900" i="1" dirty="0">
                <a:ea typeface="+mn-lt"/>
                <a:cs typeface="+mn-lt"/>
              </a:rPr>
              <a:t>John Dewey and Education Outdoors: Making Sense of the ‘Educational Situation’ through more than a Century of Progressive Reforms</a:t>
            </a:r>
            <a:r>
              <a:rPr lang="en-GB" sz="900" dirty="0">
                <a:ea typeface="+mn-lt"/>
                <a:cs typeface="+mn-lt"/>
              </a:rPr>
              <a:t>, Rotterdam; Boston: Sense Publishers.</a:t>
            </a:r>
          </a:p>
          <a:p>
            <a:r>
              <a:rPr lang="en-GB" sz="900" dirty="0">
                <a:cs typeface="Calibri"/>
              </a:rPr>
              <a:t>Quinn, F., 1998, </a:t>
            </a:r>
            <a:r>
              <a:rPr lang="en-GB" sz="900" i="1" dirty="0">
                <a:cs typeface="Calibri"/>
              </a:rPr>
              <a:t>Continuing Professional Development in Nursing: A Guide for Practitioners and Educators</a:t>
            </a:r>
            <a:r>
              <a:rPr lang="en-GB" sz="900" dirty="0">
                <a:cs typeface="Calibri"/>
              </a:rPr>
              <a:t>, Cheltenham: Nelson Thornes.</a:t>
            </a:r>
            <a:endParaRPr lang="en-US" sz="900" dirty="0">
              <a:ea typeface="+mn-lt"/>
              <a:cs typeface="+mn-lt"/>
            </a:endParaRPr>
          </a:p>
          <a:p>
            <a:r>
              <a:rPr lang="en-GB" sz="900" dirty="0">
                <a:cs typeface="Calibri"/>
              </a:rPr>
              <a:t>Robertson, J., 2014, </a:t>
            </a:r>
            <a:r>
              <a:rPr lang="en-GB" sz="900" i="1" dirty="0">
                <a:cs typeface="Calibri"/>
              </a:rPr>
              <a:t>Dirty Teaching: A Beginner’s Guide to Learning Outdoors</a:t>
            </a:r>
            <a:r>
              <a:rPr lang="en-GB" sz="900" dirty="0">
                <a:cs typeface="Calibri"/>
              </a:rPr>
              <a:t>, Carmarthen: Independent Thinking Press.</a:t>
            </a:r>
            <a:endParaRPr lang="en-US" sz="900" dirty="0">
              <a:ea typeface="+mn-lt"/>
              <a:cs typeface="+mn-lt"/>
            </a:endParaRPr>
          </a:p>
          <a:p>
            <a:r>
              <a:rPr lang="en-GB" sz="900" dirty="0">
                <a:cs typeface="Calibri"/>
              </a:rPr>
              <a:t>Sarah, Q., </a:t>
            </a:r>
            <a:r>
              <a:rPr lang="en-GB" sz="900" dirty="0" err="1">
                <a:cs typeface="Calibri"/>
              </a:rPr>
              <a:t>Smallbone</a:t>
            </a:r>
            <a:r>
              <a:rPr lang="en-GB" sz="900" dirty="0">
                <a:cs typeface="Calibri"/>
              </a:rPr>
              <a:t>, T., 2010, ‘Feeding forward: using feedback to promote student reflection and learning - a teaching model’, </a:t>
            </a:r>
            <a:r>
              <a:rPr lang="en-GB" sz="900" i="1" dirty="0">
                <a:cs typeface="Calibri"/>
              </a:rPr>
              <a:t>Innovations in Education and Teaching International</a:t>
            </a:r>
            <a:r>
              <a:rPr lang="en-GB" sz="900" dirty="0">
                <a:cs typeface="Calibri"/>
              </a:rPr>
              <a:t>, vol 47, issue 1, pp 125-135.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 dirty="0" err="1">
                <a:cs typeface="Calibri"/>
              </a:rPr>
              <a:t>Shaheen</a:t>
            </a:r>
            <a:r>
              <a:rPr lang="en-GB" sz="900" dirty="0">
                <a:cs typeface="Calibri"/>
              </a:rPr>
              <a:t>, R., 2010, ‘Creativity and Education’, </a:t>
            </a:r>
            <a:r>
              <a:rPr lang="en-GB" sz="900" i="1" dirty="0">
                <a:cs typeface="Calibri"/>
              </a:rPr>
              <a:t>Creative Education</a:t>
            </a:r>
            <a:r>
              <a:rPr lang="en-GB" sz="900" dirty="0">
                <a:cs typeface="Calibri"/>
              </a:rPr>
              <a:t>, vol 1, issue 3, pp 166-169.</a:t>
            </a:r>
            <a:endParaRPr lang="en-US" sz="900" dirty="0">
              <a:ea typeface="+mn-lt"/>
              <a:cs typeface="+mn-lt"/>
            </a:endParaRPr>
          </a:p>
          <a:p>
            <a:r>
              <a:rPr lang="en-GB" sz="900" dirty="0">
                <a:cs typeface="Calibri"/>
              </a:rPr>
              <a:t>Tarrant, P., 2013, </a:t>
            </a:r>
            <a:r>
              <a:rPr lang="en-GB" sz="900" i="1" dirty="0">
                <a:cs typeface="Calibri"/>
              </a:rPr>
              <a:t>Reflective Practice and Professional Development, </a:t>
            </a:r>
            <a:r>
              <a:rPr lang="en-GB" sz="900" dirty="0">
                <a:cs typeface="Calibri"/>
              </a:rPr>
              <a:t>London: Sage.</a:t>
            </a:r>
            <a:endParaRPr lang="en-US" sz="900" dirty="0">
              <a:ea typeface="+mn-lt"/>
              <a:cs typeface="+mn-lt"/>
            </a:endParaRPr>
          </a:p>
          <a:p>
            <a:r>
              <a:rPr lang="en-GB" sz="900" dirty="0">
                <a:cs typeface="Calibri"/>
              </a:rPr>
              <a:t>Vagle, M., 2016, ‘Making Pedagogical Adaptability Less Obvious’, </a:t>
            </a:r>
            <a:r>
              <a:rPr lang="en-GB" sz="900" i="1" dirty="0">
                <a:cs typeface="Calibri"/>
              </a:rPr>
              <a:t>Theory Into Practice</a:t>
            </a:r>
            <a:r>
              <a:rPr lang="en-GB" sz="900" dirty="0">
                <a:cs typeface="Calibri"/>
              </a:rPr>
              <a:t>, vol 55, issue 3, pp 207-216.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Welsh Government, 2015, </a:t>
            </a:r>
            <a:r>
              <a:rPr lang="en-GB" sz="900" i="1" dirty="0">
                <a:ea typeface="+mn-lt"/>
                <a:cs typeface="+mn-lt"/>
              </a:rPr>
              <a:t>Successful Futures: Looking at the Curriculum and Assessment Arrangements in Wales</a:t>
            </a:r>
            <a:r>
              <a:rPr lang="en-GB" sz="900" dirty="0">
                <a:ea typeface="+mn-lt"/>
                <a:cs typeface="+mn-lt"/>
              </a:rPr>
              <a:t>, available at </a:t>
            </a:r>
            <a:r>
              <a:rPr lang="en-GB" sz="900" dirty="0">
                <a:ea typeface="+mn-lt"/>
                <a:cs typeface="+mn-lt"/>
                <a:hlinkClick r:id="rId6"/>
              </a:rPr>
              <a:t>https://gov.wales/sites/default/files/publications/2018-03/succesful-futures-a-summary-of-professor-graham-donaldsons-report.pdf</a:t>
            </a:r>
            <a:r>
              <a:rPr lang="en-GB" sz="900" dirty="0">
                <a:ea typeface="+mn-lt"/>
                <a:cs typeface="+mn-lt"/>
              </a:rPr>
              <a:t>, accessed 10/10/19.</a:t>
            </a:r>
          </a:p>
          <a:p>
            <a:r>
              <a:rPr lang="en-GB" sz="900" dirty="0">
                <a:ea typeface="+mn-lt"/>
                <a:cs typeface="+mn-lt"/>
              </a:rPr>
              <a:t>Wood, J., 2017, </a:t>
            </a:r>
            <a:r>
              <a:rPr lang="en-GB" sz="900" i="1" dirty="0">
                <a:ea typeface="+mn-lt"/>
                <a:cs typeface="+mn-lt"/>
              </a:rPr>
              <a:t>What We Can Learn From Finland’s ‘Forest Schools’</a:t>
            </a:r>
            <a:r>
              <a:rPr lang="en-GB" sz="900" dirty="0">
                <a:ea typeface="+mn-lt"/>
                <a:cs typeface="+mn-lt"/>
              </a:rPr>
              <a:t>, available at </a:t>
            </a:r>
            <a:r>
              <a:rPr lang="en-GB" sz="900" u="sng" dirty="0">
                <a:ea typeface="+mn-lt"/>
                <a:cs typeface="+mn-lt"/>
                <a:hlinkClick r:id="rId7"/>
              </a:rPr>
              <a:t>https://theculturetrip.com/europe/finland/articles/what-we-can-learn-from-finlands-forest-schools/</a:t>
            </a:r>
            <a:r>
              <a:rPr lang="en-GB" sz="900" dirty="0">
                <a:ea typeface="+mn-lt"/>
                <a:cs typeface="+mn-lt"/>
              </a:rPr>
              <a:t>, accessed 10/10/19.</a:t>
            </a:r>
          </a:p>
          <a:p>
            <a:endParaRPr lang="en-GB" sz="900" dirty="0">
              <a:ea typeface="+mn-lt"/>
              <a:cs typeface="+mn-lt"/>
            </a:endParaRPr>
          </a:p>
          <a:p>
            <a:endParaRPr lang="en-GB" sz="11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54723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Skills for Life: Employability and Future Pathways</vt:lpstr>
      <vt:lpstr>Outdoor School's  Co-ordinator</vt:lpstr>
      <vt:lpstr>Outdoor Education</vt:lpstr>
      <vt:lpstr>Kolb's Reflective Cycle</vt:lpstr>
      <vt:lpstr>Adaptability</vt:lpstr>
      <vt:lpstr>Creativity</vt:lpstr>
      <vt:lpstr>Conclusion</vt:lpstr>
      <vt:lpstr>References</vt:lpstr>
      <vt:lpstr>References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546</cp:revision>
  <dcterms:created xsi:type="dcterms:W3CDTF">2013-07-15T20:26:40Z</dcterms:created>
  <dcterms:modified xsi:type="dcterms:W3CDTF">2019-10-16T20:29:28Z</dcterms:modified>
</cp:coreProperties>
</file>