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x-wav"/>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2" r:id="rId1"/>
    <p:sldMasterId id="2147483684" r:id="rId2"/>
  </p:sldMasterIdLst>
  <p:notesMasterIdLst>
    <p:notesMasterId r:id="rId87"/>
  </p:notesMasterIdLst>
  <p:sldIdLst>
    <p:sldId id="256" r:id="rId3"/>
    <p:sldId id="265" r:id="rId4"/>
    <p:sldId id="257" r:id="rId5"/>
    <p:sldId id="323" r:id="rId6"/>
    <p:sldId id="332" r:id="rId7"/>
    <p:sldId id="335" r:id="rId8"/>
    <p:sldId id="358" r:id="rId9"/>
    <p:sldId id="307" r:id="rId10"/>
    <p:sldId id="329" r:id="rId11"/>
    <p:sldId id="345" r:id="rId12"/>
    <p:sldId id="355" r:id="rId13"/>
    <p:sldId id="344" r:id="rId14"/>
    <p:sldId id="330" r:id="rId15"/>
    <p:sldId id="338" r:id="rId16"/>
    <p:sldId id="339" r:id="rId17"/>
    <p:sldId id="340" r:id="rId18"/>
    <p:sldId id="341" r:id="rId19"/>
    <p:sldId id="342" r:id="rId20"/>
    <p:sldId id="333" r:id="rId21"/>
    <p:sldId id="347" r:id="rId22"/>
    <p:sldId id="316" r:id="rId23"/>
    <p:sldId id="346" r:id="rId24"/>
    <p:sldId id="348" r:id="rId25"/>
    <p:sldId id="352" r:id="rId26"/>
    <p:sldId id="353" r:id="rId27"/>
    <p:sldId id="354" r:id="rId28"/>
    <p:sldId id="334" r:id="rId29"/>
    <p:sldId id="336" r:id="rId30"/>
    <p:sldId id="337" r:id="rId31"/>
    <p:sldId id="318" r:id="rId32"/>
    <p:sldId id="317" r:id="rId33"/>
    <p:sldId id="360" r:id="rId34"/>
    <p:sldId id="267" r:id="rId35"/>
    <p:sldId id="301" r:id="rId36"/>
    <p:sldId id="302" r:id="rId37"/>
    <p:sldId id="271" r:id="rId38"/>
    <p:sldId id="321" r:id="rId39"/>
    <p:sldId id="322" r:id="rId40"/>
    <p:sldId id="357" r:id="rId41"/>
    <p:sldId id="380" r:id="rId42"/>
    <p:sldId id="381" r:id="rId43"/>
    <p:sldId id="384" r:id="rId44"/>
    <p:sldId id="383" r:id="rId45"/>
    <p:sldId id="379" r:id="rId46"/>
    <p:sldId id="312" r:id="rId47"/>
    <p:sldId id="314" r:id="rId48"/>
    <p:sldId id="324" r:id="rId49"/>
    <p:sldId id="359" r:id="rId50"/>
    <p:sldId id="294" r:id="rId51"/>
    <p:sldId id="259" r:id="rId52"/>
    <p:sldId id="272" r:id="rId53"/>
    <p:sldId id="260" r:id="rId54"/>
    <p:sldId id="292" r:id="rId55"/>
    <p:sldId id="278" r:id="rId56"/>
    <p:sldId id="362" r:id="rId57"/>
    <p:sldId id="279" r:id="rId58"/>
    <p:sldId id="284" r:id="rId59"/>
    <p:sldId id="280" r:id="rId60"/>
    <p:sldId id="287" r:id="rId61"/>
    <p:sldId id="288" r:id="rId62"/>
    <p:sldId id="289" r:id="rId63"/>
    <p:sldId id="363" r:id="rId64"/>
    <p:sldId id="364" r:id="rId65"/>
    <p:sldId id="382" r:id="rId66"/>
    <p:sldId id="385" r:id="rId67"/>
    <p:sldId id="290" r:id="rId68"/>
    <p:sldId id="291" r:id="rId69"/>
    <p:sldId id="371" r:id="rId70"/>
    <p:sldId id="273" r:id="rId71"/>
    <p:sldId id="350" r:id="rId72"/>
    <p:sldId id="351" r:id="rId73"/>
    <p:sldId id="372" r:id="rId74"/>
    <p:sldId id="293" r:id="rId75"/>
    <p:sldId id="386" r:id="rId76"/>
    <p:sldId id="261" r:id="rId77"/>
    <p:sldId id="368" r:id="rId78"/>
    <p:sldId id="262" r:id="rId79"/>
    <p:sldId id="365" r:id="rId80"/>
    <p:sldId id="369" r:id="rId81"/>
    <p:sldId id="367" r:id="rId82"/>
    <p:sldId id="263" r:id="rId83"/>
    <p:sldId id="366" r:id="rId84"/>
    <p:sldId id="370" r:id="rId85"/>
    <p:sldId id="387" r:id="rId86"/>
  </p:sldIdLst>
  <p:sldSz cx="9144000" cy="6858000" type="screen4x3"/>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42" autoAdjust="0"/>
    <p:restoredTop sz="95797" autoAdjust="0"/>
  </p:normalViewPr>
  <p:slideViewPr>
    <p:cSldViewPr>
      <p:cViewPr varScale="1">
        <p:scale>
          <a:sx n="103" d="100"/>
          <a:sy n="103" d="100"/>
        </p:scale>
        <p:origin x="788" y="6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6" cy="488712"/>
          </a:xfrm>
          <a:prstGeom prst="rect">
            <a:avLst/>
          </a:prstGeom>
        </p:spPr>
        <p:txBody>
          <a:bodyPr vert="horz" lIns="94270" tIns="47135" rIns="94270" bIns="47135" rtlCol="0"/>
          <a:lstStyle>
            <a:lvl1pPr algn="l">
              <a:defRPr sz="1300"/>
            </a:lvl1pPr>
          </a:lstStyle>
          <a:p>
            <a:endParaRPr lang="en-GB" dirty="0"/>
          </a:p>
        </p:txBody>
      </p:sp>
      <p:sp>
        <p:nvSpPr>
          <p:cNvPr id="3" name="Date Placeholder 2"/>
          <p:cNvSpPr>
            <a:spLocks noGrp="1"/>
          </p:cNvSpPr>
          <p:nvPr>
            <p:ph type="dt" idx="1"/>
          </p:nvPr>
        </p:nvSpPr>
        <p:spPr>
          <a:xfrm>
            <a:off x="3809078" y="0"/>
            <a:ext cx="2914016" cy="488712"/>
          </a:xfrm>
          <a:prstGeom prst="rect">
            <a:avLst/>
          </a:prstGeom>
        </p:spPr>
        <p:txBody>
          <a:bodyPr vert="horz" lIns="94270" tIns="47135" rIns="94270" bIns="47135" rtlCol="0"/>
          <a:lstStyle>
            <a:lvl1pPr algn="r">
              <a:defRPr sz="1300"/>
            </a:lvl1pPr>
          </a:lstStyle>
          <a:p>
            <a:fld id="{4B6B2910-A34A-45BA-B859-0DB66727841F}" type="datetimeFigureOut">
              <a:rPr lang="en-GB" smtClean="0"/>
              <a:pPr/>
              <a:t>06/05/2020</a:t>
            </a:fld>
            <a:endParaRPr lang="en-GB" dirty="0"/>
          </a:p>
        </p:txBody>
      </p:sp>
      <p:sp>
        <p:nvSpPr>
          <p:cNvPr id="4" name="Slide Image Placeholder 3"/>
          <p:cNvSpPr>
            <a:spLocks noGrp="1" noRot="1" noChangeAspect="1"/>
          </p:cNvSpPr>
          <p:nvPr>
            <p:ph type="sldImg" idx="2"/>
          </p:nvPr>
        </p:nvSpPr>
        <p:spPr>
          <a:xfrm>
            <a:off x="919163" y="733425"/>
            <a:ext cx="4886325" cy="3665538"/>
          </a:xfrm>
          <a:prstGeom prst="rect">
            <a:avLst/>
          </a:prstGeom>
          <a:noFill/>
          <a:ln w="12700">
            <a:solidFill>
              <a:prstClr val="black"/>
            </a:solidFill>
          </a:ln>
        </p:spPr>
        <p:txBody>
          <a:bodyPr vert="horz" lIns="94270" tIns="47135" rIns="94270" bIns="47135" rtlCol="0" anchor="ctr"/>
          <a:lstStyle/>
          <a:p>
            <a:endParaRPr lang="en-GB" dirty="0"/>
          </a:p>
        </p:txBody>
      </p:sp>
      <p:sp>
        <p:nvSpPr>
          <p:cNvPr id="5" name="Notes Placeholder 4"/>
          <p:cNvSpPr>
            <a:spLocks noGrp="1"/>
          </p:cNvSpPr>
          <p:nvPr>
            <p:ph type="body" sz="quarter" idx="3"/>
          </p:nvPr>
        </p:nvSpPr>
        <p:spPr>
          <a:xfrm>
            <a:off x="672465" y="4642764"/>
            <a:ext cx="5379720" cy="4398407"/>
          </a:xfrm>
          <a:prstGeom prst="rect">
            <a:avLst/>
          </a:prstGeom>
        </p:spPr>
        <p:txBody>
          <a:bodyPr vert="horz" lIns="94270" tIns="47135" rIns="94270" bIns="4713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83829"/>
            <a:ext cx="2914016" cy="488712"/>
          </a:xfrm>
          <a:prstGeom prst="rect">
            <a:avLst/>
          </a:prstGeom>
        </p:spPr>
        <p:txBody>
          <a:bodyPr vert="horz" lIns="94270" tIns="47135" rIns="94270" bIns="47135" rtlCol="0" anchor="b"/>
          <a:lstStyle>
            <a:lvl1pPr algn="l">
              <a:defRPr sz="1300"/>
            </a:lvl1pPr>
          </a:lstStyle>
          <a:p>
            <a:endParaRPr lang="en-GB" dirty="0"/>
          </a:p>
        </p:txBody>
      </p:sp>
      <p:sp>
        <p:nvSpPr>
          <p:cNvPr id="7" name="Slide Number Placeholder 6"/>
          <p:cNvSpPr>
            <a:spLocks noGrp="1"/>
          </p:cNvSpPr>
          <p:nvPr>
            <p:ph type="sldNum" sz="quarter" idx="5"/>
          </p:nvPr>
        </p:nvSpPr>
        <p:spPr>
          <a:xfrm>
            <a:off x="3809078" y="9283829"/>
            <a:ext cx="2914016" cy="488712"/>
          </a:xfrm>
          <a:prstGeom prst="rect">
            <a:avLst/>
          </a:prstGeom>
        </p:spPr>
        <p:txBody>
          <a:bodyPr vert="horz" lIns="94270" tIns="47135" rIns="94270" bIns="47135" rtlCol="0" anchor="b"/>
          <a:lstStyle>
            <a:lvl1pPr algn="r">
              <a:defRPr sz="1300"/>
            </a:lvl1pPr>
          </a:lstStyle>
          <a:p>
            <a:fld id="{B4A0390C-88EC-486A-BB4D-CAD4DF568B52}" type="slidenum">
              <a:rPr lang="en-GB" smtClean="0"/>
              <a:pPr/>
              <a:t>‹#›</a:t>
            </a:fld>
            <a:endParaRPr lang="en-GB" dirty="0"/>
          </a:p>
        </p:txBody>
      </p:sp>
    </p:spTree>
    <p:extLst>
      <p:ext uri="{BB962C8B-B14F-4D97-AF65-F5344CB8AC3E}">
        <p14:creationId xmlns:p14="http://schemas.microsoft.com/office/powerpoint/2010/main" val="231881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4A0390C-88EC-486A-BB4D-CAD4DF568B52}" type="slidenum">
              <a:rPr lang="en-GB" smtClean="0"/>
              <a:pPr/>
              <a:t>1</a:t>
            </a:fld>
            <a:endParaRPr lang="en-GB" dirty="0"/>
          </a:p>
        </p:txBody>
      </p:sp>
    </p:spTree>
    <p:extLst>
      <p:ext uri="{BB962C8B-B14F-4D97-AF65-F5344CB8AC3E}">
        <p14:creationId xmlns:p14="http://schemas.microsoft.com/office/powerpoint/2010/main" val="1673241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Bob smith</a:t>
            </a:r>
            <a:endParaRPr lang="en-GB" dirty="0"/>
          </a:p>
        </p:txBody>
      </p:sp>
      <p:sp>
        <p:nvSpPr>
          <p:cNvPr id="4" name="Slide Number Placeholder 3"/>
          <p:cNvSpPr>
            <a:spLocks noGrp="1"/>
          </p:cNvSpPr>
          <p:nvPr>
            <p:ph type="sldNum" sz="quarter" idx="10"/>
          </p:nvPr>
        </p:nvSpPr>
        <p:spPr/>
        <p:txBody>
          <a:bodyPr/>
          <a:lstStyle/>
          <a:p>
            <a:fld id="{B4A0390C-88EC-486A-BB4D-CAD4DF568B52}" type="slidenum">
              <a:rPr lang="en-GB" smtClean="0"/>
              <a:pPr/>
              <a:t>3</a:t>
            </a:fld>
            <a:endParaRPr lang="en-GB" dirty="0"/>
          </a:p>
        </p:txBody>
      </p:sp>
    </p:spTree>
    <p:extLst>
      <p:ext uri="{BB962C8B-B14F-4D97-AF65-F5344CB8AC3E}">
        <p14:creationId xmlns:p14="http://schemas.microsoft.com/office/powerpoint/2010/main" val="3681340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4A0390C-88EC-486A-BB4D-CAD4DF568B52}" type="slidenum">
              <a:rPr lang="en-GB" smtClean="0"/>
              <a:pPr/>
              <a:t>8</a:t>
            </a:fld>
            <a:endParaRPr lang="en-GB" dirty="0"/>
          </a:p>
        </p:txBody>
      </p:sp>
    </p:spTree>
    <p:extLst>
      <p:ext uri="{BB962C8B-B14F-4D97-AF65-F5344CB8AC3E}">
        <p14:creationId xmlns:p14="http://schemas.microsoft.com/office/powerpoint/2010/main" val="1154206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4A0390C-88EC-486A-BB4D-CAD4DF568B52}" type="slidenum">
              <a:rPr lang="en-GB" smtClean="0"/>
              <a:pPr/>
              <a:t>15</a:t>
            </a:fld>
            <a:endParaRPr lang="en-GB"/>
          </a:p>
        </p:txBody>
      </p:sp>
    </p:spTree>
    <p:extLst>
      <p:ext uri="{BB962C8B-B14F-4D97-AF65-F5344CB8AC3E}">
        <p14:creationId xmlns:p14="http://schemas.microsoft.com/office/powerpoint/2010/main" val="3888066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552F4135-C5A7-4186-BBCE-A60AEF38A4CA}" type="slidenum">
              <a:rPr lang="en-US"/>
              <a:pPr/>
              <a:t>46</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233730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4A0390C-88EC-486A-BB4D-CAD4DF568B52}" type="slidenum">
              <a:rPr lang="en-GB" smtClean="0"/>
              <a:pPr/>
              <a:t>50</a:t>
            </a:fld>
            <a:endParaRPr lang="en-GB"/>
          </a:p>
        </p:txBody>
      </p:sp>
    </p:spTree>
    <p:extLst>
      <p:ext uri="{BB962C8B-B14F-4D97-AF65-F5344CB8AC3E}">
        <p14:creationId xmlns:p14="http://schemas.microsoft.com/office/powerpoint/2010/main" val="4000143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B9A91631-231E-417B-BEF8-9BF8EF56FD70}" type="datetimeFigureOut">
              <a:rPr lang="en-GB" smtClean="0"/>
              <a:pPr/>
              <a:t>06/05/2020</a:t>
            </a:fld>
            <a:endParaRPr lang="en-GB" dirty="0"/>
          </a:p>
        </p:txBody>
      </p:sp>
      <p:sp>
        <p:nvSpPr>
          <p:cNvPr id="19" name="Footer Placeholder 18"/>
          <p:cNvSpPr>
            <a:spLocks noGrp="1"/>
          </p:cNvSpPr>
          <p:nvPr>
            <p:ph type="ftr" sz="quarter" idx="11"/>
          </p:nvPr>
        </p:nvSpPr>
        <p:spPr/>
        <p:txBody>
          <a:bodyPr/>
          <a:lstStyle/>
          <a:p>
            <a:endParaRPr lang="en-GB" dirty="0"/>
          </a:p>
        </p:txBody>
      </p:sp>
      <p:sp>
        <p:nvSpPr>
          <p:cNvPr id="27" name="Slide Number Placeholder 26"/>
          <p:cNvSpPr>
            <a:spLocks noGrp="1"/>
          </p:cNvSpPr>
          <p:nvPr>
            <p:ph type="sldNum" sz="quarter" idx="12"/>
          </p:nvPr>
        </p:nvSpPr>
        <p:spPr/>
        <p:txBody>
          <a:bodyPr/>
          <a:lstStyle/>
          <a:p>
            <a:fld id="{59F297FC-8059-4E88-BC5C-27DF488DE361}"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9A91631-231E-417B-BEF8-9BF8EF56FD70}" type="datetimeFigureOut">
              <a:rPr lang="en-GB" smtClean="0"/>
              <a:pPr/>
              <a:t>06/05/2020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9F297FC-8059-4E88-BC5C-27DF488DE361}"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9A91631-231E-417B-BEF8-9BF8EF56FD70}" type="datetimeFigureOut">
              <a:rPr lang="en-GB" smtClean="0"/>
              <a:pPr/>
              <a:t>06/05/2020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9F297FC-8059-4E88-BC5C-27DF488DE361}"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9A91631-231E-417B-BEF8-9BF8EF56FD70}" type="datetimeFigureOut">
              <a:rPr lang="en-GB" smtClean="0"/>
              <a:pPr/>
              <a:t>06/05/2020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9F297FC-8059-4E88-BC5C-27DF488DE361}"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B9A91631-231E-417B-BEF8-9BF8EF56FD70}" type="datetimeFigureOut">
              <a:rPr lang="en-GB" smtClean="0"/>
              <a:pPr/>
              <a:t>06/05/2020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9F297FC-8059-4E88-BC5C-27DF488DE361}"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9A91631-231E-417B-BEF8-9BF8EF56FD70}" type="datetimeFigureOut">
              <a:rPr lang="en-GB" smtClean="0"/>
              <a:pPr/>
              <a:t>06/05/2020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9F297FC-8059-4E88-BC5C-27DF488DE361}"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A91631-231E-417B-BEF8-9BF8EF56FD70}" type="datetimeFigureOut">
              <a:rPr lang="en-GB" smtClean="0"/>
              <a:pPr/>
              <a:t>06/05/2020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9F297FC-8059-4E88-BC5C-27DF488DE361}"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9A91631-231E-417B-BEF8-9BF8EF56FD70}" type="datetimeFigureOut">
              <a:rPr lang="en-GB" smtClean="0"/>
              <a:pPr/>
              <a:t>06/05/2020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9F297FC-8059-4E88-BC5C-27DF488DE361}"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9A91631-231E-417B-BEF8-9BF8EF56FD70}" type="datetimeFigureOut">
              <a:rPr lang="en-GB" smtClean="0"/>
              <a:pPr/>
              <a:t>06/05/2020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a:xfrm>
            <a:off x="8077200" y="6356350"/>
            <a:ext cx="609600" cy="365125"/>
          </a:xfrm>
        </p:spPr>
        <p:txBody>
          <a:bodyPr/>
          <a:lstStyle/>
          <a:p>
            <a:fld id="{59F297FC-8059-4E88-BC5C-27DF488DE361}" type="slidenum">
              <a:rPr lang="en-GB" smtClean="0"/>
              <a:pPr/>
              <a:t>‹#›</a:t>
            </a:fld>
            <a:endParaRPr lang="en-GB" dirty="0"/>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dirty="0"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9A91631-231E-417B-BEF8-9BF8EF56FD70}" type="datetimeFigureOut">
              <a:rPr lang="en-GB" smtClean="0"/>
              <a:pPr/>
              <a:t>06/05/2020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9F297FC-8059-4E88-BC5C-27DF488DE361}"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9A91631-231E-417B-BEF8-9BF8EF56FD70}" type="datetimeFigureOut">
              <a:rPr lang="en-GB" smtClean="0"/>
              <a:pPr/>
              <a:t>06/05/2020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9F297FC-8059-4E88-BC5C-27DF488DE361}"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06BB28E3-12E8-4CC9-9EBC-476163AACAE8}" type="datetimeFigureOut">
              <a:rPr lang="en-US" smtClean="0">
                <a:solidFill>
                  <a:srgbClr val="DBF5F9">
                    <a:shade val="90000"/>
                  </a:srgbClr>
                </a:solidFill>
              </a:rPr>
              <a:pPr/>
              <a:t>5/6/2020</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8C26F776-9A83-44E2-9754-21684C44E040}" type="slidenum">
              <a:rPr lang="en-US" smtClean="0">
                <a:solidFill>
                  <a:srgbClr val="DBF5F9">
                    <a:shade val="90000"/>
                  </a:srgbClr>
                </a:solidFill>
              </a:rPr>
              <a:pPr/>
              <a:t>‹#›</a:t>
            </a:fld>
            <a:endParaRPr lang="en-US">
              <a:solidFill>
                <a:srgbClr val="DBF5F9">
                  <a:shade val="90000"/>
                </a:srgbClr>
              </a:solidFill>
            </a:endParaRPr>
          </a:p>
        </p:txBody>
      </p:sp>
    </p:spTree>
    <p:extLst>
      <p:ext uri="{BB962C8B-B14F-4D97-AF65-F5344CB8AC3E}">
        <p14:creationId xmlns:p14="http://schemas.microsoft.com/office/powerpoint/2010/main" val="3602582233"/>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BB28E3-12E8-4CC9-9EBC-476163AACAE8}" type="datetimeFigureOut">
              <a:rPr lang="en-US" smtClean="0">
                <a:solidFill>
                  <a:srgbClr val="04617B">
                    <a:shade val="90000"/>
                  </a:srgbClr>
                </a:solidFill>
              </a:rPr>
              <a:pPr/>
              <a:t>5/6/2020</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8C26F776-9A83-44E2-9754-21684C44E040}"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20280655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06BB28E3-12E8-4CC9-9EBC-476163AACAE8}" type="datetimeFigureOut">
              <a:rPr lang="en-US" smtClean="0">
                <a:solidFill>
                  <a:srgbClr val="DBF5F9">
                    <a:shade val="90000"/>
                  </a:srgbClr>
                </a:solidFill>
              </a:rPr>
              <a:pPr/>
              <a:t>5/6/2020</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8C26F776-9A83-44E2-9754-21684C44E040}" type="slidenum">
              <a:rPr lang="en-US" smtClean="0">
                <a:solidFill>
                  <a:srgbClr val="DBF5F9">
                    <a:shade val="90000"/>
                  </a:srgbClr>
                </a:solidFill>
              </a:rPr>
              <a:pPr/>
              <a:t>‹#›</a:t>
            </a:fld>
            <a:endParaRPr lang="en-US">
              <a:solidFill>
                <a:srgbClr val="DBF5F9">
                  <a:shade val="90000"/>
                </a:srgbClr>
              </a:solidFill>
            </a:endParaRPr>
          </a:p>
        </p:txBody>
      </p:sp>
    </p:spTree>
    <p:extLst>
      <p:ext uri="{BB962C8B-B14F-4D97-AF65-F5344CB8AC3E}">
        <p14:creationId xmlns:p14="http://schemas.microsoft.com/office/powerpoint/2010/main" val="3612478850"/>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6BB28E3-12E8-4CC9-9EBC-476163AACAE8}" type="datetimeFigureOut">
              <a:rPr lang="en-US" smtClean="0">
                <a:solidFill>
                  <a:srgbClr val="04617B">
                    <a:shade val="90000"/>
                  </a:srgbClr>
                </a:solidFill>
              </a:rPr>
              <a:pPr/>
              <a:t>5/6/2020</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8C26F776-9A83-44E2-9754-21684C44E040}"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16478057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06BB28E3-12E8-4CC9-9EBC-476163AACAE8}" type="datetimeFigureOut">
              <a:rPr lang="en-US" smtClean="0">
                <a:solidFill>
                  <a:srgbClr val="04617B">
                    <a:shade val="90000"/>
                  </a:srgbClr>
                </a:solidFill>
              </a:rPr>
              <a:pPr/>
              <a:t>5/6/2020</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8C26F776-9A83-44E2-9754-21684C44E040}"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11763186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6BB28E3-12E8-4CC9-9EBC-476163AACAE8}" type="datetimeFigureOut">
              <a:rPr lang="en-US" smtClean="0">
                <a:solidFill>
                  <a:srgbClr val="04617B">
                    <a:shade val="90000"/>
                  </a:srgbClr>
                </a:solidFill>
              </a:rPr>
              <a:pPr/>
              <a:t>5/6/2020</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8C26F776-9A83-44E2-9754-21684C44E040}"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499439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BB28E3-12E8-4CC9-9EBC-476163AACAE8}" type="datetimeFigureOut">
              <a:rPr lang="en-US" smtClean="0">
                <a:solidFill>
                  <a:srgbClr val="04617B">
                    <a:shade val="90000"/>
                  </a:srgbClr>
                </a:solidFill>
              </a:rPr>
              <a:pPr/>
              <a:t>5/6/2020</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8C26F776-9A83-44E2-9754-21684C44E040}"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3895232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6BB28E3-12E8-4CC9-9EBC-476163AACAE8}" type="datetimeFigureOut">
              <a:rPr lang="en-US" smtClean="0">
                <a:solidFill>
                  <a:srgbClr val="04617B">
                    <a:shade val="90000"/>
                  </a:srgbClr>
                </a:solidFill>
              </a:rPr>
              <a:pPr/>
              <a:t>5/6/2020</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8C26F776-9A83-44E2-9754-21684C44E040}"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24087256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6BB28E3-12E8-4CC9-9EBC-476163AACAE8}" type="datetimeFigureOut">
              <a:rPr lang="en-US" smtClean="0">
                <a:solidFill>
                  <a:srgbClr val="04617B">
                    <a:shade val="90000"/>
                  </a:srgbClr>
                </a:solidFill>
              </a:rPr>
              <a:pPr/>
              <a:t>5/6/2020</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8C26F776-9A83-44E2-9754-21684C44E040}"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7239832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BB28E3-12E8-4CC9-9EBC-476163AACAE8}" type="datetimeFigureOut">
              <a:rPr lang="en-US" smtClean="0">
                <a:solidFill>
                  <a:srgbClr val="04617B">
                    <a:shade val="90000"/>
                  </a:srgbClr>
                </a:solidFill>
              </a:rPr>
              <a:pPr/>
              <a:t>5/6/2020</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8C26F776-9A83-44E2-9754-21684C44E040}"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12008712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BB28E3-12E8-4CC9-9EBC-476163AACAE8}" type="datetimeFigureOut">
              <a:rPr lang="en-US" smtClean="0">
                <a:solidFill>
                  <a:srgbClr val="04617B">
                    <a:shade val="90000"/>
                  </a:srgbClr>
                </a:solidFill>
              </a:rPr>
              <a:pPr/>
              <a:t>5/6/2020</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8C26F776-9A83-44E2-9754-21684C44E040}" type="slidenum">
              <a:rPr lang="en-US" smtClean="0">
                <a:solidFill>
                  <a:srgbClr val="04617B">
                    <a:shade val="90000"/>
                  </a:srgbClr>
                </a:solidFill>
              </a:rPr>
              <a:pPr/>
              <a:t>‹#›</a:t>
            </a:fld>
            <a:endParaRPr lang="en-US">
              <a:solidFill>
                <a:srgbClr val="04617B">
                  <a:shade val="90000"/>
                </a:srgbClr>
              </a:solidFill>
            </a:endParaRPr>
          </a:p>
        </p:txBody>
      </p:sp>
    </p:spTree>
    <p:extLst>
      <p:ext uri="{BB962C8B-B14F-4D97-AF65-F5344CB8AC3E}">
        <p14:creationId xmlns:p14="http://schemas.microsoft.com/office/powerpoint/2010/main" val="1241342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9A91631-231E-417B-BEF8-9BF8EF56FD70}" type="datetimeFigureOut">
              <a:rPr lang="en-GB" smtClean="0"/>
              <a:pPr/>
              <a:t>06/05/2020</a:t>
            </a:fld>
            <a:endParaRPr lang="en-GB"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dirty="0"/>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9F297FC-8059-4E88-BC5C-27DF488DE361}" type="slidenum">
              <a:rPr lang="en-GB" smtClean="0"/>
              <a:pPr/>
              <a:t>‹#›</a:t>
            </a:fld>
            <a:endParaRPr lang="en-GB" dirty="0"/>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6BB28E3-12E8-4CC9-9EBC-476163AACAE8}" type="datetimeFigureOut">
              <a:rPr lang="en-US" smtClean="0">
                <a:solidFill>
                  <a:srgbClr val="04617B">
                    <a:shade val="90000"/>
                  </a:srgbClr>
                </a:solidFill>
              </a:rPr>
              <a:pPr/>
              <a:t>5/6/2020</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C26F776-9A83-44E2-9754-21684C44E040}"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extLst>
      <p:ext uri="{BB962C8B-B14F-4D97-AF65-F5344CB8AC3E}">
        <p14:creationId xmlns:p14="http://schemas.microsoft.com/office/powerpoint/2010/main" val="209382014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audio" Target="file:///C:\Documents%20and%20Settings\fad-an\Local%20Settings\Temporary%20Internet%20Files\Content.IE5\KH3TU1E6\MS910219715%5b1%5d.wav" TargetMode="External"/><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youtu.be/0jyxhozq89g" TargetMode="External"/><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17.wmf"/><Relationship Id="rId4" Type="http://schemas.openxmlformats.org/officeDocument/2006/relationships/oleObject" Target="../embeddings/oleObject1.bin"/></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knol.google.com/k/-/-/1hvmbypv7oiib/yt0dks/soundwavevibrations.jpg"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hyperlink" Target="http://www.sciencephoto.com/media/395559/view" TargetMode="External"/><Relationship Id="rId4" Type="http://schemas.openxmlformats.org/officeDocument/2006/relationships/image" Target="../media/image26.wmf"/></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hyperlink" Target="http://www.wildlandscpr.org/node/39" TargetMode="Externa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29.wmf"/></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hyperlink" Target="http://soundbible.com/tags-traffic.html" TargetMode="External"/><Relationship Id="rId5" Type="http://schemas.openxmlformats.org/officeDocument/2006/relationships/image" Target="../media/image33.png"/><Relationship Id="rId4" Type="http://schemas.openxmlformats.org/officeDocument/2006/relationships/image" Target="../media/image32.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image" Target="../media/image43.jpeg"/><Relationship Id="rId2" Type="http://schemas.openxmlformats.org/officeDocument/2006/relationships/hyperlink" Target="http://thumbs.dreamstime.com/z/tree-lined-highway-4919022.jpg" TargetMode="External"/><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hyperlink" Target="http://www.environmental.co.uk/js/road%20(2).jpg" TargetMode="External"/><Relationship Id="rId4" Type="http://schemas.openxmlformats.org/officeDocument/2006/relationships/image" Target="../media/image41.jpeg"/></Relationships>
</file>

<file path=ppt/slides/_rels/slide6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hyperlink" Target="http://knol.google.com/k/-/-/1hvmbypv7oiib/yt0dks/soundlevelmeter.jpg" TargetMode="External"/><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276872"/>
            <a:ext cx="7851648" cy="923528"/>
          </a:xfrm>
        </p:spPr>
        <p:txBody>
          <a:bodyPr>
            <a:noAutofit/>
          </a:bodyPr>
          <a:lstStyle/>
          <a:p>
            <a:pPr algn="l"/>
            <a:r>
              <a:rPr lang="en-GB" sz="6600" dirty="0" smtClean="0">
                <a:solidFill>
                  <a:schemeClr val="bg1"/>
                </a:solidFill>
              </a:rPr>
              <a:t>SOUND</a:t>
            </a:r>
            <a:endParaRPr lang="en-GB" sz="6600" dirty="0">
              <a:solidFill>
                <a:schemeClr val="bg1"/>
              </a:solidFill>
            </a:endParaRPr>
          </a:p>
        </p:txBody>
      </p:sp>
      <p:sp>
        <p:nvSpPr>
          <p:cNvPr id="3" name="Subtitle 2"/>
          <p:cNvSpPr>
            <a:spLocks noGrp="1"/>
          </p:cNvSpPr>
          <p:nvPr>
            <p:ph type="subTitle" idx="1"/>
          </p:nvPr>
        </p:nvSpPr>
        <p:spPr>
          <a:xfrm>
            <a:off x="3491880" y="5229200"/>
            <a:ext cx="5256584" cy="1336112"/>
          </a:xfrm>
        </p:spPr>
        <p:txBody>
          <a:bodyPr>
            <a:normAutofit fontScale="92500" lnSpcReduction="10000"/>
          </a:bodyPr>
          <a:lstStyle/>
          <a:p>
            <a:r>
              <a:rPr lang="en-US" b="1" dirty="0" smtClean="0"/>
              <a:t>WISA – BUILT PORTFLIO</a:t>
            </a:r>
            <a:endParaRPr lang="en-GB" dirty="0" smtClean="0"/>
          </a:p>
          <a:p>
            <a:r>
              <a:rPr lang="en-US" sz="2800" b="1" dirty="0" smtClean="0">
                <a:latin typeface="Lucida Sans Unicode" pitchFamily="34" charset="0"/>
                <a:cs typeface="Lucida Sans Unicode" pitchFamily="34" charset="0"/>
              </a:rPr>
              <a:t>Allan Nantel</a:t>
            </a:r>
          </a:p>
          <a:p>
            <a:r>
              <a:rPr lang="en-US" sz="2800" b="1" dirty="0" smtClean="0">
                <a:latin typeface="Lucida Sans Unicode" pitchFamily="34" charset="0"/>
                <a:cs typeface="Lucida Sans Unicode" pitchFamily="34" charset="0"/>
              </a:rPr>
              <a:t>January 2020</a:t>
            </a:r>
            <a:endParaRPr lang="en-US" sz="2800" dirty="0" smtClean="0">
              <a:latin typeface="Lucida Sans Unicode" pitchFamily="34" charset="0"/>
              <a:cs typeface="Lucida Sans Unicode" pitchFamily="34" charset="0"/>
            </a:endParaRPr>
          </a:p>
          <a:p>
            <a:endParaRPr lang="en-GB" dirty="0"/>
          </a:p>
        </p:txBody>
      </p:sp>
      <p:pic>
        <p:nvPicPr>
          <p:cNvPr id="2050" name="Picture 2" descr="C:\Documents and Settings\fad-an\Local Settings\Temporary Internet Files\Content.IE5\AVJ2REXI\MM900173980[1].gif"/>
          <p:cNvPicPr>
            <a:picLocks noChangeAspect="1" noChangeArrowheads="1" noCrop="1"/>
          </p:cNvPicPr>
          <p:nvPr/>
        </p:nvPicPr>
        <p:blipFill>
          <a:blip r:embed="rId4" cstate="print"/>
          <a:srcRect/>
          <a:stretch>
            <a:fillRect/>
          </a:stretch>
        </p:blipFill>
        <p:spPr bwMode="auto">
          <a:xfrm>
            <a:off x="3419872" y="1844824"/>
            <a:ext cx="2664296" cy="1872208"/>
          </a:xfrm>
          <a:prstGeom prst="rect">
            <a:avLst/>
          </a:prstGeom>
          <a:noFill/>
        </p:spPr>
      </p:pic>
      <p:pic>
        <p:nvPicPr>
          <p:cNvPr id="6" name="MS910219715[1].wav">
            <a:hlinkClick r:id="" action="ppaction://media"/>
          </p:cNvPr>
          <p:cNvPicPr>
            <a:picLocks noRot="1" noChangeAspect="1"/>
          </p:cNvPicPr>
          <p:nvPr>
            <a:audioFile r:link="rId1"/>
          </p:nvPr>
        </p:nvPicPr>
        <p:blipFill>
          <a:blip r:embed="rId5" cstate="print"/>
          <a:stretch>
            <a:fillRect/>
          </a:stretch>
        </p:blipFill>
        <p:spPr>
          <a:xfrm>
            <a:off x="3563888" y="2636912"/>
            <a:ext cx="244475" cy="244475"/>
          </a:xfrm>
          <a:prstGeom prst="rect">
            <a:avLst/>
          </a:prstGeom>
        </p:spPr>
      </p:pic>
      <p:sp>
        <p:nvSpPr>
          <p:cNvPr id="7" name="TextBox 6"/>
          <p:cNvSpPr txBox="1"/>
          <p:nvPr/>
        </p:nvSpPr>
        <p:spPr>
          <a:xfrm>
            <a:off x="3491880" y="2564904"/>
            <a:ext cx="360040" cy="369332"/>
          </a:xfrm>
          <a:prstGeom prst="rect">
            <a:avLst/>
          </a:prstGeom>
          <a:solidFill>
            <a:schemeClr val="bg1"/>
          </a:solidFill>
        </p:spPr>
        <p:txBody>
          <a:bodyPr wrap="square" rtlCol="0">
            <a:spAutoFit/>
          </a:bodyPr>
          <a:lstStyle/>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1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124744"/>
            <a:ext cx="4392488" cy="4708981"/>
          </a:xfrm>
          <a:prstGeom prst="rect">
            <a:avLst/>
          </a:prstGeom>
        </p:spPr>
        <p:txBody>
          <a:bodyPr wrap="square">
            <a:spAutoFit/>
          </a:bodyPr>
          <a:lstStyle/>
          <a:p>
            <a:r>
              <a:rPr lang="en-GB" sz="2000" dirty="0" smtClean="0">
                <a:latin typeface="Lucida Sans Unicode" pitchFamily="34" charset="0"/>
                <a:cs typeface="Lucida Sans Unicode" pitchFamily="34" charset="0"/>
              </a:rPr>
              <a:t>Sound is defined as ‘</a:t>
            </a:r>
            <a:r>
              <a:rPr lang="en-GB" sz="2000" b="1" dirty="0" smtClean="0">
                <a:solidFill>
                  <a:schemeClr val="accent1"/>
                </a:solidFill>
                <a:latin typeface="Lucida Sans Unicode" pitchFamily="34" charset="0"/>
                <a:cs typeface="Lucida Sans Unicode" pitchFamily="34" charset="0"/>
              </a:rPr>
              <a:t>any pressure variation that the human ear can detect</a:t>
            </a:r>
            <a:r>
              <a:rPr lang="en-GB" sz="2000" b="1" dirty="0" smtClean="0">
                <a:latin typeface="Lucida Sans Unicode" pitchFamily="34" charset="0"/>
                <a:cs typeface="Lucida Sans Unicode" pitchFamily="34" charset="0"/>
              </a:rPr>
              <a:t>’.</a:t>
            </a:r>
          </a:p>
          <a:p>
            <a:endParaRPr lang="en-GB" sz="2000" b="1" dirty="0" smtClean="0">
              <a:latin typeface="Lucida Sans Unicode" pitchFamily="34" charset="0"/>
              <a:cs typeface="Lucida Sans Unicode" pitchFamily="34" charset="0"/>
            </a:endParaRPr>
          </a:p>
          <a:p>
            <a:r>
              <a:rPr lang="en-GB" sz="2000" dirty="0" smtClean="0">
                <a:latin typeface="Lucida Sans Unicode" pitchFamily="34" charset="0"/>
                <a:cs typeface="Lucida Sans Unicode" pitchFamily="34" charset="0"/>
              </a:rPr>
              <a:t>Sound in the air can be caused by a variety of vibrations, such as the following.</a:t>
            </a:r>
          </a:p>
          <a:p>
            <a:endParaRPr lang="en-GB" sz="2000" dirty="0" smtClean="0">
              <a:latin typeface="Lucida Sans Unicode" pitchFamily="34" charset="0"/>
              <a:cs typeface="Lucida Sans Unicode" pitchFamily="34" charset="0"/>
            </a:endParaRPr>
          </a:p>
          <a:p>
            <a:pPr lvl="0"/>
            <a:r>
              <a:rPr lang="en-GB" sz="2000" b="1" dirty="0" smtClean="0">
                <a:solidFill>
                  <a:srgbClr val="0070C0"/>
                </a:solidFill>
                <a:latin typeface="Lucida Sans Unicode" pitchFamily="34" charset="0"/>
                <a:cs typeface="Lucida Sans Unicode" pitchFamily="34" charset="0"/>
              </a:rPr>
              <a:t>Moving objects</a:t>
            </a:r>
            <a:r>
              <a:rPr lang="en-GB" sz="2000" dirty="0" smtClean="0">
                <a:solidFill>
                  <a:srgbClr val="0070C0"/>
                </a:solidFill>
                <a:latin typeface="Lucida Sans Unicode" pitchFamily="34" charset="0"/>
                <a:cs typeface="Lucida Sans Unicode" pitchFamily="34" charset="0"/>
              </a:rPr>
              <a:t>: </a:t>
            </a:r>
            <a:r>
              <a:rPr lang="en-GB" sz="2000" dirty="0" smtClean="0">
                <a:latin typeface="Lucida Sans Unicode" pitchFamily="34" charset="0"/>
                <a:cs typeface="Lucida Sans Unicode" pitchFamily="34" charset="0"/>
              </a:rPr>
              <a:t>examples include loudspeakers, guitar strings, human vocal chords.</a:t>
            </a:r>
          </a:p>
          <a:p>
            <a:pPr lvl="0"/>
            <a:endParaRPr lang="en-GB" sz="2000" dirty="0" smtClean="0">
              <a:latin typeface="Lucida Sans Unicode" pitchFamily="34" charset="0"/>
              <a:cs typeface="Lucida Sans Unicode" pitchFamily="34" charset="0"/>
            </a:endParaRPr>
          </a:p>
          <a:p>
            <a:pPr lvl="0"/>
            <a:r>
              <a:rPr lang="en-GB" sz="2000" b="1" dirty="0" smtClean="0">
                <a:solidFill>
                  <a:srgbClr val="0070C0"/>
                </a:solidFill>
                <a:latin typeface="Lucida Sans Unicode" pitchFamily="34" charset="0"/>
                <a:cs typeface="Lucida Sans Unicode" pitchFamily="34" charset="0"/>
              </a:rPr>
              <a:t>Moving air:</a:t>
            </a:r>
            <a:r>
              <a:rPr lang="en-GB" sz="2000" dirty="0" smtClean="0">
                <a:solidFill>
                  <a:srgbClr val="0070C0"/>
                </a:solidFill>
                <a:latin typeface="Lucida Sans Unicode" pitchFamily="34" charset="0"/>
                <a:cs typeface="Lucida Sans Unicode" pitchFamily="34" charset="0"/>
              </a:rPr>
              <a:t> </a:t>
            </a:r>
            <a:r>
              <a:rPr lang="en-GB" sz="2000" dirty="0" smtClean="0">
                <a:latin typeface="Lucida Sans Unicode" pitchFamily="34" charset="0"/>
                <a:cs typeface="Lucida Sans Unicode" pitchFamily="34" charset="0"/>
              </a:rPr>
              <a:t>examples include horns, organ pipes, mechanical fans and jet engines.</a:t>
            </a:r>
          </a:p>
        </p:txBody>
      </p:sp>
      <p:sp>
        <p:nvSpPr>
          <p:cNvPr id="4" name="TextBox 3"/>
          <p:cNvSpPr txBox="1"/>
          <p:nvPr/>
        </p:nvSpPr>
        <p:spPr>
          <a:xfrm>
            <a:off x="395536" y="476672"/>
            <a:ext cx="4680520" cy="584775"/>
          </a:xfrm>
          <a:prstGeom prst="rect">
            <a:avLst/>
          </a:prstGeom>
          <a:noFill/>
        </p:spPr>
        <p:txBody>
          <a:bodyPr wrap="square" rtlCol="0">
            <a:spAutoFit/>
          </a:bodyPr>
          <a:lstStyle/>
          <a:p>
            <a:r>
              <a:rPr lang="en-GB" sz="3200" b="1" dirty="0" smtClean="0">
                <a:latin typeface="Lucida Sans Unicode" pitchFamily="34" charset="0"/>
                <a:cs typeface="Lucida Sans Unicode" pitchFamily="34" charset="0"/>
              </a:rPr>
              <a:t>WHAT is SOUND ?</a:t>
            </a:r>
            <a:endParaRPr lang="en-GB" sz="3200" b="1" dirty="0">
              <a:latin typeface="Lucida Sans Unicode" pitchFamily="34" charset="0"/>
              <a:cs typeface="Lucida Sans Unicode" pitchFamily="34" charset="0"/>
            </a:endParaRPr>
          </a:p>
        </p:txBody>
      </p:sp>
      <p:pic>
        <p:nvPicPr>
          <p:cNvPr id="5" name="Picture 4" descr="Figure 1 - Generation of Sound Waves"/>
          <p:cNvPicPr/>
          <p:nvPr/>
        </p:nvPicPr>
        <p:blipFill>
          <a:blip r:embed="rId2" cstate="print"/>
          <a:srcRect/>
          <a:stretch>
            <a:fillRect/>
          </a:stretch>
        </p:blipFill>
        <p:spPr bwMode="auto">
          <a:xfrm>
            <a:off x="5076056" y="1556792"/>
            <a:ext cx="3888432" cy="2643758"/>
          </a:xfrm>
          <a:prstGeom prst="rect">
            <a:avLst/>
          </a:prstGeom>
          <a:noFill/>
          <a:ln w="9525">
            <a:noFill/>
            <a:miter lim="800000"/>
            <a:headEnd/>
            <a:tailEnd/>
          </a:ln>
        </p:spPr>
      </p:pic>
      <p:sp>
        <p:nvSpPr>
          <p:cNvPr id="6" name="Rectangle 5"/>
          <p:cNvSpPr/>
          <p:nvPr/>
        </p:nvSpPr>
        <p:spPr>
          <a:xfrm>
            <a:off x="5076056" y="4437112"/>
            <a:ext cx="4067944" cy="1477328"/>
          </a:xfrm>
          <a:prstGeom prst="rect">
            <a:avLst/>
          </a:prstGeom>
        </p:spPr>
        <p:txBody>
          <a:bodyPr wrap="square">
            <a:spAutoFit/>
          </a:bodyPr>
          <a:lstStyle/>
          <a:p>
            <a:pPr lvl="0" fontAlgn="base">
              <a:spcBef>
                <a:spcPct val="0"/>
              </a:spcBef>
              <a:spcAft>
                <a:spcPct val="0"/>
              </a:spcAft>
            </a:pPr>
            <a:r>
              <a:rPr lang="en-GB" b="1" dirty="0" smtClean="0">
                <a:solidFill>
                  <a:srgbClr val="0070C0"/>
                </a:solidFill>
                <a:latin typeface="Lucida Sans Unicode" pitchFamily="34" charset="0"/>
                <a:ea typeface="Times New Roman" pitchFamily="18" charset="0"/>
                <a:cs typeface="Lucida Sans Unicode" pitchFamily="34" charset="0"/>
              </a:rPr>
              <a:t>Pressure and pressure variations are expressed in Pascal, abbreviated as Pa, which is represented as units:</a:t>
            </a:r>
          </a:p>
          <a:p>
            <a:pPr lvl="0" fontAlgn="base">
              <a:spcBef>
                <a:spcPct val="0"/>
              </a:spcBef>
              <a:spcAft>
                <a:spcPct val="0"/>
              </a:spcAft>
            </a:pPr>
            <a:r>
              <a:rPr lang="en-GB" b="1" dirty="0" smtClean="0">
                <a:solidFill>
                  <a:srgbClr val="0070C0"/>
                </a:solidFill>
                <a:latin typeface="Lucida Sans Unicode" pitchFamily="34" charset="0"/>
                <a:ea typeface="Times New Roman" pitchFamily="18" charset="0"/>
                <a:cs typeface="Lucida Sans Unicode" pitchFamily="34" charset="0"/>
              </a:rPr>
              <a:t>N/m</a:t>
            </a:r>
            <a:r>
              <a:rPr lang="en-GB" b="1" baseline="30000" dirty="0" smtClean="0">
                <a:solidFill>
                  <a:srgbClr val="0070C0"/>
                </a:solidFill>
                <a:latin typeface="Lucida Sans Unicode" pitchFamily="34" charset="0"/>
                <a:ea typeface="Times New Roman" pitchFamily="18" charset="0"/>
                <a:cs typeface="Lucida Sans Unicode" pitchFamily="34" charset="0"/>
              </a:rPr>
              <a:t>2</a:t>
            </a:r>
            <a:r>
              <a:rPr lang="en-GB" b="1" dirty="0" smtClean="0">
                <a:solidFill>
                  <a:srgbClr val="0070C0"/>
                </a:solidFill>
                <a:latin typeface="Lucida Sans Unicode" pitchFamily="34" charset="0"/>
                <a:ea typeface="Times New Roman" pitchFamily="18" charset="0"/>
                <a:cs typeface="Lucida Sans Unicode" pitchFamily="34" charset="0"/>
              </a:rPr>
              <a:t>(Newton per square metre). </a:t>
            </a:r>
            <a:endParaRPr lang="en-GB" b="1" dirty="0" smtClean="0">
              <a:solidFill>
                <a:srgbClr val="0070C0"/>
              </a:solidFill>
              <a:latin typeface="Lucida Sans Unicode" pitchFamily="34" charset="0"/>
              <a:cs typeface="Lucida Sans Unicode" pitchFamily="34" charset="0"/>
            </a:endParaRPr>
          </a:p>
        </p:txBody>
      </p:sp>
      <p:sp>
        <p:nvSpPr>
          <p:cNvPr id="7" name="TextBox 6"/>
          <p:cNvSpPr txBox="1"/>
          <p:nvPr/>
        </p:nvSpPr>
        <p:spPr>
          <a:xfrm>
            <a:off x="6948264" y="2780928"/>
            <a:ext cx="1008112" cy="261610"/>
          </a:xfrm>
          <a:prstGeom prst="rect">
            <a:avLst/>
          </a:prstGeom>
          <a:noFill/>
        </p:spPr>
        <p:txBody>
          <a:bodyPr wrap="square" rtlCol="0">
            <a:spAutoFit/>
          </a:bodyPr>
          <a:lstStyle/>
          <a:p>
            <a:r>
              <a:rPr lang="en-GB" sz="1050" b="1" dirty="0" smtClean="0"/>
              <a:t>Rarefaction</a:t>
            </a:r>
            <a:endParaRPr lang="en-GB" sz="1050" b="1" dirty="0"/>
          </a:p>
        </p:txBody>
      </p:sp>
      <p:sp>
        <p:nvSpPr>
          <p:cNvPr id="8" name="Up Arrow 7"/>
          <p:cNvSpPr/>
          <p:nvPr/>
        </p:nvSpPr>
        <p:spPr>
          <a:xfrm>
            <a:off x="7380312" y="2708920"/>
            <a:ext cx="45719" cy="7200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76672"/>
            <a:ext cx="4680520" cy="584775"/>
          </a:xfrm>
          <a:prstGeom prst="rect">
            <a:avLst/>
          </a:prstGeom>
          <a:noFill/>
        </p:spPr>
        <p:txBody>
          <a:bodyPr wrap="square" rtlCol="0">
            <a:spAutoFit/>
          </a:bodyPr>
          <a:lstStyle/>
          <a:p>
            <a:r>
              <a:rPr lang="en-GB" sz="3200" b="1" dirty="0" smtClean="0">
                <a:latin typeface="Lucida Sans Unicode" pitchFamily="34" charset="0"/>
                <a:cs typeface="Lucida Sans Unicode" pitchFamily="34" charset="0"/>
              </a:rPr>
              <a:t>WHAT is SOUND ?</a:t>
            </a:r>
            <a:endParaRPr lang="en-GB" sz="3200" b="1" dirty="0">
              <a:latin typeface="Lucida Sans Unicode" pitchFamily="34" charset="0"/>
              <a:cs typeface="Lucida Sans Unicode" pitchFamily="34" charset="0"/>
            </a:endParaRPr>
          </a:p>
        </p:txBody>
      </p:sp>
      <p:sp>
        <p:nvSpPr>
          <p:cNvPr id="3" name="TextBox 2"/>
          <p:cNvSpPr txBox="1"/>
          <p:nvPr/>
        </p:nvSpPr>
        <p:spPr>
          <a:xfrm>
            <a:off x="500034" y="1357298"/>
            <a:ext cx="7848872" cy="4154984"/>
          </a:xfrm>
          <a:prstGeom prst="rect">
            <a:avLst/>
          </a:prstGeom>
          <a:noFill/>
        </p:spPr>
        <p:txBody>
          <a:bodyPr wrap="square" rtlCol="0">
            <a:spAutoFit/>
          </a:bodyPr>
          <a:lstStyle/>
          <a:p>
            <a:pPr algn="just"/>
            <a:endParaRPr lang="en-GB" sz="2400" dirty="0">
              <a:latin typeface="Lucida Sans Unicode" pitchFamily="34" charset="0"/>
              <a:cs typeface="Lucida Sans Unicode" pitchFamily="34" charset="0"/>
            </a:endParaRPr>
          </a:p>
          <a:p>
            <a:pPr algn="just"/>
            <a:r>
              <a:rPr lang="en-GB" sz="2400" dirty="0" smtClean="0">
                <a:latin typeface="Lucida Sans Unicode" pitchFamily="34" charset="0"/>
                <a:cs typeface="Lucida Sans Unicode" pitchFamily="34" charset="0"/>
              </a:rPr>
              <a:t>Sound waves spread through adjacent particles and move further away from the source.</a:t>
            </a:r>
          </a:p>
          <a:p>
            <a:pPr algn="just"/>
            <a:endParaRPr lang="en-GB" sz="2400" dirty="0">
              <a:latin typeface="Lucida Sans Unicode" pitchFamily="34" charset="0"/>
              <a:cs typeface="Lucida Sans Unicode" pitchFamily="34" charset="0"/>
            </a:endParaRPr>
          </a:p>
          <a:p>
            <a:pPr algn="just"/>
            <a:r>
              <a:rPr lang="en-GB" sz="2400" dirty="0" smtClean="0">
                <a:latin typeface="Lucida Sans Unicode" pitchFamily="34" charset="0"/>
                <a:cs typeface="Lucida Sans Unicode" pitchFamily="34" charset="0"/>
              </a:rPr>
              <a:t>Depending on the medium, sound propagates at different speeds. </a:t>
            </a:r>
          </a:p>
          <a:p>
            <a:pPr algn="just"/>
            <a:endParaRPr lang="en-GB" sz="2400" dirty="0" smtClean="0">
              <a:latin typeface="Lucida Sans Unicode" pitchFamily="34" charset="0"/>
              <a:cs typeface="Lucida Sans Unicode" pitchFamily="34" charset="0"/>
            </a:endParaRPr>
          </a:p>
          <a:p>
            <a:pPr algn="just"/>
            <a:r>
              <a:rPr lang="en-GB" sz="2400" b="1" dirty="0" smtClean="0">
                <a:solidFill>
                  <a:srgbClr val="0070C0"/>
                </a:solidFill>
                <a:latin typeface="Lucida Sans Unicode" pitchFamily="34" charset="0"/>
                <a:cs typeface="Lucida Sans Unicode" pitchFamily="34" charset="0"/>
              </a:rPr>
              <a:t>In air, its speed is approx. 340 metres /second.</a:t>
            </a:r>
          </a:p>
          <a:p>
            <a:pPr algn="just"/>
            <a:endParaRPr lang="en-GB" dirty="0" smtClean="0">
              <a:latin typeface="Lucida Sans Unicode" pitchFamily="34" charset="0"/>
              <a:cs typeface="Lucida Sans Unicode" pitchFamily="34" charset="0"/>
            </a:endParaRPr>
          </a:p>
          <a:p>
            <a:pPr algn="just"/>
            <a:endParaRPr lang="en-GB" i="1" dirty="0" smtClean="0">
              <a:latin typeface="Lucida Sans Unicode" pitchFamily="34" charset="0"/>
              <a:cs typeface="Lucida Sans Unicode" pitchFamily="34" charset="0"/>
            </a:endParaRPr>
          </a:p>
          <a:p>
            <a:pPr algn="just"/>
            <a:endParaRPr lang="en-GB" dirty="0">
              <a:latin typeface="Lucida Sans Unicode" pitchFamily="34" charset="0"/>
              <a:cs typeface="Lucida Sans Unicode" pitchFamily="34" charset="0"/>
            </a:endParaRPr>
          </a:p>
          <a:p>
            <a:pPr algn="just"/>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1268761"/>
            <a:ext cx="8136904" cy="2185214"/>
          </a:xfrm>
          <a:prstGeom prst="rect">
            <a:avLst/>
          </a:prstGeom>
        </p:spPr>
        <p:txBody>
          <a:bodyPr wrap="square">
            <a:spAutoFit/>
          </a:bodyPr>
          <a:lstStyle/>
          <a:p>
            <a:pPr algn="just"/>
            <a:r>
              <a:rPr lang="en-GB" sz="2000" dirty="0" smtClean="0">
                <a:latin typeface="Lucida Sans Unicode" pitchFamily="34" charset="0"/>
                <a:cs typeface="Lucida Sans Unicode" pitchFamily="34" charset="0"/>
              </a:rPr>
              <a:t>Disturbances in the air with </a:t>
            </a:r>
            <a:r>
              <a:rPr lang="en-GB" sz="2000" b="1" dirty="0" smtClean="0">
                <a:solidFill>
                  <a:srgbClr val="0070C0"/>
                </a:solidFill>
                <a:latin typeface="Lucida Sans Unicode" pitchFamily="34" charset="0"/>
                <a:cs typeface="Lucida Sans Unicode" pitchFamily="34" charset="0"/>
              </a:rPr>
              <a:t>frequencies</a:t>
            </a:r>
            <a:r>
              <a:rPr lang="en-GB" sz="2000" dirty="0" smtClean="0">
                <a:latin typeface="Lucida Sans Unicode" pitchFamily="34" charset="0"/>
                <a:cs typeface="Lucida Sans Unicode" pitchFamily="34" charset="0"/>
              </a:rPr>
              <a:t> of vibration which are:</a:t>
            </a:r>
          </a:p>
          <a:p>
            <a:pPr algn="just"/>
            <a:endParaRPr lang="en-GB" sz="2000" dirty="0" smtClean="0">
              <a:latin typeface="Lucida Sans Unicode" pitchFamily="34" charset="0"/>
              <a:cs typeface="Lucida Sans Unicode" pitchFamily="34" charset="0"/>
            </a:endParaRPr>
          </a:p>
          <a:p>
            <a:pPr marL="342900" indent="-342900" algn="just">
              <a:buAutoNum type="arabicPeriod"/>
            </a:pPr>
            <a:r>
              <a:rPr lang="en-GB" sz="2000" dirty="0" smtClean="0">
                <a:latin typeface="Lucida Sans Unicode" pitchFamily="34" charset="0"/>
                <a:cs typeface="Lucida Sans Unicode" pitchFamily="34" charset="0"/>
              </a:rPr>
              <a:t>Too low </a:t>
            </a:r>
            <a:r>
              <a:rPr lang="en-GB" sz="2000" b="1" dirty="0" smtClean="0">
                <a:solidFill>
                  <a:schemeClr val="accent1"/>
                </a:solidFill>
                <a:latin typeface="Lucida Sans Unicode" pitchFamily="34" charset="0"/>
                <a:cs typeface="Lucida Sans Unicode" pitchFamily="34" charset="0"/>
              </a:rPr>
              <a:t>(infrasound) </a:t>
            </a:r>
            <a:r>
              <a:rPr lang="en-GB" sz="2000" dirty="0" smtClean="0">
                <a:latin typeface="Lucida Sans Unicode" pitchFamily="34" charset="0"/>
                <a:cs typeface="Lucida Sans Unicode" pitchFamily="34" charset="0"/>
              </a:rPr>
              <a:t>or </a:t>
            </a:r>
          </a:p>
          <a:p>
            <a:pPr marL="342900" indent="-342900" algn="just">
              <a:buAutoNum type="arabicPeriod"/>
            </a:pPr>
            <a:r>
              <a:rPr lang="en-GB" sz="2000" dirty="0" smtClean="0">
                <a:latin typeface="Lucida Sans Unicode" pitchFamily="34" charset="0"/>
                <a:cs typeface="Lucida Sans Unicode" pitchFamily="34" charset="0"/>
              </a:rPr>
              <a:t>Too high </a:t>
            </a:r>
            <a:r>
              <a:rPr lang="en-GB" sz="2000" b="1" dirty="0" smtClean="0">
                <a:solidFill>
                  <a:schemeClr val="accent1"/>
                </a:solidFill>
                <a:latin typeface="Lucida Sans Unicode" pitchFamily="34" charset="0"/>
                <a:cs typeface="Lucida Sans Unicode" pitchFamily="34" charset="0"/>
              </a:rPr>
              <a:t>(ultrasound) </a:t>
            </a:r>
          </a:p>
          <a:p>
            <a:pPr marL="342900" indent="-342900" algn="just">
              <a:buAutoNum type="arabicPeriod"/>
            </a:pPr>
            <a:endParaRPr lang="en-GB" sz="2000" b="1" dirty="0" smtClean="0">
              <a:solidFill>
                <a:schemeClr val="accent1"/>
              </a:solidFill>
              <a:latin typeface="Lucida Sans Unicode" pitchFamily="34" charset="0"/>
              <a:cs typeface="Lucida Sans Unicode" pitchFamily="34" charset="0"/>
            </a:endParaRPr>
          </a:p>
          <a:p>
            <a:pPr marL="342900" indent="-342900" algn="just"/>
            <a:r>
              <a:rPr lang="en-GB" sz="2000" dirty="0" smtClean="0">
                <a:latin typeface="Lucida Sans Unicode" pitchFamily="34" charset="0"/>
                <a:cs typeface="Lucida Sans Unicode" pitchFamily="34" charset="0"/>
              </a:rPr>
              <a:t>to be heard by the human ear are also regarded as sound.</a:t>
            </a:r>
          </a:p>
          <a:p>
            <a:pPr algn="just"/>
            <a:endParaRPr lang="en-GB" sz="1600" dirty="0" smtClean="0">
              <a:latin typeface="Lucida Sans Unicode" pitchFamily="34" charset="0"/>
              <a:cs typeface="Lucida Sans Unicode" pitchFamily="34" charset="0"/>
            </a:endParaRPr>
          </a:p>
        </p:txBody>
      </p:sp>
      <p:sp>
        <p:nvSpPr>
          <p:cNvPr id="5" name="TextBox 4"/>
          <p:cNvSpPr txBox="1"/>
          <p:nvPr/>
        </p:nvSpPr>
        <p:spPr>
          <a:xfrm>
            <a:off x="395536" y="476672"/>
            <a:ext cx="4680520" cy="584775"/>
          </a:xfrm>
          <a:prstGeom prst="rect">
            <a:avLst/>
          </a:prstGeom>
          <a:noFill/>
        </p:spPr>
        <p:txBody>
          <a:bodyPr wrap="square" rtlCol="0">
            <a:spAutoFit/>
          </a:bodyPr>
          <a:lstStyle/>
          <a:p>
            <a:r>
              <a:rPr lang="en-GB" sz="3200" b="1" dirty="0" smtClean="0">
                <a:latin typeface="Lucida Sans Unicode" pitchFamily="34" charset="0"/>
                <a:cs typeface="Lucida Sans Unicode" pitchFamily="34" charset="0"/>
              </a:rPr>
              <a:t>WHAT is SOUND ?</a:t>
            </a:r>
            <a:endParaRPr lang="en-GB" sz="3200" b="1" dirty="0">
              <a:latin typeface="Lucida Sans Unicode" pitchFamily="34" charset="0"/>
              <a:cs typeface="Lucida Sans Unicode" pitchFamily="34" charset="0"/>
            </a:endParaRPr>
          </a:p>
        </p:txBody>
      </p:sp>
      <p:pic>
        <p:nvPicPr>
          <p:cNvPr id="15364" name="Picture 4" descr="http://www.equipmentexplained.com/images/physics_images/med_imaging_images/us_sound_images/sound_range.gif"/>
          <p:cNvPicPr>
            <a:picLocks noChangeAspect="1" noChangeArrowheads="1"/>
          </p:cNvPicPr>
          <p:nvPr/>
        </p:nvPicPr>
        <p:blipFill>
          <a:blip r:embed="rId2" cstate="print"/>
          <a:srcRect/>
          <a:stretch>
            <a:fillRect/>
          </a:stretch>
        </p:blipFill>
        <p:spPr bwMode="auto">
          <a:xfrm>
            <a:off x="611560" y="3212976"/>
            <a:ext cx="7620000" cy="34671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332656"/>
            <a:ext cx="5184576" cy="584775"/>
          </a:xfrm>
          <a:prstGeom prst="rect">
            <a:avLst/>
          </a:prstGeom>
          <a:noFill/>
        </p:spPr>
        <p:txBody>
          <a:bodyPr wrap="square" rtlCol="0">
            <a:spAutoFit/>
          </a:bodyPr>
          <a:lstStyle/>
          <a:p>
            <a:r>
              <a:rPr lang="en-GB" sz="3200" b="1" dirty="0" smtClean="0">
                <a:latin typeface="Lucida Sans Unicode" pitchFamily="34" charset="0"/>
                <a:cs typeface="Lucida Sans Unicode" pitchFamily="34" charset="0"/>
              </a:rPr>
              <a:t>WHY Measure Sound ?</a:t>
            </a:r>
            <a:endParaRPr lang="en-GB" sz="3200" b="1" dirty="0">
              <a:latin typeface="Lucida Sans Unicode" pitchFamily="34" charset="0"/>
              <a:cs typeface="Lucida Sans Unicode" pitchFamily="34" charset="0"/>
            </a:endParaRPr>
          </a:p>
        </p:txBody>
      </p:sp>
      <p:sp>
        <p:nvSpPr>
          <p:cNvPr id="3" name="Rectangle 2"/>
          <p:cNvSpPr/>
          <p:nvPr/>
        </p:nvSpPr>
        <p:spPr>
          <a:xfrm>
            <a:off x="251520" y="1052736"/>
            <a:ext cx="5904656" cy="5632311"/>
          </a:xfrm>
          <a:prstGeom prst="rect">
            <a:avLst/>
          </a:prstGeom>
        </p:spPr>
        <p:txBody>
          <a:bodyPr wrap="square">
            <a:spAutoFit/>
          </a:bodyPr>
          <a:lstStyle/>
          <a:p>
            <a:pPr algn="just"/>
            <a:r>
              <a:rPr lang="en-GB" sz="2000" dirty="0" smtClean="0">
                <a:latin typeface="Lucida Sans Unicode" pitchFamily="34" charset="0"/>
                <a:cs typeface="Lucida Sans Unicode" pitchFamily="34" charset="0"/>
              </a:rPr>
              <a:t>Measurements provide definite quantities which describe and rate sound. Benefits of sound measurements :-</a:t>
            </a:r>
          </a:p>
          <a:p>
            <a:pPr algn="just">
              <a:buFont typeface="Arial" pitchFamily="34" charset="0"/>
              <a:buChar char="•"/>
            </a:pPr>
            <a:endParaRPr lang="en-GB" sz="2000" i="1" dirty="0" smtClean="0">
              <a:solidFill>
                <a:srgbClr val="0070C0"/>
              </a:solidFill>
              <a:latin typeface="Lucida Sans Unicode" pitchFamily="34" charset="0"/>
              <a:cs typeface="Lucida Sans Unicode" pitchFamily="34" charset="0"/>
            </a:endParaRPr>
          </a:p>
          <a:p>
            <a:pPr algn="just">
              <a:buFont typeface="Arial" pitchFamily="34" charset="0"/>
              <a:buChar char="•"/>
            </a:pPr>
            <a:r>
              <a:rPr lang="en-GB" sz="2000" i="1" dirty="0" smtClean="0">
                <a:solidFill>
                  <a:srgbClr val="0070C0"/>
                </a:solidFill>
                <a:latin typeface="Lucida Sans Unicode" pitchFamily="34" charset="0"/>
                <a:cs typeface="Lucida Sans Unicode" pitchFamily="34" charset="0"/>
              </a:rPr>
              <a:t> </a:t>
            </a:r>
            <a:r>
              <a:rPr lang="en-GB" sz="2000" dirty="0" smtClean="0">
                <a:solidFill>
                  <a:srgbClr val="0070C0"/>
                </a:solidFill>
                <a:latin typeface="Lucida Sans Unicode" pitchFamily="34" charset="0"/>
                <a:cs typeface="Lucida Sans Unicode" pitchFamily="34" charset="0"/>
              </a:rPr>
              <a:t>improved building acoustics &amp; loudspeakers,</a:t>
            </a:r>
          </a:p>
          <a:p>
            <a:pPr algn="just"/>
            <a:r>
              <a:rPr lang="en-GB" sz="2000" dirty="0" smtClean="0">
                <a:solidFill>
                  <a:srgbClr val="0070C0"/>
                </a:solidFill>
                <a:latin typeface="Lucida Sans Unicode" pitchFamily="34" charset="0"/>
                <a:cs typeface="Lucida Sans Unicode" pitchFamily="34" charset="0"/>
              </a:rPr>
              <a:t>  hence better enjoyment of music</a:t>
            </a:r>
          </a:p>
          <a:p>
            <a:pPr algn="just"/>
            <a:endParaRPr lang="en-GB" sz="2000" dirty="0" smtClean="0">
              <a:solidFill>
                <a:srgbClr val="0070C0"/>
              </a:solidFill>
              <a:latin typeface="Lucida Sans Unicode" pitchFamily="34" charset="0"/>
              <a:cs typeface="Lucida Sans Unicode" pitchFamily="34" charset="0"/>
            </a:endParaRPr>
          </a:p>
          <a:p>
            <a:pPr algn="just">
              <a:buFont typeface="Arial" pitchFamily="34" charset="0"/>
              <a:buChar char="•"/>
            </a:pPr>
            <a:r>
              <a:rPr lang="en-GB" sz="2000" dirty="0" smtClean="0">
                <a:solidFill>
                  <a:srgbClr val="0070C0"/>
                </a:solidFill>
                <a:latin typeface="Lucida Sans Unicode" pitchFamily="34" charset="0"/>
                <a:cs typeface="Lucida Sans Unicode" pitchFamily="34" charset="0"/>
              </a:rPr>
              <a:t> permits precise, scientific analysis of  </a:t>
            </a:r>
          </a:p>
          <a:p>
            <a:pPr algn="just"/>
            <a:r>
              <a:rPr lang="en-GB" sz="2000" dirty="0" smtClean="0">
                <a:solidFill>
                  <a:srgbClr val="0070C0"/>
                </a:solidFill>
                <a:latin typeface="Lucida Sans Unicode" pitchFamily="34" charset="0"/>
                <a:cs typeface="Lucida Sans Unicode" pitchFamily="34" charset="0"/>
              </a:rPr>
              <a:t>  annoying sounds</a:t>
            </a:r>
          </a:p>
          <a:p>
            <a:pPr algn="just">
              <a:buFont typeface="Arial" pitchFamily="34" charset="0"/>
              <a:buChar char="•"/>
            </a:pPr>
            <a:endParaRPr lang="en-GB" sz="2000" dirty="0" smtClean="0">
              <a:solidFill>
                <a:srgbClr val="0070C0"/>
              </a:solidFill>
              <a:latin typeface="Lucida Sans Unicode" pitchFamily="34" charset="0"/>
              <a:cs typeface="Lucida Sans Unicode" pitchFamily="34" charset="0"/>
            </a:endParaRPr>
          </a:p>
          <a:p>
            <a:pPr algn="just">
              <a:buFont typeface="Arial" pitchFamily="34" charset="0"/>
              <a:buChar char="•"/>
            </a:pPr>
            <a:r>
              <a:rPr lang="en-GB" sz="2000" dirty="0" smtClean="0">
                <a:solidFill>
                  <a:srgbClr val="0070C0"/>
                </a:solidFill>
                <a:latin typeface="Lucida Sans Unicode" pitchFamily="34" charset="0"/>
                <a:cs typeface="Lucida Sans Unicode" pitchFamily="34" charset="0"/>
              </a:rPr>
              <a:t> provides clear indications of when a sound </a:t>
            </a:r>
          </a:p>
          <a:p>
            <a:pPr algn="just"/>
            <a:r>
              <a:rPr lang="en-GB" sz="2000" dirty="0" smtClean="0">
                <a:solidFill>
                  <a:srgbClr val="0070C0"/>
                </a:solidFill>
                <a:latin typeface="Lucida Sans Unicode" pitchFamily="34" charset="0"/>
                <a:cs typeface="Lucida Sans Unicode" pitchFamily="34" charset="0"/>
              </a:rPr>
              <a:t>  can cause damage to hearing and permit </a:t>
            </a:r>
          </a:p>
          <a:p>
            <a:pPr algn="just"/>
            <a:r>
              <a:rPr lang="en-GB" sz="2000" dirty="0" smtClean="0">
                <a:solidFill>
                  <a:srgbClr val="0070C0"/>
                </a:solidFill>
                <a:latin typeface="Lucida Sans Unicode" pitchFamily="34" charset="0"/>
                <a:cs typeface="Lucida Sans Unicode" pitchFamily="34" charset="0"/>
              </a:rPr>
              <a:t>  corrective actions to be taken</a:t>
            </a:r>
          </a:p>
          <a:p>
            <a:pPr algn="just"/>
            <a:endParaRPr lang="en-GB" sz="2000" dirty="0" smtClean="0">
              <a:solidFill>
                <a:srgbClr val="0070C0"/>
              </a:solidFill>
              <a:latin typeface="Lucida Sans Unicode" pitchFamily="34" charset="0"/>
              <a:cs typeface="Lucida Sans Unicode" pitchFamily="34" charset="0"/>
            </a:endParaRPr>
          </a:p>
          <a:p>
            <a:pPr algn="just">
              <a:buFont typeface="Arial" pitchFamily="34" charset="0"/>
              <a:buChar char="•"/>
            </a:pPr>
            <a:r>
              <a:rPr lang="en-GB" sz="2000" dirty="0" smtClean="0">
                <a:solidFill>
                  <a:srgbClr val="0070C0"/>
                </a:solidFill>
                <a:latin typeface="Lucida Sans Unicode" pitchFamily="34" charset="0"/>
                <a:cs typeface="Lucida Sans Unicode" pitchFamily="34" charset="0"/>
              </a:rPr>
              <a:t> provides a powerful diagnostic tool in noise </a:t>
            </a:r>
          </a:p>
          <a:p>
            <a:pPr algn="just"/>
            <a:r>
              <a:rPr lang="en-GB" sz="2000" dirty="0" smtClean="0">
                <a:solidFill>
                  <a:srgbClr val="0070C0"/>
                </a:solidFill>
                <a:latin typeface="Lucida Sans Unicode" pitchFamily="34" charset="0"/>
                <a:cs typeface="Lucida Sans Unicode" pitchFamily="34" charset="0"/>
              </a:rPr>
              <a:t>  reduction programmes e.g. In airports,   </a:t>
            </a:r>
          </a:p>
          <a:p>
            <a:pPr algn="just"/>
            <a:r>
              <a:rPr lang="en-GB" sz="2000" dirty="0" smtClean="0">
                <a:solidFill>
                  <a:srgbClr val="0070C0"/>
                </a:solidFill>
                <a:latin typeface="Lucida Sans Unicode" pitchFamily="34" charset="0"/>
                <a:cs typeface="Lucida Sans Unicode" pitchFamily="34" charset="0"/>
              </a:rPr>
              <a:t>  highways etc, hence improving our quality of </a:t>
            </a:r>
          </a:p>
          <a:p>
            <a:pPr algn="just"/>
            <a:r>
              <a:rPr lang="en-GB" sz="2000" dirty="0" smtClean="0">
                <a:solidFill>
                  <a:srgbClr val="0070C0"/>
                </a:solidFill>
                <a:latin typeface="Lucida Sans Unicode" pitchFamily="34" charset="0"/>
                <a:cs typeface="Lucida Sans Unicode" pitchFamily="34" charset="0"/>
              </a:rPr>
              <a:t>  life</a:t>
            </a:r>
            <a:endParaRPr lang="en-GB" sz="2000" i="1" dirty="0" smtClean="0">
              <a:latin typeface="Lucida Sans Unicode" pitchFamily="34" charset="0"/>
              <a:cs typeface="Lucida Sans Unicode" pitchFamily="34" charset="0"/>
            </a:endParaRPr>
          </a:p>
        </p:txBody>
      </p:sp>
      <p:pic>
        <p:nvPicPr>
          <p:cNvPr id="137218" name="Picture 2" descr="http://t3.gstatic.com/images?q=tbn:ANd9GcT052MC70jER11kxhtIq5PB8VC6uPuWkqt0aiNRBqPQjMnspLI6"/>
          <p:cNvPicPr>
            <a:picLocks noChangeAspect="1" noChangeArrowheads="1"/>
          </p:cNvPicPr>
          <p:nvPr/>
        </p:nvPicPr>
        <p:blipFill>
          <a:blip r:embed="rId2" cstate="print"/>
          <a:srcRect/>
          <a:stretch>
            <a:fillRect/>
          </a:stretch>
        </p:blipFill>
        <p:spPr bwMode="auto">
          <a:xfrm>
            <a:off x="6477000" y="1484784"/>
            <a:ext cx="2667000" cy="1714501"/>
          </a:xfrm>
          <a:prstGeom prst="rect">
            <a:avLst/>
          </a:prstGeom>
          <a:noFill/>
        </p:spPr>
      </p:pic>
      <p:pic>
        <p:nvPicPr>
          <p:cNvPr id="137220" name="Picture 4" descr="http://t1.gstatic.com/images?q=tbn:ANd9GcRCbKOacndtB_xZPrNv6Xeeb5dmI0KLxgNZEPa1FhKofX9pcXjY"/>
          <p:cNvPicPr>
            <a:picLocks noChangeAspect="1" noChangeArrowheads="1"/>
          </p:cNvPicPr>
          <p:nvPr/>
        </p:nvPicPr>
        <p:blipFill>
          <a:blip r:embed="rId3" cstate="print"/>
          <a:srcRect/>
          <a:stretch>
            <a:fillRect/>
          </a:stretch>
        </p:blipFill>
        <p:spPr bwMode="auto">
          <a:xfrm>
            <a:off x="6517486" y="4005064"/>
            <a:ext cx="2626514" cy="13681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additive="base">
                                        <p:cTn id="1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 calcmode="lin" valueType="num">
                                      <p:cBhvr additive="base">
                                        <p:cTn id="3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anim calcmode="lin" valueType="num">
                                      <p:cBhvr additive="base">
                                        <p:cTn id="3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12" end="12"/>
                                            </p:txEl>
                                          </p:spTgt>
                                        </p:tgtEl>
                                        <p:attrNameLst>
                                          <p:attrName>style.visibility</p:attrName>
                                        </p:attrNameLst>
                                      </p:cBhvr>
                                      <p:to>
                                        <p:strVal val="visible"/>
                                      </p:to>
                                    </p:set>
                                    <p:anim calcmode="lin" valueType="num">
                                      <p:cBhvr additive="base">
                                        <p:cTn id="41"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13" end="13"/>
                                            </p:txEl>
                                          </p:spTgt>
                                        </p:tgtEl>
                                        <p:attrNameLst>
                                          <p:attrName>style.visibility</p:attrName>
                                        </p:attrNameLst>
                                      </p:cBhvr>
                                      <p:to>
                                        <p:strVal val="visible"/>
                                      </p:to>
                                    </p:set>
                                    <p:anim calcmode="lin" valueType="num">
                                      <p:cBhvr additive="base">
                                        <p:cTn id="45"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14" end="14"/>
                                            </p:txEl>
                                          </p:spTgt>
                                        </p:tgtEl>
                                        <p:attrNameLst>
                                          <p:attrName>style.visibility</p:attrName>
                                        </p:attrNameLst>
                                      </p:cBhvr>
                                      <p:to>
                                        <p:strVal val="visible"/>
                                      </p:to>
                                    </p:set>
                                    <p:anim calcmode="lin" valueType="num">
                                      <p:cBhvr additive="base">
                                        <p:cTn id="49"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
                                            <p:txEl>
                                              <p:pRg st="15" end="15"/>
                                            </p:txEl>
                                          </p:spTgt>
                                        </p:tgtEl>
                                        <p:attrNameLst>
                                          <p:attrName>style.visibility</p:attrName>
                                        </p:attrNameLst>
                                      </p:cBhvr>
                                      <p:to>
                                        <p:strVal val="visible"/>
                                      </p:to>
                                    </p:set>
                                    <p:anim calcmode="lin" valueType="num">
                                      <p:cBhvr additive="base">
                                        <p:cTn id="53"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137218"/>
                                        </p:tgtEl>
                                        <p:attrNameLst>
                                          <p:attrName>style.visibility</p:attrName>
                                        </p:attrNameLst>
                                      </p:cBhvr>
                                      <p:to>
                                        <p:strVal val="visible"/>
                                      </p:to>
                                    </p:set>
                                    <p:anim calcmode="lin" valueType="num">
                                      <p:cBhvr additive="base">
                                        <p:cTn id="59" dur="500" fill="hold"/>
                                        <p:tgtEl>
                                          <p:spTgt spid="137218"/>
                                        </p:tgtEl>
                                        <p:attrNameLst>
                                          <p:attrName>ppt_x</p:attrName>
                                        </p:attrNameLst>
                                      </p:cBhvr>
                                      <p:tavLst>
                                        <p:tav tm="0">
                                          <p:val>
                                            <p:strVal val="#ppt_x"/>
                                          </p:val>
                                        </p:tav>
                                        <p:tav tm="100000">
                                          <p:val>
                                            <p:strVal val="#ppt_x"/>
                                          </p:val>
                                        </p:tav>
                                      </p:tavLst>
                                    </p:anim>
                                    <p:anim calcmode="lin" valueType="num">
                                      <p:cBhvr additive="base">
                                        <p:cTn id="60" dur="500" fill="hold"/>
                                        <p:tgtEl>
                                          <p:spTgt spid="137218"/>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137220"/>
                                        </p:tgtEl>
                                        <p:attrNameLst>
                                          <p:attrName>style.visibility</p:attrName>
                                        </p:attrNameLst>
                                      </p:cBhvr>
                                      <p:to>
                                        <p:strVal val="visible"/>
                                      </p:to>
                                    </p:set>
                                    <p:anim calcmode="lin" valueType="num">
                                      <p:cBhvr additive="base">
                                        <p:cTn id="65" dur="500" fill="hold"/>
                                        <p:tgtEl>
                                          <p:spTgt spid="137220"/>
                                        </p:tgtEl>
                                        <p:attrNameLst>
                                          <p:attrName>ppt_x</p:attrName>
                                        </p:attrNameLst>
                                      </p:cBhvr>
                                      <p:tavLst>
                                        <p:tav tm="0">
                                          <p:val>
                                            <p:strVal val="#ppt_x"/>
                                          </p:val>
                                        </p:tav>
                                        <p:tav tm="100000">
                                          <p:val>
                                            <p:strVal val="#ppt_x"/>
                                          </p:val>
                                        </p:tav>
                                      </p:tavLst>
                                    </p:anim>
                                    <p:anim calcmode="lin" valueType="num">
                                      <p:cBhvr additive="base">
                                        <p:cTn id="66" dur="500" fill="hold"/>
                                        <p:tgtEl>
                                          <p:spTgt spid="1372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340768"/>
            <a:ext cx="4824536" cy="2585323"/>
          </a:xfrm>
          <a:prstGeom prst="rect">
            <a:avLst/>
          </a:prstGeom>
        </p:spPr>
        <p:txBody>
          <a:bodyPr wrap="square">
            <a:spAutoFit/>
          </a:bodyPr>
          <a:lstStyle/>
          <a:p>
            <a:r>
              <a:rPr lang="en-GB" dirty="0" smtClean="0">
                <a:latin typeface="Lucida Sans Unicode" pitchFamily="34" charset="0"/>
                <a:cs typeface="Lucida Sans Unicode" pitchFamily="34" charset="0"/>
              </a:rPr>
              <a:t>Human ear can perceive a very wide range of sound pressure. </a:t>
            </a:r>
          </a:p>
          <a:p>
            <a:endParaRPr lang="en-GB" dirty="0" smtClean="0">
              <a:latin typeface="Lucida Sans Unicode" pitchFamily="34" charset="0"/>
              <a:cs typeface="Lucida Sans Unicode" pitchFamily="34" charset="0"/>
            </a:endParaRPr>
          </a:p>
          <a:p>
            <a:r>
              <a:rPr lang="en-GB" dirty="0" smtClean="0">
                <a:latin typeface="Lucida Sans Unicode" pitchFamily="34" charset="0"/>
                <a:cs typeface="Lucida Sans Unicode" pitchFamily="34" charset="0"/>
              </a:rPr>
              <a:t>The softest sound a young healthy human ear can detect has a pressure variation of </a:t>
            </a:r>
            <a:r>
              <a:rPr lang="en-GB" dirty="0" smtClean="0">
                <a:solidFill>
                  <a:srgbClr val="FF0000"/>
                </a:solidFill>
                <a:latin typeface="Lucida Sans Unicode" pitchFamily="34" charset="0"/>
                <a:cs typeface="Lucida Sans Unicode" pitchFamily="34" charset="0"/>
              </a:rPr>
              <a:t>20 micro Pascals</a:t>
            </a:r>
            <a:r>
              <a:rPr lang="en-GB" dirty="0" smtClean="0">
                <a:latin typeface="Lucida Sans Unicode" pitchFamily="34" charset="0"/>
                <a:cs typeface="Lucida Sans Unicode" pitchFamily="34" charset="0"/>
              </a:rPr>
              <a:t>, abbreviated as µPa, which is </a:t>
            </a:r>
            <a:r>
              <a:rPr lang="en-GB" b="1" dirty="0" smtClean="0">
                <a:solidFill>
                  <a:srgbClr val="0070C0"/>
                </a:solidFill>
                <a:latin typeface="Lucida Sans Unicode" pitchFamily="34" charset="0"/>
                <a:cs typeface="Lucida Sans Unicode" pitchFamily="34" charset="0"/>
              </a:rPr>
              <a:t>20 x 10</a:t>
            </a:r>
            <a:r>
              <a:rPr lang="en-GB" b="1" baseline="30000" dirty="0" smtClean="0">
                <a:solidFill>
                  <a:srgbClr val="0070C0"/>
                </a:solidFill>
                <a:latin typeface="Lucida Sans Unicode" pitchFamily="34" charset="0"/>
                <a:cs typeface="Lucida Sans Unicode" pitchFamily="34" charset="0"/>
              </a:rPr>
              <a:t>-6</a:t>
            </a:r>
            <a:r>
              <a:rPr lang="en-GB" b="1" dirty="0" smtClean="0">
                <a:solidFill>
                  <a:srgbClr val="0070C0"/>
                </a:solidFill>
                <a:latin typeface="Lucida Sans Unicode" pitchFamily="34" charset="0"/>
                <a:cs typeface="Lucida Sans Unicode" pitchFamily="34" charset="0"/>
              </a:rPr>
              <a:t> Pa </a:t>
            </a:r>
            <a:r>
              <a:rPr lang="en-GB" dirty="0" smtClean="0">
                <a:latin typeface="Lucida Sans Unicode" pitchFamily="34" charset="0"/>
                <a:cs typeface="Lucida Sans Unicode" pitchFamily="34" charset="0"/>
              </a:rPr>
              <a:t>("20 millionth of a Pascal") and is called ‘</a:t>
            </a:r>
            <a:r>
              <a:rPr lang="en-GB" b="1" dirty="0" smtClean="0">
                <a:solidFill>
                  <a:srgbClr val="0070C0"/>
                </a:solidFill>
                <a:latin typeface="Lucida Sans Unicode" pitchFamily="34" charset="0"/>
                <a:cs typeface="Lucida Sans Unicode" pitchFamily="34" charset="0"/>
              </a:rPr>
              <a:t>the</a:t>
            </a:r>
            <a:r>
              <a:rPr lang="en-GB" dirty="0" smtClean="0">
                <a:latin typeface="Lucida Sans Unicode" pitchFamily="34" charset="0"/>
                <a:cs typeface="Lucida Sans Unicode" pitchFamily="34" charset="0"/>
              </a:rPr>
              <a:t> </a:t>
            </a:r>
            <a:r>
              <a:rPr lang="en-GB" b="1" dirty="0" smtClean="0">
                <a:solidFill>
                  <a:schemeClr val="accent1"/>
                </a:solidFill>
                <a:latin typeface="Lucida Sans Unicode" pitchFamily="34" charset="0"/>
                <a:cs typeface="Lucida Sans Unicode" pitchFamily="34" charset="0"/>
              </a:rPr>
              <a:t>Threshold of Hearing’. </a:t>
            </a:r>
            <a:endParaRPr lang="en-GB" b="1" dirty="0">
              <a:solidFill>
                <a:schemeClr val="accent1"/>
              </a:solidFill>
              <a:latin typeface="Lucida Sans Unicode" pitchFamily="34" charset="0"/>
              <a:cs typeface="Lucida Sans Unicode" pitchFamily="34" charset="0"/>
            </a:endParaRPr>
          </a:p>
        </p:txBody>
      </p:sp>
      <p:sp>
        <p:nvSpPr>
          <p:cNvPr id="3" name="Rectangle 2"/>
          <p:cNvSpPr/>
          <p:nvPr/>
        </p:nvSpPr>
        <p:spPr>
          <a:xfrm>
            <a:off x="539552" y="404664"/>
            <a:ext cx="7704856" cy="584775"/>
          </a:xfrm>
          <a:prstGeom prst="rect">
            <a:avLst/>
          </a:prstGeom>
        </p:spPr>
        <p:txBody>
          <a:bodyPr wrap="square">
            <a:spAutoFit/>
          </a:bodyPr>
          <a:lstStyle/>
          <a:p>
            <a:r>
              <a:rPr lang="en-GB" sz="3200" b="1" dirty="0" smtClean="0">
                <a:latin typeface="Lucida Sans Unicode" pitchFamily="34" charset="0"/>
                <a:cs typeface="Lucida Sans Unicode" pitchFamily="34" charset="0"/>
              </a:rPr>
              <a:t>What do we hear ?</a:t>
            </a:r>
            <a:endParaRPr lang="en-GB" sz="3200" b="1" dirty="0">
              <a:latin typeface="Lucida Sans Unicode" pitchFamily="34" charset="0"/>
              <a:cs typeface="Lucida Sans Unicode" pitchFamily="34" charset="0"/>
            </a:endParaRPr>
          </a:p>
        </p:txBody>
      </p:sp>
      <p:sp>
        <p:nvSpPr>
          <p:cNvPr id="6" name="Rectangle 5"/>
          <p:cNvSpPr/>
          <p:nvPr/>
        </p:nvSpPr>
        <p:spPr>
          <a:xfrm>
            <a:off x="539552" y="4077072"/>
            <a:ext cx="4572000" cy="2031325"/>
          </a:xfrm>
          <a:prstGeom prst="rect">
            <a:avLst/>
          </a:prstGeom>
        </p:spPr>
        <p:txBody>
          <a:bodyPr>
            <a:spAutoFit/>
          </a:bodyPr>
          <a:lstStyle/>
          <a:p>
            <a:pPr algn="just"/>
            <a:r>
              <a:rPr lang="en-GB" dirty="0" smtClean="0">
                <a:latin typeface="Lucida Sans Unicode" pitchFamily="34" charset="0"/>
                <a:cs typeface="Lucida Sans Unicode" pitchFamily="34" charset="0"/>
              </a:rPr>
              <a:t>Amazingly, the ear can tolerate sound pressure more than </a:t>
            </a:r>
            <a:r>
              <a:rPr lang="en-GB" b="1" dirty="0" smtClean="0">
                <a:solidFill>
                  <a:schemeClr val="accent1"/>
                </a:solidFill>
                <a:latin typeface="Lucida Sans Unicode" pitchFamily="34" charset="0"/>
                <a:cs typeface="Lucida Sans Unicode" pitchFamily="34" charset="0"/>
              </a:rPr>
              <a:t>a million times </a:t>
            </a:r>
            <a:r>
              <a:rPr lang="en-GB" dirty="0" smtClean="0">
                <a:latin typeface="Lucida Sans Unicode" pitchFamily="34" charset="0"/>
                <a:cs typeface="Lucida Sans Unicode" pitchFamily="34" charset="0"/>
              </a:rPr>
              <a:t>higher. </a:t>
            </a:r>
          </a:p>
          <a:p>
            <a:pPr algn="just"/>
            <a:endParaRPr lang="en-GB" dirty="0" smtClean="0">
              <a:latin typeface="Lucida Sans Unicode" pitchFamily="34" charset="0"/>
              <a:cs typeface="Lucida Sans Unicode" pitchFamily="34" charset="0"/>
            </a:endParaRPr>
          </a:p>
          <a:p>
            <a:pPr algn="just"/>
            <a:r>
              <a:rPr lang="en-GB" dirty="0" smtClean="0">
                <a:latin typeface="Lucida Sans Unicode" pitchFamily="34" charset="0"/>
                <a:cs typeface="Lucida Sans Unicode" pitchFamily="34" charset="0"/>
              </a:rPr>
              <a:t>That is up to </a:t>
            </a:r>
            <a:r>
              <a:rPr lang="en-GB" b="1" dirty="0" smtClean="0">
                <a:solidFill>
                  <a:srgbClr val="0070C0"/>
                </a:solidFill>
                <a:latin typeface="Lucida Sans Unicode" pitchFamily="34" charset="0"/>
                <a:cs typeface="Lucida Sans Unicode" pitchFamily="34" charset="0"/>
              </a:rPr>
              <a:t>20Pa (120dB) </a:t>
            </a:r>
            <a:r>
              <a:rPr lang="en-GB" dirty="0" smtClean="0">
                <a:latin typeface="Lucida Sans Unicode" pitchFamily="34" charset="0"/>
                <a:cs typeface="Lucida Sans Unicode" pitchFamily="34" charset="0"/>
              </a:rPr>
              <a:t>which is the level at which pain is felt termed: </a:t>
            </a:r>
          </a:p>
          <a:p>
            <a:pPr algn="just"/>
            <a:r>
              <a:rPr lang="en-GB" i="1" dirty="0" smtClean="0">
                <a:solidFill>
                  <a:srgbClr val="0070C0"/>
                </a:solidFill>
                <a:latin typeface="Lucida Sans Unicode" pitchFamily="34" charset="0"/>
                <a:cs typeface="Lucida Sans Unicode" pitchFamily="34" charset="0"/>
              </a:rPr>
              <a:t>‘ </a:t>
            </a:r>
            <a:r>
              <a:rPr lang="en-GB" b="1" dirty="0" smtClean="0">
                <a:solidFill>
                  <a:schemeClr val="accent1"/>
                </a:solidFill>
                <a:latin typeface="Lucida Sans Unicode" pitchFamily="34" charset="0"/>
                <a:cs typeface="Lucida Sans Unicode" pitchFamily="34" charset="0"/>
              </a:rPr>
              <a:t>the Threshold of Pain’.</a:t>
            </a:r>
          </a:p>
        </p:txBody>
      </p:sp>
      <p:pic>
        <p:nvPicPr>
          <p:cNvPr id="8" name="Picture 7" descr="http://impact.books.officelive.com/images/decibel-scale.gif"/>
          <p:cNvPicPr>
            <a:picLocks noChangeAspect="1" noChangeArrowheads="1"/>
          </p:cNvPicPr>
          <p:nvPr/>
        </p:nvPicPr>
        <p:blipFill>
          <a:blip r:embed="rId2" cstate="print"/>
          <a:srcRect/>
          <a:stretch>
            <a:fillRect/>
          </a:stretch>
        </p:blipFill>
        <p:spPr bwMode="auto">
          <a:xfrm>
            <a:off x="5364088" y="836712"/>
            <a:ext cx="3494506" cy="234499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impact.books.officelive.com/images/decibel-scale.gif"/>
          <p:cNvPicPr>
            <a:picLocks noChangeAspect="1" noChangeArrowheads="1"/>
          </p:cNvPicPr>
          <p:nvPr/>
        </p:nvPicPr>
        <p:blipFill>
          <a:blip r:embed="rId2" cstate="print"/>
          <a:srcRect/>
          <a:stretch>
            <a:fillRect/>
          </a:stretch>
        </p:blipFill>
        <p:spPr bwMode="auto">
          <a:xfrm>
            <a:off x="755576" y="1124744"/>
            <a:ext cx="7786746" cy="5225318"/>
          </a:xfrm>
          <a:prstGeom prst="rect">
            <a:avLst/>
          </a:prstGeom>
          <a:noFill/>
        </p:spPr>
      </p:pic>
      <p:sp>
        <p:nvSpPr>
          <p:cNvPr id="3" name="TextBox 2"/>
          <p:cNvSpPr txBox="1"/>
          <p:nvPr/>
        </p:nvSpPr>
        <p:spPr>
          <a:xfrm>
            <a:off x="1043608" y="5805264"/>
            <a:ext cx="2664296" cy="432048"/>
          </a:xfrm>
          <a:prstGeom prst="rect">
            <a:avLst/>
          </a:prstGeom>
          <a:solidFill>
            <a:schemeClr val="bg1"/>
          </a:solidFill>
        </p:spPr>
        <p:txBody>
          <a:bodyPr wrap="square" rtlCol="0">
            <a:spAutoFit/>
          </a:bodyPr>
          <a:lstStyle/>
          <a:p>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extBox 2"/>
          <p:cNvSpPr txBox="1"/>
          <p:nvPr/>
        </p:nvSpPr>
        <p:spPr>
          <a:xfrm>
            <a:off x="395536" y="476672"/>
            <a:ext cx="4680520" cy="584775"/>
          </a:xfrm>
          <a:prstGeom prst="rect">
            <a:avLst/>
          </a:prstGeom>
          <a:noFill/>
        </p:spPr>
        <p:txBody>
          <a:bodyPr wrap="square" rtlCol="0">
            <a:spAutoFit/>
          </a:bodyPr>
          <a:lstStyle/>
          <a:p>
            <a:r>
              <a:rPr lang="en-GB" sz="3200" b="1" dirty="0" smtClean="0">
                <a:latin typeface="Lucida Sans Unicode" pitchFamily="34" charset="0"/>
                <a:cs typeface="Lucida Sans Unicode" pitchFamily="34" charset="0"/>
              </a:rPr>
              <a:t>Decibel scale </a:t>
            </a:r>
            <a:endParaRPr lang="en-GB" sz="3200" b="1" dirty="0">
              <a:latin typeface="Lucida Sans Unicode" pitchFamily="34" charset="0"/>
              <a:cs typeface="Lucida Sans Unicode" pitchFamily="34" charset="0"/>
            </a:endParaRPr>
          </a:p>
        </p:txBody>
      </p:sp>
      <p:sp>
        <p:nvSpPr>
          <p:cNvPr id="7" name="Rectangle 6"/>
          <p:cNvSpPr/>
          <p:nvPr/>
        </p:nvSpPr>
        <p:spPr>
          <a:xfrm>
            <a:off x="4283968" y="4869160"/>
            <a:ext cx="4392488" cy="646331"/>
          </a:xfrm>
          <a:prstGeom prst="rect">
            <a:avLst/>
          </a:prstGeom>
        </p:spPr>
        <p:txBody>
          <a:bodyPr wrap="square">
            <a:spAutoFit/>
          </a:bodyPr>
          <a:lstStyle/>
          <a:p>
            <a:pPr algn="just"/>
            <a:r>
              <a:rPr lang="en-GB" dirty="0" smtClean="0">
                <a:latin typeface="Lucida Sans Unicode" pitchFamily="34" charset="0"/>
                <a:cs typeface="Lucida Sans Unicode" pitchFamily="34" charset="0"/>
              </a:rPr>
              <a:t>The Decibel range (dB) makes the numbers more manageable</a:t>
            </a:r>
            <a:endParaRPr lang="en-US" dirty="0" smtClean="0"/>
          </a:p>
        </p:txBody>
      </p:sp>
      <p:sp>
        <p:nvSpPr>
          <p:cNvPr id="9" name="Rectangle 8"/>
          <p:cNvSpPr/>
          <p:nvPr/>
        </p:nvSpPr>
        <p:spPr>
          <a:xfrm>
            <a:off x="467544" y="1484784"/>
            <a:ext cx="3816424" cy="2308324"/>
          </a:xfrm>
          <a:prstGeom prst="rect">
            <a:avLst/>
          </a:prstGeom>
        </p:spPr>
        <p:txBody>
          <a:bodyPr wrap="square">
            <a:spAutoFit/>
          </a:bodyPr>
          <a:lstStyle/>
          <a:p>
            <a:r>
              <a:rPr lang="en-GB" dirty="0" smtClean="0">
                <a:latin typeface="Lucida Sans Unicode" pitchFamily="34" charset="0"/>
                <a:cs typeface="Lucida Sans Unicode" pitchFamily="34" charset="0"/>
              </a:rPr>
              <a:t>To express sound in terms of Pa is quite inconvenient because we have to deal with numbers from as small as 20 to large , unmanageable numbers. </a:t>
            </a:r>
          </a:p>
          <a:p>
            <a:endParaRPr lang="en-GB" dirty="0" smtClean="0">
              <a:latin typeface="Lucida Sans Unicode" pitchFamily="34" charset="0"/>
              <a:cs typeface="Lucida Sans Unicode" pitchFamily="34" charset="0"/>
            </a:endParaRPr>
          </a:p>
          <a:p>
            <a:r>
              <a:rPr lang="en-GB" dirty="0" smtClean="0">
                <a:latin typeface="Lucida Sans Unicode" pitchFamily="34" charset="0"/>
                <a:cs typeface="Lucida Sans Unicode" pitchFamily="34" charset="0"/>
              </a:rPr>
              <a:t>To avoid this, another scale is used – </a:t>
            </a:r>
            <a:r>
              <a:rPr lang="en-GB" b="1" dirty="0" smtClean="0">
                <a:solidFill>
                  <a:schemeClr val="accent1"/>
                </a:solidFill>
                <a:latin typeface="Lucida Sans Unicode" pitchFamily="34" charset="0"/>
                <a:cs typeface="Lucida Sans Unicode" pitchFamily="34" charset="0"/>
              </a:rPr>
              <a:t>the decibel or dB scale</a:t>
            </a:r>
            <a:endParaRPr lang="en-GB" b="1" dirty="0">
              <a:solidFill>
                <a:schemeClr val="accent1"/>
              </a:solidFill>
              <a:latin typeface="Lucida Sans Unicode" pitchFamily="34" charset="0"/>
              <a:cs typeface="Lucida Sans Unicode" pitchFamily="34" charset="0"/>
            </a:endParaRPr>
          </a:p>
        </p:txBody>
      </p:sp>
      <p:sp>
        <p:nvSpPr>
          <p:cNvPr id="10" name="Rectangle 9"/>
          <p:cNvSpPr/>
          <p:nvPr/>
        </p:nvSpPr>
        <p:spPr>
          <a:xfrm>
            <a:off x="539552" y="4221088"/>
            <a:ext cx="3528392" cy="923330"/>
          </a:xfrm>
          <a:prstGeom prst="rect">
            <a:avLst/>
          </a:prstGeom>
        </p:spPr>
        <p:txBody>
          <a:bodyPr wrap="square">
            <a:spAutoFit/>
          </a:bodyPr>
          <a:lstStyle/>
          <a:p>
            <a:r>
              <a:rPr lang="en-GB" dirty="0" smtClean="0">
                <a:latin typeface="Lucida Sans Unicode" pitchFamily="34" charset="0"/>
                <a:cs typeface="Lucida Sans Unicode" pitchFamily="34" charset="0"/>
              </a:rPr>
              <a:t>It is a logarithmic scale for the loudness of sound or noise, using 10 as the base.</a:t>
            </a:r>
            <a:endParaRPr lang="en-GB" dirty="0">
              <a:latin typeface="Lucida Sans Unicode" pitchFamily="34" charset="0"/>
              <a:cs typeface="Lucida Sans Unicode" pitchFamily="34" charset="0"/>
            </a:endParaRPr>
          </a:p>
        </p:txBody>
      </p:sp>
      <p:graphicFrame>
        <p:nvGraphicFramePr>
          <p:cNvPr id="12" name="Table 11"/>
          <p:cNvGraphicFramePr>
            <a:graphicFrameLocks noGrp="1"/>
          </p:cNvGraphicFramePr>
          <p:nvPr/>
        </p:nvGraphicFramePr>
        <p:xfrm>
          <a:off x="4283968" y="1268760"/>
          <a:ext cx="4716016" cy="3314242"/>
        </p:xfrm>
        <a:graphic>
          <a:graphicData uri="http://schemas.openxmlformats.org/drawingml/2006/table">
            <a:tbl>
              <a:tblPr/>
              <a:tblGrid>
                <a:gridCol w="2797559">
                  <a:extLst>
                    <a:ext uri="{9D8B030D-6E8A-4147-A177-3AD203B41FA5}">
                      <a16:colId xmlns:a16="http://schemas.microsoft.com/office/drawing/2014/main" val="20000"/>
                    </a:ext>
                  </a:extLst>
                </a:gridCol>
                <a:gridCol w="1918457">
                  <a:extLst>
                    <a:ext uri="{9D8B030D-6E8A-4147-A177-3AD203B41FA5}">
                      <a16:colId xmlns:a16="http://schemas.microsoft.com/office/drawing/2014/main" val="20001"/>
                    </a:ext>
                  </a:extLst>
                </a:gridCol>
              </a:tblGrid>
              <a:tr h="802797">
                <a:tc>
                  <a:txBody>
                    <a:bodyPr/>
                    <a:lstStyle/>
                    <a:p>
                      <a:pPr>
                        <a:lnSpc>
                          <a:spcPct val="115000"/>
                        </a:lnSpc>
                        <a:spcAft>
                          <a:spcPts val="1000"/>
                        </a:spcAft>
                      </a:pPr>
                      <a:r>
                        <a:rPr lang="en-GB" sz="1400" dirty="0">
                          <a:latin typeface="Calibri"/>
                          <a:ea typeface="Calibri"/>
                          <a:cs typeface="Times New Roman"/>
                        </a:rPr>
                        <a:t>Source of Sound/Noise</a:t>
                      </a:r>
                    </a:p>
                  </a:txBody>
                  <a:tcPr marL="34290" marR="34290" marT="34290" marB="34290" anchor="ctr">
                    <a:lnL>
                      <a:noFill/>
                    </a:lnL>
                    <a:lnR>
                      <a:noFill/>
                    </a:lnR>
                    <a:lnT>
                      <a:noFill/>
                    </a:lnT>
                    <a:lnB>
                      <a:noFill/>
                    </a:lnB>
                    <a:solidFill>
                      <a:srgbClr val="9BD3DA"/>
                    </a:solidFill>
                  </a:tcPr>
                </a:tc>
                <a:tc>
                  <a:txBody>
                    <a:bodyPr/>
                    <a:lstStyle/>
                    <a:p>
                      <a:pPr>
                        <a:lnSpc>
                          <a:spcPct val="115000"/>
                        </a:lnSpc>
                        <a:spcAft>
                          <a:spcPts val="1000"/>
                        </a:spcAft>
                      </a:pPr>
                      <a:r>
                        <a:rPr lang="en-GB" sz="1400" dirty="0">
                          <a:latin typeface="Calibri"/>
                          <a:ea typeface="Calibri"/>
                          <a:cs typeface="Times New Roman"/>
                        </a:rPr>
                        <a:t>Approximate Sound Pressure</a:t>
                      </a:r>
                      <a:br>
                        <a:rPr lang="en-GB" sz="1400" dirty="0">
                          <a:latin typeface="Calibri"/>
                          <a:ea typeface="Calibri"/>
                          <a:cs typeface="Times New Roman"/>
                        </a:rPr>
                      </a:br>
                      <a:r>
                        <a:rPr lang="en-GB" sz="1400" dirty="0">
                          <a:latin typeface="Calibri"/>
                          <a:ea typeface="Calibri"/>
                          <a:cs typeface="Times New Roman"/>
                        </a:rPr>
                        <a:t>in µPa</a:t>
                      </a:r>
                    </a:p>
                  </a:txBody>
                  <a:tcPr marL="34290" marR="34290" marT="34290" marB="34290" anchor="ctr">
                    <a:lnL>
                      <a:noFill/>
                    </a:lnL>
                    <a:lnR>
                      <a:noFill/>
                    </a:lnR>
                    <a:lnT w="12700" cap="flat" cmpd="sng" algn="ctr">
                      <a:solidFill>
                        <a:srgbClr val="000000"/>
                      </a:solidFill>
                      <a:prstDash val="solid"/>
                      <a:round/>
                      <a:headEnd type="none" w="med" len="med"/>
                      <a:tailEnd type="none" w="med" len="med"/>
                    </a:lnT>
                    <a:lnB>
                      <a:noFill/>
                    </a:lnB>
                    <a:solidFill>
                      <a:srgbClr val="9BD3DA"/>
                    </a:solidFill>
                  </a:tcPr>
                </a:tc>
                <a:extLst>
                  <a:ext uri="{0D108BD9-81ED-4DB2-BD59-A6C34878D82A}">
                    <a16:rowId xmlns:a16="http://schemas.microsoft.com/office/drawing/2014/main" val="10000"/>
                  </a:ext>
                </a:extLst>
              </a:tr>
              <a:tr h="324334">
                <a:tc>
                  <a:txBody>
                    <a:bodyPr/>
                    <a:lstStyle/>
                    <a:p>
                      <a:pPr>
                        <a:lnSpc>
                          <a:spcPct val="115000"/>
                        </a:lnSpc>
                        <a:spcAft>
                          <a:spcPts val="1000"/>
                        </a:spcAft>
                      </a:pPr>
                      <a:r>
                        <a:rPr lang="en-GB" sz="1400" dirty="0">
                          <a:latin typeface="Calibri"/>
                          <a:ea typeface="Calibri"/>
                          <a:cs typeface="Times New Roman"/>
                        </a:rPr>
                        <a:t>Launching of the Space Shuttle</a:t>
                      </a:r>
                    </a:p>
                  </a:txBody>
                  <a:tcPr marL="34290" marR="34290" marT="34290" marB="34290" anchor="ctr">
                    <a:lnL>
                      <a:noFill/>
                    </a:lnL>
                    <a:lnR>
                      <a:noFill/>
                    </a:lnR>
                    <a:lnT>
                      <a:noFill/>
                    </a:lnT>
                    <a:lnB>
                      <a:noFill/>
                    </a:lnB>
                    <a:solidFill>
                      <a:srgbClr val="FFFFCC"/>
                    </a:solidFill>
                  </a:tcPr>
                </a:tc>
                <a:tc>
                  <a:txBody>
                    <a:bodyPr/>
                    <a:lstStyle/>
                    <a:p>
                      <a:pPr algn="ctr">
                        <a:lnSpc>
                          <a:spcPct val="115000"/>
                        </a:lnSpc>
                        <a:spcAft>
                          <a:spcPts val="1000"/>
                        </a:spcAft>
                      </a:pPr>
                      <a:r>
                        <a:rPr lang="en-GB" sz="1400" dirty="0">
                          <a:latin typeface="Calibri"/>
                          <a:ea typeface="Calibri"/>
                          <a:cs typeface="Times New Roman"/>
                        </a:rPr>
                        <a:t>2,000,000,000</a:t>
                      </a:r>
                    </a:p>
                  </a:txBody>
                  <a:tcPr marL="34290" marR="34290" marT="34290" marB="34290" anchor="ctr">
                    <a:lnL>
                      <a:noFill/>
                    </a:lnL>
                    <a:lnR>
                      <a:noFill/>
                    </a:lnR>
                    <a:lnT>
                      <a:noFill/>
                    </a:lnT>
                    <a:lnB>
                      <a:noFill/>
                    </a:lnB>
                    <a:solidFill>
                      <a:srgbClr val="FFFFCC"/>
                    </a:solidFill>
                  </a:tcPr>
                </a:tc>
                <a:extLst>
                  <a:ext uri="{0D108BD9-81ED-4DB2-BD59-A6C34878D82A}">
                    <a16:rowId xmlns:a16="http://schemas.microsoft.com/office/drawing/2014/main" val="10001"/>
                  </a:ext>
                </a:extLst>
              </a:tr>
              <a:tr h="324334">
                <a:tc>
                  <a:txBody>
                    <a:bodyPr/>
                    <a:lstStyle/>
                    <a:p>
                      <a:pPr>
                        <a:lnSpc>
                          <a:spcPct val="115000"/>
                        </a:lnSpc>
                        <a:spcAft>
                          <a:spcPts val="1000"/>
                        </a:spcAft>
                      </a:pPr>
                      <a:r>
                        <a:rPr lang="en-GB" sz="1400" dirty="0">
                          <a:latin typeface="Calibri"/>
                          <a:ea typeface="Calibri"/>
                          <a:cs typeface="Times New Roman"/>
                        </a:rPr>
                        <a:t>Full Symphony Orchestra</a:t>
                      </a:r>
                    </a:p>
                  </a:txBody>
                  <a:tcPr marL="34290" marR="34290" marT="34290" marB="34290" anchor="ctr">
                    <a:lnL>
                      <a:noFill/>
                    </a:lnL>
                    <a:lnR>
                      <a:noFill/>
                    </a:lnR>
                    <a:lnT>
                      <a:noFill/>
                    </a:lnT>
                    <a:lnB>
                      <a:noFill/>
                    </a:lnB>
                    <a:solidFill>
                      <a:srgbClr val="DADADA"/>
                    </a:solidFill>
                  </a:tcPr>
                </a:tc>
                <a:tc>
                  <a:txBody>
                    <a:bodyPr/>
                    <a:lstStyle/>
                    <a:p>
                      <a:pPr algn="ctr">
                        <a:lnSpc>
                          <a:spcPct val="115000"/>
                        </a:lnSpc>
                        <a:spcAft>
                          <a:spcPts val="1000"/>
                        </a:spcAft>
                      </a:pPr>
                      <a:r>
                        <a:rPr lang="en-GB" sz="1400" dirty="0">
                          <a:latin typeface="Calibri"/>
                          <a:ea typeface="Calibri"/>
                          <a:cs typeface="Times New Roman"/>
                        </a:rPr>
                        <a:t>2,000,000</a:t>
                      </a:r>
                    </a:p>
                  </a:txBody>
                  <a:tcPr marL="34290" marR="34290" marT="34290" marB="34290" anchor="ctr">
                    <a:lnL>
                      <a:noFill/>
                    </a:lnL>
                    <a:lnR>
                      <a:noFill/>
                    </a:lnR>
                    <a:lnT>
                      <a:noFill/>
                    </a:lnT>
                    <a:lnB>
                      <a:noFill/>
                    </a:lnB>
                    <a:solidFill>
                      <a:srgbClr val="DADADA"/>
                    </a:solidFill>
                  </a:tcPr>
                </a:tc>
                <a:extLst>
                  <a:ext uri="{0D108BD9-81ED-4DB2-BD59-A6C34878D82A}">
                    <a16:rowId xmlns:a16="http://schemas.microsoft.com/office/drawing/2014/main" val="10002"/>
                  </a:ext>
                </a:extLst>
              </a:tr>
              <a:tr h="563566">
                <a:tc>
                  <a:txBody>
                    <a:bodyPr/>
                    <a:lstStyle/>
                    <a:p>
                      <a:pPr>
                        <a:lnSpc>
                          <a:spcPct val="115000"/>
                        </a:lnSpc>
                        <a:spcAft>
                          <a:spcPts val="1000"/>
                        </a:spcAft>
                      </a:pPr>
                      <a:r>
                        <a:rPr lang="en-GB" sz="1400" dirty="0">
                          <a:latin typeface="Calibri"/>
                          <a:ea typeface="Calibri"/>
                          <a:cs typeface="Times New Roman"/>
                        </a:rPr>
                        <a:t>Diesel Freight Train at High Speed at 25 m</a:t>
                      </a:r>
                    </a:p>
                  </a:txBody>
                  <a:tcPr marL="34290" marR="34290" marT="34290" marB="34290" anchor="ctr">
                    <a:lnL>
                      <a:noFill/>
                    </a:lnL>
                    <a:lnR>
                      <a:noFill/>
                    </a:lnR>
                    <a:lnT>
                      <a:noFill/>
                    </a:lnT>
                    <a:lnB>
                      <a:noFill/>
                    </a:lnB>
                    <a:solidFill>
                      <a:srgbClr val="FFFFCC"/>
                    </a:solidFill>
                  </a:tcPr>
                </a:tc>
                <a:tc>
                  <a:txBody>
                    <a:bodyPr/>
                    <a:lstStyle/>
                    <a:p>
                      <a:pPr algn="ctr">
                        <a:lnSpc>
                          <a:spcPct val="115000"/>
                        </a:lnSpc>
                        <a:spcAft>
                          <a:spcPts val="1000"/>
                        </a:spcAft>
                      </a:pPr>
                      <a:r>
                        <a:rPr lang="en-GB" sz="1400" dirty="0">
                          <a:latin typeface="Calibri"/>
                          <a:ea typeface="Calibri"/>
                          <a:cs typeface="Times New Roman"/>
                        </a:rPr>
                        <a:t>200,000</a:t>
                      </a:r>
                    </a:p>
                  </a:txBody>
                  <a:tcPr marL="34290" marR="34290" marT="34290" marB="34290" anchor="ctr">
                    <a:lnL>
                      <a:noFill/>
                    </a:lnL>
                    <a:lnR>
                      <a:noFill/>
                    </a:lnR>
                    <a:lnT>
                      <a:noFill/>
                    </a:lnT>
                    <a:lnB>
                      <a:noFill/>
                    </a:lnB>
                    <a:solidFill>
                      <a:srgbClr val="FFFFCC"/>
                    </a:solidFill>
                  </a:tcPr>
                </a:tc>
                <a:extLst>
                  <a:ext uri="{0D108BD9-81ED-4DB2-BD59-A6C34878D82A}">
                    <a16:rowId xmlns:a16="http://schemas.microsoft.com/office/drawing/2014/main" val="10003"/>
                  </a:ext>
                </a:extLst>
              </a:tr>
              <a:tr h="324334">
                <a:tc>
                  <a:txBody>
                    <a:bodyPr/>
                    <a:lstStyle/>
                    <a:p>
                      <a:pPr>
                        <a:lnSpc>
                          <a:spcPct val="115000"/>
                        </a:lnSpc>
                        <a:spcAft>
                          <a:spcPts val="1000"/>
                        </a:spcAft>
                      </a:pPr>
                      <a:r>
                        <a:rPr lang="en-GB" sz="1400" dirty="0">
                          <a:latin typeface="Calibri"/>
                          <a:ea typeface="Calibri"/>
                          <a:cs typeface="Times New Roman"/>
                        </a:rPr>
                        <a:t>Normal Conversation</a:t>
                      </a:r>
                    </a:p>
                  </a:txBody>
                  <a:tcPr marL="34290" marR="34290" marT="34290" marB="34290" anchor="ctr">
                    <a:lnL>
                      <a:noFill/>
                    </a:lnL>
                    <a:lnR>
                      <a:noFill/>
                    </a:lnR>
                    <a:lnT>
                      <a:noFill/>
                    </a:lnT>
                    <a:lnB>
                      <a:noFill/>
                    </a:lnB>
                    <a:solidFill>
                      <a:srgbClr val="DADADA"/>
                    </a:solidFill>
                  </a:tcPr>
                </a:tc>
                <a:tc>
                  <a:txBody>
                    <a:bodyPr/>
                    <a:lstStyle/>
                    <a:p>
                      <a:pPr algn="ctr">
                        <a:lnSpc>
                          <a:spcPct val="115000"/>
                        </a:lnSpc>
                        <a:spcAft>
                          <a:spcPts val="1000"/>
                        </a:spcAft>
                      </a:pPr>
                      <a:r>
                        <a:rPr lang="en-GB" sz="1400" dirty="0">
                          <a:latin typeface="Calibri"/>
                          <a:ea typeface="Calibri"/>
                          <a:cs typeface="Times New Roman"/>
                        </a:rPr>
                        <a:t>20,000</a:t>
                      </a:r>
                    </a:p>
                  </a:txBody>
                  <a:tcPr marL="34290" marR="34290" marT="34290" marB="34290" anchor="ctr">
                    <a:lnL>
                      <a:noFill/>
                    </a:lnL>
                    <a:lnR>
                      <a:noFill/>
                    </a:lnR>
                    <a:lnT>
                      <a:noFill/>
                    </a:lnT>
                    <a:lnB>
                      <a:noFill/>
                    </a:lnB>
                    <a:solidFill>
                      <a:srgbClr val="DADADA"/>
                    </a:solidFill>
                  </a:tcPr>
                </a:tc>
                <a:extLst>
                  <a:ext uri="{0D108BD9-81ED-4DB2-BD59-A6C34878D82A}">
                    <a16:rowId xmlns:a16="http://schemas.microsoft.com/office/drawing/2014/main" val="10004"/>
                  </a:ext>
                </a:extLst>
              </a:tr>
              <a:tr h="324334">
                <a:tc>
                  <a:txBody>
                    <a:bodyPr/>
                    <a:lstStyle/>
                    <a:p>
                      <a:pPr>
                        <a:lnSpc>
                          <a:spcPct val="115000"/>
                        </a:lnSpc>
                        <a:spcAft>
                          <a:spcPts val="1000"/>
                        </a:spcAft>
                      </a:pPr>
                      <a:r>
                        <a:rPr lang="en-GB" sz="1400" dirty="0">
                          <a:latin typeface="Calibri"/>
                          <a:ea typeface="Calibri"/>
                          <a:cs typeface="Times New Roman"/>
                        </a:rPr>
                        <a:t>Soft Whispering at 2 m in Library</a:t>
                      </a:r>
                    </a:p>
                  </a:txBody>
                  <a:tcPr marL="34290" marR="34290" marT="34290" marB="34290" anchor="ctr">
                    <a:lnL>
                      <a:noFill/>
                    </a:lnL>
                    <a:lnR>
                      <a:noFill/>
                    </a:lnR>
                    <a:lnT>
                      <a:noFill/>
                    </a:lnT>
                    <a:lnB>
                      <a:noFill/>
                    </a:lnB>
                    <a:solidFill>
                      <a:srgbClr val="FFFFCC"/>
                    </a:solidFill>
                  </a:tcPr>
                </a:tc>
                <a:tc>
                  <a:txBody>
                    <a:bodyPr/>
                    <a:lstStyle/>
                    <a:p>
                      <a:pPr algn="ctr">
                        <a:lnSpc>
                          <a:spcPct val="115000"/>
                        </a:lnSpc>
                        <a:spcAft>
                          <a:spcPts val="1000"/>
                        </a:spcAft>
                      </a:pPr>
                      <a:r>
                        <a:rPr lang="en-GB" sz="1400" dirty="0">
                          <a:latin typeface="Calibri"/>
                          <a:ea typeface="Calibri"/>
                          <a:cs typeface="Times New Roman"/>
                        </a:rPr>
                        <a:t>2,000</a:t>
                      </a:r>
                    </a:p>
                  </a:txBody>
                  <a:tcPr marL="34290" marR="34290" marT="34290" marB="34290" anchor="ctr">
                    <a:lnL>
                      <a:noFill/>
                    </a:lnL>
                    <a:lnR>
                      <a:noFill/>
                    </a:lnR>
                    <a:lnT>
                      <a:noFill/>
                    </a:lnT>
                    <a:lnB>
                      <a:noFill/>
                    </a:lnB>
                    <a:solidFill>
                      <a:srgbClr val="FFFFCC"/>
                    </a:solidFill>
                  </a:tcPr>
                </a:tc>
                <a:extLst>
                  <a:ext uri="{0D108BD9-81ED-4DB2-BD59-A6C34878D82A}">
                    <a16:rowId xmlns:a16="http://schemas.microsoft.com/office/drawing/2014/main" val="10005"/>
                  </a:ext>
                </a:extLst>
              </a:tr>
              <a:tr h="324334">
                <a:tc>
                  <a:txBody>
                    <a:bodyPr/>
                    <a:lstStyle/>
                    <a:p>
                      <a:pPr>
                        <a:lnSpc>
                          <a:spcPct val="115000"/>
                        </a:lnSpc>
                        <a:spcAft>
                          <a:spcPts val="1000"/>
                        </a:spcAft>
                      </a:pPr>
                      <a:r>
                        <a:rPr lang="en-GB" sz="1400" dirty="0">
                          <a:latin typeface="Calibri"/>
                          <a:ea typeface="Calibri"/>
                          <a:cs typeface="Times New Roman"/>
                        </a:rPr>
                        <a:t>Unoccupied Broadcast Studio </a:t>
                      </a:r>
                    </a:p>
                  </a:txBody>
                  <a:tcPr marL="34290" marR="34290" marT="34290" marB="34290" anchor="ctr">
                    <a:lnL>
                      <a:noFill/>
                    </a:lnL>
                    <a:lnR>
                      <a:noFill/>
                    </a:lnR>
                    <a:lnT>
                      <a:noFill/>
                    </a:lnT>
                    <a:lnB>
                      <a:noFill/>
                    </a:lnB>
                    <a:solidFill>
                      <a:srgbClr val="DADADA"/>
                    </a:solidFill>
                  </a:tcPr>
                </a:tc>
                <a:tc>
                  <a:txBody>
                    <a:bodyPr/>
                    <a:lstStyle/>
                    <a:p>
                      <a:pPr algn="ctr">
                        <a:lnSpc>
                          <a:spcPct val="115000"/>
                        </a:lnSpc>
                        <a:spcAft>
                          <a:spcPts val="1000"/>
                        </a:spcAft>
                      </a:pPr>
                      <a:r>
                        <a:rPr lang="en-GB" sz="1400" dirty="0">
                          <a:latin typeface="Calibri"/>
                          <a:ea typeface="Calibri"/>
                          <a:cs typeface="Times New Roman"/>
                        </a:rPr>
                        <a:t>200</a:t>
                      </a:r>
                    </a:p>
                  </a:txBody>
                  <a:tcPr marL="34290" marR="34290" marT="34290" marB="34290" anchor="ctr">
                    <a:lnL>
                      <a:noFill/>
                    </a:lnL>
                    <a:lnR>
                      <a:noFill/>
                    </a:lnR>
                    <a:lnT>
                      <a:noFill/>
                    </a:lnT>
                    <a:lnB>
                      <a:noFill/>
                    </a:lnB>
                    <a:solidFill>
                      <a:srgbClr val="DADADA"/>
                    </a:solidFill>
                  </a:tcPr>
                </a:tc>
                <a:extLst>
                  <a:ext uri="{0D108BD9-81ED-4DB2-BD59-A6C34878D82A}">
                    <a16:rowId xmlns:a16="http://schemas.microsoft.com/office/drawing/2014/main" val="10006"/>
                  </a:ext>
                </a:extLst>
              </a:tr>
              <a:tr h="324334">
                <a:tc>
                  <a:txBody>
                    <a:bodyPr/>
                    <a:lstStyle/>
                    <a:p>
                      <a:pPr>
                        <a:lnSpc>
                          <a:spcPct val="115000"/>
                        </a:lnSpc>
                        <a:spcAft>
                          <a:spcPts val="1000"/>
                        </a:spcAft>
                      </a:pPr>
                      <a:r>
                        <a:rPr lang="en-GB" sz="1400" dirty="0">
                          <a:latin typeface="Calibri"/>
                          <a:ea typeface="Calibri"/>
                          <a:cs typeface="Times New Roman"/>
                        </a:rPr>
                        <a:t>Softest Sound Human can Hear</a:t>
                      </a:r>
                    </a:p>
                  </a:txBody>
                  <a:tcPr marL="34290" marR="34290" marT="34290" marB="34290" anchor="ctr">
                    <a:lnL>
                      <a:noFill/>
                    </a:lnL>
                    <a:lnR>
                      <a:noFill/>
                    </a:lnR>
                    <a:lnT>
                      <a:noFill/>
                    </a:lnT>
                    <a:lnB>
                      <a:noFill/>
                    </a:lnB>
                    <a:solidFill>
                      <a:srgbClr val="FFFFCC"/>
                    </a:solidFill>
                  </a:tcPr>
                </a:tc>
                <a:tc>
                  <a:txBody>
                    <a:bodyPr/>
                    <a:lstStyle/>
                    <a:p>
                      <a:pPr algn="ctr">
                        <a:lnSpc>
                          <a:spcPct val="115000"/>
                        </a:lnSpc>
                        <a:spcAft>
                          <a:spcPts val="1000"/>
                        </a:spcAft>
                      </a:pPr>
                      <a:r>
                        <a:rPr lang="en-GB" sz="1400" dirty="0">
                          <a:latin typeface="Calibri"/>
                          <a:ea typeface="Calibri"/>
                          <a:cs typeface="Times New Roman"/>
                        </a:rPr>
                        <a:t>20</a:t>
                      </a:r>
                    </a:p>
                  </a:txBody>
                  <a:tcPr marL="34290" marR="34290" marT="34290" marB="34290" anchor="ctr">
                    <a:lnL>
                      <a:noFill/>
                    </a:lnL>
                    <a:lnR>
                      <a:noFill/>
                    </a:lnR>
                    <a:lnT>
                      <a:noFill/>
                    </a:lnT>
                    <a:lnB>
                      <a:noFill/>
                    </a:lnB>
                    <a:solidFill>
                      <a:srgbClr val="FFFFCC"/>
                    </a:solidFill>
                  </a:tcPr>
                </a:tc>
                <a:extLst>
                  <a:ext uri="{0D108BD9-81ED-4DB2-BD59-A6C34878D82A}">
                    <a16:rowId xmlns:a16="http://schemas.microsoft.com/office/drawing/2014/main" val="10007"/>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323528" y="1052736"/>
            <a:ext cx="8424936" cy="5632311"/>
          </a:xfrm>
          <a:prstGeom prst="rect">
            <a:avLst/>
          </a:prstGeom>
        </p:spPr>
        <p:txBody>
          <a:bodyPr wrap="square">
            <a:spAutoFit/>
          </a:bodyPr>
          <a:lstStyle/>
          <a:p>
            <a:r>
              <a:rPr lang="en-GB" dirty="0" smtClean="0">
                <a:latin typeface="Lucida Sans Unicode" pitchFamily="34" charset="0"/>
                <a:cs typeface="Lucida Sans Unicode" pitchFamily="34" charset="0"/>
              </a:rPr>
              <a:t>The Decibel is a sub-unit of a larger unit called the </a:t>
            </a:r>
            <a:r>
              <a:rPr lang="en-GB" b="1" dirty="0" smtClean="0">
                <a:solidFill>
                  <a:schemeClr val="accent1"/>
                </a:solidFill>
                <a:latin typeface="Lucida Sans Unicode" pitchFamily="34" charset="0"/>
                <a:cs typeface="Lucida Sans Unicode" pitchFamily="34" charset="0"/>
              </a:rPr>
              <a:t>Bel</a:t>
            </a:r>
            <a:r>
              <a:rPr lang="en-GB" dirty="0" smtClean="0">
                <a:latin typeface="Lucida Sans Unicode" pitchFamily="34" charset="0"/>
                <a:cs typeface="Lucida Sans Unicode" pitchFamily="34" charset="0"/>
              </a:rPr>
              <a:t>.</a:t>
            </a:r>
          </a:p>
          <a:p>
            <a:r>
              <a:rPr lang="en-GB" dirty="0" smtClean="0">
                <a:latin typeface="Lucida Sans Unicode" pitchFamily="34" charset="0"/>
                <a:cs typeface="Lucida Sans Unicode" pitchFamily="34" charset="0"/>
              </a:rPr>
              <a:t> As originally used, </a:t>
            </a:r>
            <a:r>
              <a:rPr lang="en-GB" b="1" dirty="0" smtClean="0">
                <a:solidFill>
                  <a:srgbClr val="0070C0"/>
                </a:solidFill>
                <a:latin typeface="Lucida Sans Unicode" pitchFamily="34" charset="0"/>
                <a:cs typeface="Lucida Sans Unicode" pitchFamily="34" charset="0"/>
              </a:rPr>
              <a:t>the Bel represented the power ratio of 10 to 1 </a:t>
            </a:r>
            <a:r>
              <a:rPr lang="en-GB" dirty="0" smtClean="0">
                <a:latin typeface="Lucida Sans Unicode" pitchFamily="34" charset="0"/>
                <a:cs typeface="Lucida Sans Unicode" pitchFamily="34" charset="0"/>
              </a:rPr>
              <a:t>between the strength or intensity...that is ‘the Power’ of two sounds, and was named after Alexander Graham Bell.</a:t>
            </a:r>
          </a:p>
          <a:p>
            <a:endParaRPr lang="en-GB" dirty="0" smtClean="0">
              <a:latin typeface="Lucida Sans Unicode" pitchFamily="34" charset="0"/>
              <a:cs typeface="Lucida Sans Unicode" pitchFamily="34" charset="0"/>
            </a:endParaRPr>
          </a:p>
          <a:p>
            <a:r>
              <a:rPr lang="en-GB" b="1" dirty="0" smtClean="0">
                <a:solidFill>
                  <a:srgbClr val="0070C0"/>
                </a:solidFill>
                <a:latin typeface="Lucida Sans Unicode" pitchFamily="34" charset="0"/>
                <a:cs typeface="Lucida Sans Unicode" pitchFamily="34" charset="0"/>
              </a:rPr>
              <a:t>Thus a power ratio of 10:1 = 1 </a:t>
            </a:r>
            <a:r>
              <a:rPr lang="en-GB" b="1" dirty="0" err="1" smtClean="0">
                <a:solidFill>
                  <a:srgbClr val="0070C0"/>
                </a:solidFill>
                <a:latin typeface="Lucida Sans Unicode" pitchFamily="34" charset="0"/>
                <a:cs typeface="Lucida Sans Unicode" pitchFamily="34" charset="0"/>
              </a:rPr>
              <a:t>Bel</a:t>
            </a:r>
            <a:r>
              <a:rPr lang="en-GB" b="1" dirty="0" smtClean="0">
                <a:solidFill>
                  <a:srgbClr val="0070C0"/>
                </a:solidFill>
                <a:latin typeface="Lucida Sans Unicode" pitchFamily="34" charset="0"/>
                <a:cs typeface="Lucida Sans Unicode" pitchFamily="34" charset="0"/>
              </a:rPr>
              <a:t>,</a:t>
            </a:r>
          </a:p>
          <a:p>
            <a:r>
              <a:rPr lang="en-GB" b="1" dirty="0" smtClean="0">
                <a:solidFill>
                  <a:srgbClr val="0070C0"/>
                </a:solidFill>
                <a:latin typeface="Lucida Sans Unicode" pitchFamily="34" charset="0"/>
                <a:cs typeface="Lucida Sans Unicode" pitchFamily="34" charset="0"/>
              </a:rPr>
              <a:t> 100:1   = 2 Bels,  </a:t>
            </a:r>
          </a:p>
          <a:p>
            <a:r>
              <a:rPr lang="en-GB" b="1" dirty="0" smtClean="0">
                <a:solidFill>
                  <a:srgbClr val="0070C0"/>
                </a:solidFill>
                <a:latin typeface="Lucida Sans Unicode" pitchFamily="34" charset="0"/>
                <a:cs typeface="Lucida Sans Unicode" pitchFamily="34" charset="0"/>
              </a:rPr>
              <a:t> 1000:1 = 3 Bels.</a:t>
            </a:r>
          </a:p>
          <a:p>
            <a:endParaRPr lang="en-GB" dirty="0" smtClean="0">
              <a:latin typeface="Lucida Sans Unicode" pitchFamily="34" charset="0"/>
              <a:cs typeface="Lucida Sans Unicode" pitchFamily="34" charset="0"/>
            </a:endParaRPr>
          </a:p>
          <a:p>
            <a:r>
              <a:rPr lang="en-GB" dirty="0" smtClean="0">
                <a:latin typeface="Lucida Sans Unicode" pitchFamily="34" charset="0"/>
                <a:cs typeface="Lucida Sans Unicode" pitchFamily="34" charset="0"/>
              </a:rPr>
              <a:t> and so on.</a:t>
            </a:r>
          </a:p>
          <a:p>
            <a:endParaRPr lang="en-GB" dirty="0" smtClean="0">
              <a:latin typeface="Lucida Sans Unicode" pitchFamily="34" charset="0"/>
              <a:cs typeface="Lucida Sans Unicode" pitchFamily="34" charset="0"/>
            </a:endParaRPr>
          </a:p>
          <a:p>
            <a:r>
              <a:rPr lang="en-GB" dirty="0" smtClean="0">
                <a:latin typeface="Lucida Sans Unicode" pitchFamily="34" charset="0"/>
                <a:cs typeface="Lucida Sans Unicode" pitchFamily="34" charset="0"/>
              </a:rPr>
              <a:t>The concept of Bels represents a logarithmic relationship since the logarithm of 100 to the base 10 is 2 (corresponding to 2 Bels), the logarithm of 1000 to the base 10 is 3 (corresponding to 3 Bels), etc. </a:t>
            </a:r>
          </a:p>
          <a:p>
            <a:r>
              <a:rPr lang="en-GB" dirty="0" smtClean="0">
                <a:latin typeface="Lucida Sans Unicode" pitchFamily="34" charset="0"/>
                <a:cs typeface="Lucida Sans Unicode" pitchFamily="34" charset="0"/>
              </a:rPr>
              <a:t>The exact relationship is given by the formula : </a:t>
            </a:r>
            <a:r>
              <a:rPr lang="en-GB" dirty="0" err="1" smtClean="0">
                <a:latin typeface="Lucida Sans Unicode" pitchFamily="34" charset="0"/>
                <a:cs typeface="Lucida Sans Unicode" pitchFamily="34" charset="0"/>
              </a:rPr>
              <a:t>Bels</a:t>
            </a:r>
            <a:r>
              <a:rPr lang="en-GB" dirty="0" smtClean="0">
                <a:latin typeface="Lucida Sans Unicode" pitchFamily="34" charset="0"/>
                <a:cs typeface="Lucida Sans Unicode" pitchFamily="34" charset="0"/>
              </a:rPr>
              <a:t> = log(P2/P1)</a:t>
            </a:r>
          </a:p>
          <a:p>
            <a:endParaRPr lang="en-GB" dirty="0" smtClean="0">
              <a:latin typeface="Lucida Sans Unicode" pitchFamily="34" charset="0"/>
              <a:cs typeface="Lucida Sans Unicode" pitchFamily="34" charset="0"/>
            </a:endParaRPr>
          </a:p>
          <a:p>
            <a:r>
              <a:rPr lang="en-GB" dirty="0" smtClean="0">
                <a:latin typeface="Lucida Sans Unicode" pitchFamily="34" charset="0"/>
                <a:cs typeface="Lucida Sans Unicode" pitchFamily="34" charset="0"/>
              </a:rPr>
              <a:t>where P2/P1 represents the power ratio.</a:t>
            </a:r>
          </a:p>
          <a:p>
            <a:endParaRPr lang="en-GB" dirty="0" smtClean="0">
              <a:latin typeface="Lucida Sans Unicode" pitchFamily="34" charset="0"/>
              <a:cs typeface="Lucida Sans Unicode" pitchFamily="34" charset="0"/>
            </a:endParaRPr>
          </a:p>
          <a:p>
            <a:r>
              <a:rPr lang="en-GB" dirty="0" smtClean="0">
                <a:latin typeface="Lucida Sans Unicode" pitchFamily="34" charset="0"/>
                <a:cs typeface="Lucida Sans Unicode" pitchFamily="34" charset="0"/>
              </a:rPr>
              <a:t>Since the </a:t>
            </a:r>
            <a:r>
              <a:rPr lang="en-GB" dirty="0" err="1" smtClean="0">
                <a:latin typeface="Lucida Sans Unicode" pitchFamily="34" charset="0"/>
                <a:cs typeface="Lucida Sans Unicode" pitchFamily="34" charset="0"/>
              </a:rPr>
              <a:t>bel</a:t>
            </a:r>
            <a:r>
              <a:rPr lang="en-GB" dirty="0" smtClean="0">
                <a:latin typeface="Lucida Sans Unicode" pitchFamily="34" charset="0"/>
                <a:cs typeface="Lucida Sans Unicode" pitchFamily="34" charset="0"/>
              </a:rPr>
              <a:t> is a rather large unit, its use may prove inconvenient.</a:t>
            </a:r>
          </a:p>
          <a:p>
            <a:r>
              <a:rPr lang="en-GB" dirty="0" smtClean="0">
                <a:latin typeface="Lucida Sans Unicode" pitchFamily="34" charset="0"/>
                <a:cs typeface="Lucida Sans Unicode" pitchFamily="34" charset="0"/>
              </a:rPr>
              <a:t>Usually a smaller unit, the Decibel or dB, is used.</a:t>
            </a:r>
          </a:p>
        </p:txBody>
      </p:sp>
      <p:sp>
        <p:nvSpPr>
          <p:cNvPr id="3" name="TextBox 2"/>
          <p:cNvSpPr txBox="1"/>
          <p:nvPr/>
        </p:nvSpPr>
        <p:spPr>
          <a:xfrm>
            <a:off x="323528" y="476672"/>
            <a:ext cx="8820472" cy="584775"/>
          </a:xfrm>
          <a:prstGeom prst="rect">
            <a:avLst/>
          </a:prstGeom>
          <a:noFill/>
        </p:spPr>
        <p:txBody>
          <a:bodyPr wrap="square" rtlCol="0">
            <a:spAutoFit/>
          </a:bodyPr>
          <a:lstStyle/>
          <a:p>
            <a:r>
              <a:rPr lang="en-GB" sz="3200" b="1" dirty="0" smtClean="0">
                <a:latin typeface="Lucida Sans Unicode" pitchFamily="34" charset="0"/>
                <a:cs typeface="Lucida Sans Unicode" pitchFamily="34" charset="0"/>
              </a:rPr>
              <a:t>Decibels – A logarithmic Scale</a:t>
            </a:r>
            <a:endParaRPr lang="en-GB" sz="3200" b="1" dirty="0">
              <a:latin typeface="Lucida Sans Unicode" pitchFamily="34" charset="0"/>
              <a:cs typeface="Lucida Sans Unicode"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76672"/>
            <a:ext cx="4680520" cy="584775"/>
          </a:xfrm>
          <a:prstGeom prst="rect">
            <a:avLst/>
          </a:prstGeom>
          <a:noFill/>
        </p:spPr>
        <p:txBody>
          <a:bodyPr wrap="square" rtlCol="0">
            <a:spAutoFit/>
          </a:bodyPr>
          <a:lstStyle/>
          <a:p>
            <a:r>
              <a:rPr lang="en-GB" sz="3200" b="1" dirty="0" smtClean="0">
                <a:latin typeface="Lucida Sans Unicode" pitchFamily="34" charset="0"/>
                <a:cs typeface="Lucida Sans Unicode" pitchFamily="34" charset="0"/>
              </a:rPr>
              <a:t>Decibel scale </a:t>
            </a:r>
            <a:endParaRPr lang="en-GB" sz="3200" b="1" dirty="0">
              <a:latin typeface="Lucida Sans Unicode" pitchFamily="34" charset="0"/>
              <a:cs typeface="Lucida Sans Unicode" pitchFamily="34" charset="0"/>
            </a:endParaRPr>
          </a:p>
        </p:txBody>
      </p:sp>
      <p:pic>
        <p:nvPicPr>
          <p:cNvPr id="3" name="Picture 2" descr="Sound Level.jpg"/>
          <p:cNvPicPr>
            <a:picLocks noChangeAspect="1"/>
          </p:cNvPicPr>
          <p:nvPr/>
        </p:nvPicPr>
        <p:blipFill>
          <a:blip r:embed="rId2" cstate="print"/>
          <a:stretch>
            <a:fillRect/>
          </a:stretch>
        </p:blipFill>
        <p:spPr>
          <a:xfrm>
            <a:off x="4788024" y="260648"/>
            <a:ext cx="4174146" cy="6204356"/>
          </a:xfrm>
          <a:prstGeom prst="rect">
            <a:avLst/>
          </a:prstGeom>
        </p:spPr>
      </p:pic>
      <p:sp>
        <p:nvSpPr>
          <p:cNvPr id="4" name="Rectangle 3"/>
          <p:cNvSpPr/>
          <p:nvPr/>
        </p:nvSpPr>
        <p:spPr>
          <a:xfrm>
            <a:off x="467544" y="1484784"/>
            <a:ext cx="3816424" cy="4801314"/>
          </a:xfrm>
          <a:prstGeom prst="rect">
            <a:avLst/>
          </a:prstGeom>
        </p:spPr>
        <p:txBody>
          <a:bodyPr wrap="square">
            <a:spAutoFit/>
          </a:bodyPr>
          <a:lstStyle/>
          <a:p>
            <a:r>
              <a:rPr lang="en-GB" dirty="0" smtClean="0">
                <a:latin typeface="Lucida Sans Unicode" pitchFamily="34" charset="0"/>
                <a:cs typeface="Lucida Sans Unicode" pitchFamily="34" charset="0"/>
              </a:rPr>
              <a:t>The decibel or dB scale uses the hearing threshold of </a:t>
            </a:r>
            <a:r>
              <a:rPr lang="en-GB" b="1" dirty="0" smtClean="0">
                <a:solidFill>
                  <a:srgbClr val="0070C0"/>
                </a:solidFill>
                <a:latin typeface="Lucida Sans Unicode" pitchFamily="34" charset="0"/>
                <a:cs typeface="Lucida Sans Unicode" pitchFamily="34" charset="0"/>
              </a:rPr>
              <a:t>20 µPa </a:t>
            </a:r>
            <a:r>
              <a:rPr lang="en-GB" dirty="0" smtClean="0">
                <a:latin typeface="Lucida Sans Unicode" pitchFamily="34" charset="0"/>
                <a:cs typeface="Lucida Sans Unicode" pitchFamily="34" charset="0"/>
              </a:rPr>
              <a:t>as the reference level. This is defined as </a:t>
            </a:r>
            <a:r>
              <a:rPr lang="en-GB" b="1" dirty="0" smtClean="0">
                <a:solidFill>
                  <a:srgbClr val="0070C0"/>
                </a:solidFill>
                <a:latin typeface="Lucida Sans Unicode" pitchFamily="34" charset="0"/>
                <a:cs typeface="Lucida Sans Unicode" pitchFamily="34" charset="0"/>
              </a:rPr>
              <a:t>0dB.</a:t>
            </a:r>
          </a:p>
          <a:p>
            <a:endParaRPr lang="en-GB" b="1" dirty="0" smtClean="0">
              <a:solidFill>
                <a:srgbClr val="0070C0"/>
              </a:solidFill>
              <a:latin typeface="Lucida Sans Unicode" pitchFamily="34" charset="0"/>
              <a:cs typeface="Lucida Sans Unicode" pitchFamily="34" charset="0"/>
            </a:endParaRPr>
          </a:p>
          <a:p>
            <a:r>
              <a:rPr lang="en-GB" b="1" dirty="0" smtClean="0">
                <a:solidFill>
                  <a:srgbClr val="0070C0"/>
                </a:solidFill>
                <a:latin typeface="Lucida Sans Unicode" pitchFamily="34" charset="0"/>
                <a:cs typeface="Lucida Sans Unicode" pitchFamily="34" charset="0"/>
              </a:rPr>
              <a:t>When we multiply the sound pressure level in Pa by 10, we add 20dB to the dB level. </a:t>
            </a:r>
          </a:p>
          <a:p>
            <a:endParaRPr lang="en-GB" b="1" dirty="0">
              <a:solidFill>
                <a:srgbClr val="0070C0"/>
              </a:solidFill>
              <a:latin typeface="Lucida Sans Unicode" pitchFamily="34" charset="0"/>
              <a:cs typeface="Lucida Sans Unicode" pitchFamily="34" charset="0"/>
            </a:endParaRPr>
          </a:p>
          <a:p>
            <a:r>
              <a:rPr lang="en-GB" dirty="0" smtClean="0">
                <a:latin typeface="Lucida Sans Unicode" pitchFamily="34" charset="0"/>
                <a:cs typeface="Lucida Sans Unicode" pitchFamily="34" charset="0"/>
              </a:rPr>
              <a:t>Therefore </a:t>
            </a:r>
          </a:p>
          <a:p>
            <a:endParaRPr lang="en-GB" dirty="0" smtClean="0">
              <a:latin typeface="Lucida Sans Unicode" pitchFamily="34" charset="0"/>
              <a:cs typeface="Lucida Sans Unicode" pitchFamily="34" charset="0"/>
            </a:endParaRPr>
          </a:p>
          <a:p>
            <a:r>
              <a:rPr lang="en-GB" dirty="0" smtClean="0">
                <a:latin typeface="Lucida Sans Unicode" pitchFamily="34" charset="0"/>
                <a:cs typeface="Lucida Sans Unicode" pitchFamily="34" charset="0"/>
              </a:rPr>
              <a:t>20</a:t>
            </a:r>
            <a:r>
              <a:rPr lang="en-GB" b="1" dirty="0" smtClean="0">
                <a:solidFill>
                  <a:srgbClr val="0070C0"/>
                </a:solidFill>
                <a:latin typeface="Lucida Sans Unicode" pitchFamily="34" charset="0"/>
                <a:cs typeface="Lucida Sans Unicode" pitchFamily="34" charset="0"/>
              </a:rPr>
              <a:t> </a:t>
            </a:r>
            <a:r>
              <a:rPr lang="en-GB" dirty="0" smtClean="0">
                <a:latin typeface="Lucida Sans Unicode" pitchFamily="34" charset="0"/>
                <a:cs typeface="Lucida Sans Unicode" pitchFamily="34" charset="0"/>
              </a:rPr>
              <a:t>µPa     =</a:t>
            </a:r>
            <a:r>
              <a:rPr lang="en-GB" b="1" dirty="0" smtClean="0">
                <a:solidFill>
                  <a:srgbClr val="0070C0"/>
                </a:solidFill>
                <a:latin typeface="Lucida Sans Unicode" pitchFamily="34" charset="0"/>
                <a:cs typeface="Lucida Sans Unicode" pitchFamily="34" charset="0"/>
              </a:rPr>
              <a:t>  0 dB</a:t>
            </a:r>
          </a:p>
          <a:p>
            <a:r>
              <a:rPr lang="en-GB" dirty="0" smtClean="0">
                <a:latin typeface="Lucida Sans Unicode" pitchFamily="34" charset="0"/>
                <a:cs typeface="Lucida Sans Unicode" pitchFamily="34" charset="0"/>
              </a:rPr>
              <a:t>200</a:t>
            </a:r>
            <a:r>
              <a:rPr lang="en-GB" b="1" dirty="0" smtClean="0">
                <a:solidFill>
                  <a:srgbClr val="0070C0"/>
                </a:solidFill>
                <a:latin typeface="Lucida Sans Unicode" pitchFamily="34" charset="0"/>
                <a:cs typeface="Lucida Sans Unicode" pitchFamily="34" charset="0"/>
              </a:rPr>
              <a:t> </a:t>
            </a:r>
            <a:r>
              <a:rPr lang="en-GB" dirty="0" smtClean="0">
                <a:latin typeface="Lucida Sans Unicode" pitchFamily="34" charset="0"/>
                <a:cs typeface="Lucida Sans Unicode" pitchFamily="34" charset="0"/>
              </a:rPr>
              <a:t>µPa   = 20 dB</a:t>
            </a:r>
          </a:p>
          <a:p>
            <a:r>
              <a:rPr lang="en-GB" dirty="0" smtClean="0">
                <a:latin typeface="Lucida Sans Unicode" pitchFamily="34" charset="0"/>
                <a:cs typeface="Lucida Sans Unicode" pitchFamily="34" charset="0"/>
              </a:rPr>
              <a:t>2000 µPa = 40 dB</a:t>
            </a:r>
          </a:p>
          <a:p>
            <a:endParaRPr lang="en-GB" dirty="0" smtClean="0">
              <a:latin typeface="Lucida Sans Unicode" pitchFamily="34" charset="0"/>
              <a:cs typeface="Lucida Sans Unicode" pitchFamily="34" charset="0"/>
            </a:endParaRPr>
          </a:p>
          <a:p>
            <a:endParaRPr lang="en-GB" dirty="0" smtClean="0">
              <a:latin typeface="Lucida Sans Unicode" pitchFamily="34" charset="0"/>
              <a:cs typeface="Lucida Sans Unicode" pitchFamily="34" charset="0"/>
            </a:endParaRPr>
          </a:p>
          <a:p>
            <a:r>
              <a:rPr lang="en-GB" dirty="0" smtClean="0">
                <a:latin typeface="Lucida Sans Unicode" pitchFamily="34" charset="0"/>
                <a:cs typeface="Lucida Sans Unicode" pitchFamily="34" charset="0"/>
              </a:rPr>
              <a:t>20 Pa       = 120dB</a:t>
            </a:r>
            <a:endParaRPr lang="en-GB" dirty="0">
              <a:latin typeface="Lucida Sans Unicode" pitchFamily="34" charset="0"/>
              <a:cs typeface="Lucida Sans Unicode" pitchFamily="34" charset="0"/>
            </a:endParaRPr>
          </a:p>
        </p:txBody>
      </p:sp>
      <p:sp>
        <p:nvSpPr>
          <p:cNvPr id="5" name="Down Arrow 4"/>
          <p:cNvSpPr/>
          <p:nvPr/>
        </p:nvSpPr>
        <p:spPr>
          <a:xfrm>
            <a:off x="1625434" y="5451171"/>
            <a:ext cx="216024" cy="3600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ight Arrow 5"/>
          <p:cNvSpPr/>
          <p:nvPr/>
        </p:nvSpPr>
        <p:spPr>
          <a:xfrm>
            <a:off x="4572000" y="1628800"/>
            <a:ext cx="2160240"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TextBox 6"/>
          <p:cNvSpPr txBox="1"/>
          <p:nvPr/>
        </p:nvSpPr>
        <p:spPr>
          <a:xfrm>
            <a:off x="4283968" y="1556792"/>
            <a:ext cx="936104" cy="553998"/>
          </a:xfrm>
          <a:prstGeom prst="rect">
            <a:avLst/>
          </a:prstGeom>
          <a:solidFill>
            <a:schemeClr val="bg1"/>
          </a:solidFill>
          <a:ln>
            <a:solidFill>
              <a:schemeClr val="tx1"/>
            </a:solidFill>
          </a:ln>
        </p:spPr>
        <p:txBody>
          <a:bodyPr wrap="square" rtlCol="0">
            <a:spAutoFit/>
          </a:bodyPr>
          <a:lstStyle/>
          <a:p>
            <a:r>
              <a:rPr lang="en-GB" sz="1000" b="1" dirty="0" smtClean="0"/>
              <a:t>Threshold </a:t>
            </a:r>
          </a:p>
          <a:p>
            <a:r>
              <a:rPr lang="en-GB" sz="1000" b="1" dirty="0" smtClean="0"/>
              <a:t>  of Pain </a:t>
            </a:r>
          </a:p>
          <a:p>
            <a:r>
              <a:rPr lang="en-GB" sz="1000" b="1" dirty="0" smtClean="0"/>
              <a:t>   (20Pa)</a:t>
            </a:r>
            <a:endParaRPr lang="en-GB" sz="1000"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412776"/>
            <a:ext cx="7488832" cy="646331"/>
          </a:xfrm>
          <a:prstGeom prst="rect">
            <a:avLst/>
          </a:prstGeom>
        </p:spPr>
        <p:txBody>
          <a:bodyPr wrap="square">
            <a:spAutoFit/>
          </a:bodyPr>
          <a:lstStyle/>
          <a:p>
            <a:r>
              <a:rPr lang="en-GB" b="1" dirty="0" smtClean="0">
                <a:solidFill>
                  <a:srgbClr val="0070C0"/>
                </a:solidFill>
                <a:latin typeface="Lucida Sans Unicode" pitchFamily="34" charset="0"/>
                <a:cs typeface="Lucida Sans Unicode" pitchFamily="34" charset="0"/>
              </a:rPr>
              <a:t>Sound pressure level, which is often abbreviated as SPL, in decibels (dB), can then be obtained using the following formula</a:t>
            </a:r>
            <a:r>
              <a:rPr lang="en-GB" b="1" dirty="0" smtClean="0">
                <a:solidFill>
                  <a:srgbClr val="0070C0"/>
                </a:solidFill>
              </a:rPr>
              <a:t>.</a:t>
            </a:r>
            <a:endParaRPr lang="en-GB" b="1" dirty="0">
              <a:solidFill>
                <a:srgbClr val="0070C0"/>
              </a:solidFill>
            </a:endParaRPr>
          </a:p>
        </p:txBody>
      </p:sp>
      <p:sp>
        <p:nvSpPr>
          <p:cNvPr id="3" name="TextBox 2"/>
          <p:cNvSpPr txBox="1"/>
          <p:nvPr/>
        </p:nvSpPr>
        <p:spPr>
          <a:xfrm>
            <a:off x="323528" y="476672"/>
            <a:ext cx="8820472" cy="584775"/>
          </a:xfrm>
          <a:prstGeom prst="rect">
            <a:avLst/>
          </a:prstGeom>
          <a:noFill/>
        </p:spPr>
        <p:txBody>
          <a:bodyPr wrap="square" rtlCol="0">
            <a:spAutoFit/>
          </a:bodyPr>
          <a:lstStyle/>
          <a:p>
            <a:r>
              <a:rPr lang="en-GB" sz="3200" b="1" dirty="0" smtClean="0">
                <a:latin typeface="Lucida Sans Unicode" pitchFamily="34" charset="0"/>
                <a:cs typeface="Lucida Sans Unicode" pitchFamily="34" charset="0"/>
              </a:rPr>
              <a:t>Sound Pressure Level</a:t>
            </a:r>
            <a:endParaRPr lang="en-GB" sz="3200" b="1" dirty="0">
              <a:latin typeface="Lucida Sans Unicode" pitchFamily="34" charset="0"/>
              <a:cs typeface="Lucida Sans Unicode" pitchFamily="34" charset="0"/>
            </a:endParaRPr>
          </a:p>
        </p:txBody>
      </p:sp>
      <p:pic>
        <p:nvPicPr>
          <p:cNvPr id="159746" name="Picture 2" descr="http://www.ajdesigner.com/phpsound/l_sound_wave_equation_spl_sound_pressure_level.png"/>
          <p:cNvPicPr>
            <a:picLocks noChangeAspect="1" noChangeArrowheads="1"/>
          </p:cNvPicPr>
          <p:nvPr/>
        </p:nvPicPr>
        <p:blipFill>
          <a:blip r:embed="rId2" cstate="print"/>
          <a:srcRect/>
          <a:stretch>
            <a:fillRect/>
          </a:stretch>
        </p:blipFill>
        <p:spPr bwMode="auto">
          <a:xfrm>
            <a:off x="2085759" y="2420888"/>
            <a:ext cx="3252144" cy="1296144"/>
          </a:xfrm>
          <a:prstGeom prst="rect">
            <a:avLst/>
          </a:prstGeom>
          <a:noFill/>
        </p:spPr>
      </p:pic>
      <p:sp>
        <p:nvSpPr>
          <p:cNvPr id="5" name="Rectangle 4"/>
          <p:cNvSpPr/>
          <p:nvPr/>
        </p:nvSpPr>
        <p:spPr>
          <a:xfrm>
            <a:off x="899592" y="4509120"/>
            <a:ext cx="7488832" cy="923330"/>
          </a:xfrm>
          <a:prstGeom prst="rect">
            <a:avLst/>
          </a:prstGeom>
        </p:spPr>
        <p:txBody>
          <a:bodyPr wrap="square">
            <a:spAutoFit/>
          </a:bodyPr>
          <a:lstStyle/>
          <a:p>
            <a:r>
              <a:rPr lang="en-GB" dirty="0" smtClean="0">
                <a:latin typeface="Lucida Sans Unicode" pitchFamily="34" charset="0"/>
                <a:cs typeface="Lucida Sans Unicode" pitchFamily="34" charset="0"/>
              </a:rPr>
              <a:t>Where SPL = sound pressure level (in dB)</a:t>
            </a:r>
          </a:p>
          <a:p>
            <a:r>
              <a:rPr lang="en-GB" dirty="0" smtClean="0">
                <a:latin typeface="Lucida Sans Unicode" pitchFamily="34" charset="0"/>
                <a:cs typeface="Lucida Sans Unicode" pitchFamily="34" charset="0"/>
              </a:rPr>
              <a:t>           P     = measured sound pressure</a:t>
            </a:r>
          </a:p>
          <a:p>
            <a:r>
              <a:rPr lang="en-GB" dirty="0" smtClean="0">
                <a:latin typeface="Lucida Sans Unicode" pitchFamily="34" charset="0"/>
                <a:cs typeface="Lucida Sans Unicode" pitchFamily="34" charset="0"/>
              </a:rPr>
              <a:t>           P ref = reference sound pressure (20 µPa )</a:t>
            </a:r>
            <a:endParaRPr lang="en-GB" dirty="0"/>
          </a:p>
        </p:txBody>
      </p:sp>
      <p:sp>
        <p:nvSpPr>
          <p:cNvPr id="4" name="TextBox 3"/>
          <p:cNvSpPr txBox="1"/>
          <p:nvPr/>
        </p:nvSpPr>
        <p:spPr>
          <a:xfrm>
            <a:off x="611560" y="5877272"/>
            <a:ext cx="7992888" cy="461665"/>
          </a:xfrm>
          <a:prstGeom prst="rect">
            <a:avLst/>
          </a:prstGeom>
          <a:noFill/>
        </p:spPr>
        <p:txBody>
          <a:bodyPr wrap="square" rtlCol="0">
            <a:spAutoFit/>
          </a:bodyPr>
          <a:lstStyle/>
          <a:p>
            <a:pPr algn="ctr"/>
            <a:r>
              <a:rPr lang="en-GB" sz="2400" b="1" dirty="0" smtClean="0">
                <a:solidFill>
                  <a:srgbClr val="0070C0"/>
                </a:solidFill>
              </a:rPr>
              <a:t>This is done for us within a DECIBEL metre</a:t>
            </a:r>
            <a:endParaRPr lang="en-GB" sz="2400" b="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5236461" y="1052736"/>
            <a:ext cx="3562756" cy="4464496"/>
          </a:xfrm>
          <a:prstGeom prst="rect">
            <a:avLst/>
          </a:prstGeom>
          <a:noFill/>
          <a:ln w="9525">
            <a:noFill/>
            <a:miter lim="800000"/>
            <a:headEnd/>
            <a:tailEnd/>
          </a:ln>
        </p:spPr>
      </p:pic>
      <p:sp>
        <p:nvSpPr>
          <p:cNvPr id="3" name="Rectangle 4"/>
          <p:cNvSpPr txBox="1">
            <a:spLocks noChangeArrowheads="1"/>
          </p:cNvSpPr>
          <p:nvPr/>
        </p:nvSpPr>
        <p:spPr>
          <a:xfrm>
            <a:off x="357158" y="285728"/>
            <a:ext cx="8305800" cy="1143000"/>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1" i="0" u="none" strike="noStrike" kern="1200" cap="none" spc="0" normalizeH="0" baseline="0" noProof="0" dirty="0" smtClean="0">
                <a:ln>
                  <a:noFill/>
                </a:ln>
                <a:solidFill>
                  <a:schemeClr val="tx1"/>
                </a:solidFill>
                <a:effectLst/>
                <a:uLnTx/>
                <a:uFillTx/>
                <a:latin typeface="+mj-lt"/>
                <a:ea typeface="+mj-ea"/>
                <a:cs typeface="+mj-cs"/>
              </a:rPr>
              <a:t>The Sensitivity of the Human Ear</a:t>
            </a:r>
          </a:p>
        </p:txBody>
      </p:sp>
      <p:sp>
        <p:nvSpPr>
          <p:cNvPr id="4" name="Rectangle 3"/>
          <p:cNvSpPr/>
          <p:nvPr/>
        </p:nvSpPr>
        <p:spPr>
          <a:xfrm>
            <a:off x="251520" y="1340768"/>
            <a:ext cx="4824536" cy="4832092"/>
          </a:xfrm>
          <a:prstGeom prst="rect">
            <a:avLst/>
          </a:prstGeom>
        </p:spPr>
        <p:txBody>
          <a:bodyPr wrap="square">
            <a:spAutoFit/>
          </a:bodyPr>
          <a:lstStyle/>
          <a:p>
            <a:pPr algn="just"/>
            <a:r>
              <a:rPr lang="en-GB" dirty="0" smtClean="0">
                <a:latin typeface="Lucida Sans Unicode" pitchFamily="34" charset="0"/>
                <a:cs typeface="Lucida Sans Unicode" pitchFamily="34" charset="0"/>
              </a:rPr>
              <a:t>The range of frequencies that can be detected by young healthy human ear is from </a:t>
            </a:r>
            <a:r>
              <a:rPr lang="en-GB" b="1" dirty="0" smtClean="0">
                <a:solidFill>
                  <a:srgbClr val="0070C0"/>
                </a:solidFill>
                <a:latin typeface="Lucida Sans Unicode" pitchFamily="34" charset="0"/>
                <a:cs typeface="Lucida Sans Unicode" pitchFamily="34" charset="0"/>
              </a:rPr>
              <a:t>20 Hz to 20,000 Hz</a:t>
            </a:r>
            <a:r>
              <a:rPr lang="en-GB" dirty="0" smtClean="0">
                <a:latin typeface="Lucida Sans Unicode" pitchFamily="34" charset="0"/>
                <a:cs typeface="Lucida Sans Unicode" pitchFamily="34" charset="0"/>
              </a:rPr>
              <a:t>. </a:t>
            </a:r>
          </a:p>
          <a:p>
            <a:pPr algn="just"/>
            <a:endParaRPr lang="en-GB" dirty="0" smtClean="0">
              <a:latin typeface="Lucida Sans Unicode" pitchFamily="34" charset="0"/>
              <a:cs typeface="Lucida Sans Unicode" pitchFamily="34" charset="0"/>
            </a:endParaRPr>
          </a:p>
          <a:p>
            <a:pPr algn="just"/>
            <a:r>
              <a:rPr lang="en-GB" dirty="0" smtClean="0">
                <a:latin typeface="Lucida Sans Unicode" pitchFamily="34" charset="0"/>
                <a:cs typeface="Lucida Sans Unicode" pitchFamily="34" charset="0"/>
              </a:rPr>
              <a:t>The </a:t>
            </a:r>
            <a:r>
              <a:rPr lang="en-GB" sz="2400" b="1" dirty="0" smtClean="0">
                <a:solidFill>
                  <a:srgbClr val="0070C0"/>
                </a:solidFill>
                <a:latin typeface="Lucida Sans Unicode" pitchFamily="34" charset="0"/>
                <a:cs typeface="Lucida Sans Unicode" pitchFamily="34" charset="0"/>
              </a:rPr>
              <a:t>smallest change we can hear is about 3dB. </a:t>
            </a:r>
          </a:p>
          <a:p>
            <a:pPr algn="just"/>
            <a:endParaRPr lang="en-GB" dirty="0" smtClean="0">
              <a:latin typeface="Lucida Sans Unicode" pitchFamily="34" charset="0"/>
              <a:cs typeface="Lucida Sans Unicode" pitchFamily="34" charset="0"/>
            </a:endParaRPr>
          </a:p>
          <a:p>
            <a:pPr algn="just"/>
            <a:r>
              <a:rPr lang="en-GB" dirty="0" smtClean="0">
                <a:latin typeface="Lucida Sans Unicode" pitchFamily="34" charset="0"/>
                <a:cs typeface="Lucida Sans Unicode" pitchFamily="34" charset="0"/>
              </a:rPr>
              <a:t>Although an increase of 6dB represents doubling of the sound pressure, </a:t>
            </a:r>
            <a:r>
              <a:rPr lang="en-GB" sz="2000" b="1" dirty="0" smtClean="0">
                <a:solidFill>
                  <a:srgbClr val="0070C0"/>
                </a:solidFill>
                <a:latin typeface="Lucida Sans Unicode" pitchFamily="34" charset="0"/>
                <a:cs typeface="Lucida Sans Unicode" pitchFamily="34" charset="0"/>
              </a:rPr>
              <a:t>an increase of about 10dB is required before the sound subjectively appears to be twice as loud.</a:t>
            </a:r>
          </a:p>
          <a:p>
            <a:pPr algn="just"/>
            <a:endParaRPr lang="en-GB" b="1" dirty="0" smtClean="0">
              <a:solidFill>
                <a:schemeClr val="accent1"/>
              </a:solidFill>
              <a:latin typeface="Lucida Sans Unicode" pitchFamily="34" charset="0"/>
              <a:cs typeface="Lucida Sans Unicode" pitchFamily="34" charset="0"/>
            </a:endParaRPr>
          </a:p>
          <a:p>
            <a:pPr algn="just"/>
            <a:r>
              <a:rPr lang="en-GB" dirty="0" smtClean="0">
                <a:latin typeface="Lucida Sans Unicode" pitchFamily="34" charset="0"/>
                <a:cs typeface="Lucida Sans Unicode" pitchFamily="34" charset="0"/>
              </a:rPr>
              <a:t>Human ear is </a:t>
            </a:r>
            <a:r>
              <a:rPr lang="en-GB" b="1" dirty="0" smtClean="0">
                <a:solidFill>
                  <a:srgbClr val="0070C0"/>
                </a:solidFill>
                <a:latin typeface="Lucida Sans Unicode" pitchFamily="34" charset="0"/>
                <a:cs typeface="Lucida Sans Unicode" pitchFamily="34" charset="0"/>
              </a:rPr>
              <a:t>not equally sensitive </a:t>
            </a:r>
            <a:r>
              <a:rPr lang="en-GB" dirty="0" smtClean="0">
                <a:latin typeface="Lucida Sans Unicode" pitchFamily="34" charset="0"/>
                <a:cs typeface="Lucida Sans Unicode" pitchFamily="34" charset="0"/>
              </a:rPr>
              <a:t>at all frequencies. </a:t>
            </a:r>
            <a:r>
              <a:rPr lang="en-GB" b="1" dirty="0" smtClean="0">
                <a:solidFill>
                  <a:srgbClr val="0070C0"/>
                </a:solidFill>
                <a:latin typeface="Lucida Sans Unicode" pitchFamily="34" charset="0"/>
                <a:cs typeface="Lucida Sans Unicode" pitchFamily="34" charset="0"/>
              </a:rPr>
              <a:t>It is most sensitive to sounds between 2000Hz and 5000Hz.</a:t>
            </a:r>
            <a:endParaRPr lang="en-GB" b="1" dirty="0">
              <a:solidFill>
                <a:srgbClr val="0070C0"/>
              </a:solidFill>
              <a:latin typeface="Lucida Sans Unicode" pitchFamily="34" charset="0"/>
              <a:cs typeface="Lucida Sans Unicode" pitchFamily="34" charset="0"/>
            </a:endParaRPr>
          </a:p>
        </p:txBody>
      </p:sp>
      <p:cxnSp>
        <p:nvCxnSpPr>
          <p:cNvPr id="6" name="Straight Arrow Connector 5"/>
          <p:cNvCxnSpPr/>
          <p:nvPr/>
        </p:nvCxnSpPr>
        <p:spPr>
          <a:xfrm>
            <a:off x="3491880" y="2060848"/>
            <a:ext cx="2232248" cy="14401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491880" y="2017784"/>
            <a:ext cx="4680520" cy="43064"/>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4716016" y="4941168"/>
            <a:ext cx="2952328" cy="936104"/>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p:cNvPicPr>
            <a:picLocks noChangeAspect="1" noChangeArrowheads="1"/>
          </p:cNvPicPr>
          <p:nvPr/>
        </p:nvPicPr>
        <p:blipFill>
          <a:blip r:embed="rId2" cstate="print"/>
          <a:srcRect/>
          <a:stretch>
            <a:fillRect/>
          </a:stretch>
        </p:blipFill>
        <p:spPr bwMode="auto">
          <a:xfrm>
            <a:off x="5004048" y="1052736"/>
            <a:ext cx="3781425" cy="4838700"/>
          </a:xfrm>
          <a:prstGeom prst="rect">
            <a:avLst/>
          </a:prstGeom>
          <a:noFill/>
          <a:ln w="9525">
            <a:noFill/>
            <a:miter lim="800000"/>
            <a:headEnd/>
            <a:tailEnd/>
          </a:ln>
        </p:spPr>
      </p:pic>
      <p:sp>
        <p:nvSpPr>
          <p:cNvPr id="4" name="Rectangle 4"/>
          <p:cNvSpPr txBox="1">
            <a:spLocks noChangeArrowheads="1"/>
          </p:cNvSpPr>
          <p:nvPr/>
        </p:nvSpPr>
        <p:spPr>
          <a:xfrm>
            <a:off x="357158" y="285728"/>
            <a:ext cx="8305800" cy="1143000"/>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smtClean="0">
                <a:ln>
                  <a:noFill/>
                </a:ln>
                <a:solidFill>
                  <a:schemeClr val="tx1"/>
                </a:solidFill>
                <a:effectLst/>
                <a:uLnTx/>
                <a:uFillTx/>
                <a:latin typeface="+mj-lt"/>
                <a:ea typeface="+mj-ea"/>
                <a:cs typeface="+mj-cs"/>
              </a:rPr>
              <a:t>The Unequal Sensitivity of the Human Ear</a:t>
            </a:r>
          </a:p>
        </p:txBody>
      </p:sp>
      <p:sp>
        <p:nvSpPr>
          <p:cNvPr id="5" name="Rectangle 4"/>
          <p:cNvSpPr/>
          <p:nvPr/>
        </p:nvSpPr>
        <p:spPr>
          <a:xfrm>
            <a:off x="251520" y="1340768"/>
            <a:ext cx="4680520" cy="4801314"/>
          </a:xfrm>
          <a:prstGeom prst="rect">
            <a:avLst/>
          </a:prstGeom>
        </p:spPr>
        <p:txBody>
          <a:bodyPr wrap="square">
            <a:spAutoFit/>
          </a:bodyPr>
          <a:lstStyle/>
          <a:p>
            <a:r>
              <a:rPr lang="en-GB" dirty="0" smtClean="0">
                <a:latin typeface="Lucida Sans Unicode" pitchFamily="34" charset="0"/>
                <a:cs typeface="Lucida Sans Unicode" pitchFamily="34" charset="0"/>
              </a:rPr>
              <a:t>The difference in sensitivity to different frequencies is more noticeable at low Sound pressure levels than at high Sound pressure levels.</a:t>
            </a:r>
          </a:p>
          <a:p>
            <a:endParaRPr lang="en-GB" b="1" dirty="0" smtClean="0">
              <a:solidFill>
                <a:schemeClr val="accent1"/>
              </a:solidFill>
              <a:latin typeface="Lucida Sans Unicode" pitchFamily="34" charset="0"/>
              <a:cs typeface="Lucida Sans Unicode" pitchFamily="34" charset="0"/>
            </a:endParaRPr>
          </a:p>
          <a:p>
            <a:r>
              <a:rPr lang="en-GB" b="1" dirty="0" smtClean="0">
                <a:solidFill>
                  <a:schemeClr val="accent1"/>
                </a:solidFill>
                <a:latin typeface="Lucida Sans Unicode" pitchFamily="34" charset="0"/>
                <a:cs typeface="Lucida Sans Unicode" pitchFamily="34" charset="0"/>
              </a:rPr>
              <a:t>The equal loudness contours </a:t>
            </a:r>
            <a:r>
              <a:rPr lang="en-GB" dirty="0" smtClean="0">
                <a:latin typeface="Lucida Sans Unicode" pitchFamily="34" charset="0"/>
                <a:cs typeface="Lucida Sans Unicode" pitchFamily="34" charset="0"/>
              </a:rPr>
              <a:t>indicate the sound pressure level in dB required at any frequency in order to give the same apparent loudness as a 1kHz tone.</a:t>
            </a:r>
          </a:p>
          <a:p>
            <a:endParaRPr lang="en-GB" dirty="0" smtClean="0">
              <a:latin typeface="Lucida Sans Unicode" pitchFamily="34" charset="0"/>
              <a:cs typeface="Lucida Sans Unicode" pitchFamily="34" charset="0"/>
            </a:endParaRPr>
          </a:p>
          <a:p>
            <a:r>
              <a:rPr lang="en-GB" dirty="0" smtClean="0">
                <a:latin typeface="Lucida Sans Unicode" pitchFamily="34" charset="0"/>
                <a:cs typeface="Lucida Sans Unicode" pitchFamily="34" charset="0"/>
              </a:rPr>
              <a:t>E.g. </a:t>
            </a:r>
            <a:r>
              <a:rPr lang="en-GB" b="1" dirty="0" smtClean="0">
                <a:solidFill>
                  <a:srgbClr val="0070C0"/>
                </a:solidFill>
                <a:latin typeface="Lucida Sans Unicode" pitchFamily="34" charset="0"/>
                <a:cs typeface="Lucida Sans Unicode" pitchFamily="34" charset="0"/>
              </a:rPr>
              <a:t>A 50 Hz frequency  tone must be 15dB higher than a 1kHz frequency tone sounded at a level of 70dB in order to give the same subjective loudness</a:t>
            </a:r>
          </a:p>
          <a:p>
            <a:endParaRPr lang="en-GB" b="1" dirty="0" smtClean="0">
              <a:solidFill>
                <a:schemeClr val="accent1"/>
              </a:solidFill>
              <a:latin typeface="Lucida Sans Unicode" pitchFamily="34" charset="0"/>
              <a:cs typeface="Lucida Sans Unicode" pitchFamily="34" charset="0"/>
            </a:endParaRPr>
          </a:p>
          <a:p>
            <a:endParaRPr lang="en-GB" b="1" dirty="0">
              <a:solidFill>
                <a:schemeClr val="accent1"/>
              </a:solidFill>
              <a:latin typeface="Lucida Sans Unicode" pitchFamily="34" charset="0"/>
              <a:cs typeface="Lucida Sans Unicode" pitchFamily="34" charset="0"/>
            </a:endParaRPr>
          </a:p>
        </p:txBody>
      </p:sp>
      <p:sp>
        <p:nvSpPr>
          <p:cNvPr id="2" name="Rectangle 1"/>
          <p:cNvSpPr/>
          <p:nvPr/>
        </p:nvSpPr>
        <p:spPr>
          <a:xfrm>
            <a:off x="5265827" y="5957416"/>
            <a:ext cx="3499676" cy="369332"/>
          </a:xfrm>
          <a:prstGeom prst="rect">
            <a:avLst/>
          </a:prstGeom>
        </p:spPr>
        <p:txBody>
          <a:bodyPr wrap="none">
            <a:spAutoFit/>
          </a:bodyPr>
          <a:lstStyle/>
          <a:p>
            <a:r>
              <a:rPr lang="en-GB" b="1" dirty="0">
                <a:solidFill>
                  <a:schemeClr val="accent1"/>
                </a:solidFill>
                <a:latin typeface="Lucida Sans Unicode" pitchFamily="34" charset="0"/>
                <a:cs typeface="Lucida Sans Unicode" pitchFamily="34" charset="0"/>
              </a:rPr>
              <a:t>The equal loudness contours </a:t>
            </a:r>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visual.merriam-webster.com/images/human-being/sense-organs/hearing/structure-ear.jpg"/>
          <p:cNvPicPr>
            <a:picLocks noChangeAspect="1" noChangeArrowheads="1"/>
          </p:cNvPicPr>
          <p:nvPr/>
        </p:nvPicPr>
        <p:blipFill>
          <a:blip r:embed="rId2" cstate="print"/>
          <a:srcRect/>
          <a:stretch>
            <a:fillRect/>
          </a:stretch>
        </p:blipFill>
        <p:spPr bwMode="auto">
          <a:xfrm>
            <a:off x="1259632" y="1097360"/>
            <a:ext cx="7200800" cy="5760640"/>
          </a:xfrm>
          <a:prstGeom prst="rect">
            <a:avLst/>
          </a:prstGeom>
          <a:noFill/>
        </p:spPr>
      </p:pic>
      <p:sp>
        <p:nvSpPr>
          <p:cNvPr id="3" name="TextBox 2"/>
          <p:cNvSpPr txBox="1"/>
          <p:nvPr/>
        </p:nvSpPr>
        <p:spPr>
          <a:xfrm>
            <a:off x="395536" y="404664"/>
            <a:ext cx="3960440" cy="1077218"/>
          </a:xfrm>
          <a:prstGeom prst="rect">
            <a:avLst/>
          </a:prstGeom>
          <a:noFill/>
        </p:spPr>
        <p:txBody>
          <a:bodyPr wrap="square" rtlCol="0">
            <a:spAutoFit/>
          </a:bodyPr>
          <a:lstStyle/>
          <a:p>
            <a:r>
              <a:rPr lang="en-GB" sz="3200" b="1" dirty="0" smtClean="0">
                <a:latin typeface="Lucida Sans Unicode" pitchFamily="34" charset="0"/>
                <a:cs typeface="Lucida Sans Unicode" pitchFamily="34" charset="0"/>
              </a:rPr>
              <a:t>Structure of the Human Ear</a:t>
            </a:r>
            <a:endParaRPr lang="en-GB" sz="3200" b="1" dirty="0">
              <a:latin typeface="Lucida Sans Unicode" pitchFamily="34" charset="0"/>
              <a:cs typeface="Lucida Sans Unicode" pitchFamily="34" charset="0"/>
            </a:endParaRPr>
          </a:p>
        </p:txBody>
      </p:sp>
      <p:sp>
        <p:nvSpPr>
          <p:cNvPr id="4" name="Rectangle 3"/>
          <p:cNvSpPr/>
          <p:nvPr/>
        </p:nvSpPr>
        <p:spPr>
          <a:xfrm>
            <a:off x="4429124" y="785794"/>
            <a:ext cx="4355103" cy="461665"/>
          </a:xfrm>
          <a:prstGeom prst="rect">
            <a:avLst/>
          </a:prstGeom>
        </p:spPr>
        <p:txBody>
          <a:bodyPr wrap="none">
            <a:spAutoFit/>
          </a:bodyPr>
          <a:lstStyle/>
          <a:p>
            <a:r>
              <a:rPr lang="en-US" sz="2400" b="1" u="sng" dirty="0" smtClean="0">
                <a:hlinkClick r:id="rId3"/>
              </a:rPr>
              <a:t>http://youtu.be/0jyxhozq89g</a:t>
            </a:r>
            <a:endParaRPr lang="en-US" sz="2400"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dle ear.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357158" y="785794"/>
            <a:ext cx="8136904" cy="3447098"/>
          </a:xfrm>
          <a:prstGeom prst="rect">
            <a:avLst/>
          </a:prstGeom>
        </p:spPr>
        <p:txBody>
          <a:bodyPr wrap="square">
            <a:spAutoFit/>
          </a:bodyPr>
          <a:lstStyle/>
          <a:p>
            <a:r>
              <a:rPr lang="en-GB" sz="3200" b="1" dirty="0" smtClean="0">
                <a:latin typeface="Lucida Sans Unicode" pitchFamily="34" charset="0"/>
                <a:cs typeface="Lucida Sans Unicode" pitchFamily="34" charset="0"/>
              </a:rPr>
              <a:t>Outer ear</a:t>
            </a:r>
            <a:endParaRPr lang="en-GB" sz="3200" dirty="0" smtClean="0">
              <a:latin typeface="Lucida Sans Unicode" pitchFamily="34" charset="0"/>
              <a:cs typeface="Lucida Sans Unicode" pitchFamily="34" charset="0"/>
            </a:endParaRPr>
          </a:p>
          <a:p>
            <a:pPr algn="just"/>
            <a:endParaRPr lang="en-GB" sz="1600" dirty="0" smtClean="0">
              <a:latin typeface="Lucida Sans Unicode" pitchFamily="34" charset="0"/>
              <a:cs typeface="Lucida Sans Unicode" pitchFamily="34" charset="0"/>
            </a:endParaRPr>
          </a:p>
          <a:p>
            <a:pPr algn="just"/>
            <a:endParaRPr lang="en-GB" sz="1600" dirty="0" smtClean="0">
              <a:latin typeface="Lucida Sans Unicode" pitchFamily="34" charset="0"/>
              <a:cs typeface="Lucida Sans Unicode" pitchFamily="34" charset="0"/>
            </a:endParaRPr>
          </a:p>
          <a:p>
            <a:pPr algn="just"/>
            <a:endParaRPr lang="en-GB" sz="1600" dirty="0" smtClean="0">
              <a:latin typeface="Lucida Sans Unicode" pitchFamily="34" charset="0"/>
              <a:cs typeface="Lucida Sans Unicode" pitchFamily="34" charset="0"/>
            </a:endParaRPr>
          </a:p>
          <a:p>
            <a:pPr algn="just"/>
            <a:r>
              <a:rPr lang="en-GB" sz="2000" dirty="0" smtClean="0">
                <a:latin typeface="Lucida Sans Unicode" pitchFamily="34" charset="0"/>
                <a:cs typeface="Lucida Sans Unicode" pitchFamily="34" charset="0"/>
              </a:rPr>
              <a:t>The outer ear is the part of the ear that can be seen. It collects the sound waves and funnels them to the eardrum, a membrane which vibrates when sound waves fall upon it. </a:t>
            </a:r>
            <a:r>
              <a:rPr lang="en-GB" sz="2000" b="1" dirty="0" smtClean="0">
                <a:solidFill>
                  <a:srgbClr val="0070C0"/>
                </a:solidFill>
                <a:latin typeface="Lucida Sans Unicode" pitchFamily="34" charset="0"/>
                <a:cs typeface="Lucida Sans Unicode" pitchFamily="34" charset="0"/>
              </a:rPr>
              <a:t>Sound waves between 2 and 5 kHz can resonate most efficiently within the ear canal, causing higher pressures and therefore making these frequencies the ones to which we are most sensitive.</a:t>
            </a:r>
          </a:p>
          <a:p>
            <a:endParaRPr lang="en-GB" dirty="0" smtClean="0"/>
          </a:p>
        </p:txBody>
      </p:sp>
      <p:pic>
        <p:nvPicPr>
          <p:cNvPr id="3" name="Picture 2" descr="http://visual.merriam-webster.com/images/human-being/sense-organs/hearing/structure-ear.jpg"/>
          <p:cNvPicPr/>
          <p:nvPr/>
        </p:nvPicPr>
        <p:blipFill>
          <a:blip r:embed="rId2" cstate="print"/>
          <a:srcRect l="69367" t="76225" r="12062"/>
          <a:stretch>
            <a:fillRect/>
          </a:stretch>
        </p:blipFill>
        <p:spPr bwMode="auto">
          <a:xfrm>
            <a:off x="2786050" y="285728"/>
            <a:ext cx="1785950" cy="142876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571472" y="642918"/>
            <a:ext cx="7715304" cy="6155531"/>
          </a:xfrm>
          <a:prstGeom prst="rect">
            <a:avLst/>
          </a:prstGeom>
        </p:spPr>
        <p:txBody>
          <a:bodyPr wrap="square">
            <a:spAutoFit/>
          </a:bodyPr>
          <a:lstStyle/>
          <a:p>
            <a:r>
              <a:rPr lang="en-GB" sz="3600" b="1" dirty="0" smtClean="0"/>
              <a:t>Middle ear</a:t>
            </a:r>
          </a:p>
          <a:p>
            <a:endParaRPr lang="en-GB" dirty="0" smtClean="0"/>
          </a:p>
          <a:p>
            <a:pPr algn="just"/>
            <a:r>
              <a:rPr lang="en-GB" sz="2000" dirty="0" smtClean="0">
                <a:latin typeface="Lucida Sans Unicode" pitchFamily="34" charset="0"/>
                <a:cs typeface="Lucida Sans Unicode" pitchFamily="34" charset="0"/>
              </a:rPr>
              <a:t>The middle ear is an air-filled cavity, connected to the throat, which passes the vibrations of the eardrum to the inner ear. </a:t>
            </a:r>
            <a:r>
              <a:rPr lang="en-GB" sz="2000" b="1" dirty="0" smtClean="0">
                <a:solidFill>
                  <a:srgbClr val="0070C0"/>
                </a:solidFill>
                <a:latin typeface="Lucida Sans Unicode" pitchFamily="34" charset="0"/>
                <a:cs typeface="Lucida Sans Unicode" pitchFamily="34" charset="0"/>
              </a:rPr>
              <a:t>This transfer is achieved by means of the three small bone levers, the ‘</a:t>
            </a:r>
            <a:r>
              <a:rPr lang="en-GB" sz="2000" b="1" i="1" dirty="0" smtClean="0">
                <a:solidFill>
                  <a:srgbClr val="0070C0"/>
                </a:solidFill>
                <a:latin typeface="Lucida Sans Unicode" pitchFamily="34" charset="0"/>
                <a:cs typeface="Lucida Sans Unicode" pitchFamily="34" charset="0"/>
              </a:rPr>
              <a:t>hammer </a:t>
            </a:r>
            <a:r>
              <a:rPr lang="en-GB" sz="2000" b="1" dirty="0" smtClean="0">
                <a:solidFill>
                  <a:srgbClr val="0070C0"/>
                </a:solidFill>
                <a:latin typeface="Lucida Sans Unicode" pitchFamily="34" charset="0"/>
                <a:cs typeface="Lucida Sans Unicode" pitchFamily="34" charset="0"/>
              </a:rPr>
              <a:t>’, the ‘ </a:t>
            </a:r>
            <a:r>
              <a:rPr lang="en-GB" sz="2000" b="1" i="1" dirty="0" smtClean="0">
                <a:solidFill>
                  <a:srgbClr val="0070C0"/>
                </a:solidFill>
                <a:latin typeface="Lucida Sans Unicode" pitchFamily="34" charset="0"/>
                <a:cs typeface="Lucida Sans Unicode" pitchFamily="34" charset="0"/>
              </a:rPr>
              <a:t>anvil </a:t>
            </a:r>
            <a:r>
              <a:rPr lang="en-GB" sz="2000" b="1" dirty="0" smtClean="0">
                <a:solidFill>
                  <a:srgbClr val="0070C0"/>
                </a:solidFill>
                <a:latin typeface="Lucida Sans Unicode" pitchFamily="34" charset="0"/>
                <a:cs typeface="Lucida Sans Unicode" pitchFamily="34" charset="0"/>
              </a:rPr>
              <a:t>’ and the ‘</a:t>
            </a:r>
            <a:r>
              <a:rPr lang="en-GB" sz="2000" b="1" i="1" dirty="0" smtClean="0">
                <a:solidFill>
                  <a:srgbClr val="0070C0"/>
                </a:solidFill>
                <a:latin typeface="Lucida Sans Unicode" pitchFamily="34" charset="0"/>
                <a:cs typeface="Lucida Sans Unicode" pitchFamily="34" charset="0"/>
              </a:rPr>
              <a:t>stirrup </a:t>
            </a:r>
            <a:r>
              <a:rPr lang="en-GB" sz="2000" b="1" dirty="0" smtClean="0">
                <a:solidFill>
                  <a:srgbClr val="0070C0"/>
                </a:solidFill>
                <a:latin typeface="Lucida Sans Unicode" pitchFamily="34" charset="0"/>
                <a:cs typeface="Lucida Sans Unicode" pitchFamily="34" charset="0"/>
              </a:rPr>
              <a:t>’. </a:t>
            </a:r>
          </a:p>
          <a:p>
            <a:pPr algn="just"/>
            <a:endParaRPr lang="en-GB" sz="2000" dirty="0" smtClean="0">
              <a:latin typeface="Lucida Sans Unicode" pitchFamily="34" charset="0"/>
              <a:cs typeface="Lucida Sans Unicode" pitchFamily="34" charset="0"/>
            </a:endParaRPr>
          </a:p>
          <a:p>
            <a:pPr algn="just"/>
            <a:r>
              <a:rPr lang="en-GB" sz="2000" dirty="0" smtClean="0">
                <a:latin typeface="Lucida Sans Unicode" pitchFamily="34" charset="0"/>
                <a:cs typeface="Lucida Sans Unicode" pitchFamily="34" charset="0"/>
              </a:rPr>
              <a:t>The </a:t>
            </a:r>
            <a:r>
              <a:rPr lang="en-GB" sz="2000" b="1" dirty="0" smtClean="0">
                <a:solidFill>
                  <a:srgbClr val="0070C0"/>
                </a:solidFill>
                <a:latin typeface="Lucida Sans Unicode" pitchFamily="34" charset="0"/>
                <a:cs typeface="Lucida Sans Unicode" pitchFamily="34" charset="0"/>
              </a:rPr>
              <a:t>mechanical link between the bones amplifies the vibrations to adjust for the difference between the air of the middle ear and the fluid of the inner ear.</a:t>
            </a:r>
          </a:p>
          <a:p>
            <a:pPr algn="just"/>
            <a:endParaRPr lang="en-GB" sz="2000" b="1" dirty="0" smtClean="0">
              <a:solidFill>
                <a:srgbClr val="0070C0"/>
              </a:solidFill>
              <a:latin typeface="Lucida Sans Unicode" pitchFamily="34" charset="0"/>
              <a:cs typeface="Lucida Sans Unicode" pitchFamily="34" charset="0"/>
            </a:endParaRPr>
          </a:p>
          <a:p>
            <a:pPr algn="just"/>
            <a:r>
              <a:rPr lang="en-GB" sz="2000" b="1" dirty="0" smtClean="0">
                <a:solidFill>
                  <a:srgbClr val="0070C0"/>
                </a:solidFill>
                <a:latin typeface="Lucida Sans Unicode" pitchFamily="34" charset="0"/>
                <a:cs typeface="Lucida Sans Unicode" pitchFamily="34" charset="0"/>
              </a:rPr>
              <a:t>The middle ear also has an </a:t>
            </a:r>
            <a:r>
              <a:rPr lang="en-GB" sz="2000" b="1" i="1" dirty="0" smtClean="0">
                <a:solidFill>
                  <a:srgbClr val="0070C0"/>
                </a:solidFill>
                <a:latin typeface="Lucida Sans Unicode" pitchFamily="34" charset="0"/>
                <a:cs typeface="Lucida Sans Unicode" pitchFamily="34" charset="0"/>
              </a:rPr>
              <a:t>aural reflex</a:t>
            </a:r>
            <a:r>
              <a:rPr lang="en-GB" sz="2000" b="1" dirty="0" smtClean="0">
                <a:solidFill>
                  <a:srgbClr val="0070C0"/>
                </a:solidFill>
                <a:latin typeface="Lucida Sans Unicode" pitchFamily="34" charset="0"/>
                <a:cs typeface="Lucida Sans Unicode" pitchFamily="34" charset="0"/>
              </a:rPr>
              <a:t> mechanism which reacts to loud sounds and tightens the eardrum, thereby lessening the force which is transmitted into the inner ear. </a:t>
            </a:r>
          </a:p>
          <a:p>
            <a:pPr algn="just"/>
            <a:endParaRPr lang="en-GB" sz="2000" dirty="0" smtClean="0">
              <a:latin typeface="Lucida Sans Unicode" pitchFamily="34" charset="0"/>
              <a:cs typeface="Lucida Sans Unicode" pitchFamily="34" charset="0"/>
            </a:endParaRPr>
          </a:p>
          <a:p>
            <a:pPr algn="just"/>
            <a:r>
              <a:rPr lang="en-GB" sz="2000" dirty="0" smtClean="0">
                <a:latin typeface="Lucida Sans Unicode" pitchFamily="34" charset="0"/>
                <a:cs typeface="Lucida Sans Unicode" pitchFamily="34" charset="0"/>
              </a:rPr>
              <a:t>This defence mechanism reacts too slowly to protect against sudden loud sounds such as gunshots or some impulsive effects from recorded music.</a:t>
            </a:r>
          </a:p>
        </p:txBody>
      </p:sp>
      <p:pic>
        <p:nvPicPr>
          <p:cNvPr id="3" name="Picture 2" descr="http://visual.merriam-webster.com/images/human-being/sense-organs/hearing/structure-ear.jpg"/>
          <p:cNvPicPr/>
          <p:nvPr/>
        </p:nvPicPr>
        <p:blipFill>
          <a:blip r:embed="rId2" cstate="print"/>
          <a:srcRect l="40013" t="78040" r="39649"/>
          <a:stretch>
            <a:fillRect/>
          </a:stretch>
        </p:blipFill>
        <p:spPr bwMode="auto">
          <a:xfrm>
            <a:off x="3357554" y="0"/>
            <a:ext cx="1643074" cy="140096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428596" y="714356"/>
            <a:ext cx="8501122" cy="6001643"/>
          </a:xfrm>
          <a:prstGeom prst="rect">
            <a:avLst/>
          </a:prstGeom>
        </p:spPr>
        <p:txBody>
          <a:bodyPr wrap="square">
            <a:spAutoFit/>
          </a:bodyPr>
          <a:lstStyle/>
          <a:p>
            <a:r>
              <a:rPr lang="en-GB" sz="3200" b="1" dirty="0" smtClean="0">
                <a:latin typeface="Lucida Sans Unicode" pitchFamily="34" charset="0"/>
                <a:cs typeface="Lucida Sans Unicode" pitchFamily="34" charset="0"/>
              </a:rPr>
              <a:t>Inner ear</a:t>
            </a:r>
          </a:p>
          <a:p>
            <a:endParaRPr lang="en-GB" b="1" dirty="0" smtClean="0"/>
          </a:p>
          <a:p>
            <a:endParaRPr lang="en-GB" dirty="0" smtClean="0"/>
          </a:p>
          <a:p>
            <a:pPr algn="just"/>
            <a:r>
              <a:rPr lang="en-GB" sz="2000" b="1" dirty="0" smtClean="0">
                <a:solidFill>
                  <a:srgbClr val="0070C0"/>
                </a:solidFill>
                <a:latin typeface="Lucida Sans Unicode" pitchFamily="34" charset="0"/>
                <a:cs typeface="Lucida Sans Unicode" pitchFamily="34" charset="0"/>
              </a:rPr>
              <a:t>The inner ear converts the mechanical vibrations of sound into electrical impulses which are transmitted to the brain.</a:t>
            </a:r>
          </a:p>
          <a:p>
            <a:pPr algn="just"/>
            <a:endParaRPr lang="en-GB" sz="2000" dirty="0" smtClean="0">
              <a:latin typeface="Lucida Sans Unicode" pitchFamily="34" charset="0"/>
              <a:cs typeface="Lucida Sans Unicode" pitchFamily="34" charset="0"/>
            </a:endParaRPr>
          </a:p>
          <a:p>
            <a:pPr algn="just"/>
            <a:r>
              <a:rPr lang="en-GB" sz="2000" b="1" dirty="0" smtClean="0">
                <a:solidFill>
                  <a:srgbClr val="0070C0"/>
                </a:solidFill>
                <a:latin typeface="Lucida Sans Unicode" pitchFamily="34" charset="0"/>
                <a:cs typeface="Lucida Sans Unicode" pitchFamily="34" charset="0"/>
              </a:rPr>
              <a:t>The </a:t>
            </a:r>
            <a:r>
              <a:rPr lang="en-GB" sz="2000" b="1" i="1" dirty="0" smtClean="0">
                <a:solidFill>
                  <a:srgbClr val="0070C0"/>
                </a:solidFill>
                <a:latin typeface="Lucida Sans Unicode" pitchFamily="34" charset="0"/>
                <a:cs typeface="Lucida Sans Unicode" pitchFamily="34" charset="0"/>
              </a:rPr>
              <a:t>cochlea</a:t>
            </a:r>
            <a:r>
              <a:rPr lang="en-GB" sz="2000" b="1" dirty="0" smtClean="0">
                <a:solidFill>
                  <a:srgbClr val="0070C0"/>
                </a:solidFill>
                <a:latin typeface="Lucida Sans Unicode" pitchFamily="34" charset="0"/>
                <a:cs typeface="Lucida Sans Unicode" pitchFamily="34" charset="0"/>
              </a:rPr>
              <a:t> is a hollow coil of bone, filled with liquid, in which the sound waves vibrate. Dividing the cochlea along its length is the</a:t>
            </a:r>
            <a:r>
              <a:rPr lang="en-GB" sz="2000" b="1" i="1" dirty="0" smtClean="0">
                <a:solidFill>
                  <a:srgbClr val="0070C0"/>
                </a:solidFill>
                <a:latin typeface="Lucida Sans Unicode" pitchFamily="34" charset="0"/>
                <a:cs typeface="Lucida Sans Unicode" pitchFamily="34" charset="0"/>
              </a:rPr>
              <a:t> basilar membrane</a:t>
            </a:r>
            <a:r>
              <a:rPr lang="en-GB" sz="2000" b="1" dirty="0" smtClean="0">
                <a:solidFill>
                  <a:srgbClr val="0070C0"/>
                </a:solidFill>
                <a:latin typeface="Lucida Sans Unicode" pitchFamily="34" charset="0"/>
                <a:cs typeface="Lucida Sans Unicode" pitchFamily="34" charset="0"/>
              </a:rPr>
              <a:t>, which contains approximately 25,000 nerve endings.</a:t>
            </a:r>
          </a:p>
          <a:p>
            <a:pPr algn="just"/>
            <a:r>
              <a:rPr lang="en-GB" sz="2000" b="1" dirty="0" smtClean="0">
                <a:solidFill>
                  <a:srgbClr val="0070C0"/>
                </a:solidFill>
                <a:latin typeface="Lucida Sans Unicode" pitchFamily="34" charset="0"/>
                <a:cs typeface="Lucida Sans Unicode" pitchFamily="34" charset="0"/>
              </a:rPr>
              <a:t> </a:t>
            </a:r>
          </a:p>
          <a:p>
            <a:pPr algn="just"/>
            <a:r>
              <a:rPr lang="en-GB" sz="2000" dirty="0" smtClean="0">
                <a:latin typeface="Lucida Sans Unicode" pitchFamily="34" charset="0"/>
                <a:cs typeface="Lucida Sans Unicode" pitchFamily="34" charset="0"/>
              </a:rPr>
              <a:t>The fine hairs attached to these nerves detect the sound vibrations in the fluid, and the information is transmitted to the brain by the auditory nerve. </a:t>
            </a:r>
          </a:p>
          <a:p>
            <a:pPr algn="just"/>
            <a:endParaRPr lang="en-GB" sz="2000" dirty="0" smtClean="0">
              <a:latin typeface="Lucida Sans Unicode" pitchFamily="34" charset="0"/>
              <a:cs typeface="Lucida Sans Unicode" pitchFamily="34" charset="0"/>
            </a:endParaRPr>
          </a:p>
          <a:p>
            <a:pPr algn="just"/>
            <a:r>
              <a:rPr lang="en-GB" sz="2000" dirty="0" smtClean="0">
                <a:latin typeface="Lucida Sans Unicode" pitchFamily="34" charset="0"/>
                <a:cs typeface="Lucida Sans Unicode" pitchFamily="34" charset="0"/>
              </a:rPr>
              <a:t>The inner ear is situated near the three semicircular canals which contain fluid and are associated with the sense of balance.</a:t>
            </a:r>
            <a:endParaRPr lang="en-GB" dirty="0" smtClean="0"/>
          </a:p>
          <a:p>
            <a:endParaRPr lang="en-GB" dirty="0" smtClean="0"/>
          </a:p>
          <a:p>
            <a:endParaRPr lang="en-GB" dirty="0"/>
          </a:p>
        </p:txBody>
      </p:sp>
      <p:pic>
        <p:nvPicPr>
          <p:cNvPr id="3" name="Picture 2" descr="http://visual.merriam-webster.com/images/human-being/sense-organs/hearing/structure-ear.jpg"/>
          <p:cNvPicPr/>
          <p:nvPr/>
        </p:nvPicPr>
        <p:blipFill>
          <a:blip r:embed="rId2" cstate="print"/>
          <a:srcRect l="10980" t="77314" r="73314"/>
          <a:stretch>
            <a:fillRect/>
          </a:stretch>
        </p:blipFill>
        <p:spPr bwMode="auto">
          <a:xfrm>
            <a:off x="3143240" y="0"/>
            <a:ext cx="1643042" cy="164307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4377" y="548680"/>
            <a:ext cx="7704856" cy="584775"/>
          </a:xfrm>
          <a:prstGeom prst="rect">
            <a:avLst/>
          </a:prstGeom>
        </p:spPr>
        <p:txBody>
          <a:bodyPr wrap="square">
            <a:spAutoFit/>
          </a:bodyPr>
          <a:lstStyle/>
          <a:p>
            <a:r>
              <a:rPr lang="en-GB" sz="3200" b="1" dirty="0" smtClean="0">
                <a:latin typeface="Lucida Sans Unicode" pitchFamily="34" charset="0"/>
                <a:cs typeface="Lucida Sans Unicode" pitchFamily="34" charset="0"/>
              </a:rPr>
              <a:t>Characteristics of Sound</a:t>
            </a:r>
            <a:endParaRPr lang="en-GB" sz="3200" b="1" dirty="0">
              <a:latin typeface="Lucida Sans Unicode" pitchFamily="34" charset="0"/>
              <a:cs typeface="Lucida Sans Unicode" pitchFamily="34" charset="0"/>
            </a:endParaRPr>
          </a:p>
        </p:txBody>
      </p:sp>
      <p:pic>
        <p:nvPicPr>
          <p:cNvPr id="139265" name="Picture 1" descr="http://www.epd.gov.hk/epd/noise_education/web/ENG_EPD_HTML/m1/images/spacer.gif"/>
          <p:cNvPicPr>
            <a:picLocks noChangeAspect="1" noChangeArrowheads="1"/>
          </p:cNvPicPr>
          <p:nvPr/>
        </p:nvPicPr>
        <p:blipFill>
          <a:blip r:embed="rId2"/>
          <a:srcRect/>
          <a:stretch>
            <a:fillRect/>
          </a:stretch>
        </p:blipFill>
        <p:spPr bwMode="auto">
          <a:xfrm>
            <a:off x="0" y="0"/>
            <a:ext cx="333375" cy="190500"/>
          </a:xfrm>
          <a:prstGeom prst="rect">
            <a:avLst/>
          </a:prstGeom>
          <a:noFill/>
        </p:spPr>
      </p:pic>
      <p:pic>
        <p:nvPicPr>
          <p:cNvPr id="139266" name="Picture 2" descr="http://www.epd.gov.hk/epd/noise_education/web/ENG_EPD_HTML/m1/images/spacer.gif"/>
          <p:cNvPicPr>
            <a:picLocks noChangeAspect="1" noChangeArrowheads="1"/>
          </p:cNvPicPr>
          <p:nvPr/>
        </p:nvPicPr>
        <p:blipFill>
          <a:blip r:embed="rId2"/>
          <a:srcRect/>
          <a:stretch>
            <a:fillRect/>
          </a:stretch>
        </p:blipFill>
        <p:spPr bwMode="auto">
          <a:xfrm>
            <a:off x="0" y="0"/>
            <a:ext cx="190500" cy="95250"/>
          </a:xfrm>
          <a:prstGeom prst="rect">
            <a:avLst/>
          </a:prstGeom>
          <a:noFill/>
        </p:spPr>
      </p:pic>
      <p:sp>
        <p:nvSpPr>
          <p:cNvPr id="6" name="Rectangle 5"/>
          <p:cNvSpPr/>
          <p:nvPr/>
        </p:nvSpPr>
        <p:spPr>
          <a:xfrm>
            <a:off x="715727" y="1266860"/>
            <a:ext cx="6552728" cy="646331"/>
          </a:xfrm>
          <a:prstGeom prst="rect">
            <a:avLst/>
          </a:prstGeom>
        </p:spPr>
        <p:txBody>
          <a:bodyPr wrap="square">
            <a:spAutoFit/>
          </a:bodyPr>
          <a:lstStyle/>
          <a:p>
            <a:r>
              <a:rPr lang="en-GB" dirty="0" smtClean="0">
                <a:latin typeface="Lucida Sans Unicode" pitchFamily="34" charset="0"/>
                <a:cs typeface="Lucida Sans Unicode" pitchFamily="34" charset="0"/>
              </a:rPr>
              <a:t>There are two important characteristics of sound - frequency and loudness. </a:t>
            </a:r>
            <a:endParaRPr lang="en-GB" dirty="0">
              <a:latin typeface="Lucida Sans Unicode" pitchFamily="34" charset="0"/>
              <a:cs typeface="Lucida Sans Unicode" pitchFamily="34" charset="0"/>
            </a:endParaRPr>
          </a:p>
        </p:txBody>
      </p:sp>
      <p:pic>
        <p:nvPicPr>
          <p:cNvPr id="139267" name="Picture 3" descr="http://www.epd.gov.hk/epd/noise_education/web/ENG_EPD_HTML/m1/images/spacer.gif"/>
          <p:cNvPicPr>
            <a:picLocks noChangeAspect="1" noChangeArrowheads="1"/>
          </p:cNvPicPr>
          <p:nvPr/>
        </p:nvPicPr>
        <p:blipFill>
          <a:blip r:embed="rId2"/>
          <a:srcRect/>
          <a:stretch>
            <a:fillRect/>
          </a:stretch>
        </p:blipFill>
        <p:spPr bwMode="auto">
          <a:xfrm>
            <a:off x="0" y="0"/>
            <a:ext cx="190500" cy="95250"/>
          </a:xfrm>
          <a:prstGeom prst="rect">
            <a:avLst/>
          </a:prstGeom>
          <a:noFill/>
        </p:spPr>
      </p:pic>
      <p:sp>
        <p:nvSpPr>
          <p:cNvPr id="9" name="Rectangle 8"/>
          <p:cNvSpPr/>
          <p:nvPr/>
        </p:nvSpPr>
        <p:spPr>
          <a:xfrm>
            <a:off x="755576" y="2132856"/>
            <a:ext cx="7488832" cy="2954655"/>
          </a:xfrm>
          <a:prstGeom prst="rect">
            <a:avLst/>
          </a:prstGeom>
        </p:spPr>
        <p:txBody>
          <a:bodyPr wrap="square">
            <a:spAutoFit/>
          </a:bodyPr>
          <a:lstStyle/>
          <a:p>
            <a:r>
              <a:rPr lang="en-GB" sz="2400" b="1" dirty="0" smtClean="0">
                <a:solidFill>
                  <a:schemeClr val="accent1"/>
                </a:solidFill>
                <a:latin typeface="Lucida Sans Unicode" pitchFamily="34" charset="0"/>
                <a:cs typeface="Lucida Sans Unicode" pitchFamily="34" charset="0"/>
              </a:rPr>
              <a:t>Frequency  of Sound</a:t>
            </a:r>
          </a:p>
          <a:p>
            <a:endParaRPr lang="en-GB" dirty="0" smtClean="0">
              <a:latin typeface="Lucida Sans Unicode" pitchFamily="34" charset="0"/>
              <a:cs typeface="Lucida Sans Unicode" pitchFamily="34" charset="0"/>
            </a:endParaRPr>
          </a:p>
          <a:p>
            <a:pPr algn="just"/>
            <a:r>
              <a:rPr lang="en-GB" dirty="0" smtClean="0">
                <a:latin typeface="Lucida Sans Unicode" pitchFamily="34" charset="0"/>
                <a:cs typeface="Lucida Sans Unicode" pitchFamily="34" charset="0"/>
              </a:rPr>
              <a:t>Sound is the quickly varying pressure wave travelling through a medium. When sound travels through air, the atmospheric pressure varies periodically.</a:t>
            </a:r>
          </a:p>
          <a:p>
            <a:pPr algn="just"/>
            <a:endParaRPr lang="en-GB" dirty="0" smtClean="0">
              <a:latin typeface="Lucida Sans Unicode" pitchFamily="34" charset="0"/>
              <a:cs typeface="Lucida Sans Unicode" pitchFamily="34" charset="0"/>
            </a:endParaRPr>
          </a:p>
          <a:p>
            <a:pPr algn="just"/>
            <a:r>
              <a:rPr lang="en-GB" b="1" dirty="0" smtClean="0">
                <a:solidFill>
                  <a:srgbClr val="0070C0"/>
                </a:solidFill>
                <a:latin typeface="Lucida Sans Unicode" pitchFamily="34" charset="0"/>
                <a:cs typeface="Lucida Sans Unicode" pitchFamily="34" charset="0"/>
              </a:rPr>
              <a:t>The number of pressure variations passing a given point per second </a:t>
            </a:r>
            <a:r>
              <a:rPr lang="en-GB" dirty="0" smtClean="0">
                <a:latin typeface="Lucida Sans Unicode" pitchFamily="34" charset="0"/>
                <a:cs typeface="Lucida Sans Unicode" pitchFamily="34" charset="0"/>
              </a:rPr>
              <a:t>is called the </a:t>
            </a:r>
            <a:r>
              <a:rPr lang="en-GB" b="1" dirty="0" smtClean="0">
                <a:solidFill>
                  <a:srgbClr val="0070C0"/>
                </a:solidFill>
                <a:latin typeface="Lucida Sans Unicode" pitchFamily="34" charset="0"/>
                <a:cs typeface="Lucida Sans Unicode" pitchFamily="34" charset="0"/>
              </a:rPr>
              <a:t>frequency of sound</a:t>
            </a:r>
            <a:r>
              <a:rPr lang="en-GB" dirty="0" smtClean="0">
                <a:latin typeface="Lucida Sans Unicode" pitchFamily="34" charset="0"/>
                <a:cs typeface="Lucida Sans Unicode" pitchFamily="34" charset="0"/>
              </a:rPr>
              <a:t>, and is </a:t>
            </a:r>
            <a:r>
              <a:rPr lang="en-GB" b="1" dirty="0" smtClean="0">
                <a:solidFill>
                  <a:srgbClr val="0070C0"/>
                </a:solidFill>
                <a:latin typeface="Lucida Sans Unicode" pitchFamily="34" charset="0"/>
                <a:cs typeface="Lucida Sans Unicode" pitchFamily="34" charset="0"/>
              </a:rPr>
              <a:t>measured in Hertz (Hz) </a:t>
            </a:r>
            <a:r>
              <a:rPr lang="en-GB" dirty="0" smtClean="0">
                <a:latin typeface="Lucida Sans Unicode" pitchFamily="34" charset="0"/>
                <a:cs typeface="Lucida Sans Unicode" pitchFamily="34" charset="0"/>
              </a:rPr>
              <a:t>which is defined as ‘cycles per second’. </a:t>
            </a:r>
          </a:p>
          <a:p>
            <a:pPr algn="just"/>
            <a:endParaRPr lang="en-GB" dirty="0" smtClean="0">
              <a:latin typeface="Lucida Sans Unicode" pitchFamily="34" charset="0"/>
              <a:cs typeface="Lucida Sans Unicode"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571472" y="1357298"/>
            <a:ext cx="7643866" cy="1754326"/>
          </a:xfrm>
          <a:prstGeom prst="rect">
            <a:avLst/>
          </a:prstGeom>
        </p:spPr>
        <p:txBody>
          <a:bodyPr wrap="square">
            <a:spAutoFit/>
          </a:bodyPr>
          <a:lstStyle/>
          <a:p>
            <a:pPr lvl="0" algn="just" eaLnBrk="0" fontAlgn="base" hangingPunct="0">
              <a:spcBef>
                <a:spcPct val="0"/>
              </a:spcBef>
              <a:spcAft>
                <a:spcPct val="0"/>
              </a:spcAft>
            </a:pPr>
            <a:endParaRPr lang="en-GB" dirty="0" smtClean="0">
              <a:latin typeface="Lucida Sans Unicode" pitchFamily="34" charset="0"/>
              <a:ea typeface="Times New Roman" pitchFamily="18" charset="0"/>
              <a:cs typeface="Lucida Sans Unicode" pitchFamily="34" charset="0"/>
            </a:endParaRPr>
          </a:p>
          <a:p>
            <a:pPr lvl="0" algn="just" eaLnBrk="0" fontAlgn="base" hangingPunct="0">
              <a:spcBef>
                <a:spcPct val="0"/>
              </a:spcBef>
              <a:spcAft>
                <a:spcPct val="0"/>
              </a:spcAft>
            </a:pPr>
            <a:r>
              <a:rPr lang="en-GB" dirty="0" smtClean="0">
                <a:latin typeface="Lucida Sans Unicode" pitchFamily="34" charset="0"/>
                <a:ea typeface="Times New Roman" pitchFamily="18" charset="0"/>
                <a:cs typeface="Lucida Sans Unicode" pitchFamily="34" charset="0"/>
              </a:rPr>
              <a:t>The frequency of some typical sounds are shown below.</a:t>
            </a:r>
          </a:p>
          <a:p>
            <a:pPr lvl="0" algn="just" eaLnBrk="0" fontAlgn="base" hangingPunct="0">
              <a:spcBef>
                <a:spcPct val="0"/>
              </a:spcBef>
              <a:spcAft>
                <a:spcPct val="0"/>
              </a:spcAft>
            </a:pPr>
            <a:endParaRPr lang="en-GB" dirty="0" smtClean="0">
              <a:latin typeface="Lucida Sans Unicode" pitchFamily="34" charset="0"/>
              <a:ea typeface="Times New Roman" pitchFamily="18" charset="0"/>
              <a:cs typeface="Lucida Sans Unicode" pitchFamily="34" charset="0"/>
            </a:endParaRPr>
          </a:p>
          <a:p>
            <a:pPr lvl="0" algn="just" eaLnBrk="0" fontAlgn="base" hangingPunct="0">
              <a:spcBef>
                <a:spcPct val="0"/>
              </a:spcBef>
              <a:spcAft>
                <a:spcPct val="0"/>
              </a:spcAft>
            </a:pPr>
            <a:endParaRPr lang="en-GB" dirty="0" smtClean="0">
              <a:latin typeface="Lucida Sans Unicode" pitchFamily="34" charset="0"/>
              <a:ea typeface="Times New Roman" pitchFamily="18" charset="0"/>
              <a:cs typeface="Lucida Sans Unicode" pitchFamily="34" charset="0"/>
            </a:endParaRPr>
          </a:p>
          <a:p>
            <a:pPr lvl="0" algn="just" eaLnBrk="0" fontAlgn="base" hangingPunct="0">
              <a:spcBef>
                <a:spcPct val="0"/>
              </a:spcBef>
              <a:spcAft>
                <a:spcPct val="0"/>
              </a:spcAft>
            </a:pPr>
            <a:endParaRPr lang="en-GB" dirty="0" smtClean="0">
              <a:latin typeface="Lucida Sans Unicode" pitchFamily="34" charset="0"/>
              <a:ea typeface="Times New Roman" pitchFamily="18" charset="0"/>
              <a:cs typeface="Lucida Sans Unicode" pitchFamily="34" charset="0"/>
            </a:endParaRPr>
          </a:p>
          <a:p>
            <a:pPr lvl="0" algn="just" eaLnBrk="0" fontAlgn="base" hangingPunct="0">
              <a:spcBef>
                <a:spcPct val="0"/>
              </a:spcBef>
              <a:spcAft>
                <a:spcPct val="0"/>
              </a:spcAft>
            </a:pPr>
            <a:endParaRPr lang="en-GB" dirty="0" smtClean="0">
              <a:latin typeface="Lucida Sans Unicode" pitchFamily="34" charset="0"/>
              <a:cs typeface="Lucida Sans Unicode" pitchFamily="34" charset="0"/>
            </a:endParaRPr>
          </a:p>
        </p:txBody>
      </p:sp>
      <p:sp>
        <p:nvSpPr>
          <p:cNvPr id="4" name="Rectangle 3"/>
          <p:cNvSpPr/>
          <p:nvPr/>
        </p:nvSpPr>
        <p:spPr>
          <a:xfrm>
            <a:off x="571472" y="571480"/>
            <a:ext cx="4126451" cy="584775"/>
          </a:xfrm>
          <a:prstGeom prst="rect">
            <a:avLst/>
          </a:prstGeom>
        </p:spPr>
        <p:txBody>
          <a:bodyPr wrap="none">
            <a:spAutoFit/>
          </a:bodyPr>
          <a:lstStyle/>
          <a:p>
            <a:pPr lvl="0" fontAlgn="base">
              <a:spcBef>
                <a:spcPct val="0"/>
              </a:spcBef>
              <a:spcAft>
                <a:spcPct val="0"/>
              </a:spcAft>
            </a:pPr>
            <a:r>
              <a:rPr lang="en-GB" sz="3200" b="1" dirty="0" smtClean="0">
                <a:latin typeface="Lucida Sans Unicode" pitchFamily="34" charset="0"/>
                <a:ea typeface="Times New Roman" pitchFamily="18" charset="0"/>
                <a:cs typeface="Lucida Sans Unicode" pitchFamily="34" charset="0"/>
              </a:rPr>
              <a:t>Frequency of Sound</a:t>
            </a:r>
          </a:p>
        </p:txBody>
      </p:sp>
      <p:pic>
        <p:nvPicPr>
          <p:cNvPr id="5" name="Picture 2"/>
          <p:cNvPicPr>
            <a:picLocks noChangeAspect="1" noChangeArrowheads="1"/>
          </p:cNvPicPr>
          <p:nvPr/>
        </p:nvPicPr>
        <p:blipFill>
          <a:blip r:embed="rId2" cstate="print"/>
          <a:srcRect/>
          <a:stretch>
            <a:fillRect/>
          </a:stretch>
        </p:blipFill>
        <p:spPr bwMode="auto">
          <a:xfrm>
            <a:off x="323527" y="2348880"/>
            <a:ext cx="8354293" cy="367240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3" descr="afg005"/>
          <p:cNvPicPr>
            <a:picLocks noChangeAspect="1" noChangeArrowheads="1"/>
          </p:cNvPicPr>
          <p:nvPr/>
        </p:nvPicPr>
        <p:blipFill>
          <a:blip r:embed="rId3" cstate="print"/>
          <a:srcRect/>
          <a:stretch>
            <a:fillRect/>
          </a:stretch>
        </p:blipFill>
        <p:spPr bwMode="auto">
          <a:xfrm>
            <a:off x="251520" y="692696"/>
            <a:ext cx="8690992" cy="1970088"/>
          </a:xfrm>
          <a:prstGeom prst="rect">
            <a:avLst/>
          </a:prstGeom>
          <a:noFill/>
          <a:ln w="9525">
            <a:noFill/>
            <a:miter lim="800000"/>
            <a:headEnd/>
            <a:tailEnd/>
          </a:ln>
        </p:spPr>
      </p:pic>
      <p:sp>
        <p:nvSpPr>
          <p:cNvPr id="1029" name="Text Box 4"/>
          <p:cNvSpPr txBox="1">
            <a:spLocks noChangeArrowheads="1"/>
          </p:cNvSpPr>
          <p:nvPr/>
        </p:nvSpPr>
        <p:spPr bwMode="auto">
          <a:xfrm>
            <a:off x="2143108" y="2714620"/>
            <a:ext cx="4777013" cy="369332"/>
          </a:xfrm>
          <a:prstGeom prst="rect">
            <a:avLst/>
          </a:prstGeom>
          <a:noFill/>
          <a:ln w="9525">
            <a:noFill/>
            <a:miter lim="800000"/>
            <a:headEnd/>
            <a:tailEnd/>
          </a:ln>
        </p:spPr>
        <p:txBody>
          <a:bodyPr wrap="none">
            <a:spAutoFit/>
          </a:bodyPr>
          <a:lstStyle/>
          <a:p>
            <a:r>
              <a:rPr lang="en-US" dirty="0"/>
              <a:t>In the drawing, one </a:t>
            </a:r>
            <a:r>
              <a:rPr lang="en-US" b="1" i="1" dirty="0"/>
              <a:t>cycle</a:t>
            </a:r>
            <a:r>
              <a:rPr lang="en-US" i="1" dirty="0"/>
              <a:t> </a:t>
            </a:r>
            <a:r>
              <a:rPr lang="en-US" dirty="0"/>
              <a:t>is shaded in </a:t>
            </a:r>
            <a:r>
              <a:rPr lang="en-US" dirty="0" err="1" smtClean="0"/>
              <a:t>colour</a:t>
            </a:r>
            <a:r>
              <a:rPr lang="en-US" dirty="0"/>
              <a:t>.</a:t>
            </a:r>
          </a:p>
        </p:txBody>
      </p:sp>
      <p:sp>
        <p:nvSpPr>
          <p:cNvPr id="1030" name="Text Box 5"/>
          <p:cNvSpPr txBox="1">
            <a:spLocks noChangeArrowheads="1"/>
          </p:cNvSpPr>
          <p:nvPr/>
        </p:nvSpPr>
        <p:spPr bwMode="auto">
          <a:xfrm>
            <a:off x="683568" y="3284984"/>
            <a:ext cx="7892738" cy="2585323"/>
          </a:xfrm>
          <a:prstGeom prst="rect">
            <a:avLst/>
          </a:prstGeom>
          <a:noFill/>
          <a:ln w="9525">
            <a:noFill/>
            <a:miter lim="800000"/>
            <a:headEnd/>
            <a:tailEnd/>
          </a:ln>
        </p:spPr>
        <p:txBody>
          <a:bodyPr wrap="none">
            <a:spAutoFit/>
          </a:bodyPr>
          <a:lstStyle/>
          <a:p>
            <a:r>
              <a:rPr lang="en-US" dirty="0"/>
              <a:t>The </a:t>
            </a:r>
            <a:r>
              <a:rPr lang="en-US" b="1" i="1" dirty="0">
                <a:solidFill>
                  <a:srgbClr val="0070C0"/>
                </a:solidFill>
              </a:rPr>
              <a:t>amplitude</a:t>
            </a:r>
            <a:r>
              <a:rPr lang="en-US" b="1" i="1" dirty="0"/>
              <a:t> </a:t>
            </a:r>
            <a:r>
              <a:rPr lang="en-US" dirty="0"/>
              <a:t>A is the maximum excursion of a particle of the medium from</a:t>
            </a:r>
          </a:p>
          <a:p>
            <a:r>
              <a:rPr lang="en-US" dirty="0"/>
              <a:t>the particles undisturbed position.</a:t>
            </a:r>
          </a:p>
          <a:p>
            <a:endParaRPr lang="en-US" dirty="0"/>
          </a:p>
          <a:p>
            <a:r>
              <a:rPr lang="en-US" dirty="0"/>
              <a:t>The </a:t>
            </a:r>
            <a:r>
              <a:rPr lang="en-US" b="1" i="1" dirty="0">
                <a:solidFill>
                  <a:srgbClr val="0070C0"/>
                </a:solidFill>
              </a:rPr>
              <a:t>wavelength</a:t>
            </a:r>
            <a:r>
              <a:rPr lang="en-US" b="1" i="1" dirty="0"/>
              <a:t> </a:t>
            </a:r>
            <a:r>
              <a:rPr lang="en-US" dirty="0"/>
              <a:t>is the horizontal length of one cycle of the wave.</a:t>
            </a:r>
          </a:p>
          <a:p>
            <a:endParaRPr lang="en-US" dirty="0"/>
          </a:p>
          <a:p>
            <a:r>
              <a:rPr lang="en-US" dirty="0"/>
              <a:t>The </a:t>
            </a:r>
            <a:r>
              <a:rPr lang="en-US" b="1" i="1" dirty="0">
                <a:solidFill>
                  <a:srgbClr val="0070C0"/>
                </a:solidFill>
              </a:rPr>
              <a:t>period</a:t>
            </a:r>
            <a:r>
              <a:rPr lang="en-US" b="1" dirty="0"/>
              <a:t> </a:t>
            </a:r>
            <a:r>
              <a:rPr lang="en-US" dirty="0"/>
              <a:t>is the time required for one complete cycle.  </a:t>
            </a:r>
          </a:p>
          <a:p>
            <a:endParaRPr lang="en-US" dirty="0"/>
          </a:p>
          <a:p>
            <a:r>
              <a:rPr lang="en-US" dirty="0"/>
              <a:t>The </a:t>
            </a:r>
            <a:r>
              <a:rPr lang="en-US" b="1" i="1" dirty="0">
                <a:solidFill>
                  <a:srgbClr val="0070C0"/>
                </a:solidFill>
              </a:rPr>
              <a:t>frequency</a:t>
            </a:r>
            <a:r>
              <a:rPr lang="en-US" b="1" i="1" dirty="0"/>
              <a:t> </a:t>
            </a:r>
            <a:r>
              <a:rPr lang="en-US" dirty="0" smtClean="0"/>
              <a:t>is the number of vibrations per second</a:t>
            </a:r>
          </a:p>
          <a:p>
            <a:r>
              <a:rPr lang="en-US" dirty="0" smtClean="0"/>
              <a:t>And is  </a:t>
            </a:r>
            <a:r>
              <a:rPr lang="en-US" dirty="0"/>
              <a:t>related to the period </a:t>
            </a:r>
            <a:r>
              <a:rPr lang="en-US" dirty="0" smtClean="0"/>
              <a:t>in units </a:t>
            </a:r>
            <a:r>
              <a:rPr lang="en-US" dirty="0"/>
              <a:t>of </a:t>
            </a:r>
            <a:r>
              <a:rPr lang="en-US" dirty="0" smtClean="0"/>
              <a:t>Hertz</a:t>
            </a:r>
            <a:r>
              <a:rPr lang="en-US" dirty="0"/>
              <a:t>, or s</a:t>
            </a:r>
            <a:r>
              <a:rPr lang="en-US" baseline="30000" dirty="0"/>
              <a:t>-1</a:t>
            </a:r>
            <a:r>
              <a:rPr lang="en-US" dirty="0"/>
              <a:t>.</a:t>
            </a:r>
          </a:p>
        </p:txBody>
      </p:sp>
      <p:graphicFrame>
        <p:nvGraphicFramePr>
          <p:cNvPr id="1026" name="Object 7"/>
          <p:cNvGraphicFramePr>
            <a:graphicFrameLocks noChangeAspect="1"/>
          </p:cNvGraphicFramePr>
          <p:nvPr/>
        </p:nvGraphicFramePr>
        <p:xfrm>
          <a:off x="6300192" y="5373216"/>
          <a:ext cx="914400" cy="833438"/>
        </p:xfrm>
        <a:graphic>
          <a:graphicData uri="http://schemas.openxmlformats.org/presentationml/2006/ole">
            <mc:AlternateContent xmlns:mc="http://schemas.openxmlformats.org/markup-compatibility/2006">
              <mc:Choice xmlns:v="urn:schemas-microsoft-com:vml" Requires="v">
                <p:oleObj spid="_x0000_s1101" name="Equation" r:id="rId4" imgW="431613" imgH="393529" progId="Equation.3">
                  <p:embed/>
                </p:oleObj>
              </mc:Choice>
              <mc:Fallback>
                <p:oleObj name="Equation" r:id="rId4" imgW="431613" imgH="393529" progId="Equation.3">
                  <p:embed/>
                  <p:pic>
                    <p:nvPicPr>
                      <p:cNvPr id="0" name="Picture 6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192" y="5373216"/>
                        <a:ext cx="914400" cy="8334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Rectangle 3"/>
          <p:cNvSpPr>
            <a:spLocks noChangeArrowheads="1"/>
          </p:cNvSpPr>
          <p:nvPr/>
        </p:nvSpPr>
        <p:spPr bwMode="auto">
          <a:xfrm>
            <a:off x="107504" y="176536"/>
            <a:ext cx="2353529" cy="76944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3200" b="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Definitions</a:t>
            </a:r>
            <a:endParaRPr kumimoji="0" lang="en-GB" sz="3200" b="0"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p:nvPr/>
        </p:nvSpPr>
        <p:spPr>
          <a:xfrm>
            <a:off x="4788024" y="692696"/>
            <a:ext cx="432048" cy="9361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Pre</a:t>
            </a:r>
            <a:endParaRPr lang="en-GB" dirty="0"/>
          </a:p>
        </p:txBody>
      </p:sp>
      <p:sp>
        <p:nvSpPr>
          <p:cNvPr id="9" name="Rectangle 8"/>
          <p:cNvSpPr/>
          <p:nvPr/>
        </p:nvSpPr>
        <p:spPr>
          <a:xfrm>
            <a:off x="179512" y="764704"/>
            <a:ext cx="504056" cy="9361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Pre</a:t>
            </a:r>
            <a:endParaRPr lang="en-GB" dirty="0"/>
          </a:p>
        </p:txBody>
      </p:sp>
      <p:sp>
        <p:nvSpPr>
          <p:cNvPr id="10" name="TextBox 9"/>
          <p:cNvSpPr txBox="1"/>
          <p:nvPr/>
        </p:nvSpPr>
        <p:spPr>
          <a:xfrm>
            <a:off x="4644008" y="764704"/>
            <a:ext cx="864096" cy="230832"/>
          </a:xfrm>
          <a:prstGeom prst="rect">
            <a:avLst/>
          </a:prstGeom>
          <a:noFill/>
        </p:spPr>
        <p:txBody>
          <a:bodyPr wrap="square" rtlCol="0">
            <a:spAutoFit/>
          </a:bodyPr>
          <a:lstStyle/>
          <a:p>
            <a:r>
              <a:rPr lang="en-GB" sz="900" dirty="0" smtClean="0"/>
              <a:t>Pressure</a:t>
            </a:r>
            <a:endParaRPr lang="en-GB" sz="900" dirty="0"/>
          </a:p>
        </p:txBody>
      </p:sp>
      <p:sp>
        <p:nvSpPr>
          <p:cNvPr id="11" name="TextBox 10"/>
          <p:cNvSpPr txBox="1"/>
          <p:nvPr/>
        </p:nvSpPr>
        <p:spPr>
          <a:xfrm>
            <a:off x="179512" y="764704"/>
            <a:ext cx="864096" cy="230832"/>
          </a:xfrm>
          <a:prstGeom prst="rect">
            <a:avLst/>
          </a:prstGeom>
          <a:noFill/>
        </p:spPr>
        <p:txBody>
          <a:bodyPr wrap="square" rtlCol="0">
            <a:spAutoFit/>
          </a:bodyPr>
          <a:lstStyle/>
          <a:p>
            <a:r>
              <a:rPr lang="en-GB" sz="900" dirty="0" smtClean="0"/>
              <a:t>Pressure</a:t>
            </a:r>
            <a:endParaRPr lang="en-GB" sz="900" dirty="0"/>
          </a:p>
        </p:txBody>
      </p:sp>
      <p:sp>
        <p:nvSpPr>
          <p:cNvPr id="12" name="TextBox 11"/>
          <p:cNvSpPr txBox="1"/>
          <p:nvPr/>
        </p:nvSpPr>
        <p:spPr>
          <a:xfrm>
            <a:off x="1691680" y="2492896"/>
            <a:ext cx="1800200" cy="230832"/>
          </a:xfrm>
          <a:prstGeom prst="rect">
            <a:avLst/>
          </a:prstGeom>
          <a:solidFill>
            <a:schemeClr val="bg1"/>
          </a:solidFill>
        </p:spPr>
        <p:txBody>
          <a:bodyPr wrap="square" rtlCol="0">
            <a:spAutoFit/>
          </a:bodyPr>
          <a:lstStyle/>
          <a:p>
            <a:endParaRPr lang="en-GB" sz="900" dirty="0"/>
          </a:p>
        </p:txBody>
      </p:sp>
      <p:sp>
        <p:nvSpPr>
          <p:cNvPr id="13" name="TextBox 12"/>
          <p:cNvSpPr txBox="1"/>
          <p:nvPr/>
        </p:nvSpPr>
        <p:spPr>
          <a:xfrm>
            <a:off x="6156176" y="2492896"/>
            <a:ext cx="1800200" cy="230832"/>
          </a:xfrm>
          <a:prstGeom prst="rect">
            <a:avLst/>
          </a:prstGeom>
          <a:solidFill>
            <a:schemeClr val="bg1"/>
          </a:solidFill>
        </p:spPr>
        <p:txBody>
          <a:bodyPr wrap="square" rtlCol="0">
            <a:spAutoFit/>
          </a:bodyPr>
          <a:lstStyle/>
          <a:p>
            <a:endParaRPr lang="en-GB" sz="900" dirty="0"/>
          </a:p>
        </p:txBody>
      </p:sp>
      <p:sp>
        <p:nvSpPr>
          <p:cNvPr id="2" name="TextBox 1"/>
          <p:cNvSpPr txBox="1"/>
          <p:nvPr/>
        </p:nvSpPr>
        <p:spPr>
          <a:xfrm>
            <a:off x="6920199" y="6423719"/>
            <a:ext cx="2332321" cy="461665"/>
          </a:xfrm>
          <a:prstGeom prst="rect">
            <a:avLst/>
          </a:prstGeom>
          <a:noFill/>
        </p:spPr>
        <p:txBody>
          <a:bodyPr wrap="square" rtlCol="0">
            <a:spAutoFit/>
          </a:bodyPr>
          <a:lstStyle/>
          <a:p>
            <a:r>
              <a:rPr lang="en-GB" sz="2400" b="1" dirty="0" smtClean="0">
                <a:solidFill>
                  <a:srgbClr val="0070C0"/>
                </a:solidFill>
              </a:rPr>
              <a:t>COPY DOWN</a:t>
            </a:r>
            <a:endParaRPr lang="en-GB" sz="2400" b="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395536" y="168316"/>
            <a:ext cx="8208912"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smtClean="0">
                <a:ln>
                  <a:noFill/>
                </a:ln>
                <a:effectLst/>
                <a:latin typeface="Lucida Sans Unicode" pitchFamily="34" charset="0"/>
                <a:ea typeface="Times New Roman" pitchFamily="18" charset="0"/>
                <a:cs typeface="Lucida Sans Unicode" pitchFamily="34" charset="0"/>
              </a:rPr>
              <a:t>Frequency of Sound</a:t>
            </a:r>
          </a:p>
          <a:p>
            <a:pPr marL="0" marR="0" lvl="0" indent="0" algn="l" defTabSz="914400" rtl="0" eaLnBrk="1" fontAlgn="base" latinLnBrk="0" hangingPunct="1">
              <a:lnSpc>
                <a:spcPct val="100000"/>
              </a:lnSpc>
              <a:spcBef>
                <a:spcPct val="0"/>
              </a:spcBef>
              <a:spcAft>
                <a:spcPct val="0"/>
              </a:spcAft>
              <a:buClrTx/>
              <a:buSzTx/>
              <a:buFontTx/>
              <a:buNone/>
              <a:tabLst/>
            </a:pPr>
            <a:endParaRPr lang="en-GB" sz="1300" b="1" dirty="0" smtClean="0">
              <a:solidFill>
                <a:srgbClr val="660000"/>
              </a:solidFill>
              <a:latin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If an object that produces sound waves vibrates 100 times a second, for example, then the frequency of that sound wave will be 100 Hz. The human ear hears this as sound of a certain pitch.</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tabLst/>
            </a:pPr>
            <a:r>
              <a:rPr kumimoji="0" lang="en-GB" sz="2800"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Pitch</a:t>
            </a:r>
            <a:r>
              <a:rPr kumimoji="0" lang="en-GB" b="1"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 </a:t>
            </a: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is the frequency of a sound as perceived by human hearing.</a:t>
            </a:r>
          </a:p>
          <a:p>
            <a:pPr marL="0" marR="0" lvl="0" indent="0" algn="just" defTabSz="914400" rtl="0" eaLnBrk="0" fontAlgn="base" latinLnBrk="0" hangingPunct="0">
              <a:lnSpc>
                <a:spcPct val="100000"/>
              </a:lnSpc>
              <a:spcBef>
                <a:spcPct val="0"/>
              </a:spcBef>
              <a:spcAft>
                <a:spcPct val="0"/>
              </a:spcAft>
              <a:buClrTx/>
              <a:buSzTx/>
              <a:tabLst/>
            </a:pPr>
            <a:endParaRPr kumimoji="0" lang="en-GB" b="0" i="0"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Low-pitched notes </a:t>
            </a:r>
            <a:r>
              <a:rPr kumimoji="0" lang="en-GB" b="1" i="0" u="none" strike="noStrike" cap="none" normalizeH="0" baseline="0" dirty="0" smtClean="0">
                <a:ln>
                  <a:noFill/>
                </a:ln>
                <a:solidFill>
                  <a:schemeClr val="accent1"/>
                </a:solidFill>
                <a:effectLst/>
                <a:latin typeface="Lucida Sans Unicode" pitchFamily="34" charset="0"/>
                <a:ea typeface="Times New Roman" pitchFamily="18" charset="0"/>
                <a:cs typeface="Lucida Sans Unicode" pitchFamily="34" charset="0"/>
              </a:rPr>
              <a:t>(BASS) </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are caused by low-frequency sound waves</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High-pitched notes </a:t>
            </a:r>
            <a:r>
              <a:rPr kumimoji="0" lang="en-GB" b="1" i="0" u="none" strike="noStrike" cap="none" normalizeH="0" baseline="0" dirty="0" smtClean="0">
                <a:ln>
                  <a:noFill/>
                </a:ln>
                <a:solidFill>
                  <a:schemeClr val="accent1"/>
                </a:solidFill>
                <a:effectLst/>
                <a:latin typeface="Lucida Sans Unicode" pitchFamily="34" charset="0"/>
                <a:ea typeface="Times New Roman" pitchFamily="18" charset="0"/>
                <a:cs typeface="Lucida Sans Unicode" pitchFamily="34" charset="0"/>
              </a:rPr>
              <a:t>(TREBLE) </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are caused by high-frequency waves.</a:t>
            </a:r>
          </a:p>
          <a:p>
            <a:pPr marL="0" marR="0" lvl="0" indent="0" algn="just" defTabSz="914400" rtl="0" eaLnBrk="0" fontAlgn="base" latinLnBrk="0" hangingPunct="0">
              <a:lnSpc>
                <a:spcPct val="100000"/>
              </a:lnSpc>
              <a:spcBef>
                <a:spcPct val="0"/>
              </a:spcBef>
              <a:spcAft>
                <a:spcPct val="0"/>
              </a:spcAft>
              <a:buClrTx/>
              <a:buSzTx/>
              <a:buFontTx/>
              <a:buNone/>
              <a:tabLst/>
            </a:pPr>
            <a:r>
              <a:rPr lang="en-GB" dirty="0">
                <a:latin typeface="Lucida Sans Unicode" pitchFamily="34" charset="0"/>
                <a:ea typeface="Times New Roman" pitchFamily="18" charset="0"/>
                <a:cs typeface="Lucida Sans Unicode" pitchFamily="34" charset="0"/>
              </a:rPr>
              <a:t> </a:t>
            </a:r>
            <a:r>
              <a:rPr lang="en-GB" dirty="0" smtClean="0">
                <a:latin typeface="Lucida Sans Unicode" pitchFamily="34" charset="0"/>
                <a:ea typeface="Times New Roman" pitchFamily="18" charset="0"/>
                <a:cs typeface="Lucida Sans Unicode" pitchFamily="34" charset="0"/>
              </a:rPr>
              <a:t>                                                                 </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        </a:t>
            </a:r>
            <a:r>
              <a:rPr kumimoji="0" lang="en-GB" b="1" i="0" u="none" strike="noStrike" cap="none" normalizeH="0" baseline="0" dirty="0" smtClean="0">
                <a:ln>
                  <a:noFill/>
                </a:ln>
                <a:solidFill>
                  <a:srgbClr val="7030A0"/>
                </a:solidFill>
                <a:effectLst/>
                <a:latin typeface="Lucida Sans Unicode" pitchFamily="34" charset="0"/>
                <a:ea typeface="Times New Roman" pitchFamily="18" charset="0"/>
                <a:cs typeface="Lucida Sans Unicode" pitchFamily="34" charset="0"/>
              </a:rPr>
              <a:t>(referee’s whistle)</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5"/>
          <p:cNvSpPr/>
          <p:nvPr/>
        </p:nvSpPr>
        <p:spPr>
          <a:xfrm>
            <a:off x="552020" y="4077072"/>
            <a:ext cx="7632848" cy="2585323"/>
          </a:xfrm>
          <a:prstGeom prst="rect">
            <a:avLst/>
          </a:prstGeom>
        </p:spPr>
        <p:txBody>
          <a:bodyPr wrap="square">
            <a:spAutoFit/>
          </a:bodyPr>
          <a:lstStyle/>
          <a:p>
            <a:pPr lvl="0" algn="just" eaLnBrk="0" fontAlgn="base" hangingPunct="0">
              <a:spcBef>
                <a:spcPct val="0"/>
              </a:spcBef>
              <a:spcAft>
                <a:spcPct val="0"/>
              </a:spcAft>
            </a:pPr>
            <a:r>
              <a:rPr lang="en-GB" dirty="0" smtClean="0">
                <a:latin typeface="Lucida Sans Unicode" pitchFamily="34" charset="0"/>
                <a:cs typeface="Lucida Sans Unicode" pitchFamily="34" charset="0"/>
              </a:rPr>
              <a:t>The higher the frequency, the more high-pitched a sound is perceived. </a:t>
            </a:r>
          </a:p>
          <a:p>
            <a:pPr lvl="0" algn="just" eaLnBrk="0" fontAlgn="base" hangingPunct="0">
              <a:spcBef>
                <a:spcPct val="0"/>
              </a:spcBef>
              <a:spcAft>
                <a:spcPct val="0"/>
              </a:spcAft>
            </a:pPr>
            <a:endParaRPr lang="en-GB" dirty="0" smtClean="0">
              <a:latin typeface="Lucida Sans Unicode" pitchFamily="34" charset="0"/>
              <a:cs typeface="Lucida Sans Unicode" pitchFamily="34" charset="0"/>
            </a:endParaRPr>
          </a:p>
          <a:p>
            <a:pPr lvl="0" algn="just" eaLnBrk="0" fontAlgn="base" hangingPunct="0">
              <a:spcBef>
                <a:spcPct val="0"/>
              </a:spcBef>
              <a:spcAft>
                <a:spcPct val="0"/>
              </a:spcAft>
            </a:pPr>
            <a:endParaRPr lang="en-GB" dirty="0" smtClean="0">
              <a:latin typeface="Lucida Sans Unicode" pitchFamily="34" charset="0"/>
              <a:cs typeface="Lucida Sans Unicode" pitchFamily="34" charset="0"/>
            </a:endParaRPr>
          </a:p>
          <a:p>
            <a:pPr lvl="0" algn="just" eaLnBrk="0" fontAlgn="base" hangingPunct="0">
              <a:spcBef>
                <a:spcPct val="0"/>
              </a:spcBef>
              <a:spcAft>
                <a:spcPct val="0"/>
              </a:spcAft>
            </a:pPr>
            <a:r>
              <a:rPr lang="en-GB" b="1" dirty="0" smtClean="0">
                <a:solidFill>
                  <a:srgbClr val="0070C0"/>
                </a:solidFill>
                <a:latin typeface="Lucida Sans Unicode" pitchFamily="34" charset="0"/>
                <a:ea typeface="Times New Roman" pitchFamily="18" charset="0"/>
                <a:cs typeface="Lucida Sans Unicode" pitchFamily="34" charset="0"/>
              </a:rPr>
              <a:t>Low frequency sound has significant acoustic energy in frequency range 8 to 100 Hz. It is more ‘annoying’ to comfort level </a:t>
            </a:r>
            <a:r>
              <a:rPr lang="en-GB" dirty="0" smtClean="0">
                <a:latin typeface="Lucida Sans Unicode" pitchFamily="34" charset="0"/>
                <a:ea typeface="Times New Roman" pitchFamily="18" charset="0"/>
                <a:cs typeface="Lucida Sans Unicode" pitchFamily="34" charset="0"/>
              </a:rPr>
              <a:t>as it is hard to muffle and we perceive it as a pressure more than an a sound.</a:t>
            </a:r>
          </a:p>
          <a:p>
            <a:pPr algn="r"/>
            <a:endParaRPr lang="en-GB" dirty="0" smtClean="0">
              <a:latin typeface="Lucida Sans Unicode" pitchFamily="34" charset="0"/>
              <a:cs typeface="Lucida Sans Unicode" pitchFamily="34" charset="0"/>
            </a:endParaRPr>
          </a:p>
        </p:txBody>
      </p:sp>
      <p:pic>
        <p:nvPicPr>
          <p:cNvPr id="12" name="MS900069736[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cstate="print"/>
          <a:stretch>
            <a:fillRect/>
          </a:stretch>
        </p:blipFill>
        <p:spPr>
          <a:xfrm>
            <a:off x="8184868" y="2780928"/>
            <a:ext cx="520824" cy="520824"/>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669" fill="hold"/>
                                        <p:tgtEl>
                                          <p:spTgt spid="12"/>
                                        </p:tgtEl>
                                      </p:cBhvr>
                                    </p:cmd>
                                  </p:childTnLst>
                                </p:cTn>
                              </p:par>
                            </p:childTnLst>
                          </p:cTn>
                        </p:par>
                      </p:childTnLst>
                    </p:cTn>
                  </p:par>
                </p:childTnLst>
              </p:cTn>
              <p:nextCondLst>
                <p:cond evt="onClick" delay="0">
                  <p:tgtEl>
                    <p:spTgt spid="12"/>
                  </p:tgtEl>
                </p:cond>
              </p:nextCondLst>
            </p:seq>
            <p:audio>
              <p:cMediaNode vol="95455">
                <p:cTn id="7"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4282" y="1357298"/>
            <a:ext cx="8643998" cy="2339102"/>
          </a:xfrm>
          <a:prstGeom prst="rect">
            <a:avLst/>
          </a:prstGeom>
        </p:spPr>
        <p:txBody>
          <a:bodyPr wrap="square">
            <a:spAutoFit/>
          </a:bodyPr>
          <a:lstStyle/>
          <a:p>
            <a:pPr lvl="0" algn="just" eaLnBrk="0" fontAlgn="base" hangingPunct="0">
              <a:spcBef>
                <a:spcPct val="0"/>
              </a:spcBef>
              <a:spcAft>
                <a:spcPct val="0"/>
              </a:spcAft>
            </a:pPr>
            <a:r>
              <a:rPr lang="en-GB" sz="2000" b="1" dirty="0" smtClean="0">
                <a:solidFill>
                  <a:srgbClr val="0070C0"/>
                </a:solidFill>
                <a:latin typeface="Lucida Sans Unicode" pitchFamily="34" charset="0"/>
                <a:ea typeface="Times New Roman" pitchFamily="18" charset="0"/>
                <a:cs typeface="Lucida Sans Unicode" pitchFamily="34" charset="0"/>
              </a:rPr>
              <a:t>Most sounds contain a combination of many different frequencies.</a:t>
            </a:r>
          </a:p>
          <a:p>
            <a:pPr lvl="0" algn="just" eaLnBrk="0" fontAlgn="base" hangingPunct="0">
              <a:spcBef>
                <a:spcPct val="0"/>
              </a:spcBef>
              <a:spcAft>
                <a:spcPct val="0"/>
              </a:spcAft>
            </a:pPr>
            <a:endParaRPr lang="en-GB" dirty="0" smtClean="0">
              <a:latin typeface="Lucida Sans Unicode" pitchFamily="34" charset="0"/>
              <a:ea typeface="Times New Roman" pitchFamily="18" charset="0"/>
              <a:cs typeface="Lucida Sans Unicode" pitchFamily="34" charset="0"/>
            </a:endParaRPr>
          </a:p>
          <a:p>
            <a:pPr lvl="0" algn="just" eaLnBrk="0" fontAlgn="base" hangingPunct="0">
              <a:spcBef>
                <a:spcPct val="0"/>
              </a:spcBef>
              <a:spcAft>
                <a:spcPct val="0"/>
              </a:spcAft>
            </a:pPr>
            <a:r>
              <a:rPr lang="en-GB" dirty="0" smtClean="0">
                <a:latin typeface="Lucida Sans Unicode" pitchFamily="34" charset="0"/>
                <a:ea typeface="Times New Roman" pitchFamily="18" charset="0"/>
                <a:cs typeface="Lucida Sans Unicode" pitchFamily="34" charset="0"/>
              </a:rPr>
              <a:t>It is usually convenient to measure and analyse them in ranges of frequencies such as the octave.</a:t>
            </a:r>
          </a:p>
          <a:p>
            <a:pPr lvl="0" algn="just" eaLnBrk="0" fontAlgn="base" hangingPunct="0">
              <a:spcBef>
                <a:spcPct val="0"/>
              </a:spcBef>
              <a:spcAft>
                <a:spcPct val="0"/>
              </a:spcAft>
            </a:pPr>
            <a:endParaRPr lang="en-GB" dirty="0" smtClean="0">
              <a:latin typeface="Lucida Sans Unicode" pitchFamily="34" charset="0"/>
              <a:ea typeface="Times New Roman" pitchFamily="18" charset="0"/>
              <a:cs typeface="Lucida Sans Unicode" pitchFamily="34" charset="0"/>
            </a:endParaRPr>
          </a:p>
          <a:p>
            <a:pPr lvl="0" algn="just" eaLnBrk="0" fontAlgn="base" hangingPunct="0">
              <a:spcBef>
                <a:spcPct val="0"/>
              </a:spcBef>
              <a:spcAft>
                <a:spcPct val="0"/>
              </a:spcAft>
            </a:pPr>
            <a:r>
              <a:rPr lang="en-GB" b="1" dirty="0" smtClean="0">
                <a:solidFill>
                  <a:srgbClr val="0070C0"/>
                </a:solidFill>
                <a:latin typeface="Lucida Sans Unicode" pitchFamily="34" charset="0"/>
                <a:ea typeface="Times New Roman" pitchFamily="18" charset="0"/>
                <a:cs typeface="Lucida Sans Unicode" pitchFamily="34" charset="0"/>
              </a:rPr>
              <a:t>An Octave Band is the range of frequencies between any one frequency and double of that frequency.</a:t>
            </a:r>
            <a:r>
              <a:rPr lang="en-GB" dirty="0" smtClean="0">
                <a:latin typeface="Lucida Sans Unicode" pitchFamily="34" charset="0"/>
                <a:ea typeface="Times New Roman" pitchFamily="18" charset="0"/>
                <a:cs typeface="Lucida Sans Unicode" pitchFamily="34" charset="0"/>
              </a:rPr>
              <a:t> E.g. 880 Hz is one octave above 440Hz. </a:t>
            </a:r>
          </a:p>
          <a:p>
            <a:pPr lvl="0" algn="just" eaLnBrk="0" fontAlgn="base" hangingPunct="0">
              <a:spcBef>
                <a:spcPct val="0"/>
              </a:spcBef>
              <a:spcAft>
                <a:spcPct val="0"/>
              </a:spcAft>
            </a:pPr>
            <a:endParaRPr lang="en-GB" dirty="0" smtClean="0">
              <a:latin typeface="Lucida Sans Unicode" pitchFamily="34" charset="0"/>
              <a:ea typeface="Times New Roman" pitchFamily="18" charset="0"/>
              <a:cs typeface="Lucida Sans Unicode" pitchFamily="34" charset="0"/>
            </a:endParaRPr>
          </a:p>
        </p:txBody>
      </p:sp>
      <p:sp>
        <p:nvSpPr>
          <p:cNvPr id="4" name="Rectangle 3"/>
          <p:cNvSpPr/>
          <p:nvPr/>
        </p:nvSpPr>
        <p:spPr>
          <a:xfrm>
            <a:off x="571472" y="571480"/>
            <a:ext cx="4126451" cy="584775"/>
          </a:xfrm>
          <a:prstGeom prst="rect">
            <a:avLst/>
          </a:prstGeom>
        </p:spPr>
        <p:txBody>
          <a:bodyPr wrap="none">
            <a:spAutoFit/>
          </a:bodyPr>
          <a:lstStyle/>
          <a:p>
            <a:pPr lvl="0" fontAlgn="base">
              <a:spcBef>
                <a:spcPct val="0"/>
              </a:spcBef>
              <a:spcAft>
                <a:spcPct val="0"/>
              </a:spcAft>
            </a:pPr>
            <a:r>
              <a:rPr lang="en-GB" sz="3200" b="1" dirty="0" smtClean="0">
                <a:latin typeface="Lucida Sans Unicode" pitchFamily="34" charset="0"/>
                <a:ea typeface="Times New Roman" pitchFamily="18" charset="0"/>
                <a:cs typeface="Lucida Sans Unicode" pitchFamily="34" charset="0"/>
              </a:rPr>
              <a:t>Frequency of Sound</a:t>
            </a:r>
          </a:p>
        </p:txBody>
      </p:sp>
      <p:pic>
        <p:nvPicPr>
          <p:cNvPr id="5" name="Picture 2" descr="http://t1.gstatic.com/images?q=tbn:ANd9GcTbIEQy5BR3d7efWGXkhKxXu_bQRdpbd6Eqx9iPHlejolEI0bXR"/>
          <p:cNvPicPr>
            <a:picLocks noChangeAspect="1" noChangeArrowheads="1"/>
          </p:cNvPicPr>
          <p:nvPr/>
        </p:nvPicPr>
        <p:blipFill>
          <a:blip r:embed="rId2" cstate="print"/>
          <a:srcRect/>
          <a:stretch>
            <a:fillRect/>
          </a:stretch>
        </p:blipFill>
        <p:spPr bwMode="auto">
          <a:xfrm>
            <a:off x="1285852" y="3571876"/>
            <a:ext cx="5837368" cy="2714644"/>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472" y="571480"/>
            <a:ext cx="3494867" cy="584775"/>
          </a:xfrm>
          <a:prstGeom prst="rect">
            <a:avLst/>
          </a:prstGeom>
        </p:spPr>
        <p:txBody>
          <a:bodyPr wrap="none">
            <a:spAutoFit/>
          </a:bodyPr>
          <a:lstStyle/>
          <a:p>
            <a:pPr lvl="0" fontAlgn="base">
              <a:spcBef>
                <a:spcPct val="0"/>
              </a:spcBef>
              <a:spcAft>
                <a:spcPct val="0"/>
              </a:spcAft>
            </a:pPr>
            <a:r>
              <a:rPr lang="en-GB" sz="3200" b="1" dirty="0" smtClean="0">
                <a:latin typeface="Lucida Sans Unicode" pitchFamily="34" charset="0"/>
                <a:ea typeface="Times New Roman" pitchFamily="18" charset="0"/>
                <a:cs typeface="Lucida Sans Unicode" pitchFamily="34" charset="0"/>
              </a:rPr>
              <a:t>Quality of Sound</a:t>
            </a:r>
          </a:p>
        </p:txBody>
      </p:sp>
      <p:sp>
        <p:nvSpPr>
          <p:cNvPr id="3" name="TextBox 2"/>
          <p:cNvSpPr txBox="1"/>
          <p:nvPr/>
        </p:nvSpPr>
        <p:spPr>
          <a:xfrm>
            <a:off x="714348" y="1428736"/>
            <a:ext cx="8106124" cy="3785652"/>
          </a:xfrm>
          <a:prstGeom prst="rect">
            <a:avLst/>
          </a:prstGeom>
          <a:noFill/>
        </p:spPr>
        <p:txBody>
          <a:bodyPr wrap="square" rtlCol="0">
            <a:spAutoFit/>
          </a:bodyPr>
          <a:lstStyle/>
          <a:p>
            <a:r>
              <a:rPr lang="en-US" sz="2000" dirty="0" smtClean="0">
                <a:latin typeface="Lucida Sans Unicode" pitchFamily="34" charset="0"/>
                <a:cs typeface="Lucida Sans Unicode" pitchFamily="34" charset="0"/>
              </a:rPr>
              <a:t>A pure tone is the sound of only one frequency  </a:t>
            </a:r>
          </a:p>
          <a:p>
            <a:r>
              <a:rPr lang="en-US" sz="2000" b="1" dirty="0" smtClean="0">
                <a:solidFill>
                  <a:srgbClr val="0070C0"/>
                </a:solidFill>
                <a:latin typeface="Lucida Sans Unicode" pitchFamily="34" charset="0"/>
                <a:cs typeface="Lucida Sans Unicode" pitchFamily="34" charset="0"/>
              </a:rPr>
              <a:t>(example: Tuning Fork )…</a:t>
            </a:r>
            <a:r>
              <a:rPr lang="en-US" sz="2000" dirty="0" smtClean="0">
                <a:latin typeface="Lucida Sans Unicode" pitchFamily="34" charset="0"/>
                <a:cs typeface="Lucida Sans Unicode" pitchFamily="34" charset="0"/>
              </a:rPr>
              <a:t>and is rarely found in everyday noise.</a:t>
            </a:r>
          </a:p>
          <a:p>
            <a:endParaRPr lang="en-US" sz="2000" dirty="0" smtClean="0">
              <a:latin typeface="Lucida Sans Unicode" pitchFamily="34" charset="0"/>
              <a:cs typeface="Lucida Sans Unicode" pitchFamily="34" charset="0"/>
            </a:endParaRPr>
          </a:p>
          <a:p>
            <a:r>
              <a:rPr lang="en-US" sz="2000" dirty="0" smtClean="0">
                <a:latin typeface="Lucida Sans Unicode" pitchFamily="34" charset="0"/>
                <a:cs typeface="Lucida Sans Unicode" pitchFamily="34" charset="0"/>
              </a:rPr>
              <a:t>However, most sounds heard are a mixture of more than one frequency, although a lowest fundamental frequency predominates when a particular “note” is recognisable. </a:t>
            </a:r>
          </a:p>
          <a:p>
            <a:r>
              <a:rPr lang="en-US" sz="2000" dirty="0" smtClean="0">
                <a:latin typeface="Lucida Sans Unicode" pitchFamily="34" charset="0"/>
                <a:cs typeface="Lucida Sans Unicode" pitchFamily="34" charset="0"/>
              </a:rPr>
              <a:t>This fundamental frequency is usually accompanied by overtones or harmonics.</a:t>
            </a:r>
          </a:p>
          <a:p>
            <a:endParaRPr lang="en-US" sz="2000" dirty="0" smtClean="0">
              <a:latin typeface="Lucida Sans Unicode" pitchFamily="34" charset="0"/>
              <a:cs typeface="Lucida Sans Unicode" pitchFamily="34" charset="0"/>
            </a:endParaRPr>
          </a:p>
          <a:p>
            <a:endParaRPr lang="en-US" sz="2000" dirty="0" smtClean="0">
              <a:latin typeface="Lucida Sans Unicode" pitchFamily="34" charset="0"/>
              <a:cs typeface="Lucida Sans Unicode" pitchFamily="34" charset="0"/>
            </a:endParaRPr>
          </a:p>
          <a:p>
            <a:r>
              <a:rPr lang="en-US" sz="2000" dirty="0" smtClean="0">
                <a:solidFill>
                  <a:srgbClr val="0070C0"/>
                </a:solidFill>
                <a:latin typeface="Lucida Sans Unicode" pitchFamily="34" charset="0"/>
                <a:cs typeface="Lucida Sans Unicode" pitchFamily="34" charset="0"/>
              </a:rPr>
              <a:t>Examples : The lawn mower</a:t>
            </a:r>
          </a:p>
          <a:p>
            <a:endParaRPr lang="en-US" sz="2000" dirty="0" smtClean="0">
              <a:latin typeface="Lucida Sans Unicode" pitchFamily="34" charset="0"/>
              <a:cs typeface="Lucida Sans Unicode" pitchFamily="34" charset="0"/>
            </a:endParaRPr>
          </a:p>
        </p:txBody>
      </p:sp>
      <p:pic>
        <p:nvPicPr>
          <p:cNvPr id="6" name="MS900327535[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cstate="print"/>
          <a:stretch>
            <a:fillRect/>
          </a:stretch>
        </p:blipFill>
        <p:spPr>
          <a:xfrm>
            <a:off x="4788024" y="4293096"/>
            <a:ext cx="808856" cy="808856"/>
          </a:xfrm>
          <a:prstGeom prst="rect">
            <a:avLst/>
          </a:prstGeom>
        </p:spPr>
      </p:pic>
      <p:sp>
        <p:nvSpPr>
          <p:cNvPr id="5" name="TextBox 4"/>
          <p:cNvSpPr txBox="1"/>
          <p:nvPr/>
        </p:nvSpPr>
        <p:spPr>
          <a:xfrm>
            <a:off x="2195736" y="5301208"/>
            <a:ext cx="3312368" cy="400110"/>
          </a:xfrm>
          <a:prstGeom prst="rect">
            <a:avLst/>
          </a:prstGeom>
          <a:noFill/>
        </p:spPr>
        <p:txBody>
          <a:bodyPr wrap="square" rtlCol="0">
            <a:spAutoFit/>
          </a:bodyPr>
          <a:lstStyle/>
          <a:p>
            <a:r>
              <a:rPr lang="en-GB" sz="2000" dirty="0" smtClean="0">
                <a:solidFill>
                  <a:srgbClr val="0070C0"/>
                </a:solidFill>
                <a:latin typeface="Lucida Sans Unicode" pitchFamily="34" charset="0"/>
                <a:cs typeface="Lucida Sans Unicode" pitchFamily="34" charset="0"/>
              </a:rPr>
              <a:t>A guitar chord</a:t>
            </a:r>
            <a:endParaRPr lang="en-GB" sz="2000" dirty="0">
              <a:solidFill>
                <a:srgbClr val="0070C0"/>
              </a:solidFill>
              <a:latin typeface="Lucida Sans Unicode" pitchFamily="34" charset="0"/>
              <a:cs typeface="Lucida Sans Unicode" pitchFamily="34"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223" fill="hold"/>
                                        <p:tgtEl>
                                          <p:spTgt spid="6"/>
                                        </p:tgtEl>
                                      </p:cBhvr>
                                    </p:cmd>
                                  </p:childTnLst>
                                </p:cTn>
                              </p:par>
                            </p:childTnLst>
                          </p:cTn>
                        </p:par>
                      </p:childTnLst>
                    </p:cTn>
                  </p:par>
                </p:childTnLst>
              </p:cTn>
              <p:nextCondLst>
                <p:cond evt="onClick" delay="0">
                  <p:tgtEl>
                    <p:spTgt spid="6"/>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472" y="571480"/>
            <a:ext cx="3494867" cy="584775"/>
          </a:xfrm>
          <a:prstGeom prst="rect">
            <a:avLst/>
          </a:prstGeom>
        </p:spPr>
        <p:txBody>
          <a:bodyPr wrap="none">
            <a:spAutoFit/>
          </a:bodyPr>
          <a:lstStyle/>
          <a:p>
            <a:pPr lvl="0" fontAlgn="base">
              <a:spcBef>
                <a:spcPct val="0"/>
              </a:spcBef>
              <a:spcAft>
                <a:spcPct val="0"/>
              </a:spcAft>
            </a:pPr>
            <a:r>
              <a:rPr lang="en-GB" sz="3200" b="1" dirty="0" smtClean="0">
                <a:latin typeface="Lucida Sans Unicode" pitchFamily="34" charset="0"/>
                <a:ea typeface="Times New Roman" pitchFamily="18" charset="0"/>
                <a:cs typeface="Lucida Sans Unicode" pitchFamily="34" charset="0"/>
              </a:rPr>
              <a:t>Quality of Sound</a:t>
            </a:r>
          </a:p>
        </p:txBody>
      </p:sp>
      <p:sp>
        <p:nvSpPr>
          <p:cNvPr id="3" name="TextBox 2"/>
          <p:cNvSpPr txBox="1"/>
          <p:nvPr/>
        </p:nvSpPr>
        <p:spPr>
          <a:xfrm>
            <a:off x="714348" y="1500174"/>
            <a:ext cx="7786742" cy="2862322"/>
          </a:xfrm>
          <a:prstGeom prst="rect">
            <a:avLst/>
          </a:prstGeom>
          <a:noFill/>
        </p:spPr>
        <p:txBody>
          <a:bodyPr wrap="square" rtlCol="0">
            <a:spAutoFit/>
          </a:bodyPr>
          <a:lstStyle/>
          <a:p>
            <a:endParaRPr lang="en-US" sz="2000" dirty="0" smtClean="0">
              <a:latin typeface="Lucida Sans Unicode" pitchFamily="34" charset="0"/>
              <a:cs typeface="Lucida Sans Unicode" pitchFamily="34" charset="0"/>
            </a:endParaRPr>
          </a:p>
          <a:p>
            <a:r>
              <a:rPr lang="en-US" sz="2000" b="1" dirty="0" smtClean="0">
                <a:solidFill>
                  <a:srgbClr val="0070C0"/>
                </a:solidFill>
                <a:latin typeface="Lucida Sans Unicode" pitchFamily="34" charset="0"/>
                <a:cs typeface="Lucida Sans Unicode" pitchFamily="34" charset="0"/>
              </a:rPr>
              <a:t>Overtones and Harmonics </a:t>
            </a:r>
            <a:r>
              <a:rPr lang="en-US" sz="2000" dirty="0" smtClean="0">
                <a:latin typeface="Lucida Sans Unicode" pitchFamily="34" charset="0"/>
                <a:cs typeface="Lucida Sans Unicode" pitchFamily="34" charset="0"/>
              </a:rPr>
              <a:t>are frequencies equal to whole number multiples of the fundamental frequency.</a:t>
            </a:r>
          </a:p>
          <a:p>
            <a:endParaRPr lang="en-US" sz="2000" dirty="0" smtClean="0">
              <a:latin typeface="Lucida Sans Unicode" pitchFamily="34" charset="0"/>
              <a:cs typeface="Lucida Sans Unicode" pitchFamily="34" charset="0"/>
            </a:endParaRPr>
          </a:p>
          <a:p>
            <a:r>
              <a:rPr lang="en-US" sz="2000" dirty="0" smtClean="0">
                <a:latin typeface="Lucida Sans Unicode" pitchFamily="34" charset="0"/>
                <a:cs typeface="Lucida Sans Unicode" pitchFamily="34" charset="0"/>
              </a:rPr>
              <a:t>Example:- </a:t>
            </a:r>
          </a:p>
          <a:p>
            <a:endParaRPr lang="en-US" sz="2000" dirty="0" smtClean="0">
              <a:latin typeface="Lucida Sans Unicode" pitchFamily="34" charset="0"/>
              <a:cs typeface="Lucida Sans Unicode" pitchFamily="34" charset="0"/>
            </a:endParaRPr>
          </a:p>
          <a:p>
            <a:r>
              <a:rPr lang="en-US" sz="2000" dirty="0" smtClean="0">
                <a:latin typeface="Lucida Sans Unicode" pitchFamily="34" charset="0"/>
                <a:cs typeface="Lucida Sans Unicode" pitchFamily="34" charset="0"/>
              </a:rPr>
              <a:t>440   Hz = fundamental or 1</a:t>
            </a:r>
            <a:r>
              <a:rPr lang="en-US" sz="2000" baseline="30000" dirty="0" smtClean="0">
                <a:latin typeface="Lucida Sans Unicode" pitchFamily="34" charset="0"/>
                <a:cs typeface="Lucida Sans Unicode" pitchFamily="34" charset="0"/>
              </a:rPr>
              <a:t>st</a:t>
            </a:r>
            <a:r>
              <a:rPr lang="en-US" sz="2000" dirty="0" smtClean="0">
                <a:latin typeface="Lucida Sans Unicode" pitchFamily="34" charset="0"/>
                <a:cs typeface="Lucida Sans Unicode" pitchFamily="34" charset="0"/>
              </a:rPr>
              <a:t> harmonic</a:t>
            </a:r>
          </a:p>
          <a:p>
            <a:r>
              <a:rPr lang="en-US" sz="2000" dirty="0" smtClean="0">
                <a:latin typeface="Lucida Sans Unicode" pitchFamily="34" charset="0"/>
                <a:cs typeface="Lucida Sans Unicode" pitchFamily="34" charset="0"/>
              </a:rPr>
              <a:t>880   Hz = 1</a:t>
            </a:r>
            <a:r>
              <a:rPr lang="en-US" sz="2000" baseline="30000" dirty="0" smtClean="0">
                <a:latin typeface="Lucida Sans Unicode" pitchFamily="34" charset="0"/>
                <a:cs typeface="Lucida Sans Unicode" pitchFamily="34" charset="0"/>
              </a:rPr>
              <a:t>st</a:t>
            </a:r>
            <a:r>
              <a:rPr lang="en-US" sz="2000" dirty="0" smtClean="0">
                <a:latin typeface="Lucida Sans Unicode" pitchFamily="34" charset="0"/>
                <a:cs typeface="Lucida Sans Unicode" pitchFamily="34" charset="0"/>
              </a:rPr>
              <a:t> overtone or 2</a:t>
            </a:r>
            <a:r>
              <a:rPr lang="en-US" sz="2000" baseline="30000" dirty="0" smtClean="0">
                <a:latin typeface="Lucida Sans Unicode" pitchFamily="34" charset="0"/>
                <a:cs typeface="Lucida Sans Unicode" pitchFamily="34" charset="0"/>
              </a:rPr>
              <a:t>nd</a:t>
            </a:r>
            <a:r>
              <a:rPr lang="en-US" sz="2000" dirty="0" smtClean="0">
                <a:latin typeface="Lucida Sans Unicode" pitchFamily="34" charset="0"/>
                <a:cs typeface="Lucida Sans Unicode" pitchFamily="34" charset="0"/>
              </a:rPr>
              <a:t> harmonic</a:t>
            </a:r>
          </a:p>
          <a:p>
            <a:r>
              <a:rPr lang="en-US" sz="2000" dirty="0" smtClean="0">
                <a:latin typeface="Lucida Sans Unicode" pitchFamily="34" charset="0"/>
                <a:cs typeface="Lucida Sans Unicode" pitchFamily="34" charset="0"/>
              </a:rPr>
              <a:t>1320 Hz = 2</a:t>
            </a:r>
            <a:r>
              <a:rPr lang="en-US" sz="2000" baseline="30000" dirty="0" smtClean="0">
                <a:latin typeface="Lucida Sans Unicode" pitchFamily="34" charset="0"/>
                <a:cs typeface="Lucida Sans Unicode" pitchFamily="34" charset="0"/>
              </a:rPr>
              <a:t>nd</a:t>
            </a:r>
            <a:r>
              <a:rPr lang="en-US" sz="2000" dirty="0" smtClean="0">
                <a:latin typeface="Lucida Sans Unicode" pitchFamily="34" charset="0"/>
                <a:cs typeface="Lucida Sans Unicode" pitchFamily="34" charset="0"/>
              </a:rPr>
              <a:t> overtone or 3</a:t>
            </a:r>
            <a:r>
              <a:rPr lang="en-US" sz="2000" baseline="30000" dirty="0" smtClean="0">
                <a:latin typeface="Lucida Sans Unicode" pitchFamily="34" charset="0"/>
                <a:cs typeface="Lucida Sans Unicode" pitchFamily="34" charset="0"/>
              </a:rPr>
              <a:t>rd</a:t>
            </a:r>
            <a:r>
              <a:rPr lang="en-US" sz="2000" dirty="0" smtClean="0">
                <a:latin typeface="Lucida Sans Unicode" pitchFamily="34" charset="0"/>
                <a:cs typeface="Lucida Sans Unicode" pitchFamily="34" charset="0"/>
              </a:rPr>
              <a:t> harmonic etc</a:t>
            </a:r>
            <a:endParaRPr lang="en-US" sz="2000" dirty="0">
              <a:latin typeface="Lucida Sans Unicode" pitchFamily="34" charset="0"/>
              <a:cs typeface="Lucida Sans Unicode"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1095375" y="1424712"/>
            <a:ext cx="6284937" cy="4485551"/>
          </a:xfrm>
          <a:prstGeom prst="rect">
            <a:avLst/>
          </a:prstGeom>
          <a:noFill/>
          <a:ln w="9525">
            <a:noFill/>
            <a:miter lim="800000"/>
            <a:headEnd/>
            <a:tailEnd/>
          </a:ln>
        </p:spPr>
      </p:pic>
      <p:sp>
        <p:nvSpPr>
          <p:cNvPr id="3" name="TextBox 2"/>
          <p:cNvSpPr txBox="1"/>
          <p:nvPr/>
        </p:nvSpPr>
        <p:spPr>
          <a:xfrm>
            <a:off x="467544" y="404664"/>
            <a:ext cx="8424936" cy="1077218"/>
          </a:xfrm>
          <a:prstGeom prst="rect">
            <a:avLst/>
          </a:prstGeom>
          <a:noFill/>
        </p:spPr>
        <p:txBody>
          <a:bodyPr wrap="square" rtlCol="0">
            <a:spAutoFit/>
          </a:bodyPr>
          <a:lstStyle/>
          <a:p>
            <a:r>
              <a:rPr lang="en-GB" sz="3200" b="1" dirty="0" smtClean="0"/>
              <a:t>Different waveforms with different overtones</a:t>
            </a:r>
            <a:endParaRPr lang="en-GB" sz="3200" b="1"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9" name="Rectangle 1"/>
          <p:cNvSpPr>
            <a:spLocks noChangeArrowheads="1"/>
          </p:cNvSpPr>
          <p:nvPr/>
        </p:nvSpPr>
        <p:spPr bwMode="auto">
          <a:xfrm>
            <a:off x="539552" y="1565503"/>
            <a:ext cx="4824536"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accent1"/>
                </a:solidFill>
                <a:effectLst/>
                <a:latin typeface="Lucida Sans Unicode" pitchFamily="34" charset="0"/>
                <a:ea typeface="Times New Roman" pitchFamily="18" charset="0"/>
                <a:cs typeface="Lucida Sans Unicode" pitchFamily="34" charset="0"/>
              </a:rPr>
              <a:t>Loudness of Sound</a:t>
            </a:r>
          </a:p>
          <a:p>
            <a:pPr marL="0" marR="0" lvl="0" indent="0" algn="l" defTabSz="914400" rtl="0" eaLnBrk="1" fontAlgn="base" latinLnBrk="0" hangingPunct="1">
              <a:lnSpc>
                <a:spcPct val="100000"/>
              </a:lnSpc>
              <a:spcBef>
                <a:spcPct val="0"/>
              </a:spcBef>
              <a:spcAft>
                <a:spcPct val="0"/>
              </a:spcAft>
              <a:buClrTx/>
              <a:buSzTx/>
              <a:buFontTx/>
              <a:buNone/>
              <a:tabLst/>
            </a:pPr>
            <a:endParaRPr lang="en-GB" sz="2000" dirty="0" smtClean="0">
              <a:latin typeface="Lucida Sans Unicode" pitchFamily="34" charset="0"/>
              <a:ea typeface="Times New Roman" pitchFamily="18" charset="0"/>
              <a:cs typeface="Lucida Sans Unicode"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Another property of sound or noise is its loudness. </a:t>
            </a:r>
          </a:p>
          <a:p>
            <a:pPr marL="0" marR="0" lvl="0" indent="0" algn="l" defTabSz="914400" rtl="0" eaLnBrk="1" fontAlgn="base" latinLnBrk="0" hangingPunct="1">
              <a:lnSpc>
                <a:spcPct val="100000"/>
              </a:lnSpc>
              <a:spcBef>
                <a:spcPct val="0"/>
              </a:spcBef>
              <a:spcAft>
                <a:spcPct val="0"/>
              </a:spcAft>
              <a:buClrTx/>
              <a:buSzTx/>
              <a:buFontTx/>
              <a:buNone/>
              <a:tabLst/>
            </a:pPr>
            <a:endParaRPr lang="en-GB" sz="2000" dirty="0">
              <a:latin typeface="Lucida Sans Unicode" pitchFamily="34" charset="0"/>
              <a:ea typeface="Times New Roman" pitchFamily="18" charset="0"/>
              <a:cs typeface="Lucida Sans Unicode"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2000"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A loud noise usually has a larger pressure variation and a weak one has smaller pressure variation.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20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p:txBody>
      </p:sp>
      <p:sp>
        <p:nvSpPr>
          <p:cNvPr id="4" name="Rectangle 3"/>
          <p:cNvSpPr/>
          <p:nvPr/>
        </p:nvSpPr>
        <p:spPr>
          <a:xfrm>
            <a:off x="467544" y="404664"/>
            <a:ext cx="7704856" cy="584775"/>
          </a:xfrm>
          <a:prstGeom prst="rect">
            <a:avLst/>
          </a:prstGeom>
        </p:spPr>
        <p:txBody>
          <a:bodyPr wrap="square">
            <a:spAutoFit/>
          </a:bodyPr>
          <a:lstStyle/>
          <a:p>
            <a:r>
              <a:rPr lang="en-GB" sz="3200" b="1" dirty="0" smtClean="0">
                <a:latin typeface="Lucida Sans Unicode" pitchFamily="34" charset="0"/>
                <a:cs typeface="Lucida Sans Unicode" pitchFamily="34" charset="0"/>
              </a:rPr>
              <a:t>Loudness of Sound</a:t>
            </a:r>
            <a:endParaRPr lang="en-GB" sz="3200" b="1" dirty="0">
              <a:latin typeface="Lucida Sans Unicode" pitchFamily="34" charset="0"/>
              <a:cs typeface="Lucida Sans Unicode" pitchFamily="34" charset="0"/>
            </a:endParaRPr>
          </a:p>
        </p:txBody>
      </p:sp>
      <p:pic>
        <p:nvPicPr>
          <p:cNvPr id="140291" name="Picture 3" descr="http://t1.ftcdn.net/jpg/00/14/97/02/400_F_14970262_iNw7HOoIui93raJxU1o6J1g3wziEQJ9y.jpg"/>
          <p:cNvPicPr>
            <a:picLocks noChangeAspect="1" noChangeArrowheads="1"/>
          </p:cNvPicPr>
          <p:nvPr/>
        </p:nvPicPr>
        <p:blipFill>
          <a:blip r:embed="rId2" cstate="print"/>
          <a:srcRect/>
          <a:stretch>
            <a:fillRect/>
          </a:stretch>
        </p:blipFill>
        <p:spPr bwMode="auto">
          <a:xfrm>
            <a:off x="5364088" y="980728"/>
            <a:ext cx="3514725" cy="381000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 Box 3"/>
          <p:cNvSpPr txBox="1">
            <a:spLocks noChangeArrowheads="1"/>
          </p:cNvSpPr>
          <p:nvPr/>
        </p:nvSpPr>
        <p:spPr bwMode="auto">
          <a:xfrm>
            <a:off x="642910" y="1357298"/>
            <a:ext cx="5556250" cy="366713"/>
          </a:xfrm>
          <a:prstGeom prst="rect">
            <a:avLst/>
          </a:prstGeom>
          <a:noFill/>
          <a:ln w="9525">
            <a:noFill/>
            <a:miter lim="800000"/>
            <a:headEnd/>
            <a:tailEnd/>
          </a:ln>
        </p:spPr>
        <p:txBody>
          <a:bodyPr wrap="none">
            <a:spAutoFit/>
          </a:bodyPr>
          <a:lstStyle/>
          <a:p>
            <a:r>
              <a:rPr lang="en-US" dirty="0">
                <a:solidFill>
                  <a:srgbClr val="FF3300"/>
                </a:solidFill>
              </a:rPr>
              <a:t>THE PRESSURE AMPLITUDE OF A SOUND WAVE</a:t>
            </a:r>
          </a:p>
        </p:txBody>
      </p:sp>
      <p:pic>
        <p:nvPicPr>
          <p:cNvPr id="21508" name="Picture 4" descr="afg017"/>
          <p:cNvPicPr>
            <a:picLocks noChangeAspect="1" noChangeArrowheads="1"/>
          </p:cNvPicPr>
          <p:nvPr/>
        </p:nvPicPr>
        <p:blipFill>
          <a:blip r:embed="rId2" cstate="print"/>
          <a:srcRect/>
          <a:stretch>
            <a:fillRect/>
          </a:stretch>
        </p:blipFill>
        <p:spPr bwMode="auto">
          <a:xfrm>
            <a:off x="457200" y="1981200"/>
            <a:ext cx="4419600" cy="3657600"/>
          </a:xfrm>
          <a:prstGeom prst="rect">
            <a:avLst/>
          </a:prstGeom>
          <a:noFill/>
          <a:ln w="9525">
            <a:noFill/>
            <a:miter lim="800000"/>
            <a:headEnd/>
            <a:tailEnd/>
          </a:ln>
        </p:spPr>
      </p:pic>
      <p:sp>
        <p:nvSpPr>
          <p:cNvPr id="21509" name="Text Box 5"/>
          <p:cNvSpPr txBox="1">
            <a:spLocks noChangeArrowheads="1"/>
          </p:cNvSpPr>
          <p:nvPr/>
        </p:nvSpPr>
        <p:spPr bwMode="auto">
          <a:xfrm>
            <a:off x="5286380" y="2285992"/>
            <a:ext cx="3508076" cy="2400657"/>
          </a:xfrm>
          <a:prstGeom prst="rect">
            <a:avLst/>
          </a:prstGeom>
          <a:noFill/>
          <a:ln w="9525">
            <a:noFill/>
            <a:miter lim="800000"/>
            <a:headEnd/>
            <a:tailEnd/>
          </a:ln>
        </p:spPr>
        <p:txBody>
          <a:bodyPr wrap="none">
            <a:spAutoFit/>
          </a:bodyPr>
          <a:lstStyle/>
          <a:p>
            <a:r>
              <a:rPr lang="en-US" sz="2400" b="1" i="1" dirty="0">
                <a:solidFill>
                  <a:srgbClr val="00B050"/>
                </a:solidFill>
              </a:rPr>
              <a:t>Loudness</a:t>
            </a:r>
            <a:r>
              <a:rPr lang="en-US" b="1" i="1" dirty="0"/>
              <a:t> </a:t>
            </a:r>
            <a:r>
              <a:rPr lang="en-US" dirty="0"/>
              <a:t>is an attribute of</a:t>
            </a:r>
          </a:p>
          <a:p>
            <a:r>
              <a:rPr lang="en-US" dirty="0"/>
              <a:t>a sound that depends primarily </a:t>
            </a:r>
          </a:p>
          <a:p>
            <a:r>
              <a:rPr lang="en-US" dirty="0"/>
              <a:t>on the pressure amplitude</a:t>
            </a:r>
          </a:p>
          <a:p>
            <a:r>
              <a:rPr lang="en-US" dirty="0"/>
              <a:t>of the wave.</a:t>
            </a:r>
          </a:p>
          <a:p>
            <a:endParaRPr lang="en-US" b="1" i="1" dirty="0"/>
          </a:p>
          <a:p>
            <a:r>
              <a:rPr lang="en-US" dirty="0"/>
              <a:t>Larger amplitude = Louder </a:t>
            </a:r>
            <a:r>
              <a:rPr lang="en-US" dirty="0" smtClean="0"/>
              <a:t>sound</a:t>
            </a:r>
          </a:p>
          <a:p>
            <a:endParaRPr lang="en-US" dirty="0" smtClean="0"/>
          </a:p>
          <a:p>
            <a:endParaRPr lang="en-US" dirty="0"/>
          </a:p>
        </p:txBody>
      </p:sp>
      <p:sp>
        <p:nvSpPr>
          <p:cNvPr id="8" name="Rectangle 7"/>
          <p:cNvSpPr/>
          <p:nvPr/>
        </p:nvSpPr>
        <p:spPr>
          <a:xfrm>
            <a:off x="500034" y="428604"/>
            <a:ext cx="2073003" cy="584775"/>
          </a:xfrm>
          <a:prstGeom prst="rect">
            <a:avLst/>
          </a:prstGeom>
        </p:spPr>
        <p:txBody>
          <a:bodyPr wrap="none">
            <a:spAutoFit/>
          </a:bodyPr>
          <a:lstStyle/>
          <a:p>
            <a:pPr lvl="0" fontAlgn="base">
              <a:spcBef>
                <a:spcPct val="0"/>
              </a:spcBef>
              <a:spcAft>
                <a:spcPct val="0"/>
              </a:spcAft>
            </a:pPr>
            <a:r>
              <a:rPr lang="en-GB" sz="3200" b="1" dirty="0" smtClean="0">
                <a:latin typeface="Lucida Sans Unicode" pitchFamily="34" charset="0"/>
                <a:ea typeface="Times New Roman" pitchFamily="18" charset="0"/>
                <a:cs typeface="Lucida Sans Unicode" pitchFamily="34" charset="0"/>
              </a:rPr>
              <a:t>Loudness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34" y="428604"/>
            <a:ext cx="2073003" cy="584775"/>
          </a:xfrm>
          <a:prstGeom prst="rect">
            <a:avLst/>
          </a:prstGeom>
        </p:spPr>
        <p:txBody>
          <a:bodyPr wrap="none">
            <a:spAutoFit/>
          </a:bodyPr>
          <a:lstStyle/>
          <a:p>
            <a:pPr lvl="0" fontAlgn="base">
              <a:spcBef>
                <a:spcPct val="0"/>
              </a:spcBef>
              <a:spcAft>
                <a:spcPct val="0"/>
              </a:spcAft>
            </a:pPr>
            <a:r>
              <a:rPr lang="en-GB" sz="3200" b="1" dirty="0" smtClean="0">
                <a:latin typeface="Lucida Sans Unicode" pitchFamily="34" charset="0"/>
                <a:ea typeface="Times New Roman" pitchFamily="18" charset="0"/>
                <a:cs typeface="Lucida Sans Unicode" pitchFamily="34" charset="0"/>
              </a:rPr>
              <a:t>Loudness</a:t>
            </a:r>
          </a:p>
        </p:txBody>
      </p:sp>
      <p:pic>
        <p:nvPicPr>
          <p:cNvPr id="3" name="Picture 2" descr="http://knol.google.com/k/-/-/1hvmbypv7oiib/yt0dks/soundwavevibrations.jpg">
            <a:hlinkClick r:id="rId2"/>
          </p:cNvPr>
          <p:cNvPicPr/>
          <p:nvPr/>
        </p:nvPicPr>
        <p:blipFill>
          <a:blip r:embed="rId3" cstate="print"/>
          <a:srcRect/>
          <a:stretch>
            <a:fillRect/>
          </a:stretch>
        </p:blipFill>
        <p:spPr bwMode="auto">
          <a:xfrm>
            <a:off x="714348" y="1285860"/>
            <a:ext cx="4429156" cy="3071834"/>
          </a:xfrm>
          <a:prstGeom prst="rect">
            <a:avLst/>
          </a:prstGeom>
          <a:noFill/>
          <a:ln w="9525">
            <a:solidFill>
              <a:schemeClr val="accent1"/>
            </a:solidFill>
            <a:miter lim="800000"/>
            <a:headEnd/>
            <a:tailEnd/>
          </a:ln>
        </p:spPr>
      </p:pic>
      <p:sp>
        <p:nvSpPr>
          <p:cNvPr id="4" name="Text Box 5"/>
          <p:cNvSpPr txBox="1">
            <a:spLocks noChangeArrowheads="1"/>
          </p:cNvSpPr>
          <p:nvPr/>
        </p:nvSpPr>
        <p:spPr bwMode="auto">
          <a:xfrm>
            <a:off x="5429256" y="1857364"/>
            <a:ext cx="3500462" cy="3970318"/>
          </a:xfrm>
          <a:prstGeom prst="rect">
            <a:avLst/>
          </a:prstGeom>
          <a:noFill/>
          <a:ln w="9525">
            <a:noFill/>
            <a:miter lim="800000"/>
            <a:headEnd/>
            <a:tailEnd/>
          </a:ln>
        </p:spPr>
        <p:txBody>
          <a:bodyPr wrap="square">
            <a:spAutoFit/>
          </a:bodyPr>
          <a:lstStyle/>
          <a:p>
            <a:r>
              <a:rPr lang="en-US" sz="2000" b="1" i="1" dirty="0" smtClean="0"/>
              <a:t>Note:  </a:t>
            </a:r>
          </a:p>
          <a:p>
            <a:endParaRPr lang="en-US" sz="2000" b="1" i="1" dirty="0" smtClean="0"/>
          </a:p>
          <a:p>
            <a:r>
              <a:rPr lang="en-US" sz="2000" b="1" dirty="0" smtClean="0"/>
              <a:t>Difference between loud</a:t>
            </a:r>
          </a:p>
          <a:p>
            <a:r>
              <a:rPr lang="en-US" sz="2000" b="1" dirty="0" smtClean="0"/>
              <a:t> and soft tone is the </a:t>
            </a:r>
            <a:r>
              <a:rPr lang="en-US" sz="2000" b="1" i="1" dirty="0" smtClean="0"/>
              <a:t>height of the amplitude.</a:t>
            </a:r>
          </a:p>
          <a:p>
            <a:endParaRPr lang="en-US" sz="2000" b="1" i="1" dirty="0" smtClean="0"/>
          </a:p>
          <a:p>
            <a:r>
              <a:rPr lang="en-US" sz="2000" b="1" dirty="0" smtClean="0"/>
              <a:t>However, the frequency or note of the sound remains unaltered.</a:t>
            </a:r>
          </a:p>
          <a:p>
            <a:endParaRPr lang="en-US" b="1" i="1" dirty="0" smtClean="0"/>
          </a:p>
          <a:p>
            <a:endParaRPr lang="en-US" dirty="0" smtClean="0"/>
          </a:p>
          <a:p>
            <a:endParaRPr lang="en-US" dirty="0" smtClean="0"/>
          </a:p>
          <a:p>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71600" y="1412776"/>
            <a:ext cx="2808312" cy="584775"/>
          </a:xfrm>
          <a:prstGeom prst="rect">
            <a:avLst/>
          </a:prstGeom>
          <a:noFill/>
        </p:spPr>
        <p:txBody>
          <a:bodyPr wrap="square" rtlCol="0">
            <a:spAutoFit/>
          </a:bodyPr>
          <a:lstStyle/>
          <a:p>
            <a:r>
              <a:rPr lang="en-GB" sz="3200" dirty="0" smtClean="0"/>
              <a:t>Animation: </a:t>
            </a:r>
            <a:endParaRPr lang="en-GB" sz="3200" dirty="0"/>
          </a:p>
        </p:txBody>
      </p:sp>
      <p:graphicFrame>
        <p:nvGraphicFramePr>
          <p:cNvPr id="39938" name="Object 2"/>
          <p:cNvGraphicFramePr>
            <a:graphicFrameLocks noChangeAspect="1"/>
          </p:cNvGraphicFramePr>
          <p:nvPr>
            <p:extLst>
              <p:ext uri="{D42A27DB-BD31-4B8C-83A1-F6EECF244321}">
                <p14:modId xmlns:p14="http://schemas.microsoft.com/office/powerpoint/2010/main" val="947120987"/>
              </p:ext>
            </p:extLst>
          </p:nvPr>
        </p:nvGraphicFramePr>
        <p:xfrm>
          <a:off x="2987824" y="1240111"/>
          <a:ext cx="3457575" cy="685800"/>
        </p:xfrm>
        <a:graphic>
          <a:graphicData uri="http://schemas.openxmlformats.org/presentationml/2006/ole">
            <mc:AlternateContent xmlns:mc="http://schemas.openxmlformats.org/markup-compatibility/2006">
              <mc:Choice xmlns:v="urn:schemas-microsoft-com:vml" Requires="v">
                <p:oleObj spid="_x0000_s40013" name="Packager Shell Object" showAsIcon="1" r:id="rId3" imgW="3441600" imgH="673200" progId="Package">
                  <p:embed/>
                </p:oleObj>
              </mc:Choice>
              <mc:Fallback>
                <p:oleObj name="Packager Shell Object" showAsIcon="1" r:id="rId3" imgW="3441600" imgH="673200" progId="Package">
                  <p:embed/>
                  <p:pic>
                    <p:nvPicPr>
                      <p:cNvPr id="0" name="Picture 63"/>
                      <p:cNvPicPr>
                        <a:picLocks noChangeAspect="1" noChangeArrowheads="1"/>
                      </p:cNvPicPr>
                      <p:nvPr/>
                    </p:nvPicPr>
                    <p:blipFill>
                      <a:blip r:embed="rId4"/>
                      <a:srcRect/>
                      <a:stretch>
                        <a:fillRect/>
                      </a:stretch>
                    </p:blipFill>
                    <p:spPr bwMode="auto">
                      <a:xfrm>
                        <a:off x="2987824" y="1240111"/>
                        <a:ext cx="3457575"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 name="Rectangle 2"/>
          <p:cNvSpPr/>
          <p:nvPr/>
        </p:nvSpPr>
        <p:spPr>
          <a:xfrm>
            <a:off x="1979712" y="2780928"/>
            <a:ext cx="5688632" cy="646331"/>
          </a:xfrm>
          <a:prstGeom prst="rect">
            <a:avLst/>
          </a:prstGeom>
        </p:spPr>
        <p:txBody>
          <a:bodyPr wrap="square">
            <a:spAutoFit/>
          </a:bodyPr>
          <a:lstStyle/>
          <a:p>
            <a:r>
              <a:rPr lang="en-GB" dirty="0">
                <a:hlinkClick r:id="rId5"/>
              </a:rPr>
              <a:t>http://</a:t>
            </a:r>
            <a:r>
              <a:rPr lang="en-GB" dirty="0" smtClean="0">
                <a:hlinkClick r:id="rId5"/>
              </a:rPr>
              <a:t>www.sciencephoto.com/media/395559/view</a:t>
            </a:r>
            <a:endParaRPr lang="en-GB" dirty="0" smtClean="0"/>
          </a:p>
          <a:p>
            <a:endParaRPr lang="en-GB"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descr="tab001"/>
          <p:cNvPicPr>
            <a:picLocks noChangeAspect="1" noChangeArrowheads="1"/>
          </p:cNvPicPr>
          <p:nvPr/>
        </p:nvPicPr>
        <p:blipFill>
          <a:blip r:embed="rId2" cstate="print"/>
          <a:srcRect/>
          <a:stretch>
            <a:fillRect/>
          </a:stretch>
        </p:blipFill>
        <p:spPr bwMode="auto">
          <a:xfrm>
            <a:off x="3851920" y="260648"/>
            <a:ext cx="3286125" cy="6248400"/>
          </a:xfrm>
          <a:prstGeom prst="rect">
            <a:avLst/>
          </a:prstGeom>
          <a:noFill/>
          <a:ln w="9525">
            <a:noFill/>
            <a:miter lim="800000"/>
            <a:headEnd/>
            <a:tailEnd/>
          </a:ln>
        </p:spPr>
      </p:pic>
      <p:sp>
        <p:nvSpPr>
          <p:cNvPr id="22532" name="Text Box 4"/>
          <p:cNvSpPr txBox="1">
            <a:spLocks noChangeArrowheads="1"/>
          </p:cNvSpPr>
          <p:nvPr/>
        </p:nvSpPr>
        <p:spPr bwMode="auto">
          <a:xfrm>
            <a:off x="323528" y="2514600"/>
            <a:ext cx="3652969" cy="923330"/>
          </a:xfrm>
          <a:prstGeom prst="rect">
            <a:avLst/>
          </a:prstGeom>
          <a:noFill/>
          <a:ln w="9525">
            <a:noFill/>
            <a:miter lim="800000"/>
            <a:headEnd/>
            <a:tailEnd/>
          </a:ln>
        </p:spPr>
        <p:txBody>
          <a:bodyPr wrap="square">
            <a:spAutoFit/>
          </a:bodyPr>
          <a:lstStyle/>
          <a:p>
            <a:r>
              <a:rPr lang="en-US" dirty="0" smtClean="0">
                <a:solidFill>
                  <a:srgbClr val="FF3300"/>
                </a:solidFill>
              </a:rPr>
              <a:t>Sound travels </a:t>
            </a:r>
            <a:r>
              <a:rPr lang="en-US" dirty="0">
                <a:solidFill>
                  <a:srgbClr val="FF3300"/>
                </a:solidFill>
              </a:rPr>
              <a:t>through gases, </a:t>
            </a:r>
          </a:p>
          <a:p>
            <a:r>
              <a:rPr lang="en-US" dirty="0">
                <a:solidFill>
                  <a:srgbClr val="FF3300"/>
                </a:solidFill>
              </a:rPr>
              <a:t>liquids, and solids at considerably</a:t>
            </a:r>
          </a:p>
          <a:p>
            <a:r>
              <a:rPr lang="en-US" dirty="0">
                <a:solidFill>
                  <a:srgbClr val="FF3300"/>
                </a:solidFill>
              </a:rPr>
              <a:t>different speeds.</a:t>
            </a:r>
          </a:p>
        </p:txBody>
      </p:sp>
      <p:sp>
        <p:nvSpPr>
          <p:cNvPr id="5" name="Rectangle 3"/>
          <p:cNvSpPr>
            <a:spLocks noChangeArrowheads="1"/>
          </p:cNvSpPr>
          <p:nvPr/>
        </p:nvSpPr>
        <p:spPr bwMode="auto">
          <a:xfrm>
            <a:off x="179512" y="332656"/>
            <a:ext cx="3283271" cy="76944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3200" b="1"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Speed of </a:t>
            </a:r>
            <a:r>
              <a:rPr lang="en-GB" sz="3200" b="1" dirty="0" smtClean="0">
                <a:latin typeface="Lucida Sans Unicode" pitchFamily="34" charset="0"/>
                <a:ea typeface="Times New Roman" pitchFamily="18" charset="0"/>
                <a:cs typeface="Lucida Sans Unicode" pitchFamily="34" charset="0"/>
              </a:rPr>
              <a:t>S</a:t>
            </a:r>
            <a:r>
              <a:rPr kumimoji="0" lang="en-GB" sz="3200" b="1"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ound</a:t>
            </a:r>
            <a:endParaRPr kumimoji="0" lang="en-GB" sz="3200" b="1"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en-GB" sz="1800" b="1" i="0" u="none" strike="noStrike" cap="none" normalizeH="0" baseline="0" dirty="0" smtClean="0">
              <a:ln>
                <a:noFill/>
              </a:ln>
              <a:solidFill>
                <a:schemeClr val="tx1"/>
              </a:solidFill>
              <a:effectLst/>
              <a:latin typeface="Arial" pitchFamily="34" charset="0"/>
              <a:cs typeface="Arial" pitchFamily="34" charset="0"/>
            </a:endParaRPr>
          </a:p>
        </p:txBody>
      </p:sp>
      <p:sp>
        <p:nvSpPr>
          <p:cNvPr id="8" name="Rectangle 7"/>
          <p:cNvSpPr/>
          <p:nvPr/>
        </p:nvSpPr>
        <p:spPr>
          <a:xfrm>
            <a:off x="3851920" y="1700808"/>
            <a:ext cx="3096344" cy="5760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7308304" y="1772816"/>
            <a:ext cx="1584176" cy="2031325"/>
          </a:xfrm>
          <a:prstGeom prst="rect">
            <a:avLst/>
          </a:prstGeom>
          <a:noFill/>
          <a:ln>
            <a:solidFill>
              <a:schemeClr val="accent2">
                <a:lumMod val="60000"/>
                <a:lumOff val="40000"/>
              </a:schemeClr>
            </a:solidFill>
          </a:ln>
        </p:spPr>
        <p:txBody>
          <a:bodyPr wrap="square" rtlCol="0">
            <a:spAutoFit/>
          </a:bodyPr>
          <a:lstStyle/>
          <a:p>
            <a:r>
              <a:rPr lang="en-GB" dirty="0" smtClean="0"/>
              <a:t>Different temperature (and humidity) affects the speed of sound</a:t>
            </a:r>
          </a:p>
        </p:txBody>
      </p:sp>
      <p:sp>
        <p:nvSpPr>
          <p:cNvPr id="11" name="Right Arrow 10"/>
          <p:cNvSpPr/>
          <p:nvPr/>
        </p:nvSpPr>
        <p:spPr>
          <a:xfrm>
            <a:off x="7092280" y="1916832"/>
            <a:ext cx="216024"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51520" y="836712"/>
            <a:ext cx="3202352" cy="646331"/>
          </a:xfrm>
          <a:prstGeom prst="rect">
            <a:avLst/>
          </a:prstGeom>
        </p:spPr>
        <p:txBody>
          <a:bodyPr wrap="none">
            <a:spAutoFit/>
          </a:bodyPr>
          <a:lstStyle/>
          <a:p>
            <a:r>
              <a:rPr lang="en-US" dirty="0" smtClean="0">
                <a:solidFill>
                  <a:srgbClr val="FF3300"/>
                </a:solidFill>
              </a:rPr>
              <a:t>(How fast an object is moving)</a:t>
            </a:r>
          </a:p>
          <a:p>
            <a:r>
              <a:rPr lang="en-US" dirty="0" smtClean="0">
                <a:solidFill>
                  <a:srgbClr val="FF3300"/>
                </a:solidFill>
              </a:rPr>
              <a:t>( A Scalar Quantity )</a:t>
            </a:r>
            <a:endParaRPr lang="en-GB" dirty="0"/>
          </a:p>
        </p:txBody>
      </p:sp>
      <p:sp>
        <p:nvSpPr>
          <p:cNvPr id="12" name="TextBox 11"/>
          <p:cNvSpPr txBox="1"/>
          <p:nvPr/>
        </p:nvSpPr>
        <p:spPr>
          <a:xfrm>
            <a:off x="7236296" y="4293096"/>
            <a:ext cx="1584176" cy="1754326"/>
          </a:xfrm>
          <a:prstGeom prst="rect">
            <a:avLst/>
          </a:prstGeom>
          <a:noFill/>
          <a:ln>
            <a:solidFill>
              <a:schemeClr val="accent2">
                <a:lumMod val="60000"/>
                <a:lumOff val="40000"/>
              </a:schemeClr>
            </a:solidFill>
          </a:ln>
        </p:spPr>
        <p:txBody>
          <a:bodyPr wrap="square" rtlCol="0">
            <a:spAutoFit/>
          </a:bodyPr>
          <a:lstStyle/>
          <a:p>
            <a:r>
              <a:rPr lang="en-GB" dirty="0" smtClean="0"/>
              <a:t>Sound travels faster in a solid and a liquid</a:t>
            </a:r>
            <a:r>
              <a:rPr lang="en-GB" dirty="0"/>
              <a:t> </a:t>
            </a:r>
            <a:r>
              <a:rPr lang="en-GB" dirty="0" smtClean="0"/>
              <a:t>than in a gas.</a:t>
            </a:r>
          </a:p>
          <a:p>
            <a:endParaRPr lang="en-GB" dirty="0" smtClean="0"/>
          </a:p>
        </p:txBody>
      </p:sp>
      <p:sp>
        <p:nvSpPr>
          <p:cNvPr id="13" name="Right Arrow 12"/>
          <p:cNvSpPr/>
          <p:nvPr/>
        </p:nvSpPr>
        <p:spPr>
          <a:xfrm>
            <a:off x="7020272" y="4653136"/>
            <a:ext cx="216024"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4427984" y="332656"/>
            <a:ext cx="360040" cy="230832"/>
          </a:xfrm>
          <a:prstGeom prst="rect">
            <a:avLst/>
          </a:prstGeom>
          <a:solidFill>
            <a:schemeClr val="bg1"/>
          </a:solidFill>
        </p:spPr>
        <p:txBody>
          <a:bodyPr wrap="square" rtlCol="0">
            <a:spAutoFit/>
          </a:bodyPr>
          <a:lstStyle/>
          <a:p>
            <a:endParaRPr lang="en-GB" sz="900" dirty="0"/>
          </a:p>
        </p:txBody>
      </p:sp>
      <p:sp>
        <p:nvSpPr>
          <p:cNvPr id="2" name="TextBox 1"/>
          <p:cNvSpPr txBox="1"/>
          <p:nvPr/>
        </p:nvSpPr>
        <p:spPr>
          <a:xfrm>
            <a:off x="3923928" y="2852936"/>
            <a:ext cx="2971767" cy="369332"/>
          </a:xfrm>
          <a:prstGeom prst="rect">
            <a:avLst/>
          </a:prstGeom>
          <a:solidFill>
            <a:schemeClr val="bg1"/>
          </a:solidFill>
        </p:spPr>
        <p:txBody>
          <a:bodyPr wrap="square" rtlCol="0">
            <a:spAutoFit/>
          </a:bodyPr>
          <a:lstStyle/>
          <a:p>
            <a:endParaRPr lang="en-US" dirty="0">
              <a:solidFill>
                <a:schemeClr val="bg1"/>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370385"/>
            <a:ext cx="8568952" cy="5447645"/>
          </a:xfrm>
          <a:prstGeom prst="rect">
            <a:avLst/>
          </a:prstGeom>
        </p:spPr>
        <p:txBody>
          <a:bodyPr wrap="square">
            <a:spAutoFit/>
          </a:bodyPr>
          <a:lstStyle/>
          <a:p>
            <a:endParaRPr lang="en-GB" dirty="0" smtClean="0"/>
          </a:p>
          <a:p>
            <a:pPr algn="just"/>
            <a:r>
              <a:rPr lang="en-GB" sz="1600" dirty="0" smtClean="0">
                <a:latin typeface="Lucida Sans Unicode" pitchFamily="34" charset="0"/>
                <a:cs typeface="Lucida Sans Unicode" pitchFamily="34" charset="0"/>
              </a:rPr>
              <a:t>Animation showed the passage of a sound wave through a gas (top), liquid (middle) and solid (bottom). </a:t>
            </a:r>
          </a:p>
          <a:p>
            <a:pPr algn="just"/>
            <a:endParaRPr lang="en-GB" sz="1600" dirty="0" smtClean="0">
              <a:latin typeface="Lucida Sans Unicode" pitchFamily="34" charset="0"/>
              <a:cs typeface="Lucida Sans Unicode" pitchFamily="34" charset="0"/>
            </a:endParaRPr>
          </a:p>
          <a:p>
            <a:pPr algn="just"/>
            <a:r>
              <a:rPr lang="en-GB" sz="1600" b="1" dirty="0" smtClean="0">
                <a:solidFill>
                  <a:srgbClr val="0070C0"/>
                </a:solidFill>
                <a:latin typeface="Lucida Sans Unicode" pitchFamily="34" charset="0"/>
                <a:cs typeface="Lucida Sans Unicode" pitchFamily="34" charset="0"/>
              </a:rPr>
              <a:t>As Sound is a compression wave</a:t>
            </a:r>
            <a:r>
              <a:rPr lang="en-GB" sz="1600" dirty="0" smtClean="0">
                <a:latin typeface="Lucida Sans Unicode" pitchFamily="34" charset="0"/>
                <a:cs typeface="Lucida Sans Unicode" pitchFamily="34" charset="0"/>
              </a:rPr>
              <a:t>, particles are first pushed forward then return to their original positions as the wave passes. </a:t>
            </a:r>
          </a:p>
          <a:p>
            <a:pPr algn="just"/>
            <a:endParaRPr lang="en-GB" sz="1600" dirty="0" smtClean="0">
              <a:latin typeface="Lucida Sans Unicode" pitchFamily="34" charset="0"/>
              <a:cs typeface="Lucida Sans Unicode" pitchFamily="34" charset="0"/>
            </a:endParaRPr>
          </a:p>
          <a:p>
            <a:pPr algn="just"/>
            <a:r>
              <a:rPr lang="en-GB" sz="1600" b="1" dirty="0" smtClean="0">
                <a:solidFill>
                  <a:srgbClr val="0070C0"/>
                </a:solidFill>
                <a:latin typeface="Lucida Sans Unicode" pitchFamily="34" charset="0"/>
                <a:cs typeface="Lucida Sans Unicode" pitchFamily="34" charset="0"/>
              </a:rPr>
              <a:t>The speed of sound is a function of the substance's compressibility, that is, how much the substance deforms under pressure. </a:t>
            </a:r>
          </a:p>
          <a:p>
            <a:pPr algn="just"/>
            <a:endParaRPr lang="en-GB" sz="1600" dirty="0" smtClean="0">
              <a:latin typeface="Lucida Sans Unicode" pitchFamily="34" charset="0"/>
              <a:cs typeface="Lucida Sans Unicode" pitchFamily="34" charset="0"/>
            </a:endParaRPr>
          </a:p>
          <a:p>
            <a:pPr algn="just"/>
            <a:r>
              <a:rPr lang="en-GB" sz="1600" b="1" dirty="0" smtClean="0">
                <a:solidFill>
                  <a:srgbClr val="0070C0"/>
                </a:solidFill>
                <a:latin typeface="Lucida Sans Unicode" pitchFamily="34" charset="0"/>
                <a:cs typeface="Lucida Sans Unicode" pitchFamily="34" charset="0"/>
              </a:rPr>
              <a:t>The greater the compressibility, the slower the passage of the wave. </a:t>
            </a:r>
          </a:p>
          <a:p>
            <a:pPr algn="just"/>
            <a:endParaRPr lang="en-GB" sz="1600" dirty="0" smtClean="0">
              <a:latin typeface="Lucida Sans Unicode" pitchFamily="34" charset="0"/>
              <a:cs typeface="Lucida Sans Unicode" pitchFamily="34" charset="0"/>
            </a:endParaRPr>
          </a:p>
          <a:p>
            <a:pPr algn="just"/>
            <a:r>
              <a:rPr lang="en-GB" sz="2000" b="1" dirty="0" smtClean="0">
                <a:solidFill>
                  <a:srgbClr val="0070C0"/>
                </a:solidFill>
                <a:latin typeface="Lucida Sans Unicode" pitchFamily="34" charset="0"/>
                <a:cs typeface="Lucida Sans Unicode" pitchFamily="34" charset="0"/>
              </a:rPr>
              <a:t>Gases are easiest to compress, followed by liquids and then solids.</a:t>
            </a:r>
          </a:p>
          <a:p>
            <a:pPr algn="just"/>
            <a:endParaRPr lang="en-GB" sz="1600" dirty="0" smtClean="0">
              <a:latin typeface="Lucida Sans Unicode" pitchFamily="34" charset="0"/>
              <a:cs typeface="Lucida Sans Unicode" pitchFamily="34" charset="0"/>
            </a:endParaRPr>
          </a:p>
          <a:p>
            <a:pPr algn="just"/>
            <a:r>
              <a:rPr lang="en-GB" sz="1600" dirty="0" smtClean="0">
                <a:latin typeface="Lucida Sans Unicode" pitchFamily="34" charset="0"/>
                <a:cs typeface="Lucida Sans Unicode" pitchFamily="34" charset="0"/>
              </a:rPr>
              <a:t>The speed of sound is therefore much faster in solids than in liquids, and faster in liquids than in gases. </a:t>
            </a:r>
          </a:p>
          <a:p>
            <a:pPr algn="just"/>
            <a:endParaRPr lang="en-GB" sz="1600" dirty="0" smtClean="0">
              <a:latin typeface="Lucida Sans Unicode" pitchFamily="34" charset="0"/>
              <a:cs typeface="Lucida Sans Unicode" pitchFamily="34" charset="0"/>
            </a:endParaRPr>
          </a:p>
          <a:p>
            <a:endParaRPr lang="en-GB" sz="1600" dirty="0" smtClean="0">
              <a:latin typeface="Lucida Sans Unicode" pitchFamily="34" charset="0"/>
              <a:cs typeface="Lucida Sans Unicode" pitchFamily="34" charset="0"/>
            </a:endParaRPr>
          </a:p>
          <a:p>
            <a:endParaRPr lang="en-GB" dirty="0" smtClean="0"/>
          </a:p>
          <a:p>
            <a:endParaRPr lang="en-GB" dirty="0" smtClean="0"/>
          </a:p>
          <a:p>
            <a:endParaRPr lang="en-GB" dirty="0"/>
          </a:p>
        </p:txBody>
      </p:sp>
      <p:sp>
        <p:nvSpPr>
          <p:cNvPr id="3" name="TextBox 2"/>
          <p:cNvSpPr txBox="1"/>
          <p:nvPr/>
        </p:nvSpPr>
        <p:spPr>
          <a:xfrm>
            <a:off x="467544" y="908720"/>
            <a:ext cx="6120680" cy="461665"/>
          </a:xfrm>
          <a:prstGeom prst="rect">
            <a:avLst/>
          </a:prstGeom>
          <a:noFill/>
        </p:spPr>
        <p:txBody>
          <a:bodyPr wrap="square" rtlCol="0">
            <a:spAutoFit/>
          </a:bodyPr>
          <a:lstStyle/>
          <a:p>
            <a:r>
              <a:rPr lang="en-GB" sz="2400" dirty="0" smtClean="0"/>
              <a:t>Sound Wave through different media</a:t>
            </a:r>
            <a:endParaRPr lang="en-GB" sz="24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179512" y="1206044"/>
            <a:ext cx="8784976" cy="54476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For every vibration of the sound source the wave moves forward by one wavelength. The length of one wavelength multiplied by the number of vibrations per second therefore gives the total length the wave motion moves in 1 second.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This total length per second is also the velocity.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The relationship between velocity, frequency and wavelength is true for all wave motions and can be written as the formula.</a:t>
            </a:r>
          </a:p>
          <a:p>
            <a:pPr marL="0" marR="0" lvl="0" indent="0" algn="l" defTabSz="914400" rtl="0" eaLnBrk="1" fontAlgn="base" latinLnBrk="0" hangingPunct="1">
              <a:lnSpc>
                <a:spcPct val="100000"/>
              </a:lnSpc>
              <a:spcBef>
                <a:spcPct val="0"/>
              </a:spcBef>
              <a:spcAft>
                <a:spcPct val="0"/>
              </a:spcAft>
              <a:buClrTx/>
              <a:buSzTx/>
              <a:buFontTx/>
              <a:buNone/>
              <a:tabLst/>
            </a:pPr>
            <a:endParaRPr lang="en-GB" dirty="0" smtClean="0">
              <a:latin typeface="Lucida Sans Unicode" pitchFamily="34" charset="0"/>
              <a:cs typeface="Lucida Sans Unicode"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cs typeface="Lucida Sans Unicode" pitchFamily="34" charset="0"/>
            </a:endParaRPr>
          </a:p>
          <a:p>
            <a:pPr eaLnBrk="0" fontAlgn="base" hangingPunct="0">
              <a:spcBef>
                <a:spcPct val="0"/>
              </a:spcBef>
              <a:spcAft>
                <a:spcPct val="0"/>
              </a:spcAft>
            </a:pPr>
            <a:r>
              <a:rPr lang="en-GB" sz="2400" b="1" dirty="0" smtClean="0">
                <a:latin typeface="Lucida Sans Unicode" pitchFamily="34" charset="0"/>
                <a:ea typeface="Times New Roman" pitchFamily="18" charset="0"/>
                <a:cs typeface="Lucida Sans Unicode" pitchFamily="34" charset="0"/>
              </a:rPr>
              <a:t>                          v</a:t>
            </a:r>
            <a:r>
              <a:rPr kumimoji="0" lang="en-GB" sz="2400" b="1"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 =</a:t>
            </a:r>
            <a:r>
              <a:rPr kumimoji="0" lang="en-GB" sz="2400" b="1" i="1" u="none" strike="noStrike" cap="none" normalizeH="0" baseline="0" dirty="0" smtClean="0">
                <a:ln>
                  <a:noFill/>
                </a:ln>
                <a:solidFill>
                  <a:schemeClr val="tx1"/>
                </a:solidFill>
                <a:effectLst/>
                <a:latin typeface="+mj-lt"/>
                <a:ea typeface="Times New Roman" pitchFamily="18" charset="0"/>
                <a:cs typeface="Lucida Sans Unicode" pitchFamily="34" charset="0"/>
              </a:rPr>
              <a:t>f</a:t>
            </a:r>
            <a:r>
              <a:rPr kumimoji="0" lang="en-GB" sz="2400" b="1"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 </a:t>
            </a:r>
            <a:r>
              <a:rPr kumimoji="0" lang="en-GB" sz="2400" b="1" i="0" u="none" strike="noStrike" cap="none" normalizeH="0" dirty="0" smtClean="0">
                <a:ln>
                  <a:noFill/>
                </a:ln>
                <a:solidFill>
                  <a:schemeClr val="tx1"/>
                </a:solidFill>
                <a:effectLst/>
                <a:latin typeface="Lucida Sans Unicode" pitchFamily="34" charset="0"/>
                <a:ea typeface="Times New Roman" pitchFamily="18" charset="0"/>
                <a:cs typeface="Lucida Sans Unicode" pitchFamily="34" charset="0"/>
              </a:rPr>
              <a:t> x </a:t>
            </a:r>
            <a:r>
              <a:rPr lang="en-US" sz="2400" b="1" dirty="0" smtClean="0">
                <a:latin typeface="Symbol" pitchFamily="18" charset="2"/>
              </a:rPr>
              <a:t>l</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2400" b="1" i="0" u="none" strike="noStrike" cap="none" normalizeH="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baseline="0" dirty="0" smtClean="0">
              <a:latin typeface="Lucida Sans Unicode" pitchFamily="34"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where v = </a:t>
            </a: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velocity in m/s </a:t>
            </a:r>
            <a:endParaRPr kumimoji="0" lang="en-GB" b="1" i="0" u="none" strike="noStrike" cap="none" normalizeH="0" baseline="0" dirty="0" smtClean="0">
              <a:ln>
                <a:noFill/>
              </a:ln>
              <a:solidFill>
                <a:srgbClr val="0070C0"/>
              </a:solidFill>
              <a:effectLst/>
              <a:latin typeface="Lucida Sans Unicode" pitchFamily="34"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b="0" i="1" u="none" strike="noStrike" cap="none" normalizeH="0" baseline="0" dirty="0" smtClean="0">
                <a:ln>
                  <a:noFill/>
                </a:ln>
                <a:solidFill>
                  <a:schemeClr val="tx1"/>
                </a:solidFill>
                <a:effectLst/>
                <a:latin typeface="+mj-lt"/>
                <a:ea typeface="Times New Roman" pitchFamily="18" charset="0"/>
                <a:cs typeface="Lucida Sans Unicode" pitchFamily="34" charset="0"/>
              </a:rPr>
              <a:t>f </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 </a:t>
            </a: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frequency in Hz </a:t>
            </a:r>
            <a:endParaRPr kumimoji="0" lang="en-GB" b="1" i="0" u="none" strike="noStrike" cap="none" normalizeH="0" baseline="0" dirty="0" smtClean="0">
              <a:ln>
                <a:noFill/>
              </a:ln>
              <a:solidFill>
                <a:srgbClr val="0070C0"/>
              </a:solidFill>
              <a:effectLst/>
              <a:latin typeface="Lucida Sans Unicode" pitchFamily="34" charset="0"/>
              <a:cs typeface="Lucida Sans Unicode" pitchFamily="34" charset="0"/>
            </a:endParaRPr>
          </a:p>
          <a:p>
            <a:pPr lvl="0" eaLnBrk="0" fontAlgn="base" hangingPunct="0">
              <a:spcBef>
                <a:spcPct val="0"/>
              </a:spcBef>
              <a:spcAft>
                <a:spcPct val="0"/>
              </a:spcAft>
            </a:pPr>
            <a:r>
              <a:rPr lang="en-US" dirty="0" smtClean="0">
                <a:latin typeface="Symbol" pitchFamily="18" charset="2"/>
              </a:rPr>
              <a:t>l </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 </a:t>
            </a: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wavelength in m</a:t>
            </a:r>
          </a:p>
          <a:p>
            <a:pPr marL="0" marR="0" lvl="0" indent="0" algn="l" defTabSz="914400" rtl="0" eaLnBrk="0" fontAlgn="base" latinLnBrk="0" hangingPunct="0">
              <a:lnSpc>
                <a:spcPct val="100000"/>
              </a:lnSpc>
              <a:spcBef>
                <a:spcPct val="0"/>
              </a:spcBef>
              <a:spcAft>
                <a:spcPct val="0"/>
              </a:spcAft>
              <a:buClrTx/>
              <a:buSzTx/>
              <a:buFontTx/>
              <a:buNone/>
              <a:tabLst/>
            </a:pPr>
            <a:endParaRPr lang="en-GB" dirty="0" smtClean="0">
              <a:latin typeface="Lucida Sans Unicode" pitchFamily="34" charset="0"/>
              <a:ea typeface="Times New Roman" pitchFamily="18"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The velocity of sound, for any particular material, stays constant.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Therefore any increase in frequency, for example, is matched by a decrease in wavelength</a:t>
            </a:r>
            <a:r>
              <a:rPr kumimoji="0" lang="en-GB" b="1" i="0" u="none" strike="noStrike" cap="none" normalizeH="0" baseline="0" dirty="0" smtClean="0">
                <a:ln>
                  <a:noFill/>
                </a:ln>
                <a:solidFill>
                  <a:srgbClr val="0070C0"/>
                </a:solidFill>
                <a:effectLst/>
                <a:latin typeface="Lucida Sans Unicode" pitchFamily="34" charset="0"/>
                <a:cs typeface="Lucida Sans Unicode" pitchFamily="34" charset="0"/>
              </a:rPr>
              <a:t> </a:t>
            </a:r>
          </a:p>
        </p:txBody>
      </p:sp>
      <p:sp>
        <p:nvSpPr>
          <p:cNvPr id="3" name="Rectangle 2"/>
          <p:cNvSpPr/>
          <p:nvPr/>
        </p:nvSpPr>
        <p:spPr>
          <a:xfrm>
            <a:off x="2555776" y="3284984"/>
            <a:ext cx="2143140" cy="9361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323528" y="260648"/>
            <a:ext cx="4716048" cy="584775"/>
          </a:xfrm>
          <a:prstGeom prst="rect">
            <a:avLst/>
          </a:prstGeom>
          <a:noFill/>
        </p:spPr>
        <p:txBody>
          <a:bodyPr wrap="square" rtlCol="0">
            <a:spAutoFit/>
          </a:bodyPr>
          <a:lstStyle/>
          <a:p>
            <a:r>
              <a:rPr lang="en-GB" sz="3200" b="1" dirty="0" smtClean="0">
                <a:latin typeface="Lucida Sans Unicode" pitchFamily="34" charset="0"/>
                <a:cs typeface="Lucida Sans Unicode" pitchFamily="34" charset="0"/>
              </a:rPr>
              <a:t>Velocity of Sound</a:t>
            </a:r>
            <a:endParaRPr lang="en-GB" sz="3200" b="1" dirty="0">
              <a:latin typeface="Lucida Sans Unicode" pitchFamily="34" charset="0"/>
              <a:cs typeface="Lucida Sans Unicode" pitchFamily="34" charset="0"/>
            </a:endParaRPr>
          </a:p>
        </p:txBody>
      </p:sp>
      <p:sp>
        <p:nvSpPr>
          <p:cNvPr id="5" name="Rectangle 4"/>
          <p:cNvSpPr/>
          <p:nvPr/>
        </p:nvSpPr>
        <p:spPr>
          <a:xfrm>
            <a:off x="251520" y="692696"/>
            <a:ext cx="7416824" cy="369332"/>
          </a:xfrm>
          <a:prstGeom prst="rect">
            <a:avLst/>
          </a:prstGeom>
        </p:spPr>
        <p:txBody>
          <a:bodyPr wrap="square">
            <a:spAutoFit/>
          </a:bodyPr>
          <a:lstStyle/>
          <a:p>
            <a:r>
              <a:rPr lang="en-US" dirty="0" smtClean="0">
                <a:solidFill>
                  <a:srgbClr val="FF3300"/>
                </a:solidFill>
              </a:rPr>
              <a:t>(The rate at which an object changes its position)(A ‘Vector ‘quantity) </a:t>
            </a:r>
            <a:endParaRPr lang="en-GB"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28"/>
            <a:ext cx="8229600" cy="714380"/>
          </a:xfrm>
        </p:spPr>
        <p:txBody>
          <a:bodyPr>
            <a:normAutofit fontScale="90000"/>
          </a:bodyPr>
          <a:lstStyle/>
          <a:p>
            <a:r>
              <a:rPr lang="en-US" b="1" dirty="0" smtClean="0">
                <a:solidFill>
                  <a:schemeClr val="tx1"/>
                </a:solidFill>
              </a:rPr>
              <a:t>Example</a:t>
            </a:r>
            <a:endParaRPr lang="en-US" b="1" dirty="0">
              <a:solidFill>
                <a:schemeClr val="tx1"/>
              </a:solidFill>
            </a:endParaRPr>
          </a:p>
        </p:txBody>
      </p:sp>
      <p:sp>
        <p:nvSpPr>
          <p:cNvPr id="3" name="Content Placeholder 2"/>
          <p:cNvSpPr>
            <a:spLocks noGrp="1"/>
          </p:cNvSpPr>
          <p:nvPr>
            <p:ph idx="1"/>
          </p:nvPr>
        </p:nvSpPr>
        <p:spPr/>
        <p:txBody>
          <a:bodyPr/>
          <a:lstStyle/>
          <a:p>
            <a:pPr>
              <a:buNone/>
            </a:pPr>
            <a:r>
              <a:rPr lang="en-US" dirty="0" smtClean="0">
                <a:latin typeface="Lucida Sans Unicode" pitchFamily="34" charset="0"/>
                <a:cs typeface="Lucida Sans Unicode" pitchFamily="34" charset="0"/>
              </a:rPr>
              <a:t>   A particular sound wave has a frequency of 440Hz and a velocity of 340 m/s. Calculate the wavelength of this sound.</a:t>
            </a:r>
            <a:endParaRPr lang="en-US" dirty="0">
              <a:latin typeface="Lucida Sans Unicode" pitchFamily="34" charset="0"/>
              <a:cs typeface="Lucida Sans Unicode" pitchFamily="34" charset="0"/>
            </a:endParaRPr>
          </a:p>
        </p:txBody>
      </p:sp>
      <p:sp>
        <p:nvSpPr>
          <p:cNvPr id="4" name="Rectangle 3"/>
          <p:cNvSpPr/>
          <p:nvPr/>
        </p:nvSpPr>
        <p:spPr>
          <a:xfrm>
            <a:off x="3419872" y="3861048"/>
            <a:ext cx="1133644" cy="369332"/>
          </a:xfrm>
          <a:prstGeom prst="rect">
            <a:avLst/>
          </a:prstGeom>
        </p:spPr>
        <p:txBody>
          <a:bodyPr wrap="none">
            <a:spAutoFit/>
          </a:bodyPr>
          <a:lstStyle/>
          <a:p>
            <a:r>
              <a:rPr lang="en-GB" b="1" dirty="0" smtClean="0">
                <a:latin typeface="Lucida Sans Unicode" pitchFamily="34" charset="0"/>
                <a:ea typeface="Times New Roman" pitchFamily="18" charset="0"/>
                <a:cs typeface="Lucida Sans Unicode" pitchFamily="34" charset="0"/>
              </a:rPr>
              <a:t>v =</a:t>
            </a:r>
            <a:r>
              <a:rPr lang="en-GB" b="1" i="1" dirty="0" smtClean="0">
                <a:ea typeface="Times New Roman" pitchFamily="18" charset="0"/>
                <a:cs typeface="Lucida Sans Unicode" pitchFamily="34" charset="0"/>
              </a:rPr>
              <a:t>f</a:t>
            </a:r>
            <a:r>
              <a:rPr lang="en-GB" b="1" dirty="0" smtClean="0">
                <a:latin typeface="Lucida Sans Unicode" pitchFamily="34" charset="0"/>
                <a:ea typeface="Times New Roman" pitchFamily="18" charset="0"/>
                <a:cs typeface="Lucida Sans Unicode" pitchFamily="34" charset="0"/>
              </a:rPr>
              <a:t>  x </a:t>
            </a:r>
            <a:r>
              <a:rPr lang="en-US" b="1" dirty="0" smtClean="0">
                <a:latin typeface="Symbol" pitchFamily="18" charset="2"/>
              </a:rPr>
              <a:t>l</a:t>
            </a:r>
            <a:endParaRPr lang="en-GB" dirty="0"/>
          </a:p>
        </p:txBody>
      </p:sp>
      <p:sp>
        <p:nvSpPr>
          <p:cNvPr id="5" name="Rectangle 4"/>
          <p:cNvSpPr/>
          <p:nvPr/>
        </p:nvSpPr>
        <p:spPr>
          <a:xfrm>
            <a:off x="2987824" y="3645024"/>
            <a:ext cx="2143140" cy="9361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28"/>
            <a:ext cx="8229600" cy="714380"/>
          </a:xfrm>
        </p:spPr>
        <p:txBody>
          <a:bodyPr>
            <a:normAutofit fontScale="90000"/>
          </a:bodyPr>
          <a:lstStyle/>
          <a:p>
            <a:r>
              <a:rPr lang="en-US" b="1" dirty="0" smtClean="0">
                <a:solidFill>
                  <a:schemeClr val="tx1"/>
                </a:solidFill>
              </a:rPr>
              <a:t>Answer</a:t>
            </a:r>
            <a:endParaRPr lang="en-US" b="1" dirty="0">
              <a:solidFill>
                <a:schemeClr val="tx1"/>
              </a:solidFill>
            </a:endParaRPr>
          </a:p>
        </p:txBody>
      </p:sp>
      <p:sp>
        <p:nvSpPr>
          <p:cNvPr id="3" name="Content Placeholder 2"/>
          <p:cNvSpPr>
            <a:spLocks noGrp="1"/>
          </p:cNvSpPr>
          <p:nvPr>
            <p:ph idx="1"/>
          </p:nvPr>
        </p:nvSpPr>
        <p:spPr/>
        <p:txBody>
          <a:bodyPr/>
          <a:lstStyle/>
          <a:p>
            <a:pPr>
              <a:buNone/>
            </a:pPr>
            <a:r>
              <a:rPr lang="en-US" dirty="0" smtClean="0"/>
              <a:t>    </a:t>
            </a:r>
            <a:endParaRPr lang="en-US" dirty="0"/>
          </a:p>
        </p:txBody>
      </p:sp>
      <p:sp>
        <p:nvSpPr>
          <p:cNvPr id="4" name="Rectangle 3"/>
          <p:cNvSpPr/>
          <p:nvPr/>
        </p:nvSpPr>
        <p:spPr>
          <a:xfrm>
            <a:off x="1285852" y="3143248"/>
            <a:ext cx="4616970" cy="2308324"/>
          </a:xfrm>
          <a:prstGeom prst="rect">
            <a:avLst/>
          </a:prstGeom>
        </p:spPr>
        <p:txBody>
          <a:bodyPr wrap="none">
            <a:spAutoFit/>
          </a:bodyPr>
          <a:lstStyle/>
          <a:p>
            <a:pPr eaLnBrk="0" fontAlgn="base" hangingPunct="0">
              <a:spcBef>
                <a:spcPct val="0"/>
              </a:spcBef>
              <a:spcAft>
                <a:spcPct val="0"/>
              </a:spcAft>
            </a:pPr>
            <a:r>
              <a:rPr lang="en-GB" b="1" dirty="0" smtClean="0">
                <a:latin typeface="Lucida Sans Unicode" pitchFamily="34" charset="0"/>
                <a:ea typeface="Times New Roman" pitchFamily="18" charset="0"/>
                <a:cs typeface="Lucida Sans Unicode" pitchFamily="34" charset="0"/>
              </a:rPr>
              <a:t>V =f  x </a:t>
            </a:r>
            <a:r>
              <a:rPr lang="en-US" dirty="0" smtClean="0">
                <a:latin typeface="Symbol" pitchFamily="18" charset="2"/>
              </a:rPr>
              <a:t>l</a:t>
            </a:r>
          </a:p>
          <a:p>
            <a:pPr eaLnBrk="0" fontAlgn="base" hangingPunct="0">
              <a:spcBef>
                <a:spcPct val="0"/>
              </a:spcBef>
              <a:spcAft>
                <a:spcPct val="0"/>
              </a:spcAft>
            </a:pPr>
            <a:endParaRPr lang="en-US" dirty="0" smtClean="0">
              <a:latin typeface="Symbol" pitchFamily="18" charset="2"/>
            </a:endParaRPr>
          </a:p>
          <a:p>
            <a:pPr eaLnBrk="0" fontAlgn="base" hangingPunct="0">
              <a:spcBef>
                <a:spcPct val="0"/>
              </a:spcBef>
              <a:spcAft>
                <a:spcPct val="0"/>
              </a:spcAft>
            </a:pPr>
            <a:r>
              <a:rPr lang="en-US" dirty="0" smtClean="0">
                <a:latin typeface="Lucida Sans" pitchFamily="34" charset="0"/>
              </a:rPr>
              <a:t>340 = 440 x </a:t>
            </a:r>
            <a:r>
              <a:rPr lang="en-US" dirty="0" smtClean="0">
                <a:latin typeface="Symbol" pitchFamily="18" charset="2"/>
              </a:rPr>
              <a:t>l</a:t>
            </a:r>
          </a:p>
          <a:p>
            <a:pPr eaLnBrk="0" fontAlgn="base" hangingPunct="0">
              <a:spcBef>
                <a:spcPct val="0"/>
              </a:spcBef>
              <a:spcAft>
                <a:spcPct val="0"/>
              </a:spcAft>
            </a:pPr>
            <a:endParaRPr lang="en-US" dirty="0" smtClean="0">
              <a:latin typeface="Symbol" pitchFamily="18" charset="2"/>
            </a:endParaRPr>
          </a:p>
          <a:p>
            <a:pPr eaLnBrk="0" fontAlgn="base" hangingPunct="0">
              <a:spcBef>
                <a:spcPct val="0"/>
              </a:spcBef>
              <a:spcAft>
                <a:spcPct val="0"/>
              </a:spcAft>
            </a:pPr>
            <a:r>
              <a:rPr lang="en-US" dirty="0" smtClean="0">
                <a:latin typeface="Symbol" pitchFamily="18" charset="2"/>
              </a:rPr>
              <a:t>l = </a:t>
            </a:r>
            <a:r>
              <a:rPr lang="en-US" dirty="0" smtClean="0">
                <a:latin typeface="Lucida Sans" pitchFamily="34" charset="0"/>
              </a:rPr>
              <a:t>340/440 = 0.7727m</a:t>
            </a:r>
          </a:p>
          <a:p>
            <a:pPr eaLnBrk="0" fontAlgn="base" hangingPunct="0">
              <a:spcBef>
                <a:spcPct val="0"/>
              </a:spcBef>
              <a:spcAft>
                <a:spcPct val="0"/>
              </a:spcAft>
            </a:pPr>
            <a:endParaRPr lang="en-US" dirty="0" smtClean="0">
              <a:latin typeface="Lucida Sans" pitchFamily="34" charset="0"/>
            </a:endParaRPr>
          </a:p>
          <a:p>
            <a:pPr eaLnBrk="0" fontAlgn="base" hangingPunct="0">
              <a:spcBef>
                <a:spcPct val="0"/>
              </a:spcBef>
              <a:spcAft>
                <a:spcPct val="0"/>
              </a:spcAft>
            </a:pPr>
            <a:r>
              <a:rPr lang="en-US" b="1" dirty="0" smtClean="0">
                <a:latin typeface="Lucida Sans" pitchFamily="34" charset="0"/>
              </a:rPr>
              <a:t>Therefore, the wavelength = 0.7727m</a:t>
            </a:r>
          </a:p>
          <a:p>
            <a:pPr eaLnBrk="0" fontAlgn="base" hangingPunct="0">
              <a:spcBef>
                <a:spcPct val="0"/>
              </a:spcBef>
              <a:spcAft>
                <a:spcPct val="0"/>
              </a:spcAft>
            </a:pPr>
            <a:endParaRPr lang="en-US" dirty="0" smtClean="0">
              <a:latin typeface="Lucida Sans" pitchFamily="34" charset="0"/>
            </a:endParaRPr>
          </a:p>
        </p:txBody>
      </p:sp>
      <p:sp>
        <p:nvSpPr>
          <p:cNvPr id="5" name="Rectangle 4"/>
          <p:cNvSpPr/>
          <p:nvPr/>
        </p:nvSpPr>
        <p:spPr>
          <a:xfrm>
            <a:off x="1285852" y="2500306"/>
            <a:ext cx="1560042" cy="369332"/>
          </a:xfrm>
          <a:prstGeom prst="rect">
            <a:avLst/>
          </a:prstGeom>
        </p:spPr>
        <p:txBody>
          <a:bodyPr wrap="none">
            <a:spAutoFit/>
          </a:bodyPr>
          <a:lstStyle/>
          <a:p>
            <a:pPr eaLnBrk="0" fontAlgn="base" hangingPunct="0">
              <a:spcBef>
                <a:spcPct val="0"/>
              </a:spcBef>
              <a:spcAft>
                <a:spcPct val="0"/>
              </a:spcAft>
            </a:pPr>
            <a:r>
              <a:rPr lang="en-GB" b="1" dirty="0" smtClean="0">
                <a:latin typeface="Lucida Sans Unicode" pitchFamily="34" charset="0"/>
                <a:ea typeface="Times New Roman" pitchFamily="18" charset="0"/>
                <a:cs typeface="Lucida Sans Unicode" pitchFamily="34" charset="0"/>
              </a:rPr>
              <a:t>V =</a:t>
            </a:r>
            <a:r>
              <a:rPr lang="en-US" b="1" dirty="0" smtClean="0">
                <a:latin typeface="Lucida Sans Unicode" pitchFamily="34" charset="0"/>
                <a:ea typeface="Times New Roman" pitchFamily="18" charset="0"/>
                <a:cs typeface="Lucida Sans Unicode" pitchFamily="34" charset="0"/>
              </a:rPr>
              <a:t>340 m/s</a:t>
            </a:r>
            <a:endParaRPr lang="en-US" dirty="0" smtClean="0">
              <a:latin typeface="Symbol" pitchFamily="18" charset="2"/>
            </a:endParaRPr>
          </a:p>
        </p:txBody>
      </p:sp>
      <p:sp>
        <p:nvSpPr>
          <p:cNvPr id="6" name="Rectangle 5"/>
          <p:cNvSpPr/>
          <p:nvPr/>
        </p:nvSpPr>
        <p:spPr>
          <a:xfrm>
            <a:off x="3143240" y="2500306"/>
            <a:ext cx="1489510" cy="369332"/>
          </a:xfrm>
          <a:prstGeom prst="rect">
            <a:avLst/>
          </a:prstGeom>
        </p:spPr>
        <p:txBody>
          <a:bodyPr wrap="none">
            <a:spAutoFit/>
          </a:bodyPr>
          <a:lstStyle/>
          <a:p>
            <a:pPr eaLnBrk="0" fontAlgn="base" hangingPunct="0">
              <a:spcBef>
                <a:spcPct val="0"/>
              </a:spcBef>
              <a:spcAft>
                <a:spcPct val="0"/>
              </a:spcAft>
            </a:pPr>
            <a:r>
              <a:rPr lang="en-GB" b="1" dirty="0" smtClean="0">
                <a:latin typeface="Lucida Sans Unicode" pitchFamily="34" charset="0"/>
                <a:ea typeface="Times New Roman" pitchFamily="18" charset="0"/>
                <a:cs typeface="Lucida Sans Unicode" pitchFamily="34" charset="0"/>
              </a:rPr>
              <a:t>f  = 440 Hz</a:t>
            </a:r>
            <a:endParaRPr lang="en-US" dirty="0" smtClean="0">
              <a:latin typeface="Symbol" pitchFamily="18" charset="2"/>
            </a:endParaRPr>
          </a:p>
        </p:txBody>
      </p:sp>
      <p:sp>
        <p:nvSpPr>
          <p:cNvPr id="7" name="Rectangle 6"/>
          <p:cNvSpPr/>
          <p:nvPr/>
        </p:nvSpPr>
        <p:spPr>
          <a:xfrm>
            <a:off x="4929190" y="2500306"/>
            <a:ext cx="729687" cy="369332"/>
          </a:xfrm>
          <a:prstGeom prst="rect">
            <a:avLst/>
          </a:prstGeom>
        </p:spPr>
        <p:txBody>
          <a:bodyPr wrap="none">
            <a:spAutoFit/>
          </a:bodyPr>
          <a:lstStyle/>
          <a:p>
            <a:pPr eaLnBrk="0" fontAlgn="base" hangingPunct="0">
              <a:spcBef>
                <a:spcPct val="0"/>
              </a:spcBef>
              <a:spcAft>
                <a:spcPct val="0"/>
              </a:spcAft>
            </a:pPr>
            <a:r>
              <a:rPr lang="en-GB" b="1" dirty="0" smtClean="0">
                <a:latin typeface="Lucida Sans Unicode" pitchFamily="34" charset="0"/>
                <a:ea typeface="Times New Roman" pitchFamily="18" charset="0"/>
                <a:cs typeface="Lucida Sans Unicode" pitchFamily="34" charset="0"/>
              </a:rPr>
              <a:t> </a:t>
            </a:r>
            <a:r>
              <a:rPr lang="en-US" dirty="0" smtClean="0">
                <a:latin typeface="Symbol" pitchFamily="18" charset="2"/>
              </a:rPr>
              <a:t>l =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428596" y="17488"/>
            <a:ext cx="8358246" cy="65402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smtClean="0">
                <a:ln>
                  <a:noFill/>
                </a:ln>
                <a:effectLst/>
                <a:latin typeface="Lucida Sans Unicode" pitchFamily="34" charset="0"/>
                <a:ea typeface="Times New Roman" pitchFamily="18" charset="0"/>
                <a:cs typeface="Lucida Sans Unicode" pitchFamily="34" charset="0"/>
              </a:rPr>
              <a:t>Resonance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Every object has a </a:t>
            </a:r>
            <a:r>
              <a:rPr kumimoji="0" lang="en-GB" b="1" i="1"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natural frequency </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which is the characteristic frequency at which it tends to vibrate when disturbed. For example, the sound of a metal bar dropped on the floor can be distinguished from a block of wood dropped in the same way.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The natural frequency depends upon factors such as the </a:t>
            </a: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shape</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 </a:t>
            </a: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density</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 and </a:t>
            </a: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stiffness</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 of the object.</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a:t>
            </a: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we will look at this again when we study the passage of sound through the fabric of buildings)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Resonance occurs when the natural frequency of an object coincides with the frequency of any vibrations applied to the object.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Example: An</a:t>
            </a:r>
            <a:r>
              <a:rPr kumimoji="0" lang="en-GB" b="1" i="0" u="none" strike="noStrike" cap="none" normalizeH="0" dirty="0" smtClean="0">
                <a:ln>
                  <a:noFill/>
                </a:ln>
                <a:solidFill>
                  <a:srgbClr val="0070C0"/>
                </a:solidFill>
                <a:effectLst/>
                <a:latin typeface="Lucida Sans Unicode" pitchFamily="34" charset="0"/>
                <a:ea typeface="Times New Roman" pitchFamily="18" charset="0"/>
                <a:cs typeface="Lucida Sans Unicode" pitchFamily="34" charset="0"/>
              </a:rPr>
              <a:t> older Car</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The result of resonance is extra large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 vibrations at this frequency</a:t>
            </a:r>
            <a:r>
              <a:rPr kumimoji="0" lang="en-GB" b="0" i="0" u="none" strike="noStrike" cap="none" normalizeH="0" dirty="0" smtClean="0">
                <a:ln>
                  <a:noFill/>
                </a:ln>
                <a:solidFill>
                  <a:schemeClr val="tx1"/>
                </a:solidFill>
                <a:effectLst/>
                <a:latin typeface="Lucida Sans Unicode" pitchFamily="34" charset="0"/>
                <a:ea typeface="Times New Roman" pitchFamily="18" charset="0"/>
                <a:cs typeface="Lucida Sans Unicode"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dirty="0" smtClean="0">
                <a:ln>
                  <a:noFill/>
                </a:ln>
                <a:solidFill>
                  <a:schemeClr val="tx1"/>
                </a:solidFill>
                <a:effectLst/>
                <a:latin typeface="Lucida Sans Unicode" pitchFamily="34" charset="0"/>
                <a:ea typeface="Times New Roman" pitchFamily="18" charset="0"/>
                <a:cs typeface="Lucida Sans Unicode" pitchFamily="34" charset="0"/>
              </a:rPr>
              <a:t>(remember the ‘Tacoma Narrows Bridge’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dirty="0" smtClean="0">
                <a:ln>
                  <a:noFill/>
                </a:ln>
                <a:solidFill>
                  <a:schemeClr val="tx1"/>
                </a:solidFill>
                <a:effectLst/>
                <a:latin typeface="Lucida Sans Unicode" pitchFamily="34" charset="0"/>
                <a:ea typeface="Times New Roman" pitchFamily="18" charset="0"/>
                <a:cs typeface="Lucida Sans Unicode" pitchFamily="34" charset="0"/>
              </a:rPr>
              <a:t>video?)</a:t>
            </a:r>
            <a:endPar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cs typeface="Lucida Sans Unicode" pitchFamily="34" charset="0"/>
            </a:endParaRPr>
          </a:p>
        </p:txBody>
      </p:sp>
      <p:pic>
        <p:nvPicPr>
          <p:cNvPr id="120834" name="Picture 2" descr="http://content.answcdn.com/main/content/img/getty/2/6/3301726.jpg"/>
          <p:cNvPicPr>
            <a:picLocks noChangeAspect="1" noChangeArrowheads="1"/>
          </p:cNvPicPr>
          <p:nvPr/>
        </p:nvPicPr>
        <p:blipFill>
          <a:blip r:embed="rId2" cstate="print"/>
          <a:srcRect/>
          <a:stretch>
            <a:fillRect/>
          </a:stretch>
        </p:blipFill>
        <p:spPr bwMode="auto">
          <a:xfrm>
            <a:off x="5580112" y="4293096"/>
            <a:ext cx="3347864" cy="2358723"/>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395536" y="426732"/>
            <a:ext cx="8358246" cy="432426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smtClean="0">
                <a:ln>
                  <a:noFill/>
                </a:ln>
                <a:effectLst/>
                <a:latin typeface="Lucida Sans Unicode" pitchFamily="34" charset="0"/>
                <a:ea typeface="Times New Roman" pitchFamily="18" charset="0"/>
                <a:cs typeface="Lucida Sans Unicode" pitchFamily="34" charset="0"/>
              </a:rPr>
              <a:t>Resonance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Resonance may occur in many mechanical systems. For instance, </a:t>
            </a: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it can cause loose parts of a car to rattle at certain speeds</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 when they resonate with the engine vibrations. </a:t>
            </a:r>
          </a:p>
          <a:p>
            <a:pPr marL="0" marR="0" lvl="0" indent="0" algn="just" defTabSz="914400" rtl="0" eaLnBrk="0" fontAlgn="base" latinLnBrk="0" hangingPunct="0">
              <a:lnSpc>
                <a:spcPct val="100000"/>
              </a:lnSpc>
              <a:spcBef>
                <a:spcPct val="0"/>
              </a:spcBef>
              <a:spcAft>
                <a:spcPct val="0"/>
              </a:spcAft>
              <a:buClrTx/>
              <a:buSzTx/>
              <a:buFontTx/>
              <a:buNone/>
              <a:tabLst/>
            </a:pPr>
            <a:endParaRPr lang="en-GB" dirty="0">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The swaying of a suspension bridge can resonate with footsteps from walkers</a:t>
            </a:r>
            <a:r>
              <a:rPr kumimoji="0" lang="en-GB" b="1" i="0" u="none" strike="noStrike" cap="none" normalizeH="0" dirty="0" smtClean="0">
                <a:ln>
                  <a:noFill/>
                </a:ln>
                <a:solidFill>
                  <a:srgbClr val="0070C0"/>
                </a:solidFill>
                <a:effectLst/>
                <a:latin typeface="Lucida Sans Unicode" pitchFamily="34" charset="0"/>
                <a:ea typeface="Times New Roman" pitchFamily="18" charset="0"/>
                <a:cs typeface="Lucida Sans Unicode" pitchFamily="34" charset="0"/>
              </a:rPr>
              <a:t> (New </a:t>
            </a:r>
            <a:r>
              <a:rPr lang="en-GB" b="1" dirty="0" smtClean="0">
                <a:solidFill>
                  <a:srgbClr val="0070C0"/>
                </a:solidFill>
                <a:latin typeface="Lucida Sans Unicode" pitchFamily="34" charset="0"/>
                <a:ea typeface="Times New Roman" pitchFamily="18" charset="0"/>
                <a:cs typeface="Lucida Sans Unicode" pitchFamily="34" charset="0"/>
              </a:rPr>
              <a:t>L</a:t>
            </a:r>
            <a:r>
              <a:rPr kumimoji="0" lang="en-GB" b="1" i="0" u="none" strike="noStrike" cap="none" normalizeH="0" dirty="0" smtClean="0">
                <a:ln>
                  <a:noFill/>
                </a:ln>
                <a:solidFill>
                  <a:srgbClr val="0070C0"/>
                </a:solidFill>
                <a:effectLst/>
                <a:latin typeface="Lucida Sans Unicode" pitchFamily="34" charset="0"/>
                <a:ea typeface="Times New Roman" pitchFamily="18" charset="0"/>
                <a:cs typeface="Lucida Sans Unicode" pitchFamily="34" charset="0"/>
              </a:rPr>
              <a:t>ondon bridge</a:t>
            </a:r>
            <a:r>
              <a:rPr lang="en-GB" b="1" dirty="0" smtClean="0">
                <a:solidFill>
                  <a:srgbClr val="0070C0"/>
                </a:solidFill>
                <a:latin typeface="Lucida Sans Unicode" pitchFamily="34" charset="0"/>
                <a:ea typeface="Times New Roman" pitchFamily="18" charset="0"/>
                <a:cs typeface="Lucida Sans Unicode" pitchFamily="34" charset="0"/>
              </a:rPr>
              <a:t>)</a:t>
            </a:r>
            <a:endPar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Less dramatic, but of practical application in buildings, is that resonance affects the transmission and absorption of sound within partitions and cavities. </a:t>
            </a:r>
            <a:endParaRPr lang="en-GB" dirty="0" smtClean="0">
              <a:latin typeface="Lucida Sans Unicode" pitchFamily="34"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GB" b="1" dirty="0" smtClean="0">
                <a:solidFill>
                  <a:srgbClr val="0070C0"/>
                </a:solidFill>
                <a:latin typeface="Lucida Sans Unicode" pitchFamily="34" charset="0"/>
                <a:ea typeface="Times New Roman" pitchFamily="18" charset="0"/>
                <a:cs typeface="Lucida Sans Unicode" pitchFamily="34" charset="0"/>
              </a:rPr>
              <a:t>The Laundry next door !</a:t>
            </a:r>
            <a:endPar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500034" y="428604"/>
            <a:ext cx="6550191" cy="584775"/>
          </a:xfrm>
          <a:prstGeom prst="rect">
            <a:avLst/>
          </a:prstGeom>
        </p:spPr>
        <p:txBody>
          <a:bodyPr wrap="none">
            <a:spAutoFit/>
          </a:bodyPr>
          <a:lstStyle/>
          <a:p>
            <a:pPr lvl="0" fontAlgn="base">
              <a:spcBef>
                <a:spcPct val="0"/>
              </a:spcBef>
              <a:spcAft>
                <a:spcPct val="0"/>
              </a:spcAft>
            </a:pPr>
            <a:r>
              <a:rPr lang="en-GB" sz="3200" b="1" dirty="0" smtClean="0">
                <a:latin typeface="Lucida Sans Unicode" pitchFamily="34" charset="0"/>
                <a:ea typeface="Times New Roman" pitchFamily="18" charset="0"/>
                <a:cs typeface="Lucida Sans Unicode" pitchFamily="34" charset="0"/>
              </a:rPr>
              <a:t>Intensity – Pressure relationship</a:t>
            </a:r>
          </a:p>
        </p:txBody>
      </p:sp>
      <p:sp>
        <p:nvSpPr>
          <p:cNvPr id="3" name="Rectangle 2"/>
          <p:cNvSpPr/>
          <p:nvPr/>
        </p:nvSpPr>
        <p:spPr>
          <a:xfrm>
            <a:off x="395536" y="1268760"/>
            <a:ext cx="7643866" cy="1631216"/>
          </a:xfrm>
          <a:prstGeom prst="rect">
            <a:avLst/>
          </a:prstGeom>
        </p:spPr>
        <p:txBody>
          <a:bodyPr wrap="square">
            <a:spAutoFit/>
          </a:bodyPr>
          <a:lstStyle/>
          <a:p>
            <a:pPr lvl="0" eaLnBrk="0" fontAlgn="base" hangingPunct="0">
              <a:spcBef>
                <a:spcPct val="0"/>
              </a:spcBef>
              <a:spcAft>
                <a:spcPct val="0"/>
              </a:spcAft>
            </a:pPr>
            <a:r>
              <a:rPr lang="en-GB" sz="2000" dirty="0" smtClean="0">
                <a:latin typeface="Lucida Sans Unicode" pitchFamily="34" charset="0"/>
                <a:ea typeface="Times New Roman" pitchFamily="18" charset="0"/>
                <a:cs typeface="Lucida Sans Unicode" pitchFamily="34" charset="0"/>
              </a:rPr>
              <a:t>The intensity of a sound is proportional to the square of its pressure and is expressed by the following formula</a:t>
            </a:r>
          </a:p>
          <a:p>
            <a:pPr lvl="0" eaLnBrk="0" fontAlgn="base" hangingPunct="0">
              <a:spcBef>
                <a:spcPct val="0"/>
              </a:spcBef>
              <a:spcAft>
                <a:spcPct val="0"/>
              </a:spcAft>
            </a:pPr>
            <a:endParaRPr lang="en-GB" sz="2000" dirty="0" smtClean="0">
              <a:latin typeface="Lucida Sans Unicode" pitchFamily="34" charset="0"/>
              <a:ea typeface="Times New Roman" pitchFamily="18" charset="0"/>
              <a:cs typeface="Lucida Sans Unicode" pitchFamily="34" charset="0"/>
            </a:endParaRPr>
          </a:p>
          <a:p>
            <a:pPr lvl="0" eaLnBrk="0" fontAlgn="base" hangingPunct="0">
              <a:spcBef>
                <a:spcPct val="0"/>
              </a:spcBef>
              <a:spcAft>
                <a:spcPct val="0"/>
              </a:spcAft>
            </a:pPr>
            <a:endParaRPr lang="en-GB" sz="2000" b="1" dirty="0" smtClean="0">
              <a:latin typeface="Lucida Sans Unicode" pitchFamily="34" charset="0"/>
              <a:ea typeface="Times New Roman" pitchFamily="18" charset="0"/>
              <a:cs typeface="Lucida Sans Unicode" pitchFamily="34" charset="0"/>
            </a:endParaRPr>
          </a:p>
          <a:p>
            <a:pPr lvl="0" eaLnBrk="0" fontAlgn="base" hangingPunct="0">
              <a:spcBef>
                <a:spcPct val="0"/>
              </a:spcBef>
              <a:spcAft>
                <a:spcPct val="0"/>
              </a:spcAft>
            </a:pPr>
            <a:endParaRPr lang="en-GB" sz="2000" dirty="0" smtClean="0">
              <a:latin typeface="Lucida Sans Unicode" pitchFamily="34" charset="0"/>
              <a:ea typeface="Times New Roman" pitchFamily="18" charset="0"/>
              <a:cs typeface="Lucida Sans Unicode" pitchFamily="34" charset="0"/>
            </a:endParaRPr>
          </a:p>
        </p:txBody>
      </p:sp>
      <p:sp>
        <p:nvSpPr>
          <p:cNvPr id="4" name="TextBox 3"/>
          <p:cNvSpPr txBox="1"/>
          <p:nvPr/>
        </p:nvSpPr>
        <p:spPr>
          <a:xfrm>
            <a:off x="1835696" y="2492897"/>
            <a:ext cx="864096" cy="369332"/>
          </a:xfrm>
          <a:prstGeom prst="rect">
            <a:avLst/>
          </a:prstGeom>
          <a:noFill/>
        </p:spPr>
        <p:txBody>
          <a:bodyPr wrap="square" rtlCol="0">
            <a:spAutoFit/>
          </a:bodyPr>
          <a:lstStyle/>
          <a:p>
            <a:r>
              <a:rPr lang="en-GB" dirty="0" smtClean="0"/>
              <a:t> I = </a:t>
            </a:r>
            <a:r>
              <a:rPr lang="en-GB" i="1" u="sng" dirty="0" smtClean="0"/>
              <a:t>p</a:t>
            </a:r>
            <a:r>
              <a:rPr lang="en-US" b="1" i="1" u="sng" baseline="30000" dirty="0" smtClean="0"/>
              <a:t> </a:t>
            </a:r>
            <a:r>
              <a:rPr lang="en-US" b="1" u="sng" baseline="30000" dirty="0" smtClean="0"/>
              <a:t>2</a:t>
            </a:r>
            <a:endParaRPr lang="en-GB" dirty="0"/>
          </a:p>
        </p:txBody>
      </p:sp>
      <p:sp>
        <p:nvSpPr>
          <p:cNvPr id="5" name="TextBox 4"/>
          <p:cNvSpPr txBox="1"/>
          <p:nvPr/>
        </p:nvSpPr>
        <p:spPr>
          <a:xfrm>
            <a:off x="2195736" y="2852936"/>
            <a:ext cx="504056" cy="369332"/>
          </a:xfrm>
          <a:prstGeom prst="rect">
            <a:avLst/>
          </a:prstGeom>
          <a:noFill/>
        </p:spPr>
        <p:txBody>
          <a:bodyPr wrap="square" rtlCol="0">
            <a:spAutoFit/>
          </a:bodyPr>
          <a:lstStyle/>
          <a:p>
            <a:r>
              <a:rPr lang="en-GB" dirty="0" smtClean="0">
                <a:latin typeface="Symbol" pitchFamily="18" charset="2"/>
              </a:rPr>
              <a:t>r</a:t>
            </a:r>
            <a:r>
              <a:rPr lang="en-GB" dirty="0" smtClean="0"/>
              <a:t> </a:t>
            </a:r>
            <a:r>
              <a:rPr lang="en-GB" dirty="0" smtClean="0">
                <a:latin typeface="Symbol" pitchFamily="18" charset="2"/>
              </a:rPr>
              <a:t>n</a:t>
            </a:r>
            <a:endParaRPr lang="en-GB" dirty="0"/>
          </a:p>
        </p:txBody>
      </p:sp>
      <p:sp>
        <p:nvSpPr>
          <p:cNvPr id="6" name="Rectangle 5"/>
          <p:cNvSpPr/>
          <p:nvPr/>
        </p:nvSpPr>
        <p:spPr>
          <a:xfrm>
            <a:off x="1619672" y="2420888"/>
            <a:ext cx="1656184" cy="7920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755576" y="3645024"/>
            <a:ext cx="5040560" cy="2031325"/>
          </a:xfrm>
          <a:prstGeom prst="rect">
            <a:avLst/>
          </a:prstGeom>
          <a:noFill/>
        </p:spPr>
        <p:txBody>
          <a:bodyPr wrap="square" rtlCol="0">
            <a:spAutoFit/>
          </a:bodyPr>
          <a:lstStyle/>
          <a:p>
            <a:r>
              <a:rPr lang="en-GB" dirty="0" smtClean="0"/>
              <a:t>where  I  = intensity of the sound (W/m</a:t>
            </a:r>
            <a:r>
              <a:rPr lang="en-US" b="1" baseline="30000" dirty="0" smtClean="0"/>
              <a:t> 2 </a:t>
            </a:r>
            <a:r>
              <a:rPr lang="en-GB" dirty="0" smtClean="0"/>
              <a:t>)</a:t>
            </a:r>
          </a:p>
          <a:p>
            <a:r>
              <a:rPr lang="en-GB" dirty="0" smtClean="0"/>
              <a:t>             </a:t>
            </a:r>
            <a:r>
              <a:rPr lang="en-GB" i="1" dirty="0" smtClean="0"/>
              <a:t>p</a:t>
            </a:r>
            <a:r>
              <a:rPr lang="en-GB" dirty="0" smtClean="0"/>
              <a:t> = pressure of the sound (Pa)</a:t>
            </a:r>
          </a:p>
          <a:p>
            <a:r>
              <a:rPr lang="en-GB" dirty="0" smtClean="0"/>
              <a:t>             </a:t>
            </a:r>
            <a:r>
              <a:rPr lang="en-GB" dirty="0" smtClean="0">
                <a:latin typeface="Symbol" pitchFamily="18" charset="2"/>
              </a:rPr>
              <a:t>r = </a:t>
            </a:r>
            <a:r>
              <a:rPr lang="en-GB" dirty="0" smtClean="0"/>
              <a:t>density of the material (kg/m</a:t>
            </a:r>
            <a:r>
              <a:rPr lang="en-US" b="1" baseline="30000" dirty="0" smtClean="0"/>
              <a:t> 3</a:t>
            </a:r>
            <a:r>
              <a:rPr lang="en-GB" dirty="0" smtClean="0"/>
              <a:t>)</a:t>
            </a:r>
          </a:p>
          <a:p>
            <a:r>
              <a:rPr lang="en-GB" dirty="0" smtClean="0"/>
              <a:t>           </a:t>
            </a:r>
            <a:r>
              <a:rPr lang="en-GB" dirty="0" smtClean="0">
                <a:latin typeface="Symbol" pitchFamily="18" charset="2"/>
              </a:rPr>
              <a:t> </a:t>
            </a:r>
            <a:r>
              <a:rPr lang="en-GB" dirty="0" smtClean="0"/>
              <a:t> </a:t>
            </a:r>
            <a:r>
              <a:rPr lang="en-GB" dirty="0" smtClean="0">
                <a:latin typeface="Symbol" pitchFamily="18" charset="2"/>
              </a:rPr>
              <a:t>n = </a:t>
            </a:r>
            <a:r>
              <a:rPr lang="en-GB" dirty="0" smtClean="0"/>
              <a:t>velocity of sound (m/s)</a:t>
            </a:r>
          </a:p>
          <a:p>
            <a:endParaRPr lang="en-GB" dirty="0" smtClean="0"/>
          </a:p>
          <a:p>
            <a:r>
              <a:rPr lang="en-GB" dirty="0" smtClean="0"/>
              <a:t>            </a:t>
            </a:r>
          </a:p>
          <a:p>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500034" y="428604"/>
            <a:ext cx="4403770" cy="584775"/>
          </a:xfrm>
          <a:prstGeom prst="rect">
            <a:avLst/>
          </a:prstGeom>
        </p:spPr>
        <p:txBody>
          <a:bodyPr wrap="none">
            <a:spAutoFit/>
          </a:bodyPr>
          <a:lstStyle/>
          <a:p>
            <a:pPr lvl="0" fontAlgn="base">
              <a:spcBef>
                <a:spcPct val="0"/>
              </a:spcBef>
              <a:spcAft>
                <a:spcPct val="0"/>
              </a:spcAft>
            </a:pPr>
            <a:r>
              <a:rPr lang="en-GB" sz="3200" b="1" dirty="0" smtClean="0">
                <a:latin typeface="Lucida Sans Unicode" pitchFamily="34" charset="0"/>
                <a:ea typeface="Times New Roman" pitchFamily="18" charset="0"/>
                <a:cs typeface="Lucida Sans Unicode" pitchFamily="34" charset="0"/>
              </a:rPr>
              <a:t>Sound Intensity Level</a:t>
            </a:r>
          </a:p>
        </p:txBody>
      </p:sp>
      <p:sp>
        <p:nvSpPr>
          <p:cNvPr id="3" name="TextBox 2"/>
          <p:cNvSpPr txBox="1"/>
          <p:nvPr/>
        </p:nvSpPr>
        <p:spPr>
          <a:xfrm>
            <a:off x="467544" y="1844824"/>
            <a:ext cx="7848872" cy="1015663"/>
          </a:xfrm>
          <a:prstGeom prst="rect">
            <a:avLst/>
          </a:prstGeom>
          <a:noFill/>
        </p:spPr>
        <p:txBody>
          <a:bodyPr wrap="square" rtlCol="0">
            <a:spAutoFit/>
          </a:bodyPr>
          <a:lstStyle/>
          <a:p>
            <a:r>
              <a:rPr lang="en-GB" sz="2000" dirty="0" smtClean="0">
                <a:latin typeface="Lucida Sans Unicode" pitchFamily="34" charset="0"/>
                <a:cs typeface="Lucida Sans Unicode" pitchFamily="34" charset="0"/>
              </a:rPr>
              <a:t>If the sound strength is considered in terms of intensity, then a sound intensity level (SIL) is given by the formula :-</a:t>
            </a:r>
          </a:p>
          <a:p>
            <a:endParaRPr lang="en-GB" sz="2000" dirty="0">
              <a:latin typeface="Lucida Sans Unicode" pitchFamily="34" charset="0"/>
              <a:cs typeface="Lucida Sans Unicode" pitchFamily="34" charset="0"/>
            </a:endParaRPr>
          </a:p>
        </p:txBody>
      </p:sp>
      <p:sp>
        <p:nvSpPr>
          <p:cNvPr id="4" name="TextBox 3"/>
          <p:cNvSpPr txBox="1"/>
          <p:nvPr/>
        </p:nvSpPr>
        <p:spPr>
          <a:xfrm>
            <a:off x="755576" y="3140968"/>
            <a:ext cx="7848872" cy="461665"/>
          </a:xfrm>
          <a:prstGeom prst="rect">
            <a:avLst/>
          </a:prstGeom>
          <a:noFill/>
        </p:spPr>
        <p:txBody>
          <a:bodyPr wrap="square" rtlCol="0">
            <a:spAutoFit/>
          </a:bodyPr>
          <a:lstStyle/>
          <a:p>
            <a:r>
              <a:rPr lang="en-GB" sz="2400" dirty="0" smtClean="0">
                <a:latin typeface="Lucida Sans Unicode" pitchFamily="34" charset="0"/>
                <a:cs typeface="Lucida Sans Unicode" pitchFamily="34" charset="0"/>
              </a:rPr>
              <a:t>                    </a:t>
            </a:r>
            <a:r>
              <a:rPr lang="en-GB" sz="2400" dirty="0" smtClean="0">
                <a:solidFill>
                  <a:srgbClr val="0070C0"/>
                </a:solidFill>
                <a:latin typeface="Lucida Sans Unicode" pitchFamily="34" charset="0"/>
                <a:cs typeface="Lucida Sans Unicode" pitchFamily="34" charset="0"/>
              </a:rPr>
              <a:t>SIL = 10 log</a:t>
            </a:r>
            <a:r>
              <a:rPr lang="en-GB" sz="2400" baseline="-25000" dirty="0" smtClean="0">
                <a:solidFill>
                  <a:srgbClr val="0070C0"/>
                </a:solidFill>
                <a:latin typeface="Lucida Sans Unicode" pitchFamily="34" charset="0"/>
                <a:cs typeface="Lucida Sans Unicode" pitchFamily="34" charset="0"/>
              </a:rPr>
              <a:t>10    </a:t>
            </a:r>
            <a:r>
              <a:rPr lang="en-GB" sz="2400" i="1" dirty="0" smtClean="0">
                <a:solidFill>
                  <a:srgbClr val="0070C0"/>
                </a:solidFill>
                <a:latin typeface="Symbol" pitchFamily="18" charset="2"/>
                <a:cs typeface="Lucida Sans Unicode" pitchFamily="34" charset="0"/>
              </a:rPr>
              <a:t>I </a:t>
            </a:r>
            <a:r>
              <a:rPr lang="en-GB" sz="2400" i="1" baseline="-25000" dirty="0" smtClean="0">
                <a:solidFill>
                  <a:srgbClr val="0070C0"/>
                </a:solidFill>
                <a:latin typeface="Symbol" pitchFamily="18" charset="2"/>
                <a:cs typeface="Lucida Sans Unicode" pitchFamily="34" charset="0"/>
              </a:rPr>
              <a:t> </a:t>
            </a:r>
            <a:r>
              <a:rPr lang="en-GB" sz="2400" baseline="-25000" dirty="0" smtClean="0">
                <a:solidFill>
                  <a:srgbClr val="0070C0"/>
                </a:solidFill>
                <a:latin typeface="Lucida Sans Unicode" pitchFamily="34" charset="0"/>
                <a:cs typeface="Lucida Sans Unicode" pitchFamily="34" charset="0"/>
              </a:rPr>
              <a:t> </a:t>
            </a:r>
            <a:endParaRPr lang="en-GB" sz="2400" baseline="-25000" dirty="0">
              <a:solidFill>
                <a:srgbClr val="0070C0"/>
              </a:solidFill>
              <a:latin typeface="Lucida Sans Unicode" pitchFamily="34" charset="0"/>
              <a:cs typeface="Lucida Sans Unicode" pitchFamily="34" charset="0"/>
            </a:endParaRPr>
          </a:p>
        </p:txBody>
      </p:sp>
      <p:cxnSp>
        <p:nvCxnSpPr>
          <p:cNvPr id="6" name="Straight Connector 5"/>
          <p:cNvCxnSpPr/>
          <p:nvPr/>
        </p:nvCxnSpPr>
        <p:spPr>
          <a:xfrm>
            <a:off x="5004048" y="3573016"/>
            <a:ext cx="36004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Left Bracket 6"/>
          <p:cNvSpPr/>
          <p:nvPr/>
        </p:nvSpPr>
        <p:spPr>
          <a:xfrm>
            <a:off x="4932040" y="3284984"/>
            <a:ext cx="45719" cy="576064"/>
          </a:xfrm>
          <a:prstGeom prst="lef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 name="Rectangle 7"/>
          <p:cNvSpPr/>
          <p:nvPr/>
        </p:nvSpPr>
        <p:spPr>
          <a:xfrm rot="10800000" flipV="1">
            <a:off x="5004048" y="3645024"/>
            <a:ext cx="1080120" cy="461665"/>
          </a:xfrm>
          <a:prstGeom prst="rect">
            <a:avLst/>
          </a:prstGeom>
        </p:spPr>
        <p:txBody>
          <a:bodyPr wrap="square">
            <a:spAutoFit/>
          </a:bodyPr>
          <a:lstStyle/>
          <a:p>
            <a:r>
              <a:rPr lang="en-GB" sz="2400" i="1" dirty="0" smtClean="0">
                <a:solidFill>
                  <a:srgbClr val="0070C0"/>
                </a:solidFill>
                <a:latin typeface="Symbol" pitchFamily="18" charset="2"/>
                <a:cs typeface="Lucida Sans Unicode" pitchFamily="34" charset="0"/>
              </a:rPr>
              <a:t>I </a:t>
            </a:r>
            <a:r>
              <a:rPr lang="en-GB" sz="1600" i="1" baseline="-25000" dirty="0" smtClean="0">
                <a:solidFill>
                  <a:srgbClr val="0070C0"/>
                </a:solidFill>
                <a:latin typeface="+mj-lt"/>
                <a:cs typeface="Lucida Sans Unicode" pitchFamily="34" charset="0"/>
              </a:rPr>
              <a:t>ref </a:t>
            </a:r>
            <a:r>
              <a:rPr lang="en-GB" sz="1600" baseline="-25000" dirty="0" smtClean="0">
                <a:solidFill>
                  <a:srgbClr val="0070C0"/>
                </a:solidFill>
                <a:latin typeface="+mj-lt"/>
                <a:cs typeface="Lucida Sans Unicode" pitchFamily="34" charset="0"/>
              </a:rPr>
              <a:t> </a:t>
            </a:r>
            <a:endParaRPr lang="en-GB" sz="1600" baseline="-25000" dirty="0">
              <a:solidFill>
                <a:srgbClr val="0070C0"/>
              </a:solidFill>
              <a:latin typeface="+mj-lt"/>
              <a:cs typeface="Lucida Sans Unicode" pitchFamily="34" charset="0"/>
            </a:endParaRPr>
          </a:p>
        </p:txBody>
      </p:sp>
      <p:sp>
        <p:nvSpPr>
          <p:cNvPr id="10" name="Right Bracket 9"/>
          <p:cNvSpPr/>
          <p:nvPr/>
        </p:nvSpPr>
        <p:spPr>
          <a:xfrm>
            <a:off x="5652120" y="3284984"/>
            <a:ext cx="45719" cy="576064"/>
          </a:xfrm>
          <a:prstGeom prst="righ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 name="TextBox 10"/>
          <p:cNvSpPr txBox="1"/>
          <p:nvPr/>
        </p:nvSpPr>
        <p:spPr>
          <a:xfrm>
            <a:off x="755576" y="4581128"/>
            <a:ext cx="7272808" cy="400110"/>
          </a:xfrm>
          <a:prstGeom prst="rect">
            <a:avLst/>
          </a:prstGeom>
          <a:noFill/>
        </p:spPr>
        <p:txBody>
          <a:bodyPr wrap="square" rtlCol="0">
            <a:spAutoFit/>
          </a:bodyPr>
          <a:lstStyle/>
          <a:p>
            <a:r>
              <a:rPr lang="en-GB" sz="2000" dirty="0" smtClean="0">
                <a:latin typeface="Lucida Sans Unicode" pitchFamily="34" charset="0"/>
                <a:cs typeface="Lucida Sans Unicode" pitchFamily="34" charset="0"/>
              </a:rPr>
              <a:t>where </a:t>
            </a:r>
            <a:r>
              <a:rPr lang="en-GB" sz="2000" i="1" dirty="0" smtClean="0">
                <a:latin typeface="Symbol" pitchFamily="18" charset="2"/>
                <a:cs typeface="Lucida Sans Unicode" pitchFamily="34" charset="0"/>
              </a:rPr>
              <a:t>I </a:t>
            </a:r>
            <a:r>
              <a:rPr lang="en-GB" sz="2000" dirty="0" smtClean="0">
                <a:latin typeface="Lucida Sans Unicode" pitchFamily="34" charset="0"/>
                <a:cs typeface="Lucida Sans Unicode" pitchFamily="34" charset="0"/>
              </a:rPr>
              <a:t>     = intensity of sound being measured (W/m</a:t>
            </a:r>
            <a:r>
              <a:rPr lang="en-GB" sz="2000" baseline="30000" dirty="0" smtClean="0">
                <a:latin typeface="Lucida Sans Unicode" pitchFamily="34" charset="0"/>
                <a:cs typeface="Lucida Sans Unicode" pitchFamily="34" charset="0"/>
              </a:rPr>
              <a:t>2</a:t>
            </a:r>
            <a:r>
              <a:rPr lang="en-GB" sz="2000" dirty="0" smtClean="0">
                <a:latin typeface="Lucida Sans Unicode" pitchFamily="34" charset="0"/>
                <a:cs typeface="Lucida Sans Unicode" pitchFamily="34" charset="0"/>
              </a:rPr>
              <a:t>)</a:t>
            </a:r>
            <a:endParaRPr lang="en-GB" sz="2000" dirty="0">
              <a:latin typeface="Lucida Sans Unicode" pitchFamily="34" charset="0"/>
              <a:cs typeface="Lucida Sans Unicode" pitchFamily="34" charset="0"/>
            </a:endParaRPr>
          </a:p>
        </p:txBody>
      </p:sp>
      <p:sp>
        <p:nvSpPr>
          <p:cNvPr id="12" name="Rectangle 11"/>
          <p:cNvSpPr/>
          <p:nvPr/>
        </p:nvSpPr>
        <p:spPr>
          <a:xfrm>
            <a:off x="1547664" y="4941168"/>
            <a:ext cx="608949" cy="400110"/>
          </a:xfrm>
          <a:prstGeom prst="rect">
            <a:avLst/>
          </a:prstGeom>
        </p:spPr>
        <p:txBody>
          <a:bodyPr wrap="none">
            <a:spAutoFit/>
          </a:bodyPr>
          <a:lstStyle/>
          <a:p>
            <a:r>
              <a:rPr lang="en-GB" sz="2000" i="1" dirty="0" smtClean="0">
                <a:latin typeface="Symbol" pitchFamily="18" charset="2"/>
                <a:cs typeface="Lucida Sans Unicode" pitchFamily="34" charset="0"/>
              </a:rPr>
              <a:t>I </a:t>
            </a:r>
            <a:r>
              <a:rPr lang="en-GB" sz="2000" i="1" baseline="-25000" dirty="0" smtClean="0">
                <a:cs typeface="Lucida Sans Unicode" pitchFamily="34" charset="0"/>
              </a:rPr>
              <a:t>ref </a:t>
            </a:r>
            <a:r>
              <a:rPr lang="en-GB" sz="2000" baseline="-25000" dirty="0" smtClean="0">
                <a:cs typeface="Lucida Sans Unicode" pitchFamily="34" charset="0"/>
              </a:rPr>
              <a:t> </a:t>
            </a:r>
            <a:endParaRPr lang="en-GB" sz="2000" baseline="-25000" dirty="0">
              <a:cs typeface="Lucida Sans Unicode" pitchFamily="34" charset="0"/>
            </a:endParaRPr>
          </a:p>
        </p:txBody>
      </p:sp>
      <p:sp>
        <p:nvSpPr>
          <p:cNvPr id="13" name="Rectangle 12"/>
          <p:cNvSpPr/>
          <p:nvPr/>
        </p:nvSpPr>
        <p:spPr>
          <a:xfrm>
            <a:off x="2267744" y="5013176"/>
            <a:ext cx="6876256" cy="646331"/>
          </a:xfrm>
          <a:prstGeom prst="rect">
            <a:avLst/>
          </a:prstGeom>
        </p:spPr>
        <p:txBody>
          <a:bodyPr wrap="square">
            <a:spAutoFit/>
          </a:bodyPr>
          <a:lstStyle/>
          <a:p>
            <a:r>
              <a:rPr lang="en-GB" dirty="0" smtClean="0">
                <a:latin typeface="Lucida Sans Unicode" pitchFamily="34" charset="0"/>
                <a:cs typeface="Lucida Sans Unicode" pitchFamily="34" charset="0"/>
              </a:rPr>
              <a:t>= intensity of the threshold of hearing taken as </a:t>
            </a:r>
          </a:p>
          <a:p>
            <a:r>
              <a:rPr lang="en-GB" dirty="0" smtClean="0">
                <a:latin typeface="Lucida Sans Unicode" pitchFamily="34" charset="0"/>
                <a:cs typeface="Lucida Sans Unicode" pitchFamily="34" charset="0"/>
              </a:rPr>
              <a:t>   1 x 10</a:t>
            </a:r>
            <a:r>
              <a:rPr lang="en-GB" baseline="30000" dirty="0" smtClean="0">
                <a:latin typeface="Lucida Sans Unicode" pitchFamily="34" charset="0"/>
                <a:cs typeface="Lucida Sans Unicode" pitchFamily="34" charset="0"/>
              </a:rPr>
              <a:t>-12</a:t>
            </a:r>
            <a:r>
              <a:rPr lang="en-GB" dirty="0" smtClean="0">
                <a:latin typeface="Lucida Sans Unicode" pitchFamily="34" charset="0"/>
                <a:cs typeface="Lucida Sans Unicode" pitchFamily="34" charset="0"/>
              </a:rPr>
              <a:t> W/m</a:t>
            </a:r>
            <a:r>
              <a:rPr lang="en-GB" baseline="30000" dirty="0" smtClean="0">
                <a:latin typeface="Lucida Sans Unicode" pitchFamily="34" charset="0"/>
                <a:cs typeface="Lucida Sans Unicode" pitchFamily="34" charset="0"/>
              </a:rPr>
              <a:t>2</a:t>
            </a:r>
            <a:endParaRPr lang="en-GB" dirty="0">
              <a:latin typeface="Lucida Sans Unicode" pitchFamily="34" charset="0"/>
              <a:cs typeface="Lucida Sans Unicode"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539552" y="476673"/>
            <a:ext cx="8064896" cy="1200329"/>
          </a:xfrm>
          <a:prstGeom prst="rect">
            <a:avLst/>
          </a:prstGeom>
          <a:noFill/>
        </p:spPr>
        <p:txBody>
          <a:bodyPr wrap="square" rtlCol="0">
            <a:spAutoFit/>
          </a:bodyPr>
          <a:lstStyle/>
          <a:p>
            <a:r>
              <a:rPr lang="en-GB" sz="3600" u="sng" dirty="0" smtClean="0"/>
              <a:t>Assignment 1 general feedback:</a:t>
            </a:r>
          </a:p>
          <a:p>
            <a:r>
              <a:rPr lang="en-GB" sz="3600" u="sng" dirty="0" smtClean="0"/>
              <a:t> </a:t>
            </a:r>
            <a:endParaRPr lang="en-GB" sz="3600" u="sng" dirty="0"/>
          </a:p>
        </p:txBody>
      </p:sp>
      <p:sp>
        <p:nvSpPr>
          <p:cNvPr id="3" name="TextBox 2"/>
          <p:cNvSpPr txBox="1"/>
          <p:nvPr/>
        </p:nvSpPr>
        <p:spPr>
          <a:xfrm>
            <a:off x="539552" y="1196752"/>
            <a:ext cx="8208912" cy="7571303"/>
          </a:xfrm>
          <a:prstGeom prst="rect">
            <a:avLst/>
          </a:prstGeom>
          <a:noFill/>
        </p:spPr>
        <p:txBody>
          <a:bodyPr wrap="square" rtlCol="0">
            <a:spAutoFit/>
          </a:bodyPr>
          <a:lstStyle/>
          <a:p>
            <a:endParaRPr lang="en-GB" dirty="0" smtClean="0"/>
          </a:p>
          <a:p>
            <a:pPr marL="342900" indent="-342900">
              <a:buAutoNum type="arabicPeriod"/>
            </a:pPr>
            <a:r>
              <a:rPr lang="en-GB" b="1" dirty="0" smtClean="0"/>
              <a:t>Question 1</a:t>
            </a:r>
            <a:r>
              <a:rPr lang="en-GB" dirty="0" smtClean="0"/>
              <a:t> : asked for you to ‘compare and contrast’ the two types of </a:t>
            </a:r>
          </a:p>
          <a:p>
            <a:pPr marL="342900" indent="-342900"/>
            <a:r>
              <a:rPr lang="en-GB" dirty="0" smtClean="0"/>
              <a:t>      framework, </a:t>
            </a:r>
            <a:r>
              <a:rPr lang="en-GB" b="1" dirty="0" smtClean="0"/>
              <a:t>not</a:t>
            </a:r>
            <a:r>
              <a:rPr lang="en-GB" dirty="0" smtClean="0"/>
              <a:t> just give a summary of the materials or just a listing of advantages and disadvantages. </a:t>
            </a:r>
          </a:p>
          <a:p>
            <a:endParaRPr lang="en-GB" dirty="0" smtClean="0"/>
          </a:p>
          <a:p>
            <a:r>
              <a:rPr lang="en-GB" b="1" dirty="0" smtClean="0"/>
              <a:t>Read the question</a:t>
            </a:r>
            <a:r>
              <a:rPr lang="en-GB" dirty="0" smtClean="0"/>
              <a:t>...to understand what is expected by way of an answer.</a:t>
            </a:r>
          </a:p>
          <a:p>
            <a:r>
              <a:rPr lang="en-GB" dirty="0" smtClean="0"/>
              <a:t>This is vitally important in exams.</a:t>
            </a:r>
          </a:p>
          <a:p>
            <a:endParaRPr lang="en-GB" dirty="0" smtClean="0"/>
          </a:p>
          <a:p>
            <a:r>
              <a:rPr lang="en-GB" b="1" dirty="0" smtClean="0"/>
              <a:t>2.</a:t>
            </a:r>
            <a:r>
              <a:rPr lang="en-GB" dirty="0" smtClean="0"/>
              <a:t> In written assignment, don’t use the question paper to answer your  </a:t>
            </a:r>
          </a:p>
          <a:p>
            <a:r>
              <a:rPr lang="en-GB" dirty="0" smtClean="0"/>
              <a:t>    questions. </a:t>
            </a:r>
          </a:p>
          <a:p>
            <a:r>
              <a:rPr lang="en-GB" dirty="0" smtClean="0"/>
              <a:t>    Its lazy and messy. Especially </a:t>
            </a:r>
            <a:r>
              <a:rPr lang="en-GB" b="1" dirty="0" smtClean="0"/>
              <a:t>don’t</a:t>
            </a:r>
            <a:r>
              <a:rPr lang="en-GB" dirty="0" smtClean="0"/>
              <a:t> use pencil....always ink or print.  </a:t>
            </a:r>
          </a:p>
          <a:p>
            <a:r>
              <a:rPr lang="en-GB" dirty="0"/>
              <a:t> </a:t>
            </a:r>
            <a:r>
              <a:rPr lang="en-GB" dirty="0" smtClean="0"/>
              <a:t>   You should   be submitting the work as word processed not hand written.</a:t>
            </a:r>
          </a:p>
          <a:p>
            <a:endParaRPr lang="en-GB" dirty="0" smtClean="0"/>
          </a:p>
          <a:p>
            <a:r>
              <a:rPr lang="en-GB" b="1" dirty="0" smtClean="0"/>
              <a:t>3.</a:t>
            </a:r>
            <a:r>
              <a:rPr lang="en-GB" dirty="0" smtClean="0"/>
              <a:t> Always show full equations  / working out for all numerical questions </a:t>
            </a:r>
          </a:p>
          <a:p>
            <a:r>
              <a:rPr lang="en-GB" dirty="0" smtClean="0"/>
              <a:t>    More marks for how you got to the answer than just stating the answer.</a:t>
            </a:r>
          </a:p>
          <a:p>
            <a:endParaRPr lang="en-GB" dirty="0" smtClean="0"/>
          </a:p>
          <a:p>
            <a:r>
              <a:rPr lang="en-GB" dirty="0" smtClean="0"/>
              <a:t>4. Number your pages.</a:t>
            </a:r>
          </a:p>
          <a:p>
            <a:endParaRPr lang="en-GB" dirty="0" smtClean="0"/>
          </a:p>
          <a:p>
            <a:r>
              <a:rPr lang="en-GB" dirty="0" smtClean="0"/>
              <a:t>5. Avoid using bullet points if you can – use full descriptive text.</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323528" y="332656"/>
            <a:ext cx="6768752" cy="584775"/>
          </a:xfrm>
          <a:prstGeom prst="rect">
            <a:avLst/>
          </a:prstGeom>
          <a:noFill/>
        </p:spPr>
        <p:txBody>
          <a:bodyPr wrap="square" rtlCol="0">
            <a:spAutoFit/>
          </a:bodyPr>
          <a:lstStyle/>
          <a:p>
            <a:r>
              <a:rPr lang="en-GB" sz="3200" u="sng" dirty="0" smtClean="0"/>
              <a:t>Assignment 1 General Feedback</a:t>
            </a:r>
            <a:endParaRPr lang="en-GB" sz="3200" u="sng" dirty="0"/>
          </a:p>
        </p:txBody>
      </p:sp>
      <p:sp>
        <p:nvSpPr>
          <p:cNvPr id="3" name="TextBox 2"/>
          <p:cNvSpPr txBox="1"/>
          <p:nvPr/>
        </p:nvSpPr>
        <p:spPr>
          <a:xfrm>
            <a:off x="395536" y="1052736"/>
            <a:ext cx="8352928" cy="6771084"/>
          </a:xfrm>
          <a:prstGeom prst="rect">
            <a:avLst/>
          </a:prstGeom>
          <a:noFill/>
        </p:spPr>
        <p:txBody>
          <a:bodyPr wrap="square" rtlCol="0">
            <a:spAutoFit/>
          </a:bodyPr>
          <a:lstStyle/>
          <a:p>
            <a:pPr marL="342900" indent="-342900">
              <a:buAutoNum type="arabicPeriod"/>
            </a:pPr>
            <a:r>
              <a:rPr lang="en-GB" sz="2000" dirty="0" smtClean="0"/>
              <a:t>Note the ‘assessment criteria’.</a:t>
            </a:r>
          </a:p>
          <a:p>
            <a:pPr marL="342900" indent="-342900">
              <a:buAutoNum type="arabicPeriod"/>
            </a:pPr>
            <a:endParaRPr lang="en-GB" sz="2000" dirty="0" smtClean="0"/>
          </a:p>
          <a:p>
            <a:pPr marL="342900" indent="-342900"/>
            <a:r>
              <a:rPr lang="en-GB" sz="2000" dirty="0" smtClean="0"/>
              <a:t> 	‘Demonstrate your own research and understanding’ .</a:t>
            </a:r>
          </a:p>
          <a:p>
            <a:pPr marL="342900" indent="-342900"/>
            <a:r>
              <a:rPr lang="en-GB" sz="2000" dirty="0" smtClean="0"/>
              <a:t>      Supply a reference list on the last page. Label graphs, diagrams and photo’s with ‘title’ and ‘source’.</a:t>
            </a:r>
          </a:p>
          <a:p>
            <a:pPr marL="342900" indent="-342900"/>
            <a:r>
              <a:rPr lang="en-GB" sz="2000" dirty="0" smtClean="0"/>
              <a:t>      Use those references in your text (Question 1.) to support your points  and any statistical information that you have included.</a:t>
            </a:r>
          </a:p>
          <a:p>
            <a:pPr marL="342900" indent="-342900"/>
            <a:endParaRPr lang="en-GB" sz="2000" dirty="0" smtClean="0"/>
          </a:p>
          <a:p>
            <a:pPr marL="342900" indent="-342900"/>
            <a:r>
              <a:rPr lang="en-GB" sz="2000" dirty="0" smtClean="0"/>
              <a:t>2.  </a:t>
            </a:r>
            <a:r>
              <a:rPr lang="en-GB" sz="2000" b="1" dirty="0" smtClean="0"/>
              <a:t>Written </a:t>
            </a:r>
            <a:r>
              <a:rPr lang="en-GB" sz="2000" dirty="0" smtClean="0"/>
              <a:t>presentation and </a:t>
            </a:r>
            <a:r>
              <a:rPr lang="en-GB" sz="2000" b="1" dirty="0" smtClean="0"/>
              <a:t>visual </a:t>
            </a:r>
            <a:r>
              <a:rPr lang="en-GB" sz="2000" dirty="0" smtClean="0"/>
              <a:t>presentation is always important. Demonstrate that you have taken time and care in its preparation.</a:t>
            </a:r>
          </a:p>
          <a:p>
            <a:pPr marL="342900" indent="-342900"/>
            <a:endParaRPr lang="en-GB" sz="2000" dirty="0" smtClean="0"/>
          </a:p>
          <a:p>
            <a:pPr marL="342900" indent="-342900"/>
            <a:r>
              <a:rPr lang="en-GB" sz="2000" dirty="0" smtClean="0"/>
              <a:t>3.  Question 3 : I suggested you make a couple of copies of the graph to practice on before making the final plot. Some were untidy.</a:t>
            </a:r>
          </a:p>
          <a:p>
            <a:pPr marL="342900" indent="-342900"/>
            <a:r>
              <a:rPr lang="en-GB" sz="2000" dirty="0" smtClean="0"/>
              <a:t>     </a:t>
            </a:r>
            <a:r>
              <a:rPr lang="en-GB" sz="2000" b="1" dirty="0" smtClean="0"/>
              <a:t>Thin straight lines </a:t>
            </a:r>
            <a:r>
              <a:rPr lang="en-GB" sz="2000" dirty="0" smtClean="0"/>
              <a:t>between data points.</a:t>
            </a:r>
          </a:p>
          <a:p>
            <a:pPr marL="342900" indent="-342900"/>
            <a:endParaRPr lang="en-GB" sz="2000" dirty="0" smtClean="0"/>
          </a:p>
          <a:p>
            <a:pPr marL="342900" indent="-342900"/>
            <a:r>
              <a:rPr lang="en-GB" sz="2000" dirty="0" smtClean="0"/>
              <a:t>	Some of you forgot to include the ‘sample size’ when completing the table of particle size distribution. This is important to relate your figures back to the origin.</a:t>
            </a:r>
          </a:p>
          <a:p>
            <a:pPr marL="342900" indent="-342900">
              <a:buAutoNum type="arabicPeriod" startAt="2"/>
            </a:pPr>
            <a:endParaRPr lang="en-GB" sz="2000" dirty="0" smtClean="0"/>
          </a:p>
          <a:p>
            <a:pPr marL="342900" indent="-342900">
              <a:buAutoNum type="arabicPeriod" startAt="2"/>
            </a:pPr>
            <a:endParaRPr lang="en-GB" b="1" dirty="0" smtClean="0"/>
          </a:p>
          <a:p>
            <a:pPr marL="342900" indent="-342900">
              <a:buAutoNum type="arabicPeriod" startAt="2"/>
            </a:pPr>
            <a:endParaRPr lang="en-GB" dirty="0" smtClean="0"/>
          </a:p>
          <a:p>
            <a:pPr marL="342900" indent="-342900">
              <a:buAutoNum type="arabicPeriod" startAt="2"/>
            </a:pPr>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467544" y="693277"/>
            <a:ext cx="8208912"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tabLst>
                <a:tab pos="450850" algn="l"/>
              </a:tabLst>
            </a:pPr>
            <a:r>
              <a:rPr lang="en-GB" sz="1400" dirty="0" smtClean="0">
                <a:solidFill>
                  <a:prstClr val="black"/>
                </a:solidFill>
                <a:latin typeface="Arial" pitchFamily="34" charset="0"/>
                <a:ea typeface="Calibri" pitchFamily="34" charset="0"/>
                <a:cs typeface="Arial" pitchFamily="34" charset="0"/>
              </a:rPr>
              <a:t>2.3 IMPACTS</a:t>
            </a:r>
          </a:p>
          <a:p>
            <a:pPr fontAlgn="base">
              <a:spcBef>
                <a:spcPct val="0"/>
              </a:spcBef>
              <a:spcAft>
                <a:spcPct val="0"/>
              </a:spcAft>
              <a:tabLst>
                <a:tab pos="450850" algn="l"/>
              </a:tabLst>
            </a:pPr>
            <a:endParaRPr lang="en-GB" sz="1400" dirty="0" smtClean="0">
              <a:solidFill>
                <a:prstClr val="black"/>
              </a:solidFill>
              <a:latin typeface="Arial" pitchFamily="34" charset="0"/>
            </a:endParaRPr>
          </a:p>
          <a:p>
            <a:pPr eaLnBrk="0" fontAlgn="base" hangingPunct="0">
              <a:spcBef>
                <a:spcPct val="0"/>
              </a:spcBef>
              <a:spcAft>
                <a:spcPct val="0"/>
              </a:spcAft>
              <a:tabLst>
                <a:tab pos="450850" algn="l"/>
              </a:tabLst>
            </a:pPr>
            <a:r>
              <a:rPr lang="en-GB" sz="1400" dirty="0" smtClean="0">
                <a:solidFill>
                  <a:prstClr val="black"/>
                </a:solidFill>
                <a:latin typeface="Arial" pitchFamily="34" charset="0"/>
                <a:ea typeface="Calibri" pitchFamily="34" charset="0"/>
                <a:cs typeface="Arial" pitchFamily="34" charset="0"/>
              </a:rPr>
              <a:t>There is copious academic evidence to confirm that recreational activity in woodland does have an impact upon soil, water, flora and fauna (Cole, 1998; Hamberg, 2009; Newsome et al, 2002; Ode &amp; Fry, 2005; Rusterholz et al, 2008). </a:t>
            </a:r>
          </a:p>
          <a:p>
            <a:pPr eaLnBrk="0" fontAlgn="base" hangingPunct="0">
              <a:spcBef>
                <a:spcPct val="0"/>
              </a:spcBef>
              <a:spcAft>
                <a:spcPct val="0"/>
              </a:spcAft>
              <a:tabLst>
                <a:tab pos="450850" algn="l"/>
              </a:tabLst>
            </a:pPr>
            <a:endParaRPr lang="en-GB" sz="1400" dirty="0" smtClean="0">
              <a:solidFill>
                <a:prstClr val="black"/>
              </a:solidFill>
              <a:latin typeface="Arial" pitchFamily="34" charset="0"/>
              <a:ea typeface="Calibri" pitchFamily="34" charset="0"/>
              <a:cs typeface="Arial" pitchFamily="34" charset="0"/>
            </a:endParaRPr>
          </a:p>
          <a:p>
            <a:pPr eaLnBrk="0" fontAlgn="base" hangingPunct="0">
              <a:spcBef>
                <a:spcPct val="0"/>
              </a:spcBef>
              <a:spcAft>
                <a:spcPct val="0"/>
              </a:spcAft>
              <a:tabLst>
                <a:tab pos="450850" algn="l"/>
              </a:tabLst>
            </a:pPr>
            <a:r>
              <a:rPr lang="en-GB" sz="1400" dirty="0" smtClean="0">
                <a:solidFill>
                  <a:prstClr val="black"/>
                </a:solidFill>
                <a:latin typeface="Arial" pitchFamily="34" charset="0"/>
                <a:ea typeface="Calibri" pitchFamily="34" charset="0"/>
                <a:cs typeface="Arial" pitchFamily="34" charset="0"/>
              </a:rPr>
              <a:t>Research substantiates the fact that the activities with greatest impact on the environment are those that:</a:t>
            </a:r>
            <a:endParaRPr lang="en-GB" sz="1400" dirty="0" smtClean="0">
              <a:solidFill>
                <a:prstClr val="black"/>
              </a:solidFill>
              <a:latin typeface="Arial" pitchFamily="34" charset="0"/>
            </a:endParaRPr>
          </a:p>
          <a:p>
            <a:pPr eaLnBrk="0" fontAlgn="base" hangingPunct="0">
              <a:spcBef>
                <a:spcPct val="0"/>
              </a:spcBef>
              <a:spcAft>
                <a:spcPct val="0"/>
              </a:spcAft>
              <a:buFontTx/>
              <a:buChar char="•"/>
              <a:tabLst>
                <a:tab pos="450850" algn="l"/>
              </a:tabLst>
            </a:pPr>
            <a:r>
              <a:rPr lang="en-GB" sz="1400" dirty="0" smtClean="0">
                <a:solidFill>
                  <a:prstClr val="black"/>
                </a:solidFill>
                <a:latin typeface="Arial" pitchFamily="34" charset="0"/>
                <a:ea typeface="Calibri" pitchFamily="34" charset="0"/>
                <a:cs typeface="Arial" pitchFamily="34" charset="0"/>
              </a:rPr>
              <a:t>Affect a wide area.</a:t>
            </a:r>
            <a:endParaRPr lang="en-GB" sz="1400" dirty="0" smtClean="0">
              <a:solidFill>
                <a:prstClr val="black"/>
              </a:solidFill>
              <a:latin typeface="Arial" pitchFamily="34" charset="0"/>
            </a:endParaRPr>
          </a:p>
          <a:p>
            <a:pPr eaLnBrk="0" fontAlgn="base" hangingPunct="0">
              <a:spcBef>
                <a:spcPct val="0"/>
              </a:spcBef>
              <a:spcAft>
                <a:spcPct val="0"/>
              </a:spcAft>
              <a:buFontTx/>
              <a:buChar char="•"/>
              <a:tabLst>
                <a:tab pos="450850" algn="l"/>
              </a:tabLst>
            </a:pPr>
            <a:r>
              <a:rPr lang="en-GB" sz="1400" dirty="0" smtClean="0">
                <a:solidFill>
                  <a:prstClr val="black"/>
                </a:solidFill>
                <a:latin typeface="Arial" pitchFamily="34" charset="0"/>
                <a:ea typeface="Calibri" pitchFamily="34" charset="0"/>
                <a:cs typeface="Arial" pitchFamily="34" charset="0"/>
              </a:rPr>
              <a:t>Are physically intense.</a:t>
            </a:r>
            <a:endParaRPr lang="en-GB" sz="1400" dirty="0" smtClean="0">
              <a:solidFill>
                <a:prstClr val="black"/>
              </a:solidFill>
              <a:latin typeface="Arial" pitchFamily="34" charset="0"/>
            </a:endParaRPr>
          </a:p>
          <a:p>
            <a:pPr eaLnBrk="0" fontAlgn="base" hangingPunct="0">
              <a:spcBef>
                <a:spcPct val="0"/>
              </a:spcBef>
              <a:spcAft>
                <a:spcPct val="0"/>
              </a:spcAft>
              <a:buFontTx/>
              <a:buChar char="•"/>
              <a:tabLst>
                <a:tab pos="450850" algn="l"/>
              </a:tabLst>
            </a:pPr>
            <a:r>
              <a:rPr lang="en-GB" sz="1400" dirty="0" smtClean="0">
                <a:solidFill>
                  <a:prstClr val="black"/>
                </a:solidFill>
                <a:latin typeface="Arial" pitchFamily="34" charset="0"/>
                <a:ea typeface="Calibri" pitchFamily="34" charset="0"/>
                <a:cs typeface="Arial" pitchFamily="34" charset="0"/>
              </a:rPr>
              <a:t>Affect the area under consideration repetitively over an extended time period.</a:t>
            </a:r>
            <a:endParaRPr lang="en-GB" sz="1400" dirty="0" smtClean="0">
              <a:solidFill>
                <a:prstClr val="black"/>
              </a:solidFill>
              <a:latin typeface="Arial" pitchFamily="34" charset="0"/>
            </a:endParaRPr>
          </a:p>
          <a:p>
            <a:pPr eaLnBrk="0" fontAlgn="base" hangingPunct="0">
              <a:spcBef>
                <a:spcPct val="0"/>
              </a:spcBef>
              <a:spcAft>
                <a:spcPct val="0"/>
              </a:spcAft>
              <a:buFontTx/>
              <a:buChar char="•"/>
              <a:tabLst>
                <a:tab pos="450850" algn="l"/>
              </a:tabLst>
            </a:pPr>
            <a:r>
              <a:rPr lang="en-GB" sz="1400" dirty="0" smtClean="0">
                <a:solidFill>
                  <a:prstClr val="black"/>
                </a:solidFill>
                <a:latin typeface="Arial" pitchFamily="34" charset="0"/>
                <a:ea typeface="Calibri" pitchFamily="34" charset="0"/>
                <a:cs typeface="Arial" pitchFamily="34" charset="0"/>
              </a:rPr>
              <a:t>Affect areas that are irreplaceable in terms of their ecosystem, or that contain species that are rare.</a:t>
            </a:r>
            <a:endParaRPr lang="en-GB" sz="1400" dirty="0" smtClean="0">
              <a:solidFill>
                <a:prstClr val="black"/>
              </a:solidFill>
              <a:latin typeface="Arial" pitchFamily="34" charset="0"/>
            </a:endParaRPr>
          </a:p>
          <a:p>
            <a:pPr eaLnBrk="0" fontAlgn="base" hangingPunct="0">
              <a:spcBef>
                <a:spcPct val="0"/>
              </a:spcBef>
              <a:spcAft>
                <a:spcPct val="0"/>
              </a:spcAft>
              <a:buFontTx/>
              <a:buChar char="•"/>
              <a:tabLst>
                <a:tab pos="450850" algn="l"/>
              </a:tabLst>
            </a:pPr>
            <a:r>
              <a:rPr lang="en-GB" sz="1400" dirty="0" smtClean="0">
                <a:solidFill>
                  <a:prstClr val="black"/>
                </a:solidFill>
                <a:latin typeface="Arial" pitchFamily="34" charset="0"/>
                <a:ea typeface="Calibri" pitchFamily="34" charset="0"/>
                <a:cs typeface="Arial" pitchFamily="34" charset="0"/>
              </a:rPr>
              <a:t>Affect the area at seasonal high-risk times, in terms of ecosystem function. </a:t>
            </a:r>
            <a:endParaRPr lang="en-GB" sz="1400" dirty="0" smtClean="0">
              <a:solidFill>
                <a:prstClr val="black"/>
              </a:solidFill>
              <a:latin typeface="Arial" pitchFamily="34" charset="0"/>
            </a:endParaRPr>
          </a:p>
          <a:p>
            <a:pPr eaLnBrk="0" fontAlgn="base" hangingPunct="0">
              <a:spcBef>
                <a:spcPct val="0"/>
              </a:spcBef>
              <a:spcAft>
                <a:spcPct val="0"/>
              </a:spcAft>
              <a:tabLst>
                <a:tab pos="450850" algn="l"/>
              </a:tabLst>
            </a:pPr>
            <a:r>
              <a:rPr lang="en-GB" sz="1400" dirty="0" smtClean="0">
                <a:solidFill>
                  <a:prstClr val="black"/>
                </a:solidFill>
                <a:latin typeface="Arial" pitchFamily="34" charset="0"/>
                <a:ea typeface="Calibri" pitchFamily="34" charset="0"/>
                <a:cs typeface="Arial" pitchFamily="34" charset="0"/>
              </a:rPr>
              <a:t>(Cole, 1998; Growcock, 2005; Littlemore, 2001)</a:t>
            </a:r>
          </a:p>
          <a:p>
            <a:pPr eaLnBrk="0" fontAlgn="base" hangingPunct="0">
              <a:spcBef>
                <a:spcPct val="0"/>
              </a:spcBef>
              <a:spcAft>
                <a:spcPct val="0"/>
              </a:spcAft>
              <a:tabLst>
                <a:tab pos="450850" algn="l"/>
              </a:tabLst>
            </a:pPr>
            <a:endParaRPr lang="en-GB" sz="1400" dirty="0" smtClean="0">
              <a:solidFill>
                <a:prstClr val="black"/>
              </a:solidFill>
              <a:latin typeface="Arial" pitchFamily="34" charset="0"/>
              <a:ea typeface="Calibri" pitchFamily="34" charset="0"/>
            </a:endParaRPr>
          </a:p>
          <a:p>
            <a:pPr eaLnBrk="0" fontAlgn="base" hangingPunct="0">
              <a:spcBef>
                <a:spcPct val="0"/>
              </a:spcBef>
              <a:spcAft>
                <a:spcPct val="0"/>
              </a:spcAft>
              <a:tabLst>
                <a:tab pos="450850" algn="l"/>
              </a:tabLst>
            </a:pPr>
            <a:r>
              <a:rPr lang="en-GB" sz="1400" dirty="0" smtClean="0">
                <a:solidFill>
                  <a:prstClr val="black"/>
                </a:solidFill>
                <a:latin typeface="Arial" pitchFamily="34" charset="0"/>
                <a:ea typeface="Calibri" pitchFamily="34" charset="0"/>
              </a:rPr>
              <a:t>The Wildlife and Countryside Act (1981) aims to protect threatened species and habitat, but mountain bike course digging, egg collecting, bluebell and edible fungi collecting pose significant threats, through erosion, trampling and commercial exploitation in the urban woodland context (W.T., 2002). </a:t>
            </a:r>
          </a:p>
          <a:p>
            <a:pPr eaLnBrk="0" fontAlgn="base" hangingPunct="0">
              <a:spcBef>
                <a:spcPct val="0"/>
              </a:spcBef>
              <a:spcAft>
                <a:spcPct val="0"/>
              </a:spcAft>
              <a:tabLst>
                <a:tab pos="450850" algn="l"/>
              </a:tabLst>
            </a:pPr>
            <a:endParaRPr lang="en-GB" sz="1400" dirty="0" smtClean="0">
              <a:solidFill>
                <a:prstClr val="black"/>
              </a:solidFill>
              <a:latin typeface="Arial" pitchFamily="34" charset="0"/>
              <a:ea typeface="Calibri" pitchFamily="34" charset="0"/>
            </a:endParaRPr>
          </a:p>
          <a:p>
            <a:pPr eaLnBrk="0" fontAlgn="base" hangingPunct="0">
              <a:spcBef>
                <a:spcPct val="0"/>
              </a:spcBef>
              <a:spcAft>
                <a:spcPct val="0"/>
              </a:spcAft>
              <a:tabLst>
                <a:tab pos="450850" algn="l"/>
              </a:tabLst>
            </a:pPr>
            <a:r>
              <a:rPr lang="en-GB" sz="1400" dirty="0" smtClean="0">
                <a:solidFill>
                  <a:prstClr val="black"/>
                </a:solidFill>
                <a:latin typeface="Arial" pitchFamily="34" charset="0"/>
                <a:ea typeface="Calibri" pitchFamily="34" charset="0"/>
              </a:rPr>
              <a:t>The Bluebell (</a:t>
            </a:r>
            <a:r>
              <a:rPr lang="en-GB" sz="1400" i="1" dirty="0" smtClean="0">
                <a:solidFill>
                  <a:prstClr val="black"/>
                </a:solidFill>
                <a:latin typeface="Arial" pitchFamily="34" charset="0"/>
                <a:ea typeface="Calibri" pitchFamily="34" charset="0"/>
              </a:rPr>
              <a:t>Hyacinthoides non-scripta) </a:t>
            </a:r>
            <a:r>
              <a:rPr lang="en-GB" sz="1400" dirty="0" smtClean="0">
                <a:solidFill>
                  <a:prstClr val="black"/>
                </a:solidFill>
                <a:latin typeface="Arial" pitchFamily="34" charset="0"/>
                <a:ea typeface="Calibri" pitchFamily="34" charset="0"/>
              </a:rPr>
              <a:t>is a particular target for the sale and trade in wild bulbs, with conservation high in importance as the UK possesses a fifth of the global population of this species (Littlemore &amp; Barker, 2003).</a:t>
            </a:r>
          </a:p>
          <a:p>
            <a:pPr eaLnBrk="0" fontAlgn="base" hangingPunct="0">
              <a:spcBef>
                <a:spcPct val="0"/>
              </a:spcBef>
              <a:spcAft>
                <a:spcPct val="0"/>
              </a:spcAft>
              <a:tabLst>
                <a:tab pos="450850" algn="l"/>
              </a:tabLst>
            </a:pPr>
            <a:endParaRPr lang="en-GB" sz="1400" dirty="0" smtClean="0">
              <a:solidFill>
                <a:prstClr val="black"/>
              </a:solidFill>
              <a:latin typeface="Arial" pitchFamily="34" charset="0"/>
              <a:ea typeface="Calibri" pitchFamily="34" charset="0"/>
            </a:endParaRPr>
          </a:p>
          <a:p>
            <a:pPr eaLnBrk="0" fontAlgn="base" hangingPunct="0">
              <a:spcBef>
                <a:spcPct val="0"/>
              </a:spcBef>
              <a:spcAft>
                <a:spcPct val="0"/>
              </a:spcAft>
              <a:tabLst>
                <a:tab pos="450850" algn="l"/>
              </a:tabLst>
            </a:pPr>
            <a:r>
              <a:rPr lang="en-GB" sz="1400" dirty="0" smtClean="0">
                <a:solidFill>
                  <a:prstClr val="black"/>
                </a:solidFill>
                <a:latin typeface="Arial" pitchFamily="34" charset="0"/>
                <a:ea typeface="Calibri" pitchFamily="34" charset="0"/>
              </a:rPr>
              <a:t>The RSPB (1997) reported that car rallying and orienteering in woodland was shown to cause bird of prey desertion due to the disturbance, while uncontrolled dog walking causes disturbance and a potential mortality increase in ground nesting birds (Miller et al, 2001). </a:t>
            </a:r>
            <a:endParaRPr lang="en-GB" sz="1400" dirty="0" smtClean="0">
              <a:solidFill>
                <a:prstClr val="black"/>
              </a:solidFill>
              <a:latin typeface="Arial" pitchFamily="34" charset="0"/>
            </a:endParaRPr>
          </a:p>
        </p:txBody>
      </p:sp>
      <p:sp>
        <p:nvSpPr>
          <p:cNvPr id="4" name="TextBox 3"/>
          <p:cNvSpPr txBox="1"/>
          <p:nvPr/>
        </p:nvSpPr>
        <p:spPr>
          <a:xfrm>
            <a:off x="467544" y="332656"/>
            <a:ext cx="5040560" cy="400110"/>
          </a:xfrm>
          <a:prstGeom prst="rect">
            <a:avLst/>
          </a:prstGeom>
          <a:noFill/>
        </p:spPr>
        <p:txBody>
          <a:bodyPr wrap="square" rtlCol="0">
            <a:spAutoFit/>
          </a:bodyPr>
          <a:lstStyle/>
          <a:p>
            <a:r>
              <a:rPr lang="en-GB" sz="2000" dirty="0" smtClean="0">
                <a:solidFill>
                  <a:prstClr val="black"/>
                </a:solidFill>
              </a:rPr>
              <a:t>Referencing within the body of the text</a:t>
            </a:r>
            <a:endParaRPr lang="en-GB" sz="2000" dirty="0">
              <a:solidFill>
                <a:prstClr val="black"/>
              </a:solidFill>
            </a:endParaRPr>
          </a:p>
        </p:txBody>
      </p:sp>
    </p:spTree>
    <p:extLst>
      <p:ext uri="{BB962C8B-B14F-4D97-AF65-F5344CB8AC3E}">
        <p14:creationId xmlns:p14="http://schemas.microsoft.com/office/powerpoint/2010/main" val="34467135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467544" y="1268760"/>
            <a:ext cx="7416824" cy="32316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tabLst>
                <a:tab pos="1754188" algn="l"/>
              </a:tabLst>
            </a:pPr>
            <a:r>
              <a:rPr lang="en-GB" sz="1200" b="1" dirty="0" smtClean="0">
                <a:solidFill>
                  <a:prstClr val="black"/>
                </a:solidFill>
                <a:latin typeface="Arial" pitchFamily="34" charset="0"/>
                <a:ea typeface="Calibri" pitchFamily="34" charset="0"/>
                <a:cs typeface="Arial" pitchFamily="34" charset="0"/>
              </a:rPr>
              <a:t>De Groot, R.S. &amp; Wilson, M.A. &amp; Boumans, R.M.J. (2002) – </a:t>
            </a:r>
            <a:r>
              <a:rPr lang="en-GB" sz="1200" i="1" dirty="0" smtClean="0">
                <a:solidFill>
                  <a:prstClr val="black"/>
                </a:solidFill>
                <a:latin typeface="Arial" pitchFamily="34" charset="0"/>
                <a:ea typeface="Calibri" pitchFamily="34" charset="0"/>
                <a:cs typeface="Arial" pitchFamily="34" charset="0"/>
              </a:rPr>
              <a:t>A topology for the classification, description and valuation of ecosystem functions, goods and services. </a:t>
            </a:r>
            <a:r>
              <a:rPr lang="en-GB" sz="1200" dirty="0" smtClean="0">
                <a:solidFill>
                  <a:prstClr val="black"/>
                </a:solidFill>
                <a:latin typeface="Arial" pitchFamily="34" charset="0"/>
                <a:ea typeface="Calibri" pitchFamily="34" charset="0"/>
                <a:cs typeface="Arial" pitchFamily="34" charset="0"/>
              </a:rPr>
              <a:t>Ecology Economics 41 (3), pp.393-408.</a:t>
            </a:r>
          </a:p>
          <a:p>
            <a:pPr algn="just" fontAlgn="base">
              <a:spcBef>
                <a:spcPct val="0"/>
              </a:spcBef>
              <a:spcAft>
                <a:spcPct val="0"/>
              </a:spcAft>
              <a:tabLst>
                <a:tab pos="1754188" algn="l"/>
              </a:tabLst>
            </a:pPr>
            <a:endParaRPr lang="en-GB" sz="1200" dirty="0" smtClean="0">
              <a:solidFill>
                <a:prstClr val="black"/>
              </a:solidFill>
              <a:latin typeface="Arial" pitchFamily="34" charset="0"/>
              <a:cs typeface="Arial" pitchFamily="34" charset="0"/>
            </a:endParaRPr>
          </a:p>
          <a:p>
            <a:pPr algn="just" eaLnBrk="0" fontAlgn="base" hangingPunct="0">
              <a:spcBef>
                <a:spcPct val="0"/>
              </a:spcBef>
              <a:spcAft>
                <a:spcPct val="0"/>
              </a:spcAft>
              <a:tabLst>
                <a:tab pos="1754188" algn="l"/>
              </a:tabLst>
            </a:pPr>
            <a:r>
              <a:rPr lang="en-GB" sz="1200" b="1" dirty="0" smtClean="0">
                <a:solidFill>
                  <a:prstClr val="black"/>
                </a:solidFill>
                <a:latin typeface="Arial" pitchFamily="34" charset="0"/>
                <a:ea typeface="Times New Roman" pitchFamily="18" charset="0"/>
                <a:cs typeface="Arial" pitchFamily="34" charset="0"/>
              </a:rPr>
              <a:t>Faber, T.A. &amp; Kuo, F. &amp; Sullivan, W. (2001)</a:t>
            </a:r>
            <a:r>
              <a:rPr lang="en-GB" sz="1200" dirty="0" smtClean="0">
                <a:solidFill>
                  <a:prstClr val="black"/>
                </a:solidFill>
                <a:latin typeface="Arial" pitchFamily="34" charset="0"/>
                <a:ea typeface="Times New Roman" pitchFamily="18" charset="0"/>
                <a:cs typeface="Arial" pitchFamily="34" charset="0"/>
              </a:rPr>
              <a:t> – </a:t>
            </a:r>
            <a:r>
              <a:rPr lang="en-GB" sz="1200" i="1" dirty="0" smtClean="0">
                <a:solidFill>
                  <a:prstClr val="black"/>
                </a:solidFill>
                <a:latin typeface="Arial" pitchFamily="34" charset="0"/>
                <a:ea typeface="Times New Roman" pitchFamily="18" charset="0"/>
                <a:cs typeface="Arial" pitchFamily="34" charset="0"/>
              </a:rPr>
              <a:t>Coping with ADD. The Surprising Connection to Green play Setting.</a:t>
            </a:r>
            <a:r>
              <a:rPr lang="en-GB" sz="1200" dirty="0" smtClean="0">
                <a:solidFill>
                  <a:prstClr val="black"/>
                </a:solidFill>
                <a:latin typeface="Arial" pitchFamily="34" charset="0"/>
                <a:ea typeface="Times New Roman" pitchFamily="18" charset="0"/>
                <a:cs typeface="Arial" pitchFamily="34" charset="0"/>
              </a:rPr>
              <a:t> Environment and Behaviour. January 2001, pp.54-77.</a:t>
            </a:r>
          </a:p>
          <a:p>
            <a:pPr algn="just" eaLnBrk="0" fontAlgn="base" hangingPunct="0">
              <a:spcBef>
                <a:spcPct val="0"/>
              </a:spcBef>
              <a:spcAft>
                <a:spcPct val="0"/>
              </a:spcAft>
              <a:tabLst>
                <a:tab pos="1754188" algn="l"/>
              </a:tabLst>
            </a:pPr>
            <a:endParaRPr lang="en-GB" sz="1200" dirty="0" smtClean="0">
              <a:solidFill>
                <a:prstClr val="black"/>
              </a:solidFill>
              <a:latin typeface="Arial" pitchFamily="34" charset="0"/>
              <a:cs typeface="Arial" pitchFamily="34" charset="0"/>
            </a:endParaRPr>
          </a:p>
          <a:p>
            <a:pPr algn="just" eaLnBrk="0" fontAlgn="base" hangingPunct="0">
              <a:spcBef>
                <a:spcPct val="0"/>
              </a:spcBef>
              <a:spcAft>
                <a:spcPct val="0"/>
              </a:spcAft>
              <a:tabLst>
                <a:tab pos="1754188" algn="l"/>
              </a:tabLst>
            </a:pPr>
            <a:r>
              <a:rPr lang="en-GB" sz="1200" b="1" dirty="0" smtClean="0">
                <a:solidFill>
                  <a:prstClr val="black"/>
                </a:solidFill>
                <a:latin typeface="Arial" pitchFamily="34" charset="0"/>
                <a:ea typeface="Calibri" pitchFamily="34" charset="0"/>
                <a:cs typeface="Arial" pitchFamily="34" charset="0"/>
              </a:rPr>
              <a:t>Growcock, A.J.W. (2005) – </a:t>
            </a:r>
            <a:r>
              <a:rPr lang="en-GB" sz="1200" i="1" dirty="0" smtClean="0">
                <a:solidFill>
                  <a:prstClr val="black"/>
                </a:solidFill>
                <a:latin typeface="Arial" pitchFamily="34" charset="0"/>
                <a:ea typeface="Calibri" pitchFamily="34" charset="0"/>
                <a:cs typeface="Arial" pitchFamily="34" charset="0"/>
              </a:rPr>
              <a:t>Impacts of Camping and Trampling on Australian Alpine and Subalpine vegetation and Soils. </a:t>
            </a:r>
            <a:r>
              <a:rPr lang="en-GB" sz="1200" dirty="0" smtClean="0">
                <a:solidFill>
                  <a:prstClr val="black"/>
                </a:solidFill>
                <a:latin typeface="Arial" pitchFamily="34" charset="0"/>
                <a:ea typeface="Calibri" pitchFamily="34" charset="0"/>
                <a:cs typeface="Arial" pitchFamily="34" charset="0"/>
              </a:rPr>
              <a:t>Griffith University, Gold Coast, Australia.</a:t>
            </a:r>
          </a:p>
          <a:p>
            <a:pPr algn="just" eaLnBrk="0" fontAlgn="base" hangingPunct="0">
              <a:spcBef>
                <a:spcPct val="0"/>
              </a:spcBef>
              <a:spcAft>
                <a:spcPct val="0"/>
              </a:spcAft>
              <a:tabLst>
                <a:tab pos="1754188" algn="l"/>
              </a:tabLst>
            </a:pPr>
            <a:endParaRPr lang="en-GB" sz="1200" dirty="0" smtClean="0">
              <a:solidFill>
                <a:prstClr val="black"/>
              </a:solidFill>
              <a:latin typeface="Arial" pitchFamily="34" charset="0"/>
              <a:cs typeface="Arial" pitchFamily="34" charset="0"/>
            </a:endParaRPr>
          </a:p>
          <a:p>
            <a:pPr algn="just" eaLnBrk="0" fontAlgn="base" hangingPunct="0">
              <a:spcBef>
                <a:spcPct val="0"/>
              </a:spcBef>
              <a:spcAft>
                <a:spcPct val="0"/>
              </a:spcAft>
              <a:tabLst>
                <a:tab pos="1754188" algn="l"/>
              </a:tabLst>
            </a:pPr>
            <a:r>
              <a:rPr lang="en-GB" sz="1200" b="1" dirty="0" smtClean="0">
                <a:solidFill>
                  <a:prstClr val="black"/>
                </a:solidFill>
                <a:latin typeface="Arial" pitchFamily="34" charset="0"/>
                <a:ea typeface="Calibri" pitchFamily="34" charset="0"/>
                <a:cs typeface="Arial" pitchFamily="34" charset="0"/>
              </a:rPr>
              <a:t>Hamberg, L. (2009)</a:t>
            </a:r>
            <a:r>
              <a:rPr lang="en-GB" sz="1200" dirty="0" smtClean="0">
                <a:solidFill>
                  <a:prstClr val="black"/>
                </a:solidFill>
                <a:latin typeface="Arial" pitchFamily="34" charset="0"/>
                <a:ea typeface="Calibri" pitchFamily="34" charset="0"/>
                <a:cs typeface="Arial" pitchFamily="34" charset="0"/>
              </a:rPr>
              <a:t> – </a:t>
            </a:r>
            <a:r>
              <a:rPr lang="en-GB" sz="1200" i="1" dirty="0" smtClean="0">
                <a:solidFill>
                  <a:prstClr val="black"/>
                </a:solidFill>
                <a:latin typeface="Arial" pitchFamily="34" charset="0"/>
                <a:ea typeface="Calibri" pitchFamily="34" charset="0"/>
                <a:cs typeface="Arial" pitchFamily="34" charset="0"/>
              </a:rPr>
              <a:t>The effects of habitat edges and trampling intensity on vegetation in urban forests.</a:t>
            </a:r>
            <a:r>
              <a:rPr lang="en-GB" sz="1200" dirty="0" smtClean="0">
                <a:solidFill>
                  <a:prstClr val="black"/>
                </a:solidFill>
                <a:latin typeface="Arial" pitchFamily="34" charset="0"/>
                <a:ea typeface="Calibri" pitchFamily="34" charset="0"/>
                <a:cs typeface="Arial" pitchFamily="34" charset="0"/>
              </a:rPr>
              <a:t> University of Helsinki</a:t>
            </a:r>
          </a:p>
          <a:p>
            <a:pPr algn="just" eaLnBrk="0" fontAlgn="base" hangingPunct="0">
              <a:spcBef>
                <a:spcPct val="0"/>
              </a:spcBef>
              <a:spcAft>
                <a:spcPct val="0"/>
              </a:spcAft>
              <a:tabLst>
                <a:tab pos="1754188" algn="l"/>
              </a:tabLst>
            </a:pPr>
            <a:endParaRPr lang="en-GB" sz="1200" dirty="0" smtClean="0">
              <a:solidFill>
                <a:prstClr val="black"/>
              </a:solidFill>
              <a:latin typeface="Arial" pitchFamily="34" charset="0"/>
              <a:cs typeface="Arial" pitchFamily="34" charset="0"/>
            </a:endParaRPr>
          </a:p>
          <a:p>
            <a:pPr algn="just" eaLnBrk="0" fontAlgn="base" hangingPunct="0">
              <a:spcBef>
                <a:spcPct val="0"/>
              </a:spcBef>
              <a:spcAft>
                <a:spcPct val="0"/>
              </a:spcAft>
              <a:tabLst>
                <a:tab pos="1754188" algn="l"/>
              </a:tabLst>
            </a:pPr>
            <a:r>
              <a:rPr lang="en-GB" sz="1200" b="1" dirty="0" smtClean="0">
                <a:solidFill>
                  <a:prstClr val="black"/>
                </a:solidFill>
                <a:latin typeface="Arial" pitchFamily="34" charset="0"/>
                <a:ea typeface="Calibri" pitchFamily="34" charset="0"/>
                <a:cs typeface="Arial" pitchFamily="34" charset="0"/>
              </a:rPr>
              <a:t>Henwood, K. (2001) - </a:t>
            </a:r>
            <a:r>
              <a:rPr lang="en-GB" sz="1200" i="1" dirty="0" smtClean="0">
                <a:solidFill>
                  <a:prstClr val="black"/>
                </a:solidFill>
                <a:latin typeface="Arial" pitchFamily="34" charset="0"/>
                <a:ea typeface="Calibri" pitchFamily="34" charset="0"/>
                <a:cs typeface="Arial" pitchFamily="34" charset="0"/>
              </a:rPr>
              <a:t>Exploring linkages between environment and health: Is there a role for environmental and countryside agencies in promoting benefits to health? </a:t>
            </a:r>
            <a:r>
              <a:rPr lang="en-GB" sz="1200" dirty="0" smtClean="0">
                <a:solidFill>
                  <a:prstClr val="black"/>
                </a:solidFill>
                <a:latin typeface="Arial" pitchFamily="34" charset="0"/>
                <a:ea typeface="Calibri" pitchFamily="34" charset="0"/>
                <a:cs typeface="Arial" pitchFamily="34" charset="0"/>
              </a:rPr>
              <a:t>Forestry Commission, February 2001.</a:t>
            </a:r>
          </a:p>
          <a:p>
            <a:pPr algn="just" eaLnBrk="0" fontAlgn="base" hangingPunct="0">
              <a:spcBef>
                <a:spcPct val="0"/>
              </a:spcBef>
              <a:spcAft>
                <a:spcPct val="0"/>
              </a:spcAft>
              <a:tabLst>
                <a:tab pos="1754188" algn="l"/>
              </a:tabLst>
            </a:pPr>
            <a:endParaRPr lang="en-GB" sz="1200" dirty="0" smtClean="0">
              <a:solidFill>
                <a:prstClr val="black"/>
              </a:solidFill>
              <a:latin typeface="Arial" pitchFamily="34" charset="0"/>
              <a:cs typeface="Arial" pitchFamily="34" charset="0"/>
            </a:endParaRPr>
          </a:p>
          <a:p>
            <a:pPr algn="just" eaLnBrk="0" fontAlgn="base" hangingPunct="0">
              <a:spcBef>
                <a:spcPct val="0"/>
              </a:spcBef>
              <a:spcAft>
                <a:spcPct val="0"/>
              </a:spcAft>
              <a:tabLst>
                <a:tab pos="1754188" algn="l"/>
              </a:tabLst>
            </a:pPr>
            <a:r>
              <a:rPr lang="en-GB" sz="1200" b="1" dirty="0" smtClean="0">
                <a:solidFill>
                  <a:prstClr val="black"/>
                </a:solidFill>
                <a:latin typeface="Arial" pitchFamily="34" charset="0"/>
                <a:ea typeface="Calibri" pitchFamily="34" charset="0"/>
                <a:cs typeface="Arial" pitchFamily="34" charset="0"/>
              </a:rPr>
              <a:t>Hilton, K.J. (1967)</a:t>
            </a:r>
            <a:r>
              <a:rPr lang="en-GB" sz="1200" dirty="0" smtClean="0">
                <a:solidFill>
                  <a:prstClr val="black"/>
                </a:solidFill>
                <a:latin typeface="Arial" pitchFamily="34" charset="0"/>
                <a:ea typeface="Calibri" pitchFamily="34" charset="0"/>
                <a:cs typeface="Arial" pitchFamily="34" charset="0"/>
              </a:rPr>
              <a:t> – </a:t>
            </a:r>
            <a:r>
              <a:rPr lang="en-GB" sz="1200" i="1" dirty="0" smtClean="0">
                <a:solidFill>
                  <a:prstClr val="black"/>
                </a:solidFill>
                <a:latin typeface="Arial" pitchFamily="34" charset="0"/>
                <a:ea typeface="Calibri" pitchFamily="34" charset="0"/>
                <a:cs typeface="Arial" pitchFamily="34" charset="0"/>
              </a:rPr>
              <a:t>The Lower Swansea Valley Project. </a:t>
            </a:r>
            <a:r>
              <a:rPr lang="en-GB" sz="1200" dirty="0" smtClean="0">
                <a:solidFill>
                  <a:prstClr val="black"/>
                </a:solidFill>
                <a:latin typeface="Arial" pitchFamily="34" charset="0"/>
                <a:ea typeface="Calibri" pitchFamily="34" charset="0"/>
                <a:cs typeface="Arial" pitchFamily="34" charset="0"/>
              </a:rPr>
              <a:t>Longmans.</a:t>
            </a:r>
            <a:endParaRPr lang="en-GB" sz="1200" dirty="0" smtClean="0">
              <a:solidFill>
                <a:prstClr val="black"/>
              </a:solidFill>
              <a:latin typeface="Arial" pitchFamily="34" charset="0"/>
              <a:cs typeface="Arial" pitchFamily="34" charset="0"/>
            </a:endParaRPr>
          </a:p>
        </p:txBody>
      </p:sp>
      <p:sp>
        <p:nvSpPr>
          <p:cNvPr id="2050" name="Rectangle 2"/>
          <p:cNvSpPr>
            <a:spLocks noChangeArrowheads="1"/>
          </p:cNvSpPr>
          <p:nvPr/>
        </p:nvSpPr>
        <p:spPr bwMode="auto">
          <a:xfrm>
            <a:off x="467544" y="4797152"/>
            <a:ext cx="7200801"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tabLst>
                <a:tab pos="3775075" algn="l"/>
              </a:tabLst>
            </a:pPr>
            <a:r>
              <a:rPr lang="en-GB" sz="1200" b="1" dirty="0" smtClean="0">
                <a:solidFill>
                  <a:prstClr val="black"/>
                </a:solidFill>
                <a:latin typeface="Arial" pitchFamily="34" charset="0"/>
                <a:ea typeface="Calibri" pitchFamily="34" charset="0"/>
                <a:cs typeface="Arial" pitchFamily="34" charset="0"/>
              </a:rPr>
              <a:t>Lathrop, J. (2003)</a:t>
            </a:r>
            <a:r>
              <a:rPr lang="en-GB" sz="1200" dirty="0" smtClean="0">
                <a:solidFill>
                  <a:prstClr val="black"/>
                </a:solidFill>
                <a:latin typeface="Arial" pitchFamily="34" charset="0"/>
                <a:ea typeface="Calibri" pitchFamily="34" charset="0"/>
                <a:cs typeface="Arial" pitchFamily="34" charset="0"/>
              </a:rPr>
              <a:t> – </a:t>
            </a:r>
            <a:r>
              <a:rPr lang="en-GB" sz="1200" i="1" dirty="0" smtClean="0">
                <a:solidFill>
                  <a:prstClr val="black"/>
                </a:solidFill>
                <a:latin typeface="Arial" pitchFamily="34" charset="0"/>
                <a:ea typeface="Calibri" pitchFamily="34" charset="0"/>
                <a:cs typeface="Arial" pitchFamily="34" charset="0"/>
              </a:rPr>
              <a:t>Ecological Impacts of Mountain Biking: A Critical Literature Review.</a:t>
            </a:r>
            <a:r>
              <a:rPr lang="en-GB" sz="1200" dirty="0" smtClean="0">
                <a:solidFill>
                  <a:prstClr val="black"/>
                </a:solidFill>
                <a:latin typeface="Arial" pitchFamily="34" charset="0"/>
                <a:ea typeface="Calibri" pitchFamily="34" charset="0"/>
                <a:cs typeface="Arial" pitchFamily="34" charset="0"/>
              </a:rPr>
              <a:t> </a:t>
            </a:r>
            <a:r>
              <a:rPr lang="en-GB" sz="1200" dirty="0" smtClean="0">
                <a:solidFill>
                  <a:prstClr val="black"/>
                </a:solidFill>
                <a:latin typeface="Arial" pitchFamily="34" charset="0"/>
                <a:ea typeface="Calibri" pitchFamily="34" charset="0"/>
                <a:cs typeface="Arial" pitchFamily="34" charset="0"/>
                <a:hlinkClick r:id="rId2"/>
              </a:rPr>
              <a:t>www.wildlandscpr.org/node/39</a:t>
            </a:r>
            <a:r>
              <a:rPr lang="en-GB" sz="1200" dirty="0" smtClean="0">
                <a:solidFill>
                  <a:prstClr val="black"/>
                </a:solidFill>
                <a:latin typeface="Arial" pitchFamily="34" charset="0"/>
                <a:ea typeface="Calibri" pitchFamily="34" charset="0"/>
                <a:cs typeface="Arial" pitchFamily="34" charset="0"/>
              </a:rPr>
              <a:t>   </a:t>
            </a:r>
            <a:r>
              <a:rPr lang="en-GB" sz="1200" dirty="0" smtClean="0">
                <a:solidFill>
                  <a:srgbClr val="0070C0"/>
                </a:solidFill>
                <a:latin typeface="Arial" pitchFamily="34" charset="0"/>
                <a:ea typeface="Calibri" pitchFamily="34" charset="0"/>
                <a:cs typeface="Arial" pitchFamily="34" charset="0"/>
              </a:rPr>
              <a:t>[accessed: 4</a:t>
            </a:r>
            <a:r>
              <a:rPr lang="en-GB" sz="1200" baseline="30000" dirty="0" smtClean="0">
                <a:solidFill>
                  <a:srgbClr val="0070C0"/>
                </a:solidFill>
                <a:latin typeface="Arial" pitchFamily="34" charset="0"/>
                <a:ea typeface="Calibri" pitchFamily="34" charset="0"/>
                <a:cs typeface="Arial" pitchFamily="34" charset="0"/>
              </a:rPr>
              <a:t>th</a:t>
            </a:r>
            <a:r>
              <a:rPr lang="en-GB" sz="1200" dirty="0" smtClean="0">
                <a:solidFill>
                  <a:srgbClr val="0070C0"/>
                </a:solidFill>
                <a:latin typeface="Arial" pitchFamily="34" charset="0"/>
                <a:ea typeface="Calibri" pitchFamily="34" charset="0"/>
                <a:cs typeface="Arial" pitchFamily="34" charset="0"/>
              </a:rPr>
              <a:t> October, 2010]</a:t>
            </a:r>
            <a:endParaRPr lang="en-GB" dirty="0" smtClean="0">
              <a:solidFill>
                <a:prstClr val="black"/>
              </a:solidFill>
              <a:latin typeface="Arial" pitchFamily="34" charset="0"/>
              <a:cs typeface="Arial" pitchFamily="34" charset="0"/>
            </a:endParaRPr>
          </a:p>
        </p:txBody>
      </p:sp>
      <p:sp>
        <p:nvSpPr>
          <p:cNvPr id="2051" name="Rectangle 3"/>
          <p:cNvSpPr>
            <a:spLocks noChangeArrowheads="1"/>
          </p:cNvSpPr>
          <p:nvPr/>
        </p:nvSpPr>
        <p:spPr bwMode="auto">
          <a:xfrm>
            <a:off x="467544" y="5877272"/>
            <a:ext cx="7272808"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en-GB" sz="1200" b="1" dirty="0" smtClean="0">
                <a:solidFill>
                  <a:prstClr val="black"/>
                </a:solidFill>
                <a:ea typeface="Times New Roman" pitchFamily="18" charset="0"/>
                <a:cs typeface="Times New Roman" pitchFamily="18" charset="0"/>
              </a:rPr>
              <a:t>Natural Environmental and Rural Communities Act (2006).</a:t>
            </a:r>
            <a:endParaRPr lang="en-GB" dirty="0" smtClean="0">
              <a:solidFill>
                <a:prstClr val="black"/>
              </a:solidFill>
              <a:latin typeface="Arial" pitchFamily="34" charset="0"/>
            </a:endParaRPr>
          </a:p>
        </p:txBody>
      </p:sp>
      <p:sp>
        <p:nvSpPr>
          <p:cNvPr id="5" name="TextBox 4"/>
          <p:cNvSpPr txBox="1"/>
          <p:nvPr/>
        </p:nvSpPr>
        <p:spPr>
          <a:xfrm>
            <a:off x="467544" y="404664"/>
            <a:ext cx="4176464" cy="584775"/>
          </a:xfrm>
          <a:prstGeom prst="rect">
            <a:avLst/>
          </a:prstGeom>
          <a:noFill/>
        </p:spPr>
        <p:txBody>
          <a:bodyPr wrap="square" rtlCol="0">
            <a:spAutoFit/>
          </a:bodyPr>
          <a:lstStyle/>
          <a:p>
            <a:r>
              <a:rPr lang="en-GB" sz="3200" u="sng" dirty="0" smtClean="0">
                <a:solidFill>
                  <a:prstClr val="black"/>
                </a:solidFill>
              </a:rPr>
              <a:t>References</a:t>
            </a:r>
            <a:endParaRPr lang="en-GB" sz="3200" u="sng" dirty="0">
              <a:solidFill>
                <a:prstClr val="black"/>
              </a:solidFill>
            </a:endParaRPr>
          </a:p>
        </p:txBody>
      </p:sp>
    </p:spTree>
    <p:extLst>
      <p:ext uri="{BB962C8B-B14F-4D97-AF65-F5344CB8AC3E}">
        <p14:creationId xmlns:p14="http://schemas.microsoft.com/office/powerpoint/2010/main" val="6471411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Box 4"/>
          <p:cNvSpPr txBox="1"/>
          <p:nvPr/>
        </p:nvSpPr>
        <p:spPr>
          <a:xfrm>
            <a:off x="971600" y="1412776"/>
            <a:ext cx="2808312" cy="584775"/>
          </a:xfrm>
          <a:prstGeom prst="rect">
            <a:avLst/>
          </a:prstGeom>
          <a:noFill/>
        </p:spPr>
        <p:txBody>
          <a:bodyPr wrap="square" rtlCol="0">
            <a:spAutoFit/>
          </a:bodyPr>
          <a:lstStyle/>
          <a:p>
            <a:r>
              <a:rPr lang="en-GB" sz="3200" dirty="0" smtClean="0"/>
              <a:t>Animation: </a:t>
            </a:r>
            <a:endParaRPr lang="en-GB" sz="3200" dirty="0"/>
          </a:p>
        </p:txBody>
      </p:sp>
      <p:graphicFrame>
        <p:nvGraphicFramePr>
          <p:cNvPr id="39938" name="Object 2"/>
          <p:cNvGraphicFramePr>
            <a:graphicFrameLocks noChangeAspect="1"/>
          </p:cNvGraphicFramePr>
          <p:nvPr>
            <p:extLst>
              <p:ext uri="{D42A27DB-BD31-4B8C-83A1-F6EECF244321}">
                <p14:modId xmlns:p14="http://schemas.microsoft.com/office/powerpoint/2010/main" val="1107714950"/>
              </p:ext>
            </p:extLst>
          </p:nvPr>
        </p:nvGraphicFramePr>
        <p:xfrm>
          <a:off x="2987824" y="1240111"/>
          <a:ext cx="3457575" cy="685800"/>
        </p:xfrm>
        <a:graphic>
          <a:graphicData uri="http://schemas.openxmlformats.org/presentationml/2006/ole">
            <mc:AlternateContent xmlns:mc="http://schemas.openxmlformats.org/markup-compatibility/2006">
              <mc:Choice xmlns:v="urn:schemas-microsoft-com:vml" Requires="v">
                <p:oleObj spid="_x0000_s49222" name="Packager Shell Object" showAsIcon="1" r:id="rId3" imgW="3441700" imgH="673100" progId="Package">
                  <p:embed/>
                </p:oleObj>
              </mc:Choice>
              <mc:Fallback>
                <p:oleObj name="Packager Shell Object" showAsIcon="1" r:id="rId3" imgW="3441700" imgH="673100" progId="Package">
                  <p:embed/>
                  <p:pic>
                    <p:nvPicPr>
                      <p:cNvPr id="0" name="Picture 5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4" y="1240111"/>
                        <a:ext cx="3457575"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 name="Rectangle 2"/>
          <p:cNvSpPr/>
          <p:nvPr/>
        </p:nvSpPr>
        <p:spPr>
          <a:xfrm>
            <a:off x="1979712" y="2780928"/>
            <a:ext cx="5688632" cy="369332"/>
          </a:xfrm>
          <a:prstGeom prst="rect">
            <a:avLst/>
          </a:prstGeom>
        </p:spPr>
        <p:txBody>
          <a:bodyPr wrap="square">
            <a:spAutoFit/>
          </a:bodyPr>
          <a:lstStyle/>
          <a:p>
            <a:r>
              <a:rPr lang="en-GB" dirty="0"/>
              <a:t>http://www.sciencephoto.com/media/395559/view</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p:cNvSpPr/>
          <p:nvPr/>
        </p:nvSpPr>
        <p:spPr>
          <a:xfrm>
            <a:off x="2643174" y="4143380"/>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500034" y="428604"/>
            <a:ext cx="5003293" cy="584775"/>
          </a:xfrm>
          <a:prstGeom prst="rect">
            <a:avLst/>
          </a:prstGeom>
        </p:spPr>
        <p:txBody>
          <a:bodyPr wrap="none">
            <a:spAutoFit/>
          </a:bodyPr>
          <a:lstStyle/>
          <a:p>
            <a:pPr lvl="0" fontAlgn="base">
              <a:spcBef>
                <a:spcPct val="0"/>
              </a:spcBef>
              <a:spcAft>
                <a:spcPct val="0"/>
              </a:spcAft>
            </a:pPr>
            <a:r>
              <a:rPr lang="en-GB" sz="3200" b="1" dirty="0" smtClean="0">
                <a:latin typeface="Lucida Sans Unicode" pitchFamily="34" charset="0"/>
                <a:ea typeface="Times New Roman" pitchFamily="18" charset="0"/>
                <a:cs typeface="Lucida Sans Unicode" pitchFamily="34" charset="0"/>
              </a:rPr>
              <a:t>Sound Power &amp; Intensity</a:t>
            </a:r>
          </a:p>
        </p:txBody>
      </p:sp>
      <p:sp>
        <p:nvSpPr>
          <p:cNvPr id="3" name="Rectangle 2"/>
          <p:cNvSpPr/>
          <p:nvPr/>
        </p:nvSpPr>
        <p:spPr>
          <a:xfrm>
            <a:off x="428596" y="1142984"/>
            <a:ext cx="7643866" cy="1631216"/>
          </a:xfrm>
          <a:prstGeom prst="rect">
            <a:avLst/>
          </a:prstGeom>
        </p:spPr>
        <p:txBody>
          <a:bodyPr wrap="square">
            <a:spAutoFit/>
          </a:bodyPr>
          <a:lstStyle/>
          <a:p>
            <a:pPr lvl="0" eaLnBrk="0" fontAlgn="base" hangingPunct="0">
              <a:spcBef>
                <a:spcPct val="0"/>
              </a:spcBef>
              <a:spcAft>
                <a:spcPct val="0"/>
              </a:spcAft>
            </a:pPr>
            <a:r>
              <a:rPr lang="en-GB" sz="2000" b="1" dirty="0" smtClean="0">
                <a:solidFill>
                  <a:srgbClr val="0070C0"/>
                </a:solidFill>
                <a:latin typeface="Lucida Sans Unicode" pitchFamily="34" charset="0"/>
                <a:ea typeface="Times New Roman" pitchFamily="18" charset="0"/>
                <a:cs typeface="Lucida Sans Unicode" pitchFamily="34" charset="0"/>
              </a:rPr>
              <a:t>Sound Power </a:t>
            </a:r>
            <a:r>
              <a:rPr lang="en-GB" sz="2000" dirty="0" smtClean="0">
                <a:latin typeface="Lucida Sans Unicode" pitchFamily="34" charset="0"/>
                <a:ea typeface="Times New Roman" pitchFamily="18" charset="0"/>
                <a:cs typeface="Lucida Sans Unicode" pitchFamily="34" charset="0"/>
              </a:rPr>
              <a:t>is the rate at which sound energy is produced at the source. It is measured in watt (W).</a:t>
            </a:r>
          </a:p>
          <a:p>
            <a:pPr lvl="0" eaLnBrk="0" fontAlgn="base" hangingPunct="0">
              <a:spcBef>
                <a:spcPct val="0"/>
              </a:spcBef>
              <a:spcAft>
                <a:spcPct val="0"/>
              </a:spcAft>
            </a:pPr>
            <a:endParaRPr lang="en-GB" sz="2000" dirty="0" smtClean="0">
              <a:latin typeface="Lucida Sans Unicode" pitchFamily="34" charset="0"/>
              <a:ea typeface="Times New Roman" pitchFamily="18" charset="0"/>
              <a:cs typeface="Lucida Sans Unicode" pitchFamily="34" charset="0"/>
            </a:endParaRPr>
          </a:p>
          <a:p>
            <a:pPr lvl="0" eaLnBrk="0" fontAlgn="base" hangingPunct="0">
              <a:spcBef>
                <a:spcPct val="0"/>
              </a:spcBef>
              <a:spcAft>
                <a:spcPct val="0"/>
              </a:spcAft>
            </a:pPr>
            <a:r>
              <a:rPr lang="en-GB" sz="2000" b="1" dirty="0" smtClean="0">
                <a:solidFill>
                  <a:srgbClr val="0070C0"/>
                </a:solidFill>
                <a:latin typeface="Lucida Sans Unicode" pitchFamily="34" charset="0"/>
                <a:ea typeface="Times New Roman" pitchFamily="18" charset="0"/>
                <a:cs typeface="Lucida Sans Unicode" pitchFamily="34" charset="0"/>
              </a:rPr>
              <a:t>Sound Intensity </a:t>
            </a:r>
            <a:r>
              <a:rPr lang="en-GB" sz="2000" dirty="0" smtClean="0">
                <a:latin typeface="Lucida Sans Unicode" pitchFamily="34" charset="0"/>
                <a:ea typeface="Times New Roman" pitchFamily="18" charset="0"/>
                <a:cs typeface="Lucida Sans Unicode" pitchFamily="34" charset="0"/>
              </a:rPr>
              <a:t>is the sound power distributed over unit area. It is measured in watts per square metre (W/m</a:t>
            </a:r>
            <a:r>
              <a:rPr lang="en-US" sz="2000" b="1" baseline="30000" dirty="0" smtClean="0"/>
              <a:t>2</a:t>
            </a:r>
            <a:r>
              <a:rPr lang="en-GB" sz="2000" dirty="0" smtClean="0">
                <a:latin typeface="Lucida Sans Unicode" pitchFamily="34" charset="0"/>
                <a:ea typeface="Times New Roman" pitchFamily="18" charset="0"/>
                <a:cs typeface="Lucida Sans Unicode" pitchFamily="34" charset="0"/>
              </a:rPr>
              <a:t>)</a:t>
            </a:r>
          </a:p>
        </p:txBody>
      </p:sp>
      <p:sp>
        <p:nvSpPr>
          <p:cNvPr id="4" name="Rectangle 11"/>
          <p:cNvSpPr>
            <a:spLocks noChangeArrowheads="1"/>
          </p:cNvSpPr>
          <p:nvPr/>
        </p:nvSpPr>
        <p:spPr bwMode="auto">
          <a:xfrm>
            <a:off x="914400" y="5791200"/>
            <a:ext cx="7696200" cy="914400"/>
          </a:xfrm>
          <a:prstGeom prst="rect">
            <a:avLst/>
          </a:prstGeom>
          <a:solidFill>
            <a:srgbClr val="FFFF66"/>
          </a:solidFill>
          <a:ln w="9525">
            <a:solidFill>
              <a:schemeClr val="tx1"/>
            </a:solidFill>
            <a:miter lim="800000"/>
            <a:headEnd/>
            <a:tailEnd/>
          </a:ln>
        </p:spPr>
        <p:txBody>
          <a:bodyPr wrap="none" anchor="ctr"/>
          <a:lstStyle/>
          <a:p>
            <a:pPr algn="ctr"/>
            <a:r>
              <a:rPr lang="en-US" b="1" dirty="0">
                <a:latin typeface="Lucida Sans Unicode" pitchFamily="34" charset="0"/>
                <a:cs typeface="Lucida Sans Unicode" pitchFamily="34" charset="0"/>
              </a:rPr>
              <a:t>Sound radiates out from a source as concentric spheres</a:t>
            </a:r>
          </a:p>
          <a:p>
            <a:pPr algn="ctr"/>
            <a:r>
              <a:rPr lang="en-US" b="1" dirty="0">
                <a:latin typeface="Lucida Sans Unicode" pitchFamily="34" charset="0"/>
                <a:cs typeface="Lucida Sans Unicode" pitchFamily="34" charset="0"/>
              </a:rPr>
              <a:t>and follows an Inverse Square function</a:t>
            </a:r>
          </a:p>
        </p:txBody>
      </p:sp>
      <p:sp>
        <p:nvSpPr>
          <p:cNvPr id="6" name="Rectangle 3"/>
          <p:cNvSpPr>
            <a:spLocks noChangeArrowheads="1"/>
          </p:cNvSpPr>
          <p:nvPr/>
        </p:nvSpPr>
        <p:spPr bwMode="auto">
          <a:xfrm>
            <a:off x="4357686" y="3000372"/>
            <a:ext cx="4572000" cy="1580756"/>
          </a:xfrm>
          <a:prstGeom prst="rect">
            <a:avLst/>
          </a:prstGeom>
          <a:solidFill>
            <a:schemeClr val="bg2"/>
          </a:solidFill>
          <a:ln w="9525">
            <a:solidFill>
              <a:schemeClr val="tx1"/>
            </a:solidFill>
            <a:miter lim="800000"/>
            <a:headEnd/>
            <a:tailEnd/>
          </a:ln>
        </p:spPr>
        <p:txBody>
          <a:bodyPr wrap="none" anchor="ctr"/>
          <a:lstStyle/>
          <a:p>
            <a:pPr algn="ctr"/>
            <a:r>
              <a:rPr lang="en-US" sz="3200" b="1" dirty="0"/>
              <a:t>Intensity = Power </a:t>
            </a:r>
            <a:r>
              <a:rPr lang="en-US" sz="3200" b="1" dirty="0" smtClean="0"/>
              <a:t> </a:t>
            </a:r>
          </a:p>
          <a:p>
            <a:pPr algn="ctr"/>
            <a:r>
              <a:rPr lang="en-US" sz="3200" b="1" dirty="0"/>
              <a:t> </a:t>
            </a:r>
            <a:r>
              <a:rPr lang="en-US" sz="3200" b="1" dirty="0" smtClean="0"/>
              <a:t>                 Area</a:t>
            </a:r>
            <a:endParaRPr lang="en-US" sz="3200" b="1" dirty="0"/>
          </a:p>
        </p:txBody>
      </p:sp>
      <p:grpSp>
        <p:nvGrpSpPr>
          <p:cNvPr id="7" name="Group 6"/>
          <p:cNvGrpSpPr/>
          <p:nvPr/>
        </p:nvGrpSpPr>
        <p:grpSpPr>
          <a:xfrm>
            <a:off x="1285852" y="3071810"/>
            <a:ext cx="3000396" cy="2495552"/>
            <a:chOff x="2819400" y="2514600"/>
            <a:chExt cx="3505200" cy="3124200"/>
          </a:xfrm>
        </p:grpSpPr>
        <p:sp>
          <p:nvSpPr>
            <p:cNvPr id="8" name="Rectangle 5"/>
            <p:cNvSpPr>
              <a:spLocks noChangeArrowheads="1"/>
            </p:cNvSpPr>
            <p:nvPr/>
          </p:nvSpPr>
          <p:spPr bwMode="auto">
            <a:xfrm>
              <a:off x="4038600" y="3592800"/>
              <a:ext cx="1066800" cy="811326"/>
            </a:xfrm>
            <a:prstGeom prst="rect">
              <a:avLst/>
            </a:prstGeom>
            <a:noFill/>
            <a:ln w="9525">
              <a:noFill/>
              <a:miter lim="800000"/>
              <a:headEnd/>
              <a:tailEnd/>
            </a:ln>
          </p:spPr>
          <p:txBody>
            <a:bodyPr wrap="none" anchor="ctr"/>
            <a:lstStyle/>
            <a:p>
              <a:pPr algn="ctr"/>
              <a:r>
                <a:rPr lang="en-US" sz="1600" b="1" dirty="0" smtClean="0"/>
                <a:t>Sound</a:t>
              </a:r>
            </a:p>
            <a:p>
              <a:pPr algn="ctr"/>
              <a:endParaRPr lang="en-US" sz="1600" b="1" dirty="0"/>
            </a:p>
            <a:p>
              <a:pPr algn="ctr"/>
              <a:r>
                <a:rPr lang="en-US" sz="1600" b="1" dirty="0"/>
                <a:t>Source</a:t>
              </a:r>
            </a:p>
          </p:txBody>
        </p:sp>
        <p:sp>
          <p:nvSpPr>
            <p:cNvPr id="9" name="Oval 6"/>
            <p:cNvSpPr>
              <a:spLocks noChangeArrowheads="1"/>
            </p:cNvSpPr>
            <p:nvPr/>
          </p:nvSpPr>
          <p:spPr bwMode="auto">
            <a:xfrm>
              <a:off x="3886200" y="3429000"/>
              <a:ext cx="1371600" cy="1219200"/>
            </a:xfrm>
            <a:prstGeom prst="ellipse">
              <a:avLst/>
            </a:prstGeom>
            <a:noFill/>
            <a:ln w="28575">
              <a:solidFill>
                <a:schemeClr val="tx1"/>
              </a:solidFill>
              <a:round/>
              <a:headEnd/>
              <a:tailEnd/>
            </a:ln>
          </p:spPr>
          <p:txBody>
            <a:bodyPr wrap="none" anchor="ctr"/>
            <a:lstStyle/>
            <a:p>
              <a:endParaRPr lang="en-US"/>
            </a:p>
          </p:txBody>
        </p:sp>
        <p:sp>
          <p:nvSpPr>
            <p:cNvPr id="10" name="Oval 8"/>
            <p:cNvSpPr>
              <a:spLocks noChangeArrowheads="1"/>
            </p:cNvSpPr>
            <p:nvPr/>
          </p:nvSpPr>
          <p:spPr bwMode="auto">
            <a:xfrm>
              <a:off x="3581400" y="3048000"/>
              <a:ext cx="1981200" cy="1905000"/>
            </a:xfrm>
            <a:prstGeom prst="ellipse">
              <a:avLst/>
            </a:prstGeom>
            <a:noFill/>
            <a:ln w="28575">
              <a:solidFill>
                <a:schemeClr val="tx1"/>
              </a:solidFill>
              <a:round/>
              <a:headEnd/>
              <a:tailEnd/>
            </a:ln>
          </p:spPr>
          <p:txBody>
            <a:bodyPr wrap="none" anchor="ctr"/>
            <a:lstStyle/>
            <a:p>
              <a:endParaRPr lang="en-US"/>
            </a:p>
          </p:txBody>
        </p:sp>
        <p:sp>
          <p:nvSpPr>
            <p:cNvPr id="11" name="Oval 9"/>
            <p:cNvSpPr>
              <a:spLocks noChangeArrowheads="1"/>
            </p:cNvSpPr>
            <p:nvPr/>
          </p:nvSpPr>
          <p:spPr bwMode="auto">
            <a:xfrm>
              <a:off x="3200400" y="2819400"/>
              <a:ext cx="2743200" cy="2438400"/>
            </a:xfrm>
            <a:prstGeom prst="ellipse">
              <a:avLst/>
            </a:prstGeom>
            <a:noFill/>
            <a:ln w="28575">
              <a:solidFill>
                <a:schemeClr val="tx1"/>
              </a:solidFill>
              <a:round/>
              <a:headEnd/>
              <a:tailEnd/>
            </a:ln>
          </p:spPr>
          <p:txBody>
            <a:bodyPr wrap="none" anchor="ctr"/>
            <a:lstStyle/>
            <a:p>
              <a:endParaRPr lang="en-US"/>
            </a:p>
          </p:txBody>
        </p:sp>
        <p:sp>
          <p:nvSpPr>
            <p:cNvPr id="12" name="Oval 10"/>
            <p:cNvSpPr>
              <a:spLocks noChangeArrowheads="1"/>
            </p:cNvSpPr>
            <p:nvPr/>
          </p:nvSpPr>
          <p:spPr bwMode="auto">
            <a:xfrm>
              <a:off x="2819400" y="2514600"/>
              <a:ext cx="3505200" cy="3124200"/>
            </a:xfrm>
            <a:prstGeom prst="ellipse">
              <a:avLst/>
            </a:prstGeom>
            <a:noFill/>
            <a:ln w="28575">
              <a:solidFill>
                <a:schemeClr val="tx1"/>
              </a:solidFill>
              <a:round/>
              <a:headEnd/>
              <a:tailEnd/>
            </a:ln>
          </p:spPr>
          <p:txBody>
            <a:bodyPr wrap="none" anchor="ctr"/>
            <a:lstStyle/>
            <a:p>
              <a:endParaRPr lang="en-US"/>
            </a:p>
          </p:txBody>
        </p:sp>
      </p:grpSp>
      <p:cxnSp>
        <p:nvCxnSpPr>
          <p:cNvPr id="13" name="Straight Connector 12"/>
          <p:cNvCxnSpPr/>
          <p:nvPr/>
        </p:nvCxnSpPr>
        <p:spPr>
          <a:xfrm>
            <a:off x="6876256" y="3802215"/>
            <a:ext cx="1368152"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lide(fromBottom)">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6" grpId="0" animBg="1"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ChangeArrowheads="1"/>
          </p:cNvSpPr>
          <p:nvPr/>
        </p:nvSpPr>
        <p:spPr bwMode="auto">
          <a:xfrm>
            <a:off x="571500" y="1371600"/>
            <a:ext cx="8001000" cy="1524000"/>
          </a:xfrm>
          <a:prstGeom prst="rect">
            <a:avLst/>
          </a:prstGeom>
          <a:solidFill>
            <a:srgbClr val="FFFF66"/>
          </a:solidFill>
          <a:ln w="9525">
            <a:solidFill>
              <a:schemeClr val="tx1"/>
            </a:solidFill>
            <a:miter lim="800000"/>
            <a:headEnd/>
            <a:tailEnd/>
          </a:ln>
        </p:spPr>
        <p:txBody>
          <a:bodyPr wrap="none" anchor="ctr"/>
          <a:lstStyle/>
          <a:p>
            <a:pPr algn="ctr"/>
            <a:r>
              <a:rPr lang="en-US" sz="2000" b="1" dirty="0">
                <a:latin typeface="Lucida Sans Unicode" pitchFamily="34" charset="0"/>
                <a:cs typeface="Lucida Sans Unicode" pitchFamily="34" charset="0"/>
              </a:rPr>
              <a:t>Inverse Square means as distance from the source doubles,</a:t>
            </a:r>
          </a:p>
          <a:p>
            <a:pPr algn="ctr"/>
            <a:r>
              <a:rPr lang="en-US" sz="2000" b="1" dirty="0">
                <a:latin typeface="Lucida Sans Unicode" pitchFamily="34" charset="0"/>
                <a:cs typeface="Lucida Sans Unicode" pitchFamily="34" charset="0"/>
              </a:rPr>
              <a:t>the </a:t>
            </a:r>
            <a:r>
              <a:rPr lang="en-US" sz="2000" b="1" dirty="0" smtClean="0">
                <a:latin typeface="Lucida Sans Unicode" pitchFamily="34" charset="0"/>
                <a:cs typeface="Lucida Sans Unicode" pitchFamily="34" charset="0"/>
              </a:rPr>
              <a:t>intensity is ¼ of </a:t>
            </a:r>
            <a:r>
              <a:rPr lang="en-US" sz="2000" b="1" dirty="0">
                <a:latin typeface="Lucida Sans Unicode" pitchFamily="34" charset="0"/>
                <a:cs typeface="Lucida Sans Unicode" pitchFamily="34" charset="0"/>
              </a:rPr>
              <a:t>the </a:t>
            </a:r>
            <a:r>
              <a:rPr lang="en-US" sz="2000" b="1" dirty="0" smtClean="0">
                <a:latin typeface="Lucida Sans Unicode" pitchFamily="34" charset="0"/>
                <a:cs typeface="Lucida Sans Unicode" pitchFamily="34" charset="0"/>
              </a:rPr>
              <a:t>original intensity. </a:t>
            </a:r>
          </a:p>
          <a:p>
            <a:pPr algn="ctr"/>
            <a:r>
              <a:rPr lang="en-US" sz="2000" b="1" dirty="0" smtClean="0">
                <a:latin typeface="Lucida Sans Unicode" pitchFamily="34" charset="0"/>
                <a:cs typeface="Lucida Sans Unicode" pitchFamily="34" charset="0"/>
              </a:rPr>
              <a:t>If </a:t>
            </a:r>
            <a:r>
              <a:rPr lang="en-US" sz="2000" b="1" dirty="0">
                <a:latin typeface="Lucida Sans Unicode" pitchFamily="34" charset="0"/>
                <a:cs typeface="Lucida Sans Unicode" pitchFamily="34" charset="0"/>
              </a:rPr>
              <a:t>distance triples, the intensity</a:t>
            </a:r>
          </a:p>
          <a:p>
            <a:pPr algn="ctr"/>
            <a:r>
              <a:rPr lang="en-US" sz="2000" b="1" dirty="0">
                <a:latin typeface="Lucida Sans Unicode" pitchFamily="34" charset="0"/>
                <a:cs typeface="Lucida Sans Unicode" pitchFamily="34" charset="0"/>
              </a:rPr>
              <a:t>is 1/9 the original and so on. </a:t>
            </a:r>
          </a:p>
        </p:txBody>
      </p:sp>
      <p:sp>
        <p:nvSpPr>
          <p:cNvPr id="10244" name="Rectangle 4"/>
          <p:cNvSpPr>
            <a:spLocks noChangeArrowheads="1"/>
          </p:cNvSpPr>
          <p:nvPr/>
        </p:nvSpPr>
        <p:spPr bwMode="auto">
          <a:xfrm>
            <a:off x="609600" y="3200400"/>
            <a:ext cx="8077200" cy="457200"/>
          </a:xfrm>
          <a:prstGeom prst="rect">
            <a:avLst/>
          </a:prstGeom>
          <a:solidFill>
            <a:srgbClr val="FFFF66"/>
          </a:solidFill>
          <a:ln w="9525">
            <a:solidFill>
              <a:schemeClr val="tx1"/>
            </a:solidFill>
            <a:miter lim="800000"/>
            <a:headEnd/>
            <a:tailEnd/>
          </a:ln>
        </p:spPr>
        <p:txBody>
          <a:bodyPr wrap="none" anchor="ctr"/>
          <a:lstStyle/>
          <a:p>
            <a:pPr algn="ctr"/>
            <a:r>
              <a:rPr lang="en-US" sz="2000" b="1" dirty="0">
                <a:latin typeface="Lucida Sans Unicode" pitchFamily="34" charset="0"/>
                <a:cs typeface="Lucida Sans Unicode" pitchFamily="34" charset="0"/>
              </a:rPr>
              <a:t>The surface area of a sphere is given by 4 Π r</a:t>
            </a:r>
            <a:r>
              <a:rPr lang="en-US" sz="2000" b="1" baseline="30000" dirty="0">
                <a:latin typeface="Lucida Sans Unicode" pitchFamily="34" charset="0"/>
                <a:cs typeface="Lucida Sans Unicode" pitchFamily="34" charset="0"/>
              </a:rPr>
              <a:t>2</a:t>
            </a:r>
          </a:p>
        </p:txBody>
      </p:sp>
      <p:sp>
        <p:nvSpPr>
          <p:cNvPr id="10246" name="Rectangle 6"/>
          <p:cNvSpPr>
            <a:spLocks noChangeArrowheads="1"/>
          </p:cNvSpPr>
          <p:nvPr/>
        </p:nvSpPr>
        <p:spPr bwMode="auto">
          <a:xfrm>
            <a:off x="1676400" y="4429132"/>
            <a:ext cx="5867400" cy="1285884"/>
          </a:xfrm>
          <a:prstGeom prst="rect">
            <a:avLst/>
          </a:prstGeom>
          <a:solidFill>
            <a:srgbClr val="FFFF66"/>
          </a:solidFill>
          <a:ln w="9525">
            <a:solidFill>
              <a:schemeClr val="tx1"/>
            </a:solidFill>
            <a:miter lim="800000"/>
            <a:headEnd/>
            <a:tailEnd/>
          </a:ln>
        </p:spPr>
        <p:txBody>
          <a:bodyPr wrap="none" anchor="ctr"/>
          <a:lstStyle/>
          <a:p>
            <a:pPr algn="ctr"/>
            <a:r>
              <a:rPr lang="en-US" sz="2000" b="1" dirty="0">
                <a:latin typeface="Lucida Sans Unicode" pitchFamily="34" charset="0"/>
                <a:cs typeface="Lucida Sans Unicode" pitchFamily="34" charset="0"/>
              </a:rPr>
              <a:t>Intensity </a:t>
            </a:r>
            <a:r>
              <a:rPr lang="en-US" sz="2000" b="1" dirty="0" smtClean="0">
                <a:latin typeface="Lucida Sans Unicode" pitchFamily="34" charset="0"/>
                <a:cs typeface="Lucida Sans Unicode" pitchFamily="34" charset="0"/>
              </a:rPr>
              <a:t> = </a:t>
            </a:r>
            <a:r>
              <a:rPr lang="en-US" sz="2000" b="1" dirty="0">
                <a:latin typeface="Lucida Sans Unicode" pitchFamily="34" charset="0"/>
                <a:cs typeface="Lucida Sans Unicode" pitchFamily="34" charset="0"/>
              </a:rPr>
              <a:t>Power </a:t>
            </a:r>
            <a:r>
              <a:rPr lang="en-US" sz="2000" b="1" dirty="0" smtClean="0">
                <a:latin typeface="Lucida Sans Unicode" pitchFamily="34" charset="0"/>
                <a:cs typeface="Lucida Sans Unicode" pitchFamily="34" charset="0"/>
              </a:rPr>
              <a:t>/ </a:t>
            </a:r>
            <a:r>
              <a:rPr lang="en-US" sz="2000" b="1" dirty="0">
                <a:latin typeface="Lucida Sans Unicode" pitchFamily="34" charset="0"/>
                <a:cs typeface="Lucida Sans Unicode" pitchFamily="34" charset="0"/>
              </a:rPr>
              <a:t>Area </a:t>
            </a:r>
            <a:endParaRPr lang="en-US" sz="2000" b="1" dirty="0" smtClean="0">
              <a:latin typeface="Lucida Sans Unicode" pitchFamily="34" charset="0"/>
              <a:cs typeface="Lucida Sans Unicode" pitchFamily="34" charset="0"/>
            </a:endParaRPr>
          </a:p>
          <a:p>
            <a:pPr algn="ctr"/>
            <a:r>
              <a:rPr lang="en-US" sz="2000" b="1" dirty="0" smtClean="0">
                <a:latin typeface="Lucida Sans Unicode" pitchFamily="34" charset="0"/>
                <a:cs typeface="Lucida Sans Unicode" pitchFamily="34" charset="0"/>
              </a:rPr>
              <a:t>         I =  P/</a:t>
            </a:r>
            <a:r>
              <a:rPr lang="en-US" sz="2000" dirty="0" smtClean="0">
                <a:latin typeface="Lucida Sans Unicode" pitchFamily="34" charset="0"/>
                <a:cs typeface="Lucida Sans Unicode" pitchFamily="34" charset="0"/>
              </a:rPr>
              <a:t> </a:t>
            </a:r>
            <a:r>
              <a:rPr lang="en-US" sz="2000" b="1" dirty="0">
                <a:latin typeface="Lucida Sans Unicode" pitchFamily="34" charset="0"/>
                <a:cs typeface="Lucida Sans Unicode" pitchFamily="34" charset="0"/>
              </a:rPr>
              <a:t>4 Π </a:t>
            </a:r>
            <a:r>
              <a:rPr lang="en-US" sz="2000" b="1" dirty="0" smtClean="0">
                <a:latin typeface="Lucida Sans Unicode" pitchFamily="34" charset="0"/>
                <a:cs typeface="Lucida Sans Unicode" pitchFamily="34" charset="0"/>
              </a:rPr>
              <a:t>r</a:t>
            </a:r>
            <a:r>
              <a:rPr lang="en-US" sz="2000" b="1" baseline="30000" dirty="0" smtClean="0">
                <a:latin typeface="Lucida Sans Unicode" pitchFamily="34" charset="0"/>
                <a:cs typeface="Lucida Sans Unicode" pitchFamily="34" charset="0"/>
              </a:rPr>
              <a:t>2</a:t>
            </a:r>
            <a:r>
              <a:rPr lang="en-US" sz="2000" b="1" dirty="0" smtClean="0">
                <a:latin typeface="Lucida Sans Unicode" pitchFamily="34" charset="0"/>
                <a:cs typeface="Lucida Sans Unicode" pitchFamily="34" charset="0"/>
              </a:rPr>
              <a:t>  </a:t>
            </a:r>
            <a:endParaRPr lang="en-US" sz="2000" b="1" baseline="30000" dirty="0">
              <a:latin typeface="Lucida Sans Unicode" pitchFamily="34" charset="0"/>
              <a:cs typeface="Lucida Sans Unicode" pitchFamily="34" charset="0"/>
            </a:endParaRPr>
          </a:p>
        </p:txBody>
      </p:sp>
      <p:sp>
        <p:nvSpPr>
          <p:cNvPr id="7" name="Rectangle 6"/>
          <p:cNvSpPr/>
          <p:nvPr/>
        </p:nvSpPr>
        <p:spPr>
          <a:xfrm>
            <a:off x="500034" y="428604"/>
            <a:ext cx="5003293" cy="584775"/>
          </a:xfrm>
          <a:prstGeom prst="rect">
            <a:avLst/>
          </a:prstGeom>
        </p:spPr>
        <p:txBody>
          <a:bodyPr wrap="none">
            <a:spAutoFit/>
          </a:bodyPr>
          <a:lstStyle/>
          <a:p>
            <a:pPr lvl="0" fontAlgn="base">
              <a:spcBef>
                <a:spcPct val="0"/>
              </a:spcBef>
              <a:spcAft>
                <a:spcPct val="0"/>
              </a:spcAft>
            </a:pPr>
            <a:r>
              <a:rPr lang="en-GB" sz="3200" b="1" dirty="0" smtClean="0">
                <a:latin typeface="Lucida Sans Unicode" pitchFamily="34" charset="0"/>
                <a:ea typeface="Times New Roman" pitchFamily="18" charset="0"/>
                <a:cs typeface="Lucida Sans Unicode" pitchFamily="34" charset="0"/>
              </a:rPr>
              <a:t>Sound Power &amp; Intensity</a:t>
            </a:r>
          </a:p>
        </p:txBody>
      </p:sp>
      <p:sp>
        <p:nvSpPr>
          <p:cNvPr id="6" name="Rectangle 6"/>
          <p:cNvSpPr>
            <a:spLocks noChangeArrowheads="1"/>
          </p:cNvSpPr>
          <p:nvPr/>
        </p:nvSpPr>
        <p:spPr bwMode="auto">
          <a:xfrm>
            <a:off x="1682227" y="4293096"/>
            <a:ext cx="5867400" cy="1808180"/>
          </a:xfrm>
          <a:prstGeom prst="rect">
            <a:avLst/>
          </a:prstGeom>
          <a:solidFill>
            <a:srgbClr val="FFFF66"/>
          </a:solidFill>
          <a:ln w="9525">
            <a:solidFill>
              <a:schemeClr val="tx1"/>
            </a:solidFill>
            <a:miter lim="800000"/>
            <a:headEnd/>
            <a:tailEnd/>
          </a:ln>
        </p:spPr>
        <p:txBody>
          <a:bodyPr wrap="none" anchor="ctr"/>
          <a:lstStyle/>
          <a:p>
            <a:pPr algn="ctr"/>
            <a:r>
              <a:rPr lang="en-US" sz="2000" b="1" dirty="0">
                <a:latin typeface="Lucida Sans Unicode" pitchFamily="34" charset="0"/>
                <a:cs typeface="Lucida Sans Unicode" pitchFamily="34" charset="0"/>
              </a:rPr>
              <a:t>Intensity </a:t>
            </a:r>
            <a:r>
              <a:rPr lang="en-US" sz="2000" b="1" dirty="0" smtClean="0">
                <a:latin typeface="Lucida Sans Unicode" pitchFamily="34" charset="0"/>
                <a:cs typeface="Lucida Sans Unicode" pitchFamily="34" charset="0"/>
              </a:rPr>
              <a:t> = </a:t>
            </a:r>
            <a:r>
              <a:rPr lang="en-US" sz="2000" b="1" dirty="0">
                <a:latin typeface="Lucida Sans Unicode" pitchFamily="34" charset="0"/>
                <a:cs typeface="Lucida Sans Unicode" pitchFamily="34" charset="0"/>
              </a:rPr>
              <a:t>Power </a:t>
            </a:r>
            <a:r>
              <a:rPr lang="en-US" sz="2000" b="1" dirty="0" smtClean="0">
                <a:latin typeface="Lucida Sans Unicode" pitchFamily="34" charset="0"/>
                <a:cs typeface="Lucida Sans Unicode" pitchFamily="34" charset="0"/>
              </a:rPr>
              <a:t>/ </a:t>
            </a:r>
            <a:r>
              <a:rPr lang="en-US" sz="2000" b="1" dirty="0">
                <a:latin typeface="Lucida Sans Unicode" pitchFamily="34" charset="0"/>
                <a:cs typeface="Lucida Sans Unicode" pitchFamily="34" charset="0"/>
              </a:rPr>
              <a:t>Area </a:t>
            </a:r>
            <a:endParaRPr lang="en-US" sz="2000" b="1" dirty="0" smtClean="0">
              <a:latin typeface="Lucida Sans Unicode" pitchFamily="34" charset="0"/>
              <a:cs typeface="Lucida Sans Unicode" pitchFamily="34" charset="0"/>
            </a:endParaRPr>
          </a:p>
          <a:p>
            <a:pPr algn="ctr"/>
            <a:r>
              <a:rPr lang="en-US" sz="2000" b="1" dirty="0" smtClean="0">
                <a:latin typeface="Lucida Sans Unicode" pitchFamily="34" charset="0"/>
                <a:cs typeface="Lucida Sans Unicode" pitchFamily="34" charset="0"/>
              </a:rPr>
              <a:t>         I =  P</a:t>
            </a:r>
            <a:endParaRPr lang="en-US" sz="2000" dirty="0" smtClean="0">
              <a:latin typeface="Lucida Sans Unicode" pitchFamily="34" charset="0"/>
              <a:cs typeface="Lucida Sans Unicode" pitchFamily="34" charset="0"/>
            </a:endParaRPr>
          </a:p>
          <a:p>
            <a:pPr algn="ctr"/>
            <a:r>
              <a:rPr lang="en-US" sz="2000" b="1" dirty="0" smtClean="0">
                <a:latin typeface="Lucida Sans Unicode" pitchFamily="34" charset="0"/>
                <a:cs typeface="Lucida Sans Unicode" pitchFamily="34" charset="0"/>
              </a:rPr>
              <a:t>                  4 </a:t>
            </a:r>
            <a:r>
              <a:rPr lang="en-US" sz="2000" b="1" dirty="0">
                <a:latin typeface="Lucida Sans Unicode" pitchFamily="34" charset="0"/>
                <a:cs typeface="Lucida Sans Unicode" pitchFamily="34" charset="0"/>
              </a:rPr>
              <a:t>Π </a:t>
            </a:r>
            <a:r>
              <a:rPr lang="en-US" sz="2000" b="1" dirty="0" smtClean="0">
                <a:latin typeface="Lucida Sans Unicode" pitchFamily="34" charset="0"/>
                <a:cs typeface="Lucida Sans Unicode" pitchFamily="34" charset="0"/>
              </a:rPr>
              <a:t>r</a:t>
            </a:r>
            <a:r>
              <a:rPr lang="en-US" sz="2000" b="1" baseline="30000" dirty="0" smtClean="0">
                <a:latin typeface="Lucida Sans Unicode" pitchFamily="34" charset="0"/>
                <a:cs typeface="Lucida Sans Unicode" pitchFamily="34" charset="0"/>
              </a:rPr>
              <a:t>2</a:t>
            </a:r>
            <a:r>
              <a:rPr lang="en-US" sz="2000" b="1" dirty="0" smtClean="0">
                <a:latin typeface="Lucida Sans Unicode" pitchFamily="34" charset="0"/>
                <a:cs typeface="Lucida Sans Unicode" pitchFamily="34" charset="0"/>
              </a:rPr>
              <a:t>  </a:t>
            </a:r>
            <a:endParaRPr lang="en-US" sz="2000" b="1" baseline="30000" dirty="0">
              <a:latin typeface="Lucida Sans Unicode" pitchFamily="34" charset="0"/>
              <a:cs typeface="Lucida Sans Unicode" pitchFamily="34" charset="0"/>
            </a:endParaRPr>
          </a:p>
        </p:txBody>
      </p:sp>
      <p:cxnSp>
        <p:nvCxnSpPr>
          <p:cNvPr id="3" name="Straight Connector 2"/>
          <p:cNvCxnSpPr/>
          <p:nvPr/>
        </p:nvCxnSpPr>
        <p:spPr>
          <a:xfrm>
            <a:off x="4860032" y="5301208"/>
            <a:ext cx="864096"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980728"/>
            <a:ext cx="3384376" cy="646331"/>
          </a:xfrm>
          <a:prstGeom prst="rect">
            <a:avLst/>
          </a:prstGeom>
          <a:noFill/>
        </p:spPr>
        <p:txBody>
          <a:bodyPr wrap="square" rtlCol="0">
            <a:spAutoFit/>
          </a:bodyPr>
          <a:lstStyle/>
          <a:p>
            <a:r>
              <a:rPr lang="en-GB" sz="3600" dirty="0" smtClean="0">
                <a:latin typeface="Lucida Sans Unicode" pitchFamily="34" charset="0"/>
                <a:cs typeface="Lucida Sans Unicode" pitchFamily="34" charset="0"/>
              </a:rPr>
              <a:t>Question:</a:t>
            </a:r>
            <a:endParaRPr lang="en-GB" sz="3600" dirty="0">
              <a:latin typeface="Lucida Sans Unicode" pitchFamily="34" charset="0"/>
              <a:cs typeface="Lucida Sans Unicode" pitchFamily="34" charset="0"/>
            </a:endParaRPr>
          </a:p>
        </p:txBody>
      </p:sp>
      <p:sp>
        <p:nvSpPr>
          <p:cNvPr id="3" name="TextBox 2"/>
          <p:cNvSpPr txBox="1"/>
          <p:nvPr/>
        </p:nvSpPr>
        <p:spPr>
          <a:xfrm>
            <a:off x="467544" y="1844824"/>
            <a:ext cx="7848872" cy="2246769"/>
          </a:xfrm>
          <a:prstGeom prst="rect">
            <a:avLst/>
          </a:prstGeom>
          <a:noFill/>
        </p:spPr>
        <p:txBody>
          <a:bodyPr wrap="square" rtlCol="0">
            <a:spAutoFit/>
          </a:bodyPr>
          <a:lstStyle/>
          <a:p>
            <a:r>
              <a:rPr lang="en-GB" sz="2000" dirty="0" smtClean="0">
                <a:latin typeface="Lucida Sans Unicode" pitchFamily="34" charset="0"/>
                <a:cs typeface="Lucida Sans Unicode" pitchFamily="34" charset="0"/>
              </a:rPr>
              <a:t>A speaker standing in the centre of a hall is emitting music at 100 Watts of Power in all directions. </a:t>
            </a:r>
          </a:p>
          <a:p>
            <a:endParaRPr lang="en-GB" sz="2000" dirty="0" smtClean="0">
              <a:latin typeface="Lucida Sans Unicode" pitchFamily="34" charset="0"/>
              <a:cs typeface="Lucida Sans Unicode" pitchFamily="34" charset="0"/>
            </a:endParaRPr>
          </a:p>
          <a:p>
            <a:r>
              <a:rPr lang="en-GB" sz="2000" dirty="0" smtClean="0">
                <a:latin typeface="Lucida Sans Unicode" pitchFamily="34" charset="0"/>
                <a:cs typeface="Lucida Sans Unicode" pitchFamily="34" charset="0"/>
              </a:rPr>
              <a:t>Calculate the Intensity of Sound that is emitted:</a:t>
            </a:r>
          </a:p>
          <a:p>
            <a:endParaRPr lang="en-GB" sz="2000" dirty="0" smtClean="0">
              <a:latin typeface="Lucida Sans Unicode" pitchFamily="34" charset="0"/>
              <a:cs typeface="Lucida Sans Unicode" pitchFamily="34" charset="0"/>
            </a:endParaRPr>
          </a:p>
          <a:p>
            <a:pPr marL="342900" indent="-342900">
              <a:buAutoNum type="arabicPeriod"/>
            </a:pPr>
            <a:r>
              <a:rPr lang="en-GB" sz="2000" dirty="0" smtClean="0">
                <a:latin typeface="Lucida Sans Unicode" pitchFamily="34" charset="0"/>
                <a:cs typeface="Lucida Sans Unicode" pitchFamily="34" charset="0"/>
              </a:rPr>
              <a:t>At a distance 3 metres from the source</a:t>
            </a:r>
          </a:p>
          <a:p>
            <a:pPr marL="342900" indent="-342900">
              <a:buAutoNum type="arabicPeriod"/>
            </a:pPr>
            <a:r>
              <a:rPr lang="en-GB" sz="2000" dirty="0" smtClean="0">
                <a:latin typeface="Lucida Sans Unicode" pitchFamily="34" charset="0"/>
                <a:cs typeface="Lucida Sans Unicode" pitchFamily="34" charset="0"/>
              </a:rPr>
              <a:t>At a distance 6 metres from the source</a:t>
            </a:r>
            <a:endParaRPr lang="en-GB" sz="2000" dirty="0">
              <a:latin typeface="Lucida Sans Unicode" pitchFamily="34" charset="0"/>
              <a:cs typeface="Lucida Sans Unicode" pitchFamily="34" charset="0"/>
            </a:endParaRPr>
          </a:p>
        </p:txBody>
      </p:sp>
      <p:sp>
        <p:nvSpPr>
          <p:cNvPr id="4" name="Rectangle 6"/>
          <p:cNvSpPr>
            <a:spLocks noChangeArrowheads="1"/>
          </p:cNvSpPr>
          <p:nvPr/>
        </p:nvSpPr>
        <p:spPr bwMode="auto">
          <a:xfrm>
            <a:off x="1676400" y="4429132"/>
            <a:ext cx="5867400" cy="1808180"/>
          </a:xfrm>
          <a:prstGeom prst="rect">
            <a:avLst/>
          </a:prstGeom>
          <a:solidFill>
            <a:srgbClr val="FFFF66"/>
          </a:solidFill>
          <a:ln w="9525">
            <a:solidFill>
              <a:schemeClr val="tx1"/>
            </a:solidFill>
            <a:miter lim="800000"/>
            <a:headEnd/>
            <a:tailEnd/>
          </a:ln>
        </p:spPr>
        <p:txBody>
          <a:bodyPr wrap="none" anchor="ctr"/>
          <a:lstStyle/>
          <a:p>
            <a:pPr algn="ctr"/>
            <a:r>
              <a:rPr lang="en-US" sz="2000" b="1" dirty="0">
                <a:latin typeface="Lucida Sans Unicode" pitchFamily="34" charset="0"/>
                <a:cs typeface="Lucida Sans Unicode" pitchFamily="34" charset="0"/>
              </a:rPr>
              <a:t>Intensity </a:t>
            </a:r>
            <a:r>
              <a:rPr lang="en-US" sz="2000" b="1" dirty="0" smtClean="0">
                <a:latin typeface="Lucida Sans Unicode" pitchFamily="34" charset="0"/>
                <a:cs typeface="Lucida Sans Unicode" pitchFamily="34" charset="0"/>
              </a:rPr>
              <a:t> = </a:t>
            </a:r>
            <a:r>
              <a:rPr lang="en-US" sz="2000" b="1" dirty="0">
                <a:latin typeface="Lucida Sans Unicode" pitchFamily="34" charset="0"/>
                <a:cs typeface="Lucida Sans Unicode" pitchFamily="34" charset="0"/>
              </a:rPr>
              <a:t>Power </a:t>
            </a:r>
            <a:r>
              <a:rPr lang="en-US" sz="2000" b="1" dirty="0" smtClean="0">
                <a:latin typeface="Lucida Sans Unicode" pitchFamily="34" charset="0"/>
                <a:cs typeface="Lucida Sans Unicode" pitchFamily="34" charset="0"/>
              </a:rPr>
              <a:t>/ </a:t>
            </a:r>
            <a:r>
              <a:rPr lang="en-US" sz="2000" b="1" dirty="0">
                <a:latin typeface="Lucida Sans Unicode" pitchFamily="34" charset="0"/>
                <a:cs typeface="Lucida Sans Unicode" pitchFamily="34" charset="0"/>
              </a:rPr>
              <a:t>Area </a:t>
            </a:r>
            <a:endParaRPr lang="en-US" sz="2000" b="1" dirty="0" smtClean="0">
              <a:latin typeface="Lucida Sans Unicode" pitchFamily="34" charset="0"/>
              <a:cs typeface="Lucida Sans Unicode" pitchFamily="34" charset="0"/>
            </a:endParaRPr>
          </a:p>
          <a:p>
            <a:pPr algn="ctr"/>
            <a:r>
              <a:rPr lang="en-US" sz="2000" b="1" dirty="0" smtClean="0">
                <a:latin typeface="Lucida Sans Unicode" pitchFamily="34" charset="0"/>
                <a:cs typeface="Lucida Sans Unicode" pitchFamily="34" charset="0"/>
              </a:rPr>
              <a:t>         I =  P</a:t>
            </a:r>
            <a:endParaRPr lang="en-US" sz="2000" dirty="0" smtClean="0">
              <a:latin typeface="Lucida Sans Unicode" pitchFamily="34" charset="0"/>
              <a:cs typeface="Lucida Sans Unicode" pitchFamily="34" charset="0"/>
            </a:endParaRPr>
          </a:p>
          <a:p>
            <a:pPr algn="ctr"/>
            <a:r>
              <a:rPr lang="en-US" sz="2000" b="1" dirty="0" smtClean="0">
                <a:latin typeface="Lucida Sans Unicode" pitchFamily="34" charset="0"/>
                <a:cs typeface="Lucida Sans Unicode" pitchFamily="34" charset="0"/>
              </a:rPr>
              <a:t>                  4 </a:t>
            </a:r>
            <a:r>
              <a:rPr lang="en-US" sz="2000" b="1" dirty="0">
                <a:latin typeface="Lucida Sans Unicode" pitchFamily="34" charset="0"/>
                <a:cs typeface="Lucida Sans Unicode" pitchFamily="34" charset="0"/>
              </a:rPr>
              <a:t>Π </a:t>
            </a:r>
            <a:r>
              <a:rPr lang="en-US" sz="2000" b="1" dirty="0" smtClean="0">
                <a:latin typeface="Lucida Sans Unicode" pitchFamily="34" charset="0"/>
                <a:cs typeface="Lucida Sans Unicode" pitchFamily="34" charset="0"/>
              </a:rPr>
              <a:t>r</a:t>
            </a:r>
            <a:r>
              <a:rPr lang="en-US" sz="2000" b="1" baseline="30000" dirty="0" smtClean="0">
                <a:latin typeface="Lucida Sans Unicode" pitchFamily="34" charset="0"/>
                <a:cs typeface="Lucida Sans Unicode" pitchFamily="34" charset="0"/>
              </a:rPr>
              <a:t>2</a:t>
            </a:r>
            <a:r>
              <a:rPr lang="en-US" sz="2000" b="1" dirty="0" smtClean="0">
                <a:latin typeface="Lucida Sans Unicode" pitchFamily="34" charset="0"/>
                <a:cs typeface="Lucida Sans Unicode" pitchFamily="34" charset="0"/>
              </a:rPr>
              <a:t>  </a:t>
            </a:r>
            <a:endParaRPr lang="en-US" sz="2000" b="1" baseline="30000" dirty="0">
              <a:latin typeface="Lucida Sans Unicode" pitchFamily="34" charset="0"/>
              <a:cs typeface="Lucida Sans Unicode" pitchFamily="34" charset="0"/>
            </a:endParaRPr>
          </a:p>
        </p:txBody>
      </p:sp>
      <p:cxnSp>
        <p:nvCxnSpPr>
          <p:cNvPr id="6" name="Straight Connector 5"/>
          <p:cNvCxnSpPr/>
          <p:nvPr/>
        </p:nvCxnSpPr>
        <p:spPr>
          <a:xfrm>
            <a:off x="4932040" y="5445224"/>
            <a:ext cx="648072" cy="0"/>
          </a:xfrm>
          <a:prstGeom prst="line">
            <a:avLst/>
          </a:prstGeom>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6"/>
          <p:cNvSpPr>
            <a:spLocks noChangeArrowheads="1"/>
          </p:cNvSpPr>
          <p:nvPr/>
        </p:nvSpPr>
        <p:spPr bwMode="auto">
          <a:xfrm>
            <a:off x="2339752" y="908720"/>
            <a:ext cx="4283224" cy="864096"/>
          </a:xfrm>
          <a:prstGeom prst="rect">
            <a:avLst/>
          </a:prstGeom>
          <a:solidFill>
            <a:srgbClr val="FFFF66"/>
          </a:solidFill>
          <a:ln w="9525">
            <a:solidFill>
              <a:schemeClr val="tx1"/>
            </a:solidFill>
            <a:miter lim="800000"/>
            <a:headEnd/>
            <a:tailEnd/>
          </a:ln>
        </p:spPr>
        <p:txBody>
          <a:bodyPr wrap="none" anchor="ctr"/>
          <a:lstStyle/>
          <a:p>
            <a:pPr algn="ctr"/>
            <a:r>
              <a:rPr lang="en-US" sz="2000" b="1" dirty="0">
                <a:latin typeface="Lucida Sans Unicode" pitchFamily="34" charset="0"/>
                <a:cs typeface="Lucida Sans Unicode" pitchFamily="34" charset="0"/>
              </a:rPr>
              <a:t>Intensity </a:t>
            </a:r>
            <a:r>
              <a:rPr lang="en-US" sz="2000" b="1" dirty="0" smtClean="0">
                <a:latin typeface="Lucida Sans Unicode" pitchFamily="34" charset="0"/>
                <a:cs typeface="Lucida Sans Unicode" pitchFamily="34" charset="0"/>
              </a:rPr>
              <a:t> = </a:t>
            </a:r>
            <a:r>
              <a:rPr lang="en-US" sz="2000" b="1" dirty="0">
                <a:latin typeface="Lucida Sans Unicode" pitchFamily="34" charset="0"/>
                <a:cs typeface="Lucida Sans Unicode" pitchFamily="34" charset="0"/>
              </a:rPr>
              <a:t>Power </a:t>
            </a:r>
            <a:r>
              <a:rPr lang="en-US" sz="2000" b="1" dirty="0" smtClean="0">
                <a:latin typeface="Lucida Sans Unicode" pitchFamily="34" charset="0"/>
                <a:cs typeface="Lucida Sans Unicode" pitchFamily="34" charset="0"/>
              </a:rPr>
              <a:t>/ </a:t>
            </a:r>
            <a:r>
              <a:rPr lang="en-US" sz="2000" b="1" dirty="0">
                <a:latin typeface="Lucida Sans Unicode" pitchFamily="34" charset="0"/>
                <a:cs typeface="Lucida Sans Unicode" pitchFamily="34" charset="0"/>
              </a:rPr>
              <a:t>Area </a:t>
            </a:r>
            <a:endParaRPr lang="en-US" sz="2000" b="1" dirty="0" smtClean="0">
              <a:latin typeface="Lucida Sans Unicode" pitchFamily="34" charset="0"/>
              <a:cs typeface="Lucida Sans Unicode" pitchFamily="34" charset="0"/>
            </a:endParaRPr>
          </a:p>
          <a:p>
            <a:pPr algn="ctr"/>
            <a:r>
              <a:rPr lang="en-US" sz="2000" b="1" dirty="0" smtClean="0">
                <a:latin typeface="Lucida Sans Unicode" pitchFamily="34" charset="0"/>
                <a:cs typeface="Lucida Sans Unicode" pitchFamily="34" charset="0"/>
              </a:rPr>
              <a:t>         I =  P/</a:t>
            </a:r>
            <a:r>
              <a:rPr lang="en-US" sz="2000" dirty="0" smtClean="0">
                <a:latin typeface="Lucida Sans Unicode" pitchFamily="34" charset="0"/>
                <a:cs typeface="Lucida Sans Unicode" pitchFamily="34" charset="0"/>
              </a:rPr>
              <a:t> </a:t>
            </a:r>
            <a:r>
              <a:rPr lang="en-US" sz="2000" b="1" dirty="0">
                <a:latin typeface="Lucida Sans Unicode" pitchFamily="34" charset="0"/>
                <a:cs typeface="Lucida Sans Unicode" pitchFamily="34" charset="0"/>
              </a:rPr>
              <a:t>4 Π </a:t>
            </a:r>
            <a:r>
              <a:rPr lang="en-US" sz="2000" b="1" dirty="0" smtClean="0">
                <a:latin typeface="Lucida Sans Unicode" pitchFamily="34" charset="0"/>
                <a:cs typeface="Lucida Sans Unicode" pitchFamily="34" charset="0"/>
              </a:rPr>
              <a:t>r</a:t>
            </a:r>
            <a:r>
              <a:rPr lang="en-US" sz="2000" b="1" baseline="30000" dirty="0" smtClean="0">
                <a:latin typeface="Lucida Sans Unicode" pitchFamily="34" charset="0"/>
                <a:cs typeface="Lucida Sans Unicode" pitchFamily="34" charset="0"/>
              </a:rPr>
              <a:t>2</a:t>
            </a:r>
            <a:r>
              <a:rPr lang="en-US" sz="2000" b="1" dirty="0" smtClean="0">
                <a:latin typeface="Lucida Sans Unicode" pitchFamily="34" charset="0"/>
                <a:cs typeface="Lucida Sans Unicode" pitchFamily="34" charset="0"/>
              </a:rPr>
              <a:t>  </a:t>
            </a:r>
            <a:endParaRPr lang="en-US" sz="2000" b="1" baseline="30000" dirty="0">
              <a:latin typeface="Lucida Sans Unicode" pitchFamily="34" charset="0"/>
              <a:cs typeface="Lucida Sans Unicode" pitchFamily="34" charset="0"/>
            </a:endParaRPr>
          </a:p>
        </p:txBody>
      </p:sp>
      <p:sp>
        <p:nvSpPr>
          <p:cNvPr id="3" name="Title 1"/>
          <p:cNvSpPr txBox="1">
            <a:spLocks/>
          </p:cNvSpPr>
          <p:nvPr/>
        </p:nvSpPr>
        <p:spPr>
          <a:xfrm>
            <a:off x="500034" y="285728"/>
            <a:ext cx="8229600" cy="714380"/>
          </a:xfrm>
          <a:prstGeom prst="rect">
            <a:avLst/>
          </a:prstGeom>
        </p:spPr>
        <p:txBody>
          <a:bodyPr>
            <a:normAutofit fontScale="90000" lnSpcReduction="1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5000" b="1" i="0" u="none" strike="noStrike" kern="1200" cap="none" spc="0" normalizeH="0" baseline="0" noProof="0" smtClean="0">
                <a:ln>
                  <a:noFill/>
                </a:ln>
                <a:solidFill>
                  <a:schemeClr val="tx1"/>
                </a:solidFill>
                <a:effectLst/>
                <a:uLnTx/>
                <a:uFillTx/>
                <a:latin typeface="+mj-lt"/>
                <a:ea typeface="+mj-ea"/>
                <a:cs typeface="+mj-cs"/>
              </a:rPr>
              <a:t>Answer</a:t>
            </a:r>
            <a:endParaRPr kumimoji="0" lang="en-US" sz="5000" b="1" i="0" u="none" strike="noStrike" kern="1200" cap="none" spc="0" normalizeH="0" baseline="0" noProof="0" dirty="0">
              <a:ln>
                <a:noFill/>
              </a:ln>
              <a:solidFill>
                <a:schemeClr val="tx1"/>
              </a:solidFill>
              <a:effectLst/>
              <a:uLnTx/>
              <a:uFillTx/>
              <a:latin typeface="+mj-lt"/>
              <a:ea typeface="+mj-ea"/>
              <a:cs typeface="+mj-cs"/>
            </a:endParaRPr>
          </a:p>
        </p:txBody>
      </p:sp>
      <p:sp>
        <p:nvSpPr>
          <p:cNvPr id="4" name="TextBox 3"/>
          <p:cNvSpPr txBox="1"/>
          <p:nvPr/>
        </p:nvSpPr>
        <p:spPr>
          <a:xfrm>
            <a:off x="899592" y="2564904"/>
            <a:ext cx="3024336" cy="3539430"/>
          </a:xfrm>
          <a:prstGeom prst="rect">
            <a:avLst/>
          </a:prstGeom>
          <a:noFill/>
        </p:spPr>
        <p:txBody>
          <a:bodyPr wrap="square" rtlCol="0">
            <a:spAutoFit/>
          </a:bodyPr>
          <a:lstStyle/>
          <a:p>
            <a:r>
              <a:rPr lang="en-GB" sz="3200" dirty="0" smtClean="0"/>
              <a:t>I =     100</a:t>
            </a:r>
          </a:p>
          <a:p>
            <a:r>
              <a:rPr lang="en-GB" sz="3200" dirty="0" smtClean="0"/>
              <a:t>          </a:t>
            </a:r>
          </a:p>
          <a:p>
            <a:r>
              <a:rPr lang="en-GB" dirty="0" smtClean="0"/>
              <a:t>      (</a:t>
            </a:r>
            <a:r>
              <a:rPr lang="en-GB" sz="3200" dirty="0" smtClean="0"/>
              <a:t>4 x 3.142 x 9)</a:t>
            </a:r>
          </a:p>
          <a:p>
            <a:endParaRPr lang="en-GB" sz="3200" dirty="0" smtClean="0"/>
          </a:p>
          <a:p>
            <a:r>
              <a:rPr lang="en-GB" sz="3200" dirty="0" smtClean="0"/>
              <a:t>= 100 / 113.112</a:t>
            </a:r>
          </a:p>
          <a:p>
            <a:endParaRPr lang="en-GB" sz="3200" dirty="0" smtClean="0"/>
          </a:p>
          <a:p>
            <a:r>
              <a:rPr lang="en-GB" sz="3200" dirty="0" smtClean="0"/>
              <a:t>=  .884 W/m</a:t>
            </a:r>
            <a:r>
              <a:rPr lang="en-US" sz="3200" b="1" baseline="30000" dirty="0" smtClean="0">
                <a:latin typeface="Lucida Sans Unicode" pitchFamily="34" charset="0"/>
                <a:cs typeface="Lucida Sans Unicode" pitchFamily="34" charset="0"/>
              </a:rPr>
              <a:t>2</a:t>
            </a:r>
            <a:endParaRPr lang="en-GB" sz="3200" dirty="0"/>
          </a:p>
        </p:txBody>
      </p:sp>
      <p:sp>
        <p:nvSpPr>
          <p:cNvPr id="5" name="Rectangle 4"/>
          <p:cNvSpPr/>
          <p:nvPr/>
        </p:nvSpPr>
        <p:spPr>
          <a:xfrm>
            <a:off x="827584" y="1916832"/>
            <a:ext cx="3240360" cy="646331"/>
          </a:xfrm>
          <a:prstGeom prst="rect">
            <a:avLst/>
          </a:prstGeom>
        </p:spPr>
        <p:txBody>
          <a:bodyPr wrap="square">
            <a:spAutoFit/>
          </a:bodyPr>
          <a:lstStyle/>
          <a:p>
            <a:pPr marL="342900" indent="-342900">
              <a:buAutoNum type="arabicPeriod"/>
            </a:pPr>
            <a:r>
              <a:rPr lang="en-GB" dirty="0" smtClean="0">
                <a:latin typeface="Lucida Sans Unicode" pitchFamily="34" charset="0"/>
                <a:cs typeface="Lucida Sans Unicode" pitchFamily="34" charset="0"/>
              </a:rPr>
              <a:t>At a distance 3 metres from the source</a:t>
            </a:r>
          </a:p>
        </p:txBody>
      </p:sp>
      <p:sp>
        <p:nvSpPr>
          <p:cNvPr id="6" name="Rectangle 5"/>
          <p:cNvSpPr/>
          <p:nvPr/>
        </p:nvSpPr>
        <p:spPr>
          <a:xfrm>
            <a:off x="4788024" y="1916832"/>
            <a:ext cx="3240360" cy="646331"/>
          </a:xfrm>
          <a:prstGeom prst="rect">
            <a:avLst/>
          </a:prstGeom>
        </p:spPr>
        <p:txBody>
          <a:bodyPr wrap="square">
            <a:spAutoFit/>
          </a:bodyPr>
          <a:lstStyle/>
          <a:p>
            <a:pPr marL="342900" indent="-342900"/>
            <a:r>
              <a:rPr lang="en-GB" dirty="0" smtClean="0">
                <a:latin typeface="Lucida Sans Unicode" pitchFamily="34" charset="0"/>
                <a:cs typeface="Lucida Sans Unicode" pitchFamily="34" charset="0"/>
              </a:rPr>
              <a:t>2.  At a distance 6 metres from the source</a:t>
            </a:r>
          </a:p>
        </p:txBody>
      </p:sp>
      <p:sp>
        <p:nvSpPr>
          <p:cNvPr id="7" name="TextBox 6"/>
          <p:cNvSpPr txBox="1"/>
          <p:nvPr/>
        </p:nvSpPr>
        <p:spPr>
          <a:xfrm>
            <a:off x="4860032" y="2564904"/>
            <a:ext cx="3168352" cy="3539430"/>
          </a:xfrm>
          <a:prstGeom prst="rect">
            <a:avLst/>
          </a:prstGeom>
          <a:noFill/>
        </p:spPr>
        <p:txBody>
          <a:bodyPr wrap="square" rtlCol="0">
            <a:spAutoFit/>
          </a:bodyPr>
          <a:lstStyle/>
          <a:p>
            <a:r>
              <a:rPr lang="en-GB" sz="3200" dirty="0" smtClean="0"/>
              <a:t>I =     100</a:t>
            </a:r>
          </a:p>
          <a:p>
            <a:r>
              <a:rPr lang="en-GB" sz="3200" dirty="0" smtClean="0"/>
              <a:t>        </a:t>
            </a:r>
          </a:p>
          <a:p>
            <a:r>
              <a:rPr lang="en-GB" dirty="0" smtClean="0"/>
              <a:t>       (</a:t>
            </a:r>
            <a:r>
              <a:rPr lang="en-GB" sz="3200" dirty="0" smtClean="0"/>
              <a:t>4 x 3.142 x 36)</a:t>
            </a:r>
          </a:p>
          <a:p>
            <a:endParaRPr lang="en-GB" sz="3200" dirty="0" smtClean="0"/>
          </a:p>
          <a:p>
            <a:r>
              <a:rPr lang="en-GB" sz="3200" dirty="0" smtClean="0"/>
              <a:t>= 100 / 452.45</a:t>
            </a:r>
          </a:p>
          <a:p>
            <a:endParaRPr lang="en-GB" sz="3200" dirty="0" smtClean="0"/>
          </a:p>
          <a:p>
            <a:r>
              <a:rPr lang="en-GB" sz="3200" dirty="0" smtClean="0"/>
              <a:t>=  .221 W/m</a:t>
            </a:r>
            <a:r>
              <a:rPr lang="en-US" sz="3200" b="1" baseline="30000" dirty="0" smtClean="0">
                <a:latin typeface="Lucida Sans Unicode" pitchFamily="34" charset="0"/>
                <a:cs typeface="Lucida Sans Unicode" pitchFamily="34" charset="0"/>
              </a:rPr>
              <a:t>2</a:t>
            </a:r>
            <a:endParaRPr lang="en-GB" sz="3200" dirty="0"/>
          </a:p>
        </p:txBody>
      </p:sp>
      <p:cxnSp>
        <p:nvCxnSpPr>
          <p:cNvPr id="9" name="Straight Connector 8"/>
          <p:cNvCxnSpPr/>
          <p:nvPr/>
        </p:nvCxnSpPr>
        <p:spPr>
          <a:xfrm>
            <a:off x="5436096" y="3573016"/>
            <a:ext cx="2016224"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1403648" y="3501008"/>
            <a:ext cx="2016224" cy="0"/>
          </a:xfrm>
          <a:prstGeom prst="line">
            <a:avLst/>
          </a:prstGeom>
        </p:spPr>
        <p:style>
          <a:lnRef idx="2">
            <a:schemeClr val="accent1"/>
          </a:lnRef>
          <a:fillRef idx="0">
            <a:schemeClr val="accent1"/>
          </a:fillRef>
          <a:effectRef idx="1">
            <a:schemeClr val="accent1"/>
          </a:effectRef>
          <a:fontRef idx="minor">
            <a:schemeClr val="tx1"/>
          </a:fontRef>
        </p:style>
      </p:cxnSp>
      <p:sp>
        <p:nvSpPr>
          <p:cNvPr id="11" name="Rectangle 10"/>
          <p:cNvSpPr/>
          <p:nvPr/>
        </p:nvSpPr>
        <p:spPr>
          <a:xfrm>
            <a:off x="0" y="6309320"/>
            <a:ext cx="8928992" cy="338554"/>
          </a:xfrm>
          <a:prstGeom prst="rect">
            <a:avLst/>
          </a:prstGeom>
        </p:spPr>
        <p:txBody>
          <a:bodyPr wrap="square">
            <a:spAutoFit/>
          </a:bodyPr>
          <a:lstStyle/>
          <a:p>
            <a:pPr algn="ctr"/>
            <a:r>
              <a:rPr lang="en-US" sz="1600" b="1" dirty="0" smtClean="0">
                <a:solidFill>
                  <a:srgbClr val="0070C0"/>
                </a:solidFill>
                <a:latin typeface="Lucida Sans Unicode" pitchFamily="34" charset="0"/>
                <a:cs typeface="Lucida Sans Unicode" pitchFamily="34" charset="0"/>
              </a:rPr>
              <a:t>‘as distance from the source doubles, the intensity is ¼ of the original intensity ‘</a:t>
            </a:r>
            <a:endParaRPr lang="en-GB" sz="1600" dirty="0">
              <a:solidFill>
                <a:srgbClr val="0070C0"/>
              </a:solidFill>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43608" y="2276872"/>
            <a:ext cx="6984776" cy="646331"/>
          </a:xfrm>
          <a:prstGeom prst="rect">
            <a:avLst/>
          </a:prstGeom>
          <a:noFill/>
        </p:spPr>
        <p:txBody>
          <a:bodyPr wrap="square" rtlCol="0">
            <a:spAutoFit/>
          </a:bodyPr>
          <a:lstStyle/>
          <a:p>
            <a:pPr algn="ctr"/>
            <a:r>
              <a:rPr lang="en-GB" sz="3600" dirty="0" smtClean="0">
                <a:latin typeface="Lucida Sans Unicode" pitchFamily="34" charset="0"/>
                <a:cs typeface="Lucida Sans Unicode" pitchFamily="34" charset="0"/>
              </a:rPr>
              <a:t>2. Measuring Sound Outdoors</a:t>
            </a:r>
            <a:endParaRPr lang="en-GB" sz="3600" dirty="0">
              <a:latin typeface="Lucida Sans Unicode" pitchFamily="34" charset="0"/>
              <a:cs typeface="Lucida Sans Unicode"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611560" y="692696"/>
            <a:ext cx="7488832" cy="4739759"/>
          </a:xfrm>
          <a:prstGeom prst="rect">
            <a:avLst/>
          </a:prstGeom>
        </p:spPr>
        <p:txBody>
          <a:bodyPr wrap="square">
            <a:spAutoFit/>
          </a:bodyPr>
          <a:lstStyle/>
          <a:p>
            <a:r>
              <a:rPr lang="en-GB" sz="3200" b="1" dirty="0" smtClean="0">
                <a:latin typeface="Lucida Sans Unicode" pitchFamily="34" charset="0"/>
                <a:cs typeface="Lucida Sans Unicode" pitchFamily="34" charset="0"/>
              </a:rPr>
              <a:t>‘NOISE’ is: Any unwanted sound.</a:t>
            </a:r>
          </a:p>
          <a:p>
            <a:endParaRPr lang="en-GB" b="1" dirty="0" smtClean="0"/>
          </a:p>
          <a:p>
            <a:pPr algn="just"/>
            <a:r>
              <a:rPr lang="en-GB" dirty="0" smtClean="0">
                <a:latin typeface="Lucida Sans Unicode" pitchFamily="34" charset="0"/>
                <a:cs typeface="Lucida Sans Unicode" pitchFamily="34" charset="0"/>
              </a:rPr>
              <a:t>Noise is measured in decibels and the scale is weighted to the range perceived by the human ear. </a:t>
            </a:r>
          </a:p>
          <a:p>
            <a:pPr algn="just"/>
            <a:r>
              <a:rPr lang="en-GB" dirty="0" smtClean="0">
                <a:latin typeface="Lucida Sans Unicode" pitchFamily="34" charset="0"/>
                <a:cs typeface="Lucida Sans Unicode" pitchFamily="34" charset="0"/>
              </a:rPr>
              <a:t>The decibel system is based on a logarithmic scale.  </a:t>
            </a:r>
          </a:p>
          <a:p>
            <a:pPr algn="just"/>
            <a:r>
              <a:rPr lang="en-GB" dirty="0" smtClean="0">
                <a:latin typeface="Lucida Sans Unicode" pitchFamily="34" charset="0"/>
                <a:cs typeface="Lucida Sans Unicode" pitchFamily="34" charset="0"/>
              </a:rPr>
              <a:t/>
            </a:r>
            <a:br>
              <a:rPr lang="en-GB" dirty="0" smtClean="0">
                <a:latin typeface="Lucida Sans Unicode" pitchFamily="34" charset="0"/>
                <a:cs typeface="Lucida Sans Unicode" pitchFamily="34" charset="0"/>
              </a:rPr>
            </a:br>
            <a:r>
              <a:rPr lang="en-GB" b="1" dirty="0" smtClean="0">
                <a:solidFill>
                  <a:srgbClr val="0070C0"/>
                </a:solidFill>
                <a:latin typeface="Lucida Sans Unicode" pitchFamily="34" charset="0"/>
                <a:cs typeface="Lucida Sans Unicode" pitchFamily="34" charset="0"/>
              </a:rPr>
              <a:t>A rise of 10 dB in sound level corresponds roughly to a doubling of subjective loudness. </a:t>
            </a:r>
          </a:p>
          <a:p>
            <a:pPr algn="just"/>
            <a:endParaRPr lang="en-GB" dirty="0" smtClean="0">
              <a:latin typeface="Lucida Sans Unicode" pitchFamily="34" charset="0"/>
              <a:cs typeface="Lucida Sans Unicode" pitchFamily="34" charset="0"/>
            </a:endParaRPr>
          </a:p>
          <a:p>
            <a:pPr algn="just"/>
            <a:r>
              <a:rPr lang="en-GB" dirty="0" smtClean="0">
                <a:latin typeface="Lucida Sans Unicode" pitchFamily="34" charset="0"/>
                <a:cs typeface="Lucida Sans Unicode" pitchFamily="34" charset="0"/>
              </a:rPr>
              <a:t>Therefore a sound of 80 dB is twice as loud as a sound of 70 dB which is twice as loud as a sound of 60 dB.  </a:t>
            </a:r>
          </a:p>
          <a:p>
            <a:pPr algn="just"/>
            <a:endParaRPr lang="en-GB" dirty="0" smtClean="0">
              <a:latin typeface="Lucida Sans Unicode" pitchFamily="34" charset="0"/>
              <a:cs typeface="Lucida Sans Unicode" pitchFamily="34" charset="0"/>
            </a:endParaRPr>
          </a:p>
          <a:p>
            <a:pPr algn="just"/>
            <a:r>
              <a:rPr lang="en-GB" dirty="0" smtClean="0">
                <a:latin typeface="Lucida Sans Unicode" pitchFamily="34" charset="0"/>
                <a:cs typeface="Lucida Sans Unicode" pitchFamily="34" charset="0"/>
              </a:rPr>
              <a:t>Correspondingly, the 80 dB sound is 4 times louder than the 60dB sound.</a:t>
            </a:r>
          </a:p>
          <a:p>
            <a:r>
              <a:rPr lang="en-GB" dirty="0" smtClean="0"/>
              <a:t/>
            </a:r>
            <a:br>
              <a:rPr lang="en-GB" dirty="0" smtClean="0"/>
            </a:br>
            <a:endParaRPr lang="en-GB" dirty="0"/>
          </a:p>
        </p:txBody>
      </p:sp>
      <p:sp>
        <p:nvSpPr>
          <p:cNvPr id="3" name="TextBox 2"/>
          <p:cNvSpPr txBox="1"/>
          <p:nvPr/>
        </p:nvSpPr>
        <p:spPr>
          <a:xfrm>
            <a:off x="611560" y="5157192"/>
            <a:ext cx="7632848" cy="646331"/>
          </a:xfrm>
          <a:prstGeom prst="rect">
            <a:avLst/>
          </a:prstGeom>
          <a:noFill/>
        </p:spPr>
        <p:txBody>
          <a:bodyPr wrap="square" rtlCol="0">
            <a:spAutoFit/>
          </a:bodyPr>
          <a:lstStyle/>
          <a:p>
            <a:r>
              <a:rPr lang="en-US" b="1" dirty="0" smtClean="0">
                <a:solidFill>
                  <a:srgbClr val="0070C0"/>
                </a:solidFill>
                <a:latin typeface="Lucida Sans Unicode" pitchFamily="34" charset="0"/>
                <a:cs typeface="Lucida Sans Unicode" pitchFamily="34" charset="0"/>
              </a:rPr>
              <a:t>In the case of nuisance sound, we need to isolate, measure and 		      eliminate (or adjust) a specific noise.</a:t>
            </a:r>
            <a:endParaRPr lang="en-US" b="1" dirty="0">
              <a:solidFill>
                <a:srgbClr val="0070C0"/>
              </a:solidFill>
              <a:latin typeface="Lucida Sans Unicode" pitchFamily="34" charset="0"/>
              <a:cs typeface="Lucida Sans Unicode"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683568" y="3645024"/>
            <a:ext cx="7848872"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For example, </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there may be a proposal to </a:t>
            </a: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increase </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the average sound level of your environment from 60 dB to 70 dB. This seems a relatively small change</a:t>
            </a:r>
            <a:r>
              <a:rPr kumimoji="0" lang="en-GB" b="0" i="0" u="none" strike="noStrike" cap="none" normalizeH="0" dirty="0" smtClean="0">
                <a:ln>
                  <a:noFill/>
                </a:ln>
                <a:solidFill>
                  <a:schemeClr val="tx1"/>
                </a:solidFill>
                <a:effectLst/>
                <a:latin typeface="Lucida Sans Unicode" pitchFamily="34" charset="0"/>
                <a:ea typeface="Times New Roman" pitchFamily="18" charset="0"/>
                <a:cs typeface="Lucida Sans Unicode" pitchFamily="34" charset="0"/>
              </a:rPr>
              <a:t> (</a:t>
            </a: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after all the scale runs from 0 to 120) but it will make the environment twice as noisy.</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The same idea applies to reducing noise.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If the manufacturers of a certain machine / plant can reduce the sound level from 90 dB to 80 dB then the machine will sound approximately half as loud as before.</a:t>
            </a:r>
            <a:endParaRPr kumimoji="0" lang="en-GB" b="0" i="0" u="none" strike="noStrike" cap="none" normalizeH="0" baseline="0" dirty="0" smtClean="0">
              <a:ln>
                <a:noFill/>
              </a:ln>
              <a:solidFill>
                <a:schemeClr val="tx1"/>
              </a:solidFill>
              <a:effectLst/>
              <a:latin typeface="Lucida Sans Unicode" pitchFamily="34" charset="0"/>
              <a:cs typeface="Lucida Sans Unicode" pitchFamily="34" charset="0"/>
            </a:endParaRPr>
          </a:p>
        </p:txBody>
      </p:sp>
      <p:sp>
        <p:nvSpPr>
          <p:cNvPr id="3" name="Rectangle 2"/>
          <p:cNvSpPr/>
          <p:nvPr/>
        </p:nvSpPr>
        <p:spPr>
          <a:xfrm>
            <a:off x="642910" y="1285860"/>
            <a:ext cx="7858180" cy="2031325"/>
          </a:xfrm>
          <a:prstGeom prst="rect">
            <a:avLst/>
          </a:prstGeom>
        </p:spPr>
        <p:txBody>
          <a:bodyPr wrap="square">
            <a:spAutoFit/>
          </a:bodyPr>
          <a:lstStyle/>
          <a:p>
            <a:pPr lvl="0" algn="just" fontAlgn="base">
              <a:spcBef>
                <a:spcPct val="0"/>
              </a:spcBef>
              <a:spcAft>
                <a:spcPct val="0"/>
              </a:spcAft>
            </a:pPr>
            <a:r>
              <a:rPr lang="en-GB" dirty="0" smtClean="0">
                <a:latin typeface="Lucida Sans Unicode" pitchFamily="34" charset="0"/>
                <a:ea typeface="Times New Roman" pitchFamily="18" charset="0"/>
                <a:cs typeface="Lucida Sans Unicode" pitchFamily="34" charset="0"/>
              </a:rPr>
              <a:t>A change in sound level of + or - 10 dB is a useful figure to remember as it makes difference of approximately twice as loud, or half as loud. </a:t>
            </a:r>
          </a:p>
          <a:p>
            <a:pPr lvl="0" algn="just" fontAlgn="base">
              <a:spcBef>
                <a:spcPct val="0"/>
              </a:spcBef>
              <a:spcAft>
                <a:spcPct val="0"/>
              </a:spcAft>
            </a:pPr>
            <a:endParaRPr lang="en-GB" dirty="0" smtClean="0">
              <a:latin typeface="Lucida Sans Unicode" pitchFamily="34" charset="0"/>
              <a:ea typeface="Times New Roman" pitchFamily="18" charset="0"/>
              <a:cs typeface="Lucida Sans Unicode" pitchFamily="34" charset="0"/>
            </a:endParaRPr>
          </a:p>
          <a:p>
            <a:pPr lvl="0" algn="just" fontAlgn="base">
              <a:spcBef>
                <a:spcPct val="0"/>
              </a:spcBef>
              <a:spcAft>
                <a:spcPct val="0"/>
              </a:spcAft>
            </a:pPr>
            <a:r>
              <a:rPr lang="en-GB" dirty="0" smtClean="0">
                <a:latin typeface="Lucida Sans Unicode" pitchFamily="34" charset="0"/>
                <a:ea typeface="Times New Roman" pitchFamily="18" charset="0"/>
                <a:cs typeface="Lucida Sans Unicode" pitchFamily="34" charset="0"/>
              </a:rPr>
              <a:t>We have to say 'approximately' as the experience also depends on individual hearing, on the background noise and on the exact frequencies involved. </a:t>
            </a:r>
            <a:endParaRPr lang="en-GB" dirty="0" smtClean="0">
              <a:latin typeface="Lucida Sans Unicode" pitchFamily="34" charset="0"/>
              <a:cs typeface="Lucida Sans Unicode" pitchFamily="34" charset="0"/>
            </a:endParaRPr>
          </a:p>
        </p:txBody>
      </p:sp>
      <p:sp>
        <p:nvSpPr>
          <p:cNvPr id="4" name="TextBox 3"/>
          <p:cNvSpPr txBox="1"/>
          <p:nvPr/>
        </p:nvSpPr>
        <p:spPr>
          <a:xfrm>
            <a:off x="683568" y="548680"/>
            <a:ext cx="2160240" cy="584775"/>
          </a:xfrm>
          <a:prstGeom prst="rect">
            <a:avLst/>
          </a:prstGeom>
          <a:noFill/>
        </p:spPr>
        <p:txBody>
          <a:bodyPr wrap="square" rtlCol="0">
            <a:spAutoFit/>
          </a:bodyPr>
          <a:lstStyle/>
          <a:p>
            <a:r>
              <a:rPr lang="en-GB" sz="3200" dirty="0" smtClean="0">
                <a:latin typeface="Lucida Sans Unicode" pitchFamily="34" charset="0"/>
                <a:cs typeface="Lucida Sans Unicode" pitchFamily="34" charset="0"/>
              </a:rPr>
              <a:t>So...</a:t>
            </a:r>
            <a:endParaRPr lang="en-GB" sz="3200" dirty="0">
              <a:latin typeface="Lucida Sans Unicode" pitchFamily="34" charset="0"/>
              <a:cs typeface="Lucida Sans Unicode" pitchFamily="34" charset="0"/>
            </a:endParaRP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323528" y="1034734"/>
            <a:ext cx="8000134"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Lucida Sans Unicode" pitchFamily="34" charset="0"/>
                <a:cs typeface="Lucida Sans Unicode" pitchFamily="34" charset="0"/>
              </a:rPr>
              <a:t>  Noise not only affects hearing. It affects other parts of the body and body  </a:t>
            </a:r>
          </a:p>
          <a:p>
            <a:pPr marL="0" marR="0" lvl="0" indent="0" algn="l" defTabSz="914400" rtl="0" eaLnBrk="1" fontAlgn="base" latinLnBrk="0" hangingPunct="1">
              <a:lnSpc>
                <a:spcPct val="100000"/>
              </a:lnSpc>
              <a:spcBef>
                <a:spcPct val="0"/>
              </a:spcBef>
              <a:spcAft>
                <a:spcPct val="0"/>
              </a:spcAft>
              <a:buClrTx/>
              <a:buSzTx/>
              <a:buFontTx/>
              <a:buNone/>
              <a:tabLst/>
            </a:pPr>
            <a:r>
              <a:rPr lang="en-US" sz="1600" dirty="0" smtClean="0">
                <a:latin typeface="Lucida Sans Unicode" pitchFamily="34" charset="0"/>
                <a:cs typeface="Lucida Sans Unicode" pitchFamily="34" charset="0"/>
              </a:rPr>
              <a:t> </a:t>
            </a:r>
            <a:r>
              <a:rPr kumimoji="0" lang="en-US" sz="1600" b="0" i="0" u="none" strike="noStrike" cap="none" normalizeH="0" baseline="0" dirty="0" smtClean="0">
                <a:ln>
                  <a:noFill/>
                </a:ln>
                <a:solidFill>
                  <a:schemeClr val="tx1"/>
                </a:solidFill>
                <a:effectLst/>
                <a:latin typeface="Lucida Sans Unicode" pitchFamily="34" charset="0"/>
                <a:cs typeface="Lucida Sans Unicode" pitchFamily="34" charset="0"/>
              </a:rPr>
              <a:t> systems.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Lucida Sans Unicode" pitchFamily="34" charset="0"/>
                <a:cs typeface="Lucida Sans Unicode" pitchFamily="34" charset="0"/>
              </a:rPr>
              <a:t>  It is now known that noise causes annoyance / detriment</a:t>
            </a:r>
            <a:r>
              <a:rPr kumimoji="0" lang="en-US" sz="1600" b="0" i="0" u="none" strike="noStrike" cap="none" normalizeH="0" dirty="0" smtClean="0">
                <a:ln>
                  <a:noFill/>
                </a:ln>
                <a:solidFill>
                  <a:schemeClr val="tx1"/>
                </a:solidFill>
                <a:effectLst/>
                <a:latin typeface="Lucida Sans Unicode" pitchFamily="34" charset="0"/>
                <a:cs typeface="Lucida Sans Unicode" pitchFamily="34" charset="0"/>
              </a:rPr>
              <a:t> to the body that</a:t>
            </a:r>
            <a:r>
              <a:rPr kumimoji="0" lang="en-US" sz="1600" b="0" i="0" u="none" strike="noStrike" cap="none" normalizeH="0" baseline="0" dirty="0" smtClean="0">
                <a:ln>
                  <a:noFill/>
                </a:ln>
                <a:solidFill>
                  <a:schemeClr val="tx1"/>
                </a:solidFill>
                <a:effectLst/>
                <a:latin typeface="Lucida Sans Unicode" pitchFamily="34" charset="0"/>
                <a:cs typeface="Lucida Sans Unicode" pitchFamily="34" charset="0"/>
              </a:rPr>
              <a:t>:</a:t>
            </a:r>
            <a:br>
              <a:rPr kumimoji="0" lang="en-US" sz="1600" b="0" i="0" u="none" strike="noStrike" cap="none" normalizeH="0" baseline="0" dirty="0" smtClean="0">
                <a:ln>
                  <a:noFill/>
                </a:ln>
                <a:solidFill>
                  <a:schemeClr val="tx1"/>
                </a:solidFill>
                <a:effectLst/>
                <a:latin typeface="Lucida Sans Unicode" pitchFamily="34" charset="0"/>
                <a:cs typeface="Lucida Sans Unicode" pitchFamily="34" charset="0"/>
              </a:rPr>
            </a:br>
            <a:endParaRPr kumimoji="0" lang="en-US" sz="1600" b="0" i="0"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t>Increases blood pressure </a:t>
            </a:r>
            <a:b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br>
            <a:endPar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t>Has negative cardiovascular effects such as changing the way the heart beats </a:t>
            </a:r>
            <a:b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br>
            <a:endPar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t>Increases breathing rate </a:t>
            </a:r>
            <a:b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br>
            <a:endPar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t>Disturbs digestion </a:t>
            </a:r>
            <a:b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br>
            <a:endPar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t>Can cause an upset stomach or stomach ulcer </a:t>
            </a:r>
            <a:b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br>
            <a:endPar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t>Can negatively impact a developing foetus and possibly contribute to  </a:t>
            </a:r>
          </a:p>
          <a:p>
            <a:pPr marL="0" marR="0" lvl="0" indent="0" algn="l" defTabSz="914400" rtl="0" eaLnBrk="1" fontAlgn="base" latinLnBrk="0" hangingPunct="1">
              <a:lnSpc>
                <a:spcPct val="100000"/>
              </a:lnSpc>
              <a:spcBef>
                <a:spcPct val="0"/>
              </a:spcBef>
              <a:spcAft>
                <a:spcPct val="0"/>
              </a:spcAft>
              <a:buClrTx/>
              <a:buSzTx/>
              <a:tabLst/>
            </a:pPr>
            <a:r>
              <a:rPr lang="en-US" sz="1600" b="1" dirty="0" smtClean="0">
                <a:solidFill>
                  <a:srgbClr val="0070C0"/>
                </a:solidFill>
                <a:latin typeface="Lucida Sans Unicode" pitchFamily="34" charset="0"/>
                <a:cs typeface="Lucida Sans Unicode" pitchFamily="34" charset="0"/>
              </a:rPr>
              <a:t> </a:t>
            </a:r>
            <a: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t> premature birth </a:t>
            </a:r>
            <a:b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br>
            <a:endPar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t>Makes it difficult to sleep, even after the noise stops </a:t>
            </a:r>
            <a:b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br>
            <a:endPar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endParaRPr>
          </a:p>
          <a:p>
            <a:pPr marL="0" marR="0" lvl="0" indent="0" algn="l" defTabSz="914400" rtl="0" eaLnBrk="1" fontAlgn="base" latinLnBrk="0" hangingPunct="1">
              <a:lnSpc>
                <a:spcPct val="100000"/>
              </a:lnSpc>
              <a:spcBef>
                <a:spcPct val="0"/>
              </a:spcBef>
              <a:spcAft>
                <a:spcPct val="0"/>
              </a:spcAft>
              <a:buClrTx/>
              <a:buSzTx/>
              <a:tabLst/>
            </a:pPr>
            <a: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t/>
            </a:r>
            <a:br>
              <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rPr>
            </a:br>
            <a:endParaRPr kumimoji="0" lang="en-US" sz="1600" b="1" i="0" u="none" strike="noStrike" cap="none" normalizeH="0" baseline="0" dirty="0" smtClean="0">
              <a:ln>
                <a:noFill/>
              </a:ln>
              <a:solidFill>
                <a:srgbClr val="0070C0"/>
              </a:solidFill>
              <a:effectLst/>
              <a:latin typeface="Lucida Sans Unicode" pitchFamily="34" charset="0"/>
              <a:cs typeface="Lucida Sans Unicode" pitchFamily="34" charset="0"/>
            </a:endParaRPr>
          </a:p>
        </p:txBody>
      </p:sp>
      <p:sp>
        <p:nvSpPr>
          <p:cNvPr id="3" name="Rectangle 2"/>
          <p:cNvSpPr/>
          <p:nvPr/>
        </p:nvSpPr>
        <p:spPr>
          <a:xfrm>
            <a:off x="395536" y="260648"/>
            <a:ext cx="6607899" cy="584775"/>
          </a:xfrm>
          <a:prstGeom prst="rect">
            <a:avLst/>
          </a:prstGeom>
        </p:spPr>
        <p:txBody>
          <a:bodyPr wrap="none">
            <a:spAutoFit/>
          </a:bodyPr>
          <a:lstStyle/>
          <a:p>
            <a:r>
              <a:rPr lang="en-GB" sz="3200" dirty="0" smtClean="0">
                <a:latin typeface="Lucida Sans Unicode" pitchFamily="34" charset="0"/>
                <a:cs typeface="Lucida Sans Unicode" pitchFamily="34" charset="0"/>
              </a:rPr>
              <a:t>Impact of Noise on Human body</a:t>
            </a:r>
            <a:endParaRPr lang="en-GB" sz="3200" dirty="0">
              <a:latin typeface="Lucida Sans Unicode" pitchFamily="34" charset="0"/>
              <a:cs typeface="Lucida Sans Unicode" pitchFamily="34" charset="0"/>
            </a:endParaRPr>
          </a:p>
        </p:txBody>
      </p:sp>
      <p:sp>
        <p:nvSpPr>
          <p:cNvPr id="4" name="TextBox 3"/>
          <p:cNvSpPr txBox="1"/>
          <p:nvPr/>
        </p:nvSpPr>
        <p:spPr>
          <a:xfrm>
            <a:off x="430497" y="5669841"/>
            <a:ext cx="3528392" cy="923330"/>
          </a:xfrm>
          <a:prstGeom prst="rect">
            <a:avLst/>
          </a:prstGeom>
          <a:noFill/>
        </p:spPr>
        <p:txBody>
          <a:bodyPr wrap="square" rtlCol="0">
            <a:spAutoFit/>
          </a:bodyPr>
          <a:lstStyle/>
          <a:p>
            <a:r>
              <a:rPr lang="en-US" b="1" dirty="0" smtClean="0">
                <a:solidFill>
                  <a:srgbClr val="0070C0"/>
                </a:solidFill>
              </a:rPr>
              <a:t>STRESS</a:t>
            </a:r>
          </a:p>
          <a:p>
            <a:r>
              <a:rPr lang="en-US" b="1" dirty="0">
                <a:solidFill>
                  <a:srgbClr val="0070C0"/>
                </a:solidFill>
              </a:rPr>
              <a:t>MUSIC</a:t>
            </a:r>
          </a:p>
          <a:p>
            <a:r>
              <a:rPr lang="en-US" b="1" dirty="0" smtClean="0">
                <a:solidFill>
                  <a:srgbClr val="0070C0"/>
                </a:solidFill>
              </a:rPr>
              <a:t>MULTIPLE OCCUPANCY FLATS</a:t>
            </a:r>
          </a:p>
        </p:txBody>
      </p:sp>
      <p:sp>
        <p:nvSpPr>
          <p:cNvPr id="2" name="TextBox 1"/>
          <p:cNvSpPr txBox="1"/>
          <p:nvPr/>
        </p:nvSpPr>
        <p:spPr>
          <a:xfrm>
            <a:off x="5652120" y="5805264"/>
            <a:ext cx="3168352" cy="646331"/>
          </a:xfrm>
          <a:prstGeom prst="rect">
            <a:avLst/>
          </a:prstGeom>
          <a:noFill/>
        </p:spPr>
        <p:txBody>
          <a:bodyPr wrap="square" rtlCol="0">
            <a:spAutoFit/>
          </a:bodyPr>
          <a:lstStyle/>
          <a:p>
            <a:r>
              <a:rPr lang="en-GB" dirty="0" smtClean="0"/>
              <a:t>      </a:t>
            </a:r>
            <a:r>
              <a:rPr lang="en-GB" b="1" dirty="0" smtClean="0">
                <a:solidFill>
                  <a:srgbClr val="0070C0"/>
                </a:solidFill>
              </a:rPr>
              <a:t>WHAT ABOUT ECOLOGICAL HARM?</a:t>
            </a:r>
            <a:endParaRPr lang="en-GB" b="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7">
                                            <p:txEl>
                                              <p:pRg st="3" end="3"/>
                                            </p:txEl>
                                          </p:spTgt>
                                        </p:tgtEl>
                                        <p:attrNameLst>
                                          <p:attrName>style.visibility</p:attrName>
                                        </p:attrNameLst>
                                      </p:cBhvr>
                                      <p:to>
                                        <p:strVal val="visible"/>
                                      </p:to>
                                    </p:set>
                                    <p:anim calcmode="lin" valueType="num">
                                      <p:cBhvr additive="base">
                                        <p:cTn id="7" dur="500" fill="hold"/>
                                        <p:tgtEl>
                                          <p:spTgt spid="4097">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9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097">
                                            <p:txEl>
                                              <p:pRg st="4" end="4"/>
                                            </p:txEl>
                                          </p:spTgt>
                                        </p:tgtEl>
                                        <p:attrNameLst>
                                          <p:attrName>style.visibility</p:attrName>
                                        </p:attrNameLst>
                                      </p:cBhvr>
                                      <p:to>
                                        <p:strVal val="visible"/>
                                      </p:to>
                                    </p:set>
                                    <p:anim calcmode="lin" valueType="num">
                                      <p:cBhvr additive="base">
                                        <p:cTn id="13" dur="500" fill="hold"/>
                                        <p:tgtEl>
                                          <p:spTgt spid="4097">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09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097">
                                            <p:txEl>
                                              <p:pRg st="5" end="5"/>
                                            </p:txEl>
                                          </p:spTgt>
                                        </p:tgtEl>
                                        <p:attrNameLst>
                                          <p:attrName>style.visibility</p:attrName>
                                        </p:attrNameLst>
                                      </p:cBhvr>
                                      <p:to>
                                        <p:strVal val="visible"/>
                                      </p:to>
                                    </p:set>
                                    <p:anim calcmode="lin" valueType="num">
                                      <p:cBhvr additive="base">
                                        <p:cTn id="19" dur="500" fill="hold"/>
                                        <p:tgtEl>
                                          <p:spTgt spid="4097">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09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097">
                                            <p:txEl>
                                              <p:pRg st="6" end="6"/>
                                            </p:txEl>
                                          </p:spTgt>
                                        </p:tgtEl>
                                        <p:attrNameLst>
                                          <p:attrName>style.visibility</p:attrName>
                                        </p:attrNameLst>
                                      </p:cBhvr>
                                      <p:to>
                                        <p:strVal val="visible"/>
                                      </p:to>
                                    </p:set>
                                    <p:anim calcmode="lin" valueType="num">
                                      <p:cBhvr additive="base">
                                        <p:cTn id="25" dur="500" fill="hold"/>
                                        <p:tgtEl>
                                          <p:spTgt spid="4097">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09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097">
                                            <p:txEl>
                                              <p:pRg st="7" end="7"/>
                                            </p:txEl>
                                          </p:spTgt>
                                        </p:tgtEl>
                                        <p:attrNameLst>
                                          <p:attrName>style.visibility</p:attrName>
                                        </p:attrNameLst>
                                      </p:cBhvr>
                                      <p:to>
                                        <p:strVal val="visible"/>
                                      </p:to>
                                    </p:set>
                                    <p:anim calcmode="lin" valueType="num">
                                      <p:cBhvr additive="base">
                                        <p:cTn id="31" dur="500" fill="hold"/>
                                        <p:tgtEl>
                                          <p:spTgt spid="4097">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097">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097">
                                            <p:txEl>
                                              <p:pRg st="8" end="8"/>
                                            </p:txEl>
                                          </p:spTgt>
                                        </p:tgtEl>
                                        <p:attrNameLst>
                                          <p:attrName>style.visibility</p:attrName>
                                        </p:attrNameLst>
                                      </p:cBhvr>
                                      <p:to>
                                        <p:strVal val="visible"/>
                                      </p:to>
                                    </p:set>
                                    <p:anim calcmode="lin" valueType="num">
                                      <p:cBhvr additive="base">
                                        <p:cTn id="37" dur="500" fill="hold"/>
                                        <p:tgtEl>
                                          <p:spTgt spid="4097">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097">
                                            <p:txEl>
                                              <p:pRg st="8" end="8"/>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097">
                                            <p:txEl>
                                              <p:pRg st="9" end="9"/>
                                            </p:txEl>
                                          </p:spTgt>
                                        </p:tgtEl>
                                        <p:attrNameLst>
                                          <p:attrName>style.visibility</p:attrName>
                                        </p:attrNameLst>
                                      </p:cBhvr>
                                      <p:to>
                                        <p:strVal val="visible"/>
                                      </p:to>
                                    </p:set>
                                    <p:anim calcmode="lin" valueType="num">
                                      <p:cBhvr additive="base">
                                        <p:cTn id="41" dur="500" fill="hold"/>
                                        <p:tgtEl>
                                          <p:spTgt spid="4097">
                                            <p:txEl>
                                              <p:pRg st="9" end="9"/>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097">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4097">
                                            <p:txEl>
                                              <p:pRg st="10" end="10"/>
                                            </p:txEl>
                                          </p:spTgt>
                                        </p:tgtEl>
                                        <p:attrNameLst>
                                          <p:attrName>style.visibility</p:attrName>
                                        </p:attrNameLst>
                                      </p:cBhvr>
                                      <p:to>
                                        <p:strVal val="visible"/>
                                      </p:to>
                                    </p:set>
                                    <p:anim calcmode="lin" valueType="num">
                                      <p:cBhvr additive="base">
                                        <p:cTn id="47" dur="500" fill="hold"/>
                                        <p:tgtEl>
                                          <p:spTgt spid="4097">
                                            <p:txEl>
                                              <p:pRg st="10" end="1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4097">
                                            <p:txEl>
                                              <p:pRg st="10" end="10"/>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4097">
                                            <p:txEl>
                                              <p:pRg st="11" end="11"/>
                                            </p:txEl>
                                          </p:spTgt>
                                        </p:tgtEl>
                                        <p:attrNameLst>
                                          <p:attrName>style.visibility</p:attrName>
                                        </p:attrNameLst>
                                      </p:cBhvr>
                                      <p:to>
                                        <p:strVal val="visible"/>
                                      </p:to>
                                    </p:set>
                                    <p:anim calcmode="lin" valueType="num">
                                      <p:cBhvr additive="base">
                                        <p:cTn id="51" dur="500" fill="hold"/>
                                        <p:tgtEl>
                                          <p:spTgt spid="4097">
                                            <p:txEl>
                                              <p:pRg st="11" end="11"/>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4097">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4">
                                            <p:txEl>
                                              <p:pRg st="0" end="0"/>
                                            </p:txEl>
                                          </p:spTgt>
                                        </p:tgtEl>
                                        <p:attrNameLst>
                                          <p:attrName>style.visibility</p:attrName>
                                        </p:attrNameLst>
                                      </p:cBhvr>
                                      <p:to>
                                        <p:strVal val="visible"/>
                                      </p:to>
                                    </p:set>
                                    <p:animEffect transition="in" filter="fade">
                                      <p:cBhvr>
                                        <p:cTn id="57" dur="1000"/>
                                        <p:tgtEl>
                                          <p:spTgt spid="4">
                                            <p:txEl>
                                              <p:pRg st="0" end="0"/>
                                            </p:txEl>
                                          </p:spTgt>
                                        </p:tgtEl>
                                      </p:cBhvr>
                                    </p:animEffect>
                                    <p:anim calcmode="lin" valueType="num">
                                      <p:cBhvr>
                                        <p:cTn id="5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5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4">
                                            <p:txEl>
                                              <p:pRg st="1" end="1"/>
                                            </p:txEl>
                                          </p:spTgt>
                                        </p:tgtEl>
                                        <p:attrNameLst>
                                          <p:attrName>style.visibility</p:attrName>
                                        </p:attrNameLst>
                                      </p:cBhvr>
                                      <p:to>
                                        <p:strVal val="visible"/>
                                      </p:to>
                                    </p:set>
                                    <p:animEffect transition="in" filter="fade">
                                      <p:cBhvr>
                                        <p:cTn id="64" dur="1000"/>
                                        <p:tgtEl>
                                          <p:spTgt spid="4">
                                            <p:txEl>
                                              <p:pRg st="1" end="1"/>
                                            </p:txEl>
                                          </p:spTgt>
                                        </p:tgtEl>
                                      </p:cBhvr>
                                    </p:animEffect>
                                    <p:anim calcmode="lin" valueType="num">
                                      <p:cBhvr>
                                        <p:cTn id="6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6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4">
                                            <p:txEl>
                                              <p:pRg st="2" end="2"/>
                                            </p:txEl>
                                          </p:spTgt>
                                        </p:tgtEl>
                                        <p:attrNameLst>
                                          <p:attrName>style.visibility</p:attrName>
                                        </p:attrNameLst>
                                      </p:cBhvr>
                                      <p:to>
                                        <p:strVal val="visible"/>
                                      </p:to>
                                    </p:set>
                                    <p:animEffect transition="in" filter="fade">
                                      <p:cBhvr>
                                        <p:cTn id="71" dur="1000"/>
                                        <p:tgtEl>
                                          <p:spTgt spid="4">
                                            <p:txEl>
                                              <p:pRg st="2" end="2"/>
                                            </p:txEl>
                                          </p:spTgt>
                                        </p:tgtEl>
                                      </p:cBhvr>
                                    </p:animEffect>
                                    <p:anim calcmode="lin" valueType="num">
                                      <p:cBhvr>
                                        <p:cTn id="7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7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nodeType="clickEffect">
                                  <p:stCondLst>
                                    <p:cond delay="0"/>
                                  </p:stCondLst>
                                  <p:childTnLst>
                                    <p:set>
                                      <p:cBhvr>
                                        <p:cTn id="77" dur="1" fill="hold">
                                          <p:stCondLst>
                                            <p:cond delay="0"/>
                                          </p:stCondLst>
                                        </p:cTn>
                                        <p:tgtEl>
                                          <p:spTgt spid="2">
                                            <p:txEl>
                                              <p:pRg st="0" end="0"/>
                                            </p:txEl>
                                          </p:spTgt>
                                        </p:tgtEl>
                                        <p:attrNameLst>
                                          <p:attrName>style.visibility</p:attrName>
                                        </p:attrNameLst>
                                      </p:cBhvr>
                                      <p:to>
                                        <p:strVal val="visible"/>
                                      </p:to>
                                    </p:set>
                                    <p:anim calcmode="lin" valueType="num">
                                      <p:cBhvr additive="base">
                                        <p:cTn id="78"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836712"/>
            <a:ext cx="7686720" cy="584775"/>
          </a:xfrm>
          <a:prstGeom prst="rect">
            <a:avLst/>
          </a:prstGeom>
        </p:spPr>
        <p:txBody>
          <a:bodyPr wrap="none">
            <a:spAutoFit/>
          </a:bodyPr>
          <a:lstStyle/>
          <a:p>
            <a:r>
              <a:rPr lang="en-GB" sz="3200" dirty="0" smtClean="0">
                <a:latin typeface="Lucida Sans Unicode" pitchFamily="34" charset="0"/>
                <a:cs typeface="Lucida Sans Unicode" pitchFamily="34" charset="0"/>
              </a:rPr>
              <a:t>Identifying Noise Source - Definitions</a:t>
            </a:r>
            <a:endParaRPr lang="en-GB" sz="3200" dirty="0">
              <a:latin typeface="Lucida Sans Unicode" pitchFamily="34" charset="0"/>
              <a:cs typeface="Lucida Sans Unicode" pitchFamily="34" charset="0"/>
            </a:endParaRPr>
          </a:p>
        </p:txBody>
      </p:sp>
      <p:sp>
        <p:nvSpPr>
          <p:cNvPr id="4" name="TextBox 3"/>
          <p:cNvSpPr txBox="1"/>
          <p:nvPr/>
        </p:nvSpPr>
        <p:spPr>
          <a:xfrm>
            <a:off x="539552" y="1700808"/>
            <a:ext cx="7344816" cy="4247317"/>
          </a:xfrm>
          <a:prstGeom prst="rect">
            <a:avLst/>
          </a:prstGeom>
          <a:noFill/>
        </p:spPr>
        <p:txBody>
          <a:bodyPr wrap="square" rtlCol="0">
            <a:spAutoFit/>
          </a:bodyPr>
          <a:lstStyle/>
          <a:p>
            <a:pPr marL="457200" indent="-457200">
              <a:buAutoNum type="arabicPeriod"/>
            </a:pPr>
            <a:r>
              <a:rPr lang="en-GB" sz="2400" b="1" dirty="0" smtClean="0">
                <a:solidFill>
                  <a:srgbClr val="0070C0"/>
                </a:solidFill>
                <a:latin typeface="Lucida Sans Unicode" pitchFamily="34" charset="0"/>
                <a:cs typeface="Lucida Sans Unicode" pitchFamily="34" charset="0"/>
              </a:rPr>
              <a:t>AMBIENT NOISE :</a:t>
            </a:r>
            <a:r>
              <a:rPr lang="en-GB" b="1" dirty="0" smtClean="0">
                <a:solidFill>
                  <a:srgbClr val="0070C0"/>
                </a:solidFill>
                <a:latin typeface="Lucida Sans Unicode" pitchFamily="34" charset="0"/>
                <a:cs typeface="Lucida Sans Unicode" pitchFamily="34" charset="0"/>
              </a:rPr>
              <a:t> </a:t>
            </a:r>
          </a:p>
          <a:p>
            <a:pPr marL="457200" indent="-457200"/>
            <a:r>
              <a:rPr lang="en-GB" dirty="0" smtClean="0">
                <a:latin typeface="Lucida Sans Unicode" pitchFamily="34" charset="0"/>
                <a:cs typeface="Lucida Sans Unicode" pitchFamily="34" charset="0"/>
              </a:rPr>
              <a:t>	is the noise from all sources combined.</a:t>
            </a:r>
          </a:p>
          <a:p>
            <a:pPr marL="342900" indent="-342900">
              <a:buAutoNum type="arabicPeriod"/>
            </a:pPr>
            <a:endParaRPr lang="en-GB" dirty="0" smtClean="0">
              <a:latin typeface="Lucida Sans Unicode" pitchFamily="34" charset="0"/>
              <a:cs typeface="Lucida Sans Unicode" pitchFamily="34" charset="0"/>
            </a:endParaRPr>
          </a:p>
          <a:p>
            <a:pPr marL="342900" indent="-342900">
              <a:buAutoNum type="arabicPeriod"/>
            </a:pPr>
            <a:endParaRPr lang="en-GB" dirty="0" smtClean="0">
              <a:latin typeface="Lucida Sans Unicode" pitchFamily="34" charset="0"/>
              <a:cs typeface="Lucida Sans Unicode" pitchFamily="34" charset="0"/>
            </a:endParaRPr>
          </a:p>
          <a:p>
            <a:pPr marL="342900" indent="-342900"/>
            <a:r>
              <a:rPr lang="en-GB" sz="2400" b="1" dirty="0" smtClean="0">
                <a:solidFill>
                  <a:srgbClr val="0070C0"/>
                </a:solidFill>
                <a:latin typeface="Lucida Sans Unicode" pitchFamily="34" charset="0"/>
                <a:cs typeface="Lucida Sans Unicode" pitchFamily="34" charset="0"/>
              </a:rPr>
              <a:t>2.  SPECIFIC NOISE : </a:t>
            </a:r>
          </a:p>
          <a:p>
            <a:pPr marL="342900" indent="-342900"/>
            <a:r>
              <a:rPr lang="en-GB" sz="2400" dirty="0" smtClean="0">
                <a:latin typeface="Lucida Sans Unicode" pitchFamily="34" charset="0"/>
                <a:cs typeface="Lucida Sans Unicode" pitchFamily="34" charset="0"/>
              </a:rPr>
              <a:t>	 </a:t>
            </a:r>
            <a:r>
              <a:rPr lang="en-GB" dirty="0" smtClean="0">
                <a:latin typeface="Lucida Sans Unicode" pitchFamily="34" charset="0"/>
                <a:cs typeface="Lucida Sans Unicode" pitchFamily="34" charset="0"/>
              </a:rPr>
              <a:t>Is the source under investigation. It is a component of the</a:t>
            </a:r>
          </a:p>
          <a:p>
            <a:pPr marL="342900" indent="-342900"/>
            <a:r>
              <a:rPr lang="en-GB" dirty="0" smtClean="0">
                <a:latin typeface="Lucida Sans Unicode" pitchFamily="34" charset="0"/>
                <a:cs typeface="Lucida Sans Unicode" pitchFamily="34" charset="0"/>
              </a:rPr>
              <a:t>      ambient noise but can be associated with a specific source.</a:t>
            </a:r>
          </a:p>
          <a:p>
            <a:pPr marL="342900" indent="-342900"/>
            <a:endParaRPr lang="en-GB" sz="2400" dirty="0" smtClean="0">
              <a:latin typeface="Lucida Sans Unicode" pitchFamily="34" charset="0"/>
              <a:cs typeface="Lucida Sans Unicode" pitchFamily="34" charset="0"/>
            </a:endParaRPr>
          </a:p>
          <a:p>
            <a:pPr marL="457200" indent="-457200">
              <a:buAutoNum type="arabicPeriod" startAt="3"/>
            </a:pPr>
            <a:r>
              <a:rPr lang="en-GB" sz="2400" b="1" dirty="0" smtClean="0">
                <a:solidFill>
                  <a:srgbClr val="0070C0"/>
                </a:solidFill>
                <a:latin typeface="Lucida Sans Unicode" pitchFamily="34" charset="0"/>
                <a:cs typeface="Lucida Sans Unicode" pitchFamily="34" charset="0"/>
              </a:rPr>
              <a:t>RESIDUAL NOISE : </a:t>
            </a:r>
          </a:p>
          <a:p>
            <a:pPr marL="457200" indent="-457200"/>
            <a:r>
              <a:rPr lang="en-GB" sz="2400" dirty="0" smtClean="0">
                <a:latin typeface="Lucida Sans Unicode" pitchFamily="34" charset="0"/>
                <a:cs typeface="Lucida Sans Unicode" pitchFamily="34" charset="0"/>
              </a:rPr>
              <a:t>	</a:t>
            </a:r>
            <a:r>
              <a:rPr lang="en-GB" dirty="0" smtClean="0">
                <a:latin typeface="Lucida Sans Unicode" pitchFamily="34" charset="0"/>
                <a:cs typeface="Lucida Sans Unicode" pitchFamily="34" charset="0"/>
              </a:rPr>
              <a:t>Is the ambient noise without the specific noise. It is the noise remaining when the specific noise is suppressed</a:t>
            </a:r>
            <a:endParaRPr lang="en-GB" sz="2400" dirty="0" smtClean="0">
              <a:latin typeface="Lucida Sans Unicode" pitchFamily="34" charset="0"/>
              <a:cs typeface="Lucida Sans Unicode" pitchFamily="34" charset="0"/>
            </a:endParaRPr>
          </a:p>
          <a:p>
            <a:endParaRPr lang="en-GB" dirty="0" smtClean="0">
              <a:latin typeface="Lucida Sans Unicode" pitchFamily="34" charset="0"/>
              <a:cs typeface="Lucida Sans Unicode" pitchFamily="34" charset="0"/>
            </a:endParaRPr>
          </a:p>
          <a:p>
            <a:endParaRPr lang="en-GB" dirty="0">
              <a:latin typeface="Lucida Sans Unicode" pitchFamily="34" charset="0"/>
              <a:cs typeface="Lucida Sans Unicode" pitchFamily="34" charset="0"/>
            </a:endParaRPr>
          </a:p>
        </p:txBody>
      </p:sp>
      <p:sp>
        <p:nvSpPr>
          <p:cNvPr id="5" name="TextBox 4"/>
          <p:cNvSpPr txBox="1"/>
          <p:nvPr/>
        </p:nvSpPr>
        <p:spPr>
          <a:xfrm>
            <a:off x="5652120" y="5949280"/>
            <a:ext cx="2952328" cy="523220"/>
          </a:xfrm>
          <a:prstGeom prst="rect">
            <a:avLst/>
          </a:prstGeom>
          <a:noFill/>
        </p:spPr>
        <p:txBody>
          <a:bodyPr wrap="square" rtlCol="0">
            <a:spAutoFit/>
          </a:bodyPr>
          <a:lstStyle/>
          <a:p>
            <a:r>
              <a:rPr lang="en-US" sz="2800" dirty="0" smtClean="0"/>
              <a:t>Copy Down</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 calcmode="lin" valueType="num">
                                      <p:cBhvr additive="base">
                                        <p:cTn id="1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
                                            <p:txEl>
                                              <p:pRg st="5" end="5"/>
                                            </p:txEl>
                                          </p:spTgt>
                                        </p:tgtEl>
                                        <p:attrNameLst>
                                          <p:attrName>style.visibility</p:attrName>
                                        </p:attrNameLst>
                                      </p:cBhvr>
                                      <p:to>
                                        <p:strVal val="visible"/>
                                      </p:to>
                                    </p:set>
                                    <p:anim calcmode="lin" valueType="num">
                                      <p:cBhvr additive="base">
                                        <p:cTn id="2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 calcmode="lin" valueType="num">
                                      <p:cBhvr additive="base">
                                        <p:cTn id="25"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8" end="8"/>
                                            </p:txEl>
                                          </p:spTgt>
                                        </p:tgtEl>
                                        <p:attrNameLst>
                                          <p:attrName>style.visibility</p:attrName>
                                        </p:attrNameLst>
                                      </p:cBhvr>
                                      <p:to>
                                        <p:strVal val="visible"/>
                                      </p:to>
                                    </p:set>
                                    <p:anim calcmode="lin" valueType="num">
                                      <p:cBhvr additive="base">
                                        <p:cTn id="31"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8" end="8"/>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
                                            <p:txEl>
                                              <p:pRg st="9" end="9"/>
                                            </p:txEl>
                                          </p:spTgt>
                                        </p:tgtEl>
                                        <p:attrNameLst>
                                          <p:attrName>style.visibility</p:attrName>
                                        </p:attrNameLst>
                                      </p:cBhvr>
                                      <p:to>
                                        <p:strVal val="visible"/>
                                      </p:to>
                                    </p:set>
                                    <p:anim calcmode="lin" valueType="num">
                                      <p:cBhvr additive="base">
                                        <p:cTn id="35"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ypes.jpg"/>
          <p:cNvPicPr>
            <a:picLocks noChangeAspect="1"/>
          </p:cNvPicPr>
          <p:nvPr/>
        </p:nvPicPr>
        <p:blipFill>
          <a:blip r:embed="rId2" cstate="print"/>
          <a:stretch>
            <a:fillRect/>
          </a:stretch>
        </p:blipFill>
        <p:spPr>
          <a:xfrm>
            <a:off x="611560" y="1556792"/>
            <a:ext cx="2633472" cy="4521708"/>
          </a:xfrm>
          <a:prstGeom prst="rect">
            <a:avLst/>
          </a:prstGeom>
          <a:ln>
            <a:solidFill>
              <a:schemeClr val="accent1"/>
            </a:solidFill>
          </a:ln>
        </p:spPr>
      </p:pic>
      <p:sp>
        <p:nvSpPr>
          <p:cNvPr id="3" name="TextBox 2"/>
          <p:cNvSpPr txBox="1"/>
          <p:nvPr/>
        </p:nvSpPr>
        <p:spPr>
          <a:xfrm>
            <a:off x="467544" y="692696"/>
            <a:ext cx="7992888" cy="584775"/>
          </a:xfrm>
          <a:prstGeom prst="rect">
            <a:avLst/>
          </a:prstGeom>
          <a:noFill/>
        </p:spPr>
        <p:txBody>
          <a:bodyPr wrap="square" rtlCol="0">
            <a:spAutoFit/>
          </a:bodyPr>
          <a:lstStyle/>
          <a:p>
            <a:r>
              <a:rPr lang="en-GB" sz="3200" dirty="0">
                <a:latin typeface="Lucida Sans Unicode" pitchFamily="34" charset="0"/>
                <a:cs typeface="Lucida Sans Unicode" pitchFamily="34" charset="0"/>
              </a:rPr>
              <a:t>A</a:t>
            </a:r>
            <a:r>
              <a:rPr lang="en-GB" sz="3200" dirty="0" smtClean="0">
                <a:latin typeface="Lucida Sans Unicode" pitchFamily="34" charset="0"/>
                <a:cs typeface="Lucida Sans Unicode" pitchFamily="34" charset="0"/>
              </a:rPr>
              <a:t>ssessing the Mode of the Noise</a:t>
            </a:r>
            <a:endParaRPr lang="en-GB" sz="3200" dirty="0">
              <a:latin typeface="Lucida Sans Unicode" pitchFamily="34" charset="0"/>
              <a:cs typeface="Lucida Sans Unicode" pitchFamily="34" charset="0"/>
            </a:endParaRPr>
          </a:p>
        </p:txBody>
      </p:sp>
      <p:sp>
        <p:nvSpPr>
          <p:cNvPr id="4" name="TextBox 3"/>
          <p:cNvSpPr txBox="1"/>
          <p:nvPr/>
        </p:nvSpPr>
        <p:spPr>
          <a:xfrm>
            <a:off x="3347864" y="1700808"/>
            <a:ext cx="5328592" cy="954107"/>
          </a:xfrm>
          <a:prstGeom prst="rect">
            <a:avLst/>
          </a:prstGeom>
          <a:noFill/>
        </p:spPr>
        <p:txBody>
          <a:bodyPr wrap="square" rtlCol="0">
            <a:spAutoFit/>
          </a:bodyPr>
          <a:lstStyle/>
          <a:p>
            <a:pPr algn="just"/>
            <a:r>
              <a:rPr lang="en-GB" sz="1400" b="1" dirty="0" smtClean="0">
                <a:solidFill>
                  <a:srgbClr val="0070C0"/>
                </a:solidFill>
                <a:latin typeface="Lucida Sans Unicode" pitchFamily="34" charset="0"/>
                <a:cs typeface="Lucida Sans Unicode" pitchFamily="34" charset="0"/>
              </a:rPr>
              <a:t>1. Continuous Noise </a:t>
            </a:r>
            <a:r>
              <a:rPr lang="en-GB" sz="1400" dirty="0" smtClean="0">
                <a:latin typeface="Lucida Sans Unicode" pitchFamily="34" charset="0"/>
                <a:cs typeface="Lucida Sans Unicode" pitchFamily="34" charset="0"/>
              </a:rPr>
              <a:t>- Operates without interruption in the same mode. (pumps, machinery) Measuring for a few minutes with hand held device will be sufficient to determine noise level. </a:t>
            </a:r>
            <a:endParaRPr lang="en-GB" sz="1400" dirty="0">
              <a:latin typeface="Lucida Sans Unicode" pitchFamily="34" charset="0"/>
              <a:cs typeface="Lucida Sans Unicode" pitchFamily="34" charset="0"/>
            </a:endParaRPr>
          </a:p>
        </p:txBody>
      </p:sp>
      <p:sp>
        <p:nvSpPr>
          <p:cNvPr id="5" name="TextBox 4"/>
          <p:cNvSpPr txBox="1"/>
          <p:nvPr/>
        </p:nvSpPr>
        <p:spPr>
          <a:xfrm>
            <a:off x="3347864" y="2924944"/>
            <a:ext cx="5328592" cy="1815882"/>
          </a:xfrm>
          <a:prstGeom prst="rect">
            <a:avLst/>
          </a:prstGeom>
          <a:noFill/>
        </p:spPr>
        <p:txBody>
          <a:bodyPr wrap="square" rtlCol="0">
            <a:spAutoFit/>
          </a:bodyPr>
          <a:lstStyle/>
          <a:p>
            <a:pPr algn="just"/>
            <a:r>
              <a:rPr lang="en-GB" sz="1400" b="1" dirty="0" smtClean="0">
                <a:solidFill>
                  <a:srgbClr val="0070C0"/>
                </a:solidFill>
                <a:latin typeface="Lucida Sans Unicode" pitchFamily="34" charset="0"/>
                <a:cs typeface="Lucida Sans Unicode" pitchFamily="34" charset="0"/>
              </a:rPr>
              <a:t>2. Intermittent Noise </a:t>
            </a:r>
            <a:r>
              <a:rPr lang="en-GB" sz="1400" dirty="0" smtClean="0">
                <a:latin typeface="Lucida Sans Unicode" pitchFamily="34" charset="0"/>
                <a:cs typeface="Lucida Sans Unicode" pitchFamily="34" charset="0"/>
              </a:rPr>
              <a:t>– Operates in cycles, noise increases then decreases rapidly. Measured as above....but </a:t>
            </a:r>
            <a:r>
              <a:rPr lang="en-GB" sz="1400" b="1" dirty="0" smtClean="0">
                <a:solidFill>
                  <a:srgbClr val="0070C0"/>
                </a:solidFill>
                <a:latin typeface="Lucida Sans Unicode" pitchFamily="34" charset="0"/>
                <a:cs typeface="Lucida Sans Unicode" pitchFamily="34" charset="0"/>
              </a:rPr>
              <a:t>cycle duration must be noted</a:t>
            </a:r>
            <a:r>
              <a:rPr lang="en-GB" sz="1400" dirty="0" smtClean="0">
                <a:latin typeface="Lucida Sans Unicode" pitchFamily="34" charset="0"/>
                <a:cs typeface="Lucida Sans Unicode" pitchFamily="34" charset="0"/>
              </a:rPr>
              <a:t>. An ‘event’ is measured by </a:t>
            </a:r>
            <a:r>
              <a:rPr lang="en-GB" sz="1400" b="1" dirty="0" smtClean="0">
                <a:solidFill>
                  <a:srgbClr val="0070C0"/>
                </a:solidFill>
                <a:latin typeface="Lucida Sans Unicode" pitchFamily="34" charset="0"/>
                <a:cs typeface="Lucida Sans Unicode" pitchFamily="34" charset="0"/>
              </a:rPr>
              <a:t>Sound Exposure Level</a:t>
            </a:r>
            <a:r>
              <a:rPr lang="en-GB" sz="1400" dirty="0" smtClean="0">
                <a:latin typeface="Lucida Sans Unicode" pitchFamily="34" charset="0"/>
                <a:cs typeface="Lucida Sans Unicode" pitchFamily="34" charset="0"/>
              </a:rPr>
              <a:t>…combining level and duration into a single descriptor. A number of similar events can be measured to establish a reliable average. </a:t>
            </a:r>
            <a:r>
              <a:rPr lang="en-GB" sz="1400" b="1" dirty="0" smtClean="0">
                <a:solidFill>
                  <a:srgbClr val="0070C0"/>
                </a:solidFill>
                <a:latin typeface="Lucida Sans Unicode" pitchFamily="34" charset="0"/>
                <a:cs typeface="Lucida Sans Unicode" pitchFamily="34" charset="0"/>
              </a:rPr>
              <a:t>Important in builds such as Airports as it effects community over different times and intensity</a:t>
            </a:r>
            <a:endParaRPr lang="en-GB" sz="1400" b="1" dirty="0">
              <a:solidFill>
                <a:srgbClr val="0070C0"/>
              </a:solidFill>
              <a:latin typeface="Lucida Sans Unicode" pitchFamily="34" charset="0"/>
              <a:cs typeface="Lucida Sans Unicode" pitchFamily="34" charset="0"/>
            </a:endParaRPr>
          </a:p>
        </p:txBody>
      </p:sp>
      <p:sp>
        <p:nvSpPr>
          <p:cNvPr id="6" name="TextBox 5"/>
          <p:cNvSpPr txBox="1"/>
          <p:nvPr/>
        </p:nvSpPr>
        <p:spPr>
          <a:xfrm>
            <a:off x="3347864" y="4762585"/>
            <a:ext cx="5472608" cy="1384995"/>
          </a:xfrm>
          <a:prstGeom prst="rect">
            <a:avLst/>
          </a:prstGeom>
          <a:noFill/>
        </p:spPr>
        <p:txBody>
          <a:bodyPr wrap="square" rtlCol="0">
            <a:spAutoFit/>
          </a:bodyPr>
          <a:lstStyle/>
          <a:p>
            <a:pPr algn="just"/>
            <a:r>
              <a:rPr lang="en-GB" sz="1400" b="1" dirty="0" smtClean="0">
                <a:solidFill>
                  <a:srgbClr val="0070C0"/>
                </a:solidFill>
                <a:latin typeface="Lucida Sans Unicode" pitchFamily="34" charset="0"/>
                <a:cs typeface="Lucida Sans Unicode" pitchFamily="34" charset="0"/>
              </a:rPr>
              <a:t>3. Impulsive Noise </a:t>
            </a:r>
            <a:r>
              <a:rPr lang="en-GB" sz="1400" dirty="0" smtClean="0">
                <a:latin typeface="Lucida Sans Unicode" pitchFamily="34" charset="0"/>
                <a:cs typeface="Lucida Sans Unicode" pitchFamily="34" charset="0"/>
              </a:rPr>
              <a:t>– Noise from impacts or explosion (pile driver or punch press). Brief and abrupt but often very loud. Quantified by the difference between a quick response and slow response parameter (base graph). </a:t>
            </a:r>
            <a:r>
              <a:rPr lang="en-GB" sz="1400" b="1" dirty="0" smtClean="0">
                <a:solidFill>
                  <a:srgbClr val="0070C0"/>
                </a:solidFill>
                <a:latin typeface="Lucida Sans Unicode" pitchFamily="34" charset="0"/>
                <a:cs typeface="Lucida Sans Unicode" pitchFamily="34" charset="0"/>
              </a:rPr>
              <a:t>Repetition rate is also recorded, because this can greatly exacerbate the annoyance factor. (pile driving)</a:t>
            </a:r>
            <a:endParaRPr lang="en-GB" sz="1400" b="1" dirty="0">
              <a:solidFill>
                <a:srgbClr val="0070C0"/>
              </a:solidFill>
              <a:latin typeface="Lucida Sans Unicode" pitchFamily="34" charset="0"/>
              <a:cs typeface="Lucida Sans Unicode" pitchFamily="34" charset="0"/>
            </a:endParaRPr>
          </a:p>
        </p:txBody>
      </p:sp>
      <p:sp>
        <p:nvSpPr>
          <p:cNvPr id="7" name="TextBox 6"/>
          <p:cNvSpPr txBox="1"/>
          <p:nvPr/>
        </p:nvSpPr>
        <p:spPr>
          <a:xfrm>
            <a:off x="2699792" y="2420888"/>
            <a:ext cx="360040" cy="230832"/>
          </a:xfrm>
          <a:prstGeom prst="rect">
            <a:avLst/>
          </a:prstGeom>
          <a:solidFill>
            <a:schemeClr val="bg1"/>
          </a:solidFill>
          <a:ln>
            <a:solidFill>
              <a:schemeClr val="tx1"/>
            </a:solidFill>
          </a:ln>
        </p:spPr>
        <p:txBody>
          <a:bodyPr wrap="square" rtlCol="0">
            <a:spAutoFit/>
          </a:bodyPr>
          <a:lstStyle/>
          <a:p>
            <a:r>
              <a:rPr lang="en-GB" sz="900" dirty="0" smtClean="0"/>
              <a:t>CN</a:t>
            </a:r>
            <a:endParaRPr lang="en-GB" sz="900" dirty="0"/>
          </a:p>
        </p:txBody>
      </p:sp>
      <p:sp>
        <p:nvSpPr>
          <p:cNvPr id="8" name="TextBox 7"/>
          <p:cNvSpPr txBox="1"/>
          <p:nvPr/>
        </p:nvSpPr>
        <p:spPr>
          <a:xfrm>
            <a:off x="2699792" y="3861048"/>
            <a:ext cx="360040" cy="230832"/>
          </a:xfrm>
          <a:prstGeom prst="rect">
            <a:avLst/>
          </a:prstGeom>
          <a:solidFill>
            <a:schemeClr val="bg1"/>
          </a:solidFill>
          <a:ln>
            <a:solidFill>
              <a:schemeClr val="tx1"/>
            </a:solidFill>
          </a:ln>
        </p:spPr>
        <p:txBody>
          <a:bodyPr wrap="square" rtlCol="0">
            <a:spAutoFit/>
          </a:bodyPr>
          <a:lstStyle/>
          <a:p>
            <a:r>
              <a:rPr lang="en-GB" sz="900" dirty="0" smtClean="0"/>
              <a:t>IN</a:t>
            </a:r>
            <a:endParaRPr lang="en-GB" sz="900" dirty="0"/>
          </a:p>
        </p:txBody>
      </p:sp>
      <p:sp>
        <p:nvSpPr>
          <p:cNvPr id="9" name="TextBox 8"/>
          <p:cNvSpPr txBox="1"/>
          <p:nvPr/>
        </p:nvSpPr>
        <p:spPr>
          <a:xfrm>
            <a:off x="2483768" y="5661248"/>
            <a:ext cx="504056" cy="230832"/>
          </a:xfrm>
          <a:prstGeom prst="rect">
            <a:avLst/>
          </a:prstGeom>
          <a:solidFill>
            <a:schemeClr val="bg1"/>
          </a:solidFill>
          <a:ln>
            <a:solidFill>
              <a:schemeClr val="tx1"/>
            </a:solidFill>
          </a:ln>
        </p:spPr>
        <p:txBody>
          <a:bodyPr wrap="square" rtlCol="0">
            <a:spAutoFit/>
          </a:bodyPr>
          <a:lstStyle/>
          <a:p>
            <a:r>
              <a:rPr lang="en-GB" sz="900" dirty="0" smtClean="0"/>
              <a:t>IM N</a:t>
            </a:r>
            <a:endParaRPr lang="en-GB" sz="9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additive="base">
                                        <p:cTn id="1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1560" y="548680"/>
            <a:ext cx="7848872" cy="584775"/>
          </a:xfrm>
          <a:prstGeom prst="rect">
            <a:avLst/>
          </a:prstGeom>
          <a:noFill/>
        </p:spPr>
        <p:txBody>
          <a:bodyPr wrap="square" rtlCol="0">
            <a:spAutoFit/>
          </a:bodyPr>
          <a:lstStyle/>
          <a:p>
            <a:r>
              <a:rPr lang="en-GB" sz="3200" dirty="0" smtClean="0">
                <a:latin typeface="Lucida Sans Unicode" pitchFamily="34" charset="0"/>
                <a:cs typeface="Lucida Sans Unicode" pitchFamily="34" charset="0"/>
              </a:rPr>
              <a:t>Types of Noise </a:t>
            </a:r>
            <a:endParaRPr lang="en-GB" sz="3200" dirty="0">
              <a:latin typeface="Lucida Sans Unicode" pitchFamily="34" charset="0"/>
              <a:cs typeface="Lucida Sans Unicode" pitchFamily="34" charset="0"/>
            </a:endParaRPr>
          </a:p>
        </p:txBody>
      </p:sp>
      <p:sp>
        <p:nvSpPr>
          <p:cNvPr id="4" name="TextBox 3"/>
          <p:cNvSpPr txBox="1"/>
          <p:nvPr/>
        </p:nvSpPr>
        <p:spPr>
          <a:xfrm>
            <a:off x="611560" y="1124744"/>
            <a:ext cx="8064896" cy="3170099"/>
          </a:xfrm>
          <a:prstGeom prst="rect">
            <a:avLst/>
          </a:prstGeom>
          <a:noFill/>
        </p:spPr>
        <p:txBody>
          <a:bodyPr wrap="square" rtlCol="0">
            <a:spAutoFit/>
          </a:bodyPr>
          <a:lstStyle/>
          <a:p>
            <a:pPr algn="just"/>
            <a:r>
              <a:rPr lang="en-GB" sz="2000" b="1" dirty="0" smtClean="0">
                <a:latin typeface="Lucida Sans Unicode" pitchFamily="34" charset="0"/>
                <a:cs typeface="Lucida Sans Unicode" pitchFamily="34" charset="0"/>
              </a:rPr>
              <a:t>Annoying Tones that cause upset </a:t>
            </a:r>
            <a:endParaRPr lang="en-GB" sz="2000" dirty="0" smtClean="0">
              <a:latin typeface="Lucida Sans Unicode" pitchFamily="34" charset="0"/>
              <a:cs typeface="Lucida Sans Unicode" pitchFamily="34" charset="0"/>
            </a:endParaRPr>
          </a:p>
          <a:p>
            <a:pPr algn="just"/>
            <a:endParaRPr lang="en-GB" sz="1400" dirty="0" smtClean="0">
              <a:latin typeface="Lucida Sans Unicode" pitchFamily="34" charset="0"/>
              <a:cs typeface="Lucida Sans Unicode" pitchFamily="34" charset="0"/>
            </a:endParaRPr>
          </a:p>
          <a:p>
            <a:pPr algn="just">
              <a:buFont typeface="Arial" pitchFamily="34" charset="0"/>
              <a:buChar char="•"/>
            </a:pPr>
            <a:r>
              <a:rPr lang="en-GB" sz="2000" dirty="0" smtClean="0">
                <a:latin typeface="Lucida Sans Unicode" pitchFamily="34" charset="0"/>
                <a:cs typeface="Lucida Sans Unicode" pitchFamily="34" charset="0"/>
              </a:rPr>
              <a:t> </a:t>
            </a:r>
            <a:r>
              <a:rPr lang="en-GB" sz="2000" b="1" dirty="0" smtClean="0">
                <a:latin typeface="Lucida Sans Unicode" pitchFamily="34" charset="0"/>
                <a:cs typeface="Lucida Sans Unicode" pitchFamily="34" charset="0"/>
              </a:rPr>
              <a:t>Machinery with rotating parts </a:t>
            </a:r>
          </a:p>
          <a:p>
            <a:pPr algn="just"/>
            <a:r>
              <a:rPr lang="en-GB" sz="2000" b="1" dirty="0" smtClean="0">
                <a:latin typeface="Lucida Sans Unicode" pitchFamily="34" charset="0"/>
                <a:cs typeface="Lucida Sans Unicode" pitchFamily="34" charset="0"/>
              </a:rPr>
              <a:t>   </a:t>
            </a:r>
            <a:r>
              <a:rPr lang="en-GB" dirty="0" smtClean="0">
                <a:latin typeface="Lucida Sans Unicode" pitchFamily="34" charset="0"/>
                <a:cs typeface="Lucida Sans Unicode" pitchFamily="34" charset="0"/>
              </a:rPr>
              <a:t>(e.g. Motors, gearboxes, fans etc) often create tones. </a:t>
            </a:r>
          </a:p>
          <a:p>
            <a:pPr algn="just"/>
            <a:r>
              <a:rPr lang="en-GB" dirty="0" smtClean="0">
                <a:latin typeface="Lucida Sans Unicode" pitchFamily="34" charset="0"/>
                <a:cs typeface="Lucida Sans Unicode" pitchFamily="34" charset="0"/>
              </a:rPr>
              <a:t>   Imbalanced machinery (Washing Machine spin) </a:t>
            </a:r>
          </a:p>
          <a:p>
            <a:pPr algn="just"/>
            <a:r>
              <a:rPr lang="en-GB" dirty="0" smtClean="0">
                <a:latin typeface="Lucida Sans Unicode" pitchFamily="34" charset="0"/>
                <a:cs typeface="Lucida Sans Unicode" pitchFamily="34" charset="0"/>
              </a:rPr>
              <a:t>   or repeated impacts (jack  hammer, pile drivers) </a:t>
            </a:r>
          </a:p>
          <a:p>
            <a:pPr algn="just"/>
            <a:r>
              <a:rPr lang="en-GB" dirty="0" smtClean="0">
                <a:latin typeface="Lucida Sans Unicode" pitchFamily="34" charset="0"/>
                <a:cs typeface="Lucida Sans Unicode" pitchFamily="34" charset="0"/>
              </a:rPr>
              <a:t>   cause vibration that are transmitted through surfaces  into the air,</a:t>
            </a:r>
          </a:p>
          <a:p>
            <a:pPr algn="just"/>
            <a:r>
              <a:rPr lang="en-GB" dirty="0" smtClean="0">
                <a:latin typeface="Lucida Sans Unicode" pitchFamily="34" charset="0"/>
                <a:cs typeface="Lucida Sans Unicode" pitchFamily="34" charset="0"/>
              </a:rPr>
              <a:t>   can be heard as irritating tones.</a:t>
            </a:r>
          </a:p>
          <a:p>
            <a:pPr algn="just">
              <a:buFont typeface="Arial" pitchFamily="34" charset="0"/>
              <a:buChar char="•"/>
            </a:pPr>
            <a:r>
              <a:rPr lang="en-GB" dirty="0" smtClean="0">
                <a:latin typeface="Lucida Sans Unicode" pitchFamily="34" charset="0"/>
                <a:cs typeface="Lucida Sans Unicode" pitchFamily="34" charset="0"/>
              </a:rPr>
              <a:t> </a:t>
            </a:r>
            <a:r>
              <a:rPr lang="en-GB" b="1" dirty="0" smtClean="0">
                <a:solidFill>
                  <a:srgbClr val="0070C0"/>
                </a:solidFill>
                <a:latin typeface="Lucida Sans Unicode" pitchFamily="34" charset="0"/>
                <a:cs typeface="Lucida Sans Unicode" pitchFamily="34" charset="0"/>
              </a:rPr>
              <a:t>Pulsating flows </a:t>
            </a:r>
            <a:r>
              <a:rPr lang="en-GB" dirty="0" smtClean="0">
                <a:latin typeface="Lucida Sans Unicode" pitchFamily="34" charset="0"/>
                <a:cs typeface="Lucida Sans Unicode" pitchFamily="34" charset="0"/>
              </a:rPr>
              <a:t>of liquids or gases can also create tones, caused </a:t>
            </a:r>
          </a:p>
          <a:p>
            <a:pPr algn="just"/>
            <a:r>
              <a:rPr lang="en-GB" dirty="0" smtClean="0">
                <a:latin typeface="Lucida Sans Unicode" pitchFamily="34" charset="0"/>
                <a:cs typeface="Lucida Sans Unicode" pitchFamily="34" charset="0"/>
              </a:rPr>
              <a:t>   by combustion processes or flow restrictions. </a:t>
            </a:r>
          </a:p>
          <a:p>
            <a:pPr algn="just"/>
            <a:r>
              <a:rPr lang="en-GB" dirty="0" smtClean="0">
                <a:latin typeface="Lucida Sans Unicode" pitchFamily="34" charset="0"/>
                <a:cs typeface="Lucida Sans Unicode" pitchFamily="34" charset="0"/>
              </a:rPr>
              <a:t>  (</a:t>
            </a:r>
            <a:r>
              <a:rPr lang="en-GB" b="1" dirty="0" smtClean="0">
                <a:solidFill>
                  <a:srgbClr val="0070C0"/>
                </a:solidFill>
                <a:latin typeface="Lucida Sans Unicode" pitchFamily="34" charset="0"/>
                <a:cs typeface="Lucida Sans Unicode" pitchFamily="34" charset="0"/>
              </a:rPr>
              <a:t>Radiators or drainage systems or HVAC systems</a:t>
            </a:r>
            <a:r>
              <a:rPr lang="en-GB" dirty="0" smtClean="0">
                <a:latin typeface="Lucida Sans Unicode" pitchFamily="34" charset="0"/>
                <a:cs typeface="Lucida Sans Unicode" pitchFamily="34" charset="0"/>
              </a:rPr>
              <a:t>)</a:t>
            </a:r>
          </a:p>
        </p:txBody>
      </p:sp>
      <p:sp>
        <p:nvSpPr>
          <p:cNvPr id="6" name="TextBox 5"/>
          <p:cNvSpPr txBox="1"/>
          <p:nvPr/>
        </p:nvSpPr>
        <p:spPr>
          <a:xfrm>
            <a:off x="633890" y="4294843"/>
            <a:ext cx="8064896" cy="2308324"/>
          </a:xfrm>
          <a:prstGeom prst="rect">
            <a:avLst/>
          </a:prstGeom>
          <a:noFill/>
        </p:spPr>
        <p:txBody>
          <a:bodyPr wrap="square" rtlCol="0">
            <a:spAutoFit/>
          </a:bodyPr>
          <a:lstStyle/>
          <a:p>
            <a:pPr algn="just"/>
            <a:r>
              <a:rPr lang="en-GB" b="1" dirty="0" smtClean="0">
                <a:latin typeface="Lucida Sans Unicode" pitchFamily="34" charset="0"/>
                <a:cs typeface="Lucida Sans Unicode" pitchFamily="34" charset="0"/>
              </a:rPr>
              <a:t>Low Frequency Noise </a:t>
            </a:r>
            <a:r>
              <a:rPr lang="en-GB" dirty="0" smtClean="0">
                <a:latin typeface="Lucida Sans Unicode" pitchFamily="34" charset="0"/>
                <a:cs typeface="Lucida Sans Unicode" pitchFamily="34" charset="0"/>
              </a:rPr>
              <a:t>– </a:t>
            </a:r>
          </a:p>
          <a:p>
            <a:pPr algn="just"/>
            <a:endParaRPr lang="en-GB" dirty="0" smtClean="0">
              <a:latin typeface="Lucida Sans Unicode" pitchFamily="34" charset="0"/>
              <a:cs typeface="Lucida Sans Unicode" pitchFamily="34" charset="0"/>
            </a:endParaRPr>
          </a:p>
          <a:p>
            <a:pPr algn="just"/>
            <a:r>
              <a:rPr lang="en-GB" dirty="0" smtClean="0">
                <a:latin typeface="Lucida Sans Unicode" pitchFamily="34" charset="0"/>
                <a:cs typeface="Lucida Sans Unicode" pitchFamily="34" charset="0"/>
              </a:rPr>
              <a:t>  </a:t>
            </a:r>
            <a:r>
              <a:rPr lang="en-GB" b="1" dirty="0" smtClean="0">
                <a:solidFill>
                  <a:srgbClr val="0070C0"/>
                </a:solidFill>
                <a:latin typeface="Lucida Sans Unicode" pitchFamily="34" charset="0"/>
                <a:cs typeface="Lucida Sans Unicode" pitchFamily="34" charset="0"/>
              </a:rPr>
              <a:t>Has significant acoustic energy </a:t>
            </a:r>
            <a:r>
              <a:rPr lang="en-GB" dirty="0" smtClean="0">
                <a:latin typeface="Lucida Sans Unicode" pitchFamily="34" charset="0"/>
                <a:cs typeface="Lucida Sans Unicode" pitchFamily="34" charset="0"/>
              </a:rPr>
              <a:t>in the frequency range 8 to 100 Hz.</a:t>
            </a:r>
          </a:p>
          <a:p>
            <a:pPr algn="just"/>
            <a:r>
              <a:rPr lang="en-GB" dirty="0" smtClean="0">
                <a:latin typeface="Lucida Sans Unicode" pitchFamily="34" charset="0"/>
                <a:cs typeface="Lucida Sans Unicode" pitchFamily="34" charset="0"/>
              </a:rPr>
              <a:t>  such as Large diesel engines in trains, ships and power plants. </a:t>
            </a:r>
          </a:p>
          <a:p>
            <a:pPr algn="just"/>
            <a:r>
              <a:rPr lang="en-GB" b="1" dirty="0" smtClean="0">
                <a:solidFill>
                  <a:srgbClr val="0070C0"/>
                </a:solidFill>
                <a:latin typeface="Lucida Sans Unicode" pitchFamily="34" charset="0"/>
                <a:cs typeface="Lucida Sans Unicode" pitchFamily="34" charset="0"/>
              </a:rPr>
              <a:t>  Eg: Cross Channel ferries lower decks.</a:t>
            </a:r>
          </a:p>
          <a:p>
            <a:pPr algn="just"/>
            <a:r>
              <a:rPr lang="en-GB" dirty="0" smtClean="0">
                <a:latin typeface="Lucida Sans Unicode" pitchFamily="34" charset="0"/>
                <a:cs typeface="Lucida Sans Unicode" pitchFamily="34" charset="0"/>
              </a:rPr>
              <a:t>  Since low frequency noise is hard to muffle </a:t>
            </a:r>
            <a:r>
              <a:rPr lang="en-GB" b="1" dirty="0" smtClean="0">
                <a:solidFill>
                  <a:srgbClr val="0070C0"/>
                </a:solidFill>
                <a:latin typeface="Lucida Sans Unicode" pitchFamily="34" charset="0"/>
                <a:cs typeface="Lucida Sans Unicode" pitchFamily="34" charset="0"/>
              </a:rPr>
              <a:t>(WHY?) </a:t>
            </a:r>
            <a:r>
              <a:rPr lang="en-GB" dirty="0" smtClean="0">
                <a:latin typeface="Lucida Sans Unicode" pitchFamily="34" charset="0"/>
                <a:cs typeface="Lucida Sans Unicode" pitchFamily="34" charset="0"/>
              </a:rPr>
              <a:t>and spreads easily</a:t>
            </a:r>
          </a:p>
          <a:p>
            <a:pPr algn="just"/>
            <a:r>
              <a:rPr lang="en-GB" dirty="0" smtClean="0">
                <a:latin typeface="Lucida Sans Unicode" pitchFamily="34" charset="0"/>
                <a:cs typeface="Lucida Sans Unicode" pitchFamily="34" charset="0"/>
              </a:rPr>
              <a:t>  in all directions, it can be heard for miles.</a:t>
            </a:r>
          </a:p>
          <a:p>
            <a:pPr algn="just"/>
            <a:r>
              <a:rPr lang="en-GB" b="1" dirty="0" smtClean="0">
                <a:solidFill>
                  <a:srgbClr val="0070C0"/>
                </a:solidFill>
                <a:latin typeface="Lucida Sans Unicode" pitchFamily="34" charset="0"/>
                <a:cs typeface="Lucida Sans Unicode" pitchFamily="34" charset="0"/>
              </a:rPr>
              <a:t>  Eg: Cork Ferry horn.</a:t>
            </a:r>
            <a:endParaRPr lang="en-GB" b="1" dirty="0">
              <a:solidFill>
                <a:srgbClr val="0070C0"/>
              </a:solidFill>
              <a:latin typeface="Lucida Sans Unicode" pitchFamily="34" charset="0"/>
              <a:cs typeface="Lucida Sans Unicode" pitchFamily="34"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1268760"/>
            <a:ext cx="7272808" cy="461665"/>
          </a:xfrm>
          <a:prstGeom prst="rect">
            <a:avLst/>
          </a:prstGeom>
          <a:noFill/>
        </p:spPr>
        <p:txBody>
          <a:bodyPr wrap="square" rtlCol="0">
            <a:spAutoFit/>
          </a:bodyPr>
          <a:lstStyle/>
          <a:p>
            <a:r>
              <a:rPr lang="en-GB" sz="2400" dirty="0" smtClean="0">
                <a:latin typeface="Lucida Sans Unicode" pitchFamily="34" charset="0"/>
                <a:cs typeface="Lucida Sans Unicode" pitchFamily="34" charset="0"/>
              </a:rPr>
              <a:t>So.......How loud is a ten tonne truck ??</a:t>
            </a:r>
            <a:endParaRPr lang="en-GB" sz="2400" dirty="0">
              <a:latin typeface="Lucida Sans Unicode" pitchFamily="34" charset="0"/>
              <a:cs typeface="Lucida Sans Unicode" pitchFamily="34" charset="0"/>
            </a:endParaRPr>
          </a:p>
        </p:txBody>
      </p:sp>
      <p:sp>
        <p:nvSpPr>
          <p:cNvPr id="3" name="TextBox 2"/>
          <p:cNvSpPr txBox="1"/>
          <p:nvPr/>
        </p:nvSpPr>
        <p:spPr>
          <a:xfrm>
            <a:off x="611560" y="2132856"/>
            <a:ext cx="7920880" cy="5170646"/>
          </a:xfrm>
          <a:prstGeom prst="rect">
            <a:avLst/>
          </a:prstGeom>
          <a:noFill/>
        </p:spPr>
        <p:txBody>
          <a:bodyPr wrap="square" rtlCol="0">
            <a:spAutoFit/>
          </a:bodyPr>
          <a:lstStyle/>
          <a:p>
            <a:pPr algn="just"/>
            <a:r>
              <a:rPr lang="en-GB" dirty="0" smtClean="0">
                <a:latin typeface="Lucida Sans Unicode" pitchFamily="34" charset="0"/>
                <a:cs typeface="Lucida Sans Unicode" pitchFamily="34" charset="0"/>
              </a:rPr>
              <a:t>Many factors affect the answer...results can vary </a:t>
            </a:r>
          </a:p>
          <a:p>
            <a:pPr algn="just"/>
            <a:r>
              <a:rPr lang="en-GB" dirty="0" smtClean="0">
                <a:latin typeface="Lucida Sans Unicode" pitchFamily="34" charset="0"/>
                <a:cs typeface="Lucida Sans Unicode" pitchFamily="34" charset="0"/>
              </a:rPr>
              <a:t>by 10’s of decibels when taking the measurement</a:t>
            </a:r>
          </a:p>
          <a:p>
            <a:pPr algn="just"/>
            <a:r>
              <a:rPr lang="en-GB" dirty="0" smtClean="0">
                <a:latin typeface="Lucida Sans Unicode" pitchFamily="34" charset="0"/>
                <a:cs typeface="Lucida Sans Unicode" pitchFamily="34" charset="0"/>
              </a:rPr>
              <a:t>in different conditions.</a:t>
            </a:r>
          </a:p>
          <a:p>
            <a:endParaRPr lang="en-GB" dirty="0" smtClean="0">
              <a:latin typeface="Lucida Sans Unicode" pitchFamily="34" charset="0"/>
              <a:cs typeface="Lucida Sans Unicode" pitchFamily="34" charset="0"/>
            </a:endParaRPr>
          </a:p>
          <a:p>
            <a:pPr algn="just"/>
            <a:r>
              <a:rPr lang="en-GB" sz="2200" b="1" dirty="0" smtClean="0">
                <a:solidFill>
                  <a:srgbClr val="0070C0"/>
                </a:solidFill>
                <a:latin typeface="Lucida Sans Unicode" pitchFamily="34" charset="0"/>
                <a:cs typeface="Lucida Sans Unicode" pitchFamily="34" charset="0"/>
              </a:rPr>
              <a:t>To reach a value that is accurate and to explain the differences in the values of results in different conditions...what do you think we need to consider?</a:t>
            </a:r>
          </a:p>
          <a:p>
            <a:endParaRPr lang="en-GB" dirty="0" smtClean="0">
              <a:latin typeface="Lucida Sans Unicode" pitchFamily="34" charset="0"/>
              <a:cs typeface="Lucida Sans Unicode" pitchFamily="34" charset="0"/>
            </a:endParaRPr>
          </a:p>
          <a:p>
            <a:endParaRPr lang="en-GB" dirty="0" smtClean="0">
              <a:latin typeface="Lucida Sans Unicode" pitchFamily="34" charset="0"/>
              <a:cs typeface="Lucida Sans Unicode" pitchFamily="34" charset="0"/>
            </a:endParaRPr>
          </a:p>
          <a:p>
            <a:pPr marL="342900" indent="-342900">
              <a:buAutoNum type="arabicPeriod"/>
            </a:pPr>
            <a:r>
              <a:rPr lang="en-GB" sz="2400" b="1" dirty="0" smtClean="0">
                <a:solidFill>
                  <a:srgbClr val="0070C0"/>
                </a:solidFill>
                <a:latin typeface="Lucida Sans Unicode" pitchFamily="34" charset="0"/>
                <a:cs typeface="Lucida Sans Unicode" pitchFamily="34" charset="0"/>
              </a:rPr>
              <a:t>How the noise is emitted.</a:t>
            </a:r>
          </a:p>
          <a:p>
            <a:pPr marL="342900" indent="-342900">
              <a:buAutoNum type="arabicPeriod"/>
            </a:pPr>
            <a:r>
              <a:rPr lang="en-GB" sz="2400" b="1" dirty="0" smtClean="0">
                <a:solidFill>
                  <a:srgbClr val="0070C0"/>
                </a:solidFill>
                <a:latin typeface="Lucida Sans Unicode" pitchFamily="34" charset="0"/>
                <a:cs typeface="Lucida Sans Unicode" pitchFamily="34" charset="0"/>
              </a:rPr>
              <a:t>How it travels through the various mediums to get to the receiver.</a:t>
            </a:r>
          </a:p>
          <a:p>
            <a:pPr marL="342900" indent="-342900">
              <a:buAutoNum type="arabicPeriod"/>
            </a:pPr>
            <a:r>
              <a:rPr lang="en-GB" sz="2400" b="1" dirty="0" smtClean="0">
                <a:solidFill>
                  <a:srgbClr val="0070C0"/>
                </a:solidFill>
                <a:latin typeface="Lucida Sans Unicode" pitchFamily="34" charset="0"/>
                <a:cs typeface="Lucida Sans Unicode" pitchFamily="34" charset="0"/>
              </a:rPr>
              <a:t>How it arrives at the receiver.</a:t>
            </a:r>
          </a:p>
          <a:p>
            <a:pPr marL="342900" indent="-342900">
              <a:buAutoNum type="arabicPeriod"/>
            </a:pPr>
            <a:endParaRPr lang="en-GB" dirty="0" smtClean="0">
              <a:latin typeface="Lucida Sans Unicode" pitchFamily="34" charset="0"/>
              <a:cs typeface="Lucida Sans Unicode" pitchFamily="34" charset="0"/>
            </a:endParaRPr>
          </a:p>
          <a:p>
            <a:endParaRPr lang="en-GB" dirty="0" smtClean="0"/>
          </a:p>
          <a:p>
            <a:endParaRPr lang="en-GB" dirty="0"/>
          </a:p>
        </p:txBody>
      </p:sp>
      <p:pic>
        <p:nvPicPr>
          <p:cNvPr id="1028" name="Picture 4" descr="C:\Documents and Settings\fad-an\Local Settings\Temporary Internet Files\Content.IE5\XVSYCBIW\MM900336322[1].gif"/>
          <p:cNvPicPr>
            <a:picLocks noChangeAspect="1" noChangeArrowheads="1" noCrop="1"/>
          </p:cNvPicPr>
          <p:nvPr/>
        </p:nvPicPr>
        <p:blipFill>
          <a:blip r:embed="rId2" cstate="print"/>
          <a:srcRect/>
          <a:stretch>
            <a:fillRect/>
          </a:stretch>
        </p:blipFill>
        <p:spPr bwMode="auto">
          <a:xfrm>
            <a:off x="6444208" y="1124744"/>
            <a:ext cx="2583560" cy="11521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 calcmode="lin" valueType="num">
                                      <p:cBhvr additive="base">
                                        <p:cTn id="1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anim calcmode="lin" valueType="num">
                                      <p:cBhvr additive="base">
                                        <p:cTn id="1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260648"/>
            <a:ext cx="8892480" cy="1077218"/>
          </a:xfrm>
          <a:prstGeom prst="rect">
            <a:avLst/>
          </a:prstGeom>
          <a:noFill/>
        </p:spPr>
        <p:txBody>
          <a:bodyPr wrap="square" rtlCol="0">
            <a:spAutoFit/>
          </a:bodyPr>
          <a:lstStyle/>
          <a:p>
            <a:r>
              <a:rPr lang="en-GB" sz="3200" dirty="0" smtClean="0">
                <a:latin typeface="Lucida Sans Unicode" pitchFamily="34" charset="0"/>
                <a:cs typeface="Lucida Sans Unicode" pitchFamily="34" charset="0"/>
              </a:rPr>
              <a:t>Types of Sources – </a:t>
            </a:r>
          </a:p>
          <a:p>
            <a:r>
              <a:rPr lang="en-GB" sz="3200" dirty="0" smtClean="0">
                <a:latin typeface="Lucida Sans Unicode" pitchFamily="34" charset="0"/>
                <a:cs typeface="Lucida Sans Unicode" pitchFamily="34" charset="0"/>
              </a:rPr>
              <a:t>1. How is the Noise emitted?</a:t>
            </a:r>
            <a:endParaRPr lang="en-GB" sz="3200" dirty="0">
              <a:latin typeface="Lucida Sans Unicode" pitchFamily="34" charset="0"/>
              <a:cs typeface="Lucida Sans Unicode" pitchFamily="34" charset="0"/>
            </a:endParaRPr>
          </a:p>
        </p:txBody>
      </p:sp>
      <p:sp>
        <p:nvSpPr>
          <p:cNvPr id="3" name="TextBox 2"/>
          <p:cNvSpPr txBox="1"/>
          <p:nvPr/>
        </p:nvSpPr>
        <p:spPr>
          <a:xfrm>
            <a:off x="323528" y="1340768"/>
            <a:ext cx="6120680" cy="4862870"/>
          </a:xfrm>
          <a:prstGeom prst="rect">
            <a:avLst/>
          </a:prstGeom>
          <a:noFill/>
        </p:spPr>
        <p:txBody>
          <a:bodyPr wrap="square" rtlCol="0">
            <a:spAutoFit/>
          </a:bodyPr>
          <a:lstStyle/>
          <a:p>
            <a:pPr algn="just"/>
            <a:r>
              <a:rPr lang="en-GB" sz="2400" b="1" dirty="0" smtClean="0">
                <a:solidFill>
                  <a:srgbClr val="0070C0"/>
                </a:solidFill>
                <a:latin typeface="Lucida Sans Unicode" pitchFamily="34" charset="0"/>
                <a:cs typeface="Lucida Sans Unicode" pitchFamily="34" charset="0"/>
              </a:rPr>
              <a:t>Point Source</a:t>
            </a:r>
            <a:r>
              <a:rPr lang="en-GB" sz="2400" b="1" dirty="0" smtClean="0">
                <a:solidFill>
                  <a:srgbClr val="0070C0"/>
                </a:solidFill>
              </a:rPr>
              <a:t>: </a:t>
            </a:r>
          </a:p>
          <a:p>
            <a:pPr algn="just"/>
            <a:endParaRPr lang="en-GB" dirty="0" smtClean="0"/>
          </a:p>
          <a:p>
            <a:pPr algn="just"/>
            <a:r>
              <a:rPr lang="en-GB" sz="1600" dirty="0" smtClean="0">
                <a:latin typeface="Lucida Sans Unicode" pitchFamily="34" charset="0"/>
                <a:cs typeface="Lucida Sans Unicode" pitchFamily="34" charset="0"/>
              </a:rPr>
              <a:t>If the dimensions of the noise source are small compared to the distance from the receiver, it is called a </a:t>
            </a:r>
            <a:r>
              <a:rPr lang="en-GB" sz="1600" b="1" dirty="0" smtClean="0">
                <a:solidFill>
                  <a:schemeClr val="accent1"/>
                </a:solidFill>
                <a:latin typeface="Lucida Sans Unicode" pitchFamily="34" charset="0"/>
                <a:cs typeface="Lucida Sans Unicode" pitchFamily="34" charset="0"/>
              </a:rPr>
              <a:t>point source</a:t>
            </a:r>
            <a:r>
              <a:rPr lang="en-GB" sz="1600" dirty="0" smtClean="0">
                <a:latin typeface="Lucida Sans Unicode" pitchFamily="34" charset="0"/>
                <a:cs typeface="Lucida Sans Unicode" pitchFamily="34" charset="0"/>
              </a:rPr>
              <a:t>. The sound spreads out spherically, so the sound pressure is the same for all points at the same distance from the source. </a:t>
            </a:r>
            <a:r>
              <a:rPr lang="en-GB" sz="1600" b="1" dirty="0" smtClean="0">
                <a:solidFill>
                  <a:srgbClr val="0070C0"/>
                </a:solidFill>
                <a:latin typeface="Lucida Sans Unicode" pitchFamily="34" charset="0"/>
                <a:cs typeface="Lucida Sans Unicode" pitchFamily="34" charset="0"/>
              </a:rPr>
              <a:t>(relates to : Sound Power and Intensity calculation)</a:t>
            </a:r>
          </a:p>
          <a:p>
            <a:pPr algn="just"/>
            <a:endParaRPr lang="en-GB" sz="1600" dirty="0" smtClean="0">
              <a:latin typeface="Lucida Sans Unicode" pitchFamily="34" charset="0"/>
              <a:cs typeface="Lucida Sans Unicode" pitchFamily="34" charset="0"/>
            </a:endParaRPr>
          </a:p>
          <a:p>
            <a:pPr algn="just"/>
            <a:endParaRPr lang="en-GB" sz="1600" dirty="0" smtClean="0">
              <a:latin typeface="Lucida Sans Unicode" pitchFamily="34" charset="0"/>
              <a:cs typeface="Lucida Sans Unicode" pitchFamily="34" charset="0"/>
            </a:endParaRPr>
          </a:p>
          <a:p>
            <a:pPr algn="just"/>
            <a:r>
              <a:rPr lang="en-GB" sz="2400" b="1" dirty="0" smtClean="0">
                <a:solidFill>
                  <a:srgbClr val="0070C0"/>
                </a:solidFill>
                <a:latin typeface="Lucida Sans Unicode" pitchFamily="34" charset="0"/>
                <a:cs typeface="Lucida Sans Unicode" pitchFamily="34" charset="0"/>
              </a:rPr>
              <a:t>Line Source: </a:t>
            </a:r>
          </a:p>
          <a:p>
            <a:pPr algn="just"/>
            <a:endParaRPr lang="en-GB" sz="2000" dirty="0" smtClean="0">
              <a:latin typeface="Lucida Sans Unicode" pitchFamily="34" charset="0"/>
              <a:cs typeface="Lucida Sans Unicode" pitchFamily="34" charset="0"/>
            </a:endParaRPr>
          </a:p>
          <a:p>
            <a:pPr algn="just"/>
            <a:r>
              <a:rPr lang="en-GB" sz="1600" dirty="0" smtClean="0">
                <a:latin typeface="Lucida Sans Unicode" pitchFamily="34" charset="0"/>
                <a:cs typeface="Lucida Sans Unicode" pitchFamily="34" charset="0"/>
              </a:rPr>
              <a:t>If the noise source is narrow in one direction and long in another compared to distance from the receiver, it is called a </a:t>
            </a:r>
            <a:r>
              <a:rPr lang="en-GB" sz="1600" b="1" dirty="0" smtClean="0">
                <a:solidFill>
                  <a:schemeClr val="accent1"/>
                </a:solidFill>
                <a:latin typeface="Lucida Sans Unicode" pitchFamily="34" charset="0"/>
                <a:cs typeface="Lucida Sans Unicode" pitchFamily="34" charset="0"/>
              </a:rPr>
              <a:t>line source</a:t>
            </a:r>
            <a:r>
              <a:rPr lang="en-GB" sz="1600" dirty="0" smtClean="0">
                <a:latin typeface="Lucida Sans Unicode" pitchFamily="34" charset="0"/>
                <a:cs typeface="Lucida Sans Unicode" pitchFamily="34" charset="0"/>
              </a:rPr>
              <a:t>. It can be a single source such as a </a:t>
            </a:r>
            <a:r>
              <a:rPr lang="en-GB" sz="1600" b="1" dirty="0" smtClean="0">
                <a:solidFill>
                  <a:srgbClr val="0070C0"/>
                </a:solidFill>
                <a:latin typeface="Lucida Sans Unicode" pitchFamily="34" charset="0"/>
                <a:cs typeface="Lucida Sans Unicode" pitchFamily="34" charset="0"/>
              </a:rPr>
              <a:t>pipe with turbulent flow</a:t>
            </a:r>
            <a:r>
              <a:rPr lang="en-GB" sz="1600" dirty="0" smtClean="0">
                <a:latin typeface="Lucida Sans Unicode" pitchFamily="34" charset="0"/>
                <a:cs typeface="Lucida Sans Unicode" pitchFamily="34" charset="0"/>
              </a:rPr>
              <a:t>, or be composed of many separate point sources such as a </a:t>
            </a:r>
            <a:r>
              <a:rPr lang="en-GB" sz="1600" b="1" dirty="0" smtClean="0">
                <a:solidFill>
                  <a:srgbClr val="0070C0"/>
                </a:solidFill>
                <a:latin typeface="Lucida Sans Unicode" pitchFamily="34" charset="0"/>
                <a:cs typeface="Lucida Sans Unicode" pitchFamily="34" charset="0"/>
              </a:rPr>
              <a:t>stream of traffic </a:t>
            </a:r>
            <a:r>
              <a:rPr lang="en-GB" sz="1600" dirty="0" smtClean="0">
                <a:latin typeface="Lucida Sans Unicode" pitchFamily="34" charset="0"/>
                <a:cs typeface="Lucida Sans Unicode" pitchFamily="34" charset="0"/>
              </a:rPr>
              <a:t>or </a:t>
            </a:r>
            <a:r>
              <a:rPr lang="en-GB" sz="1600" b="1" dirty="0" smtClean="0">
                <a:solidFill>
                  <a:srgbClr val="0070C0"/>
                </a:solidFill>
                <a:latin typeface="Lucida Sans Unicode" pitchFamily="34" charset="0"/>
                <a:cs typeface="Lucida Sans Unicode" pitchFamily="34" charset="0"/>
              </a:rPr>
              <a:t>construction noise</a:t>
            </a:r>
            <a:r>
              <a:rPr lang="en-GB" sz="1600" dirty="0" smtClean="0">
                <a:latin typeface="Lucida Sans Unicode" pitchFamily="34" charset="0"/>
                <a:cs typeface="Lucida Sans Unicode" pitchFamily="34" charset="0"/>
              </a:rPr>
              <a:t>. </a:t>
            </a:r>
            <a:r>
              <a:rPr lang="en-GB" sz="1600" b="1" dirty="0" smtClean="0">
                <a:solidFill>
                  <a:srgbClr val="0070C0"/>
                </a:solidFill>
                <a:latin typeface="Lucida Sans Unicode" pitchFamily="34" charset="0"/>
                <a:cs typeface="Lucida Sans Unicode" pitchFamily="34" charset="0"/>
              </a:rPr>
              <a:t>The sound spreads cylindrically </a:t>
            </a:r>
            <a:r>
              <a:rPr lang="en-GB" sz="1600" dirty="0" smtClean="0">
                <a:latin typeface="Lucida Sans Unicode" pitchFamily="34" charset="0"/>
                <a:cs typeface="Lucida Sans Unicode" pitchFamily="34" charset="0"/>
              </a:rPr>
              <a:t>so the sound pressure is the same for all points at the same distance from the line.</a:t>
            </a:r>
            <a:endParaRPr lang="en-GB" sz="1600" dirty="0"/>
          </a:p>
        </p:txBody>
      </p:sp>
      <p:pic>
        <p:nvPicPr>
          <p:cNvPr id="4" name="Picture 3" descr="source.jpg"/>
          <p:cNvPicPr>
            <a:picLocks noChangeAspect="1"/>
          </p:cNvPicPr>
          <p:nvPr/>
        </p:nvPicPr>
        <p:blipFill>
          <a:blip r:embed="rId4" cstate="print"/>
          <a:stretch>
            <a:fillRect/>
          </a:stretch>
        </p:blipFill>
        <p:spPr>
          <a:xfrm>
            <a:off x="6588224" y="908720"/>
            <a:ext cx="2354227" cy="5581280"/>
          </a:xfrm>
          <a:prstGeom prst="rect">
            <a:avLst/>
          </a:prstGeom>
          <a:ln>
            <a:solidFill>
              <a:schemeClr val="accent1"/>
            </a:solidFill>
          </a:ln>
        </p:spPr>
      </p:pic>
      <p:sp>
        <p:nvSpPr>
          <p:cNvPr id="5" name="TextBox 4"/>
          <p:cNvSpPr txBox="1"/>
          <p:nvPr/>
        </p:nvSpPr>
        <p:spPr>
          <a:xfrm>
            <a:off x="8460432" y="2420888"/>
            <a:ext cx="288032" cy="215444"/>
          </a:xfrm>
          <a:prstGeom prst="rect">
            <a:avLst/>
          </a:prstGeom>
          <a:solidFill>
            <a:schemeClr val="bg1">
              <a:lumMod val="95000"/>
            </a:schemeClr>
          </a:solidFill>
        </p:spPr>
        <p:txBody>
          <a:bodyPr wrap="square" rtlCol="0">
            <a:spAutoFit/>
          </a:bodyPr>
          <a:lstStyle/>
          <a:p>
            <a:endParaRPr lang="en-GB" sz="800" dirty="0">
              <a:latin typeface="Lucida Sans Unicode" pitchFamily="34" charset="0"/>
              <a:cs typeface="Lucida Sans Unicode" pitchFamily="34" charset="0"/>
            </a:endParaRPr>
          </a:p>
        </p:txBody>
      </p:sp>
      <p:sp>
        <p:nvSpPr>
          <p:cNvPr id="6" name="TextBox 5"/>
          <p:cNvSpPr txBox="1"/>
          <p:nvPr/>
        </p:nvSpPr>
        <p:spPr>
          <a:xfrm>
            <a:off x="7956376" y="3356992"/>
            <a:ext cx="288032" cy="215444"/>
          </a:xfrm>
          <a:prstGeom prst="rect">
            <a:avLst/>
          </a:prstGeom>
          <a:solidFill>
            <a:schemeClr val="bg1">
              <a:lumMod val="95000"/>
            </a:schemeClr>
          </a:solidFill>
        </p:spPr>
        <p:txBody>
          <a:bodyPr wrap="square" rtlCol="0">
            <a:spAutoFit/>
          </a:bodyPr>
          <a:lstStyle/>
          <a:p>
            <a:endParaRPr lang="en-GB" sz="800" dirty="0">
              <a:latin typeface="Lucida Sans Unicode" pitchFamily="34" charset="0"/>
              <a:cs typeface="Lucida Sans Unicode" pitchFamily="34" charset="0"/>
            </a:endParaRPr>
          </a:p>
        </p:txBody>
      </p:sp>
      <p:sp>
        <p:nvSpPr>
          <p:cNvPr id="7" name="TextBox 6"/>
          <p:cNvSpPr txBox="1"/>
          <p:nvPr/>
        </p:nvSpPr>
        <p:spPr>
          <a:xfrm>
            <a:off x="8460432" y="4653136"/>
            <a:ext cx="288032" cy="215444"/>
          </a:xfrm>
          <a:prstGeom prst="rect">
            <a:avLst/>
          </a:prstGeom>
          <a:solidFill>
            <a:schemeClr val="bg1">
              <a:lumMod val="95000"/>
            </a:schemeClr>
          </a:solidFill>
        </p:spPr>
        <p:txBody>
          <a:bodyPr wrap="square" rtlCol="0">
            <a:spAutoFit/>
          </a:bodyPr>
          <a:lstStyle/>
          <a:p>
            <a:endParaRPr lang="en-GB" sz="800" dirty="0">
              <a:latin typeface="Lucida Sans Unicode" pitchFamily="34" charset="0"/>
              <a:cs typeface="Lucida Sans Unicode" pitchFamily="34" charset="0"/>
            </a:endParaRPr>
          </a:p>
        </p:txBody>
      </p:sp>
      <p:sp>
        <p:nvSpPr>
          <p:cNvPr id="8" name="TextBox 7"/>
          <p:cNvSpPr txBox="1"/>
          <p:nvPr/>
        </p:nvSpPr>
        <p:spPr>
          <a:xfrm>
            <a:off x="8172400" y="6021288"/>
            <a:ext cx="288032" cy="215444"/>
          </a:xfrm>
          <a:prstGeom prst="rect">
            <a:avLst/>
          </a:prstGeom>
          <a:solidFill>
            <a:schemeClr val="bg1">
              <a:lumMod val="95000"/>
            </a:schemeClr>
          </a:solidFill>
        </p:spPr>
        <p:txBody>
          <a:bodyPr wrap="square" rtlCol="0">
            <a:spAutoFit/>
          </a:bodyPr>
          <a:lstStyle/>
          <a:p>
            <a:endParaRPr lang="en-GB" sz="800" dirty="0">
              <a:latin typeface="Lucida Sans Unicode" pitchFamily="34" charset="0"/>
              <a:cs typeface="Lucida Sans Unicode" pitchFamily="34" charset="0"/>
            </a:endParaRPr>
          </a:p>
        </p:txBody>
      </p:sp>
      <p:pic>
        <p:nvPicPr>
          <p:cNvPr id="10" name="MS900327535[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cstate="print"/>
          <a:stretch>
            <a:fillRect/>
          </a:stretch>
        </p:blipFill>
        <p:spPr>
          <a:xfrm>
            <a:off x="5724128" y="1268760"/>
            <a:ext cx="504056" cy="504056"/>
          </a:xfrm>
          <a:prstGeom prst="rect">
            <a:avLst/>
          </a:prstGeom>
        </p:spPr>
      </p:pic>
      <p:sp>
        <p:nvSpPr>
          <p:cNvPr id="11" name="Rectangle 10"/>
          <p:cNvSpPr/>
          <p:nvPr/>
        </p:nvSpPr>
        <p:spPr>
          <a:xfrm>
            <a:off x="2411760" y="3717032"/>
            <a:ext cx="4166718" cy="369332"/>
          </a:xfrm>
          <a:prstGeom prst="rect">
            <a:avLst/>
          </a:prstGeom>
        </p:spPr>
        <p:txBody>
          <a:bodyPr wrap="none">
            <a:spAutoFit/>
          </a:bodyPr>
          <a:lstStyle/>
          <a:p>
            <a:r>
              <a:rPr lang="en-GB" dirty="0" smtClean="0">
                <a:hlinkClick r:id="rId6"/>
              </a:rPr>
              <a:t>http://soundbible.com/tags-traffic.html</a:t>
            </a:r>
            <a:endParaRPr lang="en-GB" dirty="0" smtClean="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223" fill="hold"/>
                                        <p:tgtEl>
                                          <p:spTgt spid="10"/>
                                        </p:tgtEl>
                                      </p:cBhvr>
                                    </p:cmd>
                                  </p:childTnLst>
                                </p:cTn>
                              </p:par>
                            </p:childTnLst>
                          </p:cTn>
                        </p:par>
                      </p:childTnLst>
                    </p:cTn>
                  </p:par>
                </p:childTnLst>
              </p:cTn>
              <p:nextCondLst>
                <p:cond evt="onClick" delay="0">
                  <p:tgtEl>
                    <p:spTgt spid="10"/>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0"/>
                </p:tgtEl>
              </p:cMediaNode>
            </p:audio>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836712"/>
            <a:ext cx="8532440" cy="400110"/>
          </a:xfrm>
          <a:prstGeom prst="rect">
            <a:avLst/>
          </a:prstGeom>
          <a:noFill/>
        </p:spPr>
        <p:txBody>
          <a:bodyPr wrap="square" rtlCol="0">
            <a:spAutoFit/>
          </a:bodyPr>
          <a:lstStyle/>
          <a:p>
            <a:r>
              <a:rPr lang="en-GB" sz="2000" b="1" dirty="0" smtClean="0">
                <a:latin typeface="Lucida Sans Unicode" pitchFamily="34" charset="0"/>
                <a:cs typeface="Lucida Sans Unicode" pitchFamily="34" charset="0"/>
              </a:rPr>
              <a:t>The most important factors affecting noise propagation:</a:t>
            </a:r>
            <a:endParaRPr lang="en-GB" sz="2000" b="1" dirty="0">
              <a:latin typeface="Lucida Sans Unicode" pitchFamily="34" charset="0"/>
              <a:cs typeface="Lucida Sans Unicode" pitchFamily="34" charset="0"/>
            </a:endParaRPr>
          </a:p>
        </p:txBody>
      </p:sp>
      <p:sp>
        <p:nvSpPr>
          <p:cNvPr id="3" name="TextBox 2"/>
          <p:cNvSpPr txBox="1"/>
          <p:nvPr/>
        </p:nvSpPr>
        <p:spPr>
          <a:xfrm>
            <a:off x="395536" y="1268760"/>
            <a:ext cx="7920880" cy="5355312"/>
          </a:xfrm>
          <a:prstGeom prst="rect">
            <a:avLst/>
          </a:prstGeom>
          <a:noFill/>
        </p:spPr>
        <p:txBody>
          <a:bodyPr wrap="square" rtlCol="0">
            <a:spAutoFit/>
          </a:bodyPr>
          <a:lstStyle/>
          <a:p>
            <a:pPr marL="342900" indent="-342900">
              <a:buAutoNum type="arabicPeriod"/>
            </a:pPr>
            <a:r>
              <a:rPr lang="en-GB" b="1" dirty="0" smtClean="0">
                <a:solidFill>
                  <a:srgbClr val="0070C0"/>
                </a:solidFill>
                <a:latin typeface="Lucida Sans Unicode" pitchFamily="34" charset="0"/>
                <a:cs typeface="Lucida Sans Unicode" pitchFamily="34" charset="0"/>
              </a:rPr>
              <a:t>Type of Source (point or line)</a:t>
            </a:r>
          </a:p>
          <a:p>
            <a:pPr marL="342900" indent="-342900">
              <a:buAutoNum type="arabicPeriod"/>
            </a:pPr>
            <a:endParaRPr lang="en-GB" b="1" dirty="0" smtClean="0">
              <a:solidFill>
                <a:srgbClr val="0070C0"/>
              </a:solidFill>
              <a:latin typeface="Lucida Sans Unicode" pitchFamily="34" charset="0"/>
              <a:cs typeface="Lucida Sans Unicode" pitchFamily="34" charset="0"/>
            </a:endParaRPr>
          </a:p>
          <a:p>
            <a:pPr marL="342900" indent="-342900">
              <a:buAutoNum type="arabicPeriod"/>
            </a:pPr>
            <a:r>
              <a:rPr lang="en-GB" b="1" dirty="0" smtClean="0">
                <a:solidFill>
                  <a:srgbClr val="0070C0"/>
                </a:solidFill>
                <a:latin typeface="Lucida Sans Unicode" pitchFamily="34" charset="0"/>
                <a:cs typeface="Lucida Sans Unicode" pitchFamily="34" charset="0"/>
              </a:rPr>
              <a:t>Distance of the receiver from the source</a:t>
            </a:r>
          </a:p>
          <a:p>
            <a:pPr marL="342900" indent="-342900">
              <a:buAutoNum type="arabicPeriod"/>
            </a:pPr>
            <a:endParaRPr lang="en-GB" b="1" dirty="0" smtClean="0">
              <a:solidFill>
                <a:srgbClr val="0070C0"/>
              </a:solidFill>
              <a:latin typeface="Lucida Sans Unicode" pitchFamily="34" charset="0"/>
              <a:cs typeface="Lucida Sans Unicode" pitchFamily="34" charset="0"/>
            </a:endParaRPr>
          </a:p>
          <a:p>
            <a:pPr marL="342900" indent="-342900">
              <a:buAutoNum type="arabicPeriod"/>
            </a:pPr>
            <a:r>
              <a:rPr lang="en-GB" b="1" dirty="0" smtClean="0">
                <a:solidFill>
                  <a:srgbClr val="0070C0"/>
                </a:solidFill>
                <a:latin typeface="Lucida Sans Unicode" pitchFamily="34" charset="0"/>
                <a:cs typeface="Lucida Sans Unicode" pitchFamily="34" charset="0"/>
              </a:rPr>
              <a:t>Atmospheric absorption</a:t>
            </a:r>
          </a:p>
          <a:p>
            <a:pPr marL="342900" indent="-342900">
              <a:buAutoNum type="arabicPeriod"/>
            </a:pPr>
            <a:endParaRPr lang="en-GB" b="1" dirty="0" smtClean="0">
              <a:solidFill>
                <a:srgbClr val="0070C0"/>
              </a:solidFill>
              <a:latin typeface="Lucida Sans Unicode" pitchFamily="34" charset="0"/>
              <a:cs typeface="Lucida Sans Unicode" pitchFamily="34" charset="0"/>
            </a:endParaRPr>
          </a:p>
          <a:p>
            <a:pPr marL="342900" indent="-342900">
              <a:buAutoNum type="arabicPeriod"/>
            </a:pPr>
            <a:r>
              <a:rPr lang="en-GB" b="1" dirty="0" smtClean="0">
                <a:solidFill>
                  <a:srgbClr val="0070C0"/>
                </a:solidFill>
                <a:latin typeface="Lucida Sans Unicode" pitchFamily="34" charset="0"/>
                <a:cs typeface="Lucida Sans Unicode" pitchFamily="34" charset="0"/>
              </a:rPr>
              <a:t>Wind</a:t>
            </a:r>
          </a:p>
          <a:p>
            <a:pPr marL="342900" indent="-342900">
              <a:buAutoNum type="arabicPeriod"/>
            </a:pPr>
            <a:endParaRPr lang="en-GB" b="1" dirty="0" smtClean="0">
              <a:solidFill>
                <a:srgbClr val="0070C0"/>
              </a:solidFill>
              <a:latin typeface="Lucida Sans Unicode" pitchFamily="34" charset="0"/>
              <a:cs typeface="Lucida Sans Unicode" pitchFamily="34" charset="0"/>
            </a:endParaRPr>
          </a:p>
          <a:p>
            <a:pPr marL="342900" indent="-342900">
              <a:buAutoNum type="arabicPeriod"/>
            </a:pPr>
            <a:r>
              <a:rPr lang="en-GB" b="1" dirty="0" smtClean="0">
                <a:solidFill>
                  <a:srgbClr val="0070C0"/>
                </a:solidFill>
                <a:latin typeface="Lucida Sans Unicode" pitchFamily="34" charset="0"/>
                <a:cs typeface="Lucida Sans Unicode" pitchFamily="34" charset="0"/>
              </a:rPr>
              <a:t>Temperature and temperature gradient</a:t>
            </a:r>
          </a:p>
          <a:p>
            <a:pPr marL="342900" indent="-342900">
              <a:buAutoNum type="arabicPeriod"/>
            </a:pPr>
            <a:endParaRPr lang="en-GB" b="1" dirty="0" smtClean="0">
              <a:solidFill>
                <a:srgbClr val="0070C0"/>
              </a:solidFill>
              <a:latin typeface="Lucida Sans Unicode" pitchFamily="34" charset="0"/>
              <a:cs typeface="Lucida Sans Unicode" pitchFamily="34" charset="0"/>
            </a:endParaRPr>
          </a:p>
          <a:p>
            <a:pPr marL="342900" indent="-342900">
              <a:buAutoNum type="arabicPeriod"/>
            </a:pPr>
            <a:r>
              <a:rPr lang="en-GB" b="1" dirty="0" smtClean="0">
                <a:solidFill>
                  <a:srgbClr val="0070C0"/>
                </a:solidFill>
                <a:latin typeface="Lucida Sans Unicode" pitchFamily="34" charset="0"/>
                <a:cs typeface="Lucida Sans Unicode" pitchFamily="34" charset="0"/>
              </a:rPr>
              <a:t>Obstacles such as barriers and buildings</a:t>
            </a:r>
          </a:p>
          <a:p>
            <a:pPr marL="342900" indent="-342900"/>
            <a:r>
              <a:rPr lang="en-GB" b="1" dirty="0" smtClean="0">
                <a:solidFill>
                  <a:srgbClr val="0070C0"/>
                </a:solidFill>
                <a:latin typeface="Lucida Sans Unicode" pitchFamily="34" charset="0"/>
                <a:cs typeface="Lucida Sans Unicode" pitchFamily="34" charset="0"/>
              </a:rPr>
              <a:t> </a:t>
            </a:r>
          </a:p>
          <a:p>
            <a:pPr marL="342900" indent="-342900"/>
            <a:r>
              <a:rPr lang="en-GB" b="1" dirty="0" smtClean="0">
                <a:solidFill>
                  <a:srgbClr val="0070C0"/>
                </a:solidFill>
                <a:latin typeface="Lucida Sans Unicode" pitchFamily="34" charset="0"/>
                <a:cs typeface="Lucida Sans Unicode" pitchFamily="34" charset="0"/>
              </a:rPr>
              <a:t>7.  Ground absorption</a:t>
            </a:r>
          </a:p>
          <a:p>
            <a:pPr marL="342900" indent="-342900">
              <a:buAutoNum type="arabicPeriod"/>
            </a:pPr>
            <a:endParaRPr lang="en-GB" b="1" dirty="0" smtClean="0">
              <a:solidFill>
                <a:srgbClr val="0070C0"/>
              </a:solidFill>
              <a:latin typeface="Lucida Sans Unicode" pitchFamily="34" charset="0"/>
              <a:cs typeface="Lucida Sans Unicode" pitchFamily="34" charset="0"/>
            </a:endParaRPr>
          </a:p>
          <a:p>
            <a:pPr marL="342900" indent="-342900"/>
            <a:r>
              <a:rPr lang="en-GB" b="1" dirty="0" smtClean="0">
                <a:solidFill>
                  <a:srgbClr val="0070C0"/>
                </a:solidFill>
                <a:latin typeface="Lucida Sans Unicode" pitchFamily="34" charset="0"/>
                <a:cs typeface="Lucida Sans Unicode" pitchFamily="34" charset="0"/>
              </a:rPr>
              <a:t>8.	Reflections</a:t>
            </a:r>
          </a:p>
          <a:p>
            <a:pPr marL="342900" indent="-342900">
              <a:buAutoNum type="arabicPeriod"/>
            </a:pPr>
            <a:endParaRPr lang="en-GB" b="1" dirty="0" smtClean="0">
              <a:solidFill>
                <a:srgbClr val="0070C0"/>
              </a:solidFill>
              <a:latin typeface="Lucida Sans Unicode" pitchFamily="34" charset="0"/>
              <a:cs typeface="Lucida Sans Unicode" pitchFamily="34" charset="0"/>
            </a:endParaRPr>
          </a:p>
          <a:p>
            <a:pPr marL="342900" indent="-342900"/>
            <a:r>
              <a:rPr lang="en-GB" b="1" dirty="0" smtClean="0">
                <a:solidFill>
                  <a:srgbClr val="0070C0"/>
                </a:solidFill>
                <a:latin typeface="Lucida Sans Unicode" pitchFamily="34" charset="0"/>
                <a:cs typeface="Lucida Sans Unicode" pitchFamily="34" charset="0"/>
              </a:rPr>
              <a:t>9.	Humidity</a:t>
            </a:r>
          </a:p>
          <a:p>
            <a:pPr marL="342900" indent="-342900">
              <a:buAutoNum type="arabicPeriod"/>
            </a:pPr>
            <a:endParaRPr lang="en-GB" b="1" dirty="0" smtClean="0">
              <a:solidFill>
                <a:srgbClr val="0070C0"/>
              </a:solidFill>
              <a:latin typeface="Lucida Sans Unicode" pitchFamily="34" charset="0"/>
              <a:cs typeface="Lucida Sans Unicode" pitchFamily="34" charset="0"/>
            </a:endParaRPr>
          </a:p>
          <a:p>
            <a:pPr marL="342900" indent="-342900"/>
            <a:r>
              <a:rPr lang="en-GB" b="1" dirty="0" smtClean="0">
                <a:solidFill>
                  <a:srgbClr val="0070C0"/>
                </a:solidFill>
                <a:latin typeface="Lucida Sans Unicode" pitchFamily="34" charset="0"/>
                <a:cs typeface="Lucida Sans Unicode" pitchFamily="34" charset="0"/>
              </a:rPr>
              <a:t>10. Precipitation</a:t>
            </a:r>
            <a:endParaRPr lang="en-GB" b="1" dirty="0">
              <a:solidFill>
                <a:srgbClr val="0070C0"/>
              </a:solidFill>
              <a:latin typeface="Lucida Sans Unicode" pitchFamily="34" charset="0"/>
              <a:cs typeface="Lucida Sans Unicode" pitchFamily="34" charset="0"/>
            </a:endParaRPr>
          </a:p>
        </p:txBody>
      </p:sp>
      <p:sp>
        <p:nvSpPr>
          <p:cNvPr id="4" name="TextBox 3"/>
          <p:cNvSpPr txBox="1"/>
          <p:nvPr/>
        </p:nvSpPr>
        <p:spPr>
          <a:xfrm>
            <a:off x="395536" y="260648"/>
            <a:ext cx="4824536" cy="584775"/>
          </a:xfrm>
          <a:prstGeom prst="rect">
            <a:avLst/>
          </a:prstGeom>
          <a:noFill/>
        </p:spPr>
        <p:txBody>
          <a:bodyPr wrap="square" rtlCol="0">
            <a:spAutoFit/>
          </a:bodyPr>
          <a:lstStyle/>
          <a:p>
            <a:r>
              <a:rPr lang="en-GB" sz="3200" dirty="0" smtClean="0">
                <a:latin typeface="Lucida Sans Unicode" pitchFamily="34" charset="0"/>
                <a:cs typeface="Lucida Sans Unicode" pitchFamily="34" charset="0"/>
              </a:rPr>
              <a:t>Noise Propagation</a:t>
            </a:r>
            <a:endParaRPr lang="en-GB" sz="3200" dirty="0">
              <a:latin typeface="Lucida Sans Unicode" pitchFamily="34" charset="0"/>
              <a:cs typeface="Lucida Sans Unicode" pitchFamily="34" charset="0"/>
            </a:endParaRPr>
          </a:p>
        </p:txBody>
      </p:sp>
      <p:sp>
        <p:nvSpPr>
          <p:cNvPr id="5" name="TextBox 4"/>
          <p:cNvSpPr txBox="1"/>
          <p:nvPr/>
        </p:nvSpPr>
        <p:spPr>
          <a:xfrm>
            <a:off x="6084168" y="6093296"/>
            <a:ext cx="2736304" cy="461665"/>
          </a:xfrm>
          <a:prstGeom prst="rect">
            <a:avLst/>
          </a:prstGeom>
          <a:noFill/>
        </p:spPr>
        <p:txBody>
          <a:bodyPr wrap="square" rtlCol="0">
            <a:spAutoFit/>
          </a:bodyPr>
          <a:lstStyle/>
          <a:p>
            <a:pPr algn="ctr"/>
            <a:r>
              <a:rPr lang="en-US" sz="2400" dirty="0" smtClean="0"/>
              <a:t>Copy Down</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 calcmode="lin" valueType="num">
                                      <p:cBhvr additive="base">
                                        <p:cTn id="3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12" end="12"/>
                                            </p:txEl>
                                          </p:spTgt>
                                        </p:tgtEl>
                                        <p:attrNameLst>
                                          <p:attrName>style.visibility</p:attrName>
                                        </p:attrNameLst>
                                      </p:cBhvr>
                                      <p:to>
                                        <p:strVal val="visible"/>
                                      </p:to>
                                    </p:set>
                                    <p:anim calcmode="lin" valueType="num">
                                      <p:cBhvr additive="base">
                                        <p:cTn id="43"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14" end="14"/>
                                            </p:txEl>
                                          </p:spTgt>
                                        </p:tgtEl>
                                        <p:attrNameLst>
                                          <p:attrName>style.visibility</p:attrName>
                                        </p:attrNameLst>
                                      </p:cBhvr>
                                      <p:to>
                                        <p:strVal val="visible"/>
                                      </p:to>
                                    </p:set>
                                    <p:anim calcmode="lin" valueType="num">
                                      <p:cBhvr additive="base">
                                        <p:cTn id="49"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16" end="16"/>
                                            </p:txEl>
                                          </p:spTgt>
                                        </p:tgtEl>
                                        <p:attrNameLst>
                                          <p:attrName>style.visibility</p:attrName>
                                        </p:attrNameLst>
                                      </p:cBhvr>
                                      <p:to>
                                        <p:strVal val="visible"/>
                                      </p:to>
                                    </p:set>
                                    <p:anim calcmode="lin" valueType="num">
                                      <p:cBhvr additive="base">
                                        <p:cTn id="55"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18" end="18"/>
                                            </p:txEl>
                                          </p:spTgt>
                                        </p:tgtEl>
                                        <p:attrNameLst>
                                          <p:attrName>style.visibility</p:attrName>
                                        </p:attrNameLst>
                                      </p:cBhvr>
                                      <p:to>
                                        <p:strVal val="visible"/>
                                      </p:to>
                                    </p:set>
                                    <p:anim calcmode="lin" valueType="num">
                                      <p:cBhvr additive="base">
                                        <p:cTn id="61"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620688"/>
            <a:ext cx="8676455" cy="5786199"/>
          </a:xfrm>
          <a:prstGeom prst="rect">
            <a:avLst/>
          </a:prstGeom>
        </p:spPr>
        <p:txBody>
          <a:bodyPr wrap="square">
            <a:spAutoFit/>
          </a:bodyPr>
          <a:lstStyle/>
          <a:p>
            <a:pPr marL="342900" indent="-342900"/>
            <a:r>
              <a:rPr lang="en-GB" sz="3200" b="1" dirty="0" smtClean="0">
                <a:solidFill>
                  <a:srgbClr val="0070C0"/>
                </a:solidFill>
                <a:latin typeface="Lucida Sans Unicode" pitchFamily="34" charset="0"/>
                <a:cs typeface="Lucida Sans Unicode" pitchFamily="34" charset="0"/>
              </a:rPr>
              <a:t>Atmospheric absorption (or ‘attenuation’)</a:t>
            </a:r>
          </a:p>
          <a:p>
            <a:pPr marL="342900" indent="-342900"/>
            <a:endParaRPr lang="en-GB" sz="3200" dirty="0" smtClean="0">
              <a:latin typeface="Lucida Sans Unicode" pitchFamily="34" charset="0"/>
              <a:cs typeface="Lucida Sans Unicode" pitchFamily="34" charset="0"/>
            </a:endParaRPr>
          </a:p>
          <a:p>
            <a:pPr marL="342900" indent="-342900"/>
            <a:r>
              <a:rPr lang="en-GB" sz="1600" dirty="0" smtClean="0">
                <a:latin typeface="Lucida Sans Unicode" pitchFamily="34" charset="0"/>
                <a:cs typeface="Lucida Sans Unicode" pitchFamily="34" charset="0"/>
              </a:rPr>
              <a:t>As sound waves spread out from the source their amplitude decreases and </a:t>
            </a:r>
          </a:p>
          <a:p>
            <a:pPr marL="342900" indent="-342900"/>
            <a:r>
              <a:rPr lang="en-GB" sz="1600" dirty="0" smtClean="0">
                <a:latin typeface="Lucida Sans Unicode" pitchFamily="34" charset="0"/>
                <a:cs typeface="Lucida Sans Unicode" pitchFamily="34" charset="0"/>
              </a:rPr>
              <a:t>the sound level drops.</a:t>
            </a:r>
          </a:p>
          <a:p>
            <a:pPr marL="342900" indent="-342900"/>
            <a:endParaRPr lang="en-GB" sz="1600" dirty="0" smtClean="0">
              <a:latin typeface="Lucida Sans Unicode" pitchFamily="34" charset="0"/>
              <a:cs typeface="Lucida Sans Unicode" pitchFamily="34" charset="0"/>
            </a:endParaRPr>
          </a:p>
          <a:p>
            <a:pPr marL="342900" indent="-342900"/>
            <a:r>
              <a:rPr lang="en-GB" b="1" dirty="0" smtClean="0">
                <a:solidFill>
                  <a:srgbClr val="0070C0"/>
                </a:solidFill>
                <a:latin typeface="Lucida Sans Unicode" pitchFamily="34" charset="0"/>
                <a:cs typeface="Lucida Sans Unicode" pitchFamily="34" charset="0"/>
              </a:rPr>
              <a:t>‘Attenuation’ </a:t>
            </a:r>
            <a:r>
              <a:rPr lang="en-GB" sz="1600" b="1" dirty="0" smtClean="0">
                <a:solidFill>
                  <a:srgbClr val="0070C0"/>
                </a:solidFill>
                <a:latin typeface="Lucida Sans Unicode" pitchFamily="34" charset="0"/>
                <a:cs typeface="Lucida Sans Unicode" pitchFamily="34" charset="0"/>
              </a:rPr>
              <a:t>is the reduction of the noise as it passes through air</a:t>
            </a:r>
          </a:p>
          <a:p>
            <a:pPr marL="342900" indent="-342900"/>
            <a:r>
              <a:rPr lang="en-GB" sz="1600" dirty="0" smtClean="0">
                <a:latin typeface="Lucida Sans Unicode" pitchFamily="34" charset="0"/>
                <a:cs typeface="Lucida Sans Unicode" pitchFamily="34" charset="0"/>
              </a:rPr>
              <a:t> and depends upon:</a:t>
            </a:r>
          </a:p>
          <a:p>
            <a:pPr marL="342900" indent="-342900"/>
            <a:endParaRPr lang="en-GB" sz="1600" dirty="0" smtClean="0">
              <a:latin typeface="Lucida Sans Unicode" pitchFamily="34" charset="0"/>
              <a:cs typeface="Lucida Sans Unicode" pitchFamily="34" charset="0"/>
            </a:endParaRPr>
          </a:p>
          <a:p>
            <a:pPr marL="342900" indent="-342900">
              <a:buAutoNum type="arabicPeriod"/>
            </a:pPr>
            <a:r>
              <a:rPr lang="en-GB" sz="1600" dirty="0" smtClean="0">
                <a:latin typeface="Lucida Sans Unicode" pitchFamily="34" charset="0"/>
                <a:cs typeface="Lucida Sans Unicode" pitchFamily="34" charset="0"/>
              </a:rPr>
              <a:t>Distance from the source to receiver</a:t>
            </a:r>
          </a:p>
          <a:p>
            <a:pPr marL="342900" indent="-342900">
              <a:buAutoNum type="arabicPeriod"/>
            </a:pPr>
            <a:endParaRPr lang="en-GB" sz="1600" dirty="0" smtClean="0">
              <a:latin typeface="Lucida Sans Unicode" pitchFamily="34" charset="0"/>
              <a:cs typeface="Lucida Sans Unicode" pitchFamily="34" charset="0"/>
            </a:endParaRPr>
          </a:p>
          <a:p>
            <a:pPr marL="342900" indent="-342900">
              <a:buAutoNum type="arabicPeriod"/>
            </a:pPr>
            <a:r>
              <a:rPr lang="en-GB" sz="1600" dirty="0" smtClean="0">
                <a:latin typeface="Lucida Sans Unicode" pitchFamily="34" charset="0"/>
                <a:cs typeface="Lucida Sans Unicode" pitchFamily="34" charset="0"/>
              </a:rPr>
              <a:t>The frequency content of the noise</a:t>
            </a:r>
          </a:p>
          <a:p>
            <a:pPr marL="342900" indent="-342900">
              <a:buAutoNum type="arabicPeriod"/>
            </a:pPr>
            <a:endParaRPr lang="en-GB" sz="1600" dirty="0" smtClean="0">
              <a:latin typeface="Lucida Sans Unicode" pitchFamily="34" charset="0"/>
              <a:cs typeface="Lucida Sans Unicode" pitchFamily="34" charset="0"/>
            </a:endParaRPr>
          </a:p>
          <a:p>
            <a:pPr marL="342900" indent="-342900">
              <a:buAutoNum type="arabicPeriod"/>
            </a:pPr>
            <a:r>
              <a:rPr lang="en-GB" sz="1600" dirty="0" smtClean="0">
                <a:latin typeface="Lucida Sans Unicode" pitchFamily="34" charset="0"/>
                <a:cs typeface="Lucida Sans Unicode" pitchFamily="34" charset="0"/>
              </a:rPr>
              <a:t>Air temperatures</a:t>
            </a:r>
          </a:p>
          <a:p>
            <a:pPr marL="342900" indent="-342900">
              <a:buAutoNum type="arabicPeriod"/>
            </a:pPr>
            <a:endParaRPr lang="en-GB" sz="1600" dirty="0" smtClean="0">
              <a:latin typeface="Lucida Sans Unicode" pitchFamily="34" charset="0"/>
              <a:cs typeface="Lucida Sans Unicode" pitchFamily="34" charset="0"/>
            </a:endParaRPr>
          </a:p>
          <a:p>
            <a:pPr marL="342900" indent="-342900">
              <a:buAutoNum type="arabicPeriod"/>
            </a:pPr>
            <a:r>
              <a:rPr lang="en-GB" sz="1600" dirty="0" smtClean="0">
                <a:latin typeface="Lucida Sans Unicode" pitchFamily="34" charset="0"/>
                <a:cs typeface="Lucida Sans Unicode" pitchFamily="34" charset="0"/>
              </a:rPr>
              <a:t>Relative humidity</a:t>
            </a:r>
          </a:p>
          <a:p>
            <a:pPr marL="342900" indent="-342900">
              <a:buAutoNum type="arabicPeriod"/>
            </a:pPr>
            <a:endParaRPr lang="en-GB" sz="1600" dirty="0" smtClean="0">
              <a:latin typeface="Lucida Sans Unicode" pitchFamily="34" charset="0"/>
              <a:cs typeface="Lucida Sans Unicode" pitchFamily="34" charset="0"/>
            </a:endParaRPr>
          </a:p>
          <a:p>
            <a:pPr marL="342900" indent="-342900"/>
            <a:endParaRPr lang="en-GB" sz="1600" dirty="0" smtClean="0">
              <a:latin typeface="Lucida Sans Unicode" pitchFamily="34" charset="0"/>
              <a:cs typeface="Lucida Sans Unicode" pitchFamily="34" charset="0"/>
            </a:endParaRPr>
          </a:p>
          <a:p>
            <a:pPr marL="342900" indent="-342900"/>
            <a:r>
              <a:rPr lang="en-GB" sz="1600" dirty="0" smtClean="0">
                <a:latin typeface="Lucida Sans Unicode" pitchFamily="34" charset="0"/>
                <a:cs typeface="Lucida Sans Unicode" pitchFamily="34" charset="0"/>
              </a:rPr>
              <a:t>With the first two being the most </a:t>
            </a:r>
          </a:p>
          <a:p>
            <a:pPr marL="342900" indent="-342900"/>
            <a:r>
              <a:rPr lang="en-GB" sz="1600" dirty="0" smtClean="0">
                <a:latin typeface="Lucida Sans Unicode" pitchFamily="34" charset="0"/>
                <a:cs typeface="Lucida Sans Unicode" pitchFamily="34" charset="0"/>
              </a:rPr>
              <a:t>influential.</a:t>
            </a:r>
          </a:p>
          <a:p>
            <a:pPr marL="342900" indent="-342900"/>
            <a:endParaRPr lang="en-GB" sz="1600" dirty="0" smtClean="0">
              <a:latin typeface="Lucida Sans Unicode" pitchFamily="34" charset="0"/>
              <a:cs typeface="Lucida Sans Unicode" pitchFamily="34" charset="0"/>
            </a:endParaRPr>
          </a:p>
          <a:p>
            <a:pPr marL="342900" indent="-342900"/>
            <a:r>
              <a:rPr lang="en-GB" sz="1600" dirty="0" smtClean="0">
                <a:latin typeface="Lucida Sans Unicode" pitchFamily="34" charset="0"/>
                <a:cs typeface="Lucida Sans Unicode" pitchFamily="34" charset="0"/>
              </a:rPr>
              <a:t>Low frequencies are less well absorbed than high frequencies.</a:t>
            </a:r>
          </a:p>
        </p:txBody>
      </p:sp>
      <p:pic>
        <p:nvPicPr>
          <p:cNvPr id="97282" name="Picture 2"/>
          <p:cNvPicPr>
            <a:picLocks noChangeAspect="1" noChangeArrowheads="1"/>
          </p:cNvPicPr>
          <p:nvPr/>
        </p:nvPicPr>
        <p:blipFill>
          <a:blip r:embed="rId2" cstate="print"/>
          <a:srcRect/>
          <a:stretch>
            <a:fillRect/>
          </a:stretch>
        </p:blipFill>
        <p:spPr bwMode="auto">
          <a:xfrm>
            <a:off x="4572000" y="2828356"/>
            <a:ext cx="4464496" cy="2940558"/>
          </a:xfrm>
          <a:prstGeom prst="rect">
            <a:avLst/>
          </a:prstGeom>
          <a:noFill/>
          <a:ln w="9525">
            <a:noFill/>
            <a:miter lim="800000"/>
            <a:headEnd/>
            <a:tailEnd/>
          </a:ln>
        </p:spPr>
      </p:pic>
      <p:cxnSp>
        <p:nvCxnSpPr>
          <p:cNvPr id="5" name="Straight Arrow Connector 4"/>
          <p:cNvCxnSpPr/>
          <p:nvPr/>
        </p:nvCxnSpPr>
        <p:spPr>
          <a:xfrm flipH="1">
            <a:off x="8388424" y="2852936"/>
            <a:ext cx="144016"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8279904" y="2276872"/>
            <a:ext cx="864096" cy="707886"/>
          </a:xfrm>
          <a:prstGeom prst="rect">
            <a:avLst/>
          </a:prstGeom>
          <a:noFill/>
        </p:spPr>
        <p:txBody>
          <a:bodyPr wrap="square" rtlCol="0">
            <a:spAutoFit/>
          </a:bodyPr>
          <a:lstStyle/>
          <a:p>
            <a:pPr algn="ctr"/>
            <a:r>
              <a:rPr lang="en-GB" sz="1000" dirty="0" smtClean="0"/>
              <a:t>Low frequency...minimal loss</a:t>
            </a:r>
            <a:endParaRPr lang="en-GB" sz="1000" dirty="0"/>
          </a:p>
        </p:txBody>
      </p:sp>
      <p:sp>
        <p:nvSpPr>
          <p:cNvPr id="7" name="TextBox 6"/>
          <p:cNvSpPr txBox="1"/>
          <p:nvPr/>
        </p:nvSpPr>
        <p:spPr>
          <a:xfrm>
            <a:off x="8244408" y="5517232"/>
            <a:ext cx="720080" cy="369332"/>
          </a:xfrm>
          <a:prstGeom prst="rect">
            <a:avLst/>
          </a:prstGeom>
          <a:solidFill>
            <a:schemeClr val="bg1"/>
          </a:solidFill>
        </p:spPr>
        <p:txBody>
          <a:bodyPr wrap="square" rtlCol="0">
            <a:spAutoFit/>
          </a:bodyPr>
          <a:lstStyle/>
          <a:p>
            <a:endParaRPr lang="en-GB" dirty="0">
              <a:solidFill>
                <a:schemeClr val="bg1"/>
              </a:solidFill>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ind.jpg"/>
          <p:cNvPicPr>
            <a:picLocks noChangeAspect="1"/>
          </p:cNvPicPr>
          <p:nvPr/>
        </p:nvPicPr>
        <p:blipFill>
          <a:blip r:embed="rId2" cstate="print"/>
          <a:stretch>
            <a:fillRect/>
          </a:stretch>
        </p:blipFill>
        <p:spPr>
          <a:xfrm rot="16200000">
            <a:off x="5839918" y="720922"/>
            <a:ext cx="1895078" cy="3422802"/>
          </a:xfrm>
          <a:prstGeom prst="rect">
            <a:avLst/>
          </a:prstGeom>
          <a:ln w="12700">
            <a:solidFill>
              <a:schemeClr val="accent1"/>
            </a:solidFill>
          </a:ln>
        </p:spPr>
      </p:pic>
      <p:pic>
        <p:nvPicPr>
          <p:cNvPr id="3" name="Picture 2" descr="Wind 2.jpg"/>
          <p:cNvPicPr>
            <a:picLocks noChangeAspect="1"/>
          </p:cNvPicPr>
          <p:nvPr/>
        </p:nvPicPr>
        <p:blipFill>
          <a:blip r:embed="rId3" cstate="print"/>
          <a:stretch>
            <a:fillRect/>
          </a:stretch>
        </p:blipFill>
        <p:spPr>
          <a:xfrm rot="16200000">
            <a:off x="5373246" y="2627754"/>
            <a:ext cx="2372868" cy="4407408"/>
          </a:xfrm>
          <a:prstGeom prst="rect">
            <a:avLst/>
          </a:prstGeom>
          <a:ln>
            <a:solidFill>
              <a:schemeClr val="accent1"/>
            </a:solidFill>
          </a:ln>
        </p:spPr>
      </p:pic>
      <p:sp>
        <p:nvSpPr>
          <p:cNvPr id="4" name="TextBox 3"/>
          <p:cNvSpPr txBox="1"/>
          <p:nvPr/>
        </p:nvSpPr>
        <p:spPr>
          <a:xfrm>
            <a:off x="7812360" y="2924944"/>
            <a:ext cx="504056" cy="215444"/>
          </a:xfrm>
          <a:prstGeom prst="rect">
            <a:avLst/>
          </a:prstGeom>
          <a:solidFill>
            <a:schemeClr val="bg1"/>
          </a:solidFill>
        </p:spPr>
        <p:txBody>
          <a:bodyPr wrap="square" rtlCol="0">
            <a:spAutoFit/>
          </a:bodyPr>
          <a:lstStyle/>
          <a:p>
            <a:endParaRPr lang="en-GB" sz="800" dirty="0"/>
          </a:p>
        </p:txBody>
      </p:sp>
      <p:sp>
        <p:nvSpPr>
          <p:cNvPr id="5" name="TextBox 4"/>
          <p:cNvSpPr txBox="1"/>
          <p:nvPr/>
        </p:nvSpPr>
        <p:spPr>
          <a:xfrm>
            <a:off x="8028384" y="5661248"/>
            <a:ext cx="504056" cy="215444"/>
          </a:xfrm>
          <a:prstGeom prst="rect">
            <a:avLst/>
          </a:prstGeom>
          <a:solidFill>
            <a:schemeClr val="bg1"/>
          </a:solidFill>
        </p:spPr>
        <p:txBody>
          <a:bodyPr wrap="square" rtlCol="0">
            <a:spAutoFit/>
          </a:bodyPr>
          <a:lstStyle/>
          <a:p>
            <a:endParaRPr lang="en-GB" sz="800" dirty="0"/>
          </a:p>
        </p:txBody>
      </p:sp>
      <p:sp>
        <p:nvSpPr>
          <p:cNvPr id="7" name="Rectangle 6"/>
          <p:cNvSpPr/>
          <p:nvPr/>
        </p:nvSpPr>
        <p:spPr>
          <a:xfrm>
            <a:off x="179512" y="332656"/>
            <a:ext cx="4464496" cy="2062103"/>
          </a:xfrm>
          <a:prstGeom prst="rect">
            <a:avLst/>
          </a:prstGeom>
        </p:spPr>
        <p:txBody>
          <a:bodyPr wrap="square">
            <a:spAutoFit/>
          </a:bodyPr>
          <a:lstStyle/>
          <a:p>
            <a:pPr marL="342900" indent="-342900"/>
            <a:r>
              <a:rPr lang="en-GB" sz="3200" dirty="0" smtClean="0">
                <a:latin typeface="Lucida Sans Unicode" pitchFamily="34" charset="0"/>
                <a:cs typeface="Lucida Sans Unicode" pitchFamily="34" charset="0"/>
              </a:rPr>
              <a:t>Wind</a:t>
            </a:r>
          </a:p>
          <a:p>
            <a:pPr marL="342900" indent="-342900" algn="just">
              <a:lnSpc>
                <a:spcPct val="150000"/>
              </a:lnSpc>
            </a:pPr>
            <a:r>
              <a:rPr lang="en-GB" sz="1600" b="1" dirty="0" smtClean="0">
                <a:solidFill>
                  <a:srgbClr val="0070C0"/>
                </a:solidFill>
                <a:latin typeface="Lucida Sans Unicode" pitchFamily="34" charset="0"/>
                <a:cs typeface="Lucida Sans Unicode" pitchFamily="34" charset="0"/>
              </a:rPr>
              <a:t> Wind will ‘bend’ the path of sound to</a:t>
            </a:r>
          </a:p>
          <a:p>
            <a:pPr marL="342900" indent="-342900" algn="just">
              <a:lnSpc>
                <a:spcPct val="150000"/>
              </a:lnSpc>
            </a:pPr>
            <a:r>
              <a:rPr lang="en-GB" sz="1600" b="1" dirty="0" smtClean="0">
                <a:solidFill>
                  <a:srgbClr val="0070C0"/>
                </a:solidFill>
                <a:latin typeface="Lucida Sans Unicode" pitchFamily="34" charset="0"/>
                <a:cs typeface="Lucida Sans Unicode" pitchFamily="34" charset="0"/>
              </a:rPr>
              <a:t> focus it on the downwind side</a:t>
            </a:r>
          </a:p>
          <a:p>
            <a:pPr marL="342900" indent="-342900" algn="just">
              <a:lnSpc>
                <a:spcPct val="150000"/>
              </a:lnSpc>
            </a:pPr>
            <a:r>
              <a:rPr lang="en-GB" sz="1600" b="1" dirty="0" smtClean="0">
                <a:solidFill>
                  <a:srgbClr val="0070C0"/>
                </a:solidFill>
                <a:latin typeface="Lucida Sans Unicode" pitchFamily="34" charset="0"/>
                <a:cs typeface="Lucida Sans Unicode" pitchFamily="34" charset="0"/>
              </a:rPr>
              <a:t> and lessen it on the upwind side of the</a:t>
            </a:r>
          </a:p>
          <a:p>
            <a:pPr marL="342900" indent="-342900" algn="just">
              <a:lnSpc>
                <a:spcPct val="150000"/>
              </a:lnSpc>
            </a:pPr>
            <a:r>
              <a:rPr lang="en-GB" sz="1600" b="1" dirty="0" smtClean="0">
                <a:solidFill>
                  <a:srgbClr val="0070C0"/>
                </a:solidFill>
                <a:latin typeface="Lucida Sans Unicode" pitchFamily="34" charset="0"/>
                <a:cs typeface="Lucida Sans Unicode" pitchFamily="34" charset="0"/>
              </a:rPr>
              <a:t> source.</a:t>
            </a:r>
          </a:p>
        </p:txBody>
      </p:sp>
      <p:sp>
        <p:nvSpPr>
          <p:cNvPr id="8" name="TextBox 7"/>
          <p:cNvSpPr txBox="1"/>
          <p:nvPr/>
        </p:nvSpPr>
        <p:spPr>
          <a:xfrm>
            <a:off x="251520" y="2420888"/>
            <a:ext cx="3816424" cy="3416320"/>
          </a:xfrm>
          <a:prstGeom prst="rect">
            <a:avLst/>
          </a:prstGeom>
          <a:noFill/>
        </p:spPr>
        <p:txBody>
          <a:bodyPr wrap="square" rtlCol="0">
            <a:spAutoFit/>
          </a:bodyPr>
          <a:lstStyle/>
          <a:p>
            <a:pPr algn="just">
              <a:lnSpc>
                <a:spcPct val="150000"/>
              </a:lnSpc>
            </a:pPr>
            <a:r>
              <a:rPr lang="en-GB" sz="1600" dirty="0" smtClean="0">
                <a:latin typeface="Lucida Sans Unicode" pitchFamily="34" charset="0"/>
                <a:cs typeface="Lucida Sans Unicode" pitchFamily="34" charset="0"/>
              </a:rPr>
              <a:t>At short distances (50m) wind has minor effect on measured level. For longer distances the effect increases.</a:t>
            </a:r>
          </a:p>
          <a:p>
            <a:pPr algn="just">
              <a:lnSpc>
                <a:spcPct val="150000"/>
              </a:lnSpc>
            </a:pPr>
            <a:r>
              <a:rPr lang="en-GB" sz="1600" dirty="0" smtClean="0">
                <a:latin typeface="Lucida Sans Unicode" pitchFamily="34" charset="0"/>
                <a:cs typeface="Lucida Sans Unicode" pitchFamily="34" charset="0"/>
              </a:rPr>
              <a:t>Downwind...the level may increase by a few dB...but upwind or side-wind can drop the levels 20 dB +, depending on wind speed and distance. </a:t>
            </a:r>
          </a:p>
        </p:txBody>
      </p:sp>
      <p:sp>
        <p:nvSpPr>
          <p:cNvPr id="9" name="TextBox 8"/>
          <p:cNvSpPr txBox="1"/>
          <p:nvPr/>
        </p:nvSpPr>
        <p:spPr>
          <a:xfrm>
            <a:off x="251520" y="6165304"/>
            <a:ext cx="7560840" cy="369332"/>
          </a:xfrm>
          <a:prstGeom prst="rect">
            <a:avLst/>
          </a:prstGeom>
          <a:noFill/>
        </p:spPr>
        <p:txBody>
          <a:bodyPr wrap="square" rtlCol="0">
            <a:spAutoFit/>
          </a:bodyPr>
          <a:lstStyle/>
          <a:p>
            <a:r>
              <a:rPr lang="en-GB" b="1" dirty="0" smtClean="0"/>
              <a:t>This is why down-wind measurement is preferred.</a:t>
            </a:r>
            <a:endParaRPr lang="en-GB" b="1" dirty="0"/>
          </a:p>
        </p:txBody>
      </p:sp>
      <p:cxnSp>
        <p:nvCxnSpPr>
          <p:cNvPr id="11" name="Straight Arrow Connector 10"/>
          <p:cNvCxnSpPr/>
          <p:nvPr/>
        </p:nvCxnSpPr>
        <p:spPr>
          <a:xfrm>
            <a:off x="3995936" y="3068960"/>
            <a:ext cx="2376264" cy="122413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 name="Straight Arrow Connector 12"/>
          <p:cNvCxnSpPr/>
          <p:nvPr/>
        </p:nvCxnSpPr>
        <p:spPr>
          <a:xfrm flipV="1">
            <a:off x="1331640" y="5157192"/>
            <a:ext cx="6120680" cy="43204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8" name="TextBox 17"/>
          <p:cNvSpPr txBox="1"/>
          <p:nvPr/>
        </p:nvSpPr>
        <p:spPr>
          <a:xfrm>
            <a:off x="8244408" y="3789040"/>
            <a:ext cx="792088" cy="1015663"/>
          </a:xfrm>
          <a:prstGeom prst="rect">
            <a:avLst/>
          </a:prstGeom>
          <a:solidFill>
            <a:schemeClr val="bg1"/>
          </a:solidFill>
          <a:ln>
            <a:solidFill>
              <a:schemeClr val="tx1"/>
            </a:solidFill>
          </a:ln>
        </p:spPr>
        <p:txBody>
          <a:bodyPr wrap="square" rtlCol="0">
            <a:spAutoFit/>
          </a:bodyPr>
          <a:lstStyle/>
          <a:p>
            <a:pPr algn="ctr"/>
            <a:r>
              <a:rPr lang="en-US" sz="1200" dirty="0" smtClean="0"/>
              <a:t>Still a loss of sound over distance</a:t>
            </a:r>
            <a:endParaRPr lang="en-US" sz="1200" dirty="0"/>
          </a:p>
        </p:txBody>
      </p:sp>
      <p:cxnSp>
        <p:nvCxnSpPr>
          <p:cNvPr id="24" name="Straight Arrow Connector 23"/>
          <p:cNvCxnSpPr>
            <a:stCxn id="18" idx="1"/>
          </p:cNvCxnSpPr>
          <p:nvPr/>
        </p:nvCxnSpPr>
        <p:spPr>
          <a:xfrm flipH="1">
            <a:off x="8100392" y="4296872"/>
            <a:ext cx="144016" cy="5002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emp 1.jpg"/>
          <p:cNvPicPr>
            <a:picLocks noChangeAspect="1"/>
          </p:cNvPicPr>
          <p:nvPr/>
        </p:nvPicPr>
        <p:blipFill>
          <a:blip r:embed="rId2" cstate="print"/>
          <a:stretch>
            <a:fillRect/>
          </a:stretch>
        </p:blipFill>
        <p:spPr>
          <a:xfrm rot="16200000">
            <a:off x="5026352" y="1894528"/>
            <a:ext cx="3260964" cy="4457700"/>
          </a:xfrm>
          <a:prstGeom prst="rect">
            <a:avLst/>
          </a:prstGeom>
          <a:ln>
            <a:solidFill>
              <a:schemeClr val="accent1"/>
            </a:solidFill>
          </a:ln>
        </p:spPr>
      </p:pic>
      <p:sp>
        <p:nvSpPr>
          <p:cNvPr id="3" name="TextBox 2"/>
          <p:cNvSpPr txBox="1"/>
          <p:nvPr/>
        </p:nvSpPr>
        <p:spPr>
          <a:xfrm>
            <a:off x="8244408" y="6021288"/>
            <a:ext cx="504056" cy="215444"/>
          </a:xfrm>
          <a:prstGeom prst="rect">
            <a:avLst/>
          </a:prstGeom>
          <a:solidFill>
            <a:schemeClr val="bg1"/>
          </a:solidFill>
        </p:spPr>
        <p:txBody>
          <a:bodyPr wrap="square" rtlCol="0">
            <a:spAutoFit/>
          </a:bodyPr>
          <a:lstStyle/>
          <a:p>
            <a:endParaRPr lang="en-GB" sz="800" dirty="0"/>
          </a:p>
        </p:txBody>
      </p:sp>
      <p:sp>
        <p:nvSpPr>
          <p:cNvPr id="4" name="Rectangle 3"/>
          <p:cNvSpPr/>
          <p:nvPr/>
        </p:nvSpPr>
        <p:spPr>
          <a:xfrm>
            <a:off x="317187" y="119007"/>
            <a:ext cx="4572000" cy="584775"/>
          </a:xfrm>
          <a:prstGeom prst="rect">
            <a:avLst/>
          </a:prstGeom>
        </p:spPr>
        <p:txBody>
          <a:bodyPr>
            <a:spAutoFit/>
          </a:bodyPr>
          <a:lstStyle/>
          <a:p>
            <a:pPr marL="342900" indent="-342900"/>
            <a:r>
              <a:rPr lang="en-GB" sz="3200" dirty="0" smtClean="0">
                <a:latin typeface="Lucida Sans Unicode" pitchFamily="34" charset="0"/>
                <a:cs typeface="Lucida Sans Unicode" pitchFamily="34" charset="0"/>
              </a:rPr>
              <a:t>Temperature</a:t>
            </a:r>
          </a:p>
        </p:txBody>
      </p:sp>
      <p:sp>
        <p:nvSpPr>
          <p:cNvPr id="5" name="TextBox 4"/>
          <p:cNvSpPr txBox="1"/>
          <p:nvPr/>
        </p:nvSpPr>
        <p:spPr>
          <a:xfrm>
            <a:off x="395536" y="1988840"/>
            <a:ext cx="3744416" cy="3970318"/>
          </a:xfrm>
          <a:prstGeom prst="rect">
            <a:avLst/>
          </a:prstGeom>
          <a:noFill/>
        </p:spPr>
        <p:txBody>
          <a:bodyPr wrap="square" rtlCol="0">
            <a:spAutoFit/>
          </a:bodyPr>
          <a:lstStyle/>
          <a:p>
            <a:r>
              <a:rPr lang="en-GB" dirty="0" smtClean="0">
                <a:latin typeface="Lucida Sans Unicode" pitchFamily="34" charset="0"/>
                <a:cs typeface="Lucida Sans Unicode" pitchFamily="34" charset="0"/>
              </a:rPr>
              <a:t>Temperature gradients create similar effect to wind, except that they are uniform in all directions from the source.</a:t>
            </a:r>
          </a:p>
          <a:p>
            <a:endParaRPr lang="en-GB" dirty="0" smtClean="0">
              <a:latin typeface="Lucida Sans Unicode" pitchFamily="34" charset="0"/>
              <a:cs typeface="Lucida Sans Unicode" pitchFamily="34" charset="0"/>
            </a:endParaRPr>
          </a:p>
          <a:p>
            <a:r>
              <a:rPr lang="en-GB" dirty="0" smtClean="0">
                <a:latin typeface="Lucida Sans Unicode" pitchFamily="34" charset="0"/>
                <a:cs typeface="Lucida Sans Unicode" pitchFamily="34" charset="0"/>
              </a:rPr>
              <a:t>On a normal day with no wind, temperature  decreases with altitude, giving a lessening of sound levels.</a:t>
            </a:r>
          </a:p>
          <a:p>
            <a:r>
              <a:rPr lang="en-GB" dirty="0" smtClean="0">
                <a:latin typeface="Lucida Sans Unicode" pitchFamily="34" charset="0"/>
                <a:cs typeface="Lucida Sans Unicode" pitchFamily="34" charset="0"/>
              </a:rPr>
              <a:t>On a hot summer night , temperature </a:t>
            </a:r>
            <a:r>
              <a:rPr lang="en-GB" b="1" dirty="0" smtClean="0">
                <a:solidFill>
                  <a:srgbClr val="0070C0"/>
                </a:solidFill>
                <a:latin typeface="Lucida Sans Unicode" pitchFamily="34" charset="0"/>
                <a:cs typeface="Lucida Sans Unicode" pitchFamily="34" charset="0"/>
              </a:rPr>
              <a:t>will increase with altitude (inversion)</a:t>
            </a:r>
            <a:r>
              <a:rPr lang="en-GB" dirty="0" smtClean="0">
                <a:latin typeface="Lucida Sans Unicode" pitchFamily="34" charset="0"/>
                <a:cs typeface="Lucida Sans Unicode" pitchFamily="34" charset="0"/>
              </a:rPr>
              <a:t> which will focus the sound on the ground surface. </a:t>
            </a:r>
            <a:endParaRPr lang="en-GB" dirty="0">
              <a:latin typeface="Lucida Sans Unicode" pitchFamily="34" charset="0"/>
              <a:cs typeface="Lucida Sans Unicode" pitchFamily="34" charset="0"/>
            </a:endParaRPr>
          </a:p>
        </p:txBody>
      </p:sp>
      <p:sp>
        <p:nvSpPr>
          <p:cNvPr id="6" name="TextBox 5"/>
          <p:cNvSpPr txBox="1"/>
          <p:nvPr/>
        </p:nvSpPr>
        <p:spPr>
          <a:xfrm>
            <a:off x="8285235" y="5228620"/>
            <a:ext cx="360040" cy="215444"/>
          </a:xfrm>
          <a:prstGeom prst="rect">
            <a:avLst/>
          </a:prstGeom>
          <a:solidFill>
            <a:schemeClr val="bg1"/>
          </a:solidFill>
        </p:spPr>
        <p:txBody>
          <a:bodyPr wrap="square" rtlCol="0">
            <a:spAutoFit/>
          </a:bodyPr>
          <a:lstStyle/>
          <a:p>
            <a:endParaRPr lang="en-GB" sz="800" dirty="0"/>
          </a:p>
        </p:txBody>
      </p:sp>
      <p:sp>
        <p:nvSpPr>
          <p:cNvPr id="7" name="TextBox 6"/>
          <p:cNvSpPr txBox="1"/>
          <p:nvPr/>
        </p:nvSpPr>
        <p:spPr>
          <a:xfrm>
            <a:off x="395536" y="719310"/>
            <a:ext cx="8424936" cy="646331"/>
          </a:xfrm>
          <a:prstGeom prst="rect">
            <a:avLst/>
          </a:prstGeom>
          <a:noFill/>
        </p:spPr>
        <p:txBody>
          <a:bodyPr wrap="square" rtlCol="0">
            <a:spAutoFit/>
          </a:bodyPr>
          <a:lstStyle/>
          <a:p>
            <a:r>
              <a:rPr lang="en-US" b="1" dirty="0" smtClean="0">
                <a:solidFill>
                  <a:srgbClr val="0070C0"/>
                </a:solidFill>
                <a:latin typeface="Lucida Sans Unicode" pitchFamily="34" charset="0"/>
                <a:cs typeface="Lucida Sans Unicode" pitchFamily="34" charset="0"/>
              </a:rPr>
              <a:t>An increase in air temperature allows the sound pressure wave to travel more easily. WHY is this ??</a:t>
            </a:r>
            <a:endParaRPr lang="en-US" dirty="0">
              <a:latin typeface="Lucida Sans Unicode" pitchFamily="34" charset="0"/>
              <a:cs typeface="Lucida Sans Unicode" pitchFamily="34" charset="0"/>
            </a:endParaRPr>
          </a:p>
        </p:txBody>
      </p:sp>
      <p:sp>
        <p:nvSpPr>
          <p:cNvPr id="8" name="TextBox 7"/>
          <p:cNvSpPr txBox="1"/>
          <p:nvPr/>
        </p:nvSpPr>
        <p:spPr>
          <a:xfrm>
            <a:off x="251520" y="5949280"/>
            <a:ext cx="8712968" cy="707886"/>
          </a:xfrm>
          <a:prstGeom prst="rect">
            <a:avLst/>
          </a:prstGeom>
          <a:noFill/>
        </p:spPr>
        <p:txBody>
          <a:bodyPr wrap="square" rtlCol="0">
            <a:spAutoFit/>
          </a:bodyPr>
          <a:lstStyle/>
          <a:p>
            <a:r>
              <a:rPr lang="en-US" sz="2000" b="1" dirty="0" smtClean="0">
                <a:solidFill>
                  <a:srgbClr val="0070C0"/>
                </a:solidFill>
              </a:rPr>
              <a:t>What effect does this have on sound received at ground level on a hot 				summers night?</a:t>
            </a:r>
            <a:endParaRPr lang="en-US" sz="2000" b="1" dirty="0">
              <a:solidFill>
                <a:srgbClr val="0070C0"/>
              </a:solidFill>
            </a:endParaRPr>
          </a:p>
        </p:txBody>
      </p:sp>
      <p:sp>
        <p:nvSpPr>
          <p:cNvPr id="9" name="Rectangle 8"/>
          <p:cNvSpPr/>
          <p:nvPr/>
        </p:nvSpPr>
        <p:spPr>
          <a:xfrm>
            <a:off x="395536" y="1336550"/>
            <a:ext cx="8372069" cy="646331"/>
          </a:xfrm>
          <a:prstGeom prst="rect">
            <a:avLst/>
          </a:prstGeom>
        </p:spPr>
        <p:txBody>
          <a:bodyPr wrap="square">
            <a:spAutoFit/>
          </a:bodyPr>
          <a:lstStyle/>
          <a:p>
            <a:r>
              <a:rPr lang="en-US" dirty="0">
                <a:latin typeface="Lucida Sans Unicode" pitchFamily="34" charset="0"/>
                <a:cs typeface="Lucida Sans Unicode" pitchFamily="34" charset="0"/>
              </a:rPr>
              <a:t>This is due to the fact that molecules are </a:t>
            </a:r>
            <a:r>
              <a:rPr lang="en-US" b="1" dirty="0">
                <a:solidFill>
                  <a:srgbClr val="0070C0"/>
                </a:solidFill>
                <a:latin typeface="Lucida Sans Unicode" pitchFamily="34" charset="0"/>
                <a:cs typeface="Lucida Sans Unicode" pitchFamily="34" charset="0"/>
              </a:rPr>
              <a:t>‘excited’ </a:t>
            </a:r>
            <a:r>
              <a:rPr lang="en-US" dirty="0">
                <a:latin typeface="Lucida Sans Unicode" pitchFamily="34" charset="0"/>
                <a:cs typeface="Lucida Sans Unicode" pitchFamily="34" charset="0"/>
              </a:rPr>
              <a:t>when heated and move around at faster pace.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3568" y="836712"/>
            <a:ext cx="8136904" cy="3139321"/>
          </a:xfrm>
          <a:prstGeom prst="rect">
            <a:avLst/>
          </a:prstGeom>
        </p:spPr>
        <p:txBody>
          <a:bodyPr wrap="square">
            <a:spAutoFit/>
          </a:bodyPr>
          <a:lstStyle/>
          <a:p>
            <a:r>
              <a:rPr lang="en-GB" dirty="0" smtClean="0">
                <a:latin typeface="Lucida Sans Unicode" pitchFamily="34" charset="0"/>
                <a:cs typeface="Lucida Sans Unicode" pitchFamily="34" charset="0"/>
              </a:rPr>
              <a:t>The noise reduction caused by a barrier depends on 2 factors :-</a:t>
            </a:r>
          </a:p>
          <a:p>
            <a:endParaRPr lang="en-GB" dirty="0" smtClean="0">
              <a:latin typeface="Lucida Sans Unicode" pitchFamily="34" charset="0"/>
              <a:cs typeface="Lucida Sans Unicode" pitchFamily="34" charset="0"/>
            </a:endParaRPr>
          </a:p>
          <a:p>
            <a:pPr marL="342900" indent="-342900">
              <a:buAutoNum type="arabicPeriod"/>
            </a:pPr>
            <a:r>
              <a:rPr lang="en-GB" dirty="0" smtClean="0">
                <a:latin typeface="Lucida Sans Unicode" pitchFamily="34" charset="0"/>
                <a:cs typeface="Lucida Sans Unicode" pitchFamily="34" charset="0"/>
              </a:rPr>
              <a:t>The path difference of the sound wave as it travels over the barrier compared with the path of  direct transmission to the receiver </a:t>
            </a:r>
          </a:p>
          <a:p>
            <a:pPr marL="342900" indent="-342900"/>
            <a:r>
              <a:rPr lang="en-GB" dirty="0" smtClean="0">
                <a:latin typeface="Lucida Sans Unicode" pitchFamily="34" charset="0"/>
                <a:cs typeface="Lucida Sans Unicode" pitchFamily="34" charset="0"/>
              </a:rPr>
              <a:t>     (a +  b – c, in the diagram)</a:t>
            </a:r>
          </a:p>
          <a:p>
            <a:pPr marL="342900" indent="-342900"/>
            <a:r>
              <a:rPr lang="en-GB" dirty="0" smtClean="0">
                <a:latin typeface="Lucida Sans Unicode" pitchFamily="34" charset="0"/>
                <a:cs typeface="Lucida Sans Unicode" pitchFamily="34" charset="0"/>
              </a:rPr>
              <a:t>2.  The frequency content of the noise</a:t>
            </a:r>
          </a:p>
          <a:p>
            <a:pPr marL="342900" indent="-342900">
              <a:buAutoNum type="arabicPeriod"/>
            </a:pPr>
            <a:endParaRPr lang="en-GB" dirty="0" smtClean="0">
              <a:latin typeface="Lucida Sans Unicode" pitchFamily="34" charset="0"/>
              <a:cs typeface="Lucida Sans Unicode" pitchFamily="34" charset="0"/>
            </a:endParaRPr>
          </a:p>
          <a:p>
            <a:pPr marL="342900" indent="-342900"/>
            <a:r>
              <a:rPr lang="en-GB" dirty="0" smtClean="0">
                <a:latin typeface="Lucida Sans Unicode" pitchFamily="34" charset="0"/>
                <a:cs typeface="Lucida Sans Unicode" pitchFamily="34" charset="0"/>
              </a:rPr>
              <a:t>The combined effect of these two is shown in the diagram. It shows </a:t>
            </a:r>
          </a:p>
          <a:p>
            <a:pPr marL="342900" indent="-342900"/>
            <a:r>
              <a:rPr lang="en-GB" dirty="0" smtClean="0">
                <a:latin typeface="Lucida Sans Unicode" pitchFamily="34" charset="0"/>
                <a:cs typeface="Lucida Sans Unicode" pitchFamily="34" charset="0"/>
              </a:rPr>
              <a:t>that low frequencies are difficult to reduce using barriers.</a:t>
            </a:r>
          </a:p>
          <a:p>
            <a:endParaRPr lang="en-GB" dirty="0" smtClean="0">
              <a:latin typeface="Lucida Sans Unicode" pitchFamily="34" charset="0"/>
              <a:cs typeface="Lucida Sans Unicode" pitchFamily="34" charset="0"/>
            </a:endParaRPr>
          </a:p>
          <a:p>
            <a:endParaRPr lang="en-GB" dirty="0"/>
          </a:p>
        </p:txBody>
      </p:sp>
      <p:sp>
        <p:nvSpPr>
          <p:cNvPr id="4" name="TextBox 3"/>
          <p:cNvSpPr txBox="1"/>
          <p:nvPr/>
        </p:nvSpPr>
        <p:spPr>
          <a:xfrm>
            <a:off x="755576" y="332656"/>
            <a:ext cx="4824536" cy="584775"/>
          </a:xfrm>
          <a:prstGeom prst="rect">
            <a:avLst/>
          </a:prstGeom>
          <a:noFill/>
        </p:spPr>
        <p:txBody>
          <a:bodyPr wrap="square" rtlCol="0">
            <a:spAutoFit/>
          </a:bodyPr>
          <a:lstStyle/>
          <a:p>
            <a:r>
              <a:rPr lang="en-GB" sz="3200" dirty="0" smtClean="0">
                <a:latin typeface="Lucida Sans Unicode" pitchFamily="34" charset="0"/>
                <a:cs typeface="Lucida Sans Unicode" pitchFamily="34" charset="0"/>
              </a:rPr>
              <a:t>Barriers</a:t>
            </a:r>
            <a:endParaRPr lang="en-GB" sz="3200" dirty="0">
              <a:latin typeface="Lucida Sans Unicode" pitchFamily="34" charset="0"/>
              <a:cs typeface="Lucida Sans Unicode" pitchFamily="34" charset="0"/>
            </a:endParaRPr>
          </a:p>
        </p:txBody>
      </p:sp>
      <p:pic>
        <p:nvPicPr>
          <p:cNvPr id="139267" name="Picture 3"/>
          <p:cNvPicPr>
            <a:picLocks noChangeAspect="1" noChangeArrowheads="1"/>
          </p:cNvPicPr>
          <p:nvPr/>
        </p:nvPicPr>
        <p:blipFill>
          <a:blip r:embed="rId2" cstate="print"/>
          <a:srcRect/>
          <a:stretch>
            <a:fillRect/>
          </a:stretch>
        </p:blipFill>
        <p:spPr bwMode="auto">
          <a:xfrm>
            <a:off x="2411760" y="3478510"/>
            <a:ext cx="6048672" cy="3235474"/>
          </a:xfrm>
          <a:prstGeom prst="rect">
            <a:avLst/>
          </a:prstGeom>
          <a:noFill/>
          <a:ln w="9525">
            <a:noFill/>
            <a:miter lim="800000"/>
            <a:headEnd/>
            <a:tailEnd/>
          </a:ln>
        </p:spPr>
      </p:pic>
      <p:sp>
        <p:nvSpPr>
          <p:cNvPr id="5" name="Rectangle 4"/>
          <p:cNvSpPr/>
          <p:nvPr/>
        </p:nvSpPr>
        <p:spPr>
          <a:xfrm>
            <a:off x="467544" y="3645024"/>
            <a:ext cx="1728192" cy="2585323"/>
          </a:xfrm>
          <a:prstGeom prst="rect">
            <a:avLst/>
          </a:prstGeom>
          <a:ln w="19050">
            <a:solidFill>
              <a:schemeClr val="tx1"/>
            </a:solidFill>
          </a:ln>
        </p:spPr>
        <p:txBody>
          <a:bodyPr wrap="square">
            <a:spAutoFit/>
          </a:bodyPr>
          <a:lstStyle/>
          <a:p>
            <a:pPr marL="342900" indent="-342900"/>
            <a:r>
              <a:rPr lang="en-GB" b="1" dirty="0" smtClean="0">
                <a:solidFill>
                  <a:srgbClr val="0070C0"/>
                </a:solidFill>
                <a:latin typeface="Lucida Sans Unicode" pitchFamily="34" charset="0"/>
                <a:cs typeface="Lucida Sans Unicode" pitchFamily="34" charset="0"/>
              </a:rPr>
              <a:t>‘Attenuation’ </a:t>
            </a:r>
            <a:r>
              <a:rPr lang="en-GB" dirty="0" smtClean="0">
                <a:latin typeface="Lucida Sans Unicode" pitchFamily="34" charset="0"/>
                <a:cs typeface="Lucida Sans Unicode" pitchFamily="34" charset="0"/>
              </a:rPr>
              <a:t>is the reduction of the noise as it passes through air.</a:t>
            </a:r>
          </a:p>
          <a:p>
            <a:pPr marL="342900" indent="-342900"/>
            <a:r>
              <a:rPr lang="en-GB" dirty="0" smtClean="0">
                <a:latin typeface="Lucida Sans Unicode" pitchFamily="34" charset="0"/>
                <a:cs typeface="Lucida Sans Unicode" pitchFamily="34" charset="0"/>
              </a:rPr>
              <a:t> </a:t>
            </a:r>
            <a:endParaRPr lang="en-GB" dirty="0"/>
          </a:p>
        </p:txBody>
      </p:sp>
      <p:sp>
        <p:nvSpPr>
          <p:cNvPr id="6" name="Right Arrow 5"/>
          <p:cNvSpPr/>
          <p:nvPr/>
        </p:nvSpPr>
        <p:spPr>
          <a:xfrm>
            <a:off x="2195736" y="5517232"/>
            <a:ext cx="936104"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453747" y="3501008"/>
            <a:ext cx="1296144" cy="523220"/>
          </a:xfrm>
          <a:prstGeom prst="rect">
            <a:avLst/>
          </a:prstGeom>
          <a:noFill/>
          <a:ln>
            <a:solidFill>
              <a:schemeClr val="tx1"/>
            </a:solidFill>
          </a:ln>
        </p:spPr>
        <p:txBody>
          <a:bodyPr wrap="square" rtlCol="0">
            <a:spAutoFit/>
          </a:bodyPr>
          <a:lstStyle/>
          <a:p>
            <a:r>
              <a:rPr lang="en-GB" sz="1400" dirty="0" smtClean="0"/>
              <a:t>1. The Path + Frequency</a:t>
            </a:r>
            <a:endParaRPr lang="en-GB" sz="1400" dirty="0"/>
          </a:p>
        </p:txBody>
      </p:sp>
      <p:sp>
        <p:nvSpPr>
          <p:cNvPr id="8" name="TextBox 7"/>
          <p:cNvSpPr txBox="1"/>
          <p:nvPr/>
        </p:nvSpPr>
        <p:spPr>
          <a:xfrm>
            <a:off x="7956376" y="4509120"/>
            <a:ext cx="1080120" cy="553998"/>
          </a:xfrm>
          <a:prstGeom prst="rect">
            <a:avLst/>
          </a:prstGeom>
          <a:solidFill>
            <a:schemeClr val="bg1"/>
          </a:solidFill>
          <a:ln>
            <a:solidFill>
              <a:schemeClr val="tx1"/>
            </a:solidFill>
          </a:ln>
        </p:spPr>
        <p:txBody>
          <a:bodyPr wrap="square" rtlCol="0">
            <a:spAutoFit/>
          </a:bodyPr>
          <a:lstStyle/>
          <a:p>
            <a:pPr algn="ctr"/>
            <a:r>
              <a:rPr lang="en-GB" sz="1000" dirty="0" smtClean="0"/>
              <a:t>Lower attenuation at low frequencies</a:t>
            </a:r>
            <a:endParaRPr lang="en-GB" sz="1000" dirty="0"/>
          </a:p>
        </p:txBody>
      </p:sp>
      <p:cxnSp>
        <p:nvCxnSpPr>
          <p:cNvPr id="10" name="Straight Arrow Connector 9"/>
          <p:cNvCxnSpPr/>
          <p:nvPr/>
        </p:nvCxnSpPr>
        <p:spPr>
          <a:xfrm flipH="1">
            <a:off x="7668344" y="5052639"/>
            <a:ext cx="28803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5436096" y="5229200"/>
            <a:ext cx="0" cy="9361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3563888" y="5229200"/>
            <a:ext cx="1872208" cy="72008"/>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7740352" y="6165304"/>
            <a:ext cx="1224136" cy="400110"/>
          </a:xfrm>
          <a:prstGeom prst="rect">
            <a:avLst/>
          </a:prstGeom>
          <a:solidFill>
            <a:schemeClr val="bg1"/>
          </a:solidFill>
          <a:ln>
            <a:solidFill>
              <a:schemeClr val="tx1"/>
            </a:solidFill>
          </a:ln>
        </p:spPr>
        <p:txBody>
          <a:bodyPr wrap="square" rtlCol="0">
            <a:spAutoFit/>
          </a:bodyPr>
          <a:lstStyle/>
          <a:p>
            <a:pPr algn="ctr"/>
            <a:r>
              <a:rPr lang="en-GB" sz="1000" dirty="0" smtClean="0"/>
              <a:t>Barrier height increasing</a:t>
            </a:r>
            <a:endParaRPr lang="en-GB" sz="1000" dirty="0"/>
          </a:p>
        </p:txBody>
      </p:sp>
      <p:cxnSp>
        <p:nvCxnSpPr>
          <p:cNvPr id="16" name="Straight Arrow Connector 15"/>
          <p:cNvCxnSpPr/>
          <p:nvPr/>
        </p:nvCxnSpPr>
        <p:spPr>
          <a:xfrm flipH="1" flipV="1">
            <a:off x="7452320" y="6381328"/>
            <a:ext cx="288032" cy="72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flipV="1">
            <a:off x="7092280" y="5052639"/>
            <a:ext cx="360040" cy="5103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332656"/>
            <a:ext cx="4824536" cy="584775"/>
          </a:xfrm>
          <a:prstGeom prst="rect">
            <a:avLst/>
          </a:prstGeom>
          <a:noFill/>
        </p:spPr>
        <p:txBody>
          <a:bodyPr wrap="square" rtlCol="0">
            <a:spAutoFit/>
          </a:bodyPr>
          <a:lstStyle/>
          <a:p>
            <a:r>
              <a:rPr lang="en-GB" sz="3200" dirty="0" smtClean="0">
                <a:latin typeface="Lucida Sans Unicode" pitchFamily="34" charset="0"/>
                <a:cs typeface="Lucida Sans Unicode" pitchFamily="34" charset="0"/>
              </a:rPr>
              <a:t>Barriers</a:t>
            </a:r>
            <a:endParaRPr lang="en-GB" sz="3200" dirty="0">
              <a:latin typeface="Lucida Sans Unicode" pitchFamily="34" charset="0"/>
              <a:cs typeface="Lucida Sans Unicode" pitchFamily="34" charset="0"/>
            </a:endParaRPr>
          </a:p>
        </p:txBody>
      </p:sp>
      <p:pic>
        <p:nvPicPr>
          <p:cNvPr id="140291" name="Picture 3"/>
          <p:cNvPicPr>
            <a:picLocks noChangeAspect="1" noChangeArrowheads="1"/>
          </p:cNvPicPr>
          <p:nvPr/>
        </p:nvPicPr>
        <p:blipFill>
          <a:blip r:embed="rId2" cstate="print"/>
          <a:srcRect/>
          <a:stretch>
            <a:fillRect/>
          </a:stretch>
        </p:blipFill>
        <p:spPr bwMode="auto">
          <a:xfrm>
            <a:off x="827584" y="2276872"/>
            <a:ext cx="7704856" cy="4336819"/>
          </a:xfrm>
          <a:prstGeom prst="rect">
            <a:avLst/>
          </a:prstGeom>
          <a:noFill/>
          <a:ln w="9525">
            <a:noFill/>
            <a:miter lim="800000"/>
            <a:headEnd/>
            <a:tailEnd/>
          </a:ln>
        </p:spPr>
      </p:pic>
      <p:sp>
        <p:nvSpPr>
          <p:cNvPr id="5" name="Rectangle 4"/>
          <p:cNvSpPr/>
          <p:nvPr/>
        </p:nvSpPr>
        <p:spPr>
          <a:xfrm>
            <a:off x="845286" y="917431"/>
            <a:ext cx="7543138" cy="1231106"/>
          </a:xfrm>
          <a:prstGeom prst="rect">
            <a:avLst/>
          </a:prstGeom>
        </p:spPr>
        <p:txBody>
          <a:bodyPr wrap="square">
            <a:spAutoFit/>
          </a:bodyPr>
          <a:lstStyle/>
          <a:p>
            <a:r>
              <a:rPr lang="en-GB" dirty="0" smtClean="0">
                <a:latin typeface="Lucida Sans Unicode" pitchFamily="34" charset="0"/>
                <a:cs typeface="Lucida Sans Unicode" pitchFamily="34" charset="0"/>
              </a:rPr>
              <a:t>Barrier attenuation for a typical screen is shown below as a function of barrier height. A barrier is most effective when placed close to the noise source or receiver.</a:t>
            </a:r>
          </a:p>
          <a:p>
            <a:r>
              <a:rPr lang="en-GB" sz="2000" b="1" dirty="0" smtClean="0">
                <a:solidFill>
                  <a:srgbClr val="0070C0"/>
                </a:solidFill>
                <a:latin typeface="Lucida Sans Unicode" pitchFamily="34" charset="0"/>
                <a:cs typeface="Lucida Sans Unicode" pitchFamily="34" charset="0"/>
              </a:rPr>
              <a:t>The three coloured lines indicate increasing barrier height</a:t>
            </a:r>
          </a:p>
        </p:txBody>
      </p:sp>
      <p:sp>
        <p:nvSpPr>
          <p:cNvPr id="6" name="Rectangle 5"/>
          <p:cNvSpPr/>
          <p:nvPr/>
        </p:nvSpPr>
        <p:spPr>
          <a:xfrm>
            <a:off x="971600" y="2492896"/>
            <a:ext cx="1530355" cy="369332"/>
          </a:xfrm>
          <a:prstGeom prst="rect">
            <a:avLst/>
          </a:prstGeom>
          <a:ln>
            <a:solidFill>
              <a:schemeClr val="tx1"/>
            </a:solidFill>
          </a:ln>
        </p:spPr>
        <p:txBody>
          <a:bodyPr wrap="none">
            <a:spAutoFit/>
          </a:bodyPr>
          <a:lstStyle/>
          <a:p>
            <a:r>
              <a:rPr lang="en-GB" dirty="0" smtClean="0"/>
              <a:t>2. The Height</a:t>
            </a:r>
            <a:endParaRPr lang="en-GB" dirty="0"/>
          </a:p>
        </p:txBody>
      </p:sp>
      <p:sp>
        <p:nvSpPr>
          <p:cNvPr id="7" name="TextBox 6"/>
          <p:cNvSpPr txBox="1"/>
          <p:nvPr/>
        </p:nvSpPr>
        <p:spPr>
          <a:xfrm>
            <a:off x="6084168" y="3717032"/>
            <a:ext cx="2448272" cy="400110"/>
          </a:xfrm>
          <a:prstGeom prst="rect">
            <a:avLst/>
          </a:prstGeom>
          <a:noFill/>
        </p:spPr>
        <p:txBody>
          <a:bodyPr wrap="square" rtlCol="0">
            <a:spAutoFit/>
          </a:bodyPr>
          <a:lstStyle/>
          <a:p>
            <a:r>
              <a:rPr lang="en-GB" sz="1000" dirty="0" smtClean="0"/>
              <a:t>Low frequency –low attenuation</a:t>
            </a:r>
          </a:p>
          <a:p>
            <a:r>
              <a:rPr lang="en-GB" sz="1000" dirty="0" smtClean="0"/>
              <a:t>Higher frequency – higher attenuation</a:t>
            </a:r>
            <a:endParaRPr lang="en-GB" sz="1000" dirty="0"/>
          </a:p>
        </p:txBody>
      </p:sp>
      <p:cxnSp>
        <p:nvCxnSpPr>
          <p:cNvPr id="9" name="Straight Arrow Connector 8"/>
          <p:cNvCxnSpPr/>
          <p:nvPr/>
        </p:nvCxnSpPr>
        <p:spPr>
          <a:xfrm flipV="1">
            <a:off x="6228184" y="4509120"/>
            <a:ext cx="0" cy="13681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6300192" y="4365104"/>
            <a:ext cx="1728192" cy="507831"/>
          </a:xfrm>
          <a:prstGeom prst="rect">
            <a:avLst/>
          </a:prstGeom>
          <a:noFill/>
        </p:spPr>
        <p:txBody>
          <a:bodyPr wrap="square" rtlCol="0">
            <a:spAutoFit/>
          </a:bodyPr>
          <a:lstStyle/>
          <a:p>
            <a:r>
              <a:rPr lang="en-GB" sz="900" dirty="0" smtClean="0"/>
              <a:t>Increasing attenuation with height  of barrier, with higher frequencies losing  most.</a:t>
            </a:r>
            <a:endParaRPr lang="en-GB" sz="900" dirty="0"/>
          </a:p>
        </p:txBody>
      </p:sp>
      <p:cxnSp>
        <p:nvCxnSpPr>
          <p:cNvPr id="12" name="Straight Arrow Connector 11"/>
          <p:cNvCxnSpPr/>
          <p:nvPr/>
        </p:nvCxnSpPr>
        <p:spPr>
          <a:xfrm flipH="1">
            <a:off x="2843808" y="3861048"/>
            <a:ext cx="3240360" cy="12961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5076056" y="4077072"/>
            <a:ext cx="1080120" cy="7200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6876256" y="6165304"/>
            <a:ext cx="864096" cy="369332"/>
          </a:xfrm>
          <a:prstGeom prst="rect">
            <a:avLst/>
          </a:prstGeom>
          <a:solidFill>
            <a:schemeClr val="bg1"/>
          </a:solidFill>
        </p:spPr>
        <p:txBody>
          <a:bodyPr wrap="square" rtlCol="0">
            <a:spAutoFit/>
          </a:bodyPr>
          <a:lstStyle/>
          <a:p>
            <a:endParaRPr lang="en-GB" dirty="0"/>
          </a:p>
        </p:txBody>
      </p:sp>
      <p:cxnSp>
        <p:nvCxnSpPr>
          <p:cNvPr id="4" name="Straight Arrow Connector 3"/>
          <p:cNvCxnSpPr/>
          <p:nvPr/>
        </p:nvCxnSpPr>
        <p:spPr>
          <a:xfrm>
            <a:off x="2339752" y="6453336"/>
            <a:ext cx="273630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076056" y="6308837"/>
            <a:ext cx="1944216" cy="246221"/>
          </a:xfrm>
          <a:prstGeom prst="rect">
            <a:avLst/>
          </a:prstGeom>
          <a:noFill/>
        </p:spPr>
        <p:txBody>
          <a:bodyPr wrap="square" rtlCol="0">
            <a:spAutoFit/>
          </a:bodyPr>
          <a:lstStyle/>
          <a:p>
            <a:r>
              <a:rPr lang="en-GB" sz="1000" dirty="0" smtClean="0"/>
              <a:t>Frequency Increasing</a:t>
            </a:r>
            <a:endParaRPr lang="en-GB" sz="1000"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1600" y="1556792"/>
            <a:ext cx="7560840" cy="2862322"/>
          </a:xfrm>
          <a:prstGeom prst="rect">
            <a:avLst/>
          </a:prstGeom>
          <a:noFill/>
        </p:spPr>
        <p:txBody>
          <a:bodyPr wrap="square" rtlCol="0">
            <a:spAutoFit/>
          </a:bodyPr>
          <a:lstStyle/>
          <a:p>
            <a:r>
              <a:rPr lang="en-GB" sz="3600" dirty="0" smtClean="0"/>
              <a:t>Question:</a:t>
            </a:r>
          </a:p>
          <a:p>
            <a:endParaRPr lang="en-GB" sz="3600" dirty="0"/>
          </a:p>
          <a:p>
            <a:pPr algn="just"/>
            <a:r>
              <a:rPr lang="en-GB" sz="3600" dirty="0" smtClean="0">
                <a:solidFill>
                  <a:srgbClr val="0070C0"/>
                </a:solidFill>
                <a:latin typeface="Lucida Sans Unicode" pitchFamily="34" charset="0"/>
                <a:cs typeface="Lucida Sans Unicode" pitchFamily="34" charset="0"/>
              </a:rPr>
              <a:t>Bearing in mind what we want a barrier to achieve, what makes a good barrier and why?</a:t>
            </a:r>
            <a:endParaRPr lang="en-GB" sz="3600" dirty="0">
              <a:solidFill>
                <a:srgbClr val="0070C0"/>
              </a:solidFill>
              <a:latin typeface="Lucida Sans Unicode" pitchFamily="34" charset="0"/>
              <a:cs typeface="Lucida Sans Unicode" pitchFamily="34" charset="0"/>
            </a:endParaRPr>
          </a:p>
        </p:txBody>
      </p:sp>
      <p:sp>
        <p:nvSpPr>
          <p:cNvPr id="3" name="TextBox 2"/>
          <p:cNvSpPr txBox="1"/>
          <p:nvPr/>
        </p:nvSpPr>
        <p:spPr>
          <a:xfrm>
            <a:off x="1049435" y="4600841"/>
            <a:ext cx="5616624" cy="1200329"/>
          </a:xfrm>
          <a:prstGeom prst="rect">
            <a:avLst/>
          </a:prstGeom>
          <a:noFill/>
        </p:spPr>
        <p:txBody>
          <a:bodyPr wrap="square" rtlCol="0">
            <a:spAutoFit/>
          </a:bodyPr>
          <a:lstStyle/>
          <a:p>
            <a:pPr marL="342900" indent="-342900">
              <a:buAutoNum type="arabicPeriod"/>
            </a:pPr>
            <a:r>
              <a:rPr lang="en-GB" sz="2400" dirty="0" smtClean="0">
                <a:latin typeface="Lucida Sans Unicode" pitchFamily="34" charset="0"/>
                <a:cs typeface="Lucida Sans Unicode" pitchFamily="34" charset="0"/>
              </a:rPr>
              <a:t>Concrete Walls.</a:t>
            </a:r>
          </a:p>
          <a:p>
            <a:pPr marL="342900" indent="-342900">
              <a:buAutoNum type="arabicPeriod"/>
            </a:pPr>
            <a:r>
              <a:rPr lang="en-GB" sz="2400" dirty="0" smtClean="0">
                <a:latin typeface="Lucida Sans Unicode" pitchFamily="34" charset="0"/>
                <a:cs typeface="Lucida Sans Unicode" pitchFamily="34" charset="0"/>
              </a:rPr>
              <a:t>Trees.</a:t>
            </a:r>
          </a:p>
          <a:p>
            <a:pPr marL="342900" indent="-342900">
              <a:buAutoNum type="arabicPeriod"/>
            </a:pPr>
            <a:r>
              <a:rPr lang="en-GB" sz="2400" dirty="0" smtClean="0">
                <a:latin typeface="Lucida Sans Unicode" pitchFamily="34" charset="0"/>
                <a:cs typeface="Lucida Sans Unicode" pitchFamily="34" charset="0"/>
              </a:rPr>
              <a:t>Berms, cuttings.</a:t>
            </a:r>
            <a:endParaRPr lang="en-GB" sz="2400" dirty="0">
              <a:latin typeface="Lucida Sans Unicode" pitchFamily="34" charset="0"/>
              <a:cs typeface="Lucida Sans Unicode" pitchFamily="34" charset="0"/>
            </a:endParaRPr>
          </a:p>
        </p:txBody>
      </p:sp>
    </p:spTree>
    <p:extLst>
      <p:ext uri="{BB962C8B-B14F-4D97-AF65-F5344CB8AC3E}">
        <p14:creationId xmlns:p14="http://schemas.microsoft.com/office/powerpoint/2010/main" val="142738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75779" name="Picture 3" descr="Tree lined highway">
            <a:hlinkClick r:id="rId2" tooltip="Download Tree Lined Highway Stock Photography - Image: 4919022"/>
          </p:cNvPr>
          <p:cNvPicPr>
            <a:picLocks noChangeAspect="1" noChangeArrowheads="1"/>
          </p:cNvPicPr>
          <p:nvPr/>
        </p:nvPicPr>
        <p:blipFill>
          <a:blip r:embed="rId3" cstate="print"/>
          <a:srcRect/>
          <a:stretch>
            <a:fillRect/>
          </a:stretch>
        </p:blipFill>
        <p:spPr bwMode="auto">
          <a:xfrm>
            <a:off x="251520" y="620688"/>
            <a:ext cx="4039994" cy="2686597"/>
          </a:xfrm>
          <a:prstGeom prst="rect">
            <a:avLst/>
          </a:prstGeom>
          <a:noFill/>
          <a:ln w="38100">
            <a:solidFill>
              <a:schemeClr val="tx1"/>
            </a:solidFill>
          </a:ln>
        </p:spPr>
      </p:pic>
      <p:pic>
        <p:nvPicPr>
          <p:cNvPr id="75781" name="Picture 5" descr="M5 Motorway near Clevedon"/>
          <p:cNvPicPr>
            <a:picLocks noChangeAspect="1" noChangeArrowheads="1"/>
          </p:cNvPicPr>
          <p:nvPr/>
        </p:nvPicPr>
        <p:blipFill>
          <a:blip r:embed="rId4" cstate="print"/>
          <a:srcRect/>
          <a:stretch>
            <a:fillRect/>
          </a:stretch>
        </p:blipFill>
        <p:spPr bwMode="auto">
          <a:xfrm>
            <a:off x="251520" y="3645024"/>
            <a:ext cx="3960440" cy="2970330"/>
          </a:xfrm>
          <a:prstGeom prst="rect">
            <a:avLst/>
          </a:prstGeom>
          <a:noFill/>
          <a:ln w="38100">
            <a:solidFill>
              <a:schemeClr val="tx1"/>
            </a:solidFill>
          </a:ln>
        </p:spPr>
      </p:pic>
      <p:pic>
        <p:nvPicPr>
          <p:cNvPr id="75783" name="Picture 7" descr="http://www.environmental.co.uk/js/road%20(2).jpg">
            <a:hlinkClick r:id="rId5"/>
          </p:cNvPr>
          <p:cNvPicPr>
            <a:picLocks noChangeAspect="1" noChangeArrowheads="1"/>
          </p:cNvPicPr>
          <p:nvPr/>
        </p:nvPicPr>
        <p:blipFill>
          <a:blip r:embed="rId6" cstate="print"/>
          <a:srcRect/>
          <a:stretch>
            <a:fillRect/>
          </a:stretch>
        </p:blipFill>
        <p:spPr bwMode="auto">
          <a:xfrm>
            <a:off x="4788024" y="4149080"/>
            <a:ext cx="4081636" cy="2448982"/>
          </a:xfrm>
          <a:prstGeom prst="rect">
            <a:avLst/>
          </a:prstGeom>
          <a:noFill/>
          <a:ln w="38100">
            <a:solidFill>
              <a:schemeClr val="tx1"/>
            </a:solidFill>
          </a:ln>
        </p:spPr>
      </p:pic>
      <p:pic>
        <p:nvPicPr>
          <p:cNvPr id="75785" name="Picture 9" descr="http://www.leonhard-weiss.de/_images/referenzen/gleisbau/06_laermschutz/beimerstetten1.jpg"/>
          <p:cNvPicPr>
            <a:picLocks noChangeAspect="1" noChangeArrowheads="1"/>
          </p:cNvPicPr>
          <p:nvPr/>
        </p:nvPicPr>
        <p:blipFill>
          <a:blip r:embed="rId7" cstate="print"/>
          <a:srcRect/>
          <a:stretch>
            <a:fillRect/>
          </a:stretch>
        </p:blipFill>
        <p:spPr bwMode="auto">
          <a:xfrm>
            <a:off x="4860032" y="620688"/>
            <a:ext cx="3857418" cy="2736304"/>
          </a:xfrm>
          <a:prstGeom prst="rect">
            <a:avLst/>
          </a:prstGeom>
          <a:noFill/>
          <a:ln w="38100">
            <a:solidFill>
              <a:schemeClr val="tx1"/>
            </a:solidFill>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round.jpg"/>
          <p:cNvPicPr>
            <a:picLocks noChangeAspect="1"/>
          </p:cNvPicPr>
          <p:nvPr/>
        </p:nvPicPr>
        <p:blipFill>
          <a:blip r:embed="rId2" cstate="print"/>
          <a:stretch>
            <a:fillRect/>
          </a:stretch>
        </p:blipFill>
        <p:spPr>
          <a:xfrm rot="5400000">
            <a:off x="4291428" y="1477324"/>
            <a:ext cx="4248472" cy="4407408"/>
          </a:xfrm>
          <a:prstGeom prst="rect">
            <a:avLst/>
          </a:prstGeom>
          <a:ln w="9525">
            <a:solidFill>
              <a:schemeClr val="accent1"/>
            </a:solidFill>
          </a:ln>
        </p:spPr>
      </p:pic>
      <p:sp>
        <p:nvSpPr>
          <p:cNvPr id="3" name="TextBox 2"/>
          <p:cNvSpPr txBox="1"/>
          <p:nvPr/>
        </p:nvSpPr>
        <p:spPr>
          <a:xfrm>
            <a:off x="7812360" y="5301208"/>
            <a:ext cx="504056" cy="215444"/>
          </a:xfrm>
          <a:prstGeom prst="rect">
            <a:avLst/>
          </a:prstGeom>
          <a:solidFill>
            <a:schemeClr val="bg1"/>
          </a:solidFill>
        </p:spPr>
        <p:txBody>
          <a:bodyPr wrap="square" rtlCol="0">
            <a:spAutoFit/>
          </a:bodyPr>
          <a:lstStyle/>
          <a:p>
            <a:endParaRPr lang="en-GB" sz="800" dirty="0"/>
          </a:p>
        </p:txBody>
      </p:sp>
      <p:sp>
        <p:nvSpPr>
          <p:cNvPr id="4" name="TextBox 3"/>
          <p:cNvSpPr txBox="1"/>
          <p:nvPr/>
        </p:nvSpPr>
        <p:spPr>
          <a:xfrm>
            <a:off x="395536" y="620688"/>
            <a:ext cx="3528392" cy="584775"/>
          </a:xfrm>
          <a:prstGeom prst="rect">
            <a:avLst/>
          </a:prstGeom>
          <a:noFill/>
        </p:spPr>
        <p:txBody>
          <a:bodyPr wrap="square" rtlCol="0">
            <a:spAutoFit/>
          </a:bodyPr>
          <a:lstStyle/>
          <a:p>
            <a:r>
              <a:rPr lang="en-GB" sz="3200" dirty="0" smtClean="0">
                <a:latin typeface="Lucida Sans Unicode" pitchFamily="34" charset="0"/>
                <a:cs typeface="Lucida Sans Unicode" pitchFamily="34" charset="0"/>
              </a:rPr>
              <a:t>Ground Effect</a:t>
            </a:r>
            <a:endParaRPr lang="en-GB" sz="3200" dirty="0">
              <a:latin typeface="Lucida Sans Unicode" pitchFamily="34" charset="0"/>
              <a:cs typeface="Lucida Sans Unicode" pitchFamily="34" charset="0"/>
            </a:endParaRPr>
          </a:p>
        </p:txBody>
      </p:sp>
      <p:sp>
        <p:nvSpPr>
          <p:cNvPr id="5" name="TextBox 4"/>
          <p:cNvSpPr txBox="1"/>
          <p:nvPr/>
        </p:nvSpPr>
        <p:spPr>
          <a:xfrm>
            <a:off x="467544" y="1484784"/>
            <a:ext cx="3384376" cy="4524315"/>
          </a:xfrm>
          <a:prstGeom prst="rect">
            <a:avLst/>
          </a:prstGeom>
          <a:noFill/>
        </p:spPr>
        <p:txBody>
          <a:bodyPr wrap="square" rtlCol="0">
            <a:spAutoFit/>
          </a:bodyPr>
          <a:lstStyle/>
          <a:p>
            <a:r>
              <a:rPr lang="en-GB" sz="1400" dirty="0" smtClean="0">
                <a:latin typeface="Lucida Sans Unicode" pitchFamily="34" charset="0"/>
                <a:cs typeface="Lucida Sans Unicode" pitchFamily="34" charset="0"/>
              </a:rPr>
              <a:t>Sound reflected from the ground interferes with the directly propagated source sound waves.</a:t>
            </a:r>
          </a:p>
          <a:p>
            <a:endParaRPr lang="en-GB" sz="1400" dirty="0" smtClean="0">
              <a:latin typeface="Lucida Sans Unicode" pitchFamily="34" charset="0"/>
              <a:cs typeface="Lucida Sans Unicode" pitchFamily="34" charset="0"/>
            </a:endParaRPr>
          </a:p>
          <a:p>
            <a:r>
              <a:rPr lang="en-GB" sz="1400" dirty="0" smtClean="0">
                <a:latin typeface="Lucida Sans Unicode" pitchFamily="34" charset="0"/>
                <a:cs typeface="Lucida Sans Unicode" pitchFamily="34" charset="0"/>
              </a:rPr>
              <a:t>This effect is different for :</a:t>
            </a:r>
          </a:p>
          <a:p>
            <a:endParaRPr lang="en-GB" sz="1400" dirty="0" smtClean="0">
              <a:latin typeface="Lucida Sans Unicode" pitchFamily="34" charset="0"/>
              <a:cs typeface="Lucida Sans Unicode" pitchFamily="34" charset="0"/>
            </a:endParaRPr>
          </a:p>
          <a:p>
            <a:r>
              <a:rPr lang="en-GB" sz="1400" dirty="0" smtClean="0">
                <a:solidFill>
                  <a:srgbClr val="0070C0"/>
                </a:solidFill>
                <a:latin typeface="Lucida Sans Unicode" pitchFamily="34" charset="0"/>
                <a:cs typeface="Lucida Sans Unicode" pitchFamily="34" charset="0"/>
              </a:rPr>
              <a:t>‘Hard’ </a:t>
            </a:r>
            <a:r>
              <a:rPr lang="en-GB" sz="1400" dirty="0" smtClean="0">
                <a:latin typeface="Lucida Sans Unicode" pitchFamily="34" charset="0"/>
                <a:cs typeface="Lucida Sans Unicode" pitchFamily="34" charset="0"/>
              </a:rPr>
              <a:t>(concrete and tarmac)</a:t>
            </a:r>
          </a:p>
          <a:p>
            <a:r>
              <a:rPr lang="en-GB" sz="1400" dirty="0" smtClean="0">
                <a:solidFill>
                  <a:srgbClr val="0070C0"/>
                </a:solidFill>
                <a:latin typeface="Lucida Sans Unicode" pitchFamily="34" charset="0"/>
                <a:cs typeface="Lucida Sans Unicode" pitchFamily="34" charset="0"/>
              </a:rPr>
              <a:t>‘Soft’ </a:t>
            </a:r>
            <a:r>
              <a:rPr lang="en-GB" sz="1400" dirty="0" smtClean="0">
                <a:latin typeface="Lucida Sans Unicode" pitchFamily="34" charset="0"/>
                <a:cs typeface="Lucida Sans Unicode" pitchFamily="34" charset="0"/>
              </a:rPr>
              <a:t>( mud, water)</a:t>
            </a:r>
          </a:p>
          <a:p>
            <a:r>
              <a:rPr lang="en-GB" sz="1400" dirty="0" smtClean="0">
                <a:solidFill>
                  <a:srgbClr val="0070C0"/>
                </a:solidFill>
                <a:latin typeface="Lucida Sans Unicode" pitchFamily="34" charset="0"/>
                <a:cs typeface="Lucida Sans Unicode" pitchFamily="34" charset="0"/>
              </a:rPr>
              <a:t>‘Mixed’ </a:t>
            </a:r>
            <a:r>
              <a:rPr lang="en-GB" sz="1400" dirty="0" smtClean="0">
                <a:latin typeface="Lucida Sans Unicode" pitchFamily="34" charset="0"/>
                <a:cs typeface="Lucida Sans Unicode" pitchFamily="34" charset="0"/>
              </a:rPr>
              <a:t>surfaces (damp, vegetation)</a:t>
            </a:r>
          </a:p>
          <a:p>
            <a:endParaRPr lang="en-GB" sz="1400" dirty="0" smtClean="0">
              <a:latin typeface="Lucida Sans Unicode" pitchFamily="34" charset="0"/>
              <a:cs typeface="Lucida Sans Unicode" pitchFamily="34" charset="0"/>
            </a:endParaRPr>
          </a:p>
          <a:p>
            <a:pPr algn="just"/>
            <a:r>
              <a:rPr lang="en-GB" sz="1400" b="1" dirty="0" smtClean="0">
                <a:solidFill>
                  <a:srgbClr val="0070C0"/>
                </a:solidFill>
                <a:latin typeface="Lucida Sans Unicode" pitchFamily="34" charset="0"/>
                <a:cs typeface="Lucida Sans Unicode" pitchFamily="34" charset="0"/>
              </a:rPr>
              <a:t>Ground attenuation </a:t>
            </a:r>
            <a:r>
              <a:rPr lang="en-GB" sz="1400" dirty="0" smtClean="0">
                <a:latin typeface="Lucida Sans Unicode" pitchFamily="34" charset="0"/>
                <a:cs typeface="Lucida Sans Unicode" pitchFamily="34" charset="0"/>
              </a:rPr>
              <a:t>takes account of the content of the source frequencies and the type of ground between the source and the receiver.</a:t>
            </a:r>
          </a:p>
          <a:p>
            <a:endParaRPr lang="en-GB" sz="1400" dirty="0" smtClean="0">
              <a:latin typeface="Lucida Sans Unicode" pitchFamily="34" charset="0"/>
              <a:cs typeface="Lucida Sans Unicode" pitchFamily="34" charset="0"/>
            </a:endParaRPr>
          </a:p>
          <a:p>
            <a:r>
              <a:rPr lang="en-GB" sz="1600" b="1" dirty="0" smtClean="0">
                <a:solidFill>
                  <a:srgbClr val="0070C0"/>
                </a:solidFill>
                <a:latin typeface="Lucida Sans Unicode" pitchFamily="34" charset="0"/>
                <a:cs typeface="Lucida Sans Unicode" pitchFamily="34" charset="0"/>
              </a:rPr>
              <a:t>How does precipitation affect attenuation?</a:t>
            </a:r>
          </a:p>
          <a:p>
            <a:endParaRPr lang="en-GB" sz="1400" dirty="0" smtClean="0">
              <a:latin typeface="Lucida Sans Unicode" pitchFamily="34" charset="0"/>
              <a:cs typeface="Lucida Sans Unicode" pitchFamily="34" charset="0"/>
            </a:endParaRPr>
          </a:p>
          <a:p>
            <a:r>
              <a:rPr lang="en-GB" sz="1600" b="1" dirty="0" smtClean="0">
                <a:solidFill>
                  <a:srgbClr val="0070C0"/>
                </a:solidFill>
                <a:latin typeface="Lucida Sans Unicode" pitchFamily="34" charset="0"/>
                <a:cs typeface="Lucida Sans Unicode" pitchFamily="34" charset="0"/>
              </a:rPr>
              <a:t>How much attenuation does Snow provide?</a:t>
            </a:r>
          </a:p>
        </p:txBody>
      </p:sp>
      <p:sp>
        <p:nvSpPr>
          <p:cNvPr id="6" name="TextBox 5"/>
          <p:cNvSpPr txBox="1"/>
          <p:nvPr/>
        </p:nvSpPr>
        <p:spPr>
          <a:xfrm>
            <a:off x="4139952" y="6021288"/>
            <a:ext cx="4536504" cy="523220"/>
          </a:xfrm>
          <a:prstGeom prst="rect">
            <a:avLst/>
          </a:prstGeom>
          <a:noFill/>
          <a:ln>
            <a:solidFill>
              <a:schemeClr val="tx1"/>
            </a:solidFill>
          </a:ln>
        </p:spPr>
        <p:txBody>
          <a:bodyPr wrap="square" rtlCol="0">
            <a:spAutoFit/>
          </a:bodyPr>
          <a:lstStyle/>
          <a:p>
            <a:pPr algn="ctr"/>
            <a:r>
              <a:rPr lang="en-GB" sz="1400" b="1" dirty="0" smtClean="0">
                <a:solidFill>
                  <a:srgbClr val="0070C0"/>
                </a:solidFill>
                <a:latin typeface="Lucida Sans Unicode" pitchFamily="34" charset="0"/>
                <a:cs typeface="Lucida Sans Unicode" pitchFamily="34" charset="0"/>
              </a:rPr>
              <a:t>Influence at 100m distance from the source at a height of 2 metres above ground level.</a:t>
            </a:r>
            <a:endParaRPr lang="en-GB" sz="1400" b="1" dirty="0">
              <a:solidFill>
                <a:srgbClr val="0070C0"/>
              </a:solidFill>
              <a:latin typeface="Lucida Sans Unicode" pitchFamily="34" charset="0"/>
              <a:cs typeface="Lucida Sans Unicode" pitchFamily="34" charset="0"/>
            </a:endParaRPr>
          </a:p>
        </p:txBody>
      </p:sp>
      <p:cxnSp>
        <p:nvCxnSpPr>
          <p:cNvPr id="8" name="Straight Arrow Connector 7"/>
          <p:cNvCxnSpPr/>
          <p:nvPr/>
        </p:nvCxnSpPr>
        <p:spPr>
          <a:xfrm flipV="1">
            <a:off x="4716016" y="5516652"/>
            <a:ext cx="0" cy="432628"/>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all.jpg"/>
          <p:cNvPicPr>
            <a:picLocks noChangeAspect="1"/>
          </p:cNvPicPr>
          <p:nvPr/>
        </p:nvPicPr>
        <p:blipFill>
          <a:blip r:embed="rId2" cstate="print"/>
          <a:stretch>
            <a:fillRect/>
          </a:stretch>
        </p:blipFill>
        <p:spPr>
          <a:xfrm rot="16200000">
            <a:off x="5188823" y="1372017"/>
            <a:ext cx="3024336" cy="4401998"/>
          </a:xfrm>
          <a:prstGeom prst="rect">
            <a:avLst/>
          </a:prstGeom>
        </p:spPr>
      </p:pic>
      <p:sp>
        <p:nvSpPr>
          <p:cNvPr id="3" name="TextBox 2"/>
          <p:cNvSpPr txBox="1"/>
          <p:nvPr/>
        </p:nvSpPr>
        <p:spPr>
          <a:xfrm>
            <a:off x="7596336" y="4581128"/>
            <a:ext cx="720080" cy="230832"/>
          </a:xfrm>
          <a:prstGeom prst="rect">
            <a:avLst/>
          </a:prstGeom>
          <a:solidFill>
            <a:schemeClr val="bg1"/>
          </a:solidFill>
        </p:spPr>
        <p:txBody>
          <a:bodyPr wrap="square" rtlCol="0">
            <a:spAutoFit/>
          </a:bodyPr>
          <a:lstStyle/>
          <a:p>
            <a:endParaRPr lang="en-GB" sz="900" dirty="0"/>
          </a:p>
        </p:txBody>
      </p:sp>
      <p:sp>
        <p:nvSpPr>
          <p:cNvPr id="4" name="TextBox 3"/>
          <p:cNvSpPr txBox="1"/>
          <p:nvPr/>
        </p:nvSpPr>
        <p:spPr>
          <a:xfrm>
            <a:off x="395536" y="332656"/>
            <a:ext cx="5328592" cy="584775"/>
          </a:xfrm>
          <a:prstGeom prst="rect">
            <a:avLst/>
          </a:prstGeom>
          <a:noFill/>
        </p:spPr>
        <p:txBody>
          <a:bodyPr wrap="square" rtlCol="0">
            <a:spAutoFit/>
          </a:bodyPr>
          <a:lstStyle/>
          <a:p>
            <a:r>
              <a:rPr lang="en-GB" sz="3200" dirty="0" smtClean="0">
                <a:latin typeface="Lucida Sans Unicode" pitchFamily="34" charset="0"/>
                <a:cs typeface="Lucida Sans Unicode" pitchFamily="34" charset="0"/>
              </a:rPr>
              <a:t>Noise at the Receiver</a:t>
            </a:r>
            <a:endParaRPr lang="en-GB" sz="3200" dirty="0">
              <a:latin typeface="Lucida Sans Unicode" pitchFamily="34" charset="0"/>
              <a:cs typeface="Lucida Sans Unicode" pitchFamily="34" charset="0"/>
            </a:endParaRPr>
          </a:p>
        </p:txBody>
      </p:sp>
      <p:sp>
        <p:nvSpPr>
          <p:cNvPr id="5" name="TextBox 4"/>
          <p:cNvSpPr txBox="1"/>
          <p:nvPr/>
        </p:nvSpPr>
        <p:spPr>
          <a:xfrm>
            <a:off x="395536" y="980728"/>
            <a:ext cx="3888432" cy="369332"/>
          </a:xfrm>
          <a:prstGeom prst="rect">
            <a:avLst/>
          </a:prstGeom>
          <a:noFill/>
        </p:spPr>
        <p:txBody>
          <a:bodyPr wrap="square" rtlCol="0">
            <a:spAutoFit/>
          </a:bodyPr>
          <a:lstStyle/>
          <a:p>
            <a:r>
              <a:rPr lang="en-GB" b="1" dirty="0" smtClean="0">
                <a:solidFill>
                  <a:srgbClr val="0070C0"/>
                </a:solidFill>
                <a:latin typeface="Lucida Sans Unicode" pitchFamily="34" charset="0"/>
                <a:cs typeface="Lucida Sans Unicode" pitchFamily="34" charset="0"/>
              </a:rPr>
              <a:t>‘Reflection’ and ‘Transmission’</a:t>
            </a:r>
            <a:endParaRPr lang="en-GB" b="1" dirty="0">
              <a:solidFill>
                <a:srgbClr val="0070C0"/>
              </a:solidFill>
              <a:latin typeface="Lucida Sans Unicode" pitchFamily="34" charset="0"/>
              <a:cs typeface="Lucida Sans Unicode" pitchFamily="34" charset="0"/>
            </a:endParaRPr>
          </a:p>
        </p:txBody>
      </p:sp>
      <p:sp>
        <p:nvSpPr>
          <p:cNvPr id="6" name="TextBox 5"/>
          <p:cNvSpPr txBox="1"/>
          <p:nvPr/>
        </p:nvSpPr>
        <p:spPr>
          <a:xfrm>
            <a:off x="395536" y="1484784"/>
            <a:ext cx="3960440" cy="4308872"/>
          </a:xfrm>
          <a:prstGeom prst="rect">
            <a:avLst/>
          </a:prstGeom>
          <a:noFill/>
        </p:spPr>
        <p:txBody>
          <a:bodyPr wrap="square" rtlCol="0">
            <a:spAutoFit/>
          </a:bodyPr>
          <a:lstStyle/>
          <a:p>
            <a:r>
              <a:rPr lang="en-GB" sz="1600" dirty="0" smtClean="0">
                <a:latin typeface="Lucida Sans Unicode" pitchFamily="34" charset="0"/>
                <a:cs typeface="Lucida Sans Unicode" pitchFamily="34" charset="0"/>
              </a:rPr>
              <a:t>When sound impacts a surface, part of the acoustic energy is </a:t>
            </a:r>
            <a:r>
              <a:rPr lang="en-GB" sz="1600" b="1" dirty="0" smtClean="0">
                <a:solidFill>
                  <a:srgbClr val="0070C0"/>
                </a:solidFill>
                <a:latin typeface="Lucida Sans Unicode" pitchFamily="34" charset="0"/>
                <a:cs typeface="Lucida Sans Unicode" pitchFamily="34" charset="0"/>
              </a:rPr>
              <a:t>reflected</a:t>
            </a:r>
            <a:r>
              <a:rPr lang="en-GB" sz="1600" dirty="0" smtClean="0">
                <a:latin typeface="Lucida Sans Unicode" pitchFamily="34" charset="0"/>
                <a:cs typeface="Lucida Sans Unicode" pitchFamily="34" charset="0"/>
              </a:rPr>
              <a:t>, part is </a:t>
            </a:r>
            <a:r>
              <a:rPr lang="en-GB" sz="1600" b="1" dirty="0" smtClean="0">
                <a:solidFill>
                  <a:srgbClr val="0070C0"/>
                </a:solidFill>
                <a:latin typeface="Lucida Sans Unicode" pitchFamily="34" charset="0"/>
                <a:cs typeface="Lucida Sans Unicode" pitchFamily="34" charset="0"/>
              </a:rPr>
              <a:t>transmitted</a:t>
            </a:r>
            <a:r>
              <a:rPr lang="en-GB" sz="1600" dirty="0" smtClean="0">
                <a:latin typeface="Lucida Sans Unicode" pitchFamily="34" charset="0"/>
                <a:cs typeface="Lucida Sans Unicode" pitchFamily="34" charset="0"/>
              </a:rPr>
              <a:t> and part is </a:t>
            </a:r>
            <a:r>
              <a:rPr lang="en-GB" sz="1600" b="1" dirty="0" smtClean="0">
                <a:solidFill>
                  <a:srgbClr val="0070C0"/>
                </a:solidFill>
                <a:latin typeface="Lucida Sans Unicode" pitchFamily="34" charset="0"/>
                <a:cs typeface="Lucida Sans Unicode" pitchFamily="34" charset="0"/>
              </a:rPr>
              <a:t>absorbed</a:t>
            </a:r>
            <a:r>
              <a:rPr lang="en-GB" sz="1600" b="1" dirty="0" smtClean="0">
                <a:latin typeface="Lucida Sans Unicode" pitchFamily="34" charset="0"/>
                <a:cs typeface="Lucida Sans Unicode" pitchFamily="34" charset="0"/>
              </a:rPr>
              <a:t>.</a:t>
            </a:r>
          </a:p>
          <a:p>
            <a:endParaRPr lang="en-GB" sz="1600" dirty="0" smtClean="0">
              <a:latin typeface="Lucida Sans Unicode" pitchFamily="34" charset="0"/>
              <a:cs typeface="Lucida Sans Unicode" pitchFamily="34" charset="0"/>
            </a:endParaRPr>
          </a:p>
          <a:p>
            <a:r>
              <a:rPr lang="en-GB" sz="1600" dirty="0" smtClean="0">
                <a:latin typeface="Lucida Sans Unicode" pitchFamily="34" charset="0"/>
                <a:cs typeface="Lucida Sans Unicode" pitchFamily="34" charset="0"/>
              </a:rPr>
              <a:t>If transmission and absorption are low...as is generally the case with well built and insulated buildings...most of the energy is reflected and the building is said to be:</a:t>
            </a:r>
          </a:p>
          <a:p>
            <a:r>
              <a:rPr lang="en-GB" sz="1600" dirty="0" smtClean="0">
                <a:latin typeface="Lucida Sans Unicode" pitchFamily="34" charset="0"/>
                <a:cs typeface="Lucida Sans Unicode" pitchFamily="34" charset="0"/>
              </a:rPr>
              <a:t> </a:t>
            </a:r>
            <a:r>
              <a:rPr lang="en-GB" sz="1600" b="1" dirty="0" smtClean="0">
                <a:latin typeface="Lucida Sans Unicode" pitchFamily="34" charset="0"/>
                <a:cs typeface="Lucida Sans Unicode" pitchFamily="34" charset="0"/>
              </a:rPr>
              <a:t>‘</a:t>
            </a:r>
            <a:r>
              <a:rPr lang="en-GB" sz="1600" b="1" dirty="0" smtClean="0">
                <a:solidFill>
                  <a:srgbClr val="0070C0"/>
                </a:solidFill>
                <a:latin typeface="Lucida Sans Unicode" pitchFamily="34" charset="0"/>
                <a:cs typeface="Lucida Sans Unicode" pitchFamily="34" charset="0"/>
              </a:rPr>
              <a:t>acoustically hard</a:t>
            </a:r>
            <a:r>
              <a:rPr lang="en-GB" sz="1600" b="1" dirty="0" smtClean="0">
                <a:latin typeface="Lucida Sans Unicode" pitchFamily="34" charset="0"/>
                <a:cs typeface="Lucida Sans Unicode" pitchFamily="34" charset="0"/>
              </a:rPr>
              <a:t>’. </a:t>
            </a:r>
          </a:p>
          <a:p>
            <a:endParaRPr lang="en-GB" sz="1600" dirty="0" smtClean="0">
              <a:latin typeface="Lucida Sans Unicode" pitchFamily="34" charset="0"/>
              <a:cs typeface="Lucida Sans Unicode" pitchFamily="34" charset="0"/>
            </a:endParaRPr>
          </a:p>
          <a:p>
            <a:pPr algn="just"/>
            <a:r>
              <a:rPr lang="en-GB" sz="1600" dirty="0" smtClean="0">
                <a:latin typeface="Lucida Sans Unicode" pitchFamily="34" charset="0"/>
                <a:cs typeface="Lucida Sans Unicode" pitchFamily="34" charset="0"/>
              </a:rPr>
              <a:t>The sound pressure level near the surface is due to direct reflection and from sound arriving from one or more other reflections.</a:t>
            </a:r>
          </a:p>
          <a:p>
            <a:endParaRPr lang="en-GB" dirty="0" smtClean="0"/>
          </a:p>
        </p:txBody>
      </p:sp>
      <p:sp>
        <p:nvSpPr>
          <p:cNvPr id="8" name="TextBox 7"/>
          <p:cNvSpPr txBox="1"/>
          <p:nvPr/>
        </p:nvSpPr>
        <p:spPr>
          <a:xfrm>
            <a:off x="395536" y="5517232"/>
            <a:ext cx="8424936" cy="1107996"/>
          </a:xfrm>
          <a:prstGeom prst="rect">
            <a:avLst/>
          </a:prstGeom>
          <a:noFill/>
        </p:spPr>
        <p:txBody>
          <a:bodyPr wrap="square" rtlCol="0">
            <a:spAutoFit/>
          </a:bodyPr>
          <a:lstStyle/>
          <a:p>
            <a:r>
              <a:rPr lang="en-GB" sz="1600" dirty="0" smtClean="0">
                <a:latin typeface="Lucida Sans Unicode" pitchFamily="34" charset="0"/>
                <a:cs typeface="Lucida Sans Unicode" pitchFamily="34" charset="0"/>
              </a:rPr>
              <a:t>The meter reading 0.5 metres from a plain solid wall is typically 3dB higher than if there was no wall. </a:t>
            </a:r>
          </a:p>
          <a:p>
            <a:r>
              <a:rPr lang="en-GB" sz="1600" b="1" dirty="0" smtClean="0">
                <a:solidFill>
                  <a:srgbClr val="0070C0"/>
                </a:solidFill>
                <a:latin typeface="Lucida Sans Unicode" pitchFamily="34" charset="0"/>
                <a:cs typeface="Lucida Sans Unicode" pitchFamily="34" charset="0"/>
              </a:rPr>
              <a:t>Therefore we position sound level recording to exclude this effect...and this is 				termed: </a:t>
            </a:r>
            <a:r>
              <a:rPr lang="en-GB" b="1" dirty="0" smtClean="0">
                <a:solidFill>
                  <a:srgbClr val="0070C0"/>
                </a:solidFill>
                <a:latin typeface="Lucida Sans Unicode" pitchFamily="34" charset="0"/>
                <a:cs typeface="Lucida Sans Unicode" pitchFamily="34" charset="0"/>
              </a:rPr>
              <a:t>‘free-field condition’</a:t>
            </a:r>
            <a:endParaRPr lang="en-GB" b="1" dirty="0">
              <a:solidFill>
                <a:srgbClr val="0070C0"/>
              </a:solidFill>
              <a:latin typeface="Lucida Sans Unicode" pitchFamily="34" charset="0"/>
              <a:cs typeface="Lucida Sans Unicode" pitchFamily="34" charset="0"/>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764704"/>
            <a:ext cx="4807726" cy="461665"/>
          </a:xfrm>
          <a:prstGeom prst="rect">
            <a:avLst/>
          </a:prstGeom>
        </p:spPr>
        <p:txBody>
          <a:bodyPr wrap="none">
            <a:spAutoFit/>
          </a:bodyPr>
          <a:lstStyle/>
          <a:p>
            <a:r>
              <a:rPr lang="en-GB" sz="2400" dirty="0" smtClean="0">
                <a:latin typeface="Lucida Sans Unicode" pitchFamily="34" charset="0"/>
                <a:cs typeface="Lucida Sans Unicode" pitchFamily="34" charset="0"/>
              </a:rPr>
              <a:t>‘Reflection’ and ‘Transmission’</a:t>
            </a:r>
            <a:endParaRPr lang="en-GB" sz="2400" dirty="0">
              <a:latin typeface="Lucida Sans Unicode" pitchFamily="34" charset="0"/>
              <a:cs typeface="Lucida Sans Unicode" pitchFamily="34" charset="0"/>
            </a:endParaRPr>
          </a:p>
        </p:txBody>
      </p:sp>
      <p:sp>
        <p:nvSpPr>
          <p:cNvPr id="3" name="TextBox 2"/>
          <p:cNvSpPr txBox="1"/>
          <p:nvPr/>
        </p:nvSpPr>
        <p:spPr>
          <a:xfrm>
            <a:off x="395536" y="1628800"/>
            <a:ext cx="8208912" cy="5078313"/>
          </a:xfrm>
          <a:prstGeom prst="rect">
            <a:avLst/>
          </a:prstGeom>
          <a:noFill/>
        </p:spPr>
        <p:txBody>
          <a:bodyPr wrap="square" rtlCol="0">
            <a:spAutoFit/>
          </a:bodyPr>
          <a:lstStyle/>
          <a:p>
            <a:r>
              <a:rPr lang="en-GB" dirty="0" smtClean="0">
                <a:latin typeface="Lucida Sans Unicode" pitchFamily="34" charset="0"/>
                <a:cs typeface="Lucida Sans Unicode" pitchFamily="34" charset="0"/>
              </a:rPr>
              <a:t>How much sound is reflected, transmitted or absorbed will depend on the </a:t>
            </a:r>
            <a:r>
              <a:rPr lang="en-GB" b="1" dirty="0" smtClean="0">
                <a:solidFill>
                  <a:srgbClr val="0070C0"/>
                </a:solidFill>
                <a:latin typeface="Lucida Sans Unicode" pitchFamily="34" charset="0"/>
                <a:cs typeface="Lucida Sans Unicode" pitchFamily="34" charset="0"/>
              </a:rPr>
              <a:t>properties of the object barrier, its size and the wavelength of the sound.</a:t>
            </a:r>
          </a:p>
          <a:p>
            <a:endParaRPr lang="en-GB" dirty="0" smtClean="0">
              <a:latin typeface="Lucida Sans Unicode" pitchFamily="34" charset="0"/>
              <a:cs typeface="Lucida Sans Unicode" pitchFamily="34" charset="0"/>
            </a:endParaRPr>
          </a:p>
          <a:p>
            <a:r>
              <a:rPr lang="en-GB" b="1" dirty="0" smtClean="0">
                <a:solidFill>
                  <a:srgbClr val="0070C0"/>
                </a:solidFill>
                <a:latin typeface="Lucida Sans Unicode" pitchFamily="34" charset="0"/>
                <a:cs typeface="Lucida Sans Unicode" pitchFamily="34" charset="0"/>
              </a:rPr>
              <a:t>In general, the object must be thicker than one wavelength in order to significantly disturb the sound field.</a:t>
            </a:r>
          </a:p>
          <a:p>
            <a:endParaRPr lang="en-GB" dirty="0" smtClean="0">
              <a:latin typeface="Lucida Sans Unicode" pitchFamily="34" charset="0"/>
              <a:cs typeface="Lucida Sans Unicode" pitchFamily="34" charset="0"/>
            </a:endParaRPr>
          </a:p>
          <a:p>
            <a:r>
              <a:rPr lang="en-GB" dirty="0" smtClean="0">
                <a:latin typeface="Lucida Sans Unicode" pitchFamily="34" charset="0"/>
                <a:cs typeface="Lucida Sans Unicode" pitchFamily="34" charset="0"/>
              </a:rPr>
              <a:t>For example, at 100 Hz frequency (low) the wavelength is 3.4 metres and sound insulation becomes difficult.</a:t>
            </a:r>
          </a:p>
          <a:p>
            <a:endParaRPr lang="en-GB" dirty="0" smtClean="0">
              <a:latin typeface="Lucida Sans Unicode" pitchFamily="34" charset="0"/>
              <a:cs typeface="Lucida Sans Unicode" pitchFamily="34" charset="0"/>
            </a:endParaRPr>
          </a:p>
          <a:p>
            <a:r>
              <a:rPr lang="en-GB" b="1" dirty="0" smtClean="0">
                <a:solidFill>
                  <a:srgbClr val="0070C0"/>
                </a:solidFill>
                <a:latin typeface="Lucida Sans Unicode" pitchFamily="34" charset="0"/>
                <a:cs typeface="Lucida Sans Unicode" pitchFamily="34" charset="0"/>
              </a:rPr>
              <a:t>Example: You will notice this when music is playing in an adjacent room and the bass notes are very difficult to insulate against.</a:t>
            </a:r>
          </a:p>
          <a:p>
            <a:endParaRPr lang="en-GB" b="1" dirty="0">
              <a:solidFill>
                <a:srgbClr val="0070C0"/>
              </a:solidFill>
              <a:latin typeface="Lucida Sans Unicode" pitchFamily="34" charset="0"/>
              <a:cs typeface="Lucida Sans Unicode" pitchFamily="34" charset="0"/>
            </a:endParaRPr>
          </a:p>
          <a:p>
            <a:r>
              <a:rPr lang="en-GB" b="1" dirty="0" smtClean="0">
                <a:solidFill>
                  <a:srgbClr val="0070C0"/>
                </a:solidFill>
                <a:latin typeface="Lucida Sans Unicode" pitchFamily="34" charset="0"/>
                <a:cs typeface="Lucida Sans Unicode" pitchFamily="34" charset="0"/>
              </a:rPr>
              <a:t>For internal walls…Suppression of the noise is approximately 1Db per inch of insulation for low frequency ….compared to 4Db for high frequency.</a:t>
            </a:r>
          </a:p>
          <a:p>
            <a:endParaRPr lang="en-GB" dirty="0" smtClean="0"/>
          </a:p>
          <a:p>
            <a:endParaRPr lang="en-GB"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395536" y="908720"/>
            <a:ext cx="7215238" cy="298543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smtClean="0">
                <a:ln>
                  <a:noFill/>
                </a:ln>
                <a:effectLst/>
                <a:latin typeface="Lucida Sans Unicode" pitchFamily="34" charset="0"/>
                <a:ea typeface="Times New Roman" pitchFamily="18" charset="0"/>
                <a:cs typeface="Lucida Sans Unicode" pitchFamily="34" charset="0"/>
              </a:rPr>
              <a:t>Sound meters</a:t>
            </a:r>
            <a:endParaRPr kumimoji="0" lang="en-GB" sz="3200" b="0" i="0" u="none" strike="noStrike" cap="none" normalizeH="0" baseline="0" dirty="0" smtClean="0">
              <a:ln>
                <a:noFill/>
              </a:ln>
              <a:effectLst/>
              <a:latin typeface="Lucida Sans Unicode" pitchFamily="34"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It is relatively simple to make instruments which can measure sound waves and display the results. Most sound meters detect sound with a microphone which converts the sound energy into electrical signals that can then be processed by electronic circuits.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b="0" i="0"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b="0" i="1"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Diagram: Components of a sound level meter</a:t>
            </a:r>
            <a:endParaRPr kumimoji="0" lang="en-GB" b="0" i="0"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en-GB"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1745" name="Picture 10" descr="http://knol.google.com/k/-/-/1hvmbypv7oiib/yt0dks/soundlevelmeter.jpg">
            <a:hlinkClick r:id="rId2"/>
          </p:cNvPr>
          <p:cNvPicPr>
            <a:picLocks noChangeAspect="1" noChangeArrowheads="1"/>
          </p:cNvPicPr>
          <p:nvPr/>
        </p:nvPicPr>
        <p:blipFill>
          <a:blip r:embed="rId3" cstate="print"/>
          <a:srcRect/>
          <a:stretch>
            <a:fillRect/>
          </a:stretch>
        </p:blipFill>
        <p:spPr bwMode="auto">
          <a:xfrm>
            <a:off x="683568" y="3861048"/>
            <a:ext cx="4000500" cy="1771650"/>
          </a:xfrm>
          <a:prstGeom prst="rect">
            <a:avLst/>
          </a:prstGeom>
          <a:noFill/>
          <a:ln>
            <a:solidFill>
              <a:schemeClr val="accent1"/>
            </a:solidFill>
          </a:ln>
        </p:spPr>
      </p:pic>
      <p:sp>
        <p:nvSpPr>
          <p:cNvPr id="31747" name="Rectangle 3"/>
          <p:cNvSpPr>
            <a:spLocks noChangeArrowheads="1"/>
          </p:cNvSpPr>
          <p:nvPr/>
        </p:nvSpPr>
        <p:spPr bwMode="auto">
          <a:xfrm rot="10800000" flipV="1">
            <a:off x="357158" y="5331566"/>
            <a:ext cx="7929618"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en-GB"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en-GB" sz="900" b="0" i="0" u="none" strike="noStrike" cap="none" normalizeH="0" baseline="0" dirty="0" smtClean="0">
              <a:ln>
                <a:noFill/>
              </a:ln>
              <a:solidFill>
                <a:schemeClr val="tx1"/>
              </a:solidFill>
              <a:effectLst/>
              <a:latin typeface="Arial" pitchFamily="34" charset="0"/>
              <a:cs typeface="Arial" pitchFamily="34" charset="0"/>
            </a:endParaRPr>
          </a:p>
        </p:txBody>
      </p:sp>
      <p:pic>
        <p:nvPicPr>
          <p:cNvPr id="7" name="Picture 6" descr="Sound meter.jpg"/>
          <p:cNvPicPr>
            <a:picLocks noChangeAspect="1"/>
          </p:cNvPicPr>
          <p:nvPr/>
        </p:nvPicPr>
        <p:blipFill>
          <a:blip r:embed="rId4" cstate="print"/>
          <a:stretch>
            <a:fillRect/>
          </a:stretch>
        </p:blipFill>
        <p:spPr>
          <a:xfrm>
            <a:off x="5652120" y="3284984"/>
            <a:ext cx="3247008" cy="3247008"/>
          </a:xfrm>
          <a:prstGeom prst="rect">
            <a:avLst/>
          </a:prstGeom>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179512" y="0"/>
            <a:ext cx="8496944" cy="66171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3200" b="1" i="0" u="none" strike="noStrike" cap="none" normalizeH="0" baseline="0" dirty="0" smtClean="0">
                <a:ln>
                  <a:noFill/>
                </a:ln>
                <a:effectLst/>
                <a:latin typeface="Lucida Sans Unicode" pitchFamily="34" charset="0"/>
                <a:ea typeface="Times New Roman" pitchFamily="18" charset="0"/>
                <a:cs typeface="Lucida Sans Unicode" pitchFamily="34" charset="0"/>
              </a:rPr>
              <a:t>A-scale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We often wish to measure a noise with a single measurement to quantify </a:t>
            </a:r>
            <a:r>
              <a:rPr lang="en-GB" sz="1600" dirty="0" smtClean="0">
                <a:latin typeface="Lucida Sans Unicode" pitchFamily="34" charset="0"/>
                <a:ea typeface="Times New Roman" pitchFamily="18" charset="0"/>
                <a:cs typeface="Lucida Sans Unicode" pitchFamily="34" charset="0"/>
              </a:rPr>
              <a:t>C</a:t>
            </a:r>
            <a:r>
              <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omfort level,</a:t>
            </a:r>
            <a:r>
              <a:rPr kumimoji="0" lang="en-GB" sz="1600" b="0" i="0" u="none" strike="noStrike" cap="none" normalizeH="0" dirty="0" smtClean="0">
                <a:ln>
                  <a:noFill/>
                </a:ln>
                <a:solidFill>
                  <a:schemeClr val="tx1"/>
                </a:solidFill>
                <a:effectLst/>
                <a:latin typeface="Lucida Sans Unicode" pitchFamily="34" charset="0"/>
                <a:ea typeface="Times New Roman" pitchFamily="18" charset="0"/>
                <a:cs typeface="Lucida Sans Unicode" pitchFamily="34" charset="0"/>
              </a:rPr>
              <a:t> </a:t>
            </a:r>
            <a:r>
              <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and this is done by allowing the sound level meter to listen to all the frequencies at one time, in the same way as the human  ear does. </a:t>
            </a:r>
          </a:p>
          <a:p>
            <a:pPr marL="0" marR="0" lvl="0" indent="0" algn="just" defTabSz="914400" rtl="0" eaLnBrk="0" fontAlgn="base" latinLnBrk="0" hangingPunct="0">
              <a:lnSpc>
                <a:spcPct val="100000"/>
              </a:lnSpc>
              <a:spcBef>
                <a:spcPct val="0"/>
              </a:spcBef>
              <a:spcAft>
                <a:spcPct val="0"/>
              </a:spcAft>
              <a:buClrTx/>
              <a:buSzTx/>
              <a:buFontTx/>
              <a:buNone/>
              <a:tabLst/>
            </a:pPr>
            <a:endParaRPr lang="en-GB" sz="1600" dirty="0" smtClean="0">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An electronic circuit in the meter then emphasises the </a:t>
            </a:r>
            <a:r>
              <a:rPr kumimoji="0" lang="en-GB" sz="1600" b="1"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middle frequencies</a:t>
            </a:r>
            <a:r>
              <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 </a:t>
            </a:r>
            <a:r>
              <a:rPr kumimoji="0" lang="en-GB" sz="1600"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as the hearing system is most sensitive at these frequencies.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GB" sz="2000" b="1" dirty="0" smtClean="0">
                <a:solidFill>
                  <a:srgbClr val="0070C0"/>
                </a:solidFill>
                <a:latin typeface="Lucida Sans Unicode" pitchFamily="34" charset="0"/>
                <a:ea typeface="Times New Roman" pitchFamily="18" charset="0"/>
                <a:cs typeface="Lucida Sans Unicode" pitchFamily="34" charset="0"/>
              </a:rPr>
              <a:t>What were these frequencies?</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The results are usually quoted as dB(A) and the 'A' is an important tag telling us how the measurement was made.</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dirty="0" smtClean="0">
              <a:ln>
                <a:noFill/>
              </a:ln>
              <a:solidFill>
                <a:schemeClr val="tx1"/>
              </a:solidFill>
              <a:effectLst/>
              <a:latin typeface="Lucida Sans Unicode" pitchFamily="34"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Measurements in db(A) are widespread and convenient but you must remember that they are a compromise and tell us nothing about the frequency content of a noise.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GB" sz="1600" b="1" dirty="0" smtClean="0">
                <a:solidFill>
                  <a:srgbClr val="0070C0"/>
                </a:solidFill>
                <a:latin typeface="Lucida Sans Unicode" pitchFamily="34" charset="0"/>
                <a:ea typeface="Times New Roman" pitchFamily="18" charset="0"/>
                <a:cs typeface="Lucida Sans Unicode" pitchFamily="34" charset="0"/>
              </a:rPr>
              <a:t>For Example: </a:t>
            </a:r>
            <a:r>
              <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rPr>
              <a:t>The ear can tell a difference between a washing machine and a telephone buzzer because their sounds have a very different structure in frequency content.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dirty="0" smtClean="0">
              <a:ln>
                <a:noFill/>
              </a:ln>
              <a:solidFill>
                <a:schemeClr val="tx1"/>
              </a:solidFill>
              <a:effectLst/>
              <a:latin typeface="Lucida Sans Unicode" pitchFamily="34" charset="0"/>
              <a:ea typeface="Times New Roman" pitchFamily="18" charset="0"/>
              <a:cs typeface="Lucida Sans Unicode"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But </a:t>
            </a:r>
            <a:r>
              <a:rPr lang="en-GB" sz="1600" b="1" dirty="0" smtClean="0">
                <a:solidFill>
                  <a:srgbClr val="0070C0"/>
                </a:solidFill>
                <a:latin typeface="Lucida Sans Unicode" pitchFamily="34" charset="0"/>
                <a:ea typeface="Times New Roman" pitchFamily="18" charset="0"/>
                <a:cs typeface="Lucida Sans Unicode" pitchFamily="34" charset="0"/>
              </a:rPr>
              <a:t>these</a:t>
            </a:r>
            <a:r>
              <a:rPr kumimoji="0" lang="en-GB" sz="1600" b="1" i="0" u="none" strike="noStrike" cap="none" normalizeH="0" baseline="0" dirty="0" smtClean="0">
                <a:ln>
                  <a:noFill/>
                </a:ln>
                <a:solidFill>
                  <a:srgbClr val="0070C0"/>
                </a:solidFill>
                <a:effectLst/>
                <a:latin typeface="Lucida Sans Unicode" pitchFamily="34" charset="0"/>
                <a:ea typeface="Times New Roman" pitchFamily="18" charset="0"/>
                <a:cs typeface="Lucida Sans Unicode" pitchFamily="34" charset="0"/>
              </a:rPr>
              <a:t> different sounds may give identical readings in </a:t>
            </a:r>
            <a:r>
              <a:rPr lang="en-GB" sz="2000" b="1" dirty="0" smtClean="0">
                <a:solidFill>
                  <a:srgbClr val="0070C0"/>
                </a:solidFill>
                <a:latin typeface="Lucida Sans Unicode" pitchFamily="34" charset="0"/>
                <a:ea typeface="Times New Roman" pitchFamily="18" charset="0"/>
                <a:cs typeface="Lucida Sans Unicode" pitchFamily="34" charset="0"/>
              </a:rPr>
              <a:t>Decibels </a:t>
            </a:r>
            <a:r>
              <a:rPr lang="en-GB" sz="1600" b="1" dirty="0" smtClean="0">
                <a:solidFill>
                  <a:srgbClr val="0070C0"/>
                </a:solidFill>
                <a:latin typeface="Lucida Sans Unicode" pitchFamily="34" charset="0"/>
                <a:ea typeface="Times New Roman" pitchFamily="18" charset="0"/>
                <a:cs typeface="Lucida Sans Unicode" pitchFamily="34" charset="0"/>
              </a:rPr>
              <a:t>when measured.</a:t>
            </a:r>
            <a:endParaRPr kumimoji="0" lang="en-GB" sz="1600" b="1" i="0" u="none" strike="noStrike" cap="none" normalizeH="0" baseline="0" dirty="0" smtClean="0">
              <a:ln>
                <a:noFill/>
              </a:ln>
              <a:solidFill>
                <a:srgbClr val="0070C0"/>
              </a:solidFill>
              <a:effectLst/>
              <a:latin typeface="Lucida Sans Unicode" pitchFamily="34" charset="0"/>
              <a:cs typeface="Lucida Sans Unicode" pitchFamily="34" charset="0"/>
            </a:endParaRP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611560" y="1412776"/>
            <a:ext cx="7560840" cy="4708981"/>
          </a:xfrm>
          <a:prstGeom prst="rect">
            <a:avLst/>
          </a:prstGeom>
        </p:spPr>
        <p:txBody>
          <a:bodyPr wrap="square">
            <a:spAutoFit/>
          </a:bodyPr>
          <a:lstStyle/>
          <a:p>
            <a:r>
              <a:rPr lang="en-GB" sz="2000" dirty="0" smtClean="0"/>
              <a:t>There exist three additional </a:t>
            </a:r>
            <a:r>
              <a:rPr lang="en-GB" sz="2000" b="1" dirty="0" smtClean="0"/>
              <a:t>weighting networks — B, C, and D — </a:t>
            </a:r>
            <a:r>
              <a:rPr lang="en-GB" sz="2000" dirty="0" smtClean="0"/>
              <a:t>which are either used in special circumstances or are obsolete. </a:t>
            </a:r>
          </a:p>
          <a:p>
            <a:endParaRPr lang="en-GB" sz="2000" dirty="0" smtClean="0"/>
          </a:p>
          <a:p>
            <a:endParaRPr lang="en-GB" sz="2000" dirty="0" smtClean="0"/>
          </a:p>
          <a:p>
            <a:pPr algn="just"/>
            <a:r>
              <a:rPr lang="en-GB" sz="2000" b="1" dirty="0" smtClean="0">
                <a:solidFill>
                  <a:srgbClr val="0070C0"/>
                </a:solidFill>
              </a:rPr>
              <a:t>When low frequency noise is of concern, C weightings are used because they attenuate low frequencies much less than the other weightings. </a:t>
            </a:r>
          </a:p>
          <a:p>
            <a:pPr algn="just"/>
            <a:endParaRPr lang="en-GB" sz="2000" dirty="0" smtClean="0"/>
          </a:p>
          <a:p>
            <a:pPr algn="just"/>
            <a:endParaRPr lang="en-GB" sz="2000" dirty="0" smtClean="0"/>
          </a:p>
          <a:p>
            <a:pPr algn="just"/>
            <a:r>
              <a:rPr lang="en-GB" sz="2000" b="1" dirty="0" smtClean="0">
                <a:solidFill>
                  <a:srgbClr val="0070C0"/>
                </a:solidFill>
              </a:rPr>
              <a:t>D weightings are used for very high frequencies, like those</a:t>
            </a:r>
          </a:p>
          <a:p>
            <a:pPr algn="just"/>
            <a:r>
              <a:rPr lang="en-GB" sz="2000" b="1" dirty="0" smtClean="0">
                <a:solidFill>
                  <a:srgbClr val="0070C0"/>
                </a:solidFill>
              </a:rPr>
              <a:t>emitted from jet engines.</a:t>
            </a:r>
          </a:p>
          <a:p>
            <a:pPr algn="just"/>
            <a:endParaRPr lang="en-GB" sz="2000" dirty="0" smtClean="0"/>
          </a:p>
          <a:p>
            <a:pPr algn="just"/>
            <a:endParaRPr lang="en-GB" sz="2000" dirty="0" smtClean="0"/>
          </a:p>
          <a:p>
            <a:pPr algn="just"/>
            <a:r>
              <a:rPr lang="en-GB" sz="2000" dirty="0" smtClean="0"/>
              <a:t>The B weightings, emphasising middle frequencies, but are no longer in use.</a:t>
            </a:r>
            <a:endParaRPr lang="en-GB" sz="2000" dirty="0"/>
          </a:p>
        </p:txBody>
      </p:sp>
      <p:sp>
        <p:nvSpPr>
          <p:cNvPr id="3" name="Rectangle 2"/>
          <p:cNvSpPr/>
          <p:nvPr/>
        </p:nvSpPr>
        <p:spPr>
          <a:xfrm>
            <a:off x="611560" y="692696"/>
            <a:ext cx="3922869" cy="584775"/>
          </a:xfrm>
          <a:prstGeom prst="rect">
            <a:avLst/>
          </a:prstGeom>
        </p:spPr>
        <p:txBody>
          <a:bodyPr wrap="none">
            <a:spAutoFit/>
          </a:bodyPr>
          <a:lstStyle/>
          <a:p>
            <a:pPr lvl="0" fontAlgn="base">
              <a:spcBef>
                <a:spcPct val="0"/>
              </a:spcBef>
              <a:spcAft>
                <a:spcPct val="0"/>
              </a:spcAft>
            </a:pPr>
            <a:r>
              <a:rPr lang="en-GB" sz="3200" b="1" dirty="0" smtClean="0">
                <a:latin typeface="Lucida Sans Unicode" pitchFamily="34" charset="0"/>
                <a:ea typeface="Times New Roman" pitchFamily="18" charset="0"/>
                <a:cs typeface="Lucida Sans Unicode" pitchFamily="34" charset="0"/>
              </a:rPr>
              <a:t>Weighting network</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611560" y="764704"/>
            <a:ext cx="5328592" cy="584775"/>
          </a:xfrm>
          <a:prstGeom prst="rect">
            <a:avLst/>
          </a:prstGeom>
          <a:noFill/>
        </p:spPr>
        <p:txBody>
          <a:bodyPr wrap="square" rtlCol="0">
            <a:spAutoFit/>
          </a:bodyPr>
          <a:lstStyle/>
          <a:p>
            <a:r>
              <a:rPr lang="en-GB" sz="3200" dirty="0" smtClean="0"/>
              <a:t>Calibration</a:t>
            </a:r>
            <a:endParaRPr lang="en-GB" sz="3200" dirty="0"/>
          </a:p>
        </p:txBody>
      </p:sp>
      <p:sp>
        <p:nvSpPr>
          <p:cNvPr id="3" name="TextBox 2"/>
          <p:cNvSpPr txBox="1"/>
          <p:nvPr/>
        </p:nvSpPr>
        <p:spPr>
          <a:xfrm>
            <a:off x="611560" y="1556792"/>
            <a:ext cx="7992888" cy="3693319"/>
          </a:xfrm>
          <a:prstGeom prst="rect">
            <a:avLst/>
          </a:prstGeom>
          <a:noFill/>
        </p:spPr>
        <p:txBody>
          <a:bodyPr wrap="square" rtlCol="0">
            <a:spAutoFit/>
          </a:bodyPr>
          <a:lstStyle/>
          <a:p>
            <a:r>
              <a:rPr lang="en-GB" dirty="0" smtClean="0"/>
              <a:t>Common practice to calibrate the sound meter before and after each series of measurements to:</a:t>
            </a:r>
          </a:p>
          <a:p>
            <a:endParaRPr lang="en-GB" dirty="0" smtClean="0"/>
          </a:p>
          <a:p>
            <a:r>
              <a:rPr lang="en-GB" dirty="0" smtClean="0"/>
              <a:t>Ensure accuracy</a:t>
            </a:r>
          </a:p>
          <a:p>
            <a:r>
              <a:rPr lang="en-GB" dirty="0" smtClean="0"/>
              <a:t>Ensure validity in reporting for nuisance noise court cases.</a:t>
            </a:r>
          </a:p>
          <a:p>
            <a:endParaRPr lang="en-GB" dirty="0" smtClean="0"/>
          </a:p>
          <a:p>
            <a:r>
              <a:rPr lang="en-GB" dirty="0" smtClean="0"/>
              <a:t>So:</a:t>
            </a:r>
          </a:p>
          <a:p>
            <a:endParaRPr lang="en-GB" dirty="0" smtClean="0"/>
          </a:p>
          <a:p>
            <a:r>
              <a:rPr lang="en-GB" dirty="0" smtClean="0"/>
              <a:t>Calibration data is required by legislation and standards</a:t>
            </a:r>
          </a:p>
          <a:p>
            <a:endParaRPr lang="en-GB" dirty="0" smtClean="0"/>
          </a:p>
          <a:p>
            <a:endParaRPr lang="en-GB" dirty="0" smtClean="0"/>
          </a:p>
          <a:p>
            <a:endParaRPr lang="en-GB" dirty="0" smtClean="0"/>
          </a:p>
          <a:p>
            <a:endParaRPr lang="en-GB" dirty="0"/>
          </a:p>
        </p:txBody>
      </p: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548680"/>
            <a:ext cx="7502375" cy="1077218"/>
          </a:xfrm>
          <a:prstGeom prst="rect">
            <a:avLst/>
          </a:prstGeom>
        </p:spPr>
        <p:txBody>
          <a:bodyPr wrap="none">
            <a:spAutoFit/>
          </a:bodyPr>
          <a:lstStyle/>
          <a:p>
            <a:r>
              <a:rPr lang="en-GB" sz="3200" dirty="0" smtClean="0">
                <a:latin typeface="Lucida Sans Unicode" pitchFamily="34" charset="0"/>
                <a:cs typeface="Lucida Sans Unicode" pitchFamily="34" charset="0"/>
              </a:rPr>
              <a:t>Where to take your outside reading ?</a:t>
            </a:r>
          </a:p>
          <a:p>
            <a:endParaRPr lang="en-GB" sz="3200" dirty="0">
              <a:latin typeface="Lucida Sans Unicode" pitchFamily="34" charset="0"/>
              <a:cs typeface="Lucida Sans Unicode" pitchFamily="34" charset="0"/>
            </a:endParaRPr>
          </a:p>
        </p:txBody>
      </p:sp>
      <p:sp>
        <p:nvSpPr>
          <p:cNvPr id="3" name="TextBox 2"/>
          <p:cNvSpPr txBox="1"/>
          <p:nvPr/>
        </p:nvSpPr>
        <p:spPr>
          <a:xfrm>
            <a:off x="611560" y="1556792"/>
            <a:ext cx="7200800" cy="3970318"/>
          </a:xfrm>
          <a:prstGeom prst="rect">
            <a:avLst/>
          </a:prstGeom>
          <a:noFill/>
        </p:spPr>
        <p:txBody>
          <a:bodyPr wrap="square" rtlCol="0">
            <a:spAutoFit/>
          </a:bodyPr>
          <a:lstStyle/>
          <a:p>
            <a:pPr>
              <a:buFont typeface="Arial" pitchFamily="34" charset="0"/>
              <a:buChar char="•"/>
            </a:pPr>
            <a:r>
              <a:rPr lang="en-GB" dirty="0" smtClean="0">
                <a:latin typeface="Lucida Sans Unicode" pitchFamily="34" charset="0"/>
                <a:cs typeface="Lucida Sans Unicode" pitchFamily="34" charset="0"/>
              </a:rPr>
              <a:t> </a:t>
            </a:r>
            <a:r>
              <a:rPr lang="en-GB" b="1" dirty="0" smtClean="0">
                <a:solidFill>
                  <a:srgbClr val="0070C0"/>
                </a:solidFill>
                <a:latin typeface="Lucida Sans Unicode" pitchFamily="34" charset="0"/>
                <a:cs typeface="Lucida Sans Unicode" pitchFamily="34" charset="0"/>
              </a:rPr>
              <a:t>Away from Facades</a:t>
            </a:r>
          </a:p>
          <a:p>
            <a:pPr>
              <a:buFont typeface="Arial" pitchFamily="34" charset="0"/>
              <a:buChar char="•"/>
            </a:pPr>
            <a:endParaRPr lang="en-GB" b="1" dirty="0" smtClean="0">
              <a:solidFill>
                <a:srgbClr val="0070C0"/>
              </a:solidFill>
              <a:latin typeface="Lucida Sans Unicode" pitchFamily="34" charset="0"/>
              <a:cs typeface="Lucida Sans Unicode" pitchFamily="34" charset="0"/>
            </a:endParaRPr>
          </a:p>
          <a:p>
            <a:pPr>
              <a:buFont typeface="Arial" pitchFamily="34" charset="0"/>
              <a:buChar char="•"/>
            </a:pPr>
            <a:r>
              <a:rPr lang="en-GB" b="1" dirty="0" smtClean="0">
                <a:solidFill>
                  <a:srgbClr val="0070C0"/>
                </a:solidFill>
                <a:latin typeface="Lucida Sans Unicode" pitchFamily="34" charset="0"/>
                <a:cs typeface="Lucida Sans Unicode" pitchFamily="34" charset="0"/>
              </a:rPr>
              <a:t> Away from barriers / obstacles</a:t>
            </a:r>
          </a:p>
          <a:p>
            <a:pPr>
              <a:buFont typeface="Arial" pitchFamily="34" charset="0"/>
              <a:buChar char="•"/>
            </a:pPr>
            <a:endParaRPr lang="en-GB" b="1" dirty="0" smtClean="0">
              <a:solidFill>
                <a:srgbClr val="0070C0"/>
              </a:solidFill>
              <a:latin typeface="Lucida Sans Unicode" pitchFamily="34" charset="0"/>
              <a:cs typeface="Lucida Sans Unicode" pitchFamily="34" charset="0"/>
            </a:endParaRPr>
          </a:p>
          <a:p>
            <a:pPr>
              <a:buFont typeface="Arial" pitchFamily="34" charset="0"/>
              <a:buChar char="•"/>
            </a:pPr>
            <a:r>
              <a:rPr lang="en-GB" b="1" dirty="0" smtClean="0">
                <a:solidFill>
                  <a:srgbClr val="0070C0"/>
                </a:solidFill>
                <a:latin typeface="Lucida Sans Unicode" pitchFamily="34" charset="0"/>
                <a:cs typeface="Lucida Sans Unicode" pitchFamily="34" charset="0"/>
              </a:rPr>
              <a:t> Downwind</a:t>
            </a:r>
          </a:p>
          <a:p>
            <a:pPr>
              <a:buFont typeface="Arial" pitchFamily="34" charset="0"/>
              <a:buChar char="•"/>
            </a:pPr>
            <a:endParaRPr lang="en-GB" b="1" dirty="0" smtClean="0">
              <a:solidFill>
                <a:srgbClr val="0070C0"/>
              </a:solidFill>
              <a:latin typeface="Lucida Sans Unicode" pitchFamily="34" charset="0"/>
              <a:cs typeface="Lucida Sans Unicode" pitchFamily="34" charset="0"/>
            </a:endParaRPr>
          </a:p>
          <a:p>
            <a:pPr>
              <a:buFont typeface="Arial" pitchFamily="34" charset="0"/>
              <a:buChar char="•"/>
            </a:pPr>
            <a:r>
              <a:rPr lang="en-GB" b="1" dirty="0" smtClean="0">
                <a:solidFill>
                  <a:srgbClr val="0070C0"/>
                </a:solidFill>
                <a:latin typeface="Lucida Sans Unicode" pitchFamily="34" charset="0"/>
                <a:cs typeface="Lucida Sans Unicode" pitchFamily="34" charset="0"/>
              </a:rPr>
              <a:t> In dry conditions</a:t>
            </a:r>
          </a:p>
          <a:p>
            <a:pPr>
              <a:buFont typeface="Arial" pitchFamily="34" charset="0"/>
              <a:buChar char="•"/>
            </a:pPr>
            <a:endParaRPr lang="en-GB" b="1" dirty="0" smtClean="0">
              <a:solidFill>
                <a:srgbClr val="0070C0"/>
              </a:solidFill>
              <a:latin typeface="Lucida Sans Unicode" pitchFamily="34" charset="0"/>
              <a:cs typeface="Lucida Sans Unicode" pitchFamily="34" charset="0"/>
            </a:endParaRPr>
          </a:p>
          <a:p>
            <a:pPr>
              <a:buFont typeface="Arial" pitchFamily="34" charset="0"/>
              <a:buChar char="•"/>
            </a:pPr>
            <a:r>
              <a:rPr lang="en-GB" b="1" dirty="0" smtClean="0">
                <a:solidFill>
                  <a:srgbClr val="0070C0"/>
                </a:solidFill>
                <a:latin typeface="Lucida Sans Unicode" pitchFamily="34" charset="0"/>
                <a:cs typeface="Lucida Sans Unicode" pitchFamily="34" charset="0"/>
              </a:rPr>
              <a:t> In wind speed of less than 5m/s</a:t>
            </a:r>
          </a:p>
          <a:p>
            <a:pPr>
              <a:buFont typeface="Arial" pitchFamily="34" charset="0"/>
              <a:buChar char="•"/>
            </a:pPr>
            <a:endParaRPr lang="en-GB" b="1" dirty="0" smtClean="0">
              <a:solidFill>
                <a:srgbClr val="0070C0"/>
              </a:solidFill>
              <a:latin typeface="Lucida Sans Unicode" pitchFamily="34" charset="0"/>
              <a:cs typeface="Lucida Sans Unicode" pitchFamily="34" charset="0"/>
            </a:endParaRPr>
          </a:p>
          <a:p>
            <a:pPr>
              <a:buFont typeface="Arial" pitchFamily="34" charset="0"/>
              <a:buChar char="•"/>
            </a:pPr>
            <a:r>
              <a:rPr lang="en-GB" b="1" dirty="0" smtClean="0">
                <a:solidFill>
                  <a:srgbClr val="0070C0"/>
                </a:solidFill>
                <a:latin typeface="Lucida Sans Unicode" pitchFamily="34" charset="0"/>
                <a:cs typeface="Lucida Sans Unicode" pitchFamily="34" charset="0"/>
              </a:rPr>
              <a:t> With the microphone 1.2 to 1.5m above ground level </a:t>
            </a:r>
          </a:p>
          <a:p>
            <a:r>
              <a:rPr lang="en-GB" b="1" dirty="0" smtClean="0">
                <a:solidFill>
                  <a:srgbClr val="0070C0"/>
                </a:solidFill>
                <a:latin typeface="Lucida Sans Unicode" pitchFamily="34" charset="0"/>
                <a:cs typeface="Lucida Sans Unicode" pitchFamily="34" charset="0"/>
              </a:rPr>
              <a:t>  (waist height)</a:t>
            </a:r>
          </a:p>
          <a:p>
            <a:pPr>
              <a:buFont typeface="Arial" pitchFamily="34" charset="0"/>
              <a:buChar char="•"/>
            </a:pPr>
            <a:endParaRPr lang="en-GB" b="1" dirty="0" smtClean="0">
              <a:solidFill>
                <a:srgbClr val="0070C0"/>
              </a:solidFill>
              <a:latin typeface="Lucida Sans Unicode" pitchFamily="34" charset="0"/>
              <a:cs typeface="Lucida Sans Unicode" pitchFamily="34" charset="0"/>
            </a:endParaRPr>
          </a:p>
          <a:p>
            <a:pPr>
              <a:buFont typeface="Arial" pitchFamily="34" charset="0"/>
              <a:buChar char="•"/>
            </a:pPr>
            <a:endParaRPr lang="en-GB" b="1" dirty="0">
              <a:solidFill>
                <a:srgbClr val="0070C0"/>
              </a:solidFill>
              <a:latin typeface="Lucida Sans Unicode" pitchFamily="34" charset="0"/>
              <a:cs typeface="Lucida Sans Unicode" pitchFamily="34" charset="0"/>
            </a:endParaRPr>
          </a:p>
        </p:txBody>
      </p:sp>
      <p:sp>
        <p:nvSpPr>
          <p:cNvPr id="4" name="TextBox 3"/>
          <p:cNvSpPr txBox="1"/>
          <p:nvPr/>
        </p:nvSpPr>
        <p:spPr>
          <a:xfrm>
            <a:off x="5652120" y="5877272"/>
            <a:ext cx="3024336" cy="461665"/>
          </a:xfrm>
          <a:prstGeom prst="rect">
            <a:avLst/>
          </a:prstGeom>
          <a:noFill/>
        </p:spPr>
        <p:txBody>
          <a:bodyPr wrap="square" rtlCol="0">
            <a:spAutoFit/>
          </a:bodyPr>
          <a:lstStyle/>
          <a:p>
            <a:pPr algn="ctr"/>
            <a:r>
              <a:rPr lang="en-GB" sz="2400" b="1" dirty="0" smtClean="0">
                <a:solidFill>
                  <a:srgbClr val="0070C0"/>
                </a:solidFill>
              </a:rPr>
              <a:t>Copy Down</a:t>
            </a:r>
            <a:endParaRPr lang="en-GB" sz="2400" b="1" dirty="0">
              <a:solidFill>
                <a:srgbClr val="0070C0"/>
              </a:solidFill>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1547664" y="1196752"/>
            <a:ext cx="6120680" cy="523220"/>
          </a:xfrm>
          <a:prstGeom prst="rect">
            <a:avLst/>
          </a:prstGeom>
          <a:noFill/>
        </p:spPr>
        <p:txBody>
          <a:bodyPr wrap="square" rtlCol="0">
            <a:spAutoFit/>
          </a:bodyPr>
          <a:lstStyle/>
          <a:p>
            <a:pPr algn="ctr"/>
            <a:r>
              <a:rPr lang="en-US" sz="2800" dirty="0" smtClean="0"/>
              <a:t>GO TAKE SOME MEASUREMENTS</a:t>
            </a:r>
            <a:endParaRPr lang="en-GB" sz="2800" dirty="0"/>
          </a:p>
        </p:txBody>
      </p:sp>
      <p:sp>
        <p:nvSpPr>
          <p:cNvPr id="3" name="TextBox 2"/>
          <p:cNvSpPr txBox="1"/>
          <p:nvPr/>
        </p:nvSpPr>
        <p:spPr>
          <a:xfrm>
            <a:off x="1115616" y="2348880"/>
            <a:ext cx="7272808" cy="2677656"/>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t>Adjacent to a fitting</a:t>
            </a:r>
          </a:p>
          <a:p>
            <a:endParaRPr lang="en-GB" sz="2800" dirty="0"/>
          </a:p>
          <a:p>
            <a:pPr marL="457200" indent="-457200">
              <a:buFont typeface="Arial" panose="020B0604020202020204" pitchFamily="34" charset="0"/>
              <a:buChar char="•"/>
            </a:pPr>
            <a:r>
              <a:rPr lang="en-GB" sz="2800" dirty="0" smtClean="0"/>
              <a:t>Across a partition</a:t>
            </a:r>
          </a:p>
          <a:p>
            <a:endParaRPr lang="en-GB" sz="2800" dirty="0"/>
          </a:p>
          <a:p>
            <a:pPr marL="457200" indent="-457200">
              <a:buFont typeface="Arial" panose="020B0604020202020204" pitchFamily="34" charset="0"/>
              <a:buChar char="•"/>
            </a:pPr>
            <a:r>
              <a:rPr lang="en-GB" sz="2800" dirty="0" smtClean="0"/>
              <a:t>Try to measure a reflection from a hard surface</a:t>
            </a:r>
            <a:endParaRPr lang="en-GB" sz="28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908720"/>
            <a:ext cx="7848872" cy="584775"/>
          </a:xfrm>
          <a:prstGeom prst="rect">
            <a:avLst/>
          </a:prstGeom>
          <a:noFill/>
        </p:spPr>
        <p:txBody>
          <a:bodyPr wrap="square" rtlCol="0">
            <a:spAutoFit/>
          </a:bodyPr>
          <a:lstStyle/>
          <a:p>
            <a:r>
              <a:rPr lang="en-GB" sz="3200" dirty="0" smtClean="0">
                <a:latin typeface="Lucida Sans Unicode" pitchFamily="34" charset="0"/>
                <a:cs typeface="Lucida Sans Unicode" pitchFamily="34" charset="0"/>
              </a:rPr>
              <a:t>ADDING SOUND LEVELS</a:t>
            </a:r>
            <a:endParaRPr lang="en-GB" sz="3200" dirty="0">
              <a:latin typeface="Lucida Sans Unicode" pitchFamily="34" charset="0"/>
              <a:cs typeface="Lucida Sans Unicode" pitchFamily="34" charset="0"/>
            </a:endParaRPr>
          </a:p>
        </p:txBody>
      </p:sp>
      <p:sp>
        <p:nvSpPr>
          <p:cNvPr id="3" name="TextBox 2"/>
          <p:cNvSpPr txBox="1"/>
          <p:nvPr/>
        </p:nvSpPr>
        <p:spPr>
          <a:xfrm>
            <a:off x="467544" y="1493495"/>
            <a:ext cx="8064896" cy="1477328"/>
          </a:xfrm>
          <a:prstGeom prst="rect">
            <a:avLst/>
          </a:prstGeom>
          <a:noFill/>
        </p:spPr>
        <p:txBody>
          <a:bodyPr wrap="square" rtlCol="0">
            <a:spAutoFit/>
          </a:bodyPr>
          <a:lstStyle/>
          <a:p>
            <a:r>
              <a:rPr lang="en-GB" dirty="0" smtClean="0"/>
              <a:t>If we have two or more sound sources together that we need to combine to measure the joint pressure levels , they have to be measured separately initially.</a:t>
            </a:r>
          </a:p>
          <a:p>
            <a:endParaRPr lang="en-GB" dirty="0" smtClean="0"/>
          </a:p>
          <a:p>
            <a:r>
              <a:rPr lang="en-GB" dirty="0" smtClean="0"/>
              <a:t>Due to the fact that dB is a logarithmic scale...we </a:t>
            </a:r>
            <a:r>
              <a:rPr lang="en-GB" b="1" dirty="0" smtClean="0"/>
              <a:t>can’t</a:t>
            </a:r>
            <a:r>
              <a:rPr lang="en-GB" dirty="0" smtClean="0"/>
              <a:t> simply add them together. </a:t>
            </a:r>
            <a:endParaRPr lang="en-GB" dirty="0"/>
          </a:p>
        </p:txBody>
      </p:sp>
      <p:pic>
        <p:nvPicPr>
          <p:cNvPr id="4" name="Picture 3" descr="sound1.jpg"/>
          <p:cNvPicPr>
            <a:picLocks noChangeAspect="1"/>
          </p:cNvPicPr>
          <p:nvPr/>
        </p:nvPicPr>
        <p:blipFill>
          <a:blip r:embed="rId2" cstate="print"/>
          <a:stretch>
            <a:fillRect/>
          </a:stretch>
        </p:blipFill>
        <p:spPr>
          <a:xfrm>
            <a:off x="539552" y="3068960"/>
            <a:ext cx="4749156" cy="3338696"/>
          </a:xfrm>
          <a:prstGeom prst="rect">
            <a:avLst/>
          </a:prstGeom>
          <a:ln w="38100">
            <a:solidFill>
              <a:schemeClr val="accent1"/>
            </a:solidFill>
          </a:ln>
        </p:spPr>
      </p:pic>
      <p:sp>
        <p:nvSpPr>
          <p:cNvPr id="5" name="TextBox 4"/>
          <p:cNvSpPr txBox="1"/>
          <p:nvPr/>
        </p:nvSpPr>
        <p:spPr>
          <a:xfrm>
            <a:off x="1541172" y="4635091"/>
            <a:ext cx="180863" cy="707886"/>
          </a:xfrm>
          <a:prstGeom prst="rect">
            <a:avLst/>
          </a:prstGeom>
          <a:noFill/>
        </p:spPr>
        <p:txBody>
          <a:bodyPr wrap="square" rtlCol="0">
            <a:spAutoFit/>
          </a:bodyPr>
          <a:lstStyle/>
          <a:p>
            <a:r>
              <a:rPr lang="en-GB" sz="4000" dirty="0" smtClean="0"/>
              <a:t>+</a:t>
            </a:r>
            <a:endParaRPr lang="en-GB" sz="4000" dirty="0"/>
          </a:p>
        </p:txBody>
      </p:sp>
      <p:sp>
        <p:nvSpPr>
          <p:cNvPr id="6" name="TextBox 5"/>
          <p:cNvSpPr txBox="1"/>
          <p:nvPr/>
        </p:nvSpPr>
        <p:spPr>
          <a:xfrm>
            <a:off x="4139952" y="5661248"/>
            <a:ext cx="648072" cy="584775"/>
          </a:xfrm>
          <a:prstGeom prst="rect">
            <a:avLst/>
          </a:prstGeom>
          <a:noFill/>
        </p:spPr>
        <p:txBody>
          <a:bodyPr wrap="square" rtlCol="0">
            <a:spAutoFit/>
          </a:bodyPr>
          <a:lstStyle/>
          <a:p>
            <a:r>
              <a:rPr lang="en-GB" sz="3200" dirty="0" smtClean="0"/>
              <a:t>?</a:t>
            </a:r>
            <a:endParaRPr lang="en-GB" sz="3200" dirty="0"/>
          </a:p>
        </p:txBody>
      </p:sp>
      <p:sp>
        <p:nvSpPr>
          <p:cNvPr id="7" name="Rectangle 6"/>
          <p:cNvSpPr/>
          <p:nvPr/>
        </p:nvSpPr>
        <p:spPr>
          <a:xfrm>
            <a:off x="5652120" y="4365104"/>
            <a:ext cx="3312368" cy="923330"/>
          </a:xfrm>
          <a:prstGeom prst="rect">
            <a:avLst/>
          </a:prstGeom>
        </p:spPr>
        <p:txBody>
          <a:bodyPr wrap="square">
            <a:spAutoFit/>
          </a:bodyPr>
          <a:lstStyle/>
          <a:p>
            <a:r>
              <a:rPr lang="en-GB" dirty="0" smtClean="0"/>
              <a:t>Addition of dB levels can be achieved simply by utilising the following method.</a:t>
            </a:r>
            <a:endParaRPr lang="en-GB" dirty="0"/>
          </a:p>
        </p:txBody>
      </p:sp>
      <p:sp>
        <p:nvSpPr>
          <p:cNvPr id="8" name="Down Arrow 7"/>
          <p:cNvSpPr/>
          <p:nvPr/>
        </p:nvSpPr>
        <p:spPr>
          <a:xfrm>
            <a:off x="7164288" y="5373216"/>
            <a:ext cx="144016" cy="122413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539552" y="476672"/>
            <a:ext cx="4896544" cy="584775"/>
          </a:xfrm>
          <a:prstGeom prst="rect">
            <a:avLst/>
          </a:prstGeom>
          <a:noFill/>
        </p:spPr>
        <p:txBody>
          <a:bodyPr wrap="square" rtlCol="0">
            <a:spAutoFit/>
          </a:bodyPr>
          <a:lstStyle/>
          <a:p>
            <a:r>
              <a:rPr lang="en-GB" sz="3200" dirty="0" smtClean="0"/>
              <a:t>Addition of Sound Levels</a:t>
            </a:r>
            <a:endParaRPr lang="en-GB" sz="3200" dirty="0"/>
          </a:p>
        </p:txBody>
      </p:sp>
      <p:sp>
        <p:nvSpPr>
          <p:cNvPr id="3" name="TextBox 2"/>
          <p:cNvSpPr txBox="1"/>
          <p:nvPr/>
        </p:nvSpPr>
        <p:spPr>
          <a:xfrm>
            <a:off x="611560" y="1412776"/>
            <a:ext cx="7776864" cy="4154984"/>
          </a:xfrm>
          <a:prstGeom prst="rect">
            <a:avLst/>
          </a:prstGeom>
          <a:noFill/>
        </p:spPr>
        <p:txBody>
          <a:bodyPr wrap="square" rtlCol="0">
            <a:spAutoFit/>
          </a:bodyPr>
          <a:lstStyle/>
          <a:p>
            <a:r>
              <a:rPr lang="en-GB" sz="2400" dirty="0" smtClean="0"/>
              <a:t>If the Sound levels from two machines or plant items that have been measured separately and we want to know the total SPL made by the two machines when operating together, we must add the two sound levels.</a:t>
            </a:r>
          </a:p>
          <a:p>
            <a:endParaRPr lang="en-GB" sz="2400" dirty="0" smtClean="0"/>
          </a:p>
          <a:p>
            <a:r>
              <a:rPr lang="en-GB" sz="2400" dirty="0" smtClean="0"/>
              <a:t>However, dB is a logarithmic scale.</a:t>
            </a:r>
          </a:p>
          <a:p>
            <a:endParaRPr lang="en-GB" sz="2400" dirty="0" smtClean="0"/>
          </a:p>
          <a:p>
            <a:r>
              <a:rPr lang="en-GB" sz="2400" dirty="0" smtClean="0"/>
              <a:t>We cannot simply add the two levels together.</a:t>
            </a:r>
          </a:p>
          <a:p>
            <a:endParaRPr lang="en-GB" sz="2400" dirty="0" smtClean="0"/>
          </a:p>
          <a:p>
            <a:r>
              <a:rPr lang="en-GB" sz="2400" dirty="0" smtClean="0"/>
              <a:t>Addition of dB levels can be achieved simply by utilising the following method.</a:t>
            </a:r>
            <a:endParaRPr lang="en-GB"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ound 2.jpg"/>
          <p:cNvPicPr>
            <a:picLocks noChangeAspect="1"/>
          </p:cNvPicPr>
          <p:nvPr/>
        </p:nvPicPr>
        <p:blipFill>
          <a:blip r:embed="rId2" cstate="print"/>
          <a:stretch>
            <a:fillRect/>
          </a:stretch>
        </p:blipFill>
        <p:spPr>
          <a:xfrm rot="5400000">
            <a:off x="2292432" y="1199448"/>
            <a:ext cx="6858000" cy="4459107"/>
          </a:xfrm>
          <a:prstGeom prst="rect">
            <a:avLst/>
          </a:prstGeom>
          <a:ln>
            <a:solidFill>
              <a:schemeClr val="accent1"/>
            </a:solidFill>
          </a:ln>
        </p:spPr>
      </p:pic>
      <p:sp>
        <p:nvSpPr>
          <p:cNvPr id="6" name="Rectangle 5"/>
          <p:cNvSpPr/>
          <p:nvPr/>
        </p:nvSpPr>
        <p:spPr>
          <a:xfrm>
            <a:off x="1187624" y="1700808"/>
            <a:ext cx="2808312" cy="1569660"/>
          </a:xfrm>
          <a:prstGeom prst="rect">
            <a:avLst/>
          </a:prstGeom>
        </p:spPr>
        <p:txBody>
          <a:bodyPr wrap="square">
            <a:spAutoFit/>
          </a:bodyPr>
          <a:lstStyle/>
          <a:p>
            <a:r>
              <a:rPr lang="en-GB" sz="3200" dirty="0" smtClean="0">
                <a:latin typeface="Lucida Sans Unicode" pitchFamily="34" charset="0"/>
                <a:cs typeface="Lucida Sans Unicode" pitchFamily="34" charset="0"/>
              </a:rPr>
              <a:t>ADDING SOUND LEVELS</a:t>
            </a:r>
            <a:endParaRPr lang="en-GB" sz="3200" dirty="0">
              <a:latin typeface="Lucida Sans Unicode" pitchFamily="34" charset="0"/>
              <a:cs typeface="Lucida Sans Unicode" pitchFamily="34" charset="0"/>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764704"/>
            <a:ext cx="3096344" cy="584775"/>
          </a:xfrm>
          <a:prstGeom prst="rect">
            <a:avLst/>
          </a:prstGeom>
          <a:noFill/>
        </p:spPr>
        <p:txBody>
          <a:bodyPr wrap="square" rtlCol="0">
            <a:spAutoFit/>
          </a:bodyPr>
          <a:lstStyle/>
          <a:p>
            <a:r>
              <a:rPr lang="en-GB" sz="3200" b="1" dirty="0" smtClean="0">
                <a:solidFill>
                  <a:srgbClr val="0070C0"/>
                </a:solidFill>
              </a:rPr>
              <a:t>Exercise:</a:t>
            </a:r>
            <a:endParaRPr lang="en-GB" sz="3200" b="1" dirty="0">
              <a:solidFill>
                <a:srgbClr val="0070C0"/>
              </a:solidFill>
            </a:endParaRPr>
          </a:p>
        </p:txBody>
      </p:sp>
      <p:sp>
        <p:nvSpPr>
          <p:cNvPr id="3" name="TextBox 2"/>
          <p:cNvSpPr txBox="1"/>
          <p:nvPr/>
        </p:nvSpPr>
        <p:spPr>
          <a:xfrm>
            <a:off x="683568" y="1484784"/>
            <a:ext cx="7560840" cy="4832092"/>
          </a:xfrm>
          <a:prstGeom prst="rect">
            <a:avLst/>
          </a:prstGeom>
          <a:noFill/>
        </p:spPr>
        <p:txBody>
          <a:bodyPr wrap="square" rtlCol="0">
            <a:spAutoFit/>
          </a:bodyPr>
          <a:lstStyle/>
          <a:p>
            <a:pPr marL="514350" indent="-514350"/>
            <a:r>
              <a:rPr lang="en-GB" sz="2800" dirty="0" smtClean="0"/>
              <a:t>Two adjacent point sources are measured</a:t>
            </a:r>
          </a:p>
          <a:p>
            <a:pPr marL="514350" indent="-514350"/>
            <a:r>
              <a:rPr lang="en-GB" sz="2800" dirty="0" smtClean="0"/>
              <a:t>independently and record dB levels of 51 and 58</a:t>
            </a:r>
          </a:p>
          <a:p>
            <a:pPr marL="514350" indent="-514350"/>
            <a:r>
              <a:rPr lang="en-GB" sz="2800" dirty="0" smtClean="0"/>
              <a:t>dB respectively.</a:t>
            </a:r>
          </a:p>
          <a:p>
            <a:pPr marL="514350" indent="-514350"/>
            <a:endParaRPr lang="en-GB" sz="2800" dirty="0" smtClean="0"/>
          </a:p>
          <a:p>
            <a:pPr marL="514350" indent="-514350">
              <a:buAutoNum type="arabicPeriod"/>
            </a:pPr>
            <a:r>
              <a:rPr lang="en-GB" sz="2800" dirty="0" smtClean="0"/>
              <a:t>Using the graph handout, calculate the combined dB level of the two sounds.</a:t>
            </a:r>
          </a:p>
          <a:p>
            <a:pPr marL="514350" indent="-514350">
              <a:buAutoNum type="arabicPeriod"/>
            </a:pPr>
            <a:endParaRPr lang="en-GB" sz="2800" dirty="0" smtClean="0"/>
          </a:p>
          <a:p>
            <a:pPr marL="514350" indent="-514350">
              <a:buAutoNum type="arabicPeriod"/>
            </a:pPr>
            <a:r>
              <a:rPr lang="en-GB" sz="2800" dirty="0" smtClean="0"/>
              <a:t>A further piece of machinery is introduced to the work space and records a dB level of 62 dB. What is the combined noise level of the three sounds?</a:t>
            </a:r>
            <a:endParaRPr lang="en-GB" sz="2800" dirty="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836712"/>
            <a:ext cx="4536504" cy="584775"/>
          </a:xfrm>
          <a:prstGeom prst="rect">
            <a:avLst/>
          </a:prstGeom>
          <a:noFill/>
        </p:spPr>
        <p:txBody>
          <a:bodyPr wrap="square" rtlCol="0">
            <a:spAutoFit/>
          </a:bodyPr>
          <a:lstStyle/>
          <a:p>
            <a:r>
              <a:rPr lang="en-GB" sz="3200" dirty="0" smtClean="0"/>
              <a:t>Answers</a:t>
            </a:r>
            <a:endParaRPr lang="en-GB" sz="3200" dirty="0"/>
          </a:p>
        </p:txBody>
      </p:sp>
      <p:sp>
        <p:nvSpPr>
          <p:cNvPr id="3" name="TextBox 2"/>
          <p:cNvSpPr txBox="1"/>
          <p:nvPr/>
        </p:nvSpPr>
        <p:spPr>
          <a:xfrm>
            <a:off x="683568" y="1556792"/>
            <a:ext cx="7416824" cy="2616101"/>
          </a:xfrm>
          <a:prstGeom prst="rect">
            <a:avLst/>
          </a:prstGeom>
          <a:noFill/>
        </p:spPr>
        <p:txBody>
          <a:bodyPr wrap="square" rtlCol="0">
            <a:spAutoFit/>
          </a:bodyPr>
          <a:lstStyle/>
          <a:p>
            <a:pPr marL="342900" indent="-342900">
              <a:buAutoNum type="arabicPeriod"/>
            </a:pPr>
            <a:r>
              <a:rPr lang="en-GB" sz="2400" dirty="0" smtClean="0"/>
              <a:t>Machine 1 = 51 dB</a:t>
            </a:r>
          </a:p>
          <a:p>
            <a:pPr marL="342900" indent="-342900"/>
            <a:r>
              <a:rPr lang="en-GB" sz="2400" dirty="0" smtClean="0"/>
              <a:t> 	Machine 2 = 58 dB</a:t>
            </a:r>
          </a:p>
          <a:p>
            <a:pPr marL="342900" indent="-342900"/>
            <a:r>
              <a:rPr lang="en-GB" sz="2400" dirty="0" smtClean="0"/>
              <a:t>	Difference = 7dB</a:t>
            </a:r>
          </a:p>
          <a:p>
            <a:pPr marL="342900" indent="-342900"/>
            <a:r>
              <a:rPr lang="en-GB" sz="2400" dirty="0" smtClean="0"/>
              <a:t>	Correction from the chart = 0.8 dB</a:t>
            </a:r>
          </a:p>
          <a:p>
            <a:pPr marL="342900" indent="-342900"/>
            <a:r>
              <a:rPr lang="en-GB" sz="2400" dirty="0" smtClean="0"/>
              <a:t>	</a:t>
            </a:r>
            <a:r>
              <a:rPr lang="en-GB" sz="2400" b="1" dirty="0" smtClean="0"/>
              <a:t>Total Noise = 58.8 dB </a:t>
            </a:r>
          </a:p>
          <a:p>
            <a:pPr marL="342900" indent="-342900"/>
            <a:endParaRPr lang="en-GB" sz="2400" dirty="0" smtClean="0"/>
          </a:p>
          <a:p>
            <a:pPr marL="342900" indent="-342900"/>
            <a:endParaRPr lang="en-GB" sz="2000" dirty="0"/>
          </a:p>
        </p:txBody>
      </p:sp>
      <p:sp>
        <p:nvSpPr>
          <p:cNvPr id="4" name="Rectangle 3"/>
          <p:cNvSpPr/>
          <p:nvPr/>
        </p:nvSpPr>
        <p:spPr>
          <a:xfrm>
            <a:off x="703205" y="3789040"/>
            <a:ext cx="7056784" cy="2215991"/>
          </a:xfrm>
          <a:prstGeom prst="rect">
            <a:avLst/>
          </a:prstGeom>
        </p:spPr>
        <p:txBody>
          <a:bodyPr wrap="square">
            <a:spAutoFit/>
          </a:bodyPr>
          <a:lstStyle/>
          <a:p>
            <a:pPr marL="342900" indent="-342900"/>
            <a:r>
              <a:rPr lang="en-GB" sz="2400" dirty="0"/>
              <a:t>2. Total Noise from first two machines = 58.8 dB </a:t>
            </a:r>
          </a:p>
          <a:p>
            <a:pPr marL="342900" indent="-342900"/>
            <a:r>
              <a:rPr lang="en-GB" sz="2400" dirty="0"/>
              <a:t>     Machine 3 = 62 dB</a:t>
            </a:r>
          </a:p>
          <a:p>
            <a:pPr marL="342900" indent="-342900"/>
            <a:r>
              <a:rPr lang="en-GB" sz="2400" dirty="0"/>
              <a:t>	Difference = 3.2 dB</a:t>
            </a:r>
          </a:p>
          <a:p>
            <a:pPr marL="342900" indent="-342900"/>
            <a:r>
              <a:rPr lang="en-GB" sz="2400" dirty="0"/>
              <a:t>	Correction from the chart = 1.6 dB</a:t>
            </a:r>
          </a:p>
          <a:p>
            <a:pPr marL="342900" indent="-342900"/>
            <a:r>
              <a:rPr lang="en-GB" sz="2400" dirty="0"/>
              <a:t>	</a:t>
            </a:r>
            <a:r>
              <a:rPr lang="en-GB" sz="2400" b="1" dirty="0"/>
              <a:t>Total Noise = 62+1.6 = 63.6 dB</a:t>
            </a:r>
          </a:p>
          <a:p>
            <a:pPr marL="342900" indent="-342900"/>
            <a:r>
              <a:rPr lang="en-GB"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323528" y="764704"/>
            <a:ext cx="8136904" cy="584775"/>
          </a:xfrm>
          <a:prstGeom prst="rect">
            <a:avLst/>
          </a:prstGeom>
          <a:noFill/>
        </p:spPr>
        <p:txBody>
          <a:bodyPr wrap="square" rtlCol="0">
            <a:spAutoFit/>
          </a:bodyPr>
          <a:lstStyle/>
          <a:p>
            <a:r>
              <a:rPr lang="en-GB" sz="3200" dirty="0" smtClean="0"/>
              <a:t>Background Noise – Subtracting Sound levels</a:t>
            </a:r>
            <a:endParaRPr lang="en-GB" sz="3200" dirty="0"/>
          </a:p>
        </p:txBody>
      </p:sp>
      <p:sp>
        <p:nvSpPr>
          <p:cNvPr id="3" name="TextBox 2"/>
          <p:cNvSpPr txBox="1"/>
          <p:nvPr/>
        </p:nvSpPr>
        <p:spPr>
          <a:xfrm>
            <a:off x="467544" y="1628800"/>
            <a:ext cx="8208912" cy="3477875"/>
          </a:xfrm>
          <a:prstGeom prst="rect">
            <a:avLst/>
          </a:prstGeom>
          <a:noFill/>
        </p:spPr>
        <p:txBody>
          <a:bodyPr wrap="square" rtlCol="0">
            <a:spAutoFit/>
          </a:bodyPr>
          <a:lstStyle/>
          <a:p>
            <a:r>
              <a:rPr lang="en-GB" sz="2000" dirty="0" smtClean="0">
                <a:latin typeface="Arial" panose="020B0604020202020204" pitchFamily="34" charset="0"/>
                <a:cs typeface="Arial" panose="020B0604020202020204" pitchFamily="34" charset="0"/>
              </a:rPr>
              <a:t>One factor that may influence the accuracy of measurement is the level of background noise compared to the level of sound being measured.</a:t>
            </a:r>
          </a:p>
          <a:p>
            <a:endParaRPr lang="en-GB" sz="2000" dirty="0" smtClean="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The background noise must not drown out the sound level of interest being measured. </a:t>
            </a:r>
          </a:p>
          <a:p>
            <a:endParaRPr lang="en-GB" sz="2000" dirty="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In practice...this means that it must be 3dB higher than background noise. </a:t>
            </a:r>
          </a:p>
          <a:p>
            <a:endParaRPr lang="en-GB" sz="2000" dirty="0" smtClean="0">
              <a:latin typeface="Arial" panose="020B0604020202020204" pitchFamily="34" charset="0"/>
              <a:cs typeface="Arial" panose="020B0604020202020204" pitchFamily="34" charset="0"/>
            </a:endParaRPr>
          </a:p>
          <a:p>
            <a:r>
              <a:rPr lang="en-GB" sz="2000" b="1" dirty="0" smtClean="0">
                <a:solidFill>
                  <a:srgbClr val="0070C0"/>
                </a:solidFill>
                <a:latin typeface="Arial" panose="020B0604020202020204" pitchFamily="34" charset="0"/>
                <a:cs typeface="Arial" panose="020B0604020202020204" pitchFamily="34" charset="0"/>
              </a:rPr>
              <a:t>The procedure for measuring the sound level for a machine under conditions of background noise is as follows.</a:t>
            </a:r>
            <a:endParaRPr lang="en-GB" sz="2000" b="1" dirty="0">
              <a:solidFill>
                <a:srgbClr val="0070C0"/>
              </a:solidFill>
              <a:latin typeface="Arial" panose="020B0604020202020204" pitchFamily="34" charset="0"/>
              <a:cs typeface="Arial" panose="020B0604020202020204" pitchFamily="34" charset="0"/>
            </a:endParaRPr>
          </a:p>
        </p:txBody>
      </p:sp>
      <p:sp>
        <p:nvSpPr>
          <p:cNvPr id="4" name="Down Arrow 3"/>
          <p:cNvSpPr/>
          <p:nvPr/>
        </p:nvSpPr>
        <p:spPr>
          <a:xfrm>
            <a:off x="4139952" y="5373216"/>
            <a:ext cx="72008" cy="11521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ound2.jpg"/>
          <p:cNvPicPr>
            <a:picLocks noChangeAspect="1"/>
          </p:cNvPicPr>
          <p:nvPr/>
        </p:nvPicPr>
        <p:blipFill>
          <a:blip r:embed="rId2" cstate="print"/>
          <a:stretch>
            <a:fillRect/>
          </a:stretch>
        </p:blipFill>
        <p:spPr>
          <a:xfrm>
            <a:off x="3347864" y="692696"/>
            <a:ext cx="5528893" cy="5832648"/>
          </a:xfrm>
          <a:prstGeom prst="rect">
            <a:avLst/>
          </a:prstGeom>
          <a:ln>
            <a:solidFill>
              <a:schemeClr val="accent1"/>
            </a:solidFill>
          </a:ln>
        </p:spPr>
      </p:pic>
      <p:sp>
        <p:nvSpPr>
          <p:cNvPr id="5" name="Rectangle 4"/>
          <p:cNvSpPr/>
          <p:nvPr/>
        </p:nvSpPr>
        <p:spPr>
          <a:xfrm>
            <a:off x="323528" y="1412776"/>
            <a:ext cx="3168352" cy="1569660"/>
          </a:xfrm>
          <a:prstGeom prst="rect">
            <a:avLst/>
          </a:prstGeom>
        </p:spPr>
        <p:txBody>
          <a:bodyPr wrap="square">
            <a:spAutoFit/>
          </a:bodyPr>
          <a:lstStyle/>
          <a:p>
            <a:r>
              <a:rPr lang="en-GB" sz="3200" dirty="0" smtClean="0">
                <a:latin typeface="Lucida Sans Unicode" pitchFamily="34" charset="0"/>
                <a:cs typeface="Lucida Sans Unicode" pitchFamily="34" charset="0"/>
              </a:rPr>
              <a:t>SUBTRACTING SOUND </a:t>
            </a:r>
          </a:p>
          <a:p>
            <a:r>
              <a:rPr lang="en-GB" sz="3200" dirty="0" smtClean="0">
                <a:latin typeface="Lucida Sans Unicode" pitchFamily="34" charset="0"/>
                <a:cs typeface="Lucida Sans Unicode" pitchFamily="34" charset="0"/>
              </a:rPr>
              <a:t>LEVELS</a:t>
            </a:r>
            <a:endParaRPr lang="en-GB" sz="3200" dirty="0">
              <a:latin typeface="Lucida Sans Unicode" pitchFamily="34" charset="0"/>
              <a:cs typeface="Lucida Sans Unicode" pitchFamily="34" charset="0"/>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764704"/>
            <a:ext cx="3096344" cy="584775"/>
          </a:xfrm>
          <a:prstGeom prst="rect">
            <a:avLst/>
          </a:prstGeom>
          <a:noFill/>
        </p:spPr>
        <p:txBody>
          <a:bodyPr wrap="square" rtlCol="0">
            <a:spAutoFit/>
          </a:bodyPr>
          <a:lstStyle/>
          <a:p>
            <a:r>
              <a:rPr lang="en-GB" sz="3200" b="1" dirty="0" smtClean="0">
                <a:solidFill>
                  <a:srgbClr val="0070C0"/>
                </a:solidFill>
              </a:rPr>
              <a:t>Exercise:</a:t>
            </a:r>
            <a:endParaRPr lang="en-GB" sz="3200" b="1" dirty="0">
              <a:solidFill>
                <a:srgbClr val="0070C0"/>
              </a:solidFill>
            </a:endParaRPr>
          </a:p>
        </p:txBody>
      </p:sp>
      <p:sp>
        <p:nvSpPr>
          <p:cNvPr id="3" name="TextBox 2"/>
          <p:cNvSpPr txBox="1"/>
          <p:nvPr/>
        </p:nvSpPr>
        <p:spPr>
          <a:xfrm>
            <a:off x="683568" y="1556792"/>
            <a:ext cx="7920880" cy="3108543"/>
          </a:xfrm>
          <a:prstGeom prst="rect">
            <a:avLst/>
          </a:prstGeom>
          <a:noFill/>
        </p:spPr>
        <p:txBody>
          <a:bodyPr wrap="square" rtlCol="0">
            <a:spAutoFit/>
          </a:bodyPr>
          <a:lstStyle/>
          <a:p>
            <a:pPr marL="514350" indent="-514350"/>
            <a:r>
              <a:rPr lang="en-GB" sz="2800" dirty="0" smtClean="0"/>
              <a:t>The total noise in a workshop is measured at </a:t>
            </a:r>
          </a:p>
          <a:p>
            <a:pPr marL="514350" indent="-514350"/>
            <a:r>
              <a:rPr lang="en-GB" sz="2800" dirty="0" smtClean="0"/>
              <a:t>80 dB with a machine under investigation</a:t>
            </a:r>
          </a:p>
          <a:p>
            <a:pPr marL="514350" indent="-514350"/>
            <a:r>
              <a:rPr lang="en-GB" sz="2800" dirty="0" smtClean="0"/>
              <a:t>running.</a:t>
            </a:r>
          </a:p>
          <a:p>
            <a:pPr marL="514350" indent="-514350"/>
            <a:endParaRPr lang="en-GB" sz="2800" dirty="0" smtClean="0"/>
          </a:p>
          <a:p>
            <a:pPr marL="514350" indent="-514350"/>
            <a:r>
              <a:rPr lang="en-GB" sz="2800" dirty="0" smtClean="0"/>
              <a:t>The machine was turned off, and the</a:t>
            </a:r>
          </a:p>
          <a:p>
            <a:pPr marL="514350" indent="-514350"/>
            <a:r>
              <a:rPr lang="en-GB" sz="2800" dirty="0" smtClean="0"/>
              <a:t>background noise measured at 74 dB</a:t>
            </a:r>
          </a:p>
          <a:p>
            <a:pPr marL="514350" indent="-514350"/>
            <a:endParaRPr lang="en-GB" sz="2800" dirty="0"/>
          </a:p>
        </p:txBody>
      </p:sp>
      <p:sp>
        <p:nvSpPr>
          <p:cNvPr id="4" name="Rectangle 3"/>
          <p:cNvSpPr/>
          <p:nvPr/>
        </p:nvSpPr>
        <p:spPr>
          <a:xfrm>
            <a:off x="827584" y="4437112"/>
            <a:ext cx="7416824" cy="954107"/>
          </a:xfrm>
          <a:prstGeom prst="rect">
            <a:avLst/>
          </a:prstGeom>
        </p:spPr>
        <p:txBody>
          <a:bodyPr wrap="square">
            <a:spAutoFit/>
          </a:bodyPr>
          <a:lstStyle/>
          <a:p>
            <a:pPr marL="514350" indent="-514350">
              <a:buAutoNum type="arabicPeriod"/>
            </a:pPr>
            <a:r>
              <a:rPr lang="en-GB" sz="2800" dirty="0" smtClean="0"/>
              <a:t>Using the graph handout, calculate the noise level of the machine on its own.</a:t>
            </a: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4" y="764704"/>
            <a:ext cx="4104456" cy="584775"/>
          </a:xfrm>
          <a:prstGeom prst="rect">
            <a:avLst/>
          </a:prstGeom>
          <a:noFill/>
        </p:spPr>
        <p:txBody>
          <a:bodyPr wrap="square" rtlCol="0">
            <a:spAutoFit/>
          </a:bodyPr>
          <a:lstStyle/>
          <a:p>
            <a:r>
              <a:rPr lang="en-GB" sz="3200" dirty="0" smtClean="0"/>
              <a:t>Answers</a:t>
            </a:r>
            <a:endParaRPr lang="en-GB" sz="3200" dirty="0"/>
          </a:p>
        </p:txBody>
      </p:sp>
      <p:sp>
        <p:nvSpPr>
          <p:cNvPr id="4" name="TextBox 3"/>
          <p:cNvSpPr txBox="1"/>
          <p:nvPr/>
        </p:nvSpPr>
        <p:spPr>
          <a:xfrm>
            <a:off x="755576" y="1700808"/>
            <a:ext cx="7704856" cy="3108543"/>
          </a:xfrm>
          <a:prstGeom prst="rect">
            <a:avLst/>
          </a:prstGeom>
          <a:noFill/>
        </p:spPr>
        <p:txBody>
          <a:bodyPr wrap="square" rtlCol="0">
            <a:spAutoFit/>
          </a:bodyPr>
          <a:lstStyle/>
          <a:p>
            <a:r>
              <a:rPr lang="en-GB" sz="2800" dirty="0" smtClean="0"/>
              <a:t>Total Noise level with Machine running = 80 dB</a:t>
            </a:r>
          </a:p>
          <a:p>
            <a:r>
              <a:rPr lang="en-GB" sz="2800" dirty="0" smtClean="0"/>
              <a:t>Background Noise with machine off = 74 dB</a:t>
            </a:r>
          </a:p>
          <a:p>
            <a:r>
              <a:rPr lang="en-GB" sz="2800" dirty="0" smtClean="0"/>
              <a:t>Difference = 6 dB</a:t>
            </a:r>
          </a:p>
          <a:p>
            <a:r>
              <a:rPr lang="en-GB" sz="2800" dirty="0" smtClean="0"/>
              <a:t>Correction from the chart = 1.2 dB</a:t>
            </a:r>
          </a:p>
          <a:p>
            <a:endParaRPr lang="en-GB" sz="2800" dirty="0" smtClean="0"/>
          </a:p>
          <a:p>
            <a:r>
              <a:rPr lang="en-GB" sz="2800" b="1" dirty="0" smtClean="0"/>
              <a:t>The noise from the Machine alone = </a:t>
            </a:r>
          </a:p>
          <a:p>
            <a:r>
              <a:rPr lang="en-GB" sz="2800" b="1" dirty="0" smtClean="0"/>
              <a:t>80 – 1.2 = 78.8 dB</a:t>
            </a:r>
            <a:endParaRPr lang="en-GB" sz="2800" b="1" dirty="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467544" y="548680"/>
            <a:ext cx="7502375" cy="1077218"/>
          </a:xfrm>
          <a:prstGeom prst="rect">
            <a:avLst/>
          </a:prstGeom>
        </p:spPr>
        <p:txBody>
          <a:bodyPr wrap="none">
            <a:spAutoFit/>
          </a:bodyPr>
          <a:lstStyle/>
          <a:p>
            <a:r>
              <a:rPr lang="en-GB" sz="3200" dirty="0" smtClean="0">
                <a:latin typeface="Lucida Sans Unicode" pitchFamily="34" charset="0"/>
                <a:cs typeface="Lucida Sans Unicode" pitchFamily="34" charset="0"/>
              </a:rPr>
              <a:t>Where to take your outside reading ?</a:t>
            </a:r>
          </a:p>
          <a:p>
            <a:endParaRPr lang="en-GB" sz="3200" dirty="0">
              <a:latin typeface="Lucida Sans Unicode" pitchFamily="34" charset="0"/>
              <a:cs typeface="Lucida Sans Unicode" pitchFamily="34" charset="0"/>
            </a:endParaRPr>
          </a:p>
        </p:txBody>
      </p:sp>
      <p:sp>
        <p:nvSpPr>
          <p:cNvPr id="3" name="TextBox 2"/>
          <p:cNvSpPr txBox="1"/>
          <p:nvPr/>
        </p:nvSpPr>
        <p:spPr>
          <a:xfrm>
            <a:off x="611560" y="1556792"/>
            <a:ext cx="7200800" cy="3970318"/>
          </a:xfrm>
          <a:prstGeom prst="rect">
            <a:avLst/>
          </a:prstGeom>
          <a:noFill/>
        </p:spPr>
        <p:txBody>
          <a:bodyPr wrap="square" rtlCol="0">
            <a:spAutoFit/>
          </a:bodyPr>
          <a:lstStyle/>
          <a:p>
            <a:pPr>
              <a:buFont typeface="Arial" pitchFamily="34" charset="0"/>
              <a:buChar char="•"/>
            </a:pPr>
            <a:r>
              <a:rPr lang="en-GB" dirty="0" smtClean="0">
                <a:latin typeface="Lucida Sans Unicode" pitchFamily="34" charset="0"/>
                <a:cs typeface="Lucida Sans Unicode" pitchFamily="34" charset="0"/>
              </a:rPr>
              <a:t> </a:t>
            </a:r>
            <a:r>
              <a:rPr lang="en-GB" b="1" dirty="0" smtClean="0">
                <a:solidFill>
                  <a:srgbClr val="0070C0"/>
                </a:solidFill>
                <a:latin typeface="Lucida Sans Unicode" pitchFamily="34" charset="0"/>
                <a:cs typeface="Lucida Sans Unicode" pitchFamily="34" charset="0"/>
              </a:rPr>
              <a:t>Away from Facades</a:t>
            </a:r>
          </a:p>
          <a:p>
            <a:pPr>
              <a:buFont typeface="Arial" pitchFamily="34" charset="0"/>
              <a:buChar char="•"/>
            </a:pPr>
            <a:endParaRPr lang="en-GB" b="1" dirty="0" smtClean="0">
              <a:solidFill>
                <a:srgbClr val="0070C0"/>
              </a:solidFill>
              <a:latin typeface="Lucida Sans Unicode" pitchFamily="34" charset="0"/>
              <a:cs typeface="Lucida Sans Unicode" pitchFamily="34" charset="0"/>
            </a:endParaRPr>
          </a:p>
          <a:p>
            <a:pPr>
              <a:buFont typeface="Arial" pitchFamily="34" charset="0"/>
              <a:buChar char="•"/>
            </a:pPr>
            <a:r>
              <a:rPr lang="en-GB" b="1" dirty="0" smtClean="0">
                <a:solidFill>
                  <a:srgbClr val="0070C0"/>
                </a:solidFill>
                <a:latin typeface="Lucida Sans Unicode" pitchFamily="34" charset="0"/>
                <a:cs typeface="Lucida Sans Unicode" pitchFamily="34" charset="0"/>
              </a:rPr>
              <a:t> Away from barriers / obstacles</a:t>
            </a:r>
          </a:p>
          <a:p>
            <a:pPr>
              <a:buFont typeface="Arial" pitchFamily="34" charset="0"/>
              <a:buChar char="•"/>
            </a:pPr>
            <a:endParaRPr lang="en-GB" b="1" dirty="0" smtClean="0">
              <a:solidFill>
                <a:srgbClr val="0070C0"/>
              </a:solidFill>
              <a:latin typeface="Lucida Sans Unicode" pitchFamily="34" charset="0"/>
              <a:cs typeface="Lucida Sans Unicode" pitchFamily="34" charset="0"/>
            </a:endParaRPr>
          </a:p>
          <a:p>
            <a:pPr>
              <a:buFont typeface="Arial" pitchFamily="34" charset="0"/>
              <a:buChar char="•"/>
            </a:pPr>
            <a:r>
              <a:rPr lang="en-GB" b="1" dirty="0" smtClean="0">
                <a:solidFill>
                  <a:srgbClr val="0070C0"/>
                </a:solidFill>
                <a:latin typeface="Lucida Sans Unicode" pitchFamily="34" charset="0"/>
                <a:cs typeface="Lucida Sans Unicode" pitchFamily="34" charset="0"/>
              </a:rPr>
              <a:t> Downwind</a:t>
            </a:r>
          </a:p>
          <a:p>
            <a:pPr>
              <a:buFont typeface="Arial" pitchFamily="34" charset="0"/>
              <a:buChar char="•"/>
            </a:pPr>
            <a:endParaRPr lang="en-GB" b="1" dirty="0" smtClean="0">
              <a:solidFill>
                <a:srgbClr val="0070C0"/>
              </a:solidFill>
              <a:latin typeface="Lucida Sans Unicode" pitchFamily="34" charset="0"/>
              <a:cs typeface="Lucida Sans Unicode" pitchFamily="34" charset="0"/>
            </a:endParaRPr>
          </a:p>
          <a:p>
            <a:pPr>
              <a:buFont typeface="Arial" pitchFamily="34" charset="0"/>
              <a:buChar char="•"/>
            </a:pPr>
            <a:r>
              <a:rPr lang="en-GB" b="1" dirty="0" smtClean="0">
                <a:solidFill>
                  <a:srgbClr val="0070C0"/>
                </a:solidFill>
                <a:latin typeface="Lucida Sans Unicode" pitchFamily="34" charset="0"/>
                <a:cs typeface="Lucida Sans Unicode" pitchFamily="34" charset="0"/>
              </a:rPr>
              <a:t> In dry conditions</a:t>
            </a:r>
          </a:p>
          <a:p>
            <a:pPr>
              <a:buFont typeface="Arial" pitchFamily="34" charset="0"/>
              <a:buChar char="•"/>
            </a:pPr>
            <a:endParaRPr lang="en-GB" b="1" dirty="0" smtClean="0">
              <a:solidFill>
                <a:srgbClr val="0070C0"/>
              </a:solidFill>
              <a:latin typeface="Lucida Sans Unicode" pitchFamily="34" charset="0"/>
              <a:cs typeface="Lucida Sans Unicode" pitchFamily="34" charset="0"/>
            </a:endParaRPr>
          </a:p>
          <a:p>
            <a:pPr>
              <a:buFont typeface="Arial" pitchFamily="34" charset="0"/>
              <a:buChar char="•"/>
            </a:pPr>
            <a:r>
              <a:rPr lang="en-GB" b="1" dirty="0" smtClean="0">
                <a:solidFill>
                  <a:srgbClr val="0070C0"/>
                </a:solidFill>
                <a:latin typeface="Lucida Sans Unicode" pitchFamily="34" charset="0"/>
                <a:cs typeface="Lucida Sans Unicode" pitchFamily="34" charset="0"/>
              </a:rPr>
              <a:t> In wind speed of less than 5m/s</a:t>
            </a:r>
          </a:p>
          <a:p>
            <a:pPr>
              <a:buFont typeface="Arial" pitchFamily="34" charset="0"/>
              <a:buChar char="•"/>
            </a:pPr>
            <a:endParaRPr lang="en-GB" b="1" dirty="0" smtClean="0">
              <a:solidFill>
                <a:srgbClr val="0070C0"/>
              </a:solidFill>
              <a:latin typeface="Lucida Sans Unicode" pitchFamily="34" charset="0"/>
              <a:cs typeface="Lucida Sans Unicode" pitchFamily="34" charset="0"/>
            </a:endParaRPr>
          </a:p>
          <a:p>
            <a:pPr>
              <a:buFont typeface="Arial" pitchFamily="34" charset="0"/>
              <a:buChar char="•"/>
            </a:pPr>
            <a:r>
              <a:rPr lang="en-GB" b="1" dirty="0" smtClean="0">
                <a:solidFill>
                  <a:srgbClr val="0070C0"/>
                </a:solidFill>
                <a:latin typeface="Lucida Sans Unicode" pitchFamily="34" charset="0"/>
                <a:cs typeface="Lucida Sans Unicode" pitchFamily="34" charset="0"/>
              </a:rPr>
              <a:t> With the microphone 1.2 to 1.5m above ground level </a:t>
            </a:r>
          </a:p>
          <a:p>
            <a:r>
              <a:rPr lang="en-GB" b="1" dirty="0" smtClean="0">
                <a:solidFill>
                  <a:srgbClr val="0070C0"/>
                </a:solidFill>
                <a:latin typeface="Lucida Sans Unicode" pitchFamily="34" charset="0"/>
                <a:cs typeface="Lucida Sans Unicode" pitchFamily="34" charset="0"/>
              </a:rPr>
              <a:t>  (waist height)</a:t>
            </a:r>
          </a:p>
          <a:p>
            <a:pPr>
              <a:buFont typeface="Arial" pitchFamily="34" charset="0"/>
              <a:buChar char="•"/>
            </a:pPr>
            <a:endParaRPr lang="en-GB" b="1" dirty="0" smtClean="0">
              <a:solidFill>
                <a:srgbClr val="0070C0"/>
              </a:solidFill>
              <a:latin typeface="Lucida Sans Unicode" pitchFamily="34" charset="0"/>
              <a:cs typeface="Lucida Sans Unicode" pitchFamily="34" charset="0"/>
            </a:endParaRPr>
          </a:p>
          <a:p>
            <a:pPr>
              <a:buFont typeface="Arial" pitchFamily="34" charset="0"/>
              <a:buChar char="•"/>
            </a:pPr>
            <a:endParaRPr lang="en-GB" b="1" dirty="0">
              <a:solidFill>
                <a:srgbClr val="0070C0"/>
              </a:solidFill>
              <a:latin typeface="Lucida Sans Unicode" pitchFamily="34" charset="0"/>
              <a:cs typeface="Lucida Sans Unicode" pitchFamily="34" charset="0"/>
            </a:endParaRPr>
          </a:p>
        </p:txBody>
      </p:sp>
      <p:sp>
        <p:nvSpPr>
          <p:cNvPr id="4" name="TextBox 3"/>
          <p:cNvSpPr txBox="1"/>
          <p:nvPr/>
        </p:nvSpPr>
        <p:spPr>
          <a:xfrm>
            <a:off x="5652120" y="5877272"/>
            <a:ext cx="3024336" cy="461665"/>
          </a:xfrm>
          <a:prstGeom prst="rect">
            <a:avLst/>
          </a:prstGeom>
          <a:noFill/>
        </p:spPr>
        <p:txBody>
          <a:bodyPr wrap="square" rtlCol="0">
            <a:spAutoFit/>
          </a:bodyPr>
          <a:lstStyle/>
          <a:p>
            <a:pPr algn="ctr"/>
            <a:r>
              <a:rPr lang="en-GB" sz="2400" b="1" dirty="0" smtClean="0">
                <a:solidFill>
                  <a:srgbClr val="0070C0"/>
                </a:solidFill>
              </a:rPr>
              <a:t>Copy Down</a:t>
            </a:r>
            <a:endParaRPr lang="en-GB" sz="2400" b="1" dirty="0">
              <a:solidFill>
                <a:srgbClr val="0070C0"/>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1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7452</TotalTime>
  <Words>6722</Words>
  <Application>Microsoft Office PowerPoint</Application>
  <PresentationFormat>On-screen Show (4:3)</PresentationFormat>
  <Paragraphs>855</Paragraphs>
  <Slides>84</Slides>
  <Notes>6</Notes>
  <HiddenSlides>23</HiddenSlides>
  <MMClips>4</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2</vt:i4>
      </vt:variant>
      <vt:variant>
        <vt:lpstr>Slide Titles</vt:lpstr>
      </vt:variant>
      <vt:variant>
        <vt:i4>84</vt:i4>
      </vt:variant>
    </vt:vector>
  </HeadingPairs>
  <TitlesOfParts>
    <vt:vector size="96" baseType="lpstr">
      <vt:lpstr>Arial</vt:lpstr>
      <vt:lpstr>Calibri</vt:lpstr>
      <vt:lpstr>Constantia</vt:lpstr>
      <vt:lpstr>Lucida Sans</vt:lpstr>
      <vt:lpstr>Lucida Sans Unicode</vt:lpstr>
      <vt:lpstr>Symbol</vt:lpstr>
      <vt:lpstr>Times New Roman</vt:lpstr>
      <vt:lpstr>Wingdings 2</vt:lpstr>
      <vt:lpstr>Flow</vt:lpstr>
      <vt:lpstr>1_Flow</vt:lpstr>
      <vt:lpstr>Equation</vt:lpstr>
      <vt:lpstr>Packager Shell Object</vt:lpstr>
      <vt:lpstr>SOUND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vt:lpstr>
      <vt:lpstr>Answer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SOUND</dc:title>
  <dc:creator>FADE</dc:creator>
  <cp:lastModifiedBy>Alan Nantel</cp:lastModifiedBy>
  <cp:revision>552</cp:revision>
  <cp:lastPrinted>2020-01-23T10:20:27Z</cp:lastPrinted>
  <dcterms:created xsi:type="dcterms:W3CDTF">2011-12-02T12:41:35Z</dcterms:created>
  <dcterms:modified xsi:type="dcterms:W3CDTF">2020-05-06T08:19:58Z</dcterms:modified>
</cp:coreProperties>
</file>