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bookmarkIdSeed="7">
  <p:sldMasterIdLst>
    <p:sldMasterId id="2147483678" r:id="rId1"/>
  </p:sldMasterIdLst>
  <p:notesMasterIdLst>
    <p:notesMasterId r:id="rId36"/>
  </p:notesMasterIdLst>
  <p:sldIdLst>
    <p:sldId id="256" r:id="rId2"/>
    <p:sldId id="257" r:id="rId3"/>
    <p:sldId id="311" r:id="rId4"/>
    <p:sldId id="312" r:id="rId5"/>
    <p:sldId id="313" r:id="rId6"/>
    <p:sldId id="314" r:id="rId7"/>
    <p:sldId id="323" r:id="rId8"/>
    <p:sldId id="315" r:id="rId9"/>
    <p:sldId id="316" r:id="rId10"/>
    <p:sldId id="328" r:id="rId11"/>
    <p:sldId id="320" r:id="rId12"/>
    <p:sldId id="324" r:id="rId13"/>
    <p:sldId id="325" r:id="rId14"/>
    <p:sldId id="326" r:id="rId15"/>
    <p:sldId id="327" r:id="rId16"/>
    <p:sldId id="321" r:id="rId17"/>
    <p:sldId id="322" r:id="rId18"/>
    <p:sldId id="329" r:id="rId19"/>
    <p:sldId id="330" r:id="rId20"/>
    <p:sldId id="331" r:id="rId21"/>
    <p:sldId id="332" r:id="rId22"/>
    <p:sldId id="333" r:id="rId23"/>
    <p:sldId id="334" r:id="rId24"/>
    <p:sldId id="335" r:id="rId25"/>
    <p:sldId id="336" r:id="rId26"/>
    <p:sldId id="337" r:id="rId27"/>
    <p:sldId id="338" r:id="rId28"/>
    <p:sldId id="339" r:id="rId29"/>
    <p:sldId id="340" r:id="rId30"/>
    <p:sldId id="341" r:id="rId31"/>
    <p:sldId id="342" r:id="rId32"/>
    <p:sldId id="343" r:id="rId33"/>
    <p:sldId id="344" r:id="rId34"/>
    <p:sldId id="345" r:id="rId35"/>
  </p:sldIdLst>
  <p:sldSz cx="9144000" cy="5143500" type="screen16x9"/>
  <p:notesSz cx="6858000" cy="9144000"/>
  <p:embeddedFontLst>
    <p:embeddedFont>
      <p:font typeface="Tahoma" panose="020B0604030504040204" pitchFamily="34" charset="0"/>
      <p:regular r:id="rId37"/>
      <p:bold r:id="rId38"/>
    </p:embeddedFont>
    <p:embeddedFont>
      <p:font typeface="Carter One" panose="020B0604020202020204" charset="0"/>
      <p:regular r:id="rId39"/>
    </p:embeddedFont>
    <p:embeddedFont>
      <p:font typeface="Calibri Light" panose="020F0302020204030204" pitchFamily="34" charset="0"/>
      <p:regular r:id="rId40"/>
      <p:italic r:id="rId41"/>
    </p:embeddedFont>
    <p:embeddedFont>
      <p:font typeface="Livvic" panose="020B0604020202020204" charset="0"/>
      <p:regular r:id="rId42"/>
      <p:bold r:id="rId43"/>
      <p:italic r:id="rId44"/>
      <p:boldItalic r:id="rId45"/>
    </p:embeddedFont>
    <p:embeddedFont>
      <p:font typeface="Calibri" panose="020F0502020204030204" pitchFamily="34" charset="0"/>
      <p:regular r:id="rId46"/>
      <p:bold r:id="rId47"/>
      <p:italic r:id="rId48"/>
      <p:boldItalic r:id="rId4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5151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0D8B68C-B611-489B-B013-EA7F45FCACD0}">
  <a:tblStyle styleId="{E0D8B68C-B611-489B-B013-EA7F45FCACD0}"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294" autoAdjust="0"/>
    <p:restoredTop sz="94660"/>
  </p:normalViewPr>
  <p:slideViewPr>
    <p:cSldViewPr>
      <p:cViewPr varScale="1">
        <p:scale>
          <a:sx n="91" d="100"/>
          <a:sy n="91" d="100"/>
        </p:scale>
        <p:origin x="594" y="138"/>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6.fntdata"/><Relationship Id="rId47" Type="http://schemas.openxmlformats.org/officeDocument/2006/relationships/font" Target="fonts/font11.fntdata"/><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2.fntdata"/><Relationship Id="rId46" Type="http://schemas.openxmlformats.org/officeDocument/2006/relationships/font" Target="fonts/font10.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1.fntdata"/><Relationship Id="rId40" Type="http://schemas.openxmlformats.org/officeDocument/2006/relationships/font" Target="fonts/font4.fntdata"/><Relationship Id="rId45" Type="http://schemas.openxmlformats.org/officeDocument/2006/relationships/font" Target="fonts/font9.fntdata"/><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49" Type="http://schemas.openxmlformats.org/officeDocument/2006/relationships/font" Target="fonts/font13.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8.fntdata"/><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7.fntdata"/><Relationship Id="rId48" Type="http://schemas.openxmlformats.org/officeDocument/2006/relationships/font" Target="fonts/font12.fntdata"/><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734634465"/>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 name="Google Shape;29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0576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771b5f3f19_0_6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771b5f3f19_0_6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016858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6875765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655083" y="1629192"/>
            <a:ext cx="3992100" cy="1791000"/>
          </a:xfrm>
          <a:prstGeom prst="rect">
            <a:avLst/>
          </a:prstGeom>
          <a:ln>
            <a:noFill/>
          </a:ln>
        </p:spPr>
        <p:txBody>
          <a:bodyPr spcFirstLastPara="1" wrap="square" lIns="91425" tIns="91425" rIns="91425" bIns="91425" anchor="ctr" anchorCtr="0">
            <a:noAutofit/>
          </a:bodyPr>
          <a:lstStyle>
            <a:lvl1pPr lvl="0" algn="ctr">
              <a:lnSpc>
                <a:spcPct val="80000"/>
              </a:lnSpc>
              <a:spcBef>
                <a:spcPts val="0"/>
              </a:spcBef>
              <a:spcAft>
                <a:spcPts val="0"/>
              </a:spcAft>
              <a:buSzPts val="7000"/>
              <a:buNone/>
              <a:defRPr sz="7000" b="0"/>
            </a:lvl1pPr>
            <a:lvl2pPr lvl="1" algn="ctr">
              <a:lnSpc>
                <a:spcPct val="80000"/>
              </a:lnSpc>
              <a:spcBef>
                <a:spcPts val="0"/>
              </a:spcBef>
              <a:spcAft>
                <a:spcPts val="0"/>
              </a:spcAft>
              <a:buSzPts val="7000"/>
              <a:buNone/>
              <a:defRPr sz="7000"/>
            </a:lvl2pPr>
            <a:lvl3pPr lvl="2" algn="ctr">
              <a:lnSpc>
                <a:spcPct val="80000"/>
              </a:lnSpc>
              <a:spcBef>
                <a:spcPts val="0"/>
              </a:spcBef>
              <a:spcAft>
                <a:spcPts val="0"/>
              </a:spcAft>
              <a:buSzPts val="7000"/>
              <a:buNone/>
              <a:defRPr sz="7000"/>
            </a:lvl3pPr>
            <a:lvl4pPr lvl="3" algn="ctr">
              <a:lnSpc>
                <a:spcPct val="80000"/>
              </a:lnSpc>
              <a:spcBef>
                <a:spcPts val="0"/>
              </a:spcBef>
              <a:spcAft>
                <a:spcPts val="0"/>
              </a:spcAft>
              <a:buSzPts val="7000"/>
              <a:buNone/>
              <a:defRPr sz="7000"/>
            </a:lvl4pPr>
            <a:lvl5pPr lvl="4" algn="ctr">
              <a:lnSpc>
                <a:spcPct val="80000"/>
              </a:lnSpc>
              <a:spcBef>
                <a:spcPts val="0"/>
              </a:spcBef>
              <a:spcAft>
                <a:spcPts val="0"/>
              </a:spcAft>
              <a:buSzPts val="7000"/>
              <a:buNone/>
              <a:defRPr sz="7000"/>
            </a:lvl5pPr>
            <a:lvl6pPr lvl="5" algn="ctr">
              <a:lnSpc>
                <a:spcPct val="80000"/>
              </a:lnSpc>
              <a:spcBef>
                <a:spcPts val="0"/>
              </a:spcBef>
              <a:spcAft>
                <a:spcPts val="0"/>
              </a:spcAft>
              <a:buSzPts val="7000"/>
              <a:buNone/>
              <a:defRPr sz="7000"/>
            </a:lvl6pPr>
            <a:lvl7pPr lvl="6" algn="ctr">
              <a:lnSpc>
                <a:spcPct val="80000"/>
              </a:lnSpc>
              <a:spcBef>
                <a:spcPts val="0"/>
              </a:spcBef>
              <a:spcAft>
                <a:spcPts val="0"/>
              </a:spcAft>
              <a:buSzPts val="7000"/>
              <a:buNone/>
              <a:defRPr sz="7000"/>
            </a:lvl7pPr>
            <a:lvl8pPr lvl="7" algn="ctr">
              <a:lnSpc>
                <a:spcPct val="80000"/>
              </a:lnSpc>
              <a:spcBef>
                <a:spcPts val="0"/>
              </a:spcBef>
              <a:spcAft>
                <a:spcPts val="0"/>
              </a:spcAft>
              <a:buSzPts val="7000"/>
              <a:buNone/>
              <a:defRPr sz="7000"/>
            </a:lvl8pPr>
            <a:lvl9pPr lvl="8" algn="ctr">
              <a:lnSpc>
                <a:spcPct val="80000"/>
              </a:lnSpc>
              <a:spcBef>
                <a:spcPts val="0"/>
              </a:spcBef>
              <a:spcAft>
                <a:spcPts val="0"/>
              </a:spcAft>
              <a:buSzPts val="7000"/>
              <a:buNone/>
              <a:defRPr sz="7000"/>
            </a:lvl9pPr>
          </a:lstStyle>
          <a:p>
            <a:endParaRPr/>
          </a:p>
        </p:txBody>
      </p:sp>
      <p:sp>
        <p:nvSpPr>
          <p:cNvPr id="10" name="Google Shape;10;p2"/>
          <p:cNvSpPr txBox="1">
            <a:spLocks noGrp="1"/>
          </p:cNvSpPr>
          <p:nvPr>
            <p:ph type="subTitle" idx="1"/>
          </p:nvPr>
        </p:nvSpPr>
        <p:spPr>
          <a:xfrm>
            <a:off x="615575" y="4034776"/>
            <a:ext cx="2242500" cy="597900"/>
          </a:xfrm>
          <a:prstGeom prst="rect">
            <a:avLst/>
          </a:prstGeom>
          <a:noFill/>
        </p:spPr>
        <p:txBody>
          <a:bodyPr spcFirstLastPara="1" wrap="square" lIns="91425" tIns="91425" rIns="91425" bIns="91425" anchor="t" anchorCtr="0">
            <a:noAutofit/>
          </a:bodyPr>
          <a:lstStyle>
            <a:lvl1pPr lvl="0">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4"/>
        <p:cNvGrpSpPr/>
        <p:nvPr/>
      </p:nvGrpSpPr>
      <p:grpSpPr>
        <a:xfrm>
          <a:off x="0" y="0"/>
          <a:ext cx="0" cy="0"/>
          <a:chOff x="0" y="0"/>
          <a:chExt cx="0" cy="0"/>
        </a:xfrm>
      </p:grpSpPr>
      <p:sp>
        <p:nvSpPr>
          <p:cNvPr id="15" name="Google Shape;15;p4"/>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b="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16" name="Google Shape;16;p4"/>
          <p:cNvSpPr txBox="1">
            <a:spLocks noGrp="1"/>
          </p:cNvSpPr>
          <p:nvPr>
            <p:ph type="body" idx="1"/>
          </p:nvPr>
        </p:nvSpPr>
        <p:spPr>
          <a:xfrm>
            <a:off x="720000" y="1290400"/>
            <a:ext cx="7717500" cy="34812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SzPts val="1200"/>
              <a:buAutoNum type="arabicPeriod"/>
              <a:defRPr sz="1200"/>
            </a:lvl1pPr>
            <a:lvl2pPr marL="914400" lvl="1" indent="-304800">
              <a:lnSpc>
                <a:spcPct val="100000"/>
              </a:lnSpc>
              <a:spcBef>
                <a:spcPts val="0"/>
              </a:spcBef>
              <a:spcAft>
                <a:spcPts val="0"/>
              </a:spcAft>
              <a:buSzPts val="1200"/>
              <a:buAutoNum type="alphaLcPeriod"/>
              <a:defRPr sz="1200"/>
            </a:lvl2pPr>
            <a:lvl3pPr marL="1371600" lvl="2" indent="-304800">
              <a:lnSpc>
                <a:spcPct val="100000"/>
              </a:lnSpc>
              <a:spcBef>
                <a:spcPts val="0"/>
              </a:spcBef>
              <a:spcAft>
                <a:spcPts val="0"/>
              </a:spcAft>
              <a:buSzPts val="1200"/>
              <a:buAutoNum type="romanLcPeriod"/>
              <a:defRPr sz="1200"/>
            </a:lvl3pPr>
            <a:lvl4pPr marL="1828800" lvl="3" indent="-304800">
              <a:lnSpc>
                <a:spcPct val="100000"/>
              </a:lnSpc>
              <a:spcBef>
                <a:spcPts val="0"/>
              </a:spcBef>
              <a:spcAft>
                <a:spcPts val="0"/>
              </a:spcAft>
              <a:buSzPts val="1200"/>
              <a:buAutoNum type="arabicPeriod"/>
              <a:defRPr sz="1200"/>
            </a:lvl4pPr>
            <a:lvl5pPr marL="2286000" lvl="4" indent="-304800">
              <a:lnSpc>
                <a:spcPct val="100000"/>
              </a:lnSpc>
              <a:spcBef>
                <a:spcPts val="0"/>
              </a:spcBef>
              <a:spcAft>
                <a:spcPts val="0"/>
              </a:spcAft>
              <a:buSzPts val="1200"/>
              <a:buAutoNum type="alphaLcPeriod"/>
              <a:defRPr sz="1200"/>
            </a:lvl5pPr>
            <a:lvl6pPr marL="2743200" lvl="5" indent="-304800">
              <a:lnSpc>
                <a:spcPct val="100000"/>
              </a:lnSpc>
              <a:spcBef>
                <a:spcPts val="0"/>
              </a:spcBef>
              <a:spcAft>
                <a:spcPts val="0"/>
              </a:spcAft>
              <a:buSzPts val="1200"/>
              <a:buAutoNum type="romanLcPeriod"/>
              <a:defRPr sz="1200"/>
            </a:lvl6pPr>
            <a:lvl7pPr marL="3200400" lvl="6" indent="-304800">
              <a:lnSpc>
                <a:spcPct val="100000"/>
              </a:lnSpc>
              <a:spcBef>
                <a:spcPts val="0"/>
              </a:spcBef>
              <a:spcAft>
                <a:spcPts val="0"/>
              </a:spcAft>
              <a:buSzPts val="1200"/>
              <a:buAutoNum type="arabicPeriod"/>
              <a:defRPr sz="1200"/>
            </a:lvl7pPr>
            <a:lvl8pPr marL="3657600" lvl="7" indent="-304800">
              <a:lnSpc>
                <a:spcPct val="100000"/>
              </a:lnSpc>
              <a:spcBef>
                <a:spcPts val="0"/>
              </a:spcBef>
              <a:spcAft>
                <a:spcPts val="0"/>
              </a:spcAft>
              <a:buSzPts val="1200"/>
              <a:buAutoNum type="alphaLcPeriod"/>
              <a:defRPr sz="1200"/>
            </a:lvl8pPr>
            <a:lvl9pPr marL="4114800" lvl="8" indent="-304800">
              <a:lnSpc>
                <a:spcPct val="100000"/>
              </a:lnSpc>
              <a:spcBef>
                <a:spcPts val="0"/>
              </a:spcBef>
              <a:spcAft>
                <a:spcPts val="0"/>
              </a:spcAft>
              <a:buSzPts val="1200"/>
              <a:buAutoNum type="romanLcPeriod"/>
              <a:defRPr sz="1200"/>
            </a:lvl9pPr>
          </a:lstStyle>
          <a:p>
            <a:endParaRPr/>
          </a:p>
        </p:txBody>
      </p:sp>
      <p:grpSp>
        <p:nvGrpSpPr>
          <p:cNvPr id="17" name="Google Shape;17;p4"/>
          <p:cNvGrpSpPr/>
          <p:nvPr/>
        </p:nvGrpSpPr>
        <p:grpSpPr>
          <a:xfrm>
            <a:off x="7230637" y="781196"/>
            <a:ext cx="1198043" cy="210331"/>
            <a:chOff x="1026623" y="2953314"/>
            <a:chExt cx="5688711" cy="1008300"/>
          </a:xfrm>
        </p:grpSpPr>
        <p:sp>
          <p:nvSpPr>
            <p:cNvPr id="18" name="Google Shape;18;p4"/>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4"/>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4"/>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4"/>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3"/>
        <p:cNvGrpSpPr/>
        <p:nvPr/>
      </p:nvGrpSpPr>
      <p:grpSpPr>
        <a:xfrm>
          <a:off x="0" y="0"/>
          <a:ext cx="0" cy="0"/>
          <a:chOff x="0" y="0"/>
          <a:chExt cx="0" cy="0"/>
        </a:xfrm>
      </p:grpSpPr>
      <p:sp>
        <p:nvSpPr>
          <p:cNvPr id="24" name="Google Shape;24;p5"/>
          <p:cNvSpPr txBox="1">
            <a:spLocks noGrp="1"/>
          </p:cNvSpPr>
          <p:nvPr>
            <p:ph type="subTitle" idx="1"/>
          </p:nvPr>
        </p:nvSpPr>
        <p:spPr>
          <a:xfrm>
            <a:off x="1164588" y="1726850"/>
            <a:ext cx="2962800" cy="10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
        <p:nvSpPr>
          <p:cNvPr id="25" name="Google Shape;25;p5"/>
          <p:cNvSpPr txBox="1">
            <a:spLocks noGrp="1"/>
          </p:cNvSpPr>
          <p:nvPr>
            <p:ph type="title"/>
          </p:nvPr>
        </p:nvSpPr>
        <p:spPr>
          <a:xfrm>
            <a:off x="1164588" y="1334538"/>
            <a:ext cx="29628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Font typeface="Livvic"/>
              <a:buNone/>
              <a:defRPr sz="2200" b="1">
                <a:latin typeface="Livvic"/>
                <a:ea typeface="Livvic"/>
                <a:cs typeface="Livvic"/>
                <a:sym typeface="Livvic"/>
              </a:defRPr>
            </a:lvl1pPr>
            <a:lvl2pPr lvl="1" rtl="0">
              <a:lnSpc>
                <a:spcPct val="100000"/>
              </a:lnSpc>
              <a:spcBef>
                <a:spcPts val="0"/>
              </a:spcBef>
              <a:spcAft>
                <a:spcPts val="0"/>
              </a:spcAft>
              <a:buSzPts val="2200"/>
              <a:buFont typeface="Livvic"/>
              <a:buNone/>
              <a:defRPr sz="2200">
                <a:latin typeface="Livvic"/>
                <a:ea typeface="Livvic"/>
                <a:cs typeface="Livvic"/>
                <a:sym typeface="Livvic"/>
              </a:defRPr>
            </a:lvl2pPr>
            <a:lvl3pPr lvl="2" rtl="0">
              <a:lnSpc>
                <a:spcPct val="100000"/>
              </a:lnSpc>
              <a:spcBef>
                <a:spcPts val="0"/>
              </a:spcBef>
              <a:spcAft>
                <a:spcPts val="0"/>
              </a:spcAft>
              <a:buSzPts val="2200"/>
              <a:buFont typeface="Livvic"/>
              <a:buNone/>
              <a:defRPr sz="2200">
                <a:latin typeface="Livvic"/>
                <a:ea typeface="Livvic"/>
                <a:cs typeface="Livvic"/>
                <a:sym typeface="Livvic"/>
              </a:defRPr>
            </a:lvl3pPr>
            <a:lvl4pPr lvl="3" rtl="0">
              <a:lnSpc>
                <a:spcPct val="100000"/>
              </a:lnSpc>
              <a:spcBef>
                <a:spcPts val="0"/>
              </a:spcBef>
              <a:spcAft>
                <a:spcPts val="0"/>
              </a:spcAft>
              <a:buSzPts val="2200"/>
              <a:buFont typeface="Livvic"/>
              <a:buNone/>
              <a:defRPr sz="2200">
                <a:latin typeface="Livvic"/>
                <a:ea typeface="Livvic"/>
                <a:cs typeface="Livvic"/>
                <a:sym typeface="Livvic"/>
              </a:defRPr>
            </a:lvl4pPr>
            <a:lvl5pPr lvl="4" rtl="0">
              <a:lnSpc>
                <a:spcPct val="100000"/>
              </a:lnSpc>
              <a:spcBef>
                <a:spcPts val="0"/>
              </a:spcBef>
              <a:spcAft>
                <a:spcPts val="0"/>
              </a:spcAft>
              <a:buSzPts val="2200"/>
              <a:buFont typeface="Livvic"/>
              <a:buNone/>
              <a:defRPr sz="2200">
                <a:latin typeface="Livvic"/>
                <a:ea typeface="Livvic"/>
                <a:cs typeface="Livvic"/>
                <a:sym typeface="Livvic"/>
              </a:defRPr>
            </a:lvl5pPr>
            <a:lvl6pPr lvl="5" rtl="0">
              <a:lnSpc>
                <a:spcPct val="100000"/>
              </a:lnSpc>
              <a:spcBef>
                <a:spcPts val="0"/>
              </a:spcBef>
              <a:spcAft>
                <a:spcPts val="0"/>
              </a:spcAft>
              <a:buSzPts val="2200"/>
              <a:buFont typeface="Livvic"/>
              <a:buNone/>
              <a:defRPr sz="2200">
                <a:latin typeface="Livvic"/>
                <a:ea typeface="Livvic"/>
                <a:cs typeface="Livvic"/>
                <a:sym typeface="Livvic"/>
              </a:defRPr>
            </a:lvl6pPr>
            <a:lvl7pPr lvl="6" rtl="0">
              <a:lnSpc>
                <a:spcPct val="100000"/>
              </a:lnSpc>
              <a:spcBef>
                <a:spcPts val="0"/>
              </a:spcBef>
              <a:spcAft>
                <a:spcPts val="0"/>
              </a:spcAft>
              <a:buSzPts val="2200"/>
              <a:buFont typeface="Livvic"/>
              <a:buNone/>
              <a:defRPr sz="2200">
                <a:latin typeface="Livvic"/>
                <a:ea typeface="Livvic"/>
                <a:cs typeface="Livvic"/>
                <a:sym typeface="Livvic"/>
              </a:defRPr>
            </a:lvl7pPr>
            <a:lvl8pPr lvl="7" rtl="0">
              <a:lnSpc>
                <a:spcPct val="100000"/>
              </a:lnSpc>
              <a:spcBef>
                <a:spcPts val="0"/>
              </a:spcBef>
              <a:spcAft>
                <a:spcPts val="0"/>
              </a:spcAft>
              <a:buSzPts val="2200"/>
              <a:buFont typeface="Livvic"/>
              <a:buNone/>
              <a:defRPr sz="2200">
                <a:latin typeface="Livvic"/>
                <a:ea typeface="Livvic"/>
                <a:cs typeface="Livvic"/>
                <a:sym typeface="Livvic"/>
              </a:defRPr>
            </a:lvl8pPr>
            <a:lvl9pPr lvl="8" rtl="0">
              <a:lnSpc>
                <a:spcPct val="100000"/>
              </a:lnSpc>
              <a:spcBef>
                <a:spcPts val="0"/>
              </a:spcBef>
              <a:spcAft>
                <a:spcPts val="0"/>
              </a:spcAft>
              <a:buSzPts val="2200"/>
              <a:buFont typeface="Livvic"/>
              <a:buNone/>
              <a:defRPr sz="2200">
                <a:latin typeface="Livvic"/>
                <a:ea typeface="Livvic"/>
                <a:cs typeface="Livvic"/>
                <a:sym typeface="Livvic"/>
              </a:defRPr>
            </a:lvl9pPr>
          </a:lstStyle>
          <a:p>
            <a:endParaRPr/>
          </a:p>
        </p:txBody>
      </p:sp>
      <p:sp>
        <p:nvSpPr>
          <p:cNvPr id="26" name="Google Shape;26;p5"/>
          <p:cNvSpPr txBox="1">
            <a:spLocks noGrp="1"/>
          </p:cNvSpPr>
          <p:nvPr>
            <p:ph type="title" idx="2"/>
          </p:nvPr>
        </p:nvSpPr>
        <p:spPr>
          <a:xfrm>
            <a:off x="1163988" y="3114988"/>
            <a:ext cx="29640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Font typeface="Livvic"/>
              <a:buNone/>
              <a:defRPr sz="2200" b="1">
                <a:latin typeface="Livvic"/>
                <a:ea typeface="Livvic"/>
                <a:cs typeface="Livvic"/>
                <a:sym typeface="Livvic"/>
              </a:defRPr>
            </a:lvl1pPr>
            <a:lvl2pPr lvl="1" rtl="0">
              <a:lnSpc>
                <a:spcPct val="100000"/>
              </a:lnSpc>
              <a:spcBef>
                <a:spcPts val="0"/>
              </a:spcBef>
              <a:spcAft>
                <a:spcPts val="0"/>
              </a:spcAft>
              <a:buSzPts val="2200"/>
              <a:buFont typeface="Livvic"/>
              <a:buNone/>
              <a:defRPr sz="2200">
                <a:latin typeface="Livvic"/>
                <a:ea typeface="Livvic"/>
                <a:cs typeface="Livvic"/>
                <a:sym typeface="Livvic"/>
              </a:defRPr>
            </a:lvl2pPr>
            <a:lvl3pPr lvl="2" rtl="0">
              <a:lnSpc>
                <a:spcPct val="100000"/>
              </a:lnSpc>
              <a:spcBef>
                <a:spcPts val="0"/>
              </a:spcBef>
              <a:spcAft>
                <a:spcPts val="0"/>
              </a:spcAft>
              <a:buSzPts val="2200"/>
              <a:buFont typeface="Livvic"/>
              <a:buNone/>
              <a:defRPr sz="2200">
                <a:latin typeface="Livvic"/>
                <a:ea typeface="Livvic"/>
                <a:cs typeface="Livvic"/>
                <a:sym typeface="Livvic"/>
              </a:defRPr>
            </a:lvl3pPr>
            <a:lvl4pPr lvl="3" rtl="0">
              <a:lnSpc>
                <a:spcPct val="100000"/>
              </a:lnSpc>
              <a:spcBef>
                <a:spcPts val="0"/>
              </a:spcBef>
              <a:spcAft>
                <a:spcPts val="0"/>
              </a:spcAft>
              <a:buSzPts val="2200"/>
              <a:buFont typeface="Livvic"/>
              <a:buNone/>
              <a:defRPr sz="2200">
                <a:latin typeface="Livvic"/>
                <a:ea typeface="Livvic"/>
                <a:cs typeface="Livvic"/>
                <a:sym typeface="Livvic"/>
              </a:defRPr>
            </a:lvl4pPr>
            <a:lvl5pPr lvl="4" rtl="0">
              <a:lnSpc>
                <a:spcPct val="100000"/>
              </a:lnSpc>
              <a:spcBef>
                <a:spcPts val="0"/>
              </a:spcBef>
              <a:spcAft>
                <a:spcPts val="0"/>
              </a:spcAft>
              <a:buSzPts val="2200"/>
              <a:buFont typeface="Livvic"/>
              <a:buNone/>
              <a:defRPr sz="2200">
                <a:latin typeface="Livvic"/>
                <a:ea typeface="Livvic"/>
                <a:cs typeface="Livvic"/>
                <a:sym typeface="Livvic"/>
              </a:defRPr>
            </a:lvl5pPr>
            <a:lvl6pPr lvl="5" rtl="0">
              <a:lnSpc>
                <a:spcPct val="100000"/>
              </a:lnSpc>
              <a:spcBef>
                <a:spcPts val="0"/>
              </a:spcBef>
              <a:spcAft>
                <a:spcPts val="0"/>
              </a:spcAft>
              <a:buSzPts val="2200"/>
              <a:buFont typeface="Livvic"/>
              <a:buNone/>
              <a:defRPr sz="2200">
                <a:latin typeface="Livvic"/>
                <a:ea typeface="Livvic"/>
                <a:cs typeface="Livvic"/>
                <a:sym typeface="Livvic"/>
              </a:defRPr>
            </a:lvl6pPr>
            <a:lvl7pPr lvl="6" rtl="0">
              <a:lnSpc>
                <a:spcPct val="100000"/>
              </a:lnSpc>
              <a:spcBef>
                <a:spcPts val="0"/>
              </a:spcBef>
              <a:spcAft>
                <a:spcPts val="0"/>
              </a:spcAft>
              <a:buSzPts val="2200"/>
              <a:buFont typeface="Livvic"/>
              <a:buNone/>
              <a:defRPr sz="2200">
                <a:latin typeface="Livvic"/>
                <a:ea typeface="Livvic"/>
                <a:cs typeface="Livvic"/>
                <a:sym typeface="Livvic"/>
              </a:defRPr>
            </a:lvl7pPr>
            <a:lvl8pPr lvl="7" rtl="0">
              <a:lnSpc>
                <a:spcPct val="100000"/>
              </a:lnSpc>
              <a:spcBef>
                <a:spcPts val="0"/>
              </a:spcBef>
              <a:spcAft>
                <a:spcPts val="0"/>
              </a:spcAft>
              <a:buSzPts val="2200"/>
              <a:buFont typeface="Livvic"/>
              <a:buNone/>
              <a:defRPr sz="2200">
                <a:latin typeface="Livvic"/>
                <a:ea typeface="Livvic"/>
                <a:cs typeface="Livvic"/>
                <a:sym typeface="Livvic"/>
              </a:defRPr>
            </a:lvl8pPr>
            <a:lvl9pPr lvl="8" rtl="0">
              <a:lnSpc>
                <a:spcPct val="100000"/>
              </a:lnSpc>
              <a:spcBef>
                <a:spcPts val="0"/>
              </a:spcBef>
              <a:spcAft>
                <a:spcPts val="0"/>
              </a:spcAft>
              <a:buSzPts val="2200"/>
              <a:buFont typeface="Livvic"/>
              <a:buNone/>
              <a:defRPr sz="2200">
                <a:latin typeface="Livvic"/>
                <a:ea typeface="Livvic"/>
                <a:cs typeface="Livvic"/>
                <a:sym typeface="Livvic"/>
              </a:defRPr>
            </a:lvl9pPr>
          </a:lstStyle>
          <a:p>
            <a:endParaRPr/>
          </a:p>
        </p:txBody>
      </p:sp>
      <p:sp>
        <p:nvSpPr>
          <p:cNvPr id="27" name="Google Shape;27;p5"/>
          <p:cNvSpPr txBox="1">
            <a:spLocks noGrp="1"/>
          </p:cNvSpPr>
          <p:nvPr>
            <p:ph type="subTitle" idx="3"/>
          </p:nvPr>
        </p:nvSpPr>
        <p:spPr>
          <a:xfrm>
            <a:off x="1163988" y="3507300"/>
            <a:ext cx="2964000" cy="1097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2"/>
        <p:cNvGrpSpPr/>
        <p:nvPr/>
      </p:nvGrpSpPr>
      <p:grpSpPr>
        <a:xfrm>
          <a:off x="0" y="0"/>
          <a:ext cx="0" cy="0"/>
          <a:chOff x="0" y="0"/>
          <a:chExt cx="0" cy="0"/>
        </a:xfrm>
      </p:grpSpPr>
      <p:grpSp>
        <p:nvGrpSpPr>
          <p:cNvPr id="53" name="Google Shape;53;p9"/>
          <p:cNvGrpSpPr/>
          <p:nvPr/>
        </p:nvGrpSpPr>
        <p:grpSpPr>
          <a:xfrm>
            <a:off x="-245023" y="-91675"/>
            <a:ext cx="4817022" cy="5326850"/>
            <a:chOff x="-245023" y="-94025"/>
            <a:chExt cx="4817022" cy="5326850"/>
          </a:xfrm>
        </p:grpSpPr>
        <p:sp>
          <p:nvSpPr>
            <p:cNvPr id="54" name="Google Shape;54;p9"/>
            <p:cNvSpPr/>
            <p:nvPr/>
          </p:nvSpPr>
          <p:spPr>
            <a:xfrm flipH="1">
              <a:off x="-245023" y="-89325"/>
              <a:ext cx="4817022" cy="5322150"/>
            </a:xfrm>
            <a:custGeom>
              <a:avLst/>
              <a:gdLst/>
              <a:ahLst/>
              <a:cxnLst/>
              <a:rect l="l" t="t" r="r" b="b"/>
              <a:pathLst>
                <a:path w="200772" h="212886" extrusionOk="0">
                  <a:moveTo>
                    <a:pt x="198515" y="0"/>
                  </a:moveTo>
                  <a:lnTo>
                    <a:pt x="20232" y="0"/>
                  </a:lnTo>
                  <a:lnTo>
                    <a:pt x="0" y="212134"/>
                  </a:lnTo>
                  <a:lnTo>
                    <a:pt x="200772" y="212886"/>
                  </a:lnTo>
                  <a:close/>
                </a:path>
              </a:pathLst>
            </a:custGeom>
            <a:solidFill>
              <a:schemeClr val="lt2"/>
            </a:solidFill>
            <a:ln>
              <a:noFill/>
            </a:ln>
          </p:spPr>
        </p:sp>
        <p:sp>
          <p:nvSpPr>
            <p:cNvPr id="55" name="Google Shape;55;p9"/>
            <p:cNvSpPr/>
            <p:nvPr/>
          </p:nvSpPr>
          <p:spPr>
            <a:xfrm>
              <a:off x="4162800" y="-94025"/>
              <a:ext cx="261375" cy="2045175"/>
            </a:xfrm>
            <a:custGeom>
              <a:avLst/>
              <a:gdLst/>
              <a:ahLst/>
              <a:cxnLst/>
              <a:rect l="l" t="t" r="r" b="b"/>
              <a:pathLst>
                <a:path w="10455" h="81807" extrusionOk="0">
                  <a:moveTo>
                    <a:pt x="6505" y="81807"/>
                  </a:moveTo>
                  <a:lnTo>
                    <a:pt x="10455" y="0"/>
                  </a:lnTo>
                  <a:lnTo>
                    <a:pt x="0" y="188"/>
                  </a:lnTo>
                  <a:close/>
                </a:path>
              </a:pathLst>
            </a:custGeom>
            <a:solidFill>
              <a:schemeClr val="accent2"/>
            </a:solidFill>
            <a:ln>
              <a:noFill/>
            </a:ln>
          </p:spPr>
        </p:sp>
      </p:grpSp>
      <p:sp>
        <p:nvSpPr>
          <p:cNvPr id="56" name="Google Shape;56;p9"/>
          <p:cNvSpPr txBox="1">
            <a:spLocks noGrp="1"/>
          </p:cNvSpPr>
          <p:nvPr>
            <p:ph type="title"/>
          </p:nvPr>
        </p:nvSpPr>
        <p:spPr>
          <a:xfrm>
            <a:off x="4965575" y="1763700"/>
            <a:ext cx="3069900" cy="581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a:lvl1pPr>
            <a:lvl2pPr lvl="1" algn="ctr" rtl="0">
              <a:spcBef>
                <a:spcPts val="0"/>
              </a:spcBef>
              <a:spcAft>
                <a:spcPts val="0"/>
              </a:spcAft>
              <a:buClr>
                <a:schemeClr val="dk2"/>
              </a:buClr>
              <a:buSzPts val="2400"/>
              <a:buNone/>
              <a:defRPr sz="2400">
                <a:solidFill>
                  <a:schemeClr val="dk2"/>
                </a:solidFill>
              </a:defRPr>
            </a:lvl2pPr>
            <a:lvl3pPr lvl="2" algn="ctr" rtl="0">
              <a:spcBef>
                <a:spcPts val="0"/>
              </a:spcBef>
              <a:spcAft>
                <a:spcPts val="0"/>
              </a:spcAft>
              <a:buClr>
                <a:schemeClr val="dk2"/>
              </a:buClr>
              <a:buSzPts val="2400"/>
              <a:buNone/>
              <a:defRPr sz="2400">
                <a:solidFill>
                  <a:schemeClr val="dk2"/>
                </a:solidFill>
              </a:defRPr>
            </a:lvl3pPr>
            <a:lvl4pPr lvl="3" algn="ctr" rtl="0">
              <a:spcBef>
                <a:spcPts val="0"/>
              </a:spcBef>
              <a:spcAft>
                <a:spcPts val="0"/>
              </a:spcAft>
              <a:buClr>
                <a:schemeClr val="dk2"/>
              </a:buClr>
              <a:buSzPts val="2400"/>
              <a:buNone/>
              <a:defRPr sz="2400">
                <a:solidFill>
                  <a:schemeClr val="dk2"/>
                </a:solidFill>
              </a:defRPr>
            </a:lvl4pPr>
            <a:lvl5pPr lvl="4" algn="ctr" rtl="0">
              <a:spcBef>
                <a:spcPts val="0"/>
              </a:spcBef>
              <a:spcAft>
                <a:spcPts val="0"/>
              </a:spcAft>
              <a:buClr>
                <a:schemeClr val="dk2"/>
              </a:buClr>
              <a:buSzPts val="2400"/>
              <a:buNone/>
              <a:defRPr sz="2400">
                <a:solidFill>
                  <a:schemeClr val="dk2"/>
                </a:solidFill>
              </a:defRPr>
            </a:lvl5pPr>
            <a:lvl6pPr lvl="5" algn="ctr" rtl="0">
              <a:spcBef>
                <a:spcPts val="0"/>
              </a:spcBef>
              <a:spcAft>
                <a:spcPts val="0"/>
              </a:spcAft>
              <a:buClr>
                <a:schemeClr val="dk2"/>
              </a:buClr>
              <a:buSzPts val="2400"/>
              <a:buNone/>
              <a:defRPr sz="2400">
                <a:solidFill>
                  <a:schemeClr val="dk2"/>
                </a:solidFill>
              </a:defRPr>
            </a:lvl6pPr>
            <a:lvl7pPr lvl="6" algn="ctr" rtl="0">
              <a:spcBef>
                <a:spcPts val="0"/>
              </a:spcBef>
              <a:spcAft>
                <a:spcPts val="0"/>
              </a:spcAft>
              <a:buClr>
                <a:schemeClr val="dk2"/>
              </a:buClr>
              <a:buSzPts val="2400"/>
              <a:buNone/>
              <a:defRPr sz="2400">
                <a:solidFill>
                  <a:schemeClr val="dk2"/>
                </a:solidFill>
              </a:defRPr>
            </a:lvl7pPr>
            <a:lvl8pPr lvl="7" algn="ctr" rtl="0">
              <a:spcBef>
                <a:spcPts val="0"/>
              </a:spcBef>
              <a:spcAft>
                <a:spcPts val="0"/>
              </a:spcAft>
              <a:buClr>
                <a:schemeClr val="dk2"/>
              </a:buClr>
              <a:buSzPts val="2400"/>
              <a:buNone/>
              <a:defRPr sz="2400">
                <a:solidFill>
                  <a:schemeClr val="dk2"/>
                </a:solidFill>
              </a:defRPr>
            </a:lvl8pPr>
            <a:lvl9pPr lvl="8" algn="ctr" rtl="0">
              <a:spcBef>
                <a:spcPts val="0"/>
              </a:spcBef>
              <a:spcAft>
                <a:spcPts val="0"/>
              </a:spcAft>
              <a:buClr>
                <a:schemeClr val="dk2"/>
              </a:buClr>
              <a:buSzPts val="2400"/>
              <a:buNone/>
              <a:defRPr sz="2400">
                <a:solidFill>
                  <a:schemeClr val="dk2"/>
                </a:solidFill>
              </a:defRPr>
            </a:lvl9pPr>
          </a:lstStyle>
          <a:p>
            <a:endParaRPr/>
          </a:p>
        </p:txBody>
      </p:sp>
      <p:sp>
        <p:nvSpPr>
          <p:cNvPr id="57" name="Google Shape;57;p9"/>
          <p:cNvSpPr txBox="1">
            <a:spLocks noGrp="1"/>
          </p:cNvSpPr>
          <p:nvPr>
            <p:ph type="subTitle" idx="1"/>
          </p:nvPr>
        </p:nvSpPr>
        <p:spPr>
          <a:xfrm>
            <a:off x="4965575" y="2292800"/>
            <a:ext cx="3069900" cy="115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600"/>
            </a:lvl1pPr>
            <a:lvl2pPr lvl="1" algn="ctr" rtl="0">
              <a:lnSpc>
                <a:spcPct val="100000"/>
              </a:lnSpc>
              <a:spcBef>
                <a:spcPts val="0"/>
              </a:spcBef>
              <a:spcAft>
                <a:spcPts val="0"/>
              </a:spcAft>
              <a:buNone/>
              <a:defRPr sz="1600">
                <a:solidFill>
                  <a:schemeClr val="dk2"/>
                </a:solidFill>
              </a:defRPr>
            </a:lvl2pPr>
            <a:lvl3pPr lvl="2" algn="ctr" rtl="0">
              <a:lnSpc>
                <a:spcPct val="100000"/>
              </a:lnSpc>
              <a:spcBef>
                <a:spcPts val="0"/>
              </a:spcBef>
              <a:spcAft>
                <a:spcPts val="0"/>
              </a:spcAft>
              <a:buNone/>
              <a:defRPr sz="1600">
                <a:solidFill>
                  <a:schemeClr val="dk2"/>
                </a:solidFill>
              </a:defRPr>
            </a:lvl3pPr>
            <a:lvl4pPr lvl="3" algn="ctr" rtl="0">
              <a:lnSpc>
                <a:spcPct val="100000"/>
              </a:lnSpc>
              <a:spcBef>
                <a:spcPts val="0"/>
              </a:spcBef>
              <a:spcAft>
                <a:spcPts val="0"/>
              </a:spcAft>
              <a:buNone/>
              <a:defRPr sz="1600">
                <a:solidFill>
                  <a:schemeClr val="dk2"/>
                </a:solidFill>
              </a:defRPr>
            </a:lvl4pPr>
            <a:lvl5pPr lvl="4" algn="ctr" rtl="0">
              <a:lnSpc>
                <a:spcPct val="100000"/>
              </a:lnSpc>
              <a:spcBef>
                <a:spcPts val="0"/>
              </a:spcBef>
              <a:spcAft>
                <a:spcPts val="0"/>
              </a:spcAft>
              <a:buNone/>
              <a:defRPr sz="1600">
                <a:solidFill>
                  <a:schemeClr val="dk2"/>
                </a:solidFill>
              </a:defRPr>
            </a:lvl5pPr>
            <a:lvl6pPr lvl="5" algn="ctr" rtl="0">
              <a:lnSpc>
                <a:spcPct val="100000"/>
              </a:lnSpc>
              <a:spcBef>
                <a:spcPts val="0"/>
              </a:spcBef>
              <a:spcAft>
                <a:spcPts val="0"/>
              </a:spcAft>
              <a:buNone/>
              <a:defRPr sz="1600">
                <a:solidFill>
                  <a:schemeClr val="dk2"/>
                </a:solidFill>
              </a:defRPr>
            </a:lvl6pPr>
            <a:lvl7pPr lvl="6" algn="ctr" rtl="0">
              <a:lnSpc>
                <a:spcPct val="100000"/>
              </a:lnSpc>
              <a:spcBef>
                <a:spcPts val="0"/>
              </a:spcBef>
              <a:spcAft>
                <a:spcPts val="0"/>
              </a:spcAft>
              <a:buNone/>
              <a:defRPr sz="1600">
                <a:solidFill>
                  <a:schemeClr val="dk2"/>
                </a:solidFill>
              </a:defRPr>
            </a:lvl7pPr>
            <a:lvl8pPr lvl="7" algn="ctr" rtl="0">
              <a:lnSpc>
                <a:spcPct val="100000"/>
              </a:lnSpc>
              <a:spcBef>
                <a:spcPts val="0"/>
              </a:spcBef>
              <a:spcAft>
                <a:spcPts val="0"/>
              </a:spcAft>
              <a:buNone/>
              <a:defRPr sz="1600">
                <a:solidFill>
                  <a:schemeClr val="dk2"/>
                </a:solidFill>
              </a:defRPr>
            </a:lvl8pPr>
            <a:lvl9pPr lvl="8" algn="ctr" rtl="0">
              <a:lnSpc>
                <a:spcPct val="100000"/>
              </a:lnSpc>
              <a:spcBef>
                <a:spcPts val="0"/>
              </a:spcBef>
              <a:spcAft>
                <a:spcPts val="0"/>
              </a:spcAft>
              <a:buNone/>
              <a:defRPr sz="1600">
                <a:solidFill>
                  <a:schemeClr val="dk2"/>
                </a:solidFill>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74"/>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wo column text 2">
  <p:cSld name="CUSTOM_8">
    <p:spTree>
      <p:nvGrpSpPr>
        <p:cNvPr id="1" name="Shape 197"/>
        <p:cNvGrpSpPr/>
        <p:nvPr/>
      </p:nvGrpSpPr>
      <p:grpSpPr>
        <a:xfrm>
          <a:off x="0" y="0"/>
          <a:ext cx="0" cy="0"/>
          <a:chOff x="0" y="0"/>
          <a:chExt cx="0" cy="0"/>
        </a:xfrm>
      </p:grpSpPr>
      <p:grpSp>
        <p:nvGrpSpPr>
          <p:cNvPr id="198" name="Google Shape;198;p24"/>
          <p:cNvGrpSpPr/>
          <p:nvPr/>
        </p:nvGrpSpPr>
        <p:grpSpPr>
          <a:xfrm flipH="1">
            <a:off x="4248150" y="-323850"/>
            <a:ext cx="5143500" cy="5943600"/>
            <a:chOff x="-171450" y="-323850"/>
            <a:chExt cx="5143500" cy="5943600"/>
          </a:xfrm>
        </p:grpSpPr>
        <p:sp>
          <p:nvSpPr>
            <p:cNvPr id="199" name="Google Shape;199;p24"/>
            <p:cNvSpPr/>
            <p:nvPr/>
          </p:nvSpPr>
          <p:spPr>
            <a:xfrm flipH="1">
              <a:off x="-171450" y="-323850"/>
              <a:ext cx="5143500" cy="5943600"/>
            </a:xfrm>
            <a:custGeom>
              <a:avLst/>
              <a:gdLst/>
              <a:ahLst/>
              <a:cxnLst/>
              <a:rect l="l" t="t" r="r" b="b"/>
              <a:pathLst>
                <a:path w="205740" h="237744" extrusionOk="0">
                  <a:moveTo>
                    <a:pt x="25908" y="0"/>
                  </a:moveTo>
                  <a:lnTo>
                    <a:pt x="0" y="115824"/>
                  </a:lnTo>
                  <a:lnTo>
                    <a:pt x="16764" y="237744"/>
                  </a:lnTo>
                  <a:lnTo>
                    <a:pt x="205740" y="237744"/>
                  </a:lnTo>
                  <a:lnTo>
                    <a:pt x="205740" y="1524"/>
                  </a:lnTo>
                  <a:close/>
                </a:path>
              </a:pathLst>
            </a:custGeom>
            <a:solidFill>
              <a:schemeClr val="accent3"/>
            </a:solidFill>
            <a:ln>
              <a:noFill/>
            </a:ln>
          </p:spPr>
        </p:sp>
        <p:sp>
          <p:nvSpPr>
            <p:cNvPr id="200" name="Google Shape;200;p24"/>
            <p:cNvSpPr/>
            <p:nvPr/>
          </p:nvSpPr>
          <p:spPr>
            <a:xfrm flipH="1">
              <a:off x="4371975" y="-323850"/>
              <a:ext cx="438150" cy="1962150"/>
            </a:xfrm>
            <a:custGeom>
              <a:avLst/>
              <a:gdLst/>
              <a:ahLst/>
              <a:cxnLst/>
              <a:rect l="l" t="t" r="r" b="b"/>
              <a:pathLst>
                <a:path w="17526" h="78486" extrusionOk="0">
                  <a:moveTo>
                    <a:pt x="17526" y="0"/>
                  </a:moveTo>
                  <a:lnTo>
                    <a:pt x="3429" y="0"/>
                  </a:lnTo>
                  <a:lnTo>
                    <a:pt x="0" y="78486"/>
                  </a:lnTo>
                  <a:close/>
                </a:path>
              </a:pathLst>
            </a:custGeom>
            <a:solidFill>
              <a:schemeClr val="accent1"/>
            </a:solidFill>
            <a:ln>
              <a:noFill/>
            </a:ln>
          </p:spPr>
        </p:sp>
      </p:grpSp>
      <p:sp>
        <p:nvSpPr>
          <p:cNvPr id="201" name="Google Shape;201;p24"/>
          <p:cNvSpPr txBox="1">
            <a:spLocks noGrp="1"/>
          </p:cNvSpPr>
          <p:nvPr>
            <p:ph type="subTitle" idx="1"/>
          </p:nvPr>
        </p:nvSpPr>
        <p:spPr>
          <a:xfrm>
            <a:off x="1032469" y="3418962"/>
            <a:ext cx="2962800" cy="1103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00"/>
            </a:lvl1pPr>
            <a:lvl2pPr lvl="1" algn="ctr" rtl="0">
              <a:lnSpc>
                <a:spcPct val="100000"/>
              </a:lnSpc>
              <a:spcBef>
                <a:spcPts val="0"/>
              </a:spcBef>
              <a:spcAft>
                <a:spcPts val="0"/>
              </a:spcAft>
              <a:buNone/>
              <a:defRPr sz="1800"/>
            </a:lvl2pPr>
            <a:lvl3pPr lvl="2" algn="ctr" rtl="0">
              <a:lnSpc>
                <a:spcPct val="100000"/>
              </a:lnSpc>
              <a:spcBef>
                <a:spcPts val="0"/>
              </a:spcBef>
              <a:spcAft>
                <a:spcPts val="0"/>
              </a:spcAft>
              <a:buNone/>
              <a:defRPr sz="1800"/>
            </a:lvl3pPr>
            <a:lvl4pPr lvl="3" algn="ctr" rtl="0">
              <a:lnSpc>
                <a:spcPct val="100000"/>
              </a:lnSpc>
              <a:spcBef>
                <a:spcPts val="0"/>
              </a:spcBef>
              <a:spcAft>
                <a:spcPts val="0"/>
              </a:spcAft>
              <a:buNone/>
              <a:defRPr sz="1800"/>
            </a:lvl4pPr>
            <a:lvl5pPr lvl="4" algn="ctr" rtl="0">
              <a:lnSpc>
                <a:spcPct val="100000"/>
              </a:lnSpc>
              <a:spcBef>
                <a:spcPts val="0"/>
              </a:spcBef>
              <a:spcAft>
                <a:spcPts val="0"/>
              </a:spcAft>
              <a:buNone/>
              <a:defRPr sz="1800"/>
            </a:lvl5pPr>
            <a:lvl6pPr lvl="5" algn="ctr" rtl="0">
              <a:lnSpc>
                <a:spcPct val="100000"/>
              </a:lnSpc>
              <a:spcBef>
                <a:spcPts val="0"/>
              </a:spcBef>
              <a:spcAft>
                <a:spcPts val="0"/>
              </a:spcAft>
              <a:buNone/>
              <a:defRPr sz="1800"/>
            </a:lvl6pPr>
            <a:lvl7pPr lvl="6" algn="ctr" rtl="0">
              <a:lnSpc>
                <a:spcPct val="100000"/>
              </a:lnSpc>
              <a:spcBef>
                <a:spcPts val="0"/>
              </a:spcBef>
              <a:spcAft>
                <a:spcPts val="0"/>
              </a:spcAft>
              <a:buNone/>
              <a:defRPr sz="1800"/>
            </a:lvl7pPr>
            <a:lvl8pPr lvl="7" algn="ctr" rtl="0">
              <a:lnSpc>
                <a:spcPct val="100000"/>
              </a:lnSpc>
              <a:spcBef>
                <a:spcPts val="0"/>
              </a:spcBef>
              <a:spcAft>
                <a:spcPts val="0"/>
              </a:spcAft>
              <a:buNone/>
              <a:defRPr sz="1800"/>
            </a:lvl8pPr>
            <a:lvl9pPr lvl="8" algn="ctr" rtl="0">
              <a:lnSpc>
                <a:spcPct val="100000"/>
              </a:lnSpc>
              <a:spcBef>
                <a:spcPts val="0"/>
              </a:spcBef>
              <a:spcAft>
                <a:spcPts val="0"/>
              </a:spcAft>
              <a:buNone/>
              <a:defRPr sz="1800"/>
            </a:lvl9pPr>
          </a:lstStyle>
          <a:p>
            <a:endParaRPr/>
          </a:p>
        </p:txBody>
      </p:sp>
      <p:sp>
        <p:nvSpPr>
          <p:cNvPr id="202" name="Google Shape;202;p24"/>
          <p:cNvSpPr txBox="1">
            <a:spLocks noGrp="1"/>
          </p:cNvSpPr>
          <p:nvPr>
            <p:ph type="title"/>
          </p:nvPr>
        </p:nvSpPr>
        <p:spPr>
          <a:xfrm>
            <a:off x="1032456" y="2874249"/>
            <a:ext cx="29628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000"/>
              <a:buNone/>
              <a:defRPr/>
            </a:lvl1pPr>
            <a:lvl2pPr lvl="1" rtl="0">
              <a:lnSpc>
                <a:spcPct val="100000"/>
              </a:lnSpc>
              <a:spcBef>
                <a:spcPts val="0"/>
              </a:spcBef>
              <a:spcAft>
                <a:spcPts val="0"/>
              </a:spcAft>
              <a:buSzPts val="3000"/>
              <a:buNone/>
              <a:defRPr sz="3000"/>
            </a:lvl2pPr>
            <a:lvl3pPr lvl="2" rtl="0">
              <a:lnSpc>
                <a:spcPct val="100000"/>
              </a:lnSpc>
              <a:spcBef>
                <a:spcPts val="0"/>
              </a:spcBef>
              <a:spcAft>
                <a:spcPts val="0"/>
              </a:spcAft>
              <a:buSzPts val="3000"/>
              <a:buNone/>
              <a:defRPr sz="3000"/>
            </a:lvl3pPr>
            <a:lvl4pPr lvl="3" rtl="0">
              <a:lnSpc>
                <a:spcPct val="100000"/>
              </a:lnSpc>
              <a:spcBef>
                <a:spcPts val="0"/>
              </a:spcBef>
              <a:spcAft>
                <a:spcPts val="0"/>
              </a:spcAft>
              <a:buSzPts val="3000"/>
              <a:buNone/>
              <a:defRPr sz="3000"/>
            </a:lvl4pPr>
            <a:lvl5pPr lvl="4" rtl="0">
              <a:lnSpc>
                <a:spcPct val="100000"/>
              </a:lnSpc>
              <a:spcBef>
                <a:spcPts val="0"/>
              </a:spcBef>
              <a:spcAft>
                <a:spcPts val="0"/>
              </a:spcAft>
              <a:buSzPts val="3000"/>
              <a:buNone/>
              <a:defRPr sz="3000"/>
            </a:lvl5pPr>
            <a:lvl6pPr lvl="5" rtl="0">
              <a:lnSpc>
                <a:spcPct val="100000"/>
              </a:lnSpc>
              <a:spcBef>
                <a:spcPts val="0"/>
              </a:spcBef>
              <a:spcAft>
                <a:spcPts val="0"/>
              </a:spcAft>
              <a:buSzPts val="3000"/>
              <a:buNone/>
              <a:defRPr sz="3000"/>
            </a:lvl6pPr>
            <a:lvl7pPr lvl="6" rtl="0">
              <a:lnSpc>
                <a:spcPct val="100000"/>
              </a:lnSpc>
              <a:spcBef>
                <a:spcPts val="0"/>
              </a:spcBef>
              <a:spcAft>
                <a:spcPts val="0"/>
              </a:spcAft>
              <a:buSzPts val="3000"/>
              <a:buNone/>
              <a:defRPr sz="3000"/>
            </a:lvl7pPr>
            <a:lvl8pPr lvl="7" rtl="0">
              <a:lnSpc>
                <a:spcPct val="100000"/>
              </a:lnSpc>
              <a:spcBef>
                <a:spcPts val="0"/>
              </a:spcBef>
              <a:spcAft>
                <a:spcPts val="0"/>
              </a:spcAft>
              <a:buSzPts val="3000"/>
              <a:buNone/>
              <a:defRPr sz="3000"/>
            </a:lvl8pPr>
            <a:lvl9pPr lvl="8" rtl="0">
              <a:lnSpc>
                <a:spcPct val="100000"/>
              </a:lnSpc>
              <a:spcBef>
                <a:spcPts val="0"/>
              </a:spcBef>
              <a:spcAft>
                <a:spcPts val="0"/>
              </a:spcAft>
              <a:buSzPts val="3000"/>
              <a:buNone/>
              <a:defRPr sz="3000"/>
            </a:lvl9pPr>
          </a:lstStyle>
          <a:p>
            <a:endParaRPr/>
          </a:p>
        </p:txBody>
      </p:sp>
      <p:sp>
        <p:nvSpPr>
          <p:cNvPr id="203" name="Google Shape;203;p24"/>
          <p:cNvSpPr txBox="1">
            <a:spLocks noGrp="1"/>
          </p:cNvSpPr>
          <p:nvPr>
            <p:ph type="title" idx="2"/>
          </p:nvPr>
        </p:nvSpPr>
        <p:spPr>
          <a:xfrm>
            <a:off x="5147531" y="2874249"/>
            <a:ext cx="2964000" cy="572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000"/>
              <a:buNone/>
              <a:defRPr/>
            </a:lvl1pPr>
            <a:lvl2pPr lvl="1" rtl="0">
              <a:lnSpc>
                <a:spcPct val="100000"/>
              </a:lnSpc>
              <a:spcBef>
                <a:spcPts val="0"/>
              </a:spcBef>
              <a:spcAft>
                <a:spcPts val="0"/>
              </a:spcAft>
              <a:buClr>
                <a:schemeClr val="dk1"/>
              </a:buClr>
              <a:buSzPts val="3000"/>
              <a:buNone/>
              <a:defRPr sz="3000">
                <a:solidFill>
                  <a:schemeClr val="dk1"/>
                </a:solidFill>
              </a:defRPr>
            </a:lvl2pPr>
            <a:lvl3pPr lvl="2" rtl="0">
              <a:lnSpc>
                <a:spcPct val="100000"/>
              </a:lnSpc>
              <a:spcBef>
                <a:spcPts val="0"/>
              </a:spcBef>
              <a:spcAft>
                <a:spcPts val="0"/>
              </a:spcAft>
              <a:buClr>
                <a:schemeClr val="dk1"/>
              </a:buClr>
              <a:buSzPts val="3000"/>
              <a:buNone/>
              <a:defRPr sz="3000">
                <a:solidFill>
                  <a:schemeClr val="dk1"/>
                </a:solidFill>
              </a:defRPr>
            </a:lvl3pPr>
            <a:lvl4pPr lvl="3" rtl="0">
              <a:lnSpc>
                <a:spcPct val="100000"/>
              </a:lnSpc>
              <a:spcBef>
                <a:spcPts val="0"/>
              </a:spcBef>
              <a:spcAft>
                <a:spcPts val="0"/>
              </a:spcAft>
              <a:buClr>
                <a:schemeClr val="dk1"/>
              </a:buClr>
              <a:buSzPts val="3000"/>
              <a:buNone/>
              <a:defRPr sz="3000">
                <a:solidFill>
                  <a:schemeClr val="dk1"/>
                </a:solidFill>
              </a:defRPr>
            </a:lvl4pPr>
            <a:lvl5pPr lvl="4" rtl="0">
              <a:lnSpc>
                <a:spcPct val="100000"/>
              </a:lnSpc>
              <a:spcBef>
                <a:spcPts val="0"/>
              </a:spcBef>
              <a:spcAft>
                <a:spcPts val="0"/>
              </a:spcAft>
              <a:buClr>
                <a:schemeClr val="dk1"/>
              </a:buClr>
              <a:buSzPts val="3000"/>
              <a:buNone/>
              <a:defRPr sz="3000">
                <a:solidFill>
                  <a:schemeClr val="dk1"/>
                </a:solidFill>
              </a:defRPr>
            </a:lvl5pPr>
            <a:lvl6pPr lvl="5" rtl="0">
              <a:lnSpc>
                <a:spcPct val="100000"/>
              </a:lnSpc>
              <a:spcBef>
                <a:spcPts val="0"/>
              </a:spcBef>
              <a:spcAft>
                <a:spcPts val="0"/>
              </a:spcAft>
              <a:buClr>
                <a:schemeClr val="dk1"/>
              </a:buClr>
              <a:buSzPts val="3000"/>
              <a:buNone/>
              <a:defRPr sz="3000">
                <a:solidFill>
                  <a:schemeClr val="dk1"/>
                </a:solidFill>
              </a:defRPr>
            </a:lvl6pPr>
            <a:lvl7pPr lvl="6" rtl="0">
              <a:lnSpc>
                <a:spcPct val="100000"/>
              </a:lnSpc>
              <a:spcBef>
                <a:spcPts val="0"/>
              </a:spcBef>
              <a:spcAft>
                <a:spcPts val="0"/>
              </a:spcAft>
              <a:buClr>
                <a:schemeClr val="dk1"/>
              </a:buClr>
              <a:buSzPts val="3000"/>
              <a:buNone/>
              <a:defRPr sz="3000">
                <a:solidFill>
                  <a:schemeClr val="dk1"/>
                </a:solidFill>
              </a:defRPr>
            </a:lvl7pPr>
            <a:lvl8pPr lvl="7" rtl="0">
              <a:lnSpc>
                <a:spcPct val="100000"/>
              </a:lnSpc>
              <a:spcBef>
                <a:spcPts val="0"/>
              </a:spcBef>
              <a:spcAft>
                <a:spcPts val="0"/>
              </a:spcAft>
              <a:buClr>
                <a:schemeClr val="dk1"/>
              </a:buClr>
              <a:buSzPts val="3000"/>
              <a:buNone/>
              <a:defRPr sz="3000">
                <a:solidFill>
                  <a:schemeClr val="dk1"/>
                </a:solidFill>
              </a:defRPr>
            </a:lvl8pPr>
            <a:lvl9pPr lvl="8" rtl="0">
              <a:lnSpc>
                <a:spcPct val="100000"/>
              </a:lnSpc>
              <a:spcBef>
                <a:spcPts val="0"/>
              </a:spcBef>
              <a:spcAft>
                <a:spcPts val="0"/>
              </a:spcAft>
              <a:buClr>
                <a:schemeClr val="dk1"/>
              </a:buClr>
              <a:buSzPts val="3000"/>
              <a:buNone/>
              <a:defRPr sz="3000">
                <a:solidFill>
                  <a:schemeClr val="dk1"/>
                </a:solidFill>
              </a:defRPr>
            </a:lvl9pPr>
          </a:lstStyle>
          <a:p>
            <a:endParaRPr/>
          </a:p>
        </p:txBody>
      </p:sp>
      <p:sp>
        <p:nvSpPr>
          <p:cNvPr id="204" name="Google Shape;204;p24"/>
          <p:cNvSpPr txBox="1">
            <a:spLocks noGrp="1"/>
          </p:cNvSpPr>
          <p:nvPr>
            <p:ph type="subTitle" idx="3"/>
          </p:nvPr>
        </p:nvSpPr>
        <p:spPr>
          <a:xfrm>
            <a:off x="5147544" y="3418962"/>
            <a:ext cx="2964000" cy="1103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00"/>
            </a:lvl1pPr>
            <a:lvl2pPr lvl="1" algn="ctr" rtl="0">
              <a:lnSpc>
                <a:spcPct val="100000"/>
              </a:lnSpc>
              <a:spcBef>
                <a:spcPts val="0"/>
              </a:spcBef>
              <a:spcAft>
                <a:spcPts val="0"/>
              </a:spcAft>
              <a:buNone/>
              <a:defRPr sz="1800"/>
            </a:lvl2pPr>
            <a:lvl3pPr lvl="2" algn="ctr" rtl="0">
              <a:lnSpc>
                <a:spcPct val="100000"/>
              </a:lnSpc>
              <a:spcBef>
                <a:spcPts val="0"/>
              </a:spcBef>
              <a:spcAft>
                <a:spcPts val="0"/>
              </a:spcAft>
              <a:buNone/>
              <a:defRPr sz="1800"/>
            </a:lvl3pPr>
            <a:lvl4pPr lvl="3" algn="ctr" rtl="0">
              <a:lnSpc>
                <a:spcPct val="100000"/>
              </a:lnSpc>
              <a:spcBef>
                <a:spcPts val="0"/>
              </a:spcBef>
              <a:spcAft>
                <a:spcPts val="0"/>
              </a:spcAft>
              <a:buNone/>
              <a:defRPr sz="1800"/>
            </a:lvl4pPr>
            <a:lvl5pPr lvl="4" algn="ctr" rtl="0">
              <a:lnSpc>
                <a:spcPct val="100000"/>
              </a:lnSpc>
              <a:spcBef>
                <a:spcPts val="0"/>
              </a:spcBef>
              <a:spcAft>
                <a:spcPts val="0"/>
              </a:spcAft>
              <a:buNone/>
              <a:defRPr sz="1800"/>
            </a:lvl5pPr>
            <a:lvl6pPr lvl="5" algn="ctr" rtl="0">
              <a:lnSpc>
                <a:spcPct val="100000"/>
              </a:lnSpc>
              <a:spcBef>
                <a:spcPts val="0"/>
              </a:spcBef>
              <a:spcAft>
                <a:spcPts val="0"/>
              </a:spcAft>
              <a:buNone/>
              <a:defRPr sz="1800"/>
            </a:lvl6pPr>
            <a:lvl7pPr lvl="6" algn="ctr" rtl="0">
              <a:lnSpc>
                <a:spcPct val="100000"/>
              </a:lnSpc>
              <a:spcBef>
                <a:spcPts val="0"/>
              </a:spcBef>
              <a:spcAft>
                <a:spcPts val="0"/>
              </a:spcAft>
              <a:buNone/>
              <a:defRPr sz="1800"/>
            </a:lvl7pPr>
            <a:lvl8pPr lvl="7" algn="ctr" rtl="0">
              <a:lnSpc>
                <a:spcPct val="100000"/>
              </a:lnSpc>
              <a:spcBef>
                <a:spcPts val="0"/>
              </a:spcBef>
              <a:spcAft>
                <a:spcPts val="0"/>
              </a:spcAft>
              <a:buNone/>
              <a:defRPr sz="1800"/>
            </a:lvl8pPr>
            <a:lvl9pPr lvl="8" algn="ctr" rtl="0">
              <a:lnSpc>
                <a:spcPct val="100000"/>
              </a:lnSpc>
              <a:spcBef>
                <a:spcPts val="0"/>
              </a:spcBef>
              <a:spcAft>
                <a:spcPts val="0"/>
              </a:spcAft>
              <a:buNone/>
              <a:defRPr sz="1800"/>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6" y="539500"/>
            <a:ext cx="77175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Carter One"/>
              <a:buNone/>
              <a:defRPr sz="3000">
                <a:solidFill>
                  <a:schemeClr val="dk1"/>
                </a:solidFill>
                <a:latin typeface="Carter One"/>
                <a:ea typeface="Carter One"/>
                <a:cs typeface="Carter One"/>
                <a:sym typeface="Carter One"/>
              </a:defRPr>
            </a:lvl1pPr>
            <a:lvl2pPr lvl="1">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2pPr>
            <a:lvl3pPr lvl="2">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3pPr>
            <a:lvl4pPr lvl="3">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4pPr>
            <a:lvl5pPr lvl="4">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5pPr>
            <a:lvl6pPr lvl="5">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6pPr>
            <a:lvl7pPr lvl="6">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7pPr>
            <a:lvl8pPr lvl="7">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8pPr>
            <a:lvl9pPr lvl="8">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9pPr>
          </a:lstStyle>
          <a:p>
            <a:endParaRPr/>
          </a:p>
        </p:txBody>
      </p:sp>
      <p:sp>
        <p:nvSpPr>
          <p:cNvPr id="7" name="Google Shape;7;p1"/>
          <p:cNvSpPr txBox="1">
            <a:spLocks noGrp="1"/>
          </p:cNvSpPr>
          <p:nvPr>
            <p:ph type="body" idx="1"/>
          </p:nvPr>
        </p:nvSpPr>
        <p:spPr>
          <a:xfrm>
            <a:off x="713225" y="1480575"/>
            <a:ext cx="7717500" cy="31233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1pPr>
            <a:lvl2pPr marL="914400" lvl="1"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2pPr>
            <a:lvl3pPr marL="1371600" lvl="2"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3pPr>
            <a:lvl4pPr marL="1828800" lvl="3"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4pPr>
            <a:lvl5pPr marL="2286000" lvl="4"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5pPr>
            <a:lvl6pPr marL="2743200" lvl="5"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6pPr>
            <a:lvl7pPr marL="3200400" lvl="6"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7pPr>
            <a:lvl8pPr marL="3657600" lvl="7"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8pPr>
            <a:lvl9pPr marL="4114800" lvl="8"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5" r:id="rId4"/>
    <p:sldLayoutId id="2147483658" r:id="rId5"/>
    <p:sldLayoutId id="2147483670"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_Toc120712611"/><Relationship Id="rId13" Type="http://schemas.openxmlformats.org/officeDocument/2006/relationships/hyperlink" Target="#_Toc120712616"/><Relationship Id="rId18" Type="http://schemas.openxmlformats.org/officeDocument/2006/relationships/hyperlink" Target="#_Toc120712621"/><Relationship Id="rId3" Type="http://schemas.openxmlformats.org/officeDocument/2006/relationships/hyperlink" Target="#_Toc120712606"/><Relationship Id="rId21" Type="http://schemas.openxmlformats.org/officeDocument/2006/relationships/hyperlink" Target="#_Toc120712624"/><Relationship Id="rId7" Type="http://schemas.openxmlformats.org/officeDocument/2006/relationships/hyperlink" Target="#_Toc120712610"/><Relationship Id="rId12" Type="http://schemas.openxmlformats.org/officeDocument/2006/relationships/hyperlink" Target="#_Toc120712615"/><Relationship Id="rId17" Type="http://schemas.openxmlformats.org/officeDocument/2006/relationships/hyperlink" Target="#_Toc120712620"/><Relationship Id="rId2" Type="http://schemas.openxmlformats.org/officeDocument/2006/relationships/hyperlink" Target="#_Toc120712605"/><Relationship Id="rId16" Type="http://schemas.openxmlformats.org/officeDocument/2006/relationships/hyperlink" Target="#_Toc120712619"/><Relationship Id="rId20" Type="http://schemas.openxmlformats.org/officeDocument/2006/relationships/hyperlink" Target="#_Toc120712623"/><Relationship Id="rId1" Type="http://schemas.openxmlformats.org/officeDocument/2006/relationships/slideLayout" Target="../slideLayouts/slideLayout2.xml"/><Relationship Id="rId6" Type="http://schemas.openxmlformats.org/officeDocument/2006/relationships/hyperlink" Target="#_Toc120712609"/><Relationship Id="rId11" Type="http://schemas.openxmlformats.org/officeDocument/2006/relationships/hyperlink" Target="#_Toc120712614"/><Relationship Id="rId5" Type="http://schemas.openxmlformats.org/officeDocument/2006/relationships/hyperlink" Target="#_Toc120712608"/><Relationship Id="rId15" Type="http://schemas.openxmlformats.org/officeDocument/2006/relationships/hyperlink" Target="#_Toc120712618"/><Relationship Id="rId10" Type="http://schemas.openxmlformats.org/officeDocument/2006/relationships/hyperlink" Target="#_Toc120712613"/><Relationship Id="rId19" Type="http://schemas.openxmlformats.org/officeDocument/2006/relationships/hyperlink" Target="#_Toc120712622"/><Relationship Id="rId4" Type="http://schemas.openxmlformats.org/officeDocument/2006/relationships/hyperlink" Target="#_Toc120712607"/><Relationship Id="rId9" Type="http://schemas.openxmlformats.org/officeDocument/2006/relationships/hyperlink" Target="#_Toc120712612"/><Relationship Id="rId14" Type="http://schemas.openxmlformats.org/officeDocument/2006/relationships/hyperlink" Target="#_Toc120712617"/><Relationship Id="rId22" Type="http://schemas.openxmlformats.org/officeDocument/2006/relationships/hyperlink" Target="#_Toc120712625"/></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pic>
        <p:nvPicPr>
          <p:cNvPr id="299" name="Google Shape;299;p33"/>
          <p:cNvPicPr preferRelativeResize="0"/>
          <p:nvPr/>
        </p:nvPicPr>
        <p:blipFill rotWithShape="1">
          <a:blip r:embed="rId3">
            <a:alphaModFix/>
          </a:blip>
          <a:srcRect l="11394" t="-210" r="4579" b="209"/>
          <a:stretch/>
        </p:blipFill>
        <p:spPr>
          <a:xfrm rot="138568">
            <a:off x="3813497" y="336886"/>
            <a:ext cx="5628880" cy="4469729"/>
          </a:xfrm>
          <a:prstGeom prst="rect">
            <a:avLst/>
          </a:prstGeom>
          <a:noFill/>
          <a:ln>
            <a:noFill/>
          </a:ln>
        </p:spPr>
      </p:pic>
      <p:grpSp>
        <p:nvGrpSpPr>
          <p:cNvPr id="300" name="Google Shape;300;p33"/>
          <p:cNvGrpSpPr/>
          <p:nvPr/>
        </p:nvGrpSpPr>
        <p:grpSpPr>
          <a:xfrm>
            <a:off x="295607" y="865280"/>
            <a:ext cx="4711051" cy="3412937"/>
            <a:chOff x="3958700" y="1446124"/>
            <a:chExt cx="4125625" cy="2988823"/>
          </a:xfrm>
        </p:grpSpPr>
        <p:sp>
          <p:nvSpPr>
            <p:cNvPr id="301" name="Google Shape;301;p33"/>
            <p:cNvSpPr/>
            <p:nvPr/>
          </p:nvSpPr>
          <p:spPr>
            <a:xfrm>
              <a:off x="3996300" y="1504500"/>
              <a:ext cx="4080950" cy="2849150"/>
            </a:xfrm>
            <a:custGeom>
              <a:avLst/>
              <a:gdLst/>
              <a:ahLst/>
              <a:cxnLst/>
              <a:rect l="l" t="t" r="r" b="b"/>
              <a:pathLst>
                <a:path w="163238" h="113966" extrusionOk="0">
                  <a:moveTo>
                    <a:pt x="16550" y="3761"/>
                  </a:moveTo>
                  <a:lnTo>
                    <a:pt x="152330" y="0"/>
                  </a:lnTo>
                  <a:lnTo>
                    <a:pt x="163238" y="113966"/>
                  </a:lnTo>
                  <a:lnTo>
                    <a:pt x="0" y="84252"/>
                  </a:lnTo>
                  <a:close/>
                </a:path>
              </a:pathLst>
            </a:custGeom>
            <a:solidFill>
              <a:schemeClr val="lt2"/>
            </a:solidFill>
            <a:ln>
              <a:noFill/>
            </a:ln>
          </p:spPr>
        </p:sp>
        <p:sp>
          <p:nvSpPr>
            <p:cNvPr id="302" name="Google Shape;302;p33"/>
            <p:cNvSpPr/>
            <p:nvPr/>
          </p:nvSpPr>
          <p:spPr>
            <a:xfrm>
              <a:off x="3958700" y="1904125"/>
              <a:ext cx="332425" cy="1694925"/>
            </a:xfrm>
            <a:custGeom>
              <a:avLst/>
              <a:gdLst/>
              <a:ahLst/>
              <a:cxnLst/>
              <a:rect l="l" t="t" r="r" b="b"/>
              <a:pathLst>
                <a:path w="13297" h="67797" extrusionOk="0">
                  <a:moveTo>
                    <a:pt x="0" y="67797"/>
                  </a:moveTo>
                  <a:lnTo>
                    <a:pt x="6151" y="0"/>
                  </a:lnTo>
                  <a:lnTo>
                    <a:pt x="13297" y="1129"/>
                  </a:lnTo>
                  <a:close/>
                </a:path>
              </a:pathLst>
            </a:custGeom>
            <a:solidFill>
              <a:schemeClr val="accent1"/>
            </a:solidFill>
            <a:ln>
              <a:noFill/>
            </a:ln>
          </p:spPr>
        </p:sp>
        <p:sp>
          <p:nvSpPr>
            <p:cNvPr id="303" name="Google Shape;303;p33"/>
            <p:cNvSpPr/>
            <p:nvPr/>
          </p:nvSpPr>
          <p:spPr>
            <a:xfrm>
              <a:off x="4420426" y="1446124"/>
              <a:ext cx="1256700" cy="108150"/>
            </a:xfrm>
            <a:custGeom>
              <a:avLst/>
              <a:gdLst/>
              <a:ahLst/>
              <a:cxnLst/>
              <a:rect l="l" t="t" r="r" b="b"/>
              <a:pathLst>
                <a:path w="50268" h="4326" extrusionOk="0">
                  <a:moveTo>
                    <a:pt x="50268" y="3369"/>
                  </a:moveTo>
                  <a:lnTo>
                    <a:pt x="0" y="4326"/>
                  </a:lnTo>
                  <a:lnTo>
                    <a:pt x="940" y="0"/>
                  </a:lnTo>
                  <a:close/>
                </a:path>
              </a:pathLst>
            </a:custGeom>
            <a:solidFill>
              <a:schemeClr val="accent2"/>
            </a:solidFill>
            <a:ln>
              <a:noFill/>
            </a:ln>
          </p:spPr>
        </p:sp>
        <p:sp>
          <p:nvSpPr>
            <p:cNvPr id="304" name="Google Shape;304;p33"/>
            <p:cNvSpPr/>
            <p:nvPr/>
          </p:nvSpPr>
          <p:spPr>
            <a:xfrm>
              <a:off x="7846500" y="1499800"/>
              <a:ext cx="134400" cy="1403400"/>
            </a:xfrm>
            <a:custGeom>
              <a:avLst/>
              <a:gdLst/>
              <a:ahLst/>
              <a:cxnLst/>
              <a:rect l="l" t="t" r="r" b="b"/>
              <a:pathLst>
                <a:path w="5376" h="56136" extrusionOk="0">
                  <a:moveTo>
                    <a:pt x="5376" y="56136"/>
                  </a:moveTo>
                  <a:lnTo>
                    <a:pt x="0" y="94"/>
                  </a:lnTo>
                  <a:lnTo>
                    <a:pt x="4136" y="0"/>
                  </a:lnTo>
                  <a:close/>
                </a:path>
              </a:pathLst>
            </a:custGeom>
            <a:solidFill>
              <a:schemeClr val="accent2"/>
            </a:solidFill>
            <a:ln>
              <a:noFill/>
            </a:ln>
          </p:spPr>
        </p:sp>
        <p:sp>
          <p:nvSpPr>
            <p:cNvPr id="305" name="Google Shape;305;p33"/>
            <p:cNvSpPr/>
            <p:nvPr/>
          </p:nvSpPr>
          <p:spPr>
            <a:xfrm>
              <a:off x="7212175" y="4256272"/>
              <a:ext cx="872150" cy="178675"/>
            </a:xfrm>
            <a:custGeom>
              <a:avLst/>
              <a:gdLst/>
              <a:ahLst/>
              <a:cxnLst/>
              <a:rect l="l" t="t" r="r" b="b"/>
              <a:pathLst>
                <a:path w="34886" h="7147" extrusionOk="0">
                  <a:moveTo>
                    <a:pt x="34886" y="5681"/>
                  </a:moveTo>
                  <a:lnTo>
                    <a:pt x="0" y="7147"/>
                  </a:lnTo>
                  <a:lnTo>
                    <a:pt x="2256" y="0"/>
                  </a:lnTo>
                  <a:close/>
                </a:path>
              </a:pathLst>
            </a:custGeom>
            <a:solidFill>
              <a:schemeClr val="lt2"/>
            </a:solidFill>
            <a:ln>
              <a:noFill/>
            </a:ln>
          </p:spPr>
        </p:sp>
      </p:grpSp>
      <p:sp>
        <p:nvSpPr>
          <p:cNvPr id="306" name="Google Shape;306;p33"/>
          <p:cNvSpPr txBox="1">
            <a:spLocks noGrp="1"/>
          </p:cNvSpPr>
          <p:nvPr>
            <p:ph type="ctrTitle"/>
          </p:nvPr>
        </p:nvSpPr>
        <p:spPr>
          <a:xfrm>
            <a:off x="655083" y="1629192"/>
            <a:ext cx="3992100" cy="1791000"/>
          </a:xfrm>
          <a:prstGeom prst="rect">
            <a:avLst/>
          </a:prstGeom>
        </p:spPr>
        <p:txBody>
          <a:bodyPr spcFirstLastPara="1" wrap="square" lIns="91425" tIns="91425" rIns="91425" bIns="91425" anchor="ctr" anchorCtr="0">
            <a:noAutofit/>
          </a:bodyPr>
          <a:lstStyle/>
          <a:p>
            <a:pPr>
              <a:lnSpc>
                <a:spcPct val="150000"/>
              </a:lnSpc>
            </a:pPr>
            <a:r>
              <a:rPr lang="en-GB" sz="4000" b="1" dirty="0" smtClean="0">
                <a:solidFill>
                  <a:srgbClr val="151515"/>
                </a:solidFill>
              </a:rPr>
              <a:t>Premier Inn</a:t>
            </a:r>
            <a:endParaRPr lang="en-US" sz="4000" dirty="0">
              <a:solidFill>
                <a:srgbClr val="151515"/>
              </a:solidFill>
            </a:endParaRPr>
          </a:p>
        </p:txBody>
      </p:sp>
      <p:sp>
        <p:nvSpPr>
          <p:cNvPr id="308" name="Google Shape;308;p33"/>
          <p:cNvSpPr/>
          <p:nvPr/>
        </p:nvSpPr>
        <p:spPr>
          <a:xfrm>
            <a:off x="7602425" y="270825"/>
            <a:ext cx="1647300" cy="117700"/>
          </a:xfrm>
          <a:custGeom>
            <a:avLst/>
            <a:gdLst/>
            <a:ahLst/>
            <a:cxnLst/>
            <a:rect l="l" t="t" r="r" b="b"/>
            <a:pathLst>
              <a:path w="65892" h="4708" extrusionOk="0">
                <a:moveTo>
                  <a:pt x="0" y="2143"/>
                </a:moveTo>
                <a:lnTo>
                  <a:pt x="65892" y="0"/>
                </a:lnTo>
                <a:lnTo>
                  <a:pt x="65501" y="4708"/>
                </a:lnTo>
                <a:close/>
              </a:path>
            </a:pathLst>
          </a:custGeom>
          <a:solidFill>
            <a:schemeClr val="lt2"/>
          </a:solidFill>
          <a:ln>
            <a:noFill/>
          </a:ln>
        </p:spPr>
      </p:sp>
      <p:grpSp>
        <p:nvGrpSpPr>
          <p:cNvPr id="309" name="Google Shape;309;p33"/>
          <p:cNvGrpSpPr/>
          <p:nvPr/>
        </p:nvGrpSpPr>
        <p:grpSpPr>
          <a:xfrm>
            <a:off x="2052125" y="1354896"/>
            <a:ext cx="1198043" cy="210331"/>
            <a:chOff x="1026623" y="2953314"/>
            <a:chExt cx="5688711" cy="1008300"/>
          </a:xfrm>
        </p:grpSpPr>
        <p:sp>
          <p:nvSpPr>
            <p:cNvPr id="310" name="Google Shape;310;p33"/>
            <p:cNvSpPr/>
            <p:nvPr/>
          </p:nvSpPr>
          <p:spPr>
            <a:xfrm>
              <a:off x="1026623"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3"/>
            <p:cNvSpPr/>
            <p:nvPr/>
          </p:nvSpPr>
          <p:spPr>
            <a:xfrm>
              <a:off x="2183600"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33"/>
            <p:cNvSpPr/>
            <p:nvPr/>
          </p:nvSpPr>
          <p:spPr>
            <a:xfrm>
              <a:off x="3340578"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33"/>
            <p:cNvSpPr/>
            <p:nvPr/>
          </p:nvSpPr>
          <p:spPr>
            <a:xfrm>
              <a:off x="4497556"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33"/>
            <p:cNvSpPr/>
            <p:nvPr/>
          </p:nvSpPr>
          <p:spPr>
            <a:xfrm>
              <a:off x="5654534"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19" name="Google Shape;319;p34"/>
          <p:cNvSpPr txBox="1">
            <a:spLocks noGrp="1"/>
          </p:cNvSpPr>
          <p:nvPr>
            <p:ph type="body" idx="1"/>
          </p:nvPr>
        </p:nvSpPr>
        <p:spPr>
          <a:xfrm>
            <a:off x="720000" y="1290400"/>
            <a:ext cx="7717500" cy="3481200"/>
          </a:xfrm>
          <a:prstGeom prst="rect">
            <a:avLst/>
          </a:prstGeom>
        </p:spPr>
        <p:txBody>
          <a:bodyPr spcFirstLastPara="1" wrap="square" lIns="91425" tIns="91425" rIns="91425" bIns="91425" anchor="t" anchorCtr="0">
            <a:noAutofit/>
          </a:bodyPr>
          <a:lstStyle/>
          <a:p>
            <a:pPr lvl="0" algn="just">
              <a:lnSpc>
                <a:spcPct val="150000"/>
              </a:lnSpc>
              <a:buFont typeface="Wingdings" pitchFamily="2" charset="2"/>
              <a:buChar char="q"/>
            </a:pPr>
            <a:r>
              <a:rPr lang="en-US" sz="1800" dirty="0" smtClean="0">
                <a:solidFill>
                  <a:srgbClr val="151515"/>
                </a:solidFill>
              </a:rPr>
              <a:t>According to </a:t>
            </a:r>
            <a:r>
              <a:rPr lang="en-US" sz="1800" dirty="0" err="1" smtClean="0">
                <a:solidFill>
                  <a:srgbClr val="151515"/>
                </a:solidFill>
              </a:rPr>
              <a:t>McDONALD</a:t>
            </a:r>
            <a:r>
              <a:rPr lang="en-US" sz="1800" dirty="0" smtClean="0">
                <a:solidFill>
                  <a:srgbClr val="151515"/>
                </a:solidFill>
              </a:rPr>
              <a:t> (2016), a marketing plan is considered an advertising strategy that an </a:t>
            </a:r>
            <a:r>
              <a:rPr lang="en-US" sz="1800" dirty="0" err="1" smtClean="0">
                <a:solidFill>
                  <a:srgbClr val="151515"/>
                </a:solidFill>
              </a:rPr>
              <a:t>organisation</a:t>
            </a:r>
            <a:r>
              <a:rPr lang="en-US" sz="1800" dirty="0" smtClean="0">
                <a:solidFill>
                  <a:srgbClr val="151515"/>
                </a:solidFill>
              </a:rPr>
              <a:t> implement for selling their service or product. </a:t>
            </a:r>
          </a:p>
          <a:p>
            <a:pPr algn="just">
              <a:lnSpc>
                <a:spcPct val="150000"/>
              </a:lnSpc>
              <a:buFont typeface="Wingdings" pitchFamily="2" charset="2"/>
              <a:buChar char="q"/>
            </a:pPr>
            <a:r>
              <a:rPr lang="en-US" sz="1800" dirty="0" smtClean="0">
                <a:solidFill>
                  <a:srgbClr val="151515"/>
                </a:solidFill>
              </a:rPr>
              <a:t>This marketing plan is being prepared for Premier Inn Hotel. </a:t>
            </a:r>
          </a:p>
          <a:p>
            <a:pPr algn="just">
              <a:lnSpc>
                <a:spcPct val="150000"/>
              </a:lnSpc>
              <a:buFont typeface="Wingdings" pitchFamily="2" charset="2"/>
              <a:buChar char="q"/>
            </a:pPr>
            <a:r>
              <a:rPr lang="en-US" sz="1800" dirty="0" smtClean="0">
                <a:solidFill>
                  <a:srgbClr val="151515"/>
                </a:solidFill>
              </a:rPr>
              <a:t>Premier Inn is considered the largest UK hotel brand. </a:t>
            </a:r>
            <a:endParaRPr lang="en-US" sz="1800" dirty="0">
              <a:solidFill>
                <a:srgbClr val="151515"/>
              </a:solidFill>
            </a:endParaRPr>
          </a:p>
        </p:txBody>
      </p:sp>
      <p:sp>
        <p:nvSpPr>
          <p:cNvPr id="320" name="Google Shape;320;p34"/>
          <p:cNvSpPr txBox="1">
            <a:spLocks noGrp="1"/>
          </p:cNvSpPr>
          <p:nvPr>
            <p:ph type="title"/>
          </p:nvPr>
        </p:nvSpPr>
        <p:spPr>
          <a:xfrm>
            <a:off x="713226" y="539500"/>
            <a:ext cx="7717500" cy="572700"/>
          </a:xfrm>
          <a:prstGeom prst="rect">
            <a:avLst/>
          </a:prstGeom>
        </p:spPr>
        <p:txBody>
          <a:bodyPr spcFirstLastPara="1" wrap="square" lIns="91425" tIns="91425" rIns="91425" bIns="91425" anchor="t" anchorCtr="0">
            <a:noAutofit/>
          </a:bodyPr>
          <a:lstStyle/>
          <a:p>
            <a:pPr lvl="0"/>
            <a:r>
              <a:rPr lang="en-GB" b="1" dirty="0">
                <a:solidFill>
                  <a:schemeClr val="accent6">
                    <a:lumMod val="10000"/>
                  </a:schemeClr>
                </a:solidFill>
                <a:latin typeface="Times New Roman" panose="02020603050405020304" pitchFamily="18" charset="0"/>
                <a:cs typeface="Times New Roman" panose="02020603050405020304" pitchFamily="18" charset="0"/>
              </a:rPr>
              <a:t>Introduction</a:t>
            </a:r>
            <a:endParaRPr sz="3000" b="0" dirty="0">
              <a:solidFill>
                <a:schemeClr val="accent6">
                  <a:lumMod val="10000"/>
                </a:schemeClr>
              </a:solidFill>
              <a:latin typeface="Times New Roman" panose="02020603050405020304" pitchFamily="18" charset="0"/>
              <a:cs typeface="Times New Roman" panose="02020603050405020304" pitchFamily="18" charset="0"/>
            </a:endParaRPr>
          </a:p>
        </p:txBody>
      </p:sp>
      <p:pic>
        <p:nvPicPr>
          <p:cNvPr id="5" name="Google Shape;410;p38">
            <a:extLst>
              <a:ext uri="{FF2B5EF4-FFF2-40B4-BE49-F238E27FC236}">
                <a16:creationId xmlns:a16="http://schemas.microsoft.com/office/drawing/2014/main" id="{11FB4744-1BB7-489D-96BA-83C65E8117DD}"/>
              </a:ext>
            </a:extLst>
          </p:cNvPr>
          <p:cNvPicPr preferRelativeResize="0"/>
          <p:nvPr/>
        </p:nvPicPr>
        <p:blipFill rotWithShape="1">
          <a:blip r:embed="rId3">
            <a:alphaModFix/>
          </a:blip>
          <a:srcRect l="-359" t="-385" r="360" b="27563"/>
          <a:stretch/>
        </p:blipFill>
        <p:spPr>
          <a:xfrm rot="120004">
            <a:off x="7104899" y="3838719"/>
            <a:ext cx="1800000" cy="1080000"/>
          </a:xfrm>
          <a:prstGeom prst="rect">
            <a:avLst/>
          </a:prstGeom>
          <a:noFill/>
          <a:ln>
            <a:noFill/>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1950"/>
            <a:ext cx="7197275" cy="581700"/>
          </a:xfrm>
        </p:spPr>
        <p:txBody>
          <a:bodyPr/>
          <a:lstStyle/>
          <a:p>
            <a:r>
              <a:rPr lang="en-GB" sz="2800" b="1" dirty="0" smtClean="0">
                <a:solidFill>
                  <a:srgbClr val="000000"/>
                </a:solidFill>
                <a:latin typeface="Times New Roman" panose="02020603050405020304" pitchFamily="18" charset="0"/>
                <a:ea typeface="Calibri" panose="020F0502020204030204" pitchFamily="34" charset="0"/>
              </a:rPr>
              <a:t>Situation Analysis </a:t>
            </a:r>
            <a:br>
              <a:rPr lang="en-GB" sz="2800" b="1" dirty="0" smtClean="0">
                <a:solidFill>
                  <a:srgbClr val="000000"/>
                </a:solidFill>
                <a:latin typeface="Times New Roman" panose="02020603050405020304" pitchFamily="18" charset="0"/>
                <a:ea typeface="Calibri" panose="020F0502020204030204" pitchFamily="34" charset="0"/>
              </a:rPr>
            </a:br>
            <a:r>
              <a:rPr lang="en-GB" sz="2800" b="1" dirty="0" smtClean="0">
                <a:solidFill>
                  <a:srgbClr val="000000"/>
                </a:solidFill>
                <a:latin typeface="Times New Roman" panose="02020603050405020304" pitchFamily="18" charset="0"/>
                <a:ea typeface="Calibri" panose="020F0502020204030204" pitchFamily="34" charset="0"/>
              </a:rPr>
              <a:t>Company</a:t>
            </a:r>
          </a:p>
        </p:txBody>
      </p:sp>
      <p:sp>
        <p:nvSpPr>
          <p:cNvPr id="12292" name="AutoShape 4" descr="Cliveden House - Community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2294" name="AutoShape 6" descr="Cliveden House - Community | Faceboo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graphicFrame>
        <p:nvGraphicFramePr>
          <p:cNvPr id="9" name="Table 8"/>
          <p:cNvGraphicFramePr>
            <a:graphicFrameLocks noGrp="1"/>
          </p:cNvGraphicFramePr>
          <p:nvPr/>
        </p:nvGraphicFramePr>
        <p:xfrm>
          <a:off x="533400" y="1131570"/>
          <a:ext cx="7467600" cy="3520440"/>
        </p:xfrm>
        <a:graphic>
          <a:graphicData uri="http://schemas.openxmlformats.org/drawingml/2006/table">
            <a:tbl>
              <a:tblPr/>
              <a:tblGrid>
                <a:gridCol w="3733800">
                  <a:extLst>
                    <a:ext uri="{9D8B030D-6E8A-4147-A177-3AD203B41FA5}">
                      <a16:colId xmlns:a16="http://schemas.microsoft.com/office/drawing/2014/main" val="20000"/>
                    </a:ext>
                  </a:extLst>
                </a:gridCol>
                <a:gridCol w="3733800">
                  <a:extLst>
                    <a:ext uri="{9D8B030D-6E8A-4147-A177-3AD203B41FA5}">
                      <a16:colId xmlns:a16="http://schemas.microsoft.com/office/drawing/2014/main" val="20001"/>
                    </a:ext>
                  </a:extLst>
                </a:gridCol>
              </a:tblGrid>
              <a:tr h="0">
                <a:tc>
                  <a:txBody>
                    <a:bodyPr/>
                    <a:lstStyle/>
                    <a:p>
                      <a:pPr marL="0" marR="0">
                        <a:lnSpc>
                          <a:spcPct val="150000"/>
                        </a:lnSpc>
                        <a:spcBef>
                          <a:spcPts val="0"/>
                        </a:spcBef>
                        <a:spcAft>
                          <a:spcPts val="0"/>
                        </a:spcAft>
                      </a:pPr>
                      <a:r>
                        <a:rPr lang="en-GB" sz="1400" b="1">
                          <a:solidFill>
                            <a:srgbClr val="000000"/>
                          </a:solidFill>
                          <a:latin typeface="Times New Roman" pitchFamily="18" charset="0"/>
                          <a:ea typeface="Tahoma" pitchFamily="34" charset="0"/>
                          <a:cs typeface="Times New Roman" pitchFamily="18" charset="0"/>
                        </a:rPr>
                        <a:t>Strengths</a:t>
                      </a:r>
                      <a:endParaRPr lang="en-US" sz="1400">
                        <a:solidFill>
                          <a:srgbClr val="000000"/>
                        </a:solidFill>
                        <a:latin typeface="Times New Roman" pitchFamily="18" charset="0"/>
                        <a:ea typeface="Tahoma" pitchFamily="34" charset="0"/>
                        <a:cs typeface="Times New Roman" pitchFamily="18" charset="0"/>
                      </a:endParaRPr>
                    </a:p>
                    <a:p>
                      <a:pPr marL="0" marR="0">
                        <a:lnSpc>
                          <a:spcPct val="150000"/>
                        </a:lnSpc>
                        <a:spcBef>
                          <a:spcPts val="0"/>
                        </a:spcBef>
                        <a:spcAft>
                          <a:spcPts val="0"/>
                        </a:spcAft>
                      </a:pPr>
                      <a:r>
                        <a:rPr lang="en-GB" sz="1400">
                          <a:solidFill>
                            <a:srgbClr val="000000"/>
                          </a:solidFill>
                          <a:latin typeface="Times New Roman" pitchFamily="18" charset="0"/>
                          <a:ea typeface="Tahoma" pitchFamily="34" charset="0"/>
                          <a:cs typeface="Times New Roman" pitchFamily="18" charset="0"/>
                        </a:rPr>
                        <a:t>-Premier Inn always invest in an advertisement to improve its brand image. </a:t>
                      </a:r>
                      <a:endParaRPr lang="en-US" sz="1400">
                        <a:solidFill>
                          <a:srgbClr val="000000"/>
                        </a:solidFill>
                        <a:latin typeface="Times New Roman" pitchFamily="18" charset="0"/>
                        <a:ea typeface="Tahoma" pitchFamily="34" charset="0"/>
                        <a:cs typeface="Times New Roman" pitchFamily="18" charset="0"/>
                      </a:endParaRPr>
                    </a:p>
                    <a:p>
                      <a:pPr marL="0" marR="0">
                        <a:lnSpc>
                          <a:spcPct val="150000"/>
                        </a:lnSpc>
                        <a:spcBef>
                          <a:spcPts val="0"/>
                        </a:spcBef>
                        <a:spcAft>
                          <a:spcPts val="0"/>
                        </a:spcAft>
                      </a:pPr>
                      <a:r>
                        <a:rPr lang="en-GB" sz="1400">
                          <a:solidFill>
                            <a:srgbClr val="000000"/>
                          </a:solidFill>
                          <a:latin typeface="Times New Roman" pitchFamily="18" charset="0"/>
                          <a:ea typeface="Tahoma" pitchFamily="34" charset="0"/>
                          <a:cs typeface="Times New Roman" pitchFamily="18" charset="0"/>
                        </a:rPr>
                        <a:t>-Provides various offers and deals for the consumer for online booking</a:t>
                      </a:r>
                      <a:endParaRPr lang="en-US" sz="1400">
                        <a:solidFill>
                          <a:srgbClr val="000000"/>
                        </a:solidFill>
                        <a:latin typeface="Times New Roman" pitchFamily="18" charset="0"/>
                        <a:ea typeface="Tahoma" pitchFamily="34" charset="0"/>
                        <a:cs typeface="Times New Roman" pitchFamily="18" charset="0"/>
                      </a:endParaRPr>
                    </a:p>
                  </a:txBody>
                  <a:tcPr marL="68580" marR="68580" marT="0" marB="0">
                    <a:lnL>
                      <a:noFill/>
                    </a:lnL>
                    <a:lnR>
                      <a:noFill/>
                    </a:lnR>
                    <a:lnT>
                      <a:noFill/>
                    </a:lnT>
                    <a:lnB w="38100" cap="flat" cmpd="sng" algn="ctr">
                      <a:solidFill>
                        <a:srgbClr val="ED7D31"/>
                      </a:solidFill>
                      <a:prstDash val="solid"/>
                      <a:round/>
                      <a:headEnd type="none" w="med" len="med"/>
                      <a:tailEnd type="none" w="med" len="med"/>
                    </a:lnB>
                    <a:solidFill>
                      <a:srgbClr val="FFFFFF"/>
                    </a:solidFill>
                  </a:tcPr>
                </a:tc>
                <a:tc>
                  <a:txBody>
                    <a:bodyPr/>
                    <a:lstStyle/>
                    <a:p>
                      <a:pPr marL="0" marR="0">
                        <a:lnSpc>
                          <a:spcPct val="150000"/>
                        </a:lnSpc>
                        <a:spcBef>
                          <a:spcPts val="0"/>
                        </a:spcBef>
                        <a:spcAft>
                          <a:spcPts val="0"/>
                        </a:spcAft>
                      </a:pPr>
                      <a:r>
                        <a:rPr lang="en-GB" sz="1400" b="1">
                          <a:solidFill>
                            <a:srgbClr val="000000"/>
                          </a:solidFill>
                          <a:latin typeface="Times New Roman" pitchFamily="18" charset="0"/>
                          <a:ea typeface="Tahoma" pitchFamily="34" charset="0"/>
                          <a:cs typeface="Times New Roman" pitchFamily="18" charset="0"/>
                        </a:rPr>
                        <a:t>Weaknesses</a:t>
                      </a:r>
                      <a:endParaRPr lang="en-US" sz="1400">
                        <a:solidFill>
                          <a:srgbClr val="000000"/>
                        </a:solidFill>
                        <a:latin typeface="Times New Roman" pitchFamily="18" charset="0"/>
                        <a:ea typeface="Tahoma" pitchFamily="34" charset="0"/>
                        <a:cs typeface="Times New Roman" pitchFamily="18" charset="0"/>
                      </a:endParaRPr>
                    </a:p>
                    <a:p>
                      <a:pPr marL="0" marR="0">
                        <a:lnSpc>
                          <a:spcPct val="150000"/>
                        </a:lnSpc>
                        <a:spcBef>
                          <a:spcPts val="0"/>
                        </a:spcBef>
                        <a:spcAft>
                          <a:spcPts val="0"/>
                        </a:spcAft>
                      </a:pPr>
                      <a:r>
                        <a:rPr lang="en-GB" sz="1400">
                          <a:solidFill>
                            <a:srgbClr val="000000"/>
                          </a:solidFill>
                          <a:latin typeface="Times New Roman" pitchFamily="18" charset="0"/>
                          <a:ea typeface="Tahoma" pitchFamily="34" charset="0"/>
                          <a:cs typeface="Times New Roman" pitchFamily="18" charset="0"/>
                        </a:rPr>
                        <a:t>-Premier Inn's global presence is weak. </a:t>
                      </a:r>
                      <a:endParaRPr lang="en-US" sz="1400">
                        <a:solidFill>
                          <a:srgbClr val="000000"/>
                        </a:solidFill>
                        <a:latin typeface="Times New Roman" pitchFamily="18" charset="0"/>
                        <a:ea typeface="Tahoma" pitchFamily="34" charset="0"/>
                        <a:cs typeface="Times New Roman" pitchFamily="18" charset="0"/>
                      </a:endParaRPr>
                    </a:p>
                    <a:p>
                      <a:pPr marL="0" marR="0">
                        <a:lnSpc>
                          <a:spcPct val="150000"/>
                        </a:lnSpc>
                        <a:spcBef>
                          <a:spcPts val="0"/>
                        </a:spcBef>
                        <a:spcAft>
                          <a:spcPts val="0"/>
                        </a:spcAft>
                      </a:pPr>
                      <a:r>
                        <a:rPr lang="en-GB" sz="1400">
                          <a:solidFill>
                            <a:srgbClr val="000000"/>
                          </a:solidFill>
                          <a:latin typeface="Times New Roman" pitchFamily="18" charset="0"/>
                          <a:ea typeface="Tahoma" pitchFamily="34" charset="0"/>
                          <a:cs typeface="Times New Roman" pitchFamily="18" charset="0"/>
                        </a:rPr>
                        <a:t>-The business has an imbalanced business portfolio and market coverage. </a:t>
                      </a:r>
                      <a:endParaRPr lang="en-US" sz="1400">
                        <a:solidFill>
                          <a:srgbClr val="000000"/>
                        </a:solidFill>
                        <a:latin typeface="Times New Roman" pitchFamily="18" charset="0"/>
                        <a:ea typeface="Tahoma" pitchFamily="34" charset="0"/>
                        <a:cs typeface="Times New Roman" pitchFamily="18" charset="0"/>
                      </a:endParaRPr>
                    </a:p>
                  </a:txBody>
                  <a:tcPr marL="68580" marR="68580" marT="0" marB="0">
                    <a:lnL>
                      <a:noFill/>
                    </a:lnL>
                    <a:lnR>
                      <a:noFill/>
                    </a:lnR>
                    <a:lnT>
                      <a:noFill/>
                    </a:lnT>
                    <a:lnB w="38100" cap="flat" cmpd="sng" algn="ctr">
                      <a:solidFill>
                        <a:srgbClr val="ED7D31"/>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0">
                <a:tc>
                  <a:txBody>
                    <a:bodyPr/>
                    <a:lstStyle/>
                    <a:p>
                      <a:pPr marL="0" marR="0">
                        <a:lnSpc>
                          <a:spcPct val="150000"/>
                        </a:lnSpc>
                        <a:spcBef>
                          <a:spcPts val="0"/>
                        </a:spcBef>
                        <a:spcAft>
                          <a:spcPts val="0"/>
                        </a:spcAft>
                      </a:pPr>
                      <a:r>
                        <a:rPr lang="en-GB" sz="1400" b="1" dirty="0">
                          <a:solidFill>
                            <a:srgbClr val="000000"/>
                          </a:solidFill>
                          <a:latin typeface="Times New Roman" pitchFamily="18" charset="0"/>
                          <a:ea typeface="Tahoma" pitchFamily="34" charset="0"/>
                          <a:cs typeface="Times New Roman" pitchFamily="18" charset="0"/>
                        </a:rPr>
                        <a:t>Opportunities</a:t>
                      </a:r>
                      <a:endParaRPr lang="en-US" sz="1400" dirty="0">
                        <a:solidFill>
                          <a:srgbClr val="000000"/>
                        </a:solidFill>
                        <a:latin typeface="Times New Roman" pitchFamily="18" charset="0"/>
                        <a:ea typeface="Tahoma" pitchFamily="34" charset="0"/>
                        <a:cs typeface="Times New Roman" pitchFamily="18" charset="0"/>
                      </a:endParaRPr>
                    </a:p>
                    <a:p>
                      <a:pPr marL="0" marR="0">
                        <a:lnSpc>
                          <a:spcPct val="150000"/>
                        </a:lnSpc>
                        <a:spcBef>
                          <a:spcPts val="0"/>
                        </a:spcBef>
                        <a:spcAft>
                          <a:spcPts val="0"/>
                        </a:spcAft>
                      </a:pPr>
                      <a:r>
                        <a:rPr lang="en-GB" sz="1400" dirty="0">
                          <a:solidFill>
                            <a:srgbClr val="000000"/>
                          </a:solidFill>
                          <a:latin typeface="Times New Roman" pitchFamily="18" charset="0"/>
                          <a:ea typeface="Tahoma" pitchFamily="34" charset="0"/>
                          <a:cs typeface="Times New Roman" pitchFamily="18" charset="0"/>
                        </a:rPr>
                        <a:t>-The business can try to invest in digital marketing</a:t>
                      </a:r>
                      <a:endParaRPr lang="en-US" sz="1400" dirty="0">
                        <a:solidFill>
                          <a:srgbClr val="000000"/>
                        </a:solidFill>
                        <a:latin typeface="Times New Roman" pitchFamily="18" charset="0"/>
                        <a:ea typeface="Tahoma" pitchFamily="34" charset="0"/>
                        <a:cs typeface="Times New Roman" pitchFamily="18" charset="0"/>
                      </a:endParaRPr>
                    </a:p>
                    <a:p>
                      <a:pPr marL="0" marR="0">
                        <a:lnSpc>
                          <a:spcPct val="150000"/>
                        </a:lnSpc>
                        <a:spcBef>
                          <a:spcPts val="0"/>
                        </a:spcBef>
                        <a:spcAft>
                          <a:spcPts val="0"/>
                        </a:spcAft>
                      </a:pPr>
                      <a:r>
                        <a:rPr lang="en-GB" sz="1400" dirty="0">
                          <a:solidFill>
                            <a:srgbClr val="000000"/>
                          </a:solidFill>
                          <a:latin typeface="Times New Roman" pitchFamily="18" charset="0"/>
                          <a:ea typeface="Tahoma" pitchFamily="34" charset="0"/>
                          <a:cs typeface="Times New Roman" pitchFamily="18" charset="0"/>
                        </a:rPr>
                        <a:t>-The business can also focus on improving the experience of guests by developing the value of the hotel. </a:t>
                      </a:r>
                      <a:endParaRPr lang="en-US" sz="1400" dirty="0">
                        <a:solidFill>
                          <a:srgbClr val="000000"/>
                        </a:solidFill>
                        <a:latin typeface="Times New Roman" pitchFamily="18" charset="0"/>
                        <a:ea typeface="Tahoma" pitchFamily="34" charset="0"/>
                        <a:cs typeface="Times New Roman" pitchFamily="18" charset="0"/>
                      </a:endParaRPr>
                    </a:p>
                  </a:txBody>
                  <a:tcPr marL="68580" marR="68580" marT="0" marB="0">
                    <a:lnL>
                      <a:noFill/>
                    </a:lnL>
                    <a:lnR w="12700" cap="flat" cmpd="sng" algn="ctr">
                      <a:solidFill>
                        <a:srgbClr val="ED7D31"/>
                      </a:solidFill>
                      <a:prstDash val="solid"/>
                      <a:round/>
                      <a:headEnd type="none" w="med" len="med"/>
                      <a:tailEnd type="none" w="med" len="med"/>
                    </a:lnR>
                    <a:lnT w="38100" cap="flat" cmpd="sng" algn="ctr">
                      <a:solidFill>
                        <a:srgbClr val="ED7D31"/>
                      </a:solidFill>
                      <a:prstDash val="solid"/>
                      <a:round/>
                      <a:headEnd type="none" w="med" len="med"/>
                      <a:tailEnd type="none" w="med" len="med"/>
                    </a:lnT>
                    <a:lnB>
                      <a:noFill/>
                    </a:lnB>
                    <a:solidFill>
                      <a:srgbClr val="FFFFFF"/>
                    </a:solidFill>
                  </a:tcPr>
                </a:tc>
                <a:tc>
                  <a:txBody>
                    <a:bodyPr/>
                    <a:lstStyle/>
                    <a:p>
                      <a:pPr marL="0" marR="0">
                        <a:lnSpc>
                          <a:spcPct val="150000"/>
                        </a:lnSpc>
                        <a:spcBef>
                          <a:spcPts val="0"/>
                        </a:spcBef>
                        <a:spcAft>
                          <a:spcPts val="0"/>
                        </a:spcAft>
                      </a:pPr>
                      <a:r>
                        <a:rPr lang="en-GB" sz="1400" b="1" dirty="0">
                          <a:solidFill>
                            <a:srgbClr val="000000"/>
                          </a:solidFill>
                          <a:latin typeface="Times New Roman" pitchFamily="18" charset="0"/>
                          <a:ea typeface="Tahoma" pitchFamily="34" charset="0"/>
                          <a:cs typeface="Times New Roman" pitchFamily="18" charset="0"/>
                        </a:rPr>
                        <a:t>Threats</a:t>
                      </a:r>
                      <a:endParaRPr lang="en-US" sz="1400" dirty="0">
                        <a:solidFill>
                          <a:srgbClr val="000000"/>
                        </a:solidFill>
                        <a:latin typeface="Times New Roman" pitchFamily="18" charset="0"/>
                        <a:ea typeface="Tahoma" pitchFamily="34" charset="0"/>
                        <a:cs typeface="Times New Roman" pitchFamily="18" charset="0"/>
                      </a:endParaRPr>
                    </a:p>
                    <a:p>
                      <a:pPr marL="0" marR="0">
                        <a:lnSpc>
                          <a:spcPct val="150000"/>
                        </a:lnSpc>
                        <a:spcBef>
                          <a:spcPts val="0"/>
                        </a:spcBef>
                        <a:spcAft>
                          <a:spcPts val="0"/>
                        </a:spcAft>
                      </a:pPr>
                      <a:r>
                        <a:rPr lang="en-GB" sz="1400" dirty="0">
                          <a:solidFill>
                            <a:srgbClr val="000000"/>
                          </a:solidFill>
                          <a:latin typeface="Times New Roman" pitchFamily="18" charset="0"/>
                          <a:ea typeface="Tahoma" pitchFamily="34" charset="0"/>
                          <a:cs typeface="Times New Roman" pitchFamily="18" charset="0"/>
                        </a:rPr>
                        <a:t>-Many known hotels have incorporated various marketing strategies, which can be a threat to Premier Inn. </a:t>
                      </a:r>
                      <a:endParaRPr lang="en-US" sz="1400" dirty="0">
                        <a:solidFill>
                          <a:srgbClr val="000000"/>
                        </a:solidFill>
                        <a:latin typeface="Times New Roman" pitchFamily="18" charset="0"/>
                        <a:ea typeface="Tahoma" pitchFamily="34" charset="0"/>
                        <a:cs typeface="Times New Roman" pitchFamily="18" charset="0"/>
                      </a:endParaRPr>
                    </a:p>
                    <a:p>
                      <a:pPr marL="0" marR="0">
                        <a:lnSpc>
                          <a:spcPct val="150000"/>
                        </a:lnSpc>
                        <a:spcBef>
                          <a:spcPts val="0"/>
                        </a:spcBef>
                        <a:spcAft>
                          <a:spcPts val="0"/>
                        </a:spcAft>
                      </a:pPr>
                      <a:r>
                        <a:rPr lang="en-GB" sz="1400" dirty="0">
                          <a:solidFill>
                            <a:srgbClr val="000000"/>
                          </a:solidFill>
                          <a:latin typeface="Times New Roman" pitchFamily="18" charset="0"/>
                          <a:ea typeface="Tahoma" pitchFamily="34" charset="0"/>
                          <a:cs typeface="Times New Roman" pitchFamily="18" charset="0"/>
                        </a:rPr>
                        <a:t>-Consumer perception is always changing, which can also become a threat</a:t>
                      </a:r>
                      <a:endParaRPr lang="en-US" sz="1400" dirty="0">
                        <a:solidFill>
                          <a:srgbClr val="000000"/>
                        </a:solidFill>
                        <a:latin typeface="Times New Roman" pitchFamily="18" charset="0"/>
                        <a:ea typeface="Tahoma" pitchFamily="34" charset="0"/>
                        <a:cs typeface="Times New Roman" pitchFamily="18" charset="0"/>
                      </a:endParaRPr>
                    </a:p>
                  </a:txBody>
                  <a:tcPr marL="68580" marR="68580" marT="0" marB="0">
                    <a:lnL w="12700" cap="flat" cmpd="sng" algn="ctr">
                      <a:solidFill>
                        <a:srgbClr val="ED7D31"/>
                      </a:solidFill>
                      <a:prstDash val="solid"/>
                      <a:round/>
                      <a:headEnd type="none" w="med" len="med"/>
                      <a:tailEnd type="none" w="med" len="med"/>
                    </a:lnL>
                    <a:lnR w="12700" cap="flat" cmpd="sng" algn="ctr">
                      <a:solidFill>
                        <a:srgbClr val="ED7D31"/>
                      </a:solidFill>
                      <a:prstDash val="solid"/>
                      <a:round/>
                      <a:headEnd type="none" w="med" len="med"/>
                      <a:tailEnd type="none" w="med" len="med"/>
                    </a:lnR>
                    <a:lnT w="38100" cap="flat" cmpd="sng" algn="ctr">
                      <a:solidFill>
                        <a:srgbClr val="ED7D31"/>
                      </a:solidFill>
                      <a:prstDash val="solid"/>
                      <a:round/>
                      <a:headEnd type="none" w="med" len="med"/>
                      <a:tailEnd type="none" w="med" len="med"/>
                    </a:lnT>
                    <a:lnB>
                      <a:noFill/>
                    </a:lnB>
                    <a:solidFill>
                      <a:srgbClr val="FADECB"/>
                    </a:solidFill>
                  </a:tcPr>
                </a:tc>
                <a:extLst>
                  <a:ext uri="{0D108BD9-81ED-4DB2-BD59-A6C34878D82A}">
                    <a16:rowId xmlns:a16="http://schemas.microsoft.com/office/drawing/2014/main" val="10001"/>
                  </a:ext>
                </a:extLst>
              </a:tr>
            </a:tbl>
          </a:graphicData>
        </a:graphic>
      </p:graphicFrame>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361950"/>
            <a:ext cx="7197275" cy="581700"/>
          </a:xfrm>
        </p:spPr>
        <p:txBody>
          <a:bodyPr/>
          <a:lstStyle/>
          <a:p>
            <a:r>
              <a:rPr lang="en-GB" sz="2800" b="1" dirty="0" smtClean="0">
                <a:solidFill>
                  <a:srgbClr val="000000"/>
                </a:solidFill>
                <a:latin typeface="Times New Roman" panose="02020603050405020304" pitchFamily="18" charset="0"/>
                <a:ea typeface="Calibri" panose="020F0502020204030204" pitchFamily="34" charset="0"/>
              </a:rPr>
              <a:t>Customers </a:t>
            </a:r>
            <a:br>
              <a:rPr lang="en-GB" sz="2800" b="1" dirty="0" smtClean="0">
                <a:solidFill>
                  <a:srgbClr val="000000"/>
                </a:solidFill>
                <a:latin typeface="Times New Roman" panose="02020603050405020304" pitchFamily="18" charset="0"/>
                <a:ea typeface="Calibri" panose="020F0502020204030204" pitchFamily="34" charset="0"/>
              </a:rPr>
            </a:br>
            <a:r>
              <a:rPr lang="en-GB" sz="2800" b="1" dirty="0" smtClean="0">
                <a:solidFill>
                  <a:srgbClr val="000000"/>
                </a:solidFill>
                <a:latin typeface="Times New Roman" panose="02020603050405020304" pitchFamily="18" charset="0"/>
                <a:ea typeface="Calibri" panose="020F0502020204030204" pitchFamily="34" charset="0"/>
              </a:rPr>
              <a:t>Segmentation and Targeting </a:t>
            </a:r>
          </a:p>
        </p:txBody>
      </p:sp>
      <p:graphicFrame>
        <p:nvGraphicFramePr>
          <p:cNvPr id="6" name="Table 5"/>
          <p:cNvGraphicFramePr>
            <a:graphicFrameLocks noGrp="1"/>
          </p:cNvGraphicFramePr>
          <p:nvPr/>
        </p:nvGraphicFramePr>
        <p:xfrm>
          <a:off x="990600" y="1611630"/>
          <a:ext cx="7086600" cy="2636519"/>
        </p:xfrm>
        <a:graphic>
          <a:graphicData uri="http://schemas.openxmlformats.org/drawingml/2006/table">
            <a:tbl>
              <a:tblPr/>
              <a:tblGrid>
                <a:gridCol w="2075424">
                  <a:extLst>
                    <a:ext uri="{9D8B030D-6E8A-4147-A177-3AD203B41FA5}">
                      <a16:colId xmlns:a16="http://schemas.microsoft.com/office/drawing/2014/main" val="20000"/>
                    </a:ext>
                  </a:extLst>
                </a:gridCol>
                <a:gridCol w="5011176">
                  <a:extLst>
                    <a:ext uri="{9D8B030D-6E8A-4147-A177-3AD203B41FA5}">
                      <a16:colId xmlns:a16="http://schemas.microsoft.com/office/drawing/2014/main" val="20001"/>
                    </a:ext>
                  </a:extLst>
                </a:gridCol>
              </a:tblGrid>
              <a:tr h="760201">
                <a:tc>
                  <a:txBody>
                    <a:bodyPr/>
                    <a:lstStyle/>
                    <a:p>
                      <a:pPr marL="0" marR="0">
                        <a:lnSpc>
                          <a:spcPct val="150000"/>
                        </a:lnSpc>
                        <a:spcBef>
                          <a:spcPts val="0"/>
                        </a:spcBef>
                        <a:spcAft>
                          <a:spcPts val="0"/>
                        </a:spcAft>
                      </a:pPr>
                      <a:r>
                        <a:rPr lang="en-GB" sz="1400" b="1">
                          <a:solidFill>
                            <a:srgbClr val="000000"/>
                          </a:solidFill>
                          <a:latin typeface="Times New Roman" pitchFamily="18" charset="0"/>
                          <a:ea typeface="Times New Roman"/>
                          <a:cs typeface="Times New Roman" pitchFamily="18" charset="0"/>
                        </a:rPr>
                        <a:t>Demographic</a:t>
                      </a:r>
                      <a:endParaRPr lang="en-US" sz="1400">
                        <a:solidFill>
                          <a:srgbClr val="000000"/>
                        </a:solidFill>
                        <a:latin typeface="Times New Roman" pitchFamily="18" charset="0"/>
                        <a:ea typeface="Times New Roman"/>
                        <a:cs typeface="Times New Roman" pitchFamily="18" charset="0"/>
                      </a:endParaRPr>
                    </a:p>
                  </a:txBody>
                  <a:tcPr marL="68580" marR="68580" marT="0" marB="0">
                    <a:lnL>
                      <a:noFill/>
                    </a:lnL>
                    <a:lnR>
                      <a:noFill/>
                    </a:lnR>
                    <a:lnT>
                      <a:noFill/>
                    </a:lnT>
                    <a:lnB w="12700" cap="flat" cmpd="sng" algn="ctr">
                      <a:solidFill>
                        <a:srgbClr val="ED7D31"/>
                      </a:solidFill>
                      <a:prstDash val="solid"/>
                      <a:round/>
                      <a:headEnd type="none" w="med" len="med"/>
                      <a:tailEnd type="none" w="med" len="med"/>
                    </a:lnB>
                  </a:tcPr>
                </a:tc>
                <a:tc>
                  <a:txBody>
                    <a:bodyPr/>
                    <a:lstStyle/>
                    <a:p>
                      <a:pPr marL="0" marR="0">
                        <a:lnSpc>
                          <a:spcPct val="150000"/>
                        </a:lnSpc>
                        <a:spcBef>
                          <a:spcPts val="0"/>
                        </a:spcBef>
                        <a:spcAft>
                          <a:spcPts val="0"/>
                        </a:spcAft>
                      </a:pPr>
                      <a:r>
                        <a:rPr lang="en-GB" sz="1400">
                          <a:solidFill>
                            <a:srgbClr val="000000"/>
                          </a:solidFill>
                          <a:latin typeface="Times New Roman" pitchFamily="18" charset="0"/>
                          <a:ea typeface="Times New Roman"/>
                          <a:cs typeface="Times New Roman" pitchFamily="18" charset="0"/>
                        </a:rPr>
                        <a:t>Both Males and Females</a:t>
                      </a:r>
                      <a:endParaRPr lang="en-US" sz="1400">
                        <a:solidFill>
                          <a:srgbClr val="000000"/>
                        </a:solidFill>
                        <a:latin typeface="Times New Roman" pitchFamily="18" charset="0"/>
                        <a:ea typeface="Times New Roman"/>
                        <a:cs typeface="Times New Roman" pitchFamily="18" charset="0"/>
                      </a:endParaRPr>
                    </a:p>
                    <a:p>
                      <a:pPr marL="0" marR="0">
                        <a:lnSpc>
                          <a:spcPct val="150000"/>
                        </a:lnSpc>
                        <a:spcBef>
                          <a:spcPts val="0"/>
                        </a:spcBef>
                        <a:spcAft>
                          <a:spcPts val="0"/>
                        </a:spcAft>
                      </a:pPr>
                      <a:r>
                        <a:rPr lang="en-GB" sz="1400">
                          <a:solidFill>
                            <a:srgbClr val="000000"/>
                          </a:solidFill>
                          <a:latin typeface="Times New Roman" pitchFamily="18" charset="0"/>
                          <a:ea typeface="Times New Roman"/>
                          <a:cs typeface="Times New Roman" pitchFamily="18" charset="0"/>
                        </a:rPr>
                        <a:t>Age: 18 to 65 years</a:t>
                      </a:r>
                      <a:endParaRPr lang="en-US" sz="1400">
                        <a:solidFill>
                          <a:srgbClr val="000000"/>
                        </a:solidFill>
                        <a:latin typeface="Times New Roman" pitchFamily="18" charset="0"/>
                        <a:ea typeface="Times New Roman"/>
                        <a:cs typeface="Times New Roman" pitchFamily="18" charset="0"/>
                      </a:endParaRPr>
                    </a:p>
                  </a:txBody>
                  <a:tcPr marL="68580" marR="68580" marT="0" marB="0">
                    <a:lnL>
                      <a:noFill/>
                    </a:lnL>
                    <a:lnR>
                      <a:noFill/>
                    </a:lnR>
                    <a:lnT>
                      <a:noFill/>
                    </a:lnT>
                    <a:lnB w="12700" cap="flat" cmpd="sng" algn="ctr">
                      <a:solidFill>
                        <a:srgbClr val="ED7D31"/>
                      </a:solidFill>
                      <a:prstDash val="solid"/>
                      <a:round/>
                      <a:headEnd type="none" w="med" len="med"/>
                      <a:tailEnd type="none" w="med" len="med"/>
                    </a:lnB>
                  </a:tcPr>
                </a:tc>
                <a:extLst>
                  <a:ext uri="{0D108BD9-81ED-4DB2-BD59-A6C34878D82A}">
                    <a16:rowId xmlns:a16="http://schemas.microsoft.com/office/drawing/2014/main" val="10000"/>
                  </a:ext>
                </a:extLst>
              </a:tr>
              <a:tr h="355916">
                <a:tc>
                  <a:txBody>
                    <a:bodyPr/>
                    <a:lstStyle/>
                    <a:p>
                      <a:pPr marL="0" marR="0">
                        <a:lnSpc>
                          <a:spcPct val="150000"/>
                        </a:lnSpc>
                        <a:spcBef>
                          <a:spcPts val="0"/>
                        </a:spcBef>
                        <a:spcAft>
                          <a:spcPts val="0"/>
                        </a:spcAft>
                      </a:pPr>
                      <a:r>
                        <a:rPr lang="en-GB" sz="1400" b="1" dirty="0">
                          <a:solidFill>
                            <a:srgbClr val="000000"/>
                          </a:solidFill>
                          <a:latin typeface="Times New Roman" pitchFamily="18" charset="0"/>
                          <a:ea typeface="Times New Roman"/>
                          <a:cs typeface="Times New Roman" pitchFamily="18" charset="0"/>
                        </a:rPr>
                        <a:t>Geographic</a:t>
                      </a:r>
                      <a:endParaRPr lang="en-US" sz="1400" dirty="0">
                        <a:solidFill>
                          <a:srgbClr val="000000"/>
                        </a:solidFill>
                        <a:latin typeface="Times New Roman" pitchFamily="18" charset="0"/>
                        <a:ea typeface="Times New Roman"/>
                        <a:cs typeface="Times New Roman" pitchFamily="18" charset="0"/>
                      </a:endParaRPr>
                    </a:p>
                  </a:txBody>
                  <a:tcPr marL="68580" marR="68580" marT="0" marB="0">
                    <a:lnL>
                      <a:noFill/>
                    </a:lnL>
                    <a:lnR>
                      <a:noFill/>
                    </a:lnR>
                    <a:lnT w="12700" cap="flat" cmpd="sng" algn="ctr">
                      <a:solidFill>
                        <a:srgbClr val="ED7D31"/>
                      </a:solidFill>
                      <a:prstDash val="solid"/>
                      <a:round/>
                      <a:headEnd type="none" w="med" len="med"/>
                      <a:tailEnd type="none" w="med" len="med"/>
                    </a:lnT>
                    <a:lnB>
                      <a:noFill/>
                    </a:lnB>
                    <a:solidFill>
                      <a:srgbClr val="FADECB"/>
                    </a:solidFill>
                  </a:tcPr>
                </a:tc>
                <a:tc>
                  <a:txBody>
                    <a:bodyPr/>
                    <a:lstStyle/>
                    <a:p>
                      <a:pPr marL="0" marR="0">
                        <a:lnSpc>
                          <a:spcPct val="150000"/>
                        </a:lnSpc>
                        <a:spcBef>
                          <a:spcPts val="0"/>
                        </a:spcBef>
                        <a:spcAft>
                          <a:spcPts val="0"/>
                        </a:spcAft>
                      </a:pPr>
                      <a:r>
                        <a:rPr lang="en-GB" sz="1400">
                          <a:solidFill>
                            <a:srgbClr val="000000"/>
                          </a:solidFill>
                          <a:latin typeface="Times New Roman" pitchFamily="18" charset="0"/>
                          <a:ea typeface="Times New Roman"/>
                          <a:cs typeface="Times New Roman" pitchFamily="18" charset="0"/>
                        </a:rPr>
                        <a:t>United Kingdom</a:t>
                      </a:r>
                      <a:endParaRPr lang="en-US" sz="1400">
                        <a:solidFill>
                          <a:srgbClr val="000000"/>
                        </a:solidFill>
                        <a:latin typeface="Times New Roman" pitchFamily="18" charset="0"/>
                        <a:ea typeface="Times New Roman"/>
                        <a:cs typeface="Times New Roman" pitchFamily="18" charset="0"/>
                      </a:endParaRPr>
                    </a:p>
                  </a:txBody>
                  <a:tcPr marL="68580" marR="68580" marT="0" marB="0">
                    <a:lnL>
                      <a:noFill/>
                    </a:lnL>
                    <a:lnR>
                      <a:noFill/>
                    </a:lnR>
                    <a:lnT w="12700" cap="flat" cmpd="sng" algn="ctr">
                      <a:solidFill>
                        <a:srgbClr val="ED7D31"/>
                      </a:solidFill>
                      <a:prstDash val="solid"/>
                      <a:round/>
                      <a:headEnd type="none" w="med" len="med"/>
                      <a:tailEnd type="none" w="med" len="med"/>
                    </a:lnT>
                    <a:lnB>
                      <a:noFill/>
                    </a:lnB>
                    <a:solidFill>
                      <a:srgbClr val="FADECB"/>
                    </a:solidFill>
                  </a:tcPr>
                </a:tc>
                <a:extLst>
                  <a:ext uri="{0D108BD9-81ED-4DB2-BD59-A6C34878D82A}">
                    <a16:rowId xmlns:a16="http://schemas.microsoft.com/office/drawing/2014/main" val="10001"/>
                  </a:ext>
                </a:extLst>
              </a:tr>
              <a:tr h="760201">
                <a:tc>
                  <a:txBody>
                    <a:bodyPr/>
                    <a:lstStyle/>
                    <a:p>
                      <a:pPr marL="0" marR="0">
                        <a:lnSpc>
                          <a:spcPct val="150000"/>
                        </a:lnSpc>
                        <a:spcBef>
                          <a:spcPts val="0"/>
                        </a:spcBef>
                        <a:spcAft>
                          <a:spcPts val="0"/>
                        </a:spcAft>
                      </a:pPr>
                      <a:r>
                        <a:rPr lang="en-GB" sz="1400" b="1">
                          <a:solidFill>
                            <a:srgbClr val="000000"/>
                          </a:solidFill>
                          <a:latin typeface="Times New Roman" pitchFamily="18" charset="0"/>
                          <a:ea typeface="Times New Roman"/>
                          <a:cs typeface="Times New Roman" pitchFamily="18" charset="0"/>
                        </a:rPr>
                        <a:t>Psychographic</a:t>
                      </a:r>
                      <a:endParaRPr lang="en-US" sz="1400">
                        <a:solidFill>
                          <a:srgbClr val="000000"/>
                        </a:solidFill>
                        <a:latin typeface="Times New Roman" pitchFamily="18" charset="0"/>
                        <a:ea typeface="Times New Roman"/>
                        <a:cs typeface="Times New Roman" pitchFamily="18" charset="0"/>
                      </a:endParaRPr>
                    </a:p>
                  </a:txBody>
                  <a:tcPr marL="68580" marR="68580" marT="0" marB="0">
                    <a:lnL>
                      <a:noFill/>
                    </a:lnL>
                    <a:lnR>
                      <a:noFill/>
                    </a:lnR>
                    <a:lnT>
                      <a:noFill/>
                    </a:lnT>
                    <a:lnB>
                      <a:noFill/>
                    </a:lnB>
                  </a:tcPr>
                </a:tc>
                <a:tc>
                  <a:txBody>
                    <a:bodyPr/>
                    <a:lstStyle/>
                    <a:p>
                      <a:pPr marL="0" marR="0">
                        <a:lnSpc>
                          <a:spcPct val="150000"/>
                        </a:lnSpc>
                        <a:spcBef>
                          <a:spcPts val="0"/>
                        </a:spcBef>
                        <a:spcAft>
                          <a:spcPts val="0"/>
                        </a:spcAft>
                      </a:pPr>
                      <a:r>
                        <a:rPr lang="en-GB" sz="1400">
                          <a:solidFill>
                            <a:srgbClr val="000000"/>
                          </a:solidFill>
                          <a:latin typeface="Times New Roman" pitchFamily="18" charset="0"/>
                          <a:ea typeface="Times New Roman"/>
                          <a:cs typeface="Times New Roman" pitchFamily="18" charset="0"/>
                        </a:rPr>
                        <a:t>-Families that need budget accommodation</a:t>
                      </a:r>
                      <a:endParaRPr lang="en-US" sz="1400">
                        <a:solidFill>
                          <a:srgbClr val="000000"/>
                        </a:solidFill>
                        <a:latin typeface="Times New Roman" pitchFamily="18" charset="0"/>
                        <a:ea typeface="Times New Roman"/>
                        <a:cs typeface="Times New Roman" pitchFamily="18" charset="0"/>
                      </a:endParaRPr>
                    </a:p>
                    <a:p>
                      <a:pPr marL="0" marR="0">
                        <a:lnSpc>
                          <a:spcPct val="150000"/>
                        </a:lnSpc>
                        <a:spcBef>
                          <a:spcPts val="0"/>
                        </a:spcBef>
                        <a:spcAft>
                          <a:spcPts val="0"/>
                        </a:spcAft>
                      </a:pPr>
                      <a:r>
                        <a:rPr lang="en-GB" sz="1400">
                          <a:solidFill>
                            <a:srgbClr val="000000"/>
                          </a:solidFill>
                          <a:latin typeface="Times New Roman" pitchFamily="18" charset="0"/>
                          <a:ea typeface="Times New Roman"/>
                          <a:cs typeface="Times New Roman" pitchFamily="18" charset="0"/>
                        </a:rPr>
                        <a:t>-Business People </a:t>
                      </a:r>
                      <a:endParaRPr lang="en-US" sz="1400">
                        <a:solidFill>
                          <a:srgbClr val="000000"/>
                        </a:solidFill>
                        <a:latin typeface="Times New Roman" pitchFamily="18" charset="0"/>
                        <a:ea typeface="Times New Roman"/>
                        <a:cs typeface="Times New Roman" pitchFamily="18" charset="0"/>
                      </a:endParaRPr>
                    </a:p>
                  </a:txBody>
                  <a:tcPr marL="68580" marR="68580" marT="0" marB="0">
                    <a:lnL>
                      <a:noFill/>
                    </a:lnL>
                    <a:lnR>
                      <a:noFill/>
                    </a:lnR>
                    <a:lnT>
                      <a:noFill/>
                    </a:lnT>
                    <a:lnB>
                      <a:noFill/>
                    </a:lnB>
                  </a:tcPr>
                </a:tc>
                <a:extLst>
                  <a:ext uri="{0D108BD9-81ED-4DB2-BD59-A6C34878D82A}">
                    <a16:rowId xmlns:a16="http://schemas.microsoft.com/office/drawing/2014/main" val="10002"/>
                  </a:ext>
                </a:extLst>
              </a:tr>
              <a:tr h="760201">
                <a:tc>
                  <a:txBody>
                    <a:bodyPr/>
                    <a:lstStyle/>
                    <a:p>
                      <a:pPr marL="0" marR="0">
                        <a:lnSpc>
                          <a:spcPct val="150000"/>
                        </a:lnSpc>
                        <a:spcBef>
                          <a:spcPts val="0"/>
                        </a:spcBef>
                        <a:spcAft>
                          <a:spcPts val="0"/>
                        </a:spcAft>
                      </a:pPr>
                      <a:r>
                        <a:rPr lang="en-GB" sz="1400" b="1">
                          <a:solidFill>
                            <a:srgbClr val="000000"/>
                          </a:solidFill>
                          <a:latin typeface="Times New Roman" pitchFamily="18" charset="0"/>
                          <a:ea typeface="Times New Roman"/>
                          <a:cs typeface="Times New Roman" pitchFamily="18" charset="0"/>
                        </a:rPr>
                        <a:t>Behavioural </a:t>
                      </a:r>
                      <a:endParaRPr lang="en-US" sz="1400">
                        <a:solidFill>
                          <a:srgbClr val="000000"/>
                        </a:solidFill>
                        <a:latin typeface="Times New Roman" pitchFamily="18" charset="0"/>
                        <a:ea typeface="Times New Roman"/>
                        <a:cs typeface="Times New Roman" pitchFamily="18" charset="0"/>
                      </a:endParaRPr>
                    </a:p>
                  </a:txBody>
                  <a:tcPr marL="68580" marR="68580" marT="0" marB="0">
                    <a:lnL>
                      <a:noFill/>
                    </a:lnL>
                    <a:lnR>
                      <a:noFill/>
                    </a:lnR>
                    <a:lnT>
                      <a:noFill/>
                    </a:lnT>
                    <a:lnB w="12700" cap="flat" cmpd="sng" algn="ctr">
                      <a:solidFill>
                        <a:srgbClr val="ED7D31"/>
                      </a:solidFill>
                      <a:prstDash val="solid"/>
                      <a:round/>
                      <a:headEnd type="none" w="med" len="med"/>
                      <a:tailEnd type="none" w="med" len="med"/>
                    </a:lnB>
                    <a:solidFill>
                      <a:srgbClr val="FADECB"/>
                    </a:solidFill>
                  </a:tcPr>
                </a:tc>
                <a:tc>
                  <a:txBody>
                    <a:bodyPr/>
                    <a:lstStyle/>
                    <a:p>
                      <a:pPr marL="0" marR="0">
                        <a:lnSpc>
                          <a:spcPct val="150000"/>
                        </a:lnSpc>
                        <a:spcBef>
                          <a:spcPts val="0"/>
                        </a:spcBef>
                        <a:spcAft>
                          <a:spcPts val="0"/>
                        </a:spcAft>
                      </a:pPr>
                      <a:r>
                        <a:rPr lang="en-GB" sz="1400" dirty="0">
                          <a:solidFill>
                            <a:srgbClr val="000000"/>
                          </a:solidFill>
                          <a:latin typeface="Times New Roman" pitchFamily="18" charset="0"/>
                          <a:ea typeface="Times New Roman"/>
                          <a:cs typeface="Times New Roman" pitchFamily="18" charset="0"/>
                        </a:rPr>
                        <a:t>-Backpackers</a:t>
                      </a:r>
                      <a:endParaRPr lang="en-US" sz="1400" dirty="0">
                        <a:solidFill>
                          <a:srgbClr val="000000"/>
                        </a:solidFill>
                        <a:latin typeface="Times New Roman" pitchFamily="18" charset="0"/>
                        <a:ea typeface="Times New Roman"/>
                        <a:cs typeface="Times New Roman" pitchFamily="18" charset="0"/>
                      </a:endParaRPr>
                    </a:p>
                    <a:p>
                      <a:pPr marL="0" marR="0">
                        <a:lnSpc>
                          <a:spcPct val="150000"/>
                        </a:lnSpc>
                        <a:spcBef>
                          <a:spcPts val="0"/>
                        </a:spcBef>
                        <a:spcAft>
                          <a:spcPts val="0"/>
                        </a:spcAft>
                      </a:pPr>
                      <a:r>
                        <a:rPr lang="en-GB" sz="1400" dirty="0">
                          <a:solidFill>
                            <a:srgbClr val="000000"/>
                          </a:solidFill>
                          <a:latin typeface="Times New Roman" pitchFamily="18" charset="0"/>
                          <a:ea typeface="Times New Roman"/>
                          <a:cs typeface="Times New Roman" pitchFamily="18" charset="0"/>
                        </a:rPr>
                        <a:t>-Travellers</a:t>
                      </a:r>
                      <a:endParaRPr lang="en-US" sz="1400" dirty="0">
                        <a:solidFill>
                          <a:srgbClr val="000000"/>
                        </a:solidFill>
                        <a:latin typeface="Times New Roman" pitchFamily="18" charset="0"/>
                        <a:ea typeface="Times New Roman"/>
                        <a:cs typeface="Times New Roman" pitchFamily="18" charset="0"/>
                      </a:endParaRPr>
                    </a:p>
                  </a:txBody>
                  <a:tcPr marL="68580" marR="68580" marT="0" marB="0">
                    <a:lnL>
                      <a:noFill/>
                    </a:lnL>
                    <a:lnR>
                      <a:noFill/>
                    </a:lnR>
                    <a:lnT>
                      <a:noFill/>
                    </a:lnT>
                    <a:lnB w="12700" cap="flat" cmpd="sng" algn="ctr">
                      <a:solidFill>
                        <a:srgbClr val="ED7D31"/>
                      </a:solidFill>
                      <a:prstDash val="solid"/>
                      <a:round/>
                      <a:headEnd type="none" w="med" len="med"/>
                      <a:tailEnd type="none" w="med" len="med"/>
                    </a:lnB>
                    <a:solidFill>
                      <a:srgbClr val="FADECB"/>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54750445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6478" y="209550"/>
            <a:ext cx="7197275" cy="581700"/>
          </a:xfrm>
        </p:spPr>
        <p:txBody>
          <a:bodyPr/>
          <a:lstStyle/>
          <a:p>
            <a:r>
              <a:rPr lang="en-GB" sz="2800" b="1" dirty="0" smtClean="0">
                <a:solidFill>
                  <a:srgbClr val="000000"/>
                </a:solidFill>
                <a:latin typeface="Times New Roman" panose="02020603050405020304" pitchFamily="18" charset="0"/>
                <a:ea typeface="Calibri" panose="020F0502020204030204" pitchFamily="34" charset="0"/>
              </a:rPr>
              <a:t>Positioning</a:t>
            </a:r>
          </a:p>
        </p:txBody>
      </p:sp>
      <p:pic>
        <p:nvPicPr>
          <p:cNvPr id="5" name="Picture 4"/>
          <p:cNvPicPr/>
          <p:nvPr/>
        </p:nvPicPr>
        <p:blipFill>
          <a:blip r:embed="rId2" cstate="print"/>
          <a:stretch>
            <a:fillRect/>
          </a:stretch>
        </p:blipFill>
        <p:spPr bwMode="auto">
          <a:xfrm>
            <a:off x="2057400" y="742950"/>
            <a:ext cx="4877752" cy="4227513"/>
          </a:xfrm>
          <a:prstGeom prst="rect">
            <a:avLst/>
          </a:prstGeom>
          <a:noFill/>
          <a:ln w="9525">
            <a:noFill/>
            <a:miter lim="800000"/>
            <a:headEnd/>
            <a:tailEnd/>
          </a:ln>
        </p:spPr>
      </p:pic>
    </p:spTree>
    <p:extLst>
      <p:ext uri="{BB962C8B-B14F-4D97-AF65-F5344CB8AC3E}">
        <p14:creationId xmlns:p14="http://schemas.microsoft.com/office/powerpoint/2010/main" val="38142608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074CCF44-849E-4534-9A2B-495626E2B3EB}"/>
              </a:ext>
            </a:extLst>
          </p:cNvPr>
          <p:cNvSpPr>
            <a:spLocks noGrp="1"/>
          </p:cNvSpPr>
          <p:nvPr>
            <p:ph type="subTitle" idx="1"/>
          </p:nvPr>
        </p:nvSpPr>
        <p:spPr>
          <a:xfrm>
            <a:off x="228601" y="819150"/>
            <a:ext cx="4800600" cy="3779712"/>
          </a:xfrm>
        </p:spPr>
        <p:txBody>
          <a:bodyPr/>
          <a:lstStyle/>
          <a:p>
            <a:pPr marL="342900" lvl="0" indent="-342900" algn="just">
              <a:lnSpc>
                <a:spcPct val="150000"/>
              </a:lnSpc>
              <a:buFont typeface="Wingdings" pitchFamily="2" charset="2"/>
              <a:buChar char="q"/>
            </a:pPr>
            <a:endParaRPr lang="en-US" sz="1600" b="1"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Title 2">
            <a:extLst>
              <a:ext uri="{FF2B5EF4-FFF2-40B4-BE49-F238E27FC236}">
                <a16:creationId xmlns:a16="http://schemas.microsoft.com/office/drawing/2014/main" id="{90588A5E-63C4-466E-B168-EDA7DC344CEB}"/>
              </a:ext>
            </a:extLst>
          </p:cNvPr>
          <p:cNvSpPr>
            <a:spLocks noGrp="1"/>
          </p:cNvSpPr>
          <p:nvPr>
            <p:ph type="title"/>
          </p:nvPr>
        </p:nvSpPr>
        <p:spPr>
          <a:xfrm>
            <a:off x="1295400" y="285750"/>
            <a:ext cx="6477000" cy="572700"/>
          </a:xfrm>
        </p:spPr>
        <p:txBody>
          <a:bodyPr/>
          <a:lstStyle/>
          <a:p>
            <a:r>
              <a:rPr lang="en-US" sz="2800" b="1" dirty="0" smtClean="0">
                <a:solidFill>
                  <a:srgbClr val="000000"/>
                </a:solidFill>
                <a:latin typeface="Times New Roman" panose="02020603050405020304" pitchFamily="18" charset="0"/>
                <a:ea typeface="Calibri" panose="020F0502020204030204" pitchFamily="34" charset="0"/>
              </a:rPr>
              <a:t>Competitors </a:t>
            </a:r>
          </a:p>
        </p:txBody>
      </p:sp>
      <p:graphicFrame>
        <p:nvGraphicFramePr>
          <p:cNvPr id="7" name="Table 6"/>
          <p:cNvGraphicFramePr>
            <a:graphicFrameLocks noGrp="1"/>
          </p:cNvGraphicFramePr>
          <p:nvPr/>
        </p:nvGraphicFramePr>
        <p:xfrm>
          <a:off x="304800" y="819150"/>
          <a:ext cx="8839200" cy="4074160"/>
        </p:xfrm>
        <a:graphic>
          <a:graphicData uri="http://schemas.openxmlformats.org/drawingml/2006/table">
            <a:tbl>
              <a:tblPr/>
              <a:tblGrid>
                <a:gridCol w="2133600">
                  <a:extLst>
                    <a:ext uri="{9D8B030D-6E8A-4147-A177-3AD203B41FA5}">
                      <a16:colId xmlns:a16="http://schemas.microsoft.com/office/drawing/2014/main" val="20000"/>
                    </a:ext>
                  </a:extLst>
                </a:gridCol>
                <a:gridCol w="6705600">
                  <a:extLst>
                    <a:ext uri="{9D8B030D-6E8A-4147-A177-3AD203B41FA5}">
                      <a16:colId xmlns:a16="http://schemas.microsoft.com/office/drawing/2014/main" val="20001"/>
                    </a:ext>
                  </a:extLst>
                </a:gridCol>
              </a:tblGrid>
              <a:tr h="812800">
                <a:tc>
                  <a:txBody>
                    <a:bodyPr/>
                    <a:lstStyle/>
                    <a:p>
                      <a:pPr marL="0" marR="0">
                        <a:lnSpc>
                          <a:spcPct val="150000"/>
                        </a:lnSpc>
                        <a:spcBef>
                          <a:spcPts val="0"/>
                        </a:spcBef>
                        <a:spcAft>
                          <a:spcPts val="0"/>
                        </a:spcAft>
                      </a:pPr>
                      <a:r>
                        <a:rPr lang="en-GB" sz="1200">
                          <a:solidFill>
                            <a:srgbClr val="000000"/>
                          </a:solidFill>
                          <a:latin typeface="Times New Roman" pitchFamily="18" charset="0"/>
                          <a:ea typeface="Times New Roman"/>
                          <a:cs typeface="Times New Roman" pitchFamily="18" charset="0"/>
                        </a:rPr>
                        <a:t>Buyer’s Bargaining Power</a:t>
                      </a:r>
                      <a:endParaRPr lang="en-US" sz="1200">
                        <a:solidFill>
                          <a:srgbClr val="000000"/>
                        </a:solidFill>
                        <a:latin typeface="Times New Roman" pitchFamily="18" charset="0"/>
                        <a:ea typeface="Times New Roman"/>
                        <a:cs typeface="Times New Roman" pitchFamily="18" charset="0"/>
                      </a:endParaRPr>
                    </a:p>
                  </a:txBody>
                  <a:tcPr marL="67733" marR="67733" marT="0" marB="0">
                    <a:lnL>
                      <a:noFill/>
                    </a:lnL>
                    <a:lnR>
                      <a:noFill/>
                    </a:lnR>
                    <a:lnT>
                      <a:noFill/>
                    </a:lnT>
                    <a:lnB w="38100" cap="flat" cmpd="sng" algn="ctr">
                      <a:solidFill>
                        <a:srgbClr val="70AD47"/>
                      </a:solidFill>
                      <a:prstDash val="solid"/>
                      <a:round/>
                      <a:headEnd type="none" w="med" len="med"/>
                      <a:tailEnd type="none" w="med" len="med"/>
                    </a:lnB>
                    <a:solidFill>
                      <a:srgbClr val="FFFFFF"/>
                    </a:solidFill>
                  </a:tcPr>
                </a:tc>
                <a:tc>
                  <a:txBody>
                    <a:bodyPr/>
                    <a:lstStyle/>
                    <a:p>
                      <a:pPr marL="0" marR="0">
                        <a:lnSpc>
                          <a:spcPct val="150000"/>
                        </a:lnSpc>
                        <a:spcBef>
                          <a:spcPts val="0"/>
                        </a:spcBef>
                        <a:spcAft>
                          <a:spcPts val="0"/>
                        </a:spcAft>
                      </a:pPr>
                      <a:r>
                        <a:rPr lang="en-GB" sz="1200">
                          <a:solidFill>
                            <a:srgbClr val="000000"/>
                          </a:solidFill>
                          <a:latin typeface="Times New Roman" pitchFamily="18" charset="0"/>
                          <a:ea typeface="Times New Roman"/>
                          <a:cs typeface="Times New Roman" pitchFamily="18" charset="0"/>
                        </a:rPr>
                        <a:t>-High buyer power</a:t>
                      </a:r>
                      <a:endParaRPr lang="en-US" sz="1200">
                        <a:solidFill>
                          <a:srgbClr val="000000"/>
                        </a:solidFill>
                        <a:latin typeface="Times New Roman" pitchFamily="18" charset="0"/>
                        <a:ea typeface="Times New Roman"/>
                        <a:cs typeface="Times New Roman" pitchFamily="18" charset="0"/>
                      </a:endParaRPr>
                    </a:p>
                    <a:p>
                      <a:pPr marL="0" marR="0">
                        <a:lnSpc>
                          <a:spcPct val="150000"/>
                        </a:lnSpc>
                        <a:spcBef>
                          <a:spcPts val="0"/>
                        </a:spcBef>
                        <a:spcAft>
                          <a:spcPts val="0"/>
                        </a:spcAft>
                      </a:pPr>
                      <a:r>
                        <a:rPr lang="en-GB" sz="1200">
                          <a:solidFill>
                            <a:srgbClr val="000000"/>
                          </a:solidFill>
                          <a:latin typeface="Times New Roman" pitchFamily="18" charset="0"/>
                          <a:ea typeface="Times New Roman"/>
                          <a:cs typeface="Times New Roman" pitchFamily="18" charset="0"/>
                        </a:rPr>
                        <a:t>-There are various hotels from which the consumer can choose from</a:t>
                      </a:r>
                      <a:endParaRPr lang="en-US" sz="1200">
                        <a:solidFill>
                          <a:srgbClr val="000000"/>
                        </a:solidFill>
                        <a:latin typeface="Times New Roman" pitchFamily="18" charset="0"/>
                        <a:ea typeface="Times New Roman"/>
                        <a:cs typeface="Times New Roman" pitchFamily="18" charset="0"/>
                      </a:endParaRPr>
                    </a:p>
                  </a:txBody>
                  <a:tcPr marL="67733" marR="67733" marT="0" marB="0">
                    <a:lnL>
                      <a:noFill/>
                    </a:lnL>
                    <a:lnR>
                      <a:noFill/>
                    </a:lnR>
                    <a:lnT>
                      <a:noFill/>
                    </a:lnT>
                    <a:lnB w="38100" cap="flat" cmpd="sng" algn="ctr">
                      <a:solidFill>
                        <a:srgbClr val="70AD47"/>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812800">
                <a:tc>
                  <a:txBody>
                    <a:bodyPr/>
                    <a:lstStyle/>
                    <a:p>
                      <a:pPr marL="0" marR="0">
                        <a:lnSpc>
                          <a:spcPct val="150000"/>
                        </a:lnSpc>
                        <a:spcBef>
                          <a:spcPts val="0"/>
                        </a:spcBef>
                        <a:spcAft>
                          <a:spcPts val="0"/>
                        </a:spcAft>
                      </a:pPr>
                      <a:r>
                        <a:rPr lang="en-GB" sz="1200">
                          <a:solidFill>
                            <a:srgbClr val="000000"/>
                          </a:solidFill>
                          <a:latin typeface="Times New Roman" pitchFamily="18" charset="0"/>
                          <a:ea typeface="Times New Roman"/>
                          <a:cs typeface="Times New Roman" pitchFamily="18" charset="0"/>
                        </a:rPr>
                        <a:t>Supplier’s Bargaining Power</a:t>
                      </a:r>
                      <a:endParaRPr lang="en-US" sz="1200">
                        <a:solidFill>
                          <a:srgbClr val="000000"/>
                        </a:solidFill>
                        <a:latin typeface="Times New Roman" pitchFamily="18" charset="0"/>
                        <a:ea typeface="Times New Roman"/>
                        <a:cs typeface="Times New Roman" pitchFamily="18" charset="0"/>
                      </a:endParaRPr>
                    </a:p>
                  </a:txBody>
                  <a:tcPr marL="67733" marR="67733" marT="0" marB="0">
                    <a:lnL>
                      <a:noFill/>
                    </a:lnL>
                    <a:lnR w="12700" cap="flat" cmpd="sng" algn="ctr">
                      <a:solidFill>
                        <a:srgbClr val="70AD47"/>
                      </a:solidFill>
                      <a:prstDash val="solid"/>
                      <a:round/>
                      <a:headEnd type="none" w="med" len="med"/>
                      <a:tailEnd type="none" w="med" len="med"/>
                    </a:lnR>
                    <a:lnT w="38100" cap="flat" cmpd="sng" algn="ctr">
                      <a:solidFill>
                        <a:srgbClr val="70AD47"/>
                      </a:solidFill>
                      <a:prstDash val="solid"/>
                      <a:round/>
                      <a:headEnd type="none" w="med" len="med"/>
                      <a:tailEnd type="none" w="med" len="med"/>
                    </a:lnT>
                    <a:lnB>
                      <a:noFill/>
                    </a:lnB>
                    <a:solidFill>
                      <a:srgbClr val="FFFFFF"/>
                    </a:solidFill>
                  </a:tcPr>
                </a:tc>
                <a:tc>
                  <a:txBody>
                    <a:bodyPr/>
                    <a:lstStyle/>
                    <a:p>
                      <a:pPr marL="0" marR="0">
                        <a:lnSpc>
                          <a:spcPct val="150000"/>
                        </a:lnSpc>
                        <a:spcBef>
                          <a:spcPts val="0"/>
                        </a:spcBef>
                        <a:spcAft>
                          <a:spcPts val="0"/>
                        </a:spcAft>
                      </a:pPr>
                      <a:r>
                        <a:rPr lang="en-GB" sz="1200">
                          <a:solidFill>
                            <a:srgbClr val="000000"/>
                          </a:solidFill>
                          <a:latin typeface="Times New Roman" pitchFamily="18" charset="0"/>
                          <a:ea typeface="Times New Roman"/>
                          <a:cs typeface="Times New Roman" pitchFamily="18" charset="0"/>
                        </a:rPr>
                        <a:t>-Low supplier power</a:t>
                      </a:r>
                      <a:endParaRPr lang="en-US" sz="1200">
                        <a:solidFill>
                          <a:srgbClr val="000000"/>
                        </a:solidFill>
                        <a:latin typeface="Times New Roman" pitchFamily="18" charset="0"/>
                        <a:ea typeface="Times New Roman"/>
                        <a:cs typeface="Times New Roman" pitchFamily="18" charset="0"/>
                      </a:endParaRPr>
                    </a:p>
                    <a:p>
                      <a:pPr marL="0" marR="0">
                        <a:lnSpc>
                          <a:spcPct val="150000"/>
                        </a:lnSpc>
                        <a:spcBef>
                          <a:spcPts val="0"/>
                        </a:spcBef>
                        <a:spcAft>
                          <a:spcPts val="0"/>
                        </a:spcAft>
                      </a:pPr>
                      <a:r>
                        <a:rPr lang="en-GB" sz="1200">
                          <a:solidFill>
                            <a:srgbClr val="000000"/>
                          </a:solidFill>
                          <a:latin typeface="Times New Roman" pitchFamily="18" charset="0"/>
                          <a:ea typeface="Times New Roman"/>
                          <a:cs typeface="Times New Roman" pitchFamily="18" charset="0"/>
                        </a:rPr>
                        <a:t>-Many suppliers are present that can provide similar services and products to hotels. </a:t>
                      </a:r>
                      <a:endParaRPr lang="en-US" sz="1200">
                        <a:solidFill>
                          <a:srgbClr val="000000"/>
                        </a:solidFill>
                        <a:latin typeface="Times New Roman" pitchFamily="18" charset="0"/>
                        <a:ea typeface="Times New Roman"/>
                        <a:cs typeface="Times New Roman" pitchFamily="18" charset="0"/>
                      </a:endParaRPr>
                    </a:p>
                  </a:txBody>
                  <a:tcPr marL="67733" marR="67733" marT="0" marB="0">
                    <a:lnL w="12700" cap="flat" cmpd="sng" algn="ctr">
                      <a:solidFill>
                        <a:srgbClr val="70AD47"/>
                      </a:solidFill>
                      <a:prstDash val="solid"/>
                      <a:round/>
                      <a:headEnd type="none" w="med" len="med"/>
                      <a:tailEnd type="none" w="med" len="med"/>
                    </a:lnL>
                    <a:lnR w="12700" cap="flat" cmpd="sng" algn="ctr">
                      <a:solidFill>
                        <a:srgbClr val="70AD47"/>
                      </a:solidFill>
                      <a:prstDash val="solid"/>
                      <a:round/>
                      <a:headEnd type="none" w="med" len="med"/>
                      <a:tailEnd type="none" w="med" len="med"/>
                    </a:lnR>
                    <a:lnT w="38100" cap="flat" cmpd="sng" algn="ctr">
                      <a:solidFill>
                        <a:srgbClr val="70AD47"/>
                      </a:solidFill>
                      <a:prstDash val="solid"/>
                      <a:round/>
                      <a:headEnd type="none" w="med" len="med"/>
                      <a:tailEnd type="none" w="med" len="med"/>
                    </a:lnT>
                    <a:lnB>
                      <a:noFill/>
                    </a:lnB>
                    <a:solidFill>
                      <a:srgbClr val="DBEBD0"/>
                    </a:solidFill>
                  </a:tcPr>
                </a:tc>
                <a:extLst>
                  <a:ext uri="{0D108BD9-81ED-4DB2-BD59-A6C34878D82A}">
                    <a16:rowId xmlns:a16="http://schemas.microsoft.com/office/drawing/2014/main" val="10001"/>
                  </a:ext>
                </a:extLst>
              </a:tr>
              <a:tr h="812800">
                <a:tc>
                  <a:txBody>
                    <a:bodyPr/>
                    <a:lstStyle/>
                    <a:p>
                      <a:pPr marL="0" marR="0">
                        <a:lnSpc>
                          <a:spcPct val="150000"/>
                        </a:lnSpc>
                        <a:spcBef>
                          <a:spcPts val="0"/>
                        </a:spcBef>
                        <a:spcAft>
                          <a:spcPts val="0"/>
                        </a:spcAft>
                      </a:pPr>
                      <a:r>
                        <a:rPr lang="en-GB" sz="1200" dirty="0">
                          <a:solidFill>
                            <a:srgbClr val="000000"/>
                          </a:solidFill>
                          <a:latin typeface="Times New Roman" pitchFamily="18" charset="0"/>
                          <a:ea typeface="Times New Roman"/>
                          <a:cs typeface="Times New Roman" pitchFamily="18" charset="0"/>
                        </a:rPr>
                        <a:t>Entrants Threat</a:t>
                      </a:r>
                      <a:endParaRPr lang="en-US" sz="1200" dirty="0">
                        <a:solidFill>
                          <a:srgbClr val="000000"/>
                        </a:solidFill>
                        <a:latin typeface="Times New Roman" pitchFamily="18" charset="0"/>
                        <a:ea typeface="Times New Roman"/>
                        <a:cs typeface="Times New Roman" pitchFamily="18" charset="0"/>
                      </a:endParaRPr>
                    </a:p>
                  </a:txBody>
                  <a:tcPr marL="67733" marR="67733" marT="0" marB="0">
                    <a:lnL>
                      <a:noFill/>
                    </a:lnL>
                    <a:lnR w="12700" cap="flat" cmpd="sng" algn="ctr">
                      <a:solidFill>
                        <a:srgbClr val="70AD47"/>
                      </a:solidFill>
                      <a:prstDash val="solid"/>
                      <a:round/>
                      <a:headEnd type="none" w="med" len="med"/>
                      <a:tailEnd type="none" w="med" len="med"/>
                    </a:lnR>
                    <a:lnT>
                      <a:noFill/>
                    </a:lnT>
                    <a:lnB>
                      <a:noFill/>
                    </a:lnB>
                    <a:solidFill>
                      <a:srgbClr val="FFFFFF"/>
                    </a:solidFill>
                  </a:tcPr>
                </a:tc>
                <a:tc>
                  <a:txBody>
                    <a:bodyPr/>
                    <a:lstStyle/>
                    <a:p>
                      <a:pPr marL="0" marR="0">
                        <a:lnSpc>
                          <a:spcPct val="150000"/>
                        </a:lnSpc>
                        <a:spcBef>
                          <a:spcPts val="0"/>
                        </a:spcBef>
                        <a:spcAft>
                          <a:spcPts val="0"/>
                        </a:spcAft>
                      </a:pPr>
                      <a:r>
                        <a:rPr lang="en-GB" sz="1200">
                          <a:solidFill>
                            <a:srgbClr val="000000"/>
                          </a:solidFill>
                          <a:latin typeface="Times New Roman" pitchFamily="18" charset="0"/>
                          <a:ea typeface="Times New Roman"/>
                          <a:cs typeface="Times New Roman" pitchFamily="18" charset="0"/>
                        </a:rPr>
                        <a:t>-Entrants threat is low</a:t>
                      </a:r>
                      <a:endParaRPr lang="en-US" sz="1200">
                        <a:solidFill>
                          <a:srgbClr val="000000"/>
                        </a:solidFill>
                        <a:latin typeface="Times New Roman" pitchFamily="18" charset="0"/>
                        <a:ea typeface="Times New Roman"/>
                        <a:cs typeface="Times New Roman" pitchFamily="18" charset="0"/>
                      </a:endParaRPr>
                    </a:p>
                    <a:p>
                      <a:pPr marL="0" marR="0">
                        <a:lnSpc>
                          <a:spcPct val="150000"/>
                        </a:lnSpc>
                        <a:spcBef>
                          <a:spcPts val="0"/>
                        </a:spcBef>
                        <a:spcAft>
                          <a:spcPts val="0"/>
                        </a:spcAft>
                      </a:pPr>
                      <a:r>
                        <a:rPr lang="en-GB" sz="1200">
                          <a:solidFill>
                            <a:srgbClr val="000000"/>
                          </a:solidFill>
                          <a:latin typeface="Times New Roman" pitchFamily="18" charset="0"/>
                          <a:ea typeface="Times New Roman"/>
                          <a:cs typeface="Times New Roman" pitchFamily="18" charset="0"/>
                        </a:rPr>
                        <a:t>-The new businesses in the hotel industry need to be conscious of the quality of service and target market. </a:t>
                      </a:r>
                      <a:endParaRPr lang="en-US" sz="1200">
                        <a:solidFill>
                          <a:srgbClr val="000000"/>
                        </a:solidFill>
                        <a:latin typeface="Times New Roman" pitchFamily="18" charset="0"/>
                        <a:ea typeface="Times New Roman"/>
                        <a:cs typeface="Times New Roman" pitchFamily="18" charset="0"/>
                      </a:endParaRPr>
                    </a:p>
                  </a:txBody>
                  <a:tcPr marL="67733" marR="67733" marT="0" marB="0">
                    <a:lnL w="12700" cap="flat" cmpd="sng" algn="ctr">
                      <a:solidFill>
                        <a:srgbClr val="70AD47"/>
                      </a:solidFill>
                      <a:prstDash val="solid"/>
                      <a:round/>
                      <a:headEnd type="none" w="med" len="med"/>
                      <a:tailEnd type="none" w="med" len="med"/>
                    </a:lnL>
                    <a:lnR w="12700" cap="flat" cmpd="sng" algn="ctr">
                      <a:solidFill>
                        <a:srgbClr val="70AD47"/>
                      </a:solidFill>
                      <a:prstDash val="solid"/>
                      <a:round/>
                      <a:headEnd type="none" w="med" len="med"/>
                      <a:tailEnd type="none" w="med" len="med"/>
                    </a:lnR>
                    <a:lnT>
                      <a:noFill/>
                    </a:lnT>
                    <a:lnB>
                      <a:noFill/>
                    </a:lnB>
                  </a:tcPr>
                </a:tc>
                <a:extLst>
                  <a:ext uri="{0D108BD9-81ED-4DB2-BD59-A6C34878D82A}">
                    <a16:rowId xmlns:a16="http://schemas.microsoft.com/office/drawing/2014/main" val="10002"/>
                  </a:ext>
                </a:extLst>
              </a:tr>
              <a:tr h="812800">
                <a:tc>
                  <a:txBody>
                    <a:bodyPr/>
                    <a:lstStyle/>
                    <a:p>
                      <a:pPr marL="0" marR="0">
                        <a:lnSpc>
                          <a:spcPct val="150000"/>
                        </a:lnSpc>
                        <a:spcBef>
                          <a:spcPts val="0"/>
                        </a:spcBef>
                        <a:spcAft>
                          <a:spcPts val="0"/>
                        </a:spcAft>
                      </a:pPr>
                      <a:r>
                        <a:rPr lang="en-GB" sz="1200">
                          <a:solidFill>
                            <a:srgbClr val="000000"/>
                          </a:solidFill>
                          <a:latin typeface="Times New Roman" pitchFamily="18" charset="0"/>
                          <a:ea typeface="Times New Roman"/>
                          <a:cs typeface="Times New Roman" pitchFamily="18" charset="0"/>
                        </a:rPr>
                        <a:t>Substitute Threat</a:t>
                      </a:r>
                      <a:endParaRPr lang="en-US" sz="1200">
                        <a:solidFill>
                          <a:srgbClr val="000000"/>
                        </a:solidFill>
                        <a:latin typeface="Times New Roman" pitchFamily="18" charset="0"/>
                        <a:ea typeface="Times New Roman"/>
                        <a:cs typeface="Times New Roman" pitchFamily="18" charset="0"/>
                      </a:endParaRPr>
                    </a:p>
                  </a:txBody>
                  <a:tcPr marL="67733" marR="67733" marT="0" marB="0">
                    <a:lnL>
                      <a:noFill/>
                    </a:lnL>
                    <a:lnR w="12700" cap="flat" cmpd="sng" algn="ctr">
                      <a:solidFill>
                        <a:srgbClr val="70AD47"/>
                      </a:solidFill>
                      <a:prstDash val="solid"/>
                      <a:round/>
                      <a:headEnd type="none" w="med" len="med"/>
                      <a:tailEnd type="none" w="med" len="med"/>
                    </a:lnR>
                    <a:lnT>
                      <a:noFill/>
                    </a:lnT>
                    <a:lnB>
                      <a:noFill/>
                    </a:lnB>
                    <a:solidFill>
                      <a:srgbClr val="FFFFFF"/>
                    </a:solidFill>
                  </a:tcPr>
                </a:tc>
                <a:tc>
                  <a:txBody>
                    <a:bodyPr/>
                    <a:lstStyle/>
                    <a:p>
                      <a:pPr marL="0" marR="0">
                        <a:lnSpc>
                          <a:spcPct val="150000"/>
                        </a:lnSpc>
                        <a:spcBef>
                          <a:spcPts val="0"/>
                        </a:spcBef>
                        <a:spcAft>
                          <a:spcPts val="0"/>
                        </a:spcAft>
                      </a:pPr>
                      <a:r>
                        <a:rPr lang="en-GB" sz="1200">
                          <a:solidFill>
                            <a:srgbClr val="000000"/>
                          </a:solidFill>
                          <a:latin typeface="Times New Roman" pitchFamily="18" charset="0"/>
                          <a:ea typeface="Times New Roman"/>
                          <a:cs typeface="Times New Roman" pitchFamily="18" charset="0"/>
                        </a:rPr>
                        <a:t>-Substitute threat is medium</a:t>
                      </a:r>
                      <a:endParaRPr lang="en-US" sz="1200">
                        <a:solidFill>
                          <a:srgbClr val="000000"/>
                        </a:solidFill>
                        <a:latin typeface="Times New Roman" pitchFamily="18" charset="0"/>
                        <a:ea typeface="Times New Roman"/>
                        <a:cs typeface="Times New Roman" pitchFamily="18" charset="0"/>
                      </a:endParaRPr>
                    </a:p>
                    <a:p>
                      <a:pPr marL="0" marR="0">
                        <a:lnSpc>
                          <a:spcPct val="150000"/>
                        </a:lnSpc>
                        <a:spcBef>
                          <a:spcPts val="0"/>
                        </a:spcBef>
                        <a:spcAft>
                          <a:spcPts val="0"/>
                        </a:spcAft>
                      </a:pPr>
                      <a:r>
                        <a:rPr lang="en-GB" sz="1200">
                          <a:solidFill>
                            <a:srgbClr val="000000"/>
                          </a:solidFill>
                          <a:latin typeface="Times New Roman" pitchFamily="18" charset="0"/>
                          <a:ea typeface="Times New Roman"/>
                          <a:cs typeface="Times New Roman" pitchFamily="18" charset="0"/>
                        </a:rPr>
                        <a:t>-Guests can attain similar services from other hotels at low prices</a:t>
                      </a:r>
                      <a:endParaRPr lang="en-US" sz="1200">
                        <a:solidFill>
                          <a:srgbClr val="000000"/>
                        </a:solidFill>
                        <a:latin typeface="Times New Roman" pitchFamily="18" charset="0"/>
                        <a:ea typeface="Times New Roman"/>
                        <a:cs typeface="Times New Roman" pitchFamily="18" charset="0"/>
                      </a:endParaRPr>
                    </a:p>
                  </a:txBody>
                  <a:tcPr marL="67733" marR="67733" marT="0" marB="0">
                    <a:lnL w="12700" cap="flat" cmpd="sng" algn="ctr">
                      <a:solidFill>
                        <a:srgbClr val="70AD47"/>
                      </a:solidFill>
                      <a:prstDash val="solid"/>
                      <a:round/>
                      <a:headEnd type="none" w="med" len="med"/>
                      <a:tailEnd type="none" w="med" len="med"/>
                    </a:lnL>
                    <a:lnR w="12700" cap="flat" cmpd="sng" algn="ctr">
                      <a:solidFill>
                        <a:srgbClr val="70AD47"/>
                      </a:solidFill>
                      <a:prstDash val="solid"/>
                      <a:round/>
                      <a:headEnd type="none" w="med" len="med"/>
                      <a:tailEnd type="none" w="med" len="med"/>
                    </a:lnR>
                    <a:lnT>
                      <a:noFill/>
                    </a:lnT>
                    <a:lnB>
                      <a:noFill/>
                    </a:lnB>
                    <a:solidFill>
                      <a:srgbClr val="DBEBD0"/>
                    </a:solidFill>
                  </a:tcPr>
                </a:tc>
                <a:extLst>
                  <a:ext uri="{0D108BD9-81ED-4DB2-BD59-A6C34878D82A}">
                    <a16:rowId xmlns:a16="http://schemas.microsoft.com/office/drawing/2014/main" val="10003"/>
                  </a:ext>
                </a:extLst>
              </a:tr>
              <a:tr h="812800">
                <a:tc>
                  <a:txBody>
                    <a:bodyPr/>
                    <a:lstStyle/>
                    <a:p>
                      <a:pPr marL="0" marR="0">
                        <a:lnSpc>
                          <a:spcPct val="150000"/>
                        </a:lnSpc>
                        <a:spcBef>
                          <a:spcPts val="0"/>
                        </a:spcBef>
                        <a:spcAft>
                          <a:spcPts val="0"/>
                        </a:spcAft>
                      </a:pPr>
                      <a:r>
                        <a:rPr lang="en-GB" sz="1200">
                          <a:solidFill>
                            <a:srgbClr val="000000"/>
                          </a:solidFill>
                          <a:latin typeface="Times New Roman" pitchFamily="18" charset="0"/>
                          <a:ea typeface="Times New Roman"/>
                          <a:cs typeface="Times New Roman" pitchFamily="18" charset="0"/>
                        </a:rPr>
                        <a:t>Competitors</a:t>
                      </a:r>
                      <a:endParaRPr lang="en-US" sz="1200">
                        <a:solidFill>
                          <a:srgbClr val="000000"/>
                        </a:solidFill>
                        <a:latin typeface="Times New Roman" pitchFamily="18" charset="0"/>
                        <a:ea typeface="Times New Roman"/>
                        <a:cs typeface="Times New Roman" pitchFamily="18" charset="0"/>
                      </a:endParaRPr>
                    </a:p>
                  </a:txBody>
                  <a:tcPr marL="67733" marR="67733" marT="0" marB="0">
                    <a:lnL>
                      <a:noFill/>
                    </a:lnL>
                    <a:lnR w="12700" cap="flat" cmpd="sng" algn="ctr">
                      <a:solidFill>
                        <a:srgbClr val="70AD47"/>
                      </a:solidFill>
                      <a:prstDash val="solid"/>
                      <a:round/>
                      <a:headEnd type="none" w="med" len="med"/>
                      <a:tailEnd type="none" w="med" len="med"/>
                    </a:lnR>
                    <a:lnT>
                      <a:noFill/>
                    </a:lnT>
                    <a:lnB>
                      <a:noFill/>
                    </a:lnB>
                    <a:solidFill>
                      <a:srgbClr val="FFFFFF"/>
                    </a:solidFill>
                  </a:tcPr>
                </a:tc>
                <a:tc>
                  <a:txBody>
                    <a:bodyPr/>
                    <a:lstStyle/>
                    <a:p>
                      <a:pPr marL="0" marR="0">
                        <a:lnSpc>
                          <a:spcPct val="150000"/>
                        </a:lnSpc>
                        <a:spcBef>
                          <a:spcPts val="0"/>
                        </a:spcBef>
                        <a:spcAft>
                          <a:spcPts val="0"/>
                        </a:spcAft>
                      </a:pPr>
                      <a:r>
                        <a:rPr lang="en-GB" sz="1200" dirty="0">
                          <a:solidFill>
                            <a:srgbClr val="000000"/>
                          </a:solidFill>
                          <a:latin typeface="Times New Roman" pitchFamily="18" charset="0"/>
                          <a:ea typeface="Times New Roman"/>
                          <a:cs typeface="Times New Roman" pitchFamily="18" charset="0"/>
                        </a:rPr>
                        <a:t>-The competition is high</a:t>
                      </a:r>
                      <a:endParaRPr lang="en-US" sz="1200" dirty="0">
                        <a:solidFill>
                          <a:srgbClr val="000000"/>
                        </a:solidFill>
                        <a:latin typeface="Times New Roman" pitchFamily="18" charset="0"/>
                        <a:ea typeface="Times New Roman"/>
                        <a:cs typeface="Times New Roman" pitchFamily="18" charset="0"/>
                      </a:endParaRPr>
                    </a:p>
                    <a:p>
                      <a:pPr marL="0" marR="0">
                        <a:lnSpc>
                          <a:spcPct val="150000"/>
                        </a:lnSpc>
                        <a:spcBef>
                          <a:spcPts val="0"/>
                        </a:spcBef>
                        <a:spcAft>
                          <a:spcPts val="0"/>
                        </a:spcAft>
                      </a:pPr>
                      <a:r>
                        <a:rPr lang="en-GB" sz="1200" dirty="0">
                          <a:solidFill>
                            <a:srgbClr val="000000"/>
                          </a:solidFill>
                          <a:latin typeface="Times New Roman" pitchFamily="18" charset="0"/>
                          <a:ea typeface="Times New Roman"/>
                          <a:cs typeface="Times New Roman" pitchFamily="18" charset="0"/>
                        </a:rPr>
                        <a:t>-There are many known competitors in the hotel industry like Marriott, Holiday Inn, Best Western and many others.</a:t>
                      </a:r>
                      <a:endParaRPr lang="en-US" sz="1200" dirty="0">
                        <a:solidFill>
                          <a:srgbClr val="000000"/>
                        </a:solidFill>
                        <a:latin typeface="Times New Roman" pitchFamily="18" charset="0"/>
                        <a:ea typeface="Times New Roman"/>
                        <a:cs typeface="Times New Roman" pitchFamily="18" charset="0"/>
                      </a:endParaRPr>
                    </a:p>
                  </a:txBody>
                  <a:tcPr marL="67733" marR="67733" marT="0" marB="0">
                    <a:lnL w="12700" cap="flat" cmpd="sng" algn="ctr">
                      <a:solidFill>
                        <a:srgbClr val="70AD47"/>
                      </a:solidFill>
                      <a:prstDash val="solid"/>
                      <a:round/>
                      <a:headEnd type="none" w="med" len="med"/>
                      <a:tailEnd type="none" w="med" len="med"/>
                    </a:lnL>
                    <a:lnR w="12700" cap="flat" cmpd="sng" algn="ctr">
                      <a:solidFill>
                        <a:srgbClr val="70AD47"/>
                      </a:solidFill>
                      <a:prstDash val="solid"/>
                      <a:round/>
                      <a:headEnd type="none" w="med" len="med"/>
                      <a:tailEnd type="none" w="med" len="med"/>
                    </a:lnR>
                    <a:lnT>
                      <a:noFill/>
                    </a:lnT>
                    <a:lnB w="12700" cap="flat" cmpd="sng" algn="ctr">
                      <a:solidFill>
                        <a:srgbClr val="70AD47"/>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1279522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762000" y="133350"/>
            <a:ext cx="7717500" cy="572700"/>
          </a:xfrm>
        </p:spPr>
        <p:txBody>
          <a:bodyPr/>
          <a:lstStyle/>
          <a:p>
            <a:pPr algn="ctr"/>
            <a:r>
              <a:rPr lang="en-US" sz="3200" b="1" dirty="0" smtClean="0">
                <a:solidFill>
                  <a:srgbClr val="000000"/>
                </a:solidFill>
                <a:latin typeface="Times New Roman" panose="02020603050405020304" pitchFamily="18" charset="0"/>
                <a:ea typeface="Calibri" panose="020F0502020204030204" pitchFamily="34" charset="0"/>
              </a:rPr>
              <a:t>Collaborators</a:t>
            </a:r>
          </a:p>
        </p:txBody>
      </p:sp>
      <p:sp>
        <p:nvSpPr>
          <p:cNvPr id="7" name="Text Placeholder 6"/>
          <p:cNvSpPr>
            <a:spLocks noGrp="1"/>
          </p:cNvSpPr>
          <p:nvPr>
            <p:ph type="body" idx="1"/>
          </p:nvPr>
        </p:nvSpPr>
        <p:spPr/>
        <p:txBody>
          <a:bodyPr/>
          <a:lstStyle/>
          <a:p>
            <a:pPr marL="438150" indent="-285750" algn="just">
              <a:lnSpc>
                <a:spcPct val="150000"/>
              </a:lnSpc>
              <a:buFont typeface="Wingdings" panose="05000000000000000000" pitchFamily="2" charset="2"/>
              <a:buChar char="q"/>
            </a:pPr>
            <a:r>
              <a:rPr lang="en-GB" sz="1600" dirty="0" smtClean="0">
                <a:solidFill>
                  <a:srgbClr val="151515"/>
                </a:solidFill>
                <a:latin typeface="Times New Roman" pitchFamily="18" charset="0"/>
                <a:cs typeface="Times New Roman" pitchFamily="18" charset="0"/>
              </a:rPr>
              <a:t>Premier Inn has partnered with various Hotel booking agents and Travel Management</a:t>
            </a:r>
          </a:p>
          <a:p>
            <a:pPr marL="438150" indent="-285750" algn="just">
              <a:lnSpc>
                <a:spcPct val="150000"/>
              </a:lnSpc>
              <a:buFont typeface="Wingdings" panose="05000000000000000000" pitchFamily="2" charset="2"/>
              <a:buChar char="q"/>
            </a:pPr>
            <a:r>
              <a:rPr lang="en-GB" sz="1600" dirty="0" smtClean="0">
                <a:solidFill>
                  <a:srgbClr val="151515"/>
                </a:solidFill>
                <a:latin typeface="Times New Roman" pitchFamily="18" charset="0"/>
                <a:cs typeface="Times New Roman" pitchFamily="18" charset="0"/>
              </a:rPr>
              <a:t>Companies so that they can provide better connectivity through online tools. </a:t>
            </a:r>
          </a:p>
          <a:p>
            <a:pPr algn="just">
              <a:lnSpc>
                <a:spcPct val="150000"/>
              </a:lnSpc>
              <a:buFont typeface="Wingdings" pitchFamily="2" charset="2"/>
              <a:buChar char="q"/>
            </a:pPr>
            <a:r>
              <a:rPr lang="en-GB" sz="1600" dirty="0" smtClean="0">
                <a:solidFill>
                  <a:srgbClr val="151515"/>
                </a:solidFill>
                <a:latin typeface="Times New Roman" pitchFamily="18" charset="0"/>
                <a:cs typeface="Times New Roman" pitchFamily="18" charset="0"/>
              </a:rPr>
              <a:t>All branches of business are owned by the business (Premier Inn, 2022a). </a:t>
            </a:r>
            <a:endParaRPr lang="en-US" sz="1600" dirty="0" smtClean="0">
              <a:solidFill>
                <a:srgbClr val="151515"/>
              </a:solidFill>
              <a:latin typeface="Times New Roman" pitchFamily="18" charset="0"/>
              <a:cs typeface="Times New Roman" pitchFamily="18" charset="0"/>
            </a:endParaRPr>
          </a:p>
          <a:p>
            <a:pPr algn="just">
              <a:lnSpc>
                <a:spcPct val="150000"/>
              </a:lnSpc>
              <a:buFont typeface="Wingdings" pitchFamily="2" charset="2"/>
              <a:buChar char="q"/>
            </a:pPr>
            <a:endParaRPr lang="en-US" sz="1600" dirty="0">
              <a:solidFill>
                <a:schemeClr val="tx1"/>
              </a:solidFill>
              <a:latin typeface="Times New Roman" pitchFamily="18" charset="0"/>
              <a:cs typeface="Times New Roman" pitchFamily="18" charset="0"/>
            </a:endParaRPr>
          </a:p>
        </p:txBody>
      </p:sp>
      <p:pic>
        <p:nvPicPr>
          <p:cNvPr id="1026" name="Picture 2" descr="Wrexham Town Centre Hotels | Premier In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42037" y="2724150"/>
            <a:ext cx="3273425" cy="189014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0588A5E-63C4-466E-B168-EDA7DC344CEB}"/>
              </a:ext>
            </a:extLst>
          </p:cNvPr>
          <p:cNvSpPr>
            <a:spLocks noGrp="1"/>
          </p:cNvSpPr>
          <p:nvPr>
            <p:ph type="title"/>
          </p:nvPr>
        </p:nvSpPr>
        <p:spPr>
          <a:xfrm>
            <a:off x="1066800" y="285750"/>
            <a:ext cx="7010400" cy="572700"/>
          </a:xfrm>
        </p:spPr>
        <p:txBody>
          <a:bodyPr/>
          <a:lstStyle/>
          <a:p>
            <a:r>
              <a:rPr lang="en-US" sz="2800" b="1" dirty="0" smtClean="0">
                <a:solidFill>
                  <a:srgbClr val="000000"/>
                </a:solidFill>
                <a:latin typeface="Times New Roman" panose="02020603050405020304" pitchFamily="18" charset="0"/>
                <a:ea typeface="Calibri" panose="020F0502020204030204" pitchFamily="34" charset="0"/>
              </a:rPr>
              <a:t>Climate</a:t>
            </a:r>
          </a:p>
        </p:txBody>
      </p:sp>
      <p:graphicFrame>
        <p:nvGraphicFramePr>
          <p:cNvPr id="5" name="Table 4"/>
          <p:cNvGraphicFramePr>
            <a:graphicFrameLocks noGrp="1"/>
          </p:cNvGraphicFramePr>
          <p:nvPr/>
        </p:nvGraphicFramePr>
        <p:xfrm>
          <a:off x="0" y="971550"/>
          <a:ext cx="9296400" cy="4275566"/>
        </p:xfrm>
        <a:graphic>
          <a:graphicData uri="http://schemas.openxmlformats.org/drawingml/2006/table">
            <a:tbl>
              <a:tblPr/>
              <a:tblGrid>
                <a:gridCol w="2638639">
                  <a:extLst>
                    <a:ext uri="{9D8B030D-6E8A-4147-A177-3AD203B41FA5}">
                      <a16:colId xmlns:a16="http://schemas.microsoft.com/office/drawing/2014/main" val="20000"/>
                    </a:ext>
                  </a:extLst>
                </a:gridCol>
                <a:gridCol w="6657761">
                  <a:extLst>
                    <a:ext uri="{9D8B030D-6E8A-4147-A177-3AD203B41FA5}">
                      <a16:colId xmlns:a16="http://schemas.microsoft.com/office/drawing/2014/main" val="20001"/>
                    </a:ext>
                  </a:extLst>
                </a:gridCol>
              </a:tblGrid>
              <a:tr h="478118">
                <a:tc>
                  <a:txBody>
                    <a:bodyPr/>
                    <a:lstStyle/>
                    <a:p>
                      <a:pPr marL="0" marR="0">
                        <a:lnSpc>
                          <a:spcPct val="150000"/>
                        </a:lnSpc>
                        <a:spcBef>
                          <a:spcPts val="0"/>
                        </a:spcBef>
                        <a:spcAft>
                          <a:spcPts val="0"/>
                        </a:spcAft>
                      </a:pPr>
                      <a:r>
                        <a:rPr lang="en-GB" sz="1200" b="1" dirty="0">
                          <a:solidFill>
                            <a:srgbClr val="000000"/>
                          </a:solidFill>
                          <a:latin typeface="Times New Roman" pitchFamily="18" charset="0"/>
                          <a:ea typeface="Times New Roman"/>
                          <a:cs typeface="Times New Roman" pitchFamily="18" charset="0"/>
                        </a:rPr>
                        <a:t>Political Factor</a:t>
                      </a:r>
                      <a:endParaRPr lang="en-US" sz="1200" dirty="0">
                        <a:solidFill>
                          <a:srgbClr val="000000"/>
                        </a:solidFill>
                        <a:latin typeface="Times New Roman" pitchFamily="18" charset="0"/>
                        <a:ea typeface="Times New Roman"/>
                        <a:cs typeface="Times New Roman" pitchFamily="18" charset="0"/>
                      </a:endParaRPr>
                    </a:p>
                  </a:txBody>
                  <a:tcPr marL="59765" marR="59765" marT="0" marB="0">
                    <a:lnL>
                      <a:noFill/>
                    </a:lnL>
                    <a:lnR>
                      <a:noFill/>
                    </a:lnR>
                    <a:lnT>
                      <a:noFill/>
                    </a:lnT>
                    <a:lnB w="12700" cap="flat" cmpd="sng" algn="ctr">
                      <a:solidFill>
                        <a:srgbClr val="70AD47"/>
                      </a:solidFill>
                      <a:prstDash val="solid"/>
                      <a:round/>
                      <a:headEnd type="none" w="med" len="med"/>
                      <a:tailEnd type="none" w="med" len="med"/>
                    </a:lnB>
                  </a:tcPr>
                </a:tc>
                <a:tc>
                  <a:txBody>
                    <a:bodyPr/>
                    <a:lstStyle/>
                    <a:p>
                      <a:pPr marL="0" marR="0">
                        <a:lnSpc>
                          <a:spcPct val="150000"/>
                        </a:lnSpc>
                        <a:spcBef>
                          <a:spcPts val="0"/>
                        </a:spcBef>
                        <a:spcAft>
                          <a:spcPts val="0"/>
                        </a:spcAft>
                      </a:pPr>
                      <a:r>
                        <a:rPr lang="en-GB" sz="1200" dirty="0">
                          <a:solidFill>
                            <a:srgbClr val="000000"/>
                          </a:solidFill>
                          <a:latin typeface="Times New Roman" pitchFamily="18" charset="0"/>
                          <a:ea typeface="Times New Roman"/>
                          <a:cs typeface="Times New Roman" pitchFamily="18" charset="0"/>
                        </a:rPr>
                        <a:t>-UK have a stable political environment</a:t>
                      </a:r>
                      <a:endParaRPr lang="en-US" sz="1200" dirty="0">
                        <a:solidFill>
                          <a:srgbClr val="000000"/>
                        </a:solidFill>
                        <a:latin typeface="Times New Roman" pitchFamily="18" charset="0"/>
                        <a:ea typeface="Times New Roman"/>
                        <a:cs typeface="Times New Roman" pitchFamily="18" charset="0"/>
                      </a:endParaRPr>
                    </a:p>
                    <a:p>
                      <a:pPr marL="0" marR="0">
                        <a:lnSpc>
                          <a:spcPct val="150000"/>
                        </a:lnSpc>
                        <a:spcBef>
                          <a:spcPts val="0"/>
                        </a:spcBef>
                        <a:spcAft>
                          <a:spcPts val="0"/>
                        </a:spcAft>
                      </a:pPr>
                      <a:r>
                        <a:rPr lang="en-GB" sz="1200" dirty="0">
                          <a:solidFill>
                            <a:srgbClr val="000000"/>
                          </a:solidFill>
                          <a:latin typeface="Times New Roman" pitchFamily="18" charset="0"/>
                          <a:ea typeface="Times New Roman"/>
                          <a:cs typeface="Times New Roman" pitchFamily="18" charset="0"/>
                        </a:rPr>
                        <a:t>-The recent hard times have impacted the hospitality sector severely. </a:t>
                      </a:r>
                      <a:endParaRPr lang="en-US" sz="1200" dirty="0">
                        <a:solidFill>
                          <a:srgbClr val="000000"/>
                        </a:solidFill>
                        <a:latin typeface="Times New Roman" pitchFamily="18" charset="0"/>
                        <a:ea typeface="Times New Roman"/>
                        <a:cs typeface="Times New Roman" pitchFamily="18" charset="0"/>
                      </a:endParaRPr>
                    </a:p>
                  </a:txBody>
                  <a:tcPr marL="59765" marR="59765" marT="0" marB="0">
                    <a:lnL>
                      <a:noFill/>
                    </a:lnL>
                    <a:lnR>
                      <a:noFill/>
                    </a:lnR>
                    <a:lnT>
                      <a:noFill/>
                    </a:lnT>
                    <a:lnB w="12700" cap="flat" cmpd="sng" algn="ctr">
                      <a:solidFill>
                        <a:srgbClr val="70AD47"/>
                      </a:solidFill>
                      <a:prstDash val="solid"/>
                      <a:round/>
                      <a:headEnd type="none" w="med" len="med"/>
                      <a:tailEnd type="none" w="med" len="med"/>
                    </a:lnB>
                  </a:tcPr>
                </a:tc>
                <a:extLst>
                  <a:ext uri="{0D108BD9-81ED-4DB2-BD59-A6C34878D82A}">
                    <a16:rowId xmlns:a16="http://schemas.microsoft.com/office/drawing/2014/main" val="10000"/>
                  </a:ext>
                </a:extLst>
              </a:tr>
              <a:tr h="478118">
                <a:tc>
                  <a:txBody>
                    <a:bodyPr/>
                    <a:lstStyle/>
                    <a:p>
                      <a:pPr marL="0" marR="0">
                        <a:lnSpc>
                          <a:spcPct val="150000"/>
                        </a:lnSpc>
                        <a:spcBef>
                          <a:spcPts val="0"/>
                        </a:spcBef>
                        <a:spcAft>
                          <a:spcPts val="0"/>
                        </a:spcAft>
                      </a:pPr>
                      <a:r>
                        <a:rPr lang="en-GB" sz="1200" b="1">
                          <a:solidFill>
                            <a:srgbClr val="000000"/>
                          </a:solidFill>
                          <a:latin typeface="Times New Roman" pitchFamily="18" charset="0"/>
                          <a:ea typeface="Times New Roman"/>
                          <a:cs typeface="Times New Roman" pitchFamily="18" charset="0"/>
                        </a:rPr>
                        <a:t>Economic Factor</a:t>
                      </a:r>
                      <a:endParaRPr lang="en-US" sz="1200">
                        <a:solidFill>
                          <a:srgbClr val="000000"/>
                        </a:solidFill>
                        <a:latin typeface="Times New Roman" pitchFamily="18" charset="0"/>
                        <a:ea typeface="Times New Roman"/>
                        <a:cs typeface="Times New Roman" pitchFamily="18" charset="0"/>
                      </a:endParaRPr>
                    </a:p>
                  </a:txBody>
                  <a:tcPr marL="59765" marR="59765" marT="0" marB="0">
                    <a:lnL>
                      <a:noFill/>
                    </a:lnL>
                    <a:lnR>
                      <a:noFill/>
                    </a:lnR>
                    <a:lnT w="12700" cap="flat" cmpd="sng" algn="ctr">
                      <a:solidFill>
                        <a:srgbClr val="70AD47"/>
                      </a:solidFill>
                      <a:prstDash val="solid"/>
                      <a:round/>
                      <a:headEnd type="none" w="med" len="med"/>
                      <a:tailEnd type="none" w="med" len="med"/>
                    </a:lnT>
                    <a:lnB>
                      <a:noFill/>
                    </a:lnB>
                    <a:solidFill>
                      <a:srgbClr val="DBEBD0"/>
                    </a:solidFill>
                  </a:tcPr>
                </a:tc>
                <a:tc>
                  <a:txBody>
                    <a:bodyPr/>
                    <a:lstStyle/>
                    <a:p>
                      <a:pPr marL="0" marR="0">
                        <a:lnSpc>
                          <a:spcPct val="150000"/>
                        </a:lnSpc>
                        <a:spcBef>
                          <a:spcPts val="0"/>
                        </a:spcBef>
                        <a:spcAft>
                          <a:spcPts val="0"/>
                        </a:spcAft>
                      </a:pPr>
                      <a:r>
                        <a:rPr lang="en-GB" sz="1200">
                          <a:solidFill>
                            <a:srgbClr val="000000"/>
                          </a:solidFill>
                          <a:latin typeface="Times New Roman" pitchFamily="18" charset="0"/>
                          <a:ea typeface="Times New Roman"/>
                          <a:cs typeface="Times New Roman" pitchFamily="18" charset="0"/>
                        </a:rPr>
                        <a:t>-UK GDP in 2022 was projected to be 2,904.5B (Statista, 2022a).</a:t>
                      </a:r>
                      <a:endParaRPr lang="en-US" sz="1200">
                        <a:solidFill>
                          <a:srgbClr val="000000"/>
                        </a:solidFill>
                        <a:latin typeface="Times New Roman" pitchFamily="18" charset="0"/>
                        <a:ea typeface="Times New Roman"/>
                        <a:cs typeface="Times New Roman" pitchFamily="18" charset="0"/>
                      </a:endParaRPr>
                    </a:p>
                    <a:p>
                      <a:pPr marL="0" marR="0">
                        <a:lnSpc>
                          <a:spcPct val="150000"/>
                        </a:lnSpc>
                        <a:spcBef>
                          <a:spcPts val="0"/>
                        </a:spcBef>
                        <a:spcAft>
                          <a:spcPts val="0"/>
                        </a:spcAft>
                      </a:pPr>
                      <a:r>
                        <a:rPr lang="en-GB" sz="1200">
                          <a:solidFill>
                            <a:srgbClr val="000000"/>
                          </a:solidFill>
                          <a:latin typeface="Times New Roman" pitchFamily="18" charset="0"/>
                          <a:ea typeface="Times New Roman"/>
                          <a:cs typeface="Times New Roman" pitchFamily="18" charset="0"/>
                        </a:rPr>
                        <a:t>-UK Inflation rate in 2021 is around 2.5% (Statista, 2022b). </a:t>
                      </a:r>
                      <a:endParaRPr lang="en-US" sz="1200">
                        <a:solidFill>
                          <a:srgbClr val="000000"/>
                        </a:solidFill>
                        <a:latin typeface="Times New Roman" pitchFamily="18" charset="0"/>
                        <a:ea typeface="Times New Roman"/>
                        <a:cs typeface="Times New Roman" pitchFamily="18" charset="0"/>
                      </a:endParaRPr>
                    </a:p>
                  </a:txBody>
                  <a:tcPr marL="59765" marR="59765" marT="0" marB="0">
                    <a:lnL>
                      <a:noFill/>
                    </a:lnL>
                    <a:lnR>
                      <a:noFill/>
                    </a:lnR>
                    <a:lnT w="12700" cap="flat" cmpd="sng" algn="ctr">
                      <a:solidFill>
                        <a:srgbClr val="70AD47"/>
                      </a:solidFill>
                      <a:prstDash val="solid"/>
                      <a:round/>
                      <a:headEnd type="none" w="med" len="med"/>
                      <a:tailEnd type="none" w="med" len="med"/>
                    </a:lnT>
                    <a:lnB>
                      <a:noFill/>
                    </a:lnB>
                    <a:solidFill>
                      <a:srgbClr val="DBEBD0"/>
                    </a:solidFill>
                  </a:tcPr>
                </a:tc>
                <a:extLst>
                  <a:ext uri="{0D108BD9-81ED-4DB2-BD59-A6C34878D82A}">
                    <a16:rowId xmlns:a16="http://schemas.microsoft.com/office/drawing/2014/main" val="10001"/>
                  </a:ext>
                </a:extLst>
              </a:tr>
              <a:tr h="717176">
                <a:tc>
                  <a:txBody>
                    <a:bodyPr/>
                    <a:lstStyle/>
                    <a:p>
                      <a:pPr marL="0" marR="0">
                        <a:lnSpc>
                          <a:spcPct val="150000"/>
                        </a:lnSpc>
                        <a:spcBef>
                          <a:spcPts val="0"/>
                        </a:spcBef>
                        <a:spcAft>
                          <a:spcPts val="0"/>
                        </a:spcAft>
                      </a:pPr>
                      <a:r>
                        <a:rPr lang="en-GB" sz="1200" b="1">
                          <a:solidFill>
                            <a:srgbClr val="000000"/>
                          </a:solidFill>
                          <a:latin typeface="Times New Roman" pitchFamily="18" charset="0"/>
                          <a:ea typeface="Times New Roman"/>
                          <a:cs typeface="Times New Roman" pitchFamily="18" charset="0"/>
                        </a:rPr>
                        <a:t>Social Factor</a:t>
                      </a:r>
                      <a:endParaRPr lang="en-US" sz="1200">
                        <a:solidFill>
                          <a:srgbClr val="000000"/>
                        </a:solidFill>
                        <a:latin typeface="Times New Roman" pitchFamily="18" charset="0"/>
                        <a:ea typeface="Times New Roman"/>
                        <a:cs typeface="Times New Roman" pitchFamily="18" charset="0"/>
                      </a:endParaRPr>
                    </a:p>
                  </a:txBody>
                  <a:tcPr marL="59765" marR="59765" marT="0" marB="0">
                    <a:lnL>
                      <a:noFill/>
                    </a:lnL>
                    <a:lnR>
                      <a:noFill/>
                    </a:lnR>
                    <a:lnT>
                      <a:noFill/>
                    </a:lnT>
                    <a:lnB>
                      <a:noFill/>
                    </a:lnB>
                  </a:tcPr>
                </a:tc>
                <a:tc>
                  <a:txBody>
                    <a:bodyPr/>
                    <a:lstStyle/>
                    <a:p>
                      <a:pPr marL="0" marR="0">
                        <a:lnSpc>
                          <a:spcPct val="150000"/>
                        </a:lnSpc>
                        <a:spcBef>
                          <a:spcPts val="0"/>
                        </a:spcBef>
                        <a:spcAft>
                          <a:spcPts val="0"/>
                        </a:spcAft>
                      </a:pPr>
                      <a:r>
                        <a:rPr lang="en-GB" sz="1200">
                          <a:solidFill>
                            <a:srgbClr val="000000"/>
                          </a:solidFill>
                          <a:latin typeface="Times New Roman" pitchFamily="18" charset="0"/>
                          <a:ea typeface="Times New Roman"/>
                          <a:cs typeface="Times New Roman" pitchFamily="18" charset="0"/>
                        </a:rPr>
                        <a:t>-Marketing strategies are impacting the behaviour of the guest</a:t>
                      </a:r>
                      <a:endParaRPr lang="en-US" sz="1200">
                        <a:solidFill>
                          <a:srgbClr val="000000"/>
                        </a:solidFill>
                        <a:latin typeface="Times New Roman" pitchFamily="18" charset="0"/>
                        <a:ea typeface="Times New Roman"/>
                        <a:cs typeface="Times New Roman" pitchFamily="18" charset="0"/>
                      </a:endParaRPr>
                    </a:p>
                    <a:p>
                      <a:pPr marL="0" marR="0">
                        <a:lnSpc>
                          <a:spcPct val="150000"/>
                        </a:lnSpc>
                        <a:spcBef>
                          <a:spcPts val="0"/>
                        </a:spcBef>
                        <a:spcAft>
                          <a:spcPts val="0"/>
                        </a:spcAft>
                      </a:pPr>
                      <a:r>
                        <a:rPr lang="en-GB" sz="1200">
                          <a:solidFill>
                            <a:srgbClr val="000000"/>
                          </a:solidFill>
                          <a:latin typeface="Times New Roman" pitchFamily="18" charset="0"/>
                          <a:ea typeface="Times New Roman"/>
                          <a:cs typeface="Times New Roman" pitchFamily="18" charset="0"/>
                        </a:rPr>
                        <a:t>-In the hospitality sector behaviour of consumer impact how guest chooses restaurants and hotels.</a:t>
                      </a:r>
                      <a:endParaRPr lang="en-US" sz="1200">
                        <a:solidFill>
                          <a:srgbClr val="000000"/>
                        </a:solidFill>
                        <a:latin typeface="Times New Roman" pitchFamily="18" charset="0"/>
                        <a:ea typeface="Times New Roman"/>
                        <a:cs typeface="Times New Roman" pitchFamily="18" charset="0"/>
                      </a:endParaRPr>
                    </a:p>
                  </a:txBody>
                  <a:tcPr marL="59765" marR="59765" marT="0" marB="0">
                    <a:lnL>
                      <a:noFill/>
                    </a:lnL>
                    <a:lnR>
                      <a:noFill/>
                    </a:lnR>
                    <a:lnT>
                      <a:noFill/>
                    </a:lnT>
                    <a:lnB>
                      <a:noFill/>
                    </a:lnB>
                  </a:tcPr>
                </a:tc>
                <a:extLst>
                  <a:ext uri="{0D108BD9-81ED-4DB2-BD59-A6C34878D82A}">
                    <a16:rowId xmlns:a16="http://schemas.microsoft.com/office/drawing/2014/main" val="10002"/>
                  </a:ext>
                </a:extLst>
              </a:tr>
              <a:tr h="1195294">
                <a:tc>
                  <a:txBody>
                    <a:bodyPr/>
                    <a:lstStyle/>
                    <a:p>
                      <a:pPr marL="0" marR="0">
                        <a:lnSpc>
                          <a:spcPct val="150000"/>
                        </a:lnSpc>
                        <a:spcBef>
                          <a:spcPts val="0"/>
                        </a:spcBef>
                        <a:spcAft>
                          <a:spcPts val="0"/>
                        </a:spcAft>
                      </a:pPr>
                      <a:r>
                        <a:rPr lang="en-GB" sz="1200" b="1">
                          <a:solidFill>
                            <a:srgbClr val="000000"/>
                          </a:solidFill>
                          <a:latin typeface="Times New Roman" pitchFamily="18" charset="0"/>
                          <a:ea typeface="Times New Roman"/>
                          <a:cs typeface="Times New Roman" pitchFamily="18" charset="0"/>
                        </a:rPr>
                        <a:t>Technological Factor</a:t>
                      </a:r>
                      <a:endParaRPr lang="en-US" sz="1200">
                        <a:solidFill>
                          <a:srgbClr val="000000"/>
                        </a:solidFill>
                        <a:latin typeface="Times New Roman" pitchFamily="18" charset="0"/>
                        <a:ea typeface="Times New Roman"/>
                        <a:cs typeface="Times New Roman" pitchFamily="18" charset="0"/>
                      </a:endParaRPr>
                    </a:p>
                  </a:txBody>
                  <a:tcPr marL="59765" marR="59765" marT="0" marB="0">
                    <a:lnL>
                      <a:noFill/>
                    </a:lnL>
                    <a:lnR>
                      <a:noFill/>
                    </a:lnR>
                    <a:lnT>
                      <a:noFill/>
                    </a:lnT>
                    <a:lnB>
                      <a:noFill/>
                    </a:lnB>
                    <a:solidFill>
                      <a:srgbClr val="DBEBD0"/>
                    </a:solidFill>
                  </a:tcPr>
                </a:tc>
                <a:tc>
                  <a:txBody>
                    <a:bodyPr/>
                    <a:lstStyle/>
                    <a:p>
                      <a:pPr marL="0" marR="0">
                        <a:lnSpc>
                          <a:spcPct val="150000"/>
                        </a:lnSpc>
                        <a:spcBef>
                          <a:spcPts val="0"/>
                        </a:spcBef>
                        <a:spcAft>
                          <a:spcPts val="0"/>
                        </a:spcAft>
                      </a:pPr>
                      <a:r>
                        <a:rPr lang="en-GB" sz="1200" dirty="0">
                          <a:solidFill>
                            <a:srgbClr val="000000"/>
                          </a:solidFill>
                          <a:latin typeface="Times New Roman" pitchFamily="18" charset="0"/>
                          <a:ea typeface="Times New Roman"/>
                          <a:cs typeface="Times New Roman" pitchFamily="18" charset="0"/>
                        </a:rPr>
                        <a:t>-The improvement that has been integrated by technology in the hospitality sector has improved the services offered by hotels (Lau, 2020).</a:t>
                      </a:r>
                      <a:endParaRPr lang="en-US" sz="1200" dirty="0">
                        <a:solidFill>
                          <a:srgbClr val="000000"/>
                        </a:solidFill>
                        <a:latin typeface="Times New Roman" pitchFamily="18" charset="0"/>
                        <a:ea typeface="Times New Roman"/>
                        <a:cs typeface="Times New Roman" pitchFamily="18" charset="0"/>
                      </a:endParaRPr>
                    </a:p>
                    <a:p>
                      <a:pPr marL="0" marR="0">
                        <a:lnSpc>
                          <a:spcPct val="150000"/>
                        </a:lnSpc>
                        <a:spcBef>
                          <a:spcPts val="0"/>
                        </a:spcBef>
                        <a:spcAft>
                          <a:spcPts val="0"/>
                        </a:spcAft>
                      </a:pPr>
                      <a:r>
                        <a:rPr lang="en-GB" sz="1200" dirty="0">
                          <a:solidFill>
                            <a:srgbClr val="000000"/>
                          </a:solidFill>
                          <a:latin typeface="Times New Roman" pitchFamily="18" charset="0"/>
                          <a:ea typeface="Times New Roman"/>
                          <a:cs typeface="Times New Roman" pitchFamily="18" charset="0"/>
                        </a:rPr>
                        <a:t>-Utilising digital platforms has provided the hotels to improve their image.</a:t>
                      </a:r>
                      <a:endParaRPr lang="en-US" sz="1200" dirty="0">
                        <a:solidFill>
                          <a:srgbClr val="000000"/>
                        </a:solidFill>
                        <a:latin typeface="Times New Roman" pitchFamily="18" charset="0"/>
                        <a:ea typeface="Times New Roman"/>
                        <a:cs typeface="Times New Roman" pitchFamily="18" charset="0"/>
                      </a:endParaRPr>
                    </a:p>
                  </a:txBody>
                  <a:tcPr marL="59765" marR="59765" marT="0" marB="0">
                    <a:lnL>
                      <a:noFill/>
                    </a:lnL>
                    <a:lnR>
                      <a:noFill/>
                    </a:lnR>
                    <a:lnT>
                      <a:noFill/>
                    </a:lnT>
                    <a:lnB>
                      <a:noFill/>
                    </a:lnB>
                    <a:solidFill>
                      <a:srgbClr val="DBEBD0"/>
                    </a:solidFill>
                  </a:tcPr>
                </a:tc>
                <a:extLst>
                  <a:ext uri="{0D108BD9-81ED-4DB2-BD59-A6C34878D82A}">
                    <a16:rowId xmlns:a16="http://schemas.microsoft.com/office/drawing/2014/main" val="10003"/>
                  </a:ext>
                </a:extLst>
              </a:tr>
              <a:tr h="478118">
                <a:tc>
                  <a:txBody>
                    <a:bodyPr/>
                    <a:lstStyle/>
                    <a:p>
                      <a:pPr marL="0" marR="0">
                        <a:lnSpc>
                          <a:spcPct val="150000"/>
                        </a:lnSpc>
                        <a:spcBef>
                          <a:spcPts val="0"/>
                        </a:spcBef>
                        <a:spcAft>
                          <a:spcPts val="0"/>
                        </a:spcAft>
                      </a:pPr>
                      <a:r>
                        <a:rPr lang="en-GB" sz="1200" b="1">
                          <a:solidFill>
                            <a:srgbClr val="000000"/>
                          </a:solidFill>
                          <a:latin typeface="Times New Roman" pitchFamily="18" charset="0"/>
                          <a:ea typeface="Times New Roman"/>
                          <a:cs typeface="Times New Roman" pitchFamily="18" charset="0"/>
                        </a:rPr>
                        <a:t>Environmental Factor</a:t>
                      </a:r>
                      <a:endParaRPr lang="en-US" sz="1200">
                        <a:solidFill>
                          <a:srgbClr val="000000"/>
                        </a:solidFill>
                        <a:latin typeface="Times New Roman" pitchFamily="18" charset="0"/>
                        <a:ea typeface="Times New Roman"/>
                        <a:cs typeface="Times New Roman" pitchFamily="18" charset="0"/>
                      </a:endParaRPr>
                    </a:p>
                  </a:txBody>
                  <a:tcPr marL="59765" marR="59765" marT="0" marB="0">
                    <a:lnL>
                      <a:noFill/>
                    </a:lnL>
                    <a:lnR>
                      <a:noFill/>
                    </a:lnR>
                    <a:lnT>
                      <a:noFill/>
                    </a:lnT>
                    <a:lnB>
                      <a:noFill/>
                    </a:lnB>
                  </a:tcPr>
                </a:tc>
                <a:tc>
                  <a:txBody>
                    <a:bodyPr/>
                    <a:lstStyle/>
                    <a:p>
                      <a:pPr marL="0" marR="0">
                        <a:lnSpc>
                          <a:spcPct val="150000"/>
                        </a:lnSpc>
                        <a:spcBef>
                          <a:spcPts val="0"/>
                        </a:spcBef>
                        <a:spcAft>
                          <a:spcPts val="0"/>
                        </a:spcAft>
                      </a:pPr>
                      <a:r>
                        <a:rPr lang="en-GB" sz="1200">
                          <a:solidFill>
                            <a:srgbClr val="000000"/>
                          </a:solidFill>
                          <a:latin typeface="Times New Roman" pitchFamily="18" charset="0"/>
                          <a:ea typeface="Times New Roman"/>
                          <a:cs typeface="Times New Roman" pitchFamily="18" charset="0"/>
                        </a:rPr>
                        <a:t>-The hospitality industry is contributing to waste generation.</a:t>
                      </a:r>
                      <a:endParaRPr lang="en-US" sz="1200">
                        <a:solidFill>
                          <a:srgbClr val="000000"/>
                        </a:solidFill>
                        <a:latin typeface="Times New Roman" pitchFamily="18" charset="0"/>
                        <a:ea typeface="Times New Roman"/>
                        <a:cs typeface="Times New Roman" pitchFamily="18" charset="0"/>
                      </a:endParaRPr>
                    </a:p>
                    <a:p>
                      <a:pPr marL="0" marR="0">
                        <a:lnSpc>
                          <a:spcPct val="150000"/>
                        </a:lnSpc>
                        <a:spcBef>
                          <a:spcPts val="0"/>
                        </a:spcBef>
                        <a:spcAft>
                          <a:spcPts val="0"/>
                        </a:spcAft>
                      </a:pPr>
                      <a:r>
                        <a:rPr lang="en-GB" sz="1200">
                          <a:solidFill>
                            <a:srgbClr val="000000"/>
                          </a:solidFill>
                          <a:latin typeface="Times New Roman" pitchFamily="18" charset="0"/>
                          <a:ea typeface="Times New Roman"/>
                          <a:cs typeface="Times New Roman" pitchFamily="18" charset="0"/>
                        </a:rPr>
                        <a:t>-The sector is under pressure to reduce its environmental impact.</a:t>
                      </a:r>
                      <a:endParaRPr lang="en-US" sz="1200">
                        <a:solidFill>
                          <a:srgbClr val="000000"/>
                        </a:solidFill>
                        <a:latin typeface="Times New Roman" pitchFamily="18" charset="0"/>
                        <a:ea typeface="Times New Roman"/>
                        <a:cs typeface="Times New Roman" pitchFamily="18" charset="0"/>
                      </a:endParaRPr>
                    </a:p>
                  </a:txBody>
                  <a:tcPr marL="59765" marR="59765" marT="0" marB="0">
                    <a:lnL>
                      <a:noFill/>
                    </a:lnL>
                    <a:lnR>
                      <a:noFill/>
                    </a:lnR>
                    <a:lnT>
                      <a:noFill/>
                    </a:lnT>
                    <a:lnB>
                      <a:noFill/>
                    </a:lnB>
                  </a:tcPr>
                </a:tc>
                <a:extLst>
                  <a:ext uri="{0D108BD9-81ED-4DB2-BD59-A6C34878D82A}">
                    <a16:rowId xmlns:a16="http://schemas.microsoft.com/office/drawing/2014/main" val="10004"/>
                  </a:ext>
                </a:extLst>
              </a:tr>
              <a:tr h="717176">
                <a:tc>
                  <a:txBody>
                    <a:bodyPr/>
                    <a:lstStyle/>
                    <a:p>
                      <a:pPr marL="0" marR="0">
                        <a:lnSpc>
                          <a:spcPct val="150000"/>
                        </a:lnSpc>
                        <a:spcBef>
                          <a:spcPts val="0"/>
                        </a:spcBef>
                        <a:spcAft>
                          <a:spcPts val="0"/>
                        </a:spcAft>
                      </a:pPr>
                      <a:r>
                        <a:rPr lang="en-GB" sz="1200" b="1">
                          <a:solidFill>
                            <a:srgbClr val="000000"/>
                          </a:solidFill>
                          <a:latin typeface="Times New Roman" pitchFamily="18" charset="0"/>
                          <a:ea typeface="Times New Roman"/>
                          <a:cs typeface="Times New Roman" pitchFamily="18" charset="0"/>
                        </a:rPr>
                        <a:t>Legal Factor</a:t>
                      </a:r>
                      <a:endParaRPr lang="en-US" sz="1200">
                        <a:solidFill>
                          <a:srgbClr val="000000"/>
                        </a:solidFill>
                        <a:latin typeface="Times New Roman" pitchFamily="18" charset="0"/>
                        <a:ea typeface="Times New Roman"/>
                        <a:cs typeface="Times New Roman" pitchFamily="18" charset="0"/>
                      </a:endParaRPr>
                    </a:p>
                  </a:txBody>
                  <a:tcPr marL="59765" marR="59765" marT="0" marB="0">
                    <a:lnL>
                      <a:noFill/>
                    </a:lnL>
                    <a:lnR>
                      <a:noFill/>
                    </a:lnR>
                    <a:lnT>
                      <a:noFill/>
                    </a:lnT>
                    <a:lnB w="12700" cap="flat" cmpd="sng" algn="ctr">
                      <a:solidFill>
                        <a:srgbClr val="70AD47"/>
                      </a:solidFill>
                      <a:prstDash val="solid"/>
                      <a:round/>
                      <a:headEnd type="none" w="med" len="med"/>
                      <a:tailEnd type="none" w="med" len="med"/>
                    </a:lnB>
                    <a:solidFill>
                      <a:srgbClr val="DBEBD0"/>
                    </a:solidFill>
                  </a:tcPr>
                </a:tc>
                <a:tc>
                  <a:txBody>
                    <a:bodyPr/>
                    <a:lstStyle/>
                    <a:p>
                      <a:pPr marL="0" marR="0">
                        <a:lnSpc>
                          <a:spcPct val="150000"/>
                        </a:lnSpc>
                        <a:spcBef>
                          <a:spcPts val="0"/>
                        </a:spcBef>
                        <a:spcAft>
                          <a:spcPts val="0"/>
                        </a:spcAft>
                      </a:pPr>
                      <a:r>
                        <a:rPr lang="en-GB" sz="1200" dirty="0">
                          <a:solidFill>
                            <a:srgbClr val="000000"/>
                          </a:solidFill>
                          <a:latin typeface="Times New Roman" pitchFamily="18" charset="0"/>
                          <a:ea typeface="Times New Roman"/>
                          <a:cs typeface="Times New Roman" pitchFamily="18" charset="0"/>
                        </a:rPr>
                        <a:t>-The hospitality sector is regulated by various regulations and laws.</a:t>
                      </a:r>
                      <a:endParaRPr lang="en-US" sz="1200" dirty="0">
                        <a:solidFill>
                          <a:srgbClr val="000000"/>
                        </a:solidFill>
                        <a:latin typeface="Times New Roman" pitchFamily="18" charset="0"/>
                        <a:ea typeface="Times New Roman"/>
                        <a:cs typeface="Times New Roman" pitchFamily="18" charset="0"/>
                      </a:endParaRPr>
                    </a:p>
                    <a:p>
                      <a:pPr marL="0" marR="0">
                        <a:lnSpc>
                          <a:spcPct val="150000"/>
                        </a:lnSpc>
                        <a:spcBef>
                          <a:spcPts val="0"/>
                        </a:spcBef>
                        <a:spcAft>
                          <a:spcPts val="0"/>
                        </a:spcAft>
                      </a:pPr>
                      <a:r>
                        <a:rPr lang="en-GB" sz="1200" dirty="0">
                          <a:solidFill>
                            <a:srgbClr val="000000"/>
                          </a:solidFill>
                          <a:latin typeface="Times New Roman" pitchFamily="18" charset="0"/>
                          <a:ea typeface="Times New Roman"/>
                          <a:cs typeface="Times New Roman" pitchFamily="18" charset="0"/>
                        </a:rPr>
                        <a:t>-This sector has to follow the Heath and Social Care Act 2012 for the safety of guests and employees.</a:t>
                      </a:r>
                      <a:endParaRPr lang="en-US" sz="1200" dirty="0">
                        <a:solidFill>
                          <a:srgbClr val="000000"/>
                        </a:solidFill>
                        <a:latin typeface="Times New Roman" pitchFamily="18" charset="0"/>
                        <a:ea typeface="Times New Roman"/>
                        <a:cs typeface="Times New Roman" pitchFamily="18" charset="0"/>
                      </a:endParaRPr>
                    </a:p>
                  </a:txBody>
                  <a:tcPr marL="59765" marR="59765" marT="0" marB="0">
                    <a:lnL>
                      <a:noFill/>
                    </a:lnL>
                    <a:lnR>
                      <a:noFill/>
                    </a:lnR>
                    <a:lnT>
                      <a:noFill/>
                    </a:lnT>
                    <a:lnB w="12700" cap="flat" cmpd="sng" algn="ctr">
                      <a:solidFill>
                        <a:srgbClr val="70AD47"/>
                      </a:solidFill>
                      <a:prstDash val="solid"/>
                      <a:round/>
                      <a:headEnd type="none" w="med" len="med"/>
                      <a:tailEnd type="none" w="med" len="med"/>
                    </a:lnB>
                    <a:solidFill>
                      <a:srgbClr val="DBEBD0"/>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356568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074CCF44-849E-4534-9A2B-495626E2B3EB}"/>
              </a:ext>
            </a:extLst>
          </p:cNvPr>
          <p:cNvSpPr>
            <a:spLocks noGrp="1"/>
          </p:cNvSpPr>
          <p:nvPr>
            <p:ph type="subTitle" idx="1"/>
          </p:nvPr>
        </p:nvSpPr>
        <p:spPr>
          <a:xfrm>
            <a:off x="152400" y="1047750"/>
            <a:ext cx="5020932" cy="3474912"/>
          </a:xfrm>
        </p:spPr>
        <p:txBody>
          <a:bodyPr/>
          <a:lstStyle/>
          <a:p>
            <a:pPr marL="342900" lvl="0" indent="-342900" algn="just">
              <a:lnSpc>
                <a:spcPct val="150000"/>
              </a:lnSpc>
              <a:buFont typeface="Wingdings" pitchFamily="2" charset="2"/>
              <a:buChar char="q"/>
            </a:pPr>
            <a:r>
              <a:rPr lang="en-US" sz="1600"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To attain 10% more international traffic on the hotels by the first quarter of 2023. </a:t>
            </a:r>
          </a:p>
          <a:p>
            <a:pPr marL="342900" lvl="0" indent="-342900" algn="just">
              <a:lnSpc>
                <a:spcPct val="150000"/>
              </a:lnSpc>
              <a:buFont typeface="Wingdings" pitchFamily="2" charset="2"/>
              <a:buChar char="q"/>
            </a:pPr>
            <a:r>
              <a:rPr lang="en-US" sz="1600"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To increase consumer engagement on social media platforms by 25% to foster business reputation by the mid of 2023.</a:t>
            </a:r>
          </a:p>
          <a:p>
            <a:pPr marL="342900" lvl="0" indent="-342900" algn="just">
              <a:lnSpc>
                <a:spcPct val="150000"/>
              </a:lnSpc>
              <a:buFont typeface="Wingdings" pitchFamily="2" charset="2"/>
              <a:buChar char="q"/>
            </a:pPr>
            <a:r>
              <a:rPr lang="en-US" sz="1600"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To boost the hotel's reputation by 30% by focusing on effective marketing strategies by the end of 2023. </a:t>
            </a:r>
          </a:p>
        </p:txBody>
      </p:sp>
      <p:sp>
        <p:nvSpPr>
          <p:cNvPr id="3" name="Title 2">
            <a:extLst>
              <a:ext uri="{FF2B5EF4-FFF2-40B4-BE49-F238E27FC236}">
                <a16:creationId xmlns:a16="http://schemas.microsoft.com/office/drawing/2014/main" id="{90588A5E-63C4-466E-B168-EDA7DC344CEB}"/>
              </a:ext>
            </a:extLst>
          </p:cNvPr>
          <p:cNvSpPr>
            <a:spLocks noGrp="1"/>
          </p:cNvSpPr>
          <p:nvPr>
            <p:ph type="title"/>
          </p:nvPr>
        </p:nvSpPr>
        <p:spPr>
          <a:xfrm>
            <a:off x="1295400" y="285750"/>
            <a:ext cx="6858000" cy="572700"/>
          </a:xfrm>
        </p:spPr>
        <p:txBody>
          <a:bodyPr/>
          <a:lstStyle/>
          <a:p>
            <a:r>
              <a:rPr lang="en-US" sz="2800" b="1" dirty="0" smtClean="0">
                <a:solidFill>
                  <a:srgbClr val="000000"/>
                </a:solidFill>
                <a:latin typeface="Times New Roman" panose="02020603050405020304" pitchFamily="18" charset="0"/>
                <a:ea typeface="Calibri" panose="020F0502020204030204" pitchFamily="34" charset="0"/>
              </a:rPr>
              <a:t>Objectives </a:t>
            </a:r>
          </a:p>
        </p:txBody>
      </p:sp>
      <p:pic>
        <p:nvPicPr>
          <p:cNvPr id="5" name="Google Shape;455;p40">
            <a:extLst>
              <a:ext uri="{FF2B5EF4-FFF2-40B4-BE49-F238E27FC236}">
                <a16:creationId xmlns:a16="http://schemas.microsoft.com/office/drawing/2014/main" id="{18976C2C-D904-4FD7-A82F-6F6582B9DE75}"/>
              </a:ext>
            </a:extLst>
          </p:cNvPr>
          <p:cNvPicPr preferRelativeResize="0"/>
          <p:nvPr/>
        </p:nvPicPr>
        <p:blipFill rotWithShape="1">
          <a:blip r:embed="rId2">
            <a:alphaModFix/>
          </a:blip>
          <a:srcRect l="1724" t="227" r="35583" b="889"/>
          <a:stretch/>
        </p:blipFill>
        <p:spPr>
          <a:xfrm rot="-102629">
            <a:off x="5311249" y="1184406"/>
            <a:ext cx="4105209" cy="3642538"/>
          </a:xfrm>
          <a:prstGeom prst="rect">
            <a:avLst/>
          </a:prstGeom>
          <a:noFill/>
          <a:ln>
            <a:noFill/>
          </a:ln>
        </p:spPr>
      </p:pic>
    </p:spTree>
    <p:extLst>
      <p:ext uri="{BB962C8B-B14F-4D97-AF65-F5344CB8AC3E}">
        <p14:creationId xmlns:p14="http://schemas.microsoft.com/office/powerpoint/2010/main" val="34300664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68C05F9-5A34-456F-B79F-B9AE576B97E1}"/>
              </a:ext>
            </a:extLst>
          </p:cNvPr>
          <p:cNvSpPr>
            <a:spLocks noGrp="1"/>
          </p:cNvSpPr>
          <p:nvPr>
            <p:ph type="title"/>
          </p:nvPr>
        </p:nvSpPr>
        <p:spPr>
          <a:xfrm>
            <a:off x="3090600" y="285750"/>
            <a:ext cx="2962800" cy="572700"/>
          </a:xfrm>
        </p:spPr>
        <p:txBody>
          <a:bodyPr/>
          <a:lstStyle/>
          <a:p>
            <a:r>
              <a:rPr lang="en-US" dirty="0"/>
              <a:t>Strategy</a:t>
            </a:r>
          </a:p>
        </p:txBody>
      </p:sp>
      <p:sp>
        <p:nvSpPr>
          <p:cNvPr id="7" name="TextBox 6">
            <a:extLst>
              <a:ext uri="{FF2B5EF4-FFF2-40B4-BE49-F238E27FC236}">
                <a16:creationId xmlns:a16="http://schemas.microsoft.com/office/drawing/2014/main" id="{80065576-D171-4717-8AF7-D6BF9D601714}"/>
              </a:ext>
            </a:extLst>
          </p:cNvPr>
          <p:cNvSpPr txBox="1"/>
          <p:nvPr/>
        </p:nvSpPr>
        <p:spPr>
          <a:xfrm>
            <a:off x="457200" y="1200150"/>
            <a:ext cx="9220200" cy="3547253"/>
          </a:xfrm>
          <a:prstGeom prst="rect">
            <a:avLst/>
          </a:prstGeom>
          <a:noFill/>
        </p:spPr>
        <p:txBody>
          <a:bodyPr wrap="square">
            <a:spAutoFit/>
          </a:bodyPr>
          <a:lstStyle/>
          <a:p>
            <a:pPr marL="285750" marR="0" indent="-285750" algn="just">
              <a:lnSpc>
                <a:spcPct val="150000"/>
              </a:lnSpc>
              <a:spcBef>
                <a:spcPts val="0"/>
              </a:spcBef>
              <a:spcAft>
                <a:spcPts val="800"/>
              </a:spcAft>
              <a:buFont typeface="Arial" panose="020B0604020202020204" pitchFamily="34" charset="0"/>
              <a:buChar cha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Hotels in the UK need new or altered value propositions.</a:t>
            </a:r>
          </a:p>
          <a:p>
            <a:pPr marL="285750" marR="0" indent="-285750" algn="just">
              <a:lnSpc>
                <a:spcPct val="150000"/>
              </a:lnSpc>
              <a:spcBef>
                <a:spcPts val="0"/>
              </a:spcBef>
              <a:spcAft>
                <a:spcPts val="800"/>
              </a:spcAft>
              <a:buFont typeface="Arial" panose="020B0604020202020204" pitchFamily="34" charset="0"/>
              <a:buChar cha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Value propositions allow a company to be different in its existing and potential customers’ minds.</a:t>
            </a:r>
          </a:p>
          <a:p>
            <a:pPr marL="285750" marR="0" indent="-285750" algn="just">
              <a:lnSpc>
                <a:spcPct val="150000"/>
              </a:lnSpc>
              <a:spcBef>
                <a:spcPts val="0"/>
              </a:spcBef>
              <a:spcAft>
                <a:spcPts val="800"/>
              </a:spcAft>
              <a:buFont typeface="Arial" panose="020B0604020202020204" pitchFamily="34" charset="0"/>
              <a:buChar cha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The value proposition of Premier Inn is to value comfort over luxury.</a:t>
            </a:r>
          </a:p>
          <a:p>
            <a:pPr marL="285750" marR="0" indent="-285750" algn="just">
              <a:lnSpc>
                <a:spcPct val="150000"/>
              </a:lnSpc>
              <a:spcBef>
                <a:spcPts val="0"/>
              </a:spcBef>
              <a:spcAft>
                <a:spcPts val="800"/>
              </a:spcAft>
              <a:buFont typeface="Arial" panose="020B0604020202020204" pitchFamily="34" charset="0"/>
              <a:buChar cha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Its main attraction is its comfortable rooms, healthy meals, and relaxing environment, meaning all the things that would make it a hotel where guests are guaranteed that they will find some well-deserved rest rather than just a place to stay (</a:t>
            </a:r>
            <a:r>
              <a:rPr lang="en-US" sz="1200" dirty="0" err="1">
                <a:effectLst/>
                <a:latin typeface="Times New Roman" panose="02020603050405020304" pitchFamily="18" charset="0"/>
                <a:ea typeface="Times New Roman" panose="02020603050405020304" pitchFamily="18" charset="0"/>
                <a:cs typeface="Times New Roman" panose="02020603050405020304" pitchFamily="18" charset="0"/>
              </a:rPr>
              <a:t>Ghandour</a:t>
            </a: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 et al., 2015).</a:t>
            </a:r>
          </a:p>
          <a:p>
            <a:pPr marL="285750" marR="0" indent="-285750" algn="just">
              <a:lnSpc>
                <a:spcPct val="150000"/>
              </a:lnSpc>
              <a:spcBef>
                <a:spcPts val="0"/>
              </a:spcBef>
              <a:spcAft>
                <a:spcPts val="800"/>
              </a:spcAft>
              <a:buFont typeface="Arial" panose="020B0604020202020204" pitchFamily="34" charset="0"/>
              <a:buChar cha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However, in the current environment, things have to be shifted a little.</a:t>
            </a:r>
          </a:p>
          <a:p>
            <a:pPr marL="285750" marR="0" indent="-285750" algn="just">
              <a:lnSpc>
                <a:spcPct val="150000"/>
              </a:lnSpc>
              <a:spcBef>
                <a:spcPts val="0"/>
              </a:spcBef>
              <a:spcAft>
                <a:spcPts val="800"/>
              </a:spcAft>
              <a:buFont typeface="Arial" panose="020B0604020202020204" pitchFamily="34" charset="0"/>
              <a:buChar cha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After the pandemic, Premier Inn’s current value proposition would work wonders.</a:t>
            </a:r>
          </a:p>
          <a:p>
            <a:pPr marL="285750" marR="0" indent="-285750" algn="just">
              <a:lnSpc>
                <a:spcPct val="150000"/>
              </a:lnSpc>
              <a:spcBef>
                <a:spcPts val="0"/>
              </a:spcBef>
              <a:spcAft>
                <a:spcPts val="800"/>
              </a:spcAft>
              <a:buFont typeface="Arial" panose="020B0604020202020204" pitchFamily="34" charset="0"/>
              <a:buChar cha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But it needs to focus on hygiene, cleanliness, and becoming friendly to every kind of guest as well.</a:t>
            </a:r>
          </a:p>
          <a:p>
            <a:pPr marL="285750" marR="0" indent="-285750" algn="just">
              <a:lnSpc>
                <a:spcPct val="150000"/>
              </a:lnSpc>
              <a:spcBef>
                <a:spcPts val="0"/>
              </a:spcBef>
              <a:spcAft>
                <a:spcPts val="800"/>
              </a:spcAft>
              <a:buFont typeface="Arial" panose="020B0604020202020204" pitchFamily="34" charset="0"/>
              <a:buChar char="•"/>
            </a:pPr>
            <a:r>
              <a:rPr lang="en-US" sz="1200" dirty="0">
                <a:effectLst/>
                <a:latin typeface="Times New Roman" panose="02020603050405020304" pitchFamily="18" charset="0"/>
                <a:ea typeface="Times New Roman" panose="02020603050405020304" pitchFamily="18" charset="0"/>
                <a:cs typeface="Times New Roman" panose="02020603050405020304" pitchFamily="18" charset="0"/>
              </a:rPr>
              <a:t>Hence, its new value proposition, made to target new customers, would place hygiene and cleanliness as significantly as it would place relaxation and sleep.</a:t>
            </a:r>
          </a:p>
        </p:txBody>
      </p:sp>
    </p:spTree>
    <p:extLst>
      <p:ext uri="{BB962C8B-B14F-4D97-AF65-F5344CB8AC3E}">
        <p14:creationId xmlns:p14="http://schemas.microsoft.com/office/powerpoint/2010/main" val="8747009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32746-DC36-47A9-9FEB-820F0BB08776}"/>
              </a:ext>
            </a:extLst>
          </p:cNvPr>
          <p:cNvSpPr>
            <a:spLocks noGrp="1"/>
          </p:cNvSpPr>
          <p:nvPr>
            <p:ph type="title"/>
          </p:nvPr>
        </p:nvSpPr>
        <p:spPr>
          <a:xfrm>
            <a:off x="685800" y="0"/>
            <a:ext cx="7717500" cy="572700"/>
          </a:xfrm>
        </p:spPr>
        <p:txBody>
          <a:bodyPr/>
          <a:lstStyle/>
          <a:p>
            <a:pPr algn="ctr"/>
            <a:r>
              <a:rPr lang="en-GB" b="1" dirty="0" smtClean="0">
                <a:solidFill>
                  <a:schemeClr val="accent6">
                    <a:lumMod val="10000"/>
                  </a:schemeClr>
                </a:solidFill>
                <a:latin typeface="Times New Roman" panose="02020603050405020304" pitchFamily="18" charset="0"/>
                <a:cs typeface="Times New Roman" panose="02020603050405020304" pitchFamily="18" charset="0"/>
              </a:rPr>
              <a:t>Tactics</a:t>
            </a:r>
            <a:br>
              <a:rPr lang="en-GB" b="1" dirty="0" smtClean="0">
                <a:solidFill>
                  <a:schemeClr val="accent6">
                    <a:lumMod val="10000"/>
                  </a:schemeClr>
                </a:solidFill>
                <a:latin typeface="Times New Roman" panose="02020603050405020304" pitchFamily="18" charset="0"/>
                <a:cs typeface="Times New Roman" panose="02020603050405020304" pitchFamily="18" charset="0"/>
              </a:rPr>
            </a:br>
            <a:r>
              <a:rPr lang="en-GB" b="1" dirty="0" smtClean="0">
                <a:solidFill>
                  <a:schemeClr val="accent6">
                    <a:lumMod val="10000"/>
                  </a:schemeClr>
                </a:solidFill>
                <a:latin typeface="Times New Roman" panose="02020603050405020304" pitchFamily="18" charset="0"/>
                <a:cs typeface="Times New Roman" panose="02020603050405020304" pitchFamily="18" charset="0"/>
              </a:rPr>
              <a:t>Marketing Mix</a:t>
            </a:r>
          </a:p>
        </p:txBody>
      </p:sp>
      <p:sp>
        <p:nvSpPr>
          <p:cNvPr id="3" name="Text Placeholder 2">
            <a:extLst>
              <a:ext uri="{FF2B5EF4-FFF2-40B4-BE49-F238E27FC236}">
                <a16:creationId xmlns:a16="http://schemas.microsoft.com/office/drawing/2014/main" id="{EC7DCC02-94C4-4AC8-B884-B56D61219CA6}"/>
              </a:ext>
            </a:extLst>
          </p:cNvPr>
          <p:cNvSpPr>
            <a:spLocks noGrp="1"/>
          </p:cNvSpPr>
          <p:nvPr>
            <p:ph type="body" idx="1"/>
          </p:nvPr>
        </p:nvSpPr>
        <p:spPr>
          <a:xfrm>
            <a:off x="0" y="1123950"/>
            <a:ext cx="9144000" cy="3481200"/>
          </a:xfrm>
        </p:spPr>
        <p:txBody>
          <a:bodyPr/>
          <a:lstStyle/>
          <a:p>
            <a:pPr marL="342900" lvl="0" indent="-342900" algn="just">
              <a:lnSpc>
                <a:spcPct val="150000"/>
              </a:lnSpc>
              <a:buNone/>
            </a:pPr>
            <a:r>
              <a:rPr lang="en-US" sz="1800" b="1"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Product</a:t>
            </a:r>
          </a:p>
          <a:p>
            <a:pPr marL="342900" lvl="0" indent="-342900" algn="just">
              <a:lnSpc>
                <a:spcPct val="150000"/>
              </a:lnSpc>
              <a:buFont typeface="Wingdings" panose="05000000000000000000" pitchFamily="2" charset="2"/>
              <a:buChar char="q"/>
            </a:pPr>
            <a:r>
              <a:rPr lang="en-US" sz="1800"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Premier inn offers various services to accommodate both leisure and business </a:t>
            </a:r>
            <a:r>
              <a:rPr lang="en-US" sz="1800" dirty="0" err="1"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travellers</a:t>
            </a:r>
            <a:r>
              <a:rPr lang="en-US" sz="1800"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p>
          <a:p>
            <a:pPr marL="342900" lvl="0" indent="-342900" algn="just">
              <a:lnSpc>
                <a:spcPct val="150000"/>
              </a:lnSpc>
              <a:buFont typeface="Wingdings" panose="05000000000000000000" pitchFamily="2" charset="2"/>
              <a:buChar char="q"/>
            </a:pPr>
            <a:r>
              <a:rPr lang="en-US" sz="1800"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business offers free parking as well as swimming and gym facilities (Premier Inn, 2022b).  </a:t>
            </a:r>
          </a:p>
          <a:p>
            <a:pPr marL="342900" lvl="0" indent="-342900" algn="just">
              <a:lnSpc>
                <a:spcPct val="150000"/>
              </a:lnSpc>
              <a:buNone/>
            </a:pPr>
            <a:r>
              <a:rPr lang="en-US" sz="1800" b="1"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Place (Destination) </a:t>
            </a:r>
          </a:p>
          <a:p>
            <a:pPr marL="342900" lvl="0" indent="-342900" algn="just">
              <a:lnSpc>
                <a:spcPct val="150000"/>
              </a:lnSpc>
              <a:buFont typeface="Wingdings" panose="05000000000000000000" pitchFamily="2" charset="2"/>
              <a:buChar char="q"/>
            </a:pPr>
            <a:r>
              <a:rPr lang="en-US" sz="1800"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consumer can gain information about Premier Inn services, deals and offers from their online website. </a:t>
            </a:r>
          </a:p>
          <a:p>
            <a:pPr marL="342900" lvl="0" indent="-342900" algn="just">
              <a:lnSpc>
                <a:spcPct val="150000"/>
              </a:lnSpc>
              <a:buFont typeface="Wingdings" panose="05000000000000000000" pitchFamily="2" charset="2"/>
              <a:buChar char="q"/>
            </a:pPr>
            <a:r>
              <a:rPr lang="en-US" sz="1800"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business also has social media channels like </a:t>
            </a:r>
            <a:r>
              <a:rPr lang="en-US" sz="1800" dirty="0" err="1"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Instagram</a:t>
            </a:r>
            <a:r>
              <a:rPr lang="en-US" sz="1800"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Twitter and Facebook.</a:t>
            </a:r>
          </a:p>
          <a:p>
            <a:pPr marL="342900" lvl="0" indent="-342900" algn="just">
              <a:lnSpc>
                <a:spcPct val="150000"/>
              </a:lnSpc>
              <a:buFont typeface="Wingdings" panose="05000000000000000000" pitchFamily="2" charset="2"/>
              <a:buChar char="q"/>
            </a:pPr>
            <a:r>
              <a:rPr lang="en-US" sz="1800" dirty="0" smtClean="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The business is always trying to engage their guest so that their experience can be enhanced. </a:t>
            </a:r>
          </a:p>
        </p:txBody>
      </p:sp>
    </p:spTree>
    <p:extLst>
      <p:ext uri="{BB962C8B-B14F-4D97-AF65-F5344CB8AC3E}">
        <p14:creationId xmlns:p14="http://schemas.microsoft.com/office/powerpoint/2010/main" val="419375592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133350"/>
            <a:ext cx="7717500" cy="572700"/>
          </a:xfrm>
        </p:spPr>
        <p:txBody>
          <a:bodyPr/>
          <a:lstStyle/>
          <a:p>
            <a:pPr algn="ctr"/>
            <a:r>
              <a:rPr lang="en-GB" b="1" dirty="0">
                <a:solidFill>
                  <a:srgbClr val="C7D8D0">
                    <a:lumMod val="10000"/>
                  </a:srgbClr>
                </a:solidFill>
                <a:latin typeface="Times New Roman" panose="02020603050405020304" pitchFamily="18" charset="0"/>
                <a:cs typeface="Times New Roman" panose="02020603050405020304" pitchFamily="18" charset="0"/>
              </a:rPr>
              <a:t>Tactics</a:t>
            </a:r>
            <a:br>
              <a:rPr lang="en-GB" b="1" dirty="0">
                <a:solidFill>
                  <a:srgbClr val="C7D8D0">
                    <a:lumMod val="10000"/>
                  </a:srgbClr>
                </a:solidFill>
                <a:latin typeface="Times New Roman" panose="02020603050405020304" pitchFamily="18" charset="0"/>
                <a:cs typeface="Times New Roman" panose="02020603050405020304" pitchFamily="18" charset="0"/>
              </a:rPr>
            </a:br>
            <a:r>
              <a:rPr lang="en-GB" b="1" dirty="0">
                <a:solidFill>
                  <a:srgbClr val="C7D8D0">
                    <a:lumMod val="10000"/>
                  </a:srgbClr>
                </a:solidFill>
                <a:latin typeface="Times New Roman" panose="02020603050405020304" pitchFamily="18" charset="0"/>
                <a:cs typeface="Times New Roman" panose="02020603050405020304" pitchFamily="18" charset="0"/>
              </a:rPr>
              <a:t>Marketing Mix</a:t>
            </a:r>
            <a:endParaRPr lang="en-GB" dirty="0"/>
          </a:p>
        </p:txBody>
      </p:sp>
      <p:sp>
        <p:nvSpPr>
          <p:cNvPr id="4" name="Rectangle 3"/>
          <p:cNvSpPr/>
          <p:nvPr/>
        </p:nvSpPr>
        <p:spPr>
          <a:xfrm>
            <a:off x="228600" y="1352550"/>
            <a:ext cx="8382000" cy="4072012"/>
          </a:xfrm>
          <a:prstGeom prst="rect">
            <a:avLst/>
          </a:prstGeom>
        </p:spPr>
        <p:txBody>
          <a:bodyPr wrap="square">
            <a:spAutoFit/>
          </a:bodyPr>
          <a:lstStyle/>
          <a:p>
            <a:pPr marL="914400" lvl="2" indent="0" algn="just">
              <a:lnSpc>
                <a:spcPct val="150000"/>
              </a:lnSpc>
              <a:spcBef>
                <a:spcPts val="1000"/>
              </a:spcBef>
              <a:buNone/>
            </a:pPr>
            <a:endParaRPr lang="en-US" b="1" dirty="0">
              <a:solidFill>
                <a:srgbClr val="4472C4"/>
              </a:solidFill>
              <a:latin typeface="Calibri Light" panose="020F0302020204030204" pitchFamily="34" charset="0"/>
              <a:ea typeface="Times New Roman" panose="02020603050405020304" pitchFamily="18" charset="0"/>
              <a:cs typeface="Times New Roman" panose="02020603050405020304" pitchFamily="18" charset="0"/>
            </a:endParaRPr>
          </a:p>
          <a:p>
            <a:pPr marL="0">
              <a:lnSpc>
                <a:spcPct val="107000"/>
              </a:lnSpc>
              <a:spcAft>
                <a:spcPts val="800"/>
              </a:spcAft>
            </a:pPr>
            <a:r>
              <a:rPr lang="en-GB" sz="1800" b="1" dirty="0" smtClean="0">
                <a:latin typeface="Times New Roman" panose="02020603050405020304" pitchFamily="18" charset="0"/>
                <a:ea typeface="Times New Roman" panose="02020603050405020304" pitchFamily="18" charset="0"/>
                <a:cs typeface="Times New Roman" panose="02020603050405020304" pitchFamily="18" charset="0"/>
              </a:rPr>
              <a:t>Price</a:t>
            </a:r>
          </a:p>
          <a:p>
            <a:pPr marL="285750" indent="-285750">
              <a:lnSpc>
                <a:spcPct val="107000"/>
              </a:lnSpc>
              <a:spcAft>
                <a:spcPts val="800"/>
              </a:spcAft>
              <a:buFont typeface="Wingdings" panose="05000000000000000000" pitchFamily="2" charset="2"/>
              <a:buChar char="q"/>
            </a:pPr>
            <a:r>
              <a:rPr lang="en-GB" sz="1800" dirty="0" smtClean="0">
                <a:latin typeface="Times New Roman" panose="02020603050405020304" pitchFamily="18" charset="0"/>
                <a:ea typeface="Times New Roman" panose="02020603050405020304" pitchFamily="18" charset="0"/>
                <a:cs typeface="Times New Roman" panose="02020603050405020304" pitchFamily="18" charset="0"/>
              </a:rPr>
              <a:t>Premier </a:t>
            </a:r>
            <a:r>
              <a:rPr lang="en-GB" sz="1800" dirty="0">
                <a:latin typeface="Times New Roman" panose="02020603050405020304" pitchFamily="18" charset="0"/>
                <a:ea typeface="Times New Roman" panose="02020603050405020304" pitchFamily="18" charset="0"/>
                <a:cs typeface="Times New Roman" panose="02020603050405020304" pitchFamily="18" charset="0"/>
              </a:rPr>
              <a:t>Inn should adopt different pricing strategies for different options</a:t>
            </a:r>
            <a:endParaRPr lang="en-US" sz="18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q"/>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Value pricing strategy will continue providing the hotel great value for </a:t>
            </a:r>
            <a:r>
              <a:rPr lang="en-GB" sz="1800" dirty="0" smtClean="0">
                <a:latin typeface="Times New Roman" panose="02020603050405020304" pitchFamily="18" charset="0"/>
                <a:ea typeface="Times New Roman" panose="02020603050405020304" pitchFamily="18" charset="0"/>
                <a:cs typeface="Times New Roman" panose="02020603050405020304" pitchFamily="18" charset="0"/>
              </a:rPr>
              <a:t>money</a:t>
            </a:r>
            <a:endParaRPr lang="en-GB" sz="1800" dirty="0">
              <a:latin typeface="Times New Roman" panose="02020603050405020304" pitchFamily="18" charset="0"/>
              <a:ea typeface="Times New Roman" panose="02020603050405020304" pitchFamily="18" charset="0"/>
              <a:cs typeface="Times New Roman" panose="02020603050405020304" pitchFamily="18" charset="0"/>
            </a:endParaRPr>
          </a:p>
          <a:p>
            <a:pPr marL="0">
              <a:lnSpc>
                <a:spcPct val="107000"/>
              </a:lnSpc>
              <a:spcAft>
                <a:spcPts val="800"/>
              </a:spcAft>
            </a:pPr>
            <a:endParaRPr lang="en-GB" sz="1800" dirty="0" smtClean="0">
              <a:latin typeface="Times New Roman" panose="02020603050405020304" pitchFamily="18" charset="0"/>
              <a:ea typeface="Times New Roman" panose="02020603050405020304" pitchFamily="18" charset="0"/>
              <a:cs typeface="Times New Roman" panose="02020603050405020304" pitchFamily="18" charset="0"/>
            </a:endParaRPr>
          </a:p>
          <a:p>
            <a:pPr marL="0">
              <a:lnSpc>
                <a:spcPct val="107000"/>
              </a:lnSpc>
              <a:spcAft>
                <a:spcPts val="800"/>
              </a:spcAft>
            </a:pPr>
            <a:r>
              <a:rPr lang="en-GB" sz="1800" b="1" dirty="0" smtClean="0">
                <a:latin typeface="Times New Roman" panose="02020603050405020304" pitchFamily="18" charset="0"/>
                <a:ea typeface="Times New Roman" panose="02020603050405020304" pitchFamily="18" charset="0"/>
                <a:cs typeface="Times New Roman" panose="02020603050405020304" pitchFamily="18" charset="0"/>
              </a:rPr>
              <a:t>Promotion </a:t>
            </a:r>
          </a:p>
          <a:p>
            <a:pPr marL="342900" indent="-342900">
              <a:lnSpc>
                <a:spcPct val="107000"/>
              </a:lnSpc>
              <a:spcAft>
                <a:spcPts val="800"/>
              </a:spcAft>
              <a:buFont typeface="Wingdings" panose="05000000000000000000" pitchFamily="2" charset="2"/>
              <a:buChar char="q"/>
            </a:pPr>
            <a:r>
              <a:rPr lang="en-GB" sz="1800" dirty="0" smtClean="0">
                <a:latin typeface="Times New Roman" panose="02020603050405020304" pitchFamily="18" charset="0"/>
                <a:ea typeface="Times New Roman" panose="02020603050405020304" pitchFamily="18" charset="0"/>
                <a:cs typeface="Times New Roman" panose="02020603050405020304" pitchFamily="18" charset="0"/>
              </a:rPr>
              <a:t>main </a:t>
            </a:r>
            <a:r>
              <a:rPr lang="en-GB" sz="1800" dirty="0">
                <a:latin typeface="Times New Roman" panose="02020603050405020304" pitchFamily="18" charset="0"/>
                <a:ea typeface="Times New Roman" panose="02020603050405020304" pitchFamily="18" charset="0"/>
                <a:cs typeface="Times New Roman" panose="02020603050405020304" pitchFamily="18" charset="0"/>
              </a:rPr>
              <a:t>focus will be on investing in print media</a:t>
            </a:r>
            <a:endParaRPr lang="en-US" sz="1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lnSpc>
                <a:spcPct val="107000"/>
              </a:lnSpc>
              <a:spcAft>
                <a:spcPts val="800"/>
              </a:spcAft>
              <a:buFont typeface="Wingdings" panose="05000000000000000000" pitchFamily="2" charset="2"/>
              <a:buChar char="q"/>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focus will be on increasing presence over social media platforms</a:t>
            </a:r>
            <a:endParaRPr lang="en-US" sz="1800" dirty="0">
              <a:latin typeface="Times New Roman" panose="02020603050405020304" pitchFamily="18" charset="0"/>
              <a:ea typeface="Times New Roman" panose="02020603050405020304" pitchFamily="18" charset="0"/>
              <a:cs typeface="Times New Roman" panose="02020603050405020304" pitchFamily="18" charset="0"/>
            </a:endParaRPr>
          </a:p>
          <a:p>
            <a:pPr marL="342900" indent="-342900">
              <a:lnSpc>
                <a:spcPct val="107000"/>
              </a:lnSpc>
              <a:spcAft>
                <a:spcPts val="800"/>
              </a:spcAft>
              <a:buFont typeface="Wingdings" panose="05000000000000000000" pitchFamily="2" charset="2"/>
              <a:buChar char="q"/>
            </a:pPr>
            <a:r>
              <a:rPr lang="en-GB" sz="1800" dirty="0">
                <a:latin typeface="Times New Roman" panose="02020603050405020304" pitchFamily="18" charset="0"/>
                <a:ea typeface="Times New Roman" panose="02020603050405020304" pitchFamily="18" charset="0"/>
                <a:cs typeface="Times New Roman" panose="02020603050405020304" pitchFamily="18" charset="0"/>
              </a:rPr>
              <a:t>digital reach will be increased through daily posts</a:t>
            </a:r>
            <a:endParaRPr lang="en-US" sz="1800" dirty="0">
              <a:latin typeface="Times New Roman" panose="02020603050405020304" pitchFamily="18" charset="0"/>
              <a:ea typeface="Times New Roman" panose="02020603050405020304" pitchFamily="18" charset="0"/>
              <a:cs typeface="Times New Roman" panose="02020603050405020304" pitchFamily="18" charset="0"/>
            </a:endParaRPr>
          </a:p>
          <a:p>
            <a:pPr marL="0">
              <a:lnSpc>
                <a:spcPct val="107000"/>
              </a:lnSpc>
              <a:spcAft>
                <a:spcPts val="800"/>
              </a:spcAft>
            </a:pPr>
            <a:endParaRPr lang="en-GB" sz="1100" dirty="0" smtClean="0">
              <a:latin typeface="Times New Roman" panose="02020603050405020304" pitchFamily="18" charset="0"/>
              <a:ea typeface="Times New Roman" panose="02020603050405020304" pitchFamily="18" charset="0"/>
              <a:cs typeface="Times New Roman" panose="02020603050405020304" pitchFamily="18" charset="0"/>
            </a:endParaRPr>
          </a:p>
          <a:p>
            <a:pPr marL="0">
              <a:lnSpc>
                <a:spcPct val="107000"/>
              </a:lnSpc>
              <a:spcAft>
                <a:spcPts val="800"/>
              </a:spcAft>
            </a:pPr>
            <a:endParaRPr lang="en-US" sz="1100" dirty="0">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2050" name="Picture 2" descr="Premier Inn hotels | Book direc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1800" y="3181350"/>
            <a:ext cx="2179193" cy="12971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9067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rgbClr val="151515"/>
                </a:solidFill>
                <a:latin typeface="Times New Roman" panose="02020603050405020304" pitchFamily="18" charset="0"/>
                <a:cs typeface="Times New Roman" panose="02020603050405020304" pitchFamily="18" charset="0"/>
              </a:rPr>
              <a:t>Action </a:t>
            </a:r>
            <a:endParaRPr lang="en-GB" b="1" dirty="0">
              <a:solidFill>
                <a:srgbClr val="151515"/>
              </a:solidFill>
              <a:latin typeface="Times New Roman" panose="02020603050405020304" pitchFamily="18" charset="0"/>
              <a:cs typeface="Times New Roman" panose="02020603050405020304" pitchFamily="18" charset="0"/>
            </a:endParaRPr>
          </a:p>
        </p:txBody>
      </p:sp>
      <p:pic>
        <p:nvPicPr>
          <p:cNvPr id="4" name="Picture 3"/>
          <p:cNvPicPr/>
          <p:nvPr/>
        </p:nvPicPr>
        <p:blipFill>
          <a:blip r:embed="rId2"/>
          <a:stretch>
            <a:fillRect/>
          </a:stretch>
        </p:blipFill>
        <p:spPr>
          <a:xfrm>
            <a:off x="713226" y="1657350"/>
            <a:ext cx="7924800" cy="3038475"/>
          </a:xfrm>
          <a:prstGeom prst="rect">
            <a:avLst/>
          </a:prstGeom>
        </p:spPr>
      </p:pic>
    </p:spTree>
    <p:extLst>
      <p:ext uri="{BB962C8B-B14F-4D97-AF65-F5344CB8AC3E}">
        <p14:creationId xmlns:p14="http://schemas.microsoft.com/office/powerpoint/2010/main" val="2291165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rgbClr val="151515"/>
                </a:solidFill>
                <a:latin typeface="Times New Roman" panose="02020603050405020304" pitchFamily="18" charset="0"/>
                <a:cs typeface="Times New Roman" panose="02020603050405020304" pitchFamily="18" charset="0"/>
              </a:rPr>
              <a:t>Control </a:t>
            </a:r>
            <a:endParaRPr lang="en-GB" b="1" dirty="0">
              <a:solidFill>
                <a:srgbClr val="151515"/>
              </a:solidFill>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p:txBody>
          <a:bodyPr/>
          <a:lstStyle/>
          <a:p>
            <a:pPr marL="0" indent="0">
              <a:lnSpc>
                <a:spcPct val="107000"/>
              </a:lnSpc>
              <a:spcAft>
                <a:spcPts val="800"/>
              </a:spcAft>
              <a:buNone/>
            </a:pPr>
            <a:endParaRPr lang="en-GB" sz="18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q"/>
            </a:pPr>
            <a:r>
              <a:rPr lang="en-GB" sz="18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USP </a:t>
            </a:r>
            <a:r>
              <a:rPr lang="en-GB" sz="1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of Premier Inn will include comfort and </a:t>
            </a:r>
            <a:r>
              <a:rPr lang="en-GB" sz="18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quality</a:t>
            </a:r>
            <a:endParaRPr lang="en-US" sz="18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Wingdings" panose="05000000000000000000" pitchFamily="2" charset="2"/>
              <a:buChar char="q"/>
            </a:pPr>
            <a:r>
              <a:rPr lang="en-GB" sz="18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success will be measured based on, </a:t>
            </a:r>
          </a:p>
          <a:p>
            <a:pPr marL="285750" indent="-285750">
              <a:lnSpc>
                <a:spcPct val="107000"/>
              </a:lnSpc>
              <a:spcAft>
                <a:spcPts val="800"/>
              </a:spcAft>
              <a:buFont typeface="Arial" panose="020B0604020202020204" pitchFamily="34" charset="0"/>
              <a:buChar char="•"/>
            </a:pPr>
            <a:r>
              <a:rPr lang="en-GB" sz="18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positive </a:t>
            </a:r>
            <a:r>
              <a:rPr lang="en-GB" sz="1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attitude towards Premier Inn</a:t>
            </a:r>
            <a:endParaRPr lang="en-US" sz="18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number </a:t>
            </a:r>
            <a:r>
              <a:rPr lang="en-GB" sz="1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of visitors at the hotel</a:t>
            </a:r>
            <a:endParaRPr lang="en-US" sz="18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increasing profit and revenues </a:t>
            </a:r>
            <a:endParaRPr lang="en-GB" sz="18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dirty="0" smtClean="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Customer engagement through social media platforms </a:t>
            </a:r>
            <a:endParaRPr lang="en-US" sz="1800" dirty="0">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pic>
        <p:nvPicPr>
          <p:cNvPr id="3074" name="Picture 2" descr="16 Reasons Why Social Media Is Important to Your Compan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48400" y="2266950"/>
            <a:ext cx="2404213" cy="1262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35534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solidFill>
                  <a:srgbClr val="151515"/>
                </a:solidFill>
                <a:latin typeface="Times New Roman" panose="02020603050405020304" pitchFamily="18" charset="0"/>
                <a:cs typeface="Times New Roman" panose="02020603050405020304" pitchFamily="18" charset="0"/>
              </a:rPr>
              <a:t>Conclusion </a:t>
            </a:r>
            <a:endParaRPr lang="en-GB" b="1" dirty="0">
              <a:solidFill>
                <a:srgbClr val="151515"/>
              </a:solidFill>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
          </p:nvPr>
        </p:nvSpPr>
        <p:spPr/>
        <p:txBody>
          <a:bodyPr/>
          <a:lstStyle/>
          <a:p>
            <a:pPr marL="0" indent="0" algn="just">
              <a:lnSpc>
                <a:spcPct val="107000"/>
              </a:lnSpc>
              <a:spcAft>
                <a:spcPts val="800"/>
              </a:spcAft>
              <a:buNone/>
            </a:pPr>
            <a:endParaRPr lang="en-GB" sz="1800" dirty="0" smtClean="0">
              <a:solidFill>
                <a:srgbClr val="151515"/>
              </a:solidFill>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gn="just">
              <a:lnSpc>
                <a:spcPct val="107000"/>
              </a:lnSpc>
              <a:spcAft>
                <a:spcPts val="800"/>
              </a:spcAft>
              <a:buFont typeface="Wingdings" panose="05000000000000000000" pitchFamily="2" charset="2"/>
              <a:buChar char="q"/>
            </a:pPr>
            <a:r>
              <a:rPr lang="en-GB" sz="1800" dirty="0" smtClean="0">
                <a:solidFill>
                  <a:srgbClr val="151515"/>
                </a:solidFill>
                <a:latin typeface="Times New Roman" panose="02020603050405020304" pitchFamily="18" charset="0"/>
                <a:ea typeface="Times New Roman" panose="02020603050405020304" pitchFamily="18" charset="0"/>
                <a:cs typeface="Times New Roman" panose="02020603050405020304" pitchFamily="18" charset="0"/>
              </a:rPr>
              <a:t>Premier </a:t>
            </a:r>
            <a:r>
              <a:rPr lang="en-GB" sz="1800" dirty="0">
                <a:solidFill>
                  <a:srgbClr val="151515"/>
                </a:solidFill>
                <a:latin typeface="Times New Roman" panose="02020603050405020304" pitchFamily="18" charset="0"/>
                <a:ea typeface="Times New Roman" panose="02020603050405020304" pitchFamily="18" charset="0"/>
                <a:cs typeface="Times New Roman" panose="02020603050405020304" pitchFamily="18" charset="0"/>
              </a:rPr>
              <a:t>Inn has already occupied a well-known position </a:t>
            </a:r>
            <a:endParaRPr lang="en-GB" sz="1800" dirty="0" smtClean="0">
              <a:solidFill>
                <a:srgbClr val="151515"/>
              </a:solidFill>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gn="just">
              <a:lnSpc>
                <a:spcPct val="107000"/>
              </a:lnSpc>
              <a:spcAft>
                <a:spcPts val="800"/>
              </a:spcAft>
              <a:buFont typeface="Wingdings" panose="05000000000000000000" pitchFamily="2" charset="2"/>
              <a:buChar char="q"/>
            </a:pPr>
            <a:r>
              <a:rPr lang="en-GB" sz="1800" dirty="0">
                <a:solidFill>
                  <a:srgbClr val="151515"/>
                </a:solidFill>
                <a:latin typeface="Times New Roman" panose="02020603050405020304" pitchFamily="18" charset="0"/>
                <a:ea typeface="Times New Roman" panose="02020603050405020304" pitchFamily="18" charset="0"/>
                <a:cs typeface="Times New Roman" panose="02020603050405020304" pitchFamily="18" charset="0"/>
              </a:rPr>
              <a:t>C</a:t>
            </a:r>
            <a:r>
              <a:rPr lang="en-GB" sz="1800" dirty="0" smtClean="0">
                <a:solidFill>
                  <a:srgbClr val="151515"/>
                </a:solidFill>
                <a:latin typeface="Times New Roman" panose="02020603050405020304" pitchFamily="18" charset="0"/>
                <a:ea typeface="Times New Roman" panose="02020603050405020304" pitchFamily="18" charset="0"/>
                <a:cs typeface="Times New Roman" panose="02020603050405020304" pitchFamily="18" charset="0"/>
              </a:rPr>
              <a:t>hallenges </a:t>
            </a:r>
            <a:r>
              <a:rPr lang="en-GB" sz="1800" dirty="0">
                <a:solidFill>
                  <a:srgbClr val="151515"/>
                </a:solidFill>
                <a:latin typeface="Times New Roman" panose="02020603050405020304" pitchFamily="18" charset="0"/>
                <a:ea typeface="Times New Roman" panose="02020603050405020304" pitchFamily="18" charset="0"/>
                <a:cs typeface="Times New Roman" panose="02020603050405020304" pitchFamily="18" charset="0"/>
              </a:rPr>
              <a:t>could be associated with </a:t>
            </a:r>
            <a:r>
              <a:rPr lang="en-GB" sz="1800" dirty="0" smtClean="0">
                <a:solidFill>
                  <a:srgbClr val="151515"/>
                </a:solidFill>
                <a:latin typeface="Times New Roman" panose="02020603050405020304" pitchFamily="18" charset="0"/>
                <a:ea typeface="Times New Roman" panose="02020603050405020304" pitchFamily="18" charset="0"/>
                <a:cs typeface="Times New Roman" panose="02020603050405020304" pitchFamily="18" charset="0"/>
              </a:rPr>
              <a:t>changes </a:t>
            </a:r>
            <a:r>
              <a:rPr lang="en-GB" sz="1800" dirty="0">
                <a:solidFill>
                  <a:srgbClr val="151515"/>
                </a:solidFill>
                <a:latin typeface="Times New Roman" panose="02020603050405020304" pitchFamily="18" charset="0"/>
                <a:ea typeface="Times New Roman" panose="02020603050405020304" pitchFamily="18" charset="0"/>
                <a:cs typeface="Times New Roman" panose="02020603050405020304" pitchFamily="18" charset="0"/>
              </a:rPr>
              <a:t>in expectations of customers</a:t>
            </a:r>
            <a:endParaRPr lang="en-US" sz="1800" dirty="0">
              <a:solidFill>
                <a:srgbClr val="151515"/>
              </a:solidFill>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gn="just">
              <a:lnSpc>
                <a:spcPct val="107000"/>
              </a:lnSpc>
              <a:spcAft>
                <a:spcPts val="800"/>
              </a:spcAft>
              <a:buFont typeface="Wingdings" panose="05000000000000000000" pitchFamily="2" charset="2"/>
              <a:buChar char="q"/>
            </a:pPr>
            <a:r>
              <a:rPr lang="en-GB" sz="1800" dirty="0" smtClean="0">
                <a:solidFill>
                  <a:srgbClr val="151515"/>
                </a:solidFill>
                <a:latin typeface="Times New Roman" panose="02020603050405020304" pitchFamily="18" charset="0"/>
                <a:ea typeface="Times New Roman" panose="02020603050405020304" pitchFamily="18" charset="0"/>
                <a:cs typeface="Times New Roman" panose="02020603050405020304" pitchFamily="18" charset="0"/>
              </a:rPr>
              <a:t>The </a:t>
            </a:r>
            <a:r>
              <a:rPr lang="en-GB" sz="1800" dirty="0">
                <a:solidFill>
                  <a:srgbClr val="151515"/>
                </a:solidFill>
                <a:latin typeface="Times New Roman" panose="02020603050405020304" pitchFamily="18" charset="0"/>
                <a:ea typeface="Times New Roman" panose="02020603050405020304" pitchFamily="18" charset="0"/>
                <a:cs typeface="Times New Roman" panose="02020603050405020304" pitchFamily="18" charset="0"/>
              </a:rPr>
              <a:t>hotel might experience issues related to budget forecasting</a:t>
            </a:r>
            <a:endParaRPr lang="en-US" sz="1800" dirty="0">
              <a:solidFill>
                <a:srgbClr val="151515"/>
              </a:solidFill>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gn="just">
              <a:lnSpc>
                <a:spcPct val="107000"/>
              </a:lnSpc>
              <a:spcAft>
                <a:spcPts val="800"/>
              </a:spcAft>
              <a:buFont typeface="Wingdings" panose="05000000000000000000" pitchFamily="2" charset="2"/>
              <a:buChar char="q"/>
            </a:pPr>
            <a:r>
              <a:rPr lang="en-GB" sz="1800" dirty="0" smtClean="0">
                <a:solidFill>
                  <a:srgbClr val="151515"/>
                </a:solidFill>
                <a:latin typeface="Times New Roman" panose="02020603050405020304" pitchFamily="18" charset="0"/>
                <a:ea typeface="Times New Roman" panose="02020603050405020304" pitchFamily="18" charset="0"/>
                <a:cs typeface="Times New Roman" panose="02020603050405020304" pitchFamily="18" charset="0"/>
              </a:rPr>
              <a:t>Focus should be on conducting </a:t>
            </a:r>
            <a:r>
              <a:rPr lang="en-GB" sz="1800" dirty="0">
                <a:solidFill>
                  <a:srgbClr val="151515"/>
                </a:solidFill>
                <a:latin typeface="Times New Roman" panose="02020603050405020304" pitchFamily="18" charset="0"/>
                <a:ea typeface="Times New Roman" panose="02020603050405020304" pitchFamily="18" charset="0"/>
                <a:cs typeface="Times New Roman" panose="02020603050405020304" pitchFamily="18" charset="0"/>
              </a:rPr>
              <a:t>extensive market </a:t>
            </a:r>
            <a:r>
              <a:rPr lang="en-GB" sz="1800" dirty="0" smtClean="0">
                <a:solidFill>
                  <a:srgbClr val="151515"/>
                </a:solidFill>
                <a:latin typeface="Times New Roman" panose="02020603050405020304" pitchFamily="18" charset="0"/>
                <a:ea typeface="Times New Roman" panose="02020603050405020304" pitchFamily="18" charset="0"/>
                <a:cs typeface="Times New Roman" panose="02020603050405020304" pitchFamily="18" charset="0"/>
              </a:rPr>
              <a:t>research</a:t>
            </a:r>
          </a:p>
          <a:p>
            <a:pPr marL="285750" indent="-285750" algn="just">
              <a:lnSpc>
                <a:spcPct val="107000"/>
              </a:lnSpc>
              <a:spcAft>
                <a:spcPts val="800"/>
              </a:spcAft>
              <a:buFont typeface="Wingdings" panose="05000000000000000000" pitchFamily="2" charset="2"/>
              <a:buChar char="q"/>
            </a:pPr>
            <a:r>
              <a:rPr lang="en-GB" sz="1800" dirty="0" smtClean="0">
                <a:solidFill>
                  <a:srgbClr val="151515"/>
                </a:solidFill>
                <a:effectLst/>
                <a:latin typeface="Times New Roman" panose="02020603050405020304" pitchFamily="18" charset="0"/>
                <a:ea typeface="Times New Roman" panose="02020603050405020304" pitchFamily="18" charset="0"/>
                <a:cs typeface="Times New Roman" panose="02020603050405020304" pitchFamily="18" charset="0"/>
              </a:rPr>
              <a:t>Survey should be conducted from customers after specific timeframe. </a:t>
            </a:r>
            <a:endParaRPr lang="en-US" sz="1800" dirty="0">
              <a:solidFill>
                <a:srgbClr val="151515"/>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092833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4680421-2176-4D3A-AB2F-9B5B5D9C1383}"/>
              </a:ext>
            </a:extLst>
          </p:cNvPr>
          <p:cNvSpPr/>
          <p:nvPr/>
        </p:nvSpPr>
        <p:spPr>
          <a:xfrm>
            <a:off x="1239123" y="1327351"/>
            <a:ext cx="6680034" cy="1569660"/>
          </a:xfrm>
          <a:prstGeom prst="rect">
            <a:avLst/>
          </a:prstGeom>
          <a:noFill/>
        </p:spPr>
        <p:txBody>
          <a:bodyPr wrap="none" lIns="91440" tIns="45720" rIns="91440" bIns="45720">
            <a:spAutoFit/>
          </a:bodyPr>
          <a:lstStyle/>
          <a:p>
            <a:pPr algn="ctr"/>
            <a:r>
              <a:rPr lang="en-US" sz="96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Thank you </a:t>
            </a:r>
            <a:endParaRPr lang="en-GB" sz="96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
        <p:nvSpPr>
          <p:cNvPr id="6" name="Rectangle 5">
            <a:extLst>
              <a:ext uri="{FF2B5EF4-FFF2-40B4-BE49-F238E27FC236}">
                <a16:creationId xmlns:a16="http://schemas.microsoft.com/office/drawing/2014/main" id="{AB124B14-ED34-4FEF-AC40-37412E6A8269}"/>
              </a:ext>
            </a:extLst>
          </p:cNvPr>
          <p:cNvSpPr/>
          <p:nvPr/>
        </p:nvSpPr>
        <p:spPr>
          <a:xfrm>
            <a:off x="1224843" y="1327351"/>
            <a:ext cx="6705600" cy="1569660"/>
          </a:xfrm>
          <a:prstGeom prst="rect">
            <a:avLst/>
          </a:prstGeom>
          <a:noFill/>
        </p:spPr>
        <p:txBody>
          <a:bodyPr wrap="square" lIns="91440" tIns="45720" rIns="91440" bIns="45720">
            <a:spAutoFit/>
          </a:bodyPr>
          <a:lstStyle/>
          <a:p>
            <a:pPr algn="ctr"/>
            <a:r>
              <a:rPr lang="en-US" sz="9600" b="1" cap="none" spc="0" dirty="0">
                <a:ln w="0"/>
                <a:solidFill>
                  <a:schemeClr val="tx1"/>
                </a:solidFill>
                <a:effectLst>
                  <a:outerShdw blurRad="38100" dist="19050" dir="2700000" algn="tl" rotWithShape="0">
                    <a:schemeClr val="dk1">
                      <a:alpha val="40000"/>
                    </a:schemeClr>
                  </a:outerShdw>
                </a:effectLst>
              </a:rPr>
              <a:t>Thank you </a:t>
            </a:r>
            <a:endParaRPr lang="en-GB" sz="9600" b="1"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45555138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93FA9-13E8-4009-9797-5D323442AAAD}"/>
              </a:ext>
            </a:extLst>
          </p:cNvPr>
          <p:cNvSpPr>
            <a:spLocks noGrp="1"/>
          </p:cNvSpPr>
          <p:nvPr>
            <p:ph type="title"/>
          </p:nvPr>
        </p:nvSpPr>
        <p:spPr>
          <a:xfrm>
            <a:off x="457200" y="361950"/>
            <a:ext cx="7717500" cy="572700"/>
          </a:xfrm>
        </p:spPr>
        <p:txBody>
          <a:bodyPr/>
          <a:lstStyle/>
          <a:p>
            <a:pPr algn="ctr"/>
            <a:r>
              <a:rPr lang="en-GB" b="1" dirty="0">
                <a:solidFill>
                  <a:srgbClr val="151515"/>
                </a:solidFill>
                <a:latin typeface="Times New Roman" panose="02020603050405020304" pitchFamily="18" charset="0"/>
                <a:cs typeface="Times New Roman" panose="02020603050405020304" pitchFamily="18" charset="0"/>
              </a:rPr>
              <a:t>References</a:t>
            </a:r>
          </a:p>
        </p:txBody>
      </p:sp>
      <p:sp>
        <p:nvSpPr>
          <p:cNvPr id="3" name="Text Placeholder 2">
            <a:extLst>
              <a:ext uri="{FF2B5EF4-FFF2-40B4-BE49-F238E27FC236}">
                <a16:creationId xmlns:a16="http://schemas.microsoft.com/office/drawing/2014/main" id="{1E4DA4ED-3B2F-409F-A7B6-CDC29497FFD6}"/>
              </a:ext>
            </a:extLst>
          </p:cNvPr>
          <p:cNvSpPr>
            <a:spLocks noGrp="1"/>
          </p:cNvSpPr>
          <p:nvPr>
            <p:ph type="body" idx="1"/>
          </p:nvPr>
        </p:nvSpPr>
        <p:spPr>
          <a:xfrm>
            <a:off x="208595" y="961320"/>
            <a:ext cx="8001000" cy="3481200"/>
          </a:xfrm>
        </p:spPr>
        <p:txBody>
          <a:bodyPr/>
          <a:lstStyle/>
          <a:p>
            <a:pPr marL="152400" indent="0" algn="just">
              <a:buNone/>
            </a:pPr>
            <a:endParaRPr lang="en-GB" sz="1050" dirty="0" smtClean="0">
              <a:solidFill>
                <a:srgbClr val="151515"/>
              </a:solidFill>
              <a:latin typeface="Times New Roman" panose="02020603050405020304" pitchFamily="18" charset="0"/>
              <a:cs typeface="Times New Roman" panose="02020603050405020304" pitchFamily="18" charset="0"/>
            </a:endParaRPr>
          </a:p>
          <a:p>
            <a:pPr marL="152400" indent="0" algn="just">
              <a:buNone/>
            </a:pPr>
            <a:r>
              <a:rPr lang="en-GB" sz="1050" dirty="0" err="1" smtClean="0">
                <a:solidFill>
                  <a:srgbClr val="151515"/>
                </a:solidFill>
                <a:latin typeface="Times New Roman" panose="02020603050405020304" pitchFamily="18" charset="0"/>
                <a:cs typeface="Times New Roman" panose="02020603050405020304" pitchFamily="18" charset="0"/>
              </a:rPr>
              <a:t>Bacik</a:t>
            </a:r>
            <a:r>
              <a:rPr lang="en-GB" sz="1050" dirty="0">
                <a:solidFill>
                  <a:srgbClr val="151515"/>
                </a:solidFill>
                <a:latin typeface="Times New Roman" panose="02020603050405020304" pitchFamily="18" charset="0"/>
                <a:cs typeface="Times New Roman" panose="02020603050405020304" pitchFamily="18" charset="0"/>
              </a:rPr>
              <a:t>, R., </a:t>
            </a:r>
            <a:r>
              <a:rPr lang="en-GB" sz="1050" dirty="0" err="1">
                <a:solidFill>
                  <a:srgbClr val="151515"/>
                </a:solidFill>
                <a:latin typeface="Times New Roman" panose="02020603050405020304" pitchFamily="18" charset="0"/>
                <a:cs typeface="Times New Roman" panose="02020603050405020304" pitchFamily="18" charset="0"/>
              </a:rPr>
              <a:t>Fedorko</a:t>
            </a:r>
            <a:r>
              <a:rPr lang="en-GB" sz="1050" dirty="0">
                <a:solidFill>
                  <a:srgbClr val="151515"/>
                </a:solidFill>
                <a:latin typeface="Times New Roman" panose="02020603050405020304" pitchFamily="18" charset="0"/>
                <a:cs typeface="Times New Roman" panose="02020603050405020304" pitchFamily="18" charset="0"/>
              </a:rPr>
              <a:t>, R., </a:t>
            </a:r>
            <a:r>
              <a:rPr lang="en-GB" sz="1050" dirty="0" err="1">
                <a:solidFill>
                  <a:srgbClr val="151515"/>
                </a:solidFill>
                <a:latin typeface="Times New Roman" panose="02020603050405020304" pitchFamily="18" charset="0"/>
                <a:cs typeface="Times New Roman" panose="02020603050405020304" pitchFamily="18" charset="0"/>
              </a:rPr>
              <a:t>Nastisin</a:t>
            </a:r>
            <a:r>
              <a:rPr lang="en-GB" sz="1050" dirty="0">
                <a:solidFill>
                  <a:srgbClr val="151515"/>
                </a:solidFill>
                <a:latin typeface="Times New Roman" panose="02020603050405020304" pitchFamily="18" charset="0"/>
                <a:cs typeface="Times New Roman" panose="02020603050405020304" pitchFamily="18" charset="0"/>
              </a:rPr>
              <a:t>, L. and </a:t>
            </a:r>
            <a:r>
              <a:rPr lang="en-GB" sz="1050" dirty="0" err="1">
                <a:solidFill>
                  <a:srgbClr val="151515"/>
                </a:solidFill>
                <a:latin typeface="Times New Roman" panose="02020603050405020304" pitchFamily="18" charset="0"/>
                <a:cs typeface="Times New Roman" panose="02020603050405020304" pitchFamily="18" charset="0"/>
              </a:rPr>
              <a:t>Gavurova</a:t>
            </a:r>
            <a:r>
              <a:rPr lang="en-GB" sz="1050" dirty="0">
                <a:solidFill>
                  <a:srgbClr val="151515"/>
                </a:solidFill>
                <a:latin typeface="Times New Roman" panose="02020603050405020304" pitchFamily="18" charset="0"/>
                <a:cs typeface="Times New Roman" panose="02020603050405020304" pitchFamily="18" charset="0"/>
              </a:rPr>
              <a:t>, B., 2018. Factors of communication mix on social media and their role in forming customer experience and brand image. </a:t>
            </a:r>
            <a:r>
              <a:rPr lang="en-US" sz="1050" i="1" dirty="0">
                <a:solidFill>
                  <a:srgbClr val="151515"/>
                </a:solidFill>
                <a:latin typeface="Times New Roman" panose="02020603050405020304" pitchFamily="18" charset="0"/>
                <a:cs typeface="Times New Roman" panose="02020603050405020304" pitchFamily="18" charset="0"/>
              </a:rPr>
              <a:t>Management &amp; Marketing</a:t>
            </a:r>
            <a:r>
              <a:rPr lang="en-US" sz="1050" dirty="0">
                <a:solidFill>
                  <a:srgbClr val="151515"/>
                </a:solidFill>
                <a:latin typeface="Times New Roman" panose="02020603050405020304" pitchFamily="18" charset="0"/>
                <a:cs typeface="Times New Roman" panose="02020603050405020304" pitchFamily="18" charset="0"/>
              </a:rPr>
              <a:t>, </a:t>
            </a:r>
            <a:r>
              <a:rPr lang="en-US" sz="1050" i="1" dirty="0">
                <a:solidFill>
                  <a:srgbClr val="151515"/>
                </a:solidFill>
                <a:latin typeface="Times New Roman" panose="02020603050405020304" pitchFamily="18" charset="0"/>
                <a:cs typeface="Times New Roman" panose="02020603050405020304" pitchFamily="18" charset="0"/>
              </a:rPr>
              <a:t>13</a:t>
            </a:r>
            <a:r>
              <a:rPr lang="en-US" sz="1050" dirty="0">
                <a:solidFill>
                  <a:srgbClr val="151515"/>
                </a:solidFill>
                <a:latin typeface="Times New Roman" panose="02020603050405020304" pitchFamily="18" charset="0"/>
                <a:cs typeface="Times New Roman" panose="02020603050405020304" pitchFamily="18" charset="0"/>
              </a:rPr>
              <a:t>(3), pp.1108-1118.</a:t>
            </a:r>
          </a:p>
          <a:p>
            <a:pPr marL="152400" indent="0" algn="just">
              <a:buNone/>
            </a:pPr>
            <a:r>
              <a:rPr lang="en-GB" sz="1050" dirty="0" err="1">
                <a:solidFill>
                  <a:srgbClr val="151515"/>
                </a:solidFill>
                <a:latin typeface="Times New Roman" panose="02020603050405020304" pitchFamily="18" charset="0"/>
                <a:cs typeface="Times New Roman" panose="02020603050405020304" pitchFamily="18" charset="0"/>
              </a:rPr>
              <a:t>Ghandour</a:t>
            </a:r>
            <a:r>
              <a:rPr lang="en-GB" sz="1050" dirty="0">
                <a:solidFill>
                  <a:srgbClr val="151515"/>
                </a:solidFill>
                <a:latin typeface="Times New Roman" panose="02020603050405020304" pitchFamily="18" charset="0"/>
                <a:cs typeface="Times New Roman" panose="02020603050405020304" pitchFamily="18" charset="0"/>
              </a:rPr>
              <a:t>, R., Bilal, J. and </a:t>
            </a:r>
            <a:r>
              <a:rPr lang="en-GB" sz="1050" dirty="0" err="1">
                <a:solidFill>
                  <a:srgbClr val="151515"/>
                </a:solidFill>
                <a:latin typeface="Times New Roman" panose="02020603050405020304" pitchFamily="18" charset="0"/>
                <a:cs typeface="Times New Roman" panose="02020603050405020304" pitchFamily="18" charset="0"/>
              </a:rPr>
              <a:t>Mudassar</a:t>
            </a:r>
            <a:r>
              <a:rPr lang="en-GB" sz="1050" dirty="0">
                <a:solidFill>
                  <a:srgbClr val="151515"/>
                </a:solidFill>
                <a:latin typeface="Times New Roman" panose="02020603050405020304" pitchFamily="18" charset="0"/>
                <a:cs typeface="Times New Roman" panose="02020603050405020304" pitchFamily="18" charset="0"/>
              </a:rPr>
              <a:t>, H., 2015. Relationship between Service Quality, Customer Retention and the role of Social Media-Case study Premier Inn Hotel (UK). </a:t>
            </a:r>
            <a:r>
              <a:rPr lang="en-GB" sz="1050" i="1" dirty="0">
                <a:solidFill>
                  <a:srgbClr val="151515"/>
                </a:solidFill>
                <a:latin typeface="Times New Roman" panose="02020603050405020304" pitchFamily="18" charset="0"/>
                <a:cs typeface="Times New Roman" panose="02020603050405020304" pitchFamily="18" charset="0"/>
              </a:rPr>
              <a:t>Journal of Organizational Studies and Innovation</a:t>
            </a:r>
            <a:r>
              <a:rPr lang="en-GB" sz="1050" dirty="0">
                <a:solidFill>
                  <a:srgbClr val="151515"/>
                </a:solidFill>
                <a:latin typeface="Times New Roman" panose="02020603050405020304" pitchFamily="18" charset="0"/>
                <a:cs typeface="Times New Roman" panose="02020603050405020304" pitchFamily="18" charset="0"/>
              </a:rPr>
              <a:t>, </a:t>
            </a:r>
            <a:r>
              <a:rPr lang="en-GB" sz="1050" i="1" dirty="0">
                <a:solidFill>
                  <a:srgbClr val="151515"/>
                </a:solidFill>
                <a:latin typeface="Times New Roman" panose="02020603050405020304" pitchFamily="18" charset="0"/>
                <a:cs typeface="Times New Roman" panose="02020603050405020304" pitchFamily="18" charset="0"/>
              </a:rPr>
              <a:t>2</a:t>
            </a:r>
            <a:r>
              <a:rPr lang="en-GB" sz="1050" dirty="0">
                <a:solidFill>
                  <a:srgbClr val="151515"/>
                </a:solidFill>
                <a:latin typeface="Times New Roman" panose="02020603050405020304" pitchFamily="18" charset="0"/>
                <a:cs typeface="Times New Roman" panose="02020603050405020304" pitchFamily="18" charset="0"/>
              </a:rPr>
              <a:t>(4), pp.1-12.</a:t>
            </a:r>
            <a:endParaRPr lang="en-US" sz="1050" dirty="0">
              <a:solidFill>
                <a:srgbClr val="151515"/>
              </a:solidFill>
              <a:latin typeface="Times New Roman" panose="02020603050405020304" pitchFamily="18" charset="0"/>
              <a:cs typeface="Times New Roman" panose="02020603050405020304" pitchFamily="18" charset="0"/>
            </a:endParaRPr>
          </a:p>
          <a:p>
            <a:pPr marL="152400" indent="0" algn="just">
              <a:buNone/>
            </a:pPr>
            <a:r>
              <a:rPr lang="en-GB" sz="1050" dirty="0" err="1">
                <a:solidFill>
                  <a:srgbClr val="151515"/>
                </a:solidFill>
                <a:latin typeface="Times New Roman" panose="02020603050405020304" pitchFamily="18" charset="0"/>
                <a:cs typeface="Times New Roman" panose="02020603050405020304" pitchFamily="18" charset="0"/>
              </a:rPr>
              <a:t>Jafferson</a:t>
            </a:r>
            <a:r>
              <a:rPr lang="en-GB" sz="1050" dirty="0">
                <a:solidFill>
                  <a:srgbClr val="151515"/>
                </a:solidFill>
                <a:latin typeface="Times New Roman" panose="02020603050405020304" pitchFamily="18" charset="0"/>
                <a:cs typeface="Times New Roman" panose="02020603050405020304" pitchFamily="18" charset="0"/>
              </a:rPr>
              <a:t>, M. 2021. Premier Inn pins recovery hopes on marketing with ‘invest to win’ strategy. [Online] Available at https://www.marketingweek.com/premier-inn-recovery-marketing/ [Accessed on 30 November 2022]</a:t>
            </a:r>
            <a:endParaRPr lang="en-US" sz="1050" dirty="0">
              <a:solidFill>
                <a:srgbClr val="151515"/>
              </a:solidFill>
              <a:latin typeface="Times New Roman" panose="02020603050405020304" pitchFamily="18" charset="0"/>
              <a:cs typeface="Times New Roman" panose="02020603050405020304" pitchFamily="18" charset="0"/>
            </a:endParaRPr>
          </a:p>
          <a:p>
            <a:pPr marL="152400" indent="0" algn="just">
              <a:buNone/>
            </a:pPr>
            <a:r>
              <a:rPr lang="en-GB" sz="1050" dirty="0">
                <a:solidFill>
                  <a:srgbClr val="151515"/>
                </a:solidFill>
                <a:latin typeface="Times New Roman" panose="02020603050405020304" pitchFamily="18" charset="0"/>
                <a:cs typeface="Times New Roman" panose="02020603050405020304" pitchFamily="18" charset="0"/>
              </a:rPr>
              <a:t>Lau, A., 2020. New technologies used in COVID-19 for business survival: Insights from the Hotel Sector in China. </a:t>
            </a:r>
            <a:r>
              <a:rPr lang="en-GB" sz="1050" i="1" dirty="0">
                <a:solidFill>
                  <a:srgbClr val="151515"/>
                </a:solidFill>
                <a:latin typeface="Times New Roman" panose="02020603050405020304" pitchFamily="18" charset="0"/>
                <a:cs typeface="Times New Roman" panose="02020603050405020304" pitchFamily="18" charset="0"/>
              </a:rPr>
              <a:t>Information Technology &amp; Tourism</a:t>
            </a:r>
            <a:r>
              <a:rPr lang="en-GB" sz="1050" dirty="0">
                <a:solidFill>
                  <a:srgbClr val="151515"/>
                </a:solidFill>
                <a:latin typeface="Times New Roman" panose="02020603050405020304" pitchFamily="18" charset="0"/>
                <a:cs typeface="Times New Roman" panose="02020603050405020304" pitchFamily="18" charset="0"/>
              </a:rPr>
              <a:t>, </a:t>
            </a:r>
            <a:r>
              <a:rPr lang="en-GB" sz="1050" i="1" dirty="0">
                <a:solidFill>
                  <a:srgbClr val="151515"/>
                </a:solidFill>
                <a:latin typeface="Times New Roman" panose="02020603050405020304" pitchFamily="18" charset="0"/>
                <a:cs typeface="Times New Roman" panose="02020603050405020304" pitchFamily="18" charset="0"/>
              </a:rPr>
              <a:t>22</a:t>
            </a:r>
            <a:r>
              <a:rPr lang="en-GB" sz="1050" dirty="0">
                <a:solidFill>
                  <a:srgbClr val="151515"/>
                </a:solidFill>
                <a:latin typeface="Times New Roman" panose="02020603050405020304" pitchFamily="18" charset="0"/>
                <a:cs typeface="Times New Roman" panose="02020603050405020304" pitchFamily="18" charset="0"/>
              </a:rPr>
              <a:t>(4), pp.497-504.</a:t>
            </a:r>
            <a:endParaRPr lang="en-US" sz="1050" dirty="0">
              <a:solidFill>
                <a:srgbClr val="151515"/>
              </a:solidFill>
              <a:latin typeface="Times New Roman" panose="02020603050405020304" pitchFamily="18" charset="0"/>
              <a:cs typeface="Times New Roman" panose="02020603050405020304" pitchFamily="18" charset="0"/>
            </a:endParaRPr>
          </a:p>
          <a:p>
            <a:pPr marL="152400" indent="0" algn="just">
              <a:buNone/>
            </a:pPr>
            <a:r>
              <a:rPr lang="en-GB" sz="1050" dirty="0">
                <a:solidFill>
                  <a:srgbClr val="151515"/>
                </a:solidFill>
                <a:latin typeface="Times New Roman" panose="02020603050405020304" pitchFamily="18" charset="0"/>
                <a:cs typeface="Times New Roman" panose="02020603050405020304" pitchFamily="18" charset="0"/>
              </a:rPr>
              <a:t>Lu, L. and </a:t>
            </a:r>
            <a:r>
              <a:rPr lang="en-GB" sz="1050" dirty="0" err="1">
                <a:solidFill>
                  <a:srgbClr val="151515"/>
                </a:solidFill>
                <a:latin typeface="Times New Roman" panose="02020603050405020304" pitchFamily="18" charset="0"/>
                <a:cs typeface="Times New Roman" panose="02020603050405020304" pitchFamily="18" charset="0"/>
              </a:rPr>
              <a:t>Tabari</a:t>
            </a:r>
            <a:r>
              <a:rPr lang="en-GB" sz="1050" dirty="0">
                <a:solidFill>
                  <a:srgbClr val="151515"/>
                </a:solidFill>
                <a:latin typeface="Times New Roman" panose="02020603050405020304" pitchFamily="18" charset="0"/>
                <a:cs typeface="Times New Roman" panose="02020603050405020304" pitchFamily="18" charset="0"/>
              </a:rPr>
              <a:t>, S., 2019. Impact of Airbnb on customers' </a:t>
            </a:r>
            <a:r>
              <a:rPr lang="en-GB" sz="1050" dirty="0" err="1">
                <a:solidFill>
                  <a:srgbClr val="151515"/>
                </a:solidFill>
                <a:latin typeface="Times New Roman" panose="02020603050405020304" pitchFamily="18" charset="0"/>
                <a:cs typeface="Times New Roman" panose="02020603050405020304" pitchFamily="18" charset="0"/>
              </a:rPr>
              <a:t>behavior</a:t>
            </a:r>
            <a:r>
              <a:rPr lang="en-GB" sz="1050" dirty="0">
                <a:solidFill>
                  <a:srgbClr val="151515"/>
                </a:solidFill>
                <a:latin typeface="Times New Roman" panose="02020603050405020304" pitchFamily="18" charset="0"/>
                <a:cs typeface="Times New Roman" panose="02020603050405020304" pitchFamily="18" charset="0"/>
              </a:rPr>
              <a:t> in the UK hotel industry. </a:t>
            </a:r>
            <a:r>
              <a:rPr lang="en-US" sz="1050" i="1" dirty="0">
                <a:solidFill>
                  <a:srgbClr val="151515"/>
                </a:solidFill>
                <a:latin typeface="Times New Roman" panose="02020603050405020304" pitchFamily="18" charset="0"/>
                <a:cs typeface="Times New Roman" panose="02020603050405020304" pitchFamily="18" charset="0"/>
              </a:rPr>
              <a:t>Tourism Analysis</a:t>
            </a:r>
            <a:r>
              <a:rPr lang="en-US" sz="1050" dirty="0">
                <a:solidFill>
                  <a:srgbClr val="151515"/>
                </a:solidFill>
                <a:latin typeface="Times New Roman" panose="02020603050405020304" pitchFamily="18" charset="0"/>
                <a:cs typeface="Times New Roman" panose="02020603050405020304" pitchFamily="18" charset="0"/>
              </a:rPr>
              <a:t>, </a:t>
            </a:r>
            <a:r>
              <a:rPr lang="en-US" sz="1050" i="1" dirty="0">
                <a:solidFill>
                  <a:srgbClr val="151515"/>
                </a:solidFill>
                <a:latin typeface="Times New Roman" panose="02020603050405020304" pitchFamily="18" charset="0"/>
                <a:cs typeface="Times New Roman" panose="02020603050405020304" pitchFamily="18" charset="0"/>
              </a:rPr>
              <a:t>24</a:t>
            </a:r>
            <a:r>
              <a:rPr lang="en-US" sz="1050" dirty="0">
                <a:solidFill>
                  <a:srgbClr val="151515"/>
                </a:solidFill>
                <a:latin typeface="Times New Roman" panose="02020603050405020304" pitchFamily="18" charset="0"/>
                <a:cs typeface="Times New Roman" panose="02020603050405020304" pitchFamily="18" charset="0"/>
              </a:rPr>
              <a:t>(1), pp.13-26.</a:t>
            </a:r>
          </a:p>
          <a:p>
            <a:pPr marL="152400" indent="0" algn="just">
              <a:buNone/>
            </a:pPr>
            <a:r>
              <a:rPr lang="en-GB" sz="1050" dirty="0" err="1">
                <a:solidFill>
                  <a:srgbClr val="151515"/>
                </a:solidFill>
                <a:latin typeface="Times New Roman" panose="02020603050405020304" pitchFamily="18" charset="0"/>
                <a:cs typeface="Times New Roman" panose="02020603050405020304" pitchFamily="18" charset="0"/>
              </a:rPr>
              <a:t>McDONALD</a:t>
            </a:r>
            <a:r>
              <a:rPr lang="en-GB" sz="1050" dirty="0">
                <a:solidFill>
                  <a:srgbClr val="151515"/>
                </a:solidFill>
                <a:latin typeface="Times New Roman" panose="02020603050405020304" pitchFamily="18" charset="0"/>
                <a:cs typeface="Times New Roman" panose="02020603050405020304" pitchFamily="18" charset="0"/>
              </a:rPr>
              <a:t>, M.A.L.C.O.L.M., 2016. Strategic marketing planning: theory and practice. In </a:t>
            </a:r>
            <a:r>
              <a:rPr lang="en-GB" sz="1050" i="1" dirty="0">
                <a:solidFill>
                  <a:srgbClr val="151515"/>
                </a:solidFill>
                <a:latin typeface="Times New Roman" panose="02020603050405020304" pitchFamily="18" charset="0"/>
                <a:cs typeface="Times New Roman" panose="02020603050405020304" pitchFamily="18" charset="0"/>
              </a:rPr>
              <a:t>The marketing book</a:t>
            </a:r>
            <a:r>
              <a:rPr lang="en-GB" sz="1050" dirty="0">
                <a:solidFill>
                  <a:srgbClr val="151515"/>
                </a:solidFill>
                <a:latin typeface="Times New Roman" panose="02020603050405020304" pitchFamily="18" charset="0"/>
                <a:cs typeface="Times New Roman" panose="02020603050405020304" pitchFamily="18" charset="0"/>
              </a:rPr>
              <a:t> (pp. 108-142). Routledge.</a:t>
            </a:r>
            <a:endParaRPr lang="en-US" sz="1050" dirty="0">
              <a:solidFill>
                <a:srgbClr val="151515"/>
              </a:solidFill>
              <a:latin typeface="Times New Roman" panose="02020603050405020304" pitchFamily="18" charset="0"/>
              <a:cs typeface="Times New Roman" panose="02020603050405020304" pitchFamily="18" charset="0"/>
            </a:endParaRPr>
          </a:p>
          <a:p>
            <a:pPr marL="152400" indent="0" algn="just">
              <a:buNone/>
            </a:pPr>
            <a:r>
              <a:rPr lang="en-GB" sz="1050" dirty="0">
                <a:solidFill>
                  <a:srgbClr val="151515"/>
                </a:solidFill>
                <a:latin typeface="Times New Roman" panose="02020603050405020304" pitchFamily="18" charset="0"/>
                <a:cs typeface="Times New Roman" panose="02020603050405020304" pitchFamily="18" charset="0"/>
              </a:rPr>
              <a:t>Premier Inn 2022a. Travel Partners. [Online] Available at https://www.premierinn.com/gb/en/business/travel-partners.html [Accessed on 30 November 2022]</a:t>
            </a:r>
            <a:endParaRPr lang="en-US" sz="1050" dirty="0">
              <a:solidFill>
                <a:srgbClr val="151515"/>
              </a:solidFill>
              <a:latin typeface="Times New Roman" panose="02020603050405020304" pitchFamily="18" charset="0"/>
              <a:cs typeface="Times New Roman" panose="02020603050405020304" pitchFamily="18" charset="0"/>
            </a:endParaRPr>
          </a:p>
          <a:p>
            <a:pPr marL="152400" indent="0" algn="just">
              <a:buNone/>
            </a:pPr>
            <a:r>
              <a:rPr lang="en-GB" sz="1050" dirty="0">
                <a:solidFill>
                  <a:srgbClr val="151515"/>
                </a:solidFill>
                <a:latin typeface="Times New Roman" panose="02020603050405020304" pitchFamily="18" charset="0"/>
                <a:cs typeface="Times New Roman" panose="02020603050405020304" pitchFamily="18" charset="0"/>
              </a:rPr>
              <a:t>Premier Inn 2022b. Business. [Online] Available at https://www.premierinn.com/gb/en/business.html [Accessed on 30 November 2022]</a:t>
            </a:r>
            <a:endParaRPr lang="en-US" sz="1050" dirty="0">
              <a:solidFill>
                <a:srgbClr val="151515"/>
              </a:solidFill>
              <a:latin typeface="Times New Roman" panose="02020603050405020304" pitchFamily="18" charset="0"/>
              <a:cs typeface="Times New Roman" panose="02020603050405020304" pitchFamily="18" charset="0"/>
            </a:endParaRPr>
          </a:p>
          <a:p>
            <a:pPr marL="152400" indent="0" algn="just">
              <a:buNone/>
            </a:pPr>
            <a:r>
              <a:rPr lang="en-GB" sz="1050" dirty="0">
                <a:solidFill>
                  <a:srgbClr val="151515"/>
                </a:solidFill>
                <a:latin typeface="Times New Roman" panose="02020603050405020304" pitchFamily="18" charset="0"/>
                <a:cs typeface="Times New Roman" panose="02020603050405020304" pitchFamily="18" charset="0"/>
              </a:rPr>
              <a:t>Statista 2022a. Gross domestic product (GDP) in current prices of the United Kingdom (UK) from 1987 to 2027(in billion U.S. dollars). [Online] Available at https://www.statista.com/statistics/263590/gross-domestic-product-gdp-of-the-united-kingdom/ [Accessed on 30 November 2022]</a:t>
            </a:r>
            <a:endParaRPr lang="en-US" sz="1050" dirty="0">
              <a:solidFill>
                <a:srgbClr val="151515"/>
              </a:solidFill>
              <a:latin typeface="Times New Roman" panose="02020603050405020304" pitchFamily="18" charset="0"/>
              <a:cs typeface="Times New Roman" panose="02020603050405020304" pitchFamily="18" charset="0"/>
            </a:endParaRPr>
          </a:p>
          <a:p>
            <a:pPr marL="152400" indent="0" algn="just">
              <a:buNone/>
            </a:pPr>
            <a:r>
              <a:rPr lang="en-GB" sz="1050" dirty="0">
                <a:solidFill>
                  <a:srgbClr val="151515"/>
                </a:solidFill>
                <a:latin typeface="Times New Roman" panose="02020603050405020304" pitchFamily="18" charset="0"/>
                <a:cs typeface="Times New Roman" panose="02020603050405020304" pitchFamily="18" charset="0"/>
              </a:rPr>
              <a:t>Statista 2022b. United Kingdom: Inflation rate from 1987 to 2027(compared to the previous year). [Online] Available at https://www.statista.com/statistics/270384/inflation-rate-in-the-united-kingdom/ [Accessed on 30 November 2022</a:t>
            </a:r>
            <a:r>
              <a:rPr lang="en-GB" sz="1050" dirty="0" smtClean="0">
                <a:solidFill>
                  <a:srgbClr val="151515"/>
                </a:solidFill>
                <a:latin typeface="Times New Roman" panose="02020603050405020304" pitchFamily="18" charset="0"/>
                <a:cs typeface="Times New Roman" panose="02020603050405020304" pitchFamily="18" charset="0"/>
              </a:rPr>
              <a:t>]</a:t>
            </a:r>
            <a:endParaRPr lang="en-US" sz="1050" dirty="0">
              <a:solidFill>
                <a:srgbClr val="151515"/>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045408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pPr marL="152400" indent="0">
              <a:buNone/>
            </a:pPr>
            <a:r>
              <a:rPr lang="en-GB" b="1" dirty="0" smtClean="0"/>
              <a:t>                                        </a:t>
            </a:r>
            <a:r>
              <a:rPr lang="en-GB" sz="1400" b="1" dirty="0" smtClean="0"/>
              <a:t>             A </a:t>
            </a:r>
            <a:r>
              <a:rPr lang="en-GB" sz="1400" b="1" dirty="0"/>
              <a:t>marketing plan is written </a:t>
            </a:r>
            <a:r>
              <a:rPr lang="en-GB" sz="1400" b="1" dirty="0" smtClean="0"/>
              <a:t>for</a:t>
            </a:r>
            <a:r>
              <a:rPr lang="en-GB" sz="1400" b="1" dirty="0"/>
              <a:t> </a:t>
            </a:r>
            <a:endParaRPr lang="en-GB" sz="1400" dirty="0"/>
          </a:p>
          <a:p>
            <a:pPr marL="152400" indent="0">
              <a:buNone/>
            </a:pPr>
            <a:r>
              <a:rPr lang="en-GB" sz="1400" b="1" dirty="0" smtClean="0"/>
              <a:t>                                                         Premier Inn</a:t>
            </a:r>
          </a:p>
          <a:p>
            <a:pPr marL="152400" indent="0">
              <a:buNone/>
            </a:pPr>
            <a:endParaRPr lang="en-US" sz="1400" b="1" dirty="0"/>
          </a:p>
          <a:p>
            <a:pPr marL="152400" indent="0">
              <a:buNone/>
            </a:pPr>
            <a:endParaRPr lang="en-GB" sz="1400" dirty="0"/>
          </a:p>
          <a:p>
            <a:pPr marL="152400" indent="0">
              <a:buNone/>
            </a:pPr>
            <a:r>
              <a:rPr lang="en-GB" sz="1400" b="1" dirty="0"/>
              <a:t> </a:t>
            </a:r>
            <a:r>
              <a:rPr lang="en-GB" sz="1400" b="1" dirty="0" smtClean="0"/>
              <a:t>                                                                         Lakvinder </a:t>
            </a:r>
            <a:r>
              <a:rPr lang="en-GB" sz="1400" b="1" dirty="0"/>
              <a:t>Singh</a:t>
            </a:r>
            <a:endParaRPr lang="en-GB" sz="1400" dirty="0"/>
          </a:p>
          <a:p>
            <a:endParaRPr lang="en-GB" sz="1400" dirty="0"/>
          </a:p>
          <a:p>
            <a:pPr marL="152400" indent="0">
              <a:buNone/>
            </a:pPr>
            <a:r>
              <a:rPr lang="en-GB" sz="1400" b="1" dirty="0"/>
              <a:t>__________________________________________________</a:t>
            </a:r>
            <a:endParaRPr lang="en-GB" sz="1400" dirty="0"/>
          </a:p>
          <a:p>
            <a:pPr marL="152400" indent="0">
              <a:buNone/>
            </a:pPr>
            <a:endParaRPr lang="en-GB" sz="1400" dirty="0"/>
          </a:p>
          <a:p>
            <a:pPr marL="152400" indent="0">
              <a:buNone/>
            </a:pPr>
            <a:r>
              <a:rPr lang="en-GB" sz="1400" b="1" dirty="0"/>
              <a:t> </a:t>
            </a:r>
            <a:endParaRPr lang="en-GB" sz="1400" dirty="0"/>
          </a:p>
          <a:p>
            <a:pPr marL="152400" indent="0">
              <a:buNone/>
            </a:pPr>
            <a:r>
              <a:rPr lang="en-GB" sz="1400" b="1" dirty="0" smtClean="0"/>
              <a:t>                                                                                  2212639</a:t>
            </a:r>
          </a:p>
          <a:p>
            <a:pPr marL="152400" indent="0">
              <a:buNone/>
            </a:pPr>
            <a:endParaRPr lang="en-US" sz="1400" b="1" dirty="0"/>
          </a:p>
          <a:p>
            <a:pPr marL="152400" indent="0">
              <a:buNone/>
            </a:pPr>
            <a:endParaRPr lang="en-GB" sz="1400" dirty="0"/>
          </a:p>
          <a:p>
            <a:pPr marL="152400" indent="0">
              <a:buNone/>
            </a:pPr>
            <a:r>
              <a:rPr lang="en-GB" sz="1400" b="1" dirty="0" smtClean="0"/>
              <a:t>__________________                                             Marketing Essentials BMIH4005</a:t>
            </a:r>
            <a:endParaRPr lang="en-GB" sz="1400" dirty="0" smtClean="0"/>
          </a:p>
          <a:p>
            <a:pPr marL="152400" indent="0">
              <a:buNone/>
            </a:pPr>
            <a:r>
              <a:rPr lang="en-GB" b="1" dirty="0" smtClean="0"/>
              <a:t>_______________________________</a:t>
            </a:r>
            <a:endParaRPr lang="en-GB" dirty="0" smtClean="0"/>
          </a:p>
          <a:p>
            <a:endParaRPr lang="en-GB" dirty="0"/>
          </a:p>
        </p:txBody>
      </p:sp>
    </p:spTree>
    <p:extLst>
      <p:ext uri="{BB962C8B-B14F-4D97-AF65-F5344CB8AC3E}">
        <p14:creationId xmlns:p14="http://schemas.microsoft.com/office/powerpoint/2010/main" val="13499840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5" name="Rectangle 2"/>
          <p:cNvSpPr>
            <a:spLocks noGrp="1" noChangeArrowheads="1"/>
          </p:cNvSpPr>
          <p:nvPr>
            <p:ph type="body" idx="1"/>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279400" algn="l"/>
                <a:tab pos="5724525" algn="r"/>
              </a:tabLst>
              <a:defRPr>
                <a:solidFill>
                  <a:schemeClr val="tx1"/>
                </a:solidFill>
                <a:latin typeface="Arial" panose="020B0604020202020204" pitchFamily="34" charset="0"/>
              </a:defRPr>
            </a:lvl1pPr>
            <a:lvl2pPr marL="457200" eaLnBrk="0" fontAlgn="base" hangingPunct="0">
              <a:spcBef>
                <a:spcPct val="0"/>
              </a:spcBef>
              <a:spcAft>
                <a:spcPct val="0"/>
              </a:spcAft>
              <a:tabLst>
                <a:tab pos="279400" algn="l"/>
                <a:tab pos="5724525" algn="r"/>
              </a:tabLst>
              <a:defRPr>
                <a:solidFill>
                  <a:schemeClr val="tx1"/>
                </a:solidFill>
                <a:latin typeface="Arial" panose="020B0604020202020204" pitchFamily="34" charset="0"/>
              </a:defRPr>
            </a:lvl2pPr>
            <a:lvl3pPr marL="914400" eaLnBrk="0" fontAlgn="base" hangingPunct="0">
              <a:spcBef>
                <a:spcPct val="0"/>
              </a:spcBef>
              <a:spcAft>
                <a:spcPct val="0"/>
              </a:spcAft>
              <a:tabLst>
                <a:tab pos="279400" algn="l"/>
                <a:tab pos="5724525" algn="r"/>
              </a:tabLst>
              <a:defRPr>
                <a:solidFill>
                  <a:schemeClr val="tx1"/>
                </a:solidFill>
                <a:latin typeface="Arial" panose="020B0604020202020204" pitchFamily="34" charset="0"/>
              </a:defRPr>
            </a:lvl3pPr>
            <a:lvl4pPr marL="1371600" eaLnBrk="0" fontAlgn="base" hangingPunct="0">
              <a:spcBef>
                <a:spcPct val="0"/>
              </a:spcBef>
              <a:spcAft>
                <a:spcPct val="0"/>
              </a:spcAft>
              <a:tabLst>
                <a:tab pos="279400" algn="l"/>
                <a:tab pos="5724525" algn="r"/>
              </a:tabLst>
              <a:defRPr>
                <a:solidFill>
                  <a:schemeClr val="tx1"/>
                </a:solidFill>
                <a:latin typeface="Arial" panose="020B0604020202020204" pitchFamily="34" charset="0"/>
              </a:defRPr>
            </a:lvl4pPr>
            <a:lvl5pPr marL="1828800" eaLnBrk="0" fontAlgn="base" hangingPunct="0">
              <a:spcBef>
                <a:spcPct val="0"/>
              </a:spcBef>
              <a:spcAft>
                <a:spcPct val="0"/>
              </a:spcAft>
              <a:tabLst>
                <a:tab pos="279400" algn="l"/>
                <a:tab pos="5724525" algn="r"/>
              </a:tabLst>
              <a:defRPr>
                <a:solidFill>
                  <a:schemeClr val="tx1"/>
                </a:solidFill>
                <a:latin typeface="Arial" panose="020B0604020202020204" pitchFamily="34" charset="0"/>
              </a:defRPr>
            </a:lvl5pPr>
            <a:lvl6pPr marL="2286000" eaLnBrk="0" fontAlgn="base" hangingPunct="0">
              <a:spcBef>
                <a:spcPct val="0"/>
              </a:spcBef>
              <a:spcAft>
                <a:spcPct val="0"/>
              </a:spcAft>
              <a:tabLst>
                <a:tab pos="279400" algn="l"/>
                <a:tab pos="5724525" algn="r"/>
              </a:tabLst>
              <a:defRPr>
                <a:solidFill>
                  <a:schemeClr val="tx1"/>
                </a:solidFill>
                <a:latin typeface="Arial" panose="020B0604020202020204" pitchFamily="34" charset="0"/>
              </a:defRPr>
            </a:lvl6pPr>
            <a:lvl7pPr marL="2743200" eaLnBrk="0" fontAlgn="base" hangingPunct="0">
              <a:spcBef>
                <a:spcPct val="0"/>
              </a:spcBef>
              <a:spcAft>
                <a:spcPct val="0"/>
              </a:spcAft>
              <a:tabLst>
                <a:tab pos="279400" algn="l"/>
                <a:tab pos="5724525" algn="r"/>
              </a:tabLst>
              <a:defRPr>
                <a:solidFill>
                  <a:schemeClr val="tx1"/>
                </a:solidFill>
                <a:latin typeface="Arial" panose="020B0604020202020204" pitchFamily="34" charset="0"/>
              </a:defRPr>
            </a:lvl7pPr>
            <a:lvl8pPr marL="3200400" eaLnBrk="0" fontAlgn="base" hangingPunct="0">
              <a:spcBef>
                <a:spcPct val="0"/>
              </a:spcBef>
              <a:spcAft>
                <a:spcPct val="0"/>
              </a:spcAft>
              <a:tabLst>
                <a:tab pos="279400" algn="l"/>
                <a:tab pos="5724525" algn="r"/>
              </a:tabLst>
              <a:defRPr>
                <a:solidFill>
                  <a:schemeClr val="tx1"/>
                </a:solidFill>
                <a:latin typeface="Arial" panose="020B0604020202020204" pitchFamily="34" charset="0"/>
              </a:defRPr>
            </a:lvl8pPr>
            <a:lvl9pPr marL="3657600" eaLnBrk="0" fontAlgn="base" hangingPunct="0">
              <a:spcBef>
                <a:spcPct val="0"/>
              </a:spcBef>
              <a:spcAft>
                <a:spcPct val="0"/>
              </a:spcAft>
              <a:tabLst>
                <a:tab pos="279400" algn="l"/>
                <a:tab pos="5724525"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US" altLang="en-US" sz="1200" b="1"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Table of Contents</a:t>
            </a:r>
            <a:endParaRPr kumimoji="0" lang="en-GB"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1</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2"/>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Introduction</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2</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3"/>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Situation Analysis</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2.1</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4"/>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Company</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2.2</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5"/>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Customers</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2.2.1</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6"/>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STP</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2.3</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7"/>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Competitors</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2.4</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8"/>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Collaborators</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2.5</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9"/>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Climate</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3</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10"/>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Objectives</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1"/>
              </a:rPr>
              <a:t>4</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11"/>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1"/>
              </a:rPr>
              <a:t>Strategy</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2"/>
              </a:rPr>
              <a:t>5</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12"/>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2"/>
              </a:rPr>
              <a:t>Tactics</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3"/>
              </a:rPr>
              <a:t>5.1</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13"/>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3"/>
              </a:rPr>
              <a:t>Marketing Mix</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4"/>
              </a:rPr>
              <a:t>5.1.1</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14"/>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4"/>
              </a:rPr>
              <a:t>Product</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5"/>
              </a:rPr>
              <a:t>5.1.2</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15"/>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5"/>
              </a:rPr>
              <a:t>Place (Destination)</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6"/>
              </a:rPr>
              <a:t>5.1.3</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16"/>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6"/>
              </a:rPr>
              <a:t>Price</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7"/>
              </a:rPr>
              <a:t>5.1.4</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17"/>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7"/>
              </a:rPr>
              <a:t>Promotion</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18"/>
              </a:rPr>
              <a:t>6</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18"/>
              </a:rPr>
              <a:t>	</a:t>
            </a:r>
            <a:r>
              <a:rPr kumimoji="0" lang="en-GB"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18"/>
              </a:rPr>
              <a:t>Action</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9"/>
              </a:rPr>
              <a:t>7</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19"/>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19"/>
              </a:rPr>
              <a:t>Control</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0"/>
              </a:rPr>
              <a:t>8</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20"/>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0"/>
              </a:rPr>
              <a:t>Conclusion</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1"/>
              </a:rPr>
              <a:t>9</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21"/>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1"/>
              </a:rPr>
              <a:t>References</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2"/>
              </a:rPr>
              <a:t>10</a:t>
            </a:r>
            <a:r>
              <a:rPr kumimoji="0" lang="en-US" altLang="zh-CN" sz="1100" b="0" i="0" u="none" strike="noStrike" cap="none" normalizeH="0" baseline="0" dirty="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hlinkClick r:id="rId22"/>
              </a:rPr>
              <a:t>	</a:t>
            </a:r>
            <a:r>
              <a:rPr kumimoji="0" lang="en-GB" altLang="zh-CN" sz="1100" b="0" i="0" u="none" strike="noStrike" cap="none" normalizeH="0" baseline="0" dirty="0" smtClean="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hlinkClick r:id="rId22"/>
              </a:rPr>
              <a:t>Appendices</a:t>
            </a:r>
            <a:endParaRPr kumimoji="0" lang="en-GB" altLang="zh-CN"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279400" algn="l"/>
                <a:tab pos="5724525" algn="r"/>
              </a:tabLst>
            </a:pPr>
            <a:endParaRPr kumimoji="0" lang="en-GB" altLang="zh-CN"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110231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pPr lvl="0"/>
            <a:r>
              <a:rPr lang="en-GB" b="1" dirty="0"/>
              <a:t>Introduction </a:t>
            </a:r>
            <a:r>
              <a:rPr lang="en-GB" dirty="0" smtClean="0"/>
              <a:t>The </a:t>
            </a:r>
            <a:r>
              <a:rPr lang="en-GB" dirty="0"/>
              <a:t>purpose of a marketing plan is to assess the target audience of the hotel and share goals for further development and develop a reasonable budget. According to McDonald (2016), a marketing plan is considered an advertising strategy that an organisation implement for selling their service or product. This marketing plan is being prepared for Premier Inn Hotel. Premier Inn is considered the largest UK hotel brand. The business has around 800 hotels. The hotels operate in various locations like suburbs, airports, and city centres. The frameworks that would be utilised in this marketing plan are SWOT, STP, Porter Five Forces, PESTLE, Marketing Mix and many others. </a:t>
            </a:r>
          </a:p>
          <a:p>
            <a:r>
              <a:rPr lang="en-GB" b="1" dirty="0"/>
              <a:t>Situation Analysis </a:t>
            </a:r>
          </a:p>
          <a:p>
            <a:pPr marL="152400" indent="0">
              <a:buNone/>
            </a:pPr>
            <a:r>
              <a:rPr lang="en-US" dirty="0" smtClean="0"/>
              <a:t>2.1</a:t>
            </a:r>
            <a:endParaRPr lang="en-GB" dirty="0"/>
          </a:p>
        </p:txBody>
      </p:sp>
    </p:spTree>
    <p:extLst>
      <p:ext uri="{BB962C8B-B14F-4D97-AF65-F5344CB8AC3E}">
        <p14:creationId xmlns:p14="http://schemas.microsoft.com/office/powerpoint/2010/main" val="14272359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Table 3"/>
          <p:cNvGraphicFramePr>
            <a:graphicFrameLocks noGrp="1"/>
          </p:cNvGraphicFramePr>
          <p:nvPr>
            <p:extLst>
              <p:ext uri="{D42A27DB-BD31-4B8C-83A1-F6EECF244321}">
                <p14:modId xmlns:p14="http://schemas.microsoft.com/office/powerpoint/2010/main" val="2222528257"/>
              </p:ext>
            </p:extLst>
          </p:nvPr>
        </p:nvGraphicFramePr>
        <p:xfrm>
          <a:off x="1531596" y="1504950"/>
          <a:ext cx="6080760" cy="3017520"/>
        </p:xfrm>
        <a:graphic>
          <a:graphicData uri="http://schemas.openxmlformats.org/drawingml/2006/table">
            <a:tbl>
              <a:tblPr firstRow="1" firstCol="1" bandRow="1">
                <a:tableStyleId>{E0D8B68C-B611-489B-B013-EA7F45FCACD0}</a:tableStyleId>
              </a:tblPr>
              <a:tblGrid>
                <a:gridCol w="3040380">
                  <a:extLst>
                    <a:ext uri="{9D8B030D-6E8A-4147-A177-3AD203B41FA5}">
                      <a16:colId xmlns:a16="http://schemas.microsoft.com/office/drawing/2014/main" val="1015404179"/>
                    </a:ext>
                  </a:extLst>
                </a:gridCol>
                <a:gridCol w="3040380">
                  <a:extLst>
                    <a:ext uri="{9D8B030D-6E8A-4147-A177-3AD203B41FA5}">
                      <a16:colId xmlns:a16="http://schemas.microsoft.com/office/drawing/2014/main" val="1243077163"/>
                    </a:ext>
                  </a:extLst>
                </a:gridCol>
              </a:tblGrid>
              <a:tr h="0">
                <a:tc>
                  <a:txBody>
                    <a:bodyPr/>
                    <a:lstStyle/>
                    <a:p>
                      <a:pPr>
                        <a:lnSpc>
                          <a:spcPct val="150000"/>
                        </a:lnSpc>
                        <a:spcAft>
                          <a:spcPts val="0"/>
                        </a:spcAft>
                      </a:pPr>
                      <a:r>
                        <a:rPr lang="en-GB" sz="1200" dirty="0">
                          <a:effectLst/>
                        </a:rPr>
                        <a:t>Strengths</a:t>
                      </a:r>
                      <a:endParaRPr lang="en-GB" sz="1100" dirty="0">
                        <a:effectLst/>
                      </a:endParaRPr>
                    </a:p>
                    <a:p>
                      <a:pPr>
                        <a:lnSpc>
                          <a:spcPct val="150000"/>
                        </a:lnSpc>
                        <a:spcAft>
                          <a:spcPts val="0"/>
                        </a:spcAft>
                      </a:pPr>
                      <a:r>
                        <a:rPr lang="en-GB" sz="1200" dirty="0">
                          <a:effectLst/>
                        </a:rPr>
                        <a:t>-Premier Inn always invest in an advertisement to improve its brand image. </a:t>
                      </a:r>
                      <a:endParaRPr lang="en-GB" sz="1100" dirty="0">
                        <a:effectLst/>
                      </a:endParaRPr>
                    </a:p>
                    <a:p>
                      <a:pPr>
                        <a:lnSpc>
                          <a:spcPct val="150000"/>
                        </a:lnSpc>
                        <a:spcAft>
                          <a:spcPts val="0"/>
                        </a:spcAft>
                      </a:pPr>
                      <a:r>
                        <a:rPr lang="en-GB" sz="1200" dirty="0">
                          <a:effectLst/>
                        </a:rPr>
                        <a:t>-Provides various offers and deals for the consumer for online booking</a:t>
                      </a:r>
                      <a:endParaRPr lang="en-GB" sz="1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Weaknesses</a:t>
                      </a:r>
                      <a:endParaRPr lang="en-GB" sz="1100">
                        <a:effectLst/>
                      </a:endParaRPr>
                    </a:p>
                    <a:p>
                      <a:pPr>
                        <a:lnSpc>
                          <a:spcPct val="150000"/>
                        </a:lnSpc>
                        <a:spcAft>
                          <a:spcPts val="0"/>
                        </a:spcAft>
                      </a:pPr>
                      <a:r>
                        <a:rPr lang="en-GB" sz="1200">
                          <a:effectLst/>
                        </a:rPr>
                        <a:t>-Premier Inn's global presence is weak. </a:t>
                      </a:r>
                      <a:endParaRPr lang="en-GB" sz="1100">
                        <a:effectLst/>
                      </a:endParaRPr>
                    </a:p>
                    <a:p>
                      <a:pPr>
                        <a:lnSpc>
                          <a:spcPct val="150000"/>
                        </a:lnSpc>
                        <a:spcAft>
                          <a:spcPts val="0"/>
                        </a:spcAft>
                      </a:pPr>
                      <a:r>
                        <a:rPr lang="en-GB" sz="1200">
                          <a:effectLst/>
                        </a:rPr>
                        <a:t>-The business has an imbalanced business portfolio and market coverage. </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357317960"/>
                  </a:ext>
                </a:extLst>
              </a:tr>
              <a:tr h="0">
                <a:tc>
                  <a:txBody>
                    <a:bodyPr/>
                    <a:lstStyle/>
                    <a:p>
                      <a:pPr>
                        <a:lnSpc>
                          <a:spcPct val="150000"/>
                        </a:lnSpc>
                        <a:spcAft>
                          <a:spcPts val="0"/>
                        </a:spcAft>
                      </a:pPr>
                      <a:r>
                        <a:rPr lang="en-GB" sz="1200">
                          <a:effectLst/>
                        </a:rPr>
                        <a:t>Opportunities</a:t>
                      </a:r>
                      <a:endParaRPr lang="en-GB" sz="1100">
                        <a:effectLst/>
                      </a:endParaRPr>
                    </a:p>
                    <a:p>
                      <a:pPr>
                        <a:lnSpc>
                          <a:spcPct val="150000"/>
                        </a:lnSpc>
                        <a:spcAft>
                          <a:spcPts val="0"/>
                        </a:spcAft>
                      </a:pPr>
                      <a:r>
                        <a:rPr lang="en-GB" sz="1200">
                          <a:effectLst/>
                        </a:rPr>
                        <a:t>-The business can try to invest in digital marketing</a:t>
                      </a:r>
                      <a:endParaRPr lang="en-GB" sz="1100">
                        <a:effectLst/>
                      </a:endParaRPr>
                    </a:p>
                    <a:p>
                      <a:pPr>
                        <a:lnSpc>
                          <a:spcPct val="150000"/>
                        </a:lnSpc>
                        <a:spcAft>
                          <a:spcPts val="0"/>
                        </a:spcAft>
                      </a:pPr>
                      <a:r>
                        <a:rPr lang="en-GB" sz="1200">
                          <a:effectLst/>
                        </a:rPr>
                        <a:t>-The business can also focus on improving the experience of guests by developing the value of the hotel. </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dirty="0">
                          <a:effectLst/>
                        </a:rPr>
                        <a:t>Threats</a:t>
                      </a:r>
                      <a:endParaRPr lang="en-GB" sz="1100" dirty="0">
                        <a:effectLst/>
                      </a:endParaRPr>
                    </a:p>
                    <a:p>
                      <a:pPr>
                        <a:lnSpc>
                          <a:spcPct val="150000"/>
                        </a:lnSpc>
                        <a:spcAft>
                          <a:spcPts val="0"/>
                        </a:spcAft>
                      </a:pPr>
                      <a:r>
                        <a:rPr lang="en-GB" sz="1200" dirty="0">
                          <a:effectLst/>
                        </a:rPr>
                        <a:t>-Many known hotels have incorporated various marketing strategies, which can be a threat to Premier Inn. </a:t>
                      </a:r>
                      <a:endParaRPr lang="en-GB" sz="1100" dirty="0">
                        <a:effectLst/>
                      </a:endParaRPr>
                    </a:p>
                    <a:p>
                      <a:pPr>
                        <a:lnSpc>
                          <a:spcPct val="150000"/>
                        </a:lnSpc>
                        <a:spcAft>
                          <a:spcPts val="0"/>
                        </a:spcAft>
                      </a:pPr>
                      <a:r>
                        <a:rPr lang="en-GB" sz="1200" dirty="0">
                          <a:effectLst/>
                        </a:rPr>
                        <a:t>-Consumer perception is always changing, which can also become a threat</a:t>
                      </a:r>
                      <a:endParaRPr lang="en-GB" sz="1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971397869"/>
                  </a:ext>
                </a:extLst>
              </a:tr>
            </a:tbl>
          </a:graphicData>
        </a:graphic>
      </p:graphicFrame>
      <p:sp>
        <p:nvSpPr>
          <p:cNvPr id="5" name="Rectangle 1"/>
          <p:cNvSpPr>
            <a:spLocks noGrp="1" noChangeArrowheads="1"/>
          </p:cNvSpPr>
          <p:nvPr>
            <p:ph type="body" idx="1"/>
          </p:nvPr>
        </p:nvSpPr>
        <p:spPr bwMode="auto">
          <a:xfrm>
            <a:off x="34159" y="1802056"/>
            <a:ext cx="1384237" cy="6052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365010" tIns="126960" rIns="91440" bIns="0" numCol="1" anchor="ctr" anchorCtr="0" compatLnSpc="1">
            <a:prstTxWarp prst="textNoShape">
              <a:avLst/>
            </a:prstTxWarp>
            <a:spAutoFit/>
          </a:bodyPr>
          <a:lstStyle/>
          <a:p>
            <a:pPr marL="914400" marR="0" lvl="2" indent="0" algn="l" defTabSz="914400" rtl="0" eaLnBrk="0" fontAlgn="base" latinLnBrk="0" hangingPunct="0">
              <a:lnSpc>
                <a:spcPct val="100000"/>
              </a:lnSpc>
              <a:spcBef>
                <a:spcPct val="0"/>
              </a:spcBef>
              <a:spcAft>
                <a:spcPct val="0"/>
              </a:spcAft>
              <a:buClrTx/>
              <a:buSzTx/>
              <a:buNone/>
              <a:tabLst/>
            </a:pPr>
            <a:endParaRPr kumimoji="0" lang="en-US" altLang="en-US" sz="1300" b="1" i="0" u="none" strike="noStrike" cap="none" normalizeH="0" baseline="0" dirty="0" smtClean="0">
              <a:ln>
                <a:noFill/>
              </a:ln>
              <a:solidFill>
                <a:srgbClr val="4472C4"/>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800" dirty="0" smtClean="0">
                <a:solidFill>
                  <a:schemeClr val="tx1"/>
                </a:solidFill>
                <a:latin typeface="Arial" panose="020B0604020202020204" pitchFamily="34" charset="0"/>
              </a:rPr>
              <a:t>2.1 </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2073997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pPr marL="152400" indent="0">
              <a:buNone/>
            </a:pPr>
            <a:r>
              <a:rPr lang="en-US" dirty="0" smtClean="0"/>
              <a:t>2.2 customers </a:t>
            </a:r>
          </a:p>
          <a:p>
            <a:pPr lvl="2"/>
            <a:r>
              <a:rPr lang="en-US" dirty="0" smtClean="0"/>
              <a:t>2.2.1 </a:t>
            </a:r>
            <a:r>
              <a:rPr lang="en-GB" b="1" dirty="0" smtClean="0"/>
              <a:t>STP</a:t>
            </a:r>
          </a:p>
          <a:p>
            <a:pPr marL="152400" indent="0">
              <a:buNone/>
            </a:pPr>
            <a:r>
              <a:rPr lang="en-GB" b="1" dirty="0" smtClean="0"/>
              <a:t>Segmentation and Targeting</a:t>
            </a:r>
            <a:endParaRPr lang="en-GB" sz="1100" dirty="0" smtClean="0"/>
          </a:p>
          <a:p>
            <a:pPr marL="152400" indent="0">
              <a:buNone/>
            </a:pPr>
            <a:endParaRPr lang="en-US" dirty="0" smtClean="0"/>
          </a:p>
          <a:p>
            <a:pPr marL="152400" indent="0">
              <a:buNone/>
            </a:pPr>
            <a:endParaRPr lang="en-US" dirty="0"/>
          </a:p>
        </p:txBody>
      </p:sp>
      <p:graphicFrame>
        <p:nvGraphicFramePr>
          <p:cNvPr id="6" name="Table 5"/>
          <p:cNvGraphicFramePr>
            <a:graphicFrameLocks noGrp="1"/>
          </p:cNvGraphicFramePr>
          <p:nvPr>
            <p:extLst>
              <p:ext uri="{D42A27DB-BD31-4B8C-83A1-F6EECF244321}">
                <p14:modId xmlns:p14="http://schemas.microsoft.com/office/powerpoint/2010/main" val="4142788252"/>
              </p:ext>
            </p:extLst>
          </p:nvPr>
        </p:nvGraphicFramePr>
        <p:xfrm>
          <a:off x="1531620" y="2356644"/>
          <a:ext cx="6080760" cy="1348740"/>
        </p:xfrm>
        <a:graphic>
          <a:graphicData uri="http://schemas.openxmlformats.org/drawingml/2006/table">
            <a:tbl>
              <a:tblPr firstRow="1" firstCol="1" bandRow="1">
                <a:tableStyleId>{E0D8B68C-B611-489B-B013-EA7F45FCACD0}</a:tableStyleId>
              </a:tblPr>
              <a:tblGrid>
                <a:gridCol w="1783080">
                  <a:extLst>
                    <a:ext uri="{9D8B030D-6E8A-4147-A177-3AD203B41FA5}">
                      <a16:colId xmlns:a16="http://schemas.microsoft.com/office/drawing/2014/main" val="729731811"/>
                    </a:ext>
                  </a:extLst>
                </a:gridCol>
                <a:gridCol w="4297680">
                  <a:extLst>
                    <a:ext uri="{9D8B030D-6E8A-4147-A177-3AD203B41FA5}">
                      <a16:colId xmlns:a16="http://schemas.microsoft.com/office/drawing/2014/main" val="4093035280"/>
                    </a:ext>
                  </a:extLst>
                </a:gridCol>
              </a:tblGrid>
              <a:tr h="0">
                <a:tc>
                  <a:txBody>
                    <a:bodyPr/>
                    <a:lstStyle/>
                    <a:p>
                      <a:pPr>
                        <a:lnSpc>
                          <a:spcPct val="150000"/>
                        </a:lnSpc>
                        <a:spcAft>
                          <a:spcPts val="0"/>
                        </a:spcAft>
                      </a:pPr>
                      <a:r>
                        <a:rPr lang="en-GB" sz="1200">
                          <a:effectLst/>
                        </a:rPr>
                        <a:t>Demographic</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Both Males and Females</a:t>
                      </a:r>
                      <a:endParaRPr lang="en-GB" sz="1100">
                        <a:effectLst/>
                      </a:endParaRPr>
                    </a:p>
                    <a:p>
                      <a:pPr>
                        <a:lnSpc>
                          <a:spcPct val="150000"/>
                        </a:lnSpc>
                        <a:spcAft>
                          <a:spcPts val="0"/>
                        </a:spcAft>
                      </a:pPr>
                      <a:r>
                        <a:rPr lang="en-GB" sz="1200">
                          <a:effectLst/>
                        </a:rPr>
                        <a:t>Age: 18 to 65 years</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273392294"/>
                  </a:ext>
                </a:extLst>
              </a:tr>
              <a:tr h="0">
                <a:tc>
                  <a:txBody>
                    <a:bodyPr/>
                    <a:lstStyle/>
                    <a:p>
                      <a:pPr>
                        <a:lnSpc>
                          <a:spcPct val="150000"/>
                        </a:lnSpc>
                        <a:spcAft>
                          <a:spcPts val="0"/>
                        </a:spcAft>
                      </a:pPr>
                      <a:r>
                        <a:rPr lang="en-GB" sz="1200">
                          <a:effectLst/>
                        </a:rPr>
                        <a:t>Geographic</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United Kingdom</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567702545"/>
                  </a:ext>
                </a:extLst>
              </a:tr>
              <a:tr h="0">
                <a:tc>
                  <a:txBody>
                    <a:bodyPr/>
                    <a:lstStyle/>
                    <a:p>
                      <a:pPr>
                        <a:lnSpc>
                          <a:spcPct val="150000"/>
                        </a:lnSpc>
                        <a:spcAft>
                          <a:spcPts val="0"/>
                        </a:spcAft>
                      </a:pPr>
                      <a:r>
                        <a:rPr lang="en-GB" sz="1200">
                          <a:effectLst/>
                        </a:rPr>
                        <a:t>Psychographic</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dirty="0">
                          <a:effectLst/>
                        </a:rPr>
                        <a:t>-Families that need budget accommodation</a:t>
                      </a:r>
                      <a:endParaRPr lang="en-GB" sz="1100" dirty="0">
                        <a:effectLst/>
                      </a:endParaRPr>
                    </a:p>
                    <a:p>
                      <a:pPr>
                        <a:lnSpc>
                          <a:spcPct val="150000"/>
                        </a:lnSpc>
                        <a:spcAft>
                          <a:spcPts val="0"/>
                        </a:spcAft>
                      </a:pPr>
                      <a:endParaRPr lang="en-GB" sz="1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840434362"/>
                  </a:ext>
                </a:extLst>
              </a:tr>
            </a:tbl>
          </a:graphicData>
        </a:graphic>
      </p:graphicFrame>
    </p:spTree>
    <p:extLst>
      <p:ext uri="{BB962C8B-B14F-4D97-AF65-F5344CB8AC3E}">
        <p14:creationId xmlns:p14="http://schemas.microsoft.com/office/powerpoint/2010/main" val="38717678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pPr marL="152400" indent="0">
              <a:buNone/>
            </a:pPr>
            <a:r>
              <a:rPr lang="en-US" dirty="0" err="1" smtClean="0"/>
              <a:t>Postioning</a:t>
            </a:r>
            <a:r>
              <a:rPr lang="en-US" dirty="0" smtClean="0"/>
              <a:t> </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400096705"/>
              </p:ext>
            </p:extLst>
          </p:nvPr>
        </p:nvGraphicFramePr>
        <p:xfrm>
          <a:off x="1447800" y="1779008"/>
          <a:ext cx="6080760" cy="1143953"/>
        </p:xfrm>
        <a:graphic>
          <a:graphicData uri="http://schemas.openxmlformats.org/drawingml/2006/table">
            <a:tbl>
              <a:tblPr firstRow="1" firstCol="1" bandRow="1">
                <a:tableStyleId>{E0D8B68C-B611-489B-B013-EA7F45FCACD0}</a:tableStyleId>
              </a:tblPr>
              <a:tblGrid>
                <a:gridCol w="1783080">
                  <a:extLst>
                    <a:ext uri="{9D8B030D-6E8A-4147-A177-3AD203B41FA5}">
                      <a16:colId xmlns:a16="http://schemas.microsoft.com/office/drawing/2014/main" val="1509349483"/>
                    </a:ext>
                  </a:extLst>
                </a:gridCol>
                <a:gridCol w="4297680">
                  <a:extLst>
                    <a:ext uri="{9D8B030D-6E8A-4147-A177-3AD203B41FA5}">
                      <a16:colId xmlns:a16="http://schemas.microsoft.com/office/drawing/2014/main" val="569615304"/>
                    </a:ext>
                  </a:extLst>
                </a:gridCol>
              </a:tblGrid>
              <a:tr h="595313">
                <a:tc>
                  <a:txBody>
                    <a:bodyPr/>
                    <a:lstStyle/>
                    <a:p>
                      <a:pPr>
                        <a:lnSpc>
                          <a:spcPct val="150000"/>
                        </a:lnSpc>
                        <a:spcAft>
                          <a:spcPts val="0"/>
                        </a:spcAft>
                      </a:pPr>
                      <a:r>
                        <a:rPr lang="en-GB" sz="1200">
                          <a:effectLst/>
                        </a:rPr>
                        <a:t>Psychographic</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-Families that need budget accommodation</a:t>
                      </a:r>
                      <a:endParaRPr lang="en-GB" sz="1100">
                        <a:effectLst/>
                      </a:endParaRPr>
                    </a:p>
                    <a:p>
                      <a:pPr>
                        <a:lnSpc>
                          <a:spcPct val="150000"/>
                        </a:lnSpc>
                        <a:spcAft>
                          <a:spcPts val="0"/>
                        </a:spcAft>
                      </a:pPr>
                      <a:r>
                        <a:rPr lang="en-GB" sz="1200">
                          <a:effectLst/>
                        </a:rPr>
                        <a:t>-Business People </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281255367"/>
                  </a:ext>
                </a:extLst>
              </a:tr>
              <a:tr h="0">
                <a:tc>
                  <a:txBody>
                    <a:bodyPr/>
                    <a:lstStyle/>
                    <a:p>
                      <a:pPr>
                        <a:lnSpc>
                          <a:spcPct val="150000"/>
                        </a:lnSpc>
                        <a:spcAft>
                          <a:spcPts val="0"/>
                        </a:spcAft>
                      </a:pPr>
                      <a:r>
                        <a:rPr lang="en-GB" sz="1200" dirty="0">
                          <a:effectLst/>
                        </a:rPr>
                        <a:t>Behavioural </a:t>
                      </a:r>
                      <a:endParaRPr lang="en-GB" sz="1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dirty="0">
                          <a:effectLst/>
                        </a:rPr>
                        <a:t>-Backpackers</a:t>
                      </a:r>
                      <a:endParaRPr lang="en-GB" sz="1100" dirty="0">
                        <a:effectLst/>
                      </a:endParaRPr>
                    </a:p>
                    <a:p>
                      <a:pPr>
                        <a:lnSpc>
                          <a:spcPct val="150000"/>
                        </a:lnSpc>
                        <a:spcAft>
                          <a:spcPts val="0"/>
                        </a:spcAft>
                      </a:pPr>
                      <a:r>
                        <a:rPr lang="en-GB" sz="1200" dirty="0">
                          <a:effectLst/>
                        </a:rPr>
                        <a:t>-Travellers</a:t>
                      </a:r>
                      <a:endParaRPr lang="en-GB" sz="1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373968856"/>
                  </a:ext>
                </a:extLst>
              </a:tr>
            </a:tbl>
          </a:graphicData>
        </a:graphic>
      </p:graphicFrame>
    </p:spTree>
    <p:extLst>
      <p:ext uri="{BB962C8B-B14F-4D97-AF65-F5344CB8AC3E}">
        <p14:creationId xmlns:p14="http://schemas.microsoft.com/office/powerpoint/2010/main" val="26511448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dirty="0"/>
          </a:p>
        </p:txBody>
      </p:sp>
      <p:pic>
        <p:nvPicPr>
          <p:cNvPr id="4" name="Picture 3"/>
          <p:cNvPicPr/>
          <p:nvPr/>
        </p:nvPicPr>
        <p:blipFill>
          <a:blip r:embed="rId2" cstate="print"/>
          <a:stretch>
            <a:fillRect/>
          </a:stretch>
        </p:blipFill>
        <p:spPr bwMode="auto">
          <a:xfrm>
            <a:off x="1751647" y="209550"/>
            <a:ext cx="5639753" cy="4760912"/>
          </a:xfrm>
          <a:prstGeom prst="rect">
            <a:avLst/>
          </a:prstGeom>
          <a:noFill/>
          <a:ln w="9525">
            <a:noFill/>
            <a:miter lim="800000"/>
            <a:headEnd/>
            <a:tailEnd/>
          </a:ln>
        </p:spPr>
      </p:pic>
    </p:spTree>
    <p:extLst>
      <p:ext uri="{BB962C8B-B14F-4D97-AF65-F5344CB8AC3E}">
        <p14:creationId xmlns:p14="http://schemas.microsoft.com/office/powerpoint/2010/main" val="8811468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Table 3"/>
          <p:cNvGraphicFramePr>
            <a:graphicFrameLocks noGrp="1"/>
          </p:cNvGraphicFramePr>
          <p:nvPr/>
        </p:nvGraphicFramePr>
        <p:xfrm>
          <a:off x="1531620" y="1808004"/>
          <a:ext cx="6080760" cy="2468880"/>
        </p:xfrm>
        <a:graphic>
          <a:graphicData uri="http://schemas.openxmlformats.org/drawingml/2006/table">
            <a:tbl>
              <a:tblPr firstRow="1" firstCol="1" bandRow="1">
                <a:tableStyleId>{E0D8B68C-B611-489B-B013-EA7F45FCACD0}</a:tableStyleId>
              </a:tblPr>
              <a:tblGrid>
                <a:gridCol w="2354580">
                  <a:extLst>
                    <a:ext uri="{9D8B030D-6E8A-4147-A177-3AD203B41FA5}">
                      <a16:colId xmlns:a16="http://schemas.microsoft.com/office/drawing/2014/main" val="274660104"/>
                    </a:ext>
                  </a:extLst>
                </a:gridCol>
                <a:gridCol w="3726180">
                  <a:extLst>
                    <a:ext uri="{9D8B030D-6E8A-4147-A177-3AD203B41FA5}">
                      <a16:colId xmlns:a16="http://schemas.microsoft.com/office/drawing/2014/main" val="1710156726"/>
                    </a:ext>
                  </a:extLst>
                </a:gridCol>
              </a:tblGrid>
              <a:tr h="0">
                <a:tc>
                  <a:txBody>
                    <a:bodyPr/>
                    <a:lstStyle/>
                    <a:p>
                      <a:pPr>
                        <a:lnSpc>
                          <a:spcPct val="150000"/>
                        </a:lnSpc>
                        <a:spcAft>
                          <a:spcPts val="0"/>
                        </a:spcAft>
                      </a:pPr>
                      <a:r>
                        <a:rPr lang="en-GB" sz="1200">
                          <a:effectLst/>
                        </a:rPr>
                        <a:t>Buyer’s Bargaining Power</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-High buyer power</a:t>
                      </a:r>
                      <a:endParaRPr lang="en-GB" sz="1100">
                        <a:effectLst/>
                      </a:endParaRPr>
                    </a:p>
                    <a:p>
                      <a:pPr>
                        <a:lnSpc>
                          <a:spcPct val="150000"/>
                        </a:lnSpc>
                        <a:spcAft>
                          <a:spcPts val="0"/>
                        </a:spcAft>
                      </a:pPr>
                      <a:r>
                        <a:rPr lang="en-GB" sz="1200">
                          <a:effectLst/>
                        </a:rPr>
                        <a:t>-There are various hotels from which the consumer can choose from</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611574514"/>
                  </a:ext>
                </a:extLst>
              </a:tr>
              <a:tr h="0">
                <a:tc>
                  <a:txBody>
                    <a:bodyPr/>
                    <a:lstStyle/>
                    <a:p>
                      <a:pPr>
                        <a:lnSpc>
                          <a:spcPct val="150000"/>
                        </a:lnSpc>
                        <a:spcAft>
                          <a:spcPts val="0"/>
                        </a:spcAft>
                      </a:pPr>
                      <a:r>
                        <a:rPr lang="en-GB" sz="1200">
                          <a:effectLst/>
                        </a:rPr>
                        <a:t>Supplier’s Bargaining Power</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-Low supplier power</a:t>
                      </a:r>
                      <a:endParaRPr lang="en-GB" sz="1100">
                        <a:effectLst/>
                      </a:endParaRPr>
                    </a:p>
                    <a:p>
                      <a:pPr>
                        <a:lnSpc>
                          <a:spcPct val="150000"/>
                        </a:lnSpc>
                        <a:spcAft>
                          <a:spcPts val="0"/>
                        </a:spcAft>
                      </a:pPr>
                      <a:r>
                        <a:rPr lang="en-GB" sz="1200">
                          <a:effectLst/>
                        </a:rPr>
                        <a:t>-Many suppliers are present that can provide similar services and products to hotels. </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655831200"/>
                  </a:ext>
                </a:extLst>
              </a:tr>
              <a:tr h="0">
                <a:tc>
                  <a:txBody>
                    <a:bodyPr/>
                    <a:lstStyle/>
                    <a:p>
                      <a:pPr>
                        <a:lnSpc>
                          <a:spcPct val="150000"/>
                        </a:lnSpc>
                        <a:spcAft>
                          <a:spcPts val="0"/>
                        </a:spcAft>
                      </a:pPr>
                      <a:r>
                        <a:rPr lang="en-GB" sz="1200">
                          <a:effectLst/>
                        </a:rPr>
                        <a:t>Entrants Threat</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dirty="0">
                          <a:effectLst/>
                        </a:rPr>
                        <a:t>-Entrants threat is low</a:t>
                      </a:r>
                      <a:endParaRPr lang="en-GB" sz="1100" dirty="0">
                        <a:effectLst/>
                      </a:endParaRPr>
                    </a:p>
                    <a:p>
                      <a:pPr>
                        <a:lnSpc>
                          <a:spcPct val="150000"/>
                        </a:lnSpc>
                        <a:spcAft>
                          <a:spcPts val="0"/>
                        </a:spcAft>
                      </a:pPr>
                      <a:r>
                        <a:rPr lang="en-GB" sz="1200" dirty="0">
                          <a:effectLst/>
                        </a:rPr>
                        <a:t>-The new businesses in the hotel industry need to be conscious of the quality of service and target market. </a:t>
                      </a:r>
                      <a:endParaRPr lang="en-GB" sz="1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362985246"/>
                  </a:ext>
                </a:extLst>
              </a:tr>
            </a:tbl>
          </a:graphicData>
        </a:graphic>
      </p:graphicFrame>
      <p:sp>
        <p:nvSpPr>
          <p:cNvPr id="5" name="Rectangle 1"/>
          <p:cNvSpPr>
            <a:spLocks noGrp="1" noChangeArrowheads="1"/>
          </p:cNvSpPr>
          <p:nvPr>
            <p:ph type="body" idx="1"/>
          </p:nvPr>
        </p:nvSpPr>
        <p:spPr bwMode="auto">
          <a:xfrm>
            <a:off x="381000" y="1396893"/>
            <a:ext cx="2768917" cy="4051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355298" tIns="12696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Competitors</a:t>
            </a:r>
            <a:r>
              <a:rPr lang="en-US" altLang="en-US" sz="1800" dirty="0" smtClean="0">
                <a:solidFill>
                  <a:schemeClr val="tx1"/>
                </a:solidFill>
                <a:latin typeface="Arial" panose="020B0604020202020204" pitchFamily="34" charset="0"/>
              </a:rPr>
              <a:t> </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669063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dirty="0"/>
          </a:p>
        </p:txBody>
      </p:sp>
      <p:graphicFrame>
        <p:nvGraphicFramePr>
          <p:cNvPr id="4" name="Table 3"/>
          <p:cNvGraphicFramePr>
            <a:graphicFrameLocks noGrp="1"/>
          </p:cNvGraphicFramePr>
          <p:nvPr/>
        </p:nvGraphicFramePr>
        <p:xfrm>
          <a:off x="2708910" y="1808004"/>
          <a:ext cx="3726180" cy="2743200"/>
        </p:xfrm>
        <a:graphic>
          <a:graphicData uri="http://schemas.openxmlformats.org/drawingml/2006/table">
            <a:tbl>
              <a:tblPr firstRow="1" firstCol="1" bandRow="1">
                <a:tableStyleId>{E0D8B68C-B611-489B-B013-EA7F45FCACD0}</a:tableStyleId>
              </a:tblPr>
              <a:tblGrid>
                <a:gridCol w="3726180">
                  <a:extLst>
                    <a:ext uri="{9D8B030D-6E8A-4147-A177-3AD203B41FA5}">
                      <a16:colId xmlns:a16="http://schemas.microsoft.com/office/drawing/2014/main" val="2412178461"/>
                    </a:ext>
                  </a:extLst>
                </a:gridCol>
              </a:tblGrid>
              <a:tr h="0">
                <a:tc>
                  <a:txBody>
                    <a:bodyPr/>
                    <a:lstStyle/>
                    <a:p>
                      <a:pPr>
                        <a:lnSpc>
                          <a:spcPct val="150000"/>
                        </a:lnSpc>
                        <a:spcAft>
                          <a:spcPts val="0"/>
                        </a:spcAft>
                      </a:pPr>
                      <a:r>
                        <a:rPr lang="en-GB" sz="1200">
                          <a:effectLst/>
                        </a:rPr>
                        <a:t>-Entrants threat is low</a:t>
                      </a:r>
                      <a:endParaRPr lang="en-GB" sz="1100">
                        <a:effectLst/>
                      </a:endParaRPr>
                    </a:p>
                    <a:p>
                      <a:pPr>
                        <a:lnSpc>
                          <a:spcPct val="150000"/>
                        </a:lnSpc>
                        <a:spcAft>
                          <a:spcPts val="0"/>
                        </a:spcAft>
                      </a:pPr>
                      <a:r>
                        <a:rPr lang="en-GB" sz="1200">
                          <a:effectLst/>
                        </a:rPr>
                        <a:t>-The new businesses in the hotel industry need to be conscious of the quality of service and target market. </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885332976"/>
                  </a:ext>
                </a:extLst>
              </a:tr>
              <a:tr h="0">
                <a:tc>
                  <a:txBody>
                    <a:bodyPr/>
                    <a:lstStyle/>
                    <a:p>
                      <a:pPr>
                        <a:lnSpc>
                          <a:spcPct val="150000"/>
                        </a:lnSpc>
                        <a:spcAft>
                          <a:spcPts val="0"/>
                        </a:spcAft>
                      </a:pPr>
                      <a:r>
                        <a:rPr lang="en-GB" sz="1200">
                          <a:effectLst/>
                        </a:rPr>
                        <a:t>-Substitute threat is medium</a:t>
                      </a:r>
                      <a:endParaRPr lang="en-GB" sz="1100">
                        <a:effectLst/>
                      </a:endParaRPr>
                    </a:p>
                    <a:p>
                      <a:pPr>
                        <a:lnSpc>
                          <a:spcPct val="150000"/>
                        </a:lnSpc>
                        <a:spcAft>
                          <a:spcPts val="0"/>
                        </a:spcAft>
                      </a:pPr>
                      <a:r>
                        <a:rPr lang="en-GB" sz="1200">
                          <a:effectLst/>
                        </a:rPr>
                        <a:t>-Guests can attain similar services from other hotels at low prices</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153982069"/>
                  </a:ext>
                </a:extLst>
              </a:tr>
              <a:tr h="0">
                <a:tc>
                  <a:txBody>
                    <a:bodyPr/>
                    <a:lstStyle/>
                    <a:p>
                      <a:pPr>
                        <a:lnSpc>
                          <a:spcPct val="150000"/>
                        </a:lnSpc>
                        <a:spcAft>
                          <a:spcPts val="0"/>
                        </a:spcAft>
                      </a:pPr>
                      <a:r>
                        <a:rPr lang="en-GB" sz="1200" dirty="0">
                          <a:effectLst/>
                        </a:rPr>
                        <a:t>-The competition is high</a:t>
                      </a:r>
                      <a:endParaRPr lang="en-GB" sz="1100" dirty="0">
                        <a:effectLst/>
                      </a:endParaRPr>
                    </a:p>
                    <a:p>
                      <a:pPr>
                        <a:lnSpc>
                          <a:spcPct val="150000"/>
                        </a:lnSpc>
                        <a:spcAft>
                          <a:spcPts val="0"/>
                        </a:spcAft>
                      </a:pPr>
                      <a:r>
                        <a:rPr lang="en-GB" sz="1200" dirty="0">
                          <a:effectLst/>
                        </a:rPr>
                        <a:t>-There are many known competitors in the hotel industry like Marriott, Holiday Inn, Best Western and many others.</a:t>
                      </a:r>
                      <a:endParaRPr lang="en-GB" sz="1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36827593"/>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4293078342"/>
              </p:ext>
            </p:extLst>
          </p:nvPr>
        </p:nvGraphicFramePr>
        <p:xfrm>
          <a:off x="706500" y="2114550"/>
          <a:ext cx="2002410" cy="1708116"/>
        </p:xfrm>
        <a:graphic>
          <a:graphicData uri="http://schemas.openxmlformats.org/drawingml/2006/table">
            <a:tbl>
              <a:tblPr firstRow="1" firstCol="1" bandRow="1">
                <a:tableStyleId>{E0D8B68C-B611-489B-B013-EA7F45FCACD0}</a:tableStyleId>
              </a:tblPr>
              <a:tblGrid>
                <a:gridCol w="2002410">
                  <a:extLst>
                    <a:ext uri="{9D8B030D-6E8A-4147-A177-3AD203B41FA5}">
                      <a16:colId xmlns:a16="http://schemas.microsoft.com/office/drawing/2014/main" val="2205971684"/>
                    </a:ext>
                  </a:extLst>
                </a:gridCol>
              </a:tblGrid>
              <a:tr h="990600">
                <a:tc>
                  <a:txBody>
                    <a:bodyPr/>
                    <a:lstStyle/>
                    <a:p>
                      <a:pPr>
                        <a:lnSpc>
                          <a:spcPct val="150000"/>
                        </a:lnSpc>
                        <a:spcAft>
                          <a:spcPts val="0"/>
                        </a:spcAft>
                      </a:pPr>
                      <a:r>
                        <a:rPr lang="en-GB" sz="1200">
                          <a:effectLst/>
                        </a:rPr>
                        <a:t>Entrants Threat</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879043322"/>
                  </a:ext>
                </a:extLst>
              </a:tr>
              <a:tr h="358758">
                <a:tc>
                  <a:txBody>
                    <a:bodyPr/>
                    <a:lstStyle/>
                    <a:p>
                      <a:pPr>
                        <a:lnSpc>
                          <a:spcPct val="150000"/>
                        </a:lnSpc>
                        <a:spcAft>
                          <a:spcPts val="0"/>
                        </a:spcAft>
                      </a:pPr>
                      <a:r>
                        <a:rPr lang="en-GB" sz="1200">
                          <a:effectLst/>
                        </a:rPr>
                        <a:t>Substitute Threat</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42225564"/>
                  </a:ext>
                </a:extLst>
              </a:tr>
              <a:tr h="358758">
                <a:tc>
                  <a:txBody>
                    <a:bodyPr/>
                    <a:lstStyle/>
                    <a:p>
                      <a:pPr>
                        <a:lnSpc>
                          <a:spcPct val="150000"/>
                        </a:lnSpc>
                        <a:spcAft>
                          <a:spcPts val="0"/>
                        </a:spcAft>
                      </a:pPr>
                      <a:r>
                        <a:rPr lang="en-GB" sz="1200" dirty="0">
                          <a:effectLst/>
                        </a:rPr>
                        <a:t>Competitors</a:t>
                      </a:r>
                      <a:endParaRPr lang="en-GB" sz="1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787707616"/>
                  </a:ext>
                </a:extLst>
              </a:tr>
            </a:tbl>
          </a:graphicData>
        </a:graphic>
      </p:graphicFrame>
    </p:spTree>
    <p:extLst>
      <p:ext uri="{BB962C8B-B14F-4D97-AF65-F5344CB8AC3E}">
        <p14:creationId xmlns:p14="http://schemas.microsoft.com/office/powerpoint/2010/main" val="41033832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pPr lvl="1"/>
            <a:r>
              <a:rPr lang="en-US" dirty="0" smtClean="0"/>
              <a:t>2.4 </a:t>
            </a:r>
            <a:r>
              <a:rPr lang="en-GB" b="1" dirty="0"/>
              <a:t>Collaborators</a:t>
            </a:r>
            <a:endParaRPr lang="en-GB" sz="1300" b="1" dirty="0"/>
          </a:p>
          <a:p>
            <a:r>
              <a:rPr lang="en-GB" dirty="0"/>
              <a:t>Premier Inn has partnered with various Hotel booking agents and Travel Management Companies so that they can provide better connectivity through online tools. All branches of business are owned by the business (Premier Inn, </a:t>
            </a:r>
            <a:r>
              <a:rPr lang="en-GB" dirty="0" smtClean="0"/>
              <a:t>2022a</a:t>
            </a:r>
          </a:p>
          <a:p>
            <a:r>
              <a:rPr lang="en-US" dirty="0" smtClean="0"/>
              <a:t>2.5 climate</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1877126480"/>
              </p:ext>
            </p:extLst>
          </p:nvPr>
        </p:nvGraphicFramePr>
        <p:xfrm>
          <a:off x="1219200" y="2495550"/>
          <a:ext cx="6080760" cy="1707358"/>
        </p:xfrm>
        <a:graphic>
          <a:graphicData uri="http://schemas.openxmlformats.org/drawingml/2006/table">
            <a:tbl>
              <a:tblPr firstRow="1" firstCol="1" bandRow="1">
                <a:tableStyleId>{E0D8B68C-B611-489B-B013-EA7F45FCACD0}</a:tableStyleId>
              </a:tblPr>
              <a:tblGrid>
                <a:gridCol w="1725930">
                  <a:extLst>
                    <a:ext uri="{9D8B030D-6E8A-4147-A177-3AD203B41FA5}">
                      <a16:colId xmlns:a16="http://schemas.microsoft.com/office/drawing/2014/main" val="2899729864"/>
                    </a:ext>
                  </a:extLst>
                </a:gridCol>
                <a:gridCol w="4354830">
                  <a:extLst>
                    <a:ext uri="{9D8B030D-6E8A-4147-A177-3AD203B41FA5}">
                      <a16:colId xmlns:a16="http://schemas.microsoft.com/office/drawing/2014/main" val="3075591143"/>
                    </a:ext>
                  </a:extLst>
                </a:gridCol>
              </a:tblGrid>
              <a:tr h="1707358">
                <a:tc>
                  <a:txBody>
                    <a:bodyPr/>
                    <a:lstStyle/>
                    <a:p>
                      <a:pPr>
                        <a:lnSpc>
                          <a:spcPct val="150000"/>
                        </a:lnSpc>
                        <a:spcAft>
                          <a:spcPts val="0"/>
                        </a:spcAft>
                      </a:pPr>
                      <a:r>
                        <a:rPr lang="en-GB" sz="1200">
                          <a:effectLst/>
                        </a:rPr>
                        <a:t>Political Factor</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dirty="0">
                          <a:effectLst/>
                        </a:rPr>
                        <a:t>-UK have a stable political environment</a:t>
                      </a:r>
                      <a:endParaRPr lang="en-GB" sz="1100" dirty="0">
                        <a:effectLst/>
                      </a:endParaRPr>
                    </a:p>
                    <a:p>
                      <a:pPr>
                        <a:lnSpc>
                          <a:spcPct val="150000"/>
                        </a:lnSpc>
                        <a:spcAft>
                          <a:spcPts val="0"/>
                        </a:spcAft>
                      </a:pPr>
                      <a:r>
                        <a:rPr lang="en-GB" sz="1200" dirty="0">
                          <a:effectLst/>
                        </a:rPr>
                        <a:t>-The recent hard times have impacted the hospitality sector severely. </a:t>
                      </a:r>
                      <a:endParaRPr lang="en-GB" sz="1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411521318"/>
                  </a:ext>
                </a:extLst>
              </a:tr>
            </a:tbl>
          </a:graphicData>
        </a:graphic>
      </p:graphicFrame>
      <p:sp>
        <p:nvSpPr>
          <p:cNvPr id="5" name="Rectangle 1"/>
          <p:cNvSpPr>
            <a:spLocks noChangeArrowheads="1"/>
          </p:cNvSpPr>
          <p:nvPr/>
        </p:nvSpPr>
        <p:spPr bwMode="auto">
          <a:xfrm>
            <a:off x="1219200" y="2345324"/>
            <a:ext cx="2114891" cy="6052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355298" tIns="126960" rIns="91440" bIns="0" numCol="1" anchor="ctr" anchorCtr="0" compatLnSpc="1">
            <a:prstTxWarp prst="textNoShape">
              <a:avLst/>
            </a:prstTxWarp>
            <a:spAutoFit/>
          </a:bodyPr>
          <a:lstStyle/>
          <a:p>
            <a:pPr marL="457200" marR="0" lvl="1" indent="0" algn="l" defTabSz="914400" rtl="0" eaLnBrk="0" fontAlgn="base" latinLnBrk="0" hangingPunct="0">
              <a:lnSpc>
                <a:spcPct val="100000"/>
              </a:lnSpc>
              <a:spcBef>
                <a:spcPct val="0"/>
              </a:spcBef>
              <a:spcAft>
                <a:spcPct val="0"/>
              </a:spcAft>
              <a:buClrTx/>
              <a:buSzTx/>
              <a:tabLst/>
            </a:pPr>
            <a:endParaRPr kumimoji="0" lang="en-US" altLang="en-US" sz="1300" b="1" i="0" u="none" strike="noStrike" cap="none" normalizeH="0" baseline="0" dirty="0" smtClean="0">
              <a:ln>
                <a:noFill/>
              </a:ln>
              <a:solidFill>
                <a:srgbClr val="4472C4"/>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457200" marR="0" lvl="1" indent="0" algn="l" defTabSz="914400" rtl="0" eaLnBrk="0" fontAlgn="base" latinLnBrk="0" hangingPunct="0">
              <a:lnSpc>
                <a:spcPct val="100000"/>
              </a:lnSpc>
              <a:spcBef>
                <a:spcPct val="0"/>
              </a:spcBef>
              <a:spcAft>
                <a:spcPct val="0"/>
              </a:spcAft>
              <a:buClrTx/>
              <a:buSzTx/>
              <a:buFontTx/>
              <a:buAutoNum type="arabicPeriod"/>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844728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Text Placeholder 2"/>
          <p:cNvSpPr>
            <a:spLocks noGrp="1"/>
          </p:cNvSpPr>
          <p:nvPr>
            <p:ph type="body" idx="1"/>
          </p:nvPr>
        </p:nvSpPr>
        <p:spPr>
          <a:xfrm>
            <a:off x="720000" y="1093150"/>
            <a:ext cx="7717500" cy="3481200"/>
          </a:xfrm>
        </p:spPr>
        <p:txBody>
          <a:bodyPr/>
          <a:lstStyle/>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519611910"/>
              </p:ext>
            </p:extLst>
          </p:nvPr>
        </p:nvGraphicFramePr>
        <p:xfrm>
          <a:off x="1905000" y="825850"/>
          <a:ext cx="5768158" cy="3590501"/>
        </p:xfrm>
        <a:graphic>
          <a:graphicData uri="http://schemas.openxmlformats.org/drawingml/2006/table">
            <a:tbl>
              <a:tblPr firstRow="1" firstCol="1" bandRow="1">
                <a:tableStyleId>{E0D8B68C-B611-489B-B013-EA7F45FCACD0}</a:tableStyleId>
              </a:tblPr>
              <a:tblGrid>
                <a:gridCol w="1637203">
                  <a:extLst>
                    <a:ext uri="{9D8B030D-6E8A-4147-A177-3AD203B41FA5}">
                      <a16:colId xmlns:a16="http://schemas.microsoft.com/office/drawing/2014/main" val="3585870466"/>
                    </a:ext>
                  </a:extLst>
                </a:gridCol>
                <a:gridCol w="4130955">
                  <a:extLst>
                    <a:ext uri="{9D8B030D-6E8A-4147-A177-3AD203B41FA5}">
                      <a16:colId xmlns:a16="http://schemas.microsoft.com/office/drawing/2014/main" val="4159428486"/>
                    </a:ext>
                  </a:extLst>
                </a:gridCol>
              </a:tblGrid>
              <a:tr h="687675">
                <a:tc>
                  <a:txBody>
                    <a:bodyPr/>
                    <a:lstStyle/>
                    <a:p>
                      <a:pPr>
                        <a:lnSpc>
                          <a:spcPct val="150000"/>
                        </a:lnSpc>
                        <a:spcAft>
                          <a:spcPts val="0"/>
                        </a:spcAft>
                      </a:pPr>
                      <a:r>
                        <a:rPr lang="en-GB" sz="1100">
                          <a:effectLst/>
                        </a:rPr>
                        <a:t>Economic Factor</a:t>
                      </a:r>
                      <a:endParaRPr lang="en-GB" sz="10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5054" marR="65054" marT="0" marB="0"/>
                </a:tc>
                <a:tc>
                  <a:txBody>
                    <a:bodyPr/>
                    <a:lstStyle/>
                    <a:p>
                      <a:pPr>
                        <a:lnSpc>
                          <a:spcPct val="150000"/>
                        </a:lnSpc>
                        <a:spcAft>
                          <a:spcPts val="0"/>
                        </a:spcAft>
                      </a:pPr>
                      <a:r>
                        <a:rPr lang="en-GB" sz="1100">
                          <a:effectLst/>
                        </a:rPr>
                        <a:t>-UK GDP in 2022 was projected to be 2,904.5B (Statista, 2022a).</a:t>
                      </a:r>
                      <a:endParaRPr lang="en-GB" sz="1000">
                        <a:effectLst/>
                      </a:endParaRPr>
                    </a:p>
                    <a:p>
                      <a:pPr>
                        <a:lnSpc>
                          <a:spcPct val="150000"/>
                        </a:lnSpc>
                        <a:spcAft>
                          <a:spcPts val="0"/>
                        </a:spcAft>
                      </a:pPr>
                      <a:r>
                        <a:rPr lang="en-GB" sz="1100">
                          <a:effectLst/>
                        </a:rPr>
                        <a:t>-UK Inflation rate in 2021 is around 2.5% (Statista, 2022b). </a:t>
                      </a:r>
                      <a:endParaRPr lang="en-GB" sz="10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5054" marR="65054" marT="0" marB="0"/>
                </a:tc>
                <a:extLst>
                  <a:ext uri="{0D108BD9-81ED-4DB2-BD59-A6C34878D82A}">
                    <a16:rowId xmlns:a16="http://schemas.microsoft.com/office/drawing/2014/main" val="1543912798"/>
                  </a:ext>
                </a:extLst>
              </a:tr>
              <a:tr h="780653">
                <a:tc>
                  <a:txBody>
                    <a:bodyPr/>
                    <a:lstStyle/>
                    <a:p>
                      <a:pPr>
                        <a:lnSpc>
                          <a:spcPct val="150000"/>
                        </a:lnSpc>
                        <a:spcAft>
                          <a:spcPts val="0"/>
                        </a:spcAft>
                      </a:pPr>
                      <a:r>
                        <a:rPr lang="en-GB" sz="1100">
                          <a:effectLst/>
                        </a:rPr>
                        <a:t>Social Factor</a:t>
                      </a:r>
                      <a:endParaRPr lang="en-GB" sz="10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5054" marR="65054" marT="0" marB="0"/>
                </a:tc>
                <a:tc>
                  <a:txBody>
                    <a:bodyPr/>
                    <a:lstStyle/>
                    <a:p>
                      <a:pPr>
                        <a:lnSpc>
                          <a:spcPct val="150000"/>
                        </a:lnSpc>
                        <a:spcAft>
                          <a:spcPts val="0"/>
                        </a:spcAft>
                      </a:pPr>
                      <a:r>
                        <a:rPr lang="en-GB" sz="1100">
                          <a:effectLst/>
                        </a:rPr>
                        <a:t>-Marketing strategies are impacting the behaviour of the guest</a:t>
                      </a:r>
                      <a:endParaRPr lang="en-GB" sz="1000">
                        <a:effectLst/>
                      </a:endParaRPr>
                    </a:p>
                    <a:p>
                      <a:pPr>
                        <a:lnSpc>
                          <a:spcPct val="150000"/>
                        </a:lnSpc>
                        <a:spcAft>
                          <a:spcPts val="0"/>
                        </a:spcAft>
                      </a:pPr>
                      <a:r>
                        <a:rPr lang="en-GB" sz="1100">
                          <a:effectLst/>
                        </a:rPr>
                        <a:t>-In the hospitality sector behaviour of consumer impact how guest chooses restaurants and hotels.</a:t>
                      </a:r>
                      <a:endParaRPr lang="en-GB" sz="10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5054" marR="65054" marT="0" marB="0"/>
                </a:tc>
                <a:extLst>
                  <a:ext uri="{0D108BD9-81ED-4DB2-BD59-A6C34878D82A}">
                    <a16:rowId xmlns:a16="http://schemas.microsoft.com/office/drawing/2014/main" val="639825614"/>
                  </a:ext>
                </a:extLst>
              </a:tr>
              <a:tr h="1301088">
                <a:tc>
                  <a:txBody>
                    <a:bodyPr/>
                    <a:lstStyle/>
                    <a:p>
                      <a:pPr>
                        <a:lnSpc>
                          <a:spcPct val="150000"/>
                        </a:lnSpc>
                        <a:spcAft>
                          <a:spcPts val="0"/>
                        </a:spcAft>
                      </a:pPr>
                      <a:r>
                        <a:rPr lang="en-GB" sz="1100">
                          <a:effectLst/>
                        </a:rPr>
                        <a:t>Technological Factor</a:t>
                      </a:r>
                      <a:endParaRPr lang="en-GB" sz="10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5054" marR="65054" marT="0" marB="0"/>
                </a:tc>
                <a:tc>
                  <a:txBody>
                    <a:bodyPr/>
                    <a:lstStyle/>
                    <a:p>
                      <a:pPr>
                        <a:lnSpc>
                          <a:spcPct val="150000"/>
                        </a:lnSpc>
                        <a:spcAft>
                          <a:spcPts val="0"/>
                        </a:spcAft>
                      </a:pPr>
                      <a:r>
                        <a:rPr lang="en-GB" sz="1100">
                          <a:effectLst/>
                        </a:rPr>
                        <a:t>-The improvement that has been integrated by technology in the hospitality sector has improved the services offered by hotels (Lau, 2020).</a:t>
                      </a:r>
                      <a:endParaRPr lang="en-GB" sz="1000">
                        <a:effectLst/>
                      </a:endParaRPr>
                    </a:p>
                    <a:p>
                      <a:pPr>
                        <a:lnSpc>
                          <a:spcPct val="150000"/>
                        </a:lnSpc>
                        <a:spcAft>
                          <a:spcPts val="0"/>
                        </a:spcAft>
                      </a:pPr>
                      <a:r>
                        <a:rPr lang="en-GB" sz="1100">
                          <a:effectLst/>
                        </a:rPr>
                        <a:t>-Utilising digital platforms has provided the hotels to improve their image.</a:t>
                      </a:r>
                      <a:endParaRPr lang="en-GB" sz="10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5054" marR="65054" marT="0" marB="0"/>
                </a:tc>
                <a:extLst>
                  <a:ext uri="{0D108BD9-81ED-4DB2-BD59-A6C34878D82A}">
                    <a16:rowId xmlns:a16="http://schemas.microsoft.com/office/drawing/2014/main" val="3292979180"/>
                  </a:ext>
                </a:extLst>
              </a:tr>
              <a:tr h="520435">
                <a:tc>
                  <a:txBody>
                    <a:bodyPr/>
                    <a:lstStyle/>
                    <a:p>
                      <a:pPr>
                        <a:lnSpc>
                          <a:spcPct val="150000"/>
                        </a:lnSpc>
                        <a:spcAft>
                          <a:spcPts val="0"/>
                        </a:spcAft>
                      </a:pPr>
                      <a:r>
                        <a:rPr lang="en-GB" sz="1100">
                          <a:effectLst/>
                        </a:rPr>
                        <a:t>Environmental Factor</a:t>
                      </a:r>
                      <a:endParaRPr lang="en-GB" sz="10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5054" marR="65054" marT="0" marB="0"/>
                </a:tc>
                <a:tc>
                  <a:txBody>
                    <a:bodyPr/>
                    <a:lstStyle/>
                    <a:p>
                      <a:pPr>
                        <a:lnSpc>
                          <a:spcPct val="150000"/>
                        </a:lnSpc>
                        <a:spcAft>
                          <a:spcPts val="0"/>
                        </a:spcAft>
                      </a:pPr>
                      <a:r>
                        <a:rPr lang="en-GB" sz="1100" dirty="0">
                          <a:effectLst/>
                        </a:rPr>
                        <a:t>-The hospitality industry is contributing to waste generation.</a:t>
                      </a:r>
                      <a:endParaRPr lang="en-GB" sz="1000" dirty="0">
                        <a:effectLst/>
                      </a:endParaRPr>
                    </a:p>
                    <a:p>
                      <a:pPr>
                        <a:lnSpc>
                          <a:spcPct val="150000"/>
                        </a:lnSpc>
                        <a:spcAft>
                          <a:spcPts val="0"/>
                        </a:spcAft>
                      </a:pPr>
                      <a:r>
                        <a:rPr lang="en-GB" sz="1100" dirty="0">
                          <a:effectLst/>
                        </a:rPr>
                        <a:t>-The sector is under pressure to reduce its environmental impact.</a:t>
                      </a:r>
                      <a:endParaRPr lang="en-GB" sz="10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5054" marR="65054" marT="0" marB="0"/>
                </a:tc>
                <a:extLst>
                  <a:ext uri="{0D108BD9-81ED-4DB2-BD59-A6C34878D82A}">
                    <a16:rowId xmlns:a16="http://schemas.microsoft.com/office/drawing/2014/main" val="225590334"/>
                  </a:ext>
                </a:extLst>
              </a:tr>
            </a:tbl>
          </a:graphicData>
        </a:graphic>
      </p:graphicFrame>
    </p:spTree>
    <p:extLst>
      <p:ext uri="{BB962C8B-B14F-4D97-AF65-F5344CB8AC3E}">
        <p14:creationId xmlns:p14="http://schemas.microsoft.com/office/powerpoint/2010/main" val="40037524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a:xfrm>
            <a:off x="720000" y="1809750"/>
            <a:ext cx="7433400" cy="2961850"/>
          </a:xfrm>
        </p:spPr>
        <p:txBody>
          <a:bodyPr/>
          <a:lstStyle/>
          <a:p>
            <a:pPr lvl="0"/>
            <a:r>
              <a:rPr lang="en-GB" b="1" dirty="0"/>
              <a:t>Objectives </a:t>
            </a:r>
          </a:p>
          <a:p>
            <a:pPr lvl="0"/>
            <a:r>
              <a:rPr lang="en-GB" dirty="0"/>
              <a:t>To attain 10% more international traffic on the hotels by the first quarter of 2023. </a:t>
            </a:r>
          </a:p>
          <a:p>
            <a:pPr lvl="0"/>
            <a:r>
              <a:rPr lang="en-GB" dirty="0"/>
              <a:t>To increase consumer engagement on social media platforms by 25% to foster business reputation by the mid of 2023.</a:t>
            </a:r>
          </a:p>
          <a:p>
            <a:pPr lvl="0"/>
            <a:r>
              <a:rPr lang="en-GB" dirty="0"/>
              <a:t>To boost the hotel's reputation by 30% by focusing on effective marketing strategies by the end of 2023. </a:t>
            </a:r>
          </a:p>
          <a:p>
            <a:pPr lvl="0"/>
            <a:r>
              <a:rPr lang="en-GB" b="1" dirty="0"/>
              <a:t>Strategy </a:t>
            </a:r>
          </a:p>
          <a:p>
            <a:r>
              <a:rPr lang="en-US" dirty="0"/>
              <a:t>Since the UK’s macro-environmental climate is changing quite rapidly, its hotel industry has to create its value propositions in such a way that they would remain in its new customers' minds and good graces. In the case of Premier Inn, its value proposition resides in being a hotel that puts comfort over luxury, indicating that it understands how some </a:t>
            </a:r>
            <a:r>
              <a:rPr lang="en-US" dirty="0" err="1"/>
              <a:t>travellers</a:t>
            </a:r>
            <a:r>
              <a:rPr lang="en-US" dirty="0"/>
              <a:t> just want a good night's sleep. Hence, its differentiation strategy is based on providing a relaxing ambience, top-notch room service, and healthy meals that are guaranteed to make them feel refreshed (</a:t>
            </a:r>
            <a:r>
              <a:rPr lang="en-US" dirty="0" err="1"/>
              <a:t>Ghandour</a:t>
            </a:r>
            <a:r>
              <a:rPr lang="en-US" dirty="0"/>
              <a:t> et al., 2015). However, by observing the new preferences, Premier Inn has to modify this value proposition in some way. Its promise of a good night's sleep would remain the same, but the additional tweaks would turn it into a brand that supports cleanliness, guest-friendly activities, special accommodations for students, and diversity all around to appease 21</a:t>
            </a:r>
            <a:r>
              <a:rPr lang="en-US" baseline="30000" dirty="0"/>
              <a:t>st</a:t>
            </a:r>
            <a:r>
              <a:rPr lang="en-US" dirty="0"/>
              <a:t>-century minds.</a:t>
            </a:r>
            <a:endParaRPr lang="en-GB" dirty="0"/>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4190169184"/>
              </p:ext>
            </p:extLst>
          </p:nvPr>
        </p:nvGraphicFramePr>
        <p:xfrm>
          <a:off x="1295400" y="57151"/>
          <a:ext cx="5943600" cy="1920240"/>
        </p:xfrm>
        <a:graphic>
          <a:graphicData uri="http://schemas.openxmlformats.org/drawingml/2006/table">
            <a:tbl>
              <a:tblPr firstRow="1" firstCol="1" bandRow="1">
                <a:tableStyleId>{E0D8B68C-B611-489B-B013-EA7F45FCACD0}</a:tableStyleId>
              </a:tblPr>
              <a:tblGrid>
                <a:gridCol w="1686999">
                  <a:extLst>
                    <a:ext uri="{9D8B030D-6E8A-4147-A177-3AD203B41FA5}">
                      <a16:colId xmlns:a16="http://schemas.microsoft.com/office/drawing/2014/main" val="672167377"/>
                    </a:ext>
                  </a:extLst>
                </a:gridCol>
                <a:gridCol w="4256601">
                  <a:extLst>
                    <a:ext uri="{9D8B030D-6E8A-4147-A177-3AD203B41FA5}">
                      <a16:colId xmlns:a16="http://schemas.microsoft.com/office/drawing/2014/main" val="2839261270"/>
                    </a:ext>
                  </a:extLst>
                </a:gridCol>
              </a:tblGrid>
              <a:tr h="751114">
                <a:tc>
                  <a:txBody>
                    <a:bodyPr/>
                    <a:lstStyle/>
                    <a:p>
                      <a:pPr>
                        <a:lnSpc>
                          <a:spcPct val="150000"/>
                        </a:lnSpc>
                        <a:spcAft>
                          <a:spcPts val="0"/>
                        </a:spcAft>
                      </a:pPr>
                      <a:r>
                        <a:rPr lang="en-GB" sz="1200">
                          <a:effectLst/>
                        </a:rPr>
                        <a:t>Environmental Factor</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a:effectLst/>
                        </a:rPr>
                        <a:t>-The hospitality industry is contributing to waste generation.</a:t>
                      </a:r>
                      <a:endParaRPr lang="en-GB" sz="1100">
                        <a:effectLst/>
                      </a:endParaRPr>
                    </a:p>
                    <a:p>
                      <a:pPr>
                        <a:lnSpc>
                          <a:spcPct val="150000"/>
                        </a:lnSpc>
                        <a:spcAft>
                          <a:spcPts val="0"/>
                        </a:spcAft>
                      </a:pPr>
                      <a:r>
                        <a:rPr lang="en-GB" sz="1200">
                          <a:effectLst/>
                        </a:rPr>
                        <a:t>-The sector is under pressure to reduce its environmental impact.</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726444980"/>
                  </a:ext>
                </a:extLst>
              </a:tr>
              <a:tr h="1001485">
                <a:tc>
                  <a:txBody>
                    <a:bodyPr/>
                    <a:lstStyle/>
                    <a:p>
                      <a:pPr>
                        <a:lnSpc>
                          <a:spcPct val="150000"/>
                        </a:lnSpc>
                        <a:spcAft>
                          <a:spcPts val="0"/>
                        </a:spcAft>
                      </a:pPr>
                      <a:r>
                        <a:rPr lang="en-GB" sz="1200">
                          <a:effectLst/>
                        </a:rPr>
                        <a:t>Legal Factor</a:t>
                      </a:r>
                      <a:endParaRPr lang="en-GB" sz="110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50000"/>
                        </a:lnSpc>
                        <a:spcAft>
                          <a:spcPts val="0"/>
                        </a:spcAft>
                      </a:pPr>
                      <a:r>
                        <a:rPr lang="en-GB" sz="1200" dirty="0">
                          <a:effectLst/>
                        </a:rPr>
                        <a:t>-The hospitality sector is regulated by various regulations and laws.</a:t>
                      </a:r>
                      <a:endParaRPr lang="en-GB" sz="1100" dirty="0">
                        <a:effectLst/>
                      </a:endParaRPr>
                    </a:p>
                    <a:p>
                      <a:pPr>
                        <a:lnSpc>
                          <a:spcPct val="150000"/>
                        </a:lnSpc>
                        <a:spcAft>
                          <a:spcPts val="0"/>
                        </a:spcAft>
                      </a:pPr>
                      <a:r>
                        <a:rPr lang="en-GB" sz="1200" dirty="0">
                          <a:effectLst/>
                        </a:rPr>
                        <a:t>-This sector has to follow the Heath and Social Care Act 2012 for the safety of guests and employees.</a:t>
                      </a:r>
                      <a:endParaRPr lang="en-GB" sz="1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596448412"/>
                  </a:ext>
                </a:extLst>
              </a:tr>
            </a:tbl>
          </a:graphicData>
        </a:graphic>
      </p:graphicFrame>
    </p:spTree>
    <p:extLst>
      <p:ext uri="{BB962C8B-B14F-4D97-AF65-F5344CB8AC3E}">
        <p14:creationId xmlns:p14="http://schemas.microsoft.com/office/powerpoint/2010/main" val="17477896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Text Placeholder 2"/>
          <p:cNvSpPr>
            <a:spLocks noGrp="1"/>
          </p:cNvSpPr>
          <p:nvPr>
            <p:ph type="body" idx="1"/>
          </p:nvPr>
        </p:nvSpPr>
        <p:spPr>
          <a:xfrm>
            <a:off x="720000" y="1290400"/>
            <a:ext cx="7585800" cy="3338750"/>
          </a:xfrm>
        </p:spPr>
        <p:txBody>
          <a:bodyPr/>
          <a:lstStyle/>
          <a:p>
            <a:pPr marL="152400" indent="0">
              <a:buNone/>
            </a:pPr>
            <a:r>
              <a:rPr lang="en-US" dirty="0" smtClean="0"/>
              <a:t>5 . Tactics </a:t>
            </a:r>
          </a:p>
          <a:p>
            <a:pPr marL="152400" indent="0">
              <a:buNone/>
            </a:pPr>
            <a:r>
              <a:rPr lang="en-US" dirty="0"/>
              <a:t> </a:t>
            </a:r>
            <a:r>
              <a:rPr lang="en-US" dirty="0" smtClean="0"/>
              <a:t>5.1 marketing mix </a:t>
            </a:r>
          </a:p>
          <a:p>
            <a:pPr lvl="2"/>
            <a:r>
              <a:rPr lang="en-GB" b="1" dirty="0"/>
              <a:t>Product</a:t>
            </a:r>
          </a:p>
          <a:p>
            <a:r>
              <a:rPr lang="en-GB" sz="1000" dirty="0"/>
              <a:t>Premier inn offers various services to accommodate both leisure and business travellers. The business offers free parking as well as swimming and gym facilities (Premier Inn, 2022b).  </a:t>
            </a:r>
          </a:p>
          <a:p>
            <a:pPr lvl="2"/>
            <a:r>
              <a:rPr lang="en-GB" sz="1000" b="1" dirty="0"/>
              <a:t>Place (Destination) </a:t>
            </a:r>
          </a:p>
          <a:p>
            <a:r>
              <a:rPr lang="en-GB" sz="1000" dirty="0"/>
              <a:t>The consumer can gain information about Premier Inn services, deals and offers from their online website. The business also has social media channels like Instagram, Twitter and Facebook. The business is always trying to engage their guest so that their experience can be enhanced. </a:t>
            </a:r>
          </a:p>
          <a:p>
            <a:pPr lvl="2"/>
            <a:r>
              <a:rPr lang="en-GB" sz="1000" b="1" dirty="0"/>
              <a:t>Price</a:t>
            </a:r>
          </a:p>
          <a:p>
            <a:r>
              <a:rPr lang="en-GB" sz="1000" dirty="0"/>
              <a:t>The cost of living crisis is already impacting the hotel and hotel and hospitality industry; however, there still exist options for organisations based on increasing tourism in the country (Lu and </a:t>
            </a:r>
            <a:r>
              <a:rPr lang="en-GB" sz="1000" dirty="0" err="1"/>
              <a:t>Tabari</a:t>
            </a:r>
            <a:r>
              <a:rPr lang="en-GB" sz="1000" dirty="0"/>
              <a:t>, 2019). For this purpose, Premier Inn should adopt different pricing strategies for different options, thereby, providing targeting customers of both middle and high-income groups. Value pricing strategy will continue providing the hotel with great value for money.</a:t>
            </a:r>
          </a:p>
          <a:p>
            <a:pPr lvl="2"/>
            <a:r>
              <a:rPr lang="en-GB" sz="1000" b="1" dirty="0"/>
              <a:t>Promotion</a:t>
            </a:r>
          </a:p>
          <a:p>
            <a:r>
              <a:rPr lang="en-GB" sz="1000" dirty="0"/>
              <a:t>The communication mix includes tools that are used for communicating with potential customers, whether through advertising or social media (</a:t>
            </a:r>
            <a:r>
              <a:rPr lang="en-GB" sz="1000" dirty="0" err="1"/>
              <a:t>Bacik</a:t>
            </a:r>
            <a:r>
              <a:rPr lang="en-GB" sz="1000" dirty="0"/>
              <a:t> </a:t>
            </a:r>
            <a:r>
              <a:rPr lang="en-GB" sz="1000" i="1" dirty="0"/>
              <a:t>et al.,</a:t>
            </a:r>
            <a:r>
              <a:rPr lang="en-GB" sz="1000" dirty="0"/>
              <a:t> 2018). For Premier Inn, the main focus will be on investing in print media, along with digital and social media. Flyers and brochures will be mainly used for advertising purposes. It has been determined that compared to other competitors in the hotel industry, Premier Inn has less number of followers. Therefore, the focus will be on the increasing presence on social media platforms. In this manner, the digital reach will be increased through daily posts, short reels and videos of the hotel on social media platforms, preferably Instagram, every single day. </a:t>
            </a:r>
          </a:p>
          <a:p>
            <a:pPr marL="152400" indent="0">
              <a:buNone/>
            </a:pPr>
            <a:endParaRPr lang="en-GB" dirty="0"/>
          </a:p>
        </p:txBody>
      </p:sp>
    </p:spTree>
    <p:extLst>
      <p:ext uri="{BB962C8B-B14F-4D97-AF65-F5344CB8AC3E}">
        <p14:creationId xmlns:p14="http://schemas.microsoft.com/office/powerpoint/2010/main" val="19344954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a:xfrm>
            <a:off x="948600" y="1335914"/>
            <a:ext cx="7717500" cy="3481200"/>
          </a:xfrm>
        </p:spPr>
        <p:txBody>
          <a:bodyPr/>
          <a:lstStyle/>
          <a:p>
            <a:endParaRPr lang="en-GB" dirty="0"/>
          </a:p>
        </p:txBody>
      </p:sp>
      <p:sp>
        <p:nvSpPr>
          <p:cNvPr id="4" name="Rectangle 2"/>
          <p:cNvSpPr>
            <a:spLocks noChangeArrowheads="1"/>
          </p:cNvSpPr>
          <p:nvPr/>
        </p:nvSpPr>
        <p:spPr bwMode="auto">
          <a:xfrm>
            <a:off x="228600" y="45514"/>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274551" tIns="304704"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1" i="0" u="none" strike="noStrike" cap="none" normalizeH="0" baseline="0" smtClean="0">
                <a:ln>
                  <a:noFill/>
                </a:ln>
                <a:solidFill>
                  <a:schemeClr val="tx1"/>
                </a:solidFill>
                <a:effectLst/>
                <a:latin typeface="Calibri Light" panose="020F0302020204030204" pitchFamily="34" charset="0"/>
                <a:ea typeface="Times New Roman" panose="02020603050405020304" pitchFamily="18" charset="0"/>
                <a:cs typeface="Times New Roman" panose="02020603050405020304" pitchFamily="18" charset="0"/>
              </a:rPr>
              <a:t>A</a:t>
            </a:r>
            <a:r>
              <a:rPr kumimoji="0" lang="en-US" altLang="en-US" sz="1400" b="1" i="0" u="none" strike="noStrike" cap="none" normalizeH="0" baseline="0" smtClean="0" bmk="">
                <a:ln>
                  <a:noFill/>
                </a:ln>
                <a:solidFill>
                  <a:schemeClr val="tx1"/>
                </a:solidFill>
                <a:effectLst/>
                <a:latin typeface="Calibri Light" panose="020F0302020204030204" pitchFamily="34" charset="0"/>
                <a:ea typeface="Times New Roman" panose="02020603050405020304" pitchFamily="18" charset="0"/>
                <a:cs typeface="Times New Roman" panose="02020603050405020304" pitchFamily="18" charset="0"/>
              </a:rPr>
              <a:t>ction</a:t>
            </a:r>
            <a:endParaRPr kumimoji="0" lang="en-US" altLang="en-US" sz="1400" b="1" i="0" u="none" strike="noStrike" cap="none" normalizeH="0" baseline="0" smtClean="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pic>
        <p:nvPicPr>
          <p:cNvPr id="1126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502714"/>
            <a:ext cx="8724900" cy="341947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p:cNvSpPr>
            <a:spLocks noChangeArrowheads="1"/>
          </p:cNvSpPr>
          <p:nvPr/>
        </p:nvSpPr>
        <p:spPr bwMode="auto">
          <a:xfrm>
            <a:off x="228600" y="3979339"/>
            <a:ext cx="9144000" cy="45720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smtClean="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a:r>
            <a:endParaRPr kumimoji="0" lang="en-GB" altLang="en-US" sz="800" b="0" i="0" u="none" strike="noStrike" cap="none" normalizeH="0" baseline="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8400590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a:xfrm>
            <a:off x="713226" y="361950"/>
            <a:ext cx="7717500" cy="3481200"/>
          </a:xfrm>
        </p:spPr>
        <p:txBody>
          <a:bodyPr/>
          <a:lstStyle/>
          <a:p>
            <a:r>
              <a:rPr lang="en-GB" dirty="0"/>
              <a:t>As mentioned in the above illustrated Gantt chart, the project will start in November 2022 and will be completed in January 2023. The major focus, in this regard, will be the preparation, followed by market research. Market research will specifically be carried out for analysing the economic condition of the hotel industry. In addition, competitor analysis will also be carried out in order to determine the position of Premier Inn so that effective strategies can be incorporated to enhance market share. The two marketing channels preferably used include print advertising and social media, preferably Instagram. During and at the end of the implementation, feedback will be gathered from the customers that have visited the website, social media platform and hotel as well.  </a:t>
            </a:r>
          </a:p>
          <a:p>
            <a:pPr lvl="0"/>
            <a:r>
              <a:rPr lang="en-GB" b="1" dirty="0"/>
              <a:t>Control</a:t>
            </a:r>
          </a:p>
          <a:p>
            <a:r>
              <a:rPr lang="en-GB" dirty="0"/>
              <a:t>Among the differentiating features or USPs of Premier Inn will include comfort and quality. In addition, the promotion will also play a key role in differentiating Premier Inn from other hotels. The success, however, will be measured based on different aspects. The main emphasis, in this regard, will be a positive attitude towards Premier Inn, which will be evident from the number of visitors at the hotel. In addition to this, social media platforms, such as Instagram, will also indicate the extent to which customers are engaged. Apart from this, increasing profit and revenues will also be a major indication of Premier Inn’s success. </a:t>
            </a:r>
          </a:p>
          <a:p>
            <a:pPr lvl="0"/>
            <a:r>
              <a:rPr lang="en-GB" b="1" dirty="0"/>
              <a:t>Conclusion </a:t>
            </a:r>
          </a:p>
          <a:p>
            <a:r>
              <a:rPr lang="en-GB" dirty="0"/>
              <a:t>Premier Inn has already occupied a well-known position in the market; however, the currently developed marketing plan and strategy will pose certain challenges. These challenges could be associated with continuous changes in the expectations of customers. In addition to this, during the implementation of the proposed plan, the hotel might experience issues related to budget forecasting. In order to mitigate these issues, it is recommended to conduct extensive market research or survey from consumers after a certain time interval. A similar strategy should also be observed for forecasting the budget.   </a:t>
            </a:r>
            <a:r>
              <a:rPr lang="en-GB" i="1" dirty="0"/>
              <a:t/>
            </a:r>
            <a:br>
              <a:rPr lang="en-GB" i="1" dirty="0"/>
            </a:br>
            <a:endParaRPr lang="en-GB" dirty="0"/>
          </a:p>
        </p:txBody>
      </p:sp>
    </p:spTree>
    <p:extLst>
      <p:ext uri="{BB962C8B-B14F-4D97-AF65-F5344CB8AC3E}">
        <p14:creationId xmlns:p14="http://schemas.microsoft.com/office/powerpoint/2010/main" val="36042954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a:xfrm>
            <a:off x="713226" y="0"/>
            <a:ext cx="7717500" cy="3481200"/>
          </a:xfrm>
        </p:spPr>
        <p:txBody>
          <a:bodyPr/>
          <a:lstStyle/>
          <a:p>
            <a:pPr lvl="0"/>
            <a:r>
              <a:rPr lang="en-GB" b="1" dirty="0"/>
              <a:t>References</a:t>
            </a:r>
          </a:p>
          <a:p>
            <a:r>
              <a:rPr lang="en-GB" dirty="0" err="1"/>
              <a:t>Bacik</a:t>
            </a:r>
            <a:r>
              <a:rPr lang="en-GB" dirty="0"/>
              <a:t>, R., </a:t>
            </a:r>
            <a:r>
              <a:rPr lang="en-GB" dirty="0" err="1"/>
              <a:t>Fedorko</a:t>
            </a:r>
            <a:r>
              <a:rPr lang="en-GB" dirty="0"/>
              <a:t>, R., </a:t>
            </a:r>
            <a:r>
              <a:rPr lang="en-GB" dirty="0" err="1"/>
              <a:t>Nastisin</a:t>
            </a:r>
            <a:r>
              <a:rPr lang="en-GB" dirty="0"/>
              <a:t>, L. and </a:t>
            </a:r>
            <a:r>
              <a:rPr lang="en-GB" dirty="0" err="1"/>
              <a:t>Gavurova</a:t>
            </a:r>
            <a:r>
              <a:rPr lang="en-GB" dirty="0"/>
              <a:t>, B., 2018. Factors of communication mix on social media and their role in forming customer experience and brand image. </a:t>
            </a:r>
            <a:r>
              <a:rPr lang="en-GB" i="1" dirty="0"/>
              <a:t>Management &amp; Marketing</a:t>
            </a:r>
            <a:r>
              <a:rPr lang="en-GB" dirty="0"/>
              <a:t>, </a:t>
            </a:r>
            <a:r>
              <a:rPr lang="en-GB" i="1" dirty="0"/>
              <a:t>13</a:t>
            </a:r>
            <a:r>
              <a:rPr lang="en-GB" dirty="0"/>
              <a:t>(3), pp.1108-1118.</a:t>
            </a:r>
          </a:p>
          <a:p>
            <a:r>
              <a:rPr lang="en-GB" dirty="0" err="1"/>
              <a:t>Ghandour</a:t>
            </a:r>
            <a:r>
              <a:rPr lang="en-GB" dirty="0"/>
              <a:t>, R., Bilal, J. and </a:t>
            </a:r>
            <a:r>
              <a:rPr lang="en-GB" dirty="0" err="1"/>
              <a:t>Mudassar</a:t>
            </a:r>
            <a:r>
              <a:rPr lang="en-GB" dirty="0"/>
              <a:t>, H., 2015. Relationship between Service Quality, Customer Retention and the role of Social Media-Case study Premier Inn Hotel (UK). </a:t>
            </a:r>
            <a:r>
              <a:rPr lang="en-GB" i="1" dirty="0"/>
              <a:t>Journal of Organizational Studies and Innovation</a:t>
            </a:r>
            <a:r>
              <a:rPr lang="en-GB" dirty="0"/>
              <a:t>, </a:t>
            </a:r>
            <a:r>
              <a:rPr lang="en-GB" i="1" dirty="0"/>
              <a:t>2</a:t>
            </a:r>
            <a:r>
              <a:rPr lang="en-GB" dirty="0"/>
              <a:t>(4), pp.1-12.</a:t>
            </a:r>
          </a:p>
          <a:p>
            <a:r>
              <a:rPr lang="en-GB" dirty="0" err="1"/>
              <a:t>Jafferson</a:t>
            </a:r>
            <a:r>
              <a:rPr lang="en-GB" dirty="0"/>
              <a:t>, M. 2021. Premier Inn pins recovery hopes on marketing with ‘invest to win’ strategy. [Online] Available at https://www.marketingweek.com/premier-inn-recovery-marketing/ [Accessed on 30 November 2022]</a:t>
            </a:r>
          </a:p>
          <a:p>
            <a:r>
              <a:rPr lang="en-GB" dirty="0"/>
              <a:t>Lau, A., 2020. New technologies used in COVID-19 for business survival: Insights from the Hotel Sector in China. </a:t>
            </a:r>
            <a:r>
              <a:rPr lang="en-GB" i="1" dirty="0"/>
              <a:t>Information Technology &amp; Tourism</a:t>
            </a:r>
            <a:r>
              <a:rPr lang="en-GB" dirty="0"/>
              <a:t>, </a:t>
            </a:r>
            <a:r>
              <a:rPr lang="en-GB" i="1" dirty="0"/>
              <a:t>22</a:t>
            </a:r>
            <a:r>
              <a:rPr lang="en-GB" dirty="0"/>
              <a:t>(4), pp.497-504.</a:t>
            </a:r>
          </a:p>
          <a:p>
            <a:r>
              <a:rPr lang="en-GB" dirty="0"/>
              <a:t>Lu, L. and </a:t>
            </a:r>
            <a:r>
              <a:rPr lang="en-GB" dirty="0" err="1"/>
              <a:t>Tabari</a:t>
            </a:r>
            <a:r>
              <a:rPr lang="en-GB" dirty="0"/>
              <a:t>, S., 2019. Impact of Airbnb on customers' </a:t>
            </a:r>
            <a:r>
              <a:rPr lang="en-GB" dirty="0" err="1"/>
              <a:t>behavior</a:t>
            </a:r>
            <a:r>
              <a:rPr lang="en-GB" dirty="0"/>
              <a:t> in the UK hotel industry. </a:t>
            </a:r>
            <a:r>
              <a:rPr lang="en-GB" i="1" dirty="0"/>
              <a:t>Tourism Analysis</a:t>
            </a:r>
            <a:r>
              <a:rPr lang="en-GB" dirty="0"/>
              <a:t>, </a:t>
            </a:r>
            <a:r>
              <a:rPr lang="en-GB" i="1" dirty="0"/>
              <a:t>24</a:t>
            </a:r>
            <a:r>
              <a:rPr lang="en-GB" dirty="0"/>
              <a:t>(1), pp.13-26.</a:t>
            </a:r>
          </a:p>
          <a:p>
            <a:r>
              <a:rPr lang="en-GB" dirty="0"/>
              <a:t>McDonald, MALCOLM, 2016. Strategic marketing planning: theory and practice. In </a:t>
            </a:r>
            <a:r>
              <a:rPr lang="en-GB" i="1" dirty="0"/>
              <a:t>The marketing book</a:t>
            </a:r>
            <a:r>
              <a:rPr lang="en-GB" dirty="0"/>
              <a:t> (pp. 108-142). Routledge.</a:t>
            </a:r>
          </a:p>
          <a:p>
            <a:r>
              <a:rPr lang="en-GB" dirty="0"/>
              <a:t>Premier Inn 2022a. Travel Partners. [Online] Available at https://www.premierinn.com/gb/en/business/travel-partners.html [Accessed on 30 November 2022]</a:t>
            </a:r>
          </a:p>
          <a:p>
            <a:r>
              <a:rPr lang="en-GB" dirty="0"/>
              <a:t>Premier Inn 2022b. Business. [Online] Available at https://www.premierinn.com/gb/en/business.html [Accessed on 30 November 2022]</a:t>
            </a:r>
          </a:p>
          <a:p>
            <a:r>
              <a:rPr lang="en-GB" dirty="0"/>
              <a:t>Statista 2022a. Gross domestic product (GDP) in current prices of the United Kingdom (UK) from 1987 to 2027(in billion US dollars). [Online] Available at https://www.statista.com/statistics/263590/gross-domestic-product-gdp-of-the-united-kingdom/ [Accessed on 30 November 2022]</a:t>
            </a:r>
          </a:p>
          <a:p>
            <a:r>
              <a:rPr lang="en-GB" dirty="0"/>
              <a:t>Statista 2022b. United Kingdom: Inflation rate from 1987 to 2027(compared to the previous year). [Online] Available at https://www.statista.com/statistics/270384/inflation-rate-in-the-united-kingdom/ [Accessed on 30 November 2022]</a:t>
            </a:r>
          </a:p>
          <a:p>
            <a:r>
              <a:rPr lang="en-GB" dirty="0"/>
              <a:t/>
            </a:r>
            <a:br>
              <a:rPr lang="en-GB" dirty="0"/>
            </a:br>
            <a:endParaRPr lang="en-GB" dirty="0"/>
          </a:p>
        </p:txBody>
      </p:sp>
    </p:spTree>
    <p:extLst>
      <p:ext uri="{BB962C8B-B14F-4D97-AF65-F5344CB8AC3E}">
        <p14:creationId xmlns:p14="http://schemas.microsoft.com/office/powerpoint/2010/main" val="14984290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a:xfrm>
            <a:off x="1752600" y="1885950"/>
            <a:ext cx="7717500" cy="3481200"/>
          </a:xfrm>
        </p:spPr>
        <p:txBody>
          <a:bodyPr/>
          <a:lstStyle/>
          <a:p>
            <a:pPr marL="152400" indent="0">
              <a:buNone/>
            </a:pPr>
            <a:r>
              <a:rPr lang="en-US" sz="6000" dirty="0" smtClean="0"/>
              <a:t>Thank you </a:t>
            </a:r>
            <a:endParaRPr lang="en-GB" sz="6000" dirty="0"/>
          </a:p>
        </p:txBody>
      </p:sp>
    </p:spTree>
    <p:extLst>
      <p:ext uri="{BB962C8B-B14F-4D97-AF65-F5344CB8AC3E}">
        <p14:creationId xmlns:p14="http://schemas.microsoft.com/office/powerpoint/2010/main" val="754844024"/>
      </p:ext>
    </p:extLst>
  </p:cSld>
  <p:clrMapOvr>
    <a:masterClrMapping/>
  </p:clrMapOvr>
</p:sld>
</file>

<file path=ppt/theme/theme1.xml><?xml version="1.0" encoding="utf-8"?>
<a:theme xmlns:a="http://schemas.openxmlformats.org/drawingml/2006/main" name="Hotel Business Plan by Slidesgo">
  <a:themeElements>
    <a:clrScheme name="Simple Light">
      <a:dk1>
        <a:srgbClr val="916452"/>
      </a:dk1>
      <a:lt1>
        <a:srgbClr val="FFFFFF"/>
      </a:lt1>
      <a:dk2>
        <a:srgbClr val="FFF6EC"/>
      </a:dk2>
      <a:lt2>
        <a:srgbClr val="FFC0A7"/>
      </a:lt2>
      <a:accent1>
        <a:srgbClr val="FED3C2"/>
      </a:accent1>
      <a:accent2>
        <a:srgbClr val="C7D8D0"/>
      </a:accent2>
      <a:accent3>
        <a:srgbClr val="E1EAE7"/>
      </a:accent3>
      <a:accent4>
        <a:srgbClr val="FFF6EC"/>
      </a:accent4>
      <a:accent5>
        <a:srgbClr val="FED3C2"/>
      </a:accent5>
      <a:accent6>
        <a:srgbClr val="C7D8D0"/>
      </a:accent6>
      <a:hlink>
        <a:srgbClr val="8C623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116</TotalTime>
  <Words>3358</Words>
  <Application>Microsoft Office PowerPoint</Application>
  <PresentationFormat>On-screen Show (16:9)</PresentationFormat>
  <Paragraphs>280</Paragraphs>
  <Slides>34</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Times New Roman</vt:lpstr>
      <vt:lpstr>Tahoma</vt:lpstr>
      <vt:lpstr>Carter One</vt:lpstr>
      <vt:lpstr>Calibri Light</vt:lpstr>
      <vt:lpstr>Arial</vt:lpstr>
      <vt:lpstr>Livvic</vt:lpstr>
      <vt:lpstr>Calibri</vt:lpstr>
      <vt:lpstr>Wingdings</vt:lpstr>
      <vt:lpstr>Hotel Business Plan by Slidesgo</vt:lpstr>
      <vt:lpstr>Premier Inn</vt:lpstr>
      <vt:lpstr>Introduction</vt:lpstr>
      <vt:lpstr>Situation Analysis  Company</vt:lpstr>
      <vt:lpstr>Customers  Segmentation and Targeting </vt:lpstr>
      <vt:lpstr>Positioning</vt:lpstr>
      <vt:lpstr>Competitors </vt:lpstr>
      <vt:lpstr>Collaborators</vt:lpstr>
      <vt:lpstr>Climate</vt:lpstr>
      <vt:lpstr>Objectives </vt:lpstr>
      <vt:lpstr>Strategy</vt:lpstr>
      <vt:lpstr>Tactics Marketing Mix</vt:lpstr>
      <vt:lpstr>Tactics Marketing Mix</vt:lpstr>
      <vt:lpstr>Action </vt:lpstr>
      <vt:lpstr>Control </vt:lpstr>
      <vt:lpstr>Conclusion </vt:lpstr>
      <vt:lpstr>PowerPoint Presentation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Business Plan</dc:title>
  <dc:creator>Office</dc:creator>
  <cp:lastModifiedBy>admin</cp:lastModifiedBy>
  <cp:revision>30</cp:revision>
  <dcterms:modified xsi:type="dcterms:W3CDTF">2023-03-01T23:17:33Z</dcterms:modified>
</cp:coreProperties>
</file>