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4227" r:id="rId1"/>
  </p:sldMasterIdLst>
  <p:notesMasterIdLst>
    <p:notesMasterId r:id="rId12"/>
  </p:notesMasterIdLst>
  <p:sldIdLst>
    <p:sldId id="265" r:id="rId2"/>
    <p:sldId id="266" r:id="rId3"/>
    <p:sldId id="268" r:id="rId4"/>
    <p:sldId id="267" r:id="rId5"/>
    <p:sldId id="259" r:id="rId6"/>
    <p:sldId id="263" r:id="rId7"/>
    <p:sldId id="261" r:id="rId8"/>
    <p:sldId id="269" r:id="rId9"/>
    <p:sldId id="262" r:id="rId10"/>
    <p:sldId id="270" r:id="rId11"/>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790D9E-6DA9-30C3-97B0-DC595845D40F}" v="14" dt="2020-10-30T11:11:39.715"/>
    <p1510:client id="{4FAC849C-AD06-A086-C2A3-868E9A342E65}" v="469" dt="2020-10-27T11:55:25.735"/>
    <p1510:client id="{54E80620-0D5F-78F8-C385-A523D38345C0}" v="26" dt="2020-10-29T10:38:36.940"/>
    <p1510:client id="{62FFCF96-78E7-436C-D627-0A3BB0E04D73}" v="146" dt="2020-10-30T11:10:54.905"/>
    <p1510:client id="{6B822C2F-A72C-0C9A-8B91-8538044B48E5}" v="1355" dt="2020-11-01T14:56:28.703"/>
    <p1510:client id="{A45F4FB8-0B9E-F78F-C76F-283012B415B2}" v="497" dt="2020-10-30T12:15:10.030"/>
    <p1510:client id="{E54D9418-42AA-560C-8664-D50789E3C8BD}" v="496" dt="2020-10-31T18:24:45.396"/>
    <p1510:client id="{F9ED98BC-0BF7-CE00-CB83-29A71F800AFD}" v="377" dt="2020-10-29T16:14:29.3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a54c1355a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a54c1355a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9" name="Google Shape;129;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5" name="Google Shape;135;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15274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763131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66041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77111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05476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2547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29695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17904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40258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75422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391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631215344"/>
      </p:ext>
    </p:extLst>
  </p:cSld>
  <p:clrMap bg1="lt1" tx1="dk1" bg2="lt2" tx2="dk2" accent1="accent1" accent2="accent2" accent3="accent3" accent4="accent4" accent5="accent5" accent6="accent6" hlink="hlink" folHlink="folHlink"/>
  <p:sldLayoutIdLst>
    <p:sldLayoutId id="2147484228" r:id="rId1"/>
    <p:sldLayoutId id="2147484229" r:id="rId2"/>
    <p:sldLayoutId id="2147484230" r:id="rId3"/>
    <p:sldLayoutId id="2147484231" r:id="rId4"/>
    <p:sldLayoutId id="2147484232" r:id="rId5"/>
    <p:sldLayoutId id="2147484233" r:id="rId6"/>
    <p:sldLayoutId id="2147484234" r:id="rId7"/>
    <p:sldLayoutId id="2147484235" r:id="rId8"/>
    <p:sldLayoutId id="2147484236" r:id="rId9"/>
    <p:sldLayoutId id="2147484237" r:id="rId10"/>
    <p:sldLayoutId id="21474842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thethrivingsmallbusiness.com/articles/performance-appraisals-rater-errors/" TargetMode="External"/><Relationship Id="rId4" Type="http://schemas.openxmlformats.org/officeDocument/2006/relationships/image" Target="../media/image13.sv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aturalhr.com/2019/12/12/6-benefits-of-performance-management/" TargetMode="External"/><Relationship Id="rId7" Type="http://schemas.openxmlformats.org/officeDocument/2006/relationships/hyperlink" Target="https://www.valamis.com/hub/performance-management"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employeebenefits.co.uk/issues/may-2015/marks-and-spencer-takes-a-mixed-approach-to-staff-motivation/" TargetMode="External"/><Relationship Id="rId5" Type="http://schemas.openxmlformats.org/officeDocument/2006/relationships/hyperlink" Target="https://hr.berkeley.edu/hr-network/central-guide-managing-hr/managing-hr/managing-successfully/performance-management/concepts" TargetMode="External"/><Relationship Id="rId4" Type="http://schemas.openxmlformats.org/officeDocument/2006/relationships/hyperlink" Target="https://www.ukessays.com/essays/business/performance-management-at-marks-and-spencers.php"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ukessays.com/essays/business/is-taylors-theory-of-scientific-management-still-useful-today-business-essay.php" TargetMode="External"/><Relationship Id="rId3" Type="http://schemas.openxmlformats.org/officeDocument/2006/relationships/hyperlink" Target="https://www.martin-plowman.com/hrm-theories-and-their-application-at-tesco-and-ne/" TargetMode="External"/><Relationship Id="rId7" Type="http://schemas.openxmlformats.org/officeDocument/2006/relationships/hyperlink" Target="https://uowtsd-my.sharepoint.com/:p:/r/personal/1816243_student_uwtsd_ac_uk/_layouts/15/Doc.aspx?sourcedoc=%7B4FFFFE5D-767B-4DA3-872B-C7F2A84D7ED5%7D&amp;file=Alexis%20(3).pptx&amp;wdOrigin=OFFICECOM-WEB.MAIN.REC&amp;ct=1604056380845&amp;action=edit&amp;mobileredirect=true" TargetMode="External"/><Relationship Id="rId2" Type="http://schemas.openxmlformats.org/officeDocument/2006/relationships/hyperlink" Target="https://hr.berkeley.edu/hr-network/central-guide-managing-hr/managing-hr/managing-successfully/performance-management/concepts" TargetMode="External"/><Relationship Id="rId1" Type="http://schemas.openxmlformats.org/officeDocument/2006/relationships/slideLayout" Target="../slideLayouts/slideLayout2.xml"/><Relationship Id="rId6" Type="http://schemas.openxmlformats.org/officeDocument/2006/relationships/hyperlink" Target="https://studybayhelp.co.uk/blog/case-evaluation-tesco-s-steering-wheel/" TargetMode="External"/><Relationship Id="rId5" Type="http://schemas.openxmlformats.org/officeDocument/2006/relationships/hyperlink" Target="https://www.grin.com/document/180233" TargetMode="External"/><Relationship Id="rId4" Type="http://schemas.openxmlformats.org/officeDocument/2006/relationships/hyperlink" Target="https://myassignmenthelp.com/free-samples/tesco-performance-management-performance-and-productivity" TargetMode="External"/><Relationship Id="rId9" Type="http://schemas.openxmlformats.org/officeDocument/2006/relationships/hyperlink" Target="https://www.tutor2u.net/business/reference/theories-of-motivation-gc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17A2B14-8B0E-4C63-B08F-BEB5B3FCA9A1}"/>
              </a:ext>
            </a:extLst>
          </p:cNvPr>
          <p:cNvSpPr>
            <a:spLocks noGrp="1"/>
          </p:cNvSpPr>
          <p:nvPr>
            <p:ph type="title"/>
          </p:nvPr>
        </p:nvSpPr>
        <p:spPr>
          <a:xfrm>
            <a:off x="6094105" y="802955"/>
            <a:ext cx="4977976" cy="1454051"/>
          </a:xfrm>
        </p:spPr>
        <p:txBody>
          <a:bodyPr>
            <a:normAutofit/>
          </a:bodyPr>
          <a:lstStyle/>
          <a:p>
            <a:r>
              <a:rPr lang="en-GB" sz="2800" b="1">
                <a:solidFill>
                  <a:srgbClr val="000000"/>
                </a:solidFill>
                <a:cs typeface="Calibri Light"/>
              </a:rPr>
              <a:t>Performance Management</a:t>
            </a:r>
            <a:endParaRPr lang="en-GB" sz="2800">
              <a:solidFill>
                <a:srgbClr val="000000"/>
              </a:solidFill>
              <a:cs typeface="Calibri Light"/>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ierarchy">
            <a:extLst>
              <a:ext uri="{FF2B5EF4-FFF2-40B4-BE49-F238E27FC236}">
                <a16:creationId xmlns:a16="http://schemas.microsoft.com/office/drawing/2014/main" id="{324A76DF-E704-48E1-8685-AB90248CA43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62FBA88F-6734-418A-BC43-327D5B0B775B}"/>
              </a:ext>
            </a:extLst>
          </p:cNvPr>
          <p:cNvSpPr>
            <a:spLocks noGrp="1"/>
          </p:cNvSpPr>
          <p:nvPr>
            <p:ph idx="1"/>
          </p:nvPr>
        </p:nvSpPr>
        <p:spPr>
          <a:xfrm>
            <a:off x="6090574" y="2023098"/>
            <a:ext cx="4977578" cy="4037873"/>
          </a:xfrm>
        </p:spPr>
        <p:txBody>
          <a:bodyPr vert="horz" lIns="91440" tIns="45720" rIns="91440" bIns="45720" rtlCol="0" anchor="ctr">
            <a:normAutofit lnSpcReduction="10000"/>
          </a:bodyPr>
          <a:lstStyle/>
          <a:p>
            <a:pPr>
              <a:buNone/>
            </a:pPr>
            <a:endParaRPr lang="en-GB" sz="1700" i="1">
              <a:solidFill>
                <a:srgbClr val="000000"/>
              </a:solidFill>
              <a:ea typeface="+mn-lt"/>
              <a:cs typeface="+mn-lt"/>
            </a:endParaRPr>
          </a:p>
          <a:p>
            <a:pPr>
              <a:buNone/>
            </a:pPr>
            <a:r>
              <a:rPr lang="en-GB" sz="2000" i="1">
                <a:solidFill>
                  <a:srgbClr val="000000"/>
                </a:solidFill>
                <a:ea typeface="+mn-lt"/>
                <a:cs typeface="+mn-lt"/>
              </a:rPr>
              <a:t>Definition -</a:t>
            </a:r>
            <a:endParaRPr lang="en-US" sz="2000">
              <a:solidFill>
                <a:srgbClr val="000000"/>
              </a:solidFill>
              <a:cs typeface="Calibri"/>
            </a:endParaRPr>
          </a:p>
          <a:p>
            <a:pPr>
              <a:buNone/>
            </a:pPr>
            <a:br>
              <a:rPr lang="en-US" sz="2000" dirty="0"/>
            </a:br>
            <a:r>
              <a:rPr lang="en-GB" sz="2000">
                <a:solidFill>
                  <a:srgbClr val="000000"/>
                </a:solidFill>
                <a:ea typeface="+mn-lt"/>
                <a:cs typeface="+mn-lt"/>
              </a:rPr>
              <a:t>Performance management is an ongoing process of communication between a supervisor and an employee that occurs throughout the year, in support of accomplishing the strategic objectives of the organisation. The communication process includes clarifying expectations, setting objectives, identifying goals, providing feedback and reviewing results.</a:t>
            </a:r>
            <a:endParaRPr lang="en-GB" sz="2000">
              <a:solidFill>
                <a:srgbClr val="000000"/>
              </a:solidFill>
              <a:cs typeface="Calibri"/>
            </a:endParaRPr>
          </a:p>
          <a:p>
            <a:pPr marL="0" indent="0">
              <a:buNone/>
            </a:pPr>
            <a:br>
              <a:rPr lang="en-US" sz="1700" dirty="0"/>
            </a:br>
            <a:endParaRPr lang="en-US" sz="1700">
              <a:solidFill>
                <a:srgbClr val="000000"/>
              </a:solidFill>
            </a:endParaRPr>
          </a:p>
        </p:txBody>
      </p:sp>
    </p:spTree>
    <p:extLst>
      <p:ext uri="{BB962C8B-B14F-4D97-AF65-F5344CB8AC3E}">
        <p14:creationId xmlns:p14="http://schemas.microsoft.com/office/powerpoint/2010/main" val="4173463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125"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AF44F834-3E09-4AA6-836A-7109A2820952}"/>
              </a:ext>
            </a:extLst>
          </p:cNvPr>
          <p:cNvSpPr>
            <a:spLocks noGrp="1"/>
          </p:cNvSpPr>
          <p:nvPr>
            <p:ph type="title"/>
          </p:nvPr>
        </p:nvSpPr>
        <p:spPr>
          <a:xfrm>
            <a:off x="801340" y="802955"/>
            <a:ext cx="4977976" cy="1454051"/>
          </a:xfrm>
        </p:spPr>
        <p:txBody>
          <a:bodyPr>
            <a:normAutofit/>
          </a:bodyPr>
          <a:lstStyle/>
          <a:p>
            <a:r>
              <a:rPr lang="en-GB" sz="2800" b="1">
                <a:solidFill>
                  <a:srgbClr val="000000"/>
                </a:solidFill>
                <a:cs typeface="Calibri Light"/>
              </a:rPr>
              <a:t>Benefits Employment Management has on an employee-</a:t>
            </a:r>
          </a:p>
        </p:txBody>
      </p:sp>
      <p:sp>
        <p:nvSpPr>
          <p:cNvPr id="3" name="Content Placeholder 2">
            <a:extLst>
              <a:ext uri="{FF2B5EF4-FFF2-40B4-BE49-F238E27FC236}">
                <a16:creationId xmlns:a16="http://schemas.microsoft.com/office/drawing/2014/main" id="{8C75E60F-94A5-4C9C-B091-DA79E67D08E1}"/>
              </a:ext>
            </a:extLst>
          </p:cNvPr>
          <p:cNvSpPr>
            <a:spLocks noGrp="1"/>
          </p:cNvSpPr>
          <p:nvPr>
            <p:ph idx="1"/>
          </p:nvPr>
        </p:nvSpPr>
        <p:spPr>
          <a:xfrm>
            <a:off x="797809" y="2128606"/>
            <a:ext cx="4977578" cy="4612303"/>
          </a:xfrm>
        </p:spPr>
        <p:txBody>
          <a:bodyPr vert="horz" lIns="91440" tIns="45720" rIns="91440" bIns="45720" rtlCol="0" anchor="ctr">
            <a:normAutofit/>
          </a:bodyPr>
          <a:lstStyle/>
          <a:p>
            <a:pPr marL="0" indent="0">
              <a:buNone/>
            </a:pPr>
            <a:endParaRPr lang="en-US" sz="1400">
              <a:solidFill>
                <a:srgbClr val="000000"/>
              </a:solidFill>
            </a:endParaRPr>
          </a:p>
          <a:p>
            <a:r>
              <a:rPr lang="en-GB" sz="2000" i="1">
                <a:solidFill>
                  <a:srgbClr val="000000"/>
                </a:solidFill>
                <a:ea typeface="+mn-lt"/>
                <a:cs typeface="+mn-lt"/>
              </a:rPr>
              <a:t>Highlights training needs</a:t>
            </a:r>
            <a:endParaRPr lang="en-GB" sz="2000">
              <a:solidFill>
                <a:srgbClr val="000000"/>
              </a:solidFill>
              <a:cs typeface="Calibri"/>
            </a:endParaRPr>
          </a:p>
          <a:p>
            <a:r>
              <a:rPr lang="en-GB" sz="2000" i="1">
                <a:solidFill>
                  <a:srgbClr val="000000"/>
                </a:solidFill>
                <a:ea typeface="+mn-lt"/>
                <a:cs typeface="+mn-lt"/>
              </a:rPr>
              <a:t>Boosts morale</a:t>
            </a:r>
            <a:endParaRPr lang="en-GB" sz="2000">
              <a:solidFill>
                <a:srgbClr val="000000"/>
              </a:solidFill>
              <a:cs typeface="Calibri"/>
            </a:endParaRPr>
          </a:p>
          <a:p>
            <a:r>
              <a:rPr lang="en-GB" sz="2000" i="1">
                <a:solidFill>
                  <a:srgbClr val="000000"/>
                </a:solidFill>
                <a:ea typeface="+mn-lt"/>
                <a:cs typeface="+mn-lt"/>
              </a:rPr>
              <a:t>Helps with identifying the right employees for promotion</a:t>
            </a:r>
            <a:endParaRPr lang="en-GB" sz="2000">
              <a:solidFill>
                <a:srgbClr val="000000"/>
              </a:solidFill>
              <a:cs typeface="Calibri"/>
            </a:endParaRPr>
          </a:p>
          <a:p>
            <a:r>
              <a:rPr lang="en-GB" sz="2000" i="1">
                <a:solidFill>
                  <a:srgbClr val="000000"/>
                </a:solidFill>
                <a:ea typeface="+mn-lt"/>
                <a:cs typeface="+mn-lt"/>
              </a:rPr>
              <a:t>Support workforce planning </a:t>
            </a:r>
            <a:endParaRPr lang="en-GB" sz="2000">
              <a:solidFill>
                <a:srgbClr val="000000"/>
              </a:solidFill>
              <a:cs typeface="Calibri"/>
            </a:endParaRPr>
          </a:p>
          <a:p>
            <a:r>
              <a:rPr lang="en-GB" sz="2000" i="1">
                <a:solidFill>
                  <a:srgbClr val="000000"/>
                </a:solidFill>
                <a:ea typeface="+mn-lt"/>
                <a:cs typeface="+mn-lt"/>
              </a:rPr>
              <a:t>Increase employee retention</a:t>
            </a:r>
            <a:r>
              <a:rPr lang="en-GB" sz="2000" dirty="0">
                <a:solidFill>
                  <a:srgbClr val="000000"/>
                </a:solidFill>
                <a:ea typeface="+mn-lt"/>
                <a:cs typeface="+mn-lt"/>
              </a:rPr>
              <a:t>   </a:t>
            </a:r>
            <a:endParaRPr lang="en-GB" sz="2000">
              <a:solidFill>
                <a:srgbClr val="000000"/>
              </a:solidFill>
              <a:cs typeface="Calibri"/>
            </a:endParaRPr>
          </a:p>
          <a:p>
            <a:pPr marL="0" indent="0">
              <a:buNone/>
            </a:pPr>
            <a:br>
              <a:rPr lang="en-US" sz="2000" dirty="0"/>
            </a:br>
            <a:r>
              <a:rPr lang="en-GB" sz="2000">
                <a:solidFill>
                  <a:srgbClr val="000000"/>
                </a:solidFill>
                <a:ea typeface="+mn-lt"/>
                <a:cs typeface="+mn-lt"/>
              </a:rPr>
              <a:t>"Research has found that employees who receive regular feedback on their strengths are on average 8.9% more profitable" (Gallup, 2016).</a:t>
            </a:r>
            <a:endParaRPr lang="en-GB" sz="2000">
              <a:solidFill>
                <a:srgbClr val="000000"/>
              </a:solidFill>
              <a:cs typeface="Calibri" panose="020F0502020204030204"/>
            </a:endParaRPr>
          </a:p>
          <a:p>
            <a:pPr marL="0" indent="0">
              <a:buNone/>
            </a:pPr>
            <a:br>
              <a:rPr lang="en-US" sz="1400" dirty="0"/>
            </a:br>
            <a:endParaRPr lang="en-US" sz="1400">
              <a:solidFill>
                <a:srgbClr val="000000"/>
              </a:solidFill>
              <a:cs typeface="Calibri" panose="020F0502020204030204"/>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91562"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usiness Growth">
            <a:extLst>
              <a:ext uri="{FF2B5EF4-FFF2-40B4-BE49-F238E27FC236}">
                <a16:creationId xmlns:a16="http://schemas.microsoft.com/office/drawing/2014/main" id="{F2D46600-B3C7-4195-8DAF-90B24727C48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006119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931218F-35F5-4677-A765-FB7F2C9FC9EC}"/>
              </a:ext>
            </a:extLst>
          </p:cNvPr>
          <p:cNvSpPr>
            <a:spLocks noGrp="1"/>
          </p:cNvSpPr>
          <p:nvPr>
            <p:ph type="title"/>
          </p:nvPr>
        </p:nvSpPr>
        <p:spPr>
          <a:xfrm>
            <a:off x="640080" y="1243013"/>
            <a:ext cx="3855720" cy="4371974"/>
          </a:xfrm>
        </p:spPr>
        <p:txBody>
          <a:bodyPr>
            <a:normAutofit/>
          </a:bodyPr>
          <a:lstStyle/>
          <a:p>
            <a:r>
              <a:rPr lang="en-GB" sz="3600">
                <a:cs typeface="Calibri Light"/>
              </a:rPr>
              <a:t>Theories</a:t>
            </a:r>
            <a:endParaRPr lang="en-GB" sz="3600"/>
          </a:p>
        </p:txBody>
      </p:sp>
      <p:sp>
        <p:nvSpPr>
          <p:cNvPr id="3" name="Content Placeholder 2">
            <a:extLst>
              <a:ext uri="{FF2B5EF4-FFF2-40B4-BE49-F238E27FC236}">
                <a16:creationId xmlns:a16="http://schemas.microsoft.com/office/drawing/2014/main" id="{F3667BDB-6F54-429D-9424-AB64065F30FC}"/>
              </a:ext>
            </a:extLst>
          </p:cNvPr>
          <p:cNvSpPr>
            <a:spLocks noGrp="1"/>
          </p:cNvSpPr>
          <p:nvPr>
            <p:ph idx="1"/>
          </p:nvPr>
        </p:nvSpPr>
        <p:spPr>
          <a:xfrm>
            <a:off x="5683370" y="1722169"/>
            <a:ext cx="5221224" cy="5218645"/>
          </a:xfrm>
        </p:spPr>
        <p:txBody>
          <a:bodyPr vert="horz" lIns="91440" tIns="45720" rIns="91440" bIns="45720" rtlCol="0" anchor="ctr">
            <a:normAutofit fontScale="92500" lnSpcReduction="20000"/>
          </a:bodyPr>
          <a:lstStyle/>
          <a:p>
            <a:pPr marL="0" indent="0">
              <a:buNone/>
            </a:pPr>
            <a:r>
              <a:rPr lang="en-GB" sz="1800" b="1">
                <a:ea typeface="+mn-lt"/>
                <a:cs typeface="+mn-lt"/>
              </a:rPr>
              <a:t>Fredrick Taylor</a:t>
            </a:r>
          </a:p>
          <a:p>
            <a:pPr marL="0" indent="0">
              <a:buNone/>
            </a:pPr>
            <a:endParaRPr lang="en-GB" sz="1500" dirty="0">
              <a:ea typeface="+mn-lt"/>
              <a:cs typeface="+mn-lt"/>
            </a:endParaRPr>
          </a:p>
          <a:p>
            <a:pPr marL="0" indent="0">
              <a:buNone/>
            </a:pPr>
            <a:r>
              <a:rPr lang="en-GB" sz="1800">
                <a:ea typeface="+mn-lt"/>
                <a:cs typeface="+mn-lt"/>
              </a:rPr>
              <a:t>"Employees now seem to be more intelligent than before, people have started to value themselves more but as seen in both the Steel plant under Taylor’s management and in every McDonald’s restaurant in the World, labour is becoming “deskilled”. As jobs are broken down, and workers tasks are made easier, humans become little more than “machines” in the chain. They are not satisfied with only fiscal reward for their tasks. Under Taylor’s Scientific Management system workers were viewed as working solely for economic reward" (</a:t>
            </a:r>
            <a:r>
              <a:rPr lang="en-GB" sz="1800" i="1"/>
              <a:t>To what extent is Taylor’s theory of scientific management still useful in today's business"</a:t>
            </a:r>
            <a:r>
              <a:rPr lang="en-GB" sz="1800"/>
              <a:t> (2020).  </a:t>
            </a:r>
            <a:endParaRPr lang="en-GB" sz="1800">
              <a:ea typeface="+mn-lt"/>
              <a:cs typeface="+mn-lt"/>
            </a:endParaRPr>
          </a:p>
          <a:p>
            <a:pPr marL="0" indent="0">
              <a:buNone/>
            </a:pPr>
            <a:endParaRPr lang="en-GB" sz="1500">
              <a:solidFill>
                <a:schemeClr val="tx2"/>
              </a:solidFill>
              <a:cs typeface="Calibri"/>
            </a:endParaRPr>
          </a:p>
          <a:p>
            <a:pPr marL="0" indent="0">
              <a:buNone/>
            </a:pPr>
            <a:r>
              <a:rPr lang="en-GB" sz="1800" b="1">
                <a:ea typeface="+mn-lt"/>
                <a:cs typeface="+mn-lt"/>
              </a:rPr>
              <a:t>Elton Mayo</a:t>
            </a:r>
            <a:endParaRPr lang="en-GB" sz="1800">
              <a:ea typeface="+mn-lt"/>
              <a:cs typeface="+mn-lt"/>
            </a:endParaRPr>
          </a:p>
          <a:p>
            <a:pPr marL="0" indent="0">
              <a:buNone/>
            </a:pPr>
            <a:r>
              <a:rPr lang="en-GB" sz="1800">
                <a:ea typeface="+mn-lt"/>
                <a:cs typeface="+mn-lt"/>
              </a:rPr>
              <a:t>"Professor George Elton Mayo (1880 – 1949) and his team conducted an experiment that had a massive impact on management. In short, Elton’s work transformed management thinking and also paved the way for the modern system of management that many organizations are enjoying today"(</a:t>
            </a:r>
            <a:r>
              <a:rPr lang="en-GB" sz="1800" i="1"/>
              <a:t>Elton Mayo And His Key Theories.2019).</a:t>
            </a:r>
            <a:endParaRPr lang="en-GB" sz="1800">
              <a:ea typeface="+mn-lt"/>
              <a:cs typeface="+mn-lt"/>
            </a:endParaRPr>
          </a:p>
          <a:p>
            <a:pPr marL="0" indent="0">
              <a:buNone/>
            </a:pPr>
            <a:endParaRPr lang="en-GB" sz="1800" dirty="0">
              <a:cs typeface="Calibri"/>
            </a:endParaRPr>
          </a:p>
          <a:p>
            <a:pPr marL="0" indent="0">
              <a:buNone/>
            </a:pPr>
            <a:endParaRPr lang="en-GB" sz="1800" dirty="0">
              <a:cs typeface="Calibri"/>
            </a:endParaRPr>
          </a:p>
          <a:p>
            <a:pPr marL="0" indent="0">
              <a:buNone/>
            </a:pPr>
            <a:endParaRPr lang="en-GB" sz="1500">
              <a:solidFill>
                <a:schemeClr val="tx2"/>
              </a:solidFill>
              <a:cs typeface="Calibri"/>
            </a:endParaRPr>
          </a:p>
          <a:p>
            <a:pPr marL="0" indent="0">
              <a:buNone/>
            </a:pPr>
            <a:endParaRPr lang="en-GB" sz="1500">
              <a:solidFill>
                <a:schemeClr val="tx2"/>
              </a:solidFill>
              <a:cs typeface="Calibri"/>
            </a:endParaRPr>
          </a:p>
          <a:p>
            <a:pPr marL="0" indent="0">
              <a:buNone/>
            </a:pPr>
            <a:endParaRPr lang="en-GB" sz="1500">
              <a:solidFill>
                <a:schemeClr val="tx2"/>
              </a:solidFill>
              <a:cs typeface="Calibri"/>
            </a:endParaRPr>
          </a:p>
          <a:p>
            <a:pPr marL="0" indent="0">
              <a:buNone/>
            </a:pPr>
            <a:endParaRPr lang="en-GB" sz="1500">
              <a:solidFill>
                <a:schemeClr val="tx2"/>
              </a:solidFill>
              <a:cs typeface="Calibri"/>
            </a:endParaRPr>
          </a:p>
          <a:p>
            <a:pPr marL="0" indent="0">
              <a:buNone/>
            </a:pPr>
            <a:endParaRPr lang="en-GB" sz="1500">
              <a:solidFill>
                <a:schemeClr val="tx2"/>
              </a:solidFill>
              <a:cs typeface="Calibri"/>
            </a:endParaRPr>
          </a:p>
          <a:p>
            <a:pPr marL="0" indent="0">
              <a:buNone/>
            </a:pPr>
            <a:endParaRPr lang="en-GB" sz="1500">
              <a:solidFill>
                <a:schemeClr val="tx2"/>
              </a:solidFill>
              <a:cs typeface="Calibri"/>
            </a:endParaRPr>
          </a:p>
        </p:txBody>
      </p:sp>
    </p:spTree>
    <p:extLst>
      <p:ext uri="{BB962C8B-B14F-4D97-AF65-F5344CB8AC3E}">
        <p14:creationId xmlns:p14="http://schemas.microsoft.com/office/powerpoint/2010/main" val="2569082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Icon&#10;&#10;Description automatically generated">
            <a:extLst>
              <a:ext uri="{FF2B5EF4-FFF2-40B4-BE49-F238E27FC236}">
                <a16:creationId xmlns:a16="http://schemas.microsoft.com/office/drawing/2014/main" id="{06B608F6-07CA-4A9B-A0E6-151365575DD4}"/>
              </a:ext>
            </a:extLst>
          </p:cNvPr>
          <p:cNvPicPr>
            <a:picLocks noChangeAspect="1"/>
          </p:cNvPicPr>
          <p:nvPr/>
        </p:nvPicPr>
        <p:blipFill rotWithShape="1">
          <a:blip r:embed="rId2"/>
          <a:srcRect/>
          <a:stretch/>
        </p:blipFill>
        <p:spPr>
          <a:xfrm>
            <a:off x="20" y="10"/>
            <a:ext cx="12191981" cy="6857990"/>
          </a:xfrm>
          <a:prstGeom prst="rect">
            <a:avLst/>
          </a:prstGeom>
        </p:spPr>
      </p:pic>
      <p:sp>
        <p:nvSpPr>
          <p:cNvPr id="6"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330A1F-D65B-49F5-949C-DCF4812EB89A}"/>
              </a:ext>
            </a:extLst>
          </p:cNvPr>
          <p:cNvSpPr>
            <a:spLocks noGrp="1"/>
          </p:cNvSpPr>
          <p:nvPr>
            <p:ph type="title"/>
          </p:nvPr>
        </p:nvSpPr>
        <p:spPr>
          <a:xfrm>
            <a:off x="655190" y="321734"/>
            <a:ext cx="6879463" cy="186168"/>
          </a:xfrm>
        </p:spPr>
        <p:txBody>
          <a:bodyPr>
            <a:normAutofit fontScale="90000"/>
          </a:bodyPr>
          <a:lstStyle/>
          <a:p>
            <a:endParaRPr lang="en-GB" sz="3600"/>
          </a:p>
        </p:txBody>
      </p:sp>
      <p:sp>
        <p:nvSpPr>
          <p:cNvPr id="3" name="Content Placeholder 2">
            <a:extLst>
              <a:ext uri="{FF2B5EF4-FFF2-40B4-BE49-F238E27FC236}">
                <a16:creationId xmlns:a16="http://schemas.microsoft.com/office/drawing/2014/main" id="{A9442AAF-B071-4DBB-A760-85E2F9711D96}"/>
              </a:ext>
            </a:extLst>
          </p:cNvPr>
          <p:cNvSpPr>
            <a:spLocks noGrp="1"/>
          </p:cNvSpPr>
          <p:nvPr>
            <p:ph idx="1"/>
          </p:nvPr>
        </p:nvSpPr>
        <p:spPr>
          <a:xfrm>
            <a:off x="672221" y="309635"/>
            <a:ext cx="6862433" cy="6456799"/>
          </a:xfrm>
        </p:spPr>
        <p:txBody>
          <a:bodyPr vert="horz" lIns="91440" tIns="45720" rIns="91440" bIns="45720" rtlCol="0" anchor="t">
            <a:noAutofit/>
          </a:bodyPr>
          <a:lstStyle/>
          <a:p>
            <a:pPr marL="0" indent="0">
              <a:spcBef>
                <a:spcPts val="0"/>
              </a:spcBef>
              <a:spcAft>
                <a:spcPts val="600"/>
              </a:spcAft>
              <a:buNone/>
            </a:pPr>
            <a:r>
              <a:rPr lang="en-US" sz="1600">
                <a:ea typeface="+mn-lt"/>
                <a:cs typeface="+mn-lt"/>
              </a:rPr>
              <a:t>"Evans believes performance management should be a regular conversation that treats development and financial targets equally. All one-to-one conversations between an employee and their manager are recorded and monitored, so it becomes part of the manager’s responsibilities to help their people develop" (Mysharepoint.com.2020) </a:t>
            </a:r>
            <a:endParaRPr lang="en-US" sz="1600">
              <a:cs typeface="Calibri"/>
            </a:endParaRPr>
          </a:p>
          <a:p>
            <a:pPr marL="0" indent="0">
              <a:spcBef>
                <a:spcPts val="0"/>
              </a:spcBef>
              <a:spcAft>
                <a:spcPts val="600"/>
              </a:spcAft>
              <a:buNone/>
            </a:pPr>
            <a:endParaRPr lang="en-US" sz="1600" dirty="0">
              <a:ea typeface="+mn-lt"/>
              <a:cs typeface="+mn-lt"/>
            </a:endParaRPr>
          </a:p>
          <a:p>
            <a:pPr marL="0" indent="0">
              <a:spcBef>
                <a:spcPts val="0"/>
              </a:spcBef>
              <a:spcAft>
                <a:spcPts val="600"/>
              </a:spcAft>
              <a:buNone/>
            </a:pPr>
            <a:r>
              <a:rPr lang="en-US" sz="1600">
                <a:ea typeface="+mn-lt"/>
                <a:cs typeface="+mn-lt"/>
              </a:rPr>
              <a:t>"The management of employee performance involves monitoring and reviewing of the individual and collective performance of the workforce. This approach helps in identifying the potential weak slots in the level of performance that is in need of improvement so that excellence can be achieved, and it also points out those faulty zones that have been responsible for detrimental output".(recourses M&amp;S 2020).</a:t>
            </a:r>
            <a:endParaRPr lang="en-US" sz="1600">
              <a:cs typeface="Calibri"/>
            </a:endParaRPr>
          </a:p>
          <a:p>
            <a:pPr marL="0" indent="0">
              <a:spcBef>
                <a:spcPts val="0"/>
              </a:spcBef>
              <a:spcAft>
                <a:spcPts val="600"/>
              </a:spcAft>
              <a:buNone/>
            </a:pPr>
            <a:endParaRPr lang="en-US" sz="1600" dirty="0">
              <a:ea typeface="+mn-lt"/>
              <a:cs typeface="+mn-lt"/>
            </a:endParaRPr>
          </a:p>
          <a:p>
            <a:pPr marL="0" indent="0">
              <a:spcBef>
                <a:spcPts val="0"/>
              </a:spcBef>
              <a:spcAft>
                <a:spcPts val="600"/>
              </a:spcAft>
              <a:buNone/>
            </a:pPr>
            <a:r>
              <a:rPr lang="en-US" sz="1600">
                <a:ea typeface="+mn-lt"/>
                <a:cs typeface="+mn-lt"/>
              </a:rPr>
              <a:t>Feedback system benefits-</a:t>
            </a:r>
            <a:endParaRPr lang="en-US" sz="1600" dirty="0">
              <a:ea typeface="+mn-lt"/>
              <a:cs typeface="+mn-lt"/>
            </a:endParaRPr>
          </a:p>
          <a:p>
            <a:pPr marL="285750" indent="-285750">
              <a:spcBef>
                <a:spcPts val="0"/>
              </a:spcBef>
              <a:spcAft>
                <a:spcPts val="600"/>
              </a:spcAft>
              <a:buFont typeface="Wingdings" panose="020B0604020202020204" pitchFamily="34" charset="0"/>
              <a:buChar char="§"/>
            </a:pPr>
            <a:r>
              <a:rPr lang="en-US" sz="1600">
                <a:ea typeface="+mn-lt"/>
                <a:cs typeface="+mn-lt"/>
              </a:rPr>
              <a:t>Helps employee learn from mistakes</a:t>
            </a:r>
            <a:endParaRPr lang="en-US" sz="1600" dirty="0">
              <a:ea typeface="+mn-lt"/>
              <a:cs typeface="+mn-lt"/>
            </a:endParaRPr>
          </a:p>
          <a:p>
            <a:pPr marL="285750" indent="-285750">
              <a:spcBef>
                <a:spcPts val="0"/>
              </a:spcBef>
              <a:spcAft>
                <a:spcPts val="600"/>
              </a:spcAft>
              <a:buFont typeface="Wingdings" panose="020B0604020202020204" pitchFamily="34" charset="0"/>
              <a:buChar char="§"/>
            </a:pPr>
            <a:r>
              <a:rPr lang="en-US" sz="1600">
                <a:ea typeface="+mn-lt"/>
                <a:cs typeface="+mn-lt"/>
              </a:rPr>
              <a:t>Builds confidence </a:t>
            </a:r>
            <a:endParaRPr lang="en-US" sz="1600" dirty="0">
              <a:ea typeface="+mn-lt"/>
              <a:cs typeface="+mn-lt"/>
            </a:endParaRPr>
          </a:p>
          <a:p>
            <a:pPr marL="285750" indent="-285750">
              <a:spcBef>
                <a:spcPts val="0"/>
              </a:spcBef>
              <a:spcAft>
                <a:spcPts val="600"/>
              </a:spcAft>
              <a:buFont typeface="Wingdings" panose="020B0604020202020204" pitchFamily="34" charset="0"/>
              <a:buChar char="§"/>
            </a:pPr>
            <a:r>
              <a:rPr lang="en-US" sz="1600">
                <a:ea typeface="+mn-lt"/>
                <a:cs typeface="+mn-lt"/>
              </a:rPr>
              <a:t>Increase job satisfaction</a:t>
            </a:r>
            <a:endParaRPr lang="en-US" sz="1600" dirty="0">
              <a:ea typeface="+mn-lt"/>
              <a:cs typeface="+mn-lt"/>
            </a:endParaRPr>
          </a:p>
          <a:p>
            <a:pPr marL="0" indent="0">
              <a:spcBef>
                <a:spcPts val="0"/>
              </a:spcBef>
              <a:spcAft>
                <a:spcPts val="600"/>
              </a:spcAft>
              <a:buNone/>
            </a:pPr>
            <a:endParaRPr lang="en-US" sz="1600" dirty="0">
              <a:ea typeface="+mn-lt"/>
              <a:cs typeface="+mn-lt"/>
            </a:endParaRPr>
          </a:p>
          <a:p>
            <a:pPr marL="0" indent="0">
              <a:spcBef>
                <a:spcPts val="0"/>
              </a:spcBef>
              <a:spcAft>
                <a:spcPts val="600"/>
              </a:spcAft>
              <a:buNone/>
            </a:pPr>
            <a:r>
              <a:rPr lang="en-US" sz="1600">
                <a:ea typeface="+mn-lt"/>
                <a:cs typeface="+mn-lt"/>
              </a:rPr>
              <a:t>“We offer very competitive salaries, but if it was just salaries, we would lose people to other businesses, so taking a more holistic view is very important. We have got to move beyond [the wellbeing] agenda being gym discounts, yoga classes and free fruit. It’s such a gimmicky way of looking at such a serious agenda,” (Mysharepoint.com2020)</a:t>
            </a:r>
            <a:endParaRPr lang="en-US" sz="1600">
              <a:cs typeface="Calibri"/>
            </a:endParaRPr>
          </a:p>
          <a:p>
            <a:pPr marL="0" indent="0">
              <a:spcBef>
                <a:spcPts val="0"/>
              </a:spcBef>
              <a:spcAft>
                <a:spcPts val="600"/>
              </a:spcAft>
              <a:buNone/>
            </a:pPr>
            <a:endParaRPr lang="en-US" sz="1100">
              <a:ea typeface="+mn-lt"/>
              <a:cs typeface="+mn-lt"/>
            </a:endParaRPr>
          </a:p>
          <a:p>
            <a:pPr marL="0" indent="0">
              <a:spcBef>
                <a:spcPts val="0"/>
              </a:spcBef>
              <a:spcAft>
                <a:spcPts val="600"/>
              </a:spcAft>
              <a:buNone/>
            </a:pPr>
            <a:endParaRPr lang="en-US" sz="1100">
              <a:cs typeface="Calibri" panose="020F0502020204030204"/>
            </a:endParaRPr>
          </a:p>
          <a:p>
            <a:pPr marL="0" indent="0">
              <a:spcBef>
                <a:spcPts val="0"/>
              </a:spcBef>
              <a:spcAft>
                <a:spcPts val="600"/>
              </a:spcAft>
              <a:buNone/>
            </a:pPr>
            <a:endParaRPr lang="en-US" sz="1100">
              <a:cs typeface="Calibri" panose="020F0502020204030204"/>
            </a:endParaRPr>
          </a:p>
          <a:p>
            <a:pPr marL="0" indent="0">
              <a:spcBef>
                <a:spcPts val="0"/>
              </a:spcBef>
              <a:spcAft>
                <a:spcPts val="600"/>
              </a:spcAft>
              <a:buNone/>
            </a:pPr>
            <a:endParaRPr lang="en-US" sz="1100">
              <a:cs typeface="Calibri" panose="020F0502020204030204"/>
            </a:endParaRPr>
          </a:p>
          <a:p>
            <a:pPr marL="0" indent="0">
              <a:spcBef>
                <a:spcPts val="0"/>
              </a:spcBef>
              <a:spcAft>
                <a:spcPts val="600"/>
              </a:spcAft>
              <a:buNone/>
            </a:pPr>
            <a:endParaRPr lang="en-US" sz="1100">
              <a:cs typeface="Calibri" panose="020F0502020204030204"/>
            </a:endParaRPr>
          </a:p>
          <a:p>
            <a:pPr marL="0" indent="0">
              <a:spcBef>
                <a:spcPts val="0"/>
              </a:spcBef>
              <a:spcAft>
                <a:spcPts val="600"/>
              </a:spcAft>
              <a:buNone/>
            </a:pPr>
            <a:endParaRPr lang="en-US" sz="1100">
              <a:cs typeface="Calibri" panose="020F0502020204030204"/>
            </a:endParaRPr>
          </a:p>
          <a:p>
            <a:pPr marL="0" indent="0">
              <a:spcBef>
                <a:spcPts val="0"/>
              </a:spcBef>
              <a:spcAft>
                <a:spcPts val="600"/>
              </a:spcAft>
              <a:buNone/>
            </a:pPr>
            <a:endParaRPr lang="en-US" sz="1100">
              <a:cs typeface="Calibri" panose="020F0502020204030204"/>
            </a:endParaRPr>
          </a:p>
        </p:txBody>
      </p:sp>
      <p:grpSp>
        <p:nvGrpSpPr>
          <p:cNvPr id="7" name="Group 10">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31217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3"/>
        <p:cNvGrpSpPr/>
        <p:nvPr/>
      </p:nvGrpSpPr>
      <p:grpSpPr>
        <a:xfrm>
          <a:off x="0" y="0"/>
          <a:ext cx="0" cy="0"/>
          <a:chOff x="0" y="0"/>
          <a:chExt cx="0" cy="0"/>
        </a:xfrm>
      </p:grpSpPr>
      <p:sp>
        <p:nvSpPr>
          <p:cNvPr id="133" name="Rectangle 132">
            <a:extLst>
              <a:ext uri="{FF2B5EF4-FFF2-40B4-BE49-F238E27FC236}">
                <a16:creationId xmlns:a16="http://schemas.microsoft.com/office/drawing/2014/main" id="{DEE5C6BA-FE2A-4C38-8D88-E70C06E54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8309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5" name="Picture 134">
            <a:extLst>
              <a:ext uri="{FF2B5EF4-FFF2-40B4-BE49-F238E27FC236}">
                <a16:creationId xmlns:a16="http://schemas.microsoft.com/office/drawing/2014/main" id="{53E66F28-0926-4CFB-BDAB-646CAB184C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4" name="Google Shape;114;p16"/>
          <p:cNvSpPr txBox="1">
            <a:spLocks noGrp="1"/>
          </p:cNvSpPr>
          <p:nvPr>
            <p:ph type="title"/>
          </p:nvPr>
        </p:nvSpPr>
        <p:spPr>
          <a:xfrm>
            <a:off x="6405094" y="802955"/>
            <a:ext cx="4977976" cy="88202"/>
          </a:xfrm>
          <a:prstGeom prst="rect">
            <a:avLst/>
          </a:prstGeom>
        </p:spPr>
        <p:txBody>
          <a:bodyPr spcFirstLastPara="1" lIns="91425" tIns="45700" rIns="91425" bIns="45700" anchorCtr="0">
            <a:normAutofit fontScale="90000"/>
          </a:bodyPr>
          <a:lstStyle/>
          <a:p>
            <a:pPr marL="0" lvl="0" indent="0" rtl="0">
              <a:spcBef>
                <a:spcPts val="0"/>
              </a:spcBef>
              <a:spcAft>
                <a:spcPts val="0"/>
              </a:spcAft>
              <a:buNone/>
            </a:pPr>
            <a:endParaRPr lang="en-GB">
              <a:solidFill>
                <a:srgbClr val="000000"/>
              </a:solidFill>
            </a:endParaRPr>
          </a:p>
        </p:txBody>
      </p:sp>
      <p:sp>
        <p:nvSpPr>
          <p:cNvPr id="137" name="Freeform 60">
            <a:extLst>
              <a:ext uri="{FF2B5EF4-FFF2-40B4-BE49-F238E27FC236}">
                <a16:creationId xmlns:a16="http://schemas.microsoft.com/office/drawing/2014/main" id="{DE9FA85F-F0FB-4952-A05F-04CC67B18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409" y="1"/>
            <a:ext cx="3960192" cy="2251543"/>
          </a:xfrm>
          <a:custGeom>
            <a:avLst/>
            <a:gdLst>
              <a:gd name="connsiteX0" fmla="*/ 20753 w 3960192"/>
              <a:gd name="connsiteY0" fmla="*/ 0 h 2251543"/>
              <a:gd name="connsiteX1" fmla="*/ 3939439 w 3960192"/>
              <a:gd name="connsiteY1" fmla="*/ 0 h 2251543"/>
              <a:gd name="connsiteX2" fmla="*/ 3949969 w 3960192"/>
              <a:gd name="connsiteY2" fmla="*/ 68994 h 2251543"/>
              <a:gd name="connsiteX3" fmla="*/ 3960192 w 3960192"/>
              <a:gd name="connsiteY3" fmla="*/ 271447 h 2251543"/>
              <a:gd name="connsiteX4" fmla="*/ 1980096 w 3960192"/>
              <a:gd name="connsiteY4" fmla="*/ 2251543 h 2251543"/>
              <a:gd name="connsiteX5" fmla="*/ 0 w 3960192"/>
              <a:gd name="connsiteY5" fmla="*/ 271447 h 2251543"/>
              <a:gd name="connsiteX6" fmla="*/ 10223 w 3960192"/>
              <a:gd name="connsiteY6" fmla="*/ 68994 h 2251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0192" h="2251543">
                <a:moveTo>
                  <a:pt x="20753" y="0"/>
                </a:moveTo>
                <a:lnTo>
                  <a:pt x="3939439" y="0"/>
                </a:lnTo>
                <a:lnTo>
                  <a:pt x="3949969" y="68994"/>
                </a:lnTo>
                <a:cubicBezTo>
                  <a:pt x="3956729" y="135559"/>
                  <a:pt x="3960192" y="203099"/>
                  <a:pt x="3960192" y="271447"/>
                </a:cubicBezTo>
                <a:cubicBezTo>
                  <a:pt x="3960192" y="1365024"/>
                  <a:pt x="3073673" y="2251543"/>
                  <a:pt x="1980096" y="2251543"/>
                </a:cubicBezTo>
                <a:cubicBezTo>
                  <a:pt x="886519" y="2251543"/>
                  <a:pt x="0" y="1365024"/>
                  <a:pt x="0" y="271447"/>
                </a:cubicBezTo>
                <a:cubicBezTo>
                  <a:pt x="0" y="203099"/>
                  <a:pt x="3463" y="135559"/>
                  <a:pt x="10223" y="68994"/>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7" name="Google Shape;117;p16"/>
          <p:cNvPicPr preferRelativeResize="0"/>
          <p:nvPr/>
        </p:nvPicPr>
        <p:blipFill rotWithShape="1">
          <a:blip r:embed="rId4">
            <a:alphaModFix/>
          </a:blip>
          <a:srcRect t="17749" r="3" b="24918"/>
          <a:stretch/>
        </p:blipFill>
        <p:spPr>
          <a:xfrm>
            <a:off x="1860024" y="1"/>
            <a:ext cx="3674754" cy="2106932"/>
          </a:xfrm>
          <a:custGeom>
            <a:avLst/>
            <a:gdLst/>
            <a:ahLst/>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noFill/>
          <a:effectLst>
            <a:softEdge rad="0"/>
          </a:effectLst>
        </p:spPr>
      </p:pic>
      <p:sp>
        <p:nvSpPr>
          <p:cNvPr id="139" name="Freeform 68">
            <a:extLst>
              <a:ext uri="{FF2B5EF4-FFF2-40B4-BE49-F238E27FC236}">
                <a16:creationId xmlns:a16="http://schemas.microsoft.com/office/drawing/2014/main" id="{FEBD362A-CC27-47D9-8FC3-A5E91BA0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2701"/>
            <a:ext cx="4956705" cy="3945299"/>
          </a:xfrm>
          <a:custGeom>
            <a:avLst/>
            <a:gdLst>
              <a:gd name="connsiteX0" fmla="*/ 2718646 w 4956705"/>
              <a:gd name="connsiteY0" fmla="*/ 0 h 3945299"/>
              <a:gd name="connsiteX1" fmla="*/ 4816486 w 4956705"/>
              <a:gd name="connsiteY1" fmla="*/ 989335 h 3945299"/>
              <a:gd name="connsiteX2" fmla="*/ 4956705 w 4956705"/>
              <a:gd name="connsiteY2" fmla="*/ 1176848 h 3945299"/>
              <a:gd name="connsiteX3" fmla="*/ 4956705 w 4956705"/>
              <a:gd name="connsiteY3" fmla="*/ 3945299 h 3945299"/>
              <a:gd name="connsiteX4" fmla="*/ 294783 w 4956705"/>
              <a:gd name="connsiteY4" fmla="*/ 3945299 h 3945299"/>
              <a:gd name="connsiteX5" fmla="*/ 213645 w 4956705"/>
              <a:gd name="connsiteY5" fmla="*/ 3776866 h 3945299"/>
              <a:gd name="connsiteX6" fmla="*/ 0 w 4956705"/>
              <a:gd name="connsiteY6" fmla="*/ 2718646 h 3945299"/>
              <a:gd name="connsiteX7" fmla="*/ 2718646 w 4956705"/>
              <a:gd name="connsiteY7" fmla="*/ 0 h 3945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6705" h="3945299">
                <a:moveTo>
                  <a:pt x="2718646" y="0"/>
                </a:moveTo>
                <a:cubicBezTo>
                  <a:pt x="3563221" y="0"/>
                  <a:pt x="4317846" y="385123"/>
                  <a:pt x="4816486" y="989335"/>
                </a:cubicBezTo>
                <a:lnTo>
                  <a:pt x="4956705" y="1176848"/>
                </a:lnTo>
                <a:lnTo>
                  <a:pt x="4956705" y="3945299"/>
                </a:lnTo>
                <a:lnTo>
                  <a:pt x="294783" y="3945299"/>
                </a:lnTo>
                <a:lnTo>
                  <a:pt x="213645" y="3776866"/>
                </a:lnTo>
                <a:cubicBezTo>
                  <a:pt x="76074" y="3451612"/>
                  <a:pt x="0" y="3094013"/>
                  <a:pt x="0" y="2718646"/>
                </a:cubicBezTo>
                <a:cubicBezTo>
                  <a:pt x="0" y="1217179"/>
                  <a:pt x="1217179" y="0"/>
                  <a:pt x="271864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3" descr="Chart, sunburst chart&#10;&#10;Description automatically generated">
            <a:extLst>
              <a:ext uri="{FF2B5EF4-FFF2-40B4-BE49-F238E27FC236}">
                <a16:creationId xmlns:a16="http://schemas.microsoft.com/office/drawing/2014/main" id="{1A8DE2A3-4C48-4EF6-BD9A-053F65D4BDB1}"/>
              </a:ext>
            </a:extLst>
          </p:cNvPr>
          <p:cNvPicPr>
            <a:picLocks noChangeAspect="1"/>
          </p:cNvPicPr>
          <p:nvPr/>
        </p:nvPicPr>
        <p:blipFill rotWithShape="1">
          <a:blip r:embed="rId5"/>
          <a:srcRect t="9818" r="3" b="4659"/>
          <a:stretch/>
        </p:blipFill>
        <p:spPr>
          <a:xfrm>
            <a:off x="20" y="3076732"/>
            <a:ext cx="4792654" cy="3781268"/>
          </a:xfrm>
          <a:custGeom>
            <a:avLst/>
            <a:gdLst/>
            <a:ahLst/>
            <a:cxnLst/>
            <a:rect l="l" t="t" r="r" b="b"/>
            <a:pathLst>
              <a:path w="4792674" h="3781268">
                <a:moveTo>
                  <a:pt x="2238059" y="0"/>
                </a:moveTo>
                <a:cubicBezTo>
                  <a:pt x="3648934" y="0"/>
                  <a:pt x="4792674" y="1143740"/>
                  <a:pt x="4792674" y="2554615"/>
                </a:cubicBezTo>
                <a:cubicBezTo>
                  <a:pt x="4792674" y="2995514"/>
                  <a:pt x="4680980" y="3410325"/>
                  <a:pt x="4484346" y="3772297"/>
                </a:cubicBezTo>
                <a:lnTo>
                  <a:pt x="4478895" y="3781268"/>
                </a:lnTo>
                <a:lnTo>
                  <a:pt x="0" y="3781268"/>
                </a:lnTo>
                <a:lnTo>
                  <a:pt x="0" y="1323391"/>
                </a:lnTo>
                <a:lnTo>
                  <a:pt x="119732" y="1126306"/>
                </a:lnTo>
                <a:cubicBezTo>
                  <a:pt x="578815" y="446774"/>
                  <a:pt x="1356262" y="0"/>
                  <a:pt x="2238059" y="0"/>
                </a:cubicBezTo>
                <a:close/>
              </a:path>
            </a:pathLst>
          </a:custGeom>
        </p:spPr>
      </p:pic>
      <p:sp>
        <p:nvSpPr>
          <p:cNvPr id="3" name="Text Placeholder 2">
            <a:extLst>
              <a:ext uri="{FF2B5EF4-FFF2-40B4-BE49-F238E27FC236}">
                <a16:creationId xmlns:a16="http://schemas.microsoft.com/office/drawing/2014/main" id="{0767133B-6261-4ACC-AA34-ED52C9A86F52}"/>
              </a:ext>
            </a:extLst>
          </p:cNvPr>
          <p:cNvSpPr>
            <a:spLocks noGrp="1"/>
          </p:cNvSpPr>
          <p:nvPr>
            <p:ph idx="1"/>
          </p:nvPr>
        </p:nvSpPr>
        <p:spPr>
          <a:xfrm>
            <a:off x="6405094" y="1127720"/>
            <a:ext cx="4977578" cy="4933251"/>
          </a:xfrm>
        </p:spPr>
        <p:txBody>
          <a:bodyPr vert="horz" lIns="91440" tIns="45720" rIns="91440" bIns="45720" rtlCol="0" anchor="ctr">
            <a:noAutofit/>
          </a:bodyPr>
          <a:lstStyle/>
          <a:p>
            <a:pPr marL="114300" indent="0">
              <a:buNone/>
            </a:pPr>
            <a:r>
              <a:rPr lang="en-GB" sz="1800">
                <a:solidFill>
                  <a:srgbClr val="000000"/>
                </a:solidFill>
              </a:rPr>
              <a:t>"The management of Tesco believes that the company may Have a world-class performance management system in place, butThe system is only as effective as the managers who implement  it". (Rigby.2015)   </a:t>
            </a:r>
            <a:endParaRPr lang="en-GB" sz="1800" dirty="0">
              <a:solidFill>
                <a:srgbClr val="000000"/>
              </a:solidFill>
              <a:cs typeface="Calibri"/>
            </a:endParaRPr>
          </a:p>
          <a:p>
            <a:pPr marL="114300" indent="0">
              <a:buNone/>
            </a:pPr>
            <a:endParaRPr lang="en-GB" sz="1800" dirty="0">
              <a:solidFill>
                <a:srgbClr val="000000"/>
              </a:solidFill>
              <a:cs typeface="Calibri"/>
            </a:endParaRPr>
          </a:p>
          <a:p>
            <a:pPr>
              <a:buNone/>
            </a:pPr>
            <a:r>
              <a:rPr lang="en-GB" sz="1800">
                <a:solidFill>
                  <a:srgbClr val="000000"/>
                </a:solidFill>
                <a:ea typeface="+mn-lt"/>
                <a:cs typeface="+mn-lt"/>
              </a:rPr>
              <a:t>    "Tesco uses a balanced scorecard approach to management through its‘Steering Wheel’ programme. Managers monitor customers, operations, staff and finances using a traffic light system to denote meeting targets and finding problems"(supermarket sweep Tesco.2020).</a:t>
            </a:r>
            <a:endParaRPr lang="en-GB" sz="1800" dirty="0">
              <a:solidFill>
                <a:srgbClr val="000000"/>
              </a:solidFill>
              <a:cs typeface="Calibri"/>
            </a:endParaRPr>
          </a:p>
          <a:p>
            <a:pPr marL="114300" indent="0">
              <a:buNone/>
            </a:pPr>
            <a:br>
              <a:rPr lang="en-US" sz="1800" dirty="0"/>
            </a:br>
            <a:r>
              <a:rPr lang="en-GB" sz="1800">
                <a:solidFill>
                  <a:srgbClr val="000000"/>
                </a:solidFill>
                <a:ea typeface="+mn-lt"/>
                <a:cs typeface="+mn-lt"/>
              </a:rPr>
              <a:t>"Tesco communicated its new strategy to its employees via a steering wheel, a simple image and metaphor for a tool designed to drive performance and help employees navigate into the future. The Tesco steering wheel has four 90-degree arcs, representing the four BSC regions of emphasis, financial, customer, procedures, and employee performance". (Tesco's Steering wheel. Studybay.2019).</a:t>
            </a:r>
            <a:endParaRPr lang="en-GB" sz="1800" dirty="0">
              <a:solidFill>
                <a:srgbClr val="000000"/>
              </a:solidFill>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0">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C29DD8F6-1985-407B-84DA-B03FD67F2632}"/>
              </a:ext>
            </a:extLst>
          </p:cNvPr>
          <p:cNvSpPr>
            <a:spLocks noGrp="1"/>
          </p:cNvSpPr>
          <p:nvPr>
            <p:ph type="title"/>
          </p:nvPr>
        </p:nvSpPr>
        <p:spPr>
          <a:xfrm>
            <a:off x="804998" y="798445"/>
            <a:ext cx="4803636" cy="1311664"/>
          </a:xfrm>
        </p:spPr>
        <p:txBody>
          <a:bodyPr>
            <a:normAutofit/>
          </a:bodyPr>
          <a:lstStyle/>
          <a:p>
            <a:r>
              <a:rPr lang="en-GB" sz="2800" b="1" dirty="0">
                <a:cs typeface="Calibri Light"/>
              </a:rPr>
              <a:t>The Negative</a:t>
            </a:r>
            <a:endParaRPr lang="en-GB" sz="2800" b="1" dirty="0"/>
          </a:p>
        </p:txBody>
      </p:sp>
      <p:sp>
        <p:nvSpPr>
          <p:cNvPr id="3" name="Text Placeholder 2">
            <a:extLst>
              <a:ext uri="{FF2B5EF4-FFF2-40B4-BE49-F238E27FC236}">
                <a16:creationId xmlns:a16="http://schemas.microsoft.com/office/drawing/2014/main" id="{F6598902-83C7-4484-B5C2-357CB0093B2B}"/>
              </a:ext>
            </a:extLst>
          </p:cNvPr>
          <p:cNvSpPr>
            <a:spLocks noGrp="1"/>
          </p:cNvSpPr>
          <p:nvPr>
            <p:ph idx="1"/>
          </p:nvPr>
        </p:nvSpPr>
        <p:spPr>
          <a:xfrm>
            <a:off x="804997" y="863162"/>
            <a:ext cx="4706803" cy="5197811"/>
          </a:xfrm>
        </p:spPr>
        <p:txBody>
          <a:bodyPr anchor="ctr">
            <a:normAutofit/>
          </a:bodyPr>
          <a:lstStyle/>
          <a:p>
            <a:pPr marL="114300" indent="0">
              <a:buNone/>
            </a:pPr>
            <a:r>
              <a:rPr lang="en-GB" sz="2000" dirty="0">
                <a:solidFill>
                  <a:srgbClr val="000000"/>
                </a:solidFill>
              </a:rPr>
              <a:t>"One negative impact of this system is an increase in the competition among employees. The steering wheel part of Tesco's performance management system. With the system employees have to work hard to perform better than other employees".</a:t>
            </a:r>
          </a:p>
        </p:txBody>
      </p:sp>
      <p:sp>
        <p:nvSpPr>
          <p:cNvPr id="8"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Logo, company name&#10;&#10;Description automatically generated">
            <a:extLst>
              <a:ext uri="{FF2B5EF4-FFF2-40B4-BE49-F238E27FC236}">
                <a16:creationId xmlns:a16="http://schemas.microsoft.com/office/drawing/2014/main" id="{D22F749B-74D5-4715-807A-630CCFD19BCE}"/>
              </a:ext>
            </a:extLst>
          </p:cNvPr>
          <p:cNvPicPr>
            <a:picLocks noChangeAspect="1"/>
          </p:cNvPicPr>
          <p:nvPr/>
        </p:nvPicPr>
        <p:blipFill rotWithShape="1">
          <a:blip r:embed="rId3"/>
          <a:srcRect l="9862" r="3239" b="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1378090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30"/>
        <p:cNvGrpSpPr/>
        <p:nvPr/>
      </p:nvGrpSpPr>
      <p:grpSpPr>
        <a:xfrm>
          <a:off x="0" y="0"/>
          <a:ext cx="0" cy="0"/>
          <a:chOff x="0" y="0"/>
          <a:chExt cx="0" cy="0"/>
        </a:xfrm>
      </p:grpSpPr>
      <p:sp>
        <p:nvSpPr>
          <p:cNvPr id="131" name="Google Shape;131;p18"/>
          <p:cNvSpPr txBox="1">
            <a:spLocks noGrp="1"/>
          </p:cNvSpPr>
          <p:nvPr>
            <p:ph type="title"/>
          </p:nvPr>
        </p:nvSpPr>
        <p:spPr>
          <a:xfrm>
            <a:off x="1913468" y="365125"/>
            <a:ext cx="9440332" cy="1325563"/>
          </a:xfrm>
          <a:prstGeom prst="rect">
            <a:avLst/>
          </a:prstGeom>
        </p:spPr>
        <p:txBody>
          <a:bodyPr spcFirstLastPara="1" lIns="91425" tIns="45700" rIns="91425" bIns="45700" anchorCtr="0">
            <a:normAutofit/>
          </a:bodyPr>
          <a:lstStyle/>
          <a:p>
            <a:pPr marL="0" lvl="0" indent="0" rtl="0">
              <a:spcBef>
                <a:spcPts val="0"/>
              </a:spcBef>
              <a:spcAft>
                <a:spcPts val="0"/>
              </a:spcAft>
              <a:buClr>
                <a:schemeClr val="dk1"/>
              </a:buClr>
              <a:buSzPts val="3200"/>
              <a:buFont typeface="Calibri"/>
              <a:buNone/>
            </a:pPr>
            <a:r>
              <a:rPr lang="en-US" sz="2400" b="1" u="sng"/>
              <a:t>Disadvantages of Performance Management</a:t>
            </a:r>
            <a:endParaRPr lang="en-US" sz="2400" u="sng"/>
          </a:p>
        </p:txBody>
      </p:sp>
      <p:sp>
        <p:nvSpPr>
          <p:cNvPr id="138" name="Rectangle 136">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72" name="Graphic 71" descr="Office Worker">
            <a:extLst>
              <a:ext uri="{FF2B5EF4-FFF2-40B4-BE49-F238E27FC236}">
                <a16:creationId xmlns:a16="http://schemas.microsoft.com/office/drawing/2014/main" id="{FCC439A8-B2BC-41B1-B477-C55136CE664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0" y="570706"/>
            <a:ext cx="914400" cy="914400"/>
          </a:xfrm>
          <a:prstGeom prst="rect">
            <a:avLst/>
          </a:prstGeom>
        </p:spPr>
      </p:pic>
      <p:sp>
        <p:nvSpPr>
          <p:cNvPr id="132" name="Google Shape;132;p18"/>
          <p:cNvSpPr txBox="1">
            <a:spLocks noGrp="1"/>
          </p:cNvSpPr>
          <p:nvPr>
            <p:ph idx="1"/>
          </p:nvPr>
        </p:nvSpPr>
        <p:spPr>
          <a:xfrm>
            <a:off x="838200" y="1720118"/>
            <a:ext cx="10515600" cy="4456845"/>
          </a:xfrm>
          <a:prstGeom prst="rect">
            <a:avLst/>
          </a:prstGeom>
        </p:spPr>
        <p:txBody>
          <a:bodyPr spcFirstLastPara="1" vert="horz" lIns="91425" tIns="45700" rIns="91425" bIns="45700" rtlCol="0" anchor="t" anchorCtr="0">
            <a:noAutofit/>
          </a:bodyPr>
          <a:lstStyle/>
          <a:p>
            <a:pPr marL="0" lvl="0" indent="0" rtl="0">
              <a:spcBef>
                <a:spcPts val="0"/>
              </a:spcBef>
              <a:spcAft>
                <a:spcPts val="0"/>
              </a:spcAft>
              <a:buClr>
                <a:schemeClr val="dk1"/>
              </a:buClr>
              <a:buSzPts val="1600"/>
              <a:buNone/>
            </a:pPr>
            <a:r>
              <a:rPr lang="en-US" sz="1800" b="1"/>
              <a:t>Time Consuming</a:t>
            </a:r>
            <a:endParaRPr lang="en-US" sz="1800" dirty="0">
              <a:cs typeface="Calibri"/>
            </a:endParaRPr>
          </a:p>
          <a:p>
            <a:pPr marL="228600" lvl="0" indent="-228600" rtl="0">
              <a:spcBef>
                <a:spcPts val="1000"/>
              </a:spcBef>
              <a:spcAft>
                <a:spcPts val="0"/>
              </a:spcAft>
              <a:buClr>
                <a:schemeClr val="dk1"/>
              </a:buClr>
              <a:buSzPts val="1400"/>
              <a:buChar char="•"/>
            </a:pPr>
            <a:r>
              <a:rPr lang="en-US" sz="1800"/>
              <a:t>managers spend about an hour per employee writing performance appraisals.</a:t>
            </a:r>
            <a:endParaRPr lang="en-US" sz="1800" dirty="0">
              <a:cs typeface="Calibri"/>
            </a:endParaRPr>
          </a:p>
          <a:p>
            <a:pPr marL="228600" lvl="0" indent="-228600" rtl="0">
              <a:spcBef>
                <a:spcPts val="1000"/>
              </a:spcBef>
              <a:spcAft>
                <a:spcPts val="0"/>
              </a:spcAft>
              <a:buClr>
                <a:schemeClr val="dk1"/>
              </a:buClr>
              <a:buSzPts val="1400"/>
              <a:buChar char="•"/>
            </a:pPr>
            <a:r>
              <a:rPr lang="en-US" sz="1800"/>
              <a:t>I’ve known managers who had to write performance appraisals on 100 plus employees which would take weeks to complete.</a:t>
            </a:r>
            <a:endParaRPr lang="en-US" sz="1800" dirty="0">
              <a:cs typeface="Calibri"/>
            </a:endParaRPr>
          </a:p>
          <a:p>
            <a:pPr marL="228600" lvl="0" indent="-228600" rtl="0">
              <a:spcBef>
                <a:spcPts val="1000"/>
              </a:spcBef>
              <a:spcAft>
                <a:spcPts val="0"/>
              </a:spcAft>
              <a:buClr>
                <a:schemeClr val="dk1"/>
              </a:buClr>
              <a:buSzPts val="1400"/>
              <a:buChar char="•"/>
            </a:pPr>
            <a:r>
              <a:rPr lang="en-US" sz="1800"/>
              <a:t>And, depending on the number of people being evaluated, the process can take hours to write the department’s performance appraisals – but also hours meeting with staff to review the written material.</a:t>
            </a:r>
            <a:endParaRPr lang="en-US" sz="1800" dirty="0">
              <a:cs typeface="Calibri"/>
            </a:endParaRPr>
          </a:p>
          <a:p>
            <a:pPr marL="228600" lvl="0" indent="-228600" rtl="0">
              <a:spcBef>
                <a:spcPts val="1000"/>
              </a:spcBef>
              <a:spcAft>
                <a:spcPts val="0"/>
              </a:spcAft>
              <a:buClr>
                <a:schemeClr val="dk1"/>
              </a:buClr>
              <a:buSzPts val="1400"/>
              <a:buChar char="•"/>
            </a:pPr>
            <a:r>
              <a:rPr lang="en-US" sz="1800"/>
              <a:t>A very time-consuming, and tedious task.</a:t>
            </a:r>
            <a:endParaRPr lang="en-US" sz="1800" dirty="0">
              <a:cs typeface="Calibri"/>
            </a:endParaRPr>
          </a:p>
          <a:p>
            <a:pPr marL="228600" lvl="0" indent="-50800" rtl="0">
              <a:spcBef>
                <a:spcPts val="1000"/>
              </a:spcBef>
              <a:spcAft>
                <a:spcPts val="0"/>
              </a:spcAft>
              <a:buClr>
                <a:schemeClr val="dk1"/>
              </a:buClr>
              <a:buSzPts val="2800"/>
              <a:buNone/>
            </a:pPr>
            <a:endParaRPr lang="en-US" sz="1800" dirty="0">
              <a:cs typeface="Calibri"/>
            </a:endParaRPr>
          </a:p>
          <a:p>
            <a:pPr marL="0" lvl="0" indent="0" rtl="0">
              <a:spcBef>
                <a:spcPts val="1000"/>
              </a:spcBef>
              <a:spcAft>
                <a:spcPts val="0"/>
              </a:spcAft>
              <a:buClr>
                <a:schemeClr val="dk1"/>
              </a:buClr>
              <a:buSzPts val="1800"/>
              <a:buNone/>
            </a:pPr>
            <a:r>
              <a:rPr lang="en-US" sz="1800" b="1"/>
              <a:t>Biases</a:t>
            </a:r>
            <a:endParaRPr lang="en-US" sz="1800" dirty="0">
              <a:cs typeface="Calibri"/>
            </a:endParaRPr>
          </a:p>
          <a:p>
            <a:pPr marL="228600" lvl="0" indent="-228600" rtl="0">
              <a:spcBef>
                <a:spcPts val="1000"/>
              </a:spcBef>
              <a:spcAft>
                <a:spcPts val="0"/>
              </a:spcAft>
              <a:buClr>
                <a:schemeClr val="dk1"/>
              </a:buClr>
              <a:buSzPts val="1400"/>
              <a:buChar char="•"/>
            </a:pPr>
            <a:r>
              <a:rPr lang="en-US" sz="1800"/>
              <a:t>It is difficult to keep biases out of the performance appraisal process.</a:t>
            </a:r>
            <a:endParaRPr lang="en-US" sz="1800" dirty="0">
              <a:cs typeface="Calibri"/>
            </a:endParaRPr>
          </a:p>
          <a:p>
            <a:pPr marL="228600" lvl="0" indent="-228600" rtl="0">
              <a:spcBef>
                <a:spcPts val="1000"/>
              </a:spcBef>
              <a:spcAft>
                <a:spcPts val="0"/>
              </a:spcAft>
              <a:buClr>
                <a:schemeClr val="dk1"/>
              </a:buClr>
              <a:buSzPts val="1400"/>
              <a:buChar char="•"/>
            </a:pPr>
            <a:r>
              <a:rPr lang="en-US" sz="1800"/>
              <a:t>It requires a very structured, objective process, as well as a mature manager to remain unbiased.  Be aware of this and take the time to learn about common rater (bias) errors.</a:t>
            </a:r>
            <a:endParaRPr lang="en-US" sz="1800" dirty="0">
              <a:cs typeface="Calibri"/>
            </a:endParaRPr>
          </a:p>
          <a:p>
            <a:pPr marL="228600" lvl="0" indent="-228600" rtl="0">
              <a:spcBef>
                <a:spcPts val="1000"/>
              </a:spcBef>
              <a:spcAft>
                <a:spcPts val="0"/>
              </a:spcAft>
              <a:buClr>
                <a:schemeClr val="dk1"/>
              </a:buClr>
              <a:buSzPts val="1400"/>
              <a:buChar char="•"/>
            </a:pPr>
            <a:r>
              <a:rPr lang="en-US" sz="1800" b="1" u="sng" dirty="0">
                <a:hlinkClick r:id="rId5">
                  <a:extLst>
                    <a:ext uri="{A12FA001-AC4F-418D-AE19-62706E023703}">
                      <ahyp:hlinkClr xmlns:ahyp="http://schemas.microsoft.com/office/drawing/2018/hyperlinkcolor" val="tx"/>
                    </a:ext>
                  </a:extLst>
                </a:hlinkClick>
              </a:rPr>
              <a:t>Performance appraisal rater errors</a:t>
            </a:r>
            <a:r>
              <a:rPr lang="en-US" sz="1800"/>
              <a:t> are common for managers who assess performance.</a:t>
            </a:r>
            <a:endParaRPr lang="en-US" sz="1800" dirty="0">
              <a:cs typeface="Calibri"/>
            </a:endParaRPr>
          </a:p>
          <a:p>
            <a:pPr>
              <a:buClr>
                <a:schemeClr val="dk1"/>
              </a:buClr>
              <a:buSzPts val="1400"/>
            </a:pPr>
            <a:r>
              <a:rPr lang="en-US" sz="1800"/>
              <a:t>Learn to understand these natural biases, so you can ensure your employees receive fair evaluations. </a:t>
            </a:r>
            <a:endParaRPr lang="en-US" sz="1800">
              <a:cs typeface="Calibri"/>
            </a:endParaRPr>
          </a:p>
          <a:p>
            <a:pPr marL="228600" lvl="0" indent="-50800" rtl="0">
              <a:spcBef>
                <a:spcPts val="1000"/>
              </a:spcBef>
              <a:spcAft>
                <a:spcPts val="0"/>
              </a:spcAft>
              <a:buClr>
                <a:schemeClr val="dk1"/>
              </a:buClr>
              <a:buSzPts val="2800"/>
              <a:buNone/>
            </a:pPr>
            <a:endParaRPr lang="en-US" sz="15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125"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BC0EFC04-0DF9-42A1-9E56-70B76C3FC67B}"/>
              </a:ext>
            </a:extLst>
          </p:cNvPr>
          <p:cNvSpPr>
            <a:spLocks noGrp="1"/>
          </p:cNvSpPr>
          <p:nvPr>
            <p:ph type="title"/>
          </p:nvPr>
        </p:nvSpPr>
        <p:spPr>
          <a:xfrm>
            <a:off x="801340" y="-88441"/>
            <a:ext cx="4977976" cy="2345447"/>
          </a:xfrm>
        </p:spPr>
        <p:txBody>
          <a:bodyPr>
            <a:normAutofit/>
          </a:bodyPr>
          <a:lstStyle/>
          <a:p>
            <a:r>
              <a:rPr lang="en-GB" sz="3200" b="1">
                <a:solidFill>
                  <a:srgbClr val="000000"/>
                </a:solidFill>
                <a:cs typeface="Calibri Light"/>
              </a:rPr>
              <a:t>Conclusion</a:t>
            </a:r>
            <a:endParaRPr lang="en-GB" sz="3200">
              <a:solidFill>
                <a:srgbClr val="000000"/>
              </a:solidFill>
            </a:endParaRPr>
          </a:p>
        </p:txBody>
      </p:sp>
      <p:sp>
        <p:nvSpPr>
          <p:cNvPr id="3" name="Content Placeholder 2">
            <a:extLst>
              <a:ext uri="{FF2B5EF4-FFF2-40B4-BE49-F238E27FC236}">
                <a16:creationId xmlns:a16="http://schemas.microsoft.com/office/drawing/2014/main" id="{10AFBCD8-7585-4737-9FD5-F748DB84BE4F}"/>
              </a:ext>
            </a:extLst>
          </p:cNvPr>
          <p:cNvSpPr>
            <a:spLocks noGrp="1"/>
          </p:cNvSpPr>
          <p:nvPr>
            <p:ph idx="1"/>
          </p:nvPr>
        </p:nvSpPr>
        <p:spPr>
          <a:xfrm>
            <a:off x="797809" y="1832211"/>
            <a:ext cx="4963201" cy="4228760"/>
          </a:xfrm>
        </p:spPr>
        <p:txBody>
          <a:bodyPr vert="horz" lIns="91440" tIns="45720" rIns="91440" bIns="45720" rtlCol="0" anchor="ctr">
            <a:noAutofit/>
          </a:bodyPr>
          <a:lstStyle/>
          <a:p>
            <a:pPr marL="0" indent="0">
              <a:buNone/>
            </a:pPr>
            <a:r>
              <a:rPr lang="en-GB" sz="1800">
                <a:solidFill>
                  <a:srgbClr val="000000"/>
                </a:solidFill>
                <a:cs typeface="Calibri" panose="020F0502020204030204"/>
              </a:rPr>
              <a:t>In my prespecrive the right Performace Management is applicable for today's world because we are running more business as compare to before. It is important that the employee has the right tools, feedback, reward and to be kept motivated towards their work. In my reasearch for my presentation I have understood the importance and different ways performance management systems can be applied. Applying the right performace management for the individual is important and I feel that a manager having one-to-one feedback with an emploee on a regular bacis is more beneficial than we think. This making the individual feel appreciated and having their voice and opinion heard will boost morale, help identify the right person for promotion and reward, highlight the correct trainning for that person and will increase emploee relations.  </a:t>
            </a:r>
            <a:endParaRPr lang="en-GB" sz="1800" b="1">
              <a:solidFill>
                <a:srgbClr val="000000"/>
              </a:solidFill>
              <a:cs typeface="Calibri" panose="020F0502020204030204"/>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91562"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Text, logo, whiteboard&#10;&#10;Description automatically generated">
            <a:extLst>
              <a:ext uri="{FF2B5EF4-FFF2-40B4-BE49-F238E27FC236}">
                <a16:creationId xmlns:a16="http://schemas.microsoft.com/office/drawing/2014/main" id="{11CDF1B7-74AD-40DD-9469-DDE3E905338E}"/>
              </a:ext>
            </a:extLst>
          </p:cNvPr>
          <p:cNvPicPr>
            <a:picLocks noChangeAspect="1"/>
          </p:cNvPicPr>
          <p:nvPr/>
        </p:nvPicPr>
        <p:blipFill>
          <a:blip r:embed="rId3"/>
          <a:stretch>
            <a:fillRect/>
          </a:stretch>
        </p:blipFill>
        <p:spPr>
          <a:xfrm>
            <a:off x="8333117" y="2189097"/>
            <a:ext cx="3260784" cy="2048485"/>
          </a:xfrm>
          <a:prstGeom prst="rect">
            <a:avLst/>
          </a:prstGeom>
        </p:spPr>
      </p:pic>
    </p:spTree>
    <p:extLst>
      <p:ext uri="{BB962C8B-B14F-4D97-AF65-F5344CB8AC3E}">
        <p14:creationId xmlns:p14="http://schemas.microsoft.com/office/powerpoint/2010/main" val="2538558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19"/>
          <p:cNvSpPr txBox="1">
            <a:spLocks noGrp="1"/>
          </p:cNvSpPr>
          <p:nvPr>
            <p:ph type="title"/>
          </p:nvPr>
        </p:nvSpPr>
        <p:spPr>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3200"/>
              <a:buFont typeface="Calibri"/>
              <a:buNone/>
            </a:pPr>
            <a:r>
              <a:rPr lang="en-US" sz="2000" u="sng" dirty="0"/>
              <a:t>References</a:t>
            </a:r>
            <a:endParaRPr sz="2000" u="sng" dirty="0"/>
          </a:p>
        </p:txBody>
      </p:sp>
      <p:sp>
        <p:nvSpPr>
          <p:cNvPr id="138" name="Google Shape;138;p19"/>
          <p:cNvSpPr txBox="1">
            <a:spLocks noGrp="1"/>
          </p:cNvSpPr>
          <p:nvPr>
            <p:ph idx="1"/>
          </p:nvPr>
        </p:nvSpPr>
        <p:spPr>
          <a:xfrm>
            <a:off x="838200" y="1427040"/>
            <a:ext cx="10515600" cy="5430959"/>
          </a:xfrm>
          <a:prstGeom prst="rect">
            <a:avLst/>
          </a:prstGeom>
          <a:noFill/>
          <a:ln>
            <a:noFill/>
          </a:ln>
        </p:spPr>
        <p:txBody>
          <a:bodyPr spcFirstLastPara="1" wrap="square" lIns="91425" tIns="45700" rIns="91425" bIns="45700" anchor="t" anchorCtr="0">
            <a:noAutofit/>
          </a:bodyPr>
          <a:lstStyle/>
          <a:p>
            <a:pPr>
              <a:buNone/>
            </a:pPr>
            <a:r>
              <a:rPr lang="en-GB" sz="1400">
                <a:ea typeface="+mn-lt"/>
                <a:cs typeface="+mn-lt"/>
              </a:rPr>
              <a:t>HR, N. (2019) </a:t>
            </a:r>
            <a:r>
              <a:rPr lang="en-GB" sz="1400" i="1">
                <a:ea typeface="+mn-lt"/>
                <a:cs typeface="+mn-lt"/>
              </a:rPr>
              <a:t>6 benefits of performance management - Natural HR</a:t>
            </a:r>
            <a:r>
              <a:rPr lang="en-GB" sz="1400">
                <a:ea typeface="+mn-lt"/>
                <a:cs typeface="+mn-lt"/>
              </a:rPr>
              <a:t>, </a:t>
            </a:r>
            <a:r>
              <a:rPr lang="en-GB" sz="1400" i="1">
                <a:ea typeface="+mn-lt"/>
                <a:cs typeface="+mn-lt"/>
              </a:rPr>
              <a:t>Natural HR</a:t>
            </a:r>
            <a:r>
              <a:rPr lang="en-GB" sz="1400">
                <a:ea typeface="+mn-lt"/>
                <a:cs typeface="+mn-lt"/>
              </a:rPr>
              <a:t>. Available at: </a:t>
            </a:r>
            <a:r>
              <a:rPr lang="en-GB" sz="1400" u="sng" dirty="0">
                <a:ea typeface="+mn-lt"/>
                <a:cs typeface="+mn-lt"/>
                <a:hlinkClick r:id="rId3"/>
              </a:rPr>
              <a:t>https://www.naturalhr.com/2019/12/12/6-benefits-of-performance-management/</a:t>
            </a:r>
            <a:r>
              <a:rPr lang="en-GB" sz="1400">
                <a:ea typeface="+mn-lt"/>
                <a:cs typeface="+mn-lt"/>
              </a:rPr>
              <a:t> (Accessed: 20 October 2020).</a:t>
            </a:r>
            <a:endParaRPr lang="en-US" sz="1400" i="1">
              <a:ea typeface="+mn-lt"/>
              <a:cs typeface="+mn-lt"/>
            </a:endParaRPr>
          </a:p>
          <a:p>
            <a:pPr>
              <a:buNone/>
            </a:pPr>
            <a:endParaRPr lang="en-US" sz="1400" dirty="0">
              <a:ea typeface="+mn-lt"/>
              <a:cs typeface="+mn-lt"/>
            </a:endParaRPr>
          </a:p>
          <a:p>
            <a:pPr>
              <a:buNone/>
            </a:pPr>
            <a:r>
              <a:rPr lang="en-GB" sz="1400" i="1">
                <a:ea typeface="+mn-lt"/>
                <a:cs typeface="+mn-lt"/>
              </a:rPr>
              <a:t>Marks and Spencer Performance Management</a:t>
            </a:r>
            <a:r>
              <a:rPr lang="en-GB" sz="1400">
                <a:ea typeface="+mn-lt"/>
                <a:cs typeface="+mn-lt"/>
              </a:rPr>
              <a:t> (2020). Available at: </a:t>
            </a:r>
            <a:r>
              <a:rPr lang="en-GB" sz="1400" u="sng" dirty="0">
                <a:ea typeface="+mn-lt"/>
                <a:cs typeface="+mn-lt"/>
                <a:hlinkClick r:id="rId4"/>
              </a:rPr>
              <a:t>https://www.ukessays.com/essays/business/performance-management-at-marks-and-spencers.php</a:t>
            </a:r>
            <a:r>
              <a:rPr lang="en-GB" sz="1400">
                <a:ea typeface="+mn-lt"/>
                <a:cs typeface="+mn-lt"/>
              </a:rPr>
              <a:t> (Accessed: 20 October 2020).</a:t>
            </a:r>
            <a:endParaRPr lang="en-US" sz="1400" i="1">
              <a:ea typeface="+mn-lt"/>
              <a:cs typeface="+mn-lt"/>
            </a:endParaRPr>
          </a:p>
          <a:p>
            <a:pPr>
              <a:buNone/>
            </a:pPr>
            <a:endParaRPr lang="en-US" sz="1400" dirty="0">
              <a:ea typeface="+mn-lt"/>
              <a:cs typeface="+mn-lt"/>
            </a:endParaRPr>
          </a:p>
          <a:p>
            <a:pPr>
              <a:buNone/>
            </a:pPr>
            <a:r>
              <a:rPr lang="en-GB" sz="1400" i="1">
                <a:ea typeface="+mn-lt"/>
                <a:cs typeface="+mn-lt"/>
              </a:rPr>
              <a:t>Performance Management: Concepts &amp; Definitions | People &amp; Culture</a:t>
            </a:r>
            <a:r>
              <a:rPr lang="en-GB" sz="1400">
                <a:ea typeface="+mn-lt"/>
                <a:cs typeface="+mn-lt"/>
              </a:rPr>
              <a:t> (2020). Available at: </a:t>
            </a:r>
            <a:r>
              <a:rPr lang="en-GB" sz="1400" u="sng" dirty="0">
                <a:ea typeface="+mn-lt"/>
                <a:cs typeface="+mn-lt"/>
                <a:hlinkClick r:id="rId5"/>
              </a:rPr>
              <a:t>https://hr.berkeley.edu/hr-network/central-guide-managing-hr/managing-hr/managing-successfully/performance-management/concepts</a:t>
            </a:r>
            <a:r>
              <a:rPr lang="en-GB" sz="1400">
                <a:ea typeface="+mn-lt"/>
                <a:cs typeface="+mn-lt"/>
              </a:rPr>
              <a:t> (Accessed: 20 October 2020).</a:t>
            </a:r>
            <a:endParaRPr lang="en-US" sz="1400" i="1">
              <a:ea typeface="+mn-lt"/>
              <a:cs typeface="+mn-lt"/>
            </a:endParaRPr>
          </a:p>
          <a:p>
            <a:pPr>
              <a:buNone/>
            </a:pPr>
            <a:endParaRPr lang="en-US" sz="1400" dirty="0">
              <a:ea typeface="+mn-lt"/>
              <a:cs typeface="+mn-lt"/>
            </a:endParaRPr>
          </a:p>
          <a:p>
            <a:pPr>
              <a:buNone/>
            </a:pPr>
            <a:r>
              <a:rPr lang="en-GB" sz="1400">
                <a:ea typeface="+mn-lt"/>
                <a:cs typeface="+mn-lt"/>
              </a:rPr>
              <a:t>Calnan, M. (2015) </a:t>
            </a:r>
            <a:r>
              <a:rPr lang="en-GB" sz="1400" i="1">
                <a:ea typeface="+mn-lt"/>
                <a:cs typeface="+mn-lt"/>
              </a:rPr>
              <a:t>Marks and Spencer takes a mixed approach to staff motivation - Employee Benefits</a:t>
            </a:r>
            <a:r>
              <a:rPr lang="en-GB" sz="1400">
                <a:ea typeface="+mn-lt"/>
                <a:cs typeface="+mn-lt"/>
              </a:rPr>
              <a:t>, </a:t>
            </a:r>
            <a:r>
              <a:rPr lang="en-GB" sz="1400" i="1">
                <a:ea typeface="+mn-lt"/>
                <a:cs typeface="+mn-lt"/>
              </a:rPr>
              <a:t>Employee Benefits</a:t>
            </a:r>
            <a:r>
              <a:rPr lang="en-GB" sz="1400">
                <a:ea typeface="+mn-lt"/>
                <a:cs typeface="+mn-lt"/>
              </a:rPr>
              <a:t>. Available at: </a:t>
            </a:r>
            <a:r>
              <a:rPr lang="en-GB" sz="1400" u="sng" dirty="0">
                <a:ea typeface="+mn-lt"/>
                <a:cs typeface="+mn-lt"/>
                <a:hlinkClick r:id="rId6"/>
              </a:rPr>
              <a:t>https://employeebenefits.co.uk/issues/may-2015/marks-and-spencer-takes-a-mixed-approach-to-staff-motivation/</a:t>
            </a:r>
            <a:r>
              <a:rPr lang="en-GB" sz="1400">
                <a:ea typeface="+mn-lt"/>
                <a:cs typeface="+mn-lt"/>
              </a:rPr>
              <a:t> (Accessed: 21 October 2020).</a:t>
            </a:r>
            <a:endParaRPr lang="en-US" sz="1400" i="1">
              <a:ea typeface="+mn-lt"/>
              <a:cs typeface="+mn-lt"/>
            </a:endParaRPr>
          </a:p>
          <a:p>
            <a:pPr>
              <a:buNone/>
            </a:pPr>
            <a:endParaRPr lang="en-US" sz="1400" dirty="0">
              <a:ea typeface="+mn-lt"/>
              <a:cs typeface="+mn-lt"/>
            </a:endParaRPr>
          </a:p>
          <a:p>
            <a:pPr>
              <a:buNone/>
            </a:pPr>
            <a:r>
              <a:rPr lang="en-GB" sz="1400">
                <a:ea typeface="+mn-lt"/>
                <a:cs typeface="+mn-lt"/>
              </a:rPr>
              <a:t>Performance Management: Best Practices and Examples [2020]</a:t>
            </a:r>
            <a:endParaRPr lang="en-US" sz="1400" dirty="0">
              <a:ea typeface="+mn-lt"/>
              <a:cs typeface="+mn-lt"/>
            </a:endParaRPr>
          </a:p>
          <a:p>
            <a:pPr>
              <a:buNone/>
            </a:pPr>
            <a:r>
              <a:rPr lang="en-GB" sz="1400" i="1">
                <a:ea typeface="+mn-lt"/>
                <a:cs typeface="+mn-lt"/>
              </a:rPr>
              <a:t>Performance Management: Best Practices and Examples [2020]</a:t>
            </a:r>
            <a:r>
              <a:rPr lang="en-GB" sz="1400">
                <a:ea typeface="+mn-lt"/>
                <a:cs typeface="+mn-lt"/>
              </a:rPr>
              <a:t> (2020). Available</a:t>
            </a:r>
            <a:r>
              <a:rPr lang="en-GB" sz="1400" dirty="0">
                <a:ea typeface="+mn-lt"/>
                <a:cs typeface="+mn-lt"/>
              </a:rPr>
              <a:t> </a:t>
            </a:r>
            <a:r>
              <a:rPr lang="en-GB" sz="1400">
                <a:ea typeface="+mn-lt"/>
                <a:cs typeface="+mn-lt"/>
              </a:rPr>
              <a:t>at: </a:t>
            </a:r>
            <a:r>
              <a:rPr lang="en-GB" sz="1400" u="sng" dirty="0">
                <a:ea typeface="+mn-lt"/>
                <a:cs typeface="+mn-lt"/>
                <a:hlinkClick r:id="rId7"/>
              </a:rPr>
              <a:t>https://www.valamis.com/hub/performance-management</a:t>
            </a:r>
            <a:r>
              <a:rPr lang="en-GB" sz="1400">
                <a:ea typeface="+mn-lt"/>
                <a:cs typeface="+mn-lt"/>
              </a:rPr>
              <a:t> (Accessed: 25 October 2020).</a:t>
            </a:r>
            <a:endParaRPr lang="en-US" sz="1400" i="1">
              <a:ea typeface="+mn-lt"/>
              <a:cs typeface="+mn-lt"/>
            </a:endParaRPr>
          </a:p>
          <a:p>
            <a:pPr>
              <a:buNone/>
            </a:pPr>
            <a:endParaRPr lang="en-GB" sz="1400" dirty="0">
              <a:ea typeface="+mn-lt"/>
              <a:cs typeface="+mn-lt"/>
            </a:endParaRPr>
          </a:p>
          <a:p>
            <a:pPr>
              <a:buNone/>
            </a:pPr>
            <a:r>
              <a:rPr lang="en-GB" sz="1400" i="1">
                <a:cs typeface="Calibri" panose="020F0502020204030204"/>
              </a:rPr>
              <a:t>Performance Management: Concepts &amp; Definitions | People &amp; Culture</a:t>
            </a:r>
            <a:r>
              <a:rPr lang="en-GB" sz="1400">
                <a:cs typeface="Calibri" panose="020F0502020204030204"/>
              </a:rPr>
              <a:t> (2020). Available at: </a:t>
            </a:r>
            <a:r>
              <a:rPr lang="en-GB" sz="1400" u="sng" dirty="0">
                <a:cs typeface="Calibri" panose="020F0502020204030204"/>
                <a:hlinkClick r:id="rId5"/>
              </a:rPr>
              <a:t>https://hr.berkeley.edu/hr-network/central-guide-managing-hr/managing-hr/managing-successfully/performance-management/concepts</a:t>
            </a:r>
            <a:r>
              <a:rPr lang="en-GB" sz="1400">
                <a:cs typeface="Calibri" panose="020F0502020204030204"/>
              </a:rPr>
              <a:t> (Accessed: 26 October 2020).</a:t>
            </a:r>
            <a:endParaRPr lang="en-GB"/>
          </a:p>
          <a:p>
            <a:pPr lvl="0" algn="l" rtl="0">
              <a:spcAft>
                <a:spcPts val="0"/>
              </a:spcAft>
              <a:buNone/>
            </a:pPr>
            <a:endParaRPr lang="en-US" sz="2150" dirty="0">
              <a:cs typeface="Calibri" panose="020F0502020204030204"/>
            </a:endParaRPr>
          </a:p>
          <a:p>
            <a:pPr marL="0" indent="0">
              <a:lnSpc>
                <a:spcPct val="70000"/>
              </a:lnSpc>
              <a:spcBef>
                <a:spcPts val="0"/>
              </a:spcBef>
              <a:buSzPts val="2170"/>
              <a:buNone/>
            </a:pPr>
            <a:endParaRPr lang="en-US" sz="2150" i="1" dirty="0">
              <a:cs typeface="Calibri" panose="020F0502020204030204"/>
            </a:endParaRPr>
          </a:p>
          <a:p>
            <a:pPr indent="-90170">
              <a:lnSpc>
                <a:spcPct val="70000"/>
              </a:lnSpc>
              <a:buClr>
                <a:schemeClr val="dk1"/>
              </a:buClr>
              <a:buSzPts val="2170"/>
              <a:buNone/>
            </a:pPr>
            <a:endParaRPr lang="en-GB" sz="2170">
              <a:cs typeface="Calibri" panose="020F050202020403020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5F9DC-BCFF-46C1-972D-1D7FAB2498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6159FFA-FF0C-4103-8D13-77B832DC2625}"/>
              </a:ext>
            </a:extLst>
          </p:cNvPr>
          <p:cNvSpPr>
            <a:spLocks noGrp="1"/>
          </p:cNvSpPr>
          <p:nvPr>
            <p:ph idx="1"/>
          </p:nvPr>
        </p:nvSpPr>
        <p:spPr>
          <a:xfrm>
            <a:off x="838200" y="-179021"/>
            <a:ext cx="10515600" cy="6355984"/>
          </a:xfrm>
        </p:spPr>
        <p:txBody>
          <a:bodyPr vert="horz" lIns="91440" tIns="45720" rIns="91440" bIns="45720" rtlCol="0" anchor="t">
            <a:noAutofit/>
          </a:bodyPr>
          <a:lstStyle/>
          <a:p>
            <a:pPr>
              <a:buNone/>
            </a:pPr>
            <a:endParaRPr lang="en-GB" dirty="0">
              <a:ea typeface="+mn-lt"/>
              <a:cs typeface="+mn-lt"/>
            </a:endParaRPr>
          </a:p>
          <a:p>
            <a:pPr>
              <a:buNone/>
            </a:pPr>
            <a:r>
              <a:rPr lang="en-GB" sz="1600" i="1">
                <a:ea typeface="+mn-lt"/>
                <a:cs typeface="+mn-lt"/>
              </a:rPr>
              <a:t>Pe</a:t>
            </a:r>
            <a:r>
              <a:rPr lang="en-GB" sz="1200" i="1">
                <a:ea typeface="+mn-lt"/>
                <a:cs typeface="+mn-lt"/>
              </a:rPr>
              <a:t>rformance Management: Concepts &amp; Definitions | People &amp; Culture</a:t>
            </a:r>
            <a:r>
              <a:rPr lang="en-GB" sz="1200">
                <a:ea typeface="+mn-lt"/>
                <a:cs typeface="+mn-lt"/>
              </a:rPr>
              <a:t> (2020). Available at: </a:t>
            </a:r>
            <a:r>
              <a:rPr lang="en-GB" sz="1200" u="sng" dirty="0">
                <a:ea typeface="+mn-lt"/>
                <a:cs typeface="+mn-lt"/>
                <a:hlinkClick r:id="rId2"/>
              </a:rPr>
              <a:t>https://hr.berkeley.edu/hr-network/central-guide-managing-hr/managing-hr/managing-successfully/performance-management/concepts</a:t>
            </a:r>
            <a:r>
              <a:rPr lang="en-GB" sz="1200">
                <a:ea typeface="+mn-lt"/>
                <a:cs typeface="+mn-lt"/>
              </a:rPr>
              <a:t> (Accessed: 26 October 2020).</a:t>
            </a:r>
            <a:endParaRPr lang="en-GB" sz="1200" i="1">
              <a:ea typeface="+mn-lt"/>
              <a:cs typeface="+mn-lt"/>
            </a:endParaRPr>
          </a:p>
          <a:p>
            <a:pPr>
              <a:buNone/>
            </a:pPr>
            <a:endParaRPr lang="en-GB" sz="1200" dirty="0">
              <a:ea typeface="+mn-lt"/>
              <a:cs typeface="+mn-lt"/>
            </a:endParaRPr>
          </a:p>
          <a:p>
            <a:pPr>
              <a:buNone/>
            </a:pPr>
            <a:r>
              <a:rPr lang="en-GB" sz="1200" i="1">
                <a:ea typeface="+mn-lt"/>
                <a:cs typeface="+mn-lt"/>
              </a:rPr>
              <a:t>HRM Theories and Their Application at Tesco and Next Retail Companies essay - martin plowman</a:t>
            </a:r>
            <a:r>
              <a:rPr lang="en-GB" sz="1200">
                <a:ea typeface="+mn-lt"/>
                <a:cs typeface="+mn-lt"/>
              </a:rPr>
              <a:t> (2020). Available at: </a:t>
            </a:r>
            <a:r>
              <a:rPr lang="en-GB" sz="1200" u="sng" dirty="0">
                <a:ea typeface="+mn-lt"/>
                <a:cs typeface="+mn-lt"/>
                <a:hlinkClick r:id="rId3"/>
              </a:rPr>
              <a:t>https://www.martin-plowman.com/hrm-theories-and-their-application-at-tesco-and-ne/</a:t>
            </a:r>
            <a:r>
              <a:rPr lang="en-GB" sz="1200">
                <a:ea typeface="+mn-lt"/>
                <a:cs typeface="+mn-lt"/>
              </a:rPr>
              <a:t> (Accessed: 26 October 2020).</a:t>
            </a:r>
            <a:endParaRPr lang="en-GB" sz="1200" i="1">
              <a:ea typeface="+mn-lt"/>
              <a:cs typeface="+mn-lt"/>
            </a:endParaRPr>
          </a:p>
          <a:p>
            <a:pPr>
              <a:buNone/>
            </a:pPr>
            <a:endParaRPr lang="en-GB" sz="1200" dirty="0">
              <a:ea typeface="+mn-lt"/>
              <a:cs typeface="+mn-lt"/>
            </a:endParaRPr>
          </a:p>
          <a:p>
            <a:pPr>
              <a:buNone/>
            </a:pPr>
            <a:r>
              <a:rPr lang="en-GB" sz="1200" i="1">
                <a:ea typeface="+mn-lt"/>
                <a:cs typeface="+mn-lt"/>
              </a:rPr>
              <a:t>Tesco Performance Management: Performance And Productivity - Free Solu</a:t>
            </a:r>
            <a:r>
              <a:rPr lang="en-GB" sz="1200">
                <a:ea typeface="+mn-lt"/>
                <a:cs typeface="+mn-lt"/>
              </a:rPr>
              <a:t> (2020). Available at: </a:t>
            </a:r>
            <a:r>
              <a:rPr lang="en-GB" sz="1200" u="sng" dirty="0">
                <a:ea typeface="+mn-lt"/>
                <a:cs typeface="+mn-lt"/>
                <a:hlinkClick r:id="rId4"/>
              </a:rPr>
              <a:t>https://myassignmenthelp.com/free-samples/tesco-performance-management-performance-and-productivity</a:t>
            </a:r>
            <a:r>
              <a:rPr lang="en-GB" sz="1200">
                <a:ea typeface="+mn-lt"/>
                <a:cs typeface="+mn-lt"/>
              </a:rPr>
              <a:t> (Accessed: 27 October 2020).</a:t>
            </a:r>
            <a:endParaRPr lang="en-GB" sz="1200" i="1">
              <a:ea typeface="+mn-lt"/>
              <a:cs typeface="+mn-lt"/>
            </a:endParaRPr>
          </a:p>
          <a:p>
            <a:pPr>
              <a:buNone/>
            </a:pPr>
            <a:endParaRPr lang="en-GB" sz="1200" dirty="0">
              <a:ea typeface="+mn-lt"/>
              <a:cs typeface="+mn-lt"/>
            </a:endParaRPr>
          </a:p>
          <a:p>
            <a:pPr>
              <a:buNone/>
            </a:pPr>
            <a:r>
              <a:rPr lang="en-GB" sz="1200">
                <a:ea typeface="+mn-lt"/>
                <a:cs typeface="+mn-lt"/>
              </a:rPr>
              <a:t>(Author), P. (2020) </a:t>
            </a:r>
            <a:r>
              <a:rPr lang="en-GB" sz="1200" i="1">
                <a:ea typeface="+mn-lt"/>
                <a:cs typeface="+mn-lt"/>
              </a:rPr>
              <a:t>GRIN - Performance Management in Tesco</a:t>
            </a:r>
            <a:r>
              <a:rPr lang="en-GB" sz="1200">
                <a:ea typeface="+mn-lt"/>
                <a:cs typeface="+mn-lt"/>
              </a:rPr>
              <a:t>, </a:t>
            </a:r>
            <a:r>
              <a:rPr lang="en-GB" sz="1200" i="1">
                <a:ea typeface="+mn-lt"/>
                <a:cs typeface="+mn-lt"/>
              </a:rPr>
              <a:t>Grin.com</a:t>
            </a:r>
            <a:r>
              <a:rPr lang="en-GB" sz="1200">
                <a:ea typeface="+mn-lt"/>
                <a:cs typeface="+mn-lt"/>
              </a:rPr>
              <a:t>. Available at: </a:t>
            </a:r>
            <a:r>
              <a:rPr lang="en-GB" sz="1200" u="sng" dirty="0">
                <a:ea typeface="+mn-lt"/>
                <a:cs typeface="+mn-lt"/>
                <a:hlinkClick r:id="rId5"/>
              </a:rPr>
              <a:t>https://www.grin.com/document/180233</a:t>
            </a:r>
            <a:r>
              <a:rPr lang="en-GB" sz="1200">
                <a:ea typeface="+mn-lt"/>
                <a:cs typeface="+mn-lt"/>
              </a:rPr>
              <a:t> (Accessed: 29 October 2020).</a:t>
            </a:r>
            <a:endParaRPr lang="en-GB" sz="1200" i="1">
              <a:ea typeface="+mn-lt"/>
              <a:cs typeface="+mn-lt"/>
            </a:endParaRPr>
          </a:p>
          <a:p>
            <a:pPr>
              <a:buNone/>
            </a:pPr>
            <a:endParaRPr lang="en-GB" sz="1200" dirty="0">
              <a:ea typeface="+mn-lt"/>
              <a:cs typeface="+mn-lt"/>
            </a:endParaRPr>
          </a:p>
          <a:p>
            <a:pPr>
              <a:buNone/>
            </a:pPr>
            <a:r>
              <a:rPr lang="en-GB" sz="1200">
                <a:ea typeface="+mn-lt"/>
                <a:cs typeface="+mn-lt"/>
              </a:rPr>
              <a:t>Wheel, C. (2019) </a:t>
            </a:r>
            <a:r>
              <a:rPr lang="en-GB" sz="1200" i="1">
                <a:ea typeface="+mn-lt"/>
                <a:cs typeface="+mn-lt"/>
              </a:rPr>
              <a:t>Case Evaluation: Tesco's Steering Wheel</a:t>
            </a:r>
            <a:r>
              <a:rPr lang="en-GB" sz="1200">
                <a:ea typeface="+mn-lt"/>
                <a:cs typeface="+mn-lt"/>
              </a:rPr>
              <a:t>, </a:t>
            </a:r>
            <a:r>
              <a:rPr lang="en-GB" sz="1200" i="1">
                <a:ea typeface="+mn-lt"/>
                <a:cs typeface="+mn-lt"/>
              </a:rPr>
              <a:t>StudyBay</a:t>
            </a:r>
            <a:r>
              <a:rPr lang="en-GB" sz="1200">
                <a:ea typeface="+mn-lt"/>
                <a:cs typeface="+mn-lt"/>
              </a:rPr>
              <a:t>. Available at: </a:t>
            </a:r>
            <a:r>
              <a:rPr lang="en-GB" sz="1200" u="sng" dirty="0">
                <a:ea typeface="+mn-lt"/>
                <a:cs typeface="+mn-lt"/>
                <a:hlinkClick r:id="rId6"/>
              </a:rPr>
              <a:t>https://studybayhelp.co.uk/blog/case-evaluation-tesco-s-steering-wheel/</a:t>
            </a:r>
            <a:r>
              <a:rPr lang="en-GB" sz="1200">
                <a:ea typeface="+mn-lt"/>
                <a:cs typeface="+mn-lt"/>
              </a:rPr>
              <a:t> (Accessed: 29 October 2020).</a:t>
            </a:r>
            <a:endParaRPr lang="en-GB" sz="1200" i="1">
              <a:ea typeface="+mn-lt"/>
              <a:cs typeface="+mn-lt"/>
            </a:endParaRPr>
          </a:p>
          <a:p>
            <a:pPr>
              <a:buNone/>
            </a:pPr>
            <a:endParaRPr lang="en-GB" sz="1200" dirty="0">
              <a:ea typeface="+mn-lt"/>
              <a:cs typeface="+mn-lt"/>
            </a:endParaRPr>
          </a:p>
          <a:p>
            <a:pPr>
              <a:buNone/>
            </a:pPr>
            <a:r>
              <a:rPr lang="en-GB" sz="1200" i="1">
                <a:ea typeface="+mn-lt"/>
                <a:cs typeface="+mn-lt"/>
              </a:rPr>
              <a:t>Sign in to your account</a:t>
            </a:r>
            <a:r>
              <a:rPr lang="en-GB" sz="1200">
                <a:ea typeface="+mn-lt"/>
                <a:cs typeface="+mn-lt"/>
              </a:rPr>
              <a:t> (2020). Available at: </a:t>
            </a:r>
            <a:r>
              <a:rPr lang="en-GB" sz="1200" u="sng" dirty="0">
                <a:ea typeface="+mn-lt"/>
                <a:cs typeface="+mn-lt"/>
                <a:hlinkClick r:id="rId7"/>
              </a:rPr>
              <a:t>https://uowtsd-my.sharepoint.com/:p:/r/personal/1816243_student_uwtsd_ac_uk/_layouts/15/Doc.aspx?sourcedoc=%7B4FFFFE5D-767B-4DA3-872B-C7F2A84D7ED5%7D&amp;file=Alexis%20(3).pptx&amp;wdOrigin=OFFICECOM-WEB.MAIN.REC&amp;ct=1604056380845&amp;action=edit&amp;mobileredirect=true</a:t>
            </a:r>
            <a:r>
              <a:rPr lang="en-GB" sz="1200">
                <a:ea typeface="+mn-lt"/>
                <a:cs typeface="+mn-lt"/>
              </a:rPr>
              <a:t> (Accessed: 30 October 2020).</a:t>
            </a:r>
            <a:endParaRPr lang="en-GB" sz="1200" i="1">
              <a:ea typeface="+mn-lt"/>
              <a:cs typeface="+mn-lt"/>
            </a:endParaRPr>
          </a:p>
          <a:p>
            <a:pPr>
              <a:buNone/>
            </a:pPr>
            <a:endParaRPr lang="en-GB" sz="1200" dirty="0">
              <a:ea typeface="+mn-lt"/>
              <a:cs typeface="+mn-lt"/>
            </a:endParaRPr>
          </a:p>
          <a:p>
            <a:pPr>
              <a:buNone/>
            </a:pPr>
            <a:r>
              <a:rPr lang="en-GB" sz="1200" i="1">
                <a:ea typeface="+mn-lt"/>
                <a:cs typeface="+mn-lt"/>
              </a:rPr>
              <a:t>To what extent is Taylor’s theory of scientific management still useful in todays business</a:t>
            </a:r>
            <a:r>
              <a:rPr lang="en-GB" sz="1200">
                <a:ea typeface="+mn-lt"/>
                <a:cs typeface="+mn-lt"/>
              </a:rPr>
              <a:t> (2020). Available at: </a:t>
            </a:r>
            <a:r>
              <a:rPr lang="en-GB" sz="1200" u="sng" dirty="0">
                <a:ea typeface="+mn-lt"/>
                <a:cs typeface="+mn-lt"/>
                <a:hlinkClick r:id="rId8"/>
              </a:rPr>
              <a:t>https://www.ukessays.com/essays/business/is-taylors-theory-of-scientific-management-still-useful-today-business-essay.php</a:t>
            </a:r>
            <a:r>
              <a:rPr lang="en-GB" sz="1200">
                <a:ea typeface="+mn-lt"/>
                <a:cs typeface="+mn-lt"/>
              </a:rPr>
              <a:t> (Accessed: 30 October 2020).</a:t>
            </a:r>
            <a:endParaRPr lang="en-GB" sz="1200" i="1">
              <a:ea typeface="+mn-lt"/>
              <a:cs typeface="+mn-lt"/>
            </a:endParaRPr>
          </a:p>
          <a:p>
            <a:pPr>
              <a:buNone/>
            </a:pPr>
            <a:endParaRPr lang="en-GB" sz="1200" dirty="0">
              <a:ea typeface="+mn-lt"/>
              <a:cs typeface="+mn-lt"/>
            </a:endParaRPr>
          </a:p>
          <a:p>
            <a:pPr>
              <a:buNone/>
            </a:pPr>
            <a:r>
              <a:rPr lang="en-GB" sz="1200" i="1">
                <a:ea typeface="+mn-lt"/>
                <a:cs typeface="+mn-lt"/>
              </a:rPr>
              <a:t>Theories of Motivation (GCSE) | Business | tutor2u</a:t>
            </a:r>
            <a:r>
              <a:rPr lang="en-GB" sz="1200">
                <a:ea typeface="+mn-lt"/>
                <a:cs typeface="+mn-lt"/>
              </a:rPr>
              <a:t> (2020). Available at: </a:t>
            </a:r>
            <a:r>
              <a:rPr lang="en-GB" sz="1200" u="sng" dirty="0">
                <a:ea typeface="+mn-lt"/>
                <a:cs typeface="+mn-lt"/>
                <a:hlinkClick r:id="rId9"/>
              </a:rPr>
              <a:t>https://www.tutor2u.net/business/reference/theories-of-motivation-gcse</a:t>
            </a:r>
            <a:r>
              <a:rPr lang="en-GB" sz="1200">
                <a:ea typeface="+mn-lt"/>
                <a:cs typeface="+mn-lt"/>
              </a:rPr>
              <a:t> (Accessed: 1 November 2020).</a:t>
            </a:r>
            <a:endParaRPr lang="en-GB" sz="1200" i="1">
              <a:ea typeface="+mn-lt"/>
              <a:cs typeface="+mn-lt"/>
            </a:endParaRPr>
          </a:p>
          <a:p>
            <a:pPr>
              <a:buNone/>
            </a:pPr>
            <a:endParaRPr lang="en-GB" sz="1200" dirty="0">
              <a:ea typeface="+mn-lt"/>
              <a:cs typeface="+mn-lt"/>
            </a:endParaRPr>
          </a:p>
          <a:p>
            <a:pPr marL="0" indent="0">
              <a:buNone/>
            </a:pPr>
            <a:endParaRPr lang="en-GB" sz="1200" dirty="0">
              <a:cs typeface="Calibri" panose="020F0502020204030204"/>
            </a:endParaRPr>
          </a:p>
        </p:txBody>
      </p:sp>
    </p:spTree>
    <p:extLst>
      <p:ext uri="{BB962C8B-B14F-4D97-AF65-F5344CB8AC3E}">
        <p14:creationId xmlns:p14="http://schemas.microsoft.com/office/powerpoint/2010/main" val="37440522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3</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Performance Management</vt:lpstr>
      <vt:lpstr>Benefits Employment Management has on an employee-</vt:lpstr>
      <vt:lpstr>Theories</vt:lpstr>
      <vt:lpstr>PowerPoint Presentation</vt:lpstr>
      <vt:lpstr>PowerPoint Presentation</vt:lpstr>
      <vt:lpstr>The Negative</vt:lpstr>
      <vt:lpstr>Disadvantages of Performance Management</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884</cp:revision>
  <dcterms:modified xsi:type="dcterms:W3CDTF">2020-11-01T15:04:22Z</dcterms:modified>
</cp:coreProperties>
</file>