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33"/>
  </p:notesMasterIdLst>
  <p:handoutMasterIdLst>
    <p:handoutMasterId r:id="rId34"/>
  </p:handoutMasterIdLst>
  <p:sldIdLst>
    <p:sldId id="278" r:id="rId2"/>
    <p:sldId id="292" r:id="rId3"/>
    <p:sldId id="293" r:id="rId4"/>
    <p:sldId id="296" r:id="rId5"/>
    <p:sldId id="297" r:id="rId6"/>
    <p:sldId id="300" r:id="rId7"/>
    <p:sldId id="305" r:id="rId8"/>
    <p:sldId id="306" r:id="rId9"/>
    <p:sldId id="307" r:id="rId10"/>
    <p:sldId id="312" r:id="rId11"/>
    <p:sldId id="286" r:id="rId12"/>
    <p:sldId id="287" r:id="rId13"/>
    <p:sldId id="269" r:id="rId14"/>
    <p:sldId id="273" r:id="rId15"/>
    <p:sldId id="274" r:id="rId16"/>
    <p:sldId id="275" r:id="rId17"/>
    <p:sldId id="313" r:id="rId18"/>
    <p:sldId id="314" r:id="rId19"/>
    <p:sldId id="315" r:id="rId20"/>
    <p:sldId id="256" r:id="rId21"/>
    <p:sldId id="263" r:id="rId22"/>
    <p:sldId id="262" r:id="rId23"/>
    <p:sldId id="257" r:id="rId24"/>
    <p:sldId id="258" r:id="rId25"/>
    <p:sldId id="281" r:id="rId26"/>
    <p:sldId id="282" r:id="rId27"/>
    <p:sldId id="283" r:id="rId28"/>
    <p:sldId id="289" r:id="rId29"/>
    <p:sldId id="284" r:id="rId30"/>
    <p:sldId id="285" r:id="rId31"/>
    <p:sldId id="288" r:id="rId32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50BFF-CCC8-47CE-B7B5-BAC235980DB4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C825A4-F3B5-4998-BEE5-C1F2B001DA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205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4630E1-1CD0-4441-8441-A8E6248BF425}" type="datetimeFigureOut">
              <a:rPr lang="en-US" smtClean="0"/>
              <a:t>10/29/2018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A81D5B-8611-1A47-8424-88C4F0CB7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904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00F57BC-5B0E-4643-BB50-6052B5CE0276}" type="slidenum">
              <a:rPr lang="en-GB" altLang="en-US">
                <a:latin typeface="Calibri" panose="020F0502020204030204" pitchFamily="34" charset="0"/>
              </a:rPr>
              <a:pPr eaLnBrk="1" hangingPunct="1"/>
              <a:t>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70388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5116648-1618-44F2-95A0-BDC35F0057AE}" type="slidenum">
              <a:rPr lang="en-GB" altLang="en-US">
                <a:latin typeface="Calibri" panose="020F0502020204030204" pitchFamily="34" charset="0"/>
              </a:rPr>
              <a:pPr eaLnBrk="1" hangingPunct="1"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02741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C93028-0258-4F90-ADAF-CB7EB5DFE6AD}" type="slidenum">
              <a:rPr lang="en-GB" altLang="en-US">
                <a:latin typeface="Calibri" panose="020F0502020204030204" pitchFamily="34" charset="0"/>
              </a:rPr>
              <a:pPr eaLnBrk="1" hangingPunct="1"/>
              <a:t>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12619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C8D4A41-3138-4306-BA0F-C760CF0826DF}" type="slidenum">
              <a:rPr lang="en-GB" altLang="en-US">
                <a:latin typeface="Calibri" panose="020F0502020204030204" pitchFamily="34" charset="0"/>
              </a:rPr>
              <a:pPr eaLnBrk="1" hangingPunct="1"/>
              <a:t>6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62879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2A4BE1C-BF58-451C-9A0E-EA58FB246789}" type="slidenum">
              <a:rPr lang="en-GB" altLang="en-US">
                <a:latin typeface="Calibri" panose="020F0502020204030204" pitchFamily="34" charset="0"/>
              </a:rPr>
              <a:pPr eaLnBrk="1" hangingPunct="1"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05896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31A88C1-1E6E-4CA5-9863-756B02CBABBD}" type="slidenum">
              <a:rPr lang="en-GB" altLang="en-US">
                <a:latin typeface="Calibri" panose="020F0502020204030204" pitchFamily="34" charset="0"/>
              </a:rPr>
              <a:pPr eaLnBrk="1" hangingPunct="1"/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10825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760C4B8-9427-4E31-BD76-BC78365E5B3B}" type="slidenum">
              <a:rPr lang="en-GB" altLang="en-US">
                <a:latin typeface="Calibri" panose="020F0502020204030204" pitchFamily="34" charset="0"/>
              </a:rPr>
              <a:pPr eaLnBrk="1" hangingPunct="1"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59394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F026281-23F8-4254-BE5B-BBC9FD2C2C6C}" type="slidenum">
              <a:rPr lang="en-GB" altLang="en-US">
                <a:latin typeface="Calibri" panose="020F0502020204030204" pitchFamily="34" charset="0"/>
              </a:rPr>
              <a:pPr eaLnBrk="1" hangingPunct="1"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2503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1ECAB744-18E1-2B4A-95B6-F83EF55B833A}" type="slidenum">
              <a:rPr lang="en-GB">
                <a:latin typeface="Calibri" charset="0"/>
              </a:rPr>
              <a:pPr eaLnBrk="1" hangingPunct="1"/>
              <a:t>13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F0C1A565-3B3F-CB46-B61F-C9AFE6C5061D}" type="slidenum">
              <a:rPr lang="en-GB">
                <a:latin typeface="Calibri" charset="0"/>
              </a:rPr>
              <a:pPr eaLnBrk="1" hangingPunct="1"/>
              <a:t>14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A4A22FEC-E489-EF4F-9B68-75C7E41FB652}" type="slidenum">
              <a:rPr lang="en-GB">
                <a:latin typeface="Calibri" charset="0"/>
              </a:rPr>
              <a:pPr eaLnBrk="1" hangingPunct="1"/>
              <a:t>15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C49DF9D-BFA7-2B4A-94FC-12FAF8B9CEFD}" type="slidenum">
              <a:rPr lang="en-GB">
                <a:latin typeface="Calibri" charset="0"/>
              </a:rPr>
              <a:pPr eaLnBrk="1" hangingPunct="1"/>
              <a:t>16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81B5042-8F01-4429-A416-AB1D20AF4C80}" type="slidenum">
              <a:rPr lang="en-GB" altLang="en-US">
                <a:latin typeface="Calibri" panose="020F0502020204030204" pitchFamily="34" charset="0"/>
              </a:rPr>
              <a:pPr eaLnBrk="1" hangingPunct="1"/>
              <a:t>17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5646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panose="02020502060401020303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C93028-0258-4F90-ADAF-CB7EB5DFE6AD}" type="slidenum">
              <a:rPr lang="en-GB" altLang="en-US">
                <a:latin typeface="Calibri" panose="020F0502020204030204" pitchFamily="34" charset="0"/>
              </a:rPr>
              <a:pPr eaLnBrk="1" hangingPunct="1"/>
              <a:t>18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54205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FCFC168C-3853-3340-B458-3199969F4E30}" type="slidenum">
              <a:rPr lang="en-GB">
                <a:latin typeface="Calibri" charset="0"/>
              </a:rPr>
              <a:pPr eaLnBrk="1" hangingPunct="1"/>
              <a:t>31</a:t>
            </a:fld>
            <a:endParaRPr lang="en-GB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473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5132" y="2059012"/>
            <a:ext cx="9146751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19" y="2166365"/>
            <a:ext cx="8603674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970315"/>
            <a:ext cx="6858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014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204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5132" y="2059012"/>
            <a:ext cx="9146751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893" y="2208879"/>
            <a:ext cx="78867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0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4893" y="3984400"/>
            <a:ext cx="78867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8899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797" y="2011680"/>
            <a:ext cx="365760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011680"/>
            <a:ext cx="365760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275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913470"/>
            <a:ext cx="365760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656566"/>
            <a:ext cx="365760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428" y="1913470"/>
            <a:ext cx="365760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0428" y="2656564"/>
            <a:ext cx="365760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772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613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630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48840"/>
            <a:ext cx="4572000" cy="38404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92568" y="2147487"/>
            <a:ext cx="256032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0973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0" y="2211494"/>
            <a:ext cx="4754880" cy="384048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85351" y="2150621"/>
            <a:ext cx="256032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000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604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764484" y="0"/>
            <a:ext cx="20574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468" y="609600"/>
            <a:ext cx="1801785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609600"/>
            <a:ext cx="5979968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422855"/>
            <a:ext cx="205739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32102" y="6422855"/>
            <a:ext cx="320975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4787" y="6422855"/>
            <a:ext cx="659819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04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62" y="176109"/>
            <a:ext cx="9141714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019" y="284176"/>
            <a:ext cx="777240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019" y="2011680"/>
            <a:ext cx="777240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557" y="6422855"/>
            <a:ext cx="2595043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91000" y="6422855"/>
            <a:ext cx="40606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65139" y="6422855"/>
            <a:ext cx="709698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5092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Physical Activity and Anxiety About the Body</a:t>
            </a:r>
            <a:endParaRPr lang="en-GB" sz="48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The Psychology of Exercise and Physical Activity</a:t>
            </a:r>
          </a:p>
          <a:p>
            <a:r>
              <a:rPr lang="en-US" dirty="0"/>
              <a:t>Week </a:t>
            </a:r>
            <a:r>
              <a:rPr lang="en-US" dirty="0" smtClean="0"/>
              <a:t>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504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</a:rPr>
              <a:t>Body Image Defined</a:t>
            </a:r>
            <a:br>
              <a:rPr lang="en-GB" dirty="0" smtClean="0">
                <a:ea typeface="+mj-ea"/>
              </a:rPr>
            </a:br>
            <a:endParaRPr lang="en-GB" dirty="0">
              <a:ea typeface="+mj-ea"/>
            </a:endParaRPr>
          </a:p>
        </p:txBody>
      </p:sp>
      <p:sp>
        <p:nvSpPr>
          <p:cNvPr id="7171" name="Content Placeholder 2"/>
          <p:cNvSpPr>
            <a:spLocks noGrp="1"/>
          </p:cNvSpPr>
          <p:nvPr>
            <p:ph sz="quarter" idx="1"/>
          </p:nvPr>
        </p:nvSpPr>
        <p:spPr>
          <a:xfrm>
            <a:off x="428625" y="1447800"/>
            <a:ext cx="8258175" cy="5124450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GB" altLang="en-US" sz="2200" smtClean="0"/>
              <a:t>A multidimensional construct that reflects the following: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 smtClean="0"/>
              <a:t>How we see our own body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 smtClean="0"/>
              <a:t>How we think, feel, and act toward it</a:t>
            </a:r>
          </a:p>
          <a:p>
            <a:pPr eaLnBrk="1" hangingPunct="1">
              <a:lnSpc>
                <a:spcPct val="90000"/>
              </a:lnSpc>
            </a:pPr>
            <a:endParaRPr lang="en-GB" altLang="en-US" sz="22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200" smtClean="0"/>
              <a:t>Four Dimensions of Body Image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 smtClean="0"/>
              <a:t>Perceptual: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How we imagine ourselves to look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 smtClean="0"/>
              <a:t>Cognitive: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How we think about or evaluate our body in terms of its appearance and function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 smtClean="0"/>
              <a:t>Affective (Emotional):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Feelings (i.e., comfortable, proud, anxious, disgusted) experienced in relation to our body’s appearance and function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 smtClean="0"/>
              <a:t>Behavioural: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What we do to reflect our positive or negative perceptions, thoughts, and feelings</a:t>
            </a:r>
          </a:p>
        </p:txBody>
      </p:sp>
    </p:spTree>
    <p:extLst>
      <p:ext uri="{BB962C8B-B14F-4D97-AF65-F5344CB8AC3E}">
        <p14:creationId xmlns:p14="http://schemas.microsoft.com/office/powerpoint/2010/main" val="217607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Healthy Body Image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sz="quarter" idx="1"/>
          </p:nvPr>
        </p:nvSpPr>
        <p:spPr>
          <a:xfrm>
            <a:off x="835269" y="1896207"/>
            <a:ext cx="7772400" cy="505301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Accurate perceptions about body shape and size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 smtClean="0"/>
              <a:t>Thoughts and feelings about one’s body that are predominantly positive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 smtClean="0"/>
              <a:t>Behaviour that reflects positive evaluations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None/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GB" altLang="en-US" dirty="0" smtClean="0"/>
              <a:t>Body Image Disturbance: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Inaccurate perceptions of one’s body shape and size; image differs from one’s actual shape/size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Negative thoughts and feelings about one’s body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Actions performed to hide or change the body without regard to health implications</a:t>
            </a:r>
          </a:p>
        </p:txBody>
      </p:sp>
    </p:spTree>
    <p:extLst>
      <p:ext uri="{BB962C8B-B14F-4D97-AF65-F5344CB8AC3E}">
        <p14:creationId xmlns:p14="http://schemas.microsoft.com/office/powerpoint/2010/main" val="195844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</a:rPr>
              <a:t>Body Reality and Body Ideal</a:t>
            </a:r>
            <a:br>
              <a:rPr lang="en-GB" dirty="0" smtClean="0">
                <a:ea typeface="+mj-ea"/>
              </a:rPr>
            </a:br>
            <a:endParaRPr lang="en-GB" dirty="0">
              <a:ea typeface="+mj-ea"/>
            </a:endParaRPr>
          </a:p>
        </p:txBody>
      </p:sp>
      <p:sp>
        <p:nvSpPr>
          <p:cNvPr id="11267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Body reality:</a:t>
            </a:r>
          </a:p>
          <a:p>
            <a:pPr lvl="1" eaLnBrk="1" hangingPunct="1"/>
            <a:r>
              <a:rPr lang="en-GB" altLang="en-US" smtClean="0"/>
              <a:t>Our actual physical characteristics—height, weight, body fat, lean body mass, bone structure, fitness, strength, disease, etc.</a:t>
            </a:r>
          </a:p>
          <a:p>
            <a:pPr eaLnBrk="1" hangingPunct="1"/>
            <a:r>
              <a:rPr lang="en-GB" altLang="en-US" smtClean="0"/>
              <a:t>Body ideal:</a:t>
            </a:r>
          </a:p>
          <a:p>
            <a:pPr lvl="1" eaLnBrk="1" hangingPunct="1"/>
            <a:r>
              <a:rPr lang="en-GB" altLang="en-US" smtClean="0"/>
              <a:t>How we think our body should look and function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GB" altLang="en-US" smtClean="0"/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mtClean="0"/>
              <a:t>Body image reflects an interplay between body reality and body ideal</a:t>
            </a:r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13847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</a:rPr>
              <a:t>Factors in Body Image Formation and Disturbance</a:t>
            </a:r>
            <a:endParaRPr lang="en-GB" dirty="0">
              <a:ea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71500" y="1447800"/>
            <a:ext cx="8115300" cy="4572000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Media influence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Activity participation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Changes to body reality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>
              <a:ea typeface="+mn-ea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</a:rPr>
              <a:t>Media influence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Displaces personal body ideals with media-driven body ideals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Promotes strict and narrowly defined image of an ideal body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Promotes unrealistic ideals that are unattainable for the vast majority of the population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Perpetuates the misconception that bodies of fashion models and movie stars are the norm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18727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Activity Participation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916722"/>
            <a:ext cx="7772400" cy="4655527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Activities that we choose to participate in can influence body image by altering perceptions of the body ideal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If the new ideal is more realistic than the media ideal, body image can improve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If the new ideal is less realistic and less attainable, the gap between body ideal and reality will widen and body image disturbance will increase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GB" altLang="en-US" sz="2400" dirty="0" smtClean="0"/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2400" dirty="0" smtClean="0"/>
              <a:t>Changes to Body Reality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Throughout life, one’s body grows and alters in size, shape, proportion, and function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Changes occur that have a profound effect on feelings about oneself and one’s body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00" dirty="0" smtClean="0"/>
              <a:t>Examples: puberty, having children, advancing age</a:t>
            </a:r>
          </a:p>
        </p:txBody>
      </p:sp>
    </p:spTree>
    <p:extLst>
      <p:ext uri="{BB962C8B-B14F-4D97-AF65-F5344CB8AC3E}">
        <p14:creationId xmlns:p14="http://schemas.microsoft.com/office/powerpoint/2010/main" val="2126775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Why Is Body Image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Healthy body image is related to better psychological well-being in two ways: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Better self-esteem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Lowered risk for depression and anxiety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 smtClean="0">
              <a:ea typeface="+mn-ea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Depression and Anxiety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Poor body image is associated with greater anxiety and depression symptoms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Depressed and anxious persons view their appearance more negatively than do non-depressed individuals, even if there are no differences in actual body shape and size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Body image disturbance is an antecedent, not a consequence, of increased depression and anxiety</a:t>
            </a: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187007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Body Dysmorphic Disorder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sz="quarter" idx="1"/>
          </p:nvPr>
        </p:nvSpPr>
        <p:spPr>
          <a:xfrm>
            <a:off x="357188" y="1995854"/>
            <a:ext cx="8329612" cy="457639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An extreme case of body dissatisfaction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Excessive preoccupation with some aspect of one’s physical appearance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Obsessive-compulsive activities such as constantly weighing oneself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GB" altLang="en-US" sz="2000" dirty="0" smtClean="0"/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2000" dirty="0" smtClean="0"/>
              <a:t>Muscle </a:t>
            </a:r>
            <a:r>
              <a:rPr lang="en-GB" altLang="en-US" sz="2000" dirty="0" err="1" smtClean="0"/>
              <a:t>dysmorphia</a:t>
            </a:r>
            <a:r>
              <a:rPr lang="en-GB" altLang="en-US" sz="2000" dirty="0" smtClean="0"/>
              <a:t>: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2000" dirty="0" smtClean="0"/>
              <a:t>	– Preoccupation with muscularity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2000" dirty="0" smtClean="0"/>
              <a:t>	–Anxiety and dissatisfaction with muscles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2000" dirty="0" smtClean="0"/>
              <a:t>	–Steroid use and excessive work out routines 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GB" altLang="en-US" sz="2000" dirty="0" smtClean="0"/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2000" dirty="0" smtClean="0"/>
              <a:t>Muscle dysmorphic(MD)-fear of being muscularly small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2000" dirty="0" smtClean="0"/>
              <a:t>	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2000" dirty="0" smtClean="0"/>
              <a:t>Body dysmorphic  disorder (BDD)-preoccupied with physical appearance that become obsessive and cause them to avoid social situations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GB" altLang="en-US" sz="2000" dirty="0" smtClean="0"/>
          </a:p>
          <a:p>
            <a:pPr eaLnBrk="1" hangingPunct="1">
              <a:lnSpc>
                <a:spcPct val="80000"/>
              </a:lnSpc>
            </a:pPr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36376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</a:rPr>
              <a:t>Relationship of Body Image </a:t>
            </a:r>
            <a:br>
              <a:rPr lang="en-GB" dirty="0" smtClean="0">
                <a:ea typeface="+mj-ea"/>
              </a:rPr>
            </a:br>
            <a:r>
              <a:rPr lang="en-GB" dirty="0" smtClean="0">
                <a:ea typeface="+mj-ea"/>
              </a:rPr>
              <a:t>to Physical Well-Being</a:t>
            </a:r>
            <a:endParaRPr lang="en-GB" dirty="0">
              <a:ea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 smtClean="0">
              <a:ea typeface="+mn-ea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</a:rPr>
              <a:t>Body image can lead to both health-damaging and health-promoting behaviours: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</a:rPr>
              <a:t>Health-damaging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Eating disorders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Unhealthy weight control strategies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Smoking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>
              <a:ea typeface="+mn-ea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</a:rPr>
              <a:t>Health-promoting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Diet and exercise programs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Healthy eating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Physical activity</a:t>
            </a: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63432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 smtClean="0">
                <a:ea typeface="+mj-ea"/>
              </a:rPr>
              <a:t>Physical Activity and Anxiety About the Body</a:t>
            </a:r>
            <a:endParaRPr lang="en-GB" dirty="0">
              <a:ea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053013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Anxiety arises over concerns with self-presentation of the body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Self Presentation: 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The attempt by an individual to present one-self and to omit self-relevant information to maximize the likelihood </a:t>
            </a:r>
            <a:r>
              <a:rPr lang="en-GB" b="1" dirty="0" smtClean="0">
                <a:ea typeface="+mn-ea"/>
              </a:rPr>
              <a:t>that positive social impression </a:t>
            </a:r>
            <a:r>
              <a:rPr lang="en-GB" dirty="0" smtClean="0">
                <a:ea typeface="+mn-ea"/>
              </a:rPr>
              <a:t>will be generated and undesired impression will be avoided.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 smtClean="0">
              <a:ea typeface="+mn-ea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Physical Activity and Anxiety About the Body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</a:rPr>
              <a:t>Social Physique Anxiety (SPA)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Women who possess high SPA view their physical appearance more negatively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Women with high SPA individuals often exercise for self-presentation reasons (e.g. Weight loss, to improve appearance, and body tone)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Women low in SPA were more likely to exercise for the purpose of fitness, mood enhancement, &amp; health.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87361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Negative effect </a:t>
            </a:r>
            <a:r>
              <a:rPr lang="en-US" dirty="0" smtClean="0"/>
              <a:t>(mood) and </a:t>
            </a:r>
            <a:r>
              <a:rPr lang="en-US" dirty="0" smtClean="0"/>
              <a:t>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We know that exercise offers a number of psychological, social and physical benefits…</a:t>
            </a:r>
          </a:p>
          <a:p>
            <a:r>
              <a:rPr lang="en-US" dirty="0" smtClean="0"/>
              <a:t>There is evidence that exercise can cause negative effect.</a:t>
            </a:r>
          </a:p>
          <a:p>
            <a:r>
              <a:rPr lang="en-US" dirty="0" smtClean="0"/>
              <a:t>Why are more people not active? Why have we come to the simplistic conclusion that exercise makes us feel better?</a:t>
            </a:r>
          </a:p>
          <a:p>
            <a:r>
              <a:rPr lang="en-US" dirty="0" smtClean="0"/>
              <a:t>According to Backhouse et al. (2007), several reasons exist:</a:t>
            </a:r>
          </a:p>
          <a:p>
            <a:pPr lvl="1"/>
            <a:r>
              <a:rPr lang="en-US" dirty="0" smtClean="0"/>
              <a:t>Tendency to ignore findings that conflict with positive conclusions</a:t>
            </a:r>
          </a:p>
          <a:p>
            <a:pPr lvl="1"/>
            <a:r>
              <a:rPr lang="en-US" dirty="0" smtClean="0"/>
              <a:t>Participants are generally healthy college students</a:t>
            </a:r>
          </a:p>
          <a:p>
            <a:pPr lvl="1"/>
            <a:r>
              <a:rPr lang="en-US" dirty="0" smtClean="0"/>
              <a:t>Measured affect before and after – rather than during.</a:t>
            </a:r>
          </a:p>
          <a:p>
            <a:pPr lvl="1"/>
            <a:r>
              <a:rPr lang="en-US" dirty="0" smtClean="0"/>
              <a:t>Grouped responses – average of responses. ½ positive / ½ negative effect cancel each other out. What about individual responses.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856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Suggested that a general response to exercise does not exist!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Instead it is an interaction between:</a:t>
            </a:r>
          </a:p>
          <a:p>
            <a:r>
              <a:rPr lang="en-US" dirty="0" smtClean="0"/>
              <a:t>Exercise factors – Intensity / Mode </a:t>
            </a:r>
          </a:p>
          <a:p>
            <a:r>
              <a:rPr lang="en-US" dirty="0" smtClean="0"/>
              <a:t>Person factors – Fitness / Training </a:t>
            </a:r>
            <a:r>
              <a:rPr lang="en-US" dirty="0"/>
              <a:t>S</a:t>
            </a:r>
            <a:r>
              <a:rPr lang="en-US" dirty="0" smtClean="0"/>
              <a:t>tatus / Self-efficacy</a:t>
            </a:r>
            <a:r>
              <a:rPr lang="en-US" dirty="0"/>
              <a:t> </a:t>
            </a:r>
            <a:r>
              <a:rPr lang="en-US" dirty="0" smtClean="0"/>
              <a:t>/ Personality</a:t>
            </a:r>
          </a:p>
          <a:p>
            <a:r>
              <a:rPr lang="en-US" dirty="0" smtClean="0"/>
              <a:t>Environmental factors – Leadership Style / Mirrored Environments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0358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8688" y="43244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3600" dirty="0">
                <a:latin typeface="Franklin Gothic Book" charset="0"/>
              </a:rPr>
              <a:t/>
            </a:r>
            <a:br>
              <a:rPr lang="en-GB" sz="3600" dirty="0">
                <a:latin typeface="Franklin Gothic Book" charset="0"/>
              </a:rPr>
            </a:br>
            <a:r>
              <a:rPr lang="en-GB" sz="3600" dirty="0">
                <a:latin typeface="Franklin Gothic Book" charset="0"/>
              </a:rPr>
              <a:t/>
            </a:r>
            <a:br>
              <a:rPr lang="en-GB" sz="3600" dirty="0">
                <a:latin typeface="Franklin Gothic Book" charset="0"/>
              </a:rPr>
            </a:br>
            <a:r>
              <a:rPr lang="en-GB" sz="3600" dirty="0">
                <a:latin typeface="Franklin Gothic Book" charset="0"/>
              </a:rPr>
              <a:t>Mechanisms of Change</a:t>
            </a:r>
            <a:br>
              <a:rPr lang="en-GB" sz="3600" dirty="0">
                <a:latin typeface="Franklin Gothic Book" charset="0"/>
              </a:rPr>
            </a:br>
            <a:endParaRPr lang="en-GB" sz="3600" dirty="0">
              <a:latin typeface="Franklin Gothic Book" charset="0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928688" y="1807093"/>
            <a:ext cx="7126099" cy="4319070"/>
          </a:xfrm>
        </p:spPr>
        <p:txBody>
          <a:bodyPr/>
          <a:lstStyle/>
          <a:p>
            <a:pPr eaLnBrk="1" hangingPunct="1">
              <a:buFont typeface="Wingdings 2" charset="0"/>
              <a:buNone/>
            </a:pPr>
            <a:endParaRPr lang="en-GB" dirty="0">
              <a:latin typeface="Perpetua" charset="0"/>
            </a:endParaRPr>
          </a:p>
          <a:p>
            <a:pPr eaLnBrk="1" hangingPunct="1"/>
            <a:r>
              <a:rPr lang="en-GB" sz="3200" dirty="0">
                <a:latin typeface="Myanmar Text" panose="020B0502040204020203" pitchFamily="34" charset="0"/>
                <a:cs typeface="Myanmar Text" panose="020B0502040204020203" pitchFamily="34" charset="0"/>
              </a:rPr>
              <a:t>Mechanisms for this: </a:t>
            </a:r>
          </a:p>
          <a:p>
            <a:pPr lvl="1" eaLnBrk="1" hangingPunct="1"/>
            <a:r>
              <a:rPr lang="en-GB" sz="3200" dirty="0">
                <a:latin typeface="Myanmar Text" panose="020B0502040204020203" pitchFamily="34" charset="0"/>
                <a:cs typeface="Myanmar Text" panose="020B0502040204020203" pitchFamily="34" charset="0"/>
              </a:rPr>
              <a:t>Improved Fitness</a:t>
            </a:r>
          </a:p>
          <a:p>
            <a:pPr lvl="1" eaLnBrk="1" hangingPunct="1"/>
            <a:r>
              <a:rPr lang="en-GB" sz="3200" dirty="0">
                <a:latin typeface="Myanmar Text" panose="020B0502040204020203" pitchFamily="34" charset="0"/>
                <a:cs typeface="Myanmar Text" panose="020B0502040204020203" pitchFamily="34" charset="0"/>
              </a:rPr>
              <a:t>Improved awareness of physical capabilities</a:t>
            </a:r>
          </a:p>
          <a:p>
            <a:pPr lvl="1" eaLnBrk="1" hangingPunct="1"/>
            <a:r>
              <a:rPr lang="en-GB" sz="3200" dirty="0">
                <a:latin typeface="Myanmar Text" panose="020B0502040204020203" pitchFamily="34" charset="0"/>
                <a:cs typeface="Myanmar Text" panose="020B0502040204020203" pitchFamily="34" charset="0"/>
              </a:rPr>
              <a:t>Increased self efficacy</a:t>
            </a:r>
          </a:p>
        </p:txBody>
      </p:sp>
    </p:spTree>
    <p:extLst>
      <p:ext uri="{BB962C8B-B14F-4D97-AF65-F5344CB8AC3E}">
        <p14:creationId xmlns:p14="http://schemas.microsoft.com/office/powerpoint/2010/main" val="3260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</a:rPr>
              <a:t>Influence of Body Image on Exercise Behaviour</a:t>
            </a:r>
            <a:endParaRPr lang="en-GB" dirty="0">
              <a:ea typeface="+mj-ea"/>
            </a:endParaRP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charset="0"/>
              <a:buNone/>
            </a:pPr>
            <a:r>
              <a:rPr lang="en-GB" dirty="0">
                <a:latin typeface="Myanmar Text" panose="020B0502040204020203" pitchFamily="34" charset="0"/>
                <a:cs typeface="Myanmar Text" panose="020B0502040204020203" pitchFamily="34" charset="0"/>
              </a:rPr>
              <a:t>Exercise motivation:</a:t>
            </a:r>
          </a:p>
          <a:p>
            <a:pPr eaLnBrk="1" hangingPunct="1"/>
            <a:r>
              <a:rPr lang="en-GB" dirty="0">
                <a:latin typeface="Myanmar Text" panose="020B0502040204020203" pitchFamily="34" charset="0"/>
                <a:cs typeface="Myanmar Text" panose="020B0502040204020203" pitchFamily="34" charset="0"/>
              </a:rPr>
              <a:t>Body image concerns are a powerful motivator</a:t>
            </a:r>
          </a:p>
          <a:p>
            <a:pPr eaLnBrk="1" hangingPunct="1"/>
            <a:r>
              <a:rPr lang="en-GB" dirty="0">
                <a:latin typeface="Myanmar Text" panose="020B0502040204020203" pitchFamily="34" charset="0"/>
                <a:cs typeface="Myanmar Text" panose="020B0502040204020203" pitchFamily="34" charset="0"/>
              </a:rPr>
              <a:t>Desire to lose weight or increase muscle tone often shifts to desire for continued physical and psychological well-being</a:t>
            </a:r>
          </a:p>
          <a:p>
            <a:pPr eaLnBrk="1" hangingPunct="1"/>
            <a:r>
              <a:rPr lang="en-GB" dirty="0">
                <a:latin typeface="Myanmar Text" panose="020B0502040204020203" pitchFamily="34" charset="0"/>
                <a:cs typeface="Myanmar Text" panose="020B0502040204020203" pitchFamily="34" charset="0"/>
              </a:rPr>
              <a:t>Body image can also be a de-motivator: some people avoid exercise completely</a:t>
            </a:r>
          </a:p>
          <a:p>
            <a:pPr eaLnBrk="1" hangingPunct="1"/>
            <a:r>
              <a:rPr lang="en-GB" dirty="0">
                <a:latin typeface="Myanmar Text" panose="020B0502040204020203" pitchFamily="34" charset="0"/>
                <a:cs typeface="Myanmar Text" panose="020B0502040204020203" pitchFamily="34" charset="0"/>
              </a:rPr>
              <a:t>Exercise setting and attire preference</a:t>
            </a:r>
          </a:p>
          <a:p>
            <a:pPr eaLnBrk="1" hangingPunct="1"/>
            <a:r>
              <a:rPr lang="en-GB" dirty="0">
                <a:latin typeface="Myanmar Text" panose="020B0502040204020203" pitchFamily="34" charset="0"/>
                <a:cs typeface="Myanmar Text" panose="020B0502040204020203" pitchFamily="34" charset="0"/>
              </a:rPr>
              <a:t>People with high social physique anxiety exercise in private or far away from instructor, in baggy non revealing clothes</a:t>
            </a:r>
          </a:p>
        </p:txBody>
      </p:sp>
    </p:spTree>
    <p:extLst>
      <p:ext uri="{BB962C8B-B14F-4D97-AF65-F5344CB8AC3E}">
        <p14:creationId xmlns:p14="http://schemas.microsoft.com/office/powerpoint/2010/main" val="12691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Franklin Gothic Book" charset="0"/>
              </a:rPr>
              <a:t>Physical Activity and SPA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037492"/>
            <a:ext cx="7556313" cy="5088671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Wingdings 2" charset="0"/>
              <a:buNone/>
            </a:pPr>
            <a:endParaRPr lang="en-GB" sz="2200" dirty="0">
              <a:latin typeface="Perpetua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Perpetua" charset="0"/>
              </a:rPr>
              <a:t>Regular physical activity has been shown to reduce SPA</a:t>
            </a: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Myanmar Text" panose="020B0502040204020203" pitchFamily="34" charset="0"/>
                <a:cs typeface="Myanmar Text" panose="020B0502040204020203" pitchFamily="34" charset="0"/>
              </a:rPr>
              <a:t>Women with high SPA stand </a:t>
            </a:r>
            <a:r>
              <a:rPr lang="en-GB" sz="2200" dirty="0" smtClean="0">
                <a:latin typeface="Myanmar Text" panose="020B0502040204020203" pitchFamily="34" charset="0"/>
                <a:cs typeface="Myanmar Text" panose="020B0502040204020203" pitchFamily="34" charset="0"/>
              </a:rPr>
              <a:t>at the</a:t>
            </a:r>
            <a:r>
              <a:rPr lang="en-GB" sz="2200" dirty="0" smtClean="0">
                <a:latin typeface="Myanmar Text" panose="020B0502040204020203" pitchFamily="34" charset="0"/>
                <a:cs typeface="Myanmar Text" panose="020B0502040204020203" pitchFamily="34" charset="0"/>
              </a:rPr>
              <a:t> </a:t>
            </a:r>
            <a:r>
              <a:rPr lang="en-GB" sz="2200" dirty="0">
                <a:latin typeface="Myanmar Text" panose="020B0502040204020203" pitchFamily="34" charset="0"/>
                <a:cs typeface="Myanmar Text" panose="020B0502040204020203" pitchFamily="34" charset="0"/>
              </a:rPr>
              <a:t>back and wear baggy clothing in aerobic classes ( Brewer, et al, 2004</a:t>
            </a:r>
            <a:r>
              <a:rPr lang="en-GB" sz="2200" dirty="0" smtClean="0">
                <a:latin typeface="Myanmar Text" panose="020B0502040204020203" pitchFamily="34" charset="0"/>
                <a:cs typeface="Myanmar Text" panose="020B0502040204020203" pitchFamily="34" charset="0"/>
              </a:rPr>
              <a:t>)</a:t>
            </a:r>
            <a:endParaRPr lang="en-GB" sz="2200" dirty="0">
              <a:latin typeface="Myanmar Text" panose="020B0502040204020203" pitchFamily="34" charset="0"/>
              <a:cs typeface="Myanmar Text" panose="020B0502040204020203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Myanmar Text" panose="020B0502040204020203" pitchFamily="34" charset="0"/>
                <a:cs typeface="Myanmar Text" panose="020B0502040204020203" pitchFamily="34" charset="0"/>
              </a:rPr>
              <a:t>Being in groups with people one perceives as similar physically also reduces SPA.</a:t>
            </a: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Myanmar Text" panose="020B0502040204020203" pitchFamily="34" charset="0"/>
                <a:cs typeface="Myanmar Text" panose="020B0502040204020203" pitchFamily="34" charset="0"/>
              </a:rPr>
              <a:t>Females experience less SPA in group aerobic and weight training classes)</a:t>
            </a: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Myanmar Text" panose="020B0502040204020203" pitchFamily="34" charset="0"/>
                <a:cs typeface="Myanmar Text" panose="020B0502040204020203" pitchFamily="34" charset="0"/>
              </a:rPr>
              <a:t>Instructors who lead classes primarily for self-presentation reasons (e.g. an instructor who wants to show you that they are better than you) can cause high SPA</a:t>
            </a: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Myanmar Text" panose="020B0502040204020203" pitchFamily="34" charset="0"/>
                <a:cs typeface="Myanmar Text" panose="020B0502040204020203" pitchFamily="34" charset="0"/>
              </a:rPr>
              <a:t>Instructor who lead classes primarily for leadership (e.g. sensitive to client’s level) opportunities possess lower SPA</a:t>
            </a:r>
          </a:p>
          <a:p>
            <a:pPr eaLnBrk="1" hangingPunct="1">
              <a:lnSpc>
                <a:spcPct val="80000"/>
              </a:lnSpc>
            </a:pPr>
            <a:endParaRPr lang="en-GB" sz="2200" dirty="0">
              <a:latin typeface="Perpetu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800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Franklin Gothic Book" charset="0"/>
              </a:rPr>
              <a:t>Body Image &amp;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107048"/>
            <a:ext cx="7556313" cy="6102644"/>
          </a:xfrm>
        </p:spPr>
        <p:txBody>
          <a:bodyPr>
            <a:normAutofit/>
          </a:bodyPr>
          <a:lstStyle/>
          <a:p>
            <a:pPr marL="0" indent="0" eaLnBrk="1" fontAlgn="auto" hangingPunct="1">
              <a:spcBef>
                <a:spcPts val="580"/>
              </a:spcBef>
              <a:spcAft>
                <a:spcPts val="0"/>
              </a:spcAft>
              <a:buNone/>
              <a:defRPr/>
            </a:pPr>
            <a:endParaRPr lang="en-GB" dirty="0" smtClean="0">
              <a:ea typeface="+mn-ea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</a:rPr>
              <a:t>Findings: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Exercise training can lead to significant improvements in body image of women (Martin &amp; Lichtenberger, 2002)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Both aerobic and weight training improved body image with weight training having the greatest impact</a:t>
            </a:r>
            <a:r>
              <a:rPr lang="en-GB" dirty="0" smtClean="0">
                <a:ea typeface="+mn-ea"/>
              </a:rPr>
              <a:t>.</a:t>
            </a:r>
          </a:p>
          <a:p>
            <a:pPr marL="0" indent="0" eaLnBrk="1" fontAlgn="auto" hangingPunct="1">
              <a:spcBef>
                <a:spcPts val="580"/>
              </a:spcBef>
              <a:spcAft>
                <a:spcPts val="0"/>
              </a:spcAft>
              <a:buNone/>
              <a:defRPr/>
            </a:pPr>
            <a:endParaRPr lang="en-GB" dirty="0" smtClean="0">
              <a:ea typeface="+mn-ea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Exercisers are less dissatisfied with their weight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High active women evaluated their physical appearance better than inactive women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Women (active and inactive) are overly preoccupied with weight loss</a:t>
            </a: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00748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</a:rPr>
              <a:t>Research on Body Image and Exercise</a:t>
            </a:r>
            <a:endParaRPr lang="en-GB" dirty="0">
              <a:ea typeface="+mj-ea"/>
            </a:endParaRPr>
          </a:p>
        </p:txBody>
      </p:sp>
      <p:sp>
        <p:nvSpPr>
          <p:cNvPr id="2867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 2" panose="05020102010507070707" pitchFamily="18" charset="2"/>
              <a:buNone/>
            </a:pPr>
            <a:endParaRPr lang="en-GB" altLang="en-US" smtClean="0"/>
          </a:p>
          <a:p>
            <a:pPr eaLnBrk="1" hangingPunct="1"/>
            <a:r>
              <a:rPr lang="en-GB" altLang="en-US" smtClean="0"/>
              <a:t>Exercise training can lead to significant improvements in body image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Both aerobic exercise and weight training can improve body image, but researchers have found </a:t>
            </a:r>
            <a:r>
              <a:rPr lang="en-GB" altLang="en-US" i="1" smtClean="0"/>
              <a:t>weight training to be more effective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82245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</a:rPr>
              <a:t>Factors in Body Image Formation and Disturbance</a:t>
            </a:r>
            <a:endParaRPr lang="en-GB" dirty="0">
              <a:ea typeface="+mj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71500" y="1447800"/>
            <a:ext cx="8115300" cy="4572000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Media influence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Activity participation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Changes to body reality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>
              <a:ea typeface="+mn-ea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</a:rPr>
              <a:t>Media influence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Displaces personal body ideals with media-driven body ideals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Promotes strict and narrowly defined image of an ideal body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Promotes unrealistic ideals that are unattainable for the vast majority of the population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Perpetuates the misconception that bodies of fashion models and movie stars are the norm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02233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of the media – ‘Fitspiration’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Articles…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8990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1980" y="2760699"/>
            <a:ext cx="6464028" cy="933450"/>
          </a:xfrm>
        </p:spPr>
        <p:txBody>
          <a:bodyPr>
            <a:noAutofit/>
          </a:bodyPr>
          <a:lstStyle/>
          <a:p>
            <a:r>
              <a:rPr lang="en-US" sz="3200" dirty="0" smtClean="0"/>
              <a:t>The </a:t>
            </a:r>
            <a:r>
              <a:rPr lang="en-US" sz="3200" dirty="0" smtClean="0"/>
              <a:t>Impact </a:t>
            </a:r>
            <a:r>
              <a:rPr lang="en-US" sz="3200" dirty="0" smtClean="0"/>
              <a:t>of the </a:t>
            </a:r>
            <a:r>
              <a:rPr lang="en-US" sz="3200" dirty="0" smtClean="0"/>
              <a:t>individual in conjunction with the Exercise </a:t>
            </a:r>
            <a:r>
              <a:rPr lang="en-US" sz="3200" dirty="0" smtClean="0"/>
              <a:t>Environment</a:t>
            </a:r>
            <a:br>
              <a:rPr lang="en-US" sz="3200" dirty="0" smtClean="0"/>
            </a:b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51980" y="4624942"/>
            <a:ext cx="6858000" cy="1309255"/>
          </a:xfrm>
        </p:spPr>
        <p:txBody>
          <a:bodyPr>
            <a:normAutofit/>
          </a:bodyPr>
          <a:lstStyle/>
          <a:p>
            <a:r>
              <a:rPr lang="en-GB" dirty="0"/>
              <a:t>SHSS-5070 The Psychology of Exercise and Physical </a:t>
            </a:r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7419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538626"/>
          </a:xfrm>
        </p:spPr>
        <p:txBody>
          <a:bodyPr>
            <a:normAutofit fontScale="90000"/>
          </a:bodyPr>
          <a:lstStyle/>
          <a:p>
            <a:r>
              <a:rPr lang="en-US" dirty="0"/>
              <a:t>The </a:t>
            </a:r>
            <a:r>
              <a:rPr lang="en-US" dirty="0" smtClean="0"/>
              <a:t>role </a:t>
            </a:r>
            <a:r>
              <a:rPr lang="en-US" dirty="0" smtClean="0"/>
              <a:t>of </a:t>
            </a:r>
            <a:r>
              <a:rPr lang="en-US" dirty="0"/>
              <a:t>the exercise environment</a:t>
            </a:r>
            <a:r>
              <a:rPr lang="en-U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111106"/>
            <a:ext cx="7556313" cy="4542596"/>
          </a:xfrm>
        </p:spPr>
        <p:txBody>
          <a:bodyPr>
            <a:noAutofit/>
          </a:bodyPr>
          <a:lstStyle/>
          <a:p>
            <a:pPr marL="228600" lvl="1" indent="0">
              <a:buNone/>
            </a:pPr>
            <a:r>
              <a:rPr lang="en-US" sz="2400" dirty="0" smtClean="0"/>
              <a:t>Definitions for task 1</a:t>
            </a:r>
          </a:p>
          <a:p>
            <a:pPr lvl="1"/>
            <a:r>
              <a:rPr lang="en-US" sz="2400" dirty="0" smtClean="0">
                <a:solidFill>
                  <a:srgbClr val="FFFF00"/>
                </a:solidFill>
              </a:rPr>
              <a:t>Self </a:t>
            </a:r>
            <a:r>
              <a:rPr lang="en-US" sz="2400" dirty="0">
                <a:solidFill>
                  <a:srgbClr val="FFFF00"/>
                </a:solidFill>
              </a:rPr>
              <a:t>Presentation: </a:t>
            </a:r>
            <a:r>
              <a:rPr lang="en-US" sz="2400" dirty="0"/>
              <a:t>The selective presentation and omission of aspects of the self to create a desired impression and avoid undesired impressions with specific people in a social encounter, such as exercising in a gym environment (Hart et al. 1989; Leary, 1992).</a:t>
            </a:r>
          </a:p>
          <a:p>
            <a:pPr lvl="1"/>
            <a:r>
              <a:rPr lang="en-US" sz="2400" dirty="0">
                <a:solidFill>
                  <a:srgbClr val="FFFF00"/>
                </a:solidFill>
              </a:rPr>
              <a:t>Social Anxiety:  </a:t>
            </a:r>
            <a:r>
              <a:rPr lang="en-US" sz="2400" dirty="0"/>
              <a:t>The negative consequences that may be experienced when an individual doubts their ability to make a desired impression on others.</a:t>
            </a:r>
          </a:p>
          <a:p>
            <a:pPr lvl="1"/>
            <a:r>
              <a:rPr lang="en-US" sz="2400" dirty="0">
                <a:solidFill>
                  <a:srgbClr val="FFFF00"/>
                </a:solidFill>
              </a:rPr>
              <a:t>Social Physique Anxiety: </a:t>
            </a:r>
            <a:r>
              <a:rPr lang="en-US" sz="2400" dirty="0"/>
              <a:t>Perceive that their physique will be negatively evaluated by others.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484241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 smtClean="0"/>
              <a:t>role of </a:t>
            </a:r>
            <a:r>
              <a:rPr lang="en-US" dirty="0" smtClean="0"/>
              <a:t>the exercise environment…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847495"/>
            <a:ext cx="8029053" cy="460224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dirty="0" smtClean="0"/>
              <a:t>Have a look at the exercise environments available on campus and elsewhere…</a:t>
            </a:r>
          </a:p>
          <a:p>
            <a:pPr lvl="1"/>
            <a:r>
              <a:rPr lang="en-US" sz="2800" dirty="0" smtClean="0"/>
              <a:t>Gym / Swimming Pool / Classes?</a:t>
            </a:r>
          </a:p>
          <a:p>
            <a:pPr lvl="1"/>
            <a:endParaRPr lang="en-US" sz="2800" dirty="0" smtClean="0"/>
          </a:p>
          <a:p>
            <a:pPr lvl="1"/>
            <a:r>
              <a:rPr lang="en-US" sz="2800" dirty="0" smtClean="0"/>
              <a:t>Evaluate these in relation to a 19 year old female student who has just moved on to the campus and has low levels of self efficacy to exercise and self presentational concerns. </a:t>
            </a:r>
          </a:p>
          <a:p>
            <a:pPr lvl="1"/>
            <a:endParaRPr lang="en-US" sz="2800" dirty="0" smtClean="0"/>
          </a:p>
          <a:p>
            <a:pPr lvl="1"/>
            <a:r>
              <a:rPr lang="en-US" sz="2800" dirty="0" smtClean="0"/>
              <a:t>What strategies (be creative!) could be put in place to encourage the student to continue using the facilities and avoid social anxiety.</a:t>
            </a:r>
          </a:p>
          <a:p>
            <a:pPr lvl="1"/>
            <a:r>
              <a:rPr lang="en-US" sz="2800" b="1" u="sng" dirty="0" smtClean="0"/>
              <a:t>Research evidence to support your ideas…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7630216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2298598"/>
            <a:ext cx="7556313" cy="111610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Task:  The social context of the leisure setting…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79460"/>
            <a:ext cx="7556313" cy="470121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000" dirty="0">
              <a:solidFill>
                <a:schemeClr val="accent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8328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400" dirty="0" smtClean="0"/>
              <a:t>Task: </a:t>
            </a:r>
            <a:r>
              <a:rPr lang="en-US" sz="2400" dirty="0" smtClean="0"/>
              <a:t> </a:t>
            </a:r>
            <a:r>
              <a:rPr lang="en-US" sz="2400" b="1" i="1" dirty="0" smtClean="0"/>
              <a:t>Using relevant research</a:t>
            </a:r>
            <a:r>
              <a:rPr lang="en-US" sz="2400" dirty="0" smtClean="0"/>
              <a:t>, identify the </a:t>
            </a:r>
            <a:r>
              <a:rPr lang="en-US" sz="2400" dirty="0"/>
              <a:t>r</a:t>
            </a:r>
            <a:r>
              <a:rPr lang="en-US" sz="2400" dirty="0" smtClean="0"/>
              <a:t>ole </a:t>
            </a:r>
            <a:r>
              <a:rPr lang="en-US" sz="2400" dirty="0"/>
              <a:t>of exercise </a:t>
            </a:r>
            <a:r>
              <a:rPr lang="en-US" sz="2400" dirty="0" smtClean="0"/>
              <a:t>leaders in </a:t>
            </a:r>
            <a:r>
              <a:rPr lang="en-US" sz="2400" dirty="0"/>
              <a:t>relation to </a:t>
            </a:r>
            <a:r>
              <a:rPr lang="en-US" sz="2400" dirty="0" smtClean="0"/>
              <a:t>enjoyment </a:t>
            </a:r>
            <a:r>
              <a:rPr lang="en-US" sz="2400" dirty="0"/>
              <a:t>and </a:t>
            </a:r>
            <a:r>
              <a:rPr lang="en-US" sz="2400" dirty="0" smtClean="0"/>
              <a:t>adherence </a:t>
            </a:r>
            <a:r>
              <a:rPr lang="en-US" sz="2400" dirty="0"/>
              <a:t>to exercise?</a:t>
            </a:r>
            <a:r>
              <a:rPr lang="en-US" sz="2400" dirty="0" smtClean="0"/>
              <a:t>…(select one each…Work as a small group)</a:t>
            </a:r>
            <a:r>
              <a:rPr lang="en-US" sz="2400" dirty="0"/>
              <a:t/>
            </a:r>
            <a:br>
              <a:rPr lang="en-US" sz="2400" dirty="0"/>
            </a:b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193900"/>
            <a:ext cx="7556313" cy="442079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600" dirty="0" smtClean="0"/>
              <a:t>What is required for successful leadership in an exercise setting?</a:t>
            </a:r>
          </a:p>
          <a:p>
            <a:pPr marL="457200" lvl="2" indent="0">
              <a:buNone/>
            </a:pPr>
            <a:r>
              <a:rPr lang="en-US" sz="2200" dirty="0" smtClean="0"/>
              <a:t>	What </a:t>
            </a:r>
            <a:r>
              <a:rPr lang="en-US" sz="2200" dirty="0" smtClean="0"/>
              <a:t>leader characteristics are deemed important?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600" dirty="0" smtClean="0"/>
              <a:t>What is the impact of leadership style?</a:t>
            </a:r>
          </a:p>
          <a:p>
            <a:pPr marL="228600" lvl="1" indent="0">
              <a:buNone/>
            </a:pPr>
            <a:r>
              <a:rPr lang="en-US" sz="2600" dirty="0" smtClean="0"/>
              <a:t>	In </a:t>
            </a:r>
            <a:r>
              <a:rPr lang="en-US" sz="2600" dirty="0" smtClean="0"/>
              <a:t>particular – a health focused / appearance </a:t>
            </a:r>
            <a:r>
              <a:rPr lang="en-US" sz="2600" dirty="0" smtClean="0"/>
              <a:t>	focused </a:t>
            </a:r>
            <a:r>
              <a:rPr lang="en-US" sz="2600" dirty="0" smtClean="0"/>
              <a:t>/ socially enriched style…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600" dirty="0" smtClean="0"/>
              <a:t>How can a leader / leader </a:t>
            </a:r>
            <a:r>
              <a:rPr lang="en-US" sz="2600" dirty="0" err="1" smtClean="0"/>
              <a:t>behaviour</a:t>
            </a:r>
            <a:r>
              <a:rPr lang="en-US" sz="2600" dirty="0" smtClean="0"/>
              <a:t> impact upon social physique anxiety?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How can the type of clothing worn by the exerciser or instructor impact upon self presentation concerns?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What does the research suggest about mirrors in an exercise environment?</a:t>
            </a:r>
          </a:p>
          <a:p>
            <a:endParaRPr lang="en-US" sz="2600" dirty="0" smtClean="0"/>
          </a:p>
          <a:p>
            <a:endParaRPr lang="en-US" sz="26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0392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 factors – Intensity / Mode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INTENSITY</a:t>
            </a:r>
          </a:p>
          <a:p>
            <a:r>
              <a:rPr lang="en-US" dirty="0" smtClean="0"/>
              <a:t>Rose and </a:t>
            </a:r>
            <a:r>
              <a:rPr lang="en-US" dirty="0" err="1" smtClean="0"/>
              <a:t>Parfitt</a:t>
            </a:r>
            <a:r>
              <a:rPr lang="en-US" dirty="0" smtClean="0"/>
              <a:t> (2007) / </a:t>
            </a:r>
            <a:r>
              <a:rPr lang="en-US" dirty="0" err="1" smtClean="0"/>
              <a:t>kilpatrick</a:t>
            </a:r>
            <a:r>
              <a:rPr lang="en-US" dirty="0" smtClean="0"/>
              <a:t> et al. (2007) found positive affect significantly lower at high compared to low intensities.</a:t>
            </a:r>
          </a:p>
          <a:p>
            <a:r>
              <a:rPr lang="en-US" dirty="0" smtClean="0"/>
              <a:t>Less positive affect during hard short bout of exercise as opposed to longer moderate intensity bout.</a:t>
            </a:r>
          </a:p>
          <a:p>
            <a:r>
              <a:rPr lang="en-US" dirty="0" smtClean="0"/>
              <a:t>Decrease not maintained afterwards…Why?</a:t>
            </a:r>
          </a:p>
          <a:p>
            <a:r>
              <a:rPr lang="en-US" dirty="0" smtClean="0"/>
              <a:t>Inter-individual variability of responses.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Unique </a:t>
            </a:r>
            <a:r>
              <a:rPr lang="en-US" dirty="0" smtClean="0"/>
              <a:t>affective experience – lost in group data?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0911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Choose a preferred activity.</a:t>
            </a:r>
          </a:p>
          <a:p>
            <a:r>
              <a:rPr lang="en-US" dirty="0" err="1" smtClean="0"/>
              <a:t>Parfitt</a:t>
            </a:r>
            <a:r>
              <a:rPr lang="en-US" dirty="0" smtClean="0"/>
              <a:t> and Gledhill (2004) – greater psychological distress when low active adults performed their non preferred mode of exercise.</a:t>
            </a:r>
          </a:p>
          <a:p>
            <a:r>
              <a:rPr lang="en-US" dirty="0" smtClean="0"/>
              <a:t>Daley and Maynard (2003) – active males – greater negative affect during and after exercise which they had not chosen to do compared with when had choice.</a:t>
            </a:r>
          </a:p>
          <a:p>
            <a:r>
              <a:rPr lang="en-US" dirty="0" smtClean="0"/>
              <a:t>Also greater increase in negative affect following non preferred exercise compared to watching TV.</a:t>
            </a:r>
          </a:p>
          <a:p>
            <a:r>
              <a:rPr lang="en-US" dirty="0" smtClean="0"/>
              <a:t>Physical benefits – non preferred exercise </a:t>
            </a:r>
          </a:p>
          <a:p>
            <a:r>
              <a:rPr lang="en-US" dirty="0" smtClean="0"/>
              <a:t>For increased feeling state – better off watching TV.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1831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Person factors – Fitness / Training Status / Self-efficacy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FITNESS / TRAINING STATUS</a:t>
            </a:r>
          </a:p>
          <a:p>
            <a:r>
              <a:rPr lang="en-US" dirty="0" smtClean="0"/>
              <a:t>Backhouse et al. (2007) – less fit / untrained report more negative affect to exercise than trained. </a:t>
            </a:r>
          </a:p>
          <a:p>
            <a:r>
              <a:rPr lang="en-US" dirty="0" smtClean="0"/>
              <a:t>Intensity – light / mod / hard – trained much more positive affect in relation to pre- exercise level than untrained.</a:t>
            </a:r>
          </a:p>
          <a:p>
            <a:r>
              <a:rPr lang="en-US" dirty="0" smtClean="0"/>
              <a:t>Blanchard (2001) – similar results for a cycle ergometer session with unfit and highly fit females.</a:t>
            </a:r>
          </a:p>
          <a:p>
            <a:r>
              <a:rPr lang="en-US" dirty="0" smtClean="0"/>
              <a:t>Moderate intensity exercise fine – high intensity exercise caused negative affect for unfit females.</a:t>
            </a:r>
          </a:p>
          <a:p>
            <a:r>
              <a:rPr lang="en-US" dirty="0" smtClean="0"/>
              <a:t>Practical implications?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4907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</a:t>
            </a:r>
            <a:r>
              <a:rPr lang="en-US" dirty="0" smtClean="0"/>
              <a:t>individual’s </a:t>
            </a:r>
            <a:r>
              <a:rPr lang="en-US" dirty="0"/>
              <a:t>motives to exercise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7556313" cy="4605867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Exercising to control weight or improve body tone was associated with lower levels of body satisfaction (</a:t>
            </a:r>
            <a:r>
              <a:rPr lang="en-US" dirty="0" err="1" smtClean="0"/>
              <a:t>Tiggeman</a:t>
            </a:r>
            <a:r>
              <a:rPr lang="en-US" dirty="0" smtClean="0"/>
              <a:t> and Williamson, 2000).</a:t>
            </a:r>
          </a:p>
          <a:p>
            <a:r>
              <a:rPr lang="en-US" dirty="0" smtClean="0"/>
              <a:t>WC motives stronger in women than men.</a:t>
            </a:r>
          </a:p>
          <a:p>
            <a:r>
              <a:rPr lang="en-US" dirty="0" err="1" smtClean="0"/>
              <a:t>Strelan</a:t>
            </a:r>
            <a:r>
              <a:rPr lang="en-US" dirty="0" smtClean="0"/>
              <a:t> and Hargreaves (2005) examined the role of self-objectification (focus on external appearance and evaluation by others).</a:t>
            </a:r>
          </a:p>
          <a:p>
            <a:r>
              <a:rPr lang="en-US" dirty="0" smtClean="0"/>
              <a:t>Sample of women aged 16-25 years – those scoring high on self objectification more dissatisfied with their bodies if reported weight / appearance related motives for exercising.</a:t>
            </a:r>
          </a:p>
          <a:p>
            <a:r>
              <a:rPr lang="en-US" dirty="0" smtClean="0"/>
              <a:t>Impact of exercising for purely body-related reasons…</a:t>
            </a:r>
          </a:p>
          <a:p>
            <a:r>
              <a:rPr lang="en-US" dirty="0" smtClean="0"/>
              <a:t>Heightens the negative influence that self-objectification has on body esteem.</a:t>
            </a:r>
          </a:p>
        </p:txBody>
      </p:sp>
    </p:spTree>
    <p:extLst>
      <p:ext uri="{BB962C8B-B14F-4D97-AF65-F5344CB8AC3E}">
        <p14:creationId xmlns:p14="http://schemas.microsoft.com/office/powerpoint/2010/main" val="1340075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SELF EFFICACY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083777"/>
            <a:ext cx="7556313" cy="4554089"/>
          </a:xfrm>
        </p:spPr>
        <p:txBody>
          <a:bodyPr/>
          <a:lstStyle/>
          <a:p>
            <a:r>
              <a:rPr lang="en-US" dirty="0" smtClean="0"/>
              <a:t>Manipulated low self efficacy (told performance poor) = higher levels of distress and fatigue following information and additional stepping task (</a:t>
            </a:r>
            <a:r>
              <a:rPr lang="en-US" dirty="0" err="1" smtClean="0"/>
              <a:t>Mc</a:t>
            </a:r>
            <a:r>
              <a:rPr lang="en-US" dirty="0" smtClean="0"/>
              <a:t> </a:t>
            </a:r>
            <a:r>
              <a:rPr lang="en-US" dirty="0" err="1" smtClean="0"/>
              <a:t>Auley</a:t>
            </a:r>
            <a:r>
              <a:rPr lang="en-US" dirty="0" smtClean="0"/>
              <a:t> et al. 1999).</a:t>
            </a:r>
          </a:p>
          <a:p>
            <a:r>
              <a:rPr lang="en-US" dirty="0" smtClean="0"/>
              <a:t>Robbins et al. (2004) – adolescents with low self efficacy (not manipulated) associated with feeling worse during exercise.</a:t>
            </a:r>
          </a:p>
          <a:p>
            <a:r>
              <a:rPr lang="en-US" dirty="0" smtClean="0"/>
              <a:t>Effects of maturation – early stages of puberty felt worse than those at the later stages.</a:t>
            </a:r>
          </a:p>
          <a:p>
            <a:endParaRPr lang="en-US" dirty="0"/>
          </a:p>
          <a:p>
            <a:r>
              <a:rPr lang="en-US" dirty="0" smtClean="0"/>
              <a:t>Practical implications of self efficacy?</a:t>
            </a:r>
          </a:p>
        </p:txBody>
      </p:sp>
    </p:spTree>
    <p:extLst>
      <p:ext uri="{BB962C8B-B14F-4D97-AF65-F5344CB8AC3E}">
        <p14:creationId xmlns:p14="http://schemas.microsoft.com/office/powerpoint/2010/main" val="20222192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019" y="433645"/>
            <a:ext cx="7772400" cy="1508760"/>
          </a:xfrm>
        </p:spPr>
        <p:txBody>
          <a:bodyPr>
            <a:normAutofit fontScale="90000"/>
          </a:bodyPr>
          <a:lstStyle/>
          <a:p>
            <a:r>
              <a:rPr lang="en-US" dirty="0"/>
              <a:t>Environmental factors – Leadership Style / Mirrored Environments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Increased levels of perceived physical exhaustion when cycling with others in front of a mirror / rather than alone.</a:t>
            </a:r>
          </a:p>
          <a:p>
            <a:r>
              <a:rPr lang="en-US" dirty="0" smtClean="0"/>
              <a:t>Social comparisons – perception of evaluation</a:t>
            </a:r>
          </a:p>
          <a:p>
            <a:r>
              <a:rPr lang="en-US" dirty="0" smtClean="0"/>
              <a:t>Practical implications – increase SE (how?) / choice of environment – avoid mirrored.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5109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742694" y="277279"/>
            <a:ext cx="7556313" cy="1116106"/>
          </a:xfrm>
        </p:spPr>
        <p:txBody>
          <a:bodyPr/>
          <a:lstStyle/>
          <a:p>
            <a:pPr eaLnBrk="1" hangingPunct="1"/>
            <a:r>
              <a:rPr lang="en-GB" dirty="0">
                <a:latin typeface="Franklin Gothic Book" charset="0"/>
              </a:rPr>
              <a:t>Recommendations: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50" y="1512278"/>
            <a:ext cx="8572500" cy="5490796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>
              <a:ea typeface="+mn-ea"/>
            </a:endParaRP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</a:rPr>
              <a:t>People who enjoy their workouts show the biggest exercise related improvements in body image.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</a:rPr>
              <a:t>Fitness instructors need to teach people about body image and exercise behaviour.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</a:rPr>
              <a:t>Monitor progress of bodily changes in strength and body composition throughout your program.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</a:rPr>
              <a:t>Fitness instructors should encourage clients to wear loose-fitted, comfortable exercise attire.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</a:rPr>
              <a:t>Media promotion materials of classes or exercise campaigns should show a wide range of body shapes, sizes, and physical abilities.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</a:rPr>
              <a:t>Exercise programs should focus on improving physical function, strength, and endurance rather than on changing physical appearance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905305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1037</TotalTime>
  <Words>2057</Words>
  <Application>Microsoft Office PowerPoint</Application>
  <PresentationFormat>On-screen Show (4:3)</PresentationFormat>
  <Paragraphs>246</Paragraphs>
  <Slides>31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ＭＳ Ｐゴシック</vt:lpstr>
      <vt:lpstr>Arial</vt:lpstr>
      <vt:lpstr>Calibri</vt:lpstr>
      <vt:lpstr>Corbel</vt:lpstr>
      <vt:lpstr>Franklin Gothic Book</vt:lpstr>
      <vt:lpstr>Myanmar Text</vt:lpstr>
      <vt:lpstr>Perpetua</vt:lpstr>
      <vt:lpstr>Wingdings</vt:lpstr>
      <vt:lpstr>Wingdings 2</vt:lpstr>
      <vt:lpstr>Banded</vt:lpstr>
      <vt:lpstr>Physical Activity and Anxiety About the Body</vt:lpstr>
      <vt:lpstr>Body Image Defined </vt:lpstr>
      <vt:lpstr>Healthy Body Image</vt:lpstr>
      <vt:lpstr>Body Reality and Body Ideal </vt:lpstr>
      <vt:lpstr>Factors in Body Image Formation and Disturbance</vt:lpstr>
      <vt:lpstr>Activity Participation</vt:lpstr>
      <vt:lpstr>Why Is Body Image Important?</vt:lpstr>
      <vt:lpstr>Body Dysmorphic Disorder</vt:lpstr>
      <vt:lpstr>Relationship of Body Image  to Physical Well-Being</vt:lpstr>
      <vt:lpstr>Physical Activity and Anxiety About the Body</vt:lpstr>
      <vt:lpstr>Negative effect (mood) and exercise</vt:lpstr>
      <vt:lpstr>Suggested that a general response to exercise does not exist!</vt:lpstr>
      <vt:lpstr>  Mechanisms of Change </vt:lpstr>
      <vt:lpstr>Influence of Body Image on Exercise Behaviour</vt:lpstr>
      <vt:lpstr>Physical Activity and SPA</vt:lpstr>
      <vt:lpstr>Body Image &amp; Exercise</vt:lpstr>
      <vt:lpstr>Research on Body Image and Exercise</vt:lpstr>
      <vt:lpstr>Factors in Body Image Formation and Disturbance</vt:lpstr>
      <vt:lpstr>Role of the media – ‘Fitspiration’</vt:lpstr>
      <vt:lpstr>The Impact of the individual in conjunction with the Exercise Environment </vt:lpstr>
      <vt:lpstr>The role of the exercise environment…</vt:lpstr>
      <vt:lpstr>The role of the exercise environment…</vt:lpstr>
      <vt:lpstr>Task:  The social context of the leisure setting…</vt:lpstr>
      <vt:lpstr>Task:  Using relevant research, identify the role of exercise leaders in relation to enjoyment and adherence to exercise?…(select one each…Work as a small group) </vt:lpstr>
      <vt:lpstr>Exercise factors – Intensity / Mode  </vt:lpstr>
      <vt:lpstr>MODE</vt:lpstr>
      <vt:lpstr>Person factors – Fitness / Training Status / Self-efficacy  </vt:lpstr>
      <vt:lpstr>The individual’s motives to exercise </vt:lpstr>
      <vt:lpstr>SELF EFFICACY</vt:lpstr>
      <vt:lpstr>Environmental factors – Leadership Style / Mirrored Environments </vt:lpstr>
      <vt:lpstr>Recommendations: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Potential Negative Effects of Exercising</dc:title>
  <dc:creator>SHOE4</dc:creator>
  <cp:lastModifiedBy>Connaughton, Declan</cp:lastModifiedBy>
  <cp:revision>26</cp:revision>
  <cp:lastPrinted>2016-11-02T15:37:05Z</cp:lastPrinted>
  <dcterms:created xsi:type="dcterms:W3CDTF">2015-10-12T11:09:36Z</dcterms:created>
  <dcterms:modified xsi:type="dcterms:W3CDTF">2018-10-29T21:20:45Z</dcterms:modified>
</cp:coreProperties>
</file>