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7"/>
  </p:notesMasterIdLst>
  <p:handoutMasterIdLst>
    <p:handoutMasterId r:id="rId48"/>
  </p:handoutMasterIdLst>
  <p:sldIdLst>
    <p:sldId id="256" r:id="rId5"/>
    <p:sldId id="273" r:id="rId6"/>
    <p:sldId id="371" r:id="rId7"/>
    <p:sldId id="276" r:id="rId8"/>
    <p:sldId id="373" r:id="rId9"/>
    <p:sldId id="374" r:id="rId10"/>
    <p:sldId id="375" r:id="rId11"/>
    <p:sldId id="359" r:id="rId12"/>
    <p:sldId id="343" r:id="rId13"/>
    <p:sldId id="308" r:id="rId14"/>
    <p:sldId id="346" r:id="rId15"/>
    <p:sldId id="372" r:id="rId16"/>
    <p:sldId id="280" r:id="rId17"/>
    <p:sldId id="287" r:id="rId18"/>
    <p:sldId id="297" r:id="rId19"/>
    <p:sldId id="302" r:id="rId20"/>
    <p:sldId id="349" r:id="rId21"/>
    <p:sldId id="350" r:id="rId22"/>
    <p:sldId id="361" r:id="rId23"/>
    <p:sldId id="351" r:id="rId24"/>
    <p:sldId id="307" r:id="rId25"/>
    <p:sldId id="290" r:id="rId26"/>
    <p:sldId id="352" r:id="rId27"/>
    <p:sldId id="353" r:id="rId28"/>
    <p:sldId id="315" r:id="rId29"/>
    <p:sldId id="314" r:id="rId30"/>
    <p:sldId id="342" r:id="rId31"/>
    <p:sldId id="356" r:id="rId32"/>
    <p:sldId id="363" r:id="rId33"/>
    <p:sldId id="366" r:id="rId34"/>
    <p:sldId id="367" r:id="rId35"/>
    <p:sldId id="368" r:id="rId36"/>
    <p:sldId id="301" r:id="rId37"/>
    <p:sldId id="306" r:id="rId38"/>
    <p:sldId id="329" r:id="rId39"/>
    <p:sldId id="330" r:id="rId40"/>
    <p:sldId id="331" r:id="rId41"/>
    <p:sldId id="332" r:id="rId42"/>
    <p:sldId id="333" r:id="rId43"/>
    <p:sldId id="334" r:id="rId44"/>
    <p:sldId id="357" r:id="rId45"/>
    <p:sldId id="369"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13" autoAdjust="0"/>
    <p:restoredTop sz="94629" autoAdjust="0"/>
  </p:normalViewPr>
  <p:slideViewPr>
    <p:cSldViewPr>
      <p:cViewPr varScale="1">
        <p:scale>
          <a:sx n="87" d="100"/>
          <a:sy n="87" d="100"/>
        </p:scale>
        <p:origin x="1374" y="90"/>
      </p:cViewPr>
      <p:guideLst>
        <p:guide orient="horz" pos="2160"/>
        <p:guide pos="2880"/>
      </p:guideLst>
    </p:cSldViewPr>
  </p:slideViewPr>
  <p:outlineViewPr>
    <p:cViewPr>
      <p:scale>
        <a:sx n="33" d="100"/>
        <a:sy n="33" d="100"/>
      </p:scale>
      <p:origin x="0" y="20322"/>
    </p:cViewPr>
  </p:outlineViewPr>
  <p:notesTextViewPr>
    <p:cViewPr>
      <p:scale>
        <a:sx n="1" d="1"/>
        <a:sy n="1" d="1"/>
      </p:scale>
      <p:origin x="0" y="0"/>
    </p:cViewPr>
  </p:notesTextViewPr>
  <p:sorterViewPr>
    <p:cViewPr>
      <p:scale>
        <a:sx n="100" d="100"/>
        <a:sy n="100" d="100"/>
      </p:scale>
      <p:origin x="0" y="5526"/>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image" Target="../media/image16.wmf"/><Relationship Id="rId1" Type="http://schemas.openxmlformats.org/officeDocument/2006/relationships/image" Target="../media/image15.wmf"/></Relationships>
</file>

<file path=ppt/diagrams/_rels/drawing1.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image" Target="../media/image16.wmf"/><Relationship Id="rId1" Type="http://schemas.openxmlformats.org/officeDocument/2006/relationships/image" Target="../media/image15.wmf"/></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B1BE5F-0F83-4689-8F34-D133B6C26177}" type="doc">
      <dgm:prSet loTypeId="urn:microsoft.com/office/officeart/2008/layout/PictureStrips" loCatId="picture" qsTypeId="urn:microsoft.com/office/officeart/2005/8/quickstyle/simple1" qsCatId="simple" csTypeId="urn:microsoft.com/office/officeart/2005/8/colors/accent1_2" csCatId="accent1" phldr="1"/>
      <dgm:spPr/>
      <dgm:t>
        <a:bodyPr/>
        <a:lstStyle/>
        <a:p>
          <a:endParaRPr lang="en-GB"/>
        </a:p>
      </dgm:t>
    </dgm:pt>
    <dgm:pt modelId="{E9AE7454-E8D5-457B-82AD-9402A063F9BF}">
      <dgm:prSet phldrT="[Text]"/>
      <dgm:spPr>
        <a:ln w="19050">
          <a:solidFill>
            <a:schemeClr val="bg2">
              <a:lumMod val="40000"/>
              <a:lumOff val="60000"/>
            </a:schemeClr>
          </a:solidFill>
        </a:ln>
      </dgm:spPr>
      <dgm:t>
        <a:bodyPr/>
        <a:lstStyle/>
        <a:p>
          <a:r>
            <a:rPr lang="en-US" dirty="0" smtClean="0">
              <a:solidFill>
                <a:schemeClr val="tx1"/>
              </a:solidFill>
            </a:rPr>
            <a:t>Can contribute significant value through their expertise and passion</a:t>
          </a:r>
          <a:endParaRPr lang="en-GB" dirty="0">
            <a:solidFill>
              <a:schemeClr val="tx1"/>
            </a:solidFill>
          </a:endParaRPr>
        </a:p>
      </dgm:t>
    </dgm:pt>
    <dgm:pt modelId="{29374237-AEFB-4D5B-ACFF-6E86E59EEF55}" type="parTrans" cxnId="{1A2D1303-21AC-42BD-AC99-548DEA92C1D2}">
      <dgm:prSet/>
      <dgm:spPr/>
      <dgm:t>
        <a:bodyPr/>
        <a:lstStyle/>
        <a:p>
          <a:endParaRPr lang="en-GB">
            <a:solidFill>
              <a:schemeClr val="tx2"/>
            </a:solidFill>
          </a:endParaRPr>
        </a:p>
      </dgm:t>
    </dgm:pt>
    <dgm:pt modelId="{ED7EFFA4-5B0E-4C52-8BAB-4BE20CCA4654}" type="sibTrans" cxnId="{1A2D1303-21AC-42BD-AC99-548DEA92C1D2}">
      <dgm:prSet/>
      <dgm:spPr/>
      <dgm:t>
        <a:bodyPr/>
        <a:lstStyle/>
        <a:p>
          <a:endParaRPr lang="en-GB">
            <a:solidFill>
              <a:schemeClr val="tx2"/>
            </a:solidFill>
          </a:endParaRPr>
        </a:p>
      </dgm:t>
    </dgm:pt>
    <dgm:pt modelId="{736F3EB2-A7F8-4A24-9903-AFAF39A12613}">
      <dgm:prSet phldrT="[Text]"/>
      <dgm:spPr>
        <a:ln w="19050">
          <a:solidFill>
            <a:schemeClr val="bg2">
              <a:lumMod val="40000"/>
              <a:lumOff val="60000"/>
            </a:schemeClr>
          </a:solidFill>
        </a:ln>
      </dgm:spPr>
      <dgm:t>
        <a:bodyPr/>
        <a:lstStyle/>
        <a:p>
          <a:r>
            <a:rPr lang="en-US" dirty="0" smtClean="0">
              <a:solidFill>
                <a:schemeClr val="tx1"/>
              </a:solidFill>
            </a:rPr>
            <a:t>Often control information, funding and resources</a:t>
          </a:r>
          <a:endParaRPr lang="en-GB" dirty="0">
            <a:solidFill>
              <a:schemeClr val="tx1"/>
            </a:solidFill>
          </a:endParaRPr>
        </a:p>
      </dgm:t>
    </dgm:pt>
    <dgm:pt modelId="{DFC9B9DC-9EA9-44C2-84B4-F31A6E96851F}" type="parTrans" cxnId="{277E78E6-A1BC-414A-9AE5-B3A946EEB516}">
      <dgm:prSet/>
      <dgm:spPr/>
      <dgm:t>
        <a:bodyPr/>
        <a:lstStyle/>
        <a:p>
          <a:endParaRPr lang="en-GB">
            <a:solidFill>
              <a:schemeClr val="tx2"/>
            </a:solidFill>
          </a:endParaRPr>
        </a:p>
      </dgm:t>
    </dgm:pt>
    <dgm:pt modelId="{F0731FCD-4358-4555-B6C9-01EC2DBF8541}" type="sibTrans" cxnId="{277E78E6-A1BC-414A-9AE5-B3A946EEB516}">
      <dgm:prSet/>
      <dgm:spPr/>
      <dgm:t>
        <a:bodyPr/>
        <a:lstStyle/>
        <a:p>
          <a:endParaRPr lang="en-GB">
            <a:solidFill>
              <a:schemeClr val="tx2"/>
            </a:solidFill>
          </a:endParaRPr>
        </a:p>
      </dgm:t>
    </dgm:pt>
    <dgm:pt modelId="{C3EFED0D-4410-4C75-921B-64CD58CB6D26}">
      <dgm:prSet phldrT="[Text]"/>
      <dgm:spPr>
        <a:ln w="19050">
          <a:solidFill>
            <a:schemeClr val="bg2">
              <a:lumMod val="40000"/>
              <a:lumOff val="60000"/>
            </a:schemeClr>
          </a:solidFill>
        </a:ln>
      </dgm:spPr>
      <dgm:t>
        <a:bodyPr/>
        <a:lstStyle/>
        <a:p>
          <a:r>
            <a:rPr lang="en-US" dirty="0" smtClean="0">
              <a:solidFill>
                <a:schemeClr val="tx1"/>
              </a:solidFill>
            </a:rPr>
            <a:t>Can derail the entire project if their expectations are not managed</a:t>
          </a:r>
          <a:endParaRPr lang="en-GB" dirty="0">
            <a:solidFill>
              <a:schemeClr val="tx1"/>
            </a:solidFill>
          </a:endParaRPr>
        </a:p>
      </dgm:t>
    </dgm:pt>
    <dgm:pt modelId="{9187E107-3AE4-4DDC-93CF-930FB327BAB8}" type="parTrans" cxnId="{F705320A-C8A5-45CE-9A3E-2E2A15D7643A}">
      <dgm:prSet/>
      <dgm:spPr/>
      <dgm:t>
        <a:bodyPr/>
        <a:lstStyle/>
        <a:p>
          <a:endParaRPr lang="en-GB">
            <a:solidFill>
              <a:schemeClr val="tx2"/>
            </a:solidFill>
          </a:endParaRPr>
        </a:p>
      </dgm:t>
    </dgm:pt>
    <dgm:pt modelId="{9DEC2361-32F1-42BF-B80A-983BB7196BB2}" type="sibTrans" cxnId="{F705320A-C8A5-45CE-9A3E-2E2A15D7643A}">
      <dgm:prSet/>
      <dgm:spPr/>
      <dgm:t>
        <a:bodyPr/>
        <a:lstStyle/>
        <a:p>
          <a:endParaRPr lang="en-GB">
            <a:solidFill>
              <a:schemeClr val="tx2"/>
            </a:solidFill>
          </a:endParaRPr>
        </a:p>
      </dgm:t>
    </dgm:pt>
    <dgm:pt modelId="{D673DC9F-73DF-4C0B-AC35-9A2835DFE2D8}" type="pres">
      <dgm:prSet presAssocID="{BEB1BE5F-0F83-4689-8F34-D133B6C26177}" presName="Name0" presStyleCnt="0">
        <dgm:presLayoutVars>
          <dgm:dir/>
          <dgm:resizeHandles val="exact"/>
        </dgm:presLayoutVars>
      </dgm:prSet>
      <dgm:spPr/>
      <dgm:t>
        <a:bodyPr/>
        <a:lstStyle/>
        <a:p>
          <a:endParaRPr lang="en-GB"/>
        </a:p>
      </dgm:t>
    </dgm:pt>
    <dgm:pt modelId="{44F50BEC-1977-4576-B10B-0392BA3D06F8}" type="pres">
      <dgm:prSet presAssocID="{E9AE7454-E8D5-457B-82AD-9402A063F9BF}" presName="composite" presStyleCnt="0"/>
      <dgm:spPr/>
    </dgm:pt>
    <dgm:pt modelId="{5804D115-4BD9-4235-8FD5-4F2D7B1E7F42}" type="pres">
      <dgm:prSet presAssocID="{E9AE7454-E8D5-457B-82AD-9402A063F9BF}" presName="rect1" presStyleLbl="trAlignAcc1" presStyleIdx="0" presStyleCnt="3" custScaleX="129693">
        <dgm:presLayoutVars>
          <dgm:bulletEnabled val="1"/>
        </dgm:presLayoutVars>
      </dgm:prSet>
      <dgm:spPr/>
      <dgm:t>
        <a:bodyPr/>
        <a:lstStyle/>
        <a:p>
          <a:endParaRPr lang="en-GB"/>
        </a:p>
      </dgm:t>
    </dgm:pt>
    <dgm:pt modelId="{53FD65D9-C14A-4096-8DB9-49C1BD636D19}" type="pres">
      <dgm:prSet presAssocID="{E9AE7454-E8D5-457B-82AD-9402A063F9BF}" presName="rect2" presStyleLbl="fgImgPlace1" presStyleIdx="0" presStyleCnt="3" custScaleX="126608" custLinFactX="-28035" custLinFactNeighborX="-100000" custLinFactNeighborY="11494"/>
      <dgm:spPr>
        <a:blipFill dpi="0" rotWithShape="1">
          <a:blip xmlns:r="http://schemas.openxmlformats.org/officeDocument/2006/relationships" r:embed="rId1" cstate="print">
            <a:extLst/>
          </a:blip>
          <a:srcRect/>
          <a:stretch>
            <a:fillRect/>
          </a:stretch>
        </a:blipFill>
      </dgm:spPr>
      <dgm:t>
        <a:bodyPr/>
        <a:lstStyle/>
        <a:p>
          <a:endParaRPr lang="en-GB"/>
        </a:p>
      </dgm:t>
    </dgm:pt>
    <dgm:pt modelId="{810660D6-FC10-439C-A8CA-DBB643C14934}" type="pres">
      <dgm:prSet presAssocID="{ED7EFFA4-5B0E-4C52-8BAB-4BE20CCA4654}" presName="sibTrans" presStyleCnt="0"/>
      <dgm:spPr/>
    </dgm:pt>
    <dgm:pt modelId="{61ED66E0-90FE-4744-985A-3E378A66FDA4}" type="pres">
      <dgm:prSet presAssocID="{C3EFED0D-4410-4C75-921B-64CD58CB6D26}" presName="composite" presStyleCnt="0"/>
      <dgm:spPr/>
    </dgm:pt>
    <dgm:pt modelId="{1C8CACED-3348-421A-B6E0-F90355A9041E}" type="pres">
      <dgm:prSet presAssocID="{C3EFED0D-4410-4C75-921B-64CD58CB6D26}" presName="rect1" presStyleLbl="trAlignAcc1" presStyleIdx="1" presStyleCnt="3" custScaleX="129693">
        <dgm:presLayoutVars>
          <dgm:bulletEnabled val="1"/>
        </dgm:presLayoutVars>
      </dgm:prSet>
      <dgm:spPr/>
      <dgm:t>
        <a:bodyPr/>
        <a:lstStyle/>
        <a:p>
          <a:endParaRPr lang="en-GB"/>
        </a:p>
      </dgm:t>
    </dgm:pt>
    <dgm:pt modelId="{99A980A0-5A8E-4E26-A8FA-19DC0C1812E6}" type="pres">
      <dgm:prSet presAssocID="{C3EFED0D-4410-4C75-921B-64CD58CB6D26}" presName="rect2" presStyleLbl="fgImgPlace1" presStyleIdx="1" presStyleCnt="3" custScaleX="130736" custLinFactX="-28035" custLinFactNeighborX="-100000" custLinFactNeighborY="11494"/>
      <dgm:spPr>
        <a:blipFill dpi="0" rotWithShape="1">
          <a:blip xmlns:r="http://schemas.openxmlformats.org/officeDocument/2006/relationships" r:embed="rId2">
            <a:extLst/>
          </a:blip>
          <a:srcRect/>
          <a:stretch>
            <a:fillRect/>
          </a:stretch>
        </a:blipFill>
      </dgm:spPr>
      <dgm:t>
        <a:bodyPr/>
        <a:lstStyle/>
        <a:p>
          <a:endParaRPr lang="en-GB"/>
        </a:p>
      </dgm:t>
    </dgm:pt>
    <dgm:pt modelId="{176932D6-0DDA-4072-A09B-562825CD35CC}" type="pres">
      <dgm:prSet presAssocID="{9DEC2361-32F1-42BF-B80A-983BB7196BB2}" presName="sibTrans" presStyleCnt="0"/>
      <dgm:spPr/>
    </dgm:pt>
    <dgm:pt modelId="{784F933C-4533-41A1-9F62-D3A801A98CAD}" type="pres">
      <dgm:prSet presAssocID="{736F3EB2-A7F8-4A24-9903-AFAF39A12613}" presName="composite" presStyleCnt="0"/>
      <dgm:spPr/>
    </dgm:pt>
    <dgm:pt modelId="{D394B2A9-4B77-4926-97CB-29BB1B29E292}" type="pres">
      <dgm:prSet presAssocID="{736F3EB2-A7F8-4A24-9903-AFAF39A12613}" presName="rect1" presStyleLbl="trAlignAcc1" presStyleIdx="2" presStyleCnt="3" custScaleX="129693">
        <dgm:presLayoutVars>
          <dgm:bulletEnabled val="1"/>
        </dgm:presLayoutVars>
      </dgm:prSet>
      <dgm:spPr/>
      <dgm:t>
        <a:bodyPr/>
        <a:lstStyle/>
        <a:p>
          <a:endParaRPr lang="en-GB"/>
        </a:p>
      </dgm:t>
    </dgm:pt>
    <dgm:pt modelId="{52BAE564-0D17-4C6C-9723-84D1A7461F76}" type="pres">
      <dgm:prSet presAssocID="{736F3EB2-A7F8-4A24-9903-AFAF39A12613}" presName="rect2" presStyleLbl="fgImgPlace1" presStyleIdx="2" presStyleCnt="3" custScaleX="122565" custLinFactX="-52279" custLinFactNeighborX="-100000" custLinFactNeighborY="-2161"/>
      <dgm:spPr>
        <a:blipFill dpi="0" rotWithShape="1">
          <a:blip xmlns:r="http://schemas.openxmlformats.org/officeDocument/2006/relationships" r:embed="rId3"/>
          <a:srcRect/>
          <a:stretch>
            <a:fillRect/>
          </a:stretch>
        </a:blipFill>
      </dgm:spPr>
    </dgm:pt>
  </dgm:ptLst>
  <dgm:cxnLst>
    <dgm:cxn modelId="{277E78E6-A1BC-414A-9AE5-B3A946EEB516}" srcId="{BEB1BE5F-0F83-4689-8F34-D133B6C26177}" destId="{736F3EB2-A7F8-4A24-9903-AFAF39A12613}" srcOrd="2" destOrd="0" parTransId="{DFC9B9DC-9EA9-44C2-84B4-F31A6E96851F}" sibTransId="{F0731FCD-4358-4555-B6C9-01EC2DBF8541}"/>
    <dgm:cxn modelId="{92A3902E-3E5D-47CB-9568-3D344286C751}" type="presOf" srcId="{C3EFED0D-4410-4C75-921B-64CD58CB6D26}" destId="{1C8CACED-3348-421A-B6E0-F90355A9041E}" srcOrd="0" destOrd="0" presId="urn:microsoft.com/office/officeart/2008/layout/PictureStrips"/>
    <dgm:cxn modelId="{F705320A-C8A5-45CE-9A3E-2E2A15D7643A}" srcId="{BEB1BE5F-0F83-4689-8F34-D133B6C26177}" destId="{C3EFED0D-4410-4C75-921B-64CD58CB6D26}" srcOrd="1" destOrd="0" parTransId="{9187E107-3AE4-4DDC-93CF-930FB327BAB8}" sibTransId="{9DEC2361-32F1-42BF-B80A-983BB7196BB2}"/>
    <dgm:cxn modelId="{1A2D1303-21AC-42BD-AC99-548DEA92C1D2}" srcId="{BEB1BE5F-0F83-4689-8F34-D133B6C26177}" destId="{E9AE7454-E8D5-457B-82AD-9402A063F9BF}" srcOrd="0" destOrd="0" parTransId="{29374237-AEFB-4D5B-ACFF-6E86E59EEF55}" sibTransId="{ED7EFFA4-5B0E-4C52-8BAB-4BE20CCA4654}"/>
    <dgm:cxn modelId="{C0B1B563-7036-42FE-BED3-C10EB4A484E4}" type="presOf" srcId="{BEB1BE5F-0F83-4689-8F34-D133B6C26177}" destId="{D673DC9F-73DF-4C0B-AC35-9A2835DFE2D8}" srcOrd="0" destOrd="0" presId="urn:microsoft.com/office/officeart/2008/layout/PictureStrips"/>
    <dgm:cxn modelId="{357854BA-B3FA-45FD-9EAA-3F59566CA8F1}" type="presOf" srcId="{E9AE7454-E8D5-457B-82AD-9402A063F9BF}" destId="{5804D115-4BD9-4235-8FD5-4F2D7B1E7F42}" srcOrd="0" destOrd="0" presId="urn:microsoft.com/office/officeart/2008/layout/PictureStrips"/>
    <dgm:cxn modelId="{36E837D7-BBF5-4BF8-9D91-1501245D0B61}" type="presOf" srcId="{736F3EB2-A7F8-4A24-9903-AFAF39A12613}" destId="{D394B2A9-4B77-4926-97CB-29BB1B29E292}" srcOrd="0" destOrd="0" presId="urn:microsoft.com/office/officeart/2008/layout/PictureStrips"/>
    <dgm:cxn modelId="{A66FDB35-8E8B-47F9-B17B-56905F5FA749}" type="presParOf" srcId="{D673DC9F-73DF-4C0B-AC35-9A2835DFE2D8}" destId="{44F50BEC-1977-4576-B10B-0392BA3D06F8}" srcOrd="0" destOrd="0" presId="urn:microsoft.com/office/officeart/2008/layout/PictureStrips"/>
    <dgm:cxn modelId="{2EA96DE3-8F6F-4239-B14F-856BF8EB5EA4}" type="presParOf" srcId="{44F50BEC-1977-4576-B10B-0392BA3D06F8}" destId="{5804D115-4BD9-4235-8FD5-4F2D7B1E7F42}" srcOrd="0" destOrd="0" presId="urn:microsoft.com/office/officeart/2008/layout/PictureStrips"/>
    <dgm:cxn modelId="{9EEB8E11-0094-42CD-AFA6-190D724CC1E8}" type="presParOf" srcId="{44F50BEC-1977-4576-B10B-0392BA3D06F8}" destId="{53FD65D9-C14A-4096-8DB9-49C1BD636D19}" srcOrd="1" destOrd="0" presId="urn:microsoft.com/office/officeart/2008/layout/PictureStrips"/>
    <dgm:cxn modelId="{F94C6BA9-381B-4093-9115-170F85A3E1CD}" type="presParOf" srcId="{D673DC9F-73DF-4C0B-AC35-9A2835DFE2D8}" destId="{810660D6-FC10-439C-A8CA-DBB643C14934}" srcOrd="1" destOrd="0" presId="urn:microsoft.com/office/officeart/2008/layout/PictureStrips"/>
    <dgm:cxn modelId="{6D453D01-2856-44AA-96A5-D392713D3EBC}" type="presParOf" srcId="{D673DC9F-73DF-4C0B-AC35-9A2835DFE2D8}" destId="{61ED66E0-90FE-4744-985A-3E378A66FDA4}" srcOrd="2" destOrd="0" presId="urn:microsoft.com/office/officeart/2008/layout/PictureStrips"/>
    <dgm:cxn modelId="{20E25553-4CB0-4D6E-A78A-6FCBB7E6E1E8}" type="presParOf" srcId="{61ED66E0-90FE-4744-985A-3E378A66FDA4}" destId="{1C8CACED-3348-421A-B6E0-F90355A9041E}" srcOrd="0" destOrd="0" presId="urn:microsoft.com/office/officeart/2008/layout/PictureStrips"/>
    <dgm:cxn modelId="{D4319CB2-BE64-45B0-A7CF-FB90471020D7}" type="presParOf" srcId="{61ED66E0-90FE-4744-985A-3E378A66FDA4}" destId="{99A980A0-5A8E-4E26-A8FA-19DC0C1812E6}" srcOrd="1" destOrd="0" presId="urn:microsoft.com/office/officeart/2008/layout/PictureStrips"/>
    <dgm:cxn modelId="{973B6867-143B-4460-984D-978C97759F80}" type="presParOf" srcId="{D673DC9F-73DF-4C0B-AC35-9A2835DFE2D8}" destId="{176932D6-0DDA-4072-A09B-562825CD35CC}" srcOrd="3" destOrd="0" presId="urn:microsoft.com/office/officeart/2008/layout/PictureStrips"/>
    <dgm:cxn modelId="{BFEC4178-2BA0-463A-93C3-0540B1DA69F3}" type="presParOf" srcId="{D673DC9F-73DF-4C0B-AC35-9A2835DFE2D8}" destId="{784F933C-4533-41A1-9F62-D3A801A98CAD}" srcOrd="4" destOrd="0" presId="urn:microsoft.com/office/officeart/2008/layout/PictureStrips"/>
    <dgm:cxn modelId="{7A118CB7-5D1C-48B4-86DA-399D106BE3B8}" type="presParOf" srcId="{784F933C-4533-41A1-9F62-D3A801A98CAD}" destId="{D394B2A9-4B77-4926-97CB-29BB1B29E292}" srcOrd="0" destOrd="0" presId="urn:microsoft.com/office/officeart/2008/layout/PictureStrips"/>
    <dgm:cxn modelId="{DACEF909-FA0F-41E0-981F-A264FCE16FCA}" type="presParOf" srcId="{784F933C-4533-41A1-9F62-D3A801A98CAD}" destId="{52BAE564-0D17-4C6C-9723-84D1A7461F76}"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04D115-4BD9-4235-8FD5-4F2D7B1E7F42}">
      <dsp:nvSpPr>
        <dsp:cNvPr id="0" name=""/>
        <dsp:cNvSpPr/>
      </dsp:nvSpPr>
      <dsp:spPr>
        <a:xfrm>
          <a:off x="1452333" y="359894"/>
          <a:ext cx="6163133" cy="1485029"/>
        </a:xfrm>
        <a:prstGeom prst="rect">
          <a:avLst/>
        </a:prstGeom>
        <a:solidFill>
          <a:schemeClr val="lt1">
            <a:alpha val="40000"/>
            <a:hueOff val="0"/>
            <a:satOff val="0"/>
            <a:lumOff val="0"/>
            <a:alphaOff val="0"/>
          </a:schemeClr>
        </a:solidFill>
        <a:ln w="19050" cap="flat" cmpd="sng" algn="ctr">
          <a:solidFill>
            <a:schemeClr val="bg2">
              <a:lumMod val="40000"/>
              <a:lumOff val="6000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05860" tIns="118110" rIns="118110" bIns="118110" numCol="1" spcCol="1270" anchor="ctr" anchorCtr="0">
          <a:noAutofit/>
        </a:bodyPr>
        <a:lstStyle/>
        <a:p>
          <a:pPr lvl="0" algn="l" defTabSz="1377950">
            <a:lnSpc>
              <a:spcPct val="90000"/>
            </a:lnSpc>
            <a:spcBef>
              <a:spcPct val="0"/>
            </a:spcBef>
            <a:spcAft>
              <a:spcPct val="35000"/>
            </a:spcAft>
          </a:pPr>
          <a:r>
            <a:rPr lang="en-US" sz="3100" kern="1200" dirty="0" smtClean="0">
              <a:solidFill>
                <a:schemeClr val="tx1"/>
              </a:solidFill>
            </a:rPr>
            <a:t>Can contribute significant value through their expertise and passion</a:t>
          </a:r>
          <a:endParaRPr lang="en-GB" sz="3100" kern="1200" dirty="0">
            <a:solidFill>
              <a:schemeClr val="tx1"/>
            </a:solidFill>
          </a:endParaRPr>
        </a:p>
      </dsp:txBody>
      <dsp:txXfrm>
        <a:off x="1452333" y="359894"/>
        <a:ext cx="6163133" cy="1485029"/>
      </dsp:txXfrm>
    </dsp:sp>
    <dsp:sp modelId="{53FD65D9-C14A-4096-8DB9-49C1BD636D19}">
      <dsp:nvSpPr>
        <dsp:cNvPr id="0" name=""/>
        <dsp:cNvSpPr/>
      </dsp:nvSpPr>
      <dsp:spPr>
        <a:xfrm>
          <a:off x="490601" y="324613"/>
          <a:ext cx="1316116" cy="1559280"/>
        </a:xfrm>
        <a:prstGeom prst="rect">
          <a:avLst/>
        </a:prstGeom>
        <a:blipFill dpi="0" rotWithShape="1">
          <a:blip xmlns:r="http://schemas.openxmlformats.org/officeDocument/2006/relationships" r:embed="rId1" cstate="print">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C8CACED-3348-421A-B6E0-F90355A9041E}">
      <dsp:nvSpPr>
        <dsp:cNvPr id="0" name=""/>
        <dsp:cNvSpPr/>
      </dsp:nvSpPr>
      <dsp:spPr>
        <a:xfrm>
          <a:off x="1452333" y="2229381"/>
          <a:ext cx="6163133" cy="1485029"/>
        </a:xfrm>
        <a:prstGeom prst="rect">
          <a:avLst/>
        </a:prstGeom>
        <a:solidFill>
          <a:schemeClr val="lt1">
            <a:alpha val="40000"/>
            <a:hueOff val="0"/>
            <a:satOff val="0"/>
            <a:lumOff val="0"/>
            <a:alphaOff val="0"/>
          </a:schemeClr>
        </a:solidFill>
        <a:ln w="19050" cap="flat" cmpd="sng" algn="ctr">
          <a:solidFill>
            <a:schemeClr val="bg2">
              <a:lumMod val="40000"/>
              <a:lumOff val="6000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05860" tIns="118110" rIns="118110" bIns="118110" numCol="1" spcCol="1270" anchor="ctr" anchorCtr="0">
          <a:noAutofit/>
        </a:bodyPr>
        <a:lstStyle/>
        <a:p>
          <a:pPr lvl="0" algn="l" defTabSz="1377950">
            <a:lnSpc>
              <a:spcPct val="90000"/>
            </a:lnSpc>
            <a:spcBef>
              <a:spcPct val="0"/>
            </a:spcBef>
            <a:spcAft>
              <a:spcPct val="35000"/>
            </a:spcAft>
          </a:pPr>
          <a:r>
            <a:rPr lang="en-US" sz="3100" kern="1200" dirty="0" smtClean="0">
              <a:solidFill>
                <a:schemeClr val="tx1"/>
              </a:solidFill>
            </a:rPr>
            <a:t>Can derail the entire project if their expectations are not managed</a:t>
          </a:r>
          <a:endParaRPr lang="en-GB" sz="3100" kern="1200" dirty="0">
            <a:solidFill>
              <a:schemeClr val="tx1"/>
            </a:solidFill>
          </a:endParaRPr>
        </a:p>
      </dsp:txBody>
      <dsp:txXfrm>
        <a:off x="1452333" y="2229381"/>
        <a:ext cx="6163133" cy="1485029"/>
      </dsp:txXfrm>
    </dsp:sp>
    <dsp:sp modelId="{99A980A0-5A8E-4E26-A8FA-19DC0C1812E6}">
      <dsp:nvSpPr>
        <dsp:cNvPr id="0" name=""/>
        <dsp:cNvSpPr/>
      </dsp:nvSpPr>
      <dsp:spPr>
        <a:xfrm>
          <a:off x="469145" y="2194100"/>
          <a:ext cx="1359027" cy="1559280"/>
        </a:xfrm>
        <a:prstGeom prst="rect">
          <a:avLst/>
        </a:prstGeom>
        <a:blipFill dpi="0" rotWithShape="1">
          <a:blip xmlns:r="http://schemas.openxmlformats.org/officeDocument/2006/relationships" r:embed="rId2">
            <a:extLst/>
          </a:blip>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394B2A9-4B77-4926-97CB-29BB1B29E292}">
      <dsp:nvSpPr>
        <dsp:cNvPr id="0" name=""/>
        <dsp:cNvSpPr/>
      </dsp:nvSpPr>
      <dsp:spPr>
        <a:xfrm>
          <a:off x="1452333" y="4098868"/>
          <a:ext cx="6163133" cy="1485029"/>
        </a:xfrm>
        <a:prstGeom prst="rect">
          <a:avLst/>
        </a:prstGeom>
        <a:solidFill>
          <a:schemeClr val="lt1">
            <a:alpha val="40000"/>
            <a:hueOff val="0"/>
            <a:satOff val="0"/>
            <a:lumOff val="0"/>
            <a:alphaOff val="0"/>
          </a:schemeClr>
        </a:solidFill>
        <a:ln w="19050" cap="flat" cmpd="sng" algn="ctr">
          <a:solidFill>
            <a:schemeClr val="bg2">
              <a:lumMod val="40000"/>
              <a:lumOff val="6000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05860" tIns="118110" rIns="118110" bIns="118110" numCol="1" spcCol="1270" anchor="ctr" anchorCtr="0">
          <a:noAutofit/>
        </a:bodyPr>
        <a:lstStyle/>
        <a:p>
          <a:pPr lvl="0" algn="l" defTabSz="1377950">
            <a:lnSpc>
              <a:spcPct val="90000"/>
            </a:lnSpc>
            <a:spcBef>
              <a:spcPct val="0"/>
            </a:spcBef>
            <a:spcAft>
              <a:spcPct val="35000"/>
            </a:spcAft>
          </a:pPr>
          <a:r>
            <a:rPr lang="en-US" sz="3100" kern="1200" dirty="0" smtClean="0">
              <a:solidFill>
                <a:schemeClr val="tx1"/>
              </a:solidFill>
            </a:rPr>
            <a:t>Often control information, funding and resources</a:t>
          </a:r>
          <a:endParaRPr lang="en-GB" sz="3100" kern="1200" dirty="0">
            <a:solidFill>
              <a:schemeClr val="tx1"/>
            </a:solidFill>
          </a:endParaRPr>
        </a:p>
      </dsp:txBody>
      <dsp:txXfrm>
        <a:off x="1452333" y="4098868"/>
        <a:ext cx="6163133" cy="1485029"/>
      </dsp:txXfrm>
    </dsp:sp>
    <dsp:sp modelId="{52BAE564-0D17-4C6C-9723-84D1A7461F76}">
      <dsp:nvSpPr>
        <dsp:cNvPr id="0" name=""/>
        <dsp:cNvSpPr/>
      </dsp:nvSpPr>
      <dsp:spPr>
        <a:xfrm>
          <a:off x="259593" y="3850668"/>
          <a:ext cx="1274088" cy="1559280"/>
        </a:xfrm>
        <a:prstGeom prst="rect">
          <a:avLst/>
        </a:prstGeom>
        <a:blipFill dpi="0" rotWithShape="1">
          <a:blip xmlns:r="http://schemas.openxmlformats.org/officeDocument/2006/relationships" r:embed="rId3"/>
          <a:srcRect/>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12/01/2017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9D44921-E21F-469C-B572-1972D12A186B}" type="datetimeFigureOut">
              <a:rPr lang="en-GB" smtClean="0"/>
              <a:t>12/01/2017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FCE6F6B-12D8-412C-8F7B-00D622C9B485}" type="slidenum">
              <a:rPr lang="en-GB" smtClean="0"/>
              <a:t>‹#›</a:t>
            </a:fld>
            <a:endParaRPr lang="en-GB"/>
          </a:p>
        </p:txBody>
      </p:sp>
    </p:spTree>
    <p:extLst>
      <p:ext uri="{BB962C8B-B14F-4D97-AF65-F5344CB8AC3E}">
        <p14:creationId xmlns:p14="http://schemas.microsoft.com/office/powerpoint/2010/main" val="8970612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pitchFamily="18" charset="0"/>
              </a:defRPr>
            </a:lvl1pPr>
            <a:lvl2pPr marL="742950" indent="-285750" eaLnBrk="0" hangingPunct="0">
              <a:spcBef>
                <a:spcPct val="30000"/>
              </a:spcBef>
              <a:defRPr sz="1200">
                <a:solidFill>
                  <a:schemeClr val="tx1"/>
                </a:solidFill>
                <a:latin typeface="Times" pitchFamily="18" charset="0"/>
              </a:defRPr>
            </a:lvl2pPr>
            <a:lvl3pPr marL="1143000" indent="-228600" eaLnBrk="0" hangingPunct="0">
              <a:spcBef>
                <a:spcPct val="30000"/>
              </a:spcBef>
              <a:defRPr sz="1200">
                <a:solidFill>
                  <a:schemeClr val="tx1"/>
                </a:solidFill>
                <a:latin typeface="Times" pitchFamily="18" charset="0"/>
              </a:defRPr>
            </a:lvl3pPr>
            <a:lvl4pPr marL="1600200" indent="-228600" eaLnBrk="0" hangingPunct="0">
              <a:spcBef>
                <a:spcPct val="30000"/>
              </a:spcBef>
              <a:defRPr sz="1200">
                <a:solidFill>
                  <a:schemeClr val="tx1"/>
                </a:solidFill>
                <a:latin typeface="Times" pitchFamily="18" charset="0"/>
              </a:defRPr>
            </a:lvl4pPr>
            <a:lvl5pPr marL="2057400" indent="-228600" eaLnBrk="0" hangingPunct="0">
              <a:spcBef>
                <a:spcPct val="30000"/>
              </a:spcBef>
              <a:defRPr sz="1200">
                <a:solidFill>
                  <a:schemeClr val="tx1"/>
                </a:solidFill>
                <a:latin typeface="Times" pitchFamily="18" charset="0"/>
              </a:defRPr>
            </a:lvl5pPr>
            <a:lvl6pPr marL="2514600" indent="-228600" eaLnBrk="0" fontAlgn="base" hangingPunct="0">
              <a:spcBef>
                <a:spcPct val="30000"/>
              </a:spcBef>
              <a:spcAft>
                <a:spcPct val="0"/>
              </a:spcAft>
              <a:defRPr sz="1200">
                <a:solidFill>
                  <a:schemeClr val="tx1"/>
                </a:solidFill>
                <a:latin typeface="Times" pitchFamily="18" charset="0"/>
              </a:defRPr>
            </a:lvl6pPr>
            <a:lvl7pPr marL="2971800" indent="-228600" eaLnBrk="0" fontAlgn="base" hangingPunct="0">
              <a:spcBef>
                <a:spcPct val="30000"/>
              </a:spcBef>
              <a:spcAft>
                <a:spcPct val="0"/>
              </a:spcAft>
              <a:defRPr sz="1200">
                <a:solidFill>
                  <a:schemeClr val="tx1"/>
                </a:solidFill>
                <a:latin typeface="Times" pitchFamily="18" charset="0"/>
              </a:defRPr>
            </a:lvl7pPr>
            <a:lvl8pPr marL="3429000" indent="-228600" eaLnBrk="0" fontAlgn="base" hangingPunct="0">
              <a:spcBef>
                <a:spcPct val="30000"/>
              </a:spcBef>
              <a:spcAft>
                <a:spcPct val="0"/>
              </a:spcAft>
              <a:defRPr sz="1200">
                <a:solidFill>
                  <a:schemeClr val="tx1"/>
                </a:solidFill>
                <a:latin typeface="Times" pitchFamily="18" charset="0"/>
              </a:defRPr>
            </a:lvl8pPr>
            <a:lvl9pPr marL="3886200" indent="-228600" eaLnBrk="0" fontAlgn="base" hangingPunct="0">
              <a:spcBef>
                <a:spcPct val="30000"/>
              </a:spcBef>
              <a:spcAft>
                <a:spcPct val="0"/>
              </a:spcAft>
              <a:defRPr sz="1200">
                <a:solidFill>
                  <a:schemeClr val="tx1"/>
                </a:solidFill>
                <a:latin typeface="Times" pitchFamily="18" charset="0"/>
              </a:defRPr>
            </a:lvl9pPr>
          </a:lstStyle>
          <a:p>
            <a:pPr>
              <a:spcBef>
                <a:spcPct val="0"/>
              </a:spcBef>
            </a:pPr>
            <a:fld id="{5A2FDC03-371F-4D1B-943A-95F28512485C}" type="slidenum">
              <a:rPr lang="en-US" altLang="en-US" smtClean="0">
                <a:ea typeface="ヒラギノ角ゴ Pro W3"/>
                <a:cs typeface="ヒラギノ角ゴ Pro W3"/>
              </a:rPr>
              <a:pPr>
                <a:spcBef>
                  <a:spcPct val="0"/>
                </a:spcBef>
              </a:pPr>
              <a:t>21</a:t>
            </a:fld>
            <a:endParaRPr lang="en-US" altLang="en-US" smtClean="0">
              <a:ea typeface="ヒラギノ角ゴ Pro W3"/>
              <a:cs typeface="ヒラギノ角ゴ Pro W3"/>
            </a:endParaRPr>
          </a:p>
        </p:txBody>
      </p:sp>
      <p:sp>
        <p:nvSpPr>
          <p:cNvPr id="145411" name="Rectangle 2"/>
          <p:cNvSpPr>
            <a:spLocks noGrp="1" noRot="1" noChangeAspect="1" noChangeArrowheads="1" noTextEdit="1"/>
          </p:cNvSpPr>
          <p:nvPr>
            <p:ph type="sldImg"/>
          </p:nvPr>
        </p:nvSpPr>
        <p:spPr>
          <a:xfrm>
            <a:off x="1152525" y="692150"/>
            <a:ext cx="4554538" cy="3416300"/>
          </a:xfrm>
          <a:ln/>
        </p:spPr>
      </p:sp>
      <p:sp>
        <p:nvSpPr>
          <p:cNvPr id="145412" name="Rectangle 3"/>
          <p:cNvSpPr>
            <a:spLocks noGrp="1" noChangeArrowheads="1"/>
          </p:cNvSpPr>
          <p:nvPr>
            <p:ph type="body" idx="1"/>
          </p:nvPr>
        </p:nvSpPr>
        <p:spPr>
          <a:xfrm>
            <a:off x="912814" y="4343400"/>
            <a:ext cx="50323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Tree>
    <p:extLst>
      <p:ext uri="{BB962C8B-B14F-4D97-AF65-F5344CB8AC3E}">
        <p14:creationId xmlns:p14="http://schemas.microsoft.com/office/powerpoint/2010/main" val="24761926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miter lim="800000"/>
            <a:headEnd/>
            <a:tailEnd/>
          </a:ln>
        </p:spPr>
        <p:txBody>
          <a:bodyPr/>
          <a:lstStyle/>
          <a:p>
            <a:fld id="{6ED3D7BD-0E46-41E0-AFA0-64CD89F87B3D}" type="slidenum">
              <a:rPr lang="en-US"/>
              <a:pPr/>
              <a:t>22</a:t>
            </a:fld>
            <a:endParaRPr lang="en-US"/>
          </a:p>
        </p:txBody>
      </p:sp>
      <p:sp>
        <p:nvSpPr>
          <p:cNvPr id="44035" name="Rectangle 2"/>
          <p:cNvSpPr>
            <a:spLocks noGrp="1" noRot="1" noChangeAspect="1" noChangeArrowheads="1" noTextEdit="1"/>
          </p:cNvSpPr>
          <p:nvPr>
            <p:ph type="sldImg"/>
          </p:nvPr>
        </p:nvSpPr>
        <p:spPr>
          <a:xfrm>
            <a:off x="1143000" y="685800"/>
            <a:ext cx="4572000" cy="3429000"/>
          </a:xfrm>
          <a:ln/>
        </p:spPr>
      </p:sp>
      <p:sp>
        <p:nvSpPr>
          <p:cNvPr id="44036" name="Rectangle 3"/>
          <p:cNvSpPr>
            <a:spLocks noGrp="1" noChangeArrowheads="1"/>
          </p:cNvSpPr>
          <p:nvPr>
            <p:ph type="body" idx="1"/>
          </p:nvPr>
        </p:nvSpPr>
        <p:spPr>
          <a:noFill/>
        </p:spPr>
        <p:txBody>
          <a:bodyPr/>
          <a:lstStyle/>
          <a:p>
            <a:pPr eaLnBrk="1" hangingPunct="1"/>
            <a:endParaRPr lang="is-IS" dirty="0" smtClean="0"/>
          </a:p>
        </p:txBody>
      </p:sp>
    </p:spTree>
    <p:extLst>
      <p:ext uri="{BB962C8B-B14F-4D97-AF65-F5344CB8AC3E}">
        <p14:creationId xmlns:p14="http://schemas.microsoft.com/office/powerpoint/2010/main" val="1279088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81DC76B-A391-4AFF-9DCC-2D3F11E5C23E}" type="slidenum">
              <a:rPr lang="en-GB" altLang="en-US"/>
              <a:pPr/>
              <a:t>25</a:t>
            </a:fld>
            <a:endParaRPr lang="en-GB" altLang="en-US"/>
          </a:p>
        </p:txBody>
      </p:sp>
      <p:sp>
        <p:nvSpPr>
          <p:cNvPr id="793602" name="Rectangle 2"/>
          <p:cNvSpPr>
            <a:spLocks noGrp="1" noRot="1" noChangeAspect="1" noChangeArrowheads="1" noTextEdit="1"/>
          </p:cNvSpPr>
          <p:nvPr>
            <p:ph type="sldImg"/>
          </p:nvPr>
        </p:nvSpPr>
        <p:spPr>
          <a:xfrm>
            <a:off x="1143000" y="685800"/>
            <a:ext cx="4572000" cy="3429000"/>
          </a:xfrm>
          <a:ln/>
        </p:spPr>
      </p:sp>
      <p:sp>
        <p:nvSpPr>
          <p:cNvPr id="793603"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9304447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8EB1A3-2F39-4F78-874B-C0E47A5FE59B}" type="slidenum">
              <a:rPr lang="en-GB" altLang="en-US"/>
              <a:pPr/>
              <a:t>26</a:t>
            </a:fld>
            <a:endParaRPr lang="en-GB" altLang="en-US"/>
          </a:p>
        </p:txBody>
      </p:sp>
      <p:sp>
        <p:nvSpPr>
          <p:cNvPr id="791554" name="Rectangle 2"/>
          <p:cNvSpPr>
            <a:spLocks noGrp="1" noRot="1" noChangeAspect="1" noChangeArrowheads="1" noTextEdit="1"/>
          </p:cNvSpPr>
          <p:nvPr>
            <p:ph type="sldImg"/>
          </p:nvPr>
        </p:nvSpPr>
        <p:spPr>
          <a:xfrm>
            <a:off x="1143000" y="685800"/>
            <a:ext cx="4572000" cy="3429000"/>
          </a:xfrm>
          <a:ln/>
        </p:spPr>
      </p:sp>
      <p:sp>
        <p:nvSpPr>
          <p:cNvPr id="791555" name="Rectangle 3"/>
          <p:cNvSpPr>
            <a:spLocks noGrp="1" noChangeArrowheads="1"/>
          </p:cNvSpPr>
          <p:nvPr>
            <p:ph type="body" idx="1"/>
          </p:nvPr>
        </p:nvSpPr>
        <p:spPr>
          <a:xfrm>
            <a:off x="913332" y="4342524"/>
            <a:ext cx="5031336" cy="4115969"/>
          </a:xfrm>
        </p:spPr>
        <p:txBody>
          <a:bodyPr/>
          <a:lstStyle/>
          <a:p>
            <a:endParaRPr lang="en-US" altLang="en-US"/>
          </a:p>
        </p:txBody>
      </p:sp>
    </p:spTree>
    <p:extLst>
      <p:ext uri="{BB962C8B-B14F-4D97-AF65-F5344CB8AC3E}">
        <p14:creationId xmlns:p14="http://schemas.microsoft.com/office/powerpoint/2010/main" val="19301719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1"/>
          <p:cNvSpPr>
            <a:spLocks noGrp="1" noRot="1" noChangeAspect="1" noChangeArrowheads="1" noTextEdit="1"/>
          </p:cNvSpPr>
          <p:nvPr>
            <p:ph type="sldImg"/>
          </p:nvPr>
        </p:nvSpPr>
        <p:spPr>
          <a:solidFill>
            <a:srgbClr val="FFFFFF"/>
          </a:solidFill>
          <a:ln/>
        </p:spPr>
      </p:sp>
      <p:sp>
        <p:nvSpPr>
          <p:cNvPr id="23554"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9688" eaLnBrk="1" hangingPunct="1"/>
            <a:endParaRPr lang="en-US" altLang="en-US" smtClean="0">
              <a:solidFill>
                <a:srgbClr val="000000"/>
              </a:solidFill>
              <a:latin typeface="Helvetica" charset="0"/>
              <a:sym typeface="Helvetica" charset="0"/>
            </a:endParaRPr>
          </a:p>
        </p:txBody>
      </p:sp>
    </p:spTree>
    <p:extLst>
      <p:ext uri="{BB962C8B-B14F-4D97-AF65-F5344CB8AC3E}">
        <p14:creationId xmlns:p14="http://schemas.microsoft.com/office/powerpoint/2010/main" val="35795538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6BD9D6A-9A1A-4F3A-AD9D-C994E2E60936}" type="slidenum">
              <a:rPr lang="en-GB" altLang="en-US"/>
              <a:pPr/>
              <a:t>35</a:t>
            </a:fld>
            <a:endParaRPr lang="en-GB" altLang="en-US"/>
          </a:p>
        </p:txBody>
      </p:sp>
      <p:sp>
        <p:nvSpPr>
          <p:cNvPr id="716802" name="Rectangle 2"/>
          <p:cNvSpPr>
            <a:spLocks noGrp="1" noRot="1" noChangeAspect="1" noChangeArrowheads="1" noTextEdit="1"/>
          </p:cNvSpPr>
          <p:nvPr>
            <p:ph type="sldImg"/>
          </p:nvPr>
        </p:nvSpPr>
        <p:spPr>
          <a:xfrm>
            <a:off x="1143000" y="685800"/>
            <a:ext cx="4572000" cy="3429000"/>
          </a:xfrm>
          <a:ln/>
        </p:spPr>
      </p:sp>
      <p:sp>
        <p:nvSpPr>
          <p:cNvPr id="716803"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1613471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EC8A111-E956-492E-962C-98AC97F5B82C}" type="slidenum">
              <a:rPr lang="en-GB" altLang="en-US"/>
              <a:pPr/>
              <a:t>36</a:t>
            </a:fld>
            <a:endParaRPr lang="en-GB" altLang="en-US"/>
          </a:p>
        </p:txBody>
      </p:sp>
      <p:sp>
        <p:nvSpPr>
          <p:cNvPr id="718850" name="Rectangle 2"/>
          <p:cNvSpPr>
            <a:spLocks noGrp="1" noRot="1" noChangeAspect="1" noChangeArrowheads="1" noTextEdit="1"/>
          </p:cNvSpPr>
          <p:nvPr>
            <p:ph type="sldImg"/>
          </p:nvPr>
        </p:nvSpPr>
        <p:spPr>
          <a:xfrm>
            <a:off x="1143000" y="685800"/>
            <a:ext cx="4572000" cy="3429000"/>
          </a:xfrm>
          <a:ln/>
        </p:spPr>
      </p:sp>
      <p:sp>
        <p:nvSpPr>
          <p:cNvPr id="718851"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2900482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3030AE5-F917-469A-B746-59A3A563B6AB}" type="slidenum">
              <a:rPr lang="en-GB" altLang="en-US"/>
              <a:pPr/>
              <a:t>37</a:t>
            </a:fld>
            <a:endParaRPr lang="en-GB" altLang="en-US"/>
          </a:p>
        </p:txBody>
      </p:sp>
      <p:sp>
        <p:nvSpPr>
          <p:cNvPr id="720898" name="Rectangle 2"/>
          <p:cNvSpPr>
            <a:spLocks noGrp="1" noRot="1" noChangeAspect="1" noChangeArrowheads="1" noTextEdit="1"/>
          </p:cNvSpPr>
          <p:nvPr>
            <p:ph type="sldImg"/>
          </p:nvPr>
        </p:nvSpPr>
        <p:spPr>
          <a:xfrm>
            <a:off x="1143000" y="685800"/>
            <a:ext cx="4572000" cy="3429000"/>
          </a:xfrm>
          <a:ln/>
        </p:spPr>
      </p:sp>
      <p:sp>
        <p:nvSpPr>
          <p:cNvPr id="720899"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0882645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6AAA2BD-48E2-43D8-9F04-C365E1533C0A}" type="slidenum">
              <a:rPr lang="en-GB" altLang="en-US"/>
              <a:pPr/>
              <a:t>38</a:t>
            </a:fld>
            <a:endParaRPr lang="en-GB" altLang="en-US"/>
          </a:p>
        </p:txBody>
      </p:sp>
      <p:sp>
        <p:nvSpPr>
          <p:cNvPr id="722946" name="Rectangle 2"/>
          <p:cNvSpPr>
            <a:spLocks noGrp="1" noRot="1" noChangeAspect="1" noChangeArrowheads="1" noTextEdit="1"/>
          </p:cNvSpPr>
          <p:nvPr>
            <p:ph type="sldImg"/>
          </p:nvPr>
        </p:nvSpPr>
        <p:spPr>
          <a:xfrm>
            <a:off x="1143000" y="685800"/>
            <a:ext cx="4572000" cy="3429000"/>
          </a:xfrm>
          <a:ln/>
        </p:spPr>
      </p:sp>
      <p:sp>
        <p:nvSpPr>
          <p:cNvPr id="722947"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8767134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B49DE4A-0D9A-42DF-AC97-DC0D292CA008}" type="slidenum">
              <a:rPr lang="en-GB" altLang="en-US"/>
              <a:pPr/>
              <a:t>39</a:t>
            </a:fld>
            <a:endParaRPr lang="en-GB" altLang="en-US"/>
          </a:p>
        </p:txBody>
      </p:sp>
      <p:sp>
        <p:nvSpPr>
          <p:cNvPr id="724994" name="Rectangle 2"/>
          <p:cNvSpPr>
            <a:spLocks noGrp="1" noRot="1" noChangeAspect="1" noChangeArrowheads="1" noTextEdit="1"/>
          </p:cNvSpPr>
          <p:nvPr>
            <p:ph type="sldImg"/>
          </p:nvPr>
        </p:nvSpPr>
        <p:spPr>
          <a:xfrm>
            <a:off x="1143000" y="685800"/>
            <a:ext cx="4572000" cy="3429000"/>
          </a:xfrm>
          <a:ln/>
        </p:spPr>
      </p:sp>
      <p:sp>
        <p:nvSpPr>
          <p:cNvPr id="724995"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0602853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C98F463-C4A1-41E4-9B1E-EF627E0C4670}" type="slidenum">
              <a:rPr lang="en-GB" altLang="en-US"/>
              <a:pPr/>
              <a:t>40</a:t>
            </a:fld>
            <a:endParaRPr lang="en-GB" altLang="en-US"/>
          </a:p>
        </p:txBody>
      </p:sp>
      <p:sp>
        <p:nvSpPr>
          <p:cNvPr id="727042" name="Rectangle 2"/>
          <p:cNvSpPr>
            <a:spLocks noGrp="1" noRot="1" noChangeAspect="1" noChangeArrowheads="1" noTextEdit="1"/>
          </p:cNvSpPr>
          <p:nvPr>
            <p:ph type="sldImg"/>
          </p:nvPr>
        </p:nvSpPr>
        <p:spPr>
          <a:xfrm>
            <a:off x="1143000" y="685800"/>
            <a:ext cx="4572000" cy="3429000"/>
          </a:xfrm>
          <a:ln/>
        </p:spPr>
      </p:sp>
      <p:sp>
        <p:nvSpPr>
          <p:cNvPr id="727043"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9367698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12/01/2017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12/01/2017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12/01/2017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12/01/2017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12/01/2017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12/01/2017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12/01/2017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12/01/2017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12/01/2017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12/01/2017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12/01/2017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2259623" y="331788"/>
            <a:ext cx="6570785" cy="430212"/>
          </a:xfrm>
        </p:spPr>
        <p:txBody>
          <a:bodyPr/>
          <a:lstStyle/>
          <a:p>
            <a:r>
              <a:rPr lang="en-US"/>
              <a:t>Click to edit Master title style</a:t>
            </a:r>
            <a:endParaRPr lang="en-GB"/>
          </a:p>
        </p:txBody>
      </p:sp>
      <p:sp>
        <p:nvSpPr>
          <p:cNvPr id="3" name="SmartArt Placeholder 2"/>
          <p:cNvSpPr>
            <a:spLocks noGrp="1"/>
          </p:cNvSpPr>
          <p:nvPr>
            <p:ph type="dgm" idx="1"/>
          </p:nvPr>
        </p:nvSpPr>
        <p:spPr>
          <a:xfrm>
            <a:off x="685800" y="1303338"/>
            <a:ext cx="7772400" cy="4564062"/>
          </a:xfrm>
        </p:spPr>
        <p:txBody>
          <a:bodyPr/>
          <a:lstStyle/>
          <a:p>
            <a:endParaRPr lang="en-GB"/>
          </a:p>
        </p:txBody>
      </p:sp>
    </p:spTree>
    <p:extLst>
      <p:ext uri="{BB962C8B-B14F-4D97-AF65-F5344CB8AC3E}">
        <p14:creationId xmlns:p14="http://schemas.microsoft.com/office/powerpoint/2010/main" val="30394104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smtClean="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12/01/2017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iming>
    <p:tnLst>
      <p:par>
        <p:cTn id="1" dur="indefinite" restart="never" nodeType="tmRoot"/>
      </p:par>
    </p:tnLst>
  </p:timing>
  <p:txStyles>
    <p:titleStyle>
      <a:lvl1pPr algn="l" defTabSz="914400" rtl="0" eaLnBrk="1" latinLnBrk="0" hangingPunct="1">
        <a:spcBef>
          <a:spcPct val="0"/>
        </a:spcBef>
        <a:buNone/>
        <a:defRPr sz="4000" kern="1200">
          <a:solidFill>
            <a:schemeClr val="tx1"/>
          </a:solidFill>
          <a:latin typeface="Calibri" panose="020F0502020204030204" pitchFamily="34" charset="0"/>
          <a:ea typeface="+mj-ea"/>
          <a:cs typeface="+mj-cs"/>
        </a:defRPr>
      </a:lvl1pPr>
    </p:titleStyle>
    <p:bodyStyle>
      <a:lvl1pPr marL="342900" indent="-342900" algn="l" defTabSz="914400" rtl="0" eaLnBrk="1" latinLnBrk="0" hangingPunct="1">
        <a:spcBef>
          <a:spcPct val="20000"/>
        </a:spcBef>
        <a:buFont typeface="Wingdings" panose="05000000000000000000" pitchFamily="2" charset="2"/>
        <a:buChar char="§"/>
        <a:defRPr sz="3200" kern="1200">
          <a:solidFill>
            <a:schemeClr val="tx1"/>
          </a:solidFill>
          <a:latin typeface="Calibri" panose="020F0502020204030204" pitchFamily="34" charset="0"/>
          <a:ea typeface="+mn-ea"/>
          <a:cs typeface="+mn-cs"/>
        </a:defRPr>
      </a:lvl1pPr>
      <a:lvl2pPr marL="742950" indent="-285750" algn="l" defTabSz="914400" rtl="0" eaLnBrk="1" latinLnBrk="0" hangingPunct="1">
        <a:spcBef>
          <a:spcPct val="20000"/>
        </a:spcBef>
        <a:buFont typeface="Wingdings" panose="05000000000000000000" pitchFamily="2" charset="2"/>
        <a:buChar char="§"/>
        <a:defRPr sz="2800" kern="1200">
          <a:solidFill>
            <a:schemeClr val="tx1"/>
          </a:solidFill>
          <a:latin typeface="Calibri" panose="020F0502020204030204" pitchFamily="34" charset="0"/>
          <a:ea typeface="+mn-ea"/>
          <a:cs typeface="+mn-cs"/>
        </a:defRPr>
      </a:lvl2pPr>
      <a:lvl3pPr marL="1143000" indent="-228600" algn="l" defTabSz="914400" rtl="0" eaLnBrk="1" latinLnBrk="0" hangingPunct="1">
        <a:spcBef>
          <a:spcPct val="20000"/>
        </a:spcBef>
        <a:buFont typeface="Wingdings" panose="05000000000000000000" pitchFamily="2" charset="2"/>
        <a:buChar char="§"/>
        <a:defRPr sz="2400" kern="1200">
          <a:solidFill>
            <a:schemeClr val="tx1"/>
          </a:solidFill>
          <a:latin typeface="Calibri" panose="020F0502020204030204" pitchFamily="34" charset="0"/>
          <a:ea typeface="+mn-ea"/>
          <a:cs typeface="+mn-cs"/>
        </a:defRPr>
      </a:lvl3pPr>
      <a:lvl4pPr marL="1600200" indent="-228600" algn="l" defTabSz="914400" rtl="0" eaLnBrk="1" latinLnBrk="0" hangingPunct="1">
        <a:spcBef>
          <a:spcPct val="20000"/>
        </a:spcBef>
        <a:buFont typeface="Wingdings" panose="05000000000000000000" pitchFamily="2" charset="2"/>
        <a:buChar char="§"/>
        <a:defRPr sz="2000" kern="1200">
          <a:solidFill>
            <a:schemeClr val="tx1"/>
          </a:solidFill>
          <a:latin typeface="Calibri" panose="020F0502020204030204" pitchFamily="34" charset="0"/>
          <a:ea typeface="+mn-ea"/>
          <a:cs typeface="+mn-cs"/>
        </a:defRPr>
      </a:lvl4pPr>
      <a:lvl5pPr marL="2057400" indent="-228600" algn="l" defTabSz="914400" rtl="0" eaLnBrk="1" latinLnBrk="0" hangingPunct="1">
        <a:spcBef>
          <a:spcPct val="20000"/>
        </a:spcBef>
        <a:buFont typeface="Wingdings" panose="05000000000000000000" pitchFamily="2" charset="2"/>
        <a:buChar char="§"/>
        <a:defRPr sz="2000" kern="1200">
          <a:solidFill>
            <a:schemeClr val="tx1"/>
          </a:solidFill>
          <a:latin typeface="Calibri" panose="020F050202020403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www.bbc.co.uk/schools/gcsebitesize/business/environment/stakeholdersvid.s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Skills for Managing</a:t>
            </a:r>
            <a:br>
              <a:rPr lang="en-GB" b="1" dirty="0" smtClean="0"/>
            </a:br>
            <a:r>
              <a:rPr lang="en-GB" b="1" smtClean="0"/>
              <a:t>Lecture 2</a:t>
            </a:r>
            <a:endParaRPr lang="en-GB" b="1" dirty="0"/>
          </a:p>
        </p:txBody>
      </p:sp>
      <p:sp>
        <p:nvSpPr>
          <p:cNvPr id="3" name="Subtitle 2"/>
          <p:cNvSpPr>
            <a:spLocks noGrp="1"/>
          </p:cNvSpPr>
          <p:nvPr>
            <p:ph type="subTitle" idx="1"/>
          </p:nvPr>
        </p:nvSpPr>
        <p:spPr/>
        <p:txBody>
          <a:bodyPr/>
          <a:lstStyle/>
          <a:p>
            <a:r>
              <a:rPr lang="en-GB" b="1" smtClean="0">
                <a:solidFill>
                  <a:schemeClr val="bg1"/>
                </a:solidFill>
              </a:rPr>
              <a:t>Managing stakeholders</a:t>
            </a:r>
            <a:endParaRPr lang="en-GB" b="1" dirty="0">
              <a:solidFill>
                <a:schemeClr val="bg1"/>
              </a:solidFill>
            </a:endParaRPr>
          </a:p>
        </p:txBody>
      </p:sp>
      <p:sp>
        <p:nvSpPr>
          <p:cNvPr id="4" name="TextBox 3"/>
          <p:cNvSpPr txBox="1"/>
          <p:nvPr/>
        </p:nvSpPr>
        <p:spPr>
          <a:xfrm>
            <a:off x="611560" y="5661248"/>
            <a:ext cx="2236510" cy="369332"/>
          </a:xfrm>
          <a:prstGeom prst="rect">
            <a:avLst/>
          </a:prstGeom>
          <a:noFill/>
        </p:spPr>
        <p:txBody>
          <a:bodyPr wrap="none" rtlCol="0">
            <a:spAutoFit/>
          </a:bodyPr>
          <a:lstStyle/>
          <a:p>
            <a:r>
              <a:rPr lang="en-GB" dirty="0" smtClean="0"/>
              <a:t>Slides  (Horn, 2009)</a:t>
            </a:r>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Objectives</a:t>
            </a:r>
            <a:endParaRPr lang="en-GB" dirty="0"/>
          </a:p>
        </p:txBody>
      </p:sp>
      <p:sp>
        <p:nvSpPr>
          <p:cNvPr id="3" name="Content Placeholder 2"/>
          <p:cNvSpPr>
            <a:spLocks noGrp="1"/>
          </p:cNvSpPr>
          <p:nvPr>
            <p:ph idx="1"/>
          </p:nvPr>
        </p:nvSpPr>
        <p:spPr>
          <a:xfrm>
            <a:off x="457200" y="1600201"/>
            <a:ext cx="8435280" cy="3917032"/>
          </a:xfrm>
        </p:spPr>
        <p:txBody>
          <a:bodyPr/>
          <a:lstStyle/>
          <a:p>
            <a:pPr lvl="0"/>
            <a:r>
              <a:rPr lang="en-GB" dirty="0" smtClean="0"/>
              <a:t>Evaluate </a:t>
            </a:r>
            <a:r>
              <a:rPr lang="en-GB" dirty="0"/>
              <a:t>stakeholder management frameworks and </a:t>
            </a:r>
            <a:r>
              <a:rPr lang="en-GB" dirty="0" smtClean="0"/>
              <a:t>models</a:t>
            </a:r>
          </a:p>
          <a:p>
            <a:pPr lvl="0"/>
            <a:r>
              <a:rPr lang="en-GB" dirty="0" smtClean="0"/>
              <a:t>Analyse </a:t>
            </a:r>
            <a:r>
              <a:rPr lang="en-GB" dirty="0"/>
              <a:t>skills required for successful stakeholder influencing.</a:t>
            </a:r>
          </a:p>
        </p:txBody>
      </p:sp>
    </p:spTree>
    <p:extLst>
      <p:ext uri="{BB962C8B-B14F-4D97-AF65-F5344CB8AC3E}">
        <p14:creationId xmlns:p14="http://schemas.microsoft.com/office/powerpoint/2010/main" val="21348441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smtClean="0">
                <a:solidFill>
                  <a:srgbClr val="FF0000"/>
                </a:solidFill>
              </a:rPr>
              <a:t>Supply NHS case study handout</a:t>
            </a:r>
            <a:endParaRPr lang="en-GB" b="1" dirty="0">
              <a:solidFill>
                <a:srgbClr val="FF0000"/>
              </a:solidFill>
            </a:endParaRPr>
          </a:p>
        </p:txBody>
      </p:sp>
      <p:sp>
        <p:nvSpPr>
          <p:cNvPr id="4" name="TextBox 3"/>
          <p:cNvSpPr txBox="1"/>
          <p:nvPr/>
        </p:nvSpPr>
        <p:spPr>
          <a:xfrm>
            <a:off x="1763688" y="2492896"/>
            <a:ext cx="5404043" cy="707886"/>
          </a:xfrm>
          <a:prstGeom prst="rect">
            <a:avLst/>
          </a:prstGeom>
          <a:noFill/>
        </p:spPr>
        <p:txBody>
          <a:bodyPr wrap="none" rtlCol="0">
            <a:spAutoFit/>
          </a:bodyPr>
          <a:lstStyle/>
          <a:p>
            <a:r>
              <a:rPr lang="en-GB" sz="6000" baseline="-25000" dirty="0" smtClean="0"/>
              <a:t>What is a stakeholder?</a:t>
            </a:r>
            <a:endParaRPr lang="en-GB" sz="6000" baseline="-25000" dirty="0"/>
          </a:p>
        </p:txBody>
      </p:sp>
    </p:spTree>
    <p:extLst>
      <p:ext uri="{BB962C8B-B14F-4D97-AF65-F5344CB8AC3E}">
        <p14:creationId xmlns:p14="http://schemas.microsoft.com/office/powerpoint/2010/main" val="334667470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bwMode="auto">
          <a:xfrm>
            <a:off x="85725" y="161925"/>
            <a:ext cx="7772400" cy="838200"/>
          </a:xfrm>
          <a:noFill/>
          <a:ln>
            <a:miter lim="800000"/>
            <a:headEnd/>
            <a:tailEnd/>
          </a:ln>
        </p:spPr>
        <p:txBody>
          <a:bodyPr vert="horz" wrap="square" lIns="91440" tIns="45720" rIns="91440" bIns="45720" numCol="1" anchor="t" anchorCtr="0" compatLnSpc="1">
            <a:prstTxWarp prst="textNoShape">
              <a:avLst/>
            </a:prstTxWarp>
          </a:bodyPr>
          <a:lstStyle/>
          <a:p>
            <a:pPr algn="l"/>
            <a:r>
              <a:rPr lang="en-US" sz="3600" smtClean="0"/>
              <a:t>Definitions of stakeholders</a:t>
            </a:r>
          </a:p>
        </p:txBody>
      </p:sp>
      <p:sp>
        <p:nvSpPr>
          <p:cNvPr id="18435" name="Rectangle 3"/>
          <p:cNvSpPr>
            <a:spLocks noGrp="1" noChangeArrowheads="1"/>
          </p:cNvSpPr>
          <p:nvPr>
            <p:ph type="body" idx="1"/>
          </p:nvPr>
        </p:nvSpPr>
        <p:spPr>
          <a:xfrm>
            <a:off x="285750" y="908720"/>
            <a:ext cx="8686800" cy="5791200"/>
          </a:xfrm>
        </p:spPr>
        <p:txBody>
          <a:bodyPr/>
          <a:lstStyle/>
          <a:p>
            <a:pPr>
              <a:buFont typeface="Arial" charset="0"/>
              <a:buNone/>
            </a:pPr>
            <a:r>
              <a:rPr lang="en-US" sz="2400" b="1" dirty="0" smtClean="0">
                <a:solidFill>
                  <a:srgbClr val="FF0000"/>
                </a:solidFill>
              </a:rPr>
              <a:t>Stakeholders </a:t>
            </a:r>
          </a:p>
          <a:p>
            <a:pPr lvl="1">
              <a:buFont typeface="Wingdings" pitchFamily="2" charset="2"/>
              <a:buChar char="§"/>
            </a:pPr>
            <a:r>
              <a:rPr lang="en-US" sz="2400" dirty="0" smtClean="0">
                <a:solidFill>
                  <a:srgbClr val="FF0000"/>
                </a:solidFill>
              </a:rPr>
              <a:t>Those who are </a:t>
            </a:r>
            <a:r>
              <a:rPr lang="en-US" sz="2400" b="1" dirty="0" smtClean="0">
                <a:solidFill>
                  <a:srgbClr val="FF0000"/>
                </a:solidFill>
              </a:rPr>
              <a:t>affected by</a:t>
            </a:r>
            <a:r>
              <a:rPr lang="en-US" sz="2400" dirty="0" smtClean="0">
                <a:solidFill>
                  <a:srgbClr val="FF0000"/>
                </a:solidFill>
              </a:rPr>
              <a:t> and </a:t>
            </a:r>
            <a:r>
              <a:rPr lang="en-US" sz="2400" b="1" dirty="0" smtClean="0">
                <a:solidFill>
                  <a:srgbClr val="FF0000"/>
                </a:solidFill>
              </a:rPr>
              <a:t>affect</a:t>
            </a:r>
            <a:r>
              <a:rPr lang="en-US" sz="2400" dirty="0" smtClean="0">
                <a:solidFill>
                  <a:srgbClr val="FF0000"/>
                </a:solidFill>
              </a:rPr>
              <a:t> the actions of a firm</a:t>
            </a:r>
            <a:r>
              <a:rPr lang="en-US" sz="2400" dirty="0" smtClean="0"/>
              <a:t>.</a:t>
            </a:r>
          </a:p>
          <a:p>
            <a:pPr>
              <a:buFont typeface="Arial" charset="0"/>
              <a:buNone/>
            </a:pPr>
            <a:endParaRPr lang="en-US" sz="2400" b="1" dirty="0" smtClean="0"/>
          </a:p>
          <a:p>
            <a:pPr>
              <a:buFont typeface="Arial" charset="0"/>
              <a:buNone/>
            </a:pPr>
            <a:r>
              <a:rPr lang="en-US" sz="2400" b="1" dirty="0" smtClean="0"/>
              <a:t>Primary Stakeholders</a:t>
            </a:r>
            <a:r>
              <a:rPr lang="en-US" sz="2400" dirty="0" smtClean="0"/>
              <a:t> </a:t>
            </a:r>
          </a:p>
          <a:p>
            <a:pPr lvl="1">
              <a:buFont typeface="Wingdings" pitchFamily="2" charset="2"/>
              <a:buChar char="§"/>
            </a:pPr>
            <a:r>
              <a:rPr lang="en-US" sz="2400" dirty="0" smtClean="0"/>
              <a:t>Those who have a formal, official or contractual relationship with a firm</a:t>
            </a:r>
            <a:r>
              <a:rPr lang="en-US" sz="2400" dirty="0"/>
              <a:t> </a:t>
            </a:r>
            <a:r>
              <a:rPr lang="en-US" sz="2400" dirty="0" smtClean="0"/>
              <a:t>e.g., stockholders, customers, employees, communities, governmental agencies, …</a:t>
            </a:r>
          </a:p>
          <a:p>
            <a:pPr>
              <a:buFont typeface="Arial" charset="0"/>
              <a:buNone/>
            </a:pPr>
            <a:endParaRPr lang="en-US" sz="2400" b="1" dirty="0" smtClean="0"/>
          </a:p>
          <a:p>
            <a:pPr>
              <a:buFont typeface="Arial" charset="0"/>
              <a:buNone/>
            </a:pPr>
            <a:r>
              <a:rPr lang="en-US" sz="2400" b="1" dirty="0" smtClean="0"/>
              <a:t>Secondary Stakeholders</a:t>
            </a:r>
          </a:p>
          <a:p>
            <a:pPr lvl="1">
              <a:buFont typeface="Wingdings" pitchFamily="2" charset="2"/>
              <a:buChar char="§"/>
            </a:pPr>
            <a:r>
              <a:rPr lang="en-US" sz="2400" dirty="0" smtClean="0"/>
              <a:t>All other stakeholders e.g. environmentalists, media, trade associations</a:t>
            </a:r>
            <a:r>
              <a:rPr lang="en-US" dirty="0" smtClean="0"/>
              <a:t>…</a:t>
            </a:r>
          </a:p>
        </p:txBody>
      </p:sp>
    </p:spTree>
    <p:extLst>
      <p:ext uri="{BB962C8B-B14F-4D97-AF65-F5344CB8AC3E}">
        <p14:creationId xmlns:p14="http://schemas.microsoft.com/office/powerpoint/2010/main" val="3086306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5" y="188640"/>
            <a:ext cx="6480721" cy="53597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916224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Rectangle 3"/>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r="2289"/>
          <a:stretch/>
        </p:blipFill>
        <p:spPr bwMode="auto">
          <a:xfrm>
            <a:off x="1187624" y="44624"/>
            <a:ext cx="6684167" cy="68407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359389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Content Placeholder 3"/>
          <p:cNvSpPr>
            <a:spLocks noGrp="1"/>
          </p:cNvSpPr>
          <p:nvPr>
            <p:ph idx="1"/>
          </p:nvPr>
        </p:nvSpPr>
        <p:spPr/>
        <p:txBody>
          <a:bodyPr/>
          <a:lstStyle/>
          <a:p>
            <a:endParaRPr lang="en-GB"/>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82" y="1124744"/>
            <a:ext cx="9230307" cy="1944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884744"/>
            <a:ext cx="9123716" cy="20881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57052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5275" y="620688"/>
            <a:ext cx="8553450" cy="47525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982177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hlinkClick r:id="rId2"/>
              </a:rPr>
              <a:t>http://</a:t>
            </a:r>
            <a:r>
              <a:rPr lang="en-GB" dirty="0" smtClean="0">
                <a:hlinkClick r:id="rId2"/>
              </a:rPr>
              <a:t>www.bbc.co.uk/schools/gcsebitesize/business/environment/stakeholdersvid.shtml</a:t>
            </a:r>
            <a:endParaRPr lang="en-GB" dirty="0" smtClean="0"/>
          </a:p>
          <a:p>
            <a:endParaRPr lang="en-GB" dirty="0"/>
          </a:p>
        </p:txBody>
      </p:sp>
    </p:spTree>
    <p:extLst>
      <p:ext uri="{BB962C8B-B14F-4D97-AF65-F5344CB8AC3E}">
        <p14:creationId xmlns:p14="http://schemas.microsoft.com/office/powerpoint/2010/main" val="406222754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35470" y="0"/>
            <a:ext cx="8352953" cy="1006475"/>
          </a:xfrm>
        </p:spPr>
        <p:txBody>
          <a:bodyPr>
            <a:normAutofit fontScale="90000"/>
          </a:bodyPr>
          <a:lstStyle/>
          <a:p>
            <a:pPr algn="l"/>
            <a:r>
              <a:rPr lang="en-GB" altLang="en-US" sz="3600" dirty="0" smtClean="0"/>
              <a:t>Why Consider Stakeholders</a:t>
            </a:r>
            <a:r>
              <a:rPr lang="en-GB" altLang="en-US" sz="4000" dirty="0" smtClean="0"/>
              <a:t>? ACADEMIC VIEWS </a:t>
            </a:r>
            <a:endParaRPr lang="en-US" altLang="en-US" sz="4000" dirty="0"/>
          </a:p>
        </p:txBody>
      </p:sp>
      <p:sp>
        <p:nvSpPr>
          <p:cNvPr id="40963" name="Rectangle 3"/>
          <p:cNvSpPr>
            <a:spLocks noGrp="1" noChangeArrowheads="1"/>
          </p:cNvSpPr>
          <p:nvPr>
            <p:ph type="body" idx="1"/>
          </p:nvPr>
        </p:nvSpPr>
        <p:spPr>
          <a:xfrm>
            <a:off x="323528" y="980728"/>
            <a:ext cx="8568952" cy="4525963"/>
          </a:xfrm>
        </p:spPr>
        <p:txBody>
          <a:bodyPr>
            <a:normAutofit lnSpcReduction="10000"/>
          </a:bodyPr>
          <a:lstStyle/>
          <a:p>
            <a:pPr>
              <a:lnSpc>
                <a:spcPct val="80000"/>
              </a:lnSpc>
            </a:pPr>
            <a:endParaRPr lang="en-GB" altLang="en-US" sz="200" dirty="0"/>
          </a:p>
          <a:p>
            <a:pPr>
              <a:lnSpc>
                <a:spcPct val="80000"/>
              </a:lnSpc>
            </a:pPr>
            <a:endParaRPr lang="en-GB" altLang="en-US" sz="200" dirty="0"/>
          </a:p>
          <a:p>
            <a:pPr>
              <a:lnSpc>
                <a:spcPct val="80000"/>
              </a:lnSpc>
              <a:buFont typeface="Wingdings" pitchFamily="2" charset="2"/>
              <a:buNone/>
            </a:pPr>
            <a:endParaRPr lang="en-GB" altLang="en-US" sz="200" dirty="0"/>
          </a:p>
          <a:p>
            <a:pPr>
              <a:lnSpc>
                <a:spcPct val="80000"/>
              </a:lnSpc>
            </a:pPr>
            <a:r>
              <a:rPr lang="en-GB" altLang="en-US" sz="2400" dirty="0"/>
              <a:t>Failure to account for stakeholders often leads to poor performance, failure or even disaster….</a:t>
            </a:r>
          </a:p>
          <a:p>
            <a:pPr>
              <a:lnSpc>
                <a:spcPct val="80000"/>
              </a:lnSpc>
            </a:pPr>
            <a:r>
              <a:rPr lang="en-US" altLang="en-US" sz="2400" dirty="0"/>
              <a:t>Nutt (2002) analysis of 400 strategic decisions - half “failed” because didn’t attend to interests and information held by key stakeholders.</a:t>
            </a:r>
          </a:p>
          <a:p>
            <a:pPr>
              <a:lnSpc>
                <a:spcPct val="80000"/>
              </a:lnSpc>
            </a:pPr>
            <a:r>
              <a:rPr lang="en-US" altLang="en-US" sz="2400" dirty="0"/>
              <a:t>Increased globalization, interconnected nature of the world (Bryson and </a:t>
            </a:r>
            <a:r>
              <a:rPr lang="en-US" altLang="en-US" sz="2400" dirty="0" err="1"/>
              <a:t>Bromiley</a:t>
            </a:r>
            <a:r>
              <a:rPr lang="en-US" altLang="en-US" sz="2400" dirty="0"/>
              <a:t>, 1993)</a:t>
            </a:r>
          </a:p>
          <a:p>
            <a:pPr>
              <a:lnSpc>
                <a:spcPct val="80000"/>
              </a:lnSpc>
            </a:pPr>
            <a:r>
              <a:rPr lang="en-GB" altLang="en-US" sz="2400" dirty="0"/>
              <a:t>Increasing tendency to make organisations more visibly accountable to shareholders and also the wider community.</a:t>
            </a:r>
            <a:endParaRPr lang="en-US" altLang="en-US" sz="2400" dirty="0"/>
          </a:p>
          <a:p>
            <a:pPr>
              <a:lnSpc>
                <a:spcPct val="80000"/>
              </a:lnSpc>
            </a:pPr>
            <a:r>
              <a:rPr lang="en-US" altLang="en-US" sz="2400" dirty="0"/>
              <a:t>Emphasis on markets, participation, flexibility, and deregulation (Peters 1996). </a:t>
            </a:r>
          </a:p>
          <a:p>
            <a:pPr>
              <a:lnSpc>
                <a:spcPct val="80000"/>
              </a:lnSpc>
            </a:pPr>
            <a:r>
              <a:rPr lang="en-US" altLang="en-US" sz="2400" dirty="0"/>
              <a:t>“To manage is to govern.” (Feldman and </a:t>
            </a:r>
            <a:r>
              <a:rPr lang="en-US" altLang="en-US" sz="2400" dirty="0" err="1"/>
              <a:t>Khademian</a:t>
            </a:r>
            <a:r>
              <a:rPr lang="en-US" altLang="en-US" sz="2400" dirty="0"/>
              <a:t>, 2002)</a:t>
            </a:r>
          </a:p>
          <a:p>
            <a:pPr>
              <a:lnSpc>
                <a:spcPct val="80000"/>
              </a:lnSpc>
            </a:pPr>
            <a:r>
              <a:rPr lang="en-GB" altLang="en-US" sz="2400" dirty="0"/>
              <a:t>As entrepreneurial ventures grow they are likely to have increasing numbers of stakeholders who can impact performance</a:t>
            </a:r>
            <a:endParaRPr lang="en-US" altLang="en-US" sz="2400" dirty="0"/>
          </a:p>
          <a:p>
            <a:pPr>
              <a:lnSpc>
                <a:spcPct val="80000"/>
              </a:lnSpc>
            </a:pPr>
            <a:endParaRPr lang="en-US" altLang="en-US" sz="2400" dirty="0"/>
          </a:p>
          <a:p>
            <a:pPr>
              <a:lnSpc>
                <a:spcPct val="80000"/>
              </a:lnSpc>
            </a:pPr>
            <a:endParaRPr lang="en-US" altLang="en-US" sz="1000" dirty="0"/>
          </a:p>
          <a:p>
            <a:pPr>
              <a:lnSpc>
                <a:spcPct val="80000"/>
              </a:lnSpc>
            </a:pPr>
            <a:endParaRPr lang="en-US" altLang="en-US" sz="200" dirty="0"/>
          </a:p>
        </p:txBody>
      </p:sp>
    </p:spTree>
    <p:extLst>
      <p:ext uri="{BB962C8B-B14F-4D97-AF65-F5344CB8AC3E}">
        <p14:creationId xmlns:p14="http://schemas.microsoft.com/office/powerpoint/2010/main" val="310291180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539552" y="0"/>
            <a:ext cx="7886700" cy="1325563"/>
          </a:xfrm>
        </p:spPr>
        <p:txBody>
          <a:bodyPr>
            <a:normAutofit/>
          </a:bodyPr>
          <a:lstStyle/>
          <a:p>
            <a:pPr eaLnBrk="1" hangingPunct="1"/>
            <a:r>
              <a:rPr lang="en-US" altLang="en-US" sz="3600" dirty="0" smtClean="0">
                <a:solidFill>
                  <a:srgbClr val="592989"/>
                </a:solidFill>
              </a:rPr>
              <a:t>Why identify </a:t>
            </a:r>
            <a:r>
              <a:rPr lang="en-US" altLang="en-US" sz="3600" dirty="0">
                <a:solidFill>
                  <a:srgbClr val="592989"/>
                </a:solidFill>
              </a:rPr>
              <a:t>&amp;</a:t>
            </a:r>
            <a:r>
              <a:rPr lang="en-US" altLang="en-US" sz="3600" dirty="0" smtClean="0">
                <a:solidFill>
                  <a:srgbClr val="592989"/>
                </a:solidFill>
              </a:rPr>
              <a:t> analyze stakeholders and their interests?  PRAGMATIC VIEW</a:t>
            </a:r>
            <a:endParaRPr lang="en-US" altLang="en-US" sz="3600" dirty="0" smtClean="0"/>
          </a:p>
        </p:txBody>
      </p:sp>
      <p:sp>
        <p:nvSpPr>
          <p:cNvPr id="12291" name="Content Placeholder 2"/>
          <p:cNvSpPr>
            <a:spLocks noGrp="1"/>
          </p:cNvSpPr>
          <p:nvPr>
            <p:ph idx="1"/>
          </p:nvPr>
        </p:nvSpPr>
        <p:spPr>
          <a:xfrm>
            <a:off x="13590" y="1484784"/>
            <a:ext cx="9144000" cy="4562475"/>
          </a:xfrm>
        </p:spPr>
        <p:txBody>
          <a:bodyPr>
            <a:normAutofit fontScale="77500" lnSpcReduction="20000"/>
          </a:bodyPr>
          <a:lstStyle/>
          <a:p>
            <a:pPr eaLnBrk="1" hangingPunct="1"/>
            <a:r>
              <a:rPr lang="en-US" altLang="en-US" dirty="0" smtClean="0"/>
              <a:t>It puts more ideas on the table.</a:t>
            </a:r>
            <a:endParaRPr lang="en-US" altLang="en-US" sz="2400" dirty="0" smtClean="0"/>
          </a:p>
          <a:p>
            <a:pPr eaLnBrk="1" hangingPunct="1"/>
            <a:r>
              <a:rPr lang="en-US" altLang="en-US" dirty="0" smtClean="0"/>
              <a:t>It includes varied perspectives from all sectors and elements of the community affected.</a:t>
            </a:r>
            <a:endParaRPr lang="en-US" altLang="en-US" sz="2400" dirty="0" smtClean="0"/>
          </a:p>
          <a:p>
            <a:pPr eaLnBrk="1" hangingPunct="1"/>
            <a:r>
              <a:rPr lang="en-US" altLang="en-US" dirty="0" smtClean="0"/>
              <a:t>It gains buy-in and support for the effort from all stakeholders.</a:t>
            </a:r>
            <a:endParaRPr lang="en-US" altLang="en-US" sz="2400" dirty="0" smtClean="0"/>
          </a:p>
          <a:p>
            <a:pPr eaLnBrk="1" hangingPunct="1"/>
            <a:r>
              <a:rPr lang="en-US" altLang="en-US" dirty="0" smtClean="0"/>
              <a:t>It’s fair to everyone.  </a:t>
            </a:r>
            <a:endParaRPr lang="en-US" altLang="en-US" sz="2400" dirty="0" smtClean="0"/>
          </a:p>
          <a:p>
            <a:pPr eaLnBrk="1" hangingPunct="1"/>
            <a:r>
              <a:rPr lang="en-US" altLang="en-US" dirty="0" smtClean="0"/>
              <a:t>It saves you from being blindsided by concerns you didn’t know about.  </a:t>
            </a:r>
          </a:p>
          <a:p>
            <a:r>
              <a:rPr lang="en-US" altLang="en-US" dirty="0"/>
              <a:t>It strengthens your position if there’s opposition.  </a:t>
            </a:r>
          </a:p>
          <a:p>
            <a:r>
              <a:rPr lang="en-US" altLang="en-US" dirty="0"/>
              <a:t>It creates bridging social capital for the community</a:t>
            </a:r>
          </a:p>
          <a:p>
            <a:r>
              <a:rPr lang="en-US" altLang="en-US" dirty="0"/>
              <a:t>It increases the credibility of your organization.  </a:t>
            </a:r>
          </a:p>
          <a:p>
            <a:r>
              <a:rPr lang="en-US" altLang="en-US" dirty="0"/>
              <a:t>It increases the chances for the success of your effort.   </a:t>
            </a:r>
          </a:p>
        </p:txBody>
      </p:sp>
    </p:spTree>
    <p:extLst>
      <p:ext uri="{BB962C8B-B14F-4D97-AF65-F5344CB8AC3E}">
        <p14:creationId xmlns:p14="http://schemas.microsoft.com/office/powerpoint/2010/main" val="401228254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r>
              <a:rPr lang="en-GB" dirty="0" smtClean="0"/>
              <a:t>Some academic  perspectives on stakeholders</a:t>
            </a:r>
            <a:endParaRPr lang="en-GB" dirty="0"/>
          </a:p>
        </p:txBody>
      </p:sp>
    </p:spTree>
    <p:extLst>
      <p:ext uri="{BB962C8B-B14F-4D97-AF65-F5344CB8AC3E}">
        <p14:creationId xmlns:p14="http://schemas.microsoft.com/office/powerpoint/2010/main" val="34888101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ChangeArrowheads="1"/>
          </p:cNvSpPr>
          <p:nvPr/>
        </p:nvSpPr>
        <p:spPr bwMode="auto">
          <a:xfrm>
            <a:off x="270979" y="432352"/>
            <a:ext cx="8243267" cy="990600"/>
          </a:xfrm>
          <a:prstGeom prst="rect">
            <a:avLst/>
          </a:prstGeom>
          <a:noFill/>
          <a:ln w="9525">
            <a:noFill/>
            <a:miter lim="800000"/>
            <a:headEnd/>
            <a:tailEnd/>
          </a:ln>
          <a:effectLst/>
        </p:spPr>
        <p:txBody>
          <a:bodyPr anchor="ctr"/>
          <a:lstStyle/>
          <a:p>
            <a:pPr algn="ctr" eaLnBrk="0" hangingPunct="0">
              <a:defRPr/>
            </a:pPr>
            <a:r>
              <a:rPr lang="en-GB" sz="3600" dirty="0">
                <a:latin typeface="+mj-lt"/>
              </a:rPr>
              <a:t>Stakeholder Theory </a:t>
            </a:r>
            <a:r>
              <a:rPr lang="en-GB" sz="2000" dirty="0">
                <a:latin typeface="+mj-lt"/>
              </a:rPr>
              <a:t>- Basic Concepts </a:t>
            </a:r>
            <a:r>
              <a:rPr lang="en-GB" sz="2000" dirty="0" smtClean="0">
                <a:latin typeface="+mj-lt"/>
              </a:rPr>
              <a:t>&amp;Definitions</a:t>
            </a:r>
            <a:endParaRPr lang="en-US" sz="2000" dirty="0">
              <a:solidFill>
                <a:schemeClr val="tx2"/>
              </a:solidFill>
              <a:latin typeface="+mj-lt"/>
            </a:endParaRPr>
          </a:p>
        </p:txBody>
      </p:sp>
      <p:sp>
        <p:nvSpPr>
          <p:cNvPr id="22531" name="Rectangle 3"/>
          <p:cNvSpPr>
            <a:spLocks noChangeArrowheads="1"/>
          </p:cNvSpPr>
          <p:nvPr/>
        </p:nvSpPr>
        <p:spPr bwMode="auto">
          <a:xfrm>
            <a:off x="506413" y="1895475"/>
            <a:ext cx="7772400" cy="4968875"/>
          </a:xfrm>
          <a:prstGeom prst="rect">
            <a:avLst/>
          </a:prstGeom>
          <a:noFill/>
          <a:ln w="9525">
            <a:noFill/>
            <a:miter lim="800000"/>
            <a:headEnd/>
            <a:tailEnd/>
          </a:ln>
        </p:spPr>
        <p:txBody>
          <a:bodyPr/>
          <a:lstStyle/>
          <a:p>
            <a:pPr marL="342900" indent="-342900" algn="ctr" eaLnBrk="0" hangingPunct="0">
              <a:spcBef>
                <a:spcPct val="20000"/>
              </a:spcBef>
            </a:pPr>
            <a:r>
              <a:rPr lang="en-GB" sz="2600" b="1">
                <a:solidFill>
                  <a:schemeClr val="tx2"/>
                </a:solidFill>
              </a:rPr>
              <a:t>	“…any group or individual who can affect or is affected by the achievement of an organisation’s objectives.”</a:t>
            </a:r>
          </a:p>
          <a:p>
            <a:pPr marL="342900" indent="-342900" algn="r" eaLnBrk="0" hangingPunct="0">
              <a:spcBef>
                <a:spcPct val="20000"/>
              </a:spcBef>
            </a:pPr>
            <a:r>
              <a:rPr lang="en-GB" sz="1700" b="1">
                <a:solidFill>
                  <a:schemeClr val="tx2"/>
                </a:solidFill>
              </a:rPr>
              <a:t>(Freeman, 1984)</a:t>
            </a:r>
          </a:p>
          <a:p>
            <a:pPr marL="342900" indent="-342900" algn="ctr" eaLnBrk="0" hangingPunct="0">
              <a:spcBef>
                <a:spcPct val="20000"/>
              </a:spcBef>
              <a:buFontTx/>
              <a:buChar char="•"/>
            </a:pPr>
            <a:endParaRPr lang="en-GB" sz="3000" b="1" i="1">
              <a:solidFill>
                <a:schemeClr val="tx2"/>
              </a:solidFill>
            </a:endParaRPr>
          </a:p>
          <a:p>
            <a:pPr marL="342900" indent="-342900" algn="ctr" eaLnBrk="0" hangingPunct="0">
              <a:spcBef>
                <a:spcPct val="20000"/>
              </a:spcBef>
            </a:pPr>
            <a:r>
              <a:rPr lang="en-GB" sz="2600" b="1">
                <a:solidFill>
                  <a:schemeClr val="tx2"/>
                </a:solidFill>
              </a:rPr>
              <a:t>	There may be conflict between the expectations of different groups of stakeholders.</a:t>
            </a:r>
          </a:p>
          <a:p>
            <a:pPr marL="342900" indent="-342900" eaLnBrk="0" hangingPunct="0">
              <a:spcBef>
                <a:spcPct val="20000"/>
              </a:spcBef>
              <a:buFontTx/>
              <a:buChar char="•"/>
            </a:pPr>
            <a:endParaRPr lang="en-US" sz="3200"/>
          </a:p>
        </p:txBody>
      </p:sp>
    </p:spTree>
    <p:extLst>
      <p:ext uri="{BB962C8B-B14F-4D97-AF65-F5344CB8AC3E}">
        <p14:creationId xmlns:p14="http://schemas.microsoft.com/office/powerpoint/2010/main" val="264614117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ChangeArrowheads="1"/>
          </p:cNvSpPr>
          <p:nvPr/>
        </p:nvSpPr>
        <p:spPr bwMode="auto">
          <a:xfrm>
            <a:off x="133350" y="-6350"/>
            <a:ext cx="7010400" cy="1006475"/>
          </a:xfrm>
          <a:prstGeom prst="rect">
            <a:avLst/>
          </a:prstGeom>
          <a:noFill/>
          <a:ln w="9525">
            <a:noFill/>
            <a:miter lim="800000"/>
            <a:headEnd/>
            <a:tailEnd/>
          </a:ln>
          <a:effectLst/>
        </p:spPr>
        <p:txBody>
          <a:bodyPr anchor="ctr"/>
          <a:lstStyle/>
          <a:p>
            <a:pPr eaLnBrk="0" hangingPunct="0">
              <a:defRPr/>
            </a:pPr>
            <a:r>
              <a:rPr lang="en-GB" sz="3600" dirty="0">
                <a:latin typeface="+mj-lt"/>
              </a:rPr>
              <a:t>A managerial theory…?</a:t>
            </a:r>
            <a:endParaRPr lang="en-US" sz="3600" dirty="0">
              <a:solidFill>
                <a:schemeClr val="tx2"/>
              </a:solidFill>
              <a:latin typeface="+mj-lt"/>
            </a:endParaRPr>
          </a:p>
        </p:txBody>
      </p:sp>
      <p:sp>
        <p:nvSpPr>
          <p:cNvPr id="29699" name="Rectangle 3"/>
          <p:cNvSpPr>
            <a:spLocks noChangeArrowheads="1"/>
          </p:cNvSpPr>
          <p:nvPr/>
        </p:nvSpPr>
        <p:spPr bwMode="auto">
          <a:xfrm>
            <a:off x="785813" y="1714500"/>
            <a:ext cx="7010400" cy="4462463"/>
          </a:xfrm>
          <a:prstGeom prst="rect">
            <a:avLst/>
          </a:prstGeom>
          <a:noFill/>
          <a:ln w="9525">
            <a:noFill/>
            <a:miter lim="800000"/>
            <a:headEnd/>
            <a:tailEnd/>
          </a:ln>
        </p:spPr>
        <p:txBody>
          <a:bodyPr/>
          <a:lstStyle/>
          <a:p>
            <a:pPr marL="342900" indent="-342900" eaLnBrk="0" hangingPunct="0">
              <a:spcBef>
                <a:spcPct val="20000"/>
              </a:spcBef>
            </a:pPr>
            <a:r>
              <a:rPr lang="en-GB" sz="2600" b="1">
                <a:solidFill>
                  <a:schemeClr val="tx2"/>
                </a:solidFill>
              </a:rPr>
              <a:t>“	Stakeholder theory should not simply describe existing situations or predict cause – effect relationships; it also recommends attitudes, structures and practices that, taken together, constitute stakeholder management”</a:t>
            </a:r>
          </a:p>
          <a:p>
            <a:pPr marL="342900" indent="-342900" algn="r" eaLnBrk="0" hangingPunct="0">
              <a:spcBef>
                <a:spcPct val="20000"/>
              </a:spcBef>
              <a:buFontTx/>
              <a:buChar char="•"/>
            </a:pPr>
            <a:endParaRPr lang="en-GB" sz="1500" b="1">
              <a:solidFill>
                <a:schemeClr val="tx2"/>
              </a:solidFill>
            </a:endParaRPr>
          </a:p>
          <a:p>
            <a:pPr marL="342900" indent="-342900" algn="r" eaLnBrk="0" hangingPunct="0">
              <a:spcBef>
                <a:spcPct val="20000"/>
              </a:spcBef>
            </a:pPr>
            <a:r>
              <a:rPr lang="en-GB" sz="1500" b="1">
                <a:solidFill>
                  <a:schemeClr val="tx2"/>
                </a:solidFill>
              </a:rPr>
              <a:t>Donaldson and Preston (1995)</a:t>
            </a:r>
            <a:endParaRPr lang="en-US" sz="3200"/>
          </a:p>
        </p:txBody>
      </p:sp>
    </p:spTree>
    <p:extLst>
      <p:ext uri="{BB962C8B-B14F-4D97-AF65-F5344CB8AC3E}">
        <p14:creationId xmlns:p14="http://schemas.microsoft.com/office/powerpoint/2010/main" val="121514949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395536" y="260648"/>
            <a:ext cx="7772400" cy="685800"/>
          </a:xfrm>
        </p:spPr>
        <p:txBody>
          <a:bodyPr>
            <a:normAutofit fontScale="90000"/>
          </a:bodyPr>
          <a:lstStyle/>
          <a:p>
            <a:r>
              <a:rPr lang="en-US" altLang="en-US" dirty="0"/>
              <a:t>Effective Stakeholder Management</a:t>
            </a:r>
          </a:p>
        </p:txBody>
      </p:sp>
      <p:sp>
        <p:nvSpPr>
          <p:cNvPr id="44035" name="Rectangle 3"/>
          <p:cNvSpPr>
            <a:spLocks noChangeArrowheads="1"/>
          </p:cNvSpPr>
          <p:nvPr/>
        </p:nvSpPr>
        <p:spPr bwMode="auto">
          <a:xfrm>
            <a:off x="-36512" y="1052736"/>
            <a:ext cx="9793088" cy="4308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57200" indent="-457200">
              <a:defRPr sz="2400">
                <a:solidFill>
                  <a:schemeClr val="tx1"/>
                </a:solidFill>
                <a:latin typeface="Times New Roman" pitchFamily="18" charset="0"/>
              </a:defRPr>
            </a:lvl1pPr>
            <a:lvl2pPr marL="914400" indent="-457200">
              <a:defRPr sz="2400">
                <a:solidFill>
                  <a:schemeClr val="tx1"/>
                </a:solidFill>
                <a:latin typeface="Times New Roman" pitchFamily="18" charset="0"/>
              </a:defRPr>
            </a:lvl2pPr>
            <a:lvl3pPr marL="1371600" indent="-457200">
              <a:defRPr sz="2400">
                <a:solidFill>
                  <a:schemeClr val="tx1"/>
                </a:solidFill>
                <a:latin typeface="Times New Roman" pitchFamily="18" charset="0"/>
              </a:defRPr>
            </a:lvl3pPr>
            <a:lvl4pPr marL="1828800" indent="-457200">
              <a:defRPr sz="2400">
                <a:solidFill>
                  <a:schemeClr val="tx1"/>
                </a:solidFill>
                <a:latin typeface="Times New Roman" pitchFamily="18" charset="0"/>
              </a:defRPr>
            </a:lvl4pPr>
            <a:lvl5pPr marL="2286000" indent="-457200">
              <a:defRPr sz="2400">
                <a:solidFill>
                  <a:schemeClr val="tx1"/>
                </a:solidFill>
                <a:latin typeface="Times New Roman" pitchFamily="18" charset="0"/>
              </a:defRPr>
            </a:lvl5pPr>
            <a:lvl6pPr marL="2743200" indent="-457200" fontAlgn="base">
              <a:spcBef>
                <a:spcPct val="0"/>
              </a:spcBef>
              <a:spcAft>
                <a:spcPct val="0"/>
              </a:spcAft>
              <a:defRPr sz="2400">
                <a:solidFill>
                  <a:schemeClr val="tx1"/>
                </a:solidFill>
                <a:latin typeface="Times New Roman" pitchFamily="18" charset="0"/>
              </a:defRPr>
            </a:lvl6pPr>
            <a:lvl7pPr marL="3200400" indent="-457200" fontAlgn="base">
              <a:spcBef>
                <a:spcPct val="0"/>
              </a:spcBef>
              <a:spcAft>
                <a:spcPct val="0"/>
              </a:spcAft>
              <a:defRPr sz="2400">
                <a:solidFill>
                  <a:schemeClr val="tx1"/>
                </a:solidFill>
                <a:latin typeface="Times New Roman" pitchFamily="18" charset="0"/>
              </a:defRPr>
            </a:lvl7pPr>
            <a:lvl8pPr marL="3657600" indent="-457200" fontAlgn="base">
              <a:spcBef>
                <a:spcPct val="0"/>
              </a:spcBef>
              <a:spcAft>
                <a:spcPct val="0"/>
              </a:spcAft>
              <a:defRPr sz="2400">
                <a:solidFill>
                  <a:schemeClr val="tx1"/>
                </a:solidFill>
                <a:latin typeface="Times New Roman" pitchFamily="18" charset="0"/>
              </a:defRPr>
            </a:lvl8pPr>
            <a:lvl9pPr marL="4114800" indent="-457200" fontAlgn="base">
              <a:spcBef>
                <a:spcPct val="0"/>
              </a:spcBef>
              <a:spcAft>
                <a:spcPct val="0"/>
              </a:spcAft>
              <a:defRPr sz="2400">
                <a:solidFill>
                  <a:schemeClr val="tx1"/>
                </a:solidFill>
                <a:latin typeface="Times New Roman" pitchFamily="18" charset="0"/>
              </a:defRPr>
            </a:lvl9pPr>
          </a:lstStyle>
          <a:p>
            <a:pPr>
              <a:spcBef>
                <a:spcPct val="50000"/>
              </a:spcBef>
              <a:buSzPct val="100000"/>
            </a:pPr>
            <a:r>
              <a:rPr lang="en-US" altLang="en-US" sz="2800" dirty="0">
                <a:latin typeface="Calibri" panose="020F0502020204030204" pitchFamily="34" charset="0"/>
              </a:rPr>
              <a:t>Careful assessment of the </a:t>
            </a:r>
            <a:r>
              <a:rPr lang="en-US" altLang="en-US" sz="2800" b="1" dirty="0">
                <a:latin typeface="Calibri" panose="020F0502020204030204" pitchFamily="34" charset="0"/>
              </a:rPr>
              <a:t>five core</a:t>
            </a:r>
            <a:r>
              <a:rPr lang="en-US" altLang="en-US" sz="2800" dirty="0">
                <a:latin typeface="Calibri" panose="020F0502020204030204" pitchFamily="34" charset="0"/>
              </a:rPr>
              <a:t> questions:</a:t>
            </a:r>
          </a:p>
          <a:p>
            <a:pPr marL="514350" indent="-514350">
              <a:spcBef>
                <a:spcPts val="1200"/>
              </a:spcBef>
              <a:buSzPct val="100000"/>
              <a:buFont typeface="+mj-lt"/>
              <a:buAutoNum type="arabicPeriod"/>
            </a:pPr>
            <a:r>
              <a:rPr lang="en-US" altLang="en-US" sz="2800" i="1" dirty="0">
                <a:latin typeface="Calibri" panose="020F0502020204030204" pitchFamily="34" charset="0"/>
              </a:rPr>
              <a:t>Who</a:t>
            </a:r>
            <a:r>
              <a:rPr lang="en-US" altLang="en-US" sz="2800" dirty="0">
                <a:latin typeface="Calibri" panose="020F0502020204030204" pitchFamily="34" charset="0"/>
              </a:rPr>
              <a:t> are our stakeholders?</a:t>
            </a:r>
          </a:p>
          <a:p>
            <a:pPr marL="514350" indent="-514350">
              <a:spcBef>
                <a:spcPts val="1200"/>
              </a:spcBef>
              <a:buSzPct val="100000"/>
              <a:buFont typeface="+mj-lt"/>
              <a:buAutoNum type="arabicPeriod"/>
            </a:pPr>
            <a:r>
              <a:rPr lang="en-US" altLang="en-US" sz="2800" dirty="0">
                <a:latin typeface="Calibri" panose="020F0502020204030204" pitchFamily="34" charset="0"/>
              </a:rPr>
              <a:t>What are our stakeholders’ </a:t>
            </a:r>
            <a:r>
              <a:rPr lang="en-US" altLang="en-US" sz="2800" i="1" dirty="0">
                <a:latin typeface="Calibri" panose="020F0502020204030204" pitchFamily="34" charset="0"/>
              </a:rPr>
              <a:t>stakes</a:t>
            </a:r>
            <a:r>
              <a:rPr lang="en-US" altLang="en-US" sz="2800" dirty="0">
                <a:latin typeface="Calibri" panose="020F0502020204030204" pitchFamily="34" charset="0"/>
              </a:rPr>
              <a:t>?</a:t>
            </a:r>
          </a:p>
          <a:p>
            <a:pPr marL="514350" indent="-514350">
              <a:spcBef>
                <a:spcPts val="1200"/>
              </a:spcBef>
              <a:buSzPct val="100000"/>
              <a:buFont typeface="+mj-lt"/>
              <a:buAutoNum type="arabicPeriod"/>
            </a:pPr>
            <a:r>
              <a:rPr lang="en-US" altLang="en-US" sz="2800" dirty="0">
                <a:latin typeface="Calibri" panose="020F0502020204030204" pitchFamily="34" charset="0"/>
              </a:rPr>
              <a:t>What </a:t>
            </a:r>
            <a:r>
              <a:rPr lang="en-US" altLang="en-US" sz="2800" i="1" dirty="0">
                <a:latin typeface="Calibri" panose="020F0502020204030204" pitchFamily="34" charset="0"/>
              </a:rPr>
              <a:t>opportunities &amp;</a:t>
            </a:r>
            <a:r>
              <a:rPr lang="en-US" altLang="en-US" sz="2800" i="1" dirty="0" smtClean="0">
                <a:latin typeface="Calibri" panose="020F0502020204030204" pitchFamily="34" charset="0"/>
              </a:rPr>
              <a:t> </a:t>
            </a:r>
            <a:r>
              <a:rPr lang="en-US" altLang="en-US" sz="2800" i="1" dirty="0">
                <a:latin typeface="Calibri" panose="020F0502020204030204" pitchFamily="34" charset="0"/>
              </a:rPr>
              <a:t>challenges</a:t>
            </a:r>
            <a:r>
              <a:rPr lang="en-US" altLang="en-US" sz="2800" dirty="0">
                <a:latin typeface="Calibri" panose="020F0502020204030204" pitchFamily="34" charset="0"/>
              </a:rPr>
              <a:t> do stakeholders present? </a:t>
            </a:r>
          </a:p>
          <a:p>
            <a:pPr marL="514350" indent="-514350">
              <a:spcBef>
                <a:spcPts val="1200"/>
              </a:spcBef>
              <a:buSzPct val="100000"/>
              <a:buFont typeface="+mj-lt"/>
              <a:buAutoNum type="arabicPeriod"/>
            </a:pPr>
            <a:r>
              <a:rPr lang="en-US" altLang="en-US" sz="2800" dirty="0">
                <a:latin typeface="Calibri" panose="020F0502020204030204" pitchFamily="34" charset="0"/>
              </a:rPr>
              <a:t>What economic, legal, ethical, and philanthropic </a:t>
            </a:r>
            <a:r>
              <a:rPr lang="en-US" altLang="en-US" sz="2800" i="1" dirty="0">
                <a:latin typeface="Calibri" panose="020F0502020204030204" pitchFamily="34" charset="0"/>
              </a:rPr>
              <a:t>responsibilities </a:t>
            </a:r>
            <a:r>
              <a:rPr lang="en-US" altLang="en-US" sz="2800" dirty="0">
                <a:latin typeface="Calibri" panose="020F0502020204030204" pitchFamily="34" charset="0"/>
              </a:rPr>
              <a:t>does our firm have?</a:t>
            </a:r>
          </a:p>
          <a:p>
            <a:pPr marL="514350" indent="-514350">
              <a:spcBef>
                <a:spcPts val="1200"/>
              </a:spcBef>
              <a:buSzPct val="100000"/>
              <a:buFont typeface="+mj-lt"/>
              <a:buAutoNum type="arabicPeriod"/>
            </a:pPr>
            <a:r>
              <a:rPr lang="en-US" altLang="en-US" sz="2800" dirty="0">
                <a:latin typeface="Calibri" panose="020F0502020204030204" pitchFamily="34" charset="0"/>
              </a:rPr>
              <a:t>What </a:t>
            </a:r>
            <a:r>
              <a:rPr lang="en-US" altLang="en-US" sz="2800" i="1" dirty="0">
                <a:latin typeface="Calibri" panose="020F0502020204030204" pitchFamily="34" charset="0"/>
              </a:rPr>
              <a:t>strategies or actions </a:t>
            </a:r>
            <a:r>
              <a:rPr lang="en-US" altLang="en-US" sz="2800" dirty="0">
                <a:latin typeface="Calibri" panose="020F0502020204030204" pitchFamily="34" charset="0"/>
              </a:rPr>
              <a:t>should our firm take to best manage stakeholder challenges and opportunities?</a:t>
            </a:r>
          </a:p>
        </p:txBody>
      </p:sp>
    </p:spTree>
    <p:extLst>
      <p:ext uri="{BB962C8B-B14F-4D97-AF65-F5344CB8AC3E}">
        <p14:creationId xmlns:p14="http://schemas.microsoft.com/office/powerpoint/2010/main" val="174427454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178" name="Rectangle 2"/>
          <p:cNvSpPr>
            <a:spLocks noGrp="1" noChangeArrowheads="1"/>
          </p:cNvSpPr>
          <p:nvPr>
            <p:ph type="title"/>
          </p:nvPr>
        </p:nvSpPr>
        <p:spPr>
          <a:xfrm>
            <a:off x="554022" y="101104"/>
            <a:ext cx="7772400" cy="1143000"/>
          </a:xfrm>
        </p:spPr>
        <p:txBody>
          <a:bodyPr>
            <a:normAutofit fontScale="90000"/>
          </a:bodyPr>
          <a:lstStyle/>
          <a:p>
            <a:r>
              <a:rPr lang="en-US" altLang="en-US" dirty="0"/>
              <a:t>Principles of Stakeholder Management</a:t>
            </a:r>
          </a:p>
        </p:txBody>
      </p:sp>
      <p:pic>
        <p:nvPicPr>
          <p:cNvPr id="50179" name="Picture 3"/>
          <p:cNvPicPr>
            <a:picLocks noChangeAspect="1" noChangeArrowheads="1"/>
          </p:cNvPicPr>
          <p:nvPr/>
        </p:nvPicPr>
        <p:blipFill>
          <a:blip r:embed="rId2">
            <a:lum bright="-6000" contrast="12000"/>
            <a:extLst>
              <a:ext uri="{28A0092B-C50C-407E-A947-70E740481C1C}">
                <a14:useLocalDpi xmlns:a14="http://schemas.microsoft.com/office/drawing/2010/main" val="0"/>
              </a:ext>
            </a:extLst>
          </a:blip>
          <a:srcRect l="2753" b="3636"/>
          <a:stretch>
            <a:fillRect/>
          </a:stretch>
        </p:blipFill>
        <p:spPr bwMode="auto">
          <a:xfrm>
            <a:off x="554022" y="188640"/>
            <a:ext cx="8077200" cy="6396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528202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533400" y="1143000"/>
            <a:ext cx="8382000" cy="1524000"/>
          </a:xfrm>
        </p:spPr>
        <p:txBody>
          <a:bodyPr/>
          <a:lstStyle/>
          <a:p>
            <a:r>
              <a:rPr lang="en-US" altLang="en-US" smtClean="0">
                <a:solidFill>
                  <a:srgbClr val="592989"/>
                </a:solidFill>
                <a:latin typeface="Calibri" pitchFamily="34" charset="0"/>
              </a:rPr>
              <a:t>When should you identify stakeholders?</a:t>
            </a:r>
            <a:endParaRPr lang="en-US" altLang="en-US" smtClean="0"/>
          </a:p>
        </p:txBody>
      </p:sp>
      <p:sp>
        <p:nvSpPr>
          <p:cNvPr id="3" name="Content Placeholder 2"/>
          <p:cNvSpPr>
            <a:spLocks noGrp="1"/>
          </p:cNvSpPr>
          <p:nvPr>
            <p:ph idx="1"/>
          </p:nvPr>
        </p:nvSpPr>
        <p:spPr>
          <a:xfrm>
            <a:off x="762000" y="2286000"/>
            <a:ext cx="7924800" cy="2209800"/>
          </a:xfrm>
        </p:spPr>
        <p:txBody>
          <a:bodyPr>
            <a:normAutofit fontScale="92500" lnSpcReduction="20000"/>
          </a:bodyPr>
          <a:lstStyle/>
          <a:p>
            <a:pPr marL="0" indent="0" eaLnBrk="1" hangingPunct="1">
              <a:buFont typeface="Arial" charset="0"/>
              <a:buNone/>
            </a:pPr>
            <a:endParaRPr lang="en-US" altLang="en-US" smtClean="0"/>
          </a:p>
          <a:p>
            <a:pPr marL="0" indent="0" eaLnBrk="1" hangingPunct="1">
              <a:buFont typeface="Arial" charset="0"/>
              <a:buNone/>
            </a:pPr>
            <a:r>
              <a:rPr lang="en-US" altLang="en-US" smtClean="0"/>
              <a:t>In general, stakeholders and their interests should be identified and involved/addressed as early in the process of the development of the effort as possible.</a:t>
            </a:r>
          </a:p>
          <a:p>
            <a:pPr marL="0" indent="0" eaLnBrk="1" hangingPunct="1"/>
            <a:endParaRPr lang="en-US" altLang="en-US" smtClean="0"/>
          </a:p>
          <a:p>
            <a:pPr marL="0" indent="0" eaLnBrk="1" hangingPunct="1">
              <a:buFontTx/>
              <a:buChar char="•"/>
            </a:pPr>
            <a:endParaRPr lang="en-US" altLang="en-US" smtClean="0"/>
          </a:p>
          <a:p>
            <a:pPr marL="0" indent="0"/>
            <a:endParaRPr lang="en-US" altLang="en-US" smtClean="0"/>
          </a:p>
        </p:txBody>
      </p:sp>
    </p:spTree>
    <p:extLst>
      <p:ext uri="{BB962C8B-B14F-4D97-AF65-F5344CB8AC3E}">
        <p14:creationId xmlns:p14="http://schemas.microsoft.com/office/powerpoint/2010/main" val="89161774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611560" y="260648"/>
            <a:ext cx="7886700" cy="1325563"/>
          </a:xfrm>
        </p:spPr>
        <p:txBody>
          <a:bodyPr/>
          <a:lstStyle/>
          <a:p>
            <a:pPr eaLnBrk="1" hangingPunct="1"/>
            <a:r>
              <a:rPr lang="en-US" altLang="en-US" dirty="0" smtClean="0">
                <a:solidFill>
                  <a:srgbClr val="592989"/>
                </a:solidFill>
                <a:latin typeface="Calibri" pitchFamily="34" charset="0"/>
              </a:rPr>
              <a:t>How do you identify and analyze stakeholders and their interests?</a:t>
            </a:r>
            <a:endParaRPr lang="en-US" altLang="en-US" dirty="0" smtClean="0">
              <a:solidFill>
                <a:srgbClr val="000000"/>
              </a:solidFill>
              <a:latin typeface="Calibri" pitchFamily="34" charset="0"/>
            </a:endParaRPr>
          </a:p>
        </p:txBody>
      </p:sp>
      <p:sp>
        <p:nvSpPr>
          <p:cNvPr id="3" name="Content Placeholder 2"/>
          <p:cNvSpPr>
            <a:spLocks noGrp="1"/>
          </p:cNvSpPr>
          <p:nvPr>
            <p:ph idx="1"/>
          </p:nvPr>
        </p:nvSpPr>
        <p:spPr>
          <a:xfrm>
            <a:off x="467544" y="1772816"/>
            <a:ext cx="8064896" cy="3600400"/>
          </a:xfrm>
        </p:spPr>
        <p:txBody>
          <a:bodyPr>
            <a:normAutofit fontScale="77500" lnSpcReduction="20000"/>
          </a:bodyPr>
          <a:lstStyle/>
          <a:p>
            <a:pPr marL="0" indent="0" eaLnBrk="1" hangingPunct="1">
              <a:buFont typeface="Arial" charset="0"/>
              <a:buNone/>
            </a:pPr>
            <a:r>
              <a:rPr lang="en-US" altLang="en-US" sz="2400" dirty="0" smtClean="0"/>
              <a:t>Identify stakeholders by:</a:t>
            </a:r>
          </a:p>
          <a:p>
            <a:pPr lvl="1" eaLnBrk="1" hangingPunct="1"/>
            <a:r>
              <a:rPr lang="en-US" altLang="en-US" sz="3300" dirty="0" smtClean="0"/>
              <a:t>Brainstorming.  </a:t>
            </a:r>
          </a:p>
          <a:p>
            <a:pPr lvl="1" eaLnBrk="1" hangingPunct="1"/>
            <a:r>
              <a:rPr lang="en-US" altLang="en-US" sz="3300" dirty="0" smtClean="0"/>
              <a:t>Collecting categories and names from informants in the community.</a:t>
            </a:r>
          </a:p>
          <a:p>
            <a:pPr lvl="1" eaLnBrk="1" hangingPunct="1"/>
            <a:r>
              <a:rPr lang="en-US" altLang="en-US" sz="3300" dirty="0" smtClean="0"/>
              <a:t>Consulting  with organizations that either are or have been involved in similar efforts, or that work with the population or in the area of concern.</a:t>
            </a:r>
          </a:p>
          <a:p>
            <a:pPr lvl="1" eaLnBrk="1" hangingPunct="1"/>
            <a:r>
              <a:rPr lang="en-US" altLang="en-US" sz="3300" dirty="0" smtClean="0"/>
              <a:t>Getting more ideas from stakeholders as you identify them.    </a:t>
            </a:r>
          </a:p>
          <a:p>
            <a:pPr marL="457200" lvl="1" indent="0" eaLnBrk="1" hangingPunct="1">
              <a:buNone/>
            </a:pPr>
            <a:endParaRPr lang="en-US" altLang="en-US" sz="3300" dirty="0" smtClean="0"/>
          </a:p>
          <a:p>
            <a:pPr marL="0" indent="0"/>
            <a:endParaRPr lang="en-US" altLang="en-US" dirty="0" smtClean="0"/>
          </a:p>
        </p:txBody>
      </p:sp>
    </p:spTree>
    <p:extLst>
      <p:ext uri="{BB962C8B-B14F-4D97-AF65-F5344CB8AC3E}">
        <p14:creationId xmlns:p14="http://schemas.microsoft.com/office/powerpoint/2010/main" val="340608075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638" y="260648"/>
            <a:ext cx="8848725" cy="54019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3263292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654050" y="1371600"/>
            <a:ext cx="7886700" cy="1325563"/>
          </a:xfrm>
        </p:spPr>
        <p:txBody>
          <a:bodyPr/>
          <a:lstStyle/>
          <a:p>
            <a:r>
              <a:rPr lang="en-US" altLang="en-US" smtClean="0">
                <a:solidFill>
                  <a:srgbClr val="592989"/>
                </a:solidFill>
                <a:latin typeface="Calibri" pitchFamily="34" charset="0"/>
              </a:rPr>
              <a:t>Identify stakeholder Interests</a:t>
            </a:r>
            <a:endParaRPr lang="en-US" altLang="en-US" smtClean="0"/>
          </a:p>
        </p:txBody>
      </p:sp>
      <p:sp>
        <p:nvSpPr>
          <p:cNvPr id="3" name="Content Placeholder 2"/>
          <p:cNvSpPr>
            <a:spLocks noGrp="1"/>
          </p:cNvSpPr>
          <p:nvPr>
            <p:ph idx="1"/>
          </p:nvPr>
        </p:nvSpPr>
        <p:spPr>
          <a:xfrm>
            <a:off x="654050" y="2819400"/>
            <a:ext cx="7886700" cy="1222375"/>
          </a:xfrm>
        </p:spPr>
        <p:txBody>
          <a:bodyPr>
            <a:normAutofit fontScale="92500" lnSpcReduction="20000"/>
          </a:bodyPr>
          <a:lstStyle/>
          <a:p>
            <a:pPr marL="0" indent="0">
              <a:buFont typeface="Arial" charset="0"/>
              <a:buNone/>
            </a:pPr>
            <a:r>
              <a:rPr lang="en-US" altLang="en-US" smtClean="0"/>
              <a:t>Discover and try to understand stakeholder interests by asking them what’s important to them.</a:t>
            </a:r>
          </a:p>
          <a:p>
            <a:pPr marL="0" indent="0"/>
            <a:endParaRPr lang="en-US" altLang="en-US" smtClean="0"/>
          </a:p>
        </p:txBody>
      </p:sp>
    </p:spTree>
    <p:extLst>
      <p:ext uri="{BB962C8B-B14F-4D97-AF65-F5344CB8AC3E}">
        <p14:creationId xmlns:p14="http://schemas.microsoft.com/office/powerpoint/2010/main" val="164497397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25450" y="240126"/>
            <a:ext cx="8718550" cy="1006475"/>
          </a:xfrm>
        </p:spPr>
        <p:txBody>
          <a:bodyPr>
            <a:normAutofit fontScale="90000"/>
          </a:bodyPr>
          <a:lstStyle/>
          <a:p>
            <a:pPr algn="l" eaLnBrk="1" hangingPunct="1"/>
            <a:r>
              <a:rPr lang="en-GB" altLang="en-US" sz="3600" dirty="0" smtClean="0"/>
              <a:t>Stakeholder Mapping (</a:t>
            </a:r>
            <a:r>
              <a:rPr lang="en-GB" altLang="en-US" sz="3600" dirty="0" err="1" smtClean="0"/>
              <a:t>Mendelow’s</a:t>
            </a:r>
            <a:r>
              <a:rPr lang="en-GB" altLang="en-US" sz="3600" dirty="0" smtClean="0"/>
              <a:t> Grid VERSION)</a:t>
            </a:r>
            <a:endParaRPr lang="en-US" altLang="en-US" sz="3600" dirty="0" smtClean="0"/>
          </a:p>
        </p:txBody>
      </p:sp>
      <p:sp>
        <p:nvSpPr>
          <p:cNvPr id="40963" name="Rectangle 3"/>
          <p:cNvSpPr>
            <a:spLocks noChangeArrowheads="1"/>
          </p:cNvSpPr>
          <p:nvPr/>
        </p:nvSpPr>
        <p:spPr bwMode="auto">
          <a:xfrm>
            <a:off x="0" y="0"/>
            <a:ext cx="425450" cy="24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2225" algn="ctr">
                <a:solidFill>
                  <a:srgbClr val="000000"/>
                </a:solidFill>
                <a:miter lim="800000"/>
                <a:headEnd/>
                <a:tailEnd/>
              </a14:hiddenLine>
            </a:ext>
          </a:extLst>
        </p:spPr>
        <p:txBody>
          <a:bodyPr wrap="none" lIns="90488" tIns="44450" rIns="90488" bIns="44450" anchor="ctr">
            <a:spAutoFit/>
          </a:bodyPr>
          <a:lstStyle>
            <a:lvl1pPr defTabSz="762000" eaLnBrk="0" hangingPunct="0">
              <a:defRPr sz="2000">
                <a:solidFill>
                  <a:srgbClr val="000054"/>
                </a:solidFill>
                <a:latin typeface="Arial" pitchFamily="34" charset="0"/>
                <a:ea typeface="ヒラギノ角ゴ Pro W3"/>
                <a:cs typeface="ヒラギノ角ゴ Pro W3"/>
              </a:defRPr>
            </a:lvl1pPr>
            <a:lvl2pPr marL="742950" indent="-285750" defTabSz="762000" eaLnBrk="0" hangingPunct="0">
              <a:defRPr sz="2000">
                <a:solidFill>
                  <a:srgbClr val="000054"/>
                </a:solidFill>
                <a:latin typeface="Arial" pitchFamily="34" charset="0"/>
                <a:ea typeface="ヒラギノ角ゴ Pro W3"/>
                <a:cs typeface="ヒラギノ角ゴ Pro W3"/>
              </a:defRPr>
            </a:lvl2pPr>
            <a:lvl3pPr marL="1143000" indent="-228600" defTabSz="762000" eaLnBrk="0" hangingPunct="0">
              <a:defRPr sz="2000">
                <a:solidFill>
                  <a:srgbClr val="000054"/>
                </a:solidFill>
                <a:latin typeface="Arial" pitchFamily="34" charset="0"/>
                <a:ea typeface="ヒラギノ角ゴ Pro W3"/>
                <a:cs typeface="ヒラギノ角ゴ Pro W3"/>
              </a:defRPr>
            </a:lvl3pPr>
            <a:lvl4pPr marL="1600200" indent="-228600" defTabSz="762000" eaLnBrk="0" hangingPunct="0">
              <a:defRPr sz="2000">
                <a:solidFill>
                  <a:srgbClr val="000054"/>
                </a:solidFill>
                <a:latin typeface="Arial" pitchFamily="34" charset="0"/>
                <a:ea typeface="ヒラギノ角ゴ Pro W3"/>
                <a:cs typeface="ヒラギノ角ゴ Pro W3"/>
              </a:defRPr>
            </a:lvl4pPr>
            <a:lvl5pPr marL="2057400" indent="-228600" defTabSz="762000" eaLnBrk="0" hangingPunct="0">
              <a:defRPr sz="2000">
                <a:solidFill>
                  <a:srgbClr val="000054"/>
                </a:solidFill>
                <a:latin typeface="Arial" pitchFamily="34" charset="0"/>
                <a:ea typeface="ヒラギノ角ゴ Pro W3"/>
                <a:cs typeface="ヒラギノ角ゴ Pro W3"/>
              </a:defRPr>
            </a:lvl5pPr>
            <a:lvl6pPr marL="2514600" indent="-228600" defTabSz="7620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6pPr>
            <a:lvl7pPr marL="2971800" indent="-228600" defTabSz="7620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7pPr>
            <a:lvl8pPr marL="3429000" indent="-228600" defTabSz="7620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8pPr>
            <a:lvl9pPr marL="3886200" indent="-228600" defTabSz="7620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9pPr>
          </a:lstStyle>
          <a:p>
            <a:r>
              <a:rPr lang="en-GB" altLang="en-US" sz="1000" dirty="0">
                <a:solidFill>
                  <a:schemeClr val="tx1"/>
                </a:solidFill>
                <a:cs typeface="Times New Roman" pitchFamily="18" charset="0"/>
              </a:rPr>
              <a:t>       </a:t>
            </a:r>
            <a:endParaRPr lang="en-GB" altLang="en-US" sz="2400" dirty="0">
              <a:solidFill>
                <a:schemeClr val="tx1"/>
              </a:solidFill>
              <a:latin typeface="Times New Roman" pitchFamily="18" charset="0"/>
              <a:cs typeface="Times New Roman" pitchFamily="18" charset="0"/>
            </a:endParaRPr>
          </a:p>
        </p:txBody>
      </p:sp>
      <p:sp>
        <p:nvSpPr>
          <p:cNvPr id="40964" name="Rectangle 4"/>
          <p:cNvSpPr>
            <a:spLocks noChangeArrowheads="1"/>
          </p:cNvSpPr>
          <p:nvPr/>
        </p:nvSpPr>
        <p:spPr bwMode="auto">
          <a:xfrm>
            <a:off x="0" y="546100"/>
            <a:ext cx="215900" cy="25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2225" algn="ctr">
                <a:solidFill>
                  <a:srgbClr val="000000"/>
                </a:solidFill>
                <a:miter lim="800000"/>
                <a:headEnd/>
                <a:tailEnd/>
              </a14:hiddenLine>
            </a:ext>
          </a:extLst>
        </p:spPr>
        <p:txBody>
          <a:bodyPr wrap="none" lIns="90488" tIns="44450" rIns="90488" bIns="44450" anchor="ctr">
            <a:spAutoFit/>
          </a:bodyPr>
          <a:lstStyle>
            <a:lvl1pPr defTabSz="762000" eaLnBrk="0" hangingPunct="0">
              <a:defRPr sz="2000">
                <a:solidFill>
                  <a:srgbClr val="000054"/>
                </a:solidFill>
                <a:latin typeface="Arial" pitchFamily="34" charset="0"/>
                <a:ea typeface="ヒラギノ角ゴ Pro W3"/>
                <a:cs typeface="ヒラギノ角ゴ Pro W3"/>
              </a:defRPr>
            </a:lvl1pPr>
            <a:lvl2pPr marL="742950" indent="-285750" defTabSz="762000" eaLnBrk="0" hangingPunct="0">
              <a:defRPr sz="2000">
                <a:solidFill>
                  <a:srgbClr val="000054"/>
                </a:solidFill>
                <a:latin typeface="Arial" pitchFamily="34" charset="0"/>
                <a:ea typeface="ヒラギノ角ゴ Pro W3"/>
                <a:cs typeface="ヒラギノ角ゴ Pro W3"/>
              </a:defRPr>
            </a:lvl2pPr>
            <a:lvl3pPr marL="1143000" indent="-228600" defTabSz="762000" eaLnBrk="0" hangingPunct="0">
              <a:defRPr sz="2000">
                <a:solidFill>
                  <a:srgbClr val="000054"/>
                </a:solidFill>
                <a:latin typeface="Arial" pitchFamily="34" charset="0"/>
                <a:ea typeface="ヒラギノ角ゴ Pro W3"/>
                <a:cs typeface="ヒラギノ角ゴ Pro W3"/>
              </a:defRPr>
            </a:lvl3pPr>
            <a:lvl4pPr marL="1600200" indent="-228600" defTabSz="762000" eaLnBrk="0" hangingPunct="0">
              <a:defRPr sz="2000">
                <a:solidFill>
                  <a:srgbClr val="000054"/>
                </a:solidFill>
                <a:latin typeface="Arial" pitchFamily="34" charset="0"/>
                <a:ea typeface="ヒラギノ角ゴ Pro W3"/>
                <a:cs typeface="ヒラギノ角ゴ Pro W3"/>
              </a:defRPr>
            </a:lvl4pPr>
            <a:lvl5pPr marL="2057400" indent="-228600" defTabSz="762000" eaLnBrk="0" hangingPunct="0">
              <a:defRPr sz="2000">
                <a:solidFill>
                  <a:srgbClr val="000054"/>
                </a:solidFill>
                <a:latin typeface="Arial" pitchFamily="34" charset="0"/>
                <a:ea typeface="ヒラギノ角ゴ Pro W3"/>
                <a:cs typeface="ヒラギノ角ゴ Pro W3"/>
              </a:defRPr>
            </a:lvl5pPr>
            <a:lvl6pPr marL="2514600" indent="-228600" defTabSz="7620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6pPr>
            <a:lvl7pPr marL="2971800" indent="-228600" defTabSz="7620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7pPr>
            <a:lvl8pPr marL="3429000" indent="-228600" defTabSz="7620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8pPr>
            <a:lvl9pPr marL="3886200" indent="-228600" defTabSz="7620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9pPr>
          </a:lstStyle>
          <a:p>
            <a:r>
              <a:rPr lang="en-US" altLang="en-US" sz="1100" dirty="0">
                <a:solidFill>
                  <a:schemeClr val="tx1"/>
                </a:solidFill>
                <a:latin typeface="Times New Roman" pitchFamily="18" charset="0"/>
              </a:rPr>
              <a:t> </a:t>
            </a:r>
            <a:endParaRPr lang="en-US" altLang="en-US" sz="2400" dirty="0">
              <a:solidFill>
                <a:schemeClr val="tx1"/>
              </a:solidFill>
              <a:latin typeface="Times New Roman" pitchFamily="18" charset="0"/>
            </a:endParaRPr>
          </a:p>
        </p:txBody>
      </p:sp>
      <p:sp>
        <p:nvSpPr>
          <p:cNvPr id="40965" name="Rectangle 5"/>
          <p:cNvSpPr>
            <a:spLocks noChangeArrowheads="1"/>
          </p:cNvSpPr>
          <p:nvPr/>
        </p:nvSpPr>
        <p:spPr bwMode="auto">
          <a:xfrm>
            <a:off x="0" y="0"/>
            <a:ext cx="425450" cy="24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2225" algn="ctr">
                <a:solidFill>
                  <a:srgbClr val="000000"/>
                </a:solidFill>
                <a:miter lim="800000"/>
                <a:headEnd/>
                <a:tailEnd/>
              </a14:hiddenLine>
            </a:ext>
          </a:extLst>
        </p:spPr>
        <p:txBody>
          <a:bodyPr wrap="none" lIns="90488" tIns="44450" rIns="90488" bIns="44450" anchor="ctr">
            <a:spAutoFit/>
          </a:bodyPr>
          <a:lstStyle>
            <a:lvl1pPr defTabSz="762000" eaLnBrk="0" hangingPunct="0">
              <a:defRPr sz="2000">
                <a:solidFill>
                  <a:srgbClr val="000054"/>
                </a:solidFill>
                <a:latin typeface="Arial" pitchFamily="34" charset="0"/>
                <a:ea typeface="ヒラギノ角ゴ Pro W3"/>
                <a:cs typeface="ヒラギノ角ゴ Pro W3"/>
              </a:defRPr>
            </a:lvl1pPr>
            <a:lvl2pPr marL="742950" indent="-285750" defTabSz="762000" eaLnBrk="0" hangingPunct="0">
              <a:defRPr sz="2000">
                <a:solidFill>
                  <a:srgbClr val="000054"/>
                </a:solidFill>
                <a:latin typeface="Arial" pitchFamily="34" charset="0"/>
                <a:ea typeface="ヒラギノ角ゴ Pro W3"/>
                <a:cs typeface="ヒラギノ角ゴ Pro W3"/>
              </a:defRPr>
            </a:lvl2pPr>
            <a:lvl3pPr marL="1143000" indent="-228600" defTabSz="762000" eaLnBrk="0" hangingPunct="0">
              <a:defRPr sz="2000">
                <a:solidFill>
                  <a:srgbClr val="000054"/>
                </a:solidFill>
                <a:latin typeface="Arial" pitchFamily="34" charset="0"/>
                <a:ea typeface="ヒラギノ角ゴ Pro W3"/>
                <a:cs typeface="ヒラギノ角ゴ Pro W3"/>
              </a:defRPr>
            </a:lvl3pPr>
            <a:lvl4pPr marL="1600200" indent="-228600" defTabSz="762000" eaLnBrk="0" hangingPunct="0">
              <a:defRPr sz="2000">
                <a:solidFill>
                  <a:srgbClr val="000054"/>
                </a:solidFill>
                <a:latin typeface="Arial" pitchFamily="34" charset="0"/>
                <a:ea typeface="ヒラギノ角ゴ Pro W3"/>
                <a:cs typeface="ヒラギノ角ゴ Pro W3"/>
              </a:defRPr>
            </a:lvl4pPr>
            <a:lvl5pPr marL="2057400" indent="-228600" defTabSz="762000" eaLnBrk="0" hangingPunct="0">
              <a:defRPr sz="2000">
                <a:solidFill>
                  <a:srgbClr val="000054"/>
                </a:solidFill>
                <a:latin typeface="Arial" pitchFamily="34" charset="0"/>
                <a:ea typeface="ヒラギノ角ゴ Pro W3"/>
                <a:cs typeface="ヒラギノ角ゴ Pro W3"/>
              </a:defRPr>
            </a:lvl5pPr>
            <a:lvl6pPr marL="2514600" indent="-228600" defTabSz="7620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6pPr>
            <a:lvl7pPr marL="2971800" indent="-228600" defTabSz="7620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7pPr>
            <a:lvl8pPr marL="3429000" indent="-228600" defTabSz="7620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8pPr>
            <a:lvl9pPr marL="3886200" indent="-228600" defTabSz="7620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9pPr>
          </a:lstStyle>
          <a:p>
            <a:r>
              <a:rPr lang="en-GB" altLang="en-US" sz="1000" dirty="0">
                <a:solidFill>
                  <a:schemeClr val="tx1"/>
                </a:solidFill>
                <a:cs typeface="Times New Roman" pitchFamily="18" charset="0"/>
              </a:rPr>
              <a:t>       </a:t>
            </a:r>
            <a:endParaRPr lang="en-GB" altLang="en-US" sz="2400" dirty="0">
              <a:solidFill>
                <a:schemeClr val="tx1"/>
              </a:solidFill>
              <a:latin typeface="Times New Roman" pitchFamily="18" charset="0"/>
              <a:cs typeface="Times New Roman" pitchFamily="18" charset="0"/>
            </a:endParaRPr>
          </a:p>
        </p:txBody>
      </p:sp>
      <p:sp>
        <p:nvSpPr>
          <p:cNvPr id="40966" name="Rectangle 6"/>
          <p:cNvSpPr>
            <a:spLocks noChangeArrowheads="1"/>
          </p:cNvSpPr>
          <p:nvPr/>
        </p:nvSpPr>
        <p:spPr bwMode="auto">
          <a:xfrm>
            <a:off x="0" y="546100"/>
            <a:ext cx="215900" cy="25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2225" algn="ctr">
                <a:solidFill>
                  <a:srgbClr val="000000"/>
                </a:solidFill>
                <a:miter lim="800000"/>
                <a:headEnd/>
                <a:tailEnd/>
              </a14:hiddenLine>
            </a:ext>
          </a:extLst>
        </p:spPr>
        <p:txBody>
          <a:bodyPr wrap="none" lIns="90488" tIns="44450" rIns="90488" bIns="44450" anchor="ctr">
            <a:spAutoFit/>
          </a:bodyPr>
          <a:lstStyle>
            <a:lvl1pPr defTabSz="762000" eaLnBrk="0" hangingPunct="0">
              <a:defRPr sz="2000">
                <a:solidFill>
                  <a:srgbClr val="000054"/>
                </a:solidFill>
                <a:latin typeface="Arial" pitchFamily="34" charset="0"/>
                <a:ea typeface="ヒラギノ角ゴ Pro W3"/>
                <a:cs typeface="ヒラギノ角ゴ Pro W3"/>
              </a:defRPr>
            </a:lvl1pPr>
            <a:lvl2pPr marL="742950" indent="-285750" defTabSz="762000" eaLnBrk="0" hangingPunct="0">
              <a:defRPr sz="2000">
                <a:solidFill>
                  <a:srgbClr val="000054"/>
                </a:solidFill>
                <a:latin typeface="Arial" pitchFamily="34" charset="0"/>
                <a:ea typeface="ヒラギノ角ゴ Pro W3"/>
                <a:cs typeface="ヒラギノ角ゴ Pro W3"/>
              </a:defRPr>
            </a:lvl2pPr>
            <a:lvl3pPr marL="1143000" indent="-228600" defTabSz="762000" eaLnBrk="0" hangingPunct="0">
              <a:defRPr sz="2000">
                <a:solidFill>
                  <a:srgbClr val="000054"/>
                </a:solidFill>
                <a:latin typeface="Arial" pitchFamily="34" charset="0"/>
                <a:ea typeface="ヒラギノ角ゴ Pro W3"/>
                <a:cs typeface="ヒラギノ角ゴ Pro W3"/>
              </a:defRPr>
            </a:lvl3pPr>
            <a:lvl4pPr marL="1600200" indent="-228600" defTabSz="762000" eaLnBrk="0" hangingPunct="0">
              <a:defRPr sz="2000">
                <a:solidFill>
                  <a:srgbClr val="000054"/>
                </a:solidFill>
                <a:latin typeface="Arial" pitchFamily="34" charset="0"/>
                <a:ea typeface="ヒラギノ角ゴ Pro W3"/>
                <a:cs typeface="ヒラギノ角ゴ Pro W3"/>
              </a:defRPr>
            </a:lvl4pPr>
            <a:lvl5pPr marL="2057400" indent="-228600" defTabSz="762000" eaLnBrk="0" hangingPunct="0">
              <a:defRPr sz="2000">
                <a:solidFill>
                  <a:srgbClr val="000054"/>
                </a:solidFill>
                <a:latin typeface="Arial" pitchFamily="34" charset="0"/>
                <a:ea typeface="ヒラギノ角ゴ Pro W3"/>
                <a:cs typeface="ヒラギノ角ゴ Pro W3"/>
              </a:defRPr>
            </a:lvl5pPr>
            <a:lvl6pPr marL="2514600" indent="-228600" defTabSz="7620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6pPr>
            <a:lvl7pPr marL="2971800" indent="-228600" defTabSz="7620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7pPr>
            <a:lvl8pPr marL="3429000" indent="-228600" defTabSz="7620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8pPr>
            <a:lvl9pPr marL="3886200" indent="-228600" defTabSz="7620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9pPr>
          </a:lstStyle>
          <a:p>
            <a:r>
              <a:rPr lang="en-US" altLang="en-US" sz="1100" dirty="0">
                <a:solidFill>
                  <a:schemeClr val="tx1"/>
                </a:solidFill>
                <a:latin typeface="Times New Roman" pitchFamily="18" charset="0"/>
              </a:rPr>
              <a:t> </a:t>
            </a:r>
            <a:endParaRPr lang="en-US" altLang="en-US" sz="2400" dirty="0">
              <a:solidFill>
                <a:schemeClr val="tx1"/>
              </a:solidFill>
              <a:latin typeface="Times New Roman" pitchFamily="18" charset="0"/>
            </a:endParaRPr>
          </a:p>
        </p:txBody>
      </p:sp>
      <p:sp>
        <p:nvSpPr>
          <p:cNvPr id="233479" name="Rectangle 7"/>
          <p:cNvSpPr>
            <a:spLocks noChangeArrowheads="1"/>
          </p:cNvSpPr>
          <p:nvPr/>
        </p:nvSpPr>
        <p:spPr bwMode="auto">
          <a:xfrm>
            <a:off x="2176463" y="1689100"/>
            <a:ext cx="2773362" cy="1677988"/>
          </a:xfrm>
          <a:prstGeom prst="rect">
            <a:avLst/>
          </a:prstGeom>
          <a:solidFill>
            <a:srgbClr val="6093CC"/>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000">
                <a:solidFill>
                  <a:srgbClr val="000054"/>
                </a:solidFill>
                <a:latin typeface="Arial" pitchFamily="34" charset="0"/>
                <a:ea typeface="ヒラギノ角ゴ Pro W3"/>
                <a:cs typeface="ヒラギノ角ゴ Pro W3"/>
              </a:defRPr>
            </a:lvl1pPr>
            <a:lvl2pPr marL="742950" indent="-285750" eaLnBrk="0" hangingPunct="0">
              <a:defRPr sz="2000">
                <a:solidFill>
                  <a:srgbClr val="000054"/>
                </a:solidFill>
                <a:latin typeface="Arial" pitchFamily="34" charset="0"/>
                <a:ea typeface="ヒラギノ角ゴ Pro W3"/>
                <a:cs typeface="ヒラギノ角ゴ Pro W3"/>
              </a:defRPr>
            </a:lvl2pPr>
            <a:lvl3pPr marL="1143000" indent="-228600" eaLnBrk="0" hangingPunct="0">
              <a:defRPr sz="2000">
                <a:solidFill>
                  <a:srgbClr val="000054"/>
                </a:solidFill>
                <a:latin typeface="Arial" pitchFamily="34" charset="0"/>
                <a:ea typeface="ヒラギノ角ゴ Pro W3"/>
                <a:cs typeface="ヒラギノ角ゴ Pro W3"/>
              </a:defRPr>
            </a:lvl3pPr>
            <a:lvl4pPr marL="1600200" indent="-228600" eaLnBrk="0" hangingPunct="0">
              <a:defRPr sz="2000">
                <a:solidFill>
                  <a:srgbClr val="000054"/>
                </a:solidFill>
                <a:latin typeface="Arial" pitchFamily="34" charset="0"/>
                <a:ea typeface="ヒラギノ角ゴ Pro W3"/>
                <a:cs typeface="ヒラギノ角ゴ Pro W3"/>
              </a:defRPr>
            </a:lvl4pPr>
            <a:lvl5pPr marL="2057400" indent="-228600" eaLnBrk="0" hangingPunct="0">
              <a:defRPr sz="2000">
                <a:solidFill>
                  <a:srgbClr val="000054"/>
                </a:solidFill>
                <a:latin typeface="Arial" pitchFamily="34" charset="0"/>
                <a:ea typeface="ヒラギノ角ゴ Pro W3"/>
                <a:cs typeface="ヒラギノ角ゴ Pro W3"/>
              </a:defRPr>
            </a:lvl5pPr>
            <a:lvl6pPr marL="25146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6pPr>
            <a:lvl7pPr marL="29718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7pPr>
            <a:lvl8pPr marL="34290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8pPr>
            <a:lvl9pPr marL="38862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9pPr>
          </a:lstStyle>
          <a:p>
            <a:pPr algn="ctr" eaLnBrk="1" hangingPunct="1"/>
            <a:r>
              <a:rPr lang="en-GB" altLang="en-US" sz="2800" dirty="0">
                <a:solidFill>
                  <a:schemeClr val="tx1"/>
                </a:solidFill>
              </a:rPr>
              <a:t>Minimal</a:t>
            </a:r>
          </a:p>
          <a:p>
            <a:pPr algn="ctr" eaLnBrk="1" hangingPunct="1"/>
            <a:r>
              <a:rPr lang="en-GB" altLang="en-US" sz="2800" dirty="0">
                <a:solidFill>
                  <a:schemeClr val="tx1"/>
                </a:solidFill>
              </a:rPr>
              <a:t>Effort (A)</a:t>
            </a:r>
          </a:p>
        </p:txBody>
      </p:sp>
      <p:sp>
        <p:nvSpPr>
          <p:cNvPr id="233480" name="Rectangle 8"/>
          <p:cNvSpPr>
            <a:spLocks noChangeArrowheads="1"/>
          </p:cNvSpPr>
          <p:nvPr/>
        </p:nvSpPr>
        <p:spPr bwMode="auto">
          <a:xfrm>
            <a:off x="4949825" y="1689100"/>
            <a:ext cx="2773363" cy="1677988"/>
          </a:xfrm>
          <a:prstGeom prst="rect">
            <a:avLst/>
          </a:prstGeom>
          <a:solidFill>
            <a:srgbClr val="73ABE3"/>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000">
                <a:solidFill>
                  <a:srgbClr val="000054"/>
                </a:solidFill>
                <a:latin typeface="Arial" pitchFamily="34" charset="0"/>
                <a:ea typeface="ヒラギノ角ゴ Pro W3"/>
                <a:cs typeface="ヒラギノ角ゴ Pro W3"/>
              </a:defRPr>
            </a:lvl1pPr>
            <a:lvl2pPr marL="742950" indent="-285750" eaLnBrk="0" hangingPunct="0">
              <a:defRPr sz="2000">
                <a:solidFill>
                  <a:srgbClr val="000054"/>
                </a:solidFill>
                <a:latin typeface="Arial" pitchFamily="34" charset="0"/>
                <a:ea typeface="ヒラギノ角ゴ Pro W3"/>
                <a:cs typeface="ヒラギノ角ゴ Pro W3"/>
              </a:defRPr>
            </a:lvl2pPr>
            <a:lvl3pPr marL="1143000" indent="-228600" eaLnBrk="0" hangingPunct="0">
              <a:defRPr sz="2000">
                <a:solidFill>
                  <a:srgbClr val="000054"/>
                </a:solidFill>
                <a:latin typeface="Arial" pitchFamily="34" charset="0"/>
                <a:ea typeface="ヒラギノ角ゴ Pro W3"/>
                <a:cs typeface="ヒラギノ角ゴ Pro W3"/>
              </a:defRPr>
            </a:lvl3pPr>
            <a:lvl4pPr marL="1600200" indent="-228600" eaLnBrk="0" hangingPunct="0">
              <a:defRPr sz="2000">
                <a:solidFill>
                  <a:srgbClr val="000054"/>
                </a:solidFill>
                <a:latin typeface="Arial" pitchFamily="34" charset="0"/>
                <a:ea typeface="ヒラギノ角ゴ Pro W3"/>
                <a:cs typeface="ヒラギノ角ゴ Pro W3"/>
              </a:defRPr>
            </a:lvl4pPr>
            <a:lvl5pPr marL="2057400" indent="-228600" eaLnBrk="0" hangingPunct="0">
              <a:defRPr sz="2000">
                <a:solidFill>
                  <a:srgbClr val="000054"/>
                </a:solidFill>
                <a:latin typeface="Arial" pitchFamily="34" charset="0"/>
                <a:ea typeface="ヒラギノ角ゴ Pro W3"/>
                <a:cs typeface="ヒラギノ角ゴ Pro W3"/>
              </a:defRPr>
            </a:lvl5pPr>
            <a:lvl6pPr marL="25146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6pPr>
            <a:lvl7pPr marL="29718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7pPr>
            <a:lvl8pPr marL="34290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8pPr>
            <a:lvl9pPr marL="38862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9pPr>
          </a:lstStyle>
          <a:p>
            <a:pPr algn="ctr" eaLnBrk="1" hangingPunct="1"/>
            <a:r>
              <a:rPr lang="en-GB" altLang="en-US" sz="2800" dirty="0">
                <a:solidFill>
                  <a:schemeClr val="tx1"/>
                </a:solidFill>
              </a:rPr>
              <a:t>Keep</a:t>
            </a:r>
          </a:p>
          <a:p>
            <a:pPr algn="ctr" eaLnBrk="1" hangingPunct="1"/>
            <a:r>
              <a:rPr lang="en-GB" altLang="en-US" sz="2800" dirty="0">
                <a:solidFill>
                  <a:schemeClr val="tx1"/>
                </a:solidFill>
              </a:rPr>
              <a:t>Informed (B)</a:t>
            </a:r>
          </a:p>
        </p:txBody>
      </p:sp>
      <p:sp>
        <p:nvSpPr>
          <p:cNvPr id="233481" name="Rectangle 9"/>
          <p:cNvSpPr>
            <a:spLocks noChangeArrowheads="1"/>
          </p:cNvSpPr>
          <p:nvPr/>
        </p:nvSpPr>
        <p:spPr bwMode="auto">
          <a:xfrm>
            <a:off x="2176463" y="3367088"/>
            <a:ext cx="2773362" cy="1676400"/>
          </a:xfrm>
          <a:prstGeom prst="rect">
            <a:avLst/>
          </a:prstGeom>
          <a:solidFill>
            <a:srgbClr val="B9D5F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000">
                <a:solidFill>
                  <a:srgbClr val="000054"/>
                </a:solidFill>
                <a:latin typeface="Arial" pitchFamily="34" charset="0"/>
                <a:ea typeface="ヒラギノ角ゴ Pro W3"/>
                <a:cs typeface="ヒラギノ角ゴ Pro W3"/>
              </a:defRPr>
            </a:lvl1pPr>
            <a:lvl2pPr marL="742950" indent="-285750" eaLnBrk="0" hangingPunct="0">
              <a:defRPr sz="2000">
                <a:solidFill>
                  <a:srgbClr val="000054"/>
                </a:solidFill>
                <a:latin typeface="Arial" pitchFamily="34" charset="0"/>
                <a:ea typeface="ヒラギノ角ゴ Pro W3"/>
                <a:cs typeface="ヒラギノ角ゴ Pro W3"/>
              </a:defRPr>
            </a:lvl2pPr>
            <a:lvl3pPr marL="1143000" indent="-228600" eaLnBrk="0" hangingPunct="0">
              <a:defRPr sz="2000">
                <a:solidFill>
                  <a:srgbClr val="000054"/>
                </a:solidFill>
                <a:latin typeface="Arial" pitchFamily="34" charset="0"/>
                <a:ea typeface="ヒラギノ角ゴ Pro W3"/>
                <a:cs typeface="ヒラギノ角ゴ Pro W3"/>
              </a:defRPr>
            </a:lvl3pPr>
            <a:lvl4pPr marL="1600200" indent="-228600" eaLnBrk="0" hangingPunct="0">
              <a:defRPr sz="2000">
                <a:solidFill>
                  <a:srgbClr val="000054"/>
                </a:solidFill>
                <a:latin typeface="Arial" pitchFamily="34" charset="0"/>
                <a:ea typeface="ヒラギノ角ゴ Pro W3"/>
                <a:cs typeface="ヒラギノ角ゴ Pro W3"/>
              </a:defRPr>
            </a:lvl4pPr>
            <a:lvl5pPr marL="2057400" indent="-228600" eaLnBrk="0" hangingPunct="0">
              <a:defRPr sz="2000">
                <a:solidFill>
                  <a:srgbClr val="000054"/>
                </a:solidFill>
                <a:latin typeface="Arial" pitchFamily="34" charset="0"/>
                <a:ea typeface="ヒラギノ角ゴ Pro W3"/>
                <a:cs typeface="ヒラギノ角ゴ Pro W3"/>
              </a:defRPr>
            </a:lvl5pPr>
            <a:lvl6pPr marL="25146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6pPr>
            <a:lvl7pPr marL="29718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7pPr>
            <a:lvl8pPr marL="34290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8pPr>
            <a:lvl9pPr marL="38862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9pPr>
          </a:lstStyle>
          <a:p>
            <a:pPr algn="ctr" eaLnBrk="1" hangingPunct="1"/>
            <a:r>
              <a:rPr lang="en-GB" altLang="en-US" sz="2800" dirty="0">
                <a:solidFill>
                  <a:schemeClr val="tx1"/>
                </a:solidFill>
              </a:rPr>
              <a:t>Keep</a:t>
            </a:r>
          </a:p>
          <a:p>
            <a:pPr algn="ctr" eaLnBrk="1" hangingPunct="1"/>
            <a:r>
              <a:rPr lang="en-GB" altLang="en-US" sz="2800" dirty="0">
                <a:solidFill>
                  <a:schemeClr val="tx1"/>
                </a:solidFill>
              </a:rPr>
              <a:t>Satisfied (C)</a:t>
            </a:r>
          </a:p>
        </p:txBody>
      </p:sp>
      <p:sp>
        <p:nvSpPr>
          <p:cNvPr id="233482" name="Rectangle 10"/>
          <p:cNvSpPr>
            <a:spLocks noChangeArrowheads="1"/>
          </p:cNvSpPr>
          <p:nvPr/>
        </p:nvSpPr>
        <p:spPr bwMode="auto">
          <a:xfrm>
            <a:off x="4949825" y="3367088"/>
            <a:ext cx="2773363" cy="1676400"/>
          </a:xfrm>
          <a:prstGeom prst="rect">
            <a:avLst/>
          </a:prstGeom>
          <a:solidFill>
            <a:srgbClr val="E3EEF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000">
                <a:solidFill>
                  <a:srgbClr val="000054"/>
                </a:solidFill>
                <a:latin typeface="Arial" pitchFamily="34" charset="0"/>
                <a:ea typeface="ヒラギノ角ゴ Pro W3"/>
                <a:cs typeface="ヒラギノ角ゴ Pro W3"/>
              </a:defRPr>
            </a:lvl1pPr>
            <a:lvl2pPr marL="742950" indent="-285750" eaLnBrk="0" hangingPunct="0">
              <a:defRPr sz="2000">
                <a:solidFill>
                  <a:srgbClr val="000054"/>
                </a:solidFill>
                <a:latin typeface="Arial" pitchFamily="34" charset="0"/>
                <a:ea typeface="ヒラギノ角ゴ Pro W3"/>
                <a:cs typeface="ヒラギノ角ゴ Pro W3"/>
              </a:defRPr>
            </a:lvl2pPr>
            <a:lvl3pPr marL="1143000" indent="-228600" eaLnBrk="0" hangingPunct="0">
              <a:defRPr sz="2000">
                <a:solidFill>
                  <a:srgbClr val="000054"/>
                </a:solidFill>
                <a:latin typeface="Arial" pitchFamily="34" charset="0"/>
                <a:ea typeface="ヒラギノ角ゴ Pro W3"/>
                <a:cs typeface="ヒラギノ角ゴ Pro W3"/>
              </a:defRPr>
            </a:lvl3pPr>
            <a:lvl4pPr marL="1600200" indent="-228600" eaLnBrk="0" hangingPunct="0">
              <a:defRPr sz="2000">
                <a:solidFill>
                  <a:srgbClr val="000054"/>
                </a:solidFill>
                <a:latin typeface="Arial" pitchFamily="34" charset="0"/>
                <a:ea typeface="ヒラギノ角ゴ Pro W3"/>
                <a:cs typeface="ヒラギノ角ゴ Pro W3"/>
              </a:defRPr>
            </a:lvl4pPr>
            <a:lvl5pPr marL="2057400" indent="-228600" eaLnBrk="0" hangingPunct="0">
              <a:defRPr sz="2000">
                <a:solidFill>
                  <a:srgbClr val="000054"/>
                </a:solidFill>
                <a:latin typeface="Arial" pitchFamily="34" charset="0"/>
                <a:ea typeface="ヒラギノ角ゴ Pro W3"/>
                <a:cs typeface="ヒラギノ角ゴ Pro W3"/>
              </a:defRPr>
            </a:lvl5pPr>
            <a:lvl6pPr marL="25146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6pPr>
            <a:lvl7pPr marL="29718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7pPr>
            <a:lvl8pPr marL="34290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8pPr>
            <a:lvl9pPr marL="38862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9pPr>
          </a:lstStyle>
          <a:p>
            <a:pPr algn="ctr" eaLnBrk="1" hangingPunct="1"/>
            <a:r>
              <a:rPr lang="en-GB" altLang="en-US" sz="2800" dirty="0">
                <a:solidFill>
                  <a:schemeClr val="tx1"/>
                </a:solidFill>
              </a:rPr>
              <a:t>Key</a:t>
            </a:r>
          </a:p>
          <a:p>
            <a:pPr algn="ctr" eaLnBrk="1" hangingPunct="1"/>
            <a:r>
              <a:rPr lang="en-GB" altLang="en-US" sz="2800" dirty="0">
                <a:solidFill>
                  <a:schemeClr val="tx1"/>
                </a:solidFill>
              </a:rPr>
              <a:t>Players (D)</a:t>
            </a:r>
          </a:p>
        </p:txBody>
      </p:sp>
      <p:sp>
        <p:nvSpPr>
          <p:cNvPr id="233483" name="Line 11"/>
          <p:cNvSpPr>
            <a:spLocks noChangeShapeType="1"/>
          </p:cNvSpPr>
          <p:nvPr/>
        </p:nvSpPr>
        <p:spPr bwMode="auto">
          <a:xfrm flipV="1">
            <a:off x="2176463" y="1487488"/>
            <a:ext cx="1587" cy="3594100"/>
          </a:xfrm>
          <a:prstGeom prst="line">
            <a:avLst/>
          </a:prstGeom>
          <a:noFill/>
          <a:ln w="762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233484" name="Line 12"/>
          <p:cNvSpPr>
            <a:spLocks noChangeShapeType="1"/>
          </p:cNvSpPr>
          <p:nvPr/>
        </p:nvSpPr>
        <p:spPr bwMode="auto">
          <a:xfrm>
            <a:off x="2174875" y="5041900"/>
            <a:ext cx="5756275" cy="1588"/>
          </a:xfrm>
          <a:prstGeom prst="line">
            <a:avLst/>
          </a:prstGeom>
          <a:noFill/>
          <a:ln w="762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233485" name="Text Box 13"/>
          <p:cNvSpPr txBox="1">
            <a:spLocks noChangeArrowheads="1"/>
          </p:cNvSpPr>
          <p:nvPr/>
        </p:nvSpPr>
        <p:spPr bwMode="auto">
          <a:xfrm>
            <a:off x="3767138" y="5108575"/>
            <a:ext cx="23526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000">
                <a:solidFill>
                  <a:srgbClr val="000054"/>
                </a:solidFill>
                <a:latin typeface="Arial" pitchFamily="34" charset="0"/>
                <a:ea typeface="ヒラギノ角ゴ Pro W3"/>
                <a:cs typeface="ヒラギノ角ゴ Pro W3"/>
              </a:defRPr>
            </a:lvl1pPr>
            <a:lvl2pPr marL="742950" indent="-285750" eaLnBrk="0" hangingPunct="0">
              <a:defRPr sz="2000">
                <a:solidFill>
                  <a:srgbClr val="000054"/>
                </a:solidFill>
                <a:latin typeface="Arial" pitchFamily="34" charset="0"/>
                <a:ea typeface="ヒラギノ角ゴ Pro W3"/>
                <a:cs typeface="ヒラギノ角ゴ Pro W3"/>
              </a:defRPr>
            </a:lvl2pPr>
            <a:lvl3pPr marL="1143000" indent="-228600" eaLnBrk="0" hangingPunct="0">
              <a:defRPr sz="2000">
                <a:solidFill>
                  <a:srgbClr val="000054"/>
                </a:solidFill>
                <a:latin typeface="Arial" pitchFamily="34" charset="0"/>
                <a:ea typeface="ヒラギノ角ゴ Pro W3"/>
                <a:cs typeface="ヒラギノ角ゴ Pro W3"/>
              </a:defRPr>
            </a:lvl3pPr>
            <a:lvl4pPr marL="1600200" indent="-228600" eaLnBrk="0" hangingPunct="0">
              <a:defRPr sz="2000">
                <a:solidFill>
                  <a:srgbClr val="000054"/>
                </a:solidFill>
                <a:latin typeface="Arial" pitchFamily="34" charset="0"/>
                <a:ea typeface="ヒラギノ角ゴ Pro W3"/>
                <a:cs typeface="ヒラギノ角ゴ Pro W3"/>
              </a:defRPr>
            </a:lvl4pPr>
            <a:lvl5pPr marL="2057400" indent="-228600" eaLnBrk="0" hangingPunct="0">
              <a:defRPr sz="2000">
                <a:solidFill>
                  <a:srgbClr val="000054"/>
                </a:solidFill>
                <a:latin typeface="Arial" pitchFamily="34" charset="0"/>
                <a:ea typeface="ヒラギノ角ゴ Pro W3"/>
                <a:cs typeface="ヒラギノ角ゴ Pro W3"/>
              </a:defRPr>
            </a:lvl5pPr>
            <a:lvl6pPr marL="25146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6pPr>
            <a:lvl7pPr marL="29718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7pPr>
            <a:lvl8pPr marL="34290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8pPr>
            <a:lvl9pPr marL="38862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9pPr>
          </a:lstStyle>
          <a:p>
            <a:pPr eaLnBrk="1" hangingPunct="1"/>
            <a:r>
              <a:rPr lang="en-GB" altLang="en-US" sz="2400" dirty="0">
                <a:solidFill>
                  <a:srgbClr val="EE2510"/>
                </a:solidFill>
              </a:rPr>
              <a:t>Level of Interest</a:t>
            </a:r>
          </a:p>
        </p:txBody>
      </p:sp>
      <p:sp>
        <p:nvSpPr>
          <p:cNvPr id="233486" name="Text Box 14"/>
          <p:cNvSpPr txBox="1">
            <a:spLocks noChangeArrowheads="1"/>
          </p:cNvSpPr>
          <p:nvPr/>
        </p:nvSpPr>
        <p:spPr bwMode="auto">
          <a:xfrm>
            <a:off x="873125" y="3130550"/>
            <a:ext cx="1214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rgbClr val="000054"/>
                </a:solidFill>
                <a:latin typeface="Arial" pitchFamily="34" charset="0"/>
                <a:ea typeface="ヒラギノ角ゴ Pro W3"/>
                <a:cs typeface="ヒラギノ角ゴ Pro W3"/>
              </a:defRPr>
            </a:lvl1pPr>
            <a:lvl2pPr marL="742950" indent="-285750" eaLnBrk="0" hangingPunct="0">
              <a:defRPr sz="2000">
                <a:solidFill>
                  <a:srgbClr val="000054"/>
                </a:solidFill>
                <a:latin typeface="Arial" pitchFamily="34" charset="0"/>
                <a:ea typeface="ヒラギノ角ゴ Pro W3"/>
                <a:cs typeface="ヒラギノ角ゴ Pro W3"/>
              </a:defRPr>
            </a:lvl2pPr>
            <a:lvl3pPr marL="1143000" indent="-228600" eaLnBrk="0" hangingPunct="0">
              <a:defRPr sz="2000">
                <a:solidFill>
                  <a:srgbClr val="000054"/>
                </a:solidFill>
                <a:latin typeface="Arial" pitchFamily="34" charset="0"/>
                <a:ea typeface="ヒラギノ角ゴ Pro W3"/>
                <a:cs typeface="ヒラギノ角ゴ Pro W3"/>
              </a:defRPr>
            </a:lvl3pPr>
            <a:lvl4pPr marL="1600200" indent="-228600" eaLnBrk="0" hangingPunct="0">
              <a:defRPr sz="2000">
                <a:solidFill>
                  <a:srgbClr val="000054"/>
                </a:solidFill>
                <a:latin typeface="Arial" pitchFamily="34" charset="0"/>
                <a:ea typeface="ヒラギノ角ゴ Pro W3"/>
                <a:cs typeface="ヒラギノ角ゴ Pro W3"/>
              </a:defRPr>
            </a:lvl4pPr>
            <a:lvl5pPr marL="2057400" indent="-228600" eaLnBrk="0" hangingPunct="0">
              <a:defRPr sz="2000">
                <a:solidFill>
                  <a:srgbClr val="000054"/>
                </a:solidFill>
                <a:latin typeface="Arial" pitchFamily="34" charset="0"/>
                <a:ea typeface="ヒラギノ角ゴ Pro W3"/>
                <a:cs typeface="ヒラギノ角ゴ Pro W3"/>
              </a:defRPr>
            </a:lvl5pPr>
            <a:lvl6pPr marL="25146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6pPr>
            <a:lvl7pPr marL="29718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7pPr>
            <a:lvl8pPr marL="34290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8pPr>
            <a:lvl9pPr marL="38862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9pPr>
          </a:lstStyle>
          <a:p>
            <a:pPr algn="r" eaLnBrk="1" hangingPunct="1"/>
            <a:r>
              <a:rPr lang="en-GB" altLang="en-US" sz="2400" dirty="0">
                <a:solidFill>
                  <a:srgbClr val="EE2510"/>
                </a:solidFill>
              </a:rPr>
              <a:t>Power</a:t>
            </a:r>
          </a:p>
        </p:txBody>
      </p:sp>
      <p:sp>
        <p:nvSpPr>
          <p:cNvPr id="233487" name="Text Box 15"/>
          <p:cNvSpPr txBox="1">
            <a:spLocks noChangeArrowheads="1"/>
          </p:cNvSpPr>
          <p:nvPr/>
        </p:nvSpPr>
        <p:spPr bwMode="auto">
          <a:xfrm>
            <a:off x="1379538" y="4792663"/>
            <a:ext cx="7080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000">
                <a:solidFill>
                  <a:srgbClr val="000054"/>
                </a:solidFill>
                <a:latin typeface="Arial" pitchFamily="34" charset="0"/>
                <a:ea typeface="ヒラギノ角ゴ Pro W3"/>
                <a:cs typeface="ヒラギノ角ゴ Pro W3"/>
              </a:defRPr>
            </a:lvl1pPr>
            <a:lvl2pPr marL="742950" indent="-285750" eaLnBrk="0" hangingPunct="0">
              <a:defRPr sz="2000">
                <a:solidFill>
                  <a:srgbClr val="000054"/>
                </a:solidFill>
                <a:latin typeface="Arial" pitchFamily="34" charset="0"/>
                <a:ea typeface="ヒラギノ角ゴ Pro W3"/>
                <a:cs typeface="ヒラギノ角ゴ Pro W3"/>
              </a:defRPr>
            </a:lvl2pPr>
            <a:lvl3pPr marL="1143000" indent="-228600" eaLnBrk="0" hangingPunct="0">
              <a:defRPr sz="2000">
                <a:solidFill>
                  <a:srgbClr val="000054"/>
                </a:solidFill>
                <a:latin typeface="Arial" pitchFamily="34" charset="0"/>
                <a:ea typeface="ヒラギノ角ゴ Pro W3"/>
                <a:cs typeface="ヒラギノ角ゴ Pro W3"/>
              </a:defRPr>
            </a:lvl3pPr>
            <a:lvl4pPr marL="1600200" indent="-228600" eaLnBrk="0" hangingPunct="0">
              <a:defRPr sz="2000">
                <a:solidFill>
                  <a:srgbClr val="000054"/>
                </a:solidFill>
                <a:latin typeface="Arial" pitchFamily="34" charset="0"/>
                <a:ea typeface="ヒラギノ角ゴ Pro W3"/>
                <a:cs typeface="ヒラギノ角ゴ Pro W3"/>
              </a:defRPr>
            </a:lvl4pPr>
            <a:lvl5pPr marL="2057400" indent="-228600" eaLnBrk="0" hangingPunct="0">
              <a:defRPr sz="2000">
                <a:solidFill>
                  <a:srgbClr val="000054"/>
                </a:solidFill>
                <a:latin typeface="Arial" pitchFamily="34" charset="0"/>
                <a:ea typeface="ヒラギノ角ゴ Pro W3"/>
                <a:cs typeface="ヒラギノ角ゴ Pro W3"/>
              </a:defRPr>
            </a:lvl5pPr>
            <a:lvl6pPr marL="25146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6pPr>
            <a:lvl7pPr marL="29718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7pPr>
            <a:lvl8pPr marL="34290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8pPr>
            <a:lvl9pPr marL="38862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9pPr>
          </a:lstStyle>
          <a:p>
            <a:pPr algn="r" eaLnBrk="1" hangingPunct="1"/>
            <a:r>
              <a:rPr lang="en-GB" altLang="en-US" dirty="0">
                <a:solidFill>
                  <a:schemeClr val="tx1"/>
                </a:solidFill>
              </a:rPr>
              <a:t>High</a:t>
            </a:r>
          </a:p>
        </p:txBody>
      </p:sp>
      <p:sp>
        <p:nvSpPr>
          <p:cNvPr id="233488" name="Text Box 16"/>
          <p:cNvSpPr txBox="1">
            <a:spLocks noChangeArrowheads="1"/>
          </p:cNvSpPr>
          <p:nvPr/>
        </p:nvSpPr>
        <p:spPr bwMode="auto">
          <a:xfrm>
            <a:off x="7104063" y="5118100"/>
            <a:ext cx="7080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000">
                <a:solidFill>
                  <a:srgbClr val="000054"/>
                </a:solidFill>
                <a:latin typeface="Arial" pitchFamily="34" charset="0"/>
                <a:ea typeface="ヒラギノ角ゴ Pro W3"/>
                <a:cs typeface="ヒラギノ角ゴ Pro W3"/>
              </a:defRPr>
            </a:lvl1pPr>
            <a:lvl2pPr marL="742950" indent="-285750" eaLnBrk="0" hangingPunct="0">
              <a:defRPr sz="2000">
                <a:solidFill>
                  <a:srgbClr val="000054"/>
                </a:solidFill>
                <a:latin typeface="Arial" pitchFamily="34" charset="0"/>
                <a:ea typeface="ヒラギノ角ゴ Pro W3"/>
                <a:cs typeface="ヒラギノ角ゴ Pro W3"/>
              </a:defRPr>
            </a:lvl2pPr>
            <a:lvl3pPr marL="1143000" indent="-228600" eaLnBrk="0" hangingPunct="0">
              <a:defRPr sz="2000">
                <a:solidFill>
                  <a:srgbClr val="000054"/>
                </a:solidFill>
                <a:latin typeface="Arial" pitchFamily="34" charset="0"/>
                <a:ea typeface="ヒラギノ角ゴ Pro W3"/>
                <a:cs typeface="ヒラギノ角ゴ Pro W3"/>
              </a:defRPr>
            </a:lvl3pPr>
            <a:lvl4pPr marL="1600200" indent="-228600" eaLnBrk="0" hangingPunct="0">
              <a:defRPr sz="2000">
                <a:solidFill>
                  <a:srgbClr val="000054"/>
                </a:solidFill>
                <a:latin typeface="Arial" pitchFamily="34" charset="0"/>
                <a:ea typeface="ヒラギノ角ゴ Pro W3"/>
                <a:cs typeface="ヒラギノ角ゴ Pro W3"/>
              </a:defRPr>
            </a:lvl4pPr>
            <a:lvl5pPr marL="2057400" indent="-228600" eaLnBrk="0" hangingPunct="0">
              <a:defRPr sz="2000">
                <a:solidFill>
                  <a:srgbClr val="000054"/>
                </a:solidFill>
                <a:latin typeface="Arial" pitchFamily="34" charset="0"/>
                <a:ea typeface="ヒラギノ角ゴ Pro W3"/>
                <a:cs typeface="ヒラギノ角ゴ Pro W3"/>
              </a:defRPr>
            </a:lvl5pPr>
            <a:lvl6pPr marL="25146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6pPr>
            <a:lvl7pPr marL="29718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7pPr>
            <a:lvl8pPr marL="34290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8pPr>
            <a:lvl9pPr marL="38862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9pPr>
          </a:lstStyle>
          <a:p>
            <a:pPr eaLnBrk="1" hangingPunct="1"/>
            <a:r>
              <a:rPr lang="en-GB" altLang="en-US" dirty="0">
                <a:solidFill>
                  <a:schemeClr val="tx1"/>
                </a:solidFill>
              </a:rPr>
              <a:t>High</a:t>
            </a:r>
          </a:p>
        </p:txBody>
      </p:sp>
      <p:sp>
        <p:nvSpPr>
          <p:cNvPr id="233489" name="Text Box 17"/>
          <p:cNvSpPr txBox="1">
            <a:spLocks noChangeArrowheads="1"/>
          </p:cNvSpPr>
          <p:nvPr/>
        </p:nvSpPr>
        <p:spPr bwMode="auto">
          <a:xfrm>
            <a:off x="1393825" y="1624013"/>
            <a:ext cx="69373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000">
                <a:solidFill>
                  <a:srgbClr val="000054"/>
                </a:solidFill>
                <a:latin typeface="Arial" pitchFamily="34" charset="0"/>
                <a:ea typeface="ヒラギノ角ゴ Pro W3"/>
                <a:cs typeface="ヒラギノ角ゴ Pro W3"/>
              </a:defRPr>
            </a:lvl1pPr>
            <a:lvl2pPr marL="742950" indent="-285750" eaLnBrk="0" hangingPunct="0">
              <a:defRPr sz="2000">
                <a:solidFill>
                  <a:srgbClr val="000054"/>
                </a:solidFill>
                <a:latin typeface="Arial" pitchFamily="34" charset="0"/>
                <a:ea typeface="ヒラギノ角ゴ Pro W3"/>
                <a:cs typeface="ヒラギノ角ゴ Pro W3"/>
              </a:defRPr>
            </a:lvl2pPr>
            <a:lvl3pPr marL="1143000" indent="-228600" eaLnBrk="0" hangingPunct="0">
              <a:defRPr sz="2000">
                <a:solidFill>
                  <a:srgbClr val="000054"/>
                </a:solidFill>
                <a:latin typeface="Arial" pitchFamily="34" charset="0"/>
                <a:ea typeface="ヒラギノ角ゴ Pro W3"/>
                <a:cs typeface="ヒラギノ角ゴ Pro W3"/>
              </a:defRPr>
            </a:lvl3pPr>
            <a:lvl4pPr marL="1600200" indent="-228600" eaLnBrk="0" hangingPunct="0">
              <a:defRPr sz="2000">
                <a:solidFill>
                  <a:srgbClr val="000054"/>
                </a:solidFill>
                <a:latin typeface="Arial" pitchFamily="34" charset="0"/>
                <a:ea typeface="ヒラギノ角ゴ Pro W3"/>
                <a:cs typeface="ヒラギノ角ゴ Pro W3"/>
              </a:defRPr>
            </a:lvl4pPr>
            <a:lvl5pPr marL="2057400" indent="-228600" eaLnBrk="0" hangingPunct="0">
              <a:defRPr sz="2000">
                <a:solidFill>
                  <a:srgbClr val="000054"/>
                </a:solidFill>
                <a:latin typeface="Arial" pitchFamily="34" charset="0"/>
                <a:ea typeface="ヒラギノ角ゴ Pro W3"/>
                <a:cs typeface="ヒラギノ角ゴ Pro W3"/>
              </a:defRPr>
            </a:lvl5pPr>
            <a:lvl6pPr marL="25146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6pPr>
            <a:lvl7pPr marL="29718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7pPr>
            <a:lvl8pPr marL="34290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8pPr>
            <a:lvl9pPr marL="38862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9pPr>
          </a:lstStyle>
          <a:p>
            <a:pPr algn="r" eaLnBrk="1" hangingPunct="1"/>
            <a:r>
              <a:rPr lang="en-GB" altLang="en-US" dirty="0">
                <a:solidFill>
                  <a:schemeClr val="tx1"/>
                </a:solidFill>
              </a:rPr>
              <a:t>Low</a:t>
            </a:r>
          </a:p>
        </p:txBody>
      </p:sp>
      <p:sp>
        <p:nvSpPr>
          <p:cNvPr id="233490" name="Text Box 18"/>
          <p:cNvSpPr txBox="1">
            <a:spLocks noChangeArrowheads="1"/>
          </p:cNvSpPr>
          <p:nvPr/>
        </p:nvSpPr>
        <p:spPr bwMode="auto">
          <a:xfrm>
            <a:off x="2057400" y="5118100"/>
            <a:ext cx="6508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eaLnBrk="0" hangingPunct="0">
              <a:defRPr sz="2000">
                <a:solidFill>
                  <a:srgbClr val="000054"/>
                </a:solidFill>
                <a:latin typeface="Arial" pitchFamily="34" charset="0"/>
                <a:ea typeface="ヒラギノ角ゴ Pro W3"/>
                <a:cs typeface="ヒラギノ角ゴ Pro W3"/>
              </a:defRPr>
            </a:lvl1pPr>
            <a:lvl2pPr marL="742950" indent="-285750" eaLnBrk="0" hangingPunct="0">
              <a:defRPr sz="2000">
                <a:solidFill>
                  <a:srgbClr val="000054"/>
                </a:solidFill>
                <a:latin typeface="Arial" pitchFamily="34" charset="0"/>
                <a:ea typeface="ヒラギノ角ゴ Pro W3"/>
                <a:cs typeface="ヒラギノ角ゴ Pro W3"/>
              </a:defRPr>
            </a:lvl2pPr>
            <a:lvl3pPr marL="1143000" indent="-228600" eaLnBrk="0" hangingPunct="0">
              <a:defRPr sz="2000">
                <a:solidFill>
                  <a:srgbClr val="000054"/>
                </a:solidFill>
                <a:latin typeface="Arial" pitchFamily="34" charset="0"/>
                <a:ea typeface="ヒラギノ角ゴ Pro W3"/>
                <a:cs typeface="ヒラギノ角ゴ Pro W3"/>
              </a:defRPr>
            </a:lvl3pPr>
            <a:lvl4pPr marL="1600200" indent="-228600" eaLnBrk="0" hangingPunct="0">
              <a:defRPr sz="2000">
                <a:solidFill>
                  <a:srgbClr val="000054"/>
                </a:solidFill>
                <a:latin typeface="Arial" pitchFamily="34" charset="0"/>
                <a:ea typeface="ヒラギノ角ゴ Pro W3"/>
                <a:cs typeface="ヒラギノ角ゴ Pro W3"/>
              </a:defRPr>
            </a:lvl4pPr>
            <a:lvl5pPr marL="2057400" indent="-228600" eaLnBrk="0" hangingPunct="0">
              <a:defRPr sz="2000">
                <a:solidFill>
                  <a:srgbClr val="000054"/>
                </a:solidFill>
                <a:latin typeface="Arial" pitchFamily="34" charset="0"/>
                <a:ea typeface="ヒラギノ角ゴ Pro W3"/>
                <a:cs typeface="ヒラギノ角ゴ Pro W3"/>
              </a:defRPr>
            </a:lvl5pPr>
            <a:lvl6pPr marL="25146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6pPr>
            <a:lvl7pPr marL="29718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7pPr>
            <a:lvl8pPr marL="34290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8pPr>
            <a:lvl9pPr marL="3886200" indent="-228600" eaLnBrk="0" fontAlgn="base" hangingPunct="0">
              <a:spcBef>
                <a:spcPct val="0"/>
              </a:spcBef>
              <a:spcAft>
                <a:spcPct val="0"/>
              </a:spcAft>
              <a:defRPr sz="2000">
                <a:solidFill>
                  <a:srgbClr val="000054"/>
                </a:solidFill>
                <a:latin typeface="Arial" pitchFamily="34" charset="0"/>
                <a:ea typeface="ヒラギノ角ゴ Pro W3"/>
                <a:cs typeface="ヒラギノ角ゴ Pro W3"/>
              </a:defRPr>
            </a:lvl9pPr>
          </a:lstStyle>
          <a:p>
            <a:pPr algn="ctr" eaLnBrk="1" hangingPunct="1"/>
            <a:r>
              <a:rPr lang="en-GB" altLang="en-US" dirty="0">
                <a:solidFill>
                  <a:schemeClr val="tx1"/>
                </a:solidFill>
              </a:rPr>
              <a:t>Low</a:t>
            </a:r>
          </a:p>
        </p:txBody>
      </p:sp>
      <p:sp>
        <p:nvSpPr>
          <p:cNvPr id="2" name="TextBox 1"/>
          <p:cNvSpPr txBox="1"/>
          <p:nvPr/>
        </p:nvSpPr>
        <p:spPr>
          <a:xfrm>
            <a:off x="539552" y="6381328"/>
            <a:ext cx="2736304" cy="369332"/>
          </a:xfrm>
          <a:prstGeom prst="rect">
            <a:avLst/>
          </a:prstGeom>
          <a:noFill/>
        </p:spPr>
        <p:txBody>
          <a:bodyPr wrap="square" rtlCol="0">
            <a:spAutoFit/>
          </a:bodyPr>
          <a:lstStyle/>
          <a:p>
            <a:r>
              <a:rPr lang="en-GB" dirty="0" err="1" smtClean="0"/>
              <a:t>Mendelow’s</a:t>
            </a:r>
            <a:r>
              <a:rPr lang="en-GB" dirty="0" smtClean="0"/>
              <a:t> Grid</a:t>
            </a:r>
            <a:endParaRPr lang="en-GB" dirty="0"/>
          </a:p>
        </p:txBody>
      </p:sp>
    </p:spTree>
    <p:extLst>
      <p:ext uri="{BB962C8B-B14F-4D97-AF65-F5344CB8AC3E}">
        <p14:creationId xmlns:p14="http://schemas.microsoft.com/office/powerpoint/2010/main" val="260894752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33483"/>
                                        </p:tgtEl>
                                        <p:attrNameLst>
                                          <p:attrName>style.visibility</p:attrName>
                                        </p:attrNameLst>
                                      </p:cBhvr>
                                      <p:to>
                                        <p:strVal val="visible"/>
                                      </p:to>
                                    </p:set>
                                    <p:animEffect transition="in" filter="wipe(down)">
                                      <p:cBhvr>
                                        <p:cTn id="7" dur="500"/>
                                        <p:tgtEl>
                                          <p:spTgt spid="233483"/>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233484"/>
                                        </p:tgtEl>
                                        <p:attrNameLst>
                                          <p:attrName>style.visibility</p:attrName>
                                        </p:attrNameLst>
                                      </p:cBhvr>
                                      <p:to>
                                        <p:strVal val="visible"/>
                                      </p:to>
                                    </p:set>
                                    <p:animEffect transition="in" filter="wipe(left)">
                                      <p:cBhvr>
                                        <p:cTn id="10" dur="500"/>
                                        <p:tgtEl>
                                          <p:spTgt spid="233484"/>
                                        </p:tgtEl>
                                      </p:cBhvr>
                                    </p:animEffect>
                                  </p:childTnLst>
                                </p:cTn>
                              </p:par>
                            </p:childTnLst>
                          </p:cTn>
                        </p:par>
                        <p:par>
                          <p:cTn id="11" fill="hold" nodeType="afterGroup">
                            <p:stCondLst>
                              <p:cond delay="500"/>
                            </p:stCondLst>
                            <p:childTnLst>
                              <p:par>
                                <p:cTn id="12" presetID="1" presetClass="entr" presetSubtype="0" fill="hold" grpId="0" nodeType="afterEffect">
                                  <p:stCondLst>
                                    <p:cond delay="0"/>
                                  </p:stCondLst>
                                  <p:childTnLst>
                                    <p:set>
                                      <p:cBhvr>
                                        <p:cTn id="13" dur="1" fill="hold">
                                          <p:stCondLst>
                                            <p:cond delay="0"/>
                                          </p:stCondLst>
                                        </p:cTn>
                                        <p:tgtEl>
                                          <p:spTgt spid="233489"/>
                                        </p:tgtEl>
                                        <p:attrNameLst>
                                          <p:attrName>style.visibility</p:attrName>
                                        </p:attrNameLst>
                                      </p:cBhvr>
                                      <p:to>
                                        <p:strVal val="visible"/>
                                      </p:to>
                                    </p:set>
                                  </p:childTnLst>
                                </p:cTn>
                              </p:par>
                            </p:childTnLst>
                          </p:cTn>
                        </p:par>
                        <p:par>
                          <p:cTn id="14" fill="hold" nodeType="afterGroup">
                            <p:stCondLst>
                              <p:cond delay="500"/>
                            </p:stCondLst>
                            <p:childTnLst>
                              <p:par>
                                <p:cTn id="15" presetID="1" presetClass="entr" presetSubtype="0" fill="hold" grpId="0" nodeType="afterEffect">
                                  <p:stCondLst>
                                    <p:cond delay="0"/>
                                  </p:stCondLst>
                                  <p:childTnLst>
                                    <p:set>
                                      <p:cBhvr>
                                        <p:cTn id="16" dur="1" fill="hold">
                                          <p:stCondLst>
                                            <p:cond delay="0"/>
                                          </p:stCondLst>
                                        </p:cTn>
                                        <p:tgtEl>
                                          <p:spTgt spid="233487"/>
                                        </p:tgtEl>
                                        <p:attrNameLst>
                                          <p:attrName>style.visibility</p:attrName>
                                        </p:attrNameLst>
                                      </p:cBhvr>
                                      <p:to>
                                        <p:strVal val="visible"/>
                                      </p:to>
                                    </p:set>
                                  </p:childTnLst>
                                </p:cTn>
                              </p:par>
                            </p:childTnLst>
                          </p:cTn>
                        </p:par>
                        <p:par>
                          <p:cTn id="17" fill="hold" nodeType="afterGroup">
                            <p:stCondLst>
                              <p:cond delay="500"/>
                            </p:stCondLst>
                            <p:childTnLst>
                              <p:par>
                                <p:cTn id="18" presetID="1" presetClass="entr" presetSubtype="0" fill="hold" grpId="0" nodeType="afterEffect">
                                  <p:stCondLst>
                                    <p:cond delay="0"/>
                                  </p:stCondLst>
                                  <p:childTnLst>
                                    <p:set>
                                      <p:cBhvr>
                                        <p:cTn id="19" dur="1" fill="hold">
                                          <p:stCondLst>
                                            <p:cond delay="0"/>
                                          </p:stCondLst>
                                        </p:cTn>
                                        <p:tgtEl>
                                          <p:spTgt spid="233490"/>
                                        </p:tgtEl>
                                        <p:attrNameLst>
                                          <p:attrName>style.visibility</p:attrName>
                                        </p:attrNameLst>
                                      </p:cBhvr>
                                      <p:to>
                                        <p:strVal val="visible"/>
                                      </p:to>
                                    </p:set>
                                  </p:childTnLst>
                                </p:cTn>
                              </p:par>
                            </p:childTnLst>
                          </p:cTn>
                        </p:par>
                        <p:par>
                          <p:cTn id="20" fill="hold" nodeType="afterGroup">
                            <p:stCondLst>
                              <p:cond delay="500"/>
                            </p:stCondLst>
                            <p:childTnLst>
                              <p:par>
                                <p:cTn id="21" presetID="1" presetClass="entr" presetSubtype="0" fill="hold" grpId="0" nodeType="afterEffect">
                                  <p:stCondLst>
                                    <p:cond delay="0"/>
                                  </p:stCondLst>
                                  <p:childTnLst>
                                    <p:set>
                                      <p:cBhvr>
                                        <p:cTn id="22" dur="1" fill="hold">
                                          <p:stCondLst>
                                            <p:cond delay="0"/>
                                          </p:stCondLst>
                                        </p:cTn>
                                        <p:tgtEl>
                                          <p:spTgt spid="233488"/>
                                        </p:tgtEl>
                                        <p:attrNameLst>
                                          <p:attrName>style.visibility</p:attrName>
                                        </p:attrNameLst>
                                      </p:cBhvr>
                                      <p:to>
                                        <p:strVal val="visible"/>
                                      </p:to>
                                    </p:set>
                                  </p:childTnLst>
                                </p:cTn>
                              </p:par>
                            </p:childTnLst>
                          </p:cTn>
                        </p:par>
                        <p:par>
                          <p:cTn id="23" fill="hold" nodeType="afterGroup">
                            <p:stCondLst>
                              <p:cond delay="500"/>
                            </p:stCondLst>
                            <p:childTnLst>
                              <p:par>
                                <p:cTn id="24" presetID="1" presetClass="entr" presetSubtype="0" fill="hold" grpId="0" nodeType="afterEffect">
                                  <p:stCondLst>
                                    <p:cond delay="0"/>
                                  </p:stCondLst>
                                  <p:childTnLst>
                                    <p:set>
                                      <p:cBhvr>
                                        <p:cTn id="25" dur="1" fill="hold">
                                          <p:stCondLst>
                                            <p:cond delay="0"/>
                                          </p:stCondLst>
                                        </p:cTn>
                                        <p:tgtEl>
                                          <p:spTgt spid="233486"/>
                                        </p:tgtEl>
                                        <p:attrNameLst>
                                          <p:attrName>style.visibility</p:attrName>
                                        </p:attrNameLst>
                                      </p:cBhvr>
                                      <p:to>
                                        <p:strVal val="visible"/>
                                      </p:to>
                                    </p:set>
                                  </p:childTnLst>
                                </p:cTn>
                              </p:par>
                            </p:childTnLst>
                          </p:cTn>
                        </p:par>
                        <p:par>
                          <p:cTn id="26" fill="hold" nodeType="afterGroup">
                            <p:stCondLst>
                              <p:cond delay="500"/>
                            </p:stCondLst>
                            <p:childTnLst>
                              <p:par>
                                <p:cTn id="27" presetID="1" presetClass="entr" presetSubtype="0" fill="hold" grpId="0" nodeType="afterEffect">
                                  <p:stCondLst>
                                    <p:cond delay="0"/>
                                  </p:stCondLst>
                                  <p:childTnLst>
                                    <p:set>
                                      <p:cBhvr>
                                        <p:cTn id="28" dur="1" fill="hold">
                                          <p:stCondLst>
                                            <p:cond delay="0"/>
                                          </p:stCondLst>
                                        </p:cTn>
                                        <p:tgtEl>
                                          <p:spTgt spid="233485"/>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8" presetClass="entr" presetSubtype="16" fill="hold" grpId="0" nodeType="clickEffect">
                                  <p:stCondLst>
                                    <p:cond delay="0"/>
                                  </p:stCondLst>
                                  <p:childTnLst>
                                    <p:set>
                                      <p:cBhvr>
                                        <p:cTn id="32" dur="1" fill="hold">
                                          <p:stCondLst>
                                            <p:cond delay="0"/>
                                          </p:stCondLst>
                                        </p:cTn>
                                        <p:tgtEl>
                                          <p:spTgt spid="233479"/>
                                        </p:tgtEl>
                                        <p:attrNameLst>
                                          <p:attrName>style.visibility</p:attrName>
                                        </p:attrNameLst>
                                      </p:cBhvr>
                                      <p:to>
                                        <p:strVal val="visible"/>
                                      </p:to>
                                    </p:set>
                                    <p:animEffect transition="in" filter="diamond(in)">
                                      <p:cBhvr>
                                        <p:cTn id="33" dur="500"/>
                                        <p:tgtEl>
                                          <p:spTgt spid="233479"/>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8" presetClass="entr" presetSubtype="16" fill="hold" grpId="0" nodeType="clickEffect">
                                  <p:stCondLst>
                                    <p:cond delay="0"/>
                                  </p:stCondLst>
                                  <p:childTnLst>
                                    <p:set>
                                      <p:cBhvr>
                                        <p:cTn id="37" dur="1" fill="hold">
                                          <p:stCondLst>
                                            <p:cond delay="0"/>
                                          </p:stCondLst>
                                        </p:cTn>
                                        <p:tgtEl>
                                          <p:spTgt spid="233480"/>
                                        </p:tgtEl>
                                        <p:attrNameLst>
                                          <p:attrName>style.visibility</p:attrName>
                                        </p:attrNameLst>
                                      </p:cBhvr>
                                      <p:to>
                                        <p:strVal val="visible"/>
                                      </p:to>
                                    </p:set>
                                    <p:animEffect transition="in" filter="diamond(in)">
                                      <p:cBhvr>
                                        <p:cTn id="38" dur="500"/>
                                        <p:tgtEl>
                                          <p:spTgt spid="233480"/>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8" presetClass="entr" presetSubtype="16" fill="hold" grpId="0" nodeType="clickEffect">
                                  <p:stCondLst>
                                    <p:cond delay="0"/>
                                  </p:stCondLst>
                                  <p:childTnLst>
                                    <p:set>
                                      <p:cBhvr>
                                        <p:cTn id="42" dur="1" fill="hold">
                                          <p:stCondLst>
                                            <p:cond delay="0"/>
                                          </p:stCondLst>
                                        </p:cTn>
                                        <p:tgtEl>
                                          <p:spTgt spid="233481"/>
                                        </p:tgtEl>
                                        <p:attrNameLst>
                                          <p:attrName>style.visibility</p:attrName>
                                        </p:attrNameLst>
                                      </p:cBhvr>
                                      <p:to>
                                        <p:strVal val="visible"/>
                                      </p:to>
                                    </p:set>
                                    <p:animEffect transition="in" filter="diamond(in)">
                                      <p:cBhvr>
                                        <p:cTn id="43" dur="500"/>
                                        <p:tgtEl>
                                          <p:spTgt spid="233481"/>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8" presetClass="entr" presetSubtype="16" fill="hold" grpId="0" nodeType="clickEffect">
                                  <p:stCondLst>
                                    <p:cond delay="0"/>
                                  </p:stCondLst>
                                  <p:childTnLst>
                                    <p:set>
                                      <p:cBhvr>
                                        <p:cTn id="47" dur="1" fill="hold">
                                          <p:stCondLst>
                                            <p:cond delay="0"/>
                                          </p:stCondLst>
                                        </p:cTn>
                                        <p:tgtEl>
                                          <p:spTgt spid="233482"/>
                                        </p:tgtEl>
                                        <p:attrNameLst>
                                          <p:attrName>style.visibility</p:attrName>
                                        </p:attrNameLst>
                                      </p:cBhvr>
                                      <p:to>
                                        <p:strVal val="visible"/>
                                      </p:to>
                                    </p:set>
                                    <p:animEffect transition="in" filter="diamond(in)">
                                      <p:cBhvr>
                                        <p:cTn id="48" dur="500"/>
                                        <p:tgtEl>
                                          <p:spTgt spid="2334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479" grpId="0" animBg="1"/>
      <p:bldP spid="233480" grpId="0" animBg="1"/>
      <p:bldP spid="233481" grpId="0" animBg="1"/>
      <p:bldP spid="233482" grpId="0" animBg="1"/>
      <p:bldP spid="233483" grpId="0" animBg="1"/>
      <p:bldP spid="233484" grpId="0" animBg="1"/>
      <p:bldP spid="233485" grpId="0"/>
      <p:bldP spid="233486" grpId="0"/>
      <p:bldP spid="233487" grpId="0"/>
      <p:bldP spid="233488" grpId="0"/>
      <p:bldP spid="233489" grpId="0"/>
      <p:bldP spid="233490"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362" name="Rectangle 2"/>
          <p:cNvSpPr>
            <a:spLocks noGrp="1" noChangeArrowheads="1"/>
          </p:cNvSpPr>
          <p:nvPr>
            <p:ph type="title"/>
          </p:nvPr>
        </p:nvSpPr>
        <p:spPr>
          <a:xfrm>
            <a:off x="179512" y="260648"/>
            <a:ext cx="12097344" cy="487362"/>
          </a:xfrm>
        </p:spPr>
        <p:txBody>
          <a:bodyPr>
            <a:noAutofit/>
          </a:bodyPr>
          <a:lstStyle/>
          <a:p>
            <a:pPr algn="l" fontAlgn="auto">
              <a:spcAft>
                <a:spcPts val="0"/>
              </a:spcAft>
              <a:defRPr/>
            </a:pPr>
            <a:r>
              <a:rPr lang="en-US" sz="3200" dirty="0" smtClean="0"/>
              <a:t>Importance / Influence Matrix (</a:t>
            </a:r>
            <a:r>
              <a:rPr lang="en-US" sz="3200" dirty="0" err="1" smtClean="0"/>
              <a:t>Mendelow</a:t>
            </a:r>
            <a:r>
              <a:rPr lang="en-US" sz="3200" dirty="0" smtClean="0"/>
              <a:t>)</a:t>
            </a:r>
          </a:p>
        </p:txBody>
      </p:sp>
      <p:pic>
        <p:nvPicPr>
          <p:cNvPr id="15363" name="Picture 10"/>
          <p:cNvPicPr>
            <a:picLocks noChangeAspect="1" noChangeArrowheads="1"/>
          </p:cNvPicPr>
          <p:nvPr/>
        </p:nvPicPr>
        <p:blipFill>
          <a:blip r:embed="rId3" cstate="print"/>
          <a:srcRect/>
          <a:stretch>
            <a:fillRect/>
          </a:stretch>
        </p:blipFill>
        <p:spPr bwMode="auto">
          <a:xfrm>
            <a:off x="899592" y="1052736"/>
            <a:ext cx="7426325" cy="5127625"/>
          </a:xfrm>
          <a:prstGeom prst="rect">
            <a:avLst/>
          </a:prstGeom>
          <a:noFill/>
          <a:ln w="9525">
            <a:noFill/>
            <a:miter lim="800000"/>
            <a:headEnd/>
            <a:tailEnd/>
          </a:ln>
        </p:spPr>
      </p:pic>
      <p:sp>
        <p:nvSpPr>
          <p:cNvPr id="44043" name="Rectangle 11"/>
          <p:cNvSpPr>
            <a:spLocks noChangeArrowheads="1"/>
          </p:cNvSpPr>
          <p:nvPr/>
        </p:nvSpPr>
        <p:spPr bwMode="auto">
          <a:xfrm>
            <a:off x="1122040" y="2780928"/>
            <a:ext cx="3581400" cy="887413"/>
          </a:xfrm>
          <a:prstGeom prst="rect">
            <a:avLst/>
          </a:prstGeom>
          <a:noFill/>
          <a:ln w="9525">
            <a:noFill/>
            <a:miter lim="800000"/>
            <a:headEnd/>
            <a:tailEnd/>
          </a:ln>
        </p:spPr>
        <p:txBody>
          <a:bodyPr>
            <a:spAutoFit/>
          </a:bodyPr>
          <a:lstStyle/>
          <a:p>
            <a:pPr>
              <a:spcBef>
                <a:spcPct val="30000"/>
              </a:spcBef>
            </a:pPr>
            <a:r>
              <a:rPr lang="en-US" sz="1200"/>
              <a:t>Shows stakeholders of high importance to the activity, but with low influence. </a:t>
            </a:r>
          </a:p>
          <a:p>
            <a:pPr>
              <a:spcBef>
                <a:spcPct val="30000"/>
              </a:spcBef>
            </a:pPr>
            <a:r>
              <a:rPr lang="en-US" sz="1200"/>
              <a:t>They require special initiatives if their interests are to be met</a:t>
            </a:r>
          </a:p>
        </p:txBody>
      </p:sp>
      <p:sp>
        <p:nvSpPr>
          <p:cNvPr id="44044" name="Rectangle 12"/>
          <p:cNvSpPr>
            <a:spLocks noChangeArrowheads="1"/>
          </p:cNvSpPr>
          <p:nvPr/>
        </p:nvSpPr>
        <p:spPr bwMode="auto">
          <a:xfrm>
            <a:off x="4691012" y="2636912"/>
            <a:ext cx="3480767" cy="1384995"/>
          </a:xfrm>
          <a:prstGeom prst="rect">
            <a:avLst/>
          </a:prstGeom>
          <a:noFill/>
          <a:ln w="9525">
            <a:noFill/>
            <a:miter lim="800000"/>
            <a:headEnd/>
            <a:tailEnd/>
          </a:ln>
        </p:spPr>
        <p:txBody>
          <a:bodyPr wrap="square">
            <a:spAutoFit/>
          </a:bodyPr>
          <a:lstStyle/>
          <a:p>
            <a:pPr>
              <a:spcBef>
                <a:spcPct val="30000"/>
              </a:spcBef>
            </a:pPr>
            <a:r>
              <a:rPr lang="en-US" sz="1200" dirty="0"/>
              <a:t>Shows stakeholders of high importance to the activity who can also significantly influence its success. Managers will need to develop good working relationship with these stakeholders to ensure an effective coalition of support for the activity</a:t>
            </a:r>
            <a:endParaRPr lang="is-IS" sz="1200" dirty="0"/>
          </a:p>
          <a:p>
            <a:endParaRPr lang="en-US" sz="1200" dirty="0"/>
          </a:p>
        </p:txBody>
      </p:sp>
      <p:sp>
        <p:nvSpPr>
          <p:cNvPr id="44045" name="Rectangle 13"/>
          <p:cNvSpPr>
            <a:spLocks noChangeArrowheads="1"/>
          </p:cNvSpPr>
          <p:nvPr/>
        </p:nvSpPr>
        <p:spPr bwMode="auto">
          <a:xfrm>
            <a:off x="1122040" y="4090616"/>
            <a:ext cx="3810000" cy="885825"/>
          </a:xfrm>
          <a:prstGeom prst="rect">
            <a:avLst/>
          </a:prstGeom>
          <a:noFill/>
          <a:ln w="9525">
            <a:noFill/>
            <a:miter lim="800000"/>
            <a:headEnd/>
            <a:tailEnd/>
          </a:ln>
        </p:spPr>
        <p:txBody>
          <a:bodyPr>
            <a:spAutoFit/>
          </a:bodyPr>
          <a:lstStyle/>
          <a:p>
            <a:pPr>
              <a:spcBef>
                <a:spcPct val="30000"/>
              </a:spcBef>
            </a:pPr>
            <a:r>
              <a:rPr lang="en-US" sz="1200"/>
              <a:t>Shows stakeholders who are of low priority but may need limited monitoring </a:t>
            </a:r>
          </a:p>
          <a:p>
            <a:pPr>
              <a:spcBef>
                <a:spcPct val="30000"/>
              </a:spcBef>
            </a:pPr>
            <a:r>
              <a:rPr lang="en-US" sz="1200"/>
              <a:t>They are unlikely to be the focus of the activity</a:t>
            </a:r>
            <a:endParaRPr lang="is-IS" sz="1200"/>
          </a:p>
          <a:p>
            <a:endParaRPr lang="en-US" sz="1200"/>
          </a:p>
        </p:txBody>
      </p:sp>
      <p:sp>
        <p:nvSpPr>
          <p:cNvPr id="44046" name="Rectangle 14"/>
          <p:cNvSpPr>
            <a:spLocks noChangeArrowheads="1"/>
          </p:cNvSpPr>
          <p:nvPr/>
        </p:nvSpPr>
        <p:spPr bwMode="auto">
          <a:xfrm>
            <a:off x="4681487" y="4119637"/>
            <a:ext cx="3490913" cy="1069975"/>
          </a:xfrm>
          <a:prstGeom prst="rect">
            <a:avLst/>
          </a:prstGeom>
          <a:noFill/>
          <a:ln w="9525">
            <a:noFill/>
            <a:miter lim="800000"/>
            <a:headEnd/>
            <a:tailEnd/>
          </a:ln>
        </p:spPr>
        <p:txBody>
          <a:bodyPr>
            <a:spAutoFit/>
          </a:bodyPr>
          <a:lstStyle/>
          <a:p>
            <a:pPr>
              <a:spcBef>
                <a:spcPct val="30000"/>
              </a:spcBef>
            </a:pPr>
            <a:r>
              <a:rPr lang="en-US" sz="1200"/>
              <a:t>Shows stakeholders with high influence, who can affect outcome of the activity, but whose interest are not the target of the activity </a:t>
            </a:r>
          </a:p>
          <a:p>
            <a:pPr>
              <a:spcBef>
                <a:spcPct val="30000"/>
              </a:spcBef>
            </a:pPr>
            <a:r>
              <a:rPr lang="en-US" sz="1200"/>
              <a:t>These stakeholders may be able to block the activity and therefore constitute a killer risk</a:t>
            </a:r>
          </a:p>
        </p:txBody>
      </p:sp>
    </p:spTree>
    <p:extLst>
      <p:ext uri="{BB962C8B-B14F-4D97-AF65-F5344CB8AC3E}">
        <p14:creationId xmlns:p14="http://schemas.microsoft.com/office/powerpoint/2010/main" val="10837624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4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4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4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40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43" grpId="0"/>
      <p:bldP spid="44044" grpId="0"/>
      <p:bldP spid="44045" grpId="0"/>
      <p:bldP spid="4404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fontScale="90000"/>
          </a:bodyPr>
          <a:lstStyle/>
          <a:p>
            <a:pPr eaLnBrk="1" hangingPunct="1"/>
            <a:r>
              <a:rPr lang="en-US" altLang="en-US" dirty="0" smtClean="0">
                <a:solidFill>
                  <a:srgbClr val="592989"/>
                </a:solidFill>
              </a:rPr>
              <a:t>Other </a:t>
            </a:r>
            <a:r>
              <a:rPr lang="en-US" altLang="en-US" dirty="0" smtClean="0">
                <a:solidFill>
                  <a:srgbClr val="592989"/>
                </a:solidFill>
                <a:latin typeface="Calibri" pitchFamily="34" charset="0"/>
              </a:rPr>
              <a:t>stakeholder mapping tools can be found:</a:t>
            </a:r>
            <a:endParaRPr lang="en-US" altLang="en-US" sz="2400" dirty="0" smtClean="0"/>
          </a:p>
        </p:txBody>
      </p:sp>
      <p:pic>
        <p:nvPicPr>
          <p:cNvPr id="18435" name="Snagit_PPT3171" descr="PPT3171.pn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987824" y="1022747"/>
            <a:ext cx="4968552" cy="4678389"/>
          </a:xfrm>
        </p:spPr>
      </p:pic>
    </p:spTree>
    <p:extLst>
      <p:ext uri="{BB962C8B-B14F-4D97-AF65-F5344CB8AC3E}">
        <p14:creationId xmlns:p14="http://schemas.microsoft.com/office/powerpoint/2010/main" val="155888358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323528" y="2231"/>
            <a:ext cx="7886700" cy="1325563"/>
          </a:xfrm>
        </p:spPr>
        <p:txBody>
          <a:bodyPr/>
          <a:lstStyle/>
          <a:p>
            <a:r>
              <a:rPr lang="en-US" altLang="en-US" dirty="0" smtClean="0">
                <a:solidFill>
                  <a:srgbClr val="592989"/>
                </a:solidFill>
                <a:latin typeface="Calibri" pitchFamily="34" charset="0"/>
              </a:rPr>
              <a:t>Stakeholder Analysis</a:t>
            </a:r>
            <a:endParaRPr lang="en-US" altLang="en-US" dirty="0" smtClean="0"/>
          </a:p>
        </p:txBody>
      </p:sp>
      <p:sp>
        <p:nvSpPr>
          <p:cNvPr id="19459" name="Content Placeholder 2"/>
          <p:cNvSpPr>
            <a:spLocks noGrp="1"/>
          </p:cNvSpPr>
          <p:nvPr>
            <p:ph idx="1"/>
          </p:nvPr>
        </p:nvSpPr>
        <p:spPr>
          <a:xfrm>
            <a:off x="251520" y="1268760"/>
            <a:ext cx="8892480" cy="4541837"/>
          </a:xfrm>
        </p:spPr>
        <p:txBody>
          <a:bodyPr>
            <a:normAutofit fontScale="92500" lnSpcReduction="10000"/>
          </a:bodyPr>
          <a:lstStyle/>
          <a:p>
            <a:pPr eaLnBrk="1" hangingPunct="1">
              <a:buFont typeface="Symbol" pitchFamily="18" charset="2"/>
              <a:buChar char=""/>
            </a:pPr>
            <a:r>
              <a:rPr lang="en-US" altLang="en-US" i="1" dirty="0" smtClean="0">
                <a:solidFill>
                  <a:srgbClr val="000000"/>
                </a:solidFill>
                <a:ea typeface="Times New Roman" pitchFamily="18" charset="0"/>
                <a:cs typeface="Arial" charset="0"/>
              </a:rPr>
              <a:t>Promoters</a:t>
            </a:r>
            <a:r>
              <a:rPr lang="en-US" altLang="en-US" dirty="0" smtClean="0">
                <a:solidFill>
                  <a:srgbClr val="000000"/>
                </a:solidFill>
                <a:ea typeface="Times New Roman" pitchFamily="18" charset="0"/>
                <a:cs typeface="Arial" charset="0"/>
              </a:rPr>
              <a:t> have both great interest in the effort and the power to help make it successful (or to derail it).</a:t>
            </a:r>
            <a:endParaRPr lang="en-US" altLang="en-US" dirty="0" smtClean="0">
              <a:ea typeface="Times New Roman" pitchFamily="18" charset="0"/>
              <a:cs typeface="Arial" charset="0"/>
            </a:endParaRPr>
          </a:p>
          <a:p>
            <a:pPr eaLnBrk="1" hangingPunct="1">
              <a:buFont typeface="Symbol" pitchFamily="18" charset="2"/>
              <a:buChar char=""/>
            </a:pPr>
            <a:r>
              <a:rPr lang="en-US" altLang="en-US" i="1" dirty="0" smtClean="0">
                <a:solidFill>
                  <a:srgbClr val="000000"/>
                </a:solidFill>
                <a:ea typeface="Times New Roman" pitchFamily="18" charset="0"/>
                <a:cs typeface="Arial" charset="0"/>
              </a:rPr>
              <a:t>Defenders</a:t>
            </a:r>
            <a:r>
              <a:rPr lang="en-US" altLang="en-US" dirty="0" smtClean="0">
                <a:solidFill>
                  <a:srgbClr val="000000"/>
                </a:solidFill>
                <a:ea typeface="Times New Roman" pitchFamily="18" charset="0"/>
                <a:cs typeface="Arial" charset="0"/>
              </a:rPr>
              <a:t> have a vested interest and can voice their support in the community, but have little actual power to influence the effort in any way.</a:t>
            </a:r>
            <a:endParaRPr lang="en-US" altLang="en-US" dirty="0" smtClean="0">
              <a:ea typeface="Times New Roman" pitchFamily="18" charset="0"/>
              <a:cs typeface="Arial" charset="0"/>
            </a:endParaRPr>
          </a:p>
          <a:p>
            <a:pPr eaLnBrk="1" hangingPunct="1">
              <a:buFont typeface="Symbol" pitchFamily="18" charset="2"/>
              <a:buChar char=""/>
            </a:pPr>
            <a:r>
              <a:rPr lang="en-US" altLang="en-US" i="1" dirty="0" smtClean="0">
                <a:solidFill>
                  <a:srgbClr val="000000"/>
                </a:solidFill>
                <a:ea typeface="Times New Roman" pitchFamily="18" charset="0"/>
                <a:cs typeface="Arial" charset="0"/>
              </a:rPr>
              <a:t>Latent</a:t>
            </a:r>
            <a:r>
              <a:rPr lang="en-US" altLang="en-US" dirty="0" smtClean="0">
                <a:solidFill>
                  <a:srgbClr val="000000"/>
                </a:solidFill>
                <a:ea typeface="Times New Roman" pitchFamily="18" charset="0"/>
                <a:cs typeface="Arial" charset="0"/>
              </a:rPr>
              <a:t> have no particular interest or involvement in the effort, but have the power to influence it greatly if they become interested.</a:t>
            </a:r>
            <a:endParaRPr lang="en-US" altLang="en-US" dirty="0" smtClean="0">
              <a:ea typeface="Times New Roman" pitchFamily="18" charset="0"/>
              <a:cs typeface="Arial" charset="0"/>
            </a:endParaRPr>
          </a:p>
          <a:p>
            <a:pPr eaLnBrk="1" hangingPunct="1">
              <a:buFont typeface="Symbol" pitchFamily="18" charset="2"/>
              <a:buChar char=""/>
            </a:pPr>
            <a:r>
              <a:rPr lang="en-US" altLang="en-US" i="1" dirty="0" smtClean="0">
                <a:solidFill>
                  <a:srgbClr val="000000"/>
                </a:solidFill>
                <a:ea typeface="Times New Roman" pitchFamily="18" charset="0"/>
                <a:cs typeface="Arial" charset="0"/>
              </a:rPr>
              <a:t>Apathetic</a:t>
            </a:r>
            <a:r>
              <a:rPr lang="en-US" altLang="en-US" dirty="0" smtClean="0">
                <a:solidFill>
                  <a:srgbClr val="000000"/>
                </a:solidFill>
                <a:ea typeface="Times New Roman" pitchFamily="18" charset="0"/>
                <a:cs typeface="Arial" charset="0"/>
              </a:rPr>
              <a:t> have little interest and little power, and may not even know the effort exists.</a:t>
            </a:r>
          </a:p>
          <a:p>
            <a:endParaRPr lang="en-US" altLang="en-US" dirty="0" smtClean="0">
              <a:ea typeface="Times New Roman" pitchFamily="18" charset="0"/>
              <a:cs typeface="Arial" charset="0"/>
            </a:endParaRPr>
          </a:p>
        </p:txBody>
      </p:sp>
    </p:spTree>
    <p:extLst>
      <p:ext uri="{BB962C8B-B14F-4D97-AF65-F5344CB8AC3E}">
        <p14:creationId xmlns:p14="http://schemas.microsoft.com/office/powerpoint/2010/main" val="198223513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2578" name="Rectangle 2"/>
          <p:cNvSpPr>
            <a:spLocks noGrp="1" noChangeArrowheads="1"/>
          </p:cNvSpPr>
          <p:nvPr>
            <p:ph type="title"/>
          </p:nvPr>
        </p:nvSpPr>
        <p:spPr/>
        <p:txBody>
          <a:bodyPr>
            <a:normAutofit fontScale="90000"/>
          </a:bodyPr>
          <a:lstStyle/>
          <a:p>
            <a:r>
              <a:rPr lang="en-GB" altLang="en-US"/>
              <a:t>Stakeholder analysis</a:t>
            </a:r>
          </a:p>
        </p:txBody>
      </p:sp>
      <p:sp>
        <p:nvSpPr>
          <p:cNvPr id="792579" name="Text Box 3"/>
          <p:cNvSpPr txBox="1">
            <a:spLocks noChangeArrowheads="1"/>
          </p:cNvSpPr>
          <p:nvPr/>
        </p:nvSpPr>
        <p:spPr bwMode="auto">
          <a:xfrm>
            <a:off x="7180385" y="5467003"/>
            <a:ext cx="1138604"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1200" b="1" i="1">
                <a:latin typeface="Century Gothic" pitchFamily="34" charset="0"/>
              </a:rPr>
              <a:t>Piercy (1989)</a:t>
            </a:r>
          </a:p>
        </p:txBody>
      </p:sp>
      <p:sp>
        <p:nvSpPr>
          <p:cNvPr id="792580" name="Text Box 4"/>
          <p:cNvSpPr txBox="1">
            <a:spLocks noChangeArrowheads="1"/>
          </p:cNvSpPr>
          <p:nvPr/>
        </p:nvSpPr>
        <p:spPr bwMode="auto">
          <a:xfrm>
            <a:off x="4508990" y="1066453"/>
            <a:ext cx="1480038"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en-GB" altLang="en-US" sz="1200" b="1">
                <a:latin typeface="Century Gothic" pitchFamily="34" charset="0"/>
              </a:rPr>
              <a:t>Coalition building</a:t>
            </a:r>
          </a:p>
        </p:txBody>
      </p:sp>
      <p:sp>
        <p:nvSpPr>
          <p:cNvPr id="792581" name="Text Box 5"/>
          <p:cNvSpPr txBox="1">
            <a:spLocks noChangeArrowheads="1"/>
          </p:cNvSpPr>
          <p:nvPr/>
        </p:nvSpPr>
        <p:spPr bwMode="auto">
          <a:xfrm>
            <a:off x="1068266" y="980728"/>
            <a:ext cx="199878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GB" altLang="en-US" sz="1200" b="1">
                <a:latin typeface="Century Gothic" pitchFamily="34" charset="0"/>
              </a:rPr>
              <a:t>for</a:t>
            </a:r>
          </a:p>
        </p:txBody>
      </p:sp>
      <p:sp>
        <p:nvSpPr>
          <p:cNvPr id="792582" name="Text Box 6"/>
          <p:cNvSpPr txBox="1">
            <a:spLocks noChangeArrowheads="1"/>
          </p:cNvSpPr>
          <p:nvPr/>
        </p:nvSpPr>
        <p:spPr bwMode="auto">
          <a:xfrm>
            <a:off x="6548804" y="3107977"/>
            <a:ext cx="983273"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200" b="1">
                <a:latin typeface="Century Gothic" pitchFamily="34" charset="0"/>
              </a:rPr>
              <a:t>Winning on board</a:t>
            </a:r>
          </a:p>
        </p:txBody>
      </p:sp>
      <p:sp>
        <p:nvSpPr>
          <p:cNvPr id="792583" name="Text Box 7"/>
          <p:cNvSpPr txBox="1">
            <a:spLocks noChangeArrowheads="1"/>
          </p:cNvSpPr>
          <p:nvPr/>
        </p:nvSpPr>
        <p:spPr bwMode="auto">
          <a:xfrm>
            <a:off x="3443654" y="4471639"/>
            <a:ext cx="1998785"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GB" altLang="en-US" sz="1200" b="1">
                <a:latin typeface="Century Gothic" pitchFamily="34" charset="0"/>
              </a:rPr>
              <a:t>Distract or fragment</a:t>
            </a:r>
          </a:p>
        </p:txBody>
      </p:sp>
      <p:sp>
        <p:nvSpPr>
          <p:cNvPr id="792584" name="Text Box 8"/>
          <p:cNvSpPr txBox="1">
            <a:spLocks noChangeArrowheads="1"/>
          </p:cNvSpPr>
          <p:nvPr/>
        </p:nvSpPr>
        <p:spPr bwMode="auto">
          <a:xfrm>
            <a:off x="5249008" y="2742852"/>
            <a:ext cx="1310054"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1200" b="1">
                <a:latin typeface="Century Gothic" pitchFamily="34" charset="0"/>
              </a:rPr>
              <a:t>Win over/ coalition building</a:t>
            </a:r>
          </a:p>
        </p:txBody>
      </p:sp>
      <p:sp>
        <p:nvSpPr>
          <p:cNvPr id="792585" name="Text Box 9"/>
          <p:cNvSpPr txBox="1">
            <a:spLocks noChangeArrowheads="1"/>
          </p:cNvSpPr>
          <p:nvPr/>
        </p:nvSpPr>
        <p:spPr bwMode="auto">
          <a:xfrm>
            <a:off x="888023" y="4651028"/>
            <a:ext cx="199878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GB" altLang="en-US" sz="1200" b="1">
                <a:latin typeface="Century Gothic" pitchFamily="34" charset="0"/>
              </a:rPr>
              <a:t>against</a:t>
            </a:r>
          </a:p>
        </p:txBody>
      </p:sp>
      <p:sp>
        <p:nvSpPr>
          <p:cNvPr id="792586" name="Text Box 10"/>
          <p:cNvSpPr txBox="1">
            <a:spLocks noChangeArrowheads="1"/>
          </p:cNvSpPr>
          <p:nvPr/>
        </p:nvSpPr>
        <p:spPr bwMode="auto">
          <a:xfrm>
            <a:off x="3404089" y="4193828"/>
            <a:ext cx="1998785"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GB" altLang="en-US" sz="1200" b="1">
                <a:latin typeface="Century Gothic" pitchFamily="34" charset="0"/>
              </a:rPr>
              <a:t>Take out of play</a:t>
            </a:r>
          </a:p>
        </p:txBody>
      </p:sp>
      <p:sp>
        <p:nvSpPr>
          <p:cNvPr id="792587" name="Text Box 11"/>
          <p:cNvSpPr txBox="1">
            <a:spLocks noChangeArrowheads="1"/>
          </p:cNvSpPr>
          <p:nvPr/>
        </p:nvSpPr>
        <p:spPr bwMode="auto">
          <a:xfrm>
            <a:off x="1424354" y="4989164"/>
            <a:ext cx="1998785"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GB" altLang="en-US" sz="1200" b="1">
                <a:latin typeface="Century Gothic" pitchFamily="34" charset="0"/>
              </a:rPr>
              <a:t>low</a:t>
            </a:r>
          </a:p>
        </p:txBody>
      </p:sp>
      <p:sp>
        <p:nvSpPr>
          <p:cNvPr id="792588" name="Text Box 12"/>
          <p:cNvSpPr txBox="1">
            <a:spLocks noChangeArrowheads="1"/>
          </p:cNvSpPr>
          <p:nvPr/>
        </p:nvSpPr>
        <p:spPr bwMode="auto">
          <a:xfrm>
            <a:off x="5706208" y="4974878"/>
            <a:ext cx="199732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GB" altLang="en-US" sz="1200" b="1">
                <a:latin typeface="Century Gothic" pitchFamily="34" charset="0"/>
              </a:rPr>
              <a:t>high</a:t>
            </a:r>
          </a:p>
        </p:txBody>
      </p:sp>
      <p:sp>
        <p:nvSpPr>
          <p:cNvPr id="792589" name="Text Box 13"/>
          <p:cNvSpPr txBox="1">
            <a:spLocks noChangeArrowheads="1"/>
          </p:cNvSpPr>
          <p:nvPr/>
        </p:nvSpPr>
        <p:spPr bwMode="auto">
          <a:xfrm>
            <a:off x="2086708" y="3268314"/>
            <a:ext cx="199732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GB" altLang="en-US" sz="1200" b="1">
                <a:latin typeface="Century Gothic" pitchFamily="34" charset="0"/>
              </a:rPr>
              <a:t>Leave alone</a:t>
            </a:r>
          </a:p>
        </p:txBody>
      </p:sp>
      <p:sp>
        <p:nvSpPr>
          <p:cNvPr id="792590" name="Text Box 14"/>
          <p:cNvSpPr txBox="1">
            <a:spLocks noChangeArrowheads="1"/>
          </p:cNvSpPr>
          <p:nvPr/>
        </p:nvSpPr>
        <p:spPr bwMode="auto">
          <a:xfrm rot="-5400000">
            <a:off x="848519" y="2684664"/>
            <a:ext cx="1998662" cy="33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GB" altLang="en-US" sz="1600" b="1">
                <a:latin typeface="Century Gothic" pitchFamily="34" charset="0"/>
              </a:rPr>
              <a:t>Attitude</a:t>
            </a:r>
          </a:p>
        </p:txBody>
      </p:sp>
      <p:sp>
        <p:nvSpPr>
          <p:cNvPr id="792591" name="Text Box 15"/>
          <p:cNvSpPr txBox="1">
            <a:spLocks noChangeArrowheads="1"/>
          </p:cNvSpPr>
          <p:nvPr/>
        </p:nvSpPr>
        <p:spPr bwMode="auto">
          <a:xfrm>
            <a:off x="3591658" y="5022502"/>
            <a:ext cx="1997319"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lang="en-GB" altLang="en-US" sz="1600" b="1">
                <a:latin typeface="Century Gothic" pitchFamily="34" charset="0"/>
              </a:rPr>
              <a:t>Influence</a:t>
            </a:r>
          </a:p>
        </p:txBody>
      </p:sp>
      <p:sp>
        <p:nvSpPr>
          <p:cNvPr id="792592" name="Freeform 16"/>
          <p:cNvSpPr>
            <a:spLocks/>
          </p:cNvSpPr>
          <p:nvPr/>
        </p:nvSpPr>
        <p:spPr bwMode="auto">
          <a:xfrm>
            <a:off x="2240574" y="1025177"/>
            <a:ext cx="4696557" cy="3968750"/>
          </a:xfrm>
          <a:custGeom>
            <a:avLst/>
            <a:gdLst>
              <a:gd name="T0" fmla="*/ 0 w 2959"/>
              <a:gd name="T1" fmla="*/ 0 h 2500"/>
              <a:gd name="T2" fmla="*/ 0 w 2959"/>
              <a:gd name="T3" fmla="*/ 2500 h 2500"/>
              <a:gd name="T4" fmla="*/ 2959 w 2959"/>
              <a:gd name="T5" fmla="*/ 2500 h 2500"/>
            </a:gdLst>
            <a:ahLst/>
            <a:cxnLst>
              <a:cxn ang="0">
                <a:pos x="T0" y="T1"/>
              </a:cxn>
              <a:cxn ang="0">
                <a:pos x="T2" y="T3"/>
              </a:cxn>
              <a:cxn ang="0">
                <a:pos x="T4" y="T5"/>
              </a:cxn>
            </a:cxnLst>
            <a:rect l="0" t="0" r="r" b="b"/>
            <a:pathLst>
              <a:path w="2959" h="2500">
                <a:moveTo>
                  <a:pt x="0" y="0"/>
                </a:moveTo>
                <a:lnTo>
                  <a:pt x="0" y="2500"/>
                </a:lnTo>
                <a:lnTo>
                  <a:pt x="2959" y="2500"/>
                </a:lnTo>
              </a:path>
            </a:pathLst>
          </a:custGeom>
          <a:noFill/>
          <a:ln w="50800" cap="flat" cmpd="sng">
            <a:solidFill>
              <a:srgbClr val="666699"/>
            </a:solidFill>
            <a:prstDash val="solid"/>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792593" name="Oval 17"/>
          <p:cNvSpPr>
            <a:spLocks noChangeArrowheads="1"/>
          </p:cNvSpPr>
          <p:nvPr/>
        </p:nvSpPr>
        <p:spPr bwMode="auto">
          <a:xfrm>
            <a:off x="2826728" y="1066452"/>
            <a:ext cx="1285142" cy="855662"/>
          </a:xfrm>
          <a:prstGeom prst="ellipse">
            <a:avLst/>
          </a:prstGeom>
          <a:gradFill rotWithShape="1">
            <a:gsLst>
              <a:gs pos="0">
                <a:srgbClr val="FFDC97"/>
              </a:gs>
              <a:gs pos="100000">
                <a:srgbClr val="FFEDC9"/>
              </a:gs>
            </a:gsLst>
            <a:lin ang="270000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92594" name="Oval 18"/>
          <p:cNvSpPr>
            <a:spLocks noChangeArrowheads="1"/>
          </p:cNvSpPr>
          <p:nvPr/>
        </p:nvSpPr>
        <p:spPr bwMode="auto">
          <a:xfrm>
            <a:off x="5858608" y="4038252"/>
            <a:ext cx="1283677" cy="855662"/>
          </a:xfrm>
          <a:prstGeom prst="ellipse">
            <a:avLst/>
          </a:prstGeom>
          <a:gradFill rotWithShape="1">
            <a:gsLst>
              <a:gs pos="0">
                <a:srgbClr val="FF99CC"/>
              </a:gs>
              <a:gs pos="100000">
                <a:srgbClr val="FFCCCC"/>
              </a:gs>
            </a:gsLst>
            <a:lin ang="270000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92595" name="Oval 19"/>
          <p:cNvSpPr>
            <a:spLocks noChangeArrowheads="1"/>
          </p:cNvSpPr>
          <p:nvPr/>
        </p:nvSpPr>
        <p:spPr bwMode="auto">
          <a:xfrm>
            <a:off x="2375389" y="3527077"/>
            <a:ext cx="1283677" cy="855662"/>
          </a:xfrm>
          <a:prstGeom prst="ellipse">
            <a:avLst/>
          </a:prstGeom>
          <a:gradFill rotWithShape="1">
            <a:gsLst>
              <a:gs pos="0">
                <a:srgbClr val="9351F5"/>
              </a:gs>
              <a:gs pos="100000">
                <a:srgbClr val="DDCEFA"/>
              </a:gs>
            </a:gsLst>
            <a:lin ang="270000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92596" name="Line 20"/>
          <p:cNvSpPr>
            <a:spLocks noChangeShapeType="1"/>
          </p:cNvSpPr>
          <p:nvPr/>
        </p:nvSpPr>
        <p:spPr bwMode="auto">
          <a:xfrm flipH="1">
            <a:off x="2441331" y="4470052"/>
            <a:ext cx="3423138" cy="0"/>
          </a:xfrm>
          <a:prstGeom prst="line">
            <a:avLst/>
          </a:prstGeom>
          <a:noFill/>
          <a:ln w="50800">
            <a:solidFill>
              <a:srgbClr val="DDDDDD"/>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792597" name="Line 21"/>
          <p:cNvSpPr>
            <a:spLocks noChangeShapeType="1"/>
          </p:cNvSpPr>
          <p:nvPr/>
        </p:nvSpPr>
        <p:spPr bwMode="auto">
          <a:xfrm flipV="1">
            <a:off x="4106008" y="1477614"/>
            <a:ext cx="1291004" cy="7938"/>
          </a:xfrm>
          <a:prstGeom prst="line">
            <a:avLst/>
          </a:prstGeom>
          <a:noFill/>
          <a:ln w="50800">
            <a:solidFill>
              <a:srgbClr val="DDDDDD"/>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792598" name="Line 22"/>
          <p:cNvSpPr>
            <a:spLocks noChangeShapeType="1"/>
          </p:cNvSpPr>
          <p:nvPr/>
        </p:nvSpPr>
        <p:spPr bwMode="auto">
          <a:xfrm rot="16200000" flipV="1">
            <a:off x="5465274" y="2958264"/>
            <a:ext cx="2130425" cy="7327"/>
          </a:xfrm>
          <a:prstGeom prst="line">
            <a:avLst/>
          </a:prstGeom>
          <a:noFill/>
          <a:ln w="50800">
            <a:solidFill>
              <a:srgbClr val="DDDDDD"/>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792599" name="Arc 23"/>
          <p:cNvSpPr>
            <a:spLocks/>
          </p:cNvSpPr>
          <p:nvPr/>
        </p:nvSpPr>
        <p:spPr bwMode="auto">
          <a:xfrm rot="-5400000">
            <a:off x="4743817" y="2422910"/>
            <a:ext cx="904875" cy="1198685"/>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0" y="0"/>
                </a:moveTo>
                <a:cubicBezTo>
                  <a:pt x="11929" y="0"/>
                  <a:pt x="21600" y="9670"/>
                  <a:pt x="21600" y="21600"/>
                </a:cubicBezTo>
              </a:path>
              <a:path w="21600" h="21600" stroke="0" extrusionOk="0">
                <a:moveTo>
                  <a:pt x="0" y="0"/>
                </a:moveTo>
                <a:cubicBezTo>
                  <a:pt x="11929" y="0"/>
                  <a:pt x="21600" y="9670"/>
                  <a:pt x="21600" y="21600"/>
                </a:cubicBezTo>
                <a:lnTo>
                  <a:pt x="0" y="21600"/>
                </a:lnTo>
                <a:close/>
              </a:path>
            </a:pathLst>
          </a:custGeom>
          <a:noFill/>
          <a:ln w="50800">
            <a:solidFill>
              <a:srgbClr val="DDDDDD"/>
            </a:solidFill>
            <a:round/>
            <a:headEn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92600" name="Oval 24"/>
          <p:cNvSpPr>
            <a:spLocks noChangeArrowheads="1"/>
          </p:cNvSpPr>
          <p:nvPr/>
        </p:nvSpPr>
        <p:spPr bwMode="auto">
          <a:xfrm>
            <a:off x="4038600" y="2993677"/>
            <a:ext cx="1283677" cy="855662"/>
          </a:xfrm>
          <a:prstGeom prst="ellipse">
            <a:avLst/>
          </a:prstGeom>
          <a:gradFill rotWithShape="1">
            <a:gsLst>
              <a:gs pos="0">
                <a:srgbClr val="7DA6D7"/>
              </a:gs>
              <a:gs pos="100000">
                <a:srgbClr val="CCECFF"/>
              </a:gs>
            </a:gsLst>
            <a:lin ang="270000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111635372"/>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0530" name="Rectangle 2"/>
          <p:cNvSpPr>
            <a:spLocks noGrp="1" noChangeArrowheads="1"/>
          </p:cNvSpPr>
          <p:nvPr>
            <p:ph type="title"/>
          </p:nvPr>
        </p:nvSpPr>
        <p:spPr>
          <a:xfrm>
            <a:off x="3798277" y="331788"/>
            <a:ext cx="5032131" cy="430212"/>
          </a:xfrm>
        </p:spPr>
        <p:txBody>
          <a:bodyPr>
            <a:normAutofit fontScale="90000"/>
          </a:bodyPr>
          <a:lstStyle/>
          <a:p>
            <a:r>
              <a:rPr lang="en-US" altLang="en-US"/>
              <a:t>Stakeholder mapping</a:t>
            </a:r>
            <a:endParaRPr lang="en-GB" altLang="en-US"/>
          </a:p>
        </p:txBody>
      </p:sp>
      <p:grpSp>
        <p:nvGrpSpPr>
          <p:cNvPr id="790531" name="Group 3"/>
          <p:cNvGrpSpPr>
            <a:grpSpLocks/>
          </p:cNvGrpSpPr>
          <p:nvPr/>
        </p:nvGrpSpPr>
        <p:grpSpPr bwMode="auto">
          <a:xfrm>
            <a:off x="2267000" y="1281336"/>
            <a:ext cx="5181600" cy="3244850"/>
            <a:chOff x="1632" y="1324"/>
            <a:chExt cx="2928" cy="1824"/>
          </a:xfrm>
        </p:grpSpPr>
        <p:sp>
          <p:nvSpPr>
            <p:cNvPr id="790532" name="Rectangle 4"/>
            <p:cNvSpPr>
              <a:spLocks noChangeArrowheads="1"/>
            </p:cNvSpPr>
            <p:nvPr/>
          </p:nvSpPr>
          <p:spPr bwMode="auto">
            <a:xfrm>
              <a:off x="1632" y="1324"/>
              <a:ext cx="2880" cy="1824"/>
            </a:xfrm>
            <a:prstGeom prst="rect">
              <a:avLst/>
            </a:prstGeom>
            <a:solidFill>
              <a:schemeClr val="bg1"/>
            </a:solidFill>
            <a:ln w="9525">
              <a:solidFill>
                <a:schemeClr val="tx1"/>
              </a:solidFill>
              <a:miter lim="800000"/>
              <a:headEnd/>
              <a:tailEnd/>
            </a:ln>
            <a:effectLst>
              <a:outerShdw dist="107763" dir="2700000" algn="ctr" rotWithShape="0">
                <a:schemeClr val="bg2"/>
              </a:outerShdw>
            </a:effectLst>
          </p:spPr>
          <p:txBody>
            <a:bodyPr wrap="none" anchor="ctr"/>
            <a:lstStyle/>
            <a:p>
              <a:endParaRPr lang="en-GB"/>
            </a:p>
          </p:txBody>
        </p:sp>
        <p:sp>
          <p:nvSpPr>
            <p:cNvPr id="790533" name="Line 5"/>
            <p:cNvSpPr>
              <a:spLocks noChangeShapeType="1"/>
            </p:cNvSpPr>
            <p:nvPr/>
          </p:nvSpPr>
          <p:spPr bwMode="auto">
            <a:xfrm>
              <a:off x="3072" y="1324"/>
              <a:ext cx="0" cy="1824"/>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90534" name="Line 6"/>
            <p:cNvSpPr>
              <a:spLocks noChangeShapeType="1"/>
            </p:cNvSpPr>
            <p:nvPr/>
          </p:nvSpPr>
          <p:spPr bwMode="auto">
            <a:xfrm>
              <a:off x="1632" y="2236"/>
              <a:ext cx="292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90535" name="Text Box 7"/>
            <p:cNvSpPr txBox="1">
              <a:spLocks noChangeArrowheads="1"/>
            </p:cNvSpPr>
            <p:nvPr/>
          </p:nvSpPr>
          <p:spPr bwMode="auto">
            <a:xfrm>
              <a:off x="1728" y="1420"/>
              <a:ext cx="1200" cy="5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1800" b="1" u="sng">
                  <a:latin typeface="Century Gothic" pitchFamily="34" charset="0"/>
                </a:rPr>
                <a:t>Observers</a:t>
              </a:r>
              <a:r>
                <a:rPr lang="en-GB" altLang="en-US" sz="1800" b="1">
                  <a:latin typeface="Century Gothic" pitchFamily="34" charset="0"/>
                </a:rPr>
                <a:t> </a:t>
              </a:r>
            </a:p>
            <a:p>
              <a:pPr algn="ctr" eaLnBrk="0" hangingPunct="0">
                <a:spcBef>
                  <a:spcPct val="50000"/>
                </a:spcBef>
              </a:pPr>
              <a:r>
                <a:rPr lang="en-GB" altLang="en-US" sz="1800" b="1">
                  <a:latin typeface="Century Gothic" pitchFamily="34" charset="0"/>
                </a:rPr>
                <a:t>Informing/ empowering</a:t>
              </a:r>
            </a:p>
          </p:txBody>
        </p:sp>
        <p:sp>
          <p:nvSpPr>
            <p:cNvPr id="790536" name="Text Box 8"/>
            <p:cNvSpPr txBox="1">
              <a:spLocks noChangeArrowheads="1"/>
            </p:cNvSpPr>
            <p:nvPr/>
          </p:nvSpPr>
          <p:spPr bwMode="auto">
            <a:xfrm>
              <a:off x="3216" y="1420"/>
              <a:ext cx="1200" cy="6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1800" b="1" u="sng">
                  <a:latin typeface="Century Gothic" pitchFamily="34" charset="0"/>
                </a:rPr>
                <a:t>Key players</a:t>
              </a:r>
              <a:r>
                <a:rPr lang="en-GB" altLang="en-US" sz="1800" b="1">
                  <a:latin typeface="Century Gothic" pitchFamily="34" charset="0"/>
                </a:rPr>
                <a:t> </a:t>
              </a:r>
            </a:p>
            <a:p>
              <a:pPr algn="ctr" eaLnBrk="0" hangingPunct="0">
                <a:spcBef>
                  <a:spcPct val="50000"/>
                </a:spcBef>
              </a:pPr>
              <a:r>
                <a:rPr lang="en-GB" altLang="en-US" sz="1800" b="1">
                  <a:latin typeface="Century Gothic" pitchFamily="34" charset="0"/>
                </a:rPr>
                <a:t>Involving</a:t>
              </a:r>
            </a:p>
            <a:p>
              <a:pPr algn="ctr" eaLnBrk="0" hangingPunct="0">
                <a:spcBef>
                  <a:spcPct val="50000"/>
                </a:spcBef>
              </a:pPr>
              <a:endParaRPr lang="en-GB" altLang="en-US" sz="1800" b="1">
                <a:latin typeface="Century Gothic" pitchFamily="34" charset="0"/>
              </a:endParaRPr>
            </a:p>
          </p:txBody>
        </p:sp>
        <p:sp>
          <p:nvSpPr>
            <p:cNvPr id="790537" name="Text Box 9"/>
            <p:cNvSpPr txBox="1">
              <a:spLocks noChangeArrowheads="1"/>
            </p:cNvSpPr>
            <p:nvPr/>
          </p:nvSpPr>
          <p:spPr bwMode="auto">
            <a:xfrm>
              <a:off x="1776" y="2400"/>
              <a:ext cx="120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1800" b="1" u="sng">
                  <a:latin typeface="Century Gothic" pitchFamily="34" charset="0"/>
                </a:rPr>
                <a:t>Crowd</a:t>
              </a:r>
            </a:p>
            <a:p>
              <a:pPr algn="ctr" eaLnBrk="0" hangingPunct="0">
                <a:spcBef>
                  <a:spcPct val="50000"/>
                </a:spcBef>
              </a:pPr>
              <a:r>
                <a:rPr lang="en-GB" altLang="en-US" sz="1800" b="1">
                  <a:latin typeface="Century Gothic" pitchFamily="34" charset="0"/>
                </a:rPr>
                <a:t> Ignoring </a:t>
              </a:r>
            </a:p>
          </p:txBody>
        </p:sp>
        <p:sp>
          <p:nvSpPr>
            <p:cNvPr id="790538" name="Text Box 10"/>
            <p:cNvSpPr txBox="1">
              <a:spLocks noChangeArrowheads="1"/>
            </p:cNvSpPr>
            <p:nvPr/>
          </p:nvSpPr>
          <p:spPr bwMode="auto">
            <a:xfrm>
              <a:off x="3216" y="2400"/>
              <a:ext cx="1200" cy="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1800" b="1" u="sng">
                  <a:latin typeface="Century Gothic" pitchFamily="34" charset="0"/>
                </a:rPr>
                <a:t>Bystanders</a:t>
              </a:r>
            </a:p>
            <a:p>
              <a:pPr algn="ctr" eaLnBrk="0" hangingPunct="0">
                <a:spcBef>
                  <a:spcPct val="50000"/>
                </a:spcBef>
              </a:pPr>
              <a:r>
                <a:rPr lang="en-GB" altLang="en-US" sz="1800" b="1">
                  <a:latin typeface="Century Gothic" pitchFamily="34" charset="0"/>
                </a:rPr>
                <a:t>Encouraging </a:t>
              </a:r>
            </a:p>
          </p:txBody>
        </p:sp>
      </p:grpSp>
      <p:sp>
        <p:nvSpPr>
          <p:cNvPr id="790539" name="Text Box 11"/>
          <p:cNvSpPr txBox="1">
            <a:spLocks noChangeArrowheads="1"/>
          </p:cNvSpPr>
          <p:nvPr/>
        </p:nvSpPr>
        <p:spPr bwMode="auto">
          <a:xfrm>
            <a:off x="3638600" y="4907187"/>
            <a:ext cx="22860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spcBef>
                <a:spcPct val="50000"/>
              </a:spcBef>
            </a:pPr>
            <a:r>
              <a:rPr lang="en-GB" altLang="en-US" sz="1800" b="1" i="1">
                <a:latin typeface="Century Gothic" pitchFamily="34" charset="0"/>
              </a:rPr>
              <a:t>Power to Influence</a:t>
            </a:r>
          </a:p>
        </p:txBody>
      </p:sp>
      <p:sp>
        <p:nvSpPr>
          <p:cNvPr id="790540" name="Text Box 12"/>
          <p:cNvSpPr txBox="1">
            <a:spLocks noChangeArrowheads="1"/>
          </p:cNvSpPr>
          <p:nvPr/>
        </p:nvSpPr>
        <p:spPr bwMode="auto">
          <a:xfrm>
            <a:off x="1124000" y="4710336"/>
            <a:ext cx="9906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eaLnBrk="0" hangingPunct="0">
              <a:spcBef>
                <a:spcPct val="50000"/>
              </a:spcBef>
            </a:pPr>
            <a:r>
              <a:rPr lang="en-GB" altLang="en-US" sz="1400" b="1">
                <a:latin typeface="Century Gothic" pitchFamily="34" charset="0"/>
              </a:rPr>
              <a:t>Low</a:t>
            </a:r>
          </a:p>
        </p:txBody>
      </p:sp>
      <p:sp>
        <p:nvSpPr>
          <p:cNvPr id="790541" name="Text Box 13"/>
          <p:cNvSpPr txBox="1">
            <a:spLocks noChangeArrowheads="1"/>
          </p:cNvSpPr>
          <p:nvPr/>
        </p:nvSpPr>
        <p:spPr bwMode="auto">
          <a:xfrm>
            <a:off x="1352600" y="1052736"/>
            <a:ext cx="762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eaLnBrk="0" hangingPunct="0">
              <a:spcBef>
                <a:spcPct val="50000"/>
              </a:spcBef>
            </a:pPr>
            <a:r>
              <a:rPr lang="en-GB" altLang="en-US" sz="1400" b="1">
                <a:latin typeface="Century Gothic" pitchFamily="34" charset="0"/>
              </a:rPr>
              <a:t>High</a:t>
            </a:r>
          </a:p>
        </p:txBody>
      </p:sp>
      <p:sp>
        <p:nvSpPr>
          <p:cNvPr id="790542" name="Text Box 14"/>
          <p:cNvSpPr txBox="1">
            <a:spLocks noChangeArrowheads="1"/>
          </p:cNvSpPr>
          <p:nvPr/>
        </p:nvSpPr>
        <p:spPr bwMode="auto">
          <a:xfrm>
            <a:off x="971600" y="2729136"/>
            <a:ext cx="11430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eaLnBrk="0" hangingPunct="0">
              <a:spcBef>
                <a:spcPct val="50000"/>
              </a:spcBef>
            </a:pPr>
            <a:r>
              <a:rPr lang="en-GB" altLang="en-US" sz="1800" b="1" i="1">
                <a:latin typeface="Century Gothic" pitchFamily="34" charset="0"/>
              </a:rPr>
              <a:t>Level of interest</a:t>
            </a:r>
          </a:p>
        </p:txBody>
      </p:sp>
      <p:sp>
        <p:nvSpPr>
          <p:cNvPr id="790543" name="Rectangle 15"/>
          <p:cNvSpPr>
            <a:spLocks noChangeArrowheads="1"/>
          </p:cNvSpPr>
          <p:nvPr/>
        </p:nvSpPr>
        <p:spPr bwMode="auto">
          <a:xfrm>
            <a:off x="1657400" y="4634136"/>
            <a:ext cx="5829300"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lr>
                <a:srgbClr val="7DA6D7"/>
              </a:buClr>
              <a:buSzPct val="110000"/>
              <a:buChar char="•"/>
              <a:defRPr sz="2000">
                <a:solidFill>
                  <a:schemeClr val="tx1"/>
                </a:solidFill>
                <a:latin typeface="Century Gothic" pitchFamily="34" charset="0"/>
              </a:defRPr>
            </a:lvl1pPr>
            <a:lvl2pPr marL="742950" indent="-285750">
              <a:spcBef>
                <a:spcPct val="20000"/>
              </a:spcBef>
              <a:buChar char="–"/>
              <a:defRPr>
                <a:solidFill>
                  <a:schemeClr val="tx1"/>
                </a:solidFill>
                <a:latin typeface="Century Gothic" pitchFamily="34" charset="0"/>
              </a:defRPr>
            </a:lvl2pPr>
            <a:lvl3pPr marL="1143000" indent="-228600">
              <a:spcBef>
                <a:spcPct val="20000"/>
              </a:spcBef>
              <a:buClr>
                <a:srgbClr val="7DA6D7"/>
              </a:buClr>
              <a:buFont typeface="Wingdings" pitchFamily="2" charset="2"/>
              <a:buChar char="§"/>
              <a:defRPr sz="1600">
                <a:solidFill>
                  <a:schemeClr val="tx1"/>
                </a:solidFill>
                <a:latin typeface="Century Gothic" pitchFamily="34" charset="0"/>
              </a:defRPr>
            </a:lvl3pPr>
            <a:lvl4pPr marL="1600200" indent="-228600">
              <a:spcBef>
                <a:spcPct val="20000"/>
              </a:spcBef>
              <a:buChar char="–"/>
              <a:defRPr sz="1400">
                <a:solidFill>
                  <a:schemeClr val="tx1"/>
                </a:solidFill>
                <a:latin typeface="Century Gothic" pitchFamily="34" charset="0"/>
              </a:defRPr>
            </a:lvl4pPr>
            <a:lvl5pPr marL="2057400" indent="-228600">
              <a:spcBef>
                <a:spcPct val="20000"/>
              </a:spcBef>
              <a:buChar char="»"/>
              <a:defRPr>
                <a:solidFill>
                  <a:schemeClr val="tx1"/>
                </a:solidFill>
                <a:latin typeface="Century Gothic" pitchFamily="34" charset="0"/>
              </a:defRPr>
            </a:lvl5pPr>
            <a:lvl6pPr marL="2514600" indent="-228600" fontAlgn="base">
              <a:spcBef>
                <a:spcPct val="20000"/>
              </a:spcBef>
              <a:spcAft>
                <a:spcPct val="0"/>
              </a:spcAft>
              <a:buChar char="»"/>
              <a:defRPr>
                <a:solidFill>
                  <a:schemeClr val="tx1"/>
                </a:solidFill>
                <a:latin typeface="Century Gothic" pitchFamily="34" charset="0"/>
              </a:defRPr>
            </a:lvl6pPr>
            <a:lvl7pPr marL="2971800" indent="-228600" fontAlgn="base">
              <a:spcBef>
                <a:spcPct val="20000"/>
              </a:spcBef>
              <a:spcAft>
                <a:spcPct val="0"/>
              </a:spcAft>
              <a:buChar char="»"/>
              <a:defRPr>
                <a:solidFill>
                  <a:schemeClr val="tx1"/>
                </a:solidFill>
                <a:latin typeface="Century Gothic" pitchFamily="34" charset="0"/>
              </a:defRPr>
            </a:lvl7pPr>
            <a:lvl8pPr marL="3429000" indent="-228600" fontAlgn="base">
              <a:spcBef>
                <a:spcPct val="20000"/>
              </a:spcBef>
              <a:spcAft>
                <a:spcPct val="0"/>
              </a:spcAft>
              <a:buChar char="»"/>
              <a:defRPr>
                <a:solidFill>
                  <a:schemeClr val="tx1"/>
                </a:solidFill>
                <a:latin typeface="Century Gothic" pitchFamily="34" charset="0"/>
              </a:defRPr>
            </a:lvl8pPr>
            <a:lvl9pPr marL="3886200" indent="-228600" fontAlgn="base">
              <a:spcBef>
                <a:spcPct val="20000"/>
              </a:spcBef>
              <a:spcAft>
                <a:spcPct val="0"/>
              </a:spcAft>
              <a:buChar char="»"/>
              <a:defRPr>
                <a:solidFill>
                  <a:schemeClr val="tx1"/>
                </a:solidFill>
                <a:latin typeface="Century Gothic" pitchFamily="34" charset="0"/>
              </a:defRPr>
            </a:lvl9pPr>
          </a:lstStyle>
          <a:p>
            <a:pPr>
              <a:buClr>
                <a:srgbClr val="808000"/>
              </a:buClr>
              <a:buFontTx/>
              <a:buNone/>
            </a:pPr>
            <a:endParaRPr lang="en-US" altLang="en-US" sz="1600"/>
          </a:p>
        </p:txBody>
      </p:sp>
      <p:sp>
        <p:nvSpPr>
          <p:cNvPr id="790544" name="Text Box 16"/>
          <p:cNvSpPr txBox="1">
            <a:spLocks noChangeArrowheads="1"/>
          </p:cNvSpPr>
          <p:nvPr/>
        </p:nvSpPr>
        <p:spPr bwMode="auto">
          <a:xfrm>
            <a:off x="6915200" y="4710336"/>
            <a:ext cx="762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r" eaLnBrk="0" hangingPunct="0">
              <a:spcBef>
                <a:spcPct val="50000"/>
              </a:spcBef>
            </a:pPr>
            <a:r>
              <a:rPr lang="en-GB" altLang="en-US" sz="1400" b="1">
                <a:latin typeface="Century Gothic" pitchFamily="34" charset="0"/>
              </a:rPr>
              <a:t>High</a:t>
            </a:r>
          </a:p>
        </p:txBody>
      </p:sp>
      <p:sp>
        <p:nvSpPr>
          <p:cNvPr id="790545" name="Text Box 17"/>
          <p:cNvSpPr txBox="1">
            <a:spLocks noChangeArrowheads="1"/>
          </p:cNvSpPr>
          <p:nvPr/>
        </p:nvSpPr>
        <p:spPr bwMode="auto">
          <a:xfrm>
            <a:off x="5868915" y="5326286"/>
            <a:ext cx="32766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1200" b="1" i="1">
                <a:latin typeface="Century Gothic" pitchFamily="34" charset="0"/>
              </a:rPr>
              <a:t>Adapted from Mendelow (1991)</a:t>
            </a:r>
          </a:p>
        </p:txBody>
      </p:sp>
    </p:spTree>
    <p:extLst>
      <p:ext uri="{BB962C8B-B14F-4D97-AF65-F5344CB8AC3E}">
        <p14:creationId xmlns:p14="http://schemas.microsoft.com/office/powerpoint/2010/main" val="352302973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9512" y="764705"/>
            <a:ext cx="8712968" cy="4339650"/>
          </a:xfrm>
          <a:prstGeom prst="rect">
            <a:avLst/>
          </a:prstGeom>
        </p:spPr>
        <p:txBody>
          <a:bodyPr wrap="square">
            <a:spAutoFit/>
          </a:bodyPr>
          <a:lstStyle/>
          <a:p>
            <a:r>
              <a:rPr lang="en-GB" sz="3200" dirty="0"/>
              <a:t>Stakeholder analysis helps with the identification of the </a:t>
            </a:r>
            <a:r>
              <a:rPr lang="en-GB" sz="3200" dirty="0" smtClean="0"/>
              <a:t>following:</a:t>
            </a:r>
          </a:p>
          <a:p>
            <a:endParaRPr lang="en-GB" sz="2400" baseline="30000" dirty="0" smtClean="0"/>
          </a:p>
          <a:p>
            <a:pPr marL="342900" indent="-342900">
              <a:buFont typeface="Wingdings" panose="05000000000000000000" pitchFamily="2" charset="2"/>
              <a:buChar char="§"/>
            </a:pPr>
            <a:r>
              <a:rPr lang="en-GB" sz="2800" dirty="0" smtClean="0"/>
              <a:t>Stakeholders</a:t>
            </a:r>
            <a:r>
              <a:rPr lang="en-GB" sz="2800" dirty="0"/>
              <a:t>' interests</a:t>
            </a:r>
          </a:p>
          <a:p>
            <a:pPr marL="342900" indent="-342900">
              <a:buFont typeface="Wingdings" panose="05000000000000000000" pitchFamily="2" charset="2"/>
              <a:buChar char="§"/>
            </a:pPr>
            <a:r>
              <a:rPr lang="en-GB" sz="2800" dirty="0"/>
              <a:t>Mechanisms to influence other stakeholders</a:t>
            </a:r>
          </a:p>
          <a:p>
            <a:pPr marL="342900" indent="-342900">
              <a:buFont typeface="Wingdings" panose="05000000000000000000" pitchFamily="2" charset="2"/>
              <a:buChar char="§"/>
            </a:pPr>
            <a:r>
              <a:rPr lang="en-GB" sz="2800" dirty="0"/>
              <a:t>Potential risks</a:t>
            </a:r>
          </a:p>
          <a:p>
            <a:pPr marL="342900" indent="-342900">
              <a:buFont typeface="Wingdings" panose="05000000000000000000" pitchFamily="2" charset="2"/>
              <a:buChar char="§"/>
            </a:pPr>
            <a:r>
              <a:rPr lang="en-GB" sz="2800" dirty="0"/>
              <a:t>Key people to be informed about the project during the execution phase</a:t>
            </a:r>
          </a:p>
          <a:p>
            <a:pPr marL="342900" indent="-342900">
              <a:buFont typeface="Wingdings" panose="05000000000000000000" pitchFamily="2" charset="2"/>
              <a:buChar char="§"/>
            </a:pPr>
            <a:r>
              <a:rPr lang="en-GB" sz="2800" dirty="0"/>
              <a:t>Negative stakeholders as well as their adverse effects on the project</a:t>
            </a:r>
          </a:p>
        </p:txBody>
      </p:sp>
      <p:sp>
        <p:nvSpPr>
          <p:cNvPr id="5" name="TextBox 4"/>
          <p:cNvSpPr txBox="1"/>
          <p:nvPr/>
        </p:nvSpPr>
        <p:spPr>
          <a:xfrm>
            <a:off x="539552" y="5289021"/>
            <a:ext cx="1492716" cy="369332"/>
          </a:xfrm>
          <a:prstGeom prst="rect">
            <a:avLst/>
          </a:prstGeom>
          <a:noFill/>
        </p:spPr>
        <p:txBody>
          <a:bodyPr wrap="none" rtlCol="0">
            <a:spAutoFit/>
          </a:bodyPr>
          <a:lstStyle/>
          <a:p>
            <a:r>
              <a:rPr lang="en-GB" dirty="0" err="1" smtClean="0"/>
              <a:t>Babou</a:t>
            </a:r>
            <a:r>
              <a:rPr lang="en-GB" dirty="0" smtClean="0"/>
              <a:t>, 2008</a:t>
            </a:r>
            <a:endParaRPr lang="en-GB" dirty="0"/>
          </a:p>
        </p:txBody>
      </p:sp>
    </p:spTree>
    <p:extLst>
      <p:ext uri="{BB962C8B-B14F-4D97-AF65-F5344CB8AC3E}">
        <p14:creationId xmlns:p14="http://schemas.microsoft.com/office/powerpoint/2010/main" val="309639496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323528" y="0"/>
            <a:ext cx="7886700" cy="1325563"/>
          </a:xfrm>
        </p:spPr>
        <p:txBody>
          <a:bodyPr/>
          <a:lstStyle/>
          <a:p>
            <a:r>
              <a:rPr lang="en-US" altLang="en-US" dirty="0" smtClean="0">
                <a:solidFill>
                  <a:srgbClr val="592989"/>
                </a:solidFill>
                <a:latin typeface="Calibri" pitchFamily="34" charset="0"/>
              </a:rPr>
              <a:t>Sustain Stakeholder Involvement </a:t>
            </a:r>
            <a:endParaRPr lang="en-US" altLang="en-US" dirty="0" smtClean="0"/>
          </a:p>
        </p:txBody>
      </p:sp>
      <p:sp>
        <p:nvSpPr>
          <p:cNvPr id="22531" name="Content Placeholder 2"/>
          <p:cNvSpPr>
            <a:spLocks noGrp="1"/>
          </p:cNvSpPr>
          <p:nvPr>
            <p:ph idx="1"/>
          </p:nvPr>
        </p:nvSpPr>
        <p:spPr>
          <a:xfrm>
            <a:off x="179512" y="1196752"/>
            <a:ext cx="8496944" cy="4694238"/>
          </a:xfrm>
        </p:spPr>
        <p:txBody>
          <a:bodyPr>
            <a:normAutofit/>
          </a:bodyPr>
          <a:lstStyle/>
          <a:p>
            <a:pPr eaLnBrk="1" hangingPunct="1"/>
            <a:r>
              <a:rPr lang="en-US" altLang="en-US" sz="2400" dirty="0" smtClean="0"/>
              <a:t>Keep at it for the long term</a:t>
            </a:r>
          </a:p>
          <a:p>
            <a:pPr eaLnBrk="1" hangingPunct="1"/>
            <a:r>
              <a:rPr lang="en-US" altLang="en-US" sz="2400" dirty="0" smtClean="0"/>
              <a:t>Maintain stakeholders’ and supporters’ motivation, keep them informed, and continue to find meaningful work for them to do.</a:t>
            </a:r>
          </a:p>
          <a:p>
            <a:pPr eaLnBrk="1" hangingPunct="1"/>
            <a:r>
              <a:rPr lang="en-US" altLang="en-US" sz="2400" dirty="0" smtClean="0"/>
              <a:t>New stakeholders may need to be brought in as time goes on. </a:t>
            </a:r>
          </a:p>
          <a:p>
            <a:pPr eaLnBrk="1" hangingPunct="1"/>
            <a:r>
              <a:rPr lang="en-US" altLang="en-US" sz="2400" dirty="0" smtClean="0"/>
              <a:t>Although some people may cease to be actual stakeholders, they may retain an interest in the effort and you should therefore continue to include them.  </a:t>
            </a:r>
          </a:p>
          <a:p>
            <a:pPr eaLnBrk="1" hangingPunct="1"/>
            <a:r>
              <a:rPr lang="en-US" altLang="en-US" sz="2400" dirty="0" smtClean="0"/>
              <a:t>Understanding and engaging stakeholders can be tremendously helpful to your effort, but only if it results in their ownership of it and long-term commitment to it.  And that depends on your continuing attention.</a:t>
            </a:r>
          </a:p>
          <a:p>
            <a:endParaRPr lang="en-US" altLang="en-US" sz="2400" dirty="0" smtClean="0"/>
          </a:p>
        </p:txBody>
      </p:sp>
    </p:spTree>
    <p:extLst>
      <p:ext uri="{BB962C8B-B14F-4D97-AF65-F5344CB8AC3E}">
        <p14:creationId xmlns:p14="http://schemas.microsoft.com/office/powerpoint/2010/main" val="385056963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1340768"/>
            <a:ext cx="7596336" cy="1938992"/>
          </a:xfrm>
          <a:prstGeom prst="rect">
            <a:avLst/>
          </a:prstGeom>
        </p:spPr>
        <p:txBody>
          <a:bodyPr wrap="square">
            <a:spAutoFit/>
          </a:bodyPr>
          <a:lstStyle/>
          <a:p>
            <a:r>
              <a:rPr lang="en-GB" sz="2400" b="1" dirty="0"/>
              <a:t>Conduct a brainstorming session to identify all of the stakeholders </a:t>
            </a:r>
            <a:r>
              <a:rPr lang="en-GB" sz="2400" b="1" dirty="0" smtClean="0"/>
              <a:t>for a typical SME client of </a:t>
            </a:r>
            <a:r>
              <a:rPr lang="en-GB" sz="2400" b="1" dirty="0">
                <a:solidFill>
                  <a:srgbClr val="FFC000"/>
                </a:solidFill>
              </a:rPr>
              <a:t>People Matter Skills Consultancy</a:t>
            </a:r>
            <a:r>
              <a:rPr lang="en-GB" sz="2400" dirty="0"/>
              <a:t> </a:t>
            </a:r>
            <a:endParaRPr lang="en-GB" sz="2400" b="1" dirty="0" smtClean="0"/>
          </a:p>
          <a:p>
            <a:endParaRPr lang="en-GB" sz="2400" b="1" dirty="0"/>
          </a:p>
          <a:p>
            <a:r>
              <a:rPr lang="en-GB" sz="2400" b="1" dirty="0" smtClean="0"/>
              <a:t>15 min</a:t>
            </a:r>
            <a:endParaRPr lang="en-GB" sz="2400" b="1" dirty="0"/>
          </a:p>
        </p:txBody>
      </p:sp>
    </p:spTree>
    <p:extLst>
      <p:ext uri="{BB962C8B-B14F-4D97-AF65-F5344CB8AC3E}">
        <p14:creationId xmlns:p14="http://schemas.microsoft.com/office/powerpoint/2010/main" val="249293066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462" y="548680"/>
            <a:ext cx="8601075" cy="4676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2366992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627" y="620688"/>
            <a:ext cx="8277225" cy="4705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4735756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288"/>
            <a:ext cx="9715500" cy="6829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6430213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US" altLang="en-US"/>
              <a:t>Principles of Stakeholder Management</a:t>
            </a:r>
          </a:p>
        </p:txBody>
      </p:sp>
      <p:sp>
        <p:nvSpPr>
          <p:cNvPr id="49155" name="Rectangle 3"/>
          <p:cNvSpPr>
            <a:spLocks noGrp="1" noChangeArrowheads="1"/>
          </p:cNvSpPr>
          <p:nvPr>
            <p:ph type="body" idx="1"/>
          </p:nvPr>
        </p:nvSpPr>
        <p:spPr>
          <a:xfrm>
            <a:off x="755576" y="1484784"/>
            <a:ext cx="3886200" cy="4114800"/>
          </a:xfrm>
        </p:spPr>
        <p:txBody>
          <a:bodyPr>
            <a:normAutofit lnSpcReduction="10000"/>
          </a:bodyPr>
          <a:lstStyle/>
          <a:p>
            <a:pPr>
              <a:lnSpc>
                <a:spcPct val="90000"/>
              </a:lnSpc>
            </a:pPr>
            <a:r>
              <a:rPr lang="en-US" altLang="en-US" sz="2800" dirty="0"/>
              <a:t>Acknowledge </a:t>
            </a:r>
          </a:p>
          <a:p>
            <a:pPr>
              <a:lnSpc>
                <a:spcPct val="90000"/>
              </a:lnSpc>
            </a:pPr>
            <a:r>
              <a:rPr lang="en-US" altLang="en-US" sz="2800" dirty="0"/>
              <a:t>Monitor</a:t>
            </a:r>
          </a:p>
          <a:p>
            <a:pPr>
              <a:lnSpc>
                <a:spcPct val="90000"/>
              </a:lnSpc>
            </a:pPr>
            <a:r>
              <a:rPr lang="en-US" altLang="en-US" sz="2800" dirty="0"/>
              <a:t>Listen</a:t>
            </a:r>
          </a:p>
          <a:p>
            <a:pPr>
              <a:lnSpc>
                <a:spcPct val="90000"/>
              </a:lnSpc>
            </a:pPr>
            <a:r>
              <a:rPr lang="en-US" altLang="en-US" sz="2800" dirty="0"/>
              <a:t>Communicate</a:t>
            </a:r>
          </a:p>
          <a:p>
            <a:pPr>
              <a:lnSpc>
                <a:spcPct val="90000"/>
              </a:lnSpc>
            </a:pPr>
            <a:r>
              <a:rPr lang="en-US" altLang="en-US" sz="2800" dirty="0"/>
              <a:t>Adopt</a:t>
            </a:r>
          </a:p>
          <a:p>
            <a:pPr>
              <a:lnSpc>
                <a:spcPct val="90000"/>
              </a:lnSpc>
            </a:pPr>
            <a:r>
              <a:rPr lang="en-US" altLang="en-US" sz="2800" dirty="0"/>
              <a:t>Recognize</a:t>
            </a:r>
          </a:p>
          <a:p>
            <a:pPr>
              <a:lnSpc>
                <a:spcPct val="90000"/>
              </a:lnSpc>
            </a:pPr>
            <a:r>
              <a:rPr lang="en-US" altLang="en-US" sz="2800" dirty="0"/>
              <a:t>Work</a:t>
            </a:r>
          </a:p>
          <a:p>
            <a:pPr>
              <a:lnSpc>
                <a:spcPct val="90000"/>
              </a:lnSpc>
            </a:pPr>
            <a:r>
              <a:rPr lang="en-US" altLang="en-US" sz="2800" dirty="0"/>
              <a:t>Avoid</a:t>
            </a:r>
          </a:p>
          <a:p>
            <a:pPr>
              <a:lnSpc>
                <a:spcPct val="90000"/>
              </a:lnSpc>
            </a:pPr>
            <a:r>
              <a:rPr lang="en-US" altLang="en-US" sz="2800" dirty="0"/>
              <a:t>Acknowledge conflict</a:t>
            </a:r>
          </a:p>
        </p:txBody>
      </p:sp>
    </p:spTree>
    <p:extLst>
      <p:ext uri="{BB962C8B-B14F-4D97-AF65-F5344CB8AC3E}">
        <p14:creationId xmlns:p14="http://schemas.microsoft.com/office/powerpoint/2010/main" val="10502189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4" name="Diagram 3"/>
          <p:cNvGraphicFramePr/>
          <p:nvPr>
            <p:extLst>
              <p:ext uri="{D42A27DB-BD31-4B8C-83A1-F6EECF244321}">
                <p14:modId xmlns:p14="http://schemas.microsoft.com/office/powerpoint/2010/main" val="1753571013"/>
              </p:ext>
            </p:extLst>
          </p:nvPr>
        </p:nvGraphicFramePr>
        <p:xfrm>
          <a:off x="76200" y="914400"/>
          <a:ext cx="9067800" cy="5729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4"/>
          <p:cNvSpPr txBox="1">
            <a:spLocks noChangeArrowheads="1"/>
          </p:cNvSpPr>
          <p:nvPr/>
        </p:nvSpPr>
        <p:spPr bwMode="auto">
          <a:xfrm>
            <a:off x="382513" y="282774"/>
            <a:ext cx="7772702" cy="711398"/>
          </a:xfrm>
          <a:prstGeom prst="rect">
            <a:avLst/>
          </a:prstGeom>
          <a:noFill/>
          <a:ln w="9525">
            <a:noFill/>
            <a:miter lim="800000"/>
            <a:headEnd/>
            <a:tailEnd/>
          </a:ln>
        </p:spPr>
        <p:txBody>
          <a:bodyPr lIns="85593" tIns="42045" rIns="75082" bIns="42045" anchor="ctr"/>
          <a:lstStyle/>
          <a:p>
            <a:pPr marL="37541">
              <a:defRPr/>
            </a:pPr>
            <a:r>
              <a:rPr lang="en-US" sz="3400" kern="0" dirty="0">
                <a:latin typeface="Arial (body)"/>
                <a:ea typeface="MS PGothic" pitchFamily="34" charset="-128"/>
                <a:cs typeface="Arial (body)"/>
              </a:rPr>
              <a:t>Why Stakeholders </a:t>
            </a:r>
            <a:r>
              <a:rPr lang="en-US" sz="3400" kern="0" dirty="0" smtClean="0">
                <a:latin typeface="Arial (body)"/>
                <a:ea typeface="MS PGothic" pitchFamily="34" charset="-128"/>
                <a:cs typeface="Arial (body)"/>
              </a:rPr>
              <a:t>Matter in projects</a:t>
            </a:r>
            <a:endParaRPr lang="en-US" sz="3400" kern="0" dirty="0">
              <a:latin typeface="Arial (body)"/>
              <a:ea typeface="MS PGothic" pitchFamily="34" charset="-128"/>
              <a:cs typeface="Arial (body)"/>
            </a:endParaRPr>
          </a:p>
        </p:txBody>
      </p:sp>
    </p:spTree>
    <p:extLst>
      <p:ext uri="{BB962C8B-B14F-4D97-AF65-F5344CB8AC3E}">
        <p14:creationId xmlns:p14="http://schemas.microsoft.com/office/powerpoint/2010/main" val="2874177449"/>
      </p:ext>
    </p:extLst>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5778" name="Oval 2"/>
          <p:cNvSpPr>
            <a:spLocks noChangeArrowheads="1"/>
          </p:cNvSpPr>
          <p:nvPr/>
        </p:nvSpPr>
        <p:spPr bwMode="auto">
          <a:xfrm>
            <a:off x="5848351" y="762000"/>
            <a:ext cx="3143250" cy="1830388"/>
          </a:xfrm>
          <a:prstGeom prst="ellipse">
            <a:avLst/>
          </a:prstGeom>
          <a:gradFill rotWithShape="0">
            <a:gsLst>
              <a:gs pos="0">
                <a:schemeClr val="bg1"/>
              </a:gs>
              <a:gs pos="100000">
                <a:schemeClr val="bg1">
                  <a:gamma/>
                  <a:shade val="63529"/>
                  <a:invGamma/>
                </a:schemeClr>
              </a:gs>
            </a:gsLst>
            <a:path path="shape">
              <a:fillToRect l="50000" t="50000" r="50000" b="50000"/>
            </a:path>
          </a:gradFill>
          <a:ln w="1905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5779" name="Oval 3"/>
          <p:cNvSpPr>
            <a:spLocks noChangeArrowheads="1"/>
          </p:cNvSpPr>
          <p:nvPr/>
        </p:nvSpPr>
        <p:spPr bwMode="auto">
          <a:xfrm>
            <a:off x="1143000" y="1209676"/>
            <a:ext cx="7162800" cy="5345113"/>
          </a:xfrm>
          <a:prstGeom prst="ellipse">
            <a:avLst/>
          </a:prstGeom>
          <a:gradFill rotWithShape="0">
            <a:gsLst>
              <a:gs pos="0">
                <a:schemeClr val="bg1"/>
              </a:gs>
              <a:gs pos="100000">
                <a:schemeClr val="bg1">
                  <a:gamma/>
                  <a:shade val="63529"/>
                  <a:invGamma/>
                </a:schemeClr>
              </a:gs>
            </a:gsLst>
            <a:path path="shape">
              <a:fillToRect l="50000" t="50000" r="50000" b="50000"/>
            </a:path>
          </a:gradFill>
          <a:ln w="2857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en-US" altLang="en-US">
              <a:solidFill>
                <a:schemeClr val="hlink"/>
              </a:solidFill>
              <a:latin typeface="Times New Roman" pitchFamily="18" charset="0"/>
            </a:endParaRPr>
          </a:p>
        </p:txBody>
      </p:sp>
      <p:sp>
        <p:nvSpPr>
          <p:cNvPr id="715780" name="Rectangle 4"/>
          <p:cNvSpPr>
            <a:spLocks noGrp="1" noChangeArrowheads="1"/>
          </p:cNvSpPr>
          <p:nvPr>
            <p:ph type="title"/>
          </p:nvPr>
        </p:nvSpPr>
        <p:spPr>
          <a:xfrm>
            <a:off x="684336" y="228601"/>
            <a:ext cx="8459665" cy="430213"/>
          </a:xfrm>
          <a:noFill/>
          <a:ln/>
        </p:spPr>
        <p:txBody>
          <a:bodyPr anchor="ctr">
            <a:normAutofit fontScale="90000"/>
          </a:bodyPr>
          <a:lstStyle/>
          <a:p>
            <a:r>
              <a:rPr lang="en-GB" altLang="en-US"/>
              <a:t>Influencing styles</a:t>
            </a:r>
          </a:p>
        </p:txBody>
      </p:sp>
      <p:sp>
        <p:nvSpPr>
          <p:cNvPr id="715781" name="AutoShape 5"/>
          <p:cNvSpPr>
            <a:spLocks noChangeArrowheads="1"/>
          </p:cNvSpPr>
          <p:nvPr/>
        </p:nvSpPr>
        <p:spPr bwMode="auto">
          <a:xfrm>
            <a:off x="2964474" y="2046289"/>
            <a:ext cx="3316165" cy="3309937"/>
          </a:xfrm>
          <a:custGeom>
            <a:avLst/>
            <a:gdLst>
              <a:gd name="G0" fmla="+- 9094 0 0"/>
              <a:gd name="G1" fmla="+- 10397 0 0"/>
              <a:gd name="G2" fmla="+- 2540 0 0"/>
              <a:gd name="G3" fmla="+- 21600 0 9094"/>
              <a:gd name="G4" fmla="+- 21600 0 10397"/>
              <a:gd name="G5" fmla="+- 21600 0 2540"/>
              <a:gd name="G6" fmla="+- 9094 0 10800"/>
              <a:gd name="G7" fmla="+- 10397 0 10800"/>
              <a:gd name="G8" fmla="*/ G7 2540 G6"/>
              <a:gd name="G9" fmla="+- 21600 0 G8"/>
              <a:gd name="T0" fmla="*/ G8 w 21600"/>
              <a:gd name="T1" fmla="*/ G1 h 21600"/>
              <a:gd name="T2" fmla="*/ G9 w 21600"/>
              <a:gd name="T3" fmla="*/ G4 h 21600"/>
            </a:gdLst>
            <a:ahLst/>
            <a:cxnLst>
              <a:cxn ang="0">
                <a:pos x="r" y="vc"/>
              </a:cxn>
              <a:cxn ang="5400000">
                <a:pos x="hc" y="b"/>
              </a:cxn>
              <a:cxn ang="10800000">
                <a:pos x="l" y="vc"/>
              </a:cxn>
              <a:cxn ang="16200000">
                <a:pos x="hc" y="t"/>
              </a:cxn>
            </a:cxnLst>
            <a:rect l="T0" t="T1" r="T2" b="T3"/>
            <a:pathLst>
              <a:path w="21600" h="21600">
                <a:moveTo>
                  <a:pt x="10800" y="0"/>
                </a:moveTo>
                <a:lnTo>
                  <a:pt x="9094" y="2540"/>
                </a:lnTo>
                <a:lnTo>
                  <a:pt x="10397" y="2540"/>
                </a:lnTo>
                <a:lnTo>
                  <a:pt x="10397" y="10397"/>
                </a:lnTo>
                <a:lnTo>
                  <a:pt x="2540" y="10397"/>
                </a:lnTo>
                <a:lnTo>
                  <a:pt x="2540" y="9094"/>
                </a:lnTo>
                <a:lnTo>
                  <a:pt x="0" y="10800"/>
                </a:lnTo>
                <a:lnTo>
                  <a:pt x="2540" y="12506"/>
                </a:lnTo>
                <a:lnTo>
                  <a:pt x="2540" y="11203"/>
                </a:lnTo>
                <a:lnTo>
                  <a:pt x="10397" y="11203"/>
                </a:lnTo>
                <a:lnTo>
                  <a:pt x="10397" y="19060"/>
                </a:lnTo>
                <a:lnTo>
                  <a:pt x="9094" y="19060"/>
                </a:lnTo>
                <a:lnTo>
                  <a:pt x="10800" y="21600"/>
                </a:lnTo>
                <a:lnTo>
                  <a:pt x="12506" y="19060"/>
                </a:lnTo>
                <a:lnTo>
                  <a:pt x="11203" y="19060"/>
                </a:lnTo>
                <a:lnTo>
                  <a:pt x="11203" y="11203"/>
                </a:lnTo>
                <a:lnTo>
                  <a:pt x="19060" y="11203"/>
                </a:lnTo>
                <a:lnTo>
                  <a:pt x="19060" y="12506"/>
                </a:lnTo>
                <a:lnTo>
                  <a:pt x="21600" y="10800"/>
                </a:lnTo>
                <a:lnTo>
                  <a:pt x="19060" y="9094"/>
                </a:lnTo>
                <a:lnTo>
                  <a:pt x="19060" y="10397"/>
                </a:lnTo>
                <a:lnTo>
                  <a:pt x="11203" y="10397"/>
                </a:lnTo>
                <a:lnTo>
                  <a:pt x="11203" y="2540"/>
                </a:lnTo>
                <a:lnTo>
                  <a:pt x="12506" y="2540"/>
                </a:lnTo>
                <a:close/>
              </a:path>
            </a:pathLst>
          </a:custGeom>
          <a:gradFill rotWithShape="0">
            <a:gsLst>
              <a:gs pos="0">
                <a:srgbClr val="CCECFF"/>
              </a:gs>
              <a:gs pos="100000">
                <a:srgbClr val="CCECFF">
                  <a:gamma/>
                  <a:shade val="46275"/>
                  <a:invGamma/>
                </a:srgbClr>
              </a:gs>
            </a:gsLst>
            <a:path path="rect">
              <a:fillToRect l="50000" t="50000" r="50000" b="50000"/>
            </a:path>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5782" name="Text Box 6"/>
          <p:cNvSpPr txBox="1">
            <a:spLocks noChangeArrowheads="1"/>
          </p:cNvSpPr>
          <p:nvPr/>
        </p:nvSpPr>
        <p:spPr bwMode="auto">
          <a:xfrm>
            <a:off x="1143001" y="3397251"/>
            <a:ext cx="1798027" cy="887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80000"/>
              </a:lnSpc>
              <a:spcBef>
                <a:spcPct val="50000"/>
              </a:spcBef>
            </a:pPr>
            <a:r>
              <a:rPr lang="en-GB" altLang="en-US" sz="1800">
                <a:latin typeface="Tahoma" pitchFamily="34" charset="0"/>
              </a:rPr>
              <a:t>Strong emotions</a:t>
            </a:r>
          </a:p>
          <a:p>
            <a:pPr algn="ctr">
              <a:lnSpc>
                <a:spcPct val="80000"/>
              </a:lnSpc>
              <a:spcBef>
                <a:spcPct val="50000"/>
              </a:spcBef>
            </a:pPr>
            <a:r>
              <a:rPr lang="en-GB" altLang="en-US" sz="1800" b="1">
                <a:latin typeface="Tahoma" pitchFamily="34" charset="0"/>
              </a:rPr>
              <a:t>Attracting</a:t>
            </a:r>
          </a:p>
        </p:txBody>
      </p:sp>
      <p:sp>
        <p:nvSpPr>
          <p:cNvPr id="715783" name="Text Box 7"/>
          <p:cNvSpPr txBox="1">
            <a:spLocks noChangeArrowheads="1"/>
          </p:cNvSpPr>
          <p:nvPr/>
        </p:nvSpPr>
        <p:spPr bwMode="auto">
          <a:xfrm>
            <a:off x="3664927" y="5607050"/>
            <a:ext cx="1985596" cy="668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80000"/>
              </a:lnSpc>
              <a:spcBef>
                <a:spcPct val="50000"/>
              </a:spcBef>
            </a:pPr>
            <a:r>
              <a:rPr lang="en-GB" altLang="en-US" sz="1800">
                <a:latin typeface="Tahoma" pitchFamily="34" charset="0"/>
              </a:rPr>
              <a:t>Open &amp; receptive</a:t>
            </a:r>
          </a:p>
          <a:p>
            <a:pPr algn="ctr">
              <a:lnSpc>
                <a:spcPct val="80000"/>
              </a:lnSpc>
              <a:spcBef>
                <a:spcPct val="50000"/>
              </a:spcBef>
            </a:pPr>
            <a:r>
              <a:rPr lang="en-GB" altLang="en-US" sz="1800" b="1">
                <a:latin typeface="Tahoma" pitchFamily="34" charset="0"/>
              </a:rPr>
              <a:t>Bridging</a:t>
            </a:r>
          </a:p>
        </p:txBody>
      </p:sp>
      <p:sp>
        <p:nvSpPr>
          <p:cNvPr id="715784" name="Text Box 8"/>
          <p:cNvSpPr txBox="1">
            <a:spLocks noChangeArrowheads="1"/>
          </p:cNvSpPr>
          <p:nvPr/>
        </p:nvSpPr>
        <p:spPr bwMode="auto">
          <a:xfrm>
            <a:off x="6172201" y="3397250"/>
            <a:ext cx="1798027" cy="668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80000"/>
              </a:lnSpc>
              <a:spcBef>
                <a:spcPct val="50000"/>
              </a:spcBef>
            </a:pPr>
            <a:r>
              <a:rPr lang="en-GB" altLang="en-US" sz="1800">
                <a:latin typeface="Tahoma" pitchFamily="34" charset="0"/>
              </a:rPr>
              <a:t>Controlling</a:t>
            </a:r>
          </a:p>
          <a:p>
            <a:pPr algn="ctr">
              <a:lnSpc>
                <a:spcPct val="80000"/>
              </a:lnSpc>
              <a:spcBef>
                <a:spcPct val="50000"/>
              </a:spcBef>
            </a:pPr>
            <a:r>
              <a:rPr lang="en-GB" altLang="en-US" sz="1800" b="1">
                <a:latin typeface="Tahoma" pitchFamily="34" charset="0"/>
              </a:rPr>
              <a:t>Asserting</a:t>
            </a:r>
          </a:p>
        </p:txBody>
      </p:sp>
      <p:sp>
        <p:nvSpPr>
          <p:cNvPr id="715785" name="Text Box 9"/>
          <p:cNvSpPr txBox="1">
            <a:spLocks noChangeArrowheads="1"/>
          </p:cNvSpPr>
          <p:nvPr/>
        </p:nvSpPr>
        <p:spPr bwMode="auto">
          <a:xfrm>
            <a:off x="3683977" y="1319214"/>
            <a:ext cx="1799492" cy="668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80000"/>
              </a:lnSpc>
              <a:spcBef>
                <a:spcPct val="50000"/>
              </a:spcBef>
            </a:pPr>
            <a:r>
              <a:rPr lang="en-GB" altLang="en-US" sz="1800">
                <a:latin typeface="Tahoma" pitchFamily="34" charset="0"/>
              </a:rPr>
              <a:t>Intellect &amp; logic</a:t>
            </a:r>
          </a:p>
          <a:p>
            <a:pPr algn="ctr">
              <a:lnSpc>
                <a:spcPct val="80000"/>
              </a:lnSpc>
              <a:spcBef>
                <a:spcPct val="50000"/>
              </a:spcBef>
            </a:pPr>
            <a:r>
              <a:rPr lang="en-GB" altLang="en-US" sz="1800" b="1">
                <a:latin typeface="Tahoma" pitchFamily="34" charset="0"/>
              </a:rPr>
              <a:t>Persuading</a:t>
            </a:r>
          </a:p>
        </p:txBody>
      </p:sp>
      <p:sp>
        <p:nvSpPr>
          <p:cNvPr id="715786" name="Text Box 10"/>
          <p:cNvSpPr txBox="1">
            <a:spLocks noChangeArrowheads="1"/>
          </p:cNvSpPr>
          <p:nvPr/>
        </p:nvSpPr>
        <p:spPr bwMode="auto">
          <a:xfrm>
            <a:off x="4802066" y="2749550"/>
            <a:ext cx="10668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b="1">
                <a:solidFill>
                  <a:schemeClr val="folHlink"/>
                </a:solidFill>
                <a:latin typeface="Tahoma" pitchFamily="34" charset="0"/>
              </a:rPr>
              <a:t>push</a:t>
            </a:r>
          </a:p>
        </p:txBody>
      </p:sp>
      <p:sp>
        <p:nvSpPr>
          <p:cNvPr id="715787" name="Text Box 11"/>
          <p:cNvSpPr txBox="1">
            <a:spLocks noChangeArrowheads="1"/>
          </p:cNvSpPr>
          <p:nvPr/>
        </p:nvSpPr>
        <p:spPr bwMode="auto">
          <a:xfrm>
            <a:off x="3351336" y="4202113"/>
            <a:ext cx="1068265"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altLang="en-US" b="1">
                <a:solidFill>
                  <a:srgbClr val="33CCCC"/>
                </a:solidFill>
                <a:latin typeface="Tahoma" pitchFamily="34" charset="0"/>
              </a:rPr>
              <a:t>pull</a:t>
            </a:r>
          </a:p>
        </p:txBody>
      </p:sp>
      <p:sp>
        <p:nvSpPr>
          <p:cNvPr id="715788" name="Text Box 12"/>
          <p:cNvSpPr txBox="1">
            <a:spLocks noChangeArrowheads="1"/>
          </p:cNvSpPr>
          <p:nvPr/>
        </p:nvSpPr>
        <p:spPr bwMode="auto">
          <a:xfrm>
            <a:off x="6717323" y="1455738"/>
            <a:ext cx="2045677" cy="311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80000"/>
              </a:lnSpc>
              <a:spcBef>
                <a:spcPct val="50000"/>
              </a:spcBef>
            </a:pPr>
            <a:r>
              <a:rPr lang="en-GB" altLang="en-US" sz="1800" b="1">
                <a:latin typeface="Tahoma" pitchFamily="34" charset="0"/>
              </a:rPr>
              <a:t>Moving Away</a:t>
            </a:r>
          </a:p>
        </p:txBody>
      </p:sp>
      <p:sp>
        <p:nvSpPr>
          <p:cNvPr id="715789" name="Text Box 13"/>
          <p:cNvSpPr txBox="1">
            <a:spLocks noChangeArrowheads="1"/>
          </p:cNvSpPr>
          <p:nvPr/>
        </p:nvSpPr>
        <p:spPr bwMode="auto">
          <a:xfrm>
            <a:off x="7596554" y="5876925"/>
            <a:ext cx="107852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800">
                <a:latin typeface="Century Gothic" pitchFamily="34" charset="0"/>
              </a:rPr>
              <a:t>SMS (1997)</a:t>
            </a:r>
            <a:r>
              <a:rPr lang="en-GB" altLang="en-US"/>
              <a:t> </a:t>
            </a:r>
          </a:p>
        </p:txBody>
      </p:sp>
      <p:sp>
        <p:nvSpPr>
          <p:cNvPr id="14" name="TextBox 13"/>
          <p:cNvSpPr txBox="1"/>
          <p:nvPr/>
        </p:nvSpPr>
        <p:spPr>
          <a:xfrm>
            <a:off x="251520" y="5373216"/>
            <a:ext cx="2520280" cy="369332"/>
          </a:xfrm>
          <a:prstGeom prst="rect">
            <a:avLst/>
          </a:prstGeom>
          <a:noFill/>
        </p:spPr>
        <p:txBody>
          <a:bodyPr wrap="square" rtlCol="0">
            <a:spAutoFit/>
          </a:bodyPr>
          <a:lstStyle/>
          <a:p>
            <a:r>
              <a:rPr lang="en-GB" dirty="0" smtClean="0"/>
              <a:t>Source: Frontline.com</a:t>
            </a:r>
            <a:endParaRPr lang="en-GB" dirty="0"/>
          </a:p>
        </p:txBody>
      </p:sp>
    </p:spTree>
    <p:extLst>
      <p:ext uri="{BB962C8B-B14F-4D97-AF65-F5344CB8AC3E}">
        <p14:creationId xmlns:p14="http://schemas.microsoft.com/office/powerpoint/2010/main" val="41205940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7826" name="Rectangle 2"/>
          <p:cNvSpPr>
            <a:spLocks noGrp="1" noChangeArrowheads="1"/>
          </p:cNvSpPr>
          <p:nvPr>
            <p:ph type="title"/>
          </p:nvPr>
        </p:nvSpPr>
        <p:spPr>
          <a:xfrm>
            <a:off x="351823" y="402556"/>
            <a:ext cx="8459665" cy="430212"/>
          </a:xfrm>
          <a:noFill/>
          <a:ln/>
        </p:spPr>
        <p:txBody>
          <a:bodyPr anchor="ctr">
            <a:normAutofit fontScale="90000"/>
          </a:bodyPr>
          <a:lstStyle/>
          <a:p>
            <a:r>
              <a:rPr lang="en-GB" altLang="en-US" dirty="0"/>
              <a:t>Persuading </a:t>
            </a:r>
            <a:r>
              <a:rPr lang="en-GB" altLang="en-US" sz="1600" dirty="0"/>
              <a:t>logic/facts/debate</a:t>
            </a:r>
          </a:p>
        </p:txBody>
      </p:sp>
      <p:pic>
        <p:nvPicPr>
          <p:cNvPr id="717827" name="Picture 3" descr="BD05604_"/>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34200" y="274762"/>
            <a:ext cx="458666" cy="838200"/>
          </a:xfrm>
          <a:prstGeom prst="rect">
            <a:avLst/>
          </a:prstGeom>
          <a:noFill/>
          <a:extLst>
            <a:ext uri="{909E8E84-426E-40DD-AFC4-6F175D3DCCD1}">
              <a14:hiddenFill xmlns:a14="http://schemas.microsoft.com/office/drawing/2010/main">
                <a:solidFill>
                  <a:srgbClr val="FFFFFF"/>
                </a:solidFill>
              </a14:hiddenFill>
            </a:ext>
          </a:extLst>
        </p:spPr>
      </p:pic>
      <p:pic>
        <p:nvPicPr>
          <p:cNvPr id="717828" name="Picture 4" descr="BD05604_"/>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48600" y="274762"/>
            <a:ext cx="458666" cy="838200"/>
          </a:xfrm>
          <a:prstGeom prst="rect">
            <a:avLst/>
          </a:prstGeom>
          <a:noFill/>
          <a:extLst>
            <a:ext uri="{909E8E84-426E-40DD-AFC4-6F175D3DCCD1}">
              <a14:hiddenFill xmlns:a14="http://schemas.microsoft.com/office/drawing/2010/main">
                <a:solidFill>
                  <a:srgbClr val="FFFFFF"/>
                </a:solidFill>
              </a14:hiddenFill>
            </a:ext>
          </a:extLst>
        </p:spPr>
      </p:pic>
      <p:sp>
        <p:nvSpPr>
          <p:cNvPr id="717829" name="AutoShape 5"/>
          <p:cNvSpPr>
            <a:spLocks noChangeArrowheads="1"/>
          </p:cNvSpPr>
          <p:nvPr/>
        </p:nvSpPr>
        <p:spPr bwMode="auto">
          <a:xfrm>
            <a:off x="7315200" y="503362"/>
            <a:ext cx="228600" cy="228600"/>
          </a:xfrm>
          <a:prstGeom prst="rightArrow">
            <a:avLst>
              <a:gd name="adj1" fmla="val 50000"/>
              <a:gd name="adj2" fmla="val 27083"/>
            </a:avLst>
          </a:prstGeom>
          <a:solidFill>
            <a:srgbClr val="5E5E8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7830" name="AutoShape 6"/>
          <p:cNvSpPr>
            <a:spLocks noChangeArrowheads="1"/>
          </p:cNvSpPr>
          <p:nvPr/>
        </p:nvSpPr>
        <p:spPr bwMode="auto">
          <a:xfrm flipH="1">
            <a:off x="7668358" y="503362"/>
            <a:ext cx="228600" cy="228600"/>
          </a:xfrm>
          <a:prstGeom prst="rightArrow">
            <a:avLst>
              <a:gd name="adj1" fmla="val 50000"/>
              <a:gd name="adj2" fmla="val 27083"/>
            </a:avLst>
          </a:prstGeom>
          <a:solidFill>
            <a:srgbClr val="5E5E8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7831" name="Rectangle 7"/>
          <p:cNvSpPr>
            <a:spLocks noChangeArrowheads="1"/>
          </p:cNvSpPr>
          <p:nvPr/>
        </p:nvSpPr>
        <p:spPr bwMode="auto">
          <a:xfrm>
            <a:off x="276958" y="-372938"/>
            <a:ext cx="7391400"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tLang="en-US" sz="1400" dirty="0">
              <a:latin typeface="Times New Roman" pitchFamily="18" charset="0"/>
            </a:endParaRPr>
          </a:p>
          <a:p>
            <a:r>
              <a:rPr lang="en-GB" altLang="en-US" sz="1400" dirty="0">
                <a:latin typeface="Times New Roman" pitchFamily="18" charset="0"/>
              </a:rPr>
              <a:t>		</a:t>
            </a:r>
            <a:endParaRPr lang="en-GB" altLang="en-US" dirty="0">
              <a:latin typeface="Times New Roman" pitchFamily="18" charset="0"/>
            </a:endParaRPr>
          </a:p>
        </p:txBody>
      </p:sp>
      <p:sp>
        <p:nvSpPr>
          <p:cNvPr id="717832" name="Rectangle 8"/>
          <p:cNvSpPr>
            <a:spLocks noChangeArrowheads="1"/>
          </p:cNvSpPr>
          <p:nvPr/>
        </p:nvSpPr>
        <p:spPr bwMode="auto">
          <a:xfrm>
            <a:off x="6773008" y="789112"/>
            <a:ext cx="17526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ctr"/>
            <a:r>
              <a:rPr lang="en-GB" altLang="en-US" sz="1200">
                <a:latin typeface="Century Gothic" pitchFamily="34" charset="0"/>
              </a:rPr>
              <a:t>Push</a:t>
            </a:r>
          </a:p>
        </p:txBody>
      </p:sp>
      <p:sp>
        <p:nvSpPr>
          <p:cNvPr id="717833" name="Rectangle 9"/>
          <p:cNvSpPr>
            <a:spLocks noGrp="1" noChangeArrowheads="1"/>
          </p:cNvSpPr>
          <p:nvPr>
            <p:ph type="body" idx="1"/>
          </p:nvPr>
        </p:nvSpPr>
        <p:spPr>
          <a:xfrm>
            <a:off x="305532" y="1107035"/>
            <a:ext cx="8514939" cy="4564062"/>
          </a:xfrm>
        </p:spPr>
        <p:txBody>
          <a:bodyPr>
            <a:noAutofit/>
          </a:bodyPr>
          <a:lstStyle/>
          <a:p>
            <a:pPr marL="0" indent="0">
              <a:buFontTx/>
              <a:buNone/>
            </a:pPr>
            <a:r>
              <a:rPr lang="en-GB" altLang="en-US" sz="2000" b="1" dirty="0"/>
              <a:t>Proposing </a:t>
            </a:r>
            <a:r>
              <a:rPr lang="en-GB" altLang="en-US" sz="2000" dirty="0"/>
              <a:t>- ideas, suggestions, recommendations, questions that present a position</a:t>
            </a:r>
          </a:p>
          <a:p>
            <a:pPr lvl="1">
              <a:buFontTx/>
              <a:buNone/>
            </a:pPr>
            <a:endParaRPr lang="en-GB" altLang="en-US" sz="2000" dirty="0"/>
          </a:p>
          <a:p>
            <a:pPr marL="0" indent="0">
              <a:buFontTx/>
              <a:buNone/>
            </a:pPr>
            <a:r>
              <a:rPr lang="en-GB" altLang="en-US" sz="2000" b="1" dirty="0"/>
              <a:t>Reasoning </a:t>
            </a:r>
            <a:r>
              <a:rPr lang="en-GB" altLang="en-US" sz="2000" dirty="0"/>
              <a:t>- facts and reasons for one’s own position, counter arguments against other’s position:</a:t>
            </a:r>
          </a:p>
          <a:p>
            <a:pPr marL="0" indent="0">
              <a:buFontTx/>
              <a:buNone/>
            </a:pPr>
            <a:endParaRPr lang="en-GB" altLang="en-US" sz="2000" dirty="0"/>
          </a:p>
          <a:p>
            <a:pPr lvl="1"/>
            <a:r>
              <a:rPr lang="en-GB" altLang="en-US" sz="2000" dirty="0"/>
              <a:t>simple and direct </a:t>
            </a:r>
          </a:p>
          <a:p>
            <a:pPr lvl="1"/>
            <a:r>
              <a:rPr lang="en-GB" altLang="en-US" sz="2000" dirty="0"/>
              <a:t>one idea or suggestion at a time</a:t>
            </a:r>
          </a:p>
          <a:p>
            <a:pPr lvl="1"/>
            <a:r>
              <a:rPr lang="en-GB" altLang="en-US" sz="2000" dirty="0"/>
              <a:t>label proposals “ I want to make a proposal”,  “I suggest that we..” </a:t>
            </a:r>
          </a:p>
          <a:p>
            <a:pPr lvl="1"/>
            <a:r>
              <a:rPr lang="en-GB" altLang="en-US" sz="2000" dirty="0"/>
              <a:t>provide structure “I will give three reasons why I recommend the option” </a:t>
            </a:r>
          </a:p>
          <a:p>
            <a:pPr lvl="1"/>
            <a:r>
              <a:rPr lang="en-GB" altLang="en-US" sz="2000" dirty="0"/>
              <a:t>strongest reasons only</a:t>
            </a:r>
          </a:p>
          <a:p>
            <a:pPr lvl="1"/>
            <a:r>
              <a:rPr lang="en-GB" altLang="en-US" sz="2000" dirty="0"/>
              <a:t>present both sides  - end on your favoured view point</a:t>
            </a:r>
          </a:p>
          <a:p>
            <a:pPr lvl="1"/>
            <a:r>
              <a:rPr lang="en-GB" altLang="en-US" sz="2000" dirty="0"/>
              <a:t>agreement on controversial issues is easier if tied to less controversial</a:t>
            </a:r>
          </a:p>
          <a:p>
            <a:pPr lvl="1"/>
            <a:r>
              <a:rPr lang="en-GB" altLang="en-US" sz="2000" dirty="0"/>
              <a:t>place emphasis on similarities of position</a:t>
            </a:r>
          </a:p>
        </p:txBody>
      </p:sp>
      <p:sp>
        <p:nvSpPr>
          <p:cNvPr id="10" name="TextBox 9"/>
          <p:cNvSpPr txBox="1"/>
          <p:nvPr/>
        </p:nvSpPr>
        <p:spPr>
          <a:xfrm>
            <a:off x="276958" y="6309320"/>
            <a:ext cx="2520280" cy="369332"/>
          </a:xfrm>
          <a:prstGeom prst="rect">
            <a:avLst/>
          </a:prstGeom>
          <a:noFill/>
        </p:spPr>
        <p:txBody>
          <a:bodyPr wrap="square" rtlCol="0">
            <a:spAutoFit/>
          </a:bodyPr>
          <a:lstStyle/>
          <a:p>
            <a:r>
              <a:rPr lang="en-GB" dirty="0" smtClean="0"/>
              <a:t>Source: Frontline.com</a:t>
            </a:r>
            <a:endParaRPr lang="en-GB" dirty="0"/>
          </a:p>
        </p:txBody>
      </p:sp>
    </p:spTree>
    <p:extLst>
      <p:ext uri="{BB962C8B-B14F-4D97-AF65-F5344CB8AC3E}">
        <p14:creationId xmlns:p14="http://schemas.microsoft.com/office/powerpoint/2010/main" val="10351857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9874" name="Rectangle 2"/>
          <p:cNvSpPr>
            <a:spLocks noGrp="1" noChangeArrowheads="1"/>
          </p:cNvSpPr>
          <p:nvPr>
            <p:ph type="title"/>
          </p:nvPr>
        </p:nvSpPr>
        <p:spPr>
          <a:xfrm>
            <a:off x="251520" y="353497"/>
            <a:ext cx="8459665" cy="430212"/>
          </a:xfrm>
          <a:noFill/>
          <a:ln/>
        </p:spPr>
        <p:txBody>
          <a:bodyPr anchor="ctr">
            <a:normAutofit fontScale="90000"/>
          </a:bodyPr>
          <a:lstStyle/>
          <a:p>
            <a:r>
              <a:rPr lang="en-GB" altLang="en-US" dirty="0"/>
              <a:t>Asserting </a:t>
            </a:r>
            <a:r>
              <a:rPr lang="en-GB" altLang="en-US" sz="2200" dirty="0"/>
              <a:t>demand/bargain/prescribe</a:t>
            </a:r>
          </a:p>
        </p:txBody>
      </p:sp>
      <p:pic>
        <p:nvPicPr>
          <p:cNvPr id="719875" name="Picture 3" descr="BD05604_"/>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34200" y="301402"/>
            <a:ext cx="458666" cy="838200"/>
          </a:xfrm>
          <a:prstGeom prst="rect">
            <a:avLst/>
          </a:prstGeom>
          <a:noFill/>
          <a:extLst>
            <a:ext uri="{909E8E84-426E-40DD-AFC4-6F175D3DCCD1}">
              <a14:hiddenFill xmlns:a14="http://schemas.microsoft.com/office/drawing/2010/main">
                <a:solidFill>
                  <a:srgbClr val="FFFFFF"/>
                </a:solidFill>
              </a14:hiddenFill>
            </a:ext>
          </a:extLst>
        </p:spPr>
      </p:pic>
      <p:pic>
        <p:nvPicPr>
          <p:cNvPr id="719876" name="Picture 4" descr="BD05604_"/>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48600" y="301402"/>
            <a:ext cx="458666" cy="838200"/>
          </a:xfrm>
          <a:prstGeom prst="rect">
            <a:avLst/>
          </a:prstGeom>
          <a:noFill/>
          <a:extLst>
            <a:ext uri="{909E8E84-426E-40DD-AFC4-6F175D3DCCD1}">
              <a14:hiddenFill xmlns:a14="http://schemas.microsoft.com/office/drawing/2010/main">
                <a:solidFill>
                  <a:srgbClr val="FFFFFF"/>
                </a:solidFill>
              </a14:hiddenFill>
            </a:ext>
          </a:extLst>
        </p:spPr>
      </p:pic>
      <p:sp>
        <p:nvSpPr>
          <p:cNvPr id="719877" name="AutoShape 5"/>
          <p:cNvSpPr>
            <a:spLocks noChangeArrowheads="1"/>
          </p:cNvSpPr>
          <p:nvPr/>
        </p:nvSpPr>
        <p:spPr bwMode="auto">
          <a:xfrm>
            <a:off x="7315200" y="530002"/>
            <a:ext cx="228600" cy="228600"/>
          </a:xfrm>
          <a:prstGeom prst="rightArrow">
            <a:avLst>
              <a:gd name="adj1" fmla="val 50000"/>
              <a:gd name="adj2" fmla="val 27083"/>
            </a:avLst>
          </a:prstGeom>
          <a:solidFill>
            <a:srgbClr val="5E5E8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9878" name="AutoShape 6"/>
          <p:cNvSpPr>
            <a:spLocks noChangeArrowheads="1"/>
          </p:cNvSpPr>
          <p:nvPr/>
        </p:nvSpPr>
        <p:spPr bwMode="auto">
          <a:xfrm flipH="1">
            <a:off x="7668358" y="530002"/>
            <a:ext cx="228600" cy="228600"/>
          </a:xfrm>
          <a:prstGeom prst="rightArrow">
            <a:avLst>
              <a:gd name="adj1" fmla="val 50000"/>
              <a:gd name="adj2" fmla="val 27083"/>
            </a:avLst>
          </a:prstGeom>
          <a:solidFill>
            <a:srgbClr val="5E5E8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9879" name="Rectangle 7"/>
          <p:cNvSpPr>
            <a:spLocks noChangeArrowheads="1"/>
          </p:cNvSpPr>
          <p:nvPr/>
        </p:nvSpPr>
        <p:spPr bwMode="auto">
          <a:xfrm>
            <a:off x="6773008" y="815752"/>
            <a:ext cx="17526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ctr"/>
            <a:r>
              <a:rPr lang="en-GB" altLang="en-US" sz="1200">
                <a:latin typeface="Century Gothic" pitchFamily="34" charset="0"/>
              </a:rPr>
              <a:t>Push</a:t>
            </a:r>
          </a:p>
        </p:txBody>
      </p:sp>
      <p:sp>
        <p:nvSpPr>
          <p:cNvPr id="719880" name="Rectangle 8"/>
          <p:cNvSpPr>
            <a:spLocks noGrp="1" noChangeArrowheads="1"/>
          </p:cNvSpPr>
          <p:nvPr>
            <p:ph type="body" idx="1"/>
          </p:nvPr>
        </p:nvSpPr>
        <p:spPr>
          <a:xfrm>
            <a:off x="279105" y="1153395"/>
            <a:ext cx="8541367" cy="4564062"/>
          </a:xfrm>
        </p:spPr>
        <p:txBody>
          <a:bodyPr>
            <a:noAutofit/>
          </a:bodyPr>
          <a:lstStyle/>
          <a:p>
            <a:pPr marL="0" indent="0">
              <a:buFontTx/>
              <a:buNone/>
            </a:pPr>
            <a:r>
              <a:rPr lang="en-GB" altLang="en-US" sz="2400" b="1" dirty="0"/>
              <a:t>Stating expectations</a:t>
            </a:r>
            <a:r>
              <a:rPr lang="en-GB" altLang="en-US" sz="2400" dirty="0"/>
              <a:t> – demands, needs, requirements, standards</a:t>
            </a:r>
          </a:p>
          <a:p>
            <a:pPr marL="0" indent="0">
              <a:spcBef>
                <a:spcPts val="0"/>
              </a:spcBef>
              <a:buFontTx/>
              <a:buNone/>
            </a:pPr>
            <a:endParaRPr lang="en-GB" altLang="en-US" sz="2400" dirty="0"/>
          </a:p>
          <a:p>
            <a:pPr marL="0" indent="0">
              <a:buFontTx/>
              <a:buNone/>
            </a:pPr>
            <a:r>
              <a:rPr lang="en-GB" altLang="en-US" sz="2400" b="1" dirty="0"/>
              <a:t>Evaluating</a:t>
            </a:r>
            <a:r>
              <a:rPr lang="en-GB" altLang="en-US" sz="2400" dirty="0"/>
              <a:t> – positive or negative judgement based on personal or intuitive criteria</a:t>
            </a:r>
          </a:p>
          <a:p>
            <a:pPr marL="0" indent="0">
              <a:spcBef>
                <a:spcPts val="0"/>
              </a:spcBef>
              <a:buFontTx/>
              <a:buNone/>
            </a:pPr>
            <a:endParaRPr lang="en-GB" altLang="en-US" sz="2400" dirty="0"/>
          </a:p>
          <a:p>
            <a:pPr marL="0" indent="0">
              <a:buFontTx/>
              <a:buNone/>
            </a:pPr>
            <a:r>
              <a:rPr lang="en-GB" altLang="en-US" sz="2400" b="1" dirty="0"/>
              <a:t>Incentives and pressures </a:t>
            </a:r>
            <a:r>
              <a:rPr lang="en-GB" altLang="en-US" sz="2400" dirty="0"/>
              <a:t>– specifying consequences to get </a:t>
            </a:r>
            <a:r>
              <a:rPr lang="en-GB" altLang="en-US" sz="2400" dirty="0" smtClean="0"/>
              <a:t>compliance</a:t>
            </a:r>
            <a:endParaRPr lang="en-GB" altLang="en-US" sz="2400" dirty="0"/>
          </a:p>
          <a:p>
            <a:pPr marL="830263" lvl="1">
              <a:spcBef>
                <a:spcPts val="0"/>
              </a:spcBef>
            </a:pPr>
            <a:r>
              <a:rPr lang="en-GB" altLang="en-US" sz="2400" dirty="0"/>
              <a:t>positive and negative evaluation</a:t>
            </a:r>
          </a:p>
          <a:p>
            <a:pPr marL="830263" lvl="1">
              <a:spcBef>
                <a:spcPts val="0"/>
              </a:spcBef>
            </a:pPr>
            <a:r>
              <a:rPr lang="en-GB" altLang="en-US" sz="2400" dirty="0"/>
              <a:t>expectation, standard, requirement, need, demand, goal</a:t>
            </a:r>
          </a:p>
          <a:p>
            <a:pPr marL="830263" lvl="1">
              <a:spcBef>
                <a:spcPts val="0"/>
              </a:spcBef>
            </a:pPr>
            <a:r>
              <a:rPr lang="en-GB" altLang="en-US" sz="2400" dirty="0"/>
              <a:t>incentive</a:t>
            </a:r>
          </a:p>
          <a:p>
            <a:pPr marL="830263" lvl="1">
              <a:spcBef>
                <a:spcPts val="0"/>
              </a:spcBef>
            </a:pPr>
            <a:r>
              <a:rPr lang="en-GB" altLang="en-US" sz="2400" dirty="0"/>
              <a:t>pressure</a:t>
            </a:r>
          </a:p>
          <a:p>
            <a:pPr marL="830263" lvl="1">
              <a:spcBef>
                <a:spcPts val="0"/>
              </a:spcBef>
            </a:pPr>
            <a:r>
              <a:rPr lang="en-GB" altLang="en-US" sz="2400" dirty="0"/>
              <a:t>don’t allow yourself to get </a:t>
            </a:r>
            <a:r>
              <a:rPr lang="en-GB" altLang="en-US" sz="2400" dirty="0" err="1"/>
              <a:t>sidetracked</a:t>
            </a:r>
            <a:endParaRPr lang="en-GB" altLang="en-US" sz="2400" dirty="0"/>
          </a:p>
          <a:p>
            <a:pPr marL="830263" lvl="1">
              <a:spcBef>
                <a:spcPts val="0"/>
              </a:spcBef>
            </a:pPr>
            <a:r>
              <a:rPr lang="en-GB" altLang="en-US" sz="2400" dirty="0"/>
              <a:t>direct and forceful</a:t>
            </a:r>
          </a:p>
          <a:p>
            <a:pPr marL="830263" lvl="1">
              <a:spcBef>
                <a:spcPts val="0"/>
              </a:spcBef>
            </a:pPr>
            <a:r>
              <a:rPr lang="en-GB" altLang="en-US" sz="2400" dirty="0"/>
              <a:t>assertive and not aggressive</a:t>
            </a:r>
          </a:p>
          <a:p>
            <a:pPr marL="0" indent="0">
              <a:buFontTx/>
              <a:buNone/>
            </a:pPr>
            <a:endParaRPr lang="en-GB" altLang="en-US" sz="2400" dirty="0"/>
          </a:p>
        </p:txBody>
      </p:sp>
      <p:sp>
        <p:nvSpPr>
          <p:cNvPr id="9" name="TextBox 8"/>
          <p:cNvSpPr txBox="1"/>
          <p:nvPr/>
        </p:nvSpPr>
        <p:spPr>
          <a:xfrm>
            <a:off x="6283660" y="6152444"/>
            <a:ext cx="2520280" cy="369332"/>
          </a:xfrm>
          <a:prstGeom prst="rect">
            <a:avLst/>
          </a:prstGeom>
          <a:noFill/>
        </p:spPr>
        <p:txBody>
          <a:bodyPr wrap="square" rtlCol="0">
            <a:spAutoFit/>
          </a:bodyPr>
          <a:lstStyle/>
          <a:p>
            <a:r>
              <a:rPr lang="en-GB" dirty="0" smtClean="0"/>
              <a:t>Source: Frontline.com</a:t>
            </a:r>
            <a:endParaRPr lang="en-GB" dirty="0"/>
          </a:p>
        </p:txBody>
      </p:sp>
    </p:spTree>
    <p:extLst>
      <p:ext uri="{BB962C8B-B14F-4D97-AF65-F5344CB8AC3E}">
        <p14:creationId xmlns:p14="http://schemas.microsoft.com/office/powerpoint/2010/main" val="35039613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1922" name="Rectangle 2"/>
          <p:cNvSpPr>
            <a:spLocks noGrp="1" noChangeArrowheads="1"/>
          </p:cNvSpPr>
          <p:nvPr>
            <p:ph type="title"/>
          </p:nvPr>
        </p:nvSpPr>
        <p:spPr>
          <a:xfrm>
            <a:off x="133163" y="320473"/>
            <a:ext cx="8459665" cy="481012"/>
          </a:xfrm>
          <a:noFill/>
          <a:ln/>
        </p:spPr>
        <p:txBody>
          <a:bodyPr anchor="ctr">
            <a:noAutofit/>
          </a:bodyPr>
          <a:lstStyle/>
          <a:p>
            <a:r>
              <a:rPr lang="en-GB" altLang="en-US" sz="2800" b="1" dirty="0"/>
              <a:t>Bridging</a:t>
            </a:r>
            <a:r>
              <a:rPr lang="en-GB" altLang="en-US" sz="2800" dirty="0"/>
              <a:t> </a:t>
            </a:r>
            <a:r>
              <a:rPr lang="en-GB" altLang="en-US" sz="2800" dirty="0" smtClean="0"/>
              <a:t/>
            </a:r>
            <a:br>
              <a:rPr lang="en-GB" altLang="en-US" sz="2800" dirty="0" smtClean="0"/>
            </a:br>
            <a:r>
              <a:rPr lang="en-GB" altLang="en-US" sz="2800" dirty="0" smtClean="0"/>
              <a:t>draw </a:t>
            </a:r>
            <a:r>
              <a:rPr lang="en-GB" altLang="en-US" sz="2800" dirty="0"/>
              <a:t>out/involve/understand/share</a:t>
            </a:r>
          </a:p>
        </p:txBody>
      </p:sp>
      <p:pic>
        <p:nvPicPr>
          <p:cNvPr id="721923" name="Picture 3" descr="BD05604_"/>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34200" y="373410"/>
            <a:ext cx="458666" cy="838200"/>
          </a:xfrm>
          <a:prstGeom prst="rect">
            <a:avLst/>
          </a:prstGeom>
          <a:noFill/>
          <a:extLst>
            <a:ext uri="{909E8E84-426E-40DD-AFC4-6F175D3DCCD1}">
              <a14:hiddenFill xmlns:a14="http://schemas.microsoft.com/office/drawing/2010/main">
                <a:solidFill>
                  <a:srgbClr val="FFFFFF"/>
                </a:solidFill>
              </a14:hiddenFill>
            </a:ext>
          </a:extLst>
        </p:spPr>
      </p:pic>
      <p:pic>
        <p:nvPicPr>
          <p:cNvPr id="721924" name="Picture 4" descr="BD05604_"/>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48600" y="373410"/>
            <a:ext cx="458666" cy="838200"/>
          </a:xfrm>
          <a:prstGeom prst="rect">
            <a:avLst/>
          </a:prstGeom>
          <a:noFill/>
          <a:extLst>
            <a:ext uri="{909E8E84-426E-40DD-AFC4-6F175D3DCCD1}">
              <a14:hiddenFill xmlns:a14="http://schemas.microsoft.com/office/drawing/2010/main">
                <a:solidFill>
                  <a:srgbClr val="FFFFFF"/>
                </a:solidFill>
              </a14:hiddenFill>
            </a:ext>
          </a:extLst>
        </p:spPr>
      </p:pic>
      <p:sp>
        <p:nvSpPr>
          <p:cNvPr id="721925" name="AutoShape 5"/>
          <p:cNvSpPr>
            <a:spLocks noChangeArrowheads="1"/>
          </p:cNvSpPr>
          <p:nvPr/>
        </p:nvSpPr>
        <p:spPr bwMode="auto">
          <a:xfrm>
            <a:off x="7315200" y="602010"/>
            <a:ext cx="228600" cy="228600"/>
          </a:xfrm>
          <a:prstGeom prst="rightArrow">
            <a:avLst>
              <a:gd name="adj1" fmla="val 50000"/>
              <a:gd name="adj2" fmla="val 27083"/>
            </a:avLst>
          </a:prstGeom>
          <a:solidFill>
            <a:srgbClr val="5E5E8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21926" name="Rectangle 6"/>
          <p:cNvSpPr>
            <a:spLocks noChangeArrowheads="1"/>
          </p:cNvSpPr>
          <p:nvPr/>
        </p:nvSpPr>
        <p:spPr bwMode="auto">
          <a:xfrm>
            <a:off x="6773008" y="887760"/>
            <a:ext cx="17526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ctr"/>
            <a:r>
              <a:rPr lang="en-GB" altLang="en-US" sz="1200">
                <a:latin typeface="Century Gothic" pitchFamily="34" charset="0"/>
              </a:rPr>
              <a:t>Pull</a:t>
            </a:r>
          </a:p>
        </p:txBody>
      </p:sp>
      <p:sp>
        <p:nvSpPr>
          <p:cNvPr id="721927" name="AutoShape 7"/>
          <p:cNvSpPr>
            <a:spLocks noChangeArrowheads="1"/>
          </p:cNvSpPr>
          <p:nvPr/>
        </p:nvSpPr>
        <p:spPr bwMode="auto">
          <a:xfrm>
            <a:off x="7620000" y="602010"/>
            <a:ext cx="228600" cy="228600"/>
          </a:xfrm>
          <a:prstGeom prst="rightArrow">
            <a:avLst>
              <a:gd name="adj1" fmla="val 50000"/>
              <a:gd name="adj2" fmla="val 27083"/>
            </a:avLst>
          </a:prstGeom>
          <a:solidFill>
            <a:srgbClr val="5E5E8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21928" name="Rectangle 8"/>
          <p:cNvSpPr>
            <a:spLocks noGrp="1" noChangeArrowheads="1"/>
          </p:cNvSpPr>
          <p:nvPr>
            <p:ph type="body" idx="1"/>
          </p:nvPr>
        </p:nvSpPr>
        <p:spPr>
          <a:xfrm>
            <a:off x="305533" y="1294926"/>
            <a:ext cx="7772400" cy="4564062"/>
          </a:xfrm>
        </p:spPr>
        <p:txBody>
          <a:bodyPr>
            <a:normAutofit fontScale="92500" lnSpcReduction="20000"/>
          </a:bodyPr>
          <a:lstStyle/>
          <a:p>
            <a:pPr marL="0" indent="0">
              <a:buFontTx/>
              <a:buNone/>
            </a:pPr>
            <a:r>
              <a:rPr lang="en-GB" altLang="en-US" sz="2400" b="1" dirty="0"/>
              <a:t>Involving and supporting </a:t>
            </a:r>
            <a:r>
              <a:rPr lang="en-GB" altLang="en-US" sz="2400" dirty="0"/>
              <a:t>– solicit different views, encourage, acknowledge other’s questions and concerns</a:t>
            </a:r>
          </a:p>
          <a:p>
            <a:pPr marL="0" indent="0">
              <a:buFontTx/>
              <a:buNone/>
            </a:pPr>
            <a:endParaRPr lang="en-GB" altLang="en-US" sz="2400" dirty="0"/>
          </a:p>
          <a:p>
            <a:pPr marL="0" indent="0">
              <a:buFontTx/>
              <a:buNone/>
            </a:pPr>
            <a:r>
              <a:rPr lang="en-GB" altLang="en-US" sz="2400" b="1" dirty="0"/>
              <a:t>Listening </a:t>
            </a:r>
            <a:r>
              <a:rPr lang="en-GB" altLang="en-US" sz="2400" dirty="0"/>
              <a:t>– paraphrase or summarise, reflect back feelings, ask for clarification</a:t>
            </a:r>
          </a:p>
          <a:p>
            <a:pPr marL="0" indent="0">
              <a:buFontTx/>
              <a:buNone/>
            </a:pPr>
            <a:endParaRPr lang="en-GB" altLang="en-US" sz="2400" dirty="0"/>
          </a:p>
          <a:p>
            <a:pPr marL="0" indent="0">
              <a:buFontTx/>
              <a:buNone/>
            </a:pPr>
            <a:r>
              <a:rPr lang="en-GB" altLang="en-US" sz="2400" b="1" dirty="0"/>
              <a:t>Disclosing –</a:t>
            </a:r>
            <a:r>
              <a:rPr lang="en-GB" altLang="en-US" sz="2400" dirty="0"/>
              <a:t> share propriety information, admit mistakes, let uncertainty show, ask for help</a:t>
            </a:r>
          </a:p>
          <a:p>
            <a:pPr marL="830263" lvl="1"/>
            <a:endParaRPr lang="en-GB" altLang="en-US" sz="2400" dirty="0"/>
          </a:p>
          <a:p>
            <a:pPr marL="830263" lvl="1"/>
            <a:r>
              <a:rPr lang="en-GB" altLang="en-US" sz="2400" dirty="0"/>
              <a:t>when attacked admit errors, use active listening</a:t>
            </a:r>
          </a:p>
          <a:p>
            <a:pPr marL="830263" lvl="1"/>
            <a:r>
              <a:rPr lang="en-GB" altLang="en-US" sz="2400" dirty="0"/>
              <a:t>express empathy with the feelings behind words if unable to agree with their substance</a:t>
            </a:r>
          </a:p>
          <a:p>
            <a:pPr marL="830263" lvl="1"/>
            <a:r>
              <a:rPr lang="en-GB" altLang="en-US" sz="2400" dirty="0"/>
              <a:t>demonstrate willingness to cooperate within your limits </a:t>
            </a:r>
          </a:p>
          <a:p>
            <a:pPr marL="830263" lvl="1"/>
            <a:r>
              <a:rPr lang="en-GB" altLang="en-US" sz="2400" dirty="0"/>
              <a:t>actively look for alternate ways to satisfy their needs</a:t>
            </a:r>
          </a:p>
          <a:p>
            <a:pPr marL="0" indent="0"/>
            <a:endParaRPr lang="en-GB" altLang="en-US" sz="1600" dirty="0"/>
          </a:p>
        </p:txBody>
      </p:sp>
      <p:sp>
        <p:nvSpPr>
          <p:cNvPr id="9" name="TextBox 8"/>
          <p:cNvSpPr txBox="1"/>
          <p:nvPr/>
        </p:nvSpPr>
        <p:spPr>
          <a:xfrm>
            <a:off x="251520" y="6165304"/>
            <a:ext cx="2520280" cy="369332"/>
          </a:xfrm>
          <a:prstGeom prst="rect">
            <a:avLst/>
          </a:prstGeom>
          <a:noFill/>
        </p:spPr>
        <p:txBody>
          <a:bodyPr wrap="square" rtlCol="0">
            <a:spAutoFit/>
          </a:bodyPr>
          <a:lstStyle/>
          <a:p>
            <a:r>
              <a:rPr lang="en-GB" dirty="0" smtClean="0"/>
              <a:t>Source: Frontline.com</a:t>
            </a:r>
            <a:endParaRPr lang="en-GB" dirty="0"/>
          </a:p>
        </p:txBody>
      </p:sp>
    </p:spTree>
    <p:extLst>
      <p:ext uri="{BB962C8B-B14F-4D97-AF65-F5344CB8AC3E}">
        <p14:creationId xmlns:p14="http://schemas.microsoft.com/office/powerpoint/2010/main" val="4016709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3970" name="Rectangle 2"/>
          <p:cNvSpPr>
            <a:spLocks noGrp="1" noChangeArrowheads="1"/>
          </p:cNvSpPr>
          <p:nvPr>
            <p:ph type="title"/>
          </p:nvPr>
        </p:nvSpPr>
        <p:spPr>
          <a:xfrm>
            <a:off x="80344" y="457548"/>
            <a:ext cx="8459665" cy="430212"/>
          </a:xfrm>
          <a:noFill/>
          <a:ln/>
        </p:spPr>
        <p:txBody>
          <a:bodyPr anchor="ctr">
            <a:noAutofit/>
          </a:bodyPr>
          <a:lstStyle/>
          <a:p>
            <a:r>
              <a:rPr lang="en-GB" altLang="en-US" sz="3600" b="1" dirty="0"/>
              <a:t>Attracting</a:t>
            </a:r>
            <a:r>
              <a:rPr lang="en-GB" altLang="en-US" sz="3600" dirty="0"/>
              <a:t> </a:t>
            </a:r>
            <a:r>
              <a:rPr lang="en-GB" altLang="en-US" sz="3600" dirty="0" smtClean="0"/>
              <a:t/>
            </a:r>
            <a:br>
              <a:rPr lang="en-GB" altLang="en-US" sz="3600" dirty="0" smtClean="0"/>
            </a:br>
            <a:r>
              <a:rPr lang="en-GB" altLang="en-US" sz="3600" dirty="0" smtClean="0"/>
              <a:t>inspire/synergise/align</a:t>
            </a:r>
            <a:endParaRPr lang="en-GB" altLang="en-US" sz="3600" dirty="0"/>
          </a:p>
        </p:txBody>
      </p:sp>
      <p:pic>
        <p:nvPicPr>
          <p:cNvPr id="723971" name="Picture 3" descr="BD05604_"/>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34200" y="373410"/>
            <a:ext cx="458666" cy="838200"/>
          </a:xfrm>
          <a:prstGeom prst="rect">
            <a:avLst/>
          </a:prstGeom>
          <a:noFill/>
          <a:extLst>
            <a:ext uri="{909E8E84-426E-40DD-AFC4-6F175D3DCCD1}">
              <a14:hiddenFill xmlns:a14="http://schemas.microsoft.com/office/drawing/2010/main">
                <a:solidFill>
                  <a:srgbClr val="FFFFFF"/>
                </a:solidFill>
              </a14:hiddenFill>
            </a:ext>
          </a:extLst>
        </p:spPr>
      </p:pic>
      <p:pic>
        <p:nvPicPr>
          <p:cNvPr id="723972" name="Picture 4" descr="BD05604_"/>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48600" y="373410"/>
            <a:ext cx="458666" cy="838200"/>
          </a:xfrm>
          <a:prstGeom prst="rect">
            <a:avLst/>
          </a:prstGeom>
          <a:noFill/>
          <a:extLst>
            <a:ext uri="{909E8E84-426E-40DD-AFC4-6F175D3DCCD1}">
              <a14:hiddenFill xmlns:a14="http://schemas.microsoft.com/office/drawing/2010/main">
                <a:solidFill>
                  <a:srgbClr val="FFFFFF"/>
                </a:solidFill>
              </a14:hiddenFill>
            </a:ext>
          </a:extLst>
        </p:spPr>
      </p:pic>
      <p:sp>
        <p:nvSpPr>
          <p:cNvPr id="723973" name="AutoShape 5"/>
          <p:cNvSpPr>
            <a:spLocks noChangeArrowheads="1"/>
          </p:cNvSpPr>
          <p:nvPr/>
        </p:nvSpPr>
        <p:spPr bwMode="auto">
          <a:xfrm>
            <a:off x="7315200" y="602010"/>
            <a:ext cx="228600" cy="228600"/>
          </a:xfrm>
          <a:prstGeom prst="rightArrow">
            <a:avLst>
              <a:gd name="adj1" fmla="val 50000"/>
              <a:gd name="adj2" fmla="val 27083"/>
            </a:avLst>
          </a:prstGeom>
          <a:solidFill>
            <a:srgbClr val="5E5E8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23974" name="AutoShape 6"/>
          <p:cNvSpPr>
            <a:spLocks noChangeArrowheads="1"/>
          </p:cNvSpPr>
          <p:nvPr/>
        </p:nvSpPr>
        <p:spPr bwMode="auto">
          <a:xfrm>
            <a:off x="7620000" y="602010"/>
            <a:ext cx="228600" cy="228600"/>
          </a:xfrm>
          <a:prstGeom prst="rightArrow">
            <a:avLst>
              <a:gd name="adj1" fmla="val 50000"/>
              <a:gd name="adj2" fmla="val 27083"/>
            </a:avLst>
          </a:prstGeom>
          <a:solidFill>
            <a:srgbClr val="5E5E8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23975" name="Rectangle 7"/>
          <p:cNvSpPr>
            <a:spLocks noChangeArrowheads="1"/>
          </p:cNvSpPr>
          <p:nvPr/>
        </p:nvSpPr>
        <p:spPr bwMode="auto">
          <a:xfrm>
            <a:off x="6773008" y="887760"/>
            <a:ext cx="17526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ctr"/>
            <a:r>
              <a:rPr lang="en-GB" altLang="en-US" sz="1200">
                <a:latin typeface="Century Gothic" pitchFamily="34" charset="0"/>
              </a:rPr>
              <a:t>Pull</a:t>
            </a:r>
          </a:p>
        </p:txBody>
      </p:sp>
      <p:sp>
        <p:nvSpPr>
          <p:cNvPr id="723976" name="Rectangle 8"/>
          <p:cNvSpPr>
            <a:spLocks noGrp="1" noChangeArrowheads="1"/>
          </p:cNvSpPr>
          <p:nvPr>
            <p:ph type="body" idx="1"/>
          </p:nvPr>
        </p:nvSpPr>
        <p:spPr>
          <a:xfrm>
            <a:off x="685800" y="1589088"/>
            <a:ext cx="7772400" cy="4564062"/>
          </a:xfrm>
        </p:spPr>
        <p:txBody>
          <a:bodyPr>
            <a:normAutofit fontScale="92500" lnSpcReduction="20000"/>
          </a:bodyPr>
          <a:lstStyle/>
          <a:p>
            <a:pPr marL="0" indent="0">
              <a:buFontTx/>
              <a:buNone/>
            </a:pPr>
            <a:r>
              <a:rPr lang="en-GB" altLang="en-US" sz="2400" b="1" dirty="0"/>
              <a:t>Visioning</a:t>
            </a:r>
            <a:r>
              <a:rPr lang="en-GB" altLang="en-US" sz="2400" dirty="0"/>
              <a:t> – image of result, ideal outcome, articulation of exciting possibility </a:t>
            </a:r>
          </a:p>
          <a:p>
            <a:pPr marL="0" indent="0">
              <a:buFontTx/>
              <a:buNone/>
            </a:pPr>
            <a:endParaRPr lang="en-GB" altLang="en-US" sz="2400" b="1" dirty="0"/>
          </a:p>
          <a:p>
            <a:pPr marL="0" indent="0">
              <a:buFontTx/>
              <a:buNone/>
            </a:pPr>
            <a:r>
              <a:rPr lang="en-GB" altLang="en-US" sz="2400" b="1" dirty="0"/>
              <a:t>Common ground</a:t>
            </a:r>
            <a:r>
              <a:rPr lang="en-GB" altLang="en-US" sz="2400" dirty="0"/>
              <a:t> – highlight areas of agreement, appeal to common values, goals and interests</a:t>
            </a:r>
          </a:p>
          <a:p>
            <a:pPr marL="830263" lvl="1"/>
            <a:endParaRPr lang="en-GB" altLang="en-US" sz="2400" dirty="0"/>
          </a:p>
          <a:p>
            <a:pPr marL="830263" lvl="1"/>
            <a:r>
              <a:rPr lang="en-GB" altLang="en-US" sz="2400" dirty="0"/>
              <a:t>find out values, hopes and aspirations of others</a:t>
            </a:r>
          </a:p>
          <a:p>
            <a:pPr marL="830263" lvl="1"/>
            <a:r>
              <a:rPr lang="en-GB" altLang="en-US" sz="2400" dirty="0"/>
              <a:t>use your voice and non verbal body language to project enthusiasm</a:t>
            </a:r>
          </a:p>
          <a:p>
            <a:pPr marL="830263" lvl="1"/>
            <a:r>
              <a:rPr lang="en-GB" altLang="en-US" sz="2400" dirty="0"/>
              <a:t>picture the ideal situation  - translate images into word pictures</a:t>
            </a:r>
          </a:p>
          <a:p>
            <a:pPr marL="830263" lvl="1"/>
            <a:r>
              <a:rPr lang="en-GB" altLang="en-US" sz="2400" dirty="0"/>
              <a:t>avoid being specific, concrete and detailed - acts and reasons could lead to Pushing behaviour</a:t>
            </a:r>
          </a:p>
          <a:p>
            <a:pPr marL="830263" lvl="1"/>
            <a:r>
              <a:rPr lang="en-GB" altLang="en-US" sz="2400" dirty="0"/>
              <a:t>you have to be excited and committed – you can’t pretend</a:t>
            </a:r>
          </a:p>
          <a:p>
            <a:pPr marL="0" indent="0">
              <a:buFontTx/>
              <a:buNone/>
            </a:pPr>
            <a:endParaRPr lang="en-GB" altLang="en-US" sz="1600" dirty="0"/>
          </a:p>
        </p:txBody>
      </p:sp>
      <p:sp>
        <p:nvSpPr>
          <p:cNvPr id="9" name="TextBox 8"/>
          <p:cNvSpPr txBox="1"/>
          <p:nvPr/>
        </p:nvSpPr>
        <p:spPr>
          <a:xfrm>
            <a:off x="254359" y="6237312"/>
            <a:ext cx="2520280" cy="369332"/>
          </a:xfrm>
          <a:prstGeom prst="rect">
            <a:avLst/>
          </a:prstGeom>
          <a:noFill/>
        </p:spPr>
        <p:txBody>
          <a:bodyPr wrap="square" rtlCol="0">
            <a:spAutoFit/>
          </a:bodyPr>
          <a:lstStyle/>
          <a:p>
            <a:r>
              <a:rPr lang="en-GB" dirty="0" smtClean="0"/>
              <a:t>Source: Frontline.com</a:t>
            </a:r>
            <a:endParaRPr lang="en-GB" dirty="0"/>
          </a:p>
        </p:txBody>
      </p:sp>
    </p:spTree>
    <p:extLst>
      <p:ext uri="{BB962C8B-B14F-4D97-AF65-F5344CB8AC3E}">
        <p14:creationId xmlns:p14="http://schemas.microsoft.com/office/powerpoint/2010/main" val="7080487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6018" name="Rectangle 2"/>
          <p:cNvSpPr>
            <a:spLocks noGrp="1" noChangeArrowheads="1"/>
          </p:cNvSpPr>
          <p:nvPr>
            <p:ph type="title"/>
          </p:nvPr>
        </p:nvSpPr>
        <p:spPr>
          <a:xfrm>
            <a:off x="251520" y="490538"/>
            <a:ext cx="5912826" cy="430212"/>
          </a:xfrm>
          <a:noFill/>
          <a:ln/>
        </p:spPr>
        <p:txBody>
          <a:bodyPr anchor="ctr">
            <a:noAutofit/>
          </a:bodyPr>
          <a:lstStyle/>
          <a:p>
            <a:r>
              <a:rPr lang="en-GB" altLang="en-US" sz="3200" b="1" dirty="0"/>
              <a:t>Moving away </a:t>
            </a:r>
            <a:r>
              <a:rPr lang="en-GB" altLang="en-US" sz="3200" dirty="0"/>
              <a:t>deflect/refocus/diffuse/withdraw</a:t>
            </a:r>
          </a:p>
        </p:txBody>
      </p:sp>
      <p:pic>
        <p:nvPicPr>
          <p:cNvPr id="726019" name="Picture 3" descr="BD05604_"/>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34200" y="286544"/>
            <a:ext cx="458666" cy="838200"/>
          </a:xfrm>
          <a:prstGeom prst="rect">
            <a:avLst/>
          </a:prstGeom>
          <a:noFill/>
          <a:extLst>
            <a:ext uri="{909E8E84-426E-40DD-AFC4-6F175D3DCCD1}">
              <a14:hiddenFill xmlns:a14="http://schemas.microsoft.com/office/drawing/2010/main">
                <a:solidFill>
                  <a:srgbClr val="FFFFFF"/>
                </a:solidFill>
              </a14:hiddenFill>
            </a:ext>
          </a:extLst>
        </p:spPr>
      </p:pic>
      <p:pic>
        <p:nvPicPr>
          <p:cNvPr id="726020" name="Picture 4" descr="BD05604_"/>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48600" y="286544"/>
            <a:ext cx="458666" cy="838200"/>
          </a:xfrm>
          <a:prstGeom prst="rect">
            <a:avLst/>
          </a:prstGeom>
          <a:noFill/>
          <a:extLst>
            <a:ext uri="{909E8E84-426E-40DD-AFC4-6F175D3DCCD1}">
              <a14:hiddenFill xmlns:a14="http://schemas.microsoft.com/office/drawing/2010/main">
                <a:solidFill>
                  <a:srgbClr val="FFFFFF"/>
                </a:solidFill>
              </a14:hiddenFill>
            </a:ext>
          </a:extLst>
        </p:spPr>
      </p:pic>
      <p:sp>
        <p:nvSpPr>
          <p:cNvPr id="726021" name="AutoShape 5"/>
          <p:cNvSpPr>
            <a:spLocks noChangeArrowheads="1"/>
          </p:cNvSpPr>
          <p:nvPr/>
        </p:nvSpPr>
        <p:spPr bwMode="auto">
          <a:xfrm rot="-4361346">
            <a:off x="7315200" y="515144"/>
            <a:ext cx="228600" cy="228600"/>
          </a:xfrm>
          <a:prstGeom prst="rightArrow">
            <a:avLst>
              <a:gd name="adj1" fmla="val 50000"/>
              <a:gd name="adj2" fmla="val 25000"/>
            </a:avLst>
          </a:prstGeom>
          <a:solidFill>
            <a:srgbClr val="5E5E8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26022" name="AutoShape 6"/>
          <p:cNvSpPr>
            <a:spLocks noChangeArrowheads="1"/>
          </p:cNvSpPr>
          <p:nvPr/>
        </p:nvSpPr>
        <p:spPr bwMode="auto">
          <a:xfrm flipH="1">
            <a:off x="7668358" y="515144"/>
            <a:ext cx="228600" cy="228600"/>
          </a:xfrm>
          <a:prstGeom prst="rightArrow">
            <a:avLst>
              <a:gd name="adj1" fmla="val 50000"/>
              <a:gd name="adj2" fmla="val 27083"/>
            </a:avLst>
          </a:prstGeom>
          <a:solidFill>
            <a:srgbClr val="5E5E8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26023" name="AutoShape 7"/>
          <p:cNvSpPr>
            <a:spLocks noChangeArrowheads="1"/>
          </p:cNvSpPr>
          <p:nvPr/>
        </p:nvSpPr>
        <p:spPr bwMode="auto">
          <a:xfrm flipH="1">
            <a:off x="6705600" y="667544"/>
            <a:ext cx="228600" cy="228600"/>
          </a:xfrm>
          <a:prstGeom prst="rightArrow">
            <a:avLst>
              <a:gd name="adj1" fmla="val 50000"/>
              <a:gd name="adj2" fmla="val 27083"/>
            </a:avLst>
          </a:prstGeom>
          <a:solidFill>
            <a:srgbClr val="5E5E8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26024" name="AutoShape 8"/>
          <p:cNvSpPr>
            <a:spLocks noChangeArrowheads="1"/>
          </p:cNvSpPr>
          <p:nvPr/>
        </p:nvSpPr>
        <p:spPr bwMode="auto">
          <a:xfrm rot="11281025" flipH="1">
            <a:off x="8229600" y="667544"/>
            <a:ext cx="228600" cy="228600"/>
          </a:xfrm>
          <a:prstGeom prst="rightArrow">
            <a:avLst>
              <a:gd name="adj1" fmla="val 50000"/>
              <a:gd name="adj2" fmla="val 27083"/>
            </a:avLst>
          </a:prstGeom>
          <a:solidFill>
            <a:srgbClr val="5E5E8A"/>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26025" name="Rectangle 9"/>
          <p:cNvSpPr>
            <a:spLocks noGrp="1" noChangeArrowheads="1"/>
          </p:cNvSpPr>
          <p:nvPr>
            <p:ph type="body" idx="1"/>
          </p:nvPr>
        </p:nvSpPr>
        <p:spPr>
          <a:xfrm>
            <a:off x="0" y="1340768"/>
            <a:ext cx="9144000" cy="4564062"/>
          </a:xfrm>
        </p:spPr>
        <p:txBody>
          <a:bodyPr>
            <a:noAutofit/>
          </a:bodyPr>
          <a:lstStyle/>
          <a:p>
            <a:pPr marL="0" indent="0">
              <a:buFontTx/>
              <a:buNone/>
              <a:tabLst>
                <a:tab pos="0" algn="l"/>
              </a:tabLst>
            </a:pPr>
            <a:r>
              <a:rPr lang="en-GB" altLang="en-US" sz="2800" b="1" dirty="0"/>
              <a:t>Disengaging</a:t>
            </a:r>
            <a:r>
              <a:rPr lang="en-GB" altLang="en-US" sz="2800" dirty="0"/>
              <a:t> – postpone, refocus, stay cool, reduce tension </a:t>
            </a:r>
          </a:p>
          <a:p>
            <a:pPr marL="830263" lvl="1">
              <a:tabLst>
                <a:tab pos="0" algn="l"/>
              </a:tabLst>
            </a:pPr>
            <a:endParaRPr lang="en-GB" altLang="en-US" dirty="0"/>
          </a:p>
          <a:p>
            <a:pPr marL="0" indent="0">
              <a:buFontTx/>
              <a:buNone/>
              <a:tabLst>
                <a:tab pos="0" algn="l"/>
              </a:tabLst>
            </a:pPr>
            <a:r>
              <a:rPr lang="en-GB" altLang="en-US" sz="2800" b="1" dirty="0"/>
              <a:t>Avoiding</a:t>
            </a:r>
            <a:r>
              <a:rPr lang="en-GB" altLang="en-US" sz="2800" dirty="0"/>
              <a:t> - withdrawing, backing down, dismissing differences, bureaucratic avoidance</a:t>
            </a:r>
          </a:p>
          <a:p>
            <a:pPr marL="544513" lvl="1" indent="0">
              <a:spcBef>
                <a:spcPts val="0"/>
              </a:spcBef>
              <a:buNone/>
              <a:tabLst>
                <a:tab pos="0" algn="l"/>
              </a:tabLst>
            </a:pPr>
            <a:endParaRPr lang="en-GB" altLang="en-US" dirty="0"/>
          </a:p>
          <a:p>
            <a:pPr marL="830263" lvl="1">
              <a:tabLst>
                <a:tab pos="0" algn="l"/>
              </a:tabLst>
            </a:pPr>
            <a:r>
              <a:rPr lang="en-GB" altLang="en-US" dirty="0"/>
              <a:t>postpone or reschedule</a:t>
            </a:r>
          </a:p>
          <a:p>
            <a:pPr marL="830263" lvl="1">
              <a:tabLst>
                <a:tab pos="0" algn="l"/>
              </a:tabLst>
            </a:pPr>
            <a:r>
              <a:rPr lang="en-GB" altLang="en-US" dirty="0"/>
              <a:t>stay cool </a:t>
            </a:r>
          </a:p>
          <a:p>
            <a:pPr marL="830263" lvl="1">
              <a:tabLst>
                <a:tab pos="0" algn="l"/>
              </a:tabLst>
            </a:pPr>
            <a:r>
              <a:rPr lang="en-GB" altLang="en-US" dirty="0"/>
              <a:t>refocus the interaction</a:t>
            </a:r>
          </a:p>
          <a:p>
            <a:pPr marL="830263" lvl="1">
              <a:tabLst>
                <a:tab pos="0" algn="l"/>
              </a:tabLst>
            </a:pPr>
            <a:r>
              <a:rPr lang="en-GB" altLang="en-US" dirty="0"/>
              <a:t>diffuse with humour</a:t>
            </a:r>
          </a:p>
          <a:p>
            <a:pPr marL="830263" lvl="1">
              <a:tabLst>
                <a:tab pos="0" algn="l"/>
              </a:tabLst>
            </a:pPr>
            <a:r>
              <a:rPr lang="en-GB" altLang="en-US" dirty="0"/>
              <a:t>reduce tension while continuing to pursue the objectives of the meeting </a:t>
            </a:r>
          </a:p>
          <a:p>
            <a:pPr marL="0" indent="0">
              <a:tabLst>
                <a:tab pos="0" algn="l"/>
              </a:tabLst>
            </a:pPr>
            <a:endParaRPr lang="en-GB" altLang="en-US" sz="2800" dirty="0"/>
          </a:p>
        </p:txBody>
      </p:sp>
      <p:sp>
        <p:nvSpPr>
          <p:cNvPr id="2" name="TextBox 1"/>
          <p:cNvSpPr txBox="1"/>
          <p:nvPr/>
        </p:nvSpPr>
        <p:spPr>
          <a:xfrm>
            <a:off x="6522518" y="4725144"/>
            <a:ext cx="2520280" cy="369332"/>
          </a:xfrm>
          <a:prstGeom prst="rect">
            <a:avLst/>
          </a:prstGeom>
          <a:noFill/>
        </p:spPr>
        <p:txBody>
          <a:bodyPr wrap="square" rtlCol="0">
            <a:spAutoFit/>
          </a:bodyPr>
          <a:lstStyle/>
          <a:p>
            <a:r>
              <a:rPr lang="en-GB" dirty="0" smtClean="0"/>
              <a:t>Source: Frontline.com</a:t>
            </a:r>
            <a:endParaRPr lang="en-GB" dirty="0"/>
          </a:p>
        </p:txBody>
      </p:sp>
    </p:spTree>
    <p:extLst>
      <p:ext uri="{BB962C8B-B14F-4D97-AF65-F5344CB8AC3E}">
        <p14:creationId xmlns:p14="http://schemas.microsoft.com/office/powerpoint/2010/main" val="128629852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http://www.familybusinessmagazine.com/aligning-goals-stakeholders-family-firm</a:t>
            </a:r>
          </a:p>
        </p:txBody>
      </p:sp>
      <p:sp>
        <p:nvSpPr>
          <p:cNvPr id="3" name="Content Placeholder 2"/>
          <p:cNvSpPr>
            <a:spLocks noGrp="1"/>
          </p:cNvSpPr>
          <p:nvPr>
            <p:ph idx="1"/>
          </p:nvPr>
        </p:nvSpPr>
        <p:spPr/>
        <p:txBody>
          <a:bodyPr/>
          <a:lstStyle/>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1772816"/>
            <a:ext cx="7324725" cy="3733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9189958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61950"/>
            <a:ext cx="9505950" cy="6134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88435218"/>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terms/"/>
    <ds:schemaRef ds:uri="http://purl.org/dc/elements/1.1/"/>
    <ds:schemaRef ds:uri="http://purl.org/dc/dcmitype/"/>
    <ds:schemaRef ds:uri="http://schemas.microsoft.com/office/2006/metadata/propertie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3299</TotalTime>
  <Words>1513</Words>
  <Application>Microsoft Office PowerPoint</Application>
  <PresentationFormat>On-screen Show (4:3)</PresentationFormat>
  <Paragraphs>257</Paragraphs>
  <Slides>42</Slides>
  <Notes>11</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42</vt:i4>
      </vt:variant>
    </vt:vector>
  </HeadingPairs>
  <TitlesOfParts>
    <vt:vector size="56" baseType="lpstr">
      <vt:lpstr>MS PGothic</vt:lpstr>
      <vt:lpstr>Arial</vt:lpstr>
      <vt:lpstr>Arial (body)</vt:lpstr>
      <vt:lpstr>Calibri</vt:lpstr>
      <vt:lpstr>Century Gothic</vt:lpstr>
      <vt:lpstr>Helvetica</vt:lpstr>
      <vt:lpstr>Myriad Pro</vt:lpstr>
      <vt:lpstr>Symbol</vt:lpstr>
      <vt:lpstr>Tahoma</vt:lpstr>
      <vt:lpstr>Times</vt:lpstr>
      <vt:lpstr>Times New Roman</vt:lpstr>
      <vt:lpstr>Wingdings</vt:lpstr>
      <vt:lpstr>ヒラギノ角ゴ Pro W3</vt:lpstr>
      <vt:lpstr>20140311PresentationUWTSDTemplate</vt:lpstr>
      <vt:lpstr>Skills for Managing Lecture 2</vt:lpstr>
      <vt:lpstr>Learning Objectives</vt:lpstr>
      <vt:lpstr>PowerPoint Presentation</vt:lpstr>
      <vt:lpstr>Definitions of stakeholders</vt:lpstr>
      <vt:lpstr>PowerPoint Presentation</vt:lpstr>
      <vt:lpstr>PowerPoint Presentation</vt:lpstr>
      <vt:lpstr>PowerPoint Presentation</vt:lpstr>
      <vt:lpstr>PowerPoint Presentation</vt:lpstr>
      <vt:lpstr>PowerPoint Presentation</vt:lpstr>
      <vt:lpstr>Why Consider Stakeholders? ACADEMIC VIEWS </vt:lpstr>
      <vt:lpstr>Why identify &amp; analyze stakeholders and their interests?  PRAGMATIC VIEW</vt:lpstr>
      <vt:lpstr>PowerPoint Presentation</vt:lpstr>
      <vt:lpstr>PowerPoint Presentation</vt:lpstr>
      <vt:lpstr>PowerPoint Presentation</vt:lpstr>
      <vt:lpstr>Effective Stakeholder Management</vt:lpstr>
      <vt:lpstr>Principles of Stakeholder Management</vt:lpstr>
      <vt:lpstr>When should you identify stakeholders?</vt:lpstr>
      <vt:lpstr>How do you identify and analyze stakeholders and their interests?</vt:lpstr>
      <vt:lpstr>PowerPoint Presentation</vt:lpstr>
      <vt:lpstr>Identify stakeholder Interests</vt:lpstr>
      <vt:lpstr>Stakeholder Mapping (Mendelow’s Grid VERSION)</vt:lpstr>
      <vt:lpstr>Importance / Influence Matrix (Mendelow)</vt:lpstr>
      <vt:lpstr>Other stakeholder mapping tools can be found:</vt:lpstr>
      <vt:lpstr>Stakeholder Analysis</vt:lpstr>
      <vt:lpstr>Stakeholder analysis</vt:lpstr>
      <vt:lpstr>Stakeholder mapping</vt:lpstr>
      <vt:lpstr>PowerPoint Presentation</vt:lpstr>
      <vt:lpstr>Sustain Stakeholder Involvement </vt:lpstr>
      <vt:lpstr>PowerPoint Presentation</vt:lpstr>
      <vt:lpstr>PowerPoint Presentation</vt:lpstr>
      <vt:lpstr>PowerPoint Presentation</vt:lpstr>
      <vt:lpstr>PowerPoint Presentation</vt:lpstr>
      <vt:lpstr>Principles of Stakeholder Management</vt:lpstr>
      <vt:lpstr>PowerPoint Presentation</vt:lpstr>
      <vt:lpstr>Influencing styles</vt:lpstr>
      <vt:lpstr>Persuading logic/facts/debate</vt:lpstr>
      <vt:lpstr>Asserting demand/bargain/prescribe</vt:lpstr>
      <vt:lpstr>Bridging  draw out/involve/understand/share</vt:lpstr>
      <vt:lpstr>Attracting  inspire/synergise/align</vt:lpstr>
      <vt:lpstr>Moving away deflect/refocus/diffuse/withdraw</vt:lpstr>
      <vt:lpstr>http://www.familybusinessmagazine.com/aligning-goals-stakeholders-family-firm</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Felicity Healey-Benson</cp:lastModifiedBy>
  <cp:revision>58</cp:revision>
  <dcterms:created xsi:type="dcterms:W3CDTF">2015-04-14T15:21:28Z</dcterms:created>
  <dcterms:modified xsi:type="dcterms:W3CDTF">2017-01-12T18:58:58Z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