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267DE6-D060-4145-BE93-2DE580F18D69}" v="4" dt="2026-08-27T22:22:06.9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623" autoAdjust="0"/>
  </p:normalViewPr>
  <p:slideViewPr>
    <p:cSldViewPr snapToGrid="0">
      <p:cViewPr varScale="1">
        <p:scale>
          <a:sx n="70" d="100"/>
          <a:sy n="70" d="100"/>
        </p:scale>
        <p:origin x="113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ooja patel" userId="e05ca4abae830129" providerId="LiveId" clId="{29895452-E57D-4BF5-A4BC-95545CD95EA1}"/>
    <pc:docChg chg="custSel modSld">
      <pc:chgData name="pooja patel" userId="e05ca4abae830129" providerId="LiveId" clId="{29895452-E57D-4BF5-A4BC-95545CD95EA1}" dt="2026-08-27T22:21:59.726" v="168" actId="20577"/>
      <pc:docMkLst>
        <pc:docMk/>
      </pc:docMkLst>
      <pc:sldChg chg="modSp mod">
        <pc:chgData name="pooja patel" userId="e05ca4abae830129" providerId="LiveId" clId="{29895452-E57D-4BF5-A4BC-95545CD95EA1}" dt="2026-08-27T22:21:59.726" v="168" actId="20577"/>
        <pc:sldMkLst>
          <pc:docMk/>
          <pc:sldMk cId="2674386876" sldId="256"/>
        </pc:sldMkLst>
        <pc:spChg chg="mod">
          <ac:chgData name="pooja patel" userId="e05ca4abae830129" providerId="LiveId" clId="{29895452-E57D-4BF5-A4BC-95545CD95EA1}" dt="2026-08-27T22:21:59.726" v="168" actId="20577"/>
          <ac:spMkLst>
            <pc:docMk/>
            <pc:sldMk cId="2674386876" sldId="256"/>
            <ac:spMk id="3" creationId="{8954703A-B8F2-28AC-8D9B-EE636DEBED3B}"/>
          </ac:spMkLst>
        </pc:spChg>
      </pc:sldChg>
      <pc:sldChg chg="modSp mod">
        <pc:chgData name="pooja patel" userId="e05ca4abae830129" providerId="LiveId" clId="{29895452-E57D-4BF5-A4BC-95545CD95EA1}" dt="2026-08-26T20:45:33.828" v="4" actId="20577"/>
        <pc:sldMkLst>
          <pc:docMk/>
          <pc:sldMk cId="1595298055" sldId="257"/>
        </pc:sldMkLst>
        <pc:spChg chg="mod">
          <ac:chgData name="pooja patel" userId="e05ca4abae830129" providerId="LiveId" clId="{29895452-E57D-4BF5-A4BC-95545CD95EA1}" dt="2026-08-26T20:45:33.828" v="4" actId="20577"/>
          <ac:spMkLst>
            <pc:docMk/>
            <pc:sldMk cId="1595298055" sldId="257"/>
            <ac:spMk id="3" creationId="{09BDE80F-FBD0-BF9B-15F8-B411D5B7E1E1}"/>
          </ac:spMkLst>
        </pc:spChg>
      </pc:sldChg>
      <pc:sldChg chg="modSp mod">
        <pc:chgData name="pooja patel" userId="e05ca4abae830129" providerId="LiveId" clId="{29895452-E57D-4BF5-A4BC-95545CD95EA1}" dt="2026-08-26T20:45:02.708" v="0" actId="20577"/>
        <pc:sldMkLst>
          <pc:docMk/>
          <pc:sldMk cId="123772735" sldId="258"/>
        </pc:sldMkLst>
        <pc:spChg chg="mod">
          <ac:chgData name="pooja patel" userId="e05ca4abae830129" providerId="LiveId" clId="{29895452-E57D-4BF5-A4BC-95545CD95EA1}" dt="2026-08-26T20:45:02.708" v="0" actId="20577"/>
          <ac:spMkLst>
            <pc:docMk/>
            <pc:sldMk cId="123772735" sldId="258"/>
            <ac:spMk id="3" creationId="{0525B090-23C2-E264-1DF6-7129BEB2E3C1}"/>
          </ac:spMkLst>
        </pc:spChg>
      </pc:sldChg>
      <pc:sldChg chg="modSp mod">
        <pc:chgData name="pooja patel" userId="e05ca4abae830129" providerId="LiveId" clId="{29895452-E57D-4BF5-A4BC-95545CD95EA1}" dt="2026-08-26T20:49:28.794" v="8" actId="20577"/>
        <pc:sldMkLst>
          <pc:docMk/>
          <pc:sldMk cId="2698531216" sldId="263"/>
        </pc:sldMkLst>
        <pc:spChg chg="mod">
          <ac:chgData name="pooja patel" userId="e05ca4abae830129" providerId="LiveId" clId="{29895452-E57D-4BF5-A4BC-95545CD95EA1}" dt="2026-08-26T20:49:28.794" v="8" actId="20577"/>
          <ac:spMkLst>
            <pc:docMk/>
            <pc:sldMk cId="2698531216" sldId="263"/>
            <ac:spMk id="3" creationId="{3C5B5C84-81A0-6CCB-D759-374A46251808}"/>
          </ac:spMkLst>
        </pc:spChg>
      </pc:sldChg>
      <pc:sldChg chg="modSp mod">
        <pc:chgData name="pooja patel" userId="e05ca4abae830129" providerId="LiveId" clId="{29895452-E57D-4BF5-A4BC-95545CD95EA1}" dt="2026-08-26T20:51:42.774" v="31" actId="20577"/>
        <pc:sldMkLst>
          <pc:docMk/>
          <pc:sldMk cId="2749865661" sldId="264"/>
        </pc:sldMkLst>
        <pc:spChg chg="mod">
          <ac:chgData name="pooja patel" userId="e05ca4abae830129" providerId="LiveId" clId="{29895452-E57D-4BF5-A4BC-95545CD95EA1}" dt="2026-08-26T20:51:42.774" v="31" actId="20577"/>
          <ac:spMkLst>
            <pc:docMk/>
            <pc:sldMk cId="2749865661" sldId="264"/>
            <ac:spMk id="3" creationId="{C6AB733D-711D-FE1C-81B6-D40E3308608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9E5BA0-8824-4322-8C42-9798A3A68DC2}" type="datetimeFigureOut">
              <a:rPr lang="en-US" smtClean="0"/>
              <a:t>8/27/2026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EFDF9C-0B68-4A31-9F1F-3CA76C504A89}" type="slidenum">
              <a:rPr lang="en-US" smtClean="0"/>
              <a:t>‹#›</a:t>
            </a:fld>
            <a:endParaRPr lang="en-US"/>
          </a:p>
        </p:txBody>
      </p:sp>
    </p:spTree>
    <p:extLst>
      <p:ext uri="{BB962C8B-B14F-4D97-AF65-F5344CB8AC3E}">
        <p14:creationId xmlns:p14="http://schemas.microsoft.com/office/powerpoint/2010/main" val="3830775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study aims to find out whether deep learning can be used to aid more credible waste segregation. Automated image recognition is significant because the effectiveness of recycling depends on the ability to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recognise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materials correctly before treatment, and manual processes cannot be expanded to larger and larger amounts of waste today.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0EFDF9C-0B68-4A31-9F1F-3CA76C504A89}" type="slidenum">
              <a:rPr lang="en-US" smtClean="0"/>
              <a:t>2</a:t>
            </a:fld>
            <a:endParaRPr lang="en-US"/>
          </a:p>
        </p:txBody>
      </p:sp>
    </p:spTree>
    <p:extLst>
      <p:ext uri="{BB962C8B-B14F-4D97-AF65-F5344CB8AC3E}">
        <p14:creationId xmlns:p14="http://schemas.microsoft.com/office/powerpoint/2010/main" val="654415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research problem is related to accuracy and robustness. A model may be good on clean images yet not be good in reality. The dissertation deals with it by comparing four architectures within the same framework and evaluating the prediction errors based on evaluation metrics.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0EFDF9C-0B68-4A31-9F1F-3CA76C504A89}" type="slidenum">
              <a:rPr lang="en-US" smtClean="0"/>
              <a:t>3</a:t>
            </a:fld>
            <a:endParaRPr lang="en-US"/>
          </a:p>
        </p:txBody>
      </p:sp>
    </p:spTree>
    <p:extLst>
      <p:ext uri="{BB962C8B-B14F-4D97-AF65-F5344CB8AC3E}">
        <p14:creationId xmlns:p14="http://schemas.microsoft.com/office/powerpoint/2010/main" val="32226589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These aims resulted in a comparative study. Although earlier parts of the dissertation predetermined the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optimisation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of MobileNetV2, the final experiment proved that VGG16 was superior in all aspects. Thus, this presentation adheres to the latest factual evidence as opposed to the original architectural anticipation of the study.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0EFDF9C-0B68-4A31-9F1F-3CA76C504A89}" type="slidenum">
              <a:rPr lang="en-US" smtClean="0"/>
              <a:t>4</a:t>
            </a:fld>
            <a:endParaRPr lang="en-US"/>
          </a:p>
        </p:txBody>
      </p:sp>
    </p:spTree>
    <p:extLst>
      <p:ext uri="{BB962C8B-B14F-4D97-AF65-F5344CB8AC3E}">
        <p14:creationId xmlns:p14="http://schemas.microsoft.com/office/powerpoint/2010/main" val="26419494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CNNs and transfer learning are the right starting points for image-based waste classification, as defined by the literature. Performance, however, is dependent on architecture, data quality and environmental variability. The above results justified the direct comparison of a purpose-built CNN with known pretrained networks in the same experiment.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0EFDF9C-0B68-4A31-9F1F-3CA76C504A89}" type="slidenum">
              <a:rPr lang="en-US" smtClean="0"/>
              <a:t>5</a:t>
            </a:fld>
            <a:endParaRPr lang="en-US"/>
          </a:p>
        </p:txBody>
      </p:sp>
    </p:spTree>
    <p:extLst>
      <p:ext uri="{BB962C8B-B14F-4D97-AF65-F5344CB8AC3E}">
        <p14:creationId xmlns:p14="http://schemas.microsoft.com/office/powerpoint/2010/main" val="25696527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difference is practical and theoretical. The study is not intended to correct the sorting in industries but to test whether the architecture selection influences performance within a known framework. This justifies the selection of models to be further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optimised</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and implemented via research.</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0EFDF9C-0B68-4A31-9F1F-3CA76C504A89}" type="slidenum">
              <a:rPr lang="en-US" smtClean="0"/>
              <a:t>6</a:t>
            </a:fld>
            <a:endParaRPr lang="en-US"/>
          </a:p>
        </p:txBody>
      </p:sp>
    </p:spTree>
    <p:extLst>
      <p:ext uri="{BB962C8B-B14F-4D97-AF65-F5344CB8AC3E}">
        <p14:creationId xmlns:p14="http://schemas.microsoft.com/office/powerpoint/2010/main" val="26167192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pipeline was executed and coded in Google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Colab</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using Python, TensorFlow,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Keras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NumPy, Scikit-learn, Matplotlib and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Albumentations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The single dataset and evaluation structure achieved comparability, and the public data and documented code increased overall experimental reproducibility.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0EFDF9C-0B68-4A31-9F1F-3CA76C504A89}" type="slidenum">
              <a:rPr lang="en-US" smtClean="0"/>
              <a:t>7</a:t>
            </a:fld>
            <a:endParaRPr lang="en-US"/>
          </a:p>
        </p:txBody>
      </p:sp>
    </p:spTree>
    <p:extLst>
      <p:ext uri="{BB962C8B-B14F-4D97-AF65-F5344CB8AC3E}">
        <p14:creationId xmlns:p14="http://schemas.microsoft.com/office/powerpoint/2010/main" val="1246249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sample was not completely balanced as Organic pictures were more than Recyclable pictures. Accuracy therefore might be the only way of hiding bias in classes. Testing needed accuracy, recall, F1-score and confusion matrices to interpret the results of each architecture on each category.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0EFDF9C-0B68-4A31-9F1F-3CA76C504A89}" type="slidenum">
              <a:rPr lang="en-US" smtClean="0"/>
              <a:t>8</a:t>
            </a:fld>
            <a:endParaRPr lang="en-US"/>
          </a:p>
        </p:txBody>
      </p:sp>
    </p:spTree>
    <p:extLst>
      <p:ext uri="{BB962C8B-B14F-4D97-AF65-F5344CB8AC3E}">
        <p14:creationId xmlns:p14="http://schemas.microsoft.com/office/powerpoint/2010/main" val="22665077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pipeline employed was strategically sound in that it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favoured</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generalisation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outside training images that are similar. The code also contains the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MixUp</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CutMix</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functions, but these were not associated with the train dataset pipeline that produces the reported results.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0EFDF9C-0B68-4A31-9F1F-3CA76C504A89}" type="slidenum">
              <a:rPr lang="en-US" smtClean="0"/>
              <a:t>9</a:t>
            </a:fld>
            <a:endParaRPr lang="en-US"/>
          </a:p>
        </p:txBody>
      </p:sp>
    </p:spTree>
    <p:extLst>
      <p:ext uri="{BB962C8B-B14F-4D97-AF65-F5344CB8AC3E}">
        <p14:creationId xmlns:p14="http://schemas.microsoft.com/office/powerpoint/2010/main" val="1810326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This is a very significant difference. Stable Diffusion is a more of an experimental demonstration of concept than a demonstrated performance enhancement. Future research needs to rebuild the dataset to compare controlled baseline and augmented training conditions after the addition of synthetic images.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0EFDF9C-0B68-4A31-9F1F-3CA76C504A89}" type="slidenum">
              <a:rPr lang="en-US" smtClean="0"/>
              <a:t>10</a:t>
            </a:fld>
            <a:endParaRPr lang="en-US"/>
          </a:p>
        </p:txBody>
      </p:sp>
    </p:spTree>
    <p:extLst>
      <p:ext uri="{BB962C8B-B14F-4D97-AF65-F5344CB8AC3E}">
        <p14:creationId xmlns:p14="http://schemas.microsoft.com/office/powerpoint/2010/main" val="2832859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For MobileNetV2, ResNet50 and VGG16, pretrained convolutional bases remained frozen during reported training. It facilitated early termination, learning-rate decay, and checkpointing, but the number of epochs (five) limited the performance of each architecture in converting and learning waste-specific visual features adequately.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0EFDF9C-0B68-4A31-9F1F-3CA76C504A89}" type="slidenum">
              <a:rPr lang="en-US" smtClean="0"/>
              <a:t>11</a:t>
            </a:fld>
            <a:endParaRPr lang="en-US"/>
          </a:p>
        </p:txBody>
      </p:sp>
    </p:spTree>
    <p:extLst>
      <p:ext uri="{BB962C8B-B14F-4D97-AF65-F5344CB8AC3E}">
        <p14:creationId xmlns:p14="http://schemas.microsoft.com/office/powerpoint/2010/main" val="837838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Custom CNN is important since it was trained using the content of the waste data without an ImageNet feature extractor. The biggest error it committed was on Recyclable pictures, which were predicted to be Organic. Further improvement in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generalisation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is possible through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regularisation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independent validation and systematic tuning.</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0EFDF9C-0B68-4A31-9F1F-3CA76C504A89}" type="slidenum">
              <a:rPr lang="en-US" smtClean="0"/>
              <a:t>12</a:t>
            </a:fld>
            <a:endParaRPr lang="en-US"/>
          </a:p>
        </p:txBody>
      </p:sp>
    </p:spTree>
    <p:extLst>
      <p:ext uri="{BB962C8B-B14F-4D97-AF65-F5344CB8AC3E}">
        <p14:creationId xmlns:p14="http://schemas.microsoft.com/office/powerpoint/2010/main" val="19762822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MobileNetV2 thus demonstrates why a single metric cannot be used to decide on the selection of the models. It is light and hence attractive to install, but such an arrangement resulted in severe bias in classes. Future studies should look into preprocessing, selective fine-tuning, and systematic hyperparameter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optimisation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with independent validation data.</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0EFDF9C-0B68-4A31-9F1F-3CA76C504A89}" type="slidenum">
              <a:rPr lang="en-US" smtClean="0"/>
              <a:t>13</a:t>
            </a:fld>
            <a:endParaRPr lang="en-US"/>
          </a:p>
        </p:txBody>
      </p:sp>
    </p:spTree>
    <p:extLst>
      <p:ext uri="{BB962C8B-B14F-4D97-AF65-F5344CB8AC3E}">
        <p14:creationId xmlns:p14="http://schemas.microsoft.com/office/powerpoint/2010/main" val="17332464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ResNet50 was not a bad performer in absolute terms but it was less discriminative as compared to VGG16 and Custom CNN. As the pretrained base was frozen, and the training required just five epochs, these results describe this configuration and not the maximum capacity of ResNet50.</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0EFDF9C-0B68-4A31-9F1F-3CA76C504A89}" type="slidenum">
              <a:rPr lang="en-US" smtClean="0"/>
              <a:t>14</a:t>
            </a:fld>
            <a:endParaRPr lang="en-US"/>
          </a:p>
        </p:txBody>
      </p:sp>
    </p:spTree>
    <p:extLst>
      <p:ext uri="{BB962C8B-B14F-4D97-AF65-F5344CB8AC3E}">
        <p14:creationId xmlns:p14="http://schemas.microsoft.com/office/powerpoint/2010/main" val="24367852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main weakness of the VGG16 was poorer Recyclable recall, 251 Recyclable images have been predicted as Organic. Nevertheless, it was the most accurate and precise, and had the highest F1-score overall. VGG16 was the model of interest and therefore the dissertation decided to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optimise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the model and test it individually before deployment.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0EFDF9C-0B68-4A31-9F1F-3CA76C504A89}" type="slidenum">
              <a:rPr lang="en-US" smtClean="0"/>
              <a:t>15</a:t>
            </a:fld>
            <a:endParaRPr lang="en-US"/>
          </a:p>
        </p:txBody>
      </p:sp>
    </p:spTree>
    <p:extLst>
      <p:ext uri="{BB962C8B-B14F-4D97-AF65-F5344CB8AC3E}">
        <p14:creationId xmlns:p14="http://schemas.microsoft.com/office/powerpoint/2010/main" val="3505404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comparison shows that transfer learning was inadequate to guarantee an improvement in the results. VGG16 was advantaged by the transferable features, yet Custom CNN was competitive. MobileNetV2 had high recall but low precision and accuracy, and this is why several actions are needed in the selection of models.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0EFDF9C-0B68-4A31-9F1F-3CA76C504A89}" type="slidenum">
              <a:rPr lang="en-US" smtClean="0"/>
              <a:t>16</a:t>
            </a:fld>
            <a:endParaRPr lang="en-US"/>
          </a:p>
        </p:txBody>
      </p:sp>
    </p:spTree>
    <p:extLst>
      <p:ext uri="{BB962C8B-B14F-4D97-AF65-F5344CB8AC3E}">
        <p14:creationId xmlns:p14="http://schemas.microsoft.com/office/powerpoint/2010/main" val="6415542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system will not be regarded as an industrial-ready sorter but as a first technically helpful prototype. Further testing should examine realistic lighting, clutter, occlusion and camera variation and compression,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quantisation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or knowledge distillation to be used in practice.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0EFDF9C-0B68-4A31-9F1F-3CA76C504A89}" type="slidenum">
              <a:rPr lang="en-US" smtClean="0"/>
              <a:t>17</a:t>
            </a:fld>
            <a:endParaRPr lang="en-US"/>
          </a:p>
        </p:txBody>
      </p:sp>
    </p:spTree>
    <p:extLst>
      <p:ext uri="{BB962C8B-B14F-4D97-AF65-F5344CB8AC3E}">
        <p14:creationId xmlns:p14="http://schemas.microsoft.com/office/powerpoint/2010/main" val="2961377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98D4F8C-FA28-448F-A9A9-2851E849FBC7}" type="datetimeFigureOut">
              <a:rPr lang="en-US" smtClean="0"/>
              <a:t>8/27/2026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F20D4A02-6A66-4CD9-84AF-72B067EBA955}" type="slidenum">
              <a:rPr lang="en-US" smtClean="0"/>
              <a:t>‹#›</a:t>
            </a:fld>
            <a:endParaRPr lang="en-US"/>
          </a:p>
        </p:txBody>
      </p:sp>
    </p:spTree>
    <p:extLst>
      <p:ext uri="{BB962C8B-B14F-4D97-AF65-F5344CB8AC3E}">
        <p14:creationId xmlns:p14="http://schemas.microsoft.com/office/powerpoint/2010/main" val="1652543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8D4F8C-FA28-448F-A9A9-2851E849FBC7}" type="datetimeFigureOut">
              <a:rPr lang="en-US" smtClean="0"/>
              <a:t>8/27/2026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F20D4A02-6A66-4CD9-84AF-72B067EBA955}" type="slidenum">
              <a:rPr lang="en-US" smtClean="0"/>
              <a:t>‹#›</a:t>
            </a:fld>
            <a:endParaRPr lang="en-US"/>
          </a:p>
        </p:txBody>
      </p:sp>
    </p:spTree>
    <p:extLst>
      <p:ext uri="{BB962C8B-B14F-4D97-AF65-F5344CB8AC3E}">
        <p14:creationId xmlns:p14="http://schemas.microsoft.com/office/powerpoint/2010/main" val="1241276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8D4F8C-FA28-448F-A9A9-2851E849FBC7}" type="datetimeFigureOut">
              <a:rPr lang="en-US" smtClean="0"/>
              <a:t>8/27/2026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F20D4A02-6A66-4CD9-84AF-72B067EBA955}" type="slidenum">
              <a:rPr lang="en-US" smtClean="0"/>
              <a:t>‹#›</a:t>
            </a:fld>
            <a:endParaRPr lang="en-US"/>
          </a:p>
        </p:txBody>
      </p:sp>
    </p:spTree>
    <p:extLst>
      <p:ext uri="{BB962C8B-B14F-4D97-AF65-F5344CB8AC3E}">
        <p14:creationId xmlns:p14="http://schemas.microsoft.com/office/powerpoint/2010/main" val="1179630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98D4F8C-FA28-448F-A9A9-2851E849FBC7}" type="datetimeFigureOut">
              <a:rPr lang="en-US" smtClean="0"/>
              <a:t>8/27/2026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11" name="Slide Number Placeholder 5"/>
          <p:cNvSpPr>
            <a:spLocks noGrp="1"/>
          </p:cNvSpPr>
          <p:nvPr>
            <p:ph type="sldNum" sz="quarter" idx="12"/>
          </p:nvPr>
        </p:nvSpPr>
        <p:spPr>
          <a:xfrm>
            <a:off x="531812" y="787782"/>
            <a:ext cx="779767" cy="365125"/>
          </a:xfrm>
        </p:spPr>
        <p:txBody>
          <a:bodyPr/>
          <a:lstStyle/>
          <a:p>
            <a:fld id="{F20D4A02-6A66-4CD9-84AF-72B067EBA955}" type="slidenum">
              <a:rPr lang="en-US" smtClean="0"/>
              <a:t>‹#›</a:t>
            </a:fld>
            <a:endParaRPr lang="en-US"/>
          </a:p>
        </p:txBody>
      </p:sp>
    </p:spTree>
    <p:extLst>
      <p:ext uri="{BB962C8B-B14F-4D97-AF65-F5344CB8AC3E}">
        <p14:creationId xmlns:p14="http://schemas.microsoft.com/office/powerpoint/2010/main" val="3097510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8D4F8C-FA28-448F-A9A9-2851E849FBC7}" type="datetimeFigureOut">
              <a:rPr lang="en-US" smtClean="0"/>
              <a:t>8/27/2026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13" name="Slide Number Placeholder 5"/>
          <p:cNvSpPr>
            <a:spLocks noGrp="1"/>
          </p:cNvSpPr>
          <p:nvPr>
            <p:ph type="sldNum" sz="quarter" idx="12"/>
          </p:nvPr>
        </p:nvSpPr>
        <p:spPr>
          <a:xfrm>
            <a:off x="531812" y="787782"/>
            <a:ext cx="779767" cy="365125"/>
          </a:xfrm>
        </p:spPr>
        <p:txBody>
          <a:bodyPr/>
          <a:lstStyle/>
          <a:p>
            <a:fld id="{F20D4A02-6A66-4CD9-84AF-72B067EBA955}" type="slidenum">
              <a:rPr lang="en-US" smtClean="0"/>
              <a:t>‹#›</a:t>
            </a:fld>
            <a:endParaRPr lang="en-US"/>
          </a:p>
        </p:txBody>
      </p:sp>
    </p:spTree>
    <p:extLst>
      <p:ext uri="{BB962C8B-B14F-4D97-AF65-F5344CB8AC3E}">
        <p14:creationId xmlns:p14="http://schemas.microsoft.com/office/powerpoint/2010/main" val="1765179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8D4F8C-FA28-448F-A9A9-2851E849FBC7}" type="datetimeFigureOut">
              <a:rPr lang="en-US" smtClean="0"/>
              <a:t>8/27/2026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5" name="Slide Number Placeholder 4"/>
          <p:cNvSpPr>
            <a:spLocks noGrp="1"/>
          </p:cNvSpPr>
          <p:nvPr>
            <p:ph type="sldNum" sz="quarter" idx="12"/>
          </p:nvPr>
        </p:nvSpPr>
        <p:spPr/>
        <p:txBody>
          <a:bodyPr/>
          <a:lstStyle/>
          <a:p>
            <a:fld id="{F20D4A02-6A66-4CD9-84AF-72B067EBA955}" type="slidenum">
              <a:rPr lang="en-US" smtClean="0"/>
              <a:t>‹#›</a:t>
            </a:fld>
            <a:endParaRPr lang="en-US"/>
          </a:p>
        </p:txBody>
      </p:sp>
    </p:spTree>
    <p:extLst>
      <p:ext uri="{BB962C8B-B14F-4D97-AF65-F5344CB8AC3E}">
        <p14:creationId xmlns:p14="http://schemas.microsoft.com/office/powerpoint/2010/main" val="832140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8D4F8C-FA28-448F-A9A9-2851E849FBC7}" type="datetimeFigureOut">
              <a:rPr lang="en-US" smtClean="0"/>
              <a:t>8/27/2026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4" name="Slide Number Placeholder 3"/>
          <p:cNvSpPr>
            <a:spLocks noGrp="1"/>
          </p:cNvSpPr>
          <p:nvPr>
            <p:ph type="sldNum" sz="quarter" idx="12"/>
          </p:nvPr>
        </p:nvSpPr>
        <p:spPr/>
        <p:txBody>
          <a:bodyPr/>
          <a:lstStyle/>
          <a:p>
            <a:fld id="{F20D4A02-6A66-4CD9-84AF-72B067EBA955}" type="slidenum">
              <a:rPr lang="en-US" smtClean="0"/>
              <a:t>‹#›</a:t>
            </a:fld>
            <a:endParaRPr lang="en-US"/>
          </a:p>
        </p:txBody>
      </p:sp>
    </p:spTree>
    <p:extLst>
      <p:ext uri="{BB962C8B-B14F-4D97-AF65-F5344CB8AC3E}">
        <p14:creationId xmlns:p14="http://schemas.microsoft.com/office/powerpoint/2010/main" val="409080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98D4F8C-FA28-448F-A9A9-2851E849FBC7}" type="datetimeFigureOut">
              <a:rPr lang="en-US" smtClean="0"/>
              <a:t>8/27/2026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p:txBody>
          <a:bodyPr/>
          <a:lstStyle/>
          <a:p>
            <a:fld id="{F20D4A02-6A66-4CD9-84AF-72B067EBA955}" type="slidenum">
              <a:rPr lang="en-US" smtClean="0"/>
              <a:t>‹#›</a:t>
            </a:fld>
            <a:endParaRPr lang="en-US"/>
          </a:p>
        </p:txBody>
      </p:sp>
    </p:spTree>
    <p:extLst>
      <p:ext uri="{BB962C8B-B14F-4D97-AF65-F5344CB8AC3E}">
        <p14:creationId xmlns:p14="http://schemas.microsoft.com/office/powerpoint/2010/main" val="409692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98D4F8C-FA28-448F-A9A9-2851E849FBC7}" type="datetimeFigureOut">
              <a:rPr lang="en-US" smtClean="0"/>
              <a:t>8/27/2026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F20D4A02-6A66-4CD9-84AF-72B067EBA955}" type="slidenum">
              <a:rPr lang="en-US" smtClean="0"/>
              <a:t>‹#›</a:t>
            </a:fld>
            <a:endParaRPr lang="en-US"/>
          </a:p>
        </p:txBody>
      </p:sp>
    </p:spTree>
    <p:extLst>
      <p:ext uri="{BB962C8B-B14F-4D97-AF65-F5344CB8AC3E}">
        <p14:creationId xmlns:p14="http://schemas.microsoft.com/office/powerpoint/2010/main" val="3829528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8D4F8C-FA28-448F-A9A9-2851E849FBC7}" type="datetimeFigureOut">
              <a:rPr lang="en-US" smtClean="0"/>
              <a:t>8/27/2026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F20D4A02-6A66-4CD9-84AF-72B067EBA955}" type="slidenum">
              <a:rPr lang="en-US" smtClean="0"/>
              <a:t>‹#›</a:t>
            </a:fld>
            <a:endParaRPr lang="en-US"/>
          </a:p>
        </p:txBody>
      </p:sp>
    </p:spTree>
    <p:extLst>
      <p:ext uri="{BB962C8B-B14F-4D97-AF65-F5344CB8AC3E}">
        <p14:creationId xmlns:p14="http://schemas.microsoft.com/office/powerpoint/2010/main" val="1922288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8D4F8C-FA28-448F-A9A9-2851E849FBC7}" type="datetimeFigureOut">
              <a:rPr lang="en-US" smtClean="0"/>
              <a:t>8/27/2026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F20D4A02-6A66-4CD9-84AF-72B067EBA955}"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45231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98D4F8C-FA28-448F-A9A9-2851E849FBC7}" type="datetimeFigureOut">
              <a:rPr lang="en-US" smtClean="0"/>
              <a:t>8/27/2026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F20D4A02-6A66-4CD9-84AF-72B067EBA955}" type="slidenum">
              <a:rPr lang="en-US" smtClean="0"/>
              <a:t>‹#›</a:t>
            </a:fld>
            <a:endParaRPr lang="en-US"/>
          </a:p>
        </p:txBody>
      </p:sp>
    </p:spTree>
    <p:extLst>
      <p:ext uri="{BB962C8B-B14F-4D97-AF65-F5344CB8AC3E}">
        <p14:creationId xmlns:p14="http://schemas.microsoft.com/office/powerpoint/2010/main" val="1986197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98D4F8C-FA28-448F-A9A9-2851E849FBC7}" type="datetimeFigureOut">
              <a:rPr lang="en-US" smtClean="0"/>
              <a:t>8/27/2026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F20D4A02-6A66-4CD9-84AF-72B067EBA955}"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692013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98D4F8C-FA28-448F-A9A9-2851E849FBC7}" type="datetimeFigureOut">
              <a:rPr lang="en-US" smtClean="0"/>
              <a:t>8/27/2026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F20D4A02-6A66-4CD9-84AF-72B067EBA955}" type="slidenum">
              <a:rPr lang="en-US" smtClean="0"/>
              <a:t>‹#›</a:t>
            </a:fld>
            <a:endParaRPr lang="en-US"/>
          </a:p>
        </p:txBody>
      </p:sp>
    </p:spTree>
    <p:extLst>
      <p:ext uri="{BB962C8B-B14F-4D97-AF65-F5344CB8AC3E}">
        <p14:creationId xmlns:p14="http://schemas.microsoft.com/office/powerpoint/2010/main" val="9294932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8D4F8C-FA28-448F-A9A9-2851E849FBC7}" type="datetimeFigureOut">
              <a:rPr lang="en-US" smtClean="0"/>
              <a:t>8/27/2026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F20D4A02-6A66-4CD9-84AF-72B067EBA955}" type="slidenum">
              <a:rPr lang="en-US" smtClean="0"/>
              <a:t>‹#›</a:t>
            </a:fld>
            <a:endParaRPr lang="en-US"/>
          </a:p>
        </p:txBody>
      </p:sp>
    </p:spTree>
    <p:extLst>
      <p:ext uri="{BB962C8B-B14F-4D97-AF65-F5344CB8AC3E}">
        <p14:creationId xmlns:p14="http://schemas.microsoft.com/office/powerpoint/2010/main" val="3746845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8D4F8C-FA28-448F-A9A9-2851E849FBC7}" type="datetimeFigureOut">
              <a:rPr lang="en-US" smtClean="0"/>
              <a:t>8/27/2026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F20D4A02-6A66-4CD9-84AF-72B067EBA955}" type="slidenum">
              <a:rPr lang="en-US" smtClean="0"/>
              <a:t>‹#›</a:t>
            </a:fld>
            <a:endParaRPr lang="en-US"/>
          </a:p>
        </p:txBody>
      </p:sp>
    </p:spTree>
    <p:extLst>
      <p:ext uri="{BB962C8B-B14F-4D97-AF65-F5344CB8AC3E}">
        <p14:creationId xmlns:p14="http://schemas.microsoft.com/office/powerpoint/2010/main" val="15917845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5BA74-9A9B-2F30-AF82-45B162673626}"/>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52FB206C-80AA-2201-5213-4E7838468E92}"/>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A6541E7-768E-506B-9D2D-86150E9F297D}"/>
              </a:ext>
            </a:extLst>
          </p:cNvPr>
          <p:cNvSpPr>
            <a:spLocks noGrp="1"/>
          </p:cNvSpPr>
          <p:nvPr>
            <p:ph type="dt" sz="half" idx="10"/>
          </p:nvPr>
        </p:nvSpPr>
        <p:spPr/>
        <p:txBody>
          <a:bodyPr/>
          <a:lstStyle/>
          <a:p>
            <a:fld id="{D98D4F8C-FA28-448F-A9A9-2851E849FBC7}" type="datetimeFigureOut">
              <a:rPr lang="en-US" smtClean="0"/>
              <a:t>8/27/2026</a:t>
            </a:fld>
            <a:endParaRPr lang="en-US"/>
          </a:p>
        </p:txBody>
      </p:sp>
      <p:sp>
        <p:nvSpPr>
          <p:cNvPr id="5" name="Footer Placeholder 4">
            <a:extLst>
              <a:ext uri="{FF2B5EF4-FFF2-40B4-BE49-F238E27FC236}">
                <a16:creationId xmlns:a16="http://schemas.microsoft.com/office/drawing/2014/main" id="{AA795D74-94A6-3995-7B6C-A8C7F61621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9599C4-5D11-2D4D-4A64-D819A41D6D57}"/>
              </a:ext>
            </a:extLst>
          </p:cNvPr>
          <p:cNvSpPr>
            <a:spLocks noGrp="1"/>
          </p:cNvSpPr>
          <p:nvPr>
            <p:ph type="sldNum" sz="quarter" idx="12"/>
          </p:nvPr>
        </p:nvSpPr>
        <p:spPr/>
        <p:txBody>
          <a:bodyPr/>
          <a:lstStyle/>
          <a:p>
            <a:fld id="{F20D4A02-6A66-4CD9-84AF-72B067EBA955}" type="slidenum">
              <a:rPr lang="en-US" smtClean="0"/>
              <a:t>‹#›</a:t>
            </a:fld>
            <a:endParaRPr lang="en-US"/>
          </a:p>
        </p:txBody>
      </p:sp>
    </p:spTree>
    <p:extLst>
      <p:ext uri="{BB962C8B-B14F-4D97-AF65-F5344CB8AC3E}">
        <p14:creationId xmlns:p14="http://schemas.microsoft.com/office/powerpoint/2010/main" val="4115248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98D4F8C-FA28-448F-A9A9-2851E849FBC7}" type="datetimeFigureOut">
              <a:rPr lang="en-US" smtClean="0"/>
              <a:t>8/27/2026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20D4A02-6A66-4CD9-84AF-72B067EBA955}" type="slidenum">
              <a:rPr lang="en-US" smtClean="0"/>
              <a:t>‹#›</a:t>
            </a:fld>
            <a:endParaRPr lang="en-US"/>
          </a:p>
        </p:txBody>
      </p:sp>
    </p:spTree>
    <p:extLst>
      <p:ext uri="{BB962C8B-B14F-4D97-AF65-F5344CB8AC3E}">
        <p14:creationId xmlns:p14="http://schemas.microsoft.com/office/powerpoint/2010/main" val="1197470356"/>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7.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7.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7.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7.xml"/><Relationship Id="rId5" Type="http://schemas.openxmlformats.org/officeDocument/2006/relationships/image" Target="../media/image19.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7.xml"/><Relationship Id="rId5" Type="http://schemas.openxmlformats.org/officeDocument/2006/relationships/image" Target="../media/image22.pn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7.xml"/><Relationship Id="rId5" Type="http://schemas.openxmlformats.org/officeDocument/2006/relationships/image" Target="../media/image25.png"/><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D0F47-F28B-A44F-6396-6E758B162F47}"/>
              </a:ext>
            </a:extLst>
          </p:cNvPr>
          <p:cNvSpPr>
            <a:spLocks noGrp="1"/>
          </p:cNvSpPr>
          <p:nvPr>
            <p:ph type="title"/>
          </p:nvPr>
        </p:nvSpPr>
        <p:spPr>
          <a:xfrm>
            <a:off x="1451579" y="804519"/>
            <a:ext cx="9603275" cy="2110131"/>
          </a:xfrm>
        </p:spPr>
        <p:txBody>
          <a:bodyPr>
            <a:normAutofit fontScale="90000"/>
          </a:bodyPr>
          <a:lstStyle/>
          <a:p>
            <a:pPr marR="0" algn="ctr" rtl="0"/>
            <a:r>
              <a:rPr lang="en-US" sz="3600" b="1" i="0" u="none" strike="noStrike" baseline="0" dirty="0">
                <a:latin typeface="Times New Roman" panose="02020603050405020304" pitchFamily="18" charset="0"/>
              </a:rPr>
              <a:t>IMAGE RECOGNITION FOR WASTE SORTING AND RECYCLING USING SECONDARY QUANTITATIVE DATASET ANALYSIS</a:t>
            </a:r>
            <a:endParaRPr lang="en-US" sz="3600" b="1" i="0" u="none" strike="noStrike" baseline="0" dirty="0">
              <a:latin typeface="Arial" panose="020B0604020202020204" pitchFamily="34" charset="0"/>
            </a:endParaRPr>
          </a:p>
        </p:txBody>
      </p:sp>
      <p:sp>
        <p:nvSpPr>
          <p:cNvPr id="3" name="Text Placeholder 2">
            <a:extLst>
              <a:ext uri="{FF2B5EF4-FFF2-40B4-BE49-F238E27FC236}">
                <a16:creationId xmlns:a16="http://schemas.microsoft.com/office/drawing/2014/main" id="{8954703A-B8F2-28AC-8D9B-EE636DEBED3B}"/>
              </a:ext>
            </a:extLst>
          </p:cNvPr>
          <p:cNvSpPr>
            <a:spLocks noGrp="1"/>
          </p:cNvSpPr>
          <p:nvPr>
            <p:ph type="body" idx="1"/>
          </p:nvPr>
        </p:nvSpPr>
        <p:spPr>
          <a:xfrm>
            <a:off x="1451579" y="3796908"/>
            <a:ext cx="9603275" cy="1927618"/>
          </a:xfrm>
        </p:spPr>
        <p:txBody>
          <a:bodyPr/>
          <a:lstStyle/>
          <a:p>
            <a:pPr marR="0" lvl="0" rtl="0"/>
            <a:r>
              <a:rPr lang="en-US" b="0" i="0" u="none" strike="noStrike" baseline="0" dirty="0">
                <a:latin typeface="Times New Roman" panose="02020603050405020304" pitchFamily="18" charset="0"/>
              </a:rPr>
              <a:t>Student Name: Patel Manankumar kamleshbhai </a:t>
            </a:r>
          </a:p>
          <a:p>
            <a:pPr marR="0" lvl="0" rtl="0"/>
            <a:r>
              <a:rPr lang="en-US" b="0" i="0" u="none" strike="noStrike" baseline="0" dirty="0">
                <a:latin typeface="Times New Roman" panose="02020603050405020304" pitchFamily="18" charset="0"/>
              </a:rPr>
              <a:t>Student ID: 2515077</a:t>
            </a:r>
          </a:p>
          <a:p>
            <a:pPr marR="0" lvl="0" rtl="0"/>
            <a:r>
              <a:rPr lang="en-US" b="0" i="0" u="none" strike="noStrike" baseline="0" dirty="0">
                <a:latin typeface="Times New Roman" panose="02020603050405020304" pitchFamily="18" charset="0"/>
              </a:rPr>
              <a:t>Module</a:t>
            </a:r>
            <a:r>
              <a:rPr lang="en-US" dirty="0">
                <a:latin typeface="Times New Roman" panose="02020603050405020304" pitchFamily="18" charset="0"/>
              </a:rPr>
              <a:t>: Dissertation (Master Project)</a:t>
            </a:r>
            <a:endParaRPr lang="en-US" b="0" i="0" u="none" strike="noStrike" baseline="0" dirty="0">
              <a:latin typeface="Times New Roman" panose="02020603050405020304" pitchFamily="18" charset="0"/>
            </a:endParaRPr>
          </a:p>
        </p:txBody>
      </p:sp>
    </p:spTree>
    <p:extLst>
      <p:ext uri="{BB962C8B-B14F-4D97-AF65-F5344CB8AC3E}">
        <p14:creationId xmlns:p14="http://schemas.microsoft.com/office/powerpoint/2010/main" val="2674386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B7842-75D5-2CE8-1E6D-439B9EDCE1CD}"/>
              </a:ext>
            </a:extLst>
          </p:cNvPr>
          <p:cNvSpPr>
            <a:spLocks noGrp="1"/>
          </p:cNvSpPr>
          <p:nvPr>
            <p:ph type="title"/>
          </p:nvPr>
        </p:nvSpPr>
        <p:spPr>
          <a:xfrm>
            <a:off x="1451579" y="804519"/>
            <a:ext cx="9603275" cy="673407"/>
          </a:xfrm>
        </p:spPr>
        <p:txBody>
          <a:bodyPr/>
          <a:lstStyle/>
          <a:p>
            <a:pPr marR="0" rtl="0"/>
            <a:r>
              <a:rPr lang="en-US" b="1" i="0" u="none" strike="noStrike" baseline="0" dirty="0">
                <a:latin typeface="Times New Roman" panose="02020603050405020304" pitchFamily="18" charset="0"/>
              </a:rPr>
              <a:t>Background and Research Context</a:t>
            </a:r>
          </a:p>
        </p:txBody>
      </p:sp>
      <p:sp>
        <p:nvSpPr>
          <p:cNvPr id="3" name="Text Placeholder 2">
            <a:extLst>
              <a:ext uri="{FF2B5EF4-FFF2-40B4-BE49-F238E27FC236}">
                <a16:creationId xmlns:a16="http://schemas.microsoft.com/office/drawing/2014/main" id="{09BDE80F-FBD0-BF9B-15F8-B411D5B7E1E1}"/>
              </a:ext>
            </a:extLst>
          </p:cNvPr>
          <p:cNvSpPr>
            <a:spLocks noGrp="1"/>
          </p:cNvSpPr>
          <p:nvPr>
            <p:ph type="body" idx="1"/>
          </p:nvPr>
        </p:nvSpPr>
        <p:spPr>
          <a:xfrm>
            <a:off x="1451580" y="2015732"/>
            <a:ext cx="5305681" cy="3450613"/>
          </a:xfrm>
        </p:spPr>
        <p:txBody>
          <a:bodyPr>
            <a:normAutofit lnSpcReduction="10000"/>
          </a:bodyPr>
          <a:lstStyle/>
          <a:p>
            <a:pPr marR="0" lvl="0" rtl="0"/>
            <a:r>
              <a:rPr lang="en-US" sz="1400" b="0" i="0" u="none" strike="noStrike" baseline="0" dirty="0">
                <a:latin typeface="Times New Roman" panose="02020603050405020304" pitchFamily="18" charset="0"/>
              </a:rPr>
              <a:t>The growth of the population, urbanisation, industrialisation, and changes in consumption patterns are driving a steady rise in global waste. </a:t>
            </a:r>
          </a:p>
          <a:p>
            <a:pPr marR="0" lvl="0" rtl="0"/>
            <a:r>
              <a:rPr lang="en-US" sz="1400" b="0" i="0" u="none" strike="noStrike" baseline="0" dirty="0">
                <a:latin typeface="Times New Roman" panose="02020603050405020304" pitchFamily="18" charset="0"/>
              </a:rPr>
              <a:t>The consequences of improper waste management include overreliance on landfills, pollution, greenhouse gas emissions, ecosystem destruction, and the consumption of natural resources. </a:t>
            </a:r>
          </a:p>
          <a:p>
            <a:pPr marR="0" lvl="0" rtl="0"/>
            <a:r>
              <a:rPr lang="en-US" sz="1400" b="0" i="0" u="none" strike="noStrike" baseline="0" dirty="0">
                <a:latin typeface="Times New Roman" panose="02020603050405020304" pitchFamily="18" charset="0"/>
              </a:rPr>
              <a:t>Adequate separation between Biodegradable Organic waste and Recyclable materials like paper, cardboard, plastic, glass and metal. </a:t>
            </a:r>
          </a:p>
          <a:p>
            <a:pPr marR="0" lvl="0" rtl="0"/>
            <a:r>
              <a:rPr lang="en-US" sz="1400" b="0" i="0" u="none" strike="noStrike" baseline="0" dirty="0">
                <a:latin typeface="Times New Roman" panose="02020603050405020304" pitchFamily="18" charset="0"/>
              </a:rPr>
              <a:t>Manual sorting remains labour-intensive, time-consuming, easily exhausted, inconsistent and inaccurate in general.</a:t>
            </a:r>
          </a:p>
          <a:p>
            <a:pPr marR="0" lvl="0" rtl="0"/>
            <a:r>
              <a:rPr lang="en-US" sz="1400" b="0" i="0" u="none" strike="noStrike" baseline="0" dirty="0">
                <a:latin typeface="Times New Roman" panose="02020603050405020304" pitchFamily="18" charset="0"/>
              </a:rPr>
              <a:t>Computer vision and artificial intelligence provide recognition features which may enhance the consistency of sorting, speed and sustainability. </a:t>
            </a:r>
          </a:p>
        </p:txBody>
      </p:sp>
      <p:pic>
        <p:nvPicPr>
          <p:cNvPr id="4" name="Picture 3">
            <a:extLst>
              <a:ext uri="{FF2B5EF4-FFF2-40B4-BE49-F238E27FC236}">
                <a16:creationId xmlns:a16="http://schemas.microsoft.com/office/drawing/2014/main" id="{FDF068C6-B941-F2CC-6AD9-9A40E5A12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42359" y="1710641"/>
            <a:ext cx="3060460" cy="2542035"/>
          </a:xfrm>
          <a:prstGeom prst="rect">
            <a:avLst/>
          </a:prstGeom>
          <a:noFill/>
          <a:ln>
            <a:noFill/>
          </a:ln>
        </p:spPr>
      </p:pic>
      <p:pic>
        <p:nvPicPr>
          <p:cNvPr id="5" name="Picture 4" descr="Manual Waste Segregation [1] | Download Scientific Diagram">
            <a:extLst>
              <a:ext uri="{FF2B5EF4-FFF2-40B4-BE49-F238E27FC236}">
                <a16:creationId xmlns:a16="http://schemas.microsoft.com/office/drawing/2014/main" id="{01517790-2D9E-5377-A16A-AE595EF490EC}"/>
              </a:ext>
            </a:extLst>
          </p:cNvPr>
          <p:cNvPicPr>
            <a:picLocks noChangeAspect="1"/>
          </p:cNvPicPr>
          <p:nvPr/>
        </p:nvPicPr>
        <p:blipFill>
          <a:blip r:embed="rId4"/>
          <a:stretch>
            <a:fillRect/>
          </a:stretch>
        </p:blipFill>
        <p:spPr>
          <a:xfrm>
            <a:off x="7642359" y="4485391"/>
            <a:ext cx="3105894" cy="1961908"/>
          </a:xfrm>
          <a:prstGeom prst="rect">
            <a:avLst/>
          </a:prstGeom>
        </p:spPr>
      </p:pic>
    </p:spTree>
    <p:extLst>
      <p:ext uri="{BB962C8B-B14F-4D97-AF65-F5344CB8AC3E}">
        <p14:creationId xmlns:p14="http://schemas.microsoft.com/office/powerpoint/2010/main" val="1595298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569E0-CF6D-5B63-85D6-7836BBBC5D36}"/>
              </a:ext>
            </a:extLst>
          </p:cNvPr>
          <p:cNvSpPr>
            <a:spLocks noGrp="1"/>
          </p:cNvSpPr>
          <p:nvPr>
            <p:ph type="title"/>
          </p:nvPr>
        </p:nvSpPr>
        <p:spPr/>
        <p:txBody>
          <a:bodyPr/>
          <a:lstStyle/>
          <a:p>
            <a:pPr marR="0" rtl="0"/>
            <a:r>
              <a:rPr lang="en-US" b="1" i="0" u="none" strike="noStrike" baseline="0">
                <a:latin typeface="Times New Roman" panose="02020603050405020304" pitchFamily="18" charset="0"/>
              </a:rPr>
              <a:t>Problem Statement and Research Motivation</a:t>
            </a:r>
          </a:p>
        </p:txBody>
      </p:sp>
      <p:sp>
        <p:nvSpPr>
          <p:cNvPr id="3" name="Text Placeholder 2">
            <a:extLst>
              <a:ext uri="{FF2B5EF4-FFF2-40B4-BE49-F238E27FC236}">
                <a16:creationId xmlns:a16="http://schemas.microsoft.com/office/drawing/2014/main" id="{0525B090-23C2-E264-1DF6-7129BEB2E3C1}"/>
              </a:ext>
            </a:extLst>
          </p:cNvPr>
          <p:cNvSpPr>
            <a:spLocks noGrp="1"/>
          </p:cNvSpPr>
          <p:nvPr>
            <p:ph type="body" idx="1"/>
          </p:nvPr>
        </p:nvSpPr>
        <p:spPr>
          <a:xfrm>
            <a:off x="1451579" y="2015732"/>
            <a:ext cx="6161333" cy="3523831"/>
          </a:xfrm>
        </p:spPr>
        <p:txBody>
          <a:bodyPr>
            <a:normAutofit fontScale="85000" lnSpcReduction="10000"/>
          </a:bodyPr>
          <a:lstStyle/>
          <a:p>
            <a:pPr marR="0" lvl="0" rtl="0"/>
            <a:r>
              <a:rPr lang="en-US" b="0" i="0" u="none" strike="noStrike" baseline="0" dirty="0">
                <a:latin typeface="Times New Roman" panose="02020603050405020304" pitchFamily="18" charset="0"/>
              </a:rPr>
              <a:t>Manual classification of waste is to this day highly subjective and therefore sorting quality is inconsistent throughout operating conditions. </a:t>
            </a:r>
          </a:p>
          <a:p>
            <a:pPr marR="0" lvl="0" rtl="0"/>
            <a:r>
              <a:rPr lang="en-US" b="0" i="0" u="none" strike="noStrike" baseline="0" dirty="0">
                <a:latin typeface="Times New Roman" panose="02020603050405020304" pitchFamily="18" charset="0"/>
              </a:rPr>
              <a:t>Organic and Recyclable materials may be confused due to similar </a:t>
            </a:r>
            <a:r>
              <a:rPr lang="en-US" b="0" i="0" u="none" strike="noStrike" baseline="0" dirty="0" err="1">
                <a:latin typeface="Times New Roman" panose="02020603050405020304" pitchFamily="18" charset="0"/>
              </a:rPr>
              <a:t>colours</a:t>
            </a:r>
            <a:r>
              <a:rPr lang="en-US" b="0" i="0" u="none" strike="noStrike" baseline="0" dirty="0">
                <a:latin typeface="Times New Roman" panose="02020603050405020304" pitchFamily="18" charset="0"/>
              </a:rPr>
              <a:t>, shapes and textures by workers or automatic systems. </a:t>
            </a:r>
          </a:p>
          <a:p>
            <a:pPr marR="0" lvl="0" rtl="0"/>
            <a:r>
              <a:rPr lang="en-US" b="0" i="0" u="none" strike="noStrike" baseline="0" dirty="0">
                <a:latin typeface="Times New Roman" panose="02020603050405020304" pitchFamily="18" charset="0"/>
              </a:rPr>
              <a:t>In practice, blur, low-light conditions, cluttered backgrounds, noise, and partial occlusion may negatively affect image classification accuracy</a:t>
            </a:r>
          </a:p>
          <a:p>
            <a:pPr marR="0" lvl="0" rtl="0"/>
            <a:r>
              <a:rPr lang="en-US" b="0" i="0" u="none" strike="noStrike" baseline="0" dirty="0">
                <a:latin typeface="Times New Roman" panose="02020603050405020304" pitchFamily="18" charset="0"/>
              </a:rPr>
              <a:t>Poorly placed recyclables may be found in Organic streams, thereby reducing the quality of recovered products and </a:t>
            </a:r>
            <a:r>
              <a:rPr lang="en-US" b="0" i="0" u="none" strike="noStrike" baseline="0" dirty="0" err="1">
                <a:latin typeface="Times New Roman" panose="02020603050405020304" pitchFamily="18" charset="0"/>
              </a:rPr>
              <a:t>jeopardising</a:t>
            </a:r>
            <a:r>
              <a:rPr lang="en-US" b="0" i="0" u="none" strike="noStrike" baseline="0" dirty="0">
                <a:latin typeface="Times New Roman" panose="02020603050405020304" pitchFamily="18" charset="0"/>
              </a:rPr>
              <a:t> the effectiveness of recycling to a considerable extent. </a:t>
            </a:r>
          </a:p>
          <a:p>
            <a:pPr marR="0" lvl="0" rtl="0"/>
            <a:r>
              <a:rPr lang="en-US" b="0" i="0" u="none" strike="noStrike" baseline="0" dirty="0">
                <a:latin typeface="Times New Roman" panose="02020603050405020304" pitchFamily="18" charset="0"/>
              </a:rPr>
              <a:t>A reliable image recognition system would reduce human intervention and increase consistency in automated waste sorting processes. </a:t>
            </a:r>
          </a:p>
        </p:txBody>
      </p:sp>
      <p:pic>
        <p:nvPicPr>
          <p:cNvPr id="4" name="Picture 3" descr="Enhancing waste sorting and recycling efficiency: robust deep  learning-based approach for classification and detection | Neural Computing  and Applications | Springer Nature Link">
            <a:extLst>
              <a:ext uri="{FF2B5EF4-FFF2-40B4-BE49-F238E27FC236}">
                <a16:creationId xmlns:a16="http://schemas.microsoft.com/office/drawing/2014/main" id="{C07F2376-640B-1DB5-9AF3-3287E88F850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073663" y="2349947"/>
            <a:ext cx="3615055" cy="2654300"/>
          </a:xfrm>
          <a:prstGeom prst="rect">
            <a:avLst/>
          </a:prstGeom>
          <a:noFill/>
          <a:ln>
            <a:noFill/>
          </a:ln>
        </p:spPr>
      </p:pic>
    </p:spTree>
    <p:extLst>
      <p:ext uri="{BB962C8B-B14F-4D97-AF65-F5344CB8AC3E}">
        <p14:creationId xmlns:p14="http://schemas.microsoft.com/office/powerpoint/2010/main" val="123772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3AE35-26B3-81A5-42B3-D1803272BE76}"/>
              </a:ext>
            </a:extLst>
          </p:cNvPr>
          <p:cNvSpPr>
            <a:spLocks noGrp="1"/>
          </p:cNvSpPr>
          <p:nvPr>
            <p:ph type="title"/>
          </p:nvPr>
        </p:nvSpPr>
        <p:spPr/>
        <p:txBody>
          <a:bodyPr/>
          <a:lstStyle/>
          <a:p>
            <a:pPr marR="0" rtl="0"/>
            <a:r>
              <a:rPr lang="en-US" b="1" i="0" u="none" strike="noStrike" baseline="0">
                <a:latin typeface="Times New Roman" panose="02020603050405020304" pitchFamily="18" charset="0"/>
              </a:rPr>
              <a:t>Research Aim, Objectives and Questions</a:t>
            </a:r>
          </a:p>
        </p:txBody>
      </p:sp>
      <p:sp>
        <p:nvSpPr>
          <p:cNvPr id="3" name="Text Placeholder 2">
            <a:extLst>
              <a:ext uri="{FF2B5EF4-FFF2-40B4-BE49-F238E27FC236}">
                <a16:creationId xmlns:a16="http://schemas.microsoft.com/office/drawing/2014/main" id="{5F4377A4-3492-6F72-B76A-7C0530AEBDB7}"/>
              </a:ext>
            </a:extLst>
          </p:cNvPr>
          <p:cNvSpPr>
            <a:spLocks noGrp="1"/>
          </p:cNvSpPr>
          <p:nvPr>
            <p:ph type="body" idx="1"/>
          </p:nvPr>
        </p:nvSpPr>
        <p:spPr>
          <a:xfrm>
            <a:off x="1451579" y="2015732"/>
            <a:ext cx="6012477" cy="3450613"/>
          </a:xfrm>
        </p:spPr>
        <p:txBody>
          <a:bodyPr>
            <a:normAutofit fontScale="85000" lnSpcReduction="10000"/>
          </a:bodyPr>
          <a:lstStyle/>
          <a:p>
            <a:pPr marR="0" lvl="0" rtl="0"/>
            <a:r>
              <a:rPr lang="en-US" b="0" i="0" u="none" strike="noStrike" baseline="0" dirty="0">
                <a:latin typeface="Times New Roman" panose="02020603050405020304" pitchFamily="18" charset="0"/>
              </a:rPr>
              <a:t>The aim of the study was to make comparisons between deep learning models to classify waste images as organic or Recyclable. </a:t>
            </a:r>
          </a:p>
          <a:p>
            <a:pPr marR="0" lvl="0" rtl="0"/>
            <a:r>
              <a:rPr lang="en-US" b="0" i="0" u="none" strike="noStrike" baseline="0" dirty="0">
                <a:latin typeface="Times New Roman" panose="02020603050405020304" pitchFamily="18" charset="0"/>
              </a:rPr>
              <a:t>It also discussed the use of image recognition to facilitate more effective, efficient and potentially automated waste sorting and recycling. </a:t>
            </a:r>
          </a:p>
          <a:p>
            <a:pPr marR="0" lvl="0" rtl="0"/>
            <a:r>
              <a:rPr lang="en-US" b="0" i="0" u="none" strike="noStrike" baseline="0" dirty="0">
                <a:latin typeface="Times New Roman" panose="02020603050405020304" pitchFamily="18" charset="0"/>
              </a:rPr>
              <a:t>The quantitative evidence that was </a:t>
            </a:r>
            <a:r>
              <a:rPr lang="en-US" b="0" i="0" u="none" strike="noStrike" baseline="0" dirty="0" err="1">
                <a:latin typeface="Times New Roman" panose="02020603050405020304" pitchFamily="18" charset="0"/>
              </a:rPr>
              <a:t>utilised</a:t>
            </a:r>
            <a:r>
              <a:rPr lang="en-US" b="0" i="0" u="none" strike="noStrike" baseline="0" dirty="0">
                <a:latin typeface="Times New Roman" panose="02020603050405020304" pitchFamily="18" charset="0"/>
              </a:rPr>
              <a:t> in the study was the publicly available Kaggle Waste Classification Dataset (</a:t>
            </a:r>
            <a:r>
              <a:rPr lang="en-US" b="0" i="0" u="none" strike="noStrike" baseline="0" dirty="0" err="1">
                <a:latin typeface="Times New Roman" panose="02020603050405020304" pitchFamily="18" charset="0"/>
              </a:rPr>
              <a:t>Hossen</a:t>
            </a:r>
            <a:r>
              <a:rPr lang="en-US" b="0" i="0" u="none" strike="noStrike" baseline="0" dirty="0">
                <a:latin typeface="Times New Roman" panose="02020603050405020304" pitchFamily="18" charset="0"/>
              </a:rPr>
              <a:t> et al., 2024). </a:t>
            </a:r>
          </a:p>
          <a:p>
            <a:pPr marR="0" lvl="0" rtl="0"/>
            <a:r>
              <a:rPr lang="en-US" b="0" i="0" u="none" strike="noStrike" baseline="0" dirty="0">
                <a:latin typeface="Times New Roman" panose="02020603050405020304" pitchFamily="18" charset="0"/>
              </a:rPr>
              <a:t>Accuracy, precision, recall and F1-score were used to compare Custom CNN, MobileNetV2, ResNet50 and VGG16. </a:t>
            </a:r>
          </a:p>
          <a:p>
            <a:pPr marR="0" lvl="0" rtl="0"/>
            <a:r>
              <a:rPr lang="en-US" b="0" i="0" u="none" strike="noStrike" baseline="0" dirty="0">
                <a:latin typeface="Times New Roman" panose="02020603050405020304" pitchFamily="18" charset="0"/>
              </a:rPr>
              <a:t>The last goal was to determine the most appropriate architecture for further development and testing of automated waste classification. </a:t>
            </a:r>
          </a:p>
        </p:txBody>
      </p:sp>
      <p:pic>
        <p:nvPicPr>
          <p:cNvPr id="4" name="Picture 3" descr="Waste Classification for Sustainable Development Using Image Recognition with  Deep Learning Neural Network Models">
            <a:extLst>
              <a:ext uri="{FF2B5EF4-FFF2-40B4-BE49-F238E27FC236}">
                <a16:creationId xmlns:a16="http://schemas.microsoft.com/office/drawing/2014/main" id="{CF723CD4-0659-E7A6-946C-43EC414414F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523671" y="2015732"/>
            <a:ext cx="2906330" cy="3257293"/>
          </a:xfrm>
          <a:prstGeom prst="rect">
            <a:avLst/>
          </a:prstGeom>
          <a:noFill/>
          <a:ln>
            <a:noFill/>
          </a:ln>
        </p:spPr>
      </p:pic>
    </p:spTree>
    <p:extLst>
      <p:ext uri="{BB962C8B-B14F-4D97-AF65-F5344CB8AC3E}">
        <p14:creationId xmlns:p14="http://schemas.microsoft.com/office/powerpoint/2010/main" val="1512216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105D4-6009-2231-D227-CDB378ECB971}"/>
              </a:ext>
            </a:extLst>
          </p:cNvPr>
          <p:cNvSpPr>
            <a:spLocks noGrp="1"/>
          </p:cNvSpPr>
          <p:nvPr>
            <p:ph type="title"/>
          </p:nvPr>
        </p:nvSpPr>
        <p:spPr/>
        <p:txBody>
          <a:bodyPr/>
          <a:lstStyle/>
          <a:p>
            <a:pPr marR="0" rtl="0"/>
            <a:r>
              <a:rPr lang="en-US" b="1" i="0" u="none" strike="noStrike" baseline="0">
                <a:latin typeface="Times New Roman" panose="02020603050405020304" pitchFamily="18" charset="0"/>
              </a:rPr>
              <a:t>Literature Review and Theoretical Background</a:t>
            </a:r>
          </a:p>
        </p:txBody>
      </p:sp>
      <p:sp>
        <p:nvSpPr>
          <p:cNvPr id="3" name="Text Placeholder 2">
            <a:extLst>
              <a:ext uri="{FF2B5EF4-FFF2-40B4-BE49-F238E27FC236}">
                <a16:creationId xmlns:a16="http://schemas.microsoft.com/office/drawing/2014/main" id="{21872729-0262-951E-7157-0B6D72EA2BD9}"/>
              </a:ext>
            </a:extLst>
          </p:cNvPr>
          <p:cNvSpPr>
            <a:spLocks noGrp="1"/>
          </p:cNvSpPr>
          <p:nvPr>
            <p:ph type="body" idx="1"/>
          </p:nvPr>
        </p:nvSpPr>
        <p:spPr>
          <a:xfrm>
            <a:off x="1451579" y="2015732"/>
            <a:ext cx="5948681" cy="3450613"/>
          </a:xfrm>
        </p:spPr>
        <p:txBody>
          <a:bodyPr>
            <a:normAutofit fontScale="85000" lnSpcReduction="20000"/>
          </a:bodyPr>
          <a:lstStyle/>
          <a:p>
            <a:pPr marR="0" lvl="0" rtl="0"/>
            <a:r>
              <a:rPr lang="en-US" b="0" i="0" u="none" strike="noStrike" baseline="0" dirty="0">
                <a:latin typeface="Times New Roman" panose="02020603050405020304" pitchFamily="18" charset="0"/>
              </a:rPr>
              <a:t>AI can support sustainable waste management through automated decision-making, recognition, monitoring and resource </a:t>
            </a:r>
            <a:r>
              <a:rPr lang="en-US" b="0" i="0" u="none" strike="noStrike" baseline="0" dirty="0" err="1">
                <a:latin typeface="Times New Roman" panose="02020603050405020304" pitchFamily="18" charset="0"/>
              </a:rPr>
              <a:t>optimisation</a:t>
            </a:r>
            <a:r>
              <a:rPr lang="en-US" b="0" i="0" u="none" strike="noStrike" baseline="0" dirty="0">
                <a:latin typeface="Times New Roman" panose="02020603050405020304" pitchFamily="18" charset="0"/>
              </a:rPr>
              <a:t>. </a:t>
            </a:r>
          </a:p>
          <a:p>
            <a:pPr marR="0" lvl="0" rtl="0"/>
            <a:r>
              <a:rPr lang="en-US" b="0" i="0" u="none" strike="noStrike" baseline="0" dirty="0">
                <a:latin typeface="Times New Roman" panose="02020603050405020304" pitchFamily="18" charset="0"/>
              </a:rPr>
              <a:t>Computer vision identifies the visual characteristics of shape, </a:t>
            </a:r>
            <a:r>
              <a:rPr lang="en-US" b="0" i="0" u="none" strike="noStrike" baseline="0" dirty="0" err="1">
                <a:latin typeface="Times New Roman" panose="02020603050405020304" pitchFamily="18" charset="0"/>
              </a:rPr>
              <a:t>colour</a:t>
            </a:r>
            <a:r>
              <a:rPr lang="en-US" b="0" i="0" u="none" strike="noStrike" baseline="0" dirty="0">
                <a:latin typeface="Times New Roman" panose="02020603050405020304" pitchFamily="18" charset="0"/>
              </a:rPr>
              <a:t>, texture and size of an object as an automated method of identifying waste. </a:t>
            </a:r>
          </a:p>
          <a:p>
            <a:pPr marR="0" lvl="0" rtl="0"/>
            <a:r>
              <a:rPr lang="en-US" b="0" i="0" u="none" strike="noStrike" baseline="0" dirty="0">
                <a:latin typeface="Times New Roman" panose="02020603050405020304" pitchFamily="18" charset="0"/>
              </a:rPr>
              <a:t>Convolutional neural networks are trained to find hierarchical visual features in images, which do not have to be manually engineered (</a:t>
            </a:r>
            <a:r>
              <a:rPr lang="en-US" b="0" i="0" u="none" strike="noStrike" baseline="0" dirty="0" err="1">
                <a:latin typeface="Times New Roman" panose="02020603050405020304" pitchFamily="18" charset="0"/>
              </a:rPr>
              <a:t>Hossen</a:t>
            </a:r>
            <a:r>
              <a:rPr lang="en-US" b="0" i="0" u="none" strike="noStrike" baseline="0" dirty="0">
                <a:latin typeface="Times New Roman" panose="02020603050405020304" pitchFamily="18" charset="0"/>
              </a:rPr>
              <a:t> et al., 2024). </a:t>
            </a:r>
          </a:p>
          <a:p>
            <a:pPr marR="0" lvl="0" rtl="0"/>
            <a:r>
              <a:rPr lang="en-US" b="0" i="0" u="none" strike="noStrike" baseline="0" dirty="0">
                <a:latin typeface="Times New Roman" panose="02020603050405020304" pitchFamily="18" charset="0"/>
              </a:rPr>
              <a:t>Transfer learning exploits the knowledge that is already present in large pretrained datasets and can reduce the training requirements for specific waste classification. </a:t>
            </a:r>
          </a:p>
          <a:p>
            <a:pPr marR="0" lvl="0" rtl="0"/>
            <a:r>
              <a:rPr lang="en-US" b="0" i="0" u="none" strike="noStrike" baseline="0" dirty="0">
                <a:latin typeface="Times New Roman" panose="02020603050405020304" pitchFamily="18" charset="0"/>
              </a:rPr>
              <a:t>Previous studies show that deep learning has high potential, but outcomes tend to deteriorate in more complex real-life image scenarios. </a:t>
            </a:r>
          </a:p>
        </p:txBody>
      </p:sp>
      <p:pic>
        <p:nvPicPr>
          <p:cNvPr id="4" name="Picture 3" descr="(Image by author, inspired by Erik Mclean on Unsplash)">
            <a:extLst>
              <a:ext uri="{FF2B5EF4-FFF2-40B4-BE49-F238E27FC236}">
                <a16:creationId xmlns:a16="http://schemas.microsoft.com/office/drawing/2014/main" id="{DCC932CC-1EDF-3F06-9EDF-4FA13AA02D0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74586" y="1905000"/>
            <a:ext cx="3914775" cy="2387600"/>
          </a:xfrm>
          <a:prstGeom prst="rect">
            <a:avLst/>
          </a:prstGeom>
          <a:noFill/>
          <a:ln>
            <a:noFill/>
          </a:ln>
        </p:spPr>
      </p:pic>
      <p:pic>
        <p:nvPicPr>
          <p:cNvPr id="5" name="Picture 4" descr="Waste classification using vision transformer based on multilayer hybrid  convolution neural network - ScienceDirect">
            <a:extLst>
              <a:ext uri="{FF2B5EF4-FFF2-40B4-BE49-F238E27FC236}">
                <a16:creationId xmlns:a16="http://schemas.microsoft.com/office/drawing/2014/main" id="{7C4EB967-B104-FC71-6F2F-777A5D7EB00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908570" y="4505590"/>
            <a:ext cx="3646805" cy="1921510"/>
          </a:xfrm>
          <a:prstGeom prst="rect">
            <a:avLst/>
          </a:prstGeom>
          <a:noFill/>
          <a:ln>
            <a:noFill/>
          </a:ln>
        </p:spPr>
      </p:pic>
    </p:spTree>
    <p:extLst>
      <p:ext uri="{BB962C8B-B14F-4D97-AF65-F5344CB8AC3E}">
        <p14:creationId xmlns:p14="http://schemas.microsoft.com/office/powerpoint/2010/main" val="973794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13B70-0256-0DE7-3AEF-F94148DAB334}"/>
              </a:ext>
            </a:extLst>
          </p:cNvPr>
          <p:cNvSpPr>
            <a:spLocks noGrp="1"/>
          </p:cNvSpPr>
          <p:nvPr>
            <p:ph type="title"/>
          </p:nvPr>
        </p:nvSpPr>
        <p:spPr/>
        <p:txBody>
          <a:bodyPr/>
          <a:lstStyle/>
          <a:p>
            <a:pPr marR="0" rtl="0"/>
            <a:r>
              <a:rPr lang="en-US" b="1" i="0" u="none" strike="noStrike" baseline="0">
                <a:latin typeface="Times New Roman" panose="02020603050405020304" pitchFamily="18" charset="0"/>
              </a:rPr>
              <a:t>Research Gap and Conceptual Framework</a:t>
            </a:r>
          </a:p>
        </p:txBody>
      </p:sp>
      <p:sp>
        <p:nvSpPr>
          <p:cNvPr id="3" name="Text Placeholder 2">
            <a:extLst>
              <a:ext uri="{FF2B5EF4-FFF2-40B4-BE49-F238E27FC236}">
                <a16:creationId xmlns:a16="http://schemas.microsoft.com/office/drawing/2014/main" id="{5B1A7422-102C-62B1-4493-E94208FF74C1}"/>
              </a:ext>
            </a:extLst>
          </p:cNvPr>
          <p:cNvSpPr>
            <a:spLocks noGrp="1"/>
          </p:cNvSpPr>
          <p:nvPr>
            <p:ph type="body" idx="1"/>
          </p:nvPr>
        </p:nvSpPr>
        <p:spPr>
          <a:xfrm>
            <a:off x="1451580" y="2073348"/>
            <a:ext cx="6512206" cy="3721395"/>
          </a:xfrm>
        </p:spPr>
        <p:txBody>
          <a:bodyPr>
            <a:normAutofit lnSpcReduction="10000"/>
          </a:bodyPr>
          <a:lstStyle/>
          <a:p>
            <a:pPr marR="0" lvl="0" rtl="0"/>
            <a:r>
              <a:rPr lang="en-US" sz="1600" b="0" i="0" u="none" strike="noStrike" baseline="0" dirty="0">
                <a:latin typeface="Times New Roman" panose="02020603050405020304" pitchFamily="18" charset="0"/>
              </a:rPr>
              <a:t>Many historical studies in waste classification analyses model a clean, structured image that greatly simplifies the recognition problem. </a:t>
            </a:r>
          </a:p>
          <a:p>
            <a:pPr marR="0" lvl="0" rtl="0"/>
            <a:r>
              <a:rPr lang="en-US" sz="1600" b="0" i="0" u="none" strike="noStrike" baseline="0" dirty="0">
                <a:latin typeface="Times New Roman" panose="02020603050405020304" pitchFamily="18" charset="0"/>
              </a:rPr>
              <a:t>Actual waste scenes introduce blur, noise, dark backgrounds, cluttered backgrounds, occlusion and random object orientations into the image rather frequently. </a:t>
            </a:r>
          </a:p>
          <a:p>
            <a:pPr marR="0" lvl="0" rtl="0"/>
            <a:r>
              <a:rPr lang="en-US" sz="1600" b="0" i="0" u="none" strike="noStrike" baseline="0" dirty="0">
                <a:latin typeface="Times New Roman" panose="02020603050405020304" pitchFamily="18" charset="0"/>
              </a:rPr>
              <a:t>Existing comparisons are more inclined to general accuracy, and the specific direction of prediction and practical error is not properly analysed (Jin et al., 2023). </a:t>
            </a:r>
          </a:p>
          <a:p>
            <a:pPr marR="0" lvl="0" rtl="0"/>
            <a:r>
              <a:rPr lang="en-US" sz="1600" b="0" i="0" u="none" strike="noStrike" baseline="0" dirty="0">
                <a:latin typeface="Times New Roman" panose="02020603050405020304" pitchFamily="18" charset="0"/>
              </a:rPr>
              <a:t>The dissertation thus compared four CNN architectures on typical preprocessing, training settings and various quantitative performance metrics. </a:t>
            </a:r>
          </a:p>
          <a:p>
            <a:pPr marR="0" lvl="0" rtl="0"/>
            <a:r>
              <a:rPr lang="en-US" sz="1600" b="0" i="0" u="none" strike="noStrike" baseline="0" dirty="0">
                <a:latin typeface="Times New Roman" panose="02020603050405020304" pitchFamily="18" charset="0"/>
              </a:rPr>
              <a:t>Its theoretical framework connects dataset preparation, model development, robustness enhancement and evaluation in a single experimental process. </a:t>
            </a:r>
          </a:p>
        </p:txBody>
      </p:sp>
      <p:pic>
        <p:nvPicPr>
          <p:cNvPr id="4" name="Picture 3">
            <a:extLst>
              <a:ext uri="{FF2B5EF4-FFF2-40B4-BE49-F238E27FC236}">
                <a16:creationId xmlns:a16="http://schemas.microsoft.com/office/drawing/2014/main" id="{EF1FE88E-E4A4-4D1F-B6AF-0A7AD569D71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63612" y="2073348"/>
            <a:ext cx="2599587" cy="3568621"/>
          </a:xfrm>
          <a:prstGeom prst="rect">
            <a:avLst/>
          </a:prstGeom>
          <a:noFill/>
          <a:ln>
            <a:noFill/>
          </a:ln>
        </p:spPr>
      </p:pic>
    </p:spTree>
    <p:extLst>
      <p:ext uri="{BB962C8B-B14F-4D97-AF65-F5344CB8AC3E}">
        <p14:creationId xmlns:p14="http://schemas.microsoft.com/office/powerpoint/2010/main" val="242409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DDF7B-5E16-486C-4A17-D075FEAF04E8}"/>
              </a:ext>
            </a:extLst>
          </p:cNvPr>
          <p:cNvSpPr>
            <a:spLocks noGrp="1"/>
          </p:cNvSpPr>
          <p:nvPr>
            <p:ph type="title"/>
          </p:nvPr>
        </p:nvSpPr>
        <p:spPr/>
        <p:txBody>
          <a:bodyPr/>
          <a:lstStyle/>
          <a:p>
            <a:pPr marR="0" rtl="0"/>
            <a:r>
              <a:rPr lang="en-US" b="1" i="0" u="none" strike="noStrike" baseline="0">
                <a:latin typeface="Times New Roman" panose="02020603050405020304" pitchFamily="18" charset="0"/>
              </a:rPr>
              <a:t>Research Methodology</a:t>
            </a:r>
          </a:p>
        </p:txBody>
      </p:sp>
      <p:sp>
        <p:nvSpPr>
          <p:cNvPr id="3" name="Text Placeholder 2">
            <a:extLst>
              <a:ext uri="{FF2B5EF4-FFF2-40B4-BE49-F238E27FC236}">
                <a16:creationId xmlns:a16="http://schemas.microsoft.com/office/drawing/2014/main" id="{62DFEBC2-C2CD-78A0-C821-7D0DD7BBF723}"/>
              </a:ext>
            </a:extLst>
          </p:cNvPr>
          <p:cNvSpPr>
            <a:spLocks noGrp="1"/>
          </p:cNvSpPr>
          <p:nvPr>
            <p:ph type="body" idx="1"/>
          </p:nvPr>
        </p:nvSpPr>
        <p:spPr>
          <a:xfrm>
            <a:off x="1451580" y="2015732"/>
            <a:ext cx="5544643" cy="3450613"/>
          </a:xfrm>
        </p:spPr>
        <p:txBody>
          <a:bodyPr>
            <a:normAutofit fontScale="85000" lnSpcReduction="20000"/>
          </a:bodyPr>
          <a:lstStyle/>
          <a:p>
            <a:pPr marR="0" lvl="0" rtl="0"/>
            <a:r>
              <a:rPr lang="en-US" b="0" i="0" u="none" strike="noStrike" baseline="0" dirty="0">
                <a:latin typeface="Times New Roman" panose="02020603050405020304" pitchFamily="18" charset="0"/>
              </a:rPr>
              <a:t>The research used a positivist philosophy since the performance of the models was measured using objective, quantifiable and repeatable numerical data. </a:t>
            </a:r>
          </a:p>
          <a:p>
            <a:pPr marR="0" lvl="0" rtl="0"/>
            <a:r>
              <a:rPr lang="en-US" b="0" i="0" u="none" strike="noStrike" baseline="0" dirty="0">
                <a:latin typeface="Times New Roman" panose="02020603050405020304" pitchFamily="18" charset="0"/>
              </a:rPr>
              <a:t>A deductive method was used, which applied known deep learning principles and evaluated their suitability in a waste classification task. </a:t>
            </a:r>
          </a:p>
          <a:p>
            <a:pPr marR="0" lvl="0" rtl="0"/>
            <a:r>
              <a:rPr lang="en-US" b="0" i="0" u="none" strike="noStrike" baseline="0" dirty="0">
                <a:latin typeface="Times New Roman" panose="02020603050405020304" pitchFamily="18" charset="0"/>
              </a:rPr>
              <a:t>An experimental plan made it possible to compare four architectures with relatively similar data preparation and training conditions (</a:t>
            </a:r>
            <a:r>
              <a:rPr lang="en-US" b="0" i="0" u="none" strike="noStrike" baseline="0" dirty="0" err="1">
                <a:latin typeface="Times New Roman" panose="02020603050405020304" pitchFamily="18" charset="0"/>
              </a:rPr>
              <a:t>Majchrowska</a:t>
            </a:r>
            <a:r>
              <a:rPr lang="en-US" b="0" i="0" u="none" strike="noStrike" baseline="0" dirty="0">
                <a:latin typeface="Times New Roman" panose="02020603050405020304" pitchFamily="18" charset="0"/>
              </a:rPr>
              <a:t> et al., 2022). </a:t>
            </a:r>
          </a:p>
          <a:p>
            <a:pPr marR="0" lvl="0" rtl="0"/>
            <a:r>
              <a:rPr lang="en-US" b="0" i="0" u="none" strike="noStrike" baseline="0" dirty="0">
                <a:latin typeface="Times New Roman" panose="02020603050405020304" pitchFamily="18" charset="0"/>
              </a:rPr>
              <a:t>This research was based on secondary quantitative data of images, rather than primary data collection of human subjects or </a:t>
            </a:r>
            <a:r>
              <a:rPr lang="en-US" b="0" i="0" u="none" strike="noStrike" baseline="0" dirty="0" err="1">
                <a:latin typeface="Times New Roman" panose="02020603050405020304" pitchFamily="18" charset="0"/>
              </a:rPr>
              <a:t>organisations</a:t>
            </a:r>
            <a:r>
              <a:rPr lang="en-US" b="0" i="0" u="none" strike="noStrike" baseline="0" dirty="0">
                <a:latin typeface="Times New Roman" panose="02020603050405020304" pitchFamily="18" charset="0"/>
              </a:rPr>
              <a:t>. </a:t>
            </a:r>
          </a:p>
          <a:p>
            <a:pPr marR="0" lvl="0" rtl="0"/>
            <a:r>
              <a:rPr lang="en-US" b="0" i="0" u="none" strike="noStrike" baseline="0" dirty="0">
                <a:latin typeface="Times New Roman" panose="02020603050405020304" pitchFamily="18" charset="0"/>
              </a:rPr>
              <a:t>All models measured performance by accuracy, precision, recall, F1-score, confusion matrices and training-validation </a:t>
            </a:r>
            <a:r>
              <a:rPr lang="en-US" b="0" i="0" u="none" strike="noStrike" baseline="0" dirty="0" err="1">
                <a:latin typeface="Times New Roman" panose="02020603050405020304" pitchFamily="18" charset="0"/>
              </a:rPr>
              <a:t>behaviour</a:t>
            </a:r>
            <a:r>
              <a:rPr lang="en-US" b="0" i="0" u="none" strike="noStrike" baseline="0" dirty="0">
                <a:latin typeface="Times New Roman" panose="02020603050405020304" pitchFamily="18" charset="0"/>
              </a:rPr>
              <a:t>. </a:t>
            </a:r>
          </a:p>
        </p:txBody>
      </p:sp>
      <p:pic>
        <p:nvPicPr>
          <p:cNvPr id="4" name="Picture 3" descr="A Waste Classification Method Based on a Multilayer Hybrid Convolution  Neural Network">
            <a:extLst>
              <a:ext uri="{FF2B5EF4-FFF2-40B4-BE49-F238E27FC236}">
                <a16:creationId xmlns:a16="http://schemas.microsoft.com/office/drawing/2014/main" id="{E14129C2-3E79-FF52-717C-7497F9204C9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76707" y="2325793"/>
            <a:ext cx="3985543" cy="2556826"/>
          </a:xfrm>
          <a:prstGeom prst="rect">
            <a:avLst/>
          </a:prstGeom>
          <a:noFill/>
          <a:ln>
            <a:noFill/>
          </a:ln>
        </p:spPr>
      </p:pic>
    </p:spTree>
    <p:extLst>
      <p:ext uri="{BB962C8B-B14F-4D97-AF65-F5344CB8AC3E}">
        <p14:creationId xmlns:p14="http://schemas.microsoft.com/office/powerpoint/2010/main" val="4215268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4BBE2-A88C-0548-1A35-95E86130351F}"/>
              </a:ext>
            </a:extLst>
          </p:cNvPr>
          <p:cNvSpPr>
            <a:spLocks noGrp="1"/>
          </p:cNvSpPr>
          <p:nvPr>
            <p:ph type="title"/>
          </p:nvPr>
        </p:nvSpPr>
        <p:spPr/>
        <p:txBody>
          <a:bodyPr/>
          <a:lstStyle/>
          <a:p>
            <a:pPr marR="0" rtl="0"/>
            <a:r>
              <a:rPr lang="en-US" b="1" i="0" u="none" strike="noStrike" baseline="0">
                <a:latin typeface="Times New Roman" panose="02020603050405020304" pitchFamily="18" charset="0"/>
              </a:rPr>
              <a:t>Dataset and Data Preparation</a:t>
            </a:r>
          </a:p>
        </p:txBody>
      </p:sp>
      <p:sp>
        <p:nvSpPr>
          <p:cNvPr id="3" name="Text Placeholder 2">
            <a:extLst>
              <a:ext uri="{FF2B5EF4-FFF2-40B4-BE49-F238E27FC236}">
                <a16:creationId xmlns:a16="http://schemas.microsoft.com/office/drawing/2014/main" id="{3C5B5C84-81A0-6CCB-D759-374A46251808}"/>
              </a:ext>
            </a:extLst>
          </p:cNvPr>
          <p:cNvSpPr>
            <a:spLocks noGrp="1"/>
          </p:cNvSpPr>
          <p:nvPr>
            <p:ph type="body" idx="1"/>
          </p:nvPr>
        </p:nvSpPr>
        <p:spPr>
          <a:xfrm>
            <a:off x="1451579" y="2015732"/>
            <a:ext cx="6023109" cy="3450613"/>
          </a:xfrm>
        </p:spPr>
        <p:txBody>
          <a:bodyPr>
            <a:normAutofit fontScale="92500"/>
          </a:bodyPr>
          <a:lstStyle/>
          <a:p>
            <a:pPr marR="0" lvl="0" rtl="0"/>
            <a:r>
              <a:rPr lang="en-US" b="0" i="0" u="none" strike="noStrike" baseline="0" dirty="0">
                <a:latin typeface="Times New Roman" panose="02020603050405020304" pitchFamily="18" charset="0"/>
              </a:rPr>
              <a:t>The training directory used contained 22,576 images of two categories, Organic waste and Recyclable waste. </a:t>
            </a:r>
          </a:p>
          <a:p>
            <a:pPr marR="0" lvl="0" rtl="0"/>
            <a:r>
              <a:rPr lang="en-US" b="0" i="0" u="none" strike="noStrike" baseline="0" dirty="0">
                <a:latin typeface="Times New Roman" panose="02020603050405020304" pitchFamily="18" charset="0"/>
              </a:rPr>
              <a:t>The assessment listing had 2,513 images, and 1,401 Organic and 1,112 Recyclable images were rated. </a:t>
            </a:r>
          </a:p>
          <a:p>
            <a:pPr marR="0" lvl="0" rtl="0"/>
            <a:r>
              <a:rPr lang="en-US" b="0" i="0" u="none" strike="noStrike" baseline="0" dirty="0">
                <a:latin typeface="Times New Roman" panose="02020603050405020304" pitchFamily="18" charset="0"/>
              </a:rPr>
              <a:t>Organic examples included biodegradable materials, and Recyclable examples included plastic, paper, glass and metal. </a:t>
            </a:r>
          </a:p>
          <a:p>
            <a:pPr marR="0" lvl="0" rtl="0"/>
            <a:r>
              <a:rPr lang="en-US" b="0" i="0" u="none" strike="noStrike" baseline="0" dirty="0">
                <a:latin typeface="Times New Roman" panose="02020603050405020304" pitchFamily="18" charset="0"/>
              </a:rPr>
              <a:t>All images were scaled to 224 by 224 pixels to have the same input size among architectures.</a:t>
            </a:r>
          </a:p>
          <a:p>
            <a:pPr marR="0" lvl="0" rtl="0"/>
            <a:r>
              <a:rPr lang="en-US" b="0" i="0" u="none" strike="noStrike" baseline="0" dirty="0">
                <a:latin typeface="Times New Roman" panose="02020603050405020304" pitchFamily="18" charset="0"/>
              </a:rPr>
              <a:t>The datasets were binary-labelled with the batch size set to 32; training batches were shuffled, and the random seed was set to 42 to guarantee reproducibility. </a:t>
            </a:r>
          </a:p>
        </p:txBody>
      </p:sp>
      <p:pic>
        <p:nvPicPr>
          <p:cNvPr id="4" name="Picture 3">
            <a:extLst>
              <a:ext uri="{FF2B5EF4-FFF2-40B4-BE49-F238E27FC236}">
                <a16:creationId xmlns:a16="http://schemas.microsoft.com/office/drawing/2014/main" id="{394BA997-4C0A-DB8C-79FF-D1133C4B8486}"/>
              </a:ext>
            </a:extLst>
          </p:cNvPr>
          <p:cNvPicPr>
            <a:picLocks noChangeAspect="1"/>
          </p:cNvPicPr>
          <p:nvPr/>
        </p:nvPicPr>
        <p:blipFill>
          <a:blip r:embed="rId3"/>
          <a:stretch>
            <a:fillRect/>
          </a:stretch>
        </p:blipFill>
        <p:spPr>
          <a:xfrm>
            <a:off x="7793665" y="2641869"/>
            <a:ext cx="3971408" cy="2333389"/>
          </a:xfrm>
          <a:prstGeom prst="rect">
            <a:avLst/>
          </a:prstGeom>
        </p:spPr>
      </p:pic>
    </p:spTree>
    <p:extLst>
      <p:ext uri="{BB962C8B-B14F-4D97-AF65-F5344CB8AC3E}">
        <p14:creationId xmlns:p14="http://schemas.microsoft.com/office/powerpoint/2010/main" val="2698531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C37A1-FC81-DCA0-E389-5EE5E532D87F}"/>
              </a:ext>
            </a:extLst>
          </p:cNvPr>
          <p:cNvSpPr>
            <a:spLocks noGrp="1"/>
          </p:cNvSpPr>
          <p:nvPr>
            <p:ph type="title"/>
          </p:nvPr>
        </p:nvSpPr>
        <p:spPr/>
        <p:txBody>
          <a:bodyPr/>
          <a:lstStyle/>
          <a:p>
            <a:pPr marR="0" rtl="0"/>
            <a:r>
              <a:rPr lang="en-US" b="1" i="0" u="none" strike="noStrike" baseline="0">
                <a:latin typeface="Times New Roman" panose="02020603050405020304" pitchFamily="18" charset="0"/>
              </a:rPr>
              <a:t>Image Preprocessing and Advanced Augmentation</a:t>
            </a:r>
          </a:p>
        </p:txBody>
      </p:sp>
      <p:sp>
        <p:nvSpPr>
          <p:cNvPr id="3" name="Text Placeholder 2">
            <a:extLst>
              <a:ext uri="{FF2B5EF4-FFF2-40B4-BE49-F238E27FC236}">
                <a16:creationId xmlns:a16="http://schemas.microsoft.com/office/drawing/2014/main" id="{C6AB733D-711D-FE1C-81B6-D40E33086080}"/>
              </a:ext>
            </a:extLst>
          </p:cNvPr>
          <p:cNvSpPr>
            <a:spLocks noGrp="1"/>
          </p:cNvSpPr>
          <p:nvPr>
            <p:ph type="body" idx="1"/>
          </p:nvPr>
        </p:nvSpPr>
        <p:spPr>
          <a:xfrm>
            <a:off x="1451580" y="2015732"/>
            <a:ext cx="4220800" cy="3747115"/>
          </a:xfrm>
        </p:spPr>
        <p:txBody>
          <a:bodyPr>
            <a:normAutofit fontScale="85000" lnSpcReduction="20000"/>
          </a:bodyPr>
          <a:lstStyle/>
          <a:p>
            <a:pPr marR="0" lvl="0" rtl="0"/>
            <a:r>
              <a:rPr lang="en-US" b="0" i="0" u="none" strike="noStrike" baseline="0" dirty="0" err="1">
                <a:latin typeface="Times New Roman" panose="02020603050405020304" pitchFamily="18" charset="0"/>
              </a:rPr>
              <a:t>Albumentations</a:t>
            </a:r>
            <a:r>
              <a:rPr lang="en-US" b="0" i="0" u="none" strike="noStrike" baseline="0" dirty="0">
                <a:latin typeface="Times New Roman" panose="02020603050405020304" pitchFamily="18" charset="0"/>
              </a:rPr>
              <a:t> were introduced to give variations in light and contrast to show various illumination conditions in the real waste images captured. </a:t>
            </a:r>
          </a:p>
          <a:p>
            <a:pPr marR="0" lvl="0" rtl="0"/>
            <a:r>
              <a:rPr lang="en-US" b="0" i="0" u="none" strike="noStrike" baseline="0" dirty="0" err="1">
                <a:latin typeface="Times New Roman" panose="02020603050405020304" pitchFamily="18" charset="0"/>
              </a:rPr>
              <a:t>Colour</a:t>
            </a:r>
            <a:r>
              <a:rPr lang="en-US" b="0" i="0" u="none" strike="noStrike" baseline="0" dirty="0">
                <a:latin typeface="Times New Roman" panose="02020603050405020304" pitchFamily="18" charset="0"/>
              </a:rPr>
              <a:t> became more varied with hue, saturation and value variations, preserving the intended Organic or Recyclable class labels. </a:t>
            </a:r>
          </a:p>
          <a:p>
            <a:pPr marR="0" lvl="0" rtl="0"/>
            <a:r>
              <a:rPr lang="en-US" b="0" i="0" u="none" strike="noStrike" baseline="0" dirty="0">
                <a:latin typeface="Times New Roman" panose="02020603050405020304" pitchFamily="18" charset="0"/>
              </a:rPr>
              <a:t>Affine augmentation, scale translation, rotation and shear help models accommodate different object positioning </a:t>
            </a:r>
            <a:r>
              <a:rPr lang="en-US" b="0" i="0" u="none" strike="noStrike" baseline="0">
                <a:latin typeface="Times New Roman" panose="02020603050405020304" pitchFamily="18" charset="0"/>
              </a:rPr>
              <a:t>and viewpoints. </a:t>
            </a:r>
            <a:endParaRPr lang="en-US" b="0" i="0" u="none" strike="noStrike" baseline="0" dirty="0">
              <a:latin typeface="Times New Roman" panose="02020603050405020304" pitchFamily="18" charset="0"/>
            </a:endParaRPr>
          </a:p>
          <a:p>
            <a:pPr marR="0" lvl="0" rtl="0"/>
            <a:r>
              <a:rPr lang="en-US" b="0" i="0" u="none" strike="noStrike" baseline="0" dirty="0">
                <a:latin typeface="Times New Roman" panose="02020603050405020304" pitchFamily="18" charset="0"/>
              </a:rPr>
              <a:t>Gaussian, motion and median blur were used together with Gaussian and ISO noise to create degraded images. </a:t>
            </a:r>
          </a:p>
          <a:p>
            <a:pPr marR="0" lvl="0" rtl="0"/>
            <a:r>
              <a:rPr lang="en-US" b="0" i="0" u="none" strike="noStrike" baseline="0" dirty="0">
                <a:latin typeface="Times New Roman" panose="02020603050405020304" pitchFamily="18" charset="0"/>
              </a:rPr>
              <a:t>Horizontal flipping and coarse dropout also introduced variability by rotating and obscuring main visual data to some degree. </a:t>
            </a:r>
          </a:p>
        </p:txBody>
      </p:sp>
      <p:pic>
        <p:nvPicPr>
          <p:cNvPr id="4" name="Picture 3" descr="Waste Detection System Based on Data Augmentation and YOLO_EC">
            <a:extLst>
              <a:ext uri="{FF2B5EF4-FFF2-40B4-BE49-F238E27FC236}">
                <a16:creationId xmlns:a16="http://schemas.microsoft.com/office/drawing/2014/main" id="{3F5E43D0-DE25-7700-BCF9-C3383E87142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153533" y="1905000"/>
            <a:ext cx="2964392" cy="2591966"/>
          </a:xfrm>
          <a:prstGeom prst="rect">
            <a:avLst/>
          </a:prstGeom>
          <a:noFill/>
          <a:ln>
            <a:noFill/>
          </a:ln>
        </p:spPr>
      </p:pic>
      <p:pic>
        <p:nvPicPr>
          <p:cNvPr id="5" name="Picture 4" descr="Data Augmentation Using Background Replacement for Automated Sorting of  Littered Waste">
            <a:extLst>
              <a:ext uri="{FF2B5EF4-FFF2-40B4-BE49-F238E27FC236}">
                <a16:creationId xmlns:a16="http://schemas.microsoft.com/office/drawing/2014/main" id="{C10288CD-6EA7-F8DC-E0C6-B1A56F91B19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594245" y="2758027"/>
            <a:ext cx="2292350" cy="3004820"/>
          </a:xfrm>
          <a:prstGeom prst="rect">
            <a:avLst/>
          </a:prstGeom>
          <a:noFill/>
          <a:ln>
            <a:noFill/>
          </a:ln>
        </p:spPr>
      </p:pic>
    </p:spTree>
    <p:extLst>
      <p:ext uri="{BB962C8B-B14F-4D97-AF65-F5344CB8AC3E}">
        <p14:creationId xmlns:p14="http://schemas.microsoft.com/office/powerpoint/2010/main" val="2749865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0F451-4CEF-3D49-6B15-A2323977F73E}"/>
              </a:ext>
            </a:extLst>
          </p:cNvPr>
          <p:cNvSpPr>
            <a:spLocks noGrp="1"/>
          </p:cNvSpPr>
          <p:nvPr>
            <p:ph type="title"/>
          </p:nvPr>
        </p:nvSpPr>
        <p:spPr/>
        <p:txBody>
          <a:bodyPr/>
          <a:lstStyle/>
          <a:p>
            <a:pPr marR="0" rtl="0"/>
            <a:r>
              <a:rPr lang="en-US" b="1" i="0" u="none" strike="noStrike" baseline="0">
                <a:latin typeface="Times New Roman" panose="02020603050405020304" pitchFamily="18" charset="0"/>
              </a:rPr>
              <a:t>Generative AI and Experimental Configuration</a:t>
            </a:r>
          </a:p>
        </p:txBody>
      </p:sp>
      <p:sp>
        <p:nvSpPr>
          <p:cNvPr id="3" name="Text Placeholder 2">
            <a:extLst>
              <a:ext uri="{FF2B5EF4-FFF2-40B4-BE49-F238E27FC236}">
                <a16:creationId xmlns:a16="http://schemas.microsoft.com/office/drawing/2014/main" id="{B60B2D47-0BC1-BD60-1C71-5ED9D5BD3157}"/>
              </a:ext>
            </a:extLst>
          </p:cNvPr>
          <p:cNvSpPr>
            <a:spLocks noGrp="1"/>
          </p:cNvSpPr>
          <p:nvPr>
            <p:ph type="body" idx="1"/>
          </p:nvPr>
        </p:nvSpPr>
        <p:spPr>
          <a:xfrm>
            <a:off x="1451579" y="2015732"/>
            <a:ext cx="5863621" cy="3789645"/>
          </a:xfrm>
        </p:spPr>
        <p:txBody>
          <a:bodyPr>
            <a:normAutofit fontScale="92500" lnSpcReduction="20000"/>
          </a:bodyPr>
          <a:lstStyle/>
          <a:p>
            <a:pPr marR="0" lvl="0" rtl="0"/>
            <a:r>
              <a:rPr lang="en-US" b="0" i="0" u="none" strike="noStrike" baseline="0" dirty="0">
                <a:latin typeface="Times New Roman" panose="02020603050405020304" pitchFamily="18" charset="0"/>
              </a:rPr>
              <a:t>Stable Diffusion 1.5 was experimentally introduced to explore synthetic waste augmentation using generative artificial intelligence. </a:t>
            </a:r>
          </a:p>
          <a:p>
            <a:pPr marR="0" lvl="0" rtl="0"/>
            <a:r>
              <a:rPr lang="en-US" b="0" i="0" u="none" strike="noStrike" baseline="0" dirty="0">
                <a:latin typeface="Times New Roman" panose="02020603050405020304" pitchFamily="18" charset="0"/>
              </a:rPr>
              <a:t>Prompts generated five synthetic Organic images, describing food scraps, banana peels, vegetables and compost materials. </a:t>
            </a:r>
          </a:p>
          <a:p>
            <a:pPr marR="0" lvl="0" rtl="0"/>
            <a:r>
              <a:rPr lang="en-US" b="0" i="0" u="none" strike="noStrike" baseline="0" dirty="0">
                <a:latin typeface="Times New Roman" panose="02020603050405020304" pitchFamily="18" charset="0"/>
              </a:rPr>
              <a:t>Five recyclable images were of plain-background plastic bottles, </a:t>
            </a:r>
            <a:r>
              <a:rPr lang="en-US" b="0" i="0" u="none" strike="noStrike" baseline="0" dirty="0" err="1">
                <a:latin typeface="Times New Roman" panose="02020603050405020304" pitchFamily="18" charset="0"/>
              </a:rPr>
              <a:t>aluminium</a:t>
            </a:r>
            <a:r>
              <a:rPr lang="en-US" b="0" i="0" u="none" strike="noStrike" baseline="0" dirty="0">
                <a:latin typeface="Times New Roman" panose="02020603050405020304" pitchFamily="18" charset="0"/>
              </a:rPr>
              <a:t>, paper, cardboard and glass (</a:t>
            </a:r>
            <a:r>
              <a:rPr lang="en-US" b="0" i="0" u="none" strike="noStrike" baseline="0" dirty="0" err="1">
                <a:latin typeface="Times New Roman" panose="02020603050405020304" pitchFamily="18" charset="0"/>
              </a:rPr>
              <a:t>Nafiz</a:t>
            </a:r>
            <a:r>
              <a:rPr lang="en-US" b="0" i="0" u="none" strike="noStrike" baseline="0" dirty="0">
                <a:latin typeface="Times New Roman" panose="02020603050405020304" pitchFamily="18" charset="0"/>
              </a:rPr>
              <a:t> et al., 2023). </a:t>
            </a:r>
          </a:p>
          <a:p>
            <a:pPr marR="0" lvl="0" rtl="0"/>
            <a:r>
              <a:rPr lang="en-US" b="0" i="0" u="none" strike="noStrike" baseline="0" dirty="0">
                <a:latin typeface="Times New Roman" panose="02020603050405020304" pitchFamily="18" charset="0"/>
              </a:rPr>
              <a:t>This aspect demonstrated that generative models can diversify training without accumulating more physical photographs. </a:t>
            </a:r>
          </a:p>
          <a:p>
            <a:pPr marR="0" lvl="0" rtl="0"/>
            <a:r>
              <a:rPr lang="en-US" b="0" i="0" u="none" strike="noStrike" baseline="0" dirty="0">
                <a:latin typeface="Times New Roman" panose="02020603050405020304" pitchFamily="18" charset="0"/>
              </a:rPr>
              <a:t>Nevertheless, this had no impact on the model results reported because synthetic images were created after the training dataset instantiation.</a:t>
            </a:r>
          </a:p>
        </p:txBody>
      </p:sp>
      <p:pic>
        <p:nvPicPr>
          <p:cNvPr id="4" name="Picture 3" descr="Controlled diffusion model can change material properties in images | MIT  News | Massachusetts Institute of Technology">
            <a:extLst>
              <a:ext uri="{FF2B5EF4-FFF2-40B4-BE49-F238E27FC236}">
                <a16:creationId xmlns:a16="http://schemas.microsoft.com/office/drawing/2014/main" id="{7CE2B3BE-A718-9327-F42B-FCB4EC659B2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61966" y="2657939"/>
            <a:ext cx="3790126" cy="2528423"/>
          </a:xfrm>
          <a:prstGeom prst="rect">
            <a:avLst/>
          </a:prstGeom>
          <a:noFill/>
          <a:ln>
            <a:noFill/>
          </a:ln>
        </p:spPr>
      </p:pic>
    </p:spTree>
    <p:extLst>
      <p:ext uri="{BB962C8B-B14F-4D97-AF65-F5344CB8AC3E}">
        <p14:creationId xmlns:p14="http://schemas.microsoft.com/office/powerpoint/2010/main" val="2678184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F7823-4D7E-3C0B-8B89-807A7B3B7E8D}"/>
              </a:ext>
            </a:extLst>
          </p:cNvPr>
          <p:cNvSpPr>
            <a:spLocks noGrp="1"/>
          </p:cNvSpPr>
          <p:nvPr>
            <p:ph type="title"/>
          </p:nvPr>
        </p:nvSpPr>
        <p:spPr/>
        <p:txBody>
          <a:bodyPr/>
          <a:lstStyle/>
          <a:p>
            <a:pPr marR="0" rtl="0"/>
            <a:r>
              <a:rPr lang="en-US" b="1" i="0" u="none" strike="noStrike" baseline="0">
                <a:latin typeface="Times New Roman" panose="02020603050405020304" pitchFamily="18" charset="0"/>
              </a:rPr>
              <a:t>Deep Learning Models and Training Strategy</a:t>
            </a:r>
          </a:p>
        </p:txBody>
      </p:sp>
      <p:sp>
        <p:nvSpPr>
          <p:cNvPr id="3" name="Text Placeholder 2">
            <a:extLst>
              <a:ext uri="{FF2B5EF4-FFF2-40B4-BE49-F238E27FC236}">
                <a16:creationId xmlns:a16="http://schemas.microsoft.com/office/drawing/2014/main" id="{ACC0CDF3-7E44-1D63-8E8A-B34DB7570F60}"/>
              </a:ext>
            </a:extLst>
          </p:cNvPr>
          <p:cNvSpPr>
            <a:spLocks noGrp="1"/>
          </p:cNvSpPr>
          <p:nvPr>
            <p:ph type="body" idx="1"/>
          </p:nvPr>
        </p:nvSpPr>
        <p:spPr>
          <a:xfrm>
            <a:off x="1451580" y="2015733"/>
            <a:ext cx="6267658" cy="3364342"/>
          </a:xfrm>
        </p:spPr>
        <p:txBody>
          <a:bodyPr>
            <a:normAutofit fontScale="92500" lnSpcReduction="20000"/>
          </a:bodyPr>
          <a:lstStyle/>
          <a:p>
            <a:pPr marR="0" lvl="0" rtl="0"/>
            <a:r>
              <a:rPr lang="en-US" b="0" i="0" u="none" strike="noStrike" baseline="0" dirty="0">
                <a:latin typeface="Times New Roman" panose="02020603050405020304" pitchFamily="18" charset="0"/>
              </a:rPr>
              <a:t>The Custom CNN used four convolutional blocks, including incremental filters, max pooling, batch </a:t>
            </a:r>
            <a:r>
              <a:rPr lang="en-US" b="0" i="0" u="none" strike="noStrike" baseline="0" dirty="0" err="1">
                <a:latin typeface="Times New Roman" panose="02020603050405020304" pitchFamily="18" charset="0"/>
              </a:rPr>
              <a:t>normalisation</a:t>
            </a:r>
            <a:r>
              <a:rPr lang="en-US" b="0" i="0" u="none" strike="noStrike" baseline="0" dirty="0">
                <a:latin typeface="Times New Roman" panose="02020603050405020304" pitchFamily="18" charset="0"/>
              </a:rPr>
              <a:t> and dense layers. </a:t>
            </a:r>
          </a:p>
          <a:p>
            <a:pPr marR="0" lvl="0" rtl="0"/>
            <a:r>
              <a:rPr lang="en-US" b="0" i="0" u="none" strike="noStrike" baseline="0" dirty="0">
                <a:latin typeface="Times New Roman" panose="02020603050405020304" pitchFamily="18" charset="0"/>
              </a:rPr>
              <a:t>MobileNetV2 was a lightweight ImageNet-pretrained network, which is optimized to extract features and can be deployed to resource-constrained systems. </a:t>
            </a:r>
          </a:p>
          <a:p>
            <a:pPr marR="0" lvl="0" rtl="0"/>
            <a:r>
              <a:rPr lang="en-US" b="0" i="0" u="none" strike="noStrike" baseline="0" dirty="0">
                <a:latin typeface="Times New Roman" panose="02020603050405020304" pitchFamily="18" charset="0"/>
              </a:rPr>
              <a:t>ResNet50 used residual learning and skip connections in order to </a:t>
            </a:r>
            <a:r>
              <a:rPr lang="en-US" b="0" i="0" u="none" strike="noStrike" baseline="0" dirty="0" err="1">
                <a:latin typeface="Times New Roman" panose="02020603050405020304" pitchFamily="18" charset="0"/>
              </a:rPr>
              <a:t>generalise</a:t>
            </a:r>
            <a:r>
              <a:rPr lang="en-US" b="0" i="0" u="none" strike="noStrike" baseline="0" dirty="0">
                <a:latin typeface="Times New Roman" panose="02020603050405020304" pitchFamily="18" charset="0"/>
              </a:rPr>
              <a:t> to a far deeper network (Neelakandan et al., 2022). </a:t>
            </a:r>
          </a:p>
          <a:p>
            <a:pPr marR="0" lvl="0" rtl="0"/>
            <a:r>
              <a:rPr lang="en-US" b="0" i="0" u="none" strike="noStrike" baseline="0" dirty="0">
                <a:latin typeface="Times New Roman" panose="02020603050405020304" pitchFamily="18" charset="0"/>
              </a:rPr>
              <a:t>VGG16 employed pretrained hierarchical features as well as sequential small convolution filters that represent a time-tested architecture of transfer-learning benchmarks. </a:t>
            </a:r>
          </a:p>
          <a:p>
            <a:pPr marR="0" lvl="0" rtl="0"/>
            <a:r>
              <a:rPr lang="en-US" b="0" i="0" u="none" strike="noStrike" baseline="0" dirty="0">
                <a:latin typeface="Times New Roman" panose="02020603050405020304" pitchFamily="18" charset="0"/>
              </a:rPr>
              <a:t>All the models employed Adam, binary cross-entropy, a learning rate of 0.0001, callbacks and five training epochs for comparison.</a:t>
            </a:r>
          </a:p>
        </p:txBody>
      </p:sp>
      <p:pic>
        <p:nvPicPr>
          <p:cNvPr id="4" name="Picture 3" descr="Convolutional Neural Network Models in Municipal Solid Waste  Classification: Towards Sustainable Management">
            <a:extLst>
              <a:ext uri="{FF2B5EF4-FFF2-40B4-BE49-F238E27FC236}">
                <a16:creationId xmlns:a16="http://schemas.microsoft.com/office/drawing/2014/main" id="{763606CB-8DC2-44AB-5B10-89180D9CD04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25514" y="2338980"/>
            <a:ext cx="3396479" cy="2528412"/>
          </a:xfrm>
          <a:prstGeom prst="rect">
            <a:avLst/>
          </a:prstGeom>
          <a:noFill/>
          <a:ln>
            <a:noFill/>
          </a:ln>
        </p:spPr>
      </p:pic>
    </p:spTree>
    <p:extLst>
      <p:ext uri="{BB962C8B-B14F-4D97-AF65-F5344CB8AC3E}">
        <p14:creationId xmlns:p14="http://schemas.microsoft.com/office/powerpoint/2010/main" val="2041425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D5E28-C179-62B1-1CB3-8AEF648867CB}"/>
              </a:ext>
            </a:extLst>
          </p:cNvPr>
          <p:cNvSpPr>
            <a:spLocks noGrp="1"/>
          </p:cNvSpPr>
          <p:nvPr>
            <p:ph type="title"/>
          </p:nvPr>
        </p:nvSpPr>
        <p:spPr>
          <a:xfrm>
            <a:off x="1451580" y="495103"/>
            <a:ext cx="9603275" cy="587136"/>
          </a:xfrm>
        </p:spPr>
        <p:txBody>
          <a:bodyPr>
            <a:normAutofit fontScale="90000"/>
          </a:bodyPr>
          <a:lstStyle/>
          <a:p>
            <a:pPr marR="0" rtl="0"/>
            <a:r>
              <a:rPr lang="en-US" b="1" i="0" u="none" strike="noStrike" baseline="0" dirty="0">
                <a:latin typeface="Times New Roman" panose="02020603050405020304" pitchFamily="18" charset="0"/>
              </a:rPr>
              <a:t>Custom CNN Results</a:t>
            </a:r>
          </a:p>
        </p:txBody>
      </p:sp>
      <p:sp>
        <p:nvSpPr>
          <p:cNvPr id="3" name="Text Placeholder 2">
            <a:extLst>
              <a:ext uri="{FF2B5EF4-FFF2-40B4-BE49-F238E27FC236}">
                <a16:creationId xmlns:a16="http://schemas.microsoft.com/office/drawing/2014/main" id="{8CF2567E-DE53-EE91-CD41-4D0B73DBA267}"/>
              </a:ext>
            </a:extLst>
          </p:cNvPr>
          <p:cNvSpPr>
            <a:spLocks noGrp="1"/>
          </p:cNvSpPr>
          <p:nvPr>
            <p:ph type="body" idx="1"/>
          </p:nvPr>
        </p:nvSpPr>
        <p:spPr>
          <a:xfrm>
            <a:off x="1451580" y="1499190"/>
            <a:ext cx="5661602" cy="4327451"/>
          </a:xfrm>
        </p:spPr>
        <p:txBody>
          <a:bodyPr>
            <a:normAutofit lnSpcReduction="10000"/>
          </a:bodyPr>
          <a:lstStyle/>
          <a:p>
            <a:pPr marR="0" lvl="0" rtl="0"/>
            <a:r>
              <a:rPr lang="en-US" b="0" i="0" u="none" strike="noStrike" baseline="0" dirty="0">
                <a:latin typeface="Times New Roman" panose="02020603050405020304" pitchFamily="18" charset="0"/>
              </a:rPr>
              <a:t>The Custom CNN had an evaluation accuracy of 85.87 percent, which is second-best in general among the four architectures that were tested. </a:t>
            </a:r>
          </a:p>
          <a:p>
            <a:pPr marR="0" lvl="0" rtl="0"/>
            <a:r>
              <a:rPr lang="en-US" b="0" i="0" u="none" strike="noStrike" baseline="0" dirty="0">
                <a:latin typeface="Times New Roman" panose="02020603050405020304" pitchFamily="18" charset="0"/>
              </a:rPr>
              <a:t>Its accuracy was 88.66 percent which is fairly accurate positive predictions compared to other alternative models. </a:t>
            </a:r>
          </a:p>
          <a:p>
            <a:pPr marR="0" lvl="0" rtl="0"/>
            <a:r>
              <a:rPr lang="en-US" b="0" i="0" u="none" strike="noStrike" baseline="0" dirty="0">
                <a:latin typeface="Times New Roman" panose="02020603050405020304" pitchFamily="18" charset="0"/>
              </a:rPr>
              <a:t>The recall was 78.06 percent and F1-score was 83.02 percent, leading to a fairly good balanced classification overall (</a:t>
            </a:r>
            <a:r>
              <a:rPr lang="en-US" b="0" i="0" u="none" strike="noStrike" baseline="0" dirty="0" err="1">
                <a:latin typeface="Times New Roman" panose="02020603050405020304" pitchFamily="18" charset="0"/>
              </a:rPr>
              <a:t>Nnamoko</a:t>
            </a:r>
            <a:r>
              <a:rPr lang="en-US" b="0" i="0" u="none" strike="noStrike" baseline="0" dirty="0">
                <a:latin typeface="Times New Roman" panose="02020603050405020304" pitchFamily="18" charset="0"/>
              </a:rPr>
              <a:t>, Barrowclough and Procter, 2022). </a:t>
            </a:r>
          </a:p>
          <a:p>
            <a:pPr marR="0" lvl="0" rtl="0"/>
            <a:r>
              <a:rPr lang="en-US" b="0" i="0" u="none" strike="noStrike" baseline="0" dirty="0">
                <a:latin typeface="Times New Roman" panose="02020603050405020304" pitchFamily="18" charset="0"/>
              </a:rPr>
              <a:t>The correct classification of Organic and Recyclable images </a:t>
            </a:r>
            <a:r>
              <a:rPr lang="en-US" b="0" i="0" u="none" strike="noStrike" baseline="0" dirty="0" err="1">
                <a:latin typeface="Times New Roman" panose="02020603050405020304" pitchFamily="18" charset="0"/>
              </a:rPr>
              <a:t>totalled</a:t>
            </a:r>
            <a:r>
              <a:rPr lang="en-US" b="0" i="0" u="none" strike="noStrike" baseline="0" dirty="0">
                <a:latin typeface="Times New Roman" panose="02020603050405020304" pitchFamily="18" charset="0"/>
              </a:rPr>
              <a:t> 1,290 and 868, respectively. </a:t>
            </a:r>
          </a:p>
          <a:p>
            <a:pPr marR="0" lvl="0" rtl="0"/>
            <a:r>
              <a:rPr lang="en-US" b="0" i="0" u="none" strike="noStrike" baseline="0" dirty="0">
                <a:latin typeface="Times New Roman" panose="02020603050405020304" pitchFamily="18" charset="0"/>
              </a:rPr>
              <a:t>The decay of validation and the increase of training accuracy indicated overfitting or misdistribution despite competitive final evaluation. </a:t>
            </a:r>
          </a:p>
        </p:txBody>
      </p:sp>
      <p:pic>
        <p:nvPicPr>
          <p:cNvPr id="4" name="Picture 3">
            <a:extLst>
              <a:ext uri="{FF2B5EF4-FFF2-40B4-BE49-F238E27FC236}">
                <a16:creationId xmlns:a16="http://schemas.microsoft.com/office/drawing/2014/main" id="{FBDB839C-C996-C92F-6D2F-9F4AA4D8BA87}"/>
              </a:ext>
            </a:extLst>
          </p:cNvPr>
          <p:cNvPicPr>
            <a:picLocks noChangeAspect="1"/>
          </p:cNvPicPr>
          <p:nvPr/>
        </p:nvPicPr>
        <p:blipFill>
          <a:blip r:embed="rId3"/>
          <a:stretch>
            <a:fillRect/>
          </a:stretch>
        </p:blipFill>
        <p:spPr>
          <a:xfrm>
            <a:off x="7467600" y="1838956"/>
            <a:ext cx="2286000" cy="1514475"/>
          </a:xfrm>
          <a:prstGeom prst="rect">
            <a:avLst/>
          </a:prstGeom>
        </p:spPr>
      </p:pic>
      <p:pic>
        <p:nvPicPr>
          <p:cNvPr id="5" name="Picture 4">
            <a:extLst>
              <a:ext uri="{FF2B5EF4-FFF2-40B4-BE49-F238E27FC236}">
                <a16:creationId xmlns:a16="http://schemas.microsoft.com/office/drawing/2014/main" id="{33942714-82BE-3E42-AE13-5E26A445EA81}"/>
              </a:ext>
            </a:extLst>
          </p:cNvPr>
          <p:cNvPicPr>
            <a:picLocks noChangeAspect="1"/>
          </p:cNvPicPr>
          <p:nvPr/>
        </p:nvPicPr>
        <p:blipFill>
          <a:blip r:embed="rId4"/>
          <a:stretch>
            <a:fillRect/>
          </a:stretch>
        </p:blipFill>
        <p:spPr>
          <a:xfrm>
            <a:off x="9863470" y="2706052"/>
            <a:ext cx="2133600" cy="1445895"/>
          </a:xfrm>
          <a:prstGeom prst="rect">
            <a:avLst/>
          </a:prstGeom>
        </p:spPr>
      </p:pic>
      <p:pic>
        <p:nvPicPr>
          <p:cNvPr id="6" name="Picture 5">
            <a:extLst>
              <a:ext uri="{FF2B5EF4-FFF2-40B4-BE49-F238E27FC236}">
                <a16:creationId xmlns:a16="http://schemas.microsoft.com/office/drawing/2014/main" id="{42D73031-9BEC-E251-26E6-577760959593}"/>
              </a:ext>
            </a:extLst>
          </p:cNvPr>
          <p:cNvPicPr>
            <a:picLocks noChangeAspect="1"/>
          </p:cNvPicPr>
          <p:nvPr/>
        </p:nvPicPr>
        <p:blipFill>
          <a:blip r:embed="rId5"/>
          <a:stretch>
            <a:fillRect/>
          </a:stretch>
        </p:blipFill>
        <p:spPr>
          <a:xfrm>
            <a:off x="7620000" y="3897974"/>
            <a:ext cx="1981200" cy="1744980"/>
          </a:xfrm>
          <a:prstGeom prst="rect">
            <a:avLst/>
          </a:prstGeom>
        </p:spPr>
      </p:pic>
    </p:spTree>
    <p:extLst>
      <p:ext uri="{BB962C8B-B14F-4D97-AF65-F5344CB8AC3E}">
        <p14:creationId xmlns:p14="http://schemas.microsoft.com/office/powerpoint/2010/main" val="7271278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85994-419C-7DA6-6234-CA1F3EBB5CEE}"/>
              </a:ext>
            </a:extLst>
          </p:cNvPr>
          <p:cNvSpPr>
            <a:spLocks noGrp="1"/>
          </p:cNvSpPr>
          <p:nvPr>
            <p:ph type="title"/>
          </p:nvPr>
        </p:nvSpPr>
        <p:spPr>
          <a:xfrm>
            <a:off x="1451579" y="666296"/>
            <a:ext cx="9603275" cy="587136"/>
          </a:xfrm>
        </p:spPr>
        <p:txBody>
          <a:bodyPr>
            <a:normAutofit fontScale="90000"/>
          </a:bodyPr>
          <a:lstStyle/>
          <a:p>
            <a:pPr marR="0" rtl="0"/>
            <a:r>
              <a:rPr lang="en-US" b="1" i="0" u="none" strike="noStrike" baseline="0" dirty="0">
                <a:latin typeface="Times New Roman" panose="02020603050405020304" pitchFamily="18" charset="0"/>
              </a:rPr>
              <a:t>MobileNetV2 Results</a:t>
            </a:r>
          </a:p>
        </p:txBody>
      </p:sp>
      <p:sp>
        <p:nvSpPr>
          <p:cNvPr id="3" name="Text Placeholder 2">
            <a:extLst>
              <a:ext uri="{FF2B5EF4-FFF2-40B4-BE49-F238E27FC236}">
                <a16:creationId xmlns:a16="http://schemas.microsoft.com/office/drawing/2014/main" id="{D0DA3DA9-A7BB-D382-E8C8-13F3B741ECDE}"/>
              </a:ext>
            </a:extLst>
          </p:cNvPr>
          <p:cNvSpPr>
            <a:spLocks noGrp="1"/>
          </p:cNvSpPr>
          <p:nvPr>
            <p:ph type="body" idx="1"/>
          </p:nvPr>
        </p:nvSpPr>
        <p:spPr>
          <a:xfrm>
            <a:off x="1451580" y="1499191"/>
            <a:ext cx="5682868" cy="4348715"/>
          </a:xfrm>
        </p:spPr>
        <p:txBody>
          <a:bodyPr>
            <a:normAutofit fontScale="92500" lnSpcReduction="10000"/>
          </a:bodyPr>
          <a:lstStyle/>
          <a:p>
            <a:pPr marR="0" lvl="0" rtl="0"/>
            <a:r>
              <a:rPr lang="en-US" b="0" i="0" u="none" strike="noStrike" baseline="0">
                <a:latin typeface="Times New Roman" panose="02020603050405020304" pitchFamily="18" charset="0"/>
              </a:rPr>
              <a:t>MobileNetV2 was the lowest evaluation accuracy with 56.31 percent even though it achieved 88.16 percent training accuracy. </a:t>
            </a:r>
          </a:p>
          <a:p>
            <a:pPr marR="0" lvl="0" rtl="0"/>
            <a:r>
              <a:rPr lang="en-US" b="0" i="0" u="none" strike="noStrike" baseline="0">
                <a:latin typeface="Times New Roman" panose="02020603050405020304" pitchFamily="18" charset="0"/>
              </a:rPr>
              <a:t>It had only 50.36 percent accuracy, thus revealing many false positive estimates of the Recyclable target genre (Sayem et al., 2025). </a:t>
            </a:r>
          </a:p>
          <a:p>
            <a:pPr marR="0" lvl="0" rtl="0"/>
            <a:r>
              <a:rPr lang="en-US" b="0" i="0" u="none" strike="noStrike" baseline="0">
                <a:latin typeface="Times New Roman" panose="02020603050405020304" pitchFamily="18" charset="0"/>
              </a:rPr>
              <a:t>The highest recall of 87.05 percent was achieved in the model, as the prediction had a high inclination towards the Recyclable category. </a:t>
            </a:r>
          </a:p>
          <a:p>
            <a:pPr marR="0" lvl="0" rtl="0"/>
            <a:r>
              <a:rPr lang="en-US" b="0" i="0" u="none" strike="noStrike" baseline="0">
                <a:latin typeface="Times New Roman" panose="02020603050405020304" pitchFamily="18" charset="0"/>
              </a:rPr>
              <a:t>The resultant F1-score was 63.81 percent, and this confirms that the high recall did not go hand in hand with balanced classification performance. </a:t>
            </a:r>
          </a:p>
          <a:p>
            <a:pPr marR="0" lvl="0" rtl="0"/>
            <a:r>
              <a:rPr lang="en-US" b="0" i="0" u="none" strike="noStrike" baseline="0">
                <a:latin typeface="Times New Roman" panose="02020603050405020304" pitchFamily="18" charset="0"/>
              </a:rPr>
              <a:t>High training-evaluation incongruity was found with low generalisation in the adapted frozen-base, augmentation and five-epoch training set-up. </a:t>
            </a:r>
          </a:p>
        </p:txBody>
      </p:sp>
      <p:pic>
        <p:nvPicPr>
          <p:cNvPr id="4" name="Picture 3">
            <a:extLst>
              <a:ext uri="{FF2B5EF4-FFF2-40B4-BE49-F238E27FC236}">
                <a16:creationId xmlns:a16="http://schemas.microsoft.com/office/drawing/2014/main" id="{85DFDA53-E574-5553-4A5A-F4B71AB5F198}"/>
              </a:ext>
            </a:extLst>
          </p:cNvPr>
          <p:cNvPicPr>
            <a:picLocks noChangeAspect="1"/>
          </p:cNvPicPr>
          <p:nvPr/>
        </p:nvPicPr>
        <p:blipFill>
          <a:blip r:embed="rId3"/>
          <a:stretch>
            <a:fillRect/>
          </a:stretch>
        </p:blipFill>
        <p:spPr>
          <a:xfrm>
            <a:off x="7274183" y="1482185"/>
            <a:ext cx="2103733" cy="1411200"/>
          </a:xfrm>
          <a:prstGeom prst="rect">
            <a:avLst/>
          </a:prstGeom>
        </p:spPr>
      </p:pic>
      <p:pic>
        <p:nvPicPr>
          <p:cNvPr id="5" name="Picture 4">
            <a:extLst>
              <a:ext uri="{FF2B5EF4-FFF2-40B4-BE49-F238E27FC236}">
                <a16:creationId xmlns:a16="http://schemas.microsoft.com/office/drawing/2014/main" id="{1E8FEB2D-E892-75E8-939C-B6A0254BEEF2}"/>
              </a:ext>
            </a:extLst>
          </p:cNvPr>
          <p:cNvPicPr>
            <a:picLocks noChangeAspect="1"/>
          </p:cNvPicPr>
          <p:nvPr/>
        </p:nvPicPr>
        <p:blipFill>
          <a:blip r:embed="rId4"/>
          <a:stretch>
            <a:fillRect/>
          </a:stretch>
        </p:blipFill>
        <p:spPr>
          <a:xfrm>
            <a:off x="9782433" y="1446300"/>
            <a:ext cx="2103733" cy="1427302"/>
          </a:xfrm>
          <a:prstGeom prst="rect">
            <a:avLst/>
          </a:prstGeom>
        </p:spPr>
      </p:pic>
      <p:pic>
        <p:nvPicPr>
          <p:cNvPr id="6" name="Picture 5">
            <a:extLst>
              <a:ext uri="{FF2B5EF4-FFF2-40B4-BE49-F238E27FC236}">
                <a16:creationId xmlns:a16="http://schemas.microsoft.com/office/drawing/2014/main" id="{893E738B-E178-3911-1735-E2036C958BD6}"/>
              </a:ext>
            </a:extLst>
          </p:cNvPr>
          <p:cNvPicPr>
            <a:picLocks noChangeAspect="1"/>
          </p:cNvPicPr>
          <p:nvPr/>
        </p:nvPicPr>
        <p:blipFill>
          <a:blip r:embed="rId5"/>
          <a:stretch>
            <a:fillRect/>
          </a:stretch>
        </p:blipFill>
        <p:spPr>
          <a:xfrm>
            <a:off x="8232170" y="3220216"/>
            <a:ext cx="2508250" cy="2302510"/>
          </a:xfrm>
          <a:prstGeom prst="rect">
            <a:avLst/>
          </a:prstGeom>
        </p:spPr>
      </p:pic>
    </p:spTree>
    <p:extLst>
      <p:ext uri="{BB962C8B-B14F-4D97-AF65-F5344CB8AC3E}">
        <p14:creationId xmlns:p14="http://schemas.microsoft.com/office/powerpoint/2010/main" val="3222525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C947B-7E38-3A7A-49AC-E5D3D2D7DB48}"/>
              </a:ext>
            </a:extLst>
          </p:cNvPr>
          <p:cNvSpPr>
            <a:spLocks noGrp="1"/>
          </p:cNvSpPr>
          <p:nvPr>
            <p:ph type="title"/>
          </p:nvPr>
        </p:nvSpPr>
        <p:spPr>
          <a:xfrm>
            <a:off x="1451579" y="804520"/>
            <a:ext cx="9603275" cy="587136"/>
          </a:xfrm>
        </p:spPr>
        <p:txBody>
          <a:bodyPr>
            <a:normAutofit fontScale="90000"/>
          </a:bodyPr>
          <a:lstStyle/>
          <a:p>
            <a:pPr marR="0" rtl="0"/>
            <a:r>
              <a:rPr lang="en-US" b="1" i="0" u="none" strike="noStrike" baseline="0">
                <a:latin typeface="Times New Roman" panose="02020603050405020304" pitchFamily="18" charset="0"/>
              </a:rPr>
              <a:t>ResNet50 Results</a:t>
            </a:r>
          </a:p>
        </p:txBody>
      </p:sp>
      <p:sp>
        <p:nvSpPr>
          <p:cNvPr id="3" name="Text Placeholder 2">
            <a:extLst>
              <a:ext uri="{FF2B5EF4-FFF2-40B4-BE49-F238E27FC236}">
                <a16:creationId xmlns:a16="http://schemas.microsoft.com/office/drawing/2014/main" id="{7B1DE205-1FDE-6B4E-B473-AEAFA6FD3F28}"/>
              </a:ext>
            </a:extLst>
          </p:cNvPr>
          <p:cNvSpPr>
            <a:spLocks noGrp="1"/>
          </p:cNvSpPr>
          <p:nvPr>
            <p:ph type="body" idx="1"/>
          </p:nvPr>
        </p:nvSpPr>
        <p:spPr>
          <a:xfrm>
            <a:off x="1451580" y="1594884"/>
            <a:ext cx="5650969" cy="4210493"/>
          </a:xfrm>
        </p:spPr>
        <p:txBody>
          <a:bodyPr>
            <a:normAutofit fontScale="92500" lnSpcReduction="10000"/>
          </a:bodyPr>
          <a:lstStyle/>
          <a:p>
            <a:pPr marR="0" lvl="0" rtl="0"/>
            <a:r>
              <a:rPr lang="en-US" b="0" i="0" u="none" strike="noStrike" baseline="0" dirty="0">
                <a:latin typeface="Times New Roman" panose="02020603050405020304" pitchFamily="18" charset="0"/>
              </a:rPr>
              <a:t>ResNet50 achieved an evaluation accuracy of 79.63 percent, a mid-range among </a:t>
            </a:r>
            <a:r>
              <a:rPr lang="en-US" b="0" i="0" u="none" strike="noStrike" baseline="0" dirty="0" err="1">
                <a:latin typeface="Times New Roman" panose="02020603050405020304" pitchFamily="18" charset="0"/>
              </a:rPr>
              <a:t>MobileNet</a:t>
            </a:r>
            <a:r>
              <a:rPr lang="en-US" b="0" i="0" u="none" strike="noStrike" baseline="0" dirty="0">
                <a:latin typeface="Times New Roman" panose="02020603050405020304" pitchFamily="18" charset="0"/>
              </a:rPr>
              <a:t> V2 and the two most potent architectures. </a:t>
            </a:r>
          </a:p>
          <a:p>
            <a:pPr marR="0" lvl="0" rtl="0"/>
            <a:r>
              <a:rPr lang="en-US" b="0" i="0" u="none" strike="noStrike" baseline="0" dirty="0">
                <a:latin typeface="Times New Roman" panose="02020603050405020304" pitchFamily="18" charset="0"/>
              </a:rPr>
              <a:t>The reported precision, recall, and F1-score are approximately 76.98 percent indicating that the overall classification </a:t>
            </a:r>
            <a:r>
              <a:rPr lang="en-US" b="0" i="0" u="none" strike="noStrike" baseline="0" dirty="0" err="1">
                <a:latin typeface="Times New Roman" panose="02020603050405020304" pitchFamily="18" charset="0"/>
              </a:rPr>
              <a:t>behaviour</a:t>
            </a:r>
            <a:r>
              <a:rPr lang="en-US" b="0" i="0" u="none" strike="noStrike" baseline="0" dirty="0">
                <a:latin typeface="Times New Roman" panose="02020603050405020304" pitchFamily="18" charset="0"/>
              </a:rPr>
              <a:t> is relatively balanced. </a:t>
            </a:r>
          </a:p>
          <a:p>
            <a:pPr marR="0" lvl="0" rtl="0"/>
            <a:r>
              <a:rPr lang="en-US" b="0" i="0" u="none" strike="noStrike" baseline="0" dirty="0">
                <a:latin typeface="Times New Roman" panose="02020603050405020304" pitchFamily="18" charset="0"/>
              </a:rPr>
              <a:t>The total number of correctly classified Organic and Recyclable images was 1,145 and 856 respectively (Wang, 2024). </a:t>
            </a:r>
          </a:p>
          <a:p>
            <a:pPr marR="0" lvl="0" rtl="0"/>
            <a:r>
              <a:rPr lang="en-US" b="0" i="0" u="none" strike="noStrike" baseline="0" dirty="0">
                <a:latin typeface="Times New Roman" panose="02020603050405020304" pitchFamily="18" charset="0"/>
              </a:rPr>
              <a:t>The misclassification directions used had 256 images each, which implies that the bias in classes is not as significant as in MobileNetV2. </a:t>
            </a:r>
          </a:p>
          <a:p>
            <a:pPr marR="0" lvl="0" rtl="0"/>
            <a:r>
              <a:rPr lang="en-US" b="0" i="0" u="none" strike="noStrike" baseline="0" dirty="0">
                <a:latin typeface="Times New Roman" panose="02020603050405020304" pitchFamily="18" charset="0"/>
              </a:rPr>
              <a:t>Validation accuracy declined with prior improvement and validation loss improved signifying limitations later </a:t>
            </a:r>
            <a:r>
              <a:rPr lang="en-US" b="0" i="0" u="none" strike="noStrike" baseline="0" dirty="0" err="1">
                <a:latin typeface="Times New Roman" panose="02020603050405020304" pitchFamily="18" charset="0"/>
              </a:rPr>
              <a:t>generalisation</a:t>
            </a:r>
            <a:r>
              <a:rPr lang="en-US" b="0" i="0" u="none" strike="noStrike" baseline="0" dirty="0">
                <a:latin typeface="Times New Roman" panose="02020603050405020304" pitchFamily="18" charset="0"/>
              </a:rPr>
              <a:t> performance. </a:t>
            </a:r>
          </a:p>
        </p:txBody>
      </p:sp>
      <p:pic>
        <p:nvPicPr>
          <p:cNvPr id="4" name="Picture 3">
            <a:extLst>
              <a:ext uri="{FF2B5EF4-FFF2-40B4-BE49-F238E27FC236}">
                <a16:creationId xmlns:a16="http://schemas.microsoft.com/office/drawing/2014/main" id="{06B85621-C2E1-5C37-5AA0-3A3ADD63280C}"/>
              </a:ext>
            </a:extLst>
          </p:cNvPr>
          <p:cNvPicPr>
            <a:picLocks noChangeAspect="1"/>
          </p:cNvPicPr>
          <p:nvPr/>
        </p:nvPicPr>
        <p:blipFill>
          <a:blip r:embed="rId3"/>
          <a:stretch>
            <a:fillRect/>
          </a:stretch>
        </p:blipFill>
        <p:spPr>
          <a:xfrm>
            <a:off x="7357732" y="1594884"/>
            <a:ext cx="2209994" cy="1456882"/>
          </a:xfrm>
          <a:prstGeom prst="rect">
            <a:avLst/>
          </a:prstGeom>
        </p:spPr>
      </p:pic>
      <p:pic>
        <p:nvPicPr>
          <p:cNvPr id="5" name="Picture 4">
            <a:extLst>
              <a:ext uri="{FF2B5EF4-FFF2-40B4-BE49-F238E27FC236}">
                <a16:creationId xmlns:a16="http://schemas.microsoft.com/office/drawing/2014/main" id="{C6A11330-62B3-C55A-19A2-7E681EAA5C6F}"/>
              </a:ext>
            </a:extLst>
          </p:cNvPr>
          <p:cNvPicPr>
            <a:picLocks noChangeAspect="1"/>
          </p:cNvPicPr>
          <p:nvPr/>
        </p:nvPicPr>
        <p:blipFill>
          <a:blip r:embed="rId4"/>
          <a:stretch>
            <a:fillRect/>
          </a:stretch>
        </p:blipFill>
        <p:spPr>
          <a:xfrm>
            <a:off x="9822909" y="1594884"/>
            <a:ext cx="2158643" cy="1456882"/>
          </a:xfrm>
          <a:prstGeom prst="rect">
            <a:avLst/>
          </a:prstGeom>
        </p:spPr>
      </p:pic>
      <p:pic>
        <p:nvPicPr>
          <p:cNvPr id="6" name="Picture 5">
            <a:extLst>
              <a:ext uri="{FF2B5EF4-FFF2-40B4-BE49-F238E27FC236}">
                <a16:creationId xmlns:a16="http://schemas.microsoft.com/office/drawing/2014/main" id="{0E9F0C86-FAC1-2A1A-8555-0B68039EBD44}"/>
              </a:ext>
            </a:extLst>
          </p:cNvPr>
          <p:cNvPicPr>
            <a:picLocks noChangeAspect="1"/>
          </p:cNvPicPr>
          <p:nvPr/>
        </p:nvPicPr>
        <p:blipFill>
          <a:blip r:embed="rId5"/>
          <a:stretch>
            <a:fillRect/>
          </a:stretch>
        </p:blipFill>
        <p:spPr>
          <a:xfrm>
            <a:off x="8605258" y="3254994"/>
            <a:ext cx="2091055" cy="1866265"/>
          </a:xfrm>
          <a:prstGeom prst="rect">
            <a:avLst/>
          </a:prstGeom>
        </p:spPr>
      </p:pic>
    </p:spTree>
    <p:extLst>
      <p:ext uri="{BB962C8B-B14F-4D97-AF65-F5344CB8AC3E}">
        <p14:creationId xmlns:p14="http://schemas.microsoft.com/office/powerpoint/2010/main" val="3919864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DFA92-E689-2A41-EC09-1C08EC2C9DE7}"/>
              </a:ext>
            </a:extLst>
          </p:cNvPr>
          <p:cNvSpPr>
            <a:spLocks noGrp="1"/>
          </p:cNvSpPr>
          <p:nvPr>
            <p:ph type="title"/>
          </p:nvPr>
        </p:nvSpPr>
        <p:spPr>
          <a:xfrm>
            <a:off x="1451579" y="804520"/>
            <a:ext cx="9603275" cy="587136"/>
          </a:xfrm>
        </p:spPr>
        <p:txBody>
          <a:bodyPr>
            <a:normAutofit fontScale="90000"/>
          </a:bodyPr>
          <a:lstStyle/>
          <a:p>
            <a:pPr marR="0" rtl="0"/>
            <a:r>
              <a:rPr lang="en-US" b="1" i="0" u="none" strike="noStrike" baseline="0" dirty="0">
                <a:latin typeface="Times New Roman" panose="02020603050405020304" pitchFamily="18" charset="0"/>
              </a:rPr>
              <a:t>VGG16 Results</a:t>
            </a:r>
          </a:p>
        </p:txBody>
      </p:sp>
      <p:sp>
        <p:nvSpPr>
          <p:cNvPr id="3" name="Text Placeholder 2">
            <a:extLst>
              <a:ext uri="{FF2B5EF4-FFF2-40B4-BE49-F238E27FC236}">
                <a16:creationId xmlns:a16="http://schemas.microsoft.com/office/drawing/2014/main" id="{5AA4B89F-A6D4-E1C4-934A-375D36201A1E}"/>
              </a:ext>
            </a:extLst>
          </p:cNvPr>
          <p:cNvSpPr>
            <a:spLocks noGrp="1"/>
          </p:cNvSpPr>
          <p:nvPr>
            <p:ph type="body" idx="1"/>
          </p:nvPr>
        </p:nvSpPr>
        <p:spPr>
          <a:xfrm>
            <a:off x="1451580" y="1637414"/>
            <a:ext cx="6108170" cy="4136065"/>
          </a:xfrm>
        </p:spPr>
        <p:txBody>
          <a:bodyPr>
            <a:normAutofit lnSpcReduction="10000"/>
          </a:bodyPr>
          <a:lstStyle/>
          <a:p>
            <a:pPr marR="0" lvl="0" rtl="0"/>
            <a:r>
              <a:rPr lang="en-US" b="0" i="0" u="none" strike="noStrike" baseline="0" dirty="0">
                <a:latin typeface="Times New Roman" panose="02020603050405020304" pitchFamily="18" charset="0"/>
              </a:rPr>
              <a:t>VGG16 is the most accurately evaluated with 87.15 percent and thus the most suitable overall experimental model. </a:t>
            </a:r>
          </a:p>
          <a:p>
            <a:pPr marR="0" lvl="0" rtl="0"/>
            <a:r>
              <a:rPr lang="en-US" b="0" i="0" u="none" strike="noStrike" baseline="0" dirty="0">
                <a:latin typeface="Times New Roman" panose="02020603050405020304" pitchFamily="18" charset="0"/>
              </a:rPr>
              <a:t>It was also the most accurate at 92.28 percent, indicating relatively few false positive predictions Recyclable. </a:t>
            </a:r>
          </a:p>
          <a:p>
            <a:pPr marR="0" lvl="0" rtl="0"/>
            <a:r>
              <a:rPr lang="en-US" b="0" i="0" u="none" strike="noStrike" baseline="0" dirty="0">
                <a:latin typeface="Times New Roman" panose="02020603050405020304" pitchFamily="18" charset="0"/>
              </a:rPr>
              <a:t>The best overall metric balance was attained with a recall of 77.43 percent and a F1-score of 84.21 percent (Yong, Ma, Sun and Du, 2023). </a:t>
            </a:r>
          </a:p>
          <a:p>
            <a:pPr marR="0" lvl="0" rtl="0"/>
            <a:r>
              <a:rPr lang="en-US" b="0" i="0" u="none" strike="noStrike" baseline="0" dirty="0">
                <a:latin typeface="Times New Roman" panose="02020603050405020304" pitchFamily="18" charset="0"/>
              </a:rPr>
              <a:t>The confusion table indicated that many of the Organic and Recyclable images were correctly classified in the test data: 1,329 and 861, respectively. </a:t>
            </a:r>
          </a:p>
          <a:p>
            <a:pPr marR="0" lvl="0" rtl="0"/>
            <a:r>
              <a:rPr lang="en-US" b="0" i="0" u="none" strike="noStrike" baseline="0" dirty="0">
                <a:latin typeface="Times New Roman" panose="02020603050405020304" pitchFamily="18" charset="0"/>
              </a:rPr>
              <a:t>The accuracy of validation did not vary greatly, which explains why VGG16 can be considered as the architecture of choice in the specific experimental setting. </a:t>
            </a:r>
          </a:p>
        </p:txBody>
      </p:sp>
      <p:pic>
        <p:nvPicPr>
          <p:cNvPr id="4" name="Picture 3">
            <a:extLst>
              <a:ext uri="{FF2B5EF4-FFF2-40B4-BE49-F238E27FC236}">
                <a16:creationId xmlns:a16="http://schemas.microsoft.com/office/drawing/2014/main" id="{D5311A2A-E5CB-5F09-8507-C1837C695556}"/>
              </a:ext>
            </a:extLst>
          </p:cNvPr>
          <p:cNvPicPr>
            <a:picLocks noChangeAspect="1"/>
          </p:cNvPicPr>
          <p:nvPr/>
        </p:nvPicPr>
        <p:blipFill>
          <a:blip r:embed="rId3"/>
          <a:stretch>
            <a:fillRect/>
          </a:stretch>
        </p:blipFill>
        <p:spPr>
          <a:xfrm>
            <a:off x="7855704" y="1637415"/>
            <a:ext cx="2021943" cy="1356324"/>
          </a:xfrm>
          <a:prstGeom prst="rect">
            <a:avLst/>
          </a:prstGeom>
        </p:spPr>
      </p:pic>
      <p:pic>
        <p:nvPicPr>
          <p:cNvPr id="5" name="Picture 4">
            <a:extLst>
              <a:ext uri="{FF2B5EF4-FFF2-40B4-BE49-F238E27FC236}">
                <a16:creationId xmlns:a16="http://schemas.microsoft.com/office/drawing/2014/main" id="{B7F1D9FD-4906-4C9E-B16A-B900EDC9B712}"/>
              </a:ext>
            </a:extLst>
          </p:cNvPr>
          <p:cNvPicPr>
            <a:picLocks noChangeAspect="1"/>
          </p:cNvPicPr>
          <p:nvPr/>
        </p:nvPicPr>
        <p:blipFill>
          <a:blip r:embed="rId4"/>
          <a:stretch>
            <a:fillRect/>
          </a:stretch>
        </p:blipFill>
        <p:spPr>
          <a:xfrm>
            <a:off x="10058117" y="1637414"/>
            <a:ext cx="1993473" cy="1373151"/>
          </a:xfrm>
          <a:prstGeom prst="rect">
            <a:avLst/>
          </a:prstGeom>
        </p:spPr>
      </p:pic>
      <p:pic>
        <p:nvPicPr>
          <p:cNvPr id="6" name="Picture 5">
            <a:extLst>
              <a:ext uri="{FF2B5EF4-FFF2-40B4-BE49-F238E27FC236}">
                <a16:creationId xmlns:a16="http://schemas.microsoft.com/office/drawing/2014/main" id="{535ACF39-C8B7-3F22-67AC-E151010BC1DA}"/>
              </a:ext>
            </a:extLst>
          </p:cNvPr>
          <p:cNvPicPr>
            <a:picLocks noChangeAspect="1"/>
          </p:cNvPicPr>
          <p:nvPr/>
        </p:nvPicPr>
        <p:blipFill>
          <a:blip r:embed="rId5"/>
          <a:stretch>
            <a:fillRect/>
          </a:stretch>
        </p:blipFill>
        <p:spPr>
          <a:xfrm>
            <a:off x="8684122" y="3239498"/>
            <a:ext cx="2387049" cy="2148551"/>
          </a:xfrm>
          <a:prstGeom prst="rect">
            <a:avLst/>
          </a:prstGeom>
        </p:spPr>
      </p:pic>
    </p:spTree>
    <p:extLst>
      <p:ext uri="{BB962C8B-B14F-4D97-AF65-F5344CB8AC3E}">
        <p14:creationId xmlns:p14="http://schemas.microsoft.com/office/powerpoint/2010/main" val="14696756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17BCB-2D1C-4EDC-F021-0D3A48BF0BE3}"/>
              </a:ext>
            </a:extLst>
          </p:cNvPr>
          <p:cNvSpPr>
            <a:spLocks noGrp="1"/>
          </p:cNvSpPr>
          <p:nvPr>
            <p:ph type="title"/>
          </p:nvPr>
        </p:nvSpPr>
        <p:spPr/>
        <p:txBody>
          <a:bodyPr/>
          <a:lstStyle/>
          <a:p>
            <a:pPr marR="0" rtl="0"/>
            <a:r>
              <a:rPr lang="en-US" b="1" i="0" u="none" strike="noStrike" baseline="0">
                <a:latin typeface="Times New Roman" panose="02020603050405020304" pitchFamily="18" charset="0"/>
              </a:rPr>
              <a:t>Comparative Model Performance</a:t>
            </a:r>
          </a:p>
        </p:txBody>
      </p:sp>
      <p:sp>
        <p:nvSpPr>
          <p:cNvPr id="3" name="Text Placeholder 2">
            <a:extLst>
              <a:ext uri="{FF2B5EF4-FFF2-40B4-BE49-F238E27FC236}">
                <a16:creationId xmlns:a16="http://schemas.microsoft.com/office/drawing/2014/main" id="{BCF9FEF3-2C8E-37CE-13AD-73D3EC1E060A}"/>
              </a:ext>
            </a:extLst>
          </p:cNvPr>
          <p:cNvSpPr>
            <a:spLocks noGrp="1"/>
          </p:cNvSpPr>
          <p:nvPr>
            <p:ph type="body" idx="1"/>
          </p:nvPr>
        </p:nvSpPr>
        <p:spPr>
          <a:xfrm>
            <a:off x="1451579" y="1930672"/>
            <a:ext cx="5215034" cy="3704584"/>
          </a:xfrm>
        </p:spPr>
        <p:txBody>
          <a:bodyPr>
            <a:normAutofit fontScale="92500" lnSpcReduction="10000"/>
          </a:bodyPr>
          <a:lstStyle/>
          <a:p>
            <a:pPr marR="0" lvl="0" rtl="0"/>
            <a:r>
              <a:rPr lang="en-US" sz="1600" b="0" i="0" u="none" strike="noStrike" baseline="0" dirty="0">
                <a:latin typeface="Times New Roman" panose="02020603050405020304" pitchFamily="18" charset="0"/>
              </a:rPr>
              <a:t>Final comparison VGG16 had the best accuracy (87.15%) and precision (92.28 percent). </a:t>
            </a:r>
          </a:p>
          <a:p>
            <a:pPr marR="0" lvl="0" rtl="0"/>
            <a:r>
              <a:rPr lang="en-US" sz="1600" b="0" i="0" u="none" strike="noStrike" baseline="0" dirty="0">
                <a:latin typeface="Times New Roman" panose="02020603050405020304" pitchFamily="18" charset="0"/>
              </a:rPr>
              <a:t>Custom CNN was close behind, with an accuracy of 85.87 percent and 83.02 percent F1-score without a pretrained feature extractor. </a:t>
            </a:r>
          </a:p>
          <a:p>
            <a:pPr marR="0" lvl="0" rtl="0"/>
            <a:r>
              <a:rPr lang="en-US" sz="1600" b="0" i="0" u="none" strike="noStrike" baseline="0" dirty="0">
                <a:latin typeface="Times New Roman" panose="02020603050405020304" pitchFamily="18" charset="0"/>
              </a:rPr>
              <a:t>The performance of ResNet50 was moderate and relatively balanced, with an accuracy of 79.63 percent and an F1-score of approximately 76.98. </a:t>
            </a:r>
          </a:p>
          <a:p>
            <a:pPr marR="0" lvl="0" rtl="0"/>
            <a:r>
              <a:rPr lang="en-US" sz="1600" b="0" i="0" u="none" strike="noStrike" baseline="0" dirty="0">
                <a:latin typeface="Times New Roman" panose="02020603050405020304" pitchFamily="18" charset="0"/>
              </a:rPr>
              <a:t>MobileNetV2 was the lowest in accuracy and F1-score, yet the Recyclable recall of the model obtained the highest value (Zhou et al., 2024). </a:t>
            </a:r>
          </a:p>
          <a:p>
            <a:pPr marR="0" lvl="0" rtl="0"/>
            <a:r>
              <a:rPr lang="en-US" sz="1600" b="0" i="0" u="none" strike="noStrike" baseline="0" dirty="0">
                <a:latin typeface="Times New Roman" panose="02020603050405020304" pitchFamily="18" charset="0"/>
              </a:rPr>
              <a:t>The evidence integrated shows that architecture choice should be made on the basis of accuracy, precision, recall, F1-score and error patterns rather than popularity. </a:t>
            </a:r>
          </a:p>
        </p:txBody>
      </p:sp>
      <p:pic>
        <p:nvPicPr>
          <p:cNvPr id="4" name="Picture 3">
            <a:extLst>
              <a:ext uri="{FF2B5EF4-FFF2-40B4-BE49-F238E27FC236}">
                <a16:creationId xmlns:a16="http://schemas.microsoft.com/office/drawing/2014/main" id="{C3D393C4-0494-041E-88EE-8E407D02B4A4}"/>
              </a:ext>
            </a:extLst>
          </p:cNvPr>
          <p:cNvPicPr>
            <a:picLocks noChangeAspect="1"/>
          </p:cNvPicPr>
          <p:nvPr/>
        </p:nvPicPr>
        <p:blipFill>
          <a:blip r:embed="rId3"/>
          <a:stretch>
            <a:fillRect/>
          </a:stretch>
        </p:blipFill>
        <p:spPr>
          <a:xfrm>
            <a:off x="8478933" y="1840778"/>
            <a:ext cx="2477385" cy="1595376"/>
          </a:xfrm>
          <a:prstGeom prst="rect">
            <a:avLst/>
          </a:prstGeom>
        </p:spPr>
      </p:pic>
      <p:graphicFrame>
        <p:nvGraphicFramePr>
          <p:cNvPr id="10" name="Table 9">
            <a:extLst>
              <a:ext uri="{FF2B5EF4-FFF2-40B4-BE49-F238E27FC236}">
                <a16:creationId xmlns:a16="http://schemas.microsoft.com/office/drawing/2014/main" id="{1E8FB5C3-7FBA-74B0-BE1A-6E7EDB4E193A}"/>
              </a:ext>
            </a:extLst>
          </p:cNvPr>
          <p:cNvGraphicFramePr>
            <a:graphicFrameLocks noGrp="1"/>
          </p:cNvGraphicFramePr>
          <p:nvPr>
            <p:extLst>
              <p:ext uri="{D42A27DB-BD31-4B8C-83A1-F6EECF244321}">
                <p14:modId xmlns:p14="http://schemas.microsoft.com/office/powerpoint/2010/main" val="3473992726"/>
              </p:ext>
            </p:extLst>
          </p:nvPr>
        </p:nvGraphicFramePr>
        <p:xfrm>
          <a:off x="7173603" y="3951655"/>
          <a:ext cx="4511580" cy="1595375"/>
        </p:xfrm>
        <a:graphic>
          <a:graphicData uri="http://schemas.openxmlformats.org/drawingml/2006/table">
            <a:tbl>
              <a:tblPr firstRow="1" firstCol="1" bandRow="1"/>
              <a:tblGrid>
                <a:gridCol w="1024099">
                  <a:extLst>
                    <a:ext uri="{9D8B030D-6E8A-4147-A177-3AD203B41FA5}">
                      <a16:colId xmlns:a16="http://schemas.microsoft.com/office/drawing/2014/main" val="1463410549"/>
                    </a:ext>
                  </a:extLst>
                </a:gridCol>
                <a:gridCol w="780533">
                  <a:extLst>
                    <a:ext uri="{9D8B030D-6E8A-4147-A177-3AD203B41FA5}">
                      <a16:colId xmlns:a16="http://schemas.microsoft.com/office/drawing/2014/main" val="699520483"/>
                    </a:ext>
                  </a:extLst>
                </a:gridCol>
                <a:gridCol w="902316">
                  <a:extLst>
                    <a:ext uri="{9D8B030D-6E8A-4147-A177-3AD203B41FA5}">
                      <a16:colId xmlns:a16="http://schemas.microsoft.com/office/drawing/2014/main" val="57933822"/>
                    </a:ext>
                  </a:extLst>
                </a:gridCol>
                <a:gridCol w="902316">
                  <a:extLst>
                    <a:ext uri="{9D8B030D-6E8A-4147-A177-3AD203B41FA5}">
                      <a16:colId xmlns:a16="http://schemas.microsoft.com/office/drawing/2014/main" val="597304236"/>
                    </a:ext>
                  </a:extLst>
                </a:gridCol>
                <a:gridCol w="902316">
                  <a:extLst>
                    <a:ext uri="{9D8B030D-6E8A-4147-A177-3AD203B41FA5}">
                      <a16:colId xmlns:a16="http://schemas.microsoft.com/office/drawing/2014/main" val="2001462241"/>
                    </a:ext>
                  </a:extLst>
                </a:gridCol>
              </a:tblGrid>
              <a:tr h="319075">
                <a:tc>
                  <a:txBody>
                    <a:bodyPr/>
                    <a:lstStyle/>
                    <a:p>
                      <a:pPr marL="0" marR="0" algn="just">
                        <a:lnSpc>
                          <a:spcPct val="150000"/>
                        </a:lnSpc>
                        <a:spcBef>
                          <a:spcPts val="0"/>
                        </a:spcBef>
                        <a:spcAft>
                          <a:spcPts val="0"/>
                        </a:spcAft>
                      </a:pPr>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Model</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a:effectLst/>
                          <a:latin typeface="Times New Roman" panose="02020603050405020304" pitchFamily="18" charset="0"/>
                          <a:ea typeface="Times New Roman" panose="02020603050405020304" pitchFamily="18" charset="0"/>
                          <a:cs typeface="Times New Roman" panose="02020603050405020304" pitchFamily="18" charset="0"/>
                        </a:rPr>
                        <a:t>Accuracy</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a:effectLst/>
                          <a:latin typeface="Times New Roman" panose="02020603050405020304" pitchFamily="18" charset="0"/>
                          <a:ea typeface="Times New Roman" panose="02020603050405020304" pitchFamily="18" charset="0"/>
                          <a:cs typeface="Times New Roman" panose="02020603050405020304" pitchFamily="18" charset="0"/>
                        </a:rPr>
                        <a:t>Precision</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a:effectLst/>
                          <a:latin typeface="Times New Roman" panose="02020603050405020304" pitchFamily="18" charset="0"/>
                          <a:ea typeface="Times New Roman" panose="02020603050405020304" pitchFamily="18" charset="0"/>
                          <a:cs typeface="Times New Roman" panose="02020603050405020304" pitchFamily="18" charset="0"/>
                        </a:rPr>
                        <a:t>Recall</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a:effectLst/>
                          <a:latin typeface="Times New Roman" panose="02020603050405020304" pitchFamily="18" charset="0"/>
                          <a:ea typeface="Times New Roman" panose="02020603050405020304" pitchFamily="18" charset="0"/>
                          <a:cs typeface="Times New Roman" panose="02020603050405020304" pitchFamily="18" charset="0"/>
                        </a:rPr>
                        <a:t>F1-score</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34409762"/>
                  </a:ext>
                </a:extLst>
              </a:tr>
              <a:tr h="319075">
                <a:tc>
                  <a:txBody>
                    <a:bodyPr/>
                    <a:lstStyle/>
                    <a:p>
                      <a:pPr marL="0" marR="0" algn="just">
                        <a:lnSpc>
                          <a:spcPct val="150000"/>
                        </a:lnSpc>
                        <a:spcBef>
                          <a:spcPts val="0"/>
                        </a:spcBef>
                        <a:spcAft>
                          <a:spcPts val="0"/>
                        </a:spcAft>
                      </a:pPr>
                      <a:r>
                        <a:rPr lang="en-US" sz="1200" b="1">
                          <a:effectLst/>
                          <a:latin typeface="Times New Roman" panose="02020603050405020304" pitchFamily="18" charset="0"/>
                          <a:ea typeface="Times New Roman" panose="02020603050405020304" pitchFamily="18" charset="0"/>
                          <a:cs typeface="Times New Roman" panose="02020603050405020304" pitchFamily="18" charset="0"/>
                        </a:rPr>
                        <a:t>VGG16</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a:effectLst/>
                          <a:latin typeface="Times New Roman" panose="02020603050405020304" pitchFamily="18" charset="0"/>
                          <a:ea typeface="Times New Roman" panose="02020603050405020304" pitchFamily="18" charset="0"/>
                          <a:cs typeface="Times New Roman" panose="02020603050405020304" pitchFamily="18" charset="0"/>
                        </a:rPr>
                        <a:t>87.15%</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a:effectLst/>
                          <a:latin typeface="Times New Roman" panose="02020603050405020304" pitchFamily="18" charset="0"/>
                          <a:ea typeface="Times New Roman" panose="02020603050405020304" pitchFamily="18" charset="0"/>
                          <a:cs typeface="Times New Roman" panose="02020603050405020304" pitchFamily="18" charset="0"/>
                        </a:rPr>
                        <a:t>92.28%</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77.43%</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a:effectLst/>
                          <a:latin typeface="Times New Roman" panose="02020603050405020304" pitchFamily="18" charset="0"/>
                          <a:ea typeface="Times New Roman" panose="02020603050405020304" pitchFamily="18" charset="0"/>
                          <a:cs typeface="Times New Roman" panose="02020603050405020304" pitchFamily="18" charset="0"/>
                        </a:rPr>
                        <a:t>84.21%</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50944624"/>
                  </a:ext>
                </a:extLst>
              </a:tr>
              <a:tr h="319075">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Custom CNN</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85.87%</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88.66%</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78.06%</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83.02%</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74666957"/>
                  </a:ext>
                </a:extLst>
              </a:tr>
              <a:tr h="319075">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ResNet50</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79.63%</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76.98%</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76.98%</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76.98%</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04134693"/>
                  </a:ext>
                </a:extLst>
              </a:tr>
              <a:tr h="319075">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MobileNetV2</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56.31%</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50.36%</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b="1">
                          <a:effectLst/>
                          <a:latin typeface="Times New Roman" panose="02020603050405020304" pitchFamily="18" charset="0"/>
                          <a:ea typeface="Times New Roman" panose="02020603050405020304" pitchFamily="18" charset="0"/>
                          <a:cs typeface="Times New Roman" panose="02020603050405020304" pitchFamily="18" charset="0"/>
                        </a:rPr>
                        <a:t>87.05%</a:t>
                      </a:r>
                      <a:endParaRPr lang="en-US" sz="120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63.81%</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36462105"/>
                  </a:ext>
                </a:extLst>
              </a:tr>
            </a:tbl>
          </a:graphicData>
        </a:graphic>
      </p:graphicFrame>
      <p:sp>
        <p:nvSpPr>
          <p:cNvPr id="11" name="Rectangle 3">
            <a:extLst>
              <a:ext uri="{FF2B5EF4-FFF2-40B4-BE49-F238E27FC236}">
                <a16:creationId xmlns:a16="http://schemas.microsoft.com/office/drawing/2014/main" id="{62DC359F-5DFA-84C0-0A79-7A2E7C572212}"/>
              </a:ext>
            </a:extLst>
          </p:cNvPr>
          <p:cNvSpPr>
            <a:spLocks noChangeArrowheads="1"/>
          </p:cNvSpPr>
          <p:nvPr/>
        </p:nvSpPr>
        <p:spPr bwMode="auto">
          <a:xfrm>
            <a:off x="7173603" y="3561893"/>
            <a:ext cx="155247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t>Performance Table</a:t>
            </a:r>
            <a:endParaRPr kumimoji="0" lang="en-US" altLang="en-US" sz="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20771950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4617B-835E-0E1D-C399-53CDCBBF26C4}"/>
              </a:ext>
            </a:extLst>
          </p:cNvPr>
          <p:cNvSpPr>
            <a:spLocks noGrp="1"/>
          </p:cNvSpPr>
          <p:nvPr>
            <p:ph type="title"/>
          </p:nvPr>
        </p:nvSpPr>
        <p:spPr/>
        <p:txBody>
          <a:bodyPr/>
          <a:lstStyle/>
          <a:p>
            <a:pPr marR="0" rtl="0"/>
            <a:r>
              <a:rPr lang="en-US" b="1" i="0" u="none" strike="noStrike" baseline="0" dirty="0">
                <a:latin typeface="Times New Roman" panose="02020603050405020304" pitchFamily="18" charset="0"/>
              </a:rPr>
              <a:t>Discussion, Limitations and Recommendations</a:t>
            </a:r>
          </a:p>
        </p:txBody>
      </p:sp>
      <p:sp>
        <p:nvSpPr>
          <p:cNvPr id="3" name="Text Placeholder 2">
            <a:extLst>
              <a:ext uri="{FF2B5EF4-FFF2-40B4-BE49-F238E27FC236}">
                <a16:creationId xmlns:a16="http://schemas.microsoft.com/office/drawing/2014/main" id="{E87ED94C-C7D1-9C90-B6F1-A68A62AABDD6}"/>
              </a:ext>
            </a:extLst>
          </p:cNvPr>
          <p:cNvSpPr>
            <a:spLocks noGrp="1"/>
          </p:cNvSpPr>
          <p:nvPr>
            <p:ph type="body" idx="1"/>
          </p:nvPr>
        </p:nvSpPr>
        <p:spPr>
          <a:xfrm>
            <a:off x="1451580" y="2015732"/>
            <a:ext cx="6182598" cy="3853440"/>
          </a:xfrm>
        </p:spPr>
        <p:txBody>
          <a:bodyPr>
            <a:normAutofit fontScale="92500" lnSpcReduction="10000"/>
          </a:bodyPr>
          <a:lstStyle/>
          <a:p>
            <a:pPr marR="0" lvl="0" rtl="0"/>
            <a:r>
              <a:rPr lang="en-US" b="0" i="0" u="none" strike="noStrike" baseline="0" dirty="0">
                <a:latin typeface="Times New Roman" panose="02020603050405020304" pitchFamily="18" charset="0"/>
              </a:rPr>
              <a:t>The experiment demonstrates that deep learning is capable of differentiating between Organic and Recyclable waste with promising proof-of-concept findings. </a:t>
            </a:r>
          </a:p>
          <a:p>
            <a:pPr marR="0" lvl="0" rtl="0"/>
            <a:r>
              <a:rPr lang="en-US" b="0" i="0" u="none" strike="noStrike" baseline="0" dirty="0">
                <a:latin typeface="Times New Roman" panose="02020603050405020304" pitchFamily="18" charset="0"/>
              </a:rPr>
              <a:t>VGG16 performed best overall, and Custom CNN had competitive results, and ResNet50 had moderate balanced </a:t>
            </a:r>
            <a:r>
              <a:rPr lang="en-US" b="0" i="0" u="none" strike="noStrike" baseline="0" dirty="0" err="1">
                <a:latin typeface="Times New Roman" panose="02020603050405020304" pitchFamily="18" charset="0"/>
              </a:rPr>
              <a:t>behaviour</a:t>
            </a:r>
            <a:r>
              <a:rPr lang="en-US" b="0" i="0" u="none" strike="noStrike" baseline="0" dirty="0">
                <a:latin typeface="Times New Roman" panose="02020603050405020304" pitchFamily="18" charset="0"/>
              </a:rPr>
              <a:t>. </a:t>
            </a:r>
          </a:p>
          <a:p>
            <a:pPr marR="0" lvl="0" rtl="0"/>
            <a:r>
              <a:rPr lang="en-US" b="0" i="0" u="none" strike="noStrike" baseline="0" dirty="0">
                <a:latin typeface="Times New Roman" panose="02020603050405020304" pitchFamily="18" charset="0"/>
              </a:rPr>
              <a:t>Validation and final assessment were done using the same evaluation data, which could not be used to test independently. </a:t>
            </a:r>
          </a:p>
          <a:p>
            <a:pPr marR="0" lvl="0" rtl="0"/>
            <a:r>
              <a:rPr lang="en-US" b="0" i="0" u="none" strike="noStrike" baseline="0" dirty="0">
                <a:latin typeface="Times New Roman" panose="02020603050405020304" pitchFamily="18" charset="0"/>
              </a:rPr>
              <a:t>The freeze of transfer-learning bases, 5-epoch training, and synthetic image use were not reported to report performance. </a:t>
            </a:r>
          </a:p>
          <a:p>
            <a:pPr marR="0" lvl="0" rtl="0"/>
            <a:r>
              <a:rPr lang="en-US" b="0" i="0" u="none" strike="noStrike" baseline="0" dirty="0">
                <a:latin typeface="Times New Roman" panose="02020603050405020304" pitchFamily="18" charset="0"/>
              </a:rPr>
              <a:t>Future studies should consider independent splits, finer tuning, broader real-world tests, multiclass recognition and controlled synthetic augmentation tests. </a:t>
            </a:r>
          </a:p>
        </p:txBody>
      </p:sp>
      <p:pic>
        <p:nvPicPr>
          <p:cNvPr id="4" name="Picture 3" descr="Fine-Tuning and Deployment">
            <a:extLst>
              <a:ext uri="{FF2B5EF4-FFF2-40B4-BE49-F238E27FC236}">
                <a16:creationId xmlns:a16="http://schemas.microsoft.com/office/drawing/2014/main" id="{64AFD017-BC19-E194-794B-B5DEBDE2A8F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74540" y="2354232"/>
            <a:ext cx="2580314" cy="2809504"/>
          </a:xfrm>
          <a:prstGeom prst="rect">
            <a:avLst/>
          </a:prstGeom>
          <a:noFill/>
          <a:ln>
            <a:noFill/>
          </a:ln>
        </p:spPr>
      </p:pic>
    </p:spTree>
    <p:extLst>
      <p:ext uri="{BB962C8B-B14F-4D97-AF65-F5344CB8AC3E}">
        <p14:creationId xmlns:p14="http://schemas.microsoft.com/office/powerpoint/2010/main" val="3472895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8807C-26BD-66BA-8CAF-5656EA55CC36}"/>
              </a:ext>
            </a:extLst>
          </p:cNvPr>
          <p:cNvSpPr>
            <a:spLocks noGrp="1"/>
          </p:cNvSpPr>
          <p:nvPr>
            <p:ph type="title"/>
          </p:nvPr>
        </p:nvSpPr>
        <p:spPr>
          <a:xfrm>
            <a:off x="1451579" y="432380"/>
            <a:ext cx="9603275" cy="587136"/>
          </a:xfrm>
        </p:spPr>
        <p:txBody>
          <a:bodyPr>
            <a:normAutofit fontScale="90000"/>
          </a:bodyPr>
          <a:lstStyle/>
          <a:p>
            <a:pPr marR="0" rtl="0"/>
            <a:r>
              <a:rPr lang="en-US" b="1" i="0" u="none" strike="noStrike" baseline="0" dirty="0">
                <a:latin typeface="Times New Roman" panose="02020603050405020304" pitchFamily="18" charset="0"/>
              </a:rPr>
              <a:t>References</a:t>
            </a:r>
          </a:p>
        </p:txBody>
      </p:sp>
      <p:sp>
        <p:nvSpPr>
          <p:cNvPr id="3" name="Text Placeholder 2">
            <a:extLst>
              <a:ext uri="{FF2B5EF4-FFF2-40B4-BE49-F238E27FC236}">
                <a16:creationId xmlns:a16="http://schemas.microsoft.com/office/drawing/2014/main" id="{9B239A68-4037-1E2C-9B25-5E19AF135351}"/>
              </a:ext>
            </a:extLst>
          </p:cNvPr>
          <p:cNvSpPr>
            <a:spLocks noGrp="1"/>
          </p:cNvSpPr>
          <p:nvPr>
            <p:ph type="body" idx="1"/>
          </p:nvPr>
        </p:nvSpPr>
        <p:spPr>
          <a:xfrm>
            <a:off x="1451579" y="1275911"/>
            <a:ext cx="9603275" cy="4848446"/>
          </a:xfrm>
        </p:spPr>
        <p:txBody>
          <a:bodyPr>
            <a:normAutofit lnSpcReduction="10000"/>
          </a:bodyPr>
          <a:lstStyle/>
          <a:p>
            <a:pPr marR="0" lvl="0" rtl="0">
              <a:lnSpc>
                <a:spcPct val="100000"/>
              </a:lnSpc>
            </a:pPr>
            <a:r>
              <a:rPr lang="en-GB" sz="800" b="0" i="0" u="none" strike="noStrike" baseline="0" dirty="0">
                <a:latin typeface="Times New Roman" panose="02020603050405020304" pitchFamily="18" charset="0"/>
              </a:rPr>
              <a:t>Ahmed, M.I.B., Alotaibi, R.B., Al-Qahtani, R.A., Al-Qahtani, R.S., Al-</a:t>
            </a:r>
            <a:r>
              <a:rPr lang="en-GB" sz="800" b="0" i="0" u="none" strike="noStrike" baseline="0" dirty="0" err="1">
                <a:latin typeface="Times New Roman" panose="02020603050405020304" pitchFamily="18" charset="0"/>
              </a:rPr>
              <a:t>Hetela</a:t>
            </a:r>
            <a:r>
              <a:rPr lang="en-GB" sz="800" b="0" i="0" u="none" strike="noStrike" baseline="0" dirty="0">
                <a:latin typeface="Times New Roman" panose="02020603050405020304" pitchFamily="18" charset="0"/>
              </a:rPr>
              <a:t>, S.S., Al-</a:t>
            </a:r>
            <a:r>
              <a:rPr lang="en-GB" sz="800" b="0" i="0" u="none" strike="noStrike" baseline="0" dirty="0" err="1">
                <a:latin typeface="Times New Roman" panose="02020603050405020304" pitchFamily="18" charset="0"/>
              </a:rPr>
              <a:t>Matar</a:t>
            </a:r>
            <a:r>
              <a:rPr lang="en-GB" sz="800" b="0" i="0" u="none" strike="noStrike" baseline="0" dirty="0">
                <a:latin typeface="Times New Roman" panose="02020603050405020304" pitchFamily="18" charset="0"/>
              </a:rPr>
              <a:t>, K.A., Al-</a:t>
            </a:r>
            <a:r>
              <a:rPr lang="en-GB" sz="800" b="0" i="0" u="none" strike="noStrike" baseline="0" dirty="0" err="1">
                <a:latin typeface="Times New Roman" panose="02020603050405020304" pitchFamily="18" charset="0"/>
              </a:rPr>
              <a:t>Saqer</a:t>
            </a:r>
            <a:r>
              <a:rPr lang="en-GB" sz="800" b="0" i="0" u="none" strike="noStrike" baseline="0" dirty="0">
                <a:latin typeface="Times New Roman" panose="02020603050405020304" pitchFamily="18" charset="0"/>
              </a:rPr>
              <a:t>, N.K., Rahman, A., </a:t>
            </a:r>
            <a:r>
              <a:rPr lang="en-GB" sz="800" b="0" i="0" u="none" strike="noStrike" baseline="0" dirty="0" err="1">
                <a:latin typeface="Times New Roman" panose="02020603050405020304" pitchFamily="18" charset="0"/>
              </a:rPr>
              <a:t>Saraireh</a:t>
            </a:r>
            <a:r>
              <a:rPr lang="en-GB" sz="800" b="0" i="0" u="none" strike="noStrike" baseline="0" dirty="0">
                <a:latin typeface="Times New Roman" panose="02020603050405020304" pitchFamily="18" charset="0"/>
              </a:rPr>
              <a:t>, L., </a:t>
            </a:r>
            <a:r>
              <a:rPr lang="en-GB" sz="800" b="0" i="0" u="none" strike="noStrike" baseline="0" dirty="0" err="1">
                <a:latin typeface="Times New Roman" panose="02020603050405020304" pitchFamily="18" charset="0"/>
              </a:rPr>
              <a:t>Youldash</a:t>
            </a:r>
            <a:r>
              <a:rPr lang="en-GB" sz="800" b="0" i="0" u="none" strike="noStrike" baseline="0" dirty="0">
                <a:latin typeface="Times New Roman" panose="02020603050405020304" pitchFamily="18" charset="0"/>
              </a:rPr>
              <a:t>, M. and </a:t>
            </a:r>
            <a:r>
              <a:rPr lang="en-GB" sz="800" b="0" i="0" u="none" strike="noStrike" baseline="0" dirty="0" err="1">
                <a:latin typeface="Times New Roman" panose="02020603050405020304" pitchFamily="18" charset="0"/>
              </a:rPr>
              <a:t>Krishnasamy</a:t>
            </a:r>
            <a:r>
              <a:rPr lang="en-GB" sz="800" b="0" i="0" u="none" strike="noStrike" baseline="0" dirty="0">
                <a:latin typeface="Times New Roman" panose="02020603050405020304" pitchFamily="18" charset="0"/>
              </a:rPr>
              <a:t>, G., 2023. Deep learning approach to recyclable products classification: Towards sustainable waste management. </a:t>
            </a:r>
            <a:r>
              <a:rPr lang="en-GB" sz="800" b="0" i="1" u="none" strike="noStrike" baseline="0" dirty="0">
                <a:latin typeface="Times New Roman" panose="02020603050405020304" pitchFamily="18" charset="0"/>
              </a:rPr>
              <a:t>Sustainability</a:t>
            </a:r>
            <a:r>
              <a:rPr lang="en-GB" sz="800" b="0" i="0" u="none" strike="noStrike" baseline="0" dirty="0">
                <a:latin typeface="Times New Roman" panose="02020603050405020304" pitchFamily="18" charset="0"/>
              </a:rPr>
              <a:t>, </a:t>
            </a:r>
            <a:r>
              <a:rPr lang="en-GB" sz="800" b="0" i="1" u="none" strike="noStrike" baseline="0" dirty="0">
                <a:latin typeface="Times New Roman" panose="02020603050405020304" pitchFamily="18" charset="0"/>
              </a:rPr>
              <a:t>15</a:t>
            </a:r>
            <a:r>
              <a:rPr lang="en-GB" sz="800" b="0" i="0" u="none" strike="noStrike" baseline="0" dirty="0">
                <a:latin typeface="Times New Roman" panose="02020603050405020304" pitchFamily="18" charset="0"/>
              </a:rPr>
              <a:t>(14), p.11138.</a:t>
            </a:r>
          </a:p>
          <a:p>
            <a:pPr marR="0" lvl="0" rtl="0">
              <a:lnSpc>
                <a:spcPct val="100000"/>
              </a:lnSpc>
            </a:pPr>
            <a:r>
              <a:rPr lang="en-US" sz="800" b="0" i="0" u="none" strike="noStrike" baseline="0" dirty="0" err="1">
                <a:latin typeface="Times New Roman" panose="02020603050405020304" pitchFamily="18" charset="0"/>
              </a:rPr>
              <a:t>Alsubaei</a:t>
            </a:r>
            <a:r>
              <a:rPr lang="en-US" sz="800" b="0" i="0" u="none" strike="noStrike" baseline="0" dirty="0">
                <a:latin typeface="Times New Roman" panose="02020603050405020304" pitchFamily="18" charset="0"/>
              </a:rPr>
              <a:t>, F.S., Al-</a:t>
            </a:r>
            <a:r>
              <a:rPr lang="en-US" sz="800" b="0" i="0" u="none" strike="noStrike" baseline="0" dirty="0" err="1">
                <a:latin typeface="Times New Roman" panose="02020603050405020304" pitchFamily="18" charset="0"/>
              </a:rPr>
              <a:t>Wesabi</a:t>
            </a:r>
            <a:r>
              <a:rPr lang="en-US" sz="800" b="0" i="0" u="none" strike="noStrike" baseline="0" dirty="0">
                <a:latin typeface="Times New Roman" panose="02020603050405020304" pitchFamily="18" charset="0"/>
              </a:rPr>
              <a:t>, F.N. and </a:t>
            </a:r>
            <a:r>
              <a:rPr lang="en-US" sz="800" b="0" i="0" u="none" strike="noStrike" baseline="0" dirty="0" err="1">
                <a:latin typeface="Times New Roman" panose="02020603050405020304" pitchFamily="18" charset="0"/>
              </a:rPr>
              <a:t>Hilal</a:t>
            </a:r>
            <a:r>
              <a:rPr lang="en-US" sz="800" b="0" i="0" u="none" strike="noStrike" baseline="0" dirty="0">
                <a:latin typeface="Times New Roman" panose="02020603050405020304" pitchFamily="18" charset="0"/>
              </a:rPr>
              <a:t>, A.M., 2022. Deep learning-based small object detection and classification model for garbage waste management in smart cities and IoT environment. </a:t>
            </a:r>
            <a:r>
              <a:rPr lang="en-US" sz="800" b="0" i="1" u="none" strike="noStrike" baseline="0" dirty="0">
                <a:latin typeface="Times New Roman" panose="02020603050405020304" pitchFamily="18" charset="0"/>
              </a:rPr>
              <a:t>Applied Sciences</a:t>
            </a:r>
            <a:r>
              <a:rPr lang="en-US" sz="800" b="0" i="0" u="none" strike="noStrike" baseline="0" dirty="0">
                <a:latin typeface="Times New Roman" panose="02020603050405020304" pitchFamily="18" charset="0"/>
              </a:rPr>
              <a:t>, </a:t>
            </a:r>
            <a:r>
              <a:rPr lang="en-US" sz="800" b="0" i="1" u="none" strike="noStrike" baseline="0" dirty="0">
                <a:latin typeface="Times New Roman" panose="02020603050405020304" pitchFamily="18" charset="0"/>
              </a:rPr>
              <a:t>12</a:t>
            </a:r>
            <a:r>
              <a:rPr lang="en-US" sz="800" b="0" i="0" u="none" strike="noStrike" baseline="0" dirty="0">
                <a:latin typeface="Times New Roman" panose="02020603050405020304" pitchFamily="18" charset="0"/>
              </a:rPr>
              <a:t>(5), p.2281.</a:t>
            </a:r>
          </a:p>
          <a:p>
            <a:pPr marR="0" lvl="0" rtl="0">
              <a:lnSpc>
                <a:spcPct val="100000"/>
              </a:lnSpc>
            </a:pPr>
            <a:r>
              <a:rPr lang="en-GB" sz="800" b="0" i="0" u="none" strike="noStrike" baseline="0" dirty="0" err="1">
                <a:latin typeface="Times New Roman" panose="02020603050405020304" pitchFamily="18" charset="0"/>
              </a:rPr>
              <a:t>Hossen</a:t>
            </a:r>
            <a:r>
              <a:rPr lang="en-GB" sz="800" b="0" i="0" u="none" strike="noStrike" baseline="0" dirty="0">
                <a:latin typeface="Times New Roman" panose="02020603050405020304" pitchFamily="18" charset="0"/>
              </a:rPr>
              <a:t>, M.M., Ashraf, A., Hasan, M., Majid, M.E., </a:t>
            </a:r>
            <a:r>
              <a:rPr lang="en-GB" sz="800" b="0" i="0" u="none" strike="noStrike" baseline="0" dirty="0" err="1">
                <a:latin typeface="Times New Roman" panose="02020603050405020304" pitchFamily="18" charset="0"/>
              </a:rPr>
              <a:t>Nashbat</a:t>
            </a:r>
            <a:r>
              <a:rPr lang="en-GB" sz="800" b="0" i="0" u="none" strike="noStrike" baseline="0" dirty="0">
                <a:latin typeface="Times New Roman" panose="02020603050405020304" pitchFamily="18" charset="0"/>
              </a:rPr>
              <a:t>, M., </a:t>
            </a:r>
            <a:r>
              <a:rPr lang="en-GB" sz="800" b="0" i="0" u="none" strike="noStrike" baseline="0" dirty="0" err="1">
                <a:latin typeface="Times New Roman" panose="02020603050405020304" pitchFamily="18" charset="0"/>
              </a:rPr>
              <a:t>Kashem</a:t>
            </a:r>
            <a:r>
              <a:rPr lang="en-GB" sz="800" b="0" i="0" u="none" strike="noStrike" baseline="0" dirty="0">
                <a:latin typeface="Times New Roman" panose="02020603050405020304" pitchFamily="18" charset="0"/>
              </a:rPr>
              <a:t>, S.B.A., Kunju, A.K.A., </a:t>
            </a:r>
            <a:r>
              <a:rPr lang="en-GB" sz="800" b="0" i="0" u="none" strike="noStrike" baseline="0" dirty="0" err="1">
                <a:latin typeface="Times New Roman" panose="02020603050405020304" pitchFamily="18" charset="0"/>
              </a:rPr>
              <a:t>Khandakar</a:t>
            </a:r>
            <a:r>
              <a:rPr lang="en-GB" sz="800" b="0" i="0" u="none" strike="noStrike" baseline="0" dirty="0">
                <a:latin typeface="Times New Roman" panose="02020603050405020304" pitchFamily="18" charset="0"/>
              </a:rPr>
              <a:t>, A., Mahmud, S. and Chowdhury, M.E., 2024. GCDN-Net: Garbage classifier deep neural network for recyclable urban waste management. </a:t>
            </a:r>
            <a:r>
              <a:rPr lang="en-GB" sz="800" b="0" i="1" u="none" strike="noStrike" baseline="0" dirty="0">
                <a:latin typeface="Times New Roman" panose="02020603050405020304" pitchFamily="18" charset="0"/>
              </a:rPr>
              <a:t>Waste Management</a:t>
            </a:r>
            <a:r>
              <a:rPr lang="en-GB" sz="800" b="0" i="0" u="none" strike="noStrike" baseline="0" dirty="0">
                <a:latin typeface="Times New Roman" panose="02020603050405020304" pitchFamily="18" charset="0"/>
              </a:rPr>
              <a:t>, </a:t>
            </a:r>
            <a:r>
              <a:rPr lang="en-GB" sz="800" b="0" i="1" u="none" strike="noStrike" baseline="0" dirty="0">
                <a:latin typeface="Times New Roman" panose="02020603050405020304" pitchFamily="18" charset="0"/>
              </a:rPr>
              <a:t>174</a:t>
            </a:r>
            <a:r>
              <a:rPr lang="en-GB" sz="800" b="0" i="0" u="none" strike="noStrike" baseline="0" dirty="0">
                <a:latin typeface="Times New Roman" panose="02020603050405020304" pitchFamily="18" charset="0"/>
              </a:rPr>
              <a:t>, pp.439-450.</a:t>
            </a:r>
          </a:p>
          <a:p>
            <a:pPr marR="0" lvl="0" rtl="0">
              <a:lnSpc>
                <a:spcPct val="100000"/>
              </a:lnSpc>
            </a:pPr>
            <a:r>
              <a:rPr lang="en-GB" sz="800" b="0" i="0" u="none" strike="noStrike" baseline="0" dirty="0" err="1">
                <a:latin typeface="Times New Roman" panose="02020603050405020304" pitchFamily="18" charset="0"/>
              </a:rPr>
              <a:t>Hossen</a:t>
            </a:r>
            <a:r>
              <a:rPr lang="en-GB" sz="800" b="0" i="0" u="none" strike="noStrike" baseline="0" dirty="0">
                <a:latin typeface="Times New Roman" panose="02020603050405020304" pitchFamily="18" charset="0"/>
              </a:rPr>
              <a:t>, M.M., Majid, M.E., </a:t>
            </a:r>
            <a:r>
              <a:rPr lang="en-GB" sz="800" b="0" i="0" u="none" strike="noStrike" baseline="0" dirty="0" err="1">
                <a:latin typeface="Times New Roman" panose="02020603050405020304" pitchFamily="18" charset="0"/>
              </a:rPr>
              <a:t>Kashem</a:t>
            </a:r>
            <a:r>
              <a:rPr lang="en-GB" sz="800" b="0" i="0" u="none" strike="noStrike" baseline="0" dirty="0">
                <a:latin typeface="Times New Roman" panose="02020603050405020304" pitchFamily="18" charset="0"/>
              </a:rPr>
              <a:t>, S.B.A., </a:t>
            </a:r>
            <a:r>
              <a:rPr lang="en-GB" sz="800" b="0" i="0" u="none" strike="noStrike" baseline="0" dirty="0" err="1">
                <a:latin typeface="Times New Roman" panose="02020603050405020304" pitchFamily="18" charset="0"/>
              </a:rPr>
              <a:t>Khandakar</a:t>
            </a:r>
            <a:r>
              <a:rPr lang="en-GB" sz="800" b="0" i="0" u="none" strike="noStrike" baseline="0" dirty="0">
                <a:latin typeface="Times New Roman" panose="02020603050405020304" pitchFamily="18" charset="0"/>
              </a:rPr>
              <a:t>, A., </a:t>
            </a:r>
            <a:r>
              <a:rPr lang="en-GB" sz="800" b="0" i="0" u="none" strike="noStrike" baseline="0" dirty="0" err="1">
                <a:latin typeface="Times New Roman" panose="02020603050405020304" pitchFamily="18" charset="0"/>
              </a:rPr>
              <a:t>Nashbat</a:t>
            </a:r>
            <a:r>
              <a:rPr lang="en-GB" sz="800" b="0" i="0" u="none" strike="noStrike" baseline="0" dirty="0">
                <a:latin typeface="Times New Roman" panose="02020603050405020304" pitchFamily="18" charset="0"/>
              </a:rPr>
              <a:t>, M., Ashraf, A., Hasan-Zia, M., Kunju, A.K.A., Kabir, S. and Chowdhury, M.E., 2024. A reliable and robust deep learning model for effective recyclable waste classification. </a:t>
            </a:r>
            <a:r>
              <a:rPr lang="en-GB" sz="800" b="0" i="1" u="none" strike="noStrike" baseline="0" dirty="0" err="1">
                <a:latin typeface="Times New Roman" panose="02020603050405020304" pitchFamily="18" charset="0"/>
              </a:rPr>
              <a:t>IEEe</a:t>
            </a:r>
            <a:r>
              <a:rPr lang="en-GB" sz="800" b="0" i="1" u="none" strike="noStrike" baseline="0" dirty="0">
                <a:latin typeface="Times New Roman" panose="02020603050405020304" pitchFamily="18" charset="0"/>
              </a:rPr>
              <a:t> Access</a:t>
            </a:r>
            <a:r>
              <a:rPr lang="en-GB" sz="800" b="0" i="0" u="none" strike="noStrike" baseline="0" dirty="0">
                <a:latin typeface="Times New Roman" panose="02020603050405020304" pitchFamily="18" charset="0"/>
              </a:rPr>
              <a:t>, </a:t>
            </a:r>
            <a:r>
              <a:rPr lang="en-GB" sz="800" b="0" i="1" u="none" strike="noStrike" baseline="0" dirty="0">
                <a:latin typeface="Times New Roman" panose="02020603050405020304" pitchFamily="18" charset="0"/>
              </a:rPr>
              <a:t>12</a:t>
            </a:r>
            <a:r>
              <a:rPr lang="en-GB" sz="800" b="0" i="0" u="none" strike="noStrike" baseline="0" dirty="0">
                <a:latin typeface="Times New Roman" panose="02020603050405020304" pitchFamily="18" charset="0"/>
              </a:rPr>
              <a:t>, pp.13809-13821.</a:t>
            </a:r>
          </a:p>
          <a:p>
            <a:pPr marR="0" lvl="0" rtl="0">
              <a:lnSpc>
                <a:spcPct val="100000"/>
              </a:lnSpc>
            </a:pPr>
            <a:r>
              <a:rPr lang="en-GB" sz="800" b="0" i="0" u="none" strike="noStrike" baseline="0" dirty="0">
                <a:latin typeface="Times New Roman" panose="02020603050405020304" pitchFamily="18" charset="0"/>
              </a:rPr>
              <a:t>Jin, S., Yang, Z., </a:t>
            </a:r>
            <a:r>
              <a:rPr lang="en-GB" sz="800" b="0" i="0" u="none" strike="noStrike" baseline="0" dirty="0" err="1">
                <a:latin typeface="Times New Roman" panose="02020603050405020304" pitchFamily="18" charset="0"/>
              </a:rPr>
              <a:t>Królczykg</a:t>
            </a:r>
            <a:r>
              <a:rPr lang="en-GB" sz="800" b="0" i="0" u="none" strike="noStrike" baseline="0" dirty="0">
                <a:latin typeface="Times New Roman" panose="02020603050405020304" pitchFamily="18" charset="0"/>
              </a:rPr>
              <a:t>, G., Liu, X., </a:t>
            </a:r>
            <a:r>
              <a:rPr lang="en-GB" sz="800" b="0" i="0" u="none" strike="noStrike" baseline="0" dirty="0" err="1">
                <a:latin typeface="Times New Roman" panose="02020603050405020304" pitchFamily="18" charset="0"/>
              </a:rPr>
              <a:t>Gardoni</a:t>
            </a:r>
            <a:r>
              <a:rPr lang="en-GB" sz="800" b="0" i="0" u="none" strike="noStrike" baseline="0" dirty="0">
                <a:latin typeface="Times New Roman" panose="02020603050405020304" pitchFamily="18" charset="0"/>
              </a:rPr>
              <a:t>, P. and Li, Z., 2023. Garbage detection and classification using a new deep learning-based machine vision system as a tool for sustainable waste recycling. Waste Management, 162, pp.123-130.</a:t>
            </a:r>
          </a:p>
          <a:p>
            <a:pPr marR="0" lvl="0" rtl="0">
              <a:lnSpc>
                <a:spcPct val="100000"/>
              </a:lnSpc>
            </a:pPr>
            <a:r>
              <a:rPr lang="en-GB" sz="800" b="0" i="0" u="none" strike="noStrike" baseline="0" dirty="0" err="1">
                <a:latin typeface="Times New Roman" panose="02020603050405020304" pitchFamily="18" charset="0"/>
              </a:rPr>
              <a:t>Majchrowska</a:t>
            </a:r>
            <a:r>
              <a:rPr lang="en-GB" sz="800" b="0" i="0" u="none" strike="noStrike" baseline="0" dirty="0">
                <a:latin typeface="Times New Roman" panose="02020603050405020304" pitchFamily="18" charset="0"/>
              </a:rPr>
              <a:t>, S., </a:t>
            </a:r>
            <a:r>
              <a:rPr lang="en-GB" sz="800" b="0" i="0" u="none" strike="noStrike" baseline="0" dirty="0" err="1">
                <a:latin typeface="Times New Roman" panose="02020603050405020304" pitchFamily="18" charset="0"/>
              </a:rPr>
              <a:t>Mikołajczyk</a:t>
            </a:r>
            <a:r>
              <a:rPr lang="en-GB" sz="800" b="0" i="0" u="none" strike="noStrike" baseline="0" dirty="0">
                <a:latin typeface="Times New Roman" panose="02020603050405020304" pitchFamily="18" charset="0"/>
              </a:rPr>
              <a:t>, A., Ferlin, M., </a:t>
            </a:r>
            <a:r>
              <a:rPr lang="en-GB" sz="800" b="0" i="0" u="none" strike="noStrike" baseline="0" dirty="0" err="1">
                <a:latin typeface="Times New Roman" panose="02020603050405020304" pitchFamily="18" charset="0"/>
              </a:rPr>
              <a:t>Klawikowska</a:t>
            </a:r>
            <a:r>
              <a:rPr lang="en-GB" sz="800" b="0" i="0" u="none" strike="noStrike" baseline="0" dirty="0">
                <a:latin typeface="Times New Roman" panose="02020603050405020304" pitchFamily="18" charset="0"/>
              </a:rPr>
              <a:t>, Z., </a:t>
            </a:r>
            <a:r>
              <a:rPr lang="en-GB" sz="800" b="0" i="0" u="none" strike="noStrike" baseline="0" dirty="0" err="1">
                <a:latin typeface="Times New Roman" panose="02020603050405020304" pitchFamily="18" charset="0"/>
              </a:rPr>
              <a:t>Plantykow</a:t>
            </a:r>
            <a:r>
              <a:rPr lang="en-GB" sz="800" b="0" i="0" u="none" strike="noStrike" baseline="0" dirty="0">
                <a:latin typeface="Times New Roman" panose="02020603050405020304" pitchFamily="18" charset="0"/>
              </a:rPr>
              <a:t>, M.A., </a:t>
            </a:r>
            <a:r>
              <a:rPr lang="en-GB" sz="800" b="0" i="0" u="none" strike="noStrike" baseline="0" dirty="0" err="1">
                <a:latin typeface="Times New Roman" panose="02020603050405020304" pitchFamily="18" charset="0"/>
              </a:rPr>
              <a:t>Kwasigroch</a:t>
            </a:r>
            <a:r>
              <a:rPr lang="en-GB" sz="800" b="0" i="0" u="none" strike="noStrike" baseline="0" dirty="0">
                <a:latin typeface="Times New Roman" panose="02020603050405020304" pitchFamily="18" charset="0"/>
              </a:rPr>
              <a:t>, A. and </a:t>
            </a:r>
            <a:r>
              <a:rPr lang="en-GB" sz="800" b="0" i="0" u="none" strike="noStrike" baseline="0" dirty="0" err="1">
                <a:latin typeface="Times New Roman" panose="02020603050405020304" pitchFamily="18" charset="0"/>
              </a:rPr>
              <a:t>Majek</a:t>
            </a:r>
            <a:r>
              <a:rPr lang="en-GB" sz="800" b="0" i="0" u="none" strike="noStrike" baseline="0" dirty="0">
                <a:latin typeface="Times New Roman" panose="02020603050405020304" pitchFamily="18" charset="0"/>
              </a:rPr>
              <a:t>, K., 2022. Deep learning-based waste detection in natural and urban environments. </a:t>
            </a:r>
            <a:r>
              <a:rPr lang="en-GB" sz="800" b="0" i="1" u="none" strike="noStrike" baseline="0" dirty="0">
                <a:latin typeface="Times New Roman" panose="02020603050405020304" pitchFamily="18" charset="0"/>
              </a:rPr>
              <a:t>Waste Management</a:t>
            </a:r>
            <a:r>
              <a:rPr lang="en-GB" sz="800" b="0" i="0" u="none" strike="noStrike" baseline="0" dirty="0">
                <a:latin typeface="Times New Roman" panose="02020603050405020304" pitchFamily="18" charset="0"/>
              </a:rPr>
              <a:t>, </a:t>
            </a:r>
            <a:r>
              <a:rPr lang="en-GB" sz="800" b="0" i="1" u="none" strike="noStrike" baseline="0" dirty="0">
                <a:latin typeface="Times New Roman" panose="02020603050405020304" pitchFamily="18" charset="0"/>
              </a:rPr>
              <a:t>138</a:t>
            </a:r>
            <a:r>
              <a:rPr lang="en-GB" sz="800" b="0" i="0" u="none" strike="noStrike" baseline="0" dirty="0">
                <a:latin typeface="Times New Roman" panose="02020603050405020304" pitchFamily="18" charset="0"/>
              </a:rPr>
              <a:t>, pp.274-284.</a:t>
            </a:r>
          </a:p>
          <a:p>
            <a:pPr marR="0" lvl="0" rtl="0">
              <a:lnSpc>
                <a:spcPct val="100000"/>
              </a:lnSpc>
            </a:pPr>
            <a:r>
              <a:rPr lang="en-GB" sz="800" b="0" i="0" u="none" strike="noStrike" baseline="0" dirty="0">
                <a:latin typeface="Times New Roman" panose="02020603050405020304" pitchFamily="18" charset="0"/>
              </a:rPr>
              <a:t>Malik, M., Sharma, S., Uddin, M., Chen, C.L., Wu, C.M., Soni, P. and Chaudhary, S., 2022. Waste classification for sustainable development using image recognition with deep learning neural network models. Sustainability, 14(12), p.7222.</a:t>
            </a:r>
          </a:p>
          <a:p>
            <a:pPr marR="0" lvl="0" rtl="0">
              <a:lnSpc>
                <a:spcPct val="100000"/>
              </a:lnSpc>
            </a:pPr>
            <a:r>
              <a:rPr lang="en-GB" sz="800" b="0" i="0" u="none" strike="noStrike" baseline="0" dirty="0">
                <a:latin typeface="Times New Roman" panose="02020603050405020304" pitchFamily="18" charset="0"/>
              </a:rPr>
              <a:t>Murugan, P.R., </a:t>
            </a:r>
            <a:r>
              <a:rPr lang="en-GB" sz="800" b="0" i="0" u="none" strike="noStrike" baseline="0" dirty="0" err="1">
                <a:latin typeface="Times New Roman" panose="02020603050405020304" pitchFamily="18" charset="0"/>
              </a:rPr>
              <a:t>Muneeswaran</a:t>
            </a:r>
            <a:r>
              <a:rPr lang="en-GB" sz="800" b="0" i="0" u="none" strike="noStrike" baseline="0" dirty="0">
                <a:latin typeface="Times New Roman" panose="02020603050405020304" pitchFamily="18" charset="0"/>
              </a:rPr>
              <a:t>, V., Vardhan, N.V.S., Venkatesh, B., Kumar, P.P. and Varshini, G.A., 2024, April. Deep learning-based hybrid image classification model for solid waste management. In </a:t>
            </a:r>
            <a:r>
              <a:rPr lang="en-GB" sz="800" b="0" i="1" u="none" strike="noStrike" baseline="0" dirty="0">
                <a:latin typeface="Times New Roman" panose="02020603050405020304" pitchFamily="18" charset="0"/>
              </a:rPr>
              <a:t>2024 International Conference on Cognitive Robotics and Intelligent Systems (ICC-ROBINS)</a:t>
            </a:r>
            <a:r>
              <a:rPr lang="en-GB" sz="800" b="0" i="0" u="none" strike="noStrike" baseline="0" dirty="0">
                <a:latin typeface="Times New Roman" panose="02020603050405020304" pitchFamily="18" charset="0"/>
              </a:rPr>
              <a:t> (pp. 168-172). IEEE.</a:t>
            </a:r>
          </a:p>
          <a:p>
            <a:pPr marR="0" lvl="0" rtl="0">
              <a:lnSpc>
                <a:spcPct val="100000"/>
              </a:lnSpc>
            </a:pPr>
            <a:r>
              <a:rPr lang="en-GB" sz="800" b="0" i="0" u="none" strike="noStrike" baseline="0" dirty="0" err="1">
                <a:latin typeface="Times New Roman" panose="02020603050405020304" pitchFamily="18" charset="0"/>
              </a:rPr>
              <a:t>Nafiz</a:t>
            </a:r>
            <a:r>
              <a:rPr lang="en-GB" sz="800" b="0" i="0" u="none" strike="noStrike" baseline="0" dirty="0">
                <a:latin typeface="Times New Roman" panose="02020603050405020304" pitchFamily="18" charset="0"/>
              </a:rPr>
              <a:t>, M.S., Das, S.S., </a:t>
            </a:r>
            <a:r>
              <a:rPr lang="en-GB" sz="800" b="0" i="0" u="none" strike="noStrike" baseline="0" dirty="0" err="1">
                <a:latin typeface="Times New Roman" panose="02020603050405020304" pitchFamily="18" charset="0"/>
              </a:rPr>
              <a:t>Morol</a:t>
            </a:r>
            <a:r>
              <a:rPr lang="en-GB" sz="800" b="0" i="0" u="none" strike="noStrike" baseline="0" dirty="0">
                <a:latin typeface="Times New Roman" panose="02020603050405020304" pitchFamily="18" charset="0"/>
              </a:rPr>
              <a:t>, M.K., Al </a:t>
            </a:r>
            <a:r>
              <a:rPr lang="en-GB" sz="800" b="0" i="0" u="none" strike="noStrike" baseline="0" dirty="0" err="1">
                <a:latin typeface="Times New Roman" panose="02020603050405020304" pitchFamily="18" charset="0"/>
              </a:rPr>
              <a:t>Juabir</a:t>
            </a:r>
            <a:r>
              <a:rPr lang="en-GB" sz="800" b="0" i="0" u="none" strike="noStrike" baseline="0" dirty="0">
                <a:latin typeface="Times New Roman" panose="02020603050405020304" pitchFamily="18" charset="0"/>
              </a:rPr>
              <a:t>, A. and Nandi, D., 2023, January. </a:t>
            </a:r>
            <a:r>
              <a:rPr lang="en-GB" sz="800" b="0" i="0" u="none" strike="noStrike" baseline="0" dirty="0" err="1">
                <a:latin typeface="Times New Roman" panose="02020603050405020304" pitchFamily="18" charset="0"/>
              </a:rPr>
              <a:t>Convowaste</a:t>
            </a:r>
            <a:r>
              <a:rPr lang="en-GB" sz="800" b="0" i="0" u="none" strike="noStrike" baseline="0" dirty="0">
                <a:latin typeface="Times New Roman" panose="02020603050405020304" pitchFamily="18" charset="0"/>
              </a:rPr>
              <a:t>: An automatic waste segregation machine using deep learning. In </a:t>
            </a:r>
            <a:r>
              <a:rPr lang="en-GB" sz="800" b="0" i="1" u="none" strike="noStrike" baseline="0" dirty="0">
                <a:latin typeface="Times New Roman" panose="02020603050405020304" pitchFamily="18" charset="0"/>
              </a:rPr>
              <a:t>2023 3rd International conference on robotics, electrical and signal processing techniques (ICREST)</a:t>
            </a:r>
            <a:r>
              <a:rPr lang="en-GB" sz="800" b="0" i="0" u="none" strike="noStrike" baseline="0" dirty="0">
                <a:latin typeface="Times New Roman" panose="02020603050405020304" pitchFamily="18" charset="0"/>
              </a:rPr>
              <a:t> (pp. 181-186). IEEE.</a:t>
            </a:r>
          </a:p>
          <a:p>
            <a:pPr marR="0" lvl="0" rtl="0">
              <a:lnSpc>
                <a:spcPct val="100000"/>
              </a:lnSpc>
            </a:pPr>
            <a:r>
              <a:rPr lang="en-GB" sz="800" b="0" i="0" u="none" strike="noStrike" baseline="0" dirty="0">
                <a:latin typeface="Times New Roman" panose="02020603050405020304" pitchFamily="18" charset="0"/>
              </a:rPr>
              <a:t>Neelakandan, S., Prakash, M., Geetha, B.T., Nanda, A.K., </a:t>
            </a:r>
            <a:r>
              <a:rPr lang="en-GB" sz="800" b="0" i="0" u="none" strike="noStrike" baseline="0" dirty="0" err="1">
                <a:latin typeface="Times New Roman" panose="02020603050405020304" pitchFamily="18" charset="0"/>
              </a:rPr>
              <a:t>Metwally</a:t>
            </a:r>
            <a:r>
              <a:rPr lang="en-GB" sz="800" b="0" i="0" u="none" strike="noStrike" baseline="0" dirty="0">
                <a:latin typeface="Times New Roman" panose="02020603050405020304" pitchFamily="18" charset="0"/>
              </a:rPr>
              <a:t>, A.M., </a:t>
            </a:r>
            <a:r>
              <a:rPr lang="en-GB" sz="800" b="0" i="0" u="none" strike="noStrike" baseline="0" dirty="0" err="1">
                <a:latin typeface="Times New Roman" panose="02020603050405020304" pitchFamily="18" charset="0"/>
              </a:rPr>
              <a:t>Santhamoorthy</a:t>
            </a:r>
            <a:r>
              <a:rPr lang="en-GB" sz="800" b="0" i="0" u="none" strike="noStrike" baseline="0" dirty="0">
                <a:latin typeface="Times New Roman" panose="02020603050405020304" pitchFamily="18" charset="0"/>
              </a:rPr>
              <a:t>, M. and Gupta, M.S., 2022. Metaheuristics with deep transfer learning enabled detection and classification model for industrial waste management. </a:t>
            </a:r>
            <a:r>
              <a:rPr lang="en-GB" sz="800" b="0" i="1" u="none" strike="noStrike" baseline="0" dirty="0">
                <a:latin typeface="Times New Roman" panose="02020603050405020304" pitchFamily="18" charset="0"/>
              </a:rPr>
              <a:t>Chemosphere</a:t>
            </a:r>
            <a:r>
              <a:rPr lang="en-GB" sz="800" b="0" i="0" u="none" strike="noStrike" baseline="0" dirty="0">
                <a:latin typeface="Times New Roman" panose="02020603050405020304" pitchFamily="18" charset="0"/>
              </a:rPr>
              <a:t>, </a:t>
            </a:r>
            <a:r>
              <a:rPr lang="en-GB" sz="800" b="0" i="1" u="none" strike="noStrike" baseline="0" dirty="0">
                <a:latin typeface="Times New Roman" panose="02020603050405020304" pitchFamily="18" charset="0"/>
              </a:rPr>
              <a:t>308</a:t>
            </a:r>
            <a:r>
              <a:rPr lang="en-GB" sz="800" b="0" i="0" u="none" strike="noStrike" baseline="0" dirty="0">
                <a:latin typeface="Times New Roman" panose="02020603050405020304" pitchFamily="18" charset="0"/>
              </a:rPr>
              <a:t>, p.136046.</a:t>
            </a:r>
          </a:p>
          <a:p>
            <a:pPr marR="0" lvl="0" rtl="0">
              <a:lnSpc>
                <a:spcPct val="100000"/>
              </a:lnSpc>
            </a:pPr>
            <a:r>
              <a:rPr lang="en-US" sz="800" b="0" i="0" u="none" strike="noStrike" baseline="0" dirty="0" err="1">
                <a:latin typeface="Times New Roman" panose="02020603050405020304" pitchFamily="18" charset="0"/>
              </a:rPr>
              <a:t>Nnamoko</a:t>
            </a:r>
            <a:r>
              <a:rPr lang="en-US" sz="800" b="0" i="0" u="none" strike="noStrike" baseline="0" dirty="0">
                <a:latin typeface="Times New Roman" panose="02020603050405020304" pitchFamily="18" charset="0"/>
              </a:rPr>
              <a:t>, N., Barrowclough, J. and Procter, J., 2022. Solid waste image classification using deep convolutional neural network. Infrastructures, 7(4), p.47.</a:t>
            </a:r>
          </a:p>
          <a:p>
            <a:pPr marR="0" lvl="0" rtl="0">
              <a:lnSpc>
                <a:spcPct val="100000"/>
              </a:lnSpc>
            </a:pPr>
            <a:r>
              <a:rPr lang="en-GB" sz="800" b="0" i="0" u="none" strike="noStrike" baseline="0" dirty="0" err="1">
                <a:latin typeface="Times New Roman" panose="02020603050405020304" pitchFamily="18" charset="0"/>
              </a:rPr>
              <a:t>Sayem</a:t>
            </a:r>
            <a:r>
              <a:rPr lang="en-GB" sz="800" b="0" i="0" u="none" strike="noStrike" baseline="0" dirty="0">
                <a:latin typeface="Times New Roman" panose="02020603050405020304" pitchFamily="18" charset="0"/>
              </a:rPr>
              <a:t>, F.R., Islam, M.S.B., </a:t>
            </a:r>
            <a:r>
              <a:rPr lang="en-GB" sz="800" b="0" i="0" u="none" strike="noStrike" baseline="0" dirty="0" err="1">
                <a:latin typeface="Times New Roman" panose="02020603050405020304" pitchFamily="18" charset="0"/>
              </a:rPr>
              <a:t>Naznine</a:t>
            </a:r>
            <a:r>
              <a:rPr lang="en-GB" sz="800" b="0" i="0" u="none" strike="noStrike" baseline="0" dirty="0">
                <a:latin typeface="Times New Roman" panose="02020603050405020304" pitchFamily="18" charset="0"/>
              </a:rPr>
              <a:t>, M., </a:t>
            </a:r>
            <a:r>
              <a:rPr lang="en-GB" sz="800" b="0" i="0" u="none" strike="noStrike" baseline="0" dirty="0" err="1">
                <a:latin typeface="Times New Roman" panose="02020603050405020304" pitchFamily="18" charset="0"/>
              </a:rPr>
              <a:t>Nashbat</a:t>
            </a:r>
            <a:r>
              <a:rPr lang="en-GB" sz="800" b="0" i="0" u="none" strike="noStrike" baseline="0" dirty="0">
                <a:latin typeface="Times New Roman" panose="02020603050405020304" pitchFamily="18" charset="0"/>
              </a:rPr>
              <a:t>, M., Hasan-Zia, M., Kunju, A.K.A., </a:t>
            </a:r>
            <a:r>
              <a:rPr lang="en-GB" sz="800" b="0" i="0" u="none" strike="noStrike" baseline="0" dirty="0" err="1">
                <a:latin typeface="Times New Roman" panose="02020603050405020304" pitchFamily="18" charset="0"/>
              </a:rPr>
              <a:t>Khandakar</a:t>
            </a:r>
            <a:r>
              <a:rPr lang="en-GB" sz="800" b="0" i="0" u="none" strike="noStrike" baseline="0" dirty="0">
                <a:latin typeface="Times New Roman" panose="02020603050405020304" pitchFamily="18" charset="0"/>
              </a:rPr>
              <a:t>, A., Ashraf, A., Majid, M.E., </a:t>
            </a:r>
            <a:r>
              <a:rPr lang="en-GB" sz="800" b="0" i="0" u="none" strike="noStrike" baseline="0" dirty="0" err="1">
                <a:latin typeface="Times New Roman" panose="02020603050405020304" pitchFamily="18" charset="0"/>
              </a:rPr>
              <a:t>Kashem</a:t>
            </a:r>
            <a:r>
              <a:rPr lang="en-GB" sz="800" b="0" i="0" u="none" strike="noStrike" baseline="0" dirty="0">
                <a:latin typeface="Times New Roman" panose="02020603050405020304" pitchFamily="18" charset="0"/>
              </a:rPr>
              <a:t>, S.B.A. and Chowdhury, M.E., 2025. Enhancing waste sorting and recycling efficiency: robust deep learning-based approach for classification and detection. Neural Computing and Applications, 37(6), pp.4567-4583.</a:t>
            </a:r>
          </a:p>
          <a:p>
            <a:pPr marR="0" lvl="0" rtl="0">
              <a:lnSpc>
                <a:spcPct val="100000"/>
              </a:lnSpc>
            </a:pPr>
            <a:r>
              <a:rPr lang="en-US" sz="800" b="0" i="0" u="none" strike="noStrike" baseline="0" dirty="0">
                <a:latin typeface="Times New Roman" panose="02020603050405020304" pitchFamily="18" charset="0"/>
              </a:rPr>
              <a:t>Wang, J., 2024. Application research of image classification algorithm based on deep learning in household garbage sorting. </a:t>
            </a:r>
            <a:r>
              <a:rPr lang="en-US" sz="800" b="0" i="0" u="none" strike="noStrike" baseline="0" dirty="0" err="1">
                <a:latin typeface="Times New Roman" panose="02020603050405020304" pitchFamily="18" charset="0"/>
              </a:rPr>
              <a:t>Heliyon</a:t>
            </a:r>
            <a:r>
              <a:rPr lang="en-US" sz="800" b="0" i="0" u="none" strike="noStrike" baseline="0" dirty="0">
                <a:latin typeface="Times New Roman" panose="02020603050405020304" pitchFamily="18" charset="0"/>
              </a:rPr>
              <a:t>, 10(9).</a:t>
            </a:r>
          </a:p>
          <a:p>
            <a:pPr marR="0" lvl="0" rtl="0">
              <a:lnSpc>
                <a:spcPct val="100000"/>
              </a:lnSpc>
            </a:pPr>
            <a:r>
              <a:rPr lang="en-US" sz="800" b="0" i="0" u="none" strike="noStrike" baseline="0" dirty="0">
                <a:latin typeface="Times New Roman" panose="02020603050405020304" pitchFamily="18" charset="0"/>
              </a:rPr>
              <a:t>Yong, L., Ma, L., Sun, D. and Du, L., 2023. Application of MobileNetV2 to waste classification. </a:t>
            </a:r>
            <a:r>
              <a:rPr lang="en-US" sz="800" b="0" i="1" u="none" strike="noStrike" baseline="0" dirty="0" err="1">
                <a:latin typeface="Times New Roman" panose="02020603050405020304" pitchFamily="18" charset="0"/>
              </a:rPr>
              <a:t>Plos</a:t>
            </a:r>
            <a:r>
              <a:rPr lang="en-US" sz="800" b="0" i="1" u="none" strike="noStrike" baseline="0" dirty="0">
                <a:latin typeface="Times New Roman" panose="02020603050405020304" pitchFamily="18" charset="0"/>
              </a:rPr>
              <a:t> one</a:t>
            </a:r>
            <a:r>
              <a:rPr lang="en-US" sz="800" b="0" i="0" u="none" strike="noStrike" baseline="0" dirty="0">
                <a:latin typeface="Times New Roman" panose="02020603050405020304" pitchFamily="18" charset="0"/>
              </a:rPr>
              <a:t>, </a:t>
            </a:r>
            <a:r>
              <a:rPr lang="en-US" sz="800" b="0" i="1" u="none" strike="noStrike" baseline="0" dirty="0">
                <a:latin typeface="Times New Roman" panose="02020603050405020304" pitchFamily="18" charset="0"/>
              </a:rPr>
              <a:t>18</a:t>
            </a:r>
            <a:r>
              <a:rPr lang="en-US" sz="800" b="0" i="0" u="none" strike="noStrike" baseline="0" dirty="0">
                <a:latin typeface="Times New Roman" panose="02020603050405020304" pitchFamily="18" charset="0"/>
              </a:rPr>
              <a:t>(3), p.e0282336.</a:t>
            </a:r>
          </a:p>
          <a:p>
            <a:pPr marR="0" lvl="0" rtl="0">
              <a:lnSpc>
                <a:spcPct val="100000"/>
              </a:lnSpc>
            </a:pPr>
            <a:r>
              <a:rPr lang="en-GB" sz="800" b="0" i="0" u="none" strike="noStrike" baseline="0" dirty="0">
                <a:latin typeface="Times New Roman" panose="02020603050405020304" pitchFamily="18" charset="0"/>
              </a:rPr>
              <a:t>Zhou, Y., Wang, Z., Zheng, S., Zhou, L., Dai, L., Luo, H., Zhang, Z. and Sui, M., 2024. Optimization of automated garbage recognition model based on ResNet-50 and weakly supervised CNN for sustainable urban development. </a:t>
            </a:r>
            <a:r>
              <a:rPr lang="en-GB" sz="800" b="0" i="1" u="none" strike="noStrike" baseline="0" dirty="0">
                <a:latin typeface="Times New Roman" panose="02020603050405020304" pitchFamily="18" charset="0"/>
              </a:rPr>
              <a:t>Alexandria Engineering Journal</a:t>
            </a:r>
            <a:r>
              <a:rPr lang="en-GB" sz="800" b="0" i="0" u="none" strike="noStrike" baseline="0" dirty="0">
                <a:latin typeface="Times New Roman" panose="02020603050405020304" pitchFamily="18" charset="0"/>
              </a:rPr>
              <a:t>, </a:t>
            </a:r>
            <a:r>
              <a:rPr lang="en-GB" sz="800" b="0" i="1" u="none" strike="noStrike" baseline="0" dirty="0">
                <a:latin typeface="Times New Roman" panose="02020603050405020304" pitchFamily="18" charset="0"/>
              </a:rPr>
              <a:t>108</a:t>
            </a:r>
            <a:r>
              <a:rPr lang="en-GB" sz="800" b="0" i="0" u="none" strike="noStrike" baseline="0" dirty="0">
                <a:latin typeface="Times New Roman" panose="02020603050405020304" pitchFamily="18" charset="0"/>
              </a:rPr>
              <a:t>, pp.415-427.</a:t>
            </a:r>
          </a:p>
        </p:txBody>
      </p:sp>
    </p:spTree>
    <p:extLst>
      <p:ext uri="{BB962C8B-B14F-4D97-AF65-F5344CB8AC3E}">
        <p14:creationId xmlns:p14="http://schemas.microsoft.com/office/powerpoint/2010/main" val="35847813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71D3B-2734-3F45-C2E3-C2A10DBAC9C5}"/>
              </a:ext>
            </a:extLst>
          </p:cNvPr>
          <p:cNvSpPr>
            <a:spLocks noGrp="1"/>
          </p:cNvSpPr>
          <p:nvPr>
            <p:ph type="title"/>
          </p:nvPr>
        </p:nvSpPr>
        <p:spPr>
          <a:xfrm>
            <a:off x="1294362" y="2904382"/>
            <a:ext cx="9603275" cy="1049235"/>
          </a:xfrm>
        </p:spPr>
        <p:txBody>
          <a:bodyPr>
            <a:normAutofit fontScale="90000"/>
          </a:bodyPr>
          <a:lstStyle/>
          <a:p>
            <a:pPr marR="0" algn="ctr" rtl="0"/>
            <a:r>
              <a:rPr lang="en-US" sz="6600" b="1" i="0" u="none" strike="noStrike" baseline="0" dirty="0">
                <a:latin typeface="Times New Roman" panose="02020603050405020304" pitchFamily="18" charset="0"/>
              </a:rPr>
              <a:t>Thank You</a:t>
            </a:r>
            <a:endParaRPr lang="en-US" sz="6600" b="1" i="0" u="none" strike="noStrike" baseline="0" dirty="0">
              <a:latin typeface="Arial" panose="020B0604020202020204" pitchFamily="34" charset="0"/>
            </a:endParaRPr>
          </a:p>
        </p:txBody>
      </p:sp>
    </p:spTree>
    <p:extLst>
      <p:ext uri="{BB962C8B-B14F-4D97-AF65-F5344CB8AC3E}">
        <p14:creationId xmlns:p14="http://schemas.microsoft.com/office/powerpoint/2010/main" val="46263817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35</TotalTime>
  <Words>3591</Words>
  <Application>Microsoft Office PowerPoint</Application>
  <PresentationFormat>Widescreen</PresentationFormat>
  <Paragraphs>175</Paragraphs>
  <Slides>19</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Century Gothic</vt:lpstr>
      <vt:lpstr>Times New Roman</vt:lpstr>
      <vt:lpstr>Wingdings 3</vt:lpstr>
      <vt:lpstr>Wisp</vt:lpstr>
      <vt:lpstr>IMAGE RECOGNITION FOR WASTE SORTING AND RECYCLING USING SECONDARY QUANTITATIVE DATASET ANALYSIS</vt:lpstr>
      <vt:lpstr>Background and Research Context</vt:lpstr>
      <vt:lpstr>Problem Statement and Research Motivation</vt:lpstr>
      <vt:lpstr>Research Aim, Objectives and Questions</vt:lpstr>
      <vt:lpstr>Literature Review and Theoretical Background</vt:lpstr>
      <vt:lpstr>Research Gap and Conceptual Framework</vt:lpstr>
      <vt:lpstr>Research Methodology</vt:lpstr>
      <vt:lpstr>Dataset and Data Preparation</vt:lpstr>
      <vt:lpstr>Image Preprocessing and Advanced Augmentation</vt:lpstr>
      <vt:lpstr>Generative AI and Experimental Configuration</vt:lpstr>
      <vt:lpstr>Deep Learning Models and Training Strategy</vt:lpstr>
      <vt:lpstr>Custom CNN Results</vt:lpstr>
      <vt:lpstr>MobileNetV2 Results</vt:lpstr>
      <vt:lpstr>ResNet50 Results</vt:lpstr>
      <vt:lpstr>VGG16 Results</vt:lpstr>
      <vt:lpstr>Comparative Model Performance</vt:lpstr>
      <vt:lpstr>Discussion, Limitations and Recommendations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IMAGE RECOGNITION FOR WASTE SORTING AND RECYCLING USING SECONDARY QUANTITATIVE DATASET ANALYSIS</dc:title>
  <dc:creator>K</dc:creator>
  <cp:lastModifiedBy>pooja patel</cp:lastModifiedBy>
  <cp:revision>6</cp:revision>
  <dcterms:created xsi:type="dcterms:W3CDTF">2026-08-21T10:06:28Z</dcterms:created>
  <dcterms:modified xsi:type="dcterms:W3CDTF">2026-08-27T22:22:15Z</dcterms:modified>
</cp:coreProperties>
</file>