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9" r:id="rId5"/>
    <p:sldId id="270" r:id="rId6"/>
    <p:sldId id="259" r:id="rId7"/>
    <p:sldId id="260" r:id="rId8"/>
    <p:sldId id="261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0F41AE5-74F2-465B-92DC-325798624CB1}" type="datetime1">
              <a:rPr lang="en-GB" smtClean="0"/>
              <a:pPr lvl="0"/>
              <a:t>19/01/2016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DC6BB38-9EA3-40F0-B525-414BBA331DA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AA2F5BA-A6D5-4AA1-A95D-21D9E49256B7}" type="datetime1">
              <a:rPr lang="en-GB" smtClean="0"/>
              <a:pPr lvl="0"/>
              <a:t>19/01/2016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4B58D18-2676-4BD1-8CF6-1875EAE33B1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5922105-DCFF-45EC-9291-37BF0B0FC7D2}" type="datetime1">
              <a:rPr lang="en-GB" smtClean="0"/>
              <a:pPr lvl="0"/>
              <a:t>19/01/2016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99B0713F-AA14-452E-B98F-949F8DC4CBC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4E91DA2-A879-46E3-9506-61449C78D6C7}" type="datetime1">
              <a:rPr lang="en-GB" smtClean="0"/>
              <a:pPr lvl="0"/>
              <a:t>19/01/2016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C63893B-6449-43F8-A250-DB2DACD596A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82D72FB-8BDC-4348-9539-F455BDC3809A}" type="datetime1">
              <a:rPr lang="en-GB" smtClean="0"/>
              <a:pPr lvl="0"/>
              <a:t>19/01/2016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969462F-E58C-4B92-993E-CF0D91E0769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0BFE0F5-0E7B-4BEB-9411-B71C53B88C92}" type="datetime1">
              <a:rPr lang="en-GB" smtClean="0"/>
              <a:pPr lvl="0"/>
              <a:t>19/01/2016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8E408BA-9F39-4F0E-8FB9-EFD1CCC1B0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256B75D-6161-471D-B8FB-820E4CD5B489}" type="datetime1">
              <a:rPr lang="en-GB" smtClean="0"/>
              <a:pPr lvl="0"/>
              <a:t>19/01/2016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897D73D-427C-4704-892D-8D40B6CB54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C3021B5-FB57-4E7C-9A0C-F97C06A1201B}" type="datetime1">
              <a:rPr lang="en-GB" smtClean="0"/>
              <a:pPr lvl="0"/>
              <a:t>19/01/2016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F485BC8-5A40-4360-AE1A-833063D0A60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76CE4B9-2BF2-48FE-901F-B22152DAB1AD}" type="datetime1">
              <a:rPr lang="en-GB" smtClean="0"/>
              <a:pPr lvl="0"/>
              <a:t>19/01/2016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D4323A3-9509-42AE-9BDE-3D9AA64C4C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BB7D59F-2280-4458-B752-AFD0F66B41E1}" type="datetime1">
              <a:rPr lang="en-GB" smtClean="0"/>
              <a:pPr lvl="0"/>
              <a:t>19/01/2016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96B4F4F-9457-4FF8-85F7-3F4EDB459D8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C58FA13-C3C9-4947-9877-7627014A420D}" type="datetime1">
              <a:rPr lang="en-GB" smtClean="0"/>
              <a:pPr lvl="0"/>
              <a:t>19/01/2016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4038619-79C0-42CB-80AF-3340630431A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A2CFADDF-9C87-4EB3-BD05-DC18478745D6}" type="datetime1">
              <a:rPr lang="en-GB" smtClean="0"/>
              <a:pPr lvl="0"/>
              <a:t>19/01/2016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D00F87EE-B637-4D84-A83E-261EDF1E900E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sz="4300"/>
              <a:t>Ahah 4005  -  introduction to fieldwork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Lecture One Part </a:t>
            </a:r>
            <a:r>
              <a:rPr lang="en-GB" smtClean="0"/>
              <a:t>1:  </a:t>
            </a:r>
            <a:r>
              <a:rPr lang="en-GB"/>
              <a:t>Aims and Assessments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Hands on…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Connecting to source material – key aspect of AHAH 4005</a:t>
            </a:r>
          </a:p>
          <a:p>
            <a:pPr lvl="0"/>
            <a:r>
              <a:rPr lang="en-GB"/>
              <a:t>Engage with…</a:t>
            </a:r>
          </a:p>
          <a:p>
            <a:pPr lvl="0"/>
            <a:r>
              <a:rPr lang="en-GB"/>
              <a:t>Interpretation of… </a:t>
            </a:r>
          </a:p>
          <a:p>
            <a:pPr lvl="0"/>
            <a:r>
              <a:rPr lang="en-GB"/>
              <a:t>Give context to…through:</a:t>
            </a:r>
          </a:p>
          <a:p>
            <a:pPr lvl="0"/>
            <a:r>
              <a:rPr lang="en-GB"/>
              <a:t>Locating and analysing sources!</a:t>
            </a:r>
          </a:p>
          <a:p>
            <a:pPr lvl="0"/>
            <a:endParaRPr lang="en-GB"/>
          </a:p>
        </p:txBody>
      </p:sp>
      <p:pic>
        <p:nvPicPr>
          <p:cNvPr id="4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504863"/>
            <a:ext cx="4038600" cy="2716636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Archives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Understanding the work of archivists</a:t>
            </a:r>
          </a:p>
          <a:p>
            <a:pPr lvl="0"/>
            <a:endParaRPr lang="en-GB" dirty="0"/>
          </a:p>
          <a:p>
            <a:pPr lvl="0"/>
            <a:r>
              <a:rPr lang="en-GB" dirty="0" smtClean="0"/>
              <a:t>Understanding </a:t>
            </a:r>
            <a:r>
              <a:rPr lang="en-GB" dirty="0"/>
              <a:t>the significance of archive </a:t>
            </a:r>
            <a:r>
              <a:rPr lang="en-GB" dirty="0" smtClean="0"/>
              <a:t>material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Proactive </a:t>
            </a:r>
            <a:r>
              <a:rPr lang="en-GB" dirty="0" smtClean="0"/>
              <a:t>approach to seeking out material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Patience and persistence</a:t>
            </a:r>
            <a:endParaRPr lang="en-GB" dirty="0"/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4008" y="1628800"/>
            <a:ext cx="4032448" cy="4824536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To provide an appreciation of the diversity of the research resource</a:t>
            </a:r>
            <a:r>
              <a:rPr lang="en-US" dirty="0" smtClean="0"/>
              <a:t>;</a:t>
            </a:r>
          </a:p>
          <a:p>
            <a:pPr lvl="0"/>
            <a:endParaRPr lang="en-GB" dirty="0"/>
          </a:p>
          <a:p>
            <a:pPr lvl="0"/>
            <a:r>
              <a:rPr lang="en-US" dirty="0" smtClean="0"/>
              <a:t>To </a:t>
            </a:r>
            <a:r>
              <a:rPr lang="en-US" dirty="0"/>
              <a:t>acquire an initial experience of archival research</a:t>
            </a:r>
            <a:r>
              <a:rPr lang="en-US" dirty="0" smtClean="0"/>
              <a:t>;</a:t>
            </a:r>
          </a:p>
          <a:p>
            <a:pPr lvl="0"/>
            <a:endParaRPr lang="en-GB" dirty="0"/>
          </a:p>
          <a:p>
            <a:pPr lvl="0"/>
            <a:r>
              <a:rPr lang="en-US" dirty="0" smtClean="0"/>
              <a:t>To </a:t>
            </a:r>
            <a:r>
              <a:rPr lang="en-US" dirty="0"/>
              <a:t>provide an introductory experience of some primary research materials and resources</a:t>
            </a:r>
            <a:r>
              <a:rPr lang="en-US" dirty="0" smtClean="0"/>
              <a:t>;</a:t>
            </a:r>
            <a:r>
              <a:rPr lang="en-US" dirty="0"/>
              <a:t>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085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To  introduce students to some of the issues surrounding the collection, storage and maintenance of various historical artifacts and materials</a:t>
            </a:r>
            <a:r>
              <a:rPr lang="en-US" dirty="0" smtClean="0"/>
              <a:t>;</a:t>
            </a:r>
          </a:p>
          <a:p>
            <a:pPr lvl="0"/>
            <a:endParaRPr lang="en-GB" dirty="0"/>
          </a:p>
          <a:p>
            <a:pPr lvl="0"/>
            <a:r>
              <a:rPr lang="en-US" dirty="0" smtClean="0"/>
              <a:t>To </a:t>
            </a:r>
            <a:r>
              <a:rPr lang="en-US" dirty="0"/>
              <a:t>acquire first skills in the interpretation and use of various research materials and data</a:t>
            </a:r>
            <a:r>
              <a:rPr lang="en-US" dirty="0" smtClean="0"/>
              <a:t>;</a:t>
            </a:r>
          </a:p>
          <a:p>
            <a:pPr lvl="0"/>
            <a:endParaRPr lang="en-GB" dirty="0"/>
          </a:p>
          <a:p>
            <a:pPr lvl="0"/>
            <a:r>
              <a:rPr lang="en-US" dirty="0" smtClean="0"/>
              <a:t>To </a:t>
            </a:r>
            <a:r>
              <a:rPr lang="en-US" dirty="0"/>
              <a:t>encourage students to consider the nature and practice of their discipline</a:t>
            </a:r>
            <a:r>
              <a:rPr lang="en-US" dirty="0" smtClean="0"/>
              <a:t>.</a:t>
            </a:r>
          </a:p>
          <a:p>
            <a:pPr lvl="0"/>
            <a:endParaRPr lang="en-GB" dirty="0"/>
          </a:p>
          <a:p>
            <a:pPr lvl="0"/>
            <a:r>
              <a:rPr lang="en-US" dirty="0" smtClean="0"/>
              <a:t>To </a:t>
            </a:r>
            <a:r>
              <a:rPr lang="en-US" dirty="0"/>
              <a:t>think about how the location and acquisition of primary materials could be of use to historians.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071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en-GB" b="1" u="sng" dirty="0" smtClean="0"/>
              <a:t>Assessment One – </a:t>
            </a:r>
          </a:p>
          <a:p>
            <a:r>
              <a:rPr lang="en-US" dirty="0" smtClean="0"/>
              <a:t>The </a:t>
            </a:r>
            <a:r>
              <a:rPr lang="en-US" dirty="0"/>
              <a:t>Field Journal (2000 words – 50% weighting)</a:t>
            </a:r>
            <a:endParaRPr lang="en-GB" dirty="0"/>
          </a:p>
          <a:p>
            <a:r>
              <a:rPr lang="en-US" b="1" dirty="0"/>
              <a:t>Deadline</a:t>
            </a:r>
            <a:r>
              <a:rPr lang="en-US" dirty="0"/>
              <a:t>: </a:t>
            </a:r>
            <a:r>
              <a:rPr lang="en-US" b="1" dirty="0">
                <a:solidFill>
                  <a:srgbClr val="FF0000"/>
                </a:solidFill>
              </a:rPr>
              <a:t>3pm Monday 28</a:t>
            </a:r>
            <a:r>
              <a:rPr lang="en-US" b="1" baseline="30000" dirty="0">
                <a:solidFill>
                  <a:srgbClr val="FF0000"/>
                </a:solidFill>
              </a:rPr>
              <a:t>th</a:t>
            </a:r>
            <a:r>
              <a:rPr lang="en-US" b="1" dirty="0">
                <a:solidFill>
                  <a:srgbClr val="FF0000"/>
                </a:solidFill>
              </a:rPr>
              <a:t> March </a:t>
            </a:r>
            <a:r>
              <a:rPr lang="en-US" b="1" dirty="0" smtClean="0">
                <a:solidFill>
                  <a:srgbClr val="FF0000"/>
                </a:solidFill>
              </a:rPr>
              <a:t>2016</a:t>
            </a:r>
          </a:p>
          <a:p>
            <a:r>
              <a:rPr lang="en-US" b="1" u="sng" dirty="0" smtClean="0"/>
              <a:t>Assessment Two – </a:t>
            </a:r>
          </a:p>
          <a:p>
            <a:r>
              <a:rPr lang="en-US" dirty="0"/>
              <a:t>Assignment Two - The Field Report: (2000 words – 50% weighting</a:t>
            </a:r>
            <a:r>
              <a:rPr lang="en-US" dirty="0" smtClean="0"/>
              <a:t>)</a:t>
            </a:r>
            <a:r>
              <a:rPr lang="en-US" dirty="0"/>
              <a:t> </a:t>
            </a:r>
            <a:endParaRPr lang="en-GB" dirty="0"/>
          </a:p>
          <a:p>
            <a:r>
              <a:rPr lang="en-US" b="1" dirty="0"/>
              <a:t>Deadline: </a:t>
            </a:r>
            <a:r>
              <a:rPr lang="en-US" b="1" dirty="0">
                <a:solidFill>
                  <a:srgbClr val="FF0000"/>
                </a:solidFill>
              </a:rPr>
              <a:t>3pm Tuesday 10</a:t>
            </a:r>
            <a:r>
              <a:rPr lang="en-US" b="1" baseline="30000" dirty="0">
                <a:solidFill>
                  <a:srgbClr val="FF0000"/>
                </a:solidFill>
              </a:rPr>
              <a:t>th</a:t>
            </a:r>
            <a:r>
              <a:rPr lang="en-US" b="1" dirty="0">
                <a:solidFill>
                  <a:srgbClr val="FF0000"/>
                </a:solidFill>
              </a:rPr>
              <a:t> May 2016 </a:t>
            </a:r>
            <a:endParaRPr lang="en-US" b="1" dirty="0" smtClean="0">
              <a:solidFill>
                <a:srgbClr val="FF0000"/>
              </a:solidFill>
            </a:endParaRPr>
          </a:p>
          <a:p>
            <a:r>
              <a:rPr lang="en-US" b="1" dirty="0"/>
              <a:t>(see handbook for details)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5030243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Field Journal:</a:t>
            </a:r>
          </a:p>
          <a:p>
            <a:r>
              <a:rPr lang="en-GB" dirty="0" smtClean="0"/>
              <a:t>A critical analysis of your experience in the field with sources/archival material </a:t>
            </a:r>
          </a:p>
          <a:p>
            <a:r>
              <a:rPr lang="en-GB" dirty="0" smtClean="0"/>
              <a:t>Reflect upon  this research work and how it aided your area of interest</a:t>
            </a:r>
          </a:p>
          <a:p>
            <a:r>
              <a:rPr lang="en-GB" dirty="0" smtClean="0"/>
              <a:t>Give a reflection upon the materials you utilised and what ideas and skills did you learn and adopt</a:t>
            </a:r>
          </a:p>
          <a:p>
            <a:r>
              <a:rPr lang="en-GB" dirty="0" smtClean="0"/>
              <a:t>Discuss any links between your experiences and possible areas of research for your Dissertation </a:t>
            </a:r>
          </a:p>
        </p:txBody>
      </p:sp>
    </p:spTree>
    <p:extLst>
      <p:ext uri="{BB962C8B-B14F-4D97-AF65-F5344CB8AC3E}">
        <p14:creationId xmlns:p14="http://schemas.microsoft.com/office/powerpoint/2010/main" val="2400138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2. Field Report</a:t>
            </a:r>
          </a:p>
          <a:p>
            <a:r>
              <a:rPr lang="en-GB" dirty="0" smtClean="0"/>
              <a:t>Basically a chronicle of your field trips</a:t>
            </a:r>
          </a:p>
          <a:p>
            <a:r>
              <a:rPr lang="en-GB" dirty="0" smtClean="0"/>
              <a:t>The materials you encountered in relation to the nature and complexities of historical study</a:t>
            </a:r>
          </a:p>
          <a:p>
            <a:r>
              <a:rPr lang="en-GB" dirty="0" smtClean="0"/>
              <a:t>Link this to your Graveyard Survey work</a:t>
            </a:r>
          </a:p>
          <a:p>
            <a:r>
              <a:rPr lang="en-GB" dirty="0" smtClean="0"/>
              <a:t>What avenues opened up for you regarding future study and research?</a:t>
            </a:r>
          </a:p>
          <a:p>
            <a:r>
              <a:rPr lang="en-GB" dirty="0" smtClean="0"/>
              <a:t>Critical overview of the module – did it expand your ideas for future </a:t>
            </a:r>
            <a:r>
              <a:rPr lang="en-GB" dirty="0" err="1" smtClean="0"/>
              <a:t>reaearch</a:t>
            </a:r>
            <a:r>
              <a:rPr lang="en-GB" dirty="0" smtClean="0"/>
              <a:t>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283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 - Graveyard Survey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Rich source linked to ritual practices, language, religion, class, commemoration</a:t>
            </a:r>
          </a:p>
          <a:p>
            <a:r>
              <a:rPr lang="en-GB" dirty="0" smtClean="0"/>
              <a:t>Series of searching questions around – memory, commemoration, preservation, ritual</a:t>
            </a:r>
          </a:p>
          <a:p>
            <a:r>
              <a:rPr lang="en-GB" dirty="0" smtClean="0"/>
              <a:t>Some provocative – </a:t>
            </a:r>
            <a:r>
              <a:rPr lang="en-GB" smtClean="0"/>
              <a:t>e.g. should </a:t>
            </a:r>
            <a:r>
              <a:rPr lang="en-GB" dirty="0" smtClean="0"/>
              <a:t>graveyards remain sacred and untouched forever?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628800"/>
            <a:ext cx="3456384" cy="4464496"/>
          </a:xfrm>
        </p:spPr>
      </p:pic>
    </p:spTree>
    <p:extLst>
      <p:ext uri="{BB962C8B-B14F-4D97-AF65-F5344CB8AC3E}">
        <p14:creationId xmlns:p14="http://schemas.microsoft.com/office/powerpoint/2010/main" val="20591052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National Library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Copyright Library</a:t>
            </a:r>
          </a:p>
          <a:p>
            <a:r>
              <a:rPr lang="en-GB" dirty="0" smtClean="0"/>
              <a:t>Vast collection of books; journals; artwork; sound archives; artefacts</a:t>
            </a:r>
          </a:p>
          <a:p>
            <a:r>
              <a:rPr lang="en-GB" dirty="0" smtClean="0"/>
              <a:t>Tour of facilities end of April</a:t>
            </a:r>
          </a:p>
          <a:p>
            <a:r>
              <a:rPr lang="en-GB" dirty="0" smtClean="0"/>
              <a:t>Recommended students join on-line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3" y="1700808"/>
            <a:ext cx="4104456" cy="4320480"/>
          </a:xfrm>
        </p:spPr>
      </p:pic>
    </p:spTree>
    <p:extLst>
      <p:ext uri="{BB962C8B-B14F-4D97-AF65-F5344CB8AC3E}">
        <p14:creationId xmlns:p14="http://schemas.microsoft.com/office/powerpoint/2010/main" val="1082559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CEREDIGION MUSEUM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Trip end of April</a:t>
            </a:r>
          </a:p>
          <a:p>
            <a:r>
              <a:rPr lang="en-GB" dirty="0" smtClean="0"/>
              <a:t>Opportunity to quiz staff:</a:t>
            </a:r>
          </a:p>
          <a:p>
            <a:r>
              <a:rPr lang="en-GB" dirty="0" smtClean="0"/>
              <a:t>What is on display, what is not, and why?</a:t>
            </a:r>
          </a:p>
          <a:p>
            <a:r>
              <a:rPr lang="en-GB" dirty="0" smtClean="0"/>
              <a:t>Who decides on these issues?</a:t>
            </a:r>
          </a:p>
          <a:p>
            <a:r>
              <a:rPr lang="en-GB" dirty="0" smtClean="0"/>
              <a:t>What rights does the museum hold over artefacts?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16020"/>
            <a:ext cx="4038600" cy="2694323"/>
          </a:xfrm>
        </p:spPr>
      </p:pic>
    </p:spTree>
    <p:extLst>
      <p:ext uri="{BB962C8B-B14F-4D97-AF65-F5344CB8AC3E}">
        <p14:creationId xmlns:p14="http://schemas.microsoft.com/office/powerpoint/2010/main" val="1581737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CEREDIGION ARCHIVES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Trip end of April</a:t>
            </a:r>
          </a:p>
          <a:p>
            <a:r>
              <a:rPr lang="en-GB" dirty="0" smtClean="0"/>
              <a:t>Able to explore a diverse collection of sources</a:t>
            </a:r>
          </a:p>
          <a:p>
            <a:r>
              <a:rPr lang="en-GB" dirty="0" smtClean="0"/>
              <a:t>Able to handle a select example</a:t>
            </a:r>
          </a:p>
          <a:p>
            <a:r>
              <a:rPr lang="en-GB" dirty="0" smtClean="0"/>
              <a:t>Able to question staff on the collection and how it is preserved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7" y="1628800"/>
            <a:ext cx="3960440" cy="4392487"/>
          </a:xfrm>
        </p:spPr>
      </p:pic>
    </p:spTree>
    <p:extLst>
      <p:ext uri="{BB962C8B-B14F-4D97-AF65-F5344CB8AC3E}">
        <p14:creationId xmlns:p14="http://schemas.microsoft.com/office/powerpoint/2010/main" val="39940318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RODERIC BOWEN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You will be given </a:t>
            </a:r>
            <a:r>
              <a:rPr lang="en-US" dirty="0"/>
              <a:t>the opportunity to </a:t>
            </a:r>
            <a:r>
              <a:rPr lang="en-US"/>
              <a:t>handle </a:t>
            </a:r>
            <a:r>
              <a:rPr lang="en-US" smtClean="0"/>
              <a:t>(literally</a:t>
            </a:r>
            <a:r>
              <a:rPr lang="en-US" dirty="0"/>
              <a:t>) a wide variety of primary sources. </a:t>
            </a:r>
            <a:endParaRPr lang="en-US" dirty="0" smtClean="0"/>
          </a:p>
          <a:p>
            <a:r>
              <a:rPr lang="en-US" dirty="0" smtClean="0"/>
              <a:t>You </a:t>
            </a:r>
            <a:r>
              <a:rPr lang="en-US" dirty="0"/>
              <a:t>will be encouraged to consider how these sources may be used in research and what the sources can teach us about history. </a:t>
            </a:r>
            <a:endParaRPr lang="en-US" dirty="0" smtClean="0"/>
          </a:p>
          <a:p>
            <a:r>
              <a:rPr lang="en-US" dirty="0" smtClean="0"/>
              <a:t>Here </a:t>
            </a:r>
            <a:r>
              <a:rPr lang="en-US" dirty="0"/>
              <a:t>in </a:t>
            </a:r>
            <a:r>
              <a:rPr lang="en-US" dirty="0" err="1"/>
              <a:t>Lampeter</a:t>
            </a:r>
            <a:r>
              <a:rPr lang="en-US" dirty="0"/>
              <a:t> we have an unique collection of materials at our disposal, and we will give you a chance to look at selections from the </a:t>
            </a:r>
            <a:r>
              <a:rPr lang="en-US" dirty="0" smtClean="0"/>
              <a:t>collection. </a:t>
            </a:r>
          </a:p>
          <a:p>
            <a:r>
              <a:rPr lang="en-US" dirty="0" smtClean="0"/>
              <a:t>You </a:t>
            </a:r>
            <a:r>
              <a:rPr lang="en-US" dirty="0"/>
              <a:t>will also be able to see the possibilities of materials that may even feature in your future research.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72816"/>
            <a:ext cx="4038600" cy="4176464"/>
          </a:xfrm>
        </p:spPr>
      </p:pic>
    </p:spTree>
    <p:extLst>
      <p:ext uri="{BB962C8B-B14F-4D97-AF65-F5344CB8AC3E}">
        <p14:creationId xmlns:p14="http://schemas.microsoft.com/office/powerpoint/2010/main" val="15688571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135</TotalTime>
  <Words>567</Words>
  <Application>Microsoft Office PowerPoint</Application>
  <PresentationFormat>On-screen Show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Apex</vt:lpstr>
      <vt:lpstr>Ahah 4005  -  introduction to fieldwork</vt:lpstr>
      <vt:lpstr>Hands on…</vt:lpstr>
      <vt:lpstr>Archives</vt:lpstr>
      <vt:lpstr>Module Aims</vt:lpstr>
      <vt:lpstr>Module Aims</vt:lpstr>
      <vt:lpstr>Reflection</vt:lpstr>
      <vt:lpstr>Reflection</vt:lpstr>
      <vt:lpstr>Reflection </vt:lpstr>
      <vt:lpstr>Elements  - Graveyard Survey </vt:lpstr>
      <vt:lpstr>National Library</vt:lpstr>
      <vt:lpstr>CEREDIGION MUSEUM</vt:lpstr>
      <vt:lpstr>CEREDIGION ARCHIVES</vt:lpstr>
      <vt:lpstr>RODERIC BOWEN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Ahah 4005  -  introduction to fieldwork</dc:title>
  <dc:creator>Lester Mason</dc:creator>
  <cp:lastModifiedBy>Lester Mason</cp:lastModifiedBy>
  <cp:revision>17</cp:revision>
  <dcterms:created xsi:type="dcterms:W3CDTF">2016-01-07T15:04:43Z</dcterms:created>
  <dcterms:modified xsi:type="dcterms:W3CDTF">2016-01-19T10:14:43Z</dcterms:modified>
</cp:coreProperties>
</file>