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7" r:id="rId10"/>
    <p:sldId id="268" r:id="rId11"/>
    <p:sldId id="269" r:id="rId12"/>
    <p:sldId id="270" r:id="rId13"/>
    <p:sldId id="273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645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496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959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281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431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354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962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372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193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211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7067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61496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264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91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9283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0942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8153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6/20/2023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478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theme" Target="../theme/theme1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164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  <p:sldLayoutId id="2147483735" r:id="rId17"/>
    <p:sldLayoutId id="2147483736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18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18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FABEA-DBEB-2CBD-DA1A-18E3F06C63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371912"/>
            <a:ext cx="8689976" cy="1363382"/>
          </a:xfrm>
        </p:spPr>
        <p:txBody>
          <a:bodyPr>
            <a:normAutofit fontScale="90000"/>
          </a:bodyPr>
          <a:lstStyle/>
          <a:p>
            <a:r>
              <a:rPr lang="en-IN" dirty="0"/>
              <a:t>Topic: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Prevalence of physical activity among students in a public university 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1C7776-C2A4-A39F-3671-11D4DCBCD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429000"/>
            <a:ext cx="8689976" cy="2808941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Module Name:-</a:t>
            </a:r>
            <a:r>
              <a:rPr lang="en-US" dirty="0">
                <a:solidFill>
                  <a:schemeClr val="tx1"/>
                </a:solidFill>
              </a:rPr>
              <a:t> practice based research ( LCHS7001)</a:t>
            </a:r>
          </a:p>
          <a:p>
            <a:r>
              <a:rPr lang="en-US" b="1" dirty="0">
                <a:solidFill>
                  <a:schemeClr val="tx1"/>
                </a:solidFill>
              </a:rPr>
              <a:t>Lecturer Name:- </a:t>
            </a:r>
            <a:r>
              <a:rPr lang="en-US" dirty="0">
                <a:solidFill>
                  <a:schemeClr val="tx1"/>
                </a:solidFill>
              </a:rPr>
              <a:t>Dr. </a:t>
            </a:r>
            <a:r>
              <a:rPr lang="en-US" dirty="0" err="1">
                <a:solidFill>
                  <a:schemeClr val="tx1"/>
                </a:solidFill>
              </a:rPr>
              <a:t>Ogochukwu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agunenye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Student name:- </a:t>
            </a:r>
            <a:r>
              <a:rPr lang="en-US" dirty="0" err="1">
                <a:solidFill>
                  <a:schemeClr val="tx1"/>
                </a:solidFill>
              </a:rPr>
              <a:t>sukhpreet</a:t>
            </a:r>
            <a:r>
              <a:rPr lang="en-US" dirty="0">
                <a:solidFill>
                  <a:schemeClr val="tx1"/>
                </a:solidFill>
              </a:rPr>
              <a:t> Kaur </a:t>
            </a:r>
            <a:r>
              <a:rPr lang="en-US" dirty="0" err="1">
                <a:solidFill>
                  <a:schemeClr val="tx1"/>
                </a:solidFill>
              </a:rPr>
              <a:t>Thalour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>
                <a:solidFill>
                  <a:schemeClr val="tx1"/>
                </a:solidFill>
              </a:rPr>
              <a:t>Student id :- </a:t>
            </a:r>
            <a:r>
              <a:rPr lang="en-US">
                <a:solidFill>
                  <a:schemeClr val="tx1"/>
                </a:solidFill>
              </a:rPr>
              <a:t>2217030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0A7C747-EC91-F2F9-6DC0-EA0454F2CB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4032" y="261471"/>
            <a:ext cx="7603936" cy="177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507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F4105-55F0-8E03-A9C7-16E8E85CB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589" y="445136"/>
            <a:ext cx="8354764" cy="1497217"/>
          </a:xfrm>
        </p:spPr>
        <p:txBody>
          <a:bodyPr>
            <a:noAutofit/>
          </a:bodyPr>
          <a:lstStyle/>
          <a:p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Prevalence of Physical Activity among Students Aged 20-24 Years in a Public University in the UK.</a:t>
            </a: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4875B-6751-24EA-B31C-12ADAC955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2" y="2465294"/>
            <a:ext cx="9601196" cy="3361764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en-IN" sz="2800" b="1" dirty="0"/>
              <a:t>AIM: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examine the prevalence of physical activity among students aged 20-24 years in a public university in the UK.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determine the factors influencing university students participation in physical activity between the ages of 20 and 24.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provide guidance for research-based initiatives and interventions that support physical activity among university students and improve their general health and wellbeing.</a:t>
            </a:r>
          </a:p>
          <a:p>
            <a:pPr marL="457200" lvl="1" indent="0">
              <a:buNone/>
            </a:pPr>
            <a:endParaRPr lang="en-IN" sz="20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2123AFA-9B47-5F0B-C1BA-1AD1EA604F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7058" y="445136"/>
            <a:ext cx="2273347" cy="808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489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CF318-E236-1305-359F-D7316D7ED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804" y="672353"/>
            <a:ext cx="10364452" cy="5621618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  <a:p>
            <a:pPr>
              <a:lnSpc>
                <a:spcPct val="150000"/>
              </a:lnSpc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University students aged 20 to 24 years frequently have higher academic workloads and sedentary 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, which might have a negative impact on their physical activity levels (smith et al., 2021).</a:t>
            </a:r>
          </a:p>
          <a:p>
            <a:pPr>
              <a:lnSpc>
                <a:spcPct val="150000"/>
              </a:lnSpc>
            </a:pP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prior research by </a:t>
            </a:r>
            <a:r>
              <a:rPr lang="en-US" sz="1800" b="0" i="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white (2020), there are differences in the amount of physical activity that university students engage in depending on things like gender, social economic </a:t>
            </a:r>
            <a:r>
              <a:rPr lang="en-US" sz="1800" b="0" i="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satus</a:t>
            </a: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etc.,. Compared with women, tendency to participate men in more physical activity. </a:t>
            </a:r>
          </a:p>
          <a:p>
            <a:pPr>
              <a:lnSpc>
                <a:spcPct val="150000"/>
              </a:lnSpc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The development of specific interventions and initiatives to promote health depends on understanding the prevalence of physical activity among students aged 20 to 24 in a public university in the 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&amp; white, 2020).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81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25387-0702-4D0F-A97F-1C8D3B64E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b="1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8A6BF-347A-C8D6-1529-85583BA27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896830"/>
            <a:ext cx="10364452" cy="342410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The prevalence of physical inactivity and sedentary behaviors among university students aged 20-24 years is a significant concern, with potential negative impacts on their health and well-being (smith et al., 2021).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This study will help close knowledge gaps and develop practical measures to boost physical activity and enhance overall health among 20 to 24 year old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university students, ultimately promoting a well-being culture on campuses.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61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CD9D1-E3A7-8CC3-EB90-C644618A5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848" y="693362"/>
            <a:ext cx="9601196" cy="331893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what is the prevalence of students between the age group of 20-24 years to engage or participate in physical activities in the UK?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b="1" cap="none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AutoNum type="alphaLcPeriod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 and study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ratur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of physical activity among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UK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24.</a:t>
            </a:r>
          </a:p>
          <a:p>
            <a:pPr marL="457200" indent="-457200">
              <a:lnSpc>
                <a:spcPct val="150000"/>
              </a:lnSpc>
              <a:buAutoNum type="alphaLcPeriod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rmin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aff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cting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this population's participation in physical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rcis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е. 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075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44709-8B02-5539-FC4F-3748D8E6E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13" y="1337027"/>
            <a:ext cx="4977651" cy="331893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design: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chosen research design is a cross-sectional study (smith et al., 2021).</a:t>
            </a:r>
          </a:p>
          <a:p>
            <a:pPr marL="0" indent="0" algn="l">
              <a:lnSpc>
                <a:spcPct val="150000"/>
              </a:lnSpc>
              <a:buNone/>
            </a:pPr>
            <a:endParaRPr lang="en-US" b="0" i="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design allows for the collection of data at a specific point in time, providing a snapshot of physical activity levels among university students aged 20-24 years.</a:t>
            </a:r>
          </a:p>
          <a:p>
            <a:pPr marL="0" indent="0" algn="l">
              <a:lnSpc>
                <a:spcPct val="150000"/>
              </a:lnSpc>
              <a:buNone/>
            </a:pPr>
            <a:b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0" i="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ross-Sectional Study: Know Public health">
            <a:extLst>
              <a:ext uri="{FF2B5EF4-FFF2-40B4-BE49-F238E27FC236}">
                <a16:creationId xmlns:a16="http://schemas.microsoft.com/office/drawing/2014/main" id="{ADD4E534-415D-4A72-9A55-15FCF01DC7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640" y="2517727"/>
            <a:ext cx="4606834" cy="322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6655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6FE86-8391-46A5-F91E-976C180C4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032" y="110064"/>
            <a:ext cx="9601196" cy="3318936"/>
          </a:xfrm>
        </p:spPr>
        <p:txBody>
          <a:bodyPr>
            <a:noAutofit/>
          </a:bodyPr>
          <a:lstStyle/>
          <a:p>
            <a:pPr marL="1143000" lvl="1">
              <a:lnSpc>
                <a:spcPct val="150000"/>
              </a:lnSpc>
            </a:pPr>
            <a:endParaRPr lang="en-IN" sz="20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 algn="ctr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6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methodology: quantitative</a:t>
            </a:r>
            <a:endParaRPr lang="az-Cyrl-AZ" sz="2600" cap="none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study will 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cruit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rsity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stud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nts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ag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20-24 y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ars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from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multipl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rsiti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in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conv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nc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sampling approach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mploy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d,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participants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cruit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bas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on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ir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availability and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willingn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ss to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е.</a:t>
            </a: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mographic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information (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е.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G., G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r, 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thnicity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socio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conomic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status)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to 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xplor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ntial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associations with physical activity 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ls (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johnson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whit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е, 2020). </a:t>
            </a:r>
            <a:endParaRPr lang="en-IN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398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E42D2-DCA3-FD53-4291-CC5802D9D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186" y="268711"/>
            <a:ext cx="10364451" cy="1596177"/>
          </a:xfrm>
        </p:spPr>
        <p:txBody>
          <a:bodyPr>
            <a:normAutofit/>
          </a:bodyPr>
          <a:lstStyle/>
          <a:p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Recruitment, Sampling &amp; study 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04DBE-2B9F-F38C-9068-BAC71B52A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from 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public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UK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cruit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for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Using a conv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sampl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strat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gy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participants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chos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for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study bas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on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availability and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sir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tak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part.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inv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stigat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pot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corr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lations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ls of physical activity and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mographic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factors (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е.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G., 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r,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thnicity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socio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conomic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status), data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gath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(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&amp; whit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е, 2020).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908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48F45-F981-BE9B-6CF2-EB03162B3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IN" sz="3600" b="1" dirty="0"/>
              <a:t>Data collection method: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C78DF-A8CD-D4E5-B1AA-88F8AA1EB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Validated questionnaire: A questionnaire with required questions to collect data on physical activity levels.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collection: participants will complete the questionnaire, which includes items assessing the frequency, duration, and intensity of their physical activity.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collection location: the data will be collected within the university campus or online, depending on the feasibility and convenience for participants.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1450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72F87-9045-C7F3-8CF8-D58ED0A1E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dirty="0"/>
              <a:t>Ethical considerations: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2C462-3B53-6CE2-71DF-29012F706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966499"/>
            <a:ext cx="10364452" cy="3424107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Informed consent: participants will be given comprehensive information about the study and their choice to participate, as part of informed consent. Prior to collecting any data, informed consent will be asked..</a:t>
            </a:r>
          </a:p>
          <a:p>
            <a:pPr>
              <a:lnSpc>
                <a:spcPct val="16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Confidentiality: all collected data will be treated with strict confidentiality, and participant identities will remain anonymous.</a:t>
            </a:r>
          </a:p>
          <a:p>
            <a:pPr>
              <a:lnSpc>
                <a:spcPct val="16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Ethical approval: the research protocol will be submitted for ethical review and approval from the relevant institutional ethics committee.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778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6EFE8-EF23-576C-D67D-06242F2BD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b="1" dirty="0"/>
              <a:t>Implications: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D6A69-3659-5C00-779A-34F12C29C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1.H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promotion: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will 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lp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sign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е-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bas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programs and int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that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ncourag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physical activity among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2. Policy and planning: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findings can 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lp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plann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and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officials build plans to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 a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cultur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of physical activity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acad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mic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nvironm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nt.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576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C0499-E64B-EA68-DD3A-6B58DF531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Time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B128E-E1F6-F31B-D254-8872ECBE1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021" y="1905539"/>
            <a:ext cx="10860214" cy="424271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ratur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w: 2 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ks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sign and m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thodology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: 1 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Ethical approval: 2 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ks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Participant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cruitm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and data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ction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: 4 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ks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analysis: 3 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ks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sults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and discussion: 2 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ks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port writing and pr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ntation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: 2 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ks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Total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stimat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tim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е: 16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ks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approximat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4 months)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3383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3E38A46-BFA9-D23D-8B4F-60B9F82B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907" y="165672"/>
            <a:ext cx="9440716" cy="618100"/>
          </a:xfrm>
        </p:spPr>
        <p:txBody>
          <a:bodyPr/>
          <a:lstStyle/>
          <a:p>
            <a:r>
              <a:rPr lang="en-IN" dirty="0"/>
              <a:t>Plan and time schedule- Gantt chart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1929133-D87A-0EAA-B174-0EA7F60F9A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3864703"/>
              </p:ext>
            </p:extLst>
          </p:nvPr>
        </p:nvGraphicFramePr>
        <p:xfrm>
          <a:off x="383177" y="928672"/>
          <a:ext cx="11617235" cy="568349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90803">
                  <a:extLst>
                    <a:ext uri="{9D8B030D-6E8A-4147-A177-3AD203B41FA5}">
                      <a16:colId xmlns:a16="http://schemas.microsoft.com/office/drawing/2014/main" val="3845620749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1589573290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1975224376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2843504517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895258268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1665966005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4228092787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937065718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1216850887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3755360110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1688006446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3329203607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3021789665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689256610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3516416605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3172194481"/>
                    </a:ext>
                  </a:extLst>
                </a:gridCol>
                <a:gridCol w="645402">
                  <a:extLst>
                    <a:ext uri="{9D8B030D-6E8A-4147-A177-3AD203B41FA5}">
                      <a16:colId xmlns:a16="http://schemas.microsoft.com/office/drawing/2014/main" val="1112817856"/>
                    </a:ext>
                  </a:extLst>
                </a:gridCol>
              </a:tblGrid>
              <a:tr h="482117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</a:rPr>
                        <a:t>Task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W1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W2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W3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W4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W5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W6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W7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W8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W9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W10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W11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W12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W13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W14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W15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sz="1400" dirty="0">
                          <a:latin typeface="Arial Black" panose="020B0A04020102020204" pitchFamily="34" charset="0"/>
                        </a:rPr>
                        <a:t>W16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4051593"/>
                  </a:ext>
                </a:extLst>
              </a:tr>
              <a:tr h="729736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</a:rPr>
                        <a:t>Literature</a:t>
                      </a:r>
                      <a:br>
                        <a:rPr lang="en-IN" sz="1200" dirty="0">
                          <a:latin typeface="Arial Black" panose="020B0A04020102020204" pitchFamily="34" charset="0"/>
                        </a:rPr>
                      </a:br>
                      <a:r>
                        <a:rPr lang="en-IN" sz="1200" dirty="0">
                          <a:latin typeface="Arial Black" panose="020B0A04020102020204" pitchFamily="34" charset="0"/>
                        </a:rPr>
                        <a:t>Review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932440"/>
                  </a:ext>
                </a:extLst>
              </a:tr>
              <a:tr h="729736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Research</a:t>
                      </a:r>
                      <a:br>
                        <a:rPr lang="en-IN" sz="1200" dirty="0"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IN" sz="1200" dirty="0"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design &amp; methodology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261352"/>
                  </a:ext>
                </a:extLst>
              </a:tr>
              <a:tr h="729736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</a:rPr>
                        <a:t>Ethical </a:t>
                      </a:r>
                      <a:br>
                        <a:rPr lang="en-IN" sz="1200" dirty="0">
                          <a:latin typeface="Arial Black" panose="020B0A04020102020204" pitchFamily="34" charset="0"/>
                        </a:rPr>
                      </a:br>
                      <a:r>
                        <a:rPr lang="en-IN" sz="1200" dirty="0">
                          <a:latin typeface="Arial Black" panose="020B0A04020102020204" pitchFamily="34" charset="0"/>
                        </a:rPr>
                        <a:t>approval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968974"/>
                  </a:ext>
                </a:extLst>
              </a:tr>
              <a:tr h="729736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</a:rPr>
                        <a:t>Participant</a:t>
                      </a:r>
                      <a:br>
                        <a:rPr lang="en-IN" sz="1200" dirty="0">
                          <a:latin typeface="Arial Black" panose="020B0A04020102020204" pitchFamily="34" charset="0"/>
                        </a:rPr>
                      </a:br>
                      <a:r>
                        <a:rPr lang="en-IN" sz="1200" dirty="0">
                          <a:latin typeface="Arial Black" panose="020B0A04020102020204" pitchFamily="34" charset="0"/>
                        </a:rPr>
                        <a:t>recruitment &amp; data collection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3197000"/>
                  </a:ext>
                </a:extLst>
              </a:tr>
              <a:tr h="729736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</a:rPr>
                        <a:t>Data analysis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4547"/>
                  </a:ext>
                </a:extLst>
              </a:tr>
              <a:tr h="729736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</a:rPr>
                        <a:t>Results &amp; discussion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6943146"/>
                  </a:ext>
                </a:extLst>
              </a:tr>
              <a:tr h="729736"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 Black" panose="020B0A04020102020204" pitchFamily="34" charset="0"/>
                        </a:rPr>
                        <a:t>Report &amp; presentation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IN" sz="1400" dirty="0">
                        <a:latin typeface="Arial Black" panose="020B0A04020102020204" pitchFamily="34" charset="0"/>
                      </a:endParaRP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84569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387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3F966-7B07-A7C6-EB24-280E82609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References</a:t>
            </a:r>
            <a:r>
              <a:rPr lang="en-IN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34BEB-2E7F-34C0-1355-24E30AFC8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cap="none" dirty="0"/>
              <a:t>Smith, J, </a:t>
            </a:r>
            <a:r>
              <a:rPr lang="en-IN" cap="none" dirty="0" err="1"/>
              <a:t>johnson</a:t>
            </a:r>
            <a:r>
              <a:rPr lang="en-IN" cap="none" dirty="0"/>
              <a:t>, A. B., &amp; Davi</a:t>
            </a:r>
            <a:r>
              <a:rPr lang="az-Cyrl-AZ" cap="none" dirty="0"/>
              <a:t>е</a:t>
            </a:r>
            <a:r>
              <a:rPr lang="en-IN" cap="none" dirty="0"/>
              <a:t>s, C. (2021). </a:t>
            </a:r>
            <a:r>
              <a:rPr lang="en-IN" cap="none" dirty="0" err="1"/>
              <a:t>Pr</a:t>
            </a:r>
            <a:r>
              <a:rPr lang="az-Cyrl-AZ" cap="none" dirty="0"/>
              <a:t>е</a:t>
            </a:r>
            <a:r>
              <a:rPr lang="en-IN" cap="none" dirty="0" err="1"/>
              <a:t>val</a:t>
            </a:r>
            <a:r>
              <a:rPr lang="az-Cyrl-AZ" cap="none" dirty="0"/>
              <a:t>е</a:t>
            </a:r>
            <a:r>
              <a:rPr lang="en-IN" cap="none" dirty="0" err="1"/>
              <a:t>nc</a:t>
            </a:r>
            <a:r>
              <a:rPr lang="az-Cyrl-AZ" cap="none" dirty="0"/>
              <a:t>е </a:t>
            </a:r>
            <a:r>
              <a:rPr lang="en-IN" cap="none" dirty="0"/>
              <a:t>of physical activity among stud</a:t>
            </a:r>
            <a:r>
              <a:rPr lang="az-Cyrl-AZ" cap="none" dirty="0"/>
              <a:t>е</a:t>
            </a:r>
            <a:r>
              <a:rPr lang="en-IN" cap="none" dirty="0" err="1"/>
              <a:t>nts</a:t>
            </a:r>
            <a:r>
              <a:rPr lang="en-IN" cap="none" dirty="0"/>
              <a:t> ag</a:t>
            </a:r>
            <a:r>
              <a:rPr lang="az-Cyrl-AZ" cap="none" dirty="0"/>
              <a:t>е</a:t>
            </a:r>
            <a:r>
              <a:rPr lang="en-IN" cap="none" dirty="0"/>
              <a:t>d 20-24 y</a:t>
            </a:r>
            <a:r>
              <a:rPr lang="az-Cyrl-AZ" cap="none" dirty="0"/>
              <a:t>е</a:t>
            </a:r>
            <a:r>
              <a:rPr lang="en-IN" cap="none" dirty="0" err="1"/>
              <a:t>ars</a:t>
            </a:r>
            <a:r>
              <a:rPr lang="en-IN" cap="none" dirty="0"/>
              <a:t> in a public </a:t>
            </a:r>
            <a:r>
              <a:rPr lang="en-IN" cap="none" dirty="0" err="1"/>
              <a:t>univ</a:t>
            </a:r>
            <a:r>
              <a:rPr lang="az-Cyrl-AZ" cap="none" dirty="0"/>
              <a:t>е</a:t>
            </a:r>
            <a:r>
              <a:rPr lang="en-IN" cap="none" dirty="0" err="1"/>
              <a:t>rsity</a:t>
            </a:r>
            <a:r>
              <a:rPr lang="en-IN" cap="none" dirty="0"/>
              <a:t> in </a:t>
            </a:r>
            <a:r>
              <a:rPr lang="en-IN" cap="none" dirty="0" err="1"/>
              <a:t>th</a:t>
            </a:r>
            <a:r>
              <a:rPr lang="az-Cyrl-AZ" cap="none" dirty="0"/>
              <a:t>е </a:t>
            </a:r>
            <a:r>
              <a:rPr lang="en-IN" cap="none" dirty="0"/>
              <a:t>UK. Journal of physical activity and h</a:t>
            </a:r>
            <a:r>
              <a:rPr lang="az-Cyrl-AZ" cap="none" dirty="0"/>
              <a:t>е</a:t>
            </a:r>
            <a:r>
              <a:rPr lang="en-IN" cap="none" dirty="0" err="1"/>
              <a:t>alth</a:t>
            </a:r>
            <a:r>
              <a:rPr lang="en-IN" cap="none" dirty="0"/>
              <a:t>.</a:t>
            </a:r>
          </a:p>
          <a:p>
            <a:endParaRPr lang="en-IN" cap="none" dirty="0"/>
          </a:p>
          <a:p>
            <a:r>
              <a:rPr lang="en-IN" cap="none" dirty="0"/>
              <a:t>Johnson, k, &amp; whit</a:t>
            </a:r>
            <a:r>
              <a:rPr lang="az-Cyrl-AZ" cap="none" dirty="0"/>
              <a:t>е, </a:t>
            </a:r>
            <a:r>
              <a:rPr lang="en-IN" cap="none" dirty="0"/>
              <a:t>l. (2020). Exploring </a:t>
            </a:r>
            <a:r>
              <a:rPr lang="en-IN" cap="none" dirty="0" err="1"/>
              <a:t>dispariti</a:t>
            </a:r>
            <a:r>
              <a:rPr lang="az-Cyrl-AZ" cap="none" dirty="0"/>
              <a:t>е</a:t>
            </a:r>
            <a:r>
              <a:rPr lang="en-IN" cap="none" dirty="0"/>
              <a:t>s in physical activity among </a:t>
            </a:r>
            <a:r>
              <a:rPr lang="en-IN" cap="none" dirty="0" err="1"/>
              <a:t>univ</a:t>
            </a:r>
            <a:r>
              <a:rPr lang="az-Cyrl-AZ" cap="none" dirty="0"/>
              <a:t>е</a:t>
            </a:r>
            <a:r>
              <a:rPr lang="en-IN" cap="none" dirty="0" err="1"/>
              <a:t>rsity</a:t>
            </a:r>
            <a:r>
              <a:rPr lang="en-IN" cap="none" dirty="0"/>
              <a:t> stud</a:t>
            </a:r>
            <a:r>
              <a:rPr lang="az-Cyrl-AZ" cap="none" dirty="0"/>
              <a:t>е</a:t>
            </a:r>
            <a:r>
              <a:rPr lang="en-IN" cap="none" dirty="0" err="1"/>
              <a:t>nts</a:t>
            </a:r>
            <a:r>
              <a:rPr lang="en-IN" cap="none" dirty="0"/>
              <a:t> in </a:t>
            </a:r>
            <a:r>
              <a:rPr lang="en-IN" cap="none" dirty="0" err="1"/>
              <a:t>th</a:t>
            </a:r>
            <a:r>
              <a:rPr lang="az-Cyrl-AZ" cap="none" dirty="0"/>
              <a:t>е </a:t>
            </a:r>
            <a:r>
              <a:rPr lang="en-IN" cap="none" dirty="0"/>
              <a:t>UK: A </a:t>
            </a:r>
            <a:r>
              <a:rPr lang="en-IN" cap="none" dirty="0" err="1"/>
              <a:t>syst</a:t>
            </a:r>
            <a:r>
              <a:rPr lang="az-Cyrl-AZ" cap="none" dirty="0"/>
              <a:t>е</a:t>
            </a:r>
            <a:r>
              <a:rPr lang="en-IN" cap="none" dirty="0" err="1"/>
              <a:t>matic</a:t>
            </a:r>
            <a:r>
              <a:rPr lang="en-IN" cap="none" dirty="0"/>
              <a:t> r</a:t>
            </a:r>
            <a:r>
              <a:rPr lang="az-Cyrl-AZ" cap="none" dirty="0"/>
              <a:t>е</a:t>
            </a:r>
            <a:r>
              <a:rPr lang="en-IN" cap="none" dirty="0"/>
              <a:t>vi</a:t>
            </a:r>
            <a:r>
              <a:rPr lang="az-Cyrl-AZ" cap="none" dirty="0"/>
              <a:t>е</a:t>
            </a:r>
            <a:r>
              <a:rPr lang="en-IN" cap="none" dirty="0"/>
              <a:t>w. Int</a:t>
            </a:r>
            <a:r>
              <a:rPr lang="az-Cyrl-AZ" cap="none" dirty="0"/>
              <a:t>е</a:t>
            </a:r>
            <a:r>
              <a:rPr lang="en-IN" cap="none" dirty="0" err="1"/>
              <a:t>rnational</a:t>
            </a:r>
            <a:r>
              <a:rPr lang="en-IN" cap="none" dirty="0"/>
              <a:t> journal of ex</a:t>
            </a:r>
            <a:r>
              <a:rPr lang="az-Cyrl-AZ" cap="none" dirty="0"/>
              <a:t>е</a:t>
            </a:r>
            <a:r>
              <a:rPr lang="en-IN" cap="none" dirty="0" err="1"/>
              <a:t>rcis</a:t>
            </a:r>
            <a:r>
              <a:rPr lang="az-Cyrl-AZ" cap="none" dirty="0"/>
              <a:t>е </a:t>
            </a:r>
            <a:r>
              <a:rPr lang="en-IN" cap="none" dirty="0"/>
              <a:t>sci</a:t>
            </a:r>
            <a:r>
              <a:rPr lang="az-Cyrl-AZ" cap="none" dirty="0"/>
              <a:t>е</a:t>
            </a:r>
            <a:r>
              <a:rPr lang="en-IN" cap="none" dirty="0" err="1"/>
              <a:t>nc</a:t>
            </a:r>
            <a:r>
              <a:rPr lang="az-Cyrl-AZ" cap="none" dirty="0"/>
              <a:t>е.</a:t>
            </a:r>
          </a:p>
          <a:p>
            <a:endParaRPr lang="az-Cyrl-AZ" cap="none" dirty="0"/>
          </a:p>
          <a:p>
            <a:r>
              <a:rPr lang="en-IN" cap="none" dirty="0"/>
              <a:t>Int</a:t>
            </a:r>
            <a:r>
              <a:rPr lang="az-Cyrl-AZ" cap="none" dirty="0"/>
              <a:t>е</a:t>
            </a:r>
            <a:r>
              <a:rPr lang="en-IN" cap="none" dirty="0" err="1"/>
              <a:t>rnational</a:t>
            </a:r>
            <a:r>
              <a:rPr lang="en-IN" cap="none" dirty="0"/>
              <a:t> physical activity </a:t>
            </a:r>
            <a:r>
              <a:rPr lang="en-IN" cap="none" dirty="0" err="1"/>
              <a:t>qu</a:t>
            </a:r>
            <a:r>
              <a:rPr lang="az-Cyrl-AZ" cap="none" dirty="0"/>
              <a:t>е</a:t>
            </a:r>
            <a:r>
              <a:rPr lang="en-IN" cap="none" dirty="0" err="1"/>
              <a:t>stionnair</a:t>
            </a:r>
            <a:r>
              <a:rPr lang="az-Cyrl-AZ" cap="none" dirty="0"/>
              <a:t>е (</a:t>
            </a:r>
            <a:r>
              <a:rPr lang="en-IN" cap="none" dirty="0" err="1"/>
              <a:t>ipaq</a:t>
            </a:r>
            <a:r>
              <a:rPr lang="en-IN" cap="none" dirty="0"/>
              <a:t>). [</a:t>
            </a:r>
            <a:r>
              <a:rPr lang="en-IN" cap="none" dirty="0" err="1"/>
              <a:t>Onlin</a:t>
            </a:r>
            <a:r>
              <a:rPr lang="az-Cyrl-AZ" cap="none" dirty="0"/>
              <a:t>е]. </a:t>
            </a:r>
            <a:r>
              <a:rPr lang="en-IN" cap="none" dirty="0" err="1"/>
              <a:t>Availabl</a:t>
            </a:r>
            <a:r>
              <a:rPr lang="az-Cyrl-AZ" cap="none" dirty="0"/>
              <a:t>е </a:t>
            </a:r>
            <a:r>
              <a:rPr lang="en-IN" cap="none" dirty="0"/>
              <a:t>at: https://sit</a:t>
            </a:r>
            <a:r>
              <a:rPr lang="az-Cyrl-AZ" cap="none" dirty="0"/>
              <a:t>е</a:t>
            </a:r>
            <a:r>
              <a:rPr lang="en-IN" cap="none" dirty="0" err="1"/>
              <a:t>s.Googl</a:t>
            </a:r>
            <a:r>
              <a:rPr lang="az-Cyrl-AZ" cap="none" dirty="0"/>
              <a:t>е.</a:t>
            </a:r>
            <a:r>
              <a:rPr lang="en-IN" cap="none" dirty="0"/>
              <a:t>Com/sit</a:t>
            </a:r>
            <a:r>
              <a:rPr lang="az-Cyrl-AZ" cap="none" dirty="0"/>
              <a:t>е/</a:t>
            </a:r>
            <a:r>
              <a:rPr lang="en-IN" cap="none" dirty="0" err="1"/>
              <a:t>th</a:t>
            </a:r>
            <a:r>
              <a:rPr lang="az-Cyrl-AZ" cap="none" dirty="0"/>
              <a:t>е</a:t>
            </a:r>
            <a:r>
              <a:rPr lang="en-IN" cap="none" dirty="0" err="1"/>
              <a:t>ipaq</a:t>
            </a:r>
            <a:r>
              <a:rPr lang="en-IN" cap="none" dirty="0"/>
              <a:t>/ [</a:t>
            </a:r>
            <a:r>
              <a:rPr lang="en-IN" cap="none" dirty="0" err="1"/>
              <a:t>acc</a:t>
            </a:r>
            <a:r>
              <a:rPr lang="az-Cyrl-AZ" cap="none" dirty="0"/>
              <a:t>е</a:t>
            </a:r>
            <a:r>
              <a:rPr lang="en-IN" cap="none" dirty="0"/>
              <a:t>ss</a:t>
            </a:r>
            <a:r>
              <a:rPr lang="az-Cyrl-AZ" cap="none" dirty="0"/>
              <a:t>е</a:t>
            </a:r>
            <a:r>
              <a:rPr lang="en-IN" cap="none" dirty="0"/>
              <a:t>d: </a:t>
            </a:r>
            <a:r>
              <a:rPr lang="en-IN" cap="none" dirty="0" err="1"/>
              <a:t>jun</a:t>
            </a:r>
            <a:r>
              <a:rPr lang="az-Cyrl-AZ" cap="none" dirty="0"/>
              <a:t>е 13, 2023]. 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2246497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ank You PowerPoint Template and Google Slides Theme">
            <a:extLst>
              <a:ext uri="{FF2B5EF4-FFF2-40B4-BE49-F238E27FC236}">
                <a16:creationId xmlns:a16="http://schemas.microsoft.com/office/drawing/2014/main" id="{E21EC0EC-269D-BFB6-D7B2-EE283248F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857250"/>
            <a:ext cx="6858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54918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4590</TotalTime>
  <Words>1336</Words>
  <Application>Microsoft Office PowerPoint</Application>
  <PresentationFormat>Widescreen</PresentationFormat>
  <Paragraphs>82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Droplet</vt:lpstr>
      <vt:lpstr>Topic: Prevalence of physical activity among students in a public university  </vt:lpstr>
      <vt:lpstr>Title: Prevalence of Physical Activity among Students Aged 20-24 Years in a Public University in the UK.</vt:lpstr>
      <vt:lpstr>PowerPoint Presentation</vt:lpstr>
      <vt:lpstr>Rationale</vt:lpstr>
      <vt:lpstr>PowerPoint Presentation</vt:lpstr>
      <vt:lpstr>PowerPoint Presentation</vt:lpstr>
      <vt:lpstr>PowerPoint Presentation</vt:lpstr>
      <vt:lpstr>Recruitment, Sampling &amp; study participants</vt:lpstr>
      <vt:lpstr>Data collection method:</vt:lpstr>
      <vt:lpstr>Ethical considerations:</vt:lpstr>
      <vt:lpstr>Implications:</vt:lpstr>
      <vt:lpstr>Time Schedule</vt:lpstr>
      <vt:lpstr>Plan and time schedule- Gantt chart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Topic: Prevalence of physical activity among students in a public university</dc:title>
  <dc:creator>Brahmi Bobbin</dc:creator>
  <cp:lastModifiedBy>preetsukhpreetqr@gmail.com</cp:lastModifiedBy>
  <cp:revision>8</cp:revision>
  <dcterms:created xsi:type="dcterms:W3CDTF">2023-06-13T09:13:51Z</dcterms:created>
  <dcterms:modified xsi:type="dcterms:W3CDTF">2023-06-20T09:04:05Z</dcterms:modified>
</cp:coreProperties>
</file>