
<file path=[Content_Types].xml><?xml version="1.0" encoding="utf-8"?>
<Types xmlns="http://schemas.openxmlformats.org/package/2006/content-types">
  <Default Extension="png" ContentType="image/png"/>
  <Default Extension="wmf" ContentType="image/x-wmf"/>
  <Default Extension="emf" ContentType="image/x-emf"/>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76" r:id="rId3"/>
    <p:sldId id="293" r:id="rId4"/>
    <p:sldId id="313" r:id="rId5"/>
    <p:sldId id="330" r:id="rId6"/>
    <p:sldId id="327" r:id="rId7"/>
    <p:sldId id="328" r:id="rId8"/>
    <p:sldId id="325" r:id="rId9"/>
    <p:sldId id="332" r:id="rId10"/>
    <p:sldId id="326" r:id="rId11"/>
    <p:sldId id="298" r:id="rId12"/>
    <p:sldId id="319" r:id="rId13"/>
    <p:sldId id="335" r:id="rId14"/>
    <p:sldId id="336" r:id="rId15"/>
    <p:sldId id="334" r:id="rId16"/>
    <p:sldId id="359" r:id="rId17"/>
    <p:sldId id="360" r:id="rId18"/>
    <p:sldId id="381" r:id="rId19"/>
    <p:sldId id="320" r:id="rId20"/>
    <p:sldId id="322" r:id="rId21"/>
    <p:sldId id="323" r:id="rId22"/>
    <p:sldId id="273"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69286"/>
  </p:normalViewPr>
  <p:slideViewPr>
    <p:cSldViewPr snapToGrid="0" snapToObjects="1">
      <p:cViewPr varScale="1">
        <p:scale>
          <a:sx n="55" d="100"/>
          <a:sy n="55" d="100"/>
        </p:scale>
        <p:origin x="20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Aristotle:</a:t>
            </a:r>
            <a:br>
              <a:rPr lang="en-US" dirty="0"/>
            </a:br>
            <a:r>
              <a:rPr lang="en-GB" sz="1200" b="0" i="0" kern="1200" dirty="0">
                <a:solidFill>
                  <a:schemeClr val="tx1"/>
                </a:solidFill>
                <a:effectLst/>
                <a:latin typeface="+mn-lt"/>
                <a:ea typeface="+mn-ea"/>
                <a:cs typeface="+mn-cs"/>
              </a:rPr>
              <a:t>Habit is what drives any business. From products or processes to the human resources and the whole management team, quality always plays a crucial role and is a big issue. Quality decides the success or failure of any business. Therefore it becomes imperative for any organization to focus on quality (not only for products but also for processes).</a:t>
            </a:r>
          </a:p>
          <a:p>
            <a:pPr fontAlgn="base"/>
            <a:r>
              <a:rPr lang="en-GB" sz="1200" b="0" i="0" kern="1200" dirty="0">
                <a:solidFill>
                  <a:schemeClr val="tx1"/>
                </a:solidFill>
                <a:effectLst/>
                <a:latin typeface="+mn-lt"/>
                <a:ea typeface="+mn-ea"/>
                <a:cs typeface="+mn-cs"/>
              </a:rPr>
              <a:t>As said by Aristotle Quality is a Habit and its not an act and there are two types of habit which decided the fate of the organization. Good Habits &amp; Bad Habits. Habit becomes Behaviour and group of behaviour forms Culture. Therefore Quality is also related to the culture of the organization.</a:t>
            </a:r>
            <a:endParaRPr lang="en-US" dirty="0"/>
          </a:p>
          <a:p>
            <a:endParaRPr lang="en-US" dirty="0"/>
          </a:p>
          <a:p>
            <a:r>
              <a:rPr lang="en-US" dirty="0" err="1"/>
              <a:t>Juran</a:t>
            </a:r>
            <a:r>
              <a:rPr lang="en-US" dirty="0"/>
              <a:t> Model</a:t>
            </a:r>
            <a:br>
              <a:rPr lang="en-US" dirty="0"/>
            </a:br>
            <a:r>
              <a:rPr lang="en-GB" sz="1200" b="0" i="0" kern="1200" dirty="0">
                <a:solidFill>
                  <a:schemeClr val="tx1"/>
                </a:solidFill>
                <a:effectLst/>
                <a:latin typeface="+mn-lt"/>
                <a:ea typeface="+mn-ea"/>
                <a:cs typeface="+mn-cs"/>
              </a:rPr>
              <a:t>a holistic/cross functional management approach to quality where the concept of quality revolves around a quality trilogy, composed of </a:t>
            </a:r>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quality control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quality improvement.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Garvin</a:t>
            </a:r>
            <a:r>
              <a:rPr lang="en-GB" sz="1200" b="0" i="0" kern="1200" dirty="0">
                <a:solidFill>
                  <a:schemeClr val="tx1"/>
                </a:solidFill>
                <a:effectLst/>
                <a:latin typeface="+mn-lt"/>
                <a:ea typeface="+mn-ea"/>
                <a:cs typeface="+mn-cs"/>
              </a:rPr>
              <a:t> proposes 8 critical </a:t>
            </a:r>
            <a:r>
              <a:rPr lang="en-GB" sz="1200" b="1" i="0" kern="1200" dirty="0">
                <a:solidFill>
                  <a:schemeClr val="tx1"/>
                </a:solidFill>
                <a:effectLst/>
                <a:latin typeface="+mn-lt"/>
                <a:ea typeface="+mn-ea"/>
                <a:cs typeface="+mn-cs"/>
              </a:rPr>
              <a:t>dimensions</a:t>
            </a:r>
            <a:r>
              <a:rPr lang="en-GB" sz="1200" b="0" i="0" kern="1200" dirty="0">
                <a:solidFill>
                  <a:schemeClr val="tx1"/>
                </a:solidFill>
                <a:effectLst/>
                <a:latin typeface="+mn-lt"/>
                <a:ea typeface="+mn-ea"/>
                <a:cs typeface="+mn-cs"/>
              </a:rPr>
              <a:t> or categories of </a:t>
            </a:r>
            <a:r>
              <a:rPr lang="en-GB" sz="1200" b="1" i="0" kern="1200" dirty="0">
                <a:solidFill>
                  <a:schemeClr val="tx1"/>
                </a:solidFill>
                <a:effectLst/>
                <a:latin typeface="+mn-lt"/>
                <a:ea typeface="+mn-ea"/>
                <a:cs typeface="+mn-cs"/>
              </a:rPr>
              <a:t>quality</a:t>
            </a:r>
            <a:r>
              <a:rPr lang="en-GB" sz="1200" b="0" i="0" kern="1200" dirty="0">
                <a:solidFill>
                  <a:schemeClr val="tx1"/>
                </a:solidFill>
                <a:effectLst/>
                <a:latin typeface="+mn-lt"/>
                <a:ea typeface="+mn-ea"/>
                <a:cs typeface="+mn-cs"/>
              </a:rPr>
              <a:t> that can serve as a framework for strategic analysis: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features, reliability, conformance, durability, serviceability, aesthetics, and perceived </a:t>
            </a:r>
            <a:r>
              <a:rPr lang="en-GB" sz="1200" b="1" i="0" kern="1200" dirty="0">
                <a:solidFill>
                  <a:schemeClr val="tx1"/>
                </a:solidFill>
                <a:effectLst/>
                <a:latin typeface="+mn-lt"/>
                <a:ea typeface="+mn-ea"/>
                <a:cs typeface="+mn-cs"/>
              </a:rPr>
              <a:t>quality</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Deming</a:t>
            </a:r>
            <a:r>
              <a:rPr lang="en-GB" sz="1200" b="0" i="0" kern="1200" dirty="0">
                <a:solidFill>
                  <a:schemeClr val="tx1"/>
                </a:solidFill>
                <a:effectLst/>
                <a:latin typeface="+mn-lt"/>
                <a:ea typeface="+mn-ea"/>
                <a:cs typeface="+mn-cs"/>
              </a:rPr>
              <a:t> offered 14 key principles for management for transforming business effectiveness.  This was built on the Shewhart cycle of PDCA (plan/do/check/act).  </a:t>
            </a:r>
            <a:r>
              <a:rPr lang="en-GB" sz="1200" b="0" i="0" kern="1200" dirty="0" err="1">
                <a:solidFill>
                  <a:schemeClr val="tx1"/>
                </a:solidFill>
                <a:effectLst/>
                <a:latin typeface="+mn-lt"/>
                <a:ea typeface="+mn-ea"/>
                <a:cs typeface="+mn-cs"/>
              </a:rPr>
              <a:t>Demings</a:t>
            </a:r>
            <a:r>
              <a:rPr lang="en-GB" sz="1200" b="0" i="0" kern="1200" dirty="0">
                <a:solidFill>
                  <a:schemeClr val="tx1"/>
                </a:solidFill>
                <a:effectLst/>
                <a:latin typeface="+mn-lt"/>
                <a:ea typeface="+mn-ea"/>
                <a:cs typeface="+mn-cs"/>
              </a:rPr>
              <a:t> system focusses on viewing the world through 4 lenses: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Appreciating a system</a:t>
            </a:r>
          </a:p>
          <a:p>
            <a:r>
              <a:rPr lang="en-GB" sz="1200" b="0" i="0" kern="1200" dirty="0">
                <a:solidFill>
                  <a:schemeClr val="tx1"/>
                </a:solidFill>
                <a:effectLst/>
                <a:latin typeface="+mn-lt"/>
                <a:ea typeface="+mn-ea"/>
                <a:cs typeface="+mn-cs"/>
              </a:rPr>
              <a:t>Understanding variation</a:t>
            </a:r>
          </a:p>
          <a:p>
            <a:r>
              <a:rPr lang="en-US" b="0" dirty="0"/>
              <a:t>Psychology (science of </a:t>
            </a:r>
            <a:r>
              <a:rPr lang="en-US" b="0" dirty="0" err="1"/>
              <a:t>behaviour</a:t>
            </a:r>
            <a:r>
              <a:rPr lang="en-US" b="0" dirty="0"/>
              <a:t> &amp; mind)</a:t>
            </a:r>
          </a:p>
          <a:p>
            <a:r>
              <a:rPr lang="en-US" b="0" dirty="0"/>
              <a:t>Epistemology (theory of knowledge)</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33831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41647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Quality planning consists of developing the products and processes required to meet customers needs.  </a:t>
            </a:r>
            <a:br>
              <a:rPr lang="en-US" dirty="0"/>
            </a:br>
            <a:br>
              <a:rPr lang="en-US" dirty="0"/>
            </a:br>
            <a:r>
              <a:rPr lang="en-US" dirty="0"/>
              <a:t>Contrary to Deming, </a:t>
            </a:r>
            <a:r>
              <a:rPr lang="en-US" dirty="0" err="1"/>
              <a:t>Juran</a:t>
            </a:r>
            <a:r>
              <a:rPr lang="en-US" dirty="0"/>
              <a:t> claimed he was over-reliant on statistics and the </a:t>
            </a:r>
            <a:r>
              <a:rPr lang="en-US" dirty="0" err="1"/>
              <a:t>Juran</a:t>
            </a:r>
            <a:r>
              <a:rPr lang="en-US" dirty="0"/>
              <a:t> approach is less mechanistic, placing a greater stress on human relations, based on company side quality management, </a:t>
            </a:r>
            <a:r>
              <a:rPr lang="en-US" dirty="0" err="1"/>
              <a:t>ie</a:t>
            </a:r>
            <a:r>
              <a:rPr lang="en-US" dirty="0"/>
              <a:t>, by including and disseminating quality to all involved. Essentially this is a means of empowerment and </a:t>
            </a:r>
            <a:r>
              <a:rPr lang="en-US" dirty="0" err="1"/>
              <a:t>Juran</a:t>
            </a:r>
            <a:r>
              <a:rPr lang="en-US" dirty="0"/>
              <a:t> believed quality should be the goal of each and every employee.</a:t>
            </a:r>
            <a:br>
              <a:rPr lang="en-US" dirty="0"/>
            </a:br>
            <a:br>
              <a:rPr lang="en-US" dirty="0"/>
            </a:br>
            <a:r>
              <a:rPr lang="en-US" dirty="0" err="1"/>
              <a:t>Juran</a:t>
            </a:r>
            <a:r>
              <a:rPr lang="en-US" dirty="0"/>
              <a:t> and Deming approach went far beyond that of quality too.  Through drawing the attention of western managers to the successes enjoyed in Japan, they managed to force a thinking/process change and cause some of the Western manages to challenge basic beliefs about the capabilities of employees and customer expectations.</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04616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kern="1200" dirty="0">
                <a:solidFill>
                  <a:schemeClr val="tx1"/>
                </a:solidFill>
                <a:effectLst/>
                <a:latin typeface="+mn-lt"/>
                <a:ea typeface="+mn-ea"/>
                <a:cs typeface="+mn-cs"/>
              </a:rPr>
              <a:t>1. Performance</a:t>
            </a:r>
          </a:p>
          <a:p>
            <a:r>
              <a:rPr lang="en-GB" sz="1200" b="0" i="0" kern="1200" dirty="0">
                <a:solidFill>
                  <a:schemeClr val="tx1"/>
                </a:solidFill>
                <a:effectLst/>
                <a:latin typeface="+mn-lt"/>
                <a:ea typeface="+mn-ea"/>
                <a:cs typeface="+mn-cs"/>
              </a:rPr>
              <a:t>Performance refers to a product's primary operating characteristics. For an automobile, performance would include traits like acceleration, handling, cruising speed, and comfort. Because this dimension of quality involves measurable attributes, brands can usually be ranked objectively on individual aspects of performance. Overall performance rankings, however, are more difficult to develop, especially when they involve benefits that not every customer needs.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2. Features</a:t>
            </a:r>
          </a:p>
          <a:p>
            <a:r>
              <a:rPr lang="en-GB" sz="1200" b="0" i="0" kern="1200" dirty="0">
                <a:solidFill>
                  <a:schemeClr val="tx1"/>
                </a:solidFill>
                <a:effectLst/>
                <a:latin typeface="+mn-lt"/>
                <a:ea typeface="+mn-ea"/>
                <a:cs typeface="+mn-cs"/>
              </a:rPr>
              <a:t>Features are usually the secondary aspects of performance, the "bells and whistles" of products and services, those characteristics that supplement their basic functioning. The line separating primary performance characteristics from secondary features is often difficult to draw. What is crucial is that features involve objective and measurable attributes; objective individual needs, not prejudices, affect their translation into quality differences.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3. Reliability</a:t>
            </a:r>
          </a:p>
          <a:p>
            <a:r>
              <a:rPr lang="en-GB" sz="1200" b="0" i="0" kern="1200" dirty="0">
                <a:solidFill>
                  <a:schemeClr val="tx1"/>
                </a:solidFill>
                <a:effectLst/>
                <a:latin typeface="+mn-lt"/>
                <a:ea typeface="+mn-ea"/>
                <a:cs typeface="+mn-cs"/>
              </a:rPr>
              <a:t>This dimension reflects the probability of a product malfunctioning or failing within a specified time period. Among the most common measures of reliability are the mean time to first failure, the mean time between failures, and the failure rate per unit time. Because these measures require a product to be in use for a specified period, they are more relevant to durable goods than to products or services that are consumed instantly.</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4. Conformance</a:t>
            </a:r>
          </a:p>
          <a:p>
            <a:r>
              <a:rPr lang="en-GB" sz="1200" b="0" i="0" kern="1200" dirty="0">
                <a:solidFill>
                  <a:schemeClr val="tx1"/>
                </a:solidFill>
                <a:effectLst/>
                <a:latin typeface="+mn-lt"/>
                <a:ea typeface="+mn-ea"/>
                <a:cs typeface="+mn-cs"/>
              </a:rPr>
              <a:t>Conformance is the degree to which a product's design and operating characteristics meet established standards. The two most common measures of failure in conformance are defect rates in the factory and, once a product is in the hands of the customer, the incidence of service calls. These measures neglect other deviations from standard, like misspelled labels or shoddy construction, that do not lead to service or repair.</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5. Durability</a:t>
            </a:r>
          </a:p>
          <a:p>
            <a:r>
              <a:rPr lang="en-GB" sz="1200" b="0" i="0" kern="1200" dirty="0">
                <a:solidFill>
                  <a:schemeClr val="tx1"/>
                </a:solidFill>
                <a:effectLst/>
                <a:latin typeface="+mn-lt"/>
                <a:ea typeface="+mn-ea"/>
                <a:cs typeface="+mn-cs"/>
              </a:rPr>
              <a:t>A measure of product life, durability has both economic and technical dimensions. Technically, durability can be defined as the amount of use one gets from a product before it deteriorates. Alternatively, it may be defined as the amount of use one gets from a product before it breaks down and replacement is preferable to continued repair.</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6. Serviceability</a:t>
            </a:r>
          </a:p>
          <a:p>
            <a:r>
              <a:rPr lang="en-GB" sz="1200" b="0" i="0" kern="1200" dirty="0">
                <a:solidFill>
                  <a:schemeClr val="tx1"/>
                </a:solidFill>
                <a:effectLst/>
                <a:latin typeface="+mn-lt"/>
                <a:ea typeface="+mn-ea"/>
                <a:cs typeface="+mn-cs"/>
              </a:rPr>
              <a:t>Serviceability is the speed, courtesy, competence, and ease of repair. Consumers are concerned not only about a product breaking down but also about the time before service is restored, the timeliness with which service appointments are kept, the nature of dealings with service personnel, and the frequency with which service calls or repairs fail to correct outstanding problems. In those cases where problems are not immediately resolved and complaints are filed, a company's complaints handling procedures are also likely to affect customers' ultimate evaluation of product and service quality.</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7. Aesthetics</a:t>
            </a:r>
          </a:p>
          <a:p>
            <a:r>
              <a:rPr lang="en-GB" sz="1200" b="0" i="0" kern="1200" dirty="0">
                <a:solidFill>
                  <a:schemeClr val="tx1"/>
                </a:solidFill>
                <a:effectLst/>
                <a:latin typeface="+mn-lt"/>
                <a:ea typeface="+mn-ea"/>
                <a:cs typeface="+mn-cs"/>
              </a:rPr>
              <a:t>Aesthetics is a subjective dimension of quality. How a product looks, feels, sounds, tastes, or smells is a matter of personal judgement and a reflection of individual preference. On this dimension of quality it may be difficult to please everyone.</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8. Perceived Quality</a:t>
            </a:r>
          </a:p>
          <a:p>
            <a:r>
              <a:rPr lang="en-GB" sz="1200" b="0" i="0" kern="1200" dirty="0">
                <a:solidFill>
                  <a:schemeClr val="tx1"/>
                </a:solidFill>
                <a:effectLst/>
                <a:latin typeface="+mn-lt"/>
                <a:ea typeface="+mn-ea"/>
                <a:cs typeface="+mn-cs"/>
              </a:rPr>
              <a:t>Consumers do not always have complete information about a product's or service's attributes; indirect measures may be their only basis for comparing brands. A product's durability for example can seldom be observed directly; it must usually be inferred from various tangible and intangible aspects of the product. In such circumstances, images, advertising, and brand names - inferences about quality rather than the reality itself - can be critical.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163530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These points are a basis for transformation of [American] industry. Adoption and action on the points are a signal that management intend to stay in business and aim to protect investors and jobs. Such a system formed the basis for lessons for top management in Japan in 1950 and in subsequent years.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points apply anywhere, to small organisations as well as to large ones, to the service industry as well as to manufacturing. They apply to a division within a company.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Create constancy of purpose toward improvement of product and service, with the aim to become competitive and to stay in business, and to provide jobs.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Adopt the new philosophy. We are in a new economic age. Western management must awaken to the challenge, must learn their responsibilities, and take on leadership for change.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Cease dependence on inspection to achieve quality. Eliminate the need for inspection on a mass basis by building quality into the </a:t>
            </a:r>
          </a:p>
          <a:p>
            <a:r>
              <a:rPr lang="en-GB" sz="1200" b="0" i="0" kern="1200" dirty="0">
                <a:solidFill>
                  <a:schemeClr val="tx1"/>
                </a:solidFill>
                <a:effectLst/>
                <a:latin typeface="+mn-lt"/>
                <a:ea typeface="+mn-ea"/>
                <a:cs typeface="+mn-cs"/>
              </a:rPr>
              <a:t>product in the first place.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End the practice of awarding business on the basis of price tag. Instead, minimise total cost. Move towards a single supplier for any one item, on a long-term relationship of loyalty and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Improve constantly and forever the system of production and service, to improve quality and productivity, and thus constantly decrease costs.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training on the job.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leadership. The aim of supervision should be to help people and machines and gadgets to do a better job. Supervision of management is in need of an overhaul, as well as supervision of production workers.</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616749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Drive out fear, so that everyone may work effectively for the company.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Break down barriers between departments. People in research, design, sales, and production must work as a team, to foresee problems of production and in use that may be encountered with the product or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Eliminate slogans, exhortations, and targets for the workforce asking for zero defects and new levels of productivity. Such exhortations only create adversarial relationships, as the bulk of the causes of low quality and low productivity belong to the system and thus lie beyond the power of the work force.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Eliminate work standards (quotas) on the factory floor. Substitute leadership.</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Eliminate management by objective. Eliminate management by numbers, numerical goals. Substitute </a:t>
            </a:r>
            <a:r>
              <a:rPr lang="en-GB" sz="1200" b="0" i="0" kern="1200" dirty="0" err="1">
                <a:solidFill>
                  <a:schemeClr val="tx1"/>
                </a:solidFill>
                <a:effectLst/>
                <a:latin typeface="+mn-lt"/>
                <a:ea typeface="+mn-ea"/>
                <a:cs typeface="+mn-cs"/>
              </a:rPr>
              <a:t>leadership.Remove</a:t>
            </a:r>
            <a:r>
              <a:rPr lang="en-GB" sz="1200" b="0" i="0" kern="1200" dirty="0">
                <a:solidFill>
                  <a:schemeClr val="tx1"/>
                </a:solidFill>
                <a:effectLst/>
                <a:latin typeface="+mn-lt"/>
                <a:ea typeface="+mn-ea"/>
                <a:cs typeface="+mn-cs"/>
              </a:rPr>
              <a:t> barriers that rob the hourly paid worker of his right to pride in workmanship. The responsibility of supervisors must be changed from sheer numbers to quality.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Remove barriers that rob people in management and engineering of their right to pride in workmanship. This means, inter alia, abolishment of the annual or merit rating and management by objective.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a vigorous program of education and self-improvement.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Put everybody in the company to work to accomplish the transformation. The transformation is everybody's job.</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643328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management style was successful only as long as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employees would do as they were told,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demand exceeds supply, </a:t>
            </a:r>
          </a:p>
          <a:p>
            <a:r>
              <a:rPr lang="en-GB" sz="1200" b="0" i="0" kern="1200" dirty="0">
                <a:solidFill>
                  <a:schemeClr val="tx1"/>
                </a:solidFill>
                <a:effectLst/>
                <a:latin typeface="+mn-lt"/>
                <a:ea typeface="+mn-ea"/>
                <a:cs typeface="+mn-cs"/>
              </a:rPr>
              <a:t>customers expectations increased only slowly,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worldwide situation did not change.</a:t>
            </a:r>
            <a:br>
              <a:rPr lang="en-GB" dirty="0"/>
            </a:br>
            <a:br>
              <a:rPr lang="en-GB" dirty="0"/>
            </a:br>
            <a:r>
              <a:rPr lang="en-GB" sz="1200" b="0" i="0" kern="1200" dirty="0">
                <a:solidFill>
                  <a:schemeClr val="tx1"/>
                </a:solidFill>
                <a:effectLst/>
                <a:latin typeface="+mn-lt"/>
                <a:ea typeface="+mn-ea"/>
                <a:cs typeface="+mn-cs"/>
              </a:rPr>
              <a:t>But after World War II the situation did change slowly at first, but then faster and faster, until we reach the current worldwide situation which is characterised by:</a:t>
            </a:r>
            <a:br>
              <a:rPr lang="en-GB" sz="1200" b="0" i="0" kern="1200" dirty="0">
                <a:solidFill>
                  <a:schemeClr val="tx1"/>
                </a:solidFill>
                <a:effectLst/>
                <a:latin typeface="+mn-lt"/>
                <a:ea typeface="+mn-ea"/>
                <a:cs typeface="+mn-cs"/>
              </a:rPr>
            </a:br>
            <a:br>
              <a:rPr lang="en-GB" dirty="0"/>
            </a:br>
            <a:r>
              <a:rPr lang="en-GB" sz="1200" b="0" i="0" kern="1200" dirty="0">
                <a:solidFill>
                  <a:schemeClr val="tx1"/>
                </a:solidFill>
                <a:effectLst/>
                <a:latin typeface="+mn-lt"/>
                <a:ea typeface="+mn-ea"/>
                <a:cs typeface="+mn-cs"/>
              </a:rPr>
              <a:t>More competitive than ever</a:t>
            </a:r>
            <a:br>
              <a:rPr lang="en-GB" dirty="0"/>
            </a:br>
            <a:r>
              <a:rPr lang="en-GB" sz="1200" b="0" i="0" kern="1200" dirty="0">
                <a:solidFill>
                  <a:schemeClr val="tx1"/>
                </a:solidFill>
                <a:effectLst/>
                <a:latin typeface="+mn-lt"/>
                <a:ea typeface="+mn-ea"/>
                <a:cs typeface="+mn-cs"/>
              </a:rPr>
              <a:t>Physically competitive strategies</a:t>
            </a:r>
            <a:br>
              <a:rPr lang="en-GB" dirty="0"/>
            </a:br>
            <a:r>
              <a:rPr lang="en-GB" sz="1200" b="0" i="0" kern="1200" dirty="0">
                <a:solidFill>
                  <a:schemeClr val="tx1"/>
                </a:solidFill>
                <a:effectLst/>
                <a:latin typeface="+mn-lt"/>
                <a:ea typeface="+mn-ea"/>
                <a:cs typeface="+mn-cs"/>
              </a:rPr>
              <a:t>Fluid and unpredictable financial systems</a:t>
            </a:r>
            <a:br>
              <a:rPr lang="en-GB" dirty="0"/>
            </a:br>
            <a:r>
              <a:rPr lang="en-GB" sz="1200" b="0" i="0" kern="1200" dirty="0">
                <a:solidFill>
                  <a:schemeClr val="tx1"/>
                </a:solidFill>
                <a:effectLst/>
                <a:latin typeface="+mn-lt"/>
                <a:ea typeface="+mn-ea"/>
                <a:cs typeface="+mn-cs"/>
              </a:rPr>
              <a:t>Customers expectations increased</a:t>
            </a:r>
            <a:br>
              <a:rPr lang="en-GB" dirty="0"/>
            </a:br>
            <a:r>
              <a:rPr lang="en-GB" sz="1200" b="0" i="0" kern="1200" dirty="0">
                <a:solidFill>
                  <a:schemeClr val="tx1"/>
                </a:solidFill>
                <a:effectLst/>
                <a:latin typeface="+mn-lt"/>
                <a:ea typeface="+mn-ea"/>
                <a:cs typeface="+mn-cs"/>
              </a:rPr>
              <a:t>Investors expectations increased</a:t>
            </a:r>
            <a:br>
              <a:rPr lang="en-GB" dirty="0"/>
            </a:br>
            <a:r>
              <a:rPr lang="en-GB" sz="1200" b="0" i="0" kern="1200" dirty="0">
                <a:solidFill>
                  <a:schemeClr val="tx1"/>
                </a:solidFill>
                <a:effectLst/>
                <a:latin typeface="+mn-lt"/>
                <a:ea typeface="+mn-ea"/>
                <a:cs typeface="+mn-cs"/>
              </a:rPr>
              <a:t>Everything changing</a:t>
            </a:r>
            <a:br>
              <a:rPr lang="en-GB" dirty="0"/>
            </a:br>
            <a:r>
              <a:rPr lang="en-GB" sz="1200" b="0" i="0" kern="1200" dirty="0">
                <a:solidFill>
                  <a:schemeClr val="tx1"/>
                </a:solidFill>
                <a:effectLst/>
                <a:latin typeface="+mn-lt"/>
                <a:ea typeface="+mn-ea"/>
                <a:cs typeface="+mn-cs"/>
              </a:rPr>
              <a:t>Businesses and service organisations fighting to survive</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884743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859993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Process Inputs (generic)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These inputs are: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Information</a:t>
            </a:r>
            <a:r>
              <a:rPr lang="en-GB" sz="1200" kern="1200" dirty="0">
                <a:solidFill>
                  <a:schemeClr val="tx1"/>
                </a:solidFill>
                <a:effectLst/>
                <a:latin typeface="+mn-lt"/>
                <a:ea typeface="+mn-ea"/>
                <a:cs typeface="+mn-cs"/>
              </a:rPr>
              <a:t> - This is data that is required to initiate the process.  This includes questions such as  ‘What is required?’, ‘How many?’  ‘When is it required?’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Competent Person </a:t>
            </a:r>
            <a:r>
              <a:rPr lang="en-GB" sz="1200" kern="1200" dirty="0">
                <a:solidFill>
                  <a:schemeClr val="tx1"/>
                </a:solidFill>
                <a:effectLst/>
                <a:latin typeface="+mn-lt"/>
                <a:ea typeface="+mn-ea"/>
                <a:cs typeface="+mn-cs"/>
              </a:rPr>
              <a:t>- Who is going to carry out the activities, what level of competence does that person need to have to carry out the actions required to produce the results.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Procedures </a:t>
            </a:r>
            <a:r>
              <a:rPr lang="en-GB" sz="1200" kern="1200" dirty="0">
                <a:solidFill>
                  <a:schemeClr val="tx1"/>
                </a:solidFill>
                <a:effectLst/>
                <a:latin typeface="+mn-lt"/>
                <a:ea typeface="+mn-ea"/>
                <a:cs typeface="+mn-cs"/>
              </a:rPr>
              <a:t>- These are the documents that identify and communicate the activities that needs to be carried out to produce the required results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Material </a:t>
            </a:r>
            <a:r>
              <a:rPr lang="en-GB" sz="1200" kern="1200" dirty="0">
                <a:solidFill>
                  <a:schemeClr val="tx1"/>
                </a:solidFill>
                <a:effectLst/>
                <a:latin typeface="+mn-lt"/>
                <a:ea typeface="+mn-ea"/>
                <a:cs typeface="+mn-cs"/>
              </a:rPr>
              <a:t>- What material is required to produce the required result.  This may include defining the material specifications, including particular ‘qualifications’ such as CE markings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Environment</a:t>
            </a:r>
            <a:r>
              <a:rPr lang="en-GB" sz="1200" kern="1200" dirty="0">
                <a:solidFill>
                  <a:schemeClr val="tx1"/>
                </a:solidFill>
                <a:effectLst/>
                <a:latin typeface="+mn-lt"/>
                <a:ea typeface="+mn-ea"/>
                <a:cs typeface="+mn-cs"/>
              </a:rPr>
              <a:t> - In some situations the environment will be critical to produce the required result/output.  If this is the case, actions  must be taken to ensure that the environment is optimised.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Equipment</a:t>
            </a:r>
            <a:r>
              <a:rPr lang="en-GB" sz="1200" kern="1200" dirty="0">
                <a:solidFill>
                  <a:schemeClr val="tx1"/>
                </a:solidFill>
                <a:effectLst/>
                <a:latin typeface="+mn-lt"/>
                <a:ea typeface="+mn-ea"/>
                <a:cs typeface="+mn-cs"/>
              </a:rPr>
              <a:t> - Similarly, if equipment is required to delivery of the output it must be specified and maintained, not to mention available.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NOTE: </a:t>
            </a:r>
            <a:r>
              <a:rPr lang="en-GB" sz="1200" kern="1200" dirty="0">
                <a:solidFill>
                  <a:schemeClr val="tx1"/>
                </a:solidFill>
                <a:effectLst/>
                <a:latin typeface="+mn-lt"/>
                <a:ea typeface="+mn-ea"/>
                <a:cs typeface="+mn-cs"/>
              </a:rPr>
              <a:t> Some processes will not require all of the input categories to produce the required output.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if you are painting a wall, you will not need to have documentation of how to paint a wall as the person will be competent and know how to paint.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Process Outputs (generic)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outputs are: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Product/Service </a:t>
            </a:r>
            <a:r>
              <a:rPr lang="en-GB" sz="1200" kern="1200" dirty="0">
                <a:solidFill>
                  <a:schemeClr val="tx1"/>
                </a:solidFill>
                <a:effectLst/>
                <a:latin typeface="+mn-lt"/>
                <a:ea typeface="+mn-ea"/>
                <a:cs typeface="+mn-cs"/>
              </a:rPr>
              <a:t>- These are the expected results from carrying out the activities with the inputs supplied to the process.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Waste - </a:t>
            </a:r>
            <a:r>
              <a:rPr lang="en-GB" sz="1200" kern="1200" dirty="0">
                <a:solidFill>
                  <a:schemeClr val="tx1"/>
                </a:solidFill>
                <a:effectLst/>
                <a:latin typeface="+mn-lt"/>
                <a:ea typeface="+mn-ea"/>
                <a:cs typeface="+mn-cs"/>
              </a:rPr>
              <a:t>This is everything that is produce that you did not want to create.   This may include scraped materials, time wasted on re-writing reports, proposals that did not get the sales.  Although frustrating, if we can analyse this waste we can improve the business and reduce costs.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Records</a:t>
            </a:r>
            <a:r>
              <a:rPr lang="en-GB" sz="1200" kern="1200" dirty="0">
                <a:solidFill>
                  <a:schemeClr val="tx1"/>
                </a:solidFill>
                <a:effectLst/>
                <a:latin typeface="+mn-lt"/>
                <a:ea typeface="+mn-ea"/>
                <a:cs typeface="+mn-cs"/>
              </a:rPr>
              <a:t> - This is key to providing evidence of the Quality of your outputs,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test records, sales figures.  This will also help to monitor the organisations performance and improvements to reduce waste of time and cost.</a:t>
            </a:r>
          </a:p>
          <a:p>
            <a:endParaRPr lang="en-GB" dirty="0"/>
          </a:p>
        </p:txBody>
      </p:sp>
      <p:sp>
        <p:nvSpPr>
          <p:cNvPr id="4" name="Slide Number Placeholder 3"/>
          <p:cNvSpPr>
            <a:spLocks noGrp="1"/>
          </p:cNvSpPr>
          <p:nvPr>
            <p:ph type="sldNum" sz="quarter" idx="5"/>
          </p:nvPr>
        </p:nvSpPr>
        <p:spPr/>
        <p:txBody>
          <a:bodyPr/>
          <a:lstStyle/>
          <a:p>
            <a:fld id="{0A931587-4D1C-F143-9FB3-AA623726AD1F}" type="slidenum">
              <a:rPr lang="en-US" smtClean="0"/>
              <a:t>18</a:t>
            </a:fld>
            <a:endParaRPr lang="en-US"/>
          </a:p>
        </p:txBody>
      </p:sp>
    </p:spTree>
    <p:extLst>
      <p:ext uri="{BB962C8B-B14F-4D97-AF65-F5344CB8AC3E}">
        <p14:creationId xmlns:p14="http://schemas.microsoft.com/office/powerpoint/2010/main" val="818711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60090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wmf"/><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16.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https://lh6.googleusercontent.com/ZPG69RTWHq2Hn-nRrYqjYGBiftifVwQrUH6fY20IBNFmR_NPOW1-TMgl1JI-TqfJcFJO8yd9ZUGEDPHHhaQ3yKxZ7Yg-FsW3uQSSh1IgiuT6gKVbtsYj2-n8M3wXbjcHSv96-Npc"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529673"/>
          </a:xfrm>
        </p:spPr>
        <p:txBody>
          <a:bodyPr>
            <a:normAutofit fontScale="92500" lnSpcReduction="10000"/>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19th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7" name="Title 1">
            <a:extLst>
              <a:ext uri="{FF2B5EF4-FFF2-40B4-BE49-F238E27FC236}">
                <a16:creationId xmlns:a16="http://schemas.microsoft.com/office/drawing/2014/main" id="{D82B824D-014C-5E4D-BFDF-B892FA5C9BF9}"/>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45665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2275062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a:xfrm>
            <a:off x="609600" y="928688"/>
            <a:ext cx="10972800" cy="4514850"/>
          </a:xfrm>
        </p:spPr>
        <p:txBody>
          <a:bodyPr>
            <a:normAutofit lnSpcReduction="10000"/>
          </a:bodyPr>
          <a:lstStyle/>
          <a:p>
            <a:pPr marL="0" indent="0">
              <a:buNone/>
            </a:pPr>
            <a:endParaRPr lang="en-GB" dirty="0"/>
          </a:p>
          <a:p>
            <a:r>
              <a:rPr lang="en-GB" dirty="0"/>
              <a:t>“Quality is not an act, it is a habit”  (Aristotle)</a:t>
            </a:r>
            <a:br>
              <a:rPr lang="en-GB" dirty="0"/>
            </a:br>
            <a:r>
              <a:rPr lang="en-GB" dirty="0" err="1"/>
              <a:t>Juran</a:t>
            </a:r>
            <a:r>
              <a:rPr lang="en-GB" dirty="0"/>
              <a:t> Model</a:t>
            </a:r>
          </a:p>
          <a:p>
            <a:r>
              <a:rPr lang="en-GB" dirty="0" err="1"/>
              <a:t>Garvins</a:t>
            </a:r>
            <a:r>
              <a:rPr lang="en-GB" dirty="0"/>
              <a:t> 8 Dimensions of Quality</a:t>
            </a:r>
          </a:p>
          <a:p>
            <a:r>
              <a:rPr lang="en-GB" dirty="0" err="1"/>
              <a:t>Demings</a:t>
            </a:r>
            <a:r>
              <a:rPr lang="en-GB" dirty="0"/>
              <a:t> 14 Points of Quality</a:t>
            </a:r>
          </a:p>
          <a:p>
            <a:r>
              <a:rPr lang="en-GB" dirty="0"/>
              <a:t>Total Quality Management – TQM</a:t>
            </a:r>
          </a:p>
          <a:p>
            <a:r>
              <a:rPr lang="en-GB" dirty="0"/>
              <a:t>LEAN </a:t>
            </a:r>
          </a:p>
          <a:p>
            <a:r>
              <a:rPr lang="en-GB" dirty="0"/>
              <a:t>MUDA</a:t>
            </a:r>
          </a:p>
          <a:p>
            <a:r>
              <a:rPr lang="en-GB" dirty="0"/>
              <a:t>Process Focus</a:t>
            </a:r>
          </a:p>
          <a:p>
            <a:pPr marL="0" indent="0">
              <a:buNone/>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4</a:t>
            </a:fld>
            <a:endParaRPr lang="en-GB" altLang="en-US" dirty="0"/>
          </a:p>
        </p:txBody>
      </p:sp>
    </p:spTree>
    <p:extLst>
      <p:ext uri="{BB962C8B-B14F-4D97-AF65-F5344CB8AC3E}">
        <p14:creationId xmlns:p14="http://schemas.microsoft.com/office/powerpoint/2010/main" val="1851757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err="1"/>
              <a:t>Juran</a:t>
            </a:r>
            <a:r>
              <a:rPr lang="en-US" dirty="0"/>
              <a:t> Model</a:t>
            </a:r>
          </a:p>
        </p:txBody>
      </p:sp>
      <p:sp>
        <p:nvSpPr>
          <p:cNvPr id="4" name="Slide Number Placeholder 3">
            <a:extLst>
              <a:ext uri="{FF2B5EF4-FFF2-40B4-BE49-F238E27FC236}">
                <a16:creationId xmlns:a16="http://schemas.microsoft.com/office/drawing/2014/main" id="{6F1B497B-D168-6142-9BB7-BDB34617A31E}"/>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8" name="Picture 7">
            <a:extLst>
              <a:ext uri="{FF2B5EF4-FFF2-40B4-BE49-F238E27FC236}">
                <a16:creationId xmlns:a16="http://schemas.microsoft.com/office/drawing/2014/main" id="{59D6D4D7-9E1D-DE41-8F60-FE79BBC9AFB3}"/>
              </a:ext>
            </a:extLst>
          </p:cNvPr>
          <p:cNvPicPr>
            <a:picLocks noChangeAspect="1"/>
          </p:cNvPicPr>
          <p:nvPr/>
        </p:nvPicPr>
        <p:blipFill>
          <a:blip r:embed="rId3"/>
          <a:stretch>
            <a:fillRect/>
          </a:stretch>
        </p:blipFill>
        <p:spPr>
          <a:xfrm>
            <a:off x="7120326" y="747598"/>
            <a:ext cx="4914127" cy="4821248"/>
          </a:xfrm>
          <a:prstGeom prst="rect">
            <a:avLst/>
          </a:prstGeom>
        </p:spPr>
      </p:pic>
      <p:sp>
        <p:nvSpPr>
          <p:cNvPr id="9" name="TextBox 8">
            <a:extLst>
              <a:ext uri="{FF2B5EF4-FFF2-40B4-BE49-F238E27FC236}">
                <a16:creationId xmlns:a16="http://schemas.microsoft.com/office/drawing/2014/main" id="{A20301E6-772E-9742-9A2E-4BEA9E7F7CC8}"/>
              </a:ext>
            </a:extLst>
          </p:cNvPr>
          <p:cNvSpPr txBox="1"/>
          <p:nvPr/>
        </p:nvSpPr>
        <p:spPr>
          <a:xfrm>
            <a:off x="452540" y="1174746"/>
            <a:ext cx="6667786" cy="4247317"/>
          </a:xfrm>
          <a:prstGeom prst="rect">
            <a:avLst/>
          </a:prstGeom>
          <a:noFill/>
        </p:spPr>
        <p:txBody>
          <a:bodyPr wrap="square" rtlCol="0">
            <a:spAutoFit/>
          </a:bodyPr>
          <a:lstStyle/>
          <a:p>
            <a:r>
              <a:rPr lang="en-GB" b="1" dirty="0"/>
              <a:t>Quality Planning</a:t>
            </a:r>
            <a:br>
              <a:rPr lang="en-GB" b="1" dirty="0"/>
            </a:br>
            <a:r>
              <a:rPr lang="en-GB" dirty="0"/>
              <a:t>The activities that needs to be done to adhere to the Vision, Mission and Goals of the organization and to comply with customer and compliance requirements. </a:t>
            </a:r>
            <a:br>
              <a:rPr lang="en-GB" dirty="0"/>
            </a:br>
            <a:br>
              <a:rPr lang="en-GB" dirty="0"/>
            </a:br>
            <a:r>
              <a:rPr lang="en-GB" b="1" dirty="0"/>
              <a:t>Quality Control</a:t>
            </a:r>
            <a:endParaRPr lang="en-GB" dirty="0"/>
          </a:p>
          <a:p>
            <a:r>
              <a:rPr lang="en-GB" dirty="0"/>
              <a:t>The processes and specifications required by the product/service. Periodic checks and inspection </a:t>
            </a:r>
          </a:p>
          <a:p>
            <a:r>
              <a:rPr lang="en-GB" dirty="0"/>
              <a:t>metrics need to be tracked</a:t>
            </a:r>
            <a:br>
              <a:rPr lang="en-GB" dirty="0"/>
            </a:br>
            <a:br>
              <a:rPr lang="en-GB" dirty="0"/>
            </a:br>
            <a:r>
              <a:rPr lang="en-GB" b="1" dirty="0"/>
              <a:t>Quality Improvement</a:t>
            </a:r>
            <a:br>
              <a:rPr lang="en-GB" b="1" dirty="0"/>
            </a:br>
            <a:r>
              <a:rPr lang="en-GB" dirty="0"/>
              <a:t>To identify and prove the need for improvement from the exiting performance levels to achieve new targets and implement them successfully.</a:t>
            </a:r>
          </a:p>
          <a:p>
            <a:endParaRPr lang="en-US" dirty="0"/>
          </a:p>
        </p:txBody>
      </p:sp>
    </p:spTree>
    <p:extLst>
      <p:ext uri="{BB962C8B-B14F-4D97-AF65-F5344CB8AC3E}">
        <p14:creationId xmlns:p14="http://schemas.microsoft.com/office/powerpoint/2010/main" val="153678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Nine Parts to Juran’s Quality </a:t>
            </a:r>
            <a:r>
              <a:rPr lang="en-GB" i="1" dirty="0"/>
              <a:t>‘Route Map’</a:t>
            </a:r>
            <a:endParaRPr lang="en-US" i="1" dirty="0"/>
          </a:p>
        </p:txBody>
      </p:sp>
      <p:sp>
        <p:nvSpPr>
          <p:cNvPr id="3" name="Content Placeholder 2"/>
          <p:cNvSpPr>
            <a:spLocks noGrp="1"/>
          </p:cNvSpPr>
          <p:nvPr>
            <p:ph idx="1"/>
          </p:nvPr>
        </p:nvSpPr>
        <p:spPr/>
        <p:txBody>
          <a:bodyPr>
            <a:normAutofit fontScale="70000" lnSpcReduction="20000"/>
          </a:bodyPr>
          <a:lstStyle/>
          <a:p>
            <a:pPr marL="0" indent="0">
              <a:buNone/>
            </a:pPr>
            <a:endParaRPr lang="en-GB" dirty="0"/>
          </a:p>
          <a:p>
            <a:r>
              <a:rPr lang="en-GB" dirty="0"/>
              <a:t>Identify </a:t>
            </a:r>
            <a:r>
              <a:rPr lang="en-GB" i="1" dirty="0"/>
              <a:t>who</a:t>
            </a:r>
            <a:r>
              <a:rPr lang="en-GB" dirty="0"/>
              <a:t> are our customers</a:t>
            </a:r>
          </a:p>
          <a:p>
            <a:r>
              <a:rPr lang="en-GB" dirty="0"/>
              <a:t>Determine the specific </a:t>
            </a:r>
            <a:r>
              <a:rPr lang="en-GB" i="1" dirty="0"/>
              <a:t>needs</a:t>
            </a:r>
            <a:r>
              <a:rPr lang="en-GB" dirty="0"/>
              <a:t> of those customers</a:t>
            </a:r>
          </a:p>
          <a:p>
            <a:r>
              <a:rPr lang="en-GB" dirty="0"/>
              <a:t>Translate those </a:t>
            </a:r>
            <a:r>
              <a:rPr lang="en-GB" i="1" dirty="0"/>
              <a:t>needs</a:t>
            </a:r>
            <a:r>
              <a:rPr lang="en-GB" dirty="0"/>
              <a:t> into our language</a:t>
            </a:r>
          </a:p>
          <a:p>
            <a:r>
              <a:rPr lang="en-GB" dirty="0"/>
              <a:t>Develop products that </a:t>
            </a:r>
            <a:r>
              <a:rPr lang="en-GB" i="1" dirty="0"/>
              <a:t>respond </a:t>
            </a:r>
            <a:r>
              <a:rPr lang="en-GB" dirty="0"/>
              <a:t>to those needs</a:t>
            </a:r>
          </a:p>
          <a:p>
            <a:r>
              <a:rPr lang="en-GB" dirty="0"/>
              <a:t>Optimise product features to </a:t>
            </a:r>
            <a:r>
              <a:rPr lang="en-GB" i="1" dirty="0"/>
              <a:t>meet</a:t>
            </a:r>
            <a:r>
              <a:rPr lang="en-GB" dirty="0"/>
              <a:t> our needs too</a:t>
            </a:r>
          </a:p>
          <a:p>
            <a:r>
              <a:rPr lang="en-GB" i="1" dirty="0"/>
              <a:t>Develop processes </a:t>
            </a:r>
            <a:r>
              <a:rPr lang="en-GB" dirty="0"/>
              <a:t>able to produce the products</a:t>
            </a:r>
          </a:p>
          <a:p>
            <a:r>
              <a:rPr lang="en-GB" dirty="0"/>
              <a:t>Fine tune and </a:t>
            </a:r>
            <a:r>
              <a:rPr lang="en-GB" i="1" dirty="0"/>
              <a:t>optimise</a:t>
            </a:r>
            <a:r>
              <a:rPr lang="en-GB" dirty="0"/>
              <a:t> the process</a:t>
            </a:r>
          </a:p>
          <a:p>
            <a:r>
              <a:rPr lang="en-GB" i="1" dirty="0"/>
              <a:t>Improve </a:t>
            </a:r>
            <a:r>
              <a:rPr lang="en-GB" dirty="0"/>
              <a:t>the process under operating conditions</a:t>
            </a:r>
          </a:p>
          <a:p>
            <a:r>
              <a:rPr lang="en-GB" i="1" dirty="0"/>
              <a:t>Transfer</a:t>
            </a:r>
            <a:r>
              <a:rPr lang="en-GB" dirty="0"/>
              <a:t> the process to operations</a:t>
            </a:r>
          </a:p>
          <a:p>
            <a:endParaRPr lang="en-GB" dirty="0"/>
          </a:p>
          <a:p>
            <a:pPr marL="0" indent="0">
              <a:buNone/>
            </a:pPr>
            <a:r>
              <a:rPr lang="en-GB" dirty="0"/>
              <a:t>(</a:t>
            </a:r>
            <a:r>
              <a:rPr lang="en-GB" dirty="0" err="1"/>
              <a:t>Juran</a:t>
            </a:r>
            <a:r>
              <a:rPr lang="en-GB" dirty="0"/>
              <a:t> and </a:t>
            </a:r>
            <a:r>
              <a:rPr lang="en-GB" dirty="0" err="1"/>
              <a:t>Gryna</a:t>
            </a:r>
            <a:r>
              <a:rPr lang="en-GB" dirty="0"/>
              <a:t>, 1988)</a:t>
            </a:r>
            <a:endParaRPr lang="en-GB" sz="2300" dirty="0"/>
          </a:p>
          <a:p>
            <a:pPr marL="0" indent="0">
              <a:buNone/>
            </a:pP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6</a:t>
            </a:fld>
            <a:endParaRPr lang="en-GB" altLang="en-US"/>
          </a:p>
        </p:txBody>
      </p:sp>
    </p:spTree>
    <p:extLst>
      <p:ext uri="{BB962C8B-B14F-4D97-AF65-F5344CB8AC3E}">
        <p14:creationId xmlns:p14="http://schemas.microsoft.com/office/powerpoint/2010/main" val="4278087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7</a:t>
            </a:fld>
            <a:endParaRPr lang="en-GB" altLang="en-US"/>
          </a:p>
        </p:txBody>
      </p:sp>
      <p:pic>
        <p:nvPicPr>
          <p:cNvPr id="8" name="Picture 7">
            <a:extLst>
              <a:ext uri="{FF2B5EF4-FFF2-40B4-BE49-F238E27FC236}">
                <a16:creationId xmlns:a16="http://schemas.microsoft.com/office/drawing/2014/main" id="{F6A25D45-3BF3-0840-9C49-7805A642C293}"/>
              </a:ext>
            </a:extLst>
          </p:cNvPr>
          <p:cNvPicPr>
            <a:picLocks noChangeAspect="1"/>
          </p:cNvPicPr>
          <p:nvPr/>
        </p:nvPicPr>
        <p:blipFill>
          <a:blip r:embed="rId3"/>
          <a:stretch>
            <a:fillRect/>
          </a:stretch>
        </p:blipFill>
        <p:spPr>
          <a:xfrm>
            <a:off x="8277548" y="1174746"/>
            <a:ext cx="3810075" cy="3787751"/>
          </a:xfrm>
          <a:prstGeom prst="rect">
            <a:avLst/>
          </a:prstGeom>
        </p:spPr>
      </p:pic>
      <p:sp>
        <p:nvSpPr>
          <p:cNvPr id="9" name="TextBox 8">
            <a:extLst>
              <a:ext uri="{FF2B5EF4-FFF2-40B4-BE49-F238E27FC236}">
                <a16:creationId xmlns:a16="http://schemas.microsoft.com/office/drawing/2014/main" id="{C65F6F38-FBAD-5744-A0B7-A0DE93D65A07}"/>
              </a:ext>
            </a:extLst>
          </p:cNvPr>
          <p:cNvSpPr txBox="1"/>
          <p:nvPr/>
        </p:nvSpPr>
        <p:spPr>
          <a:xfrm>
            <a:off x="423861" y="1174746"/>
            <a:ext cx="7853687"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t>Performance</a:t>
            </a:r>
            <a:r>
              <a:rPr lang="en-GB" dirty="0"/>
              <a:t> - primary operating characteristics</a:t>
            </a:r>
          </a:p>
          <a:p>
            <a:pPr marL="285750" indent="-285750">
              <a:buFont typeface="Arial" panose="020B0604020202020204" pitchFamily="34" charset="0"/>
              <a:buChar char="•"/>
            </a:pPr>
            <a:r>
              <a:rPr lang="en-GB" b="1" dirty="0"/>
              <a:t>Features</a:t>
            </a:r>
            <a:r>
              <a:rPr lang="en-GB" dirty="0"/>
              <a:t> - secondary aspects of performance, the "bells and whistles" of products and services</a:t>
            </a:r>
          </a:p>
          <a:p>
            <a:pPr marL="285750" indent="-285750">
              <a:buFont typeface="Arial" panose="020B0604020202020204" pitchFamily="34" charset="0"/>
              <a:buChar char="•"/>
            </a:pPr>
            <a:r>
              <a:rPr lang="en-GB" b="1" dirty="0"/>
              <a:t>Reliability</a:t>
            </a:r>
            <a:r>
              <a:rPr lang="en-GB" dirty="0"/>
              <a:t> - the probability of a product malfunctioning or failing within a specified time period</a:t>
            </a:r>
          </a:p>
          <a:p>
            <a:pPr marL="285750" indent="-285750">
              <a:buFont typeface="Arial" panose="020B0604020202020204" pitchFamily="34" charset="0"/>
              <a:buChar char="•"/>
            </a:pPr>
            <a:r>
              <a:rPr lang="en-GB" b="1" dirty="0"/>
              <a:t>Conformance</a:t>
            </a:r>
            <a:r>
              <a:rPr lang="en-GB" dirty="0"/>
              <a:t> - how much does the design and operating characteristics meet established standards</a:t>
            </a:r>
          </a:p>
          <a:p>
            <a:pPr marL="285750" indent="-285750">
              <a:buFont typeface="Arial" panose="020B0604020202020204" pitchFamily="34" charset="0"/>
              <a:buChar char="•"/>
            </a:pPr>
            <a:r>
              <a:rPr lang="en-GB" b="1" dirty="0"/>
              <a:t>Durability</a:t>
            </a:r>
            <a:r>
              <a:rPr lang="en-GB" dirty="0"/>
              <a:t> – a measure of product life, durability has both economic and technical dimensions</a:t>
            </a:r>
          </a:p>
          <a:p>
            <a:pPr marL="285750" indent="-285750">
              <a:buFont typeface="Arial" panose="020B0604020202020204" pitchFamily="34" charset="0"/>
              <a:buChar char="•"/>
            </a:pPr>
            <a:r>
              <a:rPr lang="en-GB" b="1" dirty="0"/>
              <a:t>Serviceability</a:t>
            </a:r>
            <a:r>
              <a:rPr lang="en-GB" dirty="0"/>
              <a:t> - the speed, courtesy, competence, and ease of repair</a:t>
            </a:r>
          </a:p>
          <a:p>
            <a:pPr marL="285750" indent="-285750">
              <a:buFont typeface="Arial" panose="020B0604020202020204" pitchFamily="34" charset="0"/>
              <a:buChar char="•"/>
            </a:pPr>
            <a:r>
              <a:rPr lang="en-GB" b="1" dirty="0"/>
              <a:t>Aesthetics</a:t>
            </a:r>
            <a:r>
              <a:rPr lang="en-GB" dirty="0"/>
              <a:t> - how a product looks, feels, sounds, tastes, or smells (subjective)</a:t>
            </a:r>
          </a:p>
          <a:p>
            <a:pPr marL="285750" indent="-285750">
              <a:buFont typeface="Arial" panose="020B0604020202020204" pitchFamily="34" charset="0"/>
              <a:buChar char="•"/>
            </a:pPr>
            <a:r>
              <a:rPr lang="en-GB" b="1" dirty="0"/>
              <a:t>Perceived quality </a:t>
            </a:r>
            <a:r>
              <a:rPr lang="en-GB" dirty="0"/>
              <a:t>- tangible and intangible product aspects</a:t>
            </a:r>
          </a:p>
          <a:p>
            <a:r>
              <a:rPr lang="en-GB" dirty="0"/>
              <a:t>	</a:t>
            </a:r>
          </a:p>
          <a:p>
            <a:pPr algn="r"/>
            <a:r>
              <a:rPr lang="en-US" dirty="0"/>
              <a:t>(Garvin, 1987)</a:t>
            </a:r>
          </a:p>
        </p:txBody>
      </p:sp>
    </p:spTree>
    <p:extLst>
      <p:ext uri="{BB962C8B-B14F-4D97-AF65-F5344CB8AC3E}">
        <p14:creationId xmlns:p14="http://schemas.microsoft.com/office/powerpoint/2010/main" val="18117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Demings</a:t>
            </a:r>
            <a:r>
              <a:rPr lang="en-GB" dirty="0"/>
              <a:t> 14 Points</a:t>
            </a:r>
            <a:endParaRPr lang="en-US" dirty="0"/>
          </a:p>
        </p:txBody>
      </p:sp>
      <p:sp>
        <p:nvSpPr>
          <p:cNvPr id="3" name="Content Placeholder 2"/>
          <p:cNvSpPr>
            <a:spLocks noGrp="1"/>
          </p:cNvSpPr>
          <p:nvPr>
            <p:ph idx="1"/>
          </p:nvPr>
        </p:nvSpPr>
        <p:spPr>
          <a:xfrm>
            <a:off x="609600" y="1057276"/>
            <a:ext cx="11406188" cy="4371973"/>
          </a:xfrm>
        </p:spPr>
        <p:txBody>
          <a:bodyPr>
            <a:normAutofit fontScale="92500" lnSpcReduction="10000"/>
          </a:bodyPr>
          <a:lstStyle/>
          <a:p>
            <a:r>
              <a:rPr lang="en-GB" dirty="0"/>
              <a:t>Create constancy of purpose for improving products and services.</a:t>
            </a:r>
          </a:p>
          <a:p>
            <a:r>
              <a:rPr lang="en-GB" dirty="0"/>
              <a:t>Adopt the new philosophy.</a:t>
            </a:r>
          </a:p>
          <a:p>
            <a:r>
              <a:rPr lang="en-GB" dirty="0"/>
              <a:t>Cease dependence on inspection to achieve quality.</a:t>
            </a:r>
          </a:p>
          <a:p>
            <a:r>
              <a:rPr lang="en-GB" dirty="0"/>
              <a:t>End the practice of awarding business on price alone; instead, minimize total cost by working with a single supplier.</a:t>
            </a:r>
          </a:p>
          <a:p>
            <a:r>
              <a:rPr lang="en-GB" dirty="0"/>
              <a:t>Improve constantly and forever every process for planning, production and service.</a:t>
            </a:r>
          </a:p>
          <a:p>
            <a:r>
              <a:rPr lang="en-GB" dirty="0"/>
              <a:t>Institute training on the job.</a:t>
            </a:r>
          </a:p>
          <a:p>
            <a:r>
              <a:rPr lang="en-GB" dirty="0"/>
              <a:t>Adopt and institute leadership.</a:t>
            </a:r>
          </a:p>
          <a:p>
            <a:pPr marL="0" indent="0" algn="r">
              <a:buNone/>
            </a:pPr>
            <a:r>
              <a:rPr lang="en-GB" dirty="0"/>
              <a:t>(Deming, 1982)</a:t>
            </a:r>
          </a:p>
          <a:p>
            <a:pPr algn="r"/>
            <a:endParaRPr lang="en-GB" dirty="0"/>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8</a:t>
            </a:fld>
            <a:endParaRPr lang="en-GB" altLang="en-US"/>
          </a:p>
        </p:txBody>
      </p:sp>
    </p:spTree>
    <p:extLst>
      <p:ext uri="{BB962C8B-B14F-4D97-AF65-F5344CB8AC3E}">
        <p14:creationId xmlns:p14="http://schemas.microsoft.com/office/powerpoint/2010/main" val="3428307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Demings</a:t>
            </a:r>
            <a:r>
              <a:rPr lang="en-GB" dirty="0"/>
              <a:t> 14 Points – cont’d</a:t>
            </a:r>
            <a:endParaRPr lang="en-US" dirty="0"/>
          </a:p>
        </p:txBody>
      </p:sp>
      <p:sp>
        <p:nvSpPr>
          <p:cNvPr id="3" name="Content Placeholder 2"/>
          <p:cNvSpPr>
            <a:spLocks noGrp="1"/>
          </p:cNvSpPr>
          <p:nvPr>
            <p:ph idx="1"/>
          </p:nvPr>
        </p:nvSpPr>
        <p:spPr>
          <a:xfrm>
            <a:off x="1585912" y="1071564"/>
            <a:ext cx="10358438" cy="4257674"/>
          </a:xfrm>
        </p:spPr>
        <p:txBody>
          <a:bodyPr>
            <a:normAutofit fontScale="85000" lnSpcReduction="10000"/>
          </a:bodyPr>
          <a:lstStyle/>
          <a:p>
            <a:r>
              <a:rPr lang="en-GB" dirty="0"/>
              <a:t>Drive out fear.</a:t>
            </a:r>
          </a:p>
          <a:p>
            <a:r>
              <a:rPr lang="en-GB" dirty="0"/>
              <a:t>Break down barriers between staff areas.</a:t>
            </a:r>
          </a:p>
          <a:p>
            <a:r>
              <a:rPr lang="en-GB" dirty="0"/>
              <a:t>Eliminate slogans, exhortations and targets for the workforce.</a:t>
            </a:r>
          </a:p>
          <a:p>
            <a:r>
              <a:rPr lang="en-GB" dirty="0"/>
              <a:t>Eliminate numerical quotas for the workforce and numerical goals for management.</a:t>
            </a:r>
          </a:p>
          <a:p>
            <a:r>
              <a:rPr lang="en-GB" dirty="0"/>
              <a:t>Remove barriers that rob people of pride of workmanship, and eliminate the annual rating or merit system.</a:t>
            </a:r>
          </a:p>
          <a:p>
            <a:r>
              <a:rPr lang="en-GB" dirty="0"/>
              <a:t>Institute a vigorous program of education and self-improvement for everyone.</a:t>
            </a:r>
          </a:p>
          <a:p>
            <a:r>
              <a:rPr lang="en-GB" dirty="0"/>
              <a:t>Put everybody in the company to work accomplishing the transformation.</a:t>
            </a:r>
          </a:p>
          <a:p>
            <a:pPr marL="0" indent="0" algn="r">
              <a:buNone/>
            </a:pPr>
            <a:r>
              <a:rPr lang="en-GB" dirty="0"/>
              <a:t>(Deming, 1982)</a:t>
            </a:r>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9</a:t>
            </a:fld>
            <a:endParaRPr lang="en-GB" altLang="en-US"/>
          </a:p>
        </p:txBody>
      </p:sp>
    </p:spTree>
    <p:extLst>
      <p:ext uri="{BB962C8B-B14F-4D97-AF65-F5344CB8AC3E}">
        <p14:creationId xmlns:p14="http://schemas.microsoft.com/office/powerpoint/2010/main" val="2253004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Routes to Poor Quality</a:t>
            </a:r>
            <a:endParaRPr lang="en-US" dirty="0"/>
          </a:p>
        </p:txBody>
      </p:sp>
      <p:sp>
        <p:nvSpPr>
          <p:cNvPr id="3" name="Content Placeholder 2"/>
          <p:cNvSpPr>
            <a:spLocks noGrp="1"/>
          </p:cNvSpPr>
          <p:nvPr>
            <p:ph idx="1"/>
          </p:nvPr>
        </p:nvSpPr>
        <p:spPr/>
        <p:txBody>
          <a:bodyPr>
            <a:normAutofit fontScale="92500" lnSpcReduction="20000"/>
          </a:bodyPr>
          <a:lstStyle/>
          <a:p>
            <a:r>
              <a:rPr lang="en-GB" dirty="0"/>
              <a:t>Emphasis on short term profitability</a:t>
            </a:r>
          </a:p>
          <a:p>
            <a:r>
              <a:rPr lang="en-GB" dirty="0"/>
              <a:t>Clamping down on cost but tolerating high waste levels</a:t>
            </a:r>
          </a:p>
          <a:p>
            <a:r>
              <a:rPr lang="en-GB" dirty="0"/>
              <a:t>A ‘take it or leave it’ attitude towards customers</a:t>
            </a:r>
          </a:p>
          <a:p>
            <a:r>
              <a:rPr lang="en-GB" dirty="0"/>
              <a:t>Treating employees as productive robots</a:t>
            </a:r>
          </a:p>
          <a:p>
            <a:r>
              <a:rPr lang="en-GB" dirty="0"/>
              <a:t>Competing on price not sufficiently on quality</a:t>
            </a:r>
          </a:p>
          <a:p>
            <a:r>
              <a:rPr lang="en-GB" dirty="0"/>
              <a:t>Buying at the lowest price</a:t>
            </a:r>
          </a:p>
          <a:p>
            <a:r>
              <a:rPr lang="en-GB" dirty="0"/>
              <a:t>Anti - change but changing arbitrarily when forced</a:t>
            </a:r>
          </a:p>
          <a:p>
            <a:r>
              <a:rPr lang="en-GB" dirty="0"/>
              <a:t>Macho management – the crisis manager   </a:t>
            </a:r>
          </a:p>
          <a:p>
            <a:pPr marL="0" indent="0" algn="r">
              <a:buNone/>
            </a:pPr>
            <a:r>
              <a:rPr lang="en-GB" dirty="0"/>
              <a:t>(</a:t>
            </a:r>
            <a:r>
              <a:rPr lang="en-GB" dirty="0" err="1"/>
              <a:t>Mortiboys</a:t>
            </a:r>
            <a:r>
              <a:rPr lang="en-GB" dirty="0"/>
              <a:t>, 1991)</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10</a:t>
            </a:fld>
            <a:endParaRPr lang="en-GB" altLang="en-US"/>
          </a:p>
        </p:txBody>
      </p:sp>
    </p:spTree>
    <p:extLst>
      <p:ext uri="{BB962C8B-B14F-4D97-AF65-F5344CB8AC3E}">
        <p14:creationId xmlns:p14="http://schemas.microsoft.com/office/powerpoint/2010/main" val="272202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Holistic</a:t>
            </a:r>
          </a:p>
          <a:p>
            <a:r>
              <a:rPr lang="en-GB" dirty="0"/>
              <a:t>Policy focused upon Customers – not </a:t>
            </a:r>
            <a:r>
              <a:rPr lang="en-GB" i="1" dirty="0"/>
              <a:t>trite</a:t>
            </a:r>
            <a:r>
              <a:rPr lang="en-GB" dirty="0"/>
              <a:t>, but exemplified by </a:t>
            </a:r>
            <a:r>
              <a:rPr lang="en-GB" u="sng" dirty="0"/>
              <a:t>performance</a:t>
            </a:r>
          </a:p>
          <a:p>
            <a:r>
              <a:rPr lang="en-GB" dirty="0"/>
              <a:t>Customer Delight as a component of ‘Loyalty’</a:t>
            </a:r>
          </a:p>
          <a:p>
            <a:r>
              <a:rPr lang="en-GB" dirty="0"/>
              <a:t>Cheapest v Unique ….avoid ‘Death Valley’!</a:t>
            </a:r>
          </a:p>
          <a:p>
            <a:r>
              <a:rPr lang="en-GB" dirty="0"/>
              <a:t>Kano &amp; Taguchi</a:t>
            </a:r>
          </a:p>
          <a:p>
            <a:r>
              <a:rPr lang="en-GB" dirty="0"/>
              <a:t>Lean Principles</a:t>
            </a:r>
          </a:p>
          <a:p>
            <a:r>
              <a:rPr lang="en-GB" dirty="0"/>
              <a:t>Piercy and the </a:t>
            </a:r>
            <a:r>
              <a:rPr lang="en-GB" i="1" dirty="0"/>
              <a:t>Customer Conundrum</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11</a:t>
            </a:fld>
            <a:endParaRPr lang="en-GB" altLang="en-US"/>
          </a:p>
        </p:txBody>
      </p:sp>
      <p:sp>
        <p:nvSpPr>
          <p:cNvPr id="9" name="Title 1"/>
          <p:cNvSpPr>
            <a:spLocks noGrp="1"/>
          </p:cNvSpPr>
          <p:nvPr>
            <p:ph type="title"/>
          </p:nvPr>
        </p:nvSpPr>
        <p:spPr/>
        <p:txBody>
          <a:bodyPr>
            <a:normAutofit/>
          </a:bodyPr>
          <a:lstStyle/>
          <a:p>
            <a:r>
              <a:rPr lang="en-GB" dirty="0"/>
              <a:t>Understanding and Engaging in the Customer Experience</a:t>
            </a:r>
          </a:p>
        </p:txBody>
      </p:sp>
    </p:spTree>
    <p:extLst>
      <p:ext uri="{BB962C8B-B14F-4D97-AF65-F5344CB8AC3E}">
        <p14:creationId xmlns:p14="http://schemas.microsoft.com/office/powerpoint/2010/main" val="335784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Internal Customer Satisfaction</a:t>
            </a:r>
          </a:p>
        </p:txBody>
      </p:sp>
      <p:sp>
        <p:nvSpPr>
          <p:cNvPr id="4" name="Content Placeholder 3"/>
          <p:cNvSpPr>
            <a:spLocks noGrp="1"/>
          </p:cNvSpPr>
          <p:nvPr>
            <p:ph idx="1"/>
          </p:nvPr>
        </p:nvSpPr>
        <p:spPr/>
        <p:txBody>
          <a:bodyPr/>
          <a:lstStyle/>
          <a:p>
            <a:r>
              <a:rPr lang="en-GB" dirty="0"/>
              <a:t>Total Quality approach</a:t>
            </a:r>
          </a:p>
          <a:p>
            <a:r>
              <a:rPr lang="en-GB" dirty="0"/>
              <a:t>Need a focus on </a:t>
            </a:r>
            <a:r>
              <a:rPr lang="en-GB" b="1" i="1" dirty="0"/>
              <a:t>Process</a:t>
            </a:r>
            <a:r>
              <a:rPr lang="en-GB" dirty="0"/>
              <a:t>, rather than </a:t>
            </a:r>
            <a:r>
              <a:rPr lang="en-GB" i="1" dirty="0"/>
              <a:t>Function</a:t>
            </a:r>
            <a:endParaRPr lang="en-GB" dirty="0"/>
          </a:p>
          <a:p>
            <a:pPr marL="0" indent="0">
              <a:buNone/>
            </a:pPr>
            <a:r>
              <a:rPr lang="en-GB" i="1" dirty="0"/>
              <a:t>What does this mean? What are the benefits of this?</a:t>
            </a:r>
          </a:p>
          <a:p>
            <a:pPr marL="0" indent="0">
              <a:buNone/>
            </a:pPr>
            <a:endParaRPr lang="en-GB" i="1" dirty="0"/>
          </a:p>
        </p:txBody>
      </p:sp>
      <p:sp>
        <p:nvSpPr>
          <p:cNvPr id="2" name="Slide Number Placeholder 1"/>
          <p:cNvSpPr>
            <a:spLocks noGrp="1"/>
          </p:cNvSpPr>
          <p:nvPr>
            <p:ph type="sldNum" sz="quarter" idx="12"/>
          </p:nvPr>
        </p:nvSpPr>
        <p:spPr/>
        <p:txBody>
          <a:bodyPr/>
          <a:lstStyle/>
          <a:p>
            <a:fld id="{3F7C84D8-D9F6-418F-8C5F-867422F6EA8E}" type="slidenum">
              <a:rPr lang="en-GB" altLang="en-US" smtClean="0"/>
              <a:pPr/>
              <a:t>12</a:t>
            </a:fld>
            <a:endParaRPr lang="en-GB"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1100" y="913852"/>
            <a:ext cx="3177080" cy="47497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3228191"/>
            <a:ext cx="5776210" cy="2435397"/>
          </a:xfrm>
          <a:prstGeom prst="rect">
            <a:avLst/>
          </a:prstGeom>
        </p:spPr>
      </p:pic>
    </p:spTree>
    <p:extLst>
      <p:ext uri="{BB962C8B-B14F-4D97-AF65-F5344CB8AC3E}">
        <p14:creationId xmlns:p14="http://schemas.microsoft.com/office/powerpoint/2010/main" val="4224726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7CE0E-5E3C-BD43-AF89-358BDEB71C8C}"/>
              </a:ext>
            </a:extLst>
          </p:cNvPr>
          <p:cNvSpPr>
            <a:spLocks noGrp="1"/>
          </p:cNvSpPr>
          <p:nvPr>
            <p:ph type="title"/>
          </p:nvPr>
        </p:nvSpPr>
        <p:spPr/>
        <p:txBody>
          <a:bodyPr/>
          <a:lstStyle/>
          <a:p>
            <a:r>
              <a:rPr lang="en-US" dirty="0"/>
              <a:t>The Deming Cycle</a:t>
            </a:r>
          </a:p>
        </p:txBody>
      </p:sp>
      <p:sp>
        <p:nvSpPr>
          <p:cNvPr id="4" name="Slide Number Placeholder 3">
            <a:extLst>
              <a:ext uri="{FF2B5EF4-FFF2-40B4-BE49-F238E27FC236}">
                <a16:creationId xmlns:a16="http://schemas.microsoft.com/office/drawing/2014/main" id="{C3BB2D90-62D8-4E4C-845F-B087C5A47A79}"/>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Content Placeholder 2">
            <a:extLst>
              <a:ext uri="{FF2B5EF4-FFF2-40B4-BE49-F238E27FC236}">
                <a16:creationId xmlns:a16="http://schemas.microsoft.com/office/drawing/2014/main" id="{A38279E5-5B1E-B547-9C53-85F346AE371B}"/>
              </a:ext>
            </a:extLst>
          </p:cNvPr>
          <p:cNvSpPr>
            <a:spLocks noGrp="1"/>
          </p:cNvSpPr>
          <p:nvPr>
            <p:ph idx="1"/>
          </p:nvPr>
        </p:nvSpPr>
        <p:spPr>
          <a:xfrm>
            <a:off x="714531" y="1174746"/>
            <a:ext cx="10972800" cy="3917032"/>
          </a:xfrm>
        </p:spPr>
        <p:txBody>
          <a:bodyPr>
            <a:normAutofit fontScale="92500"/>
          </a:bodyPr>
          <a:lstStyle/>
          <a:p>
            <a:r>
              <a:rPr lang="en-GB" dirty="0"/>
              <a:t>Deming said that in the West (UK!) we are very poor planners – we do not clearly define and train our processes to users, we just like to get on and </a:t>
            </a:r>
            <a:r>
              <a:rPr lang="en-GB" b="1" dirty="0"/>
              <a:t>‘DO’</a:t>
            </a:r>
            <a:r>
              <a:rPr lang="en-GB" dirty="0"/>
              <a:t> something.  That’s why we always carry papers and clutter our desks – to prove that we are busy ‘DOING’ something.  Unfortunately, it’s usually the wrong thing!  We don’t monitor or measure our process performance, we prefer to just </a:t>
            </a:r>
            <a:r>
              <a:rPr lang="en-GB" b="1" dirty="0"/>
              <a:t>‘Fire Fight’</a:t>
            </a:r>
            <a:r>
              <a:rPr lang="en-GB" dirty="0"/>
              <a:t> the resulting problems and disasters!  </a:t>
            </a:r>
          </a:p>
          <a:p>
            <a:r>
              <a:rPr lang="en-GB" dirty="0"/>
              <a:t>Think about your average day at work.   Do you plan - do - check - act or do you spend most of your time rushing around trying to sort out the same old problems again and again?</a:t>
            </a:r>
          </a:p>
          <a:p>
            <a:endParaRPr lang="en-GB" dirty="0"/>
          </a:p>
        </p:txBody>
      </p:sp>
    </p:spTree>
    <p:extLst>
      <p:ext uri="{BB962C8B-B14F-4D97-AF65-F5344CB8AC3E}">
        <p14:creationId xmlns:p14="http://schemas.microsoft.com/office/powerpoint/2010/main" val="2889960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4EF6-796D-5D4B-B93A-B6AAFC71E08C}"/>
              </a:ext>
            </a:extLst>
          </p:cNvPr>
          <p:cNvSpPr>
            <a:spLocks noGrp="1"/>
          </p:cNvSpPr>
          <p:nvPr>
            <p:ph type="title"/>
          </p:nvPr>
        </p:nvSpPr>
        <p:spPr/>
        <p:txBody>
          <a:bodyPr/>
          <a:lstStyle/>
          <a:p>
            <a:r>
              <a:rPr lang="en-US" dirty="0"/>
              <a:t>The Deming Cycle</a:t>
            </a:r>
          </a:p>
        </p:txBody>
      </p:sp>
      <p:sp>
        <p:nvSpPr>
          <p:cNvPr id="4" name="Slide Number Placeholder 3">
            <a:extLst>
              <a:ext uri="{FF2B5EF4-FFF2-40B4-BE49-F238E27FC236}">
                <a16:creationId xmlns:a16="http://schemas.microsoft.com/office/drawing/2014/main" id="{2BC75483-67CD-1A4B-A59C-9F2575053970}"/>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Content Placeholder 2">
            <a:extLst>
              <a:ext uri="{FF2B5EF4-FFF2-40B4-BE49-F238E27FC236}">
                <a16:creationId xmlns:a16="http://schemas.microsoft.com/office/drawing/2014/main" id="{D31CF2EB-70BD-F34E-9171-5DA8A2201549}"/>
              </a:ext>
            </a:extLst>
          </p:cNvPr>
          <p:cNvSpPr>
            <a:spLocks noGrp="1"/>
          </p:cNvSpPr>
          <p:nvPr>
            <p:ph idx="1"/>
          </p:nvPr>
        </p:nvSpPr>
        <p:spPr>
          <a:xfrm>
            <a:off x="609600" y="1198409"/>
            <a:ext cx="10972800" cy="3917032"/>
          </a:xfrm>
        </p:spPr>
        <p:txBody>
          <a:bodyPr>
            <a:normAutofit/>
          </a:bodyPr>
          <a:lstStyle/>
          <a:p>
            <a:r>
              <a:rPr lang="en-GB" dirty="0"/>
              <a:t>In Japan, the teachings of Deming led to a move from </a:t>
            </a:r>
            <a:r>
              <a:rPr lang="en-GB" dirty="0" err="1"/>
              <a:t>pD?F</a:t>
            </a:r>
            <a:r>
              <a:rPr lang="en-GB" dirty="0"/>
              <a:t> to PDCA, and : -</a:t>
            </a:r>
          </a:p>
          <a:p>
            <a:pPr lvl="1"/>
            <a:r>
              <a:rPr lang="en-GB" dirty="0"/>
              <a:t>An absolute </a:t>
            </a:r>
            <a:r>
              <a:rPr lang="en-GB" b="1" i="1" dirty="0"/>
              <a:t>focus on customers</a:t>
            </a:r>
          </a:p>
          <a:p>
            <a:pPr lvl="1"/>
            <a:r>
              <a:rPr lang="en-GB" dirty="0"/>
              <a:t>An absolute </a:t>
            </a:r>
            <a:r>
              <a:rPr lang="en-GB" b="1" i="1" dirty="0"/>
              <a:t>focus on processes </a:t>
            </a:r>
            <a:r>
              <a:rPr lang="en-GB" dirty="0"/>
              <a:t>as the mechanism for delivering customer satisfaction</a:t>
            </a:r>
          </a:p>
          <a:p>
            <a:pPr lvl="1"/>
            <a:r>
              <a:rPr lang="en-GB" b="1" i="1" dirty="0"/>
              <a:t>Well-trained employees</a:t>
            </a:r>
          </a:p>
          <a:p>
            <a:pPr lvl="1"/>
            <a:r>
              <a:rPr lang="en-GB" b="1" i="1" dirty="0"/>
              <a:t>Continuous Systematic Improvement </a:t>
            </a:r>
            <a:r>
              <a:rPr lang="en-GB" dirty="0"/>
              <a:t>of all aspects of the business</a:t>
            </a:r>
          </a:p>
          <a:p>
            <a:pPr lvl="1"/>
            <a:r>
              <a:rPr lang="en-GB" b="1" i="1" dirty="0"/>
              <a:t>Innovation + Incremental (Kaizen) + Maintenance</a:t>
            </a:r>
          </a:p>
          <a:p>
            <a:endParaRPr lang="en-GB" dirty="0"/>
          </a:p>
        </p:txBody>
      </p:sp>
    </p:spTree>
    <p:extLst>
      <p:ext uri="{BB962C8B-B14F-4D97-AF65-F5344CB8AC3E}">
        <p14:creationId xmlns:p14="http://schemas.microsoft.com/office/powerpoint/2010/main" val="1032419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B774-C507-8C4D-9038-E01C6F1C3563}"/>
              </a:ext>
            </a:extLst>
          </p:cNvPr>
          <p:cNvSpPr>
            <a:spLocks noGrp="1"/>
          </p:cNvSpPr>
          <p:nvPr>
            <p:ph type="title"/>
          </p:nvPr>
        </p:nvSpPr>
        <p:spPr/>
        <p:txBody>
          <a:bodyPr/>
          <a:lstStyle/>
          <a:p>
            <a:r>
              <a:rPr lang="en-GB" dirty="0"/>
              <a:t>A Destructive Cycle</a:t>
            </a:r>
            <a:endParaRPr lang="en-US" dirty="0"/>
          </a:p>
        </p:txBody>
      </p:sp>
      <p:sp>
        <p:nvSpPr>
          <p:cNvPr id="4" name="Slide Number Placeholder 3">
            <a:extLst>
              <a:ext uri="{FF2B5EF4-FFF2-40B4-BE49-F238E27FC236}">
                <a16:creationId xmlns:a16="http://schemas.microsoft.com/office/drawing/2014/main" id="{2315940B-BA94-FF48-9E7C-0B4A46E5DCE8}"/>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9" name="Content Placeholder 2">
            <a:extLst>
              <a:ext uri="{FF2B5EF4-FFF2-40B4-BE49-F238E27FC236}">
                <a16:creationId xmlns:a16="http://schemas.microsoft.com/office/drawing/2014/main" id="{0EC6ED3D-A60A-9B43-B48F-5E3DABF5C272}"/>
              </a:ext>
            </a:extLst>
          </p:cNvPr>
          <p:cNvSpPr>
            <a:spLocks noGrp="1"/>
          </p:cNvSpPr>
          <p:nvPr>
            <p:ph idx="1"/>
          </p:nvPr>
        </p:nvSpPr>
        <p:spPr>
          <a:xfrm>
            <a:off x="609600" y="1198409"/>
            <a:ext cx="10972800" cy="3917032"/>
          </a:xfrm>
        </p:spPr>
        <p:txBody>
          <a:bodyPr/>
          <a:lstStyle/>
          <a:p>
            <a:pPr marL="0" indent="0" eaLnBrk="0" fontAlgn="base" hangingPunct="0">
              <a:spcBef>
                <a:spcPct val="0"/>
              </a:spcBef>
              <a:spcAft>
                <a:spcPct val="0"/>
              </a:spcAft>
              <a:buNone/>
            </a:pPr>
            <a:r>
              <a:rPr lang="en-GB" altLang="en-US" b="1" dirty="0">
                <a:ea typeface="Times New Roman" panose="02020603050405020304" pitchFamily="18" charset="0"/>
                <a:cs typeface="Arial" panose="020B0604020202020204" pitchFamily="34" charset="0"/>
              </a:rPr>
              <a:t>Reality?</a:t>
            </a:r>
            <a:endParaRPr lang="en-GB" altLang="en-US" dirty="0"/>
          </a:p>
          <a:p>
            <a:pPr marL="0" indent="0" eaLnBrk="0" fontAlgn="base" hangingPunct="0">
              <a:spcBef>
                <a:spcPct val="0"/>
              </a:spcBef>
              <a:spcAft>
                <a:spcPct val="0"/>
              </a:spcAft>
              <a:buNone/>
            </a:pPr>
            <a:endParaRPr lang="en-GB" altLang="en-US" dirty="0"/>
          </a:p>
          <a:p>
            <a:pPr marL="0" indent="0">
              <a:buNone/>
            </a:pPr>
            <a:endParaRPr lang="en-GB" dirty="0"/>
          </a:p>
        </p:txBody>
      </p:sp>
      <p:pic>
        <p:nvPicPr>
          <p:cNvPr id="10" name="Picture 1">
            <a:extLst>
              <a:ext uri="{FF2B5EF4-FFF2-40B4-BE49-F238E27FC236}">
                <a16:creationId xmlns:a16="http://schemas.microsoft.com/office/drawing/2014/main" id="{28BCF341-012E-1E43-9015-BE726B0E620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7313" y="2840832"/>
            <a:ext cx="2724150" cy="22669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0DCB78E-C562-7546-A39C-86D6756732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8794" y="2558003"/>
            <a:ext cx="2550926" cy="1275463"/>
          </a:xfrm>
          <a:prstGeom prst="rect">
            <a:avLst/>
          </a:prstGeom>
        </p:spPr>
      </p:pic>
      <p:pic>
        <p:nvPicPr>
          <p:cNvPr id="12" name="Picture 11">
            <a:extLst>
              <a:ext uri="{FF2B5EF4-FFF2-40B4-BE49-F238E27FC236}">
                <a16:creationId xmlns:a16="http://schemas.microsoft.com/office/drawing/2014/main" id="{B284B8E9-1822-624E-A7E6-E433D72011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86406" y="3325300"/>
            <a:ext cx="2133600" cy="1964383"/>
          </a:xfrm>
          <a:prstGeom prst="rect">
            <a:avLst/>
          </a:prstGeom>
        </p:spPr>
      </p:pic>
    </p:spTree>
    <p:extLst>
      <p:ext uri="{BB962C8B-B14F-4D97-AF65-F5344CB8AC3E}">
        <p14:creationId xmlns:p14="http://schemas.microsoft.com/office/powerpoint/2010/main" val="3440431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View</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16</a:t>
            </a:fld>
            <a:endParaRPr lang="en-GB" altLang="en-US"/>
          </a:p>
        </p:txBody>
      </p:sp>
      <p:sp>
        <p:nvSpPr>
          <p:cNvPr id="34" name="Rectangle 30"/>
          <p:cNvSpPr>
            <a:spLocks noChangeArrowheads="1"/>
          </p:cNvSpPr>
          <p:nvPr/>
        </p:nvSpPr>
        <p:spPr bwMode="auto">
          <a:xfrm>
            <a:off x="1524001" y="2725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6" name="Group 5">
            <a:extLst>
              <a:ext uri="{FF2B5EF4-FFF2-40B4-BE49-F238E27FC236}">
                <a16:creationId xmlns:a16="http://schemas.microsoft.com/office/drawing/2014/main" id="{70021F33-4A20-CC4F-9778-51722820574B}"/>
              </a:ext>
            </a:extLst>
          </p:cNvPr>
          <p:cNvGrpSpPr/>
          <p:nvPr/>
        </p:nvGrpSpPr>
        <p:grpSpPr>
          <a:xfrm>
            <a:off x="2399418" y="1615602"/>
            <a:ext cx="7393163" cy="3708120"/>
            <a:chOff x="2938264" y="2745563"/>
            <a:chExt cx="5791200" cy="2682875"/>
          </a:xfrm>
        </p:grpSpPr>
        <p:grpSp>
          <p:nvGrpSpPr>
            <p:cNvPr id="5" name="Group 4">
              <a:extLst>
                <a:ext uri="{FF2B5EF4-FFF2-40B4-BE49-F238E27FC236}">
                  <a16:creationId xmlns:a16="http://schemas.microsoft.com/office/drawing/2014/main" id="{3B5A0CAB-EA0D-684E-8FBF-9526D56D3ACA}"/>
                </a:ext>
              </a:extLst>
            </p:cNvPr>
            <p:cNvGrpSpPr/>
            <p:nvPr/>
          </p:nvGrpSpPr>
          <p:grpSpPr>
            <a:xfrm>
              <a:off x="2938264" y="2745563"/>
              <a:ext cx="5791200" cy="2682875"/>
              <a:chOff x="2938264" y="2745563"/>
              <a:chExt cx="5791200" cy="2682875"/>
            </a:xfrm>
          </p:grpSpPr>
          <p:sp>
            <p:nvSpPr>
              <p:cNvPr id="25" name="Text Box 28"/>
              <p:cNvSpPr txBox="1">
                <a:spLocks noChangeArrowheads="1"/>
              </p:cNvSpPr>
              <p:nvPr/>
            </p:nvSpPr>
            <p:spPr bwMode="auto">
              <a:xfrm>
                <a:off x="4690864" y="2745563"/>
                <a:ext cx="22860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Understand the Customer &amp; Business Needs and Expectations</a:t>
                </a:r>
                <a:endParaRPr lang="en-US" altLang="en-US" dirty="0">
                  <a:latin typeface="Arial" panose="020B0604020202020204" pitchFamily="34" charset="0"/>
                </a:endParaRPr>
              </a:p>
            </p:txBody>
          </p:sp>
          <p:sp>
            <p:nvSpPr>
              <p:cNvPr id="26" name="Text Box 21"/>
              <p:cNvSpPr txBox="1">
                <a:spLocks noChangeArrowheads="1"/>
              </p:cNvSpPr>
              <p:nvPr/>
            </p:nvSpPr>
            <p:spPr bwMode="auto">
              <a:xfrm>
                <a:off x="7510264" y="3667901"/>
                <a:ext cx="12192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Define &amp; then improve the Process</a:t>
                </a:r>
                <a:endParaRPr lang="en-US" altLang="en-US" dirty="0">
                  <a:latin typeface="Arial" panose="020B0604020202020204" pitchFamily="34" charset="0"/>
                </a:endParaRPr>
              </a:p>
            </p:txBody>
          </p:sp>
          <p:sp>
            <p:nvSpPr>
              <p:cNvPr id="27" name="Text Box 27"/>
              <p:cNvSpPr txBox="1">
                <a:spLocks noChangeArrowheads="1"/>
              </p:cNvSpPr>
              <p:nvPr/>
            </p:nvSpPr>
            <p:spPr bwMode="auto">
              <a:xfrm>
                <a:off x="4767064" y="4742638"/>
                <a:ext cx="2133600" cy="6858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Train all users of the process thoroughly &amp; implement the process</a:t>
                </a:r>
                <a:endParaRPr lang="en-US" altLang="en-US" dirty="0">
                  <a:latin typeface="Arial" panose="020B0604020202020204" pitchFamily="34" charset="0"/>
                </a:endParaRPr>
              </a:p>
            </p:txBody>
          </p:sp>
          <p:sp>
            <p:nvSpPr>
              <p:cNvPr id="28" name="Text Box 22"/>
              <p:cNvSpPr txBox="1">
                <a:spLocks noChangeArrowheads="1"/>
              </p:cNvSpPr>
              <p:nvPr/>
            </p:nvSpPr>
            <p:spPr bwMode="auto">
              <a:xfrm>
                <a:off x="2938264" y="3667901"/>
                <a:ext cx="12954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eaLnBrk="0" hangingPunct="0">
                  <a:tabLst>
                    <a:tab pos="457200" algn="r"/>
                    <a:tab pos="2636838" algn="ctr"/>
                    <a:tab pos="5273675" algn="r"/>
                  </a:tabLst>
                  <a:defRPr>
                    <a:solidFill>
                      <a:schemeClr val="tx1"/>
                    </a:solidFill>
                    <a:latin typeface="Arial" panose="020B0604020202020204" pitchFamily="34" charset="0"/>
                  </a:defRPr>
                </a:lvl1pPr>
                <a:lvl2pPr eaLnBrk="0" hangingPunct="0">
                  <a:tabLst>
                    <a:tab pos="457200" algn="r"/>
                    <a:tab pos="2636838" algn="ctr"/>
                    <a:tab pos="5273675" algn="r"/>
                  </a:tabLst>
                  <a:defRPr>
                    <a:solidFill>
                      <a:schemeClr val="tx1"/>
                    </a:solidFill>
                    <a:latin typeface="Arial" panose="020B0604020202020204" pitchFamily="34" charset="0"/>
                  </a:defRPr>
                </a:lvl2pPr>
                <a:lvl3pPr eaLnBrk="0" hangingPunct="0">
                  <a:tabLst>
                    <a:tab pos="457200" algn="r"/>
                    <a:tab pos="2636838" algn="ctr"/>
                    <a:tab pos="5273675" algn="r"/>
                  </a:tabLst>
                  <a:defRPr>
                    <a:solidFill>
                      <a:schemeClr val="tx1"/>
                    </a:solidFill>
                    <a:latin typeface="Arial" panose="020B0604020202020204" pitchFamily="34" charset="0"/>
                  </a:defRPr>
                </a:lvl3pPr>
                <a:lvl4pPr eaLnBrk="0" hangingPunct="0">
                  <a:tabLst>
                    <a:tab pos="457200" algn="r"/>
                    <a:tab pos="2636838" algn="ctr"/>
                    <a:tab pos="5273675" algn="r"/>
                  </a:tabLst>
                  <a:defRPr>
                    <a:solidFill>
                      <a:schemeClr val="tx1"/>
                    </a:solidFill>
                    <a:latin typeface="Arial" panose="020B0604020202020204" pitchFamily="34" charset="0"/>
                  </a:defRPr>
                </a:lvl4pPr>
                <a:lvl5pPr eaLnBrk="0" hangingPunct="0">
                  <a:tabLst>
                    <a:tab pos="457200" algn="r"/>
                    <a:tab pos="2636838" algn="ctr"/>
                    <a:tab pos="5273675" algn="r"/>
                  </a:tabLst>
                  <a:defRPr>
                    <a:solidFill>
                      <a:schemeClr val="tx1"/>
                    </a:solidFill>
                    <a:latin typeface="Arial" panose="020B0604020202020204" pitchFamily="34" charset="0"/>
                  </a:defRPr>
                </a:lvl5pPr>
                <a:lvl6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6pPr>
                <a:lvl7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7pPr>
                <a:lvl8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8pPr>
                <a:lvl9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9pPr>
              </a:lstStyle>
              <a:p>
                <a:pPr algn="ctr" fontAlgn="base">
                  <a:spcBef>
                    <a:spcPct val="0"/>
                  </a:spcBef>
                  <a:spcAft>
                    <a:spcPct val="0"/>
                  </a:spcAft>
                </a:pPr>
                <a:r>
                  <a:rPr lang="en-US" altLang="en-US" sz="1100" dirty="0">
                    <a:ea typeface="Times New Roman" panose="02020603050405020304" pitchFamily="18" charset="0"/>
                    <a:cs typeface="Arial" panose="020B0604020202020204" pitchFamily="34" charset="0"/>
                  </a:rPr>
                  <a:t>Measure the Output of the Process</a:t>
                </a:r>
                <a:endParaRPr lang="en-US" altLang="en-US" dirty="0"/>
              </a:p>
            </p:txBody>
          </p:sp>
          <p:sp>
            <p:nvSpPr>
              <p:cNvPr id="29" name="AutoShape 26"/>
              <p:cNvSpPr>
                <a:spLocks noChangeArrowheads="1"/>
              </p:cNvSpPr>
              <p:nvPr/>
            </p:nvSpPr>
            <p:spPr bwMode="auto">
              <a:xfrm>
                <a:off x="6672064" y="3590113"/>
                <a:ext cx="1676400" cy="1600200"/>
              </a:xfrm>
              <a:custGeom>
                <a:avLst/>
                <a:gdLst>
                  <a:gd name="G0" fmla="+- 6171813 0 0"/>
                  <a:gd name="G1" fmla="+- -136385 0 0"/>
                  <a:gd name="G2" fmla="+- 6171813 0 -136385"/>
                  <a:gd name="G3" fmla="+- 10800 0 0"/>
                  <a:gd name="G4" fmla="+- 0 0 6171813"/>
                  <a:gd name="T0" fmla="*/ 360 256 1"/>
                  <a:gd name="T1" fmla="*/ 0 256 1"/>
                  <a:gd name="G5" fmla="+- G2 T0 T1"/>
                  <a:gd name="G6" fmla="?: G2 G2 G5"/>
                  <a:gd name="G7" fmla="+- 0 0 G6"/>
                  <a:gd name="G8" fmla="+- 6758 0 0"/>
                  <a:gd name="G9" fmla="+- 0 0 -136385"/>
                  <a:gd name="G10" fmla="+- 6758 0 2700"/>
                  <a:gd name="G11" fmla="cos G10 6171813"/>
                  <a:gd name="G12" fmla="sin G10 6171813"/>
                  <a:gd name="G13" fmla="cos 13500 6171813"/>
                  <a:gd name="G14" fmla="sin 13500 6171813"/>
                  <a:gd name="G15" fmla="+- G11 10800 0"/>
                  <a:gd name="G16" fmla="+- G12 10800 0"/>
                  <a:gd name="G17" fmla="+- G13 10800 0"/>
                  <a:gd name="G18" fmla="+- G14 10800 0"/>
                  <a:gd name="G19" fmla="*/ 6758 1 2"/>
                  <a:gd name="G20" fmla="+- G19 5400 0"/>
                  <a:gd name="G21" fmla="cos G20 6171813"/>
                  <a:gd name="G22" fmla="sin G20 6171813"/>
                  <a:gd name="G23" fmla="+- G21 10800 0"/>
                  <a:gd name="G24" fmla="+- G12 G23 G22"/>
                  <a:gd name="G25" fmla="+- G22 G23 G11"/>
                  <a:gd name="G26" fmla="cos 10800 6171813"/>
                  <a:gd name="G27" fmla="sin 10800 6171813"/>
                  <a:gd name="G28" fmla="cos 6758 6171813"/>
                  <a:gd name="G29" fmla="sin 6758 6171813"/>
                  <a:gd name="G30" fmla="+- G26 10800 0"/>
                  <a:gd name="G31" fmla="+- G27 10800 0"/>
                  <a:gd name="G32" fmla="+- G28 10800 0"/>
                  <a:gd name="G33" fmla="+- G29 10800 0"/>
                  <a:gd name="G34" fmla="+- G19 5400 0"/>
                  <a:gd name="G35" fmla="cos G34 -136385"/>
                  <a:gd name="G36" fmla="sin G34 -136385"/>
                  <a:gd name="G37" fmla="+/ -136385 6171813 2"/>
                  <a:gd name="T2" fmla="*/ 180 256 1"/>
                  <a:gd name="T3" fmla="*/ 0 256 1"/>
                  <a:gd name="G38" fmla="+- G37 T2 T3"/>
                  <a:gd name="G39" fmla="?: G2 G37 G38"/>
                  <a:gd name="G40" fmla="cos 10800 G39"/>
                  <a:gd name="G41" fmla="sin 10800 G39"/>
                  <a:gd name="G42" fmla="cos 6758 G39"/>
                  <a:gd name="G43" fmla="sin 6758 G39"/>
                  <a:gd name="G44" fmla="+- G40 10800 0"/>
                  <a:gd name="G45" fmla="+- G41 10800 0"/>
                  <a:gd name="G46" fmla="+- G42 10800 0"/>
                  <a:gd name="G47" fmla="+- G43 10800 0"/>
                  <a:gd name="G48" fmla="+- G35 10800 0"/>
                  <a:gd name="G49" fmla="+- G36 10800 0"/>
                  <a:gd name="T4" fmla="*/ 18295 w 21600"/>
                  <a:gd name="T5" fmla="*/ 18574 h 21600"/>
                  <a:gd name="T6" fmla="*/ 19573 w 21600"/>
                  <a:gd name="T7" fmla="*/ 10481 h 21600"/>
                  <a:gd name="T8" fmla="*/ 15490 w 21600"/>
                  <a:gd name="T9" fmla="*/ 15665 h 21600"/>
                  <a:gd name="T10" fmla="*/ 9817 w 21600"/>
                  <a:gd name="T11" fmla="*/ 24264 h 21600"/>
                  <a:gd name="T12" fmla="*/ 5452 w 21600"/>
                  <a:gd name="T13" fmla="*/ 19211 h 21600"/>
                  <a:gd name="T14" fmla="*/ 10504 w 21600"/>
                  <a:gd name="T15" fmla="*/ 14847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308" y="17540"/>
                    </a:moveTo>
                    <a:cubicBezTo>
                      <a:pt x="10471" y="17552"/>
                      <a:pt x="10635" y="17558"/>
                      <a:pt x="10800" y="17558"/>
                    </a:cubicBezTo>
                    <a:cubicBezTo>
                      <a:pt x="14532" y="17558"/>
                      <a:pt x="17558" y="14532"/>
                      <a:pt x="17558" y="10800"/>
                    </a:cubicBezTo>
                    <a:cubicBezTo>
                      <a:pt x="17558" y="10718"/>
                      <a:pt x="17556" y="10636"/>
                      <a:pt x="17553" y="10554"/>
                    </a:cubicBezTo>
                    <a:lnTo>
                      <a:pt x="21592" y="10407"/>
                    </a:lnTo>
                    <a:cubicBezTo>
                      <a:pt x="21597" y="10538"/>
                      <a:pt x="21600" y="10669"/>
                      <a:pt x="21600" y="10800"/>
                    </a:cubicBezTo>
                    <a:cubicBezTo>
                      <a:pt x="21600" y="16764"/>
                      <a:pt x="16764" y="21600"/>
                      <a:pt x="10800" y="21600"/>
                    </a:cubicBezTo>
                    <a:cubicBezTo>
                      <a:pt x="10537" y="21600"/>
                      <a:pt x="10275" y="21590"/>
                      <a:pt x="10013" y="21571"/>
                    </a:cubicBezTo>
                    <a:lnTo>
                      <a:pt x="9817" y="24264"/>
                    </a:lnTo>
                    <a:lnTo>
                      <a:pt x="5452" y="19211"/>
                    </a:lnTo>
                    <a:lnTo>
                      <a:pt x="10504" y="14847"/>
                    </a:lnTo>
                    <a:lnTo>
                      <a:pt x="10308" y="1754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 name="AutoShape 23"/>
              <p:cNvSpPr>
                <a:spLocks noChangeArrowheads="1"/>
              </p:cNvSpPr>
              <p:nvPr/>
            </p:nvSpPr>
            <p:spPr bwMode="auto">
              <a:xfrm>
                <a:off x="6214864" y="2821763"/>
                <a:ext cx="2057400" cy="990600"/>
              </a:xfrm>
              <a:custGeom>
                <a:avLst/>
                <a:gdLst>
                  <a:gd name="G0" fmla="+- 0 0 0"/>
                  <a:gd name="G1" fmla="+- -5928408 0 0"/>
                  <a:gd name="G2" fmla="+- 0 0 -5928408"/>
                  <a:gd name="G3" fmla="+- 10800 0 0"/>
                  <a:gd name="G4" fmla="+- 0 0 0"/>
                  <a:gd name="T0" fmla="*/ 360 256 1"/>
                  <a:gd name="T1" fmla="*/ 0 256 1"/>
                  <a:gd name="G5" fmla="+- G2 T0 T1"/>
                  <a:gd name="G6" fmla="?: G2 G2 G5"/>
                  <a:gd name="G7" fmla="+- 0 0 G6"/>
                  <a:gd name="G8" fmla="+- 5400 0 0"/>
                  <a:gd name="G9" fmla="+- 0 0 -5928408"/>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5928408"/>
                  <a:gd name="G36" fmla="sin G34 -5928408"/>
                  <a:gd name="G37" fmla="+/ -5928408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8406 w 21600"/>
                  <a:gd name="T5" fmla="*/ 3132 h 21600"/>
                  <a:gd name="T6" fmla="*/ 10734 w 21600"/>
                  <a:gd name="T7" fmla="*/ 2700 h 21600"/>
                  <a:gd name="T8" fmla="*/ 14603 w 21600"/>
                  <a:gd name="T9" fmla="*/ 6966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10785" y="5400"/>
                      <a:pt x="10771" y="5400"/>
                      <a:pt x="10756" y="5400"/>
                    </a:cubicBezTo>
                    <a:lnTo>
                      <a:pt x="10713" y="0"/>
                    </a:lnTo>
                    <a:cubicBezTo>
                      <a:pt x="10742" y="0"/>
                      <a:pt x="10771" y="0"/>
                      <a:pt x="10800" y="0"/>
                    </a:cubicBezTo>
                    <a:cubicBezTo>
                      <a:pt x="16764" y="0"/>
                      <a:pt x="21600" y="4835"/>
                      <a:pt x="21600" y="10800"/>
                    </a:cubicBezTo>
                    <a:lnTo>
                      <a:pt x="24300" y="10800"/>
                    </a:lnTo>
                    <a:lnTo>
                      <a:pt x="18900" y="16200"/>
                    </a:lnTo>
                    <a:lnTo>
                      <a:pt x="13500" y="10800"/>
                    </a:lnTo>
                    <a:lnTo>
                      <a:pt x="16200"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 name="AutoShape 25"/>
              <p:cNvSpPr>
                <a:spLocks noChangeArrowheads="1"/>
              </p:cNvSpPr>
              <p:nvPr/>
            </p:nvSpPr>
            <p:spPr bwMode="auto">
              <a:xfrm>
                <a:off x="3166864" y="4128276"/>
                <a:ext cx="2362200" cy="1143000"/>
              </a:xfrm>
              <a:custGeom>
                <a:avLst/>
                <a:gdLst>
                  <a:gd name="G0" fmla="+- 11796480 0 0"/>
                  <a:gd name="G1" fmla="+- 5819536 0 0"/>
                  <a:gd name="G2" fmla="+- 11796480 0 5819536"/>
                  <a:gd name="G3" fmla="+- 10800 0 0"/>
                  <a:gd name="G4" fmla="+- 0 0 11796480"/>
                  <a:gd name="T0" fmla="*/ 360 256 1"/>
                  <a:gd name="T1" fmla="*/ 0 256 1"/>
                  <a:gd name="G5" fmla="+- G2 T0 T1"/>
                  <a:gd name="G6" fmla="?: G2 G2 G5"/>
                  <a:gd name="G7" fmla="+- 0 0 G6"/>
                  <a:gd name="G8" fmla="+- 4243 0 0"/>
                  <a:gd name="G9" fmla="+- 0 0 5819536"/>
                  <a:gd name="G10" fmla="+- 4243 0 2700"/>
                  <a:gd name="G11" fmla="cos G10 11796480"/>
                  <a:gd name="G12" fmla="sin G10 11796480"/>
                  <a:gd name="G13" fmla="cos 13500 11796480"/>
                  <a:gd name="G14" fmla="sin 13500 11796480"/>
                  <a:gd name="G15" fmla="+- G11 10800 0"/>
                  <a:gd name="G16" fmla="+- G12 10800 0"/>
                  <a:gd name="G17" fmla="+- G13 10800 0"/>
                  <a:gd name="G18" fmla="+- G14 10800 0"/>
                  <a:gd name="G19" fmla="*/ 4243 1 2"/>
                  <a:gd name="G20" fmla="+- G19 5400 0"/>
                  <a:gd name="G21" fmla="cos G20 11796480"/>
                  <a:gd name="G22" fmla="sin G20 11796480"/>
                  <a:gd name="G23" fmla="+- G21 10800 0"/>
                  <a:gd name="G24" fmla="+- G12 G23 G22"/>
                  <a:gd name="G25" fmla="+- G22 G23 G11"/>
                  <a:gd name="G26" fmla="cos 10800 11796480"/>
                  <a:gd name="G27" fmla="sin 10800 11796480"/>
                  <a:gd name="G28" fmla="cos 4243 11796480"/>
                  <a:gd name="G29" fmla="sin 4243 11796480"/>
                  <a:gd name="G30" fmla="+- G26 10800 0"/>
                  <a:gd name="G31" fmla="+- G27 10800 0"/>
                  <a:gd name="G32" fmla="+- G28 10800 0"/>
                  <a:gd name="G33" fmla="+- G29 10800 0"/>
                  <a:gd name="G34" fmla="+- G19 5400 0"/>
                  <a:gd name="G35" fmla="cos G34 5819536"/>
                  <a:gd name="G36" fmla="sin G34 5819536"/>
                  <a:gd name="G37" fmla="+/ 5819536 11796480 2"/>
                  <a:gd name="T2" fmla="*/ 180 256 1"/>
                  <a:gd name="T3" fmla="*/ 0 256 1"/>
                  <a:gd name="G38" fmla="+- G37 T2 T3"/>
                  <a:gd name="G39" fmla="?: G2 G37 G38"/>
                  <a:gd name="G40" fmla="cos 10800 G39"/>
                  <a:gd name="G41" fmla="sin 10800 G39"/>
                  <a:gd name="G42" fmla="cos 4243 G39"/>
                  <a:gd name="G43" fmla="sin 4243 G39"/>
                  <a:gd name="G44" fmla="+- G40 10800 0"/>
                  <a:gd name="G45" fmla="+- G41 10800 0"/>
                  <a:gd name="G46" fmla="+- G42 10800 0"/>
                  <a:gd name="G47" fmla="+- G43 10800 0"/>
                  <a:gd name="G48" fmla="+- G35 10800 0"/>
                  <a:gd name="G49" fmla="+- G36 10800 0"/>
                  <a:gd name="T4" fmla="*/ 3243 w 21600"/>
                  <a:gd name="T5" fmla="*/ 18516 h 21600"/>
                  <a:gd name="T6" fmla="*/ 10957 w 21600"/>
                  <a:gd name="T7" fmla="*/ 18320 h 21600"/>
                  <a:gd name="T8" fmla="*/ 7831 w 21600"/>
                  <a:gd name="T9" fmla="*/ 13831 h 21600"/>
                  <a:gd name="T10" fmla="*/ -2700 w 21600"/>
                  <a:gd name="T11" fmla="*/ 10800 h 21600"/>
                  <a:gd name="T12" fmla="*/ 3278 w 21600"/>
                  <a:gd name="T13" fmla="*/ 4821 h 21600"/>
                  <a:gd name="T14" fmla="*/ 9257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6557" y="10800"/>
                    </a:moveTo>
                    <a:cubicBezTo>
                      <a:pt x="6557" y="13143"/>
                      <a:pt x="8456" y="15043"/>
                      <a:pt x="10800" y="15043"/>
                    </a:cubicBezTo>
                    <a:cubicBezTo>
                      <a:pt x="10829" y="15043"/>
                      <a:pt x="10859" y="15042"/>
                      <a:pt x="10888" y="15042"/>
                    </a:cubicBezTo>
                    <a:lnTo>
                      <a:pt x="11026" y="21597"/>
                    </a:lnTo>
                    <a:cubicBezTo>
                      <a:pt x="10950" y="21599"/>
                      <a:pt x="10875" y="21600"/>
                      <a:pt x="10800" y="21600"/>
                    </a:cubicBezTo>
                    <a:cubicBezTo>
                      <a:pt x="4835" y="21600"/>
                      <a:pt x="0" y="16764"/>
                      <a:pt x="0" y="10800"/>
                    </a:cubicBezTo>
                    <a:lnTo>
                      <a:pt x="-2700" y="10800"/>
                    </a:lnTo>
                    <a:lnTo>
                      <a:pt x="3278" y="4821"/>
                    </a:lnTo>
                    <a:lnTo>
                      <a:pt x="9257" y="10800"/>
                    </a:lnTo>
                    <a:lnTo>
                      <a:pt x="6557"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2" name="AutoShape 24"/>
              <p:cNvSpPr>
                <a:spLocks noChangeArrowheads="1"/>
              </p:cNvSpPr>
              <p:nvPr/>
            </p:nvSpPr>
            <p:spPr bwMode="auto">
              <a:xfrm>
                <a:off x="3297932" y="2837638"/>
                <a:ext cx="1905000" cy="1447800"/>
              </a:xfrm>
              <a:custGeom>
                <a:avLst/>
                <a:gdLst>
                  <a:gd name="G0" fmla="+- -5918126 0 0"/>
                  <a:gd name="G1" fmla="+- -11796480 0 0"/>
                  <a:gd name="G2" fmla="+- -5918126 0 -11796480"/>
                  <a:gd name="G3" fmla="+- 10800 0 0"/>
                  <a:gd name="G4" fmla="+- 0 0 -5918126"/>
                  <a:gd name="T0" fmla="*/ 360 256 1"/>
                  <a:gd name="T1" fmla="*/ 0 256 1"/>
                  <a:gd name="G5" fmla="+- G2 T0 T1"/>
                  <a:gd name="G6" fmla="?: G2 G2 G5"/>
                  <a:gd name="G7" fmla="+- 0 0 G6"/>
                  <a:gd name="G8" fmla="+- 6420 0 0"/>
                  <a:gd name="G9" fmla="+- 0 0 -11796480"/>
                  <a:gd name="G10" fmla="+- 6420 0 2700"/>
                  <a:gd name="G11" fmla="cos G10 -5918126"/>
                  <a:gd name="G12" fmla="sin G10 -5918126"/>
                  <a:gd name="G13" fmla="cos 13500 -5918126"/>
                  <a:gd name="G14" fmla="sin 13500 -5918126"/>
                  <a:gd name="G15" fmla="+- G11 10800 0"/>
                  <a:gd name="G16" fmla="+- G12 10800 0"/>
                  <a:gd name="G17" fmla="+- G13 10800 0"/>
                  <a:gd name="G18" fmla="+- G14 10800 0"/>
                  <a:gd name="G19" fmla="*/ 6420 1 2"/>
                  <a:gd name="G20" fmla="+- G19 5400 0"/>
                  <a:gd name="G21" fmla="cos G20 -5918126"/>
                  <a:gd name="G22" fmla="sin G20 -5918126"/>
                  <a:gd name="G23" fmla="+- G21 10800 0"/>
                  <a:gd name="G24" fmla="+- G12 G23 G22"/>
                  <a:gd name="G25" fmla="+- G22 G23 G11"/>
                  <a:gd name="G26" fmla="cos 10800 -5918126"/>
                  <a:gd name="G27" fmla="sin 10800 -5918126"/>
                  <a:gd name="G28" fmla="cos 6420 -5918126"/>
                  <a:gd name="G29" fmla="sin 6420 -5918126"/>
                  <a:gd name="G30" fmla="+- G26 10800 0"/>
                  <a:gd name="G31" fmla="+- G27 10800 0"/>
                  <a:gd name="G32" fmla="+- G28 10800 0"/>
                  <a:gd name="G33" fmla="+- G29 10800 0"/>
                  <a:gd name="G34" fmla="+- G19 5400 0"/>
                  <a:gd name="G35" fmla="cos G34 -11796480"/>
                  <a:gd name="G36" fmla="sin G34 -11796480"/>
                  <a:gd name="G37" fmla="+/ -11796480 -5918126 2"/>
                  <a:gd name="T2" fmla="*/ 180 256 1"/>
                  <a:gd name="T3" fmla="*/ 0 256 1"/>
                  <a:gd name="G38" fmla="+- G37 T2 T3"/>
                  <a:gd name="G39" fmla="?: G2 G37 G38"/>
                  <a:gd name="G40" fmla="cos 10800 G39"/>
                  <a:gd name="G41" fmla="sin 10800 G39"/>
                  <a:gd name="G42" fmla="cos 6420 G39"/>
                  <a:gd name="G43" fmla="sin 6420 G39"/>
                  <a:gd name="G44" fmla="+- G40 10800 0"/>
                  <a:gd name="G45" fmla="+- G41 10800 0"/>
                  <a:gd name="G46" fmla="+- G42 10800 0"/>
                  <a:gd name="G47" fmla="+- G43 10800 0"/>
                  <a:gd name="G48" fmla="+- G35 10800 0"/>
                  <a:gd name="G49" fmla="+- G36 10800 0"/>
                  <a:gd name="T4" fmla="*/ 3143 w 21600"/>
                  <a:gd name="T5" fmla="*/ 3183 h 21600"/>
                  <a:gd name="T6" fmla="*/ 2190 w 21600"/>
                  <a:gd name="T7" fmla="*/ 10799 h 21600"/>
                  <a:gd name="T8" fmla="*/ 6248 w 21600"/>
                  <a:gd name="T9" fmla="*/ 6272 h 21600"/>
                  <a:gd name="T10" fmla="*/ 10728 w 21600"/>
                  <a:gd name="T11" fmla="*/ -2700 h 21600"/>
                  <a:gd name="T12" fmla="*/ 15644 w 21600"/>
                  <a:gd name="T13" fmla="*/ 2164 h 21600"/>
                  <a:gd name="T14" fmla="*/ 10780 w 21600"/>
                  <a:gd name="T15" fmla="*/ 708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766" y="4380"/>
                    </a:moveTo>
                    <a:cubicBezTo>
                      <a:pt x="7233" y="4398"/>
                      <a:pt x="4380" y="7267"/>
                      <a:pt x="4380" y="10800"/>
                    </a:cubicBezTo>
                    <a:lnTo>
                      <a:pt x="0" y="10799"/>
                    </a:lnTo>
                    <a:cubicBezTo>
                      <a:pt x="0" y="4857"/>
                      <a:pt x="4800" y="31"/>
                      <a:pt x="10742" y="0"/>
                    </a:cubicBezTo>
                    <a:lnTo>
                      <a:pt x="10728" y="-2700"/>
                    </a:lnTo>
                    <a:lnTo>
                      <a:pt x="15644" y="2164"/>
                    </a:lnTo>
                    <a:lnTo>
                      <a:pt x="10780" y="7080"/>
                    </a:lnTo>
                    <a:lnTo>
                      <a:pt x="10766" y="438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228" y="3532151"/>
              <a:ext cx="952500" cy="952500"/>
            </a:xfrm>
            <a:prstGeom prst="rect">
              <a:avLst/>
            </a:prstGeom>
          </p:spPr>
        </p:pic>
      </p:grpSp>
      <p:sp>
        <p:nvSpPr>
          <p:cNvPr id="7" name="Rectangle 6">
            <a:extLst>
              <a:ext uri="{FF2B5EF4-FFF2-40B4-BE49-F238E27FC236}">
                <a16:creationId xmlns:a16="http://schemas.microsoft.com/office/drawing/2014/main" id="{C25EC70A-0737-C84D-9C7E-1BC345C6BB19}"/>
              </a:ext>
            </a:extLst>
          </p:cNvPr>
          <p:cNvSpPr/>
          <p:nvPr/>
        </p:nvSpPr>
        <p:spPr>
          <a:xfrm>
            <a:off x="904174" y="984426"/>
            <a:ext cx="3044744" cy="461665"/>
          </a:xfrm>
          <a:prstGeom prst="rect">
            <a:avLst/>
          </a:prstGeom>
        </p:spPr>
        <p:txBody>
          <a:bodyPr wrap="none">
            <a:spAutoFit/>
          </a:bodyPr>
          <a:lstStyle/>
          <a:p>
            <a:pPr lvl="0" eaLnBrk="0" hangingPunct="0"/>
            <a:r>
              <a:rPr lang="en-US" altLang="en-US" sz="2400" b="1" dirty="0">
                <a:cs typeface="Arial" panose="020B0604020202020204" pitchFamily="34" charset="0"/>
              </a:rPr>
              <a:t>Virtuous Process Cycle</a:t>
            </a:r>
          </a:p>
        </p:txBody>
      </p:sp>
    </p:spTree>
    <p:extLst>
      <p:ext uri="{BB962C8B-B14F-4D97-AF65-F5344CB8AC3E}">
        <p14:creationId xmlns:p14="http://schemas.microsoft.com/office/powerpoint/2010/main" val="4106910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3" name="Content Placeholder 2"/>
          <p:cNvSpPr>
            <a:spLocks noGrp="1"/>
          </p:cNvSpPr>
          <p:nvPr>
            <p:ph idx="1"/>
          </p:nvPr>
        </p:nvSpPr>
        <p:spPr>
          <a:xfrm>
            <a:off x="609600" y="956361"/>
            <a:ext cx="10972800" cy="4737230"/>
          </a:xfrm>
        </p:spPr>
        <p:txBody>
          <a:bodyPr>
            <a:normAutofit fontScale="55000" lnSpcReduction="20000"/>
          </a:bodyPr>
          <a:lstStyle/>
          <a:p>
            <a:pPr marL="0" indent="0" hangingPunct="0">
              <a:buNone/>
            </a:pPr>
            <a:endParaRPr lang="en-GB" dirty="0"/>
          </a:p>
          <a:p>
            <a:pPr marL="514350" indent="-514350" hangingPunct="0">
              <a:buFont typeface="+mj-lt"/>
              <a:buAutoNum type="arabicPeriod"/>
            </a:pPr>
            <a:r>
              <a:rPr lang="en-US" sz="2900" dirty="0"/>
              <a:t>Identify who the customer is and then try to capture the </a:t>
            </a:r>
            <a:r>
              <a:rPr lang="en-US" sz="2900" b="1" i="1" dirty="0">
                <a:solidFill>
                  <a:srgbClr val="0070C0"/>
                </a:solidFill>
              </a:rPr>
              <a:t>‘Voice of the Customer’</a:t>
            </a:r>
            <a:r>
              <a:rPr lang="en-US" sz="2900" dirty="0"/>
              <a:t>.  This is the vital starting point in process management.  What does the customer want?  Who is the customer/s - Internal/external!  What are your organisation’s needs?  By asking these questions we are starting to establish the output requirements for the process….What we </a:t>
            </a:r>
            <a:r>
              <a:rPr lang="en-US" sz="2900" b="1" i="1" dirty="0">
                <a:solidFill>
                  <a:srgbClr val="0070C0"/>
                </a:solidFill>
              </a:rPr>
              <a:t>HAVE to deliver</a:t>
            </a:r>
            <a:r>
              <a:rPr lang="en-US" sz="2900" dirty="0"/>
              <a:t>.</a:t>
            </a:r>
            <a:endParaRPr lang="en-GB" sz="2900" dirty="0"/>
          </a:p>
          <a:p>
            <a:pPr marL="514350" indent="-514350" hangingPunct="0">
              <a:buFont typeface="+mj-lt"/>
              <a:buAutoNum type="arabicPeriod"/>
            </a:pPr>
            <a:endParaRPr lang="en-GB" sz="2900" dirty="0"/>
          </a:p>
          <a:p>
            <a:pPr marL="514350" indent="-514350" hangingPunct="0">
              <a:buFont typeface="+mj-lt"/>
              <a:buAutoNum type="arabicPeriod"/>
            </a:pPr>
            <a:r>
              <a:rPr lang="en-US" sz="2900" dirty="0"/>
              <a:t>Now define the process for delivering value to the customer.  A key concept here is </a:t>
            </a:r>
            <a:r>
              <a:rPr lang="en-US" sz="2900" b="1" i="1" dirty="0">
                <a:solidFill>
                  <a:srgbClr val="0070C0"/>
                </a:solidFill>
              </a:rPr>
              <a:t>‘adhere to or change’.</a:t>
            </a:r>
            <a:r>
              <a:rPr lang="en-US" sz="2900" dirty="0"/>
              <a:t>  We need </a:t>
            </a:r>
            <a:r>
              <a:rPr lang="en-US" sz="2900" u="sng" dirty="0">
                <a:solidFill>
                  <a:srgbClr val="0070C0"/>
                </a:solidFill>
              </a:rPr>
              <a:t>standards</a:t>
            </a:r>
            <a:r>
              <a:rPr lang="en-US" sz="2900" dirty="0"/>
              <a:t>.  If we are to deliver outputs that meet the needs and exceed the expectations of all our customers then we need processes that are well defined, robust and efficient.  Flowcharting helps here.  These processes become our ‘standards’ – upon which we continually focus, in order to </a:t>
            </a:r>
            <a:r>
              <a:rPr lang="en-US" sz="2900" b="1" i="1" dirty="0">
                <a:solidFill>
                  <a:srgbClr val="0070C0"/>
                </a:solidFill>
              </a:rPr>
              <a:t>eliminate waste </a:t>
            </a:r>
            <a:r>
              <a:rPr lang="en-US" sz="2900" dirty="0"/>
              <a:t>at every opportunity.</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Thirdly, we </a:t>
            </a:r>
            <a:r>
              <a:rPr lang="en-US" sz="2900" b="1" i="1" dirty="0">
                <a:solidFill>
                  <a:srgbClr val="0070C0"/>
                </a:solidFill>
              </a:rPr>
              <a:t>train all users </a:t>
            </a:r>
            <a:r>
              <a:rPr lang="en-US" sz="2900" dirty="0"/>
              <a:t>in the standard process – thoroughly!  Now they can effectively implement the process.  The key message is adhere or formally change </a:t>
            </a:r>
            <a:r>
              <a:rPr lang="en-US" sz="2900" b="1" i="1" dirty="0">
                <a:solidFill>
                  <a:srgbClr val="0070C0"/>
                </a:solidFill>
              </a:rPr>
              <a:t>– never ignore</a:t>
            </a:r>
            <a:r>
              <a:rPr lang="en-US" sz="2900" dirty="0"/>
              <a:t>.</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Now measure the output of the process – KPI’s?  This is our internal health check.  Factual data, collected regularly, allows us to evaluate the output of the process and decide if we need to take action, e.g. improvement projects, update the standard, retrain, etc.  </a:t>
            </a:r>
            <a:r>
              <a:rPr lang="en-US" sz="2900" b="1" i="1" dirty="0">
                <a:solidFill>
                  <a:srgbClr val="0070C0"/>
                </a:solidFill>
              </a:rPr>
              <a:t>The Voice Of The Process!</a:t>
            </a:r>
            <a:endParaRPr lang="en-GB" sz="2900" b="1" i="1" dirty="0">
              <a:solidFill>
                <a:srgbClr val="0070C0"/>
              </a:solidFill>
            </a:endParaRPr>
          </a:p>
          <a:p>
            <a:pPr marL="514350" indent="-514350" hangingPunct="0">
              <a:buFont typeface="+mj-lt"/>
              <a:buAutoNum type="arabicPeriod"/>
            </a:pPr>
            <a:endParaRPr lang="en-US" sz="2900" dirty="0"/>
          </a:p>
          <a:p>
            <a:pPr marL="514350" indent="-514350" hangingPunct="0">
              <a:buFont typeface="+mj-lt"/>
              <a:buAutoNum type="arabicPeriod"/>
            </a:pPr>
            <a:r>
              <a:rPr lang="en-US" sz="2900" dirty="0"/>
              <a:t>Now we go back to the first step – and talk to the customer again!  How do they think we are doing?  How does this compare to our measures?  Agreement or disagreement? </a:t>
            </a:r>
            <a:r>
              <a:rPr lang="en-US" sz="2900" b="1" i="1" dirty="0">
                <a:solidFill>
                  <a:srgbClr val="0070C0"/>
                </a:solidFill>
              </a:rPr>
              <a:t>Drive action!</a:t>
            </a:r>
            <a:endParaRPr lang="en-GB" sz="2900" b="1" i="1" dirty="0">
              <a:solidFill>
                <a:srgbClr val="0070C0"/>
              </a:solidFill>
            </a:endParaRPr>
          </a:p>
          <a:p>
            <a:pPr marL="514350" indent="-514350">
              <a:buFont typeface="+mj-lt"/>
              <a:buAutoNum type="arabicPeriod"/>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17</a:t>
            </a:fld>
            <a:endParaRPr lang="en-GB" altLang="en-US"/>
          </a:p>
        </p:txBody>
      </p:sp>
    </p:spTree>
    <p:extLst>
      <p:ext uri="{BB962C8B-B14F-4D97-AF65-F5344CB8AC3E}">
        <p14:creationId xmlns:p14="http://schemas.microsoft.com/office/powerpoint/2010/main" val="1224769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18</a:t>
            </a:fld>
            <a:endParaRPr lang="en-GB" altLang="en-US"/>
          </a:p>
        </p:txBody>
      </p:sp>
      <p:sp>
        <p:nvSpPr>
          <p:cNvPr id="7" name="Rectangle 4">
            <a:extLst>
              <a:ext uri="{FF2B5EF4-FFF2-40B4-BE49-F238E27FC236}">
                <a16:creationId xmlns:a16="http://schemas.microsoft.com/office/drawing/2014/main" id="{28244383-92B3-5144-A760-D0FC92568A4B}"/>
              </a:ext>
            </a:extLst>
          </p:cNvPr>
          <p:cNvSpPr>
            <a:spLocks noChangeArrowheads="1"/>
          </p:cNvSpPr>
          <p:nvPr/>
        </p:nvSpPr>
        <p:spPr bwMode="auto">
          <a:xfrm>
            <a:off x="3490332" y="1048214"/>
            <a:ext cx="1727425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7" name="Picture 2">
            <a:extLst>
              <a:ext uri="{FF2B5EF4-FFF2-40B4-BE49-F238E27FC236}">
                <a16:creationId xmlns:a16="http://schemas.microsoft.com/office/drawing/2014/main" id="{783AF947-C543-5040-B1EC-DDA5F19EC98C}"/>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490332" y="1048214"/>
            <a:ext cx="5542156" cy="4390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06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Lean Thinking</a:t>
            </a:r>
          </a:p>
        </p:txBody>
      </p:sp>
      <p:sp>
        <p:nvSpPr>
          <p:cNvPr id="3" name="Content Placeholder 2"/>
          <p:cNvSpPr>
            <a:spLocks noGrp="1"/>
          </p:cNvSpPr>
          <p:nvPr>
            <p:ph idx="1"/>
          </p:nvPr>
        </p:nvSpPr>
        <p:spPr>
          <a:xfrm>
            <a:off x="1981200" y="1624013"/>
            <a:ext cx="8229600" cy="4525963"/>
          </a:xfrm>
        </p:spPr>
        <p:txBody>
          <a:bodyPr>
            <a:normAutofit/>
          </a:bodyPr>
          <a:lstStyle/>
          <a:p>
            <a:r>
              <a:rPr lang="en-GB" dirty="0"/>
              <a:t>Womack, J.P. and Jones, D.T. (2003) </a:t>
            </a:r>
            <a:r>
              <a:rPr lang="en-GB" i="1" dirty="0"/>
              <a:t>Lean Thinking: Banish Waste And Create Wealth In Your Corporation,  </a:t>
            </a:r>
            <a:r>
              <a:rPr lang="en-GB" dirty="0"/>
              <a:t>Canada:</a:t>
            </a:r>
            <a:r>
              <a:rPr lang="en-GB" i="1" dirty="0"/>
              <a:t> </a:t>
            </a:r>
            <a:r>
              <a:rPr lang="en-GB" dirty="0"/>
              <a:t>Distican</a:t>
            </a:r>
          </a:p>
          <a:p>
            <a:r>
              <a:rPr lang="en-GB" dirty="0"/>
              <a:t>5 Principles of Lean</a:t>
            </a:r>
          </a:p>
          <a:p>
            <a:pPr marL="1371600" lvl="2" indent="-457200">
              <a:buFont typeface="+mj-lt"/>
              <a:buAutoNum type="arabicPeriod"/>
            </a:pPr>
            <a:r>
              <a:rPr lang="en-GB" dirty="0"/>
              <a:t>Specify what creates value from the customers perspective.</a:t>
            </a:r>
          </a:p>
          <a:p>
            <a:pPr marL="1371600" lvl="2" indent="-457200">
              <a:buFont typeface="+mj-lt"/>
              <a:buAutoNum type="arabicPeriod"/>
            </a:pPr>
            <a:r>
              <a:rPr lang="en-GB" dirty="0"/>
              <a:t>Identify all steps across the whole value stream.</a:t>
            </a:r>
          </a:p>
          <a:p>
            <a:pPr marL="1371600" lvl="2" indent="-457200">
              <a:buFont typeface="+mj-lt"/>
              <a:buAutoNum type="arabicPeriod"/>
            </a:pPr>
            <a:r>
              <a:rPr lang="en-GB" dirty="0"/>
              <a:t>Make those actions that create value flow.</a:t>
            </a:r>
          </a:p>
          <a:p>
            <a:pPr marL="1371600" lvl="2" indent="-457200">
              <a:buFont typeface="+mj-lt"/>
              <a:buAutoNum type="arabicPeriod"/>
            </a:pPr>
            <a:r>
              <a:rPr lang="en-GB" dirty="0"/>
              <a:t>Only make what is pulled by the customer just-in-time.</a:t>
            </a:r>
          </a:p>
          <a:p>
            <a:pPr marL="1371600" lvl="2" indent="-457200">
              <a:buFont typeface="+mj-lt"/>
              <a:buAutoNum type="arabicPeriod"/>
            </a:pPr>
            <a:r>
              <a:rPr lang="en-GB" dirty="0"/>
              <a:t>Strive for perfection by continually removing successive layers of waste.</a:t>
            </a:r>
          </a:p>
          <a:p>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19</a:t>
            </a:fld>
            <a:endParaRPr lang="en-GB" altLang="en-US"/>
          </a:p>
        </p:txBody>
      </p:sp>
    </p:spTree>
    <p:extLst>
      <p:ext uri="{BB962C8B-B14F-4D97-AF65-F5344CB8AC3E}">
        <p14:creationId xmlns:p14="http://schemas.microsoft.com/office/powerpoint/2010/main" val="2812779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p:txBody>
          <a:bodyPr/>
          <a:lstStyle/>
          <a:p>
            <a:r>
              <a:rPr lang="en-GB" dirty="0"/>
              <a:t>How things are done</a:t>
            </a:r>
          </a:p>
          <a:p>
            <a:r>
              <a:rPr lang="en-GB" dirty="0"/>
              <a:t>Flowcharting</a:t>
            </a:r>
          </a:p>
          <a:p>
            <a:r>
              <a:rPr lang="en-GB" dirty="0"/>
              <a:t>Value Stream Mapping</a:t>
            </a:r>
          </a:p>
          <a:p>
            <a:r>
              <a:rPr lang="en-GB" dirty="0"/>
              <a:t>Process Activity Mapping</a:t>
            </a:r>
          </a:p>
          <a:p>
            <a:r>
              <a:rPr lang="en-GB" dirty="0"/>
              <a:t>Value-Add v Non Value Add</a:t>
            </a:r>
          </a:p>
          <a:p>
            <a:r>
              <a:rPr lang="en-GB" dirty="0"/>
              <a:t>Process Controls</a:t>
            </a:r>
          </a:p>
          <a:p>
            <a:r>
              <a:rPr lang="en-GB" dirty="0"/>
              <a:t>Training &amp; Education</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20</a:t>
            </a:fld>
            <a:endParaRPr lang="en-GB" altLang="en-US"/>
          </a:p>
        </p:txBody>
      </p:sp>
    </p:spTree>
    <p:extLst>
      <p:ext uri="{BB962C8B-B14F-4D97-AF65-F5344CB8AC3E}">
        <p14:creationId xmlns:p14="http://schemas.microsoft.com/office/powerpoint/2010/main" val="2383269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p:txBody>
          <a:bodyPr/>
          <a:lstStyle/>
          <a:p>
            <a:r>
              <a:rPr lang="en-GB" dirty="0"/>
              <a:t>Continuous Improvement</a:t>
            </a:r>
          </a:p>
          <a:p>
            <a:r>
              <a:rPr lang="en-GB" dirty="0"/>
              <a:t>Internal/External Customer Focus</a:t>
            </a:r>
          </a:p>
          <a:p>
            <a:r>
              <a:rPr lang="en-GB" dirty="0"/>
              <a:t>Process Measures</a:t>
            </a:r>
          </a:p>
          <a:p>
            <a:r>
              <a:rPr lang="en-GB" dirty="0"/>
              <a:t>Feedback and Action</a:t>
            </a:r>
          </a:p>
          <a:p>
            <a:r>
              <a:rPr lang="en-GB" dirty="0"/>
              <a:t>Adherence to the 5 Principles</a:t>
            </a:r>
          </a:p>
          <a:p>
            <a:r>
              <a:rPr lang="en-GB" dirty="0"/>
              <a:t>Application of philosophy, methodologies, tools and techniques in pursuit of…..?</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21</a:t>
            </a:fld>
            <a:endParaRPr lang="en-GB" altLang="en-US"/>
          </a:p>
        </p:txBody>
      </p:sp>
    </p:spTree>
    <p:extLst>
      <p:ext uri="{BB962C8B-B14F-4D97-AF65-F5344CB8AC3E}">
        <p14:creationId xmlns:p14="http://schemas.microsoft.com/office/powerpoint/2010/main" val="2483182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4043910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62500" lnSpcReduction="20000"/>
          </a:bodyPr>
          <a:lstStyle/>
          <a:p>
            <a:pPr marL="0" indent="0">
              <a:buNone/>
            </a:pPr>
            <a:endParaRPr lang="en-GB" dirty="0"/>
          </a:p>
          <a:p>
            <a:pPr marL="0" indent="0">
              <a:buNone/>
            </a:pPr>
            <a:r>
              <a:rPr lang="en-GB" sz="3100" dirty="0"/>
              <a:t>Dr W Edwards Deming, 1982 &amp; 1986, Out of the crisis: quality, productivity and competitive position , Cambridge University Press, Cambridge.</a:t>
            </a:r>
          </a:p>
          <a:p>
            <a:pPr marL="0" indent="0">
              <a:buNone/>
            </a:pPr>
            <a:endParaRPr lang="en-GB" sz="3100" dirty="0"/>
          </a:p>
          <a:p>
            <a:pPr marL="0" indent="0">
              <a:buNone/>
            </a:pPr>
            <a:r>
              <a:rPr lang="en-GB" sz="3100" dirty="0"/>
              <a:t>Garvin, David .A., "Competing on the Eight Dimensions of Quality", Harvard Business Review, November-December 1987</a:t>
            </a:r>
            <a:br>
              <a:rPr lang="en-GB" sz="3100" dirty="0"/>
            </a:br>
            <a:endParaRPr lang="en-GB" sz="3100" dirty="0"/>
          </a:p>
          <a:p>
            <a:pPr marL="0" indent="0">
              <a:buNone/>
            </a:pPr>
            <a:r>
              <a:rPr lang="en-GB" sz="3100" dirty="0" err="1"/>
              <a:t>Juran</a:t>
            </a:r>
            <a:r>
              <a:rPr lang="en-GB" sz="3100" dirty="0"/>
              <a:t>, J. and </a:t>
            </a:r>
            <a:r>
              <a:rPr lang="en-GB" sz="3100" dirty="0" err="1"/>
              <a:t>Gryna</a:t>
            </a:r>
            <a:r>
              <a:rPr lang="en-GB" sz="3100" dirty="0"/>
              <a:t>, F., 1988. </a:t>
            </a:r>
            <a:r>
              <a:rPr lang="en-GB" sz="3100" i="1" dirty="0" err="1"/>
              <a:t>Juran's</a:t>
            </a:r>
            <a:r>
              <a:rPr lang="en-GB" sz="3100" i="1" dirty="0"/>
              <a:t> Quality Handbook</a:t>
            </a:r>
            <a:r>
              <a:rPr lang="en-GB" sz="3100" dirty="0"/>
              <a:t>. 4th ed. McGraw-Hill Education.</a:t>
            </a:r>
          </a:p>
          <a:p>
            <a:pPr marL="0" indent="0">
              <a:buNone/>
            </a:pPr>
            <a:endParaRPr lang="en-GB" sz="3100" dirty="0"/>
          </a:p>
          <a:p>
            <a:pPr marL="0" indent="0">
              <a:buNone/>
            </a:pPr>
            <a:r>
              <a:rPr lang="en-GB" sz="3100" dirty="0" err="1"/>
              <a:t>Mortiboys</a:t>
            </a:r>
            <a:r>
              <a:rPr lang="en-GB" sz="3100" dirty="0"/>
              <a:t>, R J (1991) Leadership and Quality Management: A </a:t>
            </a:r>
            <a:r>
              <a:rPr lang="en-GB" sz="3100" dirty="0" err="1"/>
              <a:t>Guidefor</a:t>
            </a:r>
            <a:r>
              <a:rPr lang="en-GB" sz="3100" dirty="0"/>
              <a:t> Chief Executives, Department of Trade and Industry, London</a:t>
            </a:r>
            <a:br>
              <a:rPr lang="en-GB" sz="1800" dirty="0"/>
            </a:br>
            <a:endParaRPr lang="en-US" sz="18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680406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8683</TotalTime>
  <Words>4060</Words>
  <Application>Microsoft Macintosh PowerPoint</Application>
  <PresentationFormat>Widescreen</PresentationFormat>
  <Paragraphs>317</Paragraphs>
  <Slides>23</Slides>
  <Notes>11</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20140311PresentationUWTSDTemplate</vt:lpstr>
      <vt:lpstr>BA Management Skills for the Workplace BMSK5003</vt:lpstr>
      <vt:lpstr>Understanding the Customer Experience</vt:lpstr>
      <vt:lpstr>Understanding the Customer Experience</vt:lpstr>
      <vt:lpstr>Quality</vt:lpstr>
      <vt:lpstr>Juran Model</vt:lpstr>
      <vt:lpstr> Nine Parts to Juran’s Quality ‘Route Map’</vt:lpstr>
      <vt:lpstr>Eight Dimensions of Quality</vt:lpstr>
      <vt:lpstr>Demings 14 Points</vt:lpstr>
      <vt:lpstr>Demings 14 Points – cont’d</vt:lpstr>
      <vt:lpstr>Eight Routes to Poor Quality</vt:lpstr>
      <vt:lpstr>Understanding and Engaging in the Customer Experience</vt:lpstr>
      <vt:lpstr>Internal Customer Satisfaction</vt:lpstr>
      <vt:lpstr>The Deming Cycle</vt:lpstr>
      <vt:lpstr>The Deming Cycle</vt:lpstr>
      <vt:lpstr>A Destructive Cycle</vt:lpstr>
      <vt:lpstr>Another View</vt:lpstr>
      <vt:lpstr>Process Management</vt:lpstr>
      <vt:lpstr>Process Management</vt:lpstr>
      <vt:lpstr>Lean Thinking</vt:lpstr>
      <vt:lpstr>Process Focus</vt:lpstr>
      <vt:lpstr>Process Focus</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15</cp:revision>
  <dcterms:created xsi:type="dcterms:W3CDTF">2020-06-08T16:11:31Z</dcterms:created>
  <dcterms:modified xsi:type="dcterms:W3CDTF">2020-10-23T13:48:28Z</dcterms:modified>
</cp:coreProperties>
</file>