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801600" cy="9601200" type="A3"/>
  <p:notesSz cx="6858000" cy="91440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p15:clr>
            <a:srgbClr val="A4A3A4"/>
          </p15:clr>
        </p15:guide>
        <p15:guide id="2" pos="403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40" d="100"/>
          <a:sy n="40" d="100"/>
        </p:scale>
        <p:origin x="1584" y="204"/>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2982596"/>
            <a:ext cx="10881360" cy="2058035"/>
          </a:xfrm>
        </p:spPr>
        <p:txBody>
          <a:bodyPr/>
          <a:lstStyle/>
          <a:p>
            <a:r>
              <a:rPr lang="en-US"/>
              <a:t>Click to edit Master title style</a:t>
            </a:r>
            <a:endParaRPr lang="en-GB"/>
          </a:p>
        </p:txBody>
      </p:sp>
      <p:sp>
        <p:nvSpPr>
          <p:cNvPr id="3" name="Subtitle 2"/>
          <p:cNvSpPr>
            <a:spLocks noGrp="1"/>
          </p:cNvSpPr>
          <p:nvPr>
            <p:ph type="subTitle" idx="1"/>
          </p:nvPr>
        </p:nvSpPr>
        <p:spPr>
          <a:xfrm>
            <a:off x="1920240" y="5440680"/>
            <a:ext cx="8961120" cy="2453640"/>
          </a:xfrm>
        </p:spPr>
        <p:txBody>
          <a:bodyPr/>
          <a:lstStyle>
            <a:lvl1pPr marL="0" indent="0" algn="ctr">
              <a:buNone/>
              <a:defRPr>
                <a:solidFill>
                  <a:schemeClr val="tx1">
                    <a:tint val="75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22492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065794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1238" y="6169661"/>
            <a:ext cx="10881360" cy="1906905"/>
          </a:xfrm>
        </p:spPr>
        <p:txBody>
          <a:bodyPr anchor="t"/>
          <a:lstStyle>
            <a:lvl1pPr algn="l">
              <a:defRPr sz="5600" b="1" cap="all"/>
            </a:lvl1pPr>
          </a:lstStyle>
          <a:p>
            <a:r>
              <a:rPr lang="en-US"/>
              <a:t>Click to edit Master title style</a:t>
            </a:r>
            <a:endParaRPr lang="en-GB"/>
          </a:p>
        </p:txBody>
      </p:sp>
      <p:sp>
        <p:nvSpPr>
          <p:cNvPr id="3" name="Text Placeholder 2"/>
          <p:cNvSpPr>
            <a:spLocks noGrp="1"/>
          </p:cNvSpPr>
          <p:nvPr>
            <p:ph type="body" idx="1"/>
          </p:nvPr>
        </p:nvSpPr>
        <p:spPr>
          <a:xfrm>
            <a:off x="1011238" y="4069399"/>
            <a:ext cx="10881360" cy="2100262"/>
          </a:xfrm>
        </p:spPr>
        <p:txBody>
          <a:bodyPr anchor="b"/>
          <a:lstStyle>
            <a:lvl1pPr marL="0" indent="0">
              <a:buNone/>
              <a:defRPr sz="2800">
                <a:solidFill>
                  <a:schemeClr val="tx1">
                    <a:tint val="75000"/>
                  </a:schemeClr>
                </a:solidFill>
              </a:defRPr>
            </a:lvl1pPr>
            <a:lvl2pPr marL="640080" indent="0">
              <a:buNone/>
              <a:defRPr sz="2500">
                <a:solidFill>
                  <a:schemeClr val="tx1">
                    <a:tint val="75000"/>
                  </a:schemeClr>
                </a:solidFill>
              </a:defRPr>
            </a:lvl2pPr>
            <a:lvl3pPr marL="1280160" indent="0">
              <a:buNone/>
              <a:defRPr sz="2200">
                <a:solidFill>
                  <a:schemeClr val="tx1">
                    <a:tint val="75000"/>
                  </a:schemeClr>
                </a:solidFill>
              </a:defRPr>
            </a:lvl3pPr>
            <a:lvl4pPr marL="1920240" indent="0">
              <a:buNone/>
              <a:defRPr sz="2000">
                <a:solidFill>
                  <a:schemeClr val="tx1">
                    <a:tint val="75000"/>
                  </a:schemeClr>
                </a:solidFill>
              </a:defRPr>
            </a:lvl4pPr>
            <a:lvl5pPr marL="2560320" indent="0">
              <a:buNone/>
              <a:defRPr sz="2000">
                <a:solidFill>
                  <a:schemeClr val="tx1">
                    <a:tint val="75000"/>
                  </a:schemeClr>
                </a:solidFill>
              </a:defRPr>
            </a:lvl5pPr>
            <a:lvl6pPr marL="3200400" indent="0">
              <a:buNone/>
              <a:defRPr sz="2000">
                <a:solidFill>
                  <a:schemeClr val="tx1">
                    <a:tint val="75000"/>
                  </a:schemeClr>
                </a:solidFill>
              </a:defRPr>
            </a:lvl6pPr>
            <a:lvl7pPr marL="3840480" indent="0">
              <a:buNone/>
              <a:defRPr sz="2000">
                <a:solidFill>
                  <a:schemeClr val="tx1">
                    <a:tint val="75000"/>
                  </a:schemeClr>
                </a:solidFill>
              </a:defRPr>
            </a:lvl7pPr>
            <a:lvl8pPr marL="4480560" indent="0">
              <a:buNone/>
              <a:defRPr sz="2000">
                <a:solidFill>
                  <a:schemeClr val="tx1">
                    <a:tint val="75000"/>
                  </a:schemeClr>
                </a:solidFill>
              </a:defRPr>
            </a:lvl8pPr>
            <a:lvl9pPr marL="5120640" indent="0">
              <a:buNone/>
              <a:defRPr sz="20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FD3F33-33E6-4261-AF37-FF9C6FA58035}" type="datetimeFigureOut">
              <a:rPr lang="en-GB" smtClean="0"/>
              <a:t>26/05/2020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48635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95669" y="3135948"/>
            <a:ext cx="7958772" cy="8872220"/>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9067800" y="3135948"/>
            <a:ext cx="7958773" cy="8872220"/>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CFD3F33-33E6-4261-AF37-FF9C6FA58035}" type="datetimeFigureOut">
              <a:rPr lang="en-GB" smtClean="0"/>
              <a:t>26/05/2020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662393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0080" y="384493"/>
            <a:ext cx="11521440" cy="16002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40080" y="2149158"/>
            <a:ext cx="5656263" cy="89566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4" name="Content Placeholder 3"/>
          <p:cNvSpPr>
            <a:spLocks noGrp="1"/>
          </p:cNvSpPr>
          <p:nvPr>
            <p:ph sz="half" idx="2"/>
          </p:nvPr>
        </p:nvSpPr>
        <p:spPr>
          <a:xfrm>
            <a:off x="640080" y="3044825"/>
            <a:ext cx="5656263"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503036" y="2149158"/>
            <a:ext cx="5658485" cy="89566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6" name="Content Placeholder 5"/>
          <p:cNvSpPr>
            <a:spLocks noGrp="1"/>
          </p:cNvSpPr>
          <p:nvPr>
            <p:ph sz="quarter" idx="4"/>
          </p:nvPr>
        </p:nvSpPr>
        <p:spPr>
          <a:xfrm>
            <a:off x="6503036" y="3044825"/>
            <a:ext cx="5658485"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CFD3F33-33E6-4261-AF37-FF9C6FA58035}" type="datetimeFigureOut">
              <a:rPr lang="en-GB" smtClean="0"/>
              <a:t>26/05/2020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45195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CFD3F33-33E6-4261-AF37-FF9C6FA58035}" type="datetimeFigureOut">
              <a:rPr lang="en-GB" smtClean="0"/>
              <a:t>26/05/2020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874821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D3F33-33E6-4261-AF37-FF9C6FA58035}" type="datetimeFigureOut">
              <a:rPr lang="en-GB" smtClean="0"/>
              <a:t>26/05/2020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672120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081" y="382270"/>
            <a:ext cx="4211638" cy="1626870"/>
          </a:xfrm>
        </p:spPr>
        <p:txBody>
          <a:bodyPr anchor="b"/>
          <a:lstStyle>
            <a:lvl1pPr algn="l">
              <a:defRPr sz="2800" b="1"/>
            </a:lvl1pPr>
          </a:lstStyle>
          <a:p>
            <a:r>
              <a:rPr lang="en-US"/>
              <a:t>Click to edit Master title style</a:t>
            </a:r>
            <a:endParaRPr lang="en-GB"/>
          </a:p>
        </p:txBody>
      </p:sp>
      <p:sp>
        <p:nvSpPr>
          <p:cNvPr id="3" name="Content Placeholder 2"/>
          <p:cNvSpPr>
            <a:spLocks noGrp="1"/>
          </p:cNvSpPr>
          <p:nvPr>
            <p:ph idx="1"/>
          </p:nvPr>
        </p:nvSpPr>
        <p:spPr>
          <a:xfrm>
            <a:off x="5005070" y="382271"/>
            <a:ext cx="7156450" cy="8194358"/>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40081" y="2009141"/>
            <a:ext cx="4211638" cy="6567488"/>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16079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09203" y="6720840"/>
            <a:ext cx="7680960" cy="793433"/>
          </a:xfrm>
        </p:spPr>
        <p:txBody>
          <a:bodyPr anchor="b"/>
          <a:lstStyle>
            <a:lvl1pPr algn="l">
              <a:defRPr sz="2800" b="1"/>
            </a:lvl1pPr>
          </a:lstStyle>
          <a:p>
            <a:r>
              <a:rPr lang="en-US"/>
              <a:t>Click to edit Master title style</a:t>
            </a:r>
            <a:endParaRPr lang="en-GB"/>
          </a:p>
        </p:txBody>
      </p:sp>
      <p:sp>
        <p:nvSpPr>
          <p:cNvPr id="3" name="Picture Placeholder 2"/>
          <p:cNvSpPr>
            <a:spLocks noGrp="1"/>
          </p:cNvSpPr>
          <p:nvPr>
            <p:ph type="pic" idx="1"/>
          </p:nvPr>
        </p:nvSpPr>
        <p:spPr>
          <a:xfrm>
            <a:off x="2509203" y="857885"/>
            <a:ext cx="7680960" cy="5760720"/>
          </a:xfrm>
        </p:spPr>
        <p:txBody>
          <a:bodyPr/>
          <a:lstStyle>
            <a:lvl1pPr marL="0" indent="0">
              <a:buNone/>
              <a:defRPr sz="45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GB"/>
          </a:p>
        </p:txBody>
      </p:sp>
      <p:sp>
        <p:nvSpPr>
          <p:cNvPr id="4" name="Text Placeholder 3"/>
          <p:cNvSpPr>
            <a:spLocks noGrp="1"/>
          </p:cNvSpPr>
          <p:nvPr>
            <p:ph type="body" sz="half" idx="2"/>
          </p:nvPr>
        </p:nvSpPr>
        <p:spPr>
          <a:xfrm>
            <a:off x="2509203" y="7514273"/>
            <a:ext cx="7680960" cy="1126807"/>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4205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31359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994959" y="537845"/>
            <a:ext cx="4031615" cy="11470323"/>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95668" y="537845"/>
            <a:ext cx="11885930" cy="114703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21267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0080" y="384493"/>
            <a:ext cx="11521440" cy="1600200"/>
          </a:xfrm>
          <a:prstGeom prst="rect">
            <a:avLst/>
          </a:prstGeom>
        </p:spPr>
        <p:txBody>
          <a:bodyPr vert="horz" lIns="128016" tIns="64008" rIns="128016" bIns="64008"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40080" y="2240281"/>
            <a:ext cx="11521440" cy="6336348"/>
          </a:xfrm>
          <a:prstGeom prst="rect">
            <a:avLst/>
          </a:prstGeom>
        </p:spPr>
        <p:txBody>
          <a:bodyPr vert="horz" lIns="128016" tIns="64008" rIns="128016" bIns="6400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40080" y="8898891"/>
            <a:ext cx="2987040" cy="511175"/>
          </a:xfrm>
          <a:prstGeom prst="rect">
            <a:avLst/>
          </a:prstGeom>
        </p:spPr>
        <p:txBody>
          <a:bodyPr vert="horz" lIns="128016" tIns="64008" rIns="128016" bIns="64008" rtlCol="0" anchor="ctr"/>
          <a:lstStyle>
            <a:lvl1pPr algn="l">
              <a:defRPr sz="1700">
                <a:solidFill>
                  <a:schemeClr val="tx1">
                    <a:tint val="75000"/>
                  </a:schemeClr>
                </a:solidFill>
              </a:defRPr>
            </a:lvl1pPr>
          </a:lstStyle>
          <a:p>
            <a:fld id="{7CFD3F33-33E6-4261-AF37-FF9C6FA58035}" type="datetimeFigureOut">
              <a:rPr lang="en-GB" smtClean="0"/>
              <a:t>26/05/2020</a:t>
            </a:fld>
            <a:endParaRPr lang="en-GB"/>
          </a:p>
        </p:txBody>
      </p:sp>
      <p:sp>
        <p:nvSpPr>
          <p:cNvPr id="5" name="Footer Placeholder 4"/>
          <p:cNvSpPr>
            <a:spLocks noGrp="1"/>
          </p:cNvSpPr>
          <p:nvPr>
            <p:ph type="ftr" sz="quarter" idx="3"/>
          </p:nvPr>
        </p:nvSpPr>
        <p:spPr>
          <a:xfrm>
            <a:off x="4373880" y="8898891"/>
            <a:ext cx="4053840" cy="511175"/>
          </a:xfrm>
          <a:prstGeom prst="rect">
            <a:avLst/>
          </a:prstGeom>
        </p:spPr>
        <p:txBody>
          <a:bodyPr vert="horz" lIns="128016" tIns="64008" rIns="128016" bIns="64008" rtlCol="0" anchor="ctr"/>
          <a:lstStyle>
            <a:lvl1pPr algn="ctr">
              <a:defRPr sz="1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174480" y="8898891"/>
            <a:ext cx="2987040" cy="511175"/>
          </a:xfrm>
          <a:prstGeom prst="rect">
            <a:avLst/>
          </a:prstGeom>
        </p:spPr>
        <p:txBody>
          <a:bodyPr vert="horz" lIns="128016" tIns="64008" rIns="128016" bIns="64008" rtlCol="0" anchor="ctr"/>
          <a:lstStyle>
            <a:lvl1pPr algn="r">
              <a:defRPr sz="1700">
                <a:solidFill>
                  <a:schemeClr val="tx1">
                    <a:tint val="75000"/>
                  </a:schemeClr>
                </a:solidFill>
              </a:defRPr>
            </a:lvl1pPr>
          </a:lstStyle>
          <a:p>
            <a:fld id="{5C5B8379-2F55-4757-B461-6A15418214ED}" type="slidenum">
              <a:rPr lang="en-GB" smtClean="0"/>
              <a:t>‹#›</a:t>
            </a:fld>
            <a:endParaRPr lang="en-GB"/>
          </a:p>
        </p:txBody>
      </p:sp>
    </p:spTree>
    <p:extLst>
      <p:ext uri="{BB962C8B-B14F-4D97-AF65-F5344CB8AC3E}">
        <p14:creationId xmlns:p14="http://schemas.microsoft.com/office/powerpoint/2010/main" val="2826669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80160" rtl="0" eaLnBrk="1" latinLnBrk="0" hangingPunct="1">
        <a:spcBef>
          <a:spcPct val="0"/>
        </a:spcBef>
        <a:buNone/>
        <a:defRPr sz="6200" kern="1200">
          <a:solidFill>
            <a:schemeClr val="tx1"/>
          </a:solidFill>
          <a:latin typeface="+mj-lt"/>
          <a:ea typeface="+mj-ea"/>
          <a:cs typeface="+mj-cs"/>
        </a:defRPr>
      </a:lvl1pPr>
    </p:titleStyle>
    <p:bodyStyle>
      <a:lvl1pPr marL="480060" indent="-480060" algn="l" defTabSz="1280160" rtl="0" eaLnBrk="1" latinLnBrk="0" hangingPunct="1">
        <a:spcBef>
          <a:spcPct val="20000"/>
        </a:spcBef>
        <a:buFont typeface="Arial" panose="020B0604020202020204" pitchFamily="34" charset="0"/>
        <a:buChar char="•"/>
        <a:defRPr sz="4500" kern="1200">
          <a:solidFill>
            <a:schemeClr val="tx1"/>
          </a:solidFill>
          <a:latin typeface="+mn-lt"/>
          <a:ea typeface="+mn-ea"/>
          <a:cs typeface="+mn-cs"/>
        </a:defRPr>
      </a:lvl1pPr>
      <a:lvl2pPr marL="1040130" indent="-400050" algn="l" defTabSz="1280160" rtl="0" eaLnBrk="1" latinLnBrk="0" hangingPunct="1">
        <a:spcBef>
          <a:spcPct val="20000"/>
        </a:spcBef>
        <a:buFont typeface="Arial" panose="020B0604020202020204" pitchFamily="34" charset="0"/>
        <a:buChar char="–"/>
        <a:defRPr sz="3900" kern="1200">
          <a:solidFill>
            <a:schemeClr val="tx1"/>
          </a:solidFill>
          <a:latin typeface="+mn-lt"/>
          <a:ea typeface="+mn-ea"/>
          <a:cs typeface="+mn-cs"/>
        </a:defRPr>
      </a:lvl2pPr>
      <a:lvl3pPr marL="1600200" indent="-320040" algn="l" defTabSz="1280160" rtl="0" eaLnBrk="1" latinLnBrk="0" hangingPunct="1">
        <a:spcBef>
          <a:spcPct val="20000"/>
        </a:spcBef>
        <a:buFont typeface="Arial" panose="020B0604020202020204" pitchFamily="34" charset="0"/>
        <a:buChar char="•"/>
        <a:defRPr sz="3400" kern="1200">
          <a:solidFill>
            <a:schemeClr val="tx1"/>
          </a:solidFill>
          <a:latin typeface="+mn-lt"/>
          <a:ea typeface="+mn-ea"/>
          <a:cs typeface="+mn-cs"/>
        </a:defRPr>
      </a:lvl3pPr>
      <a:lvl4pPr marL="22402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288036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352044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6pPr>
      <a:lvl7pPr marL="416052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7pPr>
      <a:lvl8pPr marL="480060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8pPr>
      <a:lvl9pPr marL="54406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DA51C6-7108-4F3A-BB5A-A5B1B5752DE6}"/>
              </a:ext>
            </a:extLst>
          </p:cNvPr>
          <p:cNvPicPr>
            <a:picLocks noChangeAspect="1"/>
          </p:cNvPicPr>
          <p:nvPr/>
        </p:nvPicPr>
        <p:blipFill>
          <a:blip r:embed="rId2"/>
          <a:stretch>
            <a:fillRect/>
          </a:stretch>
        </p:blipFill>
        <p:spPr>
          <a:xfrm>
            <a:off x="208112" y="192088"/>
            <a:ext cx="3133725" cy="1104900"/>
          </a:xfrm>
          <a:prstGeom prst="rect">
            <a:avLst/>
          </a:prstGeom>
        </p:spPr>
      </p:pic>
      <p:pic>
        <p:nvPicPr>
          <p:cNvPr id="5" name="Picture 4">
            <a:extLst>
              <a:ext uri="{FF2B5EF4-FFF2-40B4-BE49-F238E27FC236}">
                <a16:creationId xmlns:a16="http://schemas.microsoft.com/office/drawing/2014/main" id="{7872F89C-941F-4155-9F38-FEB652CEF11F}"/>
              </a:ext>
            </a:extLst>
          </p:cNvPr>
          <p:cNvPicPr>
            <a:picLocks noChangeAspect="1"/>
          </p:cNvPicPr>
          <p:nvPr/>
        </p:nvPicPr>
        <p:blipFill>
          <a:blip r:embed="rId3"/>
          <a:stretch>
            <a:fillRect/>
          </a:stretch>
        </p:blipFill>
        <p:spPr>
          <a:xfrm>
            <a:off x="11279038" y="73025"/>
            <a:ext cx="1314450" cy="1343025"/>
          </a:xfrm>
          <a:prstGeom prst="rect">
            <a:avLst/>
          </a:prstGeom>
        </p:spPr>
      </p:pic>
      <p:sp>
        <p:nvSpPr>
          <p:cNvPr id="6" name="TextBox 5">
            <a:extLst>
              <a:ext uri="{FF2B5EF4-FFF2-40B4-BE49-F238E27FC236}">
                <a16:creationId xmlns:a16="http://schemas.microsoft.com/office/drawing/2014/main" id="{ABCFDB9F-08F5-48B6-AE21-B78B8171A045}"/>
              </a:ext>
            </a:extLst>
          </p:cNvPr>
          <p:cNvSpPr txBox="1"/>
          <p:nvPr/>
        </p:nvSpPr>
        <p:spPr>
          <a:xfrm>
            <a:off x="3341837" y="73025"/>
            <a:ext cx="6696744" cy="1631216"/>
          </a:xfrm>
          <a:prstGeom prst="rect">
            <a:avLst/>
          </a:prstGeom>
          <a:noFill/>
        </p:spPr>
        <p:txBody>
          <a:bodyPr wrap="square" rtlCol="0">
            <a:spAutoFit/>
          </a:bodyPr>
          <a:lstStyle/>
          <a:p>
            <a:pPr algn="ctr"/>
            <a:r>
              <a:rPr lang="en-GB" b="1" dirty="0"/>
              <a:t>‘THE POTENTIAL FOR UTILISING A SUSTAINABLE SURFACE WATER DRAINAGE SYSTEM ON A LARGE INDUSTRIAL SITE’.</a:t>
            </a:r>
            <a:endParaRPr lang="en-GB" dirty="0"/>
          </a:p>
          <a:p>
            <a:endParaRPr lang="en-GB" dirty="0"/>
          </a:p>
        </p:txBody>
      </p:sp>
      <p:sp>
        <p:nvSpPr>
          <p:cNvPr id="7" name="TextBox 6">
            <a:extLst>
              <a:ext uri="{FF2B5EF4-FFF2-40B4-BE49-F238E27FC236}">
                <a16:creationId xmlns:a16="http://schemas.microsoft.com/office/drawing/2014/main" id="{12990820-E6BE-409C-8B02-95FDBE276801}"/>
              </a:ext>
            </a:extLst>
          </p:cNvPr>
          <p:cNvSpPr txBox="1"/>
          <p:nvPr/>
        </p:nvSpPr>
        <p:spPr>
          <a:xfrm>
            <a:off x="198075" y="1481688"/>
            <a:ext cx="4608512" cy="1446550"/>
          </a:xfrm>
          <a:prstGeom prst="rect">
            <a:avLst/>
          </a:prstGeom>
          <a:noFill/>
        </p:spPr>
        <p:txBody>
          <a:bodyPr wrap="square" rtlCol="0">
            <a:spAutoFit/>
          </a:bodyPr>
          <a:lstStyle/>
          <a:p>
            <a:r>
              <a:rPr lang="en-GB" sz="2800" b="1" dirty="0"/>
              <a:t>Thomas Samuel</a:t>
            </a:r>
          </a:p>
          <a:p>
            <a:r>
              <a:rPr lang="en-GB" sz="2000" dirty="0"/>
              <a:t>Supervisor Name: Juan </a:t>
            </a:r>
            <a:r>
              <a:rPr lang="en-GB" sz="2000" dirty="0" err="1"/>
              <a:t>Ferriz-Papi</a:t>
            </a:r>
            <a:endParaRPr lang="en-GB" sz="2000" dirty="0"/>
          </a:p>
          <a:p>
            <a:r>
              <a:rPr lang="en-GB" sz="2000" dirty="0"/>
              <a:t>BSc (Hons) Civil Engineering and </a:t>
            </a:r>
          </a:p>
          <a:p>
            <a:r>
              <a:rPr lang="en-GB" sz="2000" dirty="0"/>
              <a:t>Environmental Management. </a:t>
            </a:r>
          </a:p>
        </p:txBody>
      </p:sp>
      <p:sp>
        <p:nvSpPr>
          <p:cNvPr id="8" name="TextBox 7">
            <a:extLst>
              <a:ext uri="{FF2B5EF4-FFF2-40B4-BE49-F238E27FC236}">
                <a16:creationId xmlns:a16="http://schemas.microsoft.com/office/drawing/2014/main" id="{D8D1B6BC-682D-4530-9D90-CE6450C222D5}"/>
              </a:ext>
            </a:extLst>
          </p:cNvPr>
          <p:cNvSpPr txBox="1"/>
          <p:nvPr/>
        </p:nvSpPr>
        <p:spPr>
          <a:xfrm>
            <a:off x="198075" y="3331763"/>
            <a:ext cx="4608512" cy="1461939"/>
          </a:xfrm>
          <a:prstGeom prst="rect">
            <a:avLst/>
          </a:prstGeom>
          <a:noFill/>
        </p:spPr>
        <p:txBody>
          <a:bodyPr wrap="square" rtlCol="0">
            <a:spAutoFit/>
          </a:bodyPr>
          <a:lstStyle/>
          <a:p>
            <a:r>
              <a:rPr lang="en-GB" dirty="0"/>
              <a:t>Introduction</a:t>
            </a:r>
          </a:p>
          <a:p>
            <a:r>
              <a:rPr lang="en-GB" sz="1600" dirty="0"/>
              <a:t>With an increase in rainfall predicted due to climate change, this localized flooding will increase unless more efficient and sustainable drainage systems are implemented to control the ensuing runoff.</a:t>
            </a:r>
          </a:p>
        </p:txBody>
      </p:sp>
      <p:sp>
        <p:nvSpPr>
          <p:cNvPr id="9" name="TextBox 8">
            <a:extLst>
              <a:ext uri="{FF2B5EF4-FFF2-40B4-BE49-F238E27FC236}">
                <a16:creationId xmlns:a16="http://schemas.microsoft.com/office/drawing/2014/main" id="{EC86B2A3-1084-4898-952F-CB1BFD8A9482}"/>
              </a:ext>
            </a:extLst>
          </p:cNvPr>
          <p:cNvSpPr txBox="1"/>
          <p:nvPr/>
        </p:nvSpPr>
        <p:spPr>
          <a:xfrm>
            <a:off x="198075" y="4804560"/>
            <a:ext cx="4608512" cy="2416046"/>
          </a:xfrm>
          <a:prstGeom prst="rect">
            <a:avLst/>
          </a:prstGeom>
          <a:noFill/>
        </p:spPr>
        <p:txBody>
          <a:bodyPr wrap="square" rtlCol="0">
            <a:spAutoFit/>
          </a:bodyPr>
          <a:lstStyle/>
          <a:p>
            <a:r>
              <a:rPr lang="en-GB" dirty="0"/>
              <a:t>Aim of the project </a:t>
            </a:r>
          </a:p>
          <a:p>
            <a:r>
              <a:rPr lang="en-GB" sz="1400" dirty="0"/>
              <a:t>The overall aim of this research was to ascertain the potential for adopting a sustainable surface water drainage system on a large industrial site. The objectives were:</a:t>
            </a:r>
          </a:p>
          <a:p>
            <a:r>
              <a:rPr lang="en-GB" sz="1400" dirty="0"/>
              <a:t>•Whether sustainable drainage systems are suitable for industrial sites?</a:t>
            </a:r>
          </a:p>
          <a:p>
            <a:r>
              <a:rPr lang="en-GB" sz="1400" dirty="0"/>
              <a:t>•Which types of sustainable drainage systems are suitable (if any) for industrial sites?</a:t>
            </a:r>
          </a:p>
          <a:p>
            <a:r>
              <a:rPr lang="en-GB" sz="1400" dirty="0"/>
              <a:t>•What are the barriers that could affect the implementation of sustainable drainage systems on a large industrial site? </a:t>
            </a:r>
          </a:p>
        </p:txBody>
      </p:sp>
      <p:pic>
        <p:nvPicPr>
          <p:cNvPr id="10" name="Picture 9" descr="The SUDS Treatment Train">
            <a:extLst>
              <a:ext uri="{FF2B5EF4-FFF2-40B4-BE49-F238E27FC236}">
                <a16:creationId xmlns:a16="http://schemas.microsoft.com/office/drawing/2014/main" id="{29847B64-E38B-4EBE-933A-2ED5E656B70D}"/>
              </a:ext>
            </a:extLst>
          </p:cNvPr>
          <p:cNvPicPr/>
          <p:nvPr/>
        </p:nvPicPr>
        <p:blipFill>
          <a:blip r:embed="rId4"/>
          <a:srcRect/>
          <a:stretch>
            <a:fillRect/>
          </a:stretch>
        </p:blipFill>
        <p:spPr>
          <a:xfrm>
            <a:off x="4894966" y="8134846"/>
            <a:ext cx="4128104" cy="1466354"/>
          </a:xfrm>
          <a:prstGeom prst="rect">
            <a:avLst/>
          </a:prstGeom>
          <a:noFill/>
          <a:ln>
            <a:noFill/>
            <a:prstDash/>
          </a:ln>
        </p:spPr>
      </p:pic>
      <p:sp>
        <p:nvSpPr>
          <p:cNvPr id="11" name="TextBox 10">
            <a:extLst>
              <a:ext uri="{FF2B5EF4-FFF2-40B4-BE49-F238E27FC236}">
                <a16:creationId xmlns:a16="http://schemas.microsoft.com/office/drawing/2014/main" id="{3B0DB4BF-5B82-4418-9107-ABE783225E47}"/>
              </a:ext>
            </a:extLst>
          </p:cNvPr>
          <p:cNvSpPr txBox="1"/>
          <p:nvPr/>
        </p:nvSpPr>
        <p:spPr>
          <a:xfrm>
            <a:off x="208112" y="7211298"/>
            <a:ext cx="4128104" cy="2062103"/>
          </a:xfrm>
          <a:prstGeom prst="rect">
            <a:avLst/>
          </a:prstGeom>
          <a:noFill/>
        </p:spPr>
        <p:txBody>
          <a:bodyPr wrap="square" rtlCol="0">
            <a:spAutoFit/>
          </a:bodyPr>
          <a:lstStyle/>
          <a:p>
            <a:pPr lvl="0"/>
            <a:r>
              <a:rPr lang="en-GB" sz="2000" dirty="0"/>
              <a:t>Main sustainable drainage techniques</a:t>
            </a:r>
          </a:p>
          <a:p>
            <a:pPr marL="342900" lvl="0" indent="-342900">
              <a:buFont typeface="Arial" panose="020B0604020202020204" pitchFamily="34" charset="0"/>
              <a:buChar char="•"/>
            </a:pPr>
            <a:r>
              <a:rPr lang="en-GB" sz="1800" dirty="0"/>
              <a:t>Green Roofs.</a:t>
            </a:r>
          </a:p>
          <a:p>
            <a:pPr marL="342900" lvl="0" indent="-342900">
              <a:buFont typeface="Arial" panose="020B0604020202020204" pitchFamily="34" charset="0"/>
              <a:buChar char="•"/>
            </a:pPr>
            <a:r>
              <a:rPr lang="en-GB" sz="1800" dirty="0"/>
              <a:t>Pervious Pavements and Filter drains.</a:t>
            </a:r>
          </a:p>
          <a:p>
            <a:pPr marL="342900" lvl="0" indent="-342900">
              <a:buFont typeface="Arial" panose="020B0604020202020204" pitchFamily="34" charset="0"/>
              <a:buChar char="•"/>
            </a:pPr>
            <a:r>
              <a:rPr lang="en-GB" sz="1800" dirty="0"/>
              <a:t>Swales and Filter Strips.</a:t>
            </a:r>
          </a:p>
          <a:p>
            <a:pPr marL="342900" lvl="0" indent="-342900">
              <a:buFont typeface="Arial" panose="020B0604020202020204" pitchFamily="34" charset="0"/>
              <a:buChar char="•"/>
            </a:pPr>
            <a:r>
              <a:rPr lang="en-GB" sz="1800" dirty="0"/>
              <a:t>Infiltration devices.</a:t>
            </a:r>
          </a:p>
          <a:p>
            <a:pPr marL="342900" lvl="0" indent="-342900">
              <a:buFont typeface="Arial" panose="020B0604020202020204" pitchFamily="34" charset="0"/>
              <a:buChar char="•"/>
            </a:pPr>
            <a:r>
              <a:rPr lang="en-GB" sz="1800" dirty="0"/>
              <a:t>Ponds, Wetlands and Basins.</a:t>
            </a:r>
          </a:p>
          <a:p>
            <a:pPr marL="342900" lvl="0" indent="-342900">
              <a:buFont typeface="Arial" panose="020B0604020202020204" pitchFamily="34" charset="0"/>
              <a:buChar char="•"/>
            </a:pPr>
            <a:r>
              <a:rPr lang="en-GB" sz="1800" dirty="0"/>
              <a:t>Bio-filtration Techniques.</a:t>
            </a:r>
          </a:p>
        </p:txBody>
      </p:sp>
      <p:graphicFrame>
        <p:nvGraphicFramePr>
          <p:cNvPr id="12" name="Table 11">
            <a:extLst>
              <a:ext uri="{FF2B5EF4-FFF2-40B4-BE49-F238E27FC236}">
                <a16:creationId xmlns:a16="http://schemas.microsoft.com/office/drawing/2014/main" id="{8CAFC534-7853-47FB-9B06-F2981C34E4F0}"/>
              </a:ext>
            </a:extLst>
          </p:cNvPr>
          <p:cNvGraphicFramePr>
            <a:graphicFrameLocks noGrp="1"/>
          </p:cNvGraphicFramePr>
          <p:nvPr>
            <p:extLst>
              <p:ext uri="{D42A27DB-BD31-4B8C-83A1-F6EECF244321}">
                <p14:modId xmlns:p14="http://schemas.microsoft.com/office/powerpoint/2010/main" val="1465996261"/>
              </p:ext>
            </p:extLst>
          </p:nvPr>
        </p:nvGraphicFramePr>
        <p:xfrm>
          <a:off x="4894966" y="1481688"/>
          <a:ext cx="4094420" cy="4434084"/>
        </p:xfrm>
        <a:graphic>
          <a:graphicData uri="http://schemas.openxmlformats.org/drawingml/2006/table">
            <a:tbl>
              <a:tblPr firstRow="1" firstCol="1" bandRow="1"/>
              <a:tblGrid>
                <a:gridCol w="755675">
                  <a:extLst>
                    <a:ext uri="{9D8B030D-6E8A-4147-A177-3AD203B41FA5}">
                      <a16:colId xmlns:a16="http://schemas.microsoft.com/office/drawing/2014/main" val="2828591601"/>
                    </a:ext>
                  </a:extLst>
                </a:gridCol>
                <a:gridCol w="447931">
                  <a:extLst>
                    <a:ext uri="{9D8B030D-6E8A-4147-A177-3AD203B41FA5}">
                      <a16:colId xmlns:a16="http://schemas.microsoft.com/office/drawing/2014/main" val="3275325837"/>
                    </a:ext>
                  </a:extLst>
                </a:gridCol>
                <a:gridCol w="396501">
                  <a:extLst>
                    <a:ext uri="{9D8B030D-6E8A-4147-A177-3AD203B41FA5}">
                      <a16:colId xmlns:a16="http://schemas.microsoft.com/office/drawing/2014/main" val="4274167246"/>
                    </a:ext>
                  </a:extLst>
                </a:gridCol>
                <a:gridCol w="440466">
                  <a:extLst>
                    <a:ext uri="{9D8B030D-6E8A-4147-A177-3AD203B41FA5}">
                      <a16:colId xmlns:a16="http://schemas.microsoft.com/office/drawing/2014/main" val="3089784375"/>
                    </a:ext>
                  </a:extLst>
                </a:gridCol>
                <a:gridCol w="509729">
                  <a:extLst>
                    <a:ext uri="{9D8B030D-6E8A-4147-A177-3AD203B41FA5}">
                      <a16:colId xmlns:a16="http://schemas.microsoft.com/office/drawing/2014/main" val="3590445106"/>
                    </a:ext>
                  </a:extLst>
                </a:gridCol>
                <a:gridCol w="475305">
                  <a:extLst>
                    <a:ext uri="{9D8B030D-6E8A-4147-A177-3AD203B41FA5}">
                      <a16:colId xmlns:a16="http://schemas.microsoft.com/office/drawing/2014/main" val="1590771775"/>
                    </a:ext>
                  </a:extLst>
                </a:gridCol>
                <a:gridCol w="510973">
                  <a:extLst>
                    <a:ext uri="{9D8B030D-6E8A-4147-A177-3AD203B41FA5}">
                      <a16:colId xmlns:a16="http://schemas.microsoft.com/office/drawing/2014/main" val="1399586370"/>
                    </a:ext>
                  </a:extLst>
                </a:gridCol>
                <a:gridCol w="557840">
                  <a:extLst>
                    <a:ext uri="{9D8B030D-6E8A-4147-A177-3AD203B41FA5}">
                      <a16:colId xmlns:a16="http://schemas.microsoft.com/office/drawing/2014/main" val="1586994824"/>
                    </a:ext>
                  </a:extLst>
                </a:gridCol>
              </a:tblGrid>
              <a:tr h="380837">
                <a:tc>
                  <a:txBody>
                    <a:bodyPr/>
                    <a:lstStyle/>
                    <a:p>
                      <a:pPr>
                        <a:lnSpc>
                          <a:spcPct val="150000"/>
                        </a:lnSpc>
                        <a:spcAft>
                          <a:spcPts val="0"/>
                        </a:spcAft>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SUDS </a:t>
                      </a:r>
                      <a:r>
                        <a:rPr lang="en-GB" sz="900" dirty="0" err="1">
                          <a:effectLst/>
                          <a:latin typeface="Times New Roman" panose="02020603050405020304" pitchFamily="18" charset="0"/>
                          <a:ea typeface="Times New Roman" panose="02020603050405020304" pitchFamily="18" charset="0"/>
                          <a:cs typeface="Times New Roman" panose="02020603050405020304" pitchFamily="18" charset="0"/>
                        </a:rPr>
                        <a:t>Tech`nique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Flow Attenuation</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Flow Reduction</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Water Quality Treatment</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High Visual Amenity</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Low Maintenance</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Proven L/term Reliability</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Established Design Criteria</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93260397"/>
                  </a:ext>
                </a:extLst>
              </a:tr>
              <a:tr h="220451">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Sub-Pavement Storage</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1</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01376292"/>
                  </a:ext>
                </a:extLst>
              </a:tr>
              <a:tr h="103147">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Swales</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2</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07237815"/>
                  </a:ext>
                </a:extLst>
              </a:tr>
              <a:tr h="103147">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Green Roofs</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54011234"/>
                  </a:ext>
                </a:extLst>
              </a:tr>
              <a:tr h="121734">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Infiltration  Basin</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38920261"/>
                  </a:ext>
                </a:extLst>
              </a:tr>
              <a:tr h="121734">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Detention Basin</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2</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82212466"/>
                  </a:ext>
                </a:extLst>
              </a:tr>
              <a:tr h="121734">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Retention Pond</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2</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48879748"/>
                  </a:ext>
                </a:extLst>
              </a:tr>
              <a:tr h="220451">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Permeable Pavements</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1</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94263512"/>
                  </a:ext>
                </a:extLst>
              </a:tr>
              <a:tr h="103147">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Soakaways</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65233415"/>
                  </a:ext>
                </a:extLst>
              </a:tr>
              <a:tr h="121734">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Infiltration Trench</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56012697"/>
                  </a:ext>
                </a:extLst>
              </a:tr>
              <a:tr h="0">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Filter Strip</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2</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55068340"/>
                  </a:ext>
                </a:extLst>
              </a:tr>
              <a:tr h="103147">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Wetlands</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2</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Symbol" panose="05050102010706020507" pitchFamily="18" charset="2"/>
                          <a:ea typeface="Symbol" panose="05050102010706020507" pitchFamily="18" charset="2"/>
                          <a:cs typeface="Symbol" panose="05050102010706020507" pitchFamily="18" charset="2"/>
                        </a:rPr>
                        <a:t>Ö</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15453840"/>
                  </a:ext>
                </a:extLst>
              </a:tr>
            </a:tbl>
          </a:graphicData>
        </a:graphic>
      </p:graphicFrame>
      <p:sp>
        <p:nvSpPr>
          <p:cNvPr id="13" name="TextBox 12">
            <a:extLst>
              <a:ext uri="{FF2B5EF4-FFF2-40B4-BE49-F238E27FC236}">
                <a16:creationId xmlns:a16="http://schemas.microsoft.com/office/drawing/2014/main" id="{4C5750C7-3701-4A7F-BC09-288CDEA36D5E}"/>
              </a:ext>
            </a:extLst>
          </p:cNvPr>
          <p:cNvSpPr txBox="1"/>
          <p:nvPr/>
        </p:nvSpPr>
        <p:spPr>
          <a:xfrm>
            <a:off x="3353421" y="8719403"/>
            <a:ext cx="1556836" cy="553998"/>
          </a:xfrm>
          <a:prstGeom prst="rect">
            <a:avLst/>
          </a:prstGeom>
          <a:noFill/>
        </p:spPr>
        <p:txBody>
          <a:bodyPr wrap="none" rtlCol="0">
            <a:spAutoFit/>
          </a:bodyPr>
          <a:lstStyle/>
          <a:p>
            <a:r>
              <a:rPr lang="en-GB" sz="2000" dirty="0"/>
              <a:t>References </a:t>
            </a:r>
          </a:p>
          <a:p>
            <a:r>
              <a:rPr lang="en-GB" sz="1000" dirty="0">
                <a:latin typeface="Times New Roman" panose="02020603050405020304" pitchFamily="18" charset="0"/>
                <a:ea typeface="Times New Roman" panose="02020603050405020304" pitchFamily="18" charset="0"/>
              </a:rPr>
              <a:t>Source: (</a:t>
            </a:r>
            <a:r>
              <a:rPr lang="en-GB" sz="1000" dirty="0" err="1">
                <a:latin typeface="Times New Roman" panose="02020603050405020304" pitchFamily="18" charset="0"/>
                <a:ea typeface="Times New Roman" panose="02020603050405020304" pitchFamily="18" charset="0"/>
              </a:rPr>
              <a:t>Kellagher</a:t>
            </a:r>
            <a:r>
              <a:rPr lang="en-GB" sz="1000" dirty="0">
                <a:latin typeface="Times New Roman" panose="02020603050405020304" pitchFamily="18" charset="0"/>
                <a:ea typeface="Times New Roman" panose="02020603050405020304" pitchFamily="18" charset="0"/>
              </a:rPr>
              <a:t>, 2004).</a:t>
            </a:r>
            <a:endParaRPr lang="en-GB" sz="1000" dirty="0"/>
          </a:p>
        </p:txBody>
      </p:sp>
      <p:pic>
        <p:nvPicPr>
          <p:cNvPr id="14" name="Picture 13">
            <a:extLst>
              <a:ext uri="{FF2B5EF4-FFF2-40B4-BE49-F238E27FC236}">
                <a16:creationId xmlns:a16="http://schemas.microsoft.com/office/drawing/2014/main" id="{F10E6290-AEF0-4FA7-A7BE-1BDA98BA1576}"/>
              </a:ext>
            </a:extLst>
          </p:cNvPr>
          <p:cNvPicPr>
            <a:picLocks noChangeAspect="1"/>
          </p:cNvPicPr>
          <p:nvPr/>
        </p:nvPicPr>
        <p:blipFill>
          <a:blip r:embed="rId5"/>
          <a:stretch>
            <a:fillRect/>
          </a:stretch>
        </p:blipFill>
        <p:spPr>
          <a:xfrm>
            <a:off x="4894966" y="6007938"/>
            <a:ext cx="4128104" cy="2125028"/>
          </a:xfrm>
          <a:prstGeom prst="rect">
            <a:avLst/>
          </a:prstGeom>
        </p:spPr>
      </p:pic>
      <p:sp>
        <p:nvSpPr>
          <p:cNvPr id="15" name="TextBox 14">
            <a:extLst>
              <a:ext uri="{FF2B5EF4-FFF2-40B4-BE49-F238E27FC236}">
                <a16:creationId xmlns:a16="http://schemas.microsoft.com/office/drawing/2014/main" id="{4301322C-E5C6-4E41-8897-2A866AEEA954}"/>
              </a:ext>
            </a:extLst>
          </p:cNvPr>
          <p:cNvSpPr txBox="1"/>
          <p:nvPr/>
        </p:nvSpPr>
        <p:spPr>
          <a:xfrm>
            <a:off x="9419011" y="1554353"/>
            <a:ext cx="3174475" cy="2508379"/>
          </a:xfrm>
          <a:prstGeom prst="rect">
            <a:avLst/>
          </a:prstGeom>
          <a:noFill/>
        </p:spPr>
        <p:txBody>
          <a:bodyPr wrap="square" rtlCol="0">
            <a:spAutoFit/>
          </a:bodyPr>
          <a:lstStyle/>
          <a:p>
            <a:r>
              <a:rPr lang="en-GB" dirty="0"/>
              <a:t>Results</a:t>
            </a:r>
          </a:p>
          <a:p>
            <a:r>
              <a:rPr lang="en-GB" sz="1200" dirty="0"/>
              <a:t>One of the most commonly used suds</a:t>
            </a:r>
          </a:p>
          <a:p>
            <a:r>
              <a:rPr lang="en-GB" sz="1200" dirty="0"/>
              <a:t>By the respondents were the French </a:t>
            </a:r>
          </a:p>
          <a:p>
            <a:r>
              <a:rPr lang="en-GB" sz="1200" dirty="0"/>
              <a:t>Drain, which on large industrial sites</a:t>
            </a:r>
          </a:p>
          <a:p>
            <a:r>
              <a:rPr lang="en-GB" sz="1200" dirty="0"/>
              <a:t>Tend to block and cause a lot of </a:t>
            </a:r>
          </a:p>
          <a:p>
            <a:r>
              <a:rPr lang="en-GB" sz="1200" dirty="0"/>
              <a:t>Localised flooding. Also from the graph</a:t>
            </a:r>
          </a:p>
          <a:p>
            <a:r>
              <a:rPr lang="en-GB" sz="1200" dirty="0"/>
              <a:t>Below you can see that the main barrier</a:t>
            </a:r>
          </a:p>
          <a:p>
            <a:r>
              <a:rPr lang="en-GB" sz="1200" dirty="0"/>
              <a:t>To </a:t>
            </a:r>
            <a:r>
              <a:rPr lang="en-GB" sz="1200" dirty="0" err="1"/>
              <a:t>sud</a:t>
            </a:r>
            <a:r>
              <a:rPr lang="en-GB" sz="1200" dirty="0"/>
              <a:t> construction was maintenance, </a:t>
            </a:r>
          </a:p>
          <a:p>
            <a:r>
              <a:rPr lang="en-GB" sz="1200" dirty="0"/>
              <a:t>Which will eventually become a cost, </a:t>
            </a:r>
          </a:p>
          <a:p>
            <a:r>
              <a:rPr lang="en-GB" sz="1200" dirty="0"/>
              <a:t>And adoption as they may simply not </a:t>
            </a:r>
          </a:p>
          <a:p>
            <a:r>
              <a:rPr lang="en-GB" sz="1200" dirty="0"/>
              <a:t>Have enough space to construct such</a:t>
            </a:r>
          </a:p>
          <a:p>
            <a:r>
              <a:rPr lang="en-GB" sz="1200" dirty="0"/>
              <a:t>Suds </a:t>
            </a:r>
          </a:p>
        </p:txBody>
      </p:sp>
      <p:pic>
        <p:nvPicPr>
          <p:cNvPr id="16" name="Picture 15">
            <a:extLst>
              <a:ext uri="{FF2B5EF4-FFF2-40B4-BE49-F238E27FC236}">
                <a16:creationId xmlns:a16="http://schemas.microsoft.com/office/drawing/2014/main" id="{1721FFFF-26FE-4441-A154-E562B809BBE3}"/>
              </a:ext>
            </a:extLst>
          </p:cNvPr>
          <p:cNvPicPr>
            <a:picLocks noChangeAspect="1"/>
          </p:cNvPicPr>
          <p:nvPr/>
        </p:nvPicPr>
        <p:blipFill>
          <a:blip r:embed="rId6"/>
          <a:stretch>
            <a:fillRect/>
          </a:stretch>
        </p:blipFill>
        <p:spPr>
          <a:xfrm>
            <a:off x="9419012" y="3848353"/>
            <a:ext cx="3174475" cy="2025584"/>
          </a:xfrm>
          <a:prstGeom prst="rect">
            <a:avLst/>
          </a:prstGeom>
        </p:spPr>
      </p:pic>
      <p:sp>
        <p:nvSpPr>
          <p:cNvPr id="17" name="TextBox 16">
            <a:extLst>
              <a:ext uri="{FF2B5EF4-FFF2-40B4-BE49-F238E27FC236}">
                <a16:creationId xmlns:a16="http://schemas.microsoft.com/office/drawing/2014/main" id="{88386E8B-2FAA-4EBA-B198-1939CD1CF688}"/>
              </a:ext>
            </a:extLst>
          </p:cNvPr>
          <p:cNvSpPr txBox="1"/>
          <p:nvPr/>
        </p:nvSpPr>
        <p:spPr>
          <a:xfrm>
            <a:off x="9399719" y="5775957"/>
            <a:ext cx="3401881" cy="3416320"/>
          </a:xfrm>
          <a:prstGeom prst="rect">
            <a:avLst/>
          </a:prstGeom>
          <a:noFill/>
        </p:spPr>
        <p:txBody>
          <a:bodyPr wrap="square" rtlCol="0">
            <a:spAutoFit/>
          </a:bodyPr>
          <a:lstStyle/>
          <a:p>
            <a:r>
              <a:rPr lang="en-GB" sz="2000" dirty="0"/>
              <a:t>Conclusion</a:t>
            </a:r>
          </a:p>
          <a:p>
            <a:r>
              <a:rPr lang="en-GB" sz="1200" dirty="0"/>
              <a:t>The research has found that with the increase of flooding inevitable due to climate change, the need for more sustainable drainage systems is increasing in importance. These systems can help to reduce the current regular occurrence of localised flooding in areas such as the TATA Port Talbot site</a:t>
            </a:r>
            <a:r>
              <a:rPr lang="en-GB" sz="1400" dirty="0"/>
              <a:t>. </a:t>
            </a:r>
          </a:p>
          <a:p>
            <a:endParaRPr lang="en-GB" sz="1400" dirty="0"/>
          </a:p>
          <a:p>
            <a:r>
              <a:rPr lang="en-GB" sz="1200" dirty="0"/>
              <a:t>The research has shown that sustainable drainage systems can cope with and in some cases alleviate the higher risk of pollution to groundwater from industrial areas. It is important that the correct sustainable drainage techniques are chosen within the treatment train to meet this requirement and also that a suitable maintenance regime is established in order to maintain the original pollutant removal qualities of the drainage system </a:t>
            </a:r>
            <a:endParaRPr lang="en-GB" sz="1400" dirty="0"/>
          </a:p>
        </p:txBody>
      </p:sp>
    </p:spTree>
    <p:extLst>
      <p:ext uri="{BB962C8B-B14F-4D97-AF65-F5344CB8AC3E}">
        <p14:creationId xmlns:p14="http://schemas.microsoft.com/office/powerpoint/2010/main" val="1373724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384</TotalTime>
  <Words>526</Words>
  <Application>Microsoft Office PowerPoint</Application>
  <PresentationFormat>A3 Paper (297x420 mm)</PresentationFormat>
  <Paragraphs>133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Symbol</vt:lpstr>
      <vt:lpstr>Times New Roman</vt:lpstr>
      <vt:lpstr>Office Theme</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Nik Whitehead</dc:creator>
  <cp:lastModifiedBy>Thomas Samuel</cp:lastModifiedBy>
  <cp:revision>13</cp:revision>
  <dcterms:created xsi:type="dcterms:W3CDTF">2014-10-01T08:15:24Z</dcterms:created>
  <dcterms:modified xsi:type="dcterms:W3CDTF">2020-05-27T00:49:13Z</dcterms:modified>
</cp:coreProperties>
</file>