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av" ContentType="audio/x-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sldIdLst>
    <p:sldId id="407" r:id="rId5"/>
    <p:sldId id="261" r:id="rId6"/>
    <p:sldId id="280" r:id="rId7"/>
    <p:sldId id="530" r:id="rId8"/>
    <p:sldId id="466" r:id="rId9"/>
    <p:sldId id="467" r:id="rId10"/>
    <p:sldId id="460" r:id="rId11"/>
    <p:sldId id="464" r:id="rId12"/>
    <p:sldId id="461" r:id="rId13"/>
    <p:sldId id="468" r:id="rId14"/>
    <p:sldId id="256" r:id="rId15"/>
    <p:sldId id="387" r:id="rId16"/>
    <p:sldId id="399" r:id="rId17"/>
    <p:sldId id="343" r:id="rId18"/>
    <p:sldId id="33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679"/>
    <p:restoredTop sz="90231"/>
  </p:normalViewPr>
  <p:slideViewPr>
    <p:cSldViewPr snapToGrid="0">
      <p:cViewPr varScale="1">
        <p:scale>
          <a:sx n="101" d="100"/>
          <a:sy n="101" d="100"/>
        </p:scale>
        <p:origin x="4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720C55-9F30-41D7-A1FB-5D655E82701F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630459A-9299-4857-9ADC-9C70ED204211}">
      <dgm:prSet/>
      <dgm:spPr/>
      <dgm:t>
        <a:bodyPr/>
        <a:lstStyle/>
        <a:p>
          <a:r>
            <a:rPr lang="cy-GB"/>
            <a:t>Heloboredasutwyttiwyttieisiauteneugoffi</a:t>
          </a:r>
          <a:endParaRPr lang="en-US"/>
        </a:p>
      </dgm:t>
    </dgm:pt>
    <dgm:pt modelId="{F09220C9-949F-46F2-AF9C-BBAA22472A41}" type="parTrans" cxnId="{83868F37-2F47-43A6-AAB4-97F7DD9D26EF}">
      <dgm:prSet/>
      <dgm:spPr/>
      <dgm:t>
        <a:bodyPr/>
        <a:lstStyle/>
        <a:p>
          <a:endParaRPr lang="en-US"/>
        </a:p>
      </dgm:t>
    </dgm:pt>
    <dgm:pt modelId="{94ADA098-112C-4DD7-89CA-CC33943ECAC7}" type="sibTrans" cxnId="{83868F37-2F47-43A6-AAB4-97F7DD9D26EF}">
      <dgm:prSet/>
      <dgm:spPr/>
      <dgm:t>
        <a:bodyPr/>
        <a:lstStyle/>
        <a:p>
          <a:endParaRPr lang="en-US"/>
        </a:p>
      </dgm:t>
    </dgm:pt>
    <dgm:pt modelId="{D8212E02-2972-4384-9C73-F25179DFDCA2}">
      <dgm:prSet/>
      <dgm:spPr/>
      <dgm:t>
        <a:bodyPr/>
        <a:lstStyle/>
        <a:p>
          <a:r>
            <a:rPr lang="cy-GB" dirty="0"/>
            <a:t>Blewytti’nbyw?wytti’nbywarbwysabertawe?</a:t>
          </a:r>
          <a:endParaRPr lang="en-US" dirty="0"/>
        </a:p>
      </dgm:t>
    </dgm:pt>
    <dgm:pt modelId="{21016D4B-67CB-4B63-90B1-7D34AFDA02E3}" type="parTrans" cxnId="{7B87F14E-B792-4FB4-9935-0445AF207E36}">
      <dgm:prSet/>
      <dgm:spPr/>
      <dgm:t>
        <a:bodyPr/>
        <a:lstStyle/>
        <a:p>
          <a:endParaRPr lang="en-US"/>
        </a:p>
      </dgm:t>
    </dgm:pt>
    <dgm:pt modelId="{7A82385F-D2E8-4EEA-8B0C-699E124B37E2}" type="sibTrans" cxnId="{7B87F14E-B792-4FB4-9935-0445AF207E36}">
      <dgm:prSet/>
      <dgm:spPr/>
      <dgm:t>
        <a:bodyPr/>
        <a:lstStyle/>
        <a:p>
          <a:endParaRPr lang="en-US"/>
        </a:p>
      </dgm:t>
    </dgm:pt>
    <dgm:pt modelId="{25C61329-72B7-4E8E-95E0-31B48754A7F8}">
      <dgm:prSet/>
      <dgm:spPr/>
      <dgm:t>
        <a:bodyPr/>
        <a:lstStyle/>
        <a:p>
          <a:r>
            <a:rPr lang="cy-GB"/>
            <a:t>Gaidegydallaethasiwgrosgwelwchyndda?</a:t>
          </a:r>
          <a:endParaRPr lang="en-US"/>
        </a:p>
      </dgm:t>
    </dgm:pt>
    <dgm:pt modelId="{1555DAED-498D-4615-86C7-715F839D9A75}" type="parTrans" cxnId="{F732A357-2D0D-4C23-A279-627CFC32EFC3}">
      <dgm:prSet/>
      <dgm:spPr/>
      <dgm:t>
        <a:bodyPr/>
        <a:lstStyle/>
        <a:p>
          <a:endParaRPr lang="en-US"/>
        </a:p>
      </dgm:t>
    </dgm:pt>
    <dgm:pt modelId="{D3D41DD7-144D-4953-B066-BC244F5CA164}" type="sibTrans" cxnId="{F732A357-2D0D-4C23-A279-627CFC32EFC3}">
      <dgm:prSet/>
      <dgm:spPr/>
      <dgm:t>
        <a:bodyPr/>
        <a:lstStyle/>
        <a:p>
          <a:endParaRPr lang="en-US"/>
        </a:p>
      </dgm:t>
    </dgm:pt>
    <dgm:pt modelId="{C4CC1186-7601-4CC0-90E1-0F76E09C522C}">
      <dgm:prSet/>
      <dgm:spPr/>
      <dgm:t>
        <a:bodyPr/>
        <a:lstStyle/>
        <a:p>
          <a:r>
            <a:rPr lang="cy-GB" dirty="0"/>
            <a:t>Wytti’ngweithiomewnysgolgynraddneuysgoluwchradd?</a:t>
          </a:r>
          <a:endParaRPr lang="en-US" dirty="0"/>
        </a:p>
      </dgm:t>
    </dgm:pt>
    <dgm:pt modelId="{E7FCA2BC-62F1-47D3-9516-9C5DCBC2FB3D}" type="parTrans" cxnId="{AAB17793-7774-4DEF-B005-6A8CC0669BA9}">
      <dgm:prSet/>
      <dgm:spPr/>
      <dgm:t>
        <a:bodyPr/>
        <a:lstStyle/>
        <a:p>
          <a:endParaRPr lang="en-US"/>
        </a:p>
      </dgm:t>
    </dgm:pt>
    <dgm:pt modelId="{596FA6EA-9C88-43A6-9E16-994698EEAC5E}" type="sibTrans" cxnId="{AAB17793-7774-4DEF-B005-6A8CC0669BA9}">
      <dgm:prSet/>
      <dgm:spPr/>
      <dgm:t>
        <a:bodyPr/>
        <a:lstStyle/>
        <a:p>
          <a:endParaRPr lang="en-US"/>
        </a:p>
      </dgm:t>
    </dgm:pt>
    <dgm:pt modelId="{C609EE87-529D-ED4D-ABF6-C180DB526310}" type="pres">
      <dgm:prSet presAssocID="{BA720C55-9F30-41D7-A1FB-5D655E82701F}" presName="vert0" presStyleCnt="0">
        <dgm:presLayoutVars>
          <dgm:dir/>
          <dgm:animOne val="branch"/>
          <dgm:animLvl val="lvl"/>
        </dgm:presLayoutVars>
      </dgm:prSet>
      <dgm:spPr/>
    </dgm:pt>
    <dgm:pt modelId="{CA6335B2-2A8E-FE41-A56D-F15162AB0468}" type="pres">
      <dgm:prSet presAssocID="{E630459A-9299-4857-9ADC-9C70ED204211}" presName="thickLine" presStyleLbl="alignNode1" presStyleIdx="0" presStyleCnt="4"/>
      <dgm:spPr/>
    </dgm:pt>
    <dgm:pt modelId="{96A5EC6F-00D6-844E-94AD-DD09EA95E923}" type="pres">
      <dgm:prSet presAssocID="{E630459A-9299-4857-9ADC-9C70ED204211}" presName="horz1" presStyleCnt="0"/>
      <dgm:spPr/>
    </dgm:pt>
    <dgm:pt modelId="{73CADB0E-CA27-CE47-823F-82079AF13537}" type="pres">
      <dgm:prSet presAssocID="{E630459A-9299-4857-9ADC-9C70ED204211}" presName="tx1" presStyleLbl="revTx" presStyleIdx="0" presStyleCnt="4"/>
      <dgm:spPr/>
    </dgm:pt>
    <dgm:pt modelId="{B7280540-6F58-A245-984A-384FABDC86FC}" type="pres">
      <dgm:prSet presAssocID="{E630459A-9299-4857-9ADC-9C70ED204211}" presName="vert1" presStyleCnt="0"/>
      <dgm:spPr/>
    </dgm:pt>
    <dgm:pt modelId="{D8A719F7-9FBC-B44A-ACB2-D896F8808F02}" type="pres">
      <dgm:prSet presAssocID="{D8212E02-2972-4384-9C73-F25179DFDCA2}" presName="thickLine" presStyleLbl="alignNode1" presStyleIdx="1" presStyleCnt="4"/>
      <dgm:spPr/>
    </dgm:pt>
    <dgm:pt modelId="{10CBBA28-C4B7-5347-A9F0-423350F3888C}" type="pres">
      <dgm:prSet presAssocID="{D8212E02-2972-4384-9C73-F25179DFDCA2}" presName="horz1" presStyleCnt="0"/>
      <dgm:spPr/>
    </dgm:pt>
    <dgm:pt modelId="{ECB4D24E-E331-DB48-A3EF-0EDB4826ADA9}" type="pres">
      <dgm:prSet presAssocID="{D8212E02-2972-4384-9C73-F25179DFDCA2}" presName="tx1" presStyleLbl="revTx" presStyleIdx="1" presStyleCnt="4"/>
      <dgm:spPr/>
    </dgm:pt>
    <dgm:pt modelId="{2F3309A5-6B34-F34B-B46D-DD5CA5D5FD0A}" type="pres">
      <dgm:prSet presAssocID="{D8212E02-2972-4384-9C73-F25179DFDCA2}" presName="vert1" presStyleCnt="0"/>
      <dgm:spPr/>
    </dgm:pt>
    <dgm:pt modelId="{FD36D8D6-608A-0945-B99E-1AAA11D9DE20}" type="pres">
      <dgm:prSet presAssocID="{25C61329-72B7-4E8E-95E0-31B48754A7F8}" presName="thickLine" presStyleLbl="alignNode1" presStyleIdx="2" presStyleCnt="4"/>
      <dgm:spPr/>
    </dgm:pt>
    <dgm:pt modelId="{5E292AE2-7DD0-7D42-94F6-A02C4590AD6A}" type="pres">
      <dgm:prSet presAssocID="{25C61329-72B7-4E8E-95E0-31B48754A7F8}" presName="horz1" presStyleCnt="0"/>
      <dgm:spPr/>
    </dgm:pt>
    <dgm:pt modelId="{0EEBECA2-95F7-3545-A75D-8624870BA0A2}" type="pres">
      <dgm:prSet presAssocID="{25C61329-72B7-4E8E-95E0-31B48754A7F8}" presName="tx1" presStyleLbl="revTx" presStyleIdx="2" presStyleCnt="4"/>
      <dgm:spPr/>
    </dgm:pt>
    <dgm:pt modelId="{DCA23F57-2198-2D4D-BF64-F8F0F983EFEF}" type="pres">
      <dgm:prSet presAssocID="{25C61329-72B7-4E8E-95E0-31B48754A7F8}" presName="vert1" presStyleCnt="0"/>
      <dgm:spPr/>
    </dgm:pt>
    <dgm:pt modelId="{78C25B4A-AC0F-7C43-ABA5-7991884F5BB7}" type="pres">
      <dgm:prSet presAssocID="{C4CC1186-7601-4CC0-90E1-0F76E09C522C}" presName="thickLine" presStyleLbl="alignNode1" presStyleIdx="3" presStyleCnt="4"/>
      <dgm:spPr/>
    </dgm:pt>
    <dgm:pt modelId="{C00C28B4-9BC2-F64D-94D3-5A9BDB604AD5}" type="pres">
      <dgm:prSet presAssocID="{C4CC1186-7601-4CC0-90E1-0F76E09C522C}" presName="horz1" presStyleCnt="0"/>
      <dgm:spPr/>
    </dgm:pt>
    <dgm:pt modelId="{A0965E22-7E15-B147-BC0E-8778A8C2EF93}" type="pres">
      <dgm:prSet presAssocID="{C4CC1186-7601-4CC0-90E1-0F76E09C522C}" presName="tx1" presStyleLbl="revTx" presStyleIdx="3" presStyleCnt="4"/>
      <dgm:spPr/>
    </dgm:pt>
    <dgm:pt modelId="{9C03E417-ADAB-3F46-9FF2-423124CAA864}" type="pres">
      <dgm:prSet presAssocID="{C4CC1186-7601-4CC0-90E1-0F76E09C522C}" presName="vert1" presStyleCnt="0"/>
      <dgm:spPr/>
    </dgm:pt>
  </dgm:ptLst>
  <dgm:cxnLst>
    <dgm:cxn modelId="{6FE4BF1A-1258-6744-8BE8-F4E30BBC96AC}" type="presOf" srcId="{25C61329-72B7-4E8E-95E0-31B48754A7F8}" destId="{0EEBECA2-95F7-3545-A75D-8624870BA0A2}" srcOrd="0" destOrd="0" presId="urn:microsoft.com/office/officeart/2008/layout/LinedList"/>
    <dgm:cxn modelId="{83868F37-2F47-43A6-AAB4-97F7DD9D26EF}" srcId="{BA720C55-9F30-41D7-A1FB-5D655E82701F}" destId="{E630459A-9299-4857-9ADC-9C70ED204211}" srcOrd="0" destOrd="0" parTransId="{F09220C9-949F-46F2-AF9C-BBAA22472A41}" sibTransId="{94ADA098-112C-4DD7-89CA-CC33943ECAC7}"/>
    <dgm:cxn modelId="{7B87F14E-B792-4FB4-9935-0445AF207E36}" srcId="{BA720C55-9F30-41D7-A1FB-5D655E82701F}" destId="{D8212E02-2972-4384-9C73-F25179DFDCA2}" srcOrd="1" destOrd="0" parTransId="{21016D4B-67CB-4B63-90B1-7D34AFDA02E3}" sibTransId="{7A82385F-D2E8-4EEA-8B0C-699E124B37E2}"/>
    <dgm:cxn modelId="{F732A357-2D0D-4C23-A279-627CFC32EFC3}" srcId="{BA720C55-9F30-41D7-A1FB-5D655E82701F}" destId="{25C61329-72B7-4E8E-95E0-31B48754A7F8}" srcOrd="2" destOrd="0" parTransId="{1555DAED-498D-4615-86C7-715F839D9A75}" sibTransId="{D3D41DD7-144D-4953-B066-BC244F5CA164}"/>
    <dgm:cxn modelId="{1E1CBD8E-B01B-C642-B7B5-838F99102D22}" type="presOf" srcId="{BA720C55-9F30-41D7-A1FB-5D655E82701F}" destId="{C609EE87-529D-ED4D-ABF6-C180DB526310}" srcOrd="0" destOrd="0" presId="urn:microsoft.com/office/officeart/2008/layout/LinedList"/>
    <dgm:cxn modelId="{AAB17793-7774-4DEF-B005-6A8CC0669BA9}" srcId="{BA720C55-9F30-41D7-A1FB-5D655E82701F}" destId="{C4CC1186-7601-4CC0-90E1-0F76E09C522C}" srcOrd="3" destOrd="0" parTransId="{E7FCA2BC-62F1-47D3-9516-9C5DCBC2FB3D}" sibTransId="{596FA6EA-9C88-43A6-9E16-994698EEAC5E}"/>
    <dgm:cxn modelId="{D0A860B8-35AF-154D-9BB9-1EA66A300DD3}" type="presOf" srcId="{D8212E02-2972-4384-9C73-F25179DFDCA2}" destId="{ECB4D24E-E331-DB48-A3EF-0EDB4826ADA9}" srcOrd="0" destOrd="0" presId="urn:microsoft.com/office/officeart/2008/layout/LinedList"/>
    <dgm:cxn modelId="{7DC94EE5-8203-5B47-8585-71996B2ECAD5}" type="presOf" srcId="{C4CC1186-7601-4CC0-90E1-0F76E09C522C}" destId="{A0965E22-7E15-B147-BC0E-8778A8C2EF93}" srcOrd="0" destOrd="0" presId="urn:microsoft.com/office/officeart/2008/layout/LinedList"/>
    <dgm:cxn modelId="{4831CEFB-C847-D240-87A8-1CE72087844B}" type="presOf" srcId="{E630459A-9299-4857-9ADC-9C70ED204211}" destId="{73CADB0E-CA27-CE47-823F-82079AF13537}" srcOrd="0" destOrd="0" presId="urn:microsoft.com/office/officeart/2008/layout/LinedList"/>
    <dgm:cxn modelId="{52329711-7DA7-3C4D-99A8-6CEB7868EFF8}" type="presParOf" srcId="{C609EE87-529D-ED4D-ABF6-C180DB526310}" destId="{CA6335B2-2A8E-FE41-A56D-F15162AB0468}" srcOrd="0" destOrd="0" presId="urn:microsoft.com/office/officeart/2008/layout/LinedList"/>
    <dgm:cxn modelId="{D5D230E0-4A72-C44C-BF6F-D8BDA838C42B}" type="presParOf" srcId="{C609EE87-529D-ED4D-ABF6-C180DB526310}" destId="{96A5EC6F-00D6-844E-94AD-DD09EA95E923}" srcOrd="1" destOrd="0" presId="urn:microsoft.com/office/officeart/2008/layout/LinedList"/>
    <dgm:cxn modelId="{B751BADE-3DB8-D548-AAEB-EE545A9B9ED4}" type="presParOf" srcId="{96A5EC6F-00D6-844E-94AD-DD09EA95E923}" destId="{73CADB0E-CA27-CE47-823F-82079AF13537}" srcOrd="0" destOrd="0" presId="urn:microsoft.com/office/officeart/2008/layout/LinedList"/>
    <dgm:cxn modelId="{E3C97B5B-472B-9046-B958-091CB1C6FAA8}" type="presParOf" srcId="{96A5EC6F-00D6-844E-94AD-DD09EA95E923}" destId="{B7280540-6F58-A245-984A-384FABDC86FC}" srcOrd="1" destOrd="0" presId="urn:microsoft.com/office/officeart/2008/layout/LinedList"/>
    <dgm:cxn modelId="{42E0EF70-6876-7746-967A-9689150AB4FB}" type="presParOf" srcId="{C609EE87-529D-ED4D-ABF6-C180DB526310}" destId="{D8A719F7-9FBC-B44A-ACB2-D896F8808F02}" srcOrd="2" destOrd="0" presId="urn:microsoft.com/office/officeart/2008/layout/LinedList"/>
    <dgm:cxn modelId="{5F59B5D1-63E1-124D-9B3A-9C7E98586C93}" type="presParOf" srcId="{C609EE87-529D-ED4D-ABF6-C180DB526310}" destId="{10CBBA28-C4B7-5347-A9F0-423350F3888C}" srcOrd="3" destOrd="0" presId="urn:microsoft.com/office/officeart/2008/layout/LinedList"/>
    <dgm:cxn modelId="{D009CA0A-339D-B649-AF1A-E85E61CD5735}" type="presParOf" srcId="{10CBBA28-C4B7-5347-A9F0-423350F3888C}" destId="{ECB4D24E-E331-DB48-A3EF-0EDB4826ADA9}" srcOrd="0" destOrd="0" presId="urn:microsoft.com/office/officeart/2008/layout/LinedList"/>
    <dgm:cxn modelId="{84BEF47D-92A4-884E-AFD4-56715DC2CACB}" type="presParOf" srcId="{10CBBA28-C4B7-5347-A9F0-423350F3888C}" destId="{2F3309A5-6B34-F34B-B46D-DD5CA5D5FD0A}" srcOrd="1" destOrd="0" presId="urn:microsoft.com/office/officeart/2008/layout/LinedList"/>
    <dgm:cxn modelId="{847D9A45-F7FA-9A4D-997B-8EE14D27E613}" type="presParOf" srcId="{C609EE87-529D-ED4D-ABF6-C180DB526310}" destId="{FD36D8D6-608A-0945-B99E-1AAA11D9DE20}" srcOrd="4" destOrd="0" presId="urn:microsoft.com/office/officeart/2008/layout/LinedList"/>
    <dgm:cxn modelId="{2AF2E24F-C495-C245-8879-99AD2ADDFC54}" type="presParOf" srcId="{C609EE87-529D-ED4D-ABF6-C180DB526310}" destId="{5E292AE2-7DD0-7D42-94F6-A02C4590AD6A}" srcOrd="5" destOrd="0" presId="urn:microsoft.com/office/officeart/2008/layout/LinedList"/>
    <dgm:cxn modelId="{371206FF-23BE-7449-B922-788FB5A1783A}" type="presParOf" srcId="{5E292AE2-7DD0-7D42-94F6-A02C4590AD6A}" destId="{0EEBECA2-95F7-3545-A75D-8624870BA0A2}" srcOrd="0" destOrd="0" presId="urn:microsoft.com/office/officeart/2008/layout/LinedList"/>
    <dgm:cxn modelId="{E298E4A6-5761-0347-A88E-EAB02C584B0B}" type="presParOf" srcId="{5E292AE2-7DD0-7D42-94F6-A02C4590AD6A}" destId="{DCA23F57-2198-2D4D-BF64-F8F0F983EFEF}" srcOrd="1" destOrd="0" presId="urn:microsoft.com/office/officeart/2008/layout/LinedList"/>
    <dgm:cxn modelId="{62E218F3-4554-D446-ADBE-0C5E8FF2A33E}" type="presParOf" srcId="{C609EE87-529D-ED4D-ABF6-C180DB526310}" destId="{78C25B4A-AC0F-7C43-ABA5-7991884F5BB7}" srcOrd="6" destOrd="0" presId="urn:microsoft.com/office/officeart/2008/layout/LinedList"/>
    <dgm:cxn modelId="{CCC62DA7-E5A7-4E4F-AE87-9813A33D458E}" type="presParOf" srcId="{C609EE87-529D-ED4D-ABF6-C180DB526310}" destId="{C00C28B4-9BC2-F64D-94D3-5A9BDB604AD5}" srcOrd="7" destOrd="0" presId="urn:microsoft.com/office/officeart/2008/layout/LinedList"/>
    <dgm:cxn modelId="{A5EC90CB-F49E-B546-8C65-320D11AD5910}" type="presParOf" srcId="{C00C28B4-9BC2-F64D-94D3-5A9BDB604AD5}" destId="{A0965E22-7E15-B147-BC0E-8778A8C2EF93}" srcOrd="0" destOrd="0" presId="urn:microsoft.com/office/officeart/2008/layout/LinedList"/>
    <dgm:cxn modelId="{226C6D79-FE61-FF4E-8DF3-8F25C0621B99}" type="presParOf" srcId="{C00C28B4-9BC2-F64D-94D3-5A9BDB604AD5}" destId="{9C03E417-ADAB-3F46-9FF2-423124CAA8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6335B2-2A8E-FE41-A56D-F15162AB0468}">
      <dsp:nvSpPr>
        <dsp:cNvPr id="0" name=""/>
        <dsp:cNvSpPr/>
      </dsp:nvSpPr>
      <dsp:spPr>
        <a:xfrm>
          <a:off x="0" y="0"/>
          <a:ext cx="497757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CADB0E-CA27-CE47-823F-82079AF13537}">
      <dsp:nvSpPr>
        <dsp:cNvPr id="0" name=""/>
        <dsp:cNvSpPr/>
      </dsp:nvSpPr>
      <dsp:spPr>
        <a:xfrm>
          <a:off x="0" y="0"/>
          <a:ext cx="4977578" cy="909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/>
            <a:t>Heloboredasutwyttiwyttieisiauteneugoffi</a:t>
          </a:r>
          <a:endParaRPr lang="en-US" sz="1600" kern="1200"/>
        </a:p>
      </dsp:txBody>
      <dsp:txXfrm>
        <a:off x="0" y="0"/>
        <a:ext cx="4977578" cy="909822"/>
      </dsp:txXfrm>
    </dsp:sp>
    <dsp:sp modelId="{D8A719F7-9FBC-B44A-ACB2-D896F8808F02}">
      <dsp:nvSpPr>
        <dsp:cNvPr id="0" name=""/>
        <dsp:cNvSpPr/>
      </dsp:nvSpPr>
      <dsp:spPr>
        <a:xfrm>
          <a:off x="0" y="909822"/>
          <a:ext cx="497757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4D24E-E331-DB48-A3EF-0EDB4826ADA9}">
      <dsp:nvSpPr>
        <dsp:cNvPr id="0" name=""/>
        <dsp:cNvSpPr/>
      </dsp:nvSpPr>
      <dsp:spPr>
        <a:xfrm>
          <a:off x="0" y="909822"/>
          <a:ext cx="4977578" cy="909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Blewytti’nbyw?wytti’nbywarbwysabertawe?</a:t>
          </a:r>
          <a:endParaRPr lang="en-US" sz="1600" kern="1200" dirty="0"/>
        </a:p>
      </dsp:txBody>
      <dsp:txXfrm>
        <a:off x="0" y="909822"/>
        <a:ext cx="4977578" cy="909822"/>
      </dsp:txXfrm>
    </dsp:sp>
    <dsp:sp modelId="{FD36D8D6-608A-0945-B99E-1AAA11D9DE20}">
      <dsp:nvSpPr>
        <dsp:cNvPr id="0" name=""/>
        <dsp:cNvSpPr/>
      </dsp:nvSpPr>
      <dsp:spPr>
        <a:xfrm>
          <a:off x="0" y="1819644"/>
          <a:ext cx="497757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BECA2-95F7-3545-A75D-8624870BA0A2}">
      <dsp:nvSpPr>
        <dsp:cNvPr id="0" name=""/>
        <dsp:cNvSpPr/>
      </dsp:nvSpPr>
      <dsp:spPr>
        <a:xfrm>
          <a:off x="0" y="1819644"/>
          <a:ext cx="4977578" cy="909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/>
            <a:t>Gaidegydallaethasiwgrosgwelwchyndda?</a:t>
          </a:r>
          <a:endParaRPr lang="en-US" sz="1600" kern="1200"/>
        </a:p>
      </dsp:txBody>
      <dsp:txXfrm>
        <a:off x="0" y="1819644"/>
        <a:ext cx="4977578" cy="909822"/>
      </dsp:txXfrm>
    </dsp:sp>
    <dsp:sp modelId="{78C25B4A-AC0F-7C43-ABA5-7991884F5BB7}">
      <dsp:nvSpPr>
        <dsp:cNvPr id="0" name=""/>
        <dsp:cNvSpPr/>
      </dsp:nvSpPr>
      <dsp:spPr>
        <a:xfrm>
          <a:off x="0" y="2729466"/>
          <a:ext cx="497757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965E22-7E15-B147-BC0E-8778A8C2EF93}">
      <dsp:nvSpPr>
        <dsp:cNvPr id="0" name=""/>
        <dsp:cNvSpPr/>
      </dsp:nvSpPr>
      <dsp:spPr>
        <a:xfrm>
          <a:off x="0" y="2729466"/>
          <a:ext cx="4977578" cy="909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Wytti’ngweithiomewnysgolgynraddneuysgoluwchradd?</a:t>
          </a:r>
          <a:endParaRPr lang="en-US" sz="1600" kern="1200" dirty="0"/>
        </a:p>
      </dsp:txBody>
      <dsp:txXfrm>
        <a:off x="0" y="2729466"/>
        <a:ext cx="4977578" cy="9098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DBD208-3C84-8448-8603-C89FCEC0F77D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EB3C0A-A003-DE43-A92C-6592F26BFA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667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EB3C0A-A003-DE43-A92C-6592F26BFAC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5013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>
            <a:extLst>
              <a:ext uri="{FF2B5EF4-FFF2-40B4-BE49-F238E27FC236}">
                <a16:creationId xmlns:a16="http://schemas.microsoft.com/office/drawing/2014/main" id="{C5DBE140-F90C-BBDE-81C5-680E6D9B09A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6" name="Notes Placeholder 2">
            <a:extLst>
              <a:ext uri="{FF2B5EF4-FFF2-40B4-BE49-F238E27FC236}">
                <a16:creationId xmlns:a16="http://schemas.microsoft.com/office/drawing/2014/main" id="{10FF18F5-2763-281A-A695-A2DA1386CA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/>
          </a:p>
        </p:txBody>
      </p:sp>
      <p:sp>
        <p:nvSpPr>
          <p:cNvPr id="16387" name="Slide Number Placeholder 3">
            <a:extLst>
              <a:ext uri="{FF2B5EF4-FFF2-40B4-BE49-F238E27FC236}">
                <a16:creationId xmlns:a16="http://schemas.microsoft.com/office/drawing/2014/main" id="{3B3992B9-4036-66EA-9408-3BC70F5706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4C645A7-AFAE-034C-ADE3-76472EE7BF97}" type="slidenum">
              <a:rPr lang="en-GB" altLang="cy-GB"/>
              <a:pPr>
                <a:spcBef>
                  <a:spcPct val="0"/>
                </a:spcBef>
              </a:pPr>
              <a:t>6</a:t>
            </a:fld>
            <a:endParaRPr lang="en-GB" altLang="cy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2718D-5054-3EA5-CA26-1868F826C9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EE008B-0814-F8EF-ACED-FBAAEA2DB0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414B6D-EFE0-4B16-D69E-A80E1B41E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B42DC-03D6-3D55-359D-1971E7931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51DEC7-BF35-F731-E439-B754F7A4A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458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0671C-592C-7064-2C30-E42CBBE26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DAD3D-7C08-015C-F20F-FC72B21653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BBB55-5858-6680-AA3F-3D50163D8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8E0944-F8AD-7830-E37E-8E1D81F561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97CC3D-1C62-E246-F72E-22AEB2D19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597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1668F-7580-7036-E073-4DF0EBF8B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41E8AB-C106-02E4-5FD3-4D400D33F3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3841E-6FD1-2031-E7A7-E1923DDCE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87C869-3680-5C4C-CAA6-2DDBCDBD3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37505-6587-F3BC-1BCB-2D2B32C4A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525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25D99-4210-3D39-2F06-C04B73905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FBC43-755D-37E3-CB5F-A1699368A8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830C0A-9A37-022B-FD51-55978C0DFE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44C23D-0DB1-20AA-CA8E-ED09B29BA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F5F04E-0F8D-59B5-013C-BE056394D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57002D-3DA6-9EFF-3F4F-D1AAD95A1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158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11E05-2079-685A-08C8-DBBDB0453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A7CD6D-DCDF-6104-01B7-8550900612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DF301E-E7B6-B5A5-6D88-4B3B331F8D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5DE359-D7EC-2684-C857-0CDA11B2E2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887AC3-0A38-0DD6-12E2-397130B93D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33EAC0-3539-983D-F3E6-19034671B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D901C6-C2D2-B05B-46A9-2D58D5531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2F250B-BB52-C722-CB0F-1D57916D7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979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196A2-653A-0995-D9F9-C6AB630A4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BD4EB-4492-4E92-3EB7-D64B99D24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B0D68E-E95C-184C-ACE4-15D40C65B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0AC096-CC7D-0EB4-877A-2C9A4B6AD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165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CBCBDD-9BA2-1C14-4EDF-FB2E77C5F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DEEB75-788A-EA43-C9C9-CEA2D877C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8A3B4A-F3F6-847A-40AF-3A0FA4062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575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D6703-EB8E-95D5-F1AC-D7E47430E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1A6D5-5763-D7AC-DE1E-D0F3CC725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CEC315-698C-2E1A-A381-1E4F1E4532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2FAAC4-BB99-FA7C-2553-B35E7C433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2A3615-1962-A394-87FB-822E89FF4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FDB0A3-720B-8B26-2B6A-CE3D8541B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471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F730B-6EB9-5B2A-8DBB-8E5E71D70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5CB82D-8A1C-96EB-0211-628810FAED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13B0CF-CB00-8636-B170-1B43E292F7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6598BB-68AE-43F3-EA14-1D5D48298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0CF25B-97E0-455A-F7B4-A4311E079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40E48B-879F-CCB2-1E99-DF2B682D0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03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3863D-4F64-95F6-A1CC-4F8FBBD45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DB40D6-1F5F-4B58-F0EB-740795E760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972F46-6CB9-4483-B23B-30F58F209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6DEE6C-B5D5-7877-D439-E42A45AD0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7B0E9-9D7E-7B9F-C0F9-254A391A2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750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9F1BA8-CE78-9185-A165-1493DE8EA7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E735CA-96FC-8606-639F-001EE6939A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5F2359-9239-D239-12B3-0BC53B7C7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0D8E0-E6AA-B70D-1F5E-E4556FE4A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54655-A0D3-B7EB-BC02-4487A6CF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964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702B29-6D4E-5879-F692-1B5C35318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BA073A-CCEF-52F8-E479-AEFD27939C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27A35-1AB0-E798-16F7-3293379871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17DB7B-10D2-AF48-819C-EFF8C27E3F4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01680A-F324-4826-7231-69423F6A5C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F56AA-C71B-88FA-A62E-0FF8B729F1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553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s://adnoddau.canolfanpeniarth.org/map-y-tywydd/" TargetMode="Externa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6.svg"/><Relationship Id="rId7" Type="http://schemas.openxmlformats.org/officeDocument/2006/relationships/image" Target="../media/image19.svg"/><Relationship Id="rId12" Type="http://schemas.openxmlformats.org/officeDocument/2006/relationships/hyperlink" Target="https://www.youtube.com/watch?v=Ur1sciiL2V4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svg"/><Relationship Id="rId5" Type="http://schemas.openxmlformats.org/officeDocument/2006/relationships/image" Target="../media/image17.svg"/><Relationship Id="rId10" Type="http://schemas.openxmlformats.org/officeDocument/2006/relationships/image" Target="../media/image22.png"/><Relationship Id="rId4" Type="http://schemas.openxmlformats.org/officeDocument/2006/relationships/image" Target="../media/image1.png"/><Relationship Id="rId9" Type="http://schemas.openxmlformats.org/officeDocument/2006/relationships/image" Target="../media/image21.sv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>
            <a:extLst>
              <a:ext uri="{FF2B5EF4-FFF2-40B4-BE49-F238E27FC236}">
                <a16:creationId xmlns:a16="http://schemas.microsoft.com/office/drawing/2014/main" id="{C5007445-CF37-2121-AC03-21F4C3D01560}"/>
              </a:ext>
            </a:extLst>
          </p:cNvPr>
          <p:cNvGrpSpPr/>
          <p:nvPr/>
        </p:nvGrpSpPr>
        <p:grpSpPr>
          <a:xfrm>
            <a:off x="432924" y="3518775"/>
            <a:ext cx="2639375" cy="1794426"/>
            <a:chOff x="0" y="0"/>
            <a:chExt cx="1622206" cy="962604"/>
          </a:xfrm>
        </p:grpSpPr>
        <p:pic>
          <p:nvPicPr>
            <p:cNvPr id="8" name="Picture 12">
              <a:extLst>
                <a:ext uri="{FF2B5EF4-FFF2-40B4-BE49-F238E27FC236}">
                  <a16:creationId xmlns:a16="http://schemas.microsoft.com/office/drawing/2014/main" id="{9EA45B20-BB55-FC24-3BA5-651ACAA1796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481302"/>
              <a:ext cx="835746" cy="441552"/>
            </a:xfrm>
            <a:prstGeom prst="rect">
              <a:avLst/>
            </a:prstGeom>
          </p:spPr>
        </p:pic>
        <p:pic>
          <p:nvPicPr>
            <p:cNvPr id="9" name="Picture 13">
              <a:extLst>
                <a:ext uri="{FF2B5EF4-FFF2-40B4-BE49-F238E27FC236}">
                  <a16:creationId xmlns:a16="http://schemas.microsoft.com/office/drawing/2014/main" id="{FD7C4F75-3DED-1C13-3AFB-3DA2139E3AB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786460" y="462829"/>
              <a:ext cx="835746" cy="441552"/>
            </a:xfrm>
            <a:prstGeom prst="rect">
              <a:avLst/>
            </a:prstGeom>
          </p:spPr>
        </p:pic>
        <p:pic>
          <p:nvPicPr>
            <p:cNvPr id="10" name="Picture 14">
              <a:extLst>
                <a:ext uri="{FF2B5EF4-FFF2-40B4-BE49-F238E27FC236}">
                  <a16:creationId xmlns:a16="http://schemas.microsoft.com/office/drawing/2014/main" id="{C158FF6B-E8FE-C2A6-1C2D-CD92CF5DDCB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11977" y="0"/>
              <a:ext cx="948967" cy="962604"/>
            </a:xfrm>
            <a:prstGeom prst="rect">
              <a:avLst/>
            </a:prstGeom>
          </p:spPr>
        </p:pic>
      </p:grpSp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5951978" y="514792"/>
            <a:ext cx="5808042" cy="5590291"/>
            <a:chOff x="30480" y="591820"/>
            <a:chExt cx="12736830" cy="12259310"/>
          </a:xfrm>
        </p:grpSpPr>
        <p:sp>
          <p:nvSpPr>
            <p:cNvPr id="3" name="Freeform 3"/>
            <p:cNvSpPr/>
            <p:nvPr/>
          </p:nvSpPr>
          <p:spPr>
            <a:xfrm>
              <a:off x="30480" y="591820"/>
              <a:ext cx="12736830" cy="12259310"/>
            </a:xfrm>
            <a:custGeom>
              <a:avLst/>
              <a:gdLst/>
              <a:ahLst/>
              <a:cxnLst/>
              <a:rect l="l" t="t" r="r" b="b"/>
              <a:pathLst>
                <a:path w="12736830" h="12259310">
                  <a:moveTo>
                    <a:pt x="11925300" y="4271010"/>
                  </a:moveTo>
                  <a:cubicBezTo>
                    <a:pt x="10819131" y="2120900"/>
                    <a:pt x="8590281" y="544830"/>
                    <a:pt x="6215380" y="297180"/>
                  </a:cubicBezTo>
                  <a:cubicBezTo>
                    <a:pt x="4277360" y="0"/>
                    <a:pt x="3002280" y="913130"/>
                    <a:pt x="1960880" y="2170430"/>
                  </a:cubicBezTo>
                  <a:cubicBezTo>
                    <a:pt x="919480" y="3427730"/>
                    <a:pt x="365760" y="5030470"/>
                    <a:pt x="142240" y="6647180"/>
                  </a:cubicBezTo>
                  <a:cubicBezTo>
                    <a:pt x="24130" y="7500620"/>
                    <a:pt x="0" y="8406130"/>
                    <a:pt x="361950" y="9188450"/>
                  </a:cubicBezTo>
                  <a:cubicBezTo>
                    <a:pt x="820420" y="10180319"/>
                    <a:pt x="1822450" y="10811510"/>
                    <a:pt x="2842260" y="11203940"/>
                  </a:cubicBezTo>
                  <a:cubicBezTo>
                    <a:pt x="5585460" y="12259310"/>
                    <a:pt x="8953500" y="11850370"/>
                    <a:pt x="11088370" y="9828530"/>
                  </a:cubicBezTo>
                  <a:cubicBezTo>
                    <a:pt x="11756390" y="9196070"/>
                    <a:pt x="12303760" y="8403590"/>
                    <a:pt x="12499340" y="7504430"/>
                  </a:cubicBezTo>
                  <a:cubicBezTo>
                    <a:pt x="12736830" y="6413500"/>
                    <a:pt x="12435840" y="5264150"/>
                    <a:pt x="11925300" y="4271010"/>
                  </a:cubicBezTo>
                  <a:close/>
                </a:path>
              </a:pathLst>
            </a:custGeom>
            <a:blipFill>
              <a:blip r:embed="rId6"/>
              <a:stretch>
                <a:fillRect l="-16095" t="1963" r="-15382" b="4010"/>
              </a:stretch>
            </a:blipFill>
          </p:spPr>
        </p:sp>
      </p:grpSp>
      <p:sp>
        <p:nvSpPr>
          <p:cNvPr id="4" name="TextBox 9">
            <a:extLst>
              <a:ext uri="{FF2B5EF4-FFF2-40B4-BE49-F238E27FC236}">
                <a16:creationId xmlns:a16="http://schemas.microsoft.com/office/drawing/2014/main" id="{10C2005C-F920-060F-C331-86E6DD7A705D}"/>
              </a:ext>
            </a:extLst>
          </p:cNvPr>
          <p:cNvSpPr txBox="1"/>
          <p:nvPr/>
        </p:nvSpPr>
        <p:spPr>
          <a:xfrm>
            <a:off x="1088582" y="1199615"/>
            <a:ext cx="5007418" cy="83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474"/>
              </a:lnSpc>
            </a:pPr>
            <a:r>
              <a:rPr lang="en-US" sz="5781" b="1" dirty="0">
                <a:solidFill>
                  <a:srgbClr val="FF3C00"/>
                </a:solidFill>
                <a:latin typeface="Rubik Medium Bold"/>
              </a:rPr>
              <a:t>Bore da</a:t>
            </a:r>
          </a:p>
        </p:txBody>
      </p:sp>
    </p:spTree>
    <p:extLst>
      <p:ext uri="{BB962C8B-B14F-4D97-AF65-F5344CB8AC3E}">
        <p14:creationId xmlns:p14="http://schemas.microsoft.com/office/powerpoint/2010/main" val="25966019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88" name="Group 48">
            <a:extLst>
              <a:ext uri="{FF2B5EF4-FFF2-40B4-BE49-F238E27FC236}">
                <a16:creationId xmlns:a16="http://schemas.microsoft.com/office/drawing/2014/main" id="{AB22B116-BED1-CA48-B7B8-CE4F4FA13CB0}"/>
              </a:ext>
            </a:extLst>
          </p:cNvPr>
          <p:cNvGraphicFramePr>
            <a:graphicFrameLocks noGrp="1"/>
          </p:cNvGraphicFramePr>
          <p:nvPr/>
        </p:nvGraphicFramePr>
        <p:xfrm>
          <a:off x="1524000" y="0"/>
          <a:ext cx="9144000" cy="6858000"/>
        </p:xfrm>
        <a:graphic>
          <a:graphicData uri="http://schemas.openxmlformats.org/drawingml/2006/table">
            <a:tbl>
              <a:tblPr/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371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dd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ng</a:t>
                      </a:r>
                      <a:endParaRPr kumimoji="0" lang="cy-GB" sz="8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</a:t>
                      </a:r>
                      <a:endParaRPr kumimoji="0" lang="cy-GB" sz="8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  <a:endParaRPr kumimoji="0" lang="cy-GB" sz="8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088" name="WordArt 41">
            <a:extLst>
              <a:ext uri="{FF2B5EF4-FFF2-40B4-BE49-F238E27FC236}">
                <a16:creationId xmlns:a16="http://schemas.microsoft.com/office/drawing/2014/main" id="{45343CD6-A791-7C4D-B4B2-F3E95540D599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5943600" y="3106739"/>
            <a:ext cx="304800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c</a:t>
            </a:r>
          </a:p>
        </p:txBody>
      </p:sp>
      <p:sp>
        <p:nvSpPr>
          <p:cNvPr id="2089" name="WordArt 43">
            <a:extLst>
              <a:ext uri="{FF2B5EF4-FFF2-40B4-BE49-F238E27FC236}">
                <a16:creationId xmlns:a16="http://schemas.microsoft.com/office/drawing/2014/main" id="{8FEC29B8-38B0-7546-9C01-6056C02C82C2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5919789" y="3106739"/>
            <a:ext cx="352425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C</a:t>
            </a:r>
          </a:p>
        </p:txBody>
      </p:sp>
      <p:sp>
        <p:nvSpPr>
          <p:cNvPr id="2090" name="WordArt 45">
            <a:extLst>
              <a:ext uri="{FF2B5EF4-FFF2-40B4-BE49-F238E27FC236}">
                <a16:creationId xmlns:a16="http://schemas.microsoft.com/office/drawing/2014/main" id="{B954ACB0-FE41-664D-8F7D-C1D19C00861E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5919789" y="3106739"/>
            <a:ext cx="352425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C</a:t>
            </a:r>
          </a:p>
        </p:txBody>
      </p:sp>
      <p:sp>
        <p:nvSpPr>
          <p:cNvPr id="2091" name="WordArt 47">
            <a:extLst>
              <a:ext uri="{FF2B5EF4-FFF2-40B4-BE49-F238E27FC236}">
                <a16:creationId xmlns:a16="http://schemas.microsoft.com/office/drawing/2014/main" id="{8E430C52-61ED-D248-827D-5752F2DA39BD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5919789" y="3106739"/>
            <a:ext cx="352425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1591289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ᐈ Cow snakes stock pictures, Royalty Free snake face images | download on  Depositphotos®">
            <a:extLst>
              <a:ext uri="{FF2B5EF4-FFF2-40B4-BE49-F238E27FC236}">
                <a16:creationId xmlns:a16="http://schemas.microsoft.com/office/drawing/2014/main" id="{43851954-3896-254A-BC40-E85B45FEB6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5" r="1030" b="-3"/>
          <a:stretch/>
        </p:blipFill>
        <p:spPr bwMode="auto"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D92F1632-EB80-4532-A894-636BC5F0FC1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0574" y="2421682"/>
          <a:ext cx="4977578" cy="363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1587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8E5B7-AC61-97CD-3EF1-566B8D63C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Geirfa peli eira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40A14-4899-401F-10C6-7D6668F2AE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US" sz="2200"/>
          </a:p>
        </p:txBody>
      </p:sp>
      <p:pic>
        <p:nvPicPr>
          <p:cNvPr id="4098" name="Picture 2" descr="scrunched up paper? - Modeling - Blender Artists Community">
            <a:extLst>
              <a:ext uri="{FF2B5EF4-FFF2-40B4-BE49-F238E27FC236}">
                <a16:creationId xmlns:a16="http://schemas.microsoft.com/office/drawing/2014/main" id="{DBFF53C0-3696-1C38-5979-356E6D7D37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13" r="1" b="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6283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 Box 2">
            <a:extLst>
              <a:ext uri="{FF2B5EF4-FFF2-40B4-BE49-F238E27FC236}">
                <a16:creationId xmlns:a16="http://schemas.microsoft.com/office/drawing/2014/main" id="{17D88F73-C116-D622-5DFE-3D8BDD4005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620714"/>
            <a:ext cx="9144000" cy="3354387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cy-GB" sz="10600" b="1">
                <a:solidFill>
                  <a:schemeClr val="bg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Yn erbyn y llygoden</a:t>
            </a:r>
          </a:p>
        </p:txBody>
      </p:sp>
      <p:sp>
        <p:nvSpPr>
          <p:cNvPr id="14338" name="Freeform 3">
            <a:extLst>
              <a:ext uri="{FF2B5EF4-FFF2-40B4-BE49-F238E27FC236}">
                <a16:creationId xmlns:a16="http://schemas.microsoft.com/office/drawing/2014/main" id="{FE42336B-6D51-BD16-706E-B0C390B623A5}"/>
              </a:ext>
            </a:extLst>
          </p:cNvPr>
          <p:cNvSpPr>
            <a:spLocks/>
          </p:cNvSpPr>
          <p:nvPr/>
        </p:nvSpPr>
        <p:spPr bwMode="auto">
          <a:xfrm>
            <a:off x="2678113" y="4724401"/>
            <a:ext cx="969962" cy="1152525"/>
          </a:xfrm>
          <a:custGeom>
            <a:avLst/>
            <a:gdLst>
              <a:gd name="T0" fmla="*/ 2147483646 w 229"/>
              <a:gd name="T1" fmla="*/ 2147483646 h 272"/>
              <a:gd name="T2" fmla="*/ 2147483646 w 229"/>
              <a:gd name="T3" fmla="*/ 2147483646 h 272"/>
              <a:gd name="T4" fmla="*/ 2147483646 w 229"/>
              <a:gd name="T5" fmla="*/ 2147483646 h 272"/>
              <a:gd name="T6" fmla="*/ 2147483646 w 229"/>
              <a:gd name="T7" fmla="*/ 2147483646 h 272"/>
              <a:gd name="T8" fmla="*/ 2147483646 w 229"/>
              <a:gd name="T9" fmla="*/ 2147483646 h 272"/>
              <a:gd name="T10" fmla="*/ 2147483646 w 229"/>
              <a:gd name="T11" fmla="*/ 2147483646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pic>
        <p:nvPicPr>
          <p:cNvPr id="17427" name="Picture 19" descr="speedygonzalez3">
            <a:extLst>
              <a:ext uri="{FF2B5EF4-FFF2-40B4-BE49-F238E27FC236}">
                <a16:creationId xmlns:a16="http://schemas.microsoft.com/office/drawing/2014/main" id="{2222A95E-CB33-C861-3CD2-4BAD53B3DBFC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013" y="4797426"/>
            <a:ext cx="760412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Freeform 11">
            <a:extLst>
              <a:ext uri="{FF2B5EF4-FFF2-40B4-BE49-F238E27FC236}">
                <a16:creationId xmlns:a16="http://schemas.microsoft.com/office/drawing/2014/main" id="{59E17ED2-21C8-09D1-B4EE-753FB1CA2479}"/>
              </a:ext>
            </a:extLst>
          </p:cNvPr>
          <p:cNvSpPr>
            <a:spLocks/>
          </p:cNvSpPr>
          <p:nvPr/>
        </p:nvSpPr>
        <p:spPr bwMode="auto">
          <a:xfrm>
            <a:off x="1524000" y="4581526"/>
            <a:ext cx="1403350" cy="1368425"/>
          </a:xfrm>
          <a:custGeom>
            <a:avLst/>
            <a:gdLst>
              <a:gd name="T0" fmla="*/ 0 w 506"/>
              <a:gd name="T1" fmla="*/ 2147483646 h 272"/>
              <a:gd name="T2" fmla="*/ 2147483646 w 506"/>
              <a:gd name="T3" fmla="*/ 2147483646 h 272"/>
              <a:gd name="T4" fmla="*/ 2147483646 w 506"/>
              <a:gd name="T5" fmla="*/ 2147483646 h 272"/>
              <a:gd name="T6" fmla="*/ 0 w 506"/>
              <a:gd name="T7" fmla="*/ 0 h 272"/>
              <a:gd name="T8" fmla="*/ 0 w 506"/>
              <a:gd name="T9" fmla="*/ 2147483646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341" name="Freeform 21">
            <a:extLst>
              <a:ext uri="{FF2B5EF4-FFF2-40B4-BE49-F238E27FC236}">
                <a16:creationId xmlns:a16="http://schemas.microsoft.com/office/drawing/2014/main" id="{BC5FF627-023F-321E-C4C7-E254BE27A2F9}"/>
              </a:ext>
            </a:extLst>
          </p:cNvPr>
          <p:cNvSpPr>
            <a:spLocks/>
          </p:cNvSpPr>
          <p:nvPr/>
        </p:nvSpPr>
        <p:spPr bwMode="auto">
          <a:xfrm>
            <a:off x="1524000" y="4652964"/>
            <a:ext cx="1403350" cy="1368425"/>
          </a:xfrm>
          <a:custGeom>
            <a:avLst/>
            <a:gdLst>
              <a:gd name="T0" fmla="*/ 0 w 506"/>
              <a:gd name="T1" fmla="*/ 2147483646 h 272"/>
              <a:gd name="T2" fmla="*/ 2147483646 w 506"/>
              <a:gd name="T3" fmla="*/ 2147483646 h 272"/>
              <a:gd name="T4" fmla="*/ 2147483646 w 506"/>
              <a:gd name="T5" fmla="*/ 2147483646 h 272"/>
              <a:gd name="T6" fmla="*/ 0 w 506"/>
              <a:gd name="T7" fmla="*/ 0 h 272"/>
              <a:gd name="T8" fmla="*/ 0 w 506"/>
              <a:gd name="T9" fmla="*/ 2147483646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L -1.20295 0.00532 " pathEditMode="relative" rAng="0" ptsTypes="AA">
                                      <p:cBhvr>
                                        <p:cTn id="6" dur="10000" fill="hold"/>
                                        <p:tgtEl>
                                          <p:spTgt spid="174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156" y="2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t_song2_garage_ba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Freeform 3">
            <a:extLst>
              <a:ext uri="{FF2B5EF4-FFF2-40B4-BE49-F238E27FC236}">
                <a16:creationId xmlns:a16="http://schemas.microsoft.com/office/drawing/2014/main" id="{07D26AB1-A6FF-84AC-7BE0-EA637632097A}"/>
              </a:ext>
            </a:extLst>
          </p:cNvPr>
          <p:cNvSpPr>
            <a:spLocks/>
          </p:cNvSpPr>
          <p:nvPr/>
        </p:nvSpPr>
        <p:spPr bwMode="auto">
          <a:xfrm>
            <a:off x="2678113" y="4724401"/>
            <a:ext cx="969962" cy="1152525"/>
          </a:xfrm>
          <a:custGeom>
            <a:avLst/>
            <a:gdLst>
              <a:gd name="T0" fmla="*/ 2147483646 w 229"/>
              <a:gd name="T1" fmla="*/ 2147483646 h 272"/>
              <a:gd name="T2" fmla="*/ 2147483646 w 229"/>
              <a:gd name="T3" fmla="*/ 2147483646 h 272"/>
              <a:gd name="T4" fmla="*/ 2147483646 w 229"/>
              <a:gd name="T5" fmla="*/ 2147483646 h 272"/>
              <a:gd name="T6" fmla="*/ 2147483646 w 229"/>
              <a:gd name="T7" fmla="*/ 2147483646 h 272"/>
              <a:gd name="T8" fmla="*/ 2147483646 w 229"/>
              <a:gd name="T9" fmla="*/ 2147483646 h 272"/>
              <a:gd name="T10" fmla="*/ 2147483646 w 229"/>
              <a:gd name="T11" fmla="*/ 2147483646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pic>
        <p:nvPicPr>
          <p:cNvPr id="31748" name="Picture 4" descr="speedygonzalez3">
            <a:extLst>
              <a:ext uri="{FF2B5EF4-FFF2-40B4-BE49-F238E27FC236}">
                <a16:creationId xmlns:a16="http://schemas.microsoft.com/office/drawing/2014/main" id="{E53E4399-34DC-5B43-3DE4-B60FC36C8B52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1988" y="4941888"/>
            <a:ext cx="760412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Freeform 5">
            <a:extLst>
              <a:ext uri="{FF2B5EF4-FFF2-40B4-BE49-F238E27FC236}">
                <a16:creationId xmlns:a16="http://schemas.microsoft.com/office/drawing/2014/main" id="{6A529A65-868F-C6B9-2D4A-74D574F8774B}"/>
              </a:ext>
            </a:extLst>
          </p:cNvPr>
          <p:cNvSpPr>
            <a:spLocks/>
          </p:cNvSpPr>
          <p:nvPr/>
        </p:nvSpPr>
        <p:spPr bwMode="auto">
          <a:xfrm>
            <a:off x="1524000" y="4581526"/>
            <a:ext cx="1403350" cy="1368425"/>
          </a:xfrm>
          <a:custGeom>
            <a:avLst/>
            <a:gdLst>
              <a:gd name="T0" fmla="*/ 0 w 506"/>
              <a:gd name="T1" fmla="*/ 2147483646 h 272"/>
              <a:gd name="T2" fmla="*/ 2147483646 w 506"/>
              <a:gd name="T3" fmla="*/ 2147483646 h 272"/>
              <a:gd name="T4" fmla="*/ 2147483646 w 506"/>
              <a:gd name="T5" fmla="*/ 2147483646 h 272"/>
              <a:gd name="T6" fmla="*/ 0 w 506"/>
              <a:gd name="T7" fmla="*/ 0 h 272"/>
              <a:gd name="T8" fmla="*/ 0 w 506"/>
              <a:gd name="T9" fmla="*/ 2147483646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64" name="Freeform 6">
            <a:extLst>
              <a:ext uri="{FF2B5EF4-FFF2-40B4-BE49-F238E27FC236}">
                <a16:creationId xmlns:a16="http://schemas.microsoft.com/office/drawing/2014/main" id="{50C5B6E7-5DD3-6429-D423-633E909041AD}"/>
              </a:ext>
            </a:extLst>
          </p:cNvPr>
          <p:cNvSpPr>
            <a:spLocks/>
          </p:cNvSpPr>
          <p:nvPr/>
        </p:nvSpPr>
        <p:spPr bwMode="auto">
          <a:xfrm>
            <a:off x="1524000" y="4652964"/>
            <a:ext cx="1403350" cy="1368425"/>
          </a:xfrm>
          <a:custGeom>
            <a:avLst/>
            <a:gdLst>
              <a:gd name="T0" fmla="*/ 0 w 506"/>
              <a:gd name="T1" fmla="*/ 2147483646 h 272"/>
              <a:gd name="T2" fmla="*/ 2147483646 w 506"/>
              <a:gd name="T3" fmla="*/ 2147483646 h 272"/>
              <a:gd name="T4" fmla="*/ 2147483646 w 506"/>
              <a:gd name="T5" fmla="*/ 2147483646 h 272"/>
              <a:gd name="T6" fmla="*/ 0 w 506"/>
              <a:gd name="T7" fmla="*/ 0 h 272"/>
              <a:gd name="T8" fmla="*/ 0 w 506"/>
              <a:gd name="T9" fmla="*/ 2147483646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1" name="Rectangle 7">
            <a:extLst>
              <a:ext uri="{FF2B5EF4-FFF2-40B4-BE49-F238E27FC236}">
                <a16:creationId xmlns:a16="http://schemas.microsoft.com/office/drawing/2014/main" id="{86ACC004-CE80-0C5B-9305-C57BB8067B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1" y="333375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15366" name="Rectangle 8" descr="Medium wood">
            <a:extLst>
              <a:ext uri="{FF2B5EF4-FFF2-40B4-BE49-F238E27FC236}">
                <a16:creationId xmlns:a16="http://schemas.microsoft.com/office/drawing/2014/main" id="{21ECE217-7A2C-6BA7-E854-861AC03C3B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4" y="4149726"/>
            <a:ext cx="6624637" cy="144463"/>
          </a:xfrm>
          <a:prstGeom prst="rect">
            <a:avLst/>
          </a:prstGeom>
          <a:blipFill dpi="0" rotWithShape="1">
            <a:blip r:embed="rId5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cy-GB" sz="2400"/>
          </a:p>
        </p:txBody>
      </p:sp>
      <p:sp>
        <p:nvSpPr>
          <p:cNvPr id="31753" name="Rectangle 9">
            <a:extLst>
              <a:ext uri="{FF2B5EF4-FFF2-40B4-BE49-F238E27FC236}">
                <a16:creationId xmlns:a16="http://schemas.microsoft.com/office/drawing/2014/main" id="{A9BAB3C1-A0EE-C777-99D4-C4ABE6A3A9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4" y="4078289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72714" name="Text Box 11">
            <a:extLst>
              <a:ext uri="{FF2B5EF4-FFF2-40B4-BE49-F238E27FC236}">
                <a16:creationId xmlns:a16="http://schemas.microsoft.com/office/drawing/2014/main" id="{86095848-80A1-62E0-9A23-A1C8F905DD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8" y="454026"/>
            <a:ext cx="3276600" cy="1230313"/>
          </a:xfrm>
          <a:prstGeom prst="rect">
            <a:avLst/>
          </a:prstGeom>
          <a:solidFill>
            <a:schemeClr val="accent4">
              <a:lumMod val="95000"/>
              <a:lumOff val="5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 algn="ctr" eaLnBrk="1" hangingPunct="1">
              <a:lnSpc>
                <a:spcPct val="135000"/>
              </a:lnSpc>
              <a:defRPr/>
            </a:pP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Tuesday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.</a:t>
            </a:r>
            <a:endParaRPr lang="en-GB" sz="60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1" name="Text Box 11">
            <a:extLst>
              <a:ext uri="{FF2B5EF4-FFF2-40B4-BE49-F238E27FC236}">
                <a16:creationId xmlns:a16="http://schemas.microsoft.com/office/drawing/2014/main" id="{1C01007B-EE76-806E-9CAA-30F400F4E7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1814" y="1989138"/>
            <a:ext cx="6143625" cy="1230312"/>
          </a:xfrm>
          <a:prstGeom prst="rect">
            <a:avLst/>
          </a:prstGeom>
          <a:solidFill>
            <a:schemeClr val="accent4">
              <a:lumMod val="95000"/>
              <a:lumOff val="5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 eaLnBrk="1" hangingPunct="1">
              <a:lnSpc>
                <a:spcPct val="135000"/>
              </a:lnSpc>
              <a:defRPr/>
            </a:pP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Dydd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Mawrth</a:t>
            </a:r>
            <a:endParaRPr lang="en-GB" sz="60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B71F2FC-EBDD-049C-2E7A-5899239F200B}"/>
              </a:ext>
            </a:extLst>
          </p:cNvPr>
          <p:cNvSpPr/>
          <p:nvPr/>
        </p:nvSpPr>
        <p:spPr>
          <a:xfrm>
            <a:off x="1738313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7200" b="1" dirty="0">
                <a:solidFill>
                  <a:srgbClr val="FF0000"/>
                </a:solidFill>
                <a:latin typeface="Calibri" pitchFamily="34" charset="0"/>
              </a:rPr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L -1.20295 0.00532 " pathEditMode="relative" rAng="0" ptsTypes="AA">
                                      <p:cBhvr>
                                        <p:cTn id="6" dur="10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156" y="2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t_song2_garage_ba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Freeform 3">
            <a:extLst>
              <a:ext uri="{FF2B5EF4-FFF2-40B4-BE49-F238E27FC236}">
                <a16:creationId xmlns:a16="http://schemas.microsoft.com/office/drawing/2014/main" id="{797743B7-4E1D-2646-F727-FD19EE564130}"/>
              </a:ext>
            </a:extLst>
          </p:cNvPr>
          <p:cNvSpPr>
            <a:spLocks/>
          </p:cNvSpPr>
          <p:nvPr/>
        </p:nvSpPr>
        <p:spPr bwMode="auto">
          <a:xfrm>
            <a:off x="2678113" y="4724401"/>
            <a:ext cx="969962" cy="1152525"/>
          </a:xfrm>
          <a:custGeom>
            <a:avLst/>
            <a:gdLst>
              <a:gd name="T0" fmla="*/ 2147483646 w 229"/>
              <a:gd name="T1" fmla="*/ 2147483646 h 272"/>
              <a:gd name="T2" fmla="*/ 2147483646 w 229"/>
              <a:gd name="T3" fmla="*/ 2147483646 h 272"/>
              <a:gd name="T4" fmla="*/ 2147483646 w 229"/>
              <a:gd name="T5" fmla="*/ 2147483646 h 272"/>
              <a:gd name="T6" fmla="*/ 2147483646 w 229"/>
              <a:gd name="T7" fmla="*/ 2147483646 h 272"/>
              <a:gd name="T8" fmla="*/ 2147483646 w 229"/>
              <a:gd name="T9" fmla="*/ 2147483646 h 272"/>
              <a:gd name="T10" fmla="*/ 2147483646 w 229"/>
              <a:gd name="T11" fmla="*/ 2147483646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pic>
        <p:nvPicPr>
          <p:cNvPr id="31748" name="Picture 4" descr="speedygonzalez3">
            <a:extLst>
              <a:ext uri="{FF2B5EF4-FFF2-40B4-BE49-F238E27FC236}">
                <a16:creationId xmlns:a16="http://schemas.microsoft.com/office/drawing/2014/main" id="{61E57CB8-EED6-B085-0706-677807630C0F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1988" y="4941888"/>
            <a:ext cx="760412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Freeform 5">
            <a:extLst>
              <a:ext uri="{FF2B5EF4-FFF2-40B4-BE49-F238E27FC236}">
                <a16:creationId xmlns:a16="http://schemas.microsoft.com/office/drawing/2014/main" id="{32D578B6-9FE2-050F-0D9D-A0C59B6D5447}"/>
              </a:ext>
            </a:extLst>
          </p:cNvPr>
          <p:cNvSpPr>
            <a:spLocks/>
          </p:cNvSpPr>
          <p:nvPr/>
        </p:nvSpPr>
        <p:spPr bwMode="auto">
          <a:xfrm>
            <a:off x="1524000" y="4581526"/>
            <a:ext cx="1403350" cy="1368425"/>
          </a:xfrm>
          <a:custGeom>
            <a:avLst/>
            <a:gdLst>
              <a:gd name="T0" fmla="*/ 0 w 506"/>
              <a:gd name="T1" fmla="*/ 2147483646 h 272"/>
              <a:gd name="T2" fmla="*/ 2147483646 w 506"/>
              <a:gd name="T3" fmla="*/ 2147483646 h 272"/>
              <a:gd name="T4" fmla="*/ 2147483646 w 506"/>
              <a:gd name="T5" fmla="*/ 2147483646 h 272"/>
              <a:gd name="T6" fmla="*/ 0 w 506"/>
              <a:gd name="T7" fmla="*/ 0 h 272"/>
              <a:gd name="T8" fmla="*/ 0 w 506"/>
              <a:gd name="T9" fmla="*/ 2147483646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2" name="Freeform 6">
            <a:extLst>
              <a:ext uri="{FF2B5EF4-FFF2-40B4-BE49-F238E27FC236}">
                <a16:creationId xmlns:a16="http://schemas.microsoft.com/office/drawing/2014/main" id="{189CC07E-7365-8E13-C798-7A1F03FE9A58}"/>
              </a:ext>
            </a:extLst>
          </p:cNvPr>
          <p:cNvSpPr>
            <a:spLocks/>
          </p:cNvSpPr>
          <p:nvPr/>
        </p:nvSpPr>
        <p:spPr bwMode="auto">
          <a:xfrm>
            <a:off x="1524000" y="4652964"/>
            <a:ext cx="1403350" cy="1368425"/>
          </a:xfrm>
          <a:custGeom>
            <a:avLst/>
            <a:gdLst>
              <a:gd name="T0" fmla="*/ 0 w 506"/>
              <a:gd name="T1" fmla="*/ 2147483646 h 272"/>
              <a:gd name="T2" fmla="*/ 2147483646 w 506"/>
              <a:gd name="T3" fmla="*/ 2147483646 h 272"/>
              <a:gd name="T4" fmla="*/ 2147483646 w 506"/>
              <a:gd name="T5" fmla="*/ 2147483646 h 272"/>
              <a:gd name="T6" fmla="*/ 0 w 506"/>
              <a:gd name="T7" fmla="*/ 0 h 272"/>
              <a:gd name="T8" fmla="*/ 0 w 506"/>
              <a:gd name="T9" fmla="*/ 2147483646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1" name="Rectangle 7">
            <a:extLst>
              <a:ext uri="{FF2B5EF4-FFF2-40B4-BE49-F238E27FC236}">
                <a16:creationId xmlns:a16="http://schemas.microsoft.com/office/drawing/2014/main" id="{E4DDC03C-5124-95AE-E8BA-E401BA4A16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1" y="333375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17414" name="Rectangle 8" descr="Medium wood">
            <a:extLst>
              <a:ext uri="{FF2B5EF4-FFF2-40B4-BE49-F238E27FC236}">
                <a16:creationId xmlns:a16="http://schemas.microsoft.com/office/drawing/2014/main" id="{D4519A67-423C-AEF7-7163-2671193C3F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4" y="4149726"/>
            <a:ext cx="6624637" cy="144463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cy-GB" sz="2400"/>
          </a:p>
        </p:txBody>
      </p:sp>
      <p:sp>
        <p:nvSpPr>
          <p:cNvPr id="31753" name="Rectangle 9">
            <a:extLst>
              <a:ext uri="{FF2B5EF4-FFF2-40B4-BE49-F238E27FC236}">
                <a16:creationId xmlns:a16="http://schemas.microsoft.com/office/drawing/2014/main" id="{8415C62D-1309-D440-2B48-44A81E9EC5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4" y="4078289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72714" name="Text Box 11">
            <a:extLst>
              <a:ext uri="{FF2B5EF4-FFF2-40B4-BE49-F238E27FC236}">
                <a16:creationId xmlns:a16="http://schemas.microsoft.com/office/drawing/2014/main" id="{BE495F1D-21FC-3CCE-9413-36B78155EF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8" y="454026"/>
            <a:ext cx="6096000" cy="1230313"/>
          </a:xfrm>
          <a:prstGeom prst="rect">
            <a:avLst/>
          </a:prstGeom>
          <a:solidFill>
            <a:schemeClr val="accent4">
              <a:lumMod val="95000"/>
              <a:lumOff val="5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 algn="ctr" eaLnBrk="1" hangingPunct="1">
              <a:lnSpc>
                <a:spcPct val="135000"/>
              </a:lnSpc>
              <a:defRPr/>
            </a:pP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It’s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raining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.</a:t>
            </a:r>
            <a:endParaRPr lang="en-GB" sz="60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1" name="Text Box 11">
            <a:extLst>
              <a:ext uri="{FF2B5EF4-FFF2-40B4-BE49-F238E27FC236}">
                <a16:creationId xmlns:a16="http://schemas.microsoft.com/office/drawing/2014/main" id="{E4C4B0B1-E822-974F-57A1-3F43DA5E1A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9" y="2098178"/>
            <a:ext cx="6143625" cy="1002710"/>
          </a:xfrm>
          <a:prstGeom prst="rect">
            <a:avLst/>
          </a:prstGeom>
          <a:solidFill>
            <a:schemeClr val="accent4">
              <a:lumMod val="95000"/>
              <a:lumOff val="5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 eaLnBrk="1" hangingPunct="1">
              <a:lnSpc>
                <a:spcPct val="135000"/>
              </a:lnSpc>
              <a:defRPr/>
            </a:pPr>
            <a:r>
              <a:rPr lang="es-ES_tradnl" sz="48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Mae </a:t>
            </a:r>
            <a:r>
              <a:rPr lang="es-ES_tradnl" sz="48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hi’n</a:t>
            </a:r>
            <a:r>
              <a:rPr lang="es-ES_tradnl" sz="48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48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bwrw</a:t>
            </a:r>
            <a:r>
              <a:rPr lang="es-ES_tradnl" sz="48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48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glaw</a:t>
            </a:r>
            <a:r>
              <a:rPr lang="es-ES_tradnl" sz="48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.</a:t>
            </a:r>
            <a:endParaRPr lang="en-GB" sz="48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47B9763-F0F3-AF84-0AD7-0D3280F4E2D0}"/>
              </a:ext>
            </a:extLst>
          </p:cNvPr>
          <p:cNvSpPr/>
          <p:nvPr/>
        </p:nvSpPr>
        <p:spPr>
          <a:xfrm>
            <a:off x="1738313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7200" b="1" dirty="0">
                <a:solidFill>
                  <a:srgbClr val="FF0000"/>
                </a:solidFill>
                <a:latin typeface="Calibri" pitchFamily="34" charset="0"/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L -1.20295 0.00532 " pathEditMode="relative" rAng="0" ptsTypes="AA">
                                      <p:cBhvr>
                                        <p:cTn id="6" dur="10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156" y="2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t_song2_garage_ba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Freeform 3">
            <a:extLst>
              <a:ext uri="{FF2B5EF4-FFF2-40B4-BE49-F238E27FC236}">
                <a16:creationId xmlns:a16="http://schemas.microsoft.com/office/drawing/2014/main" id="{FF45EF58-35E4-1075-DE12-778573999F79}"/>
              </a:ext>
            </a:extLst>
          </p:cNvPr>
          <p:cNvSpPr>
            <a:spLocks/>
          </p:cNvSpPr>
          <p:nvPr/>
        </p:nvSpPr>
        <p:spPr bwMode="auto">
          <a:xfrm>
            <a:off x="2678113" y="4724401"/>
            <a:ext cx="969962" cy="1152525"/>
          </a:xfrm>
          <a:custGeom>
            <a:avLst/>
            <a:gdLst>
              <a:gd name="T0" fmla="*/ 2147483646 w 229"/>
              <a:gd name="T1" fmla="*/ 2147483646 h 272"/>
              <a:gd name="T2" fmla="*/ 2147483646 w 229"/>
              <a:gd name="T3" fmla="*/ 2147483646 h 272"/>
              <a:gd name="T4" fmla="*/ 2147483646 w 229"/>
              <a:gd name="T5" fmla="*/ 2147483646 h 272"/>
              <a:gd name="T6" fmla="*/ 2147483646 w 229"/>
              <a:gd name="T7" fmla="*/ 2147483646 h 272"/>
              <a:gd name="T8" fmla="*/ 2147483646 w 229"/>
              <a:gd name="T9" fmla="*/ 2147483646 h 272"/>
              <a:gd name="T10" fmla="*/ 2147483646 w 229"/>
              <a:gd name="T11" fmla="*/ 2147483646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pic>
        <p:nvPicPr>
          <p:cNvPr id="31748" name="Picture 4" descr="speedygonzalez3">
            <a:extLst>
              <a:ext uri="{FF2B5EF4-FFF2-40B4-BE49-F238E27FC236}">
                <a16:creationId xmlns:a16="http://schemas.microsoft.com/office/drawing/2014/main" id="{E38F975C-B0AB-21F6-230B-DB9F92DCFE1A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1988" y="5013326"/>
            <a:ext cx="760412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Freeform 5">
            <a:extLst>
              <a:ext uri="{FF2B5EF4-FFF2-40B4-BE49-F238E27FC236}">
                <a16:creationId xmlns:a16="http://schemas.microsoft.com/office/drawing/2014/main" id="{363F839B-E887-594C-5320-F811097AE034}"/>
              </a:ext>
            </a:extLst>
          </p:cNvPr>
          <p:cNvSpPr>
            <a:spLocks/>
          </p:cNvSpPr>
          <p:nvPr/>
        </p:nvSpPr>
        <p:spPr bwMode="auto">
          <a:xfrm>
            <a:off x="1524000" y="4581526"/>
            <a:ext cx="1403350" cy="1368425"/>
          </a:xfrm>
          <a:custGeom>
            <a:avLst/>
            <a:gdLst>
              <a:gd name="T0" fmla="*/ 0 w 506"/>
              <a:gd name="T1" fmla="*/ 2147483646 h 272"/>
              <a:gd name="T2" fmla="*/ 2147483646 w 506"/>
              <a:gd name="T3" fmla="*/ 2147483646 h 272"/>
              <a:gd name="T4" fmla="*/ 2147483646 w 506"/>
              <a:gd name="T5" fmla="*/ 2147483646 h 272"/>
              <a:gd name="T6" fmla="*/ 0 w 506"/>
              <a:gd name="T7" fmla="*/ 0 h 272"/>
              <a:gd name="T8" fmla="*/ 0 w 506"/>
              <a:gd name="T9" fmla="*/ 2147483646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436" name="Freeform 6">
            <a:extLst>
              <a:ext uri="{FF2B5EF4-FFF2-40B4-BE49-F238E27FC236}">
                <a16:creationId xmlns:a16="http://schemas.microsoft.com/office/drawing/2014/main" id="{CE74D41C-3103-9240-5D44-D2C2BBC9153D}"/>
              </a:ext>
            </a:extLst>
          </p:cNvPr>
          <p:cNvSpPr>
            <a:spLocks/>
          </p:cNvSpPr>
          <p:nvPr/>
        </p:nvSpPr>
        <p:spPr bwMode="auto">
          <a:xfrm>
            <a:off x="1524000" y="4652964"/>
            <a:ext cx="1403350" cy="1368425"/>
          </a:xfrm>
          <a:custGeom>
            <a:avLst/>
            <a:gdLst>
              <a:gd name="T0" fmla="*/ 0 w 506"/>
              <a:gd name="T1" fmla="*/ 2147483646 h 272"/>
              <a:gd name="T2" fmla="*/ 2147483646 w 506"/>
              <a:gd name="T3" fmla="*/ 2147483646 h 272"/>
              <a:gd name="T4" fmla="*/ 2147483646 w 506"/>
              <a:gd name="T5" fmla="*/ 2147483646 h 272"/>
              <a:gd name="T6" fmla="*/ 0 w 506"/>
              <a:gd name="T7" fmla="*/ 0 h 272"/>
              <a:gd name="T8" fmla="*/ 0 w 506"/>
              <a:gd name="T9" fmla="*/ 2147483646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1" name="Rectangle 7">
            <a:extLst>
              <a:ext uri="{FF2B5EF4-FFF2-40B4-BE49-F238E27FC236}">
                <a16:creationId xmlns:a16="http://schemas.microsoft.com/office/drawing/2014/main" id="{F45BA683-A420-E6F6-B78B-8EFA8E49AA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1" y="333375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18438" name="Rectangle 8" descr="Medium wood">
            <a:extLst>
              <a:ext uri="{FF2B5EF4-FFF2-40B4-BE49-F238E27FC236}">
                <a16:creationId xmlns:a16="http://schemas.microsoft.com/office/drawing/2014/main" id="{38A02A5D-C10E-5DE9-AE55-1FF817EDB1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4" y="4149726"/>
            <a:ext cx="6624637" cy="144463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cy-GB" sz="2400"/>
          </a:p>
        </p:txBody>
      </p:sp>
      <p:sp>
        <p:nvSpPr>
          <p:cNvPr id="31753" name="Rectangle 9">
            <a:extLst>
              <a:ext uri="{FF2B5EF4-FFF2-40B4-BE49-F238E27FC236}">
                <a16:creationId xmlns:a16="http://schemas.microsoft.com/office/drawing/2014/main" id="{E0B58344-9F45-CC13-DE17-E79DC97B3F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4" y="4078289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72714" name="Text Box 11">
            <a:extLst>
              <a:ext uri="{FF2B5EF4-FFF2-40B4-BE49-F238E27FC236}">
                <a16:creationId xmlns:a16="http://schemas.microsoft.com/office/drawing/2014/main" id="{47C6256C-B38B-F538-D596-69CFA2AF32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9" y="454026"/>
            <a:ext cx="6143625" cy="1230313"/>
          </a:xfrm>
          <a:prstGeom prst="rect">
            <a:avLst/>
          </a:prstGeom>
          <a:solidFill>
            <a:schemeClr val="accent4">
              <a:lumMod val="95000"/>
              <a:lumOff val="5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 algn="ctr" eaLnBrk="1" hangingPunct="1">
              <a:lnSpc>
                <a:spcPct val="135000"/>
              </a:lnSpc>
              <a:defRPr/>
            </a:pP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It’s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fine.</a:t>
            </a:r>
            <a:endParaRPr lang="en-GB" sz="60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1" name="Text Box 11">
            <a:extLst>
              <a:ext uri="{FF2B5EF4-FFF2-40B4-BE49-F238E27FC236}">
                <a16:creationId xmlns:a16="http://schemas.microsoft.com/office/drawing/2014/main" id="{127234F1-85F5-1422-E504-4E1484A14C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9" y="2098676"/>
            <a:ext cx="6143625" cy="1001713"/>
          </a:xfrm>
          <a:prstGeom prst="rect">
            <a:avLst/>
          </a:prstGeom>
          <a:solidFill>
            <a:schemeClr val="accent4">
              <a:lumMod val="95000"/>
              <a:lumOff val="5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 eaLnBrk="1" hangingPunct="1">
              <a:lnSpc>
                <a:spcPct val="135000"/>
              </a:lnSpc>
              <a:defRPr/>
            </a:pPr>
            <a:r>
              <a:rPr lang="es-ES_tradnl" sz="48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Mae </a:t>
            </a:r>
            <a:r>
              <a:rPr lang="es-ES_tradnl" sz="48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hi’n</a:t>
            </a:r>
            <a:r>
              <a:rPr lang="es-ES_tradnl" sz="48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48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braf</a:t>
            </a:r>
            <a:r>
              <a:rPr lang="es-ES_tradnl" sz="48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.</a:t>
            </a:r>
            <a:endParaRPr lang="en-GB" sz="48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E4B0469-ADF8-A614-A797-5B59182D531A}"/>
              </a:ext>
            </a:extLst>
          </p:cNvPr>
          <p:cNvSpPr/>
          <p:nvPr/>
        </p:nvSpPr>
        <p:spPr>
          <a:xfrm>
            <a:off x="1738313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7200" b="1" dirty="0">
                <a:solidFill>
                  <a:srgbClr val="FF0000"/>
                </a:solidFill>
                <a:latin typeface="Calibri" pitchFamily="34" charset="0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L -1.20295 0.00532 " pathEditMode="relative" rAng="0" ptsTypes="AA">
                                      <p:cBhvr>
                                        <p:cTn id="6" dur="10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156" y="2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t_song2_garage_ba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Freeform 3">
            <a:extLst>
              <a:ext uri="{FF2B5EF4-FFF2-40B4-BE49-F238E27FC236}">
                <a16:creationId xmlns:a16="http://schemas.microsoft.com/office/drawing/2014/main" id="{0FA2746E-499D-F3FD-470B-E2CEEF796408}"/>
              </a:ext>
            </a:extLst>
          </p:cNvPr>
          <p:cNvSpPr>
            <a:spLocks/>
          </p:cNvSpPr>
          <p:nvPr/>
        </p:nvSpPr>
        <p:spPr bwMode="auto">
          <a:xfrm>
            <a:off x="2678113" y="4724401"/>
            <a:ext cx="969962" cy="1152525"/>
          </a:xfrm>
          <a:custGeom>
            <a:avLst/>
            <a:gdLst>
              <a:gd name="T0" fmla="*/ 2147483646 w 229"/>
              <a:gd name="T1" fmla="*/ 2147483646 h 272"/>
              <a:gd name="T2" fmla="*/ 2147483646 w 229"/>
              <a:gd name="T3" fmla="*/ 2147483646 h 272"/>
              <a:gd name="T4" fmla="*/ 2147483646 w 229"/>
              <a:gd name="T5" fmla="*/ 2147483646 h 272"/>
              <a:gd name="T6" fmla="*/ 2147483646 w 229"/>
              <a:gd name="T7" fmla="*/ 2147483646 h 272"/>
              <a:gd name="T8" fmla="*/ 2147483646 w 229"/>
              <a:gd name="T9" fmla="*/ 2147483646 h 272"/>
              <a:gd name="T10" fmla="*/ 2147483646 w 229"/>
              <a:gd name="T11" fmla="*/ 2147483646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pic>
        <p:nvPicPr>
          <p:cNvPr id="31748" name="Picture 4" descr="speedygonzalez3">
            <a:extLst>
              <a:ext uri="{FF2B5EF4-FFF2-40B4-BE49-F238E27FC236}">
                <a16:creationId xmlns:a16="http://schemas.microsoft.com/office/drawing/2014/main" id="{DCCF6B99-E316-C64B-B742-7048B041469B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013" y="4941888"/>
            <a:ext cx="760412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Freeform 5">
            <a:extLst>
              <a:ext uri="{FF2B5EF4-FFF2-40B4-BE49-F238E27FC236}">
                <a16:creationId xmlns:a16="http://schemas.microsoft.com/office/drawing/2014/main" id="{07E7C196-DAAC-40BA-3A48-7E590DEAD9B2}"/>
              </a:ext>
            </a:extLst>
          </p:cNvPr>
          <p:cNvSpPr>
            <a:spLocks/>
          </p:cNvSpPr>
          <p:nvPr/>
        </p:nvSpPr>
        <p:spPr bwMode="auto">
          <a:xfrm>
            <a:off x="1524000" y="4581526"/>
            <a:ext cx="1403350" cy="1368425"/>
          </a:xfrm>
          <a:custGeom>
            <a:avLst/>
            <a:gdLst>
              <a:gd name="T0" fmla="*/ 0 w 506"/>
              <a:gd name="T1" fmla="*/ 2147483646 h 272"/>
              <a:gd name="T2" fmla="*/ 2147483646 w 506"/>
              <a:gd name="T3" fmla="*/ 2147483646 h 272"/>
              <a:gd name="T4" fmla="*/ 2147483646 w 506"/>
              <a:gd name="T5" fmla="*/ 2147483646 h 272"/>
              <a:gd name="T6" fmla="*/ 0 w 506"/>
              <a:gd name="T7" fmla="*/ 0 h 272"/>
              <a:gd name="T8" fmla="*/ 0 w 506"/>
              <a:gd name="T9" fmla="*/ 2147483646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9460" name="Freeform 6">
            <a:extLst>
              <a:ext uri="{FF2B5EF4-FFF2-40B4-BE49-F238E27FC236}">
                <a16:creationId xmlns:a16="http://schemas.microsoft.com/office/drawing/2014/main" id="{608ADE46-1189-E540-966E-17ACC2038FEE}"/>
              </a:ext>
            </a:extLst>
          </p:cNvPr>
          <p:cNvSpPr>
            <a:spLocks/>
          </p:cNvSpPr>
          <p:nvPr/>
        </p:nvSpPr>
        <p:spPr bwMode="auto">
          <a:xfrm>
            <a:off x="1524000" y="4652964"/>
            <a:ext cx="1403350" cy="1368425"/>
          </a:xfrm>
          <a:custGeom>
            <a:avLst/>
            <a:gdLst>
              <a:gd name="T0" fmla="*/ 0 w 506"/>
              <a:gd name="T1" fmla="*/ 2147483646 h 272"/>
              <a:gd name="T2" fmla="*/ 2147483646 w 506"/>
              <a:gd name="T3" fmla="*/ 2147483646 h 272"/>
              <a:gd name="T4" fmla="*/ 2147483646 w 506"/>
              <a:gd name="T5" fmla="*/ 2147483646 h 272"/>
              <a:gd name="T6" fmla="*/ 0 w 506"/>
              <a:gd name="T7" fmla="*/ 0 h 272"/>
              <a:gd name="T8" fmla="*/ 0 w 506"/>
              <a:gd name="T9" fmla="*/ 2147483646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1" name="Rectangle 7">
            <a:extLst>
              <a:ext uri="{FF2B5EF4-FFF2-40B4-BE49-F238E27FC236}">
                <a16:creationId xmlns:a16="http://schemas.microsoft.com/office/drawing/2014/main" id="{2D0EAFBA-B25C-FAAF-8A6A-5C38459EE0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1" y="333375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19462" name="Rectangle 8" descr="Medium wood">
            <a:extLst>
              <a:ext uri="{FF2B5EF4-FFF2-40B4-BE49-F238E27FC236}">
                <a16:creationId xmlns:a16="http://schemas.microsoft.com/office/drawing/2014/main" id="{FB7EE1DB-EFD1-2F89-C51C-1BB29D3D1D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4" y="4149726"/>
            <a:ext cx="6624637" cy="144463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cy-GB" sz="2400"/>
          </a:p>
        </p:txBody>
      </p:sp>
      <p:sp>
        <p:nvSpPr>
          <p:cNvPr id="31753" name="Rectangle 9">
            <a:extLst>
              <a:ext uri="{FF2B5EF4-FFF2-40B4-BE49-F238E27FC236}">
                <a16:creationId xmlns:a16="http://schemas.microsoft.com/office/drawing/2014/main" id="{DEDE92E9-34B7-2C93-CB67-82F100DC5A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4" y="4078289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72714" name="Text Box 11">
            <a:extLst>
              <a:ext uri="{FF2B5EF4-FFF2-40B4-BE49-F238E27FC236}">
                <a16:creationId xmlns:a16="http://schemas.microsoft.com/office/drawing/2014/main" id="{E977BD95-EA86-DE92-7C09-A39BD3F2FA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8" y="454026"/>
            <a:ext cx="5929312" cy="1230313"/>
          </a:xfrm>
          <a:prstGeom prst="rect">
            <a:avLst/>
          </a:prstGeom>
          <a:solidFill>
            <a:schemeClr val="accent4">
              <a:lumMod val="95000"/>
              <a:lumOff val="5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 algn="ctr" eaLnBrk="1" hangingPunct="1">
              <a:lnSpc>
                <a:spcPct val="135000"/>
              </a:lnSpc>
              <a:defRPr/>
            </a:pP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It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was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cold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.</a:t>
            </a:r>
            <a:endParaRPr lang="en-GB" sz="60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1" name="Text Box 11">
            <a:extLst>
              <a:ext uri="{FF2B5EF4-FFF2-40B4-BE49-F238E27FC236}">
                <a16:creationId xmlns:a16="http://schemas.microsoft.com/office/drawing/2014/main" id="{75C4BF06-CD9F-470B-4B29-6E810C1774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9" y="1984376"/>
            <a:ext cx="6143625" cy="1230313"/>
          </a:xfrm>
          <a:prstGeom prst="rect">
            <a:avLst/>
          </a:prstGeom>
          <a:solidFill>
            <a:schemeClr val="accent4">
              <a:lumMod val="95000"/>
              <a:lumOff val="5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 eaLnBrk="1" hangingPunct="1">
              <a:lnSpc>
                <a:spcPct val="135000"/>
              </a:lnSpc>
              <a:defRPr/>
            </a:pP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Roedd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hi’n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oer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.</a:t>
            </a:r>
            <a:endParaRPr lang="en-GB" sz="60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A87C175-5EF7-28E7-C934-AC6B025D26E5}"/>
              </a:ext>
            </a:extLst>
          </p:cNvPr>
          <p:cNvSpPr/>
          <p:nvPr/>
        </p:nvSpPr>
        <p:spPr>
          <a:xfrm>
            <a:off x="1738313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7200" b="1" dirty="0">
                <a:solidFill>
                  <a:srgbClr val="FF0000"/>
                </a:solidFill>
                <a:latin typeface="Calibri" pitchFamily="34" charset="0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L -1.20295 0.00532 " pathEditMode="relative" rAng="0" ptsTypes="AA">
                                      <p:cBhvr>
                                        <p:cTn id="6" dur="10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156" y="2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t_song2_garage_ba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Freeform 3">
            <a:extLst>
              <a:ext uri="{FF2B5EF4-FFF2-40B4-BE49-F238E27FC236}">
                <a16:creationId xmlns:a16="http://schemas.microsoft.com/office/drawing/2014/main" id="{111ECE64-193C-CFBE-ABFC-4A54271F6E7E}"/>
              </a:ext>
            </a:extLst>
          </p:cNvPr>
          <p:cNvSpPr>
            <a:spLocks/>
          </p:cNvSpPr>
          <p:nvPr/>
        </p:nvSpPr>
        <p:spPr bwMode="auto">
          <a:xfrm>
            <a:off x="2678113" y="4724401"/>
            <a:ext cx="969962" cy="1152525"/>
          </a:xfrm>
          <a:custGeom>
            <a:avLst/>
            <a:gdLst>
              <a:gd name="T0" fmla="*/ 2147483646 w 229"/>
              <a:gd name="T1" fmla="*/ 2147483646 h 272"/>
              <a:gd name="T2" fmla="*/ 2147483646 w 229"/>
              <a:gd name="T3" fmla="*/ 2147483646 h 272"/>
              <a:gd name="T4" fmla="*/ 2147483646 w 229"/>
              <a:gd name="T5" fmla="*/ 2147483646 h 272"/>
              <a:gd name="T6" fmla="*/ 2147483646 w 229"/>
              <a:gd name="T7" fmla="*/ 2147483646 h 272"/>
              <a:gd name="T8" fmla="*/ 2147483646 w 229"/>
              <a:gd name="T9" fmla="*/ 2147483646 h 272"/>
              <a:gd name="T10" fmla="*/ 2147483646 w 229"/>
              <a:gd name="T11" fmla="*/ 2147483646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pic>
        <p:nvPicPr>
          <p:cNvPr id="31748" name="Picture 4" descr="speedygonzalez3">
            <a:extLst>
              <a:ext uri="{FF2B5EF4-FFF2-40B4-BE49-F238E27FC236}">
                <a16:creationId xmlns:a16="http://schemas.microsoft.com/office/drawing/2014/main" id="{20C8F658-DC90-99DE-F48D-726F8468FB02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1988" y="5084763"/>
            <a:ext cx="760412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Freeform 5">
            <a:extLst>
              <a:ext uri="{FF2B5EF4-FFF2-40B4-BE49-F238E27FC236}">
                <a16:creationId xmlns:a16="http://schemas.microsoft.com/office/drawing/2014/main" id="{45BF3390-1245-E517-AC75-813E2F004B6D}"/>
              </a:ext>
            </a:extLst>
          </p:cNvPr>
          <p:cNvSpPr>
            <a:spLocks/>
          </p:cNvSpPr>
          <p:nvPr/>
        </p:nvSpPr>
        <p:spPr bwMode="auto">
          <a:xfrm>
            <a:off x="1524000" y="4581526"/>
            <a:ext cx="1403350" cy="1368425"/>
          </a:xfrm>
          <a:custGeom>
            <a:avLst/>
            <a:gdLst>
              <a:gd name="T0" fmla="*/ 0 w 506"/>
              <a:gd name="T1" fmla="*/ 2147483646 h 272"/>
              <a:gd name="T2" fmla="*/ 2147483646 w 506"/>
              <a:gd name="T3" fmla="*/ 2147483646 h 272"/>
              <a:gd name="T4" fmla="*/ 2147483646 w 506"/>
              <a:gd name="T5" fmla="*/ 2147483646 h 272"/>
              <a:gd name="T6" fmla="*/ 0 w 506"/>
              <a:gd name="T7" fmla="*/ 0 h 272"/>
              <a:gd name="T8" fmla="*/ 0 w 506"/>
              <a:gd name="T9" fmla="*/ 2147483646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0484" name="Freeform 6">
            <a:extLst>
              <a:ext uri="{FF2B5EF4-FFF2-40B4-BE49-F238E27FC236}">
                <a16:creationId xmlns:a16="http://schemas.microsoft.com/office/drawing/2014/main" id="{2F421F2C-EBB4-AC93-FFA9-0CA8BFA28EDE}"/>
              </a:ext>
            </a:extLst>
          </p:cNvPr>
          <p:cNvSpPr>
            <a:spLocks/>
          </p:cNvSpPr>
          <p:nvPr/>
        </p:nvSpPr>
        <p:spPr bwMode="auto">
          <a:xfrm>
            <a:off x="1524000" y="4652964"/>
            <a:ext cx="1403350" cy="1368425"/>
          </a:xfrm>
          <a:custGeom>
            <a:avLst/>
            <a:gdLst>
              <a:gd name="T0" fmla="*/ 0 w 506"/>
              <a:gd name="T1" fmla="*/ 2147483646 h 272"/>
              <a:gd name="T2" fmla="*/ 2147483646 w 506"/>
              <a:gd name="T3" fmla="*/ 2147483646 h 272"/>
              <a:gd name="T4" fmla="*/ 2147483646 w 506"/>
              <a:gd name="T5" fmla="*/ 2147483646 h 272"/>
              <a:gd name="T6" fmla="*/ 0 w 506"/>
              <a:gd name="T7" fmla="*/ 0 h 272"/>
              <a:gd name="T8" fmla="*/ 0 w 506"/>
              <a:gd name="T9" fmla="*/ 2147483646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1" name="Rectangle 7">
            <a:extLst>
              <a:ext uri="{FF2B5EF4-FFF2-40B4-BE49-F238E27FC236}">
                <a16:creationId xmlns:a16="http://schemas.microsoft.com/office/drawing/2014/main" id="{002FE64B-7D5B-7ACE-9D08-09C2491A91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1" y="333375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20486" name="Rectangle 8" descr="Medium wood">
            <a:extLst>
              <a:ext uri="{FF2B5EF4-FFF2-40B4-BE49-F238E27FC236}">
                <a16:creationId xmlns:a16="http://schemas.microsoft.com/office/drawing/2014/main" id="{8F7AA758-76D6-442F-56B4-EAF0239DA0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4" y="4149726"/>
            <a:ext cx="6624637" cy="144463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cy-GB" sz="2400"/>
          </a:p>
        </p:txBody>
      </p:sp>
      <p:sp>
        <p:nvSpPr>
          <p:cNvPr id="31753" name="Rectangle 9">
            <a:extLst>
              <a:ext uri="{FF2B5EF4-FFF2-40B4-BE49-F238E27FC236}">
                <a16:creationId xmlns:a16="http://schemas.microsoft.com/office/drawing/2014/main" id="{BC268476-94ED-13FC-DF52-34F78D7E0B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4" y="4078289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72714" name="Text Box 11">
            <a:extLst>
              <a:ext uri="{FF2B5EF4-FFF2-40B4-BE49-F238E27FC236}">
                <a16:creationId xmlns:a16="http://schemas.microsoft.com/office/drawing/2014/main" id="{4855DD40-8973-4DD0-AF43-7B7887C814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8" y="454026"/>
            <a:ext cx="5715000" cy="1230313"/>
          </a:xfrm>
          <a:prstGeom prst="rect">
            <a:avLst/>
          </a:prstGeom>
          <a:solidFill>
            <a:schemeClr val="accent4">
              <a:lumMod val="95000"/>
              <a:lumOff val="5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 algn="ctr" eaLnBrk="1" hangingPunct="1">
              <a:lnSpc>
                <a:spcPct val="135000"/>
              </a:lnSpc>
              <a:defRPr/>
            </a:pP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It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will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be </a:t>
            </a: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windy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.</a:t>
            </a:r>
            <a:endParaRPr lang="en-GB" sz="60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1" name="Text Box 11">
            <a:extLst>
              <a:ext uri="{FF2B5EF4-FFF2-40B4-BE49-F238E27FC236}">
                <a16:creationId xmlns:a16="http://schemas.microsoft.com/office/drawing/2014/main" id="{D900A1F6-4FDC-7E69-9909-0EC767D008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9" y="1984376"/>
            <a:ext cx="6143625" cy="1230313"/>
          </a:xfrm>
          <a:prstGeom prst="rect">
            <a:avLst/>
          </a:prstGeom>
          <a:solidFill>
            <a:schemeClr val="accent4">
              <a:lumMod val="95000"/>
              <a:lumOff val="5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 eaLnBrk="1" hangingPunct="1">
              <a:lnSpc>
                <a:spcPct val="135000"/>
              </a:lnSpc>
              <a:defRPr/>
            </a:pP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Bydd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hi’n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es-ES_tradnl" sz="6000" b="1" dirty="0" err="1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wyntog</a:t>
            </a:r>
            <a:r>
              <a:rPr lang="es-ES_tradnl" sz="60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.</a:t>
            </a:r>
            <a:endParaRPr lang="en-GB" sz="60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9809D3E-35C8-5700-ABFC-8E97CA5EFE71}"/>
              </a:ext>
            </a:extLst>
          </p:cNvPr>
          <p:cNvSpPr/>
          <p:nvPr/>
        </p:nvSpPr>
        <p:spPr>
          <a:xfrm>
            <a:off x="1738313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7200" b="1" dirty="0">
                <a:solidFill>
                  <a:srgbClr val="FF0000"/>
                </a:solidFill>
                <a:latin typeface="Calibri" pitchFamily="34" charset="0"/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L -1.20295 0.00532 " pathEditMode="relative" rAng="0" ptsTypes="AA">
                                      <p:cBhvr>
                                        <p:cTn id="6" dur="10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156" y="2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t_song2_garage_ba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C3EAB79-E4B8-F444-BB69-936E14E8ED39}"/>
              </a:ext>
            </a:extLst>
          </p:cNvPr>
          <p:cNvGraphicFramePr>
            <a:graphicFrameLocks noGrp="1"/>
          </p:cNvGraphicFramePr>
          <p:nvPr/>
        </p:nvGraphicFramePr>
        <p:xfrm>
          <a:off x="208827" y="137160"/>
          <a:ext cx="11774346" cy="6583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71793">
                  <a:extLst>
                    <a:ext uri="{9D8B030D-6E8A-4147-A177-3AD203B41FA5}">
                      <a16:colId xmlns:a16="http://schemas.microsoft.com/office/drawing/2014/main" val="188462053"/>
                    </a:ext>
                  </a:extLst>
                </a:gridCol>
                <a:gridCol w="2671943">
                  <a:extLst>
                    <a:ext uri="{9D8B030D-6E8A-4147-A177-3AD203B41FA5}">
                      <a16:colId xmlns:a16="http://schemas.microsoft.com/office/drawing/2014/main" val="244556122"/>
                    </a:ext>
                  </a:extLst>
                </a:gridCol>
                <a:gridCol w="1377388">
                  <a:extLst>
                    <a:ext uri="{9D8B030D-6E8A-4147-A177-3AD203B41FA5}">
                      <a16:colId xmlns:a16="http://schemas.microsoft.com/office/drawing/2014/main" val="1203497492"/>
                    </a:ext>
                  </a:extLst>
                </a:gridCol>
                <a:gridCol w="1678330">
                  <a:extLst>
                    <a:ext uri="{9D8B030D-6E8A-4147-A177-3AD203B41FA5}">
                      <a16:colId xmlns:a16="http://schemas.microsoft.com/office/drawing/2014/main" val="3511098567"/>
                    </a:ext>
                  </a:extLst>
                </a:gridCol>
                <a:gridCol w="1365812">
                  <a:extLst>
                    <a:ext uri="{9D8B030D-6E8A-4147-A177-3AD203B41FA5}">
                      <a16:colId xmlns:a16="http://schemas.microsoft.com/office/drawing/2014/main" val="6219149"/>
                    </a:ext>
                  </a:extLst>
                </a:gridCol>
                <a:gridCol w="3209080">
                  <a:extLst>
                    <a:ext uri="{9D8B030D-6E8A-4147-A177-3AD203B41FA5}">
                      <a16:colId xmlns:a16="http://schemas.microsoft.com/office/drawing/2014/main" val="919479816"/>
                    </a:ext>
                  </a:extLst>
                </a:gridCol>
              </a:tblGrid>
              <a:tr h="2465824">
                <a:tc>
                  <a:txBody>
                    <a:bodyPr/>
                    <a:lstStyle/>
                    <a:p>
                      <a:r>
                        <a:rPr lang="en-US" dirty="0" err="1"/>
                        <a:t>braf</a:t>
                      </a:r>
                      <a:endParaRPr lang="en-US" dirty="0"/>
                    </a:p>
                    <a:p>
                      <a:r>
                        <a:rPr lang="en-US" dirty="0" err="1"/>
                        <a:t>oer</a:t>
                      </a:r>
                      <a:endParaRPr lang="en-US" dirty="0"/>
                    </a:p>
                    <a:p>
                      <a:r>
                        <a:rPr lang="en-US" dirty="0" err="1"/>
                        <a:t>niwlog</a:t>
                      </a:r>
                      <a:endParaRPr lang="en-US" dirty="0"/>
                    </a:p>
                    <a:p>
                      <a:r>
                        <a:rPr lang="en-US" dirty="0" err="1"/>
                        <a:t>stormus</a:t>
                      </a:r>
                      <a:endParaRPr lang="en-US" dirty="0"/>
                    </a:p>
                    <a:p>
                      <a:r>
                        <a:rPr lang="en-US" dirty="0" err="1"/>
                        <a:t>boeth</a:t>
                      </a:r>
                      <a:endParaRPr lang="en-US" dirty="0"/>
                    </a:p>
                    <a:p>
                      <a:r>
                        <a:rPr lang="en-US" dirty="0" err="1"/>
                        <a:t>gymylog</a:t>
                      </a:r>
                      <a:endParaRPr lang="en-US" dirty="0"/>
                    </a:p>
                    <a:p>
                      <a:r>
                        <a:rPr lang="en-US" dirty="0" err="1"/>
                        <a:t>wyntog</a:t>
                      </a:r>
                      <a:endParaRPr lang="en-US" dirty="0"/>
                    </a:p>
                    <a:p>
                      <a:r>
                        <a:rPr lang="en-US" dirty="0" err="1"/>
                        <a:t>bwrw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glaw</a:t>
                      </a:r>
                      <a:endParaRPr lang="en-US" dirty="0"/>
                    </a:p>
                    <a:p>
                      <a:r>
                        <a:rPr lang="en-US" dirty="0" err="1"/>
                        <a:t>bwrw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eira</a:t>
                      </a:r>
                      <a:endParaRPr lang="en-US" dirty="0"/>
                    </a:p>
                    <a:p>
                      <a:r>
                        <a:rPr lang="en-US" dirty="0" err="1"/>
                        <a:t>glaw</a:t>
                      </a:r>
                      <a:endParaRPr lang="en-US" dirty="0"/>
                    </a:p>
                    <a:p>
                      <a:r>
                        <a:rPr lang="en-US" dirty="0" err="1"/>
                        <a:t>eira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fine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cold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foggy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stormy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hot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cloudy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windy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raining (lit. hitting rain)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snowing (lit. hitting snow)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rain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snow</a:t>
                      </a:r>
                    </a:p>
                    <a:p>
                      <a:endParaRPr lang="en-US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dirty="0"/>
                        <a:t>Sut </a:t>
                      </a:r>
                      <a:r>
                        <a:rPr lang="en-US" dirty="0" err="1"/>
                        <a:t>mae’r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tywydd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heddiw</a:t>
                      </a:r>
                      <a:r>
                        <a:rPr lang="en-US" dirty="0"/>
                        <a:t>?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Sut </a:t>
                      </a:r>
                      <a:r>
                        <a:rPr lang="en-US" dirty="0" err="1"/>
                        <a:t>oedd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tywydd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ddoe</a:t>
                      </a:r>
                      <a:r>
                        <a:rPr lang="en-US" dirty="0"/>
                        <a:t>?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Sut </a:t>
                      </a:r>
                      <a:r>
                        <a:rPr lang="en-US" dirty="0" err="1"/>
                        <a:t>bydd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tywydd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yfory</a:t>
                      </a:r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Mae hi’n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Roedd</a:t>
                      </a:r>
                      <a:r>
                        <a:rPr lang="en-US" dirty="0"/>
                        <a:t> hi’n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Bydd</a:t>
                      </a:r>
                      <a:r>
                        <a:rPr lang="en-US" dirty="0"/>
                        <a:t> hi’n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braf</a:t>
                      </a:r>
                      <a:r>
                        <a:rPr lang="en-US" dirty="0"/>
                        <a:t>.</a:t>
                      </a:r>
                    </a:p>
                    <a:p>
                      <a:r>
                        <a:rPr lang="en-US" dirty="0" err="1"/>
                        <a:t>oer</a:t>
                      </a:r>
                      <a:r>
                        <a:rPr lang="en-US" dirty="0"/>
                        <a:t>.</a:t>
                      </a:r>
                    </a:p>
                    <a:p>
                      <a:r>
                        <a:rPr lang="en-US" dirty="0" err="1"/>
                        <a:t>niwlog</a:t>
                      </a:r>
                      <a:endParaRPr lang="en-US" dirty="0"/>
                    </a:p>
                    <a:p>
                      <a:r>
                        <a:rPr lang="en-US" dirty="0" err="1"/>
                        <a:t>stormus</a:t>
                      </a:r>
                      <a:r>
                        <a:rPr lang="en-US" dirty="0"/>
                        <a:t>.</a:t>
                      </a:r>
                    </a:p>
                    <a:p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US" dirty="0" err="1"/>
                        <a:t>oeth</a:t>
                      </a:r>
                      <a:r>
                        <a:rPr lang="en-US" dirty="0"/>
                        <a:t>.</a:t>
                      </a:r>
                    </a:p>
                    <a:p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US" dirty="0" err="1"/>
                        <a:t>ymylog</a:t>
                      </a:r>
                      <a:r>
                        <a:rPr lang="en-US" dirty="0"/>
                        <a:t>.</a:t>
                      </a:r>
                    </a:p>
                    <a:p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_</a:t>
                      </a:r>
                      <a:r>
                        <a:rPr lang="en-US" dirty="0" err="1"/>
                        <a:t>wyntog</a:t>
                      </a:r>
                      <a:endParaRPr lang="en-US" dirty="0"/>
                    </a:p>
                    <a:p>
                      <a:r>
                        <a:rPr lang="en-US" dirty="0" err="1"/>
                        <a:t>bwrw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glaw</a:t>
                      </a:r>
                      <a:r>
                        <a:rPr lang="en-US" dirty="0"/>
                        <a:t>.</a:t>
                      </a:r>
                    </a:p>
                    <a:p>
                      <a:r>
                        <a:rPr lang="en-US" dirty="0" err="1"/>
                        <a:t>bwrw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eira</a:t>
                      </a:r>
                      <a:r>
                        <a:rPr lang="en-US" dirty="0"/>
                        <a:t>.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 err="1">
                          <a:solidFill>
                            <a:srgbClr val="FF0000"/>
                          </a:solidFill>
                        </a:rPr>
                        <a:t>treiglad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FF0000"/>
                          </a:solidFill>
                        </a:rPr>
                        <a:t>meddal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ôl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‘n</a:t>
                      </a:r>
                      <a:br>
                        <a:rPr lang="en-US" dirty="0">
                          <a:solidFill>
                            <a:schemeClr val="tx1"/>
                          </a:solidFill>
                        </a:rPr>
                      </a:b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ansoddeiriau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(adjectives)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9470461"/>
                  </a:ext>
                </a:extLst>
              </a:tr>
              <a:tr h="263130">
                <a:tc gridSpan="6"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70C0"/>
                          </a:solidFill>
                        </a:rPr>
                        <a:t>Y </a:t>
                      </a:r>
                      <a:r>
                        <a:rPr lang="en-US" b="1" dirty="0" err="1">
                          <a:solidFill>
                            <a:srgbClr val="0070C0"/>
                          </a:solidFill>
                        </a:rPr>
                        <a:t>Tywydd</a:t>
                      </a:r>
                      <a:endParaRPr lang="en-US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9147911"/>
                  </a:ext>
                </a:extLst>
              </a:tr>
              <a:tr h="2013979">
                <a:tc gridSpan="2">
                  <a:txBody>
                    <a:bodyPr/>
                    <a:lstStyle/>
                    <a:p>
                      <a:r>
                        <a:rPr lang="en-US" u="sng" dirty="0" err="1"/>
                        <a:t>Idiomau</a:t>
                      </a:r>
                      <a:r>
                        <a:rPr lang="en-US" u="sng" dirty="0"/>
                        <a:t>!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Mae hi’n </a:t>
                      </a:r>
                      <a:r>
                        <a:rPr lang="en-US" dirty="0" err="1"/>
                        <a:t>bwrw</a:t>
                      </a:r>
                      <a:r>
                        <a:rPr lang="en-US" dirty="0"/>
                        <a:t> hen </a:t>
                      </a:r>
                      <a:r>
                        <a:rPr lang="en-US" dirty="0" err="1"/>
                        <a:t>wragedd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ffyn</a:t>
                      </a:r>
                      <a:r>
                        <a:rPr lang="en-US" dirty="0"/>
                        <a:t>!</a:t>
                      </a:r>
                    </a:p>
                    <a:p>
                      <a:r>
                        <a:rPr lang="en-US" dirty="0" err="1"/>
                        <a:t>Mae’r</a:t>
                      </a:r>
                      <a:r>
                        <a:rPr lang="en-US" dirty="0"/>
                        <a:t> haul yn </a:t>
                      </a:r>
                      <a:r>
                        <a:rPr lang="en-US" dirty="0" err="1"/>
                        <a:t>gwenu</a:t>
                      </a:r>
                      <a:r>
                        <a:rPr lang="en-US" dirty="0"/>
                        <a:t>.</a:t>
                      </a:r>
                    </a:p>
                    <a:p>
                      <a:r>
                        <a:rPr lang="en-US" dirty="0"/>
                        <a:t>Mae hi’n </a:t>
                      </a:r>
                      <a:r>
                        <a:rPr lang="en-US" dirty="0" err="1"/>
                        <a:t>arllwys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glaw</a:t>
                      </a:r>
                      <a:r>
                        <a:rPr lang="en-US" dirty="0"/>
                        <a:t>.</a:t>
                      </a:r>
                    </a:p>
                    <a:p>
                      <a:endParaRPr lang="en-US" dirty="0"/>
                    </a:p>
                    <a:p>
                      <a:r>
                        <a:rPr lang="en-US" u="sng" dirty="0" err="1"/>
                        <a:t>Ymestyn</a:t>
                      </a:r>
                      <a:endParaRPr lang="en-US" u="sng" dirty="0"/>
                    </a:p>
                    <a:p>
                      <a:r>
                        <a:rPr lang="en-US" dirty="0" err="1"/>
                        <a:t>Rydw</a:t>
                      </a:r>
                      <a:r>
                        <a:rPr lang="en-US" dirty="0"/>
                        <a:t> i’n hoffi </a:t>
                      </a:r>
                      <a:r>
                        <a:rPr lang="en-US" dirty="0" err="1"/>
                        <a:t>tywydd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braf</a:t>
                      </a:r>
                      <a:r>
                        <a:rPr lang="en-US" dirty="0"/>
                        <a:t>.</a:t>
                      </a:r>
                      <a:br>
                        <a:rPr lang="en-US" dirty="0"/>
                      </a:br>
                      <a:r>
                        <a:rPr lang="en-US" dirty="0" err="1"/>
                        <a:t>Rydw</a:t>
                      </a:r>
                      <a:r>
                        <a:rPr lang="en-US" dirty="0"/>
                        <a:t> i’n hoffi </a:t>
                      </a:r>
                      <a:r>
                        <a:rPr lang="en-US" dirty="0" err="1"/>
                        <a:t>eira</a:t>
                      </a:r>
                      <a:r>
                        <a:rPr lang="en-US" dirty="0"/>
                        <a:t>.</a:t>
                      </a:r>
                    </a:p>
                    <a:p>
                      <a:r>
                        <a:rPr lang="en-US" dirty="0"/>
                        <a:t>Mae hi’n </a:t>
                      </a:r>
                      <a:r>
                        <a:rPr lang="en-US" dirty="0" err="1"/>
                        <a:t>bwrw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glaw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gwisgwch</a:t>
                      </a:r>
                      <a:r>
                        <a:rPr lang="en-US" dirty="0"/>
                        <a:t> got!</a:t>
                      </a:r>
                    </a:p>
                  </a:txBody>
                  <a:tcPr>
                    <a:solidFill>
                      <a:srgbClr val="FF0000">
                        <a:alpha val="16863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Ydy</a:t>
                      </a:r>
                      <a:r>
                        <a:rPr lang="en-US" dirty="0"/>
                        <a:t> hi’n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(Is it…?)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Oedd</a:t>
                      </a:r>
                      <a:r>
                        <a:rPr lang="en-US" dirty="0"/>
                        <a:t> hi’n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(Was it…?)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Fydd</a:t>
                      </a:r>
                      <a:r>
                        <a:rPr lang="en-US" dirty="0"/>
                        <a:t> hi’n</a:t>
                      </a:r>
                    </a:p>
                    <a:p>
                      <a:r>
                        <a:rPr lang="en-US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(Will it be..?)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braf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 err="1"/>
                        <a:t>oer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 err="1"/>
                        <a:t>niwlog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 err="1"/>
                        <a:t>stormus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US" dirty="0" err="1"/>
                        <a:t>oeth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US" dirty="0" err="1"/>
                        <a:t>ymylog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_</a:t>
                      </a:r>
                      <a:r>
                        <a:rPr lang="en-US" dirty="0" err="1"/>
                        <a:t>wyntog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 err="1"/>
                        <a:t>bwrw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glaw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 err="1"/>
                        <a:t>bwrw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eira</a:t>
                      </a:r>
                      <a:r>
                        <a:rPr lang="en-US" dirty="0"/>
                        <a:t>?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dirty="0" err="1"/>
                        <a:t>Ydy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mae</a:t>
                      </a:r>
                      <a:r>
                        <a:rPr lang="en-US" dirty="0"/>
                        <a:t> hi’n </a:t>
                      </a:r>
                      <a:r>
                        <a:rPr lang="en-US" dirty="0" err="1"/>
                        <a:t>braf</a:t>
                      </a:r>
                      <a:r>
                        <a:rPr lang="en-US" dirty="0"/>
                        <a:t>.</a:t>
                      </a:r>
                    </a:p>
                    <a:p>
                      <a:r>
                        <a:rPr lang="en-US" dirty="0" err="1"/>
                        <a:t>Nac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ydy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dydy</a:t>
                      </a:r>
                      <a:r>
                        <a:rPr lang="en-US" dirty="0"/>
                        <a:t> hi ddim yn </a:t>
                      </a:r>
                      <a:r>
                        <a:rPr lang="en-US" dirty="0" err="1"/>
                        <a:t>braf</a:t>
                      </a:r>
                      <a:r>
                        <a:rPr lang="en-US" dirty="0"/>
                        <a:t>.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Oedd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roedd</a:t>
                      </a:r>
                      <a:r>
                        <a:rPr lang="en-US" dirty="0"/>
                        <a:t> hi’n </a:t>
                      </a:r>
                      <a:r>
                        <a:rPr lang="en-US" dirty="0" err="1"/>
                        <a:t>stormus</a:t>
                      </a:r>
                      <a:r>
                        <a:rPr lang="en-US" dirty="0"/>
                        <a:t>.</a:t>
                      </a:r>
                    </a:p>
                    <a:p>
                      <a:r>
                        <a:rPr lang="en-US" dirty="0" err="1"/>
                        <a:t>Nac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oedd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doedd</a:t>
                      </a:r>
                      <a:r>
                        <a:rPr lang="en-US" dirty="0"/>
                        <a:t> hi ddim yn </a:t>
                      </a:r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US" dirty="0" err="1"/>
                        <a:t>oeth</a:t>
                      </a:r>
                      <a:r>
                        <a:rPr lang="en-US" dirty="0"/>
                        <a:t>.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Bydd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bydd</a:t>
                      </a:r>
                      <a:r>
                        <a:rPr lang="en-US" dirty="0"/>
                        <a:t> hi’n </a:t>
                      </a: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_</a:t>
                      </a:r>
                      <a:r>
                        <a:rPr lang="en-US" dirty="0" err="1"/>
                        <a:t>wyntog</a:t>
                      </a:r>
                      <a:r>
                        <a:rPr lang="en-US" dirty="0"/>
                        <a:t>.</a:t>
                      </a:r>
                    </a:p>
                    <a:p>
                      <a:r>
                        <a:rPr lang="en-US" dirty="0"/>
                        <a:t>Na </a:t>
                      </a:r>
                      <a:r>
                        <a:rPr lang="en-US" dirty="0" err="1"/>
                        <a:t>fydd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fydd</a:t>
                      </a:r>
                      <a:r>
                        <a:rPr lang="en-US" dirty="0"/>
                        <a:t> hi ddim yn </a:t>
                      </a:r>
                      <a:r>
                        <a:rPr lang="en-US" dirty="0" err="1"/>
                        <a:t>bwrw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glaw</a:t>
                      </a:r>
                      <a:r>
                        <a:rPr lang="en-US" dirty="0"/>
                        <a:t>.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2965319"/>
                  </a:ext>
                </a:extLst>
              </a:tr>
            </a:tbl>
          </a:graphicData>
        </a:graphic>
      </p:graphicFrame>
      <p:pic>
        <p:nvPicPr>
          <p:cNvPr id="3" name="Picture 2" descr="A blue circle with black text&#10;&#10;Description automatically generated">
            <a:extLst>
              <a:ext uri="{FF2B5EF4-FFF2-40B4-BE49-F238E27FC236}">
                <a16:creationId xmlns:a16="http://schemas.microsoft.com/office/drawing/2014/main" id="{CA5A3875-F7B2-24F8-A3A7-6C734201C8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0538" y="137161"/>
            <a:ext cx="1542635" cy="1576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3753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>
            <a:extLst>
              <a:ext uri="{FF2B5EF4-FFF2-40B4-BE49-F238E27FC236}">
                <a16:creationId xmlns:a16="http://schemas.microsoft.com/office/drawing/2014/main" id="{F484312F-67B7-C761-63AA-B7247B111F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552651">
            <a:off x="10495174" y="183636"/>
            <a:ext cx="1606418" cy="1259027"/>
          </a:xfrm>
          <a:prstGeom prst="rect">
            <a:avLst/>
          </a:prstGeom>
        </p:spPr>
      </p:pic>
      <p:sp>
        <p:nvSpPr>
          <p:cNvPr id="4" name="TextBox 9">
            <a:extLst>
              <a:ext uri="{FF2B5EF4-FFF2-40B4-BE49-F238E27FC236}">
                <a16:creationId xmlns:a16="http://schemas.microsoft.com/office/drawing/2014/main" id="{10C2005C-F920-060F-C331-86E6DD7A705D}"/>
              </a:ext>
            </a:extLst>
          </p:cNvPr>
          <p:cNvSpPr txBox="1"/>
          <p:nvPr/>
        </p:nvSpPr>
        <p:spPr>
          <a:xfrm>
            <a:off x="725266" y="378638"/>
            <a:ext cx="10970058" cy="27127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400" dirty="0">
                <a:solidFill>
                  <a:srgbClr val="0070C0"/>
                </a:solidFill>
              </a:rPr>
              <a:t>Mewn grwpiau, dwedwch:</a:t>
            </a:r>
          </a:p>
          <a:p>
            <a:pPr>
              <a:lnSpc>
                <a:spcPct val="150000"/>
              </a:lnSpc>
            </a:pPr>
            <a:r>
              <a:rPr lang="cy-GB" sz="2400" dirty="0">
                <a:solidFill>
                  <a:srgbClr val="0070C0"/>
                </a:solidFill>
              </a:rPr>
              <a:t>sut </a:t>
            </a:r>
            <a:r>
              <a:rPr lang="cy-GB" sz="2400" b="1" dirty="0">
                <a:solidFill>
                  <a:srgbClr val="0070C0"/>
                </a:solidFill>
              </a:rPr>
              <a:t>mae'r</a:t>
            </a:r>
            <a:r>
              <a:rPr lang="cy-GB" sz="2400" dirty="0">
                <a:solidFill>
                  <a:srgbClr val="0070C0"/>
                </a:solidFill>
              </a:rPr>
              <a:t> tywydd heddiw </a:t>
            </a:r>
          </a:p>
          <a:p>
            <a:pPr>
              <a:lnSpc>
                <a:spcPct val="150000"/>
              </a:lnSpc>
            </a:pPr>
            <a:r>
              <a:rPr lang="cy-GB" sz="2400" dirty="0">
                <a:solidFill>
                  <a:srgbClr val="0070C0"/>
                </a:solidFill>
              </a:rPr>
              <a:t>sut </a:t>
            </a:r>
            <a:r>
              <a:rPr lang="cy-GB" sz="2400" b="1" dirty="0">
                <a:solidFill>
                  <a:srgbClr val="0070C0"/>
                </a:solidFill>
              </a:rPr>
              <a:t>oedd </a:t>
            </a:r>
            <a:r>
              <a:rPr lang="cy-GB" sz="2400" dirty="0">
                <a:solidFill>
                  <a:srgbClr val="0070C0"/>
                </a:solidFill>
              </a:rPr>
              <a:t>y tywydd ddoe </a:t>
            </a:r>
          </a:p>
          <a:p>
            <a:pPr>
              <a:lnSpc>
                <a:spcPct val="150000"/>
              </a:lnSpc>
            </a:pPr>
            <a:r>
              <a:rPr lang="cy-GB" sz="2400" dirty="0">
                <a:solidFill>
                  <a:srgbClr val="0070C0"/>
                </a:solidFill>
              </a:rPr>
              <a:t>sut </a:t>
            </a:r>
            <a:r>
              <a:rPr lang="cy-GB" sz="2400" b="1" dirty="0">
                <a:solidFill>
                  <a:srgbClr val="0070C0"/>
                </a:solidFill>
              </a:rPr>
              <a:t>bydd</a:t>
            </a:r>
            <a:r>
              <a:rPr lang="cy-GB" sz="2400" dirty="0">
                <a:solidFill>
                  <a:srgbClr val="0070C0"/>
                </a:solidFill>
              </a:rPr>
              <a:t> y tywydd yfory mewn gwahanol lefydd (different places) yng Nghymru.  Cliciwch ar y ddolen.  Click on the link below to view map Cymru. </a:t>
            </a:r>
            <a:endParaRPr lang="en-US" sz="2400" b="1" dirty="0">
              <a:solidFill>
                <a:srgbClr val="0070C0"/>
              </a:solidFill>
              <a:latin typeface="Rubik Medium Bold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432670-0289-97CA-0B5E-98CFC8759032}"/>
              </a:ext>
            </a:extLst>
          </p:cNvPr>
          <p:cNvSpPr txBox="1"/>
          <p:nvPr/>
        </p:nvSpPr>
        <p:spPr>
          <a:xfrm>
            <a:off x="1067406" y="3998237"/>
            <a:ext cx="357445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dirty="0"/>
              <a:t>Cliciwch ar y ddolen i chwarae</a:t>
            </a:r>
            <a:br>
              <a:rPr lang="cy-GB" sz="2000" dirty="0"/>
            </a:br>
            <a:r>
              <a:rPr lang="cy-GB" sz="2000" dirty="0">
                <a:hlinkClick r:id="rId6"/>
              </a:rPr>
              <a:t>https://adnoddau.canolfanpeniarth.org/map-y-tywydd/</a:t>
            </a:r>
            <a:endParaRPr lang="cy-GB" sz="2000" dirty="0"/>
          </a:p>
          <a:p>
            <a:endParaRPr lang="en-US" sz="2000" dirty="0"/>
          </a:p>
        </p:txBody>
      </p:sp>
      <p:pic>
        <p:nvPicPr>
          <p:cNvPr id="6" name="Map y Tywydd Canllaw.mp4">
            <a:hlinkClick r:id="" action="ppaction://media"/>
            <a:extLst>
              <a:ext uri="{FF2B5EF4-FFF2-40B4-BE49-F238E27FC236}">
                <a16:creationId xmlns:a16="http://schemas.microsoft.com/office/drawing/2014/main" id="{77EA03D2-123A-7031-4FB6-C5AAB115464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926055" y="3347572"/>
            <a:ext cx="4995081" cy="280973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0E06A81-415E-EC15-B4E2-2D87E9B6EE8D}"/>
              </a:ext>
            </a:extLst>
          </p:cNvPr>
          <p:cNvSpPr txBox="1"/>
          <p:nvPr/>
        </p:nvSpPr>
        <p:spPr>
          <a:xfrm>
            <a:off x="6776113" y="6228843"/>
            <a:ext cx="61005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dirty="0"/>
              <a:t>Fidio- sut mae defnyddio’r map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603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4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1" name="Picture 2" descr="C:\Users\Fflur\Pictures\Microsoft Clip Organizer\j023293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8350" y="6072188"/>
            <a:ext cx="1009650" cy="785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Straight Connector 10"/>
          <p:cNvCxnSpPr/>
          <p:nvPr/>
        </p:nvCxnSpPr>
        <p:spPr>
          <a:xfrm rot="16200000" flipV="1">
            <a:off x="7489041" y="3107529"/>
            <a:ext cx="5857916" cy="71438"/>
          </a:xfrm>
          <a:prstGeom prst="line">
            <a:avLst/>
          </a:prstGeom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rot="10800000">
            <a:off x="1809750" y="214314"/>
            <a:ext cx="8572500" cy="15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rot="10800000">
            <a:off x="1738314" y="6643689"/>
            <a:ext cx="8072437" cy="15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5400000">
            <a:off x="-1512094" y="3393282"/>
            <a:ext cx="6429375" cy="714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326" name="TextBox 6"/>
          <p:cNvSpPr txBox="1">
            <a:spLocks noChangeArrowheads="1"/>
          </p:cNvSpPr>
          <p:nvPr/>
        </p:nvSpPr>
        <p:spPr bwMode="auto">
          <a:xfrm>
            <a:off x="1881188" y="428626"/>
            <a:ext cx="80010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400" dirty="0" err="1"/>
              <a:t>Cofiwch</a:t>
            </a:r>
            <a:r>
              <a:rPr lang="en-GB" altLang="en-US" sz="2400" dirty="0"/>
              <a:t>! </a:t>
            </a:r>
            <a:r>
              <a:rPr lang="en-GB" altLang="en-US" sz="2400" dirty="0" err="1"/>
              <a:t>Treiglad</a:t>
            </a:r>
            <a:r>
              <a:rPr lang="en-GB" altLang="en-US" sz="2400" dirty="0"/>
              <a:t> </a:t>
            </a:r>
            <a:r>
              <a:rPr lang="en-GB" altLang="en-US" sz="2400" b="1" dirty="0" err="1"/>
              <a:t>trwynol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mewn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enwau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lleoedd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sy’n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dod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ôl</a:t>
            </a:r>
            <a:r>
              <a:rPr lang="en-GB" altLang="en-US" sz="2400" dirty="0"/>
              <a:t> </a:t>
            </a:r>
            <a:r>
              <a:rPr lang="en-GB" altLang="en-US" sz="2400" b="1" dirty="0"/>
              <a:t>‘</a:t>
            </a:r>
            <a:r>
              <a:rPr lang="en-GB" altLang="en-US" sz="2400" b="1" dirty="0" err="1"/>
              <a:t>yn</a:t>
            </a:r>
            <a:r>
              <a:rPr lang="en-GB" altLang="en-US" sz="2400" b="1" dirty="0"/>
              <a:t>’ (in)</a:t>
            </a:r>
            <a:endParaRPr lang="en-GB" altLang="en-US" sz="2400" dirty="0"/>
          </a:p>
        </p:txBody>
      </p:sp>
      <p:sp>
        <p:nvSpPr>
          <p:cNvPr id="56328" name="TextBox 13"/>
          <p:cNvSpPr txBox="1">
            <a:spLocks noChangeArrowheads="1"/>
          </p:cNvSpPr>
          <p:nvPr/>
        </p:nvSpPr>
        <p:spPr bwMode="auto">
          <a:xfrm>
            <a:off x="1753191" y="6126958"/>
            <a:ext cx="60007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400" dirty="0"/>
              <a:t>* </a:t>
            </a:r>
            <a:r>
              <a:rPr lang="en-GB" altLang="en-US" sz="2400" dirty="0" err="1"/>
              <a:t>Weithiau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mae’r</a:t>
            </a:r>
            <a:r>
              <a:rPr lang="en-GB" altLang="en-US" sz="2400" dirty="0"/>
              <a:t> ‘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’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newid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hefyd</a:t>
            </a:r>
            <a:r>
              <a:rPr lang="en-GB" altLang="en-US" sz="2400" dirty="0"/>
              <a:t>.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ACF8BF6-E038-E660-3827-D63A02A1F932}"/>
              </a:ext>
            </a:extLst>
          </p:cNvPr>
          <p:cNvGraphicFramePr>
            <a:graphicFrameLocks noGrp="1"/>
          </p:cNvGraphicFramePr>
          <p:nvPr/>
        </p:nvGraphicFramePr>
        <p:xfrm>
          <a:off x="3061579" y="1567489"/>
          <a:ext cx="6213405" cy="4109411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13665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22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746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5758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p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&gt; </a:t>
                      </a:r>
                      <a:r>
                        <a:rPr lang="en-GB" sz="24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mh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ym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</a:t>
                      </a:r>
                      <a:r>
                        <a:rPr lang="en-GB" sz="24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Mhen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-y-</a:t>
                      </a:r>
                      <a:r>
                        <a:rPr lang="en-GB" sz="24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bont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5758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t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&gt; </a:t>
                      </a:r>
                      <a:r>
                        <a:rPr lang="en-GB" sz="24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nh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yn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</a:t>
                      </a:r>
                      <a:r>
                        <a:rPr lang="en-GB" sz="2400" b="1" baseline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Nhreforest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0621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c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&gt; </a:t>
                      </a:r>
                      <a:r>
                        <a:rPr lang="en-GB" sz="24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ngh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yng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</a:t>
                      </a:r>
                      <a:r>
                        <a:rPr lang="en-GB" sz="24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Nghaerfyrddin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5758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b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&gt; m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ym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</a:t>
                      </a:r>
                      <a:r>
                        <a:rPr lang="en-GB" sz="24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Mrynaman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5758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d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&gt; n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yn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</a:t>
                      </a:r>
                      <a:r>
                        <a:rPr lang="en-GB" sz="24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Ninas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Powys 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5758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g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&gt; </a:t>
                      </a:r>
                      <a:r>
                        <a:rPr lang="en-GB" sz="24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ng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yng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</a:t>
                      </a:r>
                      <a:r>
                        <a:rPr lang="en-GB" sz="24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Ngwent</a:t>
                      </a:r>
                      <a:r>
                        <a:rPr lang="en-GB" sz="24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+mn-lt"/>
                        </a:rPr>
                        <a:t> 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10943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82BD0FA1-2048-9D7D-F51C-EF1BDA7C9A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40995" y="56711"/>
            <a:ext cx="2127294" cy="1833021"/>
          </a:xfrm>
          <a:prstGeom prst="rect">
            <a:avLst/>
          </a:prstGeom>
        </p:spPr>
      </p:pic>
      <p:sp>
        <p:nvSpPr>
          <p:cNvPr id="3" name="TextBox 9">
            <a:extLst>
              <a:ext uri="{FF2B5EF4-FFF2-40B4-BE49-F238E27FC236}">
                <a16:creationId xmlns:a16="http://schemas.microsoft.com/office/drawing/2014/main" id="{AE1CAB79-4875-9927-290D-7E09060ADCEB}"/>
              </a:ext>
            </a:extLst>
          </p:cNvPr>
          <p:cNvSpPr txBox="1"/>
          <p:nvPr/>
        </p:nvSpPr>
        <p:spPr>
          <a:xfrm>
            <a:off x="4150682" y="277742"/>
            <a:ext cx="4202715" cy="7741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474"/>
              </a:lnSpc>
            </a:pPr>
            <a:r>
              <a:rPr lang="en-US" sz="4400" b="1" dirty="0" err="1">
                <a:solidFill>
                  <a:srgbClr val="FF3C00"/>
                </a:solidFill>
                <a:latin typeface="Rubik Medium Bold"/>
              </a:rPr>
              <a:t>Bwletin</a:t>
            </a:r>
            <a:r>
              <a:rPr lang="en-US" sz="4400" b="1" dirty="0">
                <a:solidFill>
                  <a:srgbClr val="FF3C00"/>
                </a:solidFill>
                <a:latin typeface="Rubik Medium Bold"/>
              </a:rPr>
              <a:t> y </a:t>
            </a:r>
            <a:r>
              <a:rPr lang="en-US" sz="4400" b="1" dirty="0" err="1">
                <a:solidFill>
                  <a:srgbClr val="FF3C00"/>
                </a:solidFill>
                <a:latin typeface="Rubik Medium Bold"/>
              </a:rPr>
              <a:t>Tywydd</a:t>
            </a:r>
            <a:endParaRPr lang="en-US" sz="4400" b="1" dirty="0">
              <a:solidFill>
                <a:srgbClr val="FF3C00"/>
              </a:solidFill>
              <a:latin typeface="Rubik Medium Bold"/>
            </a:endParaRPr>
          </a:p>
        </p:txBody>
      </p:sp>
      <p:grpSp>
        <p:nvGrpSpPr>
          <p:cNvPr id="6" name="Group 8">
            <a:extLst>
              <a:ext uri="{FF2B5EF4-FFF2-40B4-BE49-F238E27FC236}">
                <a16:creationId xmlns:a16="http://schemas.microsoft.com/office/drawing/2014/main" id="{8C3D2FC0-7F2C-D1B8-D969-90964D91792B}"/>
              </a:ext>
            </a:extLst>
          </p:cNvPr>
          <p:cNvGrpSpPr/>
          <p:nvPr/>
        </p:nvGrpSpPr>
        <p:grpSpPr>
          <a:xfrm>
            <a:off x="10051039" y="63855"/>
            <a:ext cx="2127293" cy="1436916"/>
            <a:chOff x="0" y="0"/>
            <a:chExt cx="1199187" cy="1057620"/>
          </a:xfrm>
        </p:grpSpPr>
        <p:pic>
          <p:nvPicPr>
            <p:cNvPr id="7" name="Picture 9">
              <a:extLst>
                <a:ext uri="{FF2B5EF4-FFF2-40B4-BE49-F238E27FC236}">
                  <a16:creationId xmlns:a16="http://schemas.microsoft.com/office/drawing/2014/main" id="{3FB8471B-6037-8F44-69C2-F66FD8B772F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99187" cy="633571"/>
            </a:xfrm>
            <a:prstGeom prst="rect">
              <a:avLst/>
            </a:prstGeom>
          </p:spPr>
        </p:pic>
        <p:pic>
          <p:nvPicPr>
            <p:cNvPr id="8" name="Picture 10">
              <a:extLst>
                <a:ext uri="{FF2B5EF4-FFF2-40B4-BE49-F238E27FC236}">
                  <a16:creationId xmlns:a16="http://schemas.microsoft.com/office/drawing/2014/main" id="{B0BCE5CE-9418-6C8F-E29E-E9A8EEEC574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04147" y="396800"/>
              <a:ext cx="841809" cy="660820"/>
            </a:xfrm>
            <a:prstGeom prst="rect">
              <a:avLst/>
            </a:prstGeom>
          </p:spPr>
        </p:pic>
      </p:grpSp>
      <p:pic>
        <p:nvPicPr>
          <p:cNvPr id="9" name="Picture 15">
            <a:extLst>
              <a:ext uri="{FF2B5EF4-FFF2-40B4-BE49-F238E27FC236}">
                <a16:creationId xmlns:a16="http://schemas.microsoft.com/office/drawing/2014/main" id="{58A6075B-6A2D-6F75-797C-0F5956C0D1A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56160" y="5175639"/>
            <a:ext cx="1581359" cy="1581359"/>
          </a:xfrm>
          <a:prstGeom prst="rect">
            <a:avLst/>
          </a:prstGeom>
        </p:spPr>
      </p:pic>
      <p:pic>
        <p:nvPicPr>
          <p:cNvPr id="10" name="Picture 16">
            <a:extLst>
              <a:ext uri="{FF2B5EF4-FFF2-40B4-BE49-F238E27FC236}">
                <a16:creationId xmlns:a16="http://schemas.microsoft.com/office/drawing/2014/main" id="{8E00FC68-75D5-5359-335A-57EC9E5B548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40995" y="5320082"/>
            <a:ext cx="1377646" cy="143691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3D4AE1F-E19F-A647-CD16-47C90C78B641}"/>
              </a:ext>
            </a:extLst>
          </p:cNvPr>
          <p:cNvSpPr txBox="1"/>
          <p:nvPr/>
        </p:nvSpPr>
        <p:spPr>
          <a:xfrm>
            <a:off x="3199137" y="5715374"/>
            <a:ext cx="48155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12"/>
              </a:rPr>
              <a:t>Dyma Derek!</a:t>
            </a:r>
          </a:p>
          <a:p>
            <a:r>
              <a:rPr lang="en-US" dirty="0">
                <a:hlinkClick r:id="rId12"/>
              </a:rPr>
              <a:t>https://www.youtube.com/watch?v=Ur1sciiL2V4</a:t>
            </a:r>
            <a:r>
              <a:rPr lang="en-US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A7A49F-0397-2515-0AD9-85CEB03BD608}"/>
              </a:ext>
            </a:extLst>
          </p:cNvPr>
          <p:cNvSpPr txBox="1"/>
          <p:nvPr/>
        </p:nvSpPr>
        <p:spPr>
          <a:xfrm>
            <a:off x="1080596" y="2229457"/>
            <a:ext cx="100662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Croeso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tywydd</a:t>
            </a:r>
            <a:r>
              <a:rPr lang="en-US" sz="2400" dirty="0"/>
              <a:t>!</a:t>
            </a:r>
          </a:p>
          <a:p>
            <a:endParaRPr lang="en-US" sz="2400" dirty="0"/>
          </a:p>
          <a:p>
            <a:r>
              <a:rPr lang="en-US" sz="2400" dirty="0"/>
              <a:t>Mae </a:t>
            </a:r>
            <a:r>
              <a:rPr lang="en-US" sz="2400" dirty="0" err="1"/>
              <a:t>hi’n</a:t>
            </a:r>
            <a:r>
              <a:rPr lang="en-US" sz="2400" dirty="0"/>
              <a:t> </a:t>
            </a:r>
            <a:r>
              <a:rPr lang="en-US" sz="2400" dirty="0" err="1"/>
              <a:t>braf</a:t>
            </a:r>
            <a:r>
              <a:rPr lang="en-US" sz="2400" dirty="0"/>
              <a:t> </a:t>
            </a:r>
            <a:r>
              <a:rPr lang="en-US" sz="2400" dirty="0" err="1"/>
              <a:t>iawn</a:t>
            </a:r>
            <a:r>
              <a:rPr lang="en-US" sz="2400" dirty="0"/>
              <a:t> </a:t>
            </a:r>
            <a:r>
              <a:rPr lang="en-US" sz="2400" dirty="0" err="1"/>
              <a:t>yng</a:t>
            </a:r>
            <a:r>
              <a:rPr lang="en-US" sz="2400" dirty="0"/>
              <a:t> </a:t>
            </a:r>
            <a:r>
              <a:rPr lang="en-US" sz="2400" dirty="0" err="1"/>
              <a:t>Nghymru</a:t>
            </a:r>
            <a:r>
              <a:rPr lang="en-US" sz="2400" dirty="0"/>
              <a:t> </a:t>
            </a:r>
            <a:r>
              <a:rPr lang="en-US" sz="2400" dirty="0" err="1"/>
              <a:t>heddiw</a:t>
            </a:r>
            <a:r>
              <a:rPr lang="en-US" sz="2400" dirty="0"/>
              <a:t>. Mae </a:t>
            </a:r>
            <a:r>
              <a:rPr lang="en-US" sz="2400" dirty="0" err="1"/>
              <a:t>hi’n</a:t>
            </a:r>
            <a:r>
              <a:rPr lang="en-US" sz="2400" dirty="0"/>
              <a:t> </a:t>
            </a:r>
            <a:r>
              <a:rPr lang="en-US" sz="2400" dirty="0" err="1"/>
              <a:t>dwym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de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dwyrain</a:t>
            </a:r>
            <a:r>
              <a:rPr lang="en-US" sz="2400" dirty="0"/>
              <a:t>, ac </a:t>
            </a:r>
            <a:r>
              <a:rPr lang="en-US" sz="2400" dirty="0" err="1"/>
              <a:t>mae</a:t>
            </a:r>
            <a:r>
              <a:rPr lang="en-US" sz="2400" dirty="0"/>
              <a:t> </a:t>
            </a:r>
            <a:r>
              <a:rPr lang="en-US" sz="2400" dirty="0" err="1"/>
              <a:t>hi’n</a:t>
            </a:r>
            <a:r>
              <a:rPr lang="en-US" sz="2400" dirty="0"/>
              <a:t> </a:t>
            </a:r>
            <a:r>
              <a:rPr lang="en-US" sz="2400" dirty="0" err="1"/>
              <a:t>fwyn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gorllewin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gogledd</a:t>
            </a:r>
            <a:r>
              <a:rPr lang="en-US" sz="2400" dirty="0"/>
              <a:t>. </a:t>
            </a:r>
            <a:r>
              <a:rPr lang="en-US" sz="2400" dirty="0" err="1"/>
              <a:t>Yfory</a:t>
            </a:r>
            <a:r>
              <a:rPr lang="en-US" sz="2400" dirty="0"/>
              <a:t>, </a:t>
            </a:r>
            <a:r>
              <a:rPr lang="en-US" sz="2400" dirty="0" err="1"/>
              <a:t>bydd</a:t>
            </a:r>
            <a:r>
              <a:rPr lang="en-US" sz="2400" dirty="0"/>
              <a:t> </a:t>
            </a:r>
            <a:r>
              <a:rPr lang="en-US" sz="2400" dirty="0" err="1"/>
              <a:t>hi’n</a:t>
            </a:r>
            <a:r>
              <a:rPr lang="en-US" sz="2400" dirty="0"/>
              <a:t> </a:t>
            </a:r>
            <a:r>
              <a:rPr lang="en-US" sz="2400" dirty="0" err="1"/>
              <a:t>heulog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gogledd</a:t>
            </a:r>
            <a:r>
              <a:rPr lang="en-US" sz="2400" dirty="0"/>
              <a:t>, y de, y </a:t>
            </a:r>
            <a:r>
              <a:rPr lang="en-US" sz="2400" dirty="0" err="1"/>
              <a:t>gorllewin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dwyrain</a:t>
            </a:r>
            <a:r>
              <a:rPr lang="en-US" sz="2400" dirty="0"/>
              <a:t>. </a:t>
            </a: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wisgo</a:t>
            </a:r>
            <a:r>
              <a:rPr lang="en-US" sz="2400" dirty="0"/>
              <a:t> </a:t>
            </a:r>
            <a:r>
              <a:rPr lang="en-US" sz="2400" dirty="0" err="1"/>
              <a:t>eli</a:t>
            </a:r>
            <a:r>
              <a:rPr lang="en-US" sz="2400" dirty="0"/>
              <a:t> haul!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7886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B0F2369-E302-F947-A918-405BD56A76CA}"/>
              </a:ext>
            </a:extLst>
          </p:cNvPr>
          <p:cNvSpPr/>
          <p:nvPr/>
        </p:nvSpPr>
        <p:spPr>
          <a:xfrm>
            <a:off x="1965325" y="1268414"/>
            <a:ext cx="7869238" cy="4611687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1506" name="Title 5">
            <a:extLst>
              <a:ext uri="{FF2B5EF4-FFF2-40B4-BE49-F238E27FC236}">
                <a16:creationId xmlns:a16="http://schemas.microsoft.com/office/drawing/2014/main" id="{B7A6E2A6-6E28-2944-9020-5F1FD0DDD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441325"/>
            <a:ext cx="8229600" cy="1143000"/>
          </a:xfrm>
        </p:spPr>
        <p:txBody>
          <a:bodyPr/>
          <a:lstStyle/>
          <a:p>
            <a:r>
              <a:rPr lang="es-ES_tradnl" altLang="cy-GB"/>
              <a:t> Ble mae’r camgymeriadau?</a:t>
            </a:r>
            <a:endParaRPr lang="en-GB" altLang="cy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1F6556-2041-7B43-A4DC-1C62E011C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5550" y="1600201"/>
            <a:ext cx="7715250" cy="3700463"/>
          </a:xfrm>
        </p:spPr>
        <p:txBody>
          <a:bodyPr>
            <a:normAutofit fontScale="77500" lnSpcReduction="20000"/>
          </a:bodyPr>
          <a:lstStyle/>
          <a:p>
            <a:pPr marL="385763" indent="-385763">
              <a:buFont typeface="Arial" panose="020B0604020202020204" pitchFamily="34" charset="0"/>
              <a:buAutoNum type="arabicPeriod"/>
              <a:defRPr/>
            </a:pPr>
            <a:r>
              <a:rPr lang="cy-GB" dirty="0"/>
              <a:t>Prynhawn da pawb! (1)</a:t>
            </a:r>
          </a:p>
          <a:p>
            <a:pPr marL="385763" indent="-385763">
              <a:buFont typeface="Arial" panose="020B0604020202020204" pitchFamily="34" charset="0"/>
              <a:buAutoNum type="arabicPeriod"/>
              <a:defRPr/>
            </a:pPr>
            <a:r>
              <a:rPr lang="cy-GB" dirty="0"/>
              <a:t>Mae hi’n fwrw glaw. (1)</a:t>
            </a:r>
          </a:p>
          <a:p>
            <a:pPr marL="385763" indent="-385763">
              <a:buFont typeface="Arial" panose="020B0604020202020204" pitchFamily="34" charset="0"/>
              <a:buAutoNum type="arabicPeriod"/>
              <a:defRPr/>
            </a:pPr>
            <a:r>
              <a:rPr lang="cy-GB" dirty="0"/>
              <a:t>Rydw i’n dod o Caerfyrddin. (1)</a:t>
            </a:r>
          </a:p>
          <a:p>
            <a:pPr marL="385763" indent="-385763">
              <a:buFont typeface="Arial" panose="020B0604020202020204" pitchFamily="34" charset="0"/>
              <a:buAutoNum type="arabicPeriod"/>
              <a:defRPr/>
            </a:pPr>
            <a:r>
              <a:rPr lang="cy-GB" dirty="0"/>
              <a:t>Rydyn ni’n mynd i rhedeg. (1)</a:t>
            </a:r>
          </a:p>
          <a:p>
            <a:pPr marL="385763" indent="-385763">
              <a:buFont typeface="Arial" panose="020B0604020202020204" pitchFamily="34" charset="0"/>
              <a:buAutoNum type="arabicPeriod"/>
              <a:defRPr/>
            </a:pPr>
            <a:r>
              <a:rPr lang="cy-GB" dirty="0"/>
              <a:t>Dych chi’n parod? (1)</a:t>
            </a:r>
          </a:p>
          <a:p>
            <a:pPr marL="385763" indent="-385763">
              <a:buFont typeface="Arial" panose="020B0604020202020204" pitchFamily="34" charset="0"/>
              <a:buAutoNum type="arabicPeriod"/>
              <a:defRPr/>
            </a:pPr>
            <a:r>
              <a:rPr lang="cy-GB" dirty="0"/>
              <a:t>Rydw i ddim yn hoffi pêl droed. (1)</a:t>
            </a:r>
          </a:p>
          <a:p>
            <a:pPr marL="385763" indent="-385763">
              <a:buFont typeface="Arial" panose="020B0604020202020204" pitchFamily="34" charset="0"/>
              <a:buAutoNum type="arabicPeriod"/>
              <a:defRPr/>
            </a:pPr>
            <a:r>
              <a:rPr lang="cy-GB" dirty="0"/>
              <a:t>Beth ydy dy hoff bwyd di? (1)</a:t>
            </a:r>
          </a:p>
          <a:p>
            <a:pPr marL="385763" indent="-385763">
              <a:buFont typeface="Arial" panose="020B0604020202020204" pitchFamily="34" charset="0"/>
              <a:buAutoNum type="arabicPeriod"/>
              <a:defRPr/>
            </a:pPr>
            <a:r>
              <a:rPr lang="cy-GB" dirty="0"/>
              <a:t>Rydw i’n hofi Celf. (1)</a:t>
            </a:r>
          </a:p>
          <a:p>
            <a:pPr marL="385763" indent="-385763">
              <a:buFont typeface="Arial" panose="020B0604020202020204" pitchFamily="34" charset="0"/>
              <a:buAutoNum type="arabicPeriod"/>
              <a:defRPr/>
            </a:pPr>
            <a:r>
              <a:rPr lang="cy-GB" dirty="0"/>
              <a:t>Mae hi’n fraf heddiw. (1)</a:t>
            </a:r>
          </a:p>
          <a:p>
            <a:pPr marL="385763" indent="-385763">
              <a:buFont typeface="Arial" panose="020B0604020202020204" pitchFamily="34" charset="0"/>
              <a:buAutoNum type="arabicPeriod"/>
              <a:defRPr/>
            </a:pPr>
            <a:r>
              <a:rPr lang="cy-GB" dirty="0"/>
              <a:t>Arderchog, da iawn ti! (1)</a:t>
            </a:r>
          </a:p>
          <a:p>
            <a:pPr marL="385763" indent="-385763">
              <a:buFont typeface="Arial" panose="020B0604020202020204" pitchFamily="34" charset="0"/>
              <a:buAutoNum type="arabicPeriod"/>
              <a:defRPr/>
            </a:pPr>
            <a:endParaRPr lang="en-GB" dirty="0"/>
          </a:p>
        </p:txBody>
      </p:sp>
      <p:pic>
        <p:nvPicPr>
          <p:cNvPr id="21508" name="Picture 1">
            <a:extLst>
              <a:ext uri="{FF2B5EF4-FFF2-40B4-BE49-F238E27FC236}">
                <a16:creationId xmlns:a16="http://schemas.microsoft.com/office/drawing/2014/main" id="{30B51184-33DD-7F4C-B636-806C2F7C83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6589" y="2405063"/>
            <a:ext cx="966787" cy="126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4">
            <a:extLst>
              <a:ext uri="{FF2B5EF4-FFF2-40B4-BE49-F238E27FC236}">
                <a16:creationId xmlns:a16="http://schemas.microsoft.com/office/drawing/2014/main" id="{2390B74D-DF4D-9042-850E-D002F9A608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089" y="4343400"/>
            <a:ext cx="1025525" cy="133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1115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D27F0E4C016543943A445035FFEBB5" ma:contentTypeVersion="14" ma:contentTypeDescription="Create a new document." ma:contentTypeScope="" ma:versionID="51c282dc25f7154d8a09807fa1f36657">
  <xsd:schema xmlns:xsd="http://www.w3.org/2001/XMLSchema" xmlns:xs="http://www.w3.org/2001/XMLSchema" xmlns:p="http://schemas.microsoft.com/office/2006/metadata/properties" xmlns:ns2="22379b1c-0acc-47a8-aa17-d16a2b0c4765" xmlns:ns3="c982cde0-c575-4cd2-8a19-4a35f69c8677" targetNamespace="http://schemas.microsoft.com/office/2006/metadata/properties" ma:root="true" ma:fieldsID="cad2ae4ecc2181757f3c746cbe59e243" ns2:_="" ns3:_="">
    <xsd:import namespace="22379b1c-0acc-47a8-aa17-d16a2b0c4765"/>
    <xsd:import namespace="c982cde0-c575-4cd2-8a19-4a35f69c86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379b1c-0acc-47a8-aa17-d16a2b0c476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82cde0-c575-4cd2-8a19-4a35f69c8677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dc27d24-8c85-48b3-9d89-63bafe2fbf2a}" ma:internalName="TaxCatchAll" ma:showField="CatchAllData" ma:web="c982cde0-c575-4cd2-8a19-4a35f69c867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2379b1c-0acc-47a8-aa17-d16a2b0c4765">
      <Terms xmlns="http://schemas.microsoft.com/office/infopath/2007/PartnerControls"/>
    </lcf76f155ced4ddcb4097134ff3c332f>
    <TaxCatchAll xmlns="c982cde0-c575-4cd2-8a19-4a35f69c867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414ABB6-8F63-45DA-BE8C-CDB137ED6B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2379b1c-0acc-47a8-aa17-d16a2b0c4765"/>
    <ds:schemaRef ds:uri="c982cde0-c575-4cd2-8a19-4a35f69c86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51EC0CC-6EFE-4401-888A-0EC0F12C6FA9}">
  <ds:schemaRefs>
    <ds:schemaRef ds:uri="http://schemas.microsoft.com/office/2006/metadata/properties"/>
    <ds:schemaRef ds:uri="http://schemas.microsoft.com/office/infopath/2007/PartnerControls"/>
    <ds:schemaRef ds:uri="d3b6f481-4396-41e1-a7fa-8b783d3d4c74"/>
    <ds:schemaRef ds:uri="9f8783c0-c358-4ee3-aa51-3e5b6a0988c7"/>
    <ds:schemaRef ds:uri="22379b1c-0acc-47a8-aa17-d16a2b0c4765"/>
    <ds:schemaRef ds:uri="c982cde0-c575-4cd2-8a19-4a35f69c8677"/>
  </ds:schemaRefs>
</ds:datastoreItem>
</file>

<file path=customXml/itemProps3.xml><?xml version="1.0" encoding="utf-8"?>
<ds:datastoreItem xmlns:ds="http://schemas.openxmlformats.org/officeDocument/2006/customXml" ds:itemID="{95BE6C9B-B02E-4350-8FCE-658F3C55A66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5010</TotalTime>
  <Words>604</Words>
  <Application>Microsoft Office PowerPoint</Application>
  <PresentationFormat>Widescreen</PresentationFormat>
  <Paragraphs>173</Paragraphs>
  <Slides>15</Slides>
  <Notes>2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Geirfa peli eira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Ble mae’r camgymeriadau?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Susan Hart-Lewis</dc:creator>
  <cp:lastModifiedBy>Eluned Grandis</cp:lastModifiedBy>
  <cp:revision>29</cp:revision>
  <dcterms:created xsi:type="dcterms:W3CDTF">2022-09-23T10:16:10Z</dcterms:created>
  <dcterms:modified xsi:type="dcterms:W3CDTF">2023-10-11T13:12:21Z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0x010100E82D294B225FAB4AA739C5E6F136B01E</vt:lpwstr>
  </property>
</Properties>
</file>