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85" autoAdjust="0"/>
    <p:restoredTop sz="94660"/>
  </p:normalViewPr>
  <p:slideViewPr>
    <p:cSldViewPr snapToGrid="0" showGuides="1">
      <p:cViewPr>
        <p:scale>
          <a:sx n="62" d="100"/>
          <a:sy n="62" d="100"/>
        </p:scale>
        <p:origin x="48"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5146BA-28D5-4C2A-B43D-A34145A07E97}" type="datetimeFigureOut">
              <a:rPr lang="en-US" smtClean="0"/>
              <a:t>8/14/2022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0E90C4-8E21-491F-9405-B214EA18F72D}" type="slidenum">
              <a:rPr lang="en-US" smtClean="0"/>
              <a:t>‹#›</a:t>
            </a:fld>
            <a:endParaRPr lang="en-US"/>
          </a:p>
        </p:txBody>
      </p:sp>
    </p:spTree>
    <p:extLst>
      <p:ext uri="{BB962C8B-B14F-4D97-AF65-F5344CB8AC3E}">
        <p14:creationId xmlns:p14="http://schemas.microsoft.com/office/powerpoint/2010/main" val="38175778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India is one of the fastest growing economy in the world.</a:t>
            </a:r>
          </a:p>
          <a:p>
            <a:r>
              <a:rPr lang="en-US" dirty="0"/>
              <a:t>Many global companies target India as a huge prospect for operating their businesses.</a:t>
            </a:r>
          </a:p>
          <a:p>
            <a:r>
              <a:rPr lang="en-US" dirty="0"/>
              <a:t>Uniliver can become a major player in the FMCG sector of Indian market</a:t>
            </a:r>
          </a:p>
          <a:p>
            <a:endParaRPr lang="en-US" dirty="0"/>
          </a:p>
        </p:txBody>
      </p:sp>
      <p:sp>
        <p:nvSpPr>
          <p:cNvPr id="4" name="Slide Number Placeholder 3"/>
          <p:cNvSpPr>
            <a:spLocks noGrp="1"/>
          </p:cNvSpPr>
          <p:nvPr>
            <p:ph type="sldNum" sz="quarter" idx="10"/>
          </p:nvPr>
        </p:nvSpPr>
        <p:spPr/>
        <p:txBody>
          <a:bodyPr/>
          <a:lstStyle/>
          <a:p>
            <a:fld id="{8F0E90C4-8E21-491F-9405-B214EA18F72D}" type="slidenum">
              <a:rPr lang="en-US" smtClean="0"/>
              <a:t>2</a:t>
            </a:fld>
            <a:endParaRPr lang="en-US"/>
          </a:p>
        </p:txBody>
      </p:sp>
    </p:spTree>
    <p:extLst>
      <p:ext uri="{BB962C8B-B14F-4D97-AF65-F5344CB8AC3E}">
        <p14:creationId xmlns:p14="http://schemas.microsoft.com/office/powerpoint/2010/main" val="18579659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Big customer market</a:t>
            </a:r>
          </a:p>
          <a:p>
            <a:endParaRPr lang="en-US" dirty="0"/>
          </a:p>
          <a:p>
            <a:r>
              <a:rPr lang="en-US" dirty="0"/>
              <a:t>India is an attractive marketplace for customers because of its sizable and robust middle class. India is actually the third-biggest marketplace on the planet and the greatest market for both items and services.</a:t>
            </a:r>
          </a:p>
          <a:p>
            <a:endParaRPr lang="en-US" dirty="0"/>
          </a:p>
          <a:p>
            <a:r>
              <a:rPr lang="en-US" dirty="0"/>
              <a:t>Digital competitiveness</a:t>
            </a:r>
          </a:p>
          <a:p>
            <a:endParaRPr lang="en-US" dirty="0"/>
          </a:p>
          <a:p>
            <a:r>
              <a:rPr lang="en-US" dirty="0"/>
              <a:t>India is now a major player for technological innovation. High-tech companies operating in fields such as telecommunications and pharmaceuticals, information systems, architecture and fabrics are on level with their international counterparts when it comes of complexity and recognition. In fact, alongside both China and the USA, India is today acknowledged as one of the leading players in modernization worldwide.</a:t>
            </a:r>
          </a:p>
          <a:p>
            <a:endParaRPr lang="en-US" dirty="0"/>
          </a:p>
          <a:p>
            <a:r>
              <a:rPr lang="en-US" dirty="0"/>
              <a:t>Reforms to business</a:t>
            </a:r>
          </a:p>
          <a:p>
            <a:endParaRPr lang="en-US" dirty="0"/>
          </a:p>
          <a:p>
            <a:r>
              <a:rPr lang="en-US" dirty="0"/>
              <a:t>to promote global investment t he Indian ruling authority has loosened limitations on international direct investment restrictions, lowering the caps on overseas investment for military and health coverage, and otherwise making major strides in the development of the overall economic landscape. India has now advanced 14 spots, placing it in 63rd place overall in the global bank's Conducting Trade 2020 survey. Again for third year running, this authors of the study 10 leading improvers list includes India thanks to recent corporate changes.</a:t>
            </a:r>
          </a:p>
          <a:p>
            <a:endParaRPr lang="en-US" dirty="0"/>
          </a:p>
          <a:p>
            <a:r>
              <a:rPr lang="en-US" dirty="0"/>
              <a:t>Stable economy</a:t>
            </a:r>
          </a:p>
          <a:p>
            <a:endParaRPr lang="en-US" dirty="0"/>
          </a:p>
          <a:p>
            <a:r>
              <a:rPr lang="en-US" dirty="0"/>
              <a:t>In recent years, India's economy has grown remarkably. India has attained a really good ranking for market stability, which is supported by a functional democracy, substantial design reforms, notably changes in personal spending, and a rise in government spending.</a:t>
            </a:r>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8F0E90C4-8E21-491F-9405-B214EA18F72D}" type="slidenum">
              <a:rPr lang="en-US" smtClean="0"/>
              <a:t>3</a:t>
            </a:fld>
            <a:endParaRPr lang="en-US"/>
          </a:p>
        </p:txBody>
      </p:sp>
    </p:spTree>
    <p:extLst>
      <p:ext uri="{BB962C8B-B14F-4D97-AF65-F5344CB8AC3E}">
        <p14:creationId xmlns:p14="http://schemas.microsoft.com/office/powerpoint/2010/main" val="1969947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Infrastructure: Multinational Businesses may find it challenging to choose the ideal site in India. Western companies like renting office building rather buying it. Businesses are compelled to reserve offices on building sites before they are done due to a lack of a best and most effective ways and a growing preference. To track the expansion of the company and make sure there is sufficient room, they should furthermore first rent sizable office premises. This can be a major issue in the beginning as the space is too big for the number of employees it can hold. When the business grows and there is a possibility of expansion, a business should be fortunate if it can get another office in the vicinity of the current ones.</a:t>
            </a:r>
          </a:p>
          <a:p>
            <a:endParaRPr lang="en-US" dirty="0"/>
          </a:p>
          <a:p>
            <a:r>
              <a:rPr lang="en-US" dirty="0"/>
              <a:t>Employment: The process of recruiting is yet another issue for companies since there are a lot of people looking for work in India but the amount of highly skilled and talented employees is extremely low. Because India is now a major hub in the service and IT sector and there is a competition for top multinationals to recruit the top talent available across the globe. In addition, the demand for workers is massive across the nation. The task of separating the cream is a major challenge.</a:t>
            </a:r>
          </a:p>
          <a:p>
            <a:endParaRPr lang="en-US" dirty="0"/>
          </a:p>
          <a:p>
            <a:r>
              <a:rPr lang="en-US" dirty="0"/>
              <a:t>Diverse Culture: One of India's strongest points is its unity within its diversity, but it can make it difficult for enterprises to get off the ground. There is a serious problem in managing the cultural diversity of the personnel they hire because the bulk of organizations are European and senior executives personnel are overseas at first.. This can cause quite an tension among employees.</a:t>
            </a:r>
          </a:p>
          <a:p>
            <a:endParaRPr lang="en-US" dirty="0"/>
          </a:p>
          <a:p>
            <a:r>
              <a:rPr lang="en-US" dirty="0"/>
              <a:t>Price-centric customers: The mindset of the populace when making purchases and using services is another problem that businesses in India must deal with. India is an economy that is price-driven, which doesn't have the same level of brand loyalty but it is a country that does take into account the cost. So it is not enough that firms have to provide high-quality products, but they also have to provide a fair price for it. The majority of shoppers will scan potential alternatives without examining them in-depth, choosing instead a economical route. The demise of the telecom industry is an excellent illustration of the mindset of price-centricity among the population.</a:t>
            </a:r>
          </a:p>
        </p:txBody>
      </p:sp>
      <p:sp>
        <p:nvSpPr>
          <p:cNvPr id="4" name="Slide Number Placeholder 3"/>
          <p:cNvSpPr>
            <a:spLocks noGrp="1"/>
          </p:cNvSpPr>
          <p:nvPr>
            <p:ph type="sldNum" sz="quarter" idx="10"/>
          </p:nvPr>
        </p:nvSpPr>
        <p:spPr/>
        <p:txBody>
          <a:bodyPr/>
          <a:lstStyle/>
          <a:p>
            <a:fld id="{8F0E90C4-8E21-491F-9405-B214EA18F72D}" type="slidenum">
              <a:rPr lang="en-US" smtClean="0"/>
              <a:t>4</a:t>
            </a:fld>
            <a:endParaRPr lang="en-US"/>
          </a:p>
        </p:txBody>
      </p:sp>
    </p:spTree>
    <p:extLst>
      <p:ext uri="{BB962C8B-B14F-4D97-AF65-F5344CB8AC3E}">
        <p14:creationId xmlns:p14="http://schemas.microsoft.com/office/powerpoint/2010/main" val="3168183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Multinational corporations have advanced significantly in the Indian marketplace over the past twenty years. Many people, though, haven't really been able to achieve their full capacity. Others have been merely successful in specialized industries and haven't attained a significant degree of market dominance, and others have not yet taken use of scale economies or India's enormous talent pool. The case of a significant international consumer products company provides a fair illustration of the issue. And over the past seven years, the net performance in India has grown by 7% annually annualized, which in itself is almost twice as fast as the parent firm's rate of growth. The firm's growth in India, meanwhile, is only a fourth of the industry's.</a:t>
            </a:r>
          </a:p>
          <a:p>
            <a:endParaRPr lang="en-US" dirty="0"/>
          </a:p>
          <a:p>
            <a:r>
              <a:rPr lang="en-US" dirty="0"/>
              <a:t>To maximize the potential of India multinationals need to demonstrate an unwavering and clear dedication to India. They should spend in homegrown talent and strengthen their local businesses. They should pay more focus on the requirements of Indian customers by providing the kind of customization that the market demands. Corporate leaders of global corporations must consider the appropriate strategy for entering the market. This calls for a departure from the cooperative structure that numerous businesses have embraced and the ability to work independently.</a:t>
            </a:r>
          </a:p>
        </p:txBody>
      </p:sp>
      <p:sp>
        <p:nvSpPr>
          <p:cNvPr id="4" name="Slide Number Placeholder 3"/>
          <p:cNvSpPr>
            <a:spLocks noGrp="1"/>
          </p:cNvSpPr>
          <p:nvPr>
            <p:ph type="sldNum" sz="quarter" idx="10"/>
          </p:nvPr>
        </p:nvSpPr>
        <p:spPr/>
        <p:txBody>
          <a:bodyPr/>
          <a:lstStyle/>
          <a:p>
            <a:fld id="{8F0E90C4-8E21-491F-9405-B214EA18F72D}" type="slidenum">
              <a:rPr lang="en-US" smtClean="0"/>
              <a:t>5</a:t>
            </a:fld>
            <a:endParaRPr lang="en-US"/>
          </a:p>
        </p:txBody>
      </p:sp>
    </p:spTree>
    <p:extLst>
      <p:ext uri="{BB962C8B-B14F-4D97-AF65-F5344CB8AC3E}">
        <p14:creationId xmlns:p14="http://schemas.microsoft.com/office/powerpoint/2010/main" val="4548770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Inspiring the Indian organisation</a:t>
            </a:r>
          </a:p>
          <a:p>
            <a:endParaRPr lang="en-US" dirty="0"/>
          </a:p>
          <a:p>
            <a:r>
              <a:rPr lang="en-US" dirty="0"/>
              <a:t>Many multinationals operating in India are trapped in a profit-loss trap, caused by a lack the will to create specific management and operations for each country. When executives from overseas are employed and are employed, they often fall in the hands of short-rotation cycles that hinder the implementation of a long-term plan. To recruit and retain qualified workers, local management must be empowered. Many global corporations are concentrating on the creation of a successful Indian business segment, moving away from departments and worldwide goods as the primary management center in the process. The top talent is what they concentrate in. The CEO of the international corporation has a direct channel of communication with the competent and knowledgeable market-savvy manager of their Indian division. The local leader is held accountable by this close relationship with international business management and their ability to make choices about capital expenditures, pricing, and commodities, and allows for a more precise implementation and development of strategies</a:t>
            </a:r>
          </a:p>
          <a:p>
            <a:endParaRPr lang="en-US" dirty="0"/>
          </a:p>
          <a:p>
            <a:r>
              <a:rPr lang="en-US" dirty="0"/>
              <a:t>New ideas for India</a:t>
            </a:r>
          </a:p>
          <a:p>
            <a:r>
              <a:rPr lang="en-US" dirty="0"/>
              <a:t>Multinationals are discovering that numerous different </a:t>
            </a:r>
            <a:r>
              <a:rPr lang="en-US" dirty="0" err="1"/>
              <a:t>Indias</a:t>
            </a:r>
            <a:r>
              <a:rPr lang="en-US" dirty="0"/>
              <a:t> are found across the continent. The major differences -- the has and </a:t>
            </a:r>
            <a:r>
              <a:rPr lang="en-US" dirty="0" err="1"/>
              <a:t>nots</a:t>
            </a:r>
            <a:r>
              <a:rPr lang="en-US" dirty="0"/>
              <a:t>, the different literacy, languages, as well as geographical differences make it challenging for global brands to appeal to all people in the country. Multinationals also have to contend with the challenges of local competition that is low-cost. Uniliver can develop sub-brands or patterns with traits that are suitable for Indian requirements in order to strike a balance between the strong brand and regional status. Additionally, they can collaborate with nearby vendors to cut costs, enabling them to pass those savings along to the customer. However, despite the fact that a lot of these concepts are not new, global corporations have been slow to apply them in India. The most important thing to keep in mind is that personalizing is a whole different approach rather than a gradual one. Multinationals should aim to reduce costs by 60-80 percent, and only 30% reduction in the features.</a:t>
            </a:r>
          </a:p>
          <a:p>
            <a:endParaRPr lang="en-US" dirty="0"/>
          </a:p>
          <a:p>
            <a:r>
              <a:rPr lang="en-US" dirty="0"/>
              <a:t>Making the right choice in the entry strategy</a:t>
            </a:r>
          </a:p>
          <a:p>
            <a:endParaRPr lang="en-US" dirty="0"/>
          </a:p>
          <a:p>
            <a:r>
              <a:rPr lang="en-US" dirty="0"/>
              <a:t>The ownership model is among the most important and fundamental problems for global companies who are thinking about working in India. As we've observed, businesses that enter India as independent companies typically carry more weight than those that establish joint ventures with local partners. While just few multinational corporations that made this decision bought shares from their affiliates or purchased the bulk of the shares, the most of them elected to leave their assets in the Indian market. Due to differences in product placement and advertising, one consumer products corporation, for instance, purchased its Indian counterpart. The company is doing very well in all segments that it is competing.</a:t>
            </a:r>
          </a:p>
          <a:p>
            <a:r>
              <a:rPr lang="en-US" dirty="0"/>
              <a:t>Because a local firm will be more capable of handling the difficulties of the marketplace and deal with regulatory changes, strategic alliances are a popular option for companies who employ them as their principal vehicle for entry into India. Yes, there's a certain validity to the concept, however, in reality joint ventures typically tend to focus on short-term success over long-term objectives and commitment to the long term, as well as the alignment of goals of the local and global partner. If there is no management control or clear ownership paths Global companies might be forced to leave the market. Joint ventures are advantageous in some circumstances, but they are not necessary if a multinational views India as just a largest market and laws allow corporations to own a plurality or all of the shares. Global corporations should ensure they have true managerial control over strategic partnerships and the capability to buy them  when they are necessary.</a:t>
            </a:r>
          </a:p>
          <a:p>
            <a:endParaRPr lang="en-US" dirty="0"/>
          </a:p>
          <a:p>
            <a:endParaRPr lang="en-US" dirty="0"/>
          </a:p>
        </p:txBody>
      </p:sp>
      <p:sp>
        <p:nvSpPr>
          <p:cNvPr id="4" name="Slide Number Placeholder 3"/>
          <p:cNvSpPr>
            <a:spLocks noGrp="1"/>
          </p:cNvSpPr>
          <p:nvPr>
            <p:ph type="sldNum" sz="quarter" idx="10"/>
          </p:nvPr>
        </p:nvSpPr>
        <p:spPr/>
        <p:txBody>
          <a:bodyPr/>
          <a:lstStyle/>
          <a:p>
            <a:fld id="{8F0E90C4-8E21-491F-9405-B214EA18F72D}" type="slidenum">
              <a:rPr lang="en-US" smtClean="0"/>
              <a:t>6</a:t>
            </a:fld>
            <a:endParaRPr lang="en-US"/>
          </a:p>
        </p:txBody>
      </p:sp>
    </p:spTree>
    <p:extLst>
      <p:ext uri="{BB962C8B-B14F-4D97-AF65-F5344CB8AC3E}">
        <p14:creationId xmlns:p14="http://schemas.microsoft.com/office/powerpoint/2010/main" val="14445166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Uniliver can be able to grab</a:t>
            </a:r>
            <a:r>
              <a:rPr lang="en-US" baseline="0" dirty="0"/>
              <a:t> the </a:t>
            </a:r>
            <a:r>
              <a:rPr lang="en-US" dirty="0"/>
              <a:t>target customers by using cost leadership strategy in India.</a:t>
            </a:r>
          </a:p>
          <a:p>
            <a:r>
              <a:rPr lang="en-US" dirty="0"/>
              <a:t>Political stability can be a huge aspect</a:t>
            </a:r>
            <a:r>
              <a:rPr lang="en-US" baseline="0" dirty="0"/>
              <a:t> for Uniliver to conduct the operation smoothly.</a:t>
            </a:r>
            <a:endParaRPr lang="en-US" dirty="0"/>
          </a:p>
          <a:p>
            <a:r>
              <a:rPr lang="en-US" dirty="0"/>
              <a:t>Innovation can help to satisfy the customers of India.</a:t>
            </a:r>
          </a:p>
          <a:p>
            <a:endParaRPr lang="en-US" dirty="0"/>
          </a:p>
        </p:txBody>
      </p:sp>
      <p:sp>
        <p:nvSpPr>
          <p:cNvPr id="4" name="Slide Number Placeholder 3"/>
          <p:cNvSpPr>
            <a:spLocks noGrp="1"/>
          </p:cNvSpPr>
          <p:nvPr>
            <p:ph type="sldNum" sz="quarter" idx="10"/>
          </p:nvPr>
        </p:nvSpPr>
        <p:spPr/>
        <p:txBody>
          <a:bodyPr/>
          <a:lstStyle/>
          <a:p>
            <a:fld id="{8F0E90C4-8E21-491F-9405-B214EA18F72D}" type="slidenum">
              <a:rPr lang="en-US" smtClean="0"/>
              <a:t>7</a:t>
            </a:fld>
            <a:endParaRPr lang="en-US"/>
          </a:p>
        </p:txBody>
      </p:sp>
    </p:spTree>
    <p:extLst>
      <p:ext uri="{BB962C8B-B14F-4D97-AF65-F5344CB8AC3E}">
        <p14:creationId xmlns:p14="http://schemas.microsoft.com/office/powerpoint/2010/main" val="399789150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5.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73870CCE-BC5F-4F36-9E9B-21E3ACDD05D5}" type="datetimeFigureOut">
              <a:rPr lang="en-US" smtClean="0"/>
              <a:t>8/14/2022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5FE1CB6B-0539-47A7-ACEF-BE38E96678E2}"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52870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870CCE-BC5F-4F36-9E9B-21E3ACDD05D5}" type="datetimeFigureOut">
              <a:rPr lang="en-US" smtClean="0"/>
              <a:t>8/14/2022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E1CB6B-0539-47A7-ACEF-BE38E96678E2}" type="slidenum">
              <a:rPr lang="en-US" smtClean="0"/>
              <a:t>‹#›</a:t>
            </a:fld>
            <a:endParaRPr lang="en-US"/>
          </a:p>
        </p:txBody>
      </p:sp>
    </p:spTree>
    <p:extLst>
      <p:ext uri="{BB962C8B-B14F-4D97-AF65-F5344CB8AC3E}">
        <p14:creationId xmlns:p14="http://schemas.microsoft.com/office/powerpoint/2010/main" val="1291682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870CCE-BC5F-4F36-9E9B-21E3ACDD05D5}" type="datetimeFigureOut">
              <a:rPr lang="en-US" smtClean="0"/>
              <a:t>8/14/2022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E1CB6B-0539-47A7-ACEF-BE38E96678E2}"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53744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3870CCE-BC5F-4F36-9E9B-21E3ACDD05D5}" type="datetimeFigureOut">
              <a:rPr lang="en-US" smtClean="0"/>
              <a:t>8/14/2022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E1CB6B-0539-47A7-ACEF-BE38E96678E2}" type="slidenum">
              <a:rPr lang="en-US" smtClean="0"/>
              <a:t>‹#›</a:t>
            </a:fld>
            <a:endParaRPr lang="en-US"/>
          </a:p>
        </p:txBody>
      </p:sp>
    </p:spTree>
    <p:extLst>
      <p:ext uri="{BB962C8B-B14F-4D97-AF65-F5344CB8AC3E}">
        <p14:creationId xmlns:p14="http://schemas.microsoft.com/office/powerpoint/2010/main" val="4211880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870CCE-BC5F-4F36-9E9B-21E3ACDD05D5}" type="datetimeFigureOut">
              <a:rPr lang="en-US" smtClean="0"/>
              <a:t>8/14/2022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FE1CB6B-0539-47A7-ACEF-BE38E96678E2}"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758748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870CCE-BC5F-4F36-9E9B-21E3ACDD05D5}" type="datetimeFigureOut">
              <a:rPr lang="en-US" smtClean="0"/>
              <a:t>8/14/2022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FE1CB6B-0539-47A7-ACEF-BE38E96678E2}"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999779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870CCE-BC5F-4F36-9E9B-21E3ACDD05D5}" type="datetimeFigureOut">
              <a:rPr lang="en-US" smtClean="0"/>
              <a:t>8/14/2022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FE1CB6B-0539-47A7-ACEF-BE38E96678E2}" type="slidenum">
              <a:rPr lang="en-US" smtClean="0"/>
              <a:t>‹#›</a:t>
            </a:fld>
            <a:endParaRPr lang="en-US"/>
          </a:p>
        </p:txBody>
      </p:sp>
    </p:spTree>
    <p:extLst>
      <p:ext uri="{BB962C8B-B14F-4D97-AF65-F5344CB8AC3E}">
        <p14:creationId xmlns:p14="http://schemas.microsoft.com/office/powerpoint/2010/main" val="53215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870CCE-BC5F-4F36-9E9B-21E3ACDD05D5}" type="datetimeFigureOut">
              <a:rPr lang="en-US" smtClean="0"/>
              <a:t>8/14/2022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E1CB6B-0539-47A7-ACEF-BE38E96678E2}"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953942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870CCE-BC5F-4F36-9E9B-21E3ACDD05D5}" type="datetimeFigureOut">
              <a:rPr lang="en-US" smtClean="0"/>
              <a:t>8/14/2022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E1CB6B-0539-47A7-ACEF-BE38E96678E2}" type="slidenum">
              <a:rPr lang="en-US" smtClean="0"/>
              <a:t>‹#›</a:t>
            </a:fld>
            <a:endParaRPr lang="en-US"/>
          </a:p>
        </p:txBody>
      </p:sp>
    </p:spTree>
    <p:extLst>
      <p:ext uri="{BB962C8B-B14F-4D97-AF65-F5344CB8AC3E}">
        <p14:creationId xmlns:p14="http://schemas.microsoft.com/office/powerpoint/2010/main" val="7784373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870CCE-BC5F-4F36-9E9B-21E3ACDD05D5}" type="datetimeFigureOut">
              <a:rPr lang="en-US" smtClean="0"/>
              <a:t>8/14/2022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FE1CB6B-0539-47A7-ACEF-BE38E96678E2}" type="slidenum">
              <a:rPr lang="en-US" smtClean="0"/>
              <a:t>‹#›</a:t>
            </a:fld>
            <a:endParaRPr lang="en-US"/>
          </a:p>
        </p:txBody>
      </p:sp>
    </p:spTree>
    <p:extLst>
      <p:ext uri="{BB962C8B-B14F-4D97-AF65-F5344CB8AC3E}">
        <p14:creationId xmlns:p14="http://schemas.microsoft.com/office/powerpoint/2010/main" val="3055528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870CCE-BC5F-4F36-9E9B-21E3ACDD05D5}" type="datetimeFigureOut">
              <a:rPr lang="en-US" smtClean="0"/>
              <a:t>8/14/2022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E1CB6B-0539-47A7-ACEF-BE38E96678E2}"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580927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870CCE-BC5F-4F36-9E9B-21E3ACDD05D5}" type="datetimeFigureOut">
              <a:rPr lang="en-US" smtClean="0"/>
              <a:t>8/14/2022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E1CB6B-0539-47A7-ACEF-BE38E96678E2}"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16855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870CCE-BC5F-4F36-9E9B-21E3ACDD05D5}" type="datetimeFigureOut">
              <a:rPr lang="en-US" smtClean="0"/>
              <a:t>8/14/2022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E1CB6B-0539-47A7-ACEF-BE38E96678E2}" type="slidenum">
              <a:rPr lang="en-US" smtClean="0"/>
              <a:t>‹#›</a:t>
            </a:fld>
            <a:endParaRPr lang="en-US"/>
          </a:p>
        </p:txBody>
      </p:sp>
    </p:spTree>
    <p:extLst>
      <p:ext uri="{BB962C8B-B14F-4D97-AF65-F5344CB8AC3E}">
        <p14:creationId xmlns:p14="http://schemas.microsoft.com/office/powerpoint/2010/main" val="25788804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870CCE-BC5F-4F36-9E9B-21E3ACDD05D5}" type="datetimeFigureOut">
              <a:rPr lang="en-US" smtClean="0"/>
              <a:t>8/14/2022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E1CB6B-0539-47A7-ACEF-BE38E96678E2}"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009289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870CCE-BC5F-4F36-9E9B-21E3ACDD05D5}" type="datetimeFigureOut">
              <a:rPr lang="en-US" smtClean="0"/>
              <a:t>8/14/2022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E1CB6B-0539-47A7-ACEF-BE38E96678E2}"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07491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870CCE-BC5F-4F36-9E9B-21E3ACDD05D5}" type="datetimeFigureOut">
              <a:rPr lang="en-US" smtClean="0"/>
              <a:t>8/14/2022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E1CB6B-0539-47A7-ACEF-BE38E96678E2}"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414427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870CCE-BC5F-4F36-9E9B-21E3ACDD05D5}" type="datetimeFigureOut">
              <a:rPr lang="en-US" smtClean="0"/>
              <a:t>8/14/2022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E1CB6B-0539-47A7-ACEF-BE38E96678E2}"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70299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4.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3.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3870CCE-BC5F-4F36-9E9B-21E3ACDD05D5}" type="datetimeFigureOut">
              <a:rPr lang="en-US" smtClean="0"/>
              <a:t>8/14/2022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FE1CB6B-0539-47A7-ACEF-BE38E96678E2}" type="slidenum">
              <a:rPr lang="en-US" smtClean="0"/>
              <a:t>‹#›</a:t>
            </a:fld>
            <a:endParaRPr lang="en-US"/>
          </a:p>
        </p:txBody>
      </p:sp>
    </p:spTree>
    <p:extLst>
      <p:ext uri="{BB962C8B-B14F-4D97-AF65-F5344CB8AC3E}">
        <p14:creationId xmlns:p14="http://schemas.microsoft.com/office/powerpoint/2010/main" val="205396553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GLOBAL BUSSINESS ENVIRONMENT</a:t>
            </a:r>
          </a:p>
        </p:txBody>
      </p:sp>
      <p:sp>
        <p:nvSpPr>
          <p:cNvPr id="4" name="Text Placeholder 3">
            <a:extLst>
              <a:ext uri="{FF2B5EF4-FFF2-40B4-BE49-F238E27FC236}">
                <a16:creationId xmlns:a16="http://schemas.microsoft.com/office/drawing/2014/main" id="{F239E879-7614-61FB-1831-581CDC3D050C}"/>
              </a:ext>
            </a:extLst>
          </p:cNvPr>
          <p:cNvSpPr>
            <a:spLocks noGrp="1"/>
          </p:cNvSpPr>
          <p:nvPr>
            <p:ph type="body" idx="1"/>
          </p:nvPr>
        </p:nvSpPr>
        <p:spPr/>
        <p:txBody>
          <a:bodyPr/>
          <a:lstStyle/>
          <a:p>
            <a:r>
              <a:rPr lang="en-GB" dirty="0"/>
              <a:t>Student Name: Mihai Popescu</a:t>
            </a:r>
          </a:p>
          <a:p>
            <a:r>
              <a:rPr lang="en-GB" dirty="0"/>
              <a:t>Student ID: 2133028</a:t>
            </a:r>
          </a:p>
        </p:txBody>
      </p:sp>
    </p:spTree>
    <p:extLst>
      <p:ext uri="{BB962C8B-B14F-4D97-AF65-F5344CB8AC3E}">
        <p14:creationId xmlns:p14="http://schemas.microsoft.com/office/powerpoint/2010/main" val="21995596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a:xfrm>
            <a:off x="1296573" y="2642905"/>
            <a:ext cx="10058400" cy="1518789"/>
          </a:xfrm>
        </p:spPr>
        <p:txBody>
          <a:bodyPr>
            <a:normAutofit fontScale="92500" lnSpcReduction="20000"/>
          </a:bodyPr>
          <a:lstStyle/>
          <a:p>
            <a:r>
              <a:rPr lang="en-US" dirty="0"/>
              <a:t>India is one of the fastest growing economy in the world.</a:t>
            </a:r>
          </a:p>
          <a:p>
            <a:r>
              <a:rPr lang="en-US" dirty="0"/>
              <a:t>Many global companies target India as a huge prospect for operating their businesses (Balaji, 2011).</a:t>
            </a:r>
          </a:p>
          <a:p>
            <a:r>
              <a:rPr lang="en-US" dirty="0"/>
              <a:t>Uniliver can become a major player in the FMCG sector of Indian market</a:t>
            </a:r>
          </a:p>
        </p:txBody>
      </p:sp>
    </p:spTree>
    <p:extLst>
      <p:ext uri="{BB962C8B-B14F-4D97-AF65-F5344CB8AC3E}">
        <p14:creationId xmlns:p14="http://schemas.microsoft.com/office/powerpoint/2010/main" val="1059090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Opportunities present in India</a:t>
            </a:r>
          </a:p>
        </p:txBody>
      </p:sp>
      <p:sp>
        <p:nvSpPr>
          <p:cNvPr id="3" name="Content Placeholder 2"/>
          <p:cNvSpPr>
            <a:spLocks noGrp="1"/>
          </p:cNvSpPr>
          <p:nvPr>
            <p:ph idx="1"/>
          </p:nvPr>
        </p:nvSpPr>
        <p:spPr/>
        <p:txBody>
          <a:bodyPr/>
          <a:lstStyle/>
          <a:p>
            <a:r>
              <a:rPr lang="en-US" dirty="0"/>
              <a:t>Digital competitiveness</a:t>
            </a:r>
          </a:p>
          <a:p>
            <a:r>
              <a:rPr lang="en-US" dirty="0"/>
              <a:t>big customer market</a:t>
            </a:r>
          </a:p>
          <a:p>
            <a:r>
              <a:rPr lang="en-US" dirty="0"/>
              <a:t>Reforms to business</a:t>
            </a:r>
          </a:p>
          <a:p>
            <a:r>
              <a:rPr lang="en-US" dirty="0"/>
              <a:t>Stable economy</a:t>
            </a:r>
            <a:endParaRPr lang="en-US" b="1" dirty="0"/>
          </a:p>
        </p:txBody>
      </p:sp>
      <p:sp>
        <p:nvSpPr>
          <p:cNvPr id="4" name="Rectangle 3"/>
          <p:cNvSpPr/>
          <p:nvPr/>
        </p:nvSpPr>
        <p:spPr>
          <a:xfrm>
            <a:off x="7470923" y="5429181"/>
            <a:ext cx="3463385" cy="369332"/>
          </a:xfrm>
          <a:prstGeom prst="rect">
            <a:avLst/>
          </a:prstGeom>
          <a:noFill/>
          <a:ln w="3175">
            <a:solidFill>
              <a:schemeClr val="tx1"/>
            </a:solidFill>
          </a:ln>
        </p:spPr>
        <p:txBody>
          <a:bodyPr wrap="none" lIns="91440" tIns="45720" rIns="91440" bIns="45720">
            <a:spAutoFit/>
          </a:bodyPr>
          <a:lstStyle/>
          <a:p>
            <a:pPr algn="ctr"/>
            <a:r>
              <a:rPr lang="en-US" dirty="0"/>
              <a:t>Jain, Makhija and Mookerjee, 2006</a:t>
            </a:r>
            <a:endParaRPr lang="en-US"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0152598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Key Challenges that are present in India</a:t>
            </a:r>
          </a:p>
        </p:txBody>
      </p:sp>
      <p:sp>
        <p:nvSpPr>
          <p:cNvPr id="3" name="Content Placeholder 2"/>
          <p:cNvSpPr>
            <a:spLocks noGrp="1"/>
          </p:cNvSpPr>
          <p:nvPr>
            <p:ph idx="1"/>
          </p:nvPr>
        </p:nvSpPr>
        <p:spPr/>
        <p:txBody>
          <a:bodyPr/>
          <a:lstStyle/>
          <a:p>
            <a:r>
              <a:rPr lang="en-US" dirty="0"/>
              <a:t>Infrastructure</a:t>
            </a:r>
          </a:p>
          <a:p>
            <a:r>
              <a:rPr lang="en-US" dirty="0"/>
              <a:t>Recruitment</a:t>
            </a:r>
          </a:p>
          <a:p>
            <a:r>
              <a:rPr lang="en-US" dirty="0"/>
              <a:t>Cultural diversity</a:t>
            </a:r>
          </a:p>
          <a:p>
            <a:r>
              <a:rPr lang="en-US" dirty="0"/>
              <a:t>Price Centric Customers</a:t>
            </a:r>
          </a:p>
        </p:txBody>
      </p:sp>
      <p:sp>
        <p:nvSpPr>
          <p:cNvPr id="4" name="Rectangle 3"/>
          <p:cNvSpPr/>
          <p:nvPr/>
        </p:nvSpPr>
        <p:spPr>
          <a:xfrm>
            <a:off x="7541261" y="5218166"/>
            <a:ext cx="3463385" cy="369332"/>
          </a:xfrm>
          <a:prstGeom prst="rect">
            <a:avLst/>
          </a:prstGeom>
          <a:noFill/>
          <a:ln w="3175">
            <a:solidFill>
              <a:schemeClr val="tx1"/>
            </a:solidFill>
          </a:ln>
        </p:spPr>
        <p:txBody>
          <a:bodyPr wrap="none" lIns="91440" tIns="45720" rIns="91440" bIns="45720">
            <a:spAutoFit/>
          </a:bodyPr>
          <a:lstStyle/>
          <a:p>
            <a:pPr algn="ctr"/>
            <a:r>
              <a:rPr lang="en-US" dirty="0"/>
              <a:t>Jain, Makhija and Mookerjee, 2006</a:t>
            </a:r>
            <a:endParaRPr lang="en-US"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7289462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2819" y="157649"/>
            <a:ext cx="10058400" cy="1450757"/>
          </a:xfrm>
        </p:spPr>
        <p:txBody>
          <a:bodyPr/>
          <a:lstStyle/>
          <a:p>
            <a:r>
              <a:rPr lang="en-US" dirty="0"/>
              <a:t>Way to explore opportunities by Uniliver</a:t>
            </a:r>
          </a:p>
        </p:txBody>
      </p:sp>
      <p:sp>
        <p:nvSpPr>
          <p:cNvPr id="3" name="Content Placeholder 2"/>
          <p:cNvSpPr>
            <a:spLocks noGrp="1"/>
          </p:cNvSpPr>
          <p:nvPr>
            <p:ph idx="1"/>
          </p:nvPr>
        </p:nvSpPr>
        <p:spPr/>
        <p:txBody>
          <a:bodyPr/>
          <a:lstStyle/>
          <a:p>
            <a:r>
              <a:rPr lang="en-US" dirty="0"/>
              <a:t>Demonstrating a firm and obvious dedication to the nation.    </a:t>
            </a:r>
          </a:p>
          <a:p>
            <a:r>
              <a:rPr lang="en-US" dirty="0"/>
              <a:t>Bolster its regional operations.</a:t>
            </a:r>
          </a:p>
          <a:p>
            <a:r>
              <a:rPr lang="en-US" dirty="0"/>
              <a:t>Spend money on local talent.</a:t>
            </a:r>
          </a:p>
          <a:p>
            <a:r>
              <a:rPr lang="en-US" dirty="0"/>
              <a:t>Providing local market customisation</a:t>
            </a:r>
          </a:p>
        </p:txBody>
      </p:sp>
      <p:sp>
        <p:nvSpPr>
          <p:cNvPr id="4" name="Rectangle 3"/>
          <p:cNvSpPr/>
          <p:nvPr/>
        </p:nvSpPr>
        <p:spPr>
          <a:xfrm>
            <a:off x="7079104" y="5065767"/>
            <a:ext cx="3520194" cy="400110"/>
          </a:xfrm>
          <a:prstGeom prst="rect">
            <a:avLst/>
          </a:prstGeom>
          <a:noFill/>
          <a:ln w="3175">
            <a:solidFill>
              <a:schemeClr val="tx1"/>
            </a:solidFill>
          </a:ln>
        </p:spPr>
        <p:txBody>
          <a:bodyPr wrap="none" lIns="91440" tIns="45720" rIns="91440" bIns="45720">
            <a:spAutoFit/>
          </a:bodyPr>
          <a:lstStyle/>
          <a:p>
            <a:pPr algn="ctr"/>
            <a:r>
              <a:rPr lang="en-US" sz="2000" dirty="0"/>
              <a:t>Fourné, Jansen and Mom, 2014</a:t>
            </a:r>
            <a:endParaRPr lang="en-US" sz="2000" b="0" cap="none" spc="0"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4189457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Ways to overcome challenges</a:t>
            </a:r>
          </a:p>
        </p:txBody>
      </p:sp>
      <p:sp>
        <p:nvSpPr>
          <p:cNvPr id="3" name="Content Placeholder 2"/>
          <p:cNvSpPr>
            <a:spLocks noGrp="1"/>
          </p:cNvSpPr>
          <p:nvPr>
            <p:ph idx="1"/>
          </p:nvPr>
        </p:nvSpPr>
        <p:spPr>
          <a:xfrm>
            <a:off x="1425527" y="2654625"/>
            <a:ext cx="10058400" cy="1460174"/>
          </a:xfrm>
        </p:spPr>
        <p:txBody>
          <a:bodyPr>
            <a:normAutofit lnSpcReduction="10000"/>
          </a:bodyPr>
          <a:lstStyle/>
          <a:p>
            <a:r>
              <a:rPr lang="en-US" dirty="0"/>
              <a:t>Empowering the Indian organization</a:t>
            </a:r>
          </a:p>
          <a:p>
            <a:r>
              <a:rPr lang="en-US" dirty="0"/>
              <a:t>New ideas for India</a:t>
            </a:r>
          </a:p>
          <a:p>
            <a:r>
              <a:rPr lang="en-US" dirty="0"/>
              <a:t>Choosing the right entry strategy</a:t>
            </a:r>
          </a:p>
        </p:txBody>
      </p:sp>
      <p:sp>
        <p:nvSpPr>
          <p:cNvPr id="4" name="Rectangle 3"/>
          <p:cNvSpPr/>
          <p:nvPr/>
        </p:nvSpPr>
        <p:spPr>
          <a:xfrm>
            <a:off x="9876690" y="5542057"/>
            <a:ext cx="1411027" cy="369332"/>
          </a:xfrm>
          <a:prstGeom prst="rect">
            <a:avLst/>
          </a:prstGeom>
          <a:ln w="3175">
            <a:solidFill>
              <a:schemeClr val="tx1"/>
            </a:solidFill>
          </a:ln>
        </p:spPr>
        <p:txBody>
          <a:bodyPr wrap="none">
            <a:spAutoFit/>
          </a:bodyPr>
          <a:lstStyle/>
          <a:p>
            <a:r>
              <a:rPr lang="en-US" dirty="0"/>
              <a:t>Mishra, 2008</a:t>
            </a:r>
          </a:p>
        </p:txBody>
      </p:sp>
    </p:spTree>
    <p:extLst>
      <p:ext uri="{BB962C8B-B14F-4D97-AF65-F5344CB8AC3E}">
        <p14:creationId xmlns:p14="http://schemas.microsoft.com/office/powerpoint/2010/main" val="20772662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a:xfrm>
            <a:off x="1214512" y="2666349"/>
            <a:ext cx="9066627" cy="1847036"/>
          </a:xfrm>
        </p:spPr>
        <p:txBody>
          <a:bodyPr/>
          <a:lstStyle/>
          <a:p>
            <a:pPr marL="0" indent="0">
              <a:buNone/>
            </a:pPr>
            <a:r>
              <a:rPr lang="en-US" dirty="0"/>
              <a:t>Grabbing target customers in India.</a:t>
            </a:r>
          </a:p>
          <a:p>
            <a:pPr marL="0" indent="0">
              <a:buNone/>
            </a:pPr>
            <a:r>
              <a:rPr lang="en-US" dirty="0"/>
              <a:t>Political stability can be a huge aspect.</a:t>
            </a:r>
          </a:p>
          <a:p>
            <a:pPr marL="0" indent="0">
              <a:buNone/>
            </a:pPr>
            <a:r>
              <a:rPr lang="en-US" dirty="0"/>
              <a:t>Innovation can help to satisfy the customers of India.</a:t>
            </a:r>
          </a:p>
        </p:txBody>
      </p:sp>
    </p:spTree>
    <p:extLst>
      <p:ext uri="{BB962C8B-B14F-4D97-AF65-F5344CB8AC3E}">
        <p14:creationId xmlns:p14="http://schemas.microsoft.com/office/powerpoint/2010/main" val="829888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fontScale="70000" lnSpcReduction="20000"/>
          </a:bodyPr>
          <a:lstStyle/>
          <a:p>
            <a:r>
              <a:rPr lang="en-US" dirty="0"/>
              <a:t>Balaji, G., 2011. Exporting leadership talent: challenges and opportunities in MNC subsidiaries in India. Journal of Indian Business Research.</a:t>
            </a:r>
          </a:p>
          <a:p>
            <a:r>
              <a:rPr lang="en-US" dirty="0"/>
              <a:t>Berad, D.N., 2011. Corporate social responsibility–issues and challenges in India. Journal of Modern Accounting and Auditing, ISSN, pp.1548-6583.</a:t>
            </a:r>
          </a:p>
          <a:p>
            <a:r>
              <a:rPr lang="en-US" dirty="0"/>
              <a:t>Jain, L.C., Makhija, R., Mookerjee, A., Mysore, V., Raghavan, A., Ramachandran, J., Rao, A., Roy, S., Shah, A., Viswanathan, R. and Vora, A., 2006. Understanding India from a business perspective: Opportunities and challenges for MNCs. Vikalpa, 31(3), pp.95-119.</a:t>
            </a:r>
          </a:p>
          <a:p>
            <a:r>
              <a:rPr lang="en-US" dirty="0"/>
              <a:t>Mishra, D.P., 2008. FMCG distribution channels in India: Challenges and opportunities for manufacturers and retailers. Journal of Global Business Issues, 2(2), p.175.</a:t>
            </a:r>
          </a:p>
          <a:p>
            <a:r>
              <a:rPr lang="en-US" dirty="0"/>
              <a:t>Fourné, S.P., Jansen, J.J. and Mom, T.J., 2014. Strategic agility in MNEs: Managing tensions to capture opportunities across emerging and established markets. California Management Review, 56(3), pp.13-38.</a:t>
            </a:r>
          </a:p>
        </p:txBody>
      </p:sp>
    </p:spTree>
    <p:extLst>
      <p:ext uri="{BB962C8B-B14F-4D97-AF65-F5344CB8AC3E}">
        <p14:creationId xmlns:p14="http://schemas.microsoft.com/office/powerpoint/2010/main" val="371937285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image" Target="../media/image1.jpeg" /></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134</TotalTime>
  <Words>2013</Words>
  <Application>Microsoft Office PowerPoint</Application>
  <PresentationFormat>Widescreen</PresentationFormat>
  <Paragraphs>88</Paragraphs>
  <Slides>8</Slides>
  <Notes>6</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Organic</vt:lpstr>
      <vt:lpstr>GLOBAL BUSSINESS ENVIRONMENT</vt:lpstr>
      <vt:lpstr>Introduction</vt:lpstr>
      <vt:lpstr>Key Opportunities present in India</vt:lpstr>
      <vt:lpstr>Key Challenges that are present in India</vt:lpstr>
      <vt:lpstr>Way to explore opportunities by Uniliver</vt:lpstr>
      <vt:lpstr>Ways to overcome challenges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GLOBAL BUSSINESS ENVIRONMENT</dc:title>
  <dc:creator>Raluca Ciurariu</dc:creator>
  <cp:lastModifiedBy>Mihai Popescu</cp:lastModifiedBy>
  <cp:revision>2</cp:revision>
  <dcterms:created xsi:type="dcterms:W3CDTF">2022-08-09T16:25:04Z</dcterms:created>
  <dcterms:modified xsi:type="dcterms:W3CDTF">2022-08-14T15:28:35Z</dcterms:modified>
</cp:coreProperties>
</file>