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335" r:id="rId2"/>
    <p:sldId id="336" r:id="rId3"/>
    <p:sldId id="337" r:id="rId4"/>
    <p:sldId id="341" r:id="rId5"/>
    <p:sldId id="321" r:id="rId6"/>
    <p:sldId id="342" r:id="rId7"/>
    <p:sldId id="357" r:id="rId8"/>
    <p:sldId id="338" r:id="rId9"/>
    <p:sldId id="340" r:id="rId10"/>
    <p:sldId id="339" r:id="rId11"/>
    <p:sldId id="348" r:id="rId12"/>
    <p:sldId id="344" r:id="rId13"/>
    <p:sldId id="349" r:id="rId14"/>
    <p:sldId id="354" r:id="rId15"/>
    <p:sldId id="351" r:id="rId16"/>
    <p:sldId id="355" r:id="rId17"/>
    <p:sldId id="352" r:id="rId18"/>
    <p:sldId id="353" r:id="rId19"/>
    <p:sldId id="350" r:id="rId20"/>
    <p:sldId id="356" r:id="rId21"/>
    <p:sldId id="345" r:id="rId22"/>
    <p:sldId id="346" r:id="rId23"/>
    <p:sldId id="347" r:id="rId24"/>
    <p:sldId id="324" r:id="rId25"/>
    <p:sldId id="322" r:id="rId26"/>
    <p:sldId id="323" r:id="rId27"/>
    <p:sldId id="343" r:id="rId28"/>
    <p:sldId id="325" r:id="rId29"/>
    <p:sldId id="358" r:id="rId30"/>
    <p:sldId id="286" r:id="rId31"/>
    <p:sldId id="287"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47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982A70-E2EB-4E2F-A306-5BF5BB41C5C1}" type="datetimeFigureOut">
              <a:rPr lang="en-GB" smtClean="0"/>
              <a:pPr/>
              <a:t>19/03/2019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A8A1496-3003-49CA-B799-7FF1FEC68C41}" type="slidenum">
              <a:rPr lang="en-GB" smtClean="0"/>
              <a:pPr/>
              <a:t>‹#›</a:t>
            </a:fld>
            <a:endParaRPr lang="en-GB"/>
          </a:p>
        </p:txBody>
      </p:sp>
    </p:spTree>
    <p:extLst>
      <p:ext uri="{BB962C8B-B14F-4D97-AF65-F5344CB8AC3E}">
        <p14:creationId xmlns:p14="http://schemas.microsoft.com/office/powerpoint/2010/main" val="1222657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A8A1496-3003-49CA-B799-7FF1FEC68C41}" type="slidenum">
              <a:rPr lang="en-GB" smtClean="0"/>
              <a:pPr/>
              <a:t>20</a:t>
            </a:fld>
            <a:endParaRPr lang="en-GB"/>
          </a:p>
        </p:txBody>
      </p:sp>
    </p:spTree>
    <p:extLst>
      <p:ext uri="{BB962C8B-B14F-4D97-AF65-F5344CB8AC3E}">
        <p14:creationId xmlns:p14="http://schemas.microsoft.com/office/powerpoint/2010/main" val="429919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3/19/2019</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3/19/2019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3/19/2019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3/19/2019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3/19/2019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3/19/2019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3/19/2019</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wordsense.eu/&#20196;/" TargetMode="External"/><Relationship Id="rId2" Type="http://schemas.openxmlformats.org/officeDocument/2006/relationships/hyperlink" Target="http://www.wordsense.eu/&#21475;/" TargetMode="Externa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dictionary.hantrainerpro.com/chinese-english/translation-shi_die.htm" TargetMode="External"/><Relationship Id="rId2" Type="http://schemas.openxmlformats.org/officeDocument/2006/relationships/hyperlink" Target="http://dictionary.hantrainerpro.com/chinese-english/translation-gu_old.htm" TargetMode="External"/><Relationship Id="rId1" Type="http://schemas.openxmlformats.org/officeDocument/2006/relationships/slideLayout" Target="../slideLayouts/slideLayout2.xml"/><Relationship Id="rId6" Type="http://schemas.openxmlformats.org/officeDocument/2006/relationships/hyperlink" Target="http://dictionary.hantrainerpro.com/chinese-english/translation-yun_fallfromth.htm" TargetMode="External"/><Relationship Id="rId5" Type="http://schemas.openxmlformats.org/officeDocument/2006/relationships/hyperlink" Target="http://dictionary.hantrainerpro.com/chinese-english/translation-wang_die.htm" TargetMode="External"/><Relationship Id="rId4" Type="http://schemas.openxmlformats.org/officeDocument/2006/relationships/hyperlink" Target="http://dictionary.hantrainerpro.com/chinese-english/translation-si_die.htm"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Chinese Understanding of Life</a:t>
            </a:r>
            <a:endParaRPr lang="en-GB" dirty="0"/>
          </a:p>
        </p:txBody>
      </p:sp>
      <p:sp>
        <p:nvSpPr>
          <p:cNvPr id="3" name="Content Placeholder 2"/>
          <p:cNvSpPr>
            <a:spLocks noGrp="1"/>
          </p:cNvSpPr>
          <p:nvPr>
            <p:ph idx="1"/>
          </p:nvPr>
        </p:nvSpPr>
        <p:spPr/>
        <p:txBody>
          <a:bodyPr>
            <a:normAutofit/>
          </a:bodyPr>
          <a:lstStyle/>
          <a:p>
            <a:r>
              <a:rPr lang="en-GB" dirty="0" smtClean="0">
                <a:latin typeface="Times New Roman"/>
                <a:ea typeface="SimSun"/>
                <a:cs typeface="Calibri"/>
              </a:rPr>
              <a:t>Life in Chinese comprised by two characters: sheng </a:t>
            </a:r>
            <a:r>
              <a:rPr lang="zh-CN" altLang="en-US" dirty="0" smtClean="0">
                <a:latin typeface="Times New Roman"/>
                <a:ea typeface="SimSun"/>
                <a:cs typeface="Calibri"/>
              </a:rPr>
              <a:t>生 </a:t>
            </a:r>
            <a:r>
              <a:rPr lang="en-GB" altLang="zh-CN" dirty="0" smtClean="0">
                <a:latin typeface="Times New Roman"/>
                <a:ea typeface="SimSun"/>
                <a:cs typeface="Calibri"/>
              </a:rPr>
              <a:t>and </a:t>
            </a:r>
            <a:r>
              <a:rPr lang="en-GB" altLang="zh-CN" dirty="0" err="1" smtClean="0">
                <a:latin typeface="Times New Roman"/>
                <a:ea typeface="SimSun"/>
                <a:cs typeface="Calibri"/>
              </a:rPr>
              <a:t>ming</a:t>
            </a:r>
            <a:r>
              <a:rPr lang="en-GB" altLang="zh-CN" dirty="0" smtClean="0">
                <a:latin typeface="Times New Roman"/>
                <a:ea typeface="SimSun"/>
                <a:cs typeface="Calibri"/>
              </a:rPr>
              <a:t> </a:t>
            </a:r>
            <a:r>
              <a:rPr lang="zh-CN" altLang="en-US" dirty="0" smtClean="0">
                <a:latin typeface="Times New Roman"/>
                <a:ea typeface="SimSun"/>
                <a:cs typeface="Calibri"/>
              </a:rPr>
              <a:t>命</a:t>
            </a:r>
            <a:endParaRPr lang="en-GB" altLang="zh-CN" dirty="0" smtClean="0">
              <a:latin typeface="Times New Roman"/>
              <a:ea typeface="SimSun"/>
              <a:cs typeface="Calibri"/>
            </a:endParaRPr>
          </a:p>
          <a:p>
            <a:r>
              <a:rPr lang="zh-CN" altLang="en-US" dirty="0" smtClean="0">
                <a:latin typeface="Times New Roman"/>
                <a:ea typeface="SimSun"/>
                <a:cs typeface="Calibri"/>
              </a:rPr>
              <a:t>生</a:t>
            </a:r>
            <a:r>
              <a:rPr lang="en-GB" altLang="zh-CN" dirty="0" smtClean="0">
                <a:latin typeface="Times New Roman"/>
                <a:ea typeface="SimSun"/>
                <a:cs typeface="Calibri"/>
              </a:rPr>
              <a:t>:</a:t>
            </a:r>
            <a:r>
              <a:rPr lang="zh-CN" altLang="en-US" dirty="0" smtClean="0">
                <a:latin typeface="Times New Roman"/>
                <a:ea typeface="SimSun"/>
                <a:cs typeface="Calibri"/>
              </a:rPr>
              <a:t> </a:t>
            </a:r>
            <a:endParaRPr lang="en-GB" altLang="zh-CN" dirty="0" smtClean="0">
              <a:latin typeface="Times New Roman"/>
              <a:ea typeface="SimSun"/>
              <a:cs typeface="Calibri"/>
            </a:endParaRPr>
          </a:p>
          <a:p>
            <a:endParaRPr lang="en-GB" dirty="0" smtClean="0">
              <a:latin typeface="Times New Roman"/>
              <a:ea typeface="SimSun"/>
              <a:cs typeface="Calibri"/>
            </a:endParaRPr>
          </a:p>
          <a:p>
            <a:r>
              <a:rPr lang="zh-CN" altLang="en-US" dirty="0" smtClean="0">
                <a:latin typeface="Times New Roman"/>
                <a:ea typeface="SimSun"/>
                <a:cs typeface="Calibri"/>
              </a:rPr>
              <a:t>命 </a:t>
            </a:r>
            <a:r>
              <a:rPr lang="en-GB" dirty="0" smtClean="0"/>
              <a:t>Ideogram </a:t>
            </a:r>
            <a:r>
              <a:rPr lang="en-GB" dirty="0"/>
              <a:t>compound: </a:t>
            </a:r>
            <a:r>
              <a:rPr lang="ja-JP" altLang="en-US" dirty="0">
                <a:hlinkClick r:id="rId2"/>
              </a:rPr>
              <a:t>口</a:t>
            </a:r>
            <a:r>
              <a:rPr lang="ja-JP" altLang="en-US" dirty="0"/>
              <a:t> </a:t>
            </a:r>
            <a:r>
              <a:rPr lang="en-US" altLang="ja-JP" dirty="0"/>
              <a:t>+ </a:t>
            </a:r>
            <a:r>
              <a:rPr lang="ja-JP" altLang="en-US" dirty="0" smtClean="0">
                <a:hlinkClick r:id="rId3"/>
              </a:rPr>
              <a:t>令</a:t>
            </a:r>
            <a:endParaRPr lang="en-GB" altLang="ja-JP" dirty="0" smtClean="0"/>
          </a:p>
          <a:p>
            <a:r>
              <a:rPr lang="zh-CN" altLang="en-US" dirty="0" smtClean="0">
                <a:latin typeface="Times New Roman"/>
                <a:ea typeface="SimSun"/>
                <a:cs typeface="Calibri"/>
              </a:rPr>
              <a:t>命</a:t>
            </a:r>
            <a:r>
              <a:rPr lang="en-GB" altLang="zh-CN" dirty="0" smtClean="0">
                <a:latin typeface="Times New Roman"/>
                <a:ea typeface="SimSun"/>
                <a:cs typeface="Calibri"/>
              </a:rPr>
              <a:t>: Life; Destiny, Fate; Order, Instruction </a:t>
            </a:r>
            <a:endParaRPr lang="en-GB" altLang="zh-CN" dirty="0">
              <a:latin typeface="Times New Roman"/>
              <a:ea typeface="SimSun"/>
              <a:cs typeface="Calibri"/>
            </a:endParaRPr>
          </a:p>
          <a:p>
            <a:endParaRPr lang="en-GB" dirty="0"/>
          </a:p>
        </p:txBody>
      </p:sp>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24000" y="2438400"/>
            <a:ext cx="5029200" cy="654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2362200" y="2667000"/>
            <a:ext cx="992579" cy="369332"/>
          </a:xfrm>
          <a:prstGeom prst="rect">
            <a:avLst/>
          </a:prstGeom>
          <a:noFill/>
        </p:spPr>
        <p:txBody>
          <a:bodyPr wrap="none" rtlCol="0">
            <a:spAutoFit/>
          </a:bodyPr>
          <a:lstStyle/>
          <a:p>
            <a:r>
              <a:rPr lang="en-GB" dirty="0" smtClean="0"/>
              <a:t>growing</a:t>
            </a:r>
            <a:endParaRPr lang="en-GB" dirty="0"/>
          </a:p>
        </p:txBody>
      </p:sp>
    </p:spTree>
    <p:extLst>
      <p:ext uri="{BB962C8B-B14F-4D97-AF65-F5344CB8AC3E}">
        <p14:creationId xmlns:p14="http://schemas.microsoft.com/office/powerpoint/2010/main" val="2067616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imes New Roman"/>
                <a:ea typeface="SimSun"/>
                <a:cs typeface="Calibri"/>
              </a:rPr>
              <a:t>The original writing of sheng </a:t>
            </a:r>
            <a:r>
              <a:rPr lang="zh-CN" altLang="en-US" dirty="0">
                <a:latin typeface="Times New Roman"/>
                <a:ea typeface="SimSun"/>
                <a:cs typeface="Calibri"/>
              </a:rPr>
              <a:t>生</a:t>
            </a:r>
            <a:endParaRPr lang="en-GB"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52400" y="1828800"/>
            <a:ext cx="8991600"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9410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Life?</a:t>
            </a:r>
            <a:endParaRPr lang="en-GB" dirty="0"/>
          </a:p>
        </p:txBody>
      </p:sp>
      <p:sp>
        <p:nvSpPr>
          <p:cNvPr id="3" name="Content Placeholder 2"/>
          <p:cNvSpPr>
            <a:spLocks noGrp="1"/>
          </p:cNvSpPr>
          <p:nvPr>
            <p:ph idx="1"/>
          </p:nvPr>
        </p:nvSpPr>
        <p:spPr>
          <a:xfrm>
            <a:off x="457200" y="1847088"/>
            <a:ext cx="8229600" cy="4477512"/>
          </a:xfrm>
        </p:spPr>
        <p:txBody>
          <a:bodyPr>
            <a:normAutofit fontScale="92500" lnSpcReduction="20000"/>
          </a:bodyPr>
          <a:lstStyle/>
          <a:p>
            <a:r>
              <a:rPr lang="en-GB" dirty="0" smtClean="0"/>
              <a:t>Life is </a:t>
            </a:r>
            <a:r>
              <a:rPr lang="en-GB" dirty="0"/>
              <a:t>the aspect of existence that processes, acts, reacts, evaluates, and evolves through growth (reproduction and metabolism). </a:t>
            </a:r>
            <a:endParaRPr lang="en-GB" dirty="0" smtClean="0"/>
          </a:p>
          <a:p>
            <a:endParaRPr lang="en-GB" dirty="0" smtClean="0"/>
          </a:p>
          <a:p>
            <a:r>
              <a:rPr lang="en-GB" dirty="0" smtClean="0"/>
              <a:t>The </a:t>
            </a:r>
            <a:r>
              <a:rPr lang="en-GB" dirty="0"/>
              <a:t>crucial difference between life and non-life (or non-living things) is that life uses energy </a:t>
            </a:r>
            <a:r>
              <a:rPr lang="en-GB" dirty="0" smtClean="0"/>
              <a:t>(</a:t>
            </a:r>
            <a:r>
              <a:rPr lang="en-US" dirty="0" smtClean="0"/>
              <a:t>Q</a:t>
            </a:r>
            <a:r>
              <a:rPr lang="en-US" altLang="zh-CN" dirty="0" smtClean="0"/>
              <a:t>i</a:t>
            </a:r>
            <a:r>
              <a:rPr lang="en-GB" dirty="0" smtClean="0"/>
              <a:t>) for </a:t>
            </a:r>
            <a:r>
              <a:rPr lang="en-GB" dirty="0"/>
              <a:t>physical and conscious development. </a:t>
            </a:r>
            <a:endParaRPr lang="en-GB" dirty="0" smtClean="0"/>
          </a:p>
          <a:p>
            <a:endParaRPr lang="en-GB" dirty="0"/>
          </a:p>
          <a:p>
            <a:r>
              <a:rPr lang="en-GB" dirty="0" smtClean="0"/>
              <a:t>Life </a:t>
            </a:r>
            <a:r>
              <a:rPr lang="en-GB" dirty="0"/>
              <a:t>is anything that grows and eventually dies, i.e., ceases to proliferate and be cognizant. </a:t>
            </a:r>
            <a:r>
              <a:rPr lang="en-GB" dirty="0" smtClean="0"/>
              <a:t> </a:t>
            </a:r>
            <a:endParaRPr lang="en-GB" dirty="0"/>
          </a:p>
        </p:txBody>
      </p:sp>
    </p:spTree>
    <p:extLst>
      <p:ext uri="{BB962C8B-B14F-4D97-AF65-F5344CB8AC3E}">
        <p14:creationId xmlns:p14="http://schemas.microsoft.com/office/powerpoint/2010/main" val="1060164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Hun and Po as Yang and Yin Qi</a:t>
            </a:r>
            <a:endParaRPr lang="en-GB" dirty="0"/>
          </a:p>
        </p:txBody>
      </p:sp>
      <p:sp>
        <p:nvSpPr>
          <p:cNvPr id="3" name="Content Placeholder 2"/>
          <p:cNvSpPr>
            <a:spLocks noGrp="1"/>
          </p:cNvSpPr>
          <p:nvPr>
            <p:ph idx="1"/>
          </p:nvPr>
        </p:nvSpPr>
        <p:spPr/>
        <p:txBody>
          <a:bodyPr>
            <a:normAutofit fontScale="85000" lnSpcReduction="20000"/>
          </a:bodyPr>
          <a:lstStyle/>
          <a:p>
            <a:r>
              <a:rPr lang="zh-CN" altLang="en-US" dirty="0" smtClean="0"/>
              <a:t>“</a:t>
            </a:r>
            <a:r>
              <a:rPr lang="zh-CN" altLang="en-US" dirty="0"/>
              <a:t>魂魄，神灵之名，本从形气而有；形气既殊，魂魄各异。附形之灵为魄，附气之神为魂也。附形之灵者，谓初生之时，耳目心识、手足运动、啼呼为声，此则魄之灵也；附所气之神者，谓精神性识渐有所知，此则附气之神也</a:t>
            </a:r>
            <a:r>
              <a:rPr lang="zh-CN" altLang="en-US" dirty="0" smtClean="0"/>
              <a:t>。</a:t>
            </a:r>
            <a:endParaRPr lang="en-US" altLang="zh-CN" dirty="0" smtClean="0"/>
          </a:p>
          <a:p>
            <a:r>
              <a:rPr lang="en-US" altLang="zh-CN" dirty="0" smtClean="0"/>
              <a:t>Hun Po, names of the spirits who originated from the Qi that are connecting to physical form. The reason why Hun-</a:t>
            </a:r>
            <a:r>
              <a:rPr lang="en-US" altLang="zh-CN" dirty="0" err="1" smtClean="0"/>
              <a:t>po</a:t>
            </a:r>
            <a:r>
              <a:rPr lang="en-US" altLang="zh-CN" dirty="0" smtClean="0"/>
              <a:t> in different being are different is because the Qi to form their forms are different. The soul attaching to the physical form is called as Po while the spirt attaching to the Qi is called as Hun.  (Kong </a:t>
            </a:r>
            <a:r>
              <a:rPr lang="en-US" altLang="zh-CN" dirty="0" err="1" smtClean="0"/>
              <a:t>Yingda</a:t>
            </a:r>
            <a:r>
              <a:rPr lang="en-US" altLang="zh-CN" dirty="0" smtClean="0"/>
              <a:t> commentary on </a:t>
            </a:r>
            <a:r>
              <a:rPr lang="en-US" altLang="zh-CN" dirty="0" err="1" smtClean="0"/>
              <a:t>Zuozhuan.zhaogong</a:t>
            </a:r>
            <a:r>
              <a:rPr lang="en-US" altLang="zh-CN" dirty="0" smtClean="0"/>
              <a:t> year 25)</a:t>
            </a:r>
          </a:p>
          <a:p>
            <a:endParaRPr lang="en-US" altLang="zh-CN" dirty="0" smtClean="0"/>
          </a:p>
        </p:txBody>
      </p:sp>
    </p:spTree>
    <p:extLst>
      <p:ext uri="{BB962C8B-B14F-4D97-AF65-F5344CB8AC3E}">
        <p14:creationId xmlns:p14="http://schemas.microsoft.com/office/powerpoint/2010/main" val="4082267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zh-CN" smtClean="0">
                <a:ea typeface="SimSun" pitchFamily="2" charset="-122"/>
              </a:rPr>
              <a:t>Shen, Gui, Hun and Po</a:t>
            </a:r>
          </a:p>
        </p:txBody>
      </p:sp>
      <p:sp>
        <p:nvSpPr>
          <p:cNvPr id="8195" name="Rectangle 3"/>
          <p:cNvSpPr>
            <a:spLocks noGrp="1" noChangeArrowheads="1"/>
          </p:cNvSpPr>
          <p:nvPr>
            <p:ph type="body" idx="1"/>
          </p:nvPr>
        </p:nvSpPr>
        <p:spPr/>
        <p:txBody>
          <a:bodyPr/>
          <a:lstStyle/>
          <a:p>
            <a:pPr eaLnBrk="1" hangingPunct="1"/>
            <a:endParaRPr lang="en-US" altLang="zh-CN" sz="2100" smtClean="0">
              <a:ea typeface="SimSun" pitchFamily="2" charset="-122"/>
            </a:endParaRPr>
          </a:p>
          <a:p>
            <a:pPr eaLnBrk="1" hangingPunct="1"/>
            <a:endParaRPr lang="en-US" altLang="zh-CN" smtClean="0">
              <a:ea typeface="SimSun" pitchFamily="2" charset="-122"/>
            </a:endParaRPr>
          </a:p>
        </p:txBody>
      </p:sp>
      <p:pic>
        <p:nvPicPr>
          <p:cNvPr id="8196" name="Picture 4" descr="heaven eart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188" y="692150"/>
            <a:ext cx="7796212" cy="598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286000" y="3105835"/>
            <a:ext cx="4572000" cy="646331"/>
          </a:xfrm>
          <a:prstGeom prst="rect">
            <a:avLst/>
          </a:prstGeom>
        </p:spPr>
        <p:txBody>
          <a:bodyPr>
            <a:spAutoFit/>
          </a:bodyPr>
          <a:lstStyle/>
          <a:p>
            <a:r>
              <a:rPr lang="en-US" altLang="zh-CN" dirty="0">
                <a:solidFill>
                  <a:srgbClr val="333333"/>
                </a:solidFill>
                <a:latin typeface="arial" panose="020B0604020202020204" pitchFamily="34" charset="0"/>
              </a:rPr>
              <a:t>《</a:t>
            </a:r>
            <a:r>
              <a:rPr lang="zh-CN" altLang="en-US" dirty="0">
                <a:solidFill>
                  <a:srgbClr val="333333"/>
                </a:solidFill>
                <a:latin typeface="arial" panose="020B0604020202020204" pitchFamily="34" charset="0"/>
              </a:rPr>
              <a:t>内观经</a:t>
            </a:r>
            <a:r>
              <a:rPr lang="en-US" altLang="zh-CN" dirty="0">
                <a:solidFill>
                  <a:srgbClr val="333333"/>
                </a:solidFill>
                <a:latin typeface="arial" panose="020B0604020202020204" pitchFamily="34" charset="0"/>
              </a:rPr>
              <a:t>》</a:t>
            </a:r>
            <a:r>
              <a:rPr lang="zh-CN" altLang="en-US" dirty="0">
                <a:solidFill>
                  <a:srgbClr val="333333"/>
                </a:solidFill>
                <a:latin typeface="arial" panose="020B0604020202020204" pitchFamily="34" charset="0"/>
              </a:rPr>
              <a:t>曰：“动以营身之谓魂，静以镇形之谓魄。”</a:t>
            </a:r>
            <a:r>
              <a:rPr lang="en-US" altLang="zh-CN" dirty="0">
                <a:solidFill>
                  <a:srgbClr val="333333"/>
                </a:solidFill>
                <a:latin typeface="arial" panose="020B0604020202020204" pitchFamily="34" charset="0"/>
              </a:rPr>
              <a:t>《</a:t>
            </a:r>
            <a:endParaRPr lang="en-GB" dirty="0"/>
          </a:p>
        </p:txBody>
      </p:sp>
    </p:spTree>
    <p:extLst>
      <p:ext uri="{BB962C8B-B14F-4D97-AF65-F5344CB8AC3E}">
        <p14:creationId xmlns:p14="http://schemas.microsoft.com/office/powerpoint/2010/main" val="1492657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838200"/>
          </a:xfrm>
        </p:spPr>
        <p:txBody>
          <a:bodyPr>
            <a:normAutofit/>
          </a:bodyPr>
          <a:lstStyle/>
          <a:p>
            <a:r>
              <a:rPr lang="en-US" dirty="0" smtClean="0"/>
              <a:t>Three HUNs and Seven POs </a:t>
            </a:r>
            <a:endParaRPr lang="en-GB" dirty="0"/>
          </a:p>
        </p:txBody>
      </p:sp>
      <p:sp>
        <p:nvSpPr>
          <p:cNvPr id="3" name="Content Placeholder 2"/>
          <p:cNvSpPr>
            <a:spLocks noGrp="1"/>
          </p:cNvSpPr>
          <p:nvPr>
            <p:ph idx="1"/>
          </p:nvPr>
        </p:nvSpPr>
        <p:spPr>
          <a:xfrm>
            <a:off x="152400" y="838200"/>
            <a:ext cx="8781288" cy="5867400"/>
          </a:xfrm>
        </p:spPr>
        <p:txBody>
          <a:bodyPr>
            <a:normAutofit fontScale="47500" lnSpcReduction="20000"/>
          </a:bodyPr>
          <a:lstStyle/>
          <a:p>
            <a:r>
              <a:rPr lang="zh-CN" altLang="en-US" dirty="0" smtClean="0"/>
              <a:t>人</a:t>
            </a:r>
            <a:r>
              <a:rPr lang="zh-CN" altLang="en-US" dirty="0"/>
              <a:t>身有三魂，一名胎光，太清阳和之气也；一名爽灵，阴气之变也；一名幽精，阴气之杂也</a:t>
            </a:r>
            <a:r>
              <a:rPr lang="zh-CN" altLang="en-US" dirty="0" smtClean="0"/>
              <a:t>。</a:t>
            </a:r>
            <a:endParaRPr lang="en-US" altLang="zh-CN" dirty="0" smtClean="0"/>
          </a:p>
          <a:p>
            <a:r>
              <a:rPr lang="en-US" altLang="zh-CN" dirty="0" smtClean="0"/>
              <a:t>There 3 Huns within a human body,  one is names as </a:t>
            </a:r>
            <a:r>
              <a:rPr lang="en-US" altLang="zh-CN" dirty="0" err="1" smtClean="0"/>
              <a:t>Taiguang</a:t>
            </a:r>
            <a:r>
              <a:rPr lang="en-US" altLang="zh-CN" dirty="0" smtClean="0"/>
              <a:t>, which is the great clarity and yang harmony Qi; one is named as </a:t>
            </a:r>
            <a:r>
              <a:rPr lang="en-US" altLang="zh-CN" dirty="0" err="1" smtClean="0"/>
              <a:t>Shuangling</a:t>
            </a:r>
            <a:r>
              <a:rPr lang="en-US" altLang="zh-CN" dirty="0" smtClean="0"/>
              <a:t>, which the changed form of Yin Qi; the other is named as </a:t>
            </a:r>
            <a:r>
              <a:rPr lang="en-US" altLang="zh-CN" dirty="0" err="1" smtClean="0"/>
              <a:t>Youjing</a:t>
            </a:r>
            <a:r>
              <a:rPr lang="en-US" altLang="zh-CN" dirty="0" smtClean="0"/>
              <a:t>, which is the mixture of Yin Qi. </a:t>
            </a:r>
          </a:p>
          <a:p>
            <a:endParaRPr lang="en-US" altLang="zh-CN" dirty="0" smtClean="0"/>
          </a:p>
          <a:p>
            <a:r>
              <a:rPr lang="zh-CN" altLang="en-US" dirty="0" smtClean="0"/>
              <a:t>第</a:t>
            </a:r>
            <a:r>
              <a:rPr lang="zh-CN" altLang="en-US" dirty="0"/>
              <a:t>一魂胎光，属之于天，常欲得人清净，欲与生人，延益寿算，绝秽乱之想，久居人身中，则生道备矣</a:t>
            </a:r>
            <a:r>
              <a:rPr lang="zh-CN" altLang="en-US" dirty="0" smtClean="0"/>
              <a:t>；</a:t>
            </a:r>
            <a:endParaRPr lang="en-US" altLang="zh-CN" dirty="0" smtClean="0"/>
          </a:p>
          <a:p>
            <a:r>
              <a:rPr lang="en-US" altLang="zh-CN" dirty="0" smtClean="0"/>
              <a:t>The first Hun </a:t>
            </a:r>
            <a:r>
              <a:rPr lang="en-US" altLang="zh-CN" dirty="0" err="1" smtClean="0"/>
              <a:t>Taiguang</a:t>
            </a:r>
            <a:r>
              <a:rPr lang="en-US" altLang="zh-CN" dirty="0" smtClean="0"/>
              <a:t> belongs to heaven, and it always want people to be clear and pure, and want to keep the living human individual to prolong life and avoid people to think unclean and chaotic things. Therefore, if </a:t>
            </a:r>
            <a:r>
              <a:rPr lang="en-US" altLang="zh-CN" dirty="0" err="1" smtClean="0"/>
              <a:t>Taiguang</a:t>
            </a:r>
            <a:r>
              <a:rPr lang="en-US" altLang="zh-CN" dirty="0" smtClean="0"/>
              <a:t> is living in the human body, this person will live in a long and happy life.</a:t>
            </a:r>
            <a:endParaRPr lang="en-US" altLang="zh-CN" dirty="0"/>
          </a:p>
          <a:p>
            <a:endParaRPr lang="en-US" altLang="zh-CN" dirty="0" smtClean="0"/>
          </a:p>
          <a:p>
            <a:r>
              <a:rPr lang="zh-CN" altLang="en-US" dirty="0" smtClean="0"/>
              <a:t>第</a:t>
            </a:r>
            <a:r>
              <a:rPr lang="zh-CN" altLang="en-US" dirty="0"/>
              <a:t>二魂爽灵，属之于五行，常欲人机谋万物，摇役百神，多生祸福灾衰刑害之事</a:t>
            </a:r>
            <a:r>
              <a:rPr lang="zh-CN" altLang="en-US" dirty="0" smtClean="0"/>
              <a:t>；</a:t>
            </a:r>
            <a:endParaRPr lang="en-US" altLang="zh-CN" dirty="0" smtClean="0"/>
          </a:p>
          <a:p>
            <a:r>
              <a:rPr lang="en-US" altLang="zh-CN" dirty="0" smtClean="0"/>
              <a:t>The second hum is named as </a:t>
            </a:r>
            <a:r>
              <a:rPr lang="en-US" altLang="zh-CN" dirty="0" err="1" smtClean="0"/>
              <a:t>Shuangling</a:t>
            </a:r>
            <a:r>
              <a:rPr lang="en-US" altLang="zh-CN" dirty="0" smtClean="0"/>
              <a:t>, belongs to five phases, and always want a person to calculate and manipulate other beings and </a:t>
            </a:r>
            <a:r>
              <a:rPr lang="en-US" altLang="zh-CN" dirty="0" err="1" smtClean="0"/>
              <a:t>labour</a:t>
            </a:r>
            <a:r>
              <a:rPr lang="en-US" altLang="zh-CN" dirty="0" smtClean="0"/>
              <a:t> and control hundreds of spirit, therefore it generate disasters and harm and punishments to the human body. </a:t>
            </a:r>
          </a:p>
          <a:p>
            <a:r>
              <a:rPr lang="zh-CN" altLang="en-US" dirty="0"/>
              <a:t>爽灵欲人生机，生机则心劳，心劳则役百神，役百神则气散，气散则太清一气不居，人将丧矣；</a:t>
            </a:r>
            <a:endParaRPr lang="en-US" altLang="zh-CN" dirty="0"/>
          </a:p>
          <a:p>
            <a:r>
              <a:rPr lang="en-US" altLang="zh-CN" dirty="0" err="1" smtClean="0"/>
              <a:t>Shuangling</a:t>
            </a:r>
            <a:r>
              <a:rPr lang="en-US" altLang="zh-CN" dirty="0" smtClean="0"/>
              <a:t> want a person to raise opportunities and raising opportunities will labor ones heart. An busy Heart will push the hundred spirits to work, which will result a scatter the Qi and if the Qi within a body is scattered, one great clarity Unity of Qi will unsettled, which will lead one to die.</a:t>
            </a:r>
            <a:endParaRPr lang="en-US" altLang="zh-CN" dirty="0"/>
          </a:p>
          <a:p>
            <a:endParaRPr lang="en-US" altLang="zh-CN" dirty="0" smtClean="0"/>
          </a:p>
          <a:p>
            <a:r>
              <a:rPr lang="zh-CN" altLang="en-US" dirty="0" smtClean="0"/>
              <a:t>第</a:t>
            </a:r>
            <a:r>
              <a:rPr lang="zh-CN" altLang="en-US" dirty="0"/>
              <a:t>三魂幽精，属之于地，常欲人好色、嗜欲、秽乱昏暗、耽著睡眠</a:t>
            </a:r>
            <a:r>
              <a:rPr lang="zh-CN" altLang="en-US" dirty="0" smtClean="0"/>
              <a:t>。</a:t>
            </a:r>
            <a:endParaRPr lang="en-US" altLang="zh-CN" dirty="0" smtClean="0"/>
          </a:p>
          <a:p>
            <a:r>
              <a:rPr lang="en-US" altLang="zh-CN" dirty="0" smtClean="0"/>
              <a:t>The third </a:t>
            </a:r>
            <a:r>
              <a:rPr lang="en-US" altLang="zh-CN" dirty="0" err="1" smtClean="0"/>
              <a:t>hun</a:t>
            </a:r>
            <a:r>
              <a:rPr lang="en-US" altLang="zh-CN" dirty="0" smtClean="0"/>
              <a:t> is named as </a:t>
            </a:r>
            <a:r>
              <a:rPr lang="en-US" altLang="zh-CN" dirty="0" err="1" smtClean="0"/>
              <a:t>youling</a:t>
            </a:r>
            <a:r>
              <a:rPr lang="en-US" altLang="zh-CN" dirty="0" smtClean="0"/>
              <a:t>, belongs to Di, and it always want the body to be amorousness, indulgent into desires, unclear even dark thinking and action and always in a condition of sleepy </a:t>
            </a:r>
          </a:p>
          <a:p>
            <a:r>
              <a:rPr lang="zh-CN" altLang="en-US" dirty="0" smtClean="0"/>
              <a:t>幽</a:t>
            </a:r>
            <a:r>
              <a:rPr lang="zh-CN" altLang="en-US" dirty="0"/>
              <a:t>精欲人合杂，合杂则厚于色欲，厚于色欲则精华竭，精华竭则名生黑簿鬼录，罪著，死将至矣。夫人重色欲，必昏邪秽乱，不避三光、四明、雷霆、神察，为四司所录，五帝所责，延累九玄七祖、父母长居幽途，荣禄长生不可睹矣</a:t>
            </a:r>
            <a:r>
              <a:rPr lang="zh-CN" altLang="en-US" dirty="0" smtClean="0"/>
              <a:t>。</a:t>
            </a:r>
            <a:r>
              <a:rPr lang="en-US" altLang="zh-CN" dirty="0" smtClean="0"/>
              <a:t>(</a:t>
            </a:r>
            <a:r>
              <a:rPr lang="zh-CN" altLang="en-US" dirty="0" smtClean="0"/>
              <a:t>张</a:t>
            </a:r>
            <a:r>
              <a:rPr lang="zh-CN" altLang="en-US" dirty="0"/>
              <a:t>君房</a:t>
            </a:r>
            <a:r>
              <a:rPr lang="zh-CN" altLang="en-US" dirty="0" smtClean="0"/>
              <a:t>：云</a:t>
            </a:r>
            <a:r>
              <a:rPr lang="zh-CN" altLang="en-US" dirty="0"/>
              <a:t>笈七签</a:t>
            </a:r>
            <a:r>
              <a:rPr lang="zh-CN" altLang="en-US" b="1" dirty="0"/>
              <a:t>卷五十四 魂神部一</a:t>
            </a:r>
            <a:endParaRPr lang="zh-CN" altLang="en-US" dirty="0"/>
          </a:p>
          <a:p>
            <a:endParaRPr lang="en-GB" dirty="0"/>
          </a:p>
        </p:txBody>
      </p:sp>
    </p:spTree>
    <p:extLst>
      <p:ext uri="{BB962C8B-B14F-4D97-AF65-F5344CB8AC3E}">
        <p14:creationId xmlns:p14="http://schemas.microsoft.com/office/powerpoint/2010/main" val="29676581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533" y="15240"/>
            <a:ext cx="2724150" cy="458152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6940" y="4559573"/>
            <a:ext cx="2676525" cy="226577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3000" y="2965147"/>
            <a:ext cx="3752088" cy="337688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28875" y="281471"/>
            <a:ext cx="6715125" cy="2667000"/>
          </a:xfrm>
          <a:prstGeom prst="rect">
            <a:avLst/>
          </a:prstGeom>
        </p:spPr>
      </p:pic>
    </p:spTree>
    <p:extLst>
      <p:ext uri="{BB962C8B-B14F-4D97-AF65-F5344CB8AC3E}">
        <p14:creationId xmlns:p14="http://schemas.microsoft.com/office/powerpoint/2010/main" val="1098905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27664"/>
            <a:ext cx="7543800" cy="572536"/>
          </a:xfrm>
        </p:spPr>
        <p:txBody>
          <a:bodyPr>
            <a:normAutofit fontScale="90000"/>
          </a:bodyPr>
          <a:lstStyle/>
          <a:p>
            <a:r>
              <a:rPr lang="en-GB" sz="3200" dirty="0" smtClean="0"/>
              <a:t>Life as the Destiny of A Living Being </a:t>
            </a:r>
            <a:endParaRPr lang="en-GB" sz="3200" dirty="0"/>
          </a:p>
        </p:txBody>
      </p:sp>
      <p:sp>
        <p:nvSpPr>
          <p:cNvPr id="3" name="Content Placeholder 2"/>
          <p:cNvSpPr>
            <a:spLocks noGrp="1"/>
          </p:cNvSpPr>
          <p:nvPr>
            <p:ph idx="1"/>
          </p:nvPr>
        </p:nvSpPr>
        <p:spPr>
          <a:xfrm>
            <a:off x="457200" y="2057400"/>
            <a:ext cx="8229600" cy="4419600"/>
          </a:xfrm>
        </p:spPr>
        <p:txBody>
          <a:bodyPr>
            <a:normAutofit fontScale="92500" lnSpcReduction="10000"/>
          </a:bodyPr>
          <a:lstStyle/>
          <a:p>
            <a:r>
              <a:rPr lang="en-GB" dirty="0" smtClean="0"/>
              <a:t>Life = Life Span = Fate/Destiny (the time length) of an living creature when it is being alive between its Birth and its Death</a:t>
            </a:r>
          </a:p>
          <a:p>
            <a:endParaRPr lang="en-GB" dirty="0" smtClean="0"/>
          </a:p>
          <a:p>
            <a:r>
              <a:rPr lang="en-GB" b="1" dirty="0" err="1" smtClean="0"/>
              <a:t>Shengming</a:t>
            </a:r>
            <a:r>
              <a:rPr lang="zh-CN" altLang="en-US" b="1" dirty="0" smtClean="0"/>
              <a:t>生命</a:t>
            </a:r>
            <a:r>
              <a:rPr lang="en-GB" b="1" dirty="0" smtClean="0"/>
              <a:t> belongs to every living being:</a:t>
            </a:r>
          </a:p>
          <a:p>
            <a:r>
              <a:rPr lang="en-GB" dirty="0" err="1" smtClean="0"/>
              <a:t>Rensheng</a:t>
            </a:r>
            <a:r>
              <a:rPr lang="zh-CN" altLang="en-US" dirty="0" smtClean="0"/>
              <a:t>人生</a:t>
            </a:r>
            <a:r>
              <a:rPr lang="en-GB" dirty="0" smtClean="0"/>
              <a:t>: human life</a:t>
            </a:r>
          </a:p>
          <a:p>
            <a:r>
              <a:rPr lang="en-GB" dirty="0" err="1" smtClean="0"/>
              <a:t>Chusheng</a:t>
            </a:r>
            <a:r>
              <a:rPr lang="zh-CN" altLang="en-US" dirty="0" smtClean="0"/>
              <a:t>畜牲</a:t>
            </a:r>
            <a:r>
              <a:rPr lang="en-US" altLang="zh-CN" dirty="0" smtClean="0"/>
              <a:t>/</a:t>
            </a:r>
            <a:r>
              <a:rPr lang="zh-CN" altLang="en-US" dirty="0" smtClean="0"/>
              <a:t>畜生</a:t>
            </a:r>
            <a:r>
              <a:rPr lang="en-GB" dirty="0" smtClean="0"/>
              <a:t>: life of animals</a:t>
            </a:r>
          </a:p>
          <a:p>
            <a:r>
              <a:rPr lang="en-GB" dirty="0" smtClean="0"/>
              <a:t>Cao-ben sheng</a:t>
            </a:r>
            <a:r>
              <a:rPr lang="zh-CN" altLang="en-US" dirty="0" smtClean="0"/>
              <a:t>草本生</a:t>
            </a:r>
            <a:r>
              <a:rPr lang="en-GB" dirty="0" smtClean="0"/>
              <a:t>: life of grass and tree</a:t>
            </a:r>
          </a:p>
          <a:p>
            <a:endParaRPr lang="en-GB" dirty="0"/>
          </a:p>
          <a:p>
            <a:endParaRPr lang="en-GB" dirty="0"/>
          </a:p>
        </p:txBody>
      </p:sp>
    </p:spTree>
    <p:extLst>
      <p:ext uri="{BB962C8B-B14F-4D97-AF65-F5344CB8AC3E}">
        <p14:creationId xmlns:p14="http://schemas.microsoft.com/office/powerpoint/2010/main" val="2515414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7620000" cy="838200"/>
          </a:xfrm>
        </p:spPr>
        <p:txBody>
          <a:bodyPr>
            <a:noAutofit/>
          </a:bodyPr>
          <a:lstStyle/>
          <a:p>
            <a:r>
              <a:rPr lang="en-GB" sz="2800" dirty="0" smtClean="0"/>
              <a:t>Confucian understanding of life and </a:t>
            </a:r>
            <a:r>
              <a:rPr lang="en-GB" sz="2800" dirty="0" smtClean="0"/>
              <a:t>Human life </a:t>
            </a:r>
            <a:endParaRPr lang="en-GB" sz="2800" dirty="0"/>
          </a:p>
        </p:txBody>
      </p:sp>
      <p:sp>
        <p:nvSpPr>
          <p:cNvPr id="3" name="Content Placeholder 2"/>
          <p:cNvSpPr>
            <a:spLocks noGrp="1"/>
          </p:cNvSpPr>
          <p:nvPr>
            <p:ph idx="1"/>
          </p:nvPr>
        </p:nvSpPr>
        <p:spPr>
          <a:xfrm>
            <a:off x="304800" y="1143000"/>
            <a:ext cx="8610600" cy="5562600"/>
          </a:xfrm>
        </p:spPr>
        <p:txBody>
          <a:bodyPr>
            <a:normAutofit fontScale="70000" lnSpcReduction="20000"/>
          </a:bodyPr>
          <a:lstStyle/>
          <a:p>
            <a:r>
              <a:rPr lang="en-GB" b="1" dirty="0"/>
              <a:t>Fire and water </a:t>
            </a:r>
            <a:r>
              <a:rPr lang="en-GB" dirty="0"/>
              <a:t>possess energy [</a:t>
            </a:r>
            <a:r>
              <a:rPr lang="en-GB" i="1" dirty="0"/>
              <a:t>qi</a:t>
            </a:r>
            <a:r>
              <a:rPr lang="en-GB" dirty="0"/>
              <a:t>] but are without life [</a:t>
            </a:r>
            <a:r>
              <a:rPr lang="en-GB" i="1" dirty="0"/>
              <a:t>sheng</a:t>
            </a:r>
            <a:r>
              <a:rPr lang="en-GB" dirty="0"/>
              <a:t>]. </a:t>
            </a:r>
            <a:endParaRPr lang="en-GB" dirty="0" smtClean="0"/>
          </a:p>
          <a:p>
            <a:endParaRPr lang="en-GB" dirty="0" smtClean="0"/>
          </a:p>
          <a:p>
            <a:r>
              <a:rPr lang="en-GB" b="1" dirty="0" smtClean="0"/>
              <a:t>Grass </a:t>
            </a:r>
            <a:r>
              <a:rPr lang="en-GB" b="1" dirty="0"/>
              <a:t>and </a:t>
            </a:r>
            <a:r>
              <a:rPr lang="en-GB" b="1" dirty="0" smtClean="0"/>
              <a:t>trees </a:t>
            </a:r>
            <a:r>
              <a:rPr lang="en-GB" dirty="0" smtClean="0"/>
              <a:t>have </a:t>
            </a:r>
            <a:r>
              <a:rPr lang="en-GB" dirty="0"/>
              <a:t>life but no intelligence [</a:t>
            </a:r>
            <a:r>
              <a:rPr lang="en-GB" i="1" dirty="0" err="1"/>
              <a:t>zhi</a:t>
            </a:r>
            <a:r>
              <a:rPr lang="en-GB" dirty="0"/>
              <a:t>]. </a:t>
            </a:r>
            <a:endParaRPr lang="en-GB" dirty="0" smtClean="0"/>
          </a:p>
          <a:p>
            <a:endParaRPr lang="en-GB" dirty="0" smtClean="0"/>
          </a:p>
          <a:p>
            <a:r>
              <a:rPr lang="en-GB" b="1" dirty="0" smtClean="0"/>
              <a:t>Beasts</a:t>
            </a:r>
            <a:r>
              <a:rPr lang="en-GB" dirty="0" smtClean="0"/>
              <a:t> </a:t>
            </a:r>
            <a:r>
              <a:rPr lang="en-GB" dirty="0"/>
              <a:t>have intelligence but no sense of </a:t>
            </a:r>
            <a:r>
              <a:rPr lang="en-GB" dirty="0" smtClean="0"/>
              <a:t>duty [</a:t>
            </a:r>
            <a:r>
              <a:rPr lang="en-GB" i="1" dirty="0" err="1"/>
              <a:t>yi</a:t>
            </a:r>
            <a:r>
              <a:rPr lang="en-GB" dirty="0"/>
              <a:t>]. </a:t>
            </a:r>
            <a:endParaRPr lang="en-GB" dirty="0" smtClean="0"/>
          </a:p>
          <a:p>
            <a:endParaRPr lang="en-GB" dirty="0" smtClean="0"/>
          </a:p>
          <a:p>
            <a:r>
              <a:rPr lang="en-GB" b="1" dirty="0" smtClean="0"/>
              <a:t>Man</a:t>
            </a:r>
            <a:r>
              <a:rPr lang="en-GB" dirty="0" smtClean="0"/>
              <a:t> </a:t>
            </a:r>
            <a:r>
              <a:rPr lang="en-GB" dirty="0"/>
              <a:t>possesses energy, life, intelligence, and, in addition, a sense of duty</a:t>
            </a:r>
            <a:r>
              <a:rPr lang="en-GB" dirty="0" smtClean="0"/>
              <a:t>. Therefore </a:t>
            </a:r>
            <a:r>
              <a:rPr lang="en-GB" dirty="0"/>
              <a:t>he is the noblest [</a:t>
            </a:r>
            <a:r>
              <a:rPr lang="en-GB" i="1" dirty="0" err="1"/>
              <a:t>gui</a:t>
            </a:r>
            <a:r>
              <a:rPr lang="en-GB" dirty="0"/>
              <a:t>--most valuable, most precious] being on earth</a:t>
            </a:r>
            <a:r>
              <a:rPr lang="en-GB" dirty="0" smtClean="0"/>
              <a:t>. (</a:t>
            </a:r>
            <a:r>
              <a:rPr lang="en-GB" dirty="0" err="1" smtClean="0"/>
              <a:t>Xunzi</a:t>
            </a:r>
            <a:r>
              <a:rPr lang="en-GB" dirty="0" smtClean="0"/>
              <a:t>: Wang </a:t>
            </a:r>
            <a:r>
              <a:rPr lang="en-GB" dirty="0" err="1" smtClean="0"/>
              <a:t>Zhi</a:t>
            </a:r>
            <a:r>
              <a:rPr lang="en-GB" dirty="0" smtClean="0"/>
              <a:t>)</a:t>
            </a:r>
          </a:p>
          <a:p>
            <a:pPr>
              <a:defRPr/>
            </a:pPr>
            <a:endParaRPr lang="en-GB" dirty="0" smtClean="0"/>
          </a:p>
          <a:p>
            <a:pPr>
              <a:defRPr/>
            </a:pPr>
            <a:r>
              <a:rPr lang="en-GB" dirty="0" smtClean="0"/>
              <a:t>Human </a:t>
            </a:r>
            <a:r>
              <a:rPr lang="en-GB" dirty="0"/>
              <a:t>is the one has not only flesh body, consciousness but also morality and </a:t>
            </a:r>
            <a:r>
              <a:rPr lang="en-GB" dirty="0" smtClean="0"/>
              <a:t>wisdom/intelligence</a:t>
            </a:r>
          </a:p>
          <a:p>
            <a:pPr>
              <a:defRPr/>
            </a:pPr>
            <a:endParaRPr lang="en-GB" dirty="0" smtClean="0"/>
          </a:p>
          <a:p>
            <a:pPr>
              <a:defRPr/>
            </a:pPr>
            <a:r>
              <a:rPr lang="en-GB" dirty="0"/>
              <a:t>Human is the one can joint with Heaven and Earth as an Unified </a:t>
            </a:r>
            <a:r>
              <a:rPr lang="en-GB" dirty="0" smtClean="0"/>
              <a:t>trinity: sage is the one who can stand side by side with the Heaven and Earth and give the universe a meaning of existence </a:t>
            </a:r>
            <a:endParaRPr lang="en-GB" dirty="0"/>
          </a:p>
          <a:p>
            <a:pPr>
              <a:defRPr/>
            </a:pPr>
            <a:endParaRPr lang="en-GB" dirty="0"/>
          </a:p>
          <a:p>
            <a:endParaRPr lang="en-GB" dirty="0"/>
          </a:p>
        </p:txBody>
      </p:sp>
    </p:spTree>
    <p:extLst>
      <p:ext uri="{BB962C8B-B14F-4D97-AF65-F5344CB8AC3E}">
        <p14:creationId xmlns:p14="http://schemas.microsoft.com/office/powerpoint/2010/main" val="1893841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8019288" cy="1143000"/>
          </a:xfrm>
        </p:spPr>
        <p:txBody>
          <a:bodyPr>
            <a:normAutofit/>
          </a:bodyPr>
          <a:lstStyle/>
          <a:p>
            <a:r>
              <a:rPr lang="en-GB" sz="2400" dirty="0" smtClean="0"/>
              <a:t>Why Human Life Is a Treasure?</a:t>
            </a:r>
            <a:r>
              <a:rPr lang="zh-CN" altLang="en-US" sz="2400" dirty="0" smtClean="0"/>
              <a:t> </a:t>
            </a:r>
            <a:r>
              <a:rPr lang="en-GB" sz="2400" dirty="0" err="1" smtClean="0"/>
              <a:t>赵台鼎</a:t>
            </a:r>
            <a:r>
              <a:rPr lang="en-GB" sz="2400" dirty="0" smtClean="0"/>
              <a:t> </a:t>
            </a:r>
            <a:r>
              <a:rPr lang="en-GB" sz="2400" dirty="0"/>
              <a:t>(Ming Dynasty): </a:t>
            </a:r>
            <a:r>
              <a:rPr lang="en-GB" sz="2400" dirty="0" err="1"/>
              <a:t>脉望</a:t>
            </a:r>
            <a:r>
              <a:rPr lang="en-GB" sz="2400" dirty="0"/>
              <a:t> </a:t>
            </a:r>
          </a:p>
        </p:txBody>
      </p:sp>
      <p:sp>
        <p:nvSpPr>
          <p:cNvPr id="3" name="Content Placeholder 2"/>
          <p:cNvSpPr>
            <a:spLocks noGrp="1"/>
          </p:cNvSpPr>
          <p:nvPr>
            <p:ph idx="1"/>
          </p:nvPr>
        </p:nvSpPr>
        <p:spPr>
          <a:xfrm>
            <a:off x="533400" y="1600200"/>
            <a:ext cx="8229600" cy="4953000"/>
          </a:xfrm>
        </p:spPr>
        <p:txBody>
          <a:bodyPr>
            <a:normAutofit fontScale="70000" lnSpcReduction="20000"/>
          </a:bodyPr>
          <a:lstStyle/>
          <a:p>
            <a:r>
              <a:rPr lang="en-GB" dirty="0"/>
              <a:t>Xing belongs to the consciousness, while </a:t>
            </a:r>
            <a:r>
              <a:rPr lang="en-US" altLang="zh-CN" dirty="0" smtClean="0"/>
              <a:t>M</a:t>
            </a:r>
            <a:r>
              <a:rPr lang="en-GB" dirty="0" err="1" smtClean="0"/>
              <a:t>ing</a:t>
            </a:r>
            <a:r>
              <a:rPr lang="en-GB" dirty="0" smtClean="0"/>
              <a:t> </a:t>
            </a:r>
            <a:r>
              <a:rPr lang="en-GB" dirty="0"/>
              <a:t>belongs to form and material existence, </a:t>
            </a:r>
            <a:r>
              <a:rPr lang="en-GB" dirty="0" err="1"/>
              <a:t>性者属知觉,命者属形质</a:t>
            </a:r>
            <a:r>
              <a:rPr lang="en-GB" dirty="0"/>
              <a:t>. </a:t>
            </a:r>
            <a:endParaRPr lang="en-GB" dirty="0" smtClean="0"/>
          </a:p>
          <a:p>
            <a:endParaRPr lang="en-GB" dirty="0" smtClean="0">
              <a:solidFill>
                <a:srgbClr val="FF0000"/>
              </a:solidFill>
            </a:endParaRPr>
          </a:p>
          <a:p>
            <a:r>
              <a:rPr lang="en-GB" dirty="0" smtClean="0">
                <a:solidFill>
                  <a:srgbClr val="FF0000"/>
                </a:solidFill>
              </a:rPr>
              <a:t>Ghosts </a:t>
            </a:r>
            <a:r>
              <a:rPr lang="en-GB" dirty="0">
                <a:solidFill>
                  <a:srgbClr val="FF0000"/>
                </a:solidFill>
              </a:rPr>
              <a:t>and Gods </a:t>
            </a:r>
            <a:r>
              <a:rPr lang="en-GB" dirty="0"/>
              <a:t>have </a:t>
            </a:r>
            <a:r>
              <a:rPr lang="en-GB" dirty="0" err="1"/>
              <a:t>xing</a:t>
            </a:r>
            <a:r>
              <a:rPr lang="en-GB" dirty="0"/>
              <a:t> [consciousness] but do not have </a:t>
            </a:r>
            <a:r>
              <a:rPr lang="en-GB" dirty="0" err="1"/>
              <a:t>ming</a:t>
            </a:r>
            <a:r>
              <a:rPr lang="en-GB" dirty="0"/>
              <a:t> [form and material existence</a:t>
            </a:r>
            <a:r>
              <a:rPr lang="en-GB" dirty="0" smtClean="0"/>
              <a:t>]</a:t>
            </a:r>
            <a:r>
              <a:rPr lang="en-GB" dirty="0"/>
              <a:t> </a:t>
            </a:r>
            <a:r>
              <a:rPr lang="en-GB" dirty="0" err="1"/>
              <a:t>鬼神有性无命</a:t>
            </a:r>
            <a:r>
              <a:rPr lang="en-GB" dirty="0" smtClean="0"/>
              <a:t>; </a:t>
            </a:r>
          </a:p>
          <a:p>
            <a:endParaRPr lang="en-GB" dirty="0" smtClean="0">
              <a:solidFill>
                <a:srgbClr val="FF0000"/>
              </a:solidFill>
            </a:endParaRPr>
          </a:p>
          <a:p>
            <a:r>
              <a:rPr lang="en-GB" dirty="0" smtClean="0">
                <a:solidFill>
                  <a:srgbClr val="FF0000"/>
                </a:solidFill>
              </a:rPr>
              <a:t>Grasses </a:t>
            </a:r>
            <a:r>
              <a:rPr lang="en-GB" dirty="0">
                <a:solidFill>
                  <a:srgbClr val="FF0000"/>
                </a:solidFill>
              </a:rPr>
              <a:t>and Tresses </a:t>
            </a:r>
            <a:r>
              <a:rPr lang="en-GB" dirty="0"/>
              <a:t>have </a:t>
            </a:r>
            <a:r>
              <a:rPr lang="en-GB" dirty="0" err="1"/>
              <a:t>ming</a:t>
            </a:r>
            <a:r>
              <a:rPr lang="en-GB" dirty="0"/>
              <a:t> [form and material existence] but don’t have </a:t>
            </a:r>
            <a:r>
              <a:rPr lang="en-GB" dirty="0" err="1"/>
              <a:t>xing</a:t>
            </a:r>
            <a:r>
              <a:rPr lang="en-GB" dirty="0"/>
              <a:t> [consciousness or spirit</a:t>
            </a:r>
            <a:r>
              <a:rPr lang="en-GB" dirty="0" smtClean="0"/>
              <a:t>]</a:t>
            </a:r>
            <a:r>
              <a:rPr lang="en-GB" dirty="0"/>
              <a:t> </a:t>
            </a:r>
            <a:r>
              <a:rPr lang="en-GB" dirty="0" err="1"/>
              <a:t>草木有命无性</a:t>
            </a:r>
            <a:r>
              <a:rPr lang="en-GB" dirty="0" smtClean="0"/>
              <a:t>; </a:t>
            </a:r>
          </a:p>
          <a:p>
            <a:endParaRPr lang="en-GB" dirty="0" smtClean="0">
              <a:solidFill>
                <a:srgbClr val="FF0000"/>
              </a:solidFill>
            </a:endParaRPr>
          </a:p>
          <a:p>
            <a:r>
              <a:rPr lang="en-GB" dirty="0" smtClean="0">
                <a:solidFill>
                  <a:srgbClr val="FF0000"/>
                </a:solidFill>
              </a:rPr>
              <a:t>Animals</a:t>
            </a:r>
            <a:r>
              <a:rPr lang="en-GB" dirty="0" smtClean="0"/>
              <a:t> </a:t>
            </a:r>
            <a:r>
              <a:rPr lang="en-GB" dirty="0"/>
              <a:t>have less </a:t>
            </a:r>
            <a:r>
              <a:rPr lang="en-GB" dirty="0" err="1"/>
              <a:t>ming</a:t>
            </a:r>
            <a:r>
              <a:rPr lang="en-GB" dirty="0"/>
              <a:t> [consciousness/spirit] but have more </a:t>
            </a:r>
            <a:r>
              <a:rPr lang="en-GB" dirty="0" err="1"/>
              <a:t>ming</a:t>
            </a:r>
            <a:r>
              <a:rPr lang="en-GB" dirty="0"/>
              <a:t> [form and material existence</a:t>
            </a:r>
            <a:r>
              <a:rPr lang="en-GB" dirty="0" smtClean="0"/>
              <a:t>]</a:t>
            </a:r>
            <a:r>
              <a:rPr lang="en-GB" dirty="0"/>
              <a:t> </a:t>
            </a:r>
            <a:r>
              <a:rPr lang="en-GB" dirty="0" err="1"/>
              <a:t>禽兽性少命多</a:t>
            </a:r>
            <a:r>
              <a:rPr lang="en-GB" dirty="0" smtClean="0"/>
              <a:t>; </a:t>
            </a:r>
          </a:p>
          <a:p>
            <a:endParaRPr lang="en-GB" dirty="0" smtClean="0"/>
          </a:p>
          <a:p>
            <a:r>
              <a:rPr lang="en-GB" dirty="0" smtClean="0"/>
              <a:t>Only </a:t>
            </a:r>
            <a:r>
              <a:rPr lang="en-GB" dirty="0">
                <a:solidFill>
                  <a:srgbClr val="FF0000"/>
                </a:solidFill>
              </a:rPr>
              <a:t>humankind</a:t>
            </a:r>
            <a:r>
              <a:rPr lang="en-GB" dirty="0"/>
              <a:t> is able to possess both </a:t>
            </a:r>
            <a:r>
              <a:rPr lang="en-GB" dirty="0" err="1"/>
              <a:t>ming</a:t>
            </a:r>
            <a:r>
              <a:rPr lang="en-GB" dirty="0"/>
              <a:t> [form and material existence] and </a:t>
            </a:r>
            <a:r>
              <a:rPr lang="en-GB" dirty="0" err="1"/>
              <a:t>xing</a:t>
            </a:r>
            <a:r>
              <a:rPr lang="en-GB" dirty="0"/>
              <a:t>[consciousness/spirit</a:t>
            </a:r>
            <a:r>
              <a:rPr lang="en-GB" dirty="0" smtClean="0"/>
              <a:t>]</a:t>
            </a:r>
            <a:r>
              <a:rPr lang="en-GB" dirty="0"/>
              <a:t> </a:t>
            </a:r>
            <a:r>
              <a:rPr lang="en-GB" dirty="0" err="1"/>
              <a:t>惟人能全之</a:t>
            </a:r>
            <a:r>
              <a:rPr lang="en-GB" dirty="0" smtClean="0"/>
              <a:t>. </a:t>
            </a:r>
            <a:endParaRPr lang="en-GB" dirty="0"/>
          </a:p>
          <a:p>
            <a:pPr marL="68580" indent="0">
              <a:buNone/>
            </a:pPr>
            <a:endParaRPr lang="en-GB" dirty="0"/>
          </a:p>
        </p:txBody>
      </p:sp>
    </p:spTree>
    <p:extLst>
      <p:ext uri="{BB962C8B-B14F-4D97-AF65-F5344CB8AC3E}">
        <p14:creationId xmlns:p14="http://schemas.microsoft.com/office/powerpoint/2010/main" val="1379146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8019288" cy="1143000"/>
          </a:xfrm>
        </p:spPr>
        <p:txBody>
          <a:bodyPr>
            <a:normAutofit fontScale="90000"/>
          </a:bodyPr>
          <a:lstStyle/>
          <a:p>
            <a:r>
              <a:rPr lang="en-GB" dirty="0" err="1" smtClean="0"/>
              <a:t>Daoist</a:t>
            </a:r>
            <a:r>
              <a:rPr lang="en-GB" dirty="0" smtClean="0"/>
              <a:t> Understanding of Human Life </a:t>
            </a:r>
            <a:endParaRPr lang="en-GB" dirty="0"/>
          </a:p>
        </p:txBody>
      </p:sp>
      <p:sp>
        <p:nvSpPr>
          <p:cNvPr id="3" name="Content Placeholder 2"/>
          <p:cNvSpPr>
            <a:spLocks noGrp="1"/>
          </p:cNvSpPr>
          <p:nvPr>
            <p:ph idx="1"/>
          </p:nvPr>
        </p:nvSpPr>
        <p:spPr>
          <a:xfrm>
            <a:off x="1371600" y="1524000"/>
            <a:ext cx="7498080" cy="4800600"/>
          </a:xfrm>
        </p:spPr>
        <p:txBody>
          <a:bodyPr>
            <a:normAutofit fontScale="70000" lnSpcReduction="20000"/>
          </a:bodyPr>
          <a:lstStyle/>
          <a:p>
            <a:r>
              <a:rPr lang="en-GB" dirty="0" smtClean="0"/>
              <a:t>From </a:t>
            </a:r>
            <a:r>
              <a:rPr lang="en-GB" dirty="0" err="1" smtClean="0"/>
              <a:t>Daoist</a:t>
            </a:r>
            <a:r>
              <a:rPr lang="en-GB" dirty="0" smtClean="0"/>
              <a:t> perspective, an alive body/life of humans is the unification of the three aspects Xing </a:t>
            </a:r>
            <a:r>
              <a:rPr lang="zh-CN" altLang="en-US" dirty="0" smtClean="0"/>
              <a:t>形</a:t>
            </a:r>
            <a:r>
              <a:rPr lang="en-GB" dirty="0" smtClean="0"/>
              <a:t>(</a:t>
            </a:r>
            <a:r>
              <a:rPr lang="en-GB" dirty="0" err="1" smtClean="0"/>
              <a:t>jing</a:t>
            </a:r>
            <a:r>
              <a:rPr lang="zh-CN" altLang="en-US" dirty="0" smtClean="0"/>
              <a:t>精</a:t>
            </a:r>
            <a:r>
              <a:rPr lang="en-GB" dirty="0" smtClean="0"/>
              <a:t>), </a:t>
            </a:r>
            <a:r>
              <a:rPr lang="en-GB" dirty="0" err="1" smtClean="0"/>
              <a:t>Qi</a:t>
            </a:r>
            <a:r>
              <a:rPr lang="zh-CN" altLang="en-US" dirty="0" smtClean="0"/>
              <a:t>气</a:t>
            </a:r>
            <a:r>
              <a:rPr lang="en-GB" dirty="0" smtClean="0"/>
              <a:t>, </a:t>
            </a:r>
            <a:r>
              <a:rPr lang="en-GB" dirty="0" err="1" smtClean="0"/>
              <a:t>Shen</a:t>
            </a:r>
            <a:r>
              <a:rPr lang="en-GB" dirty="0" smtClean="0"/>
              <a:t> </a:t>
            </a:r>
            <a:r>
              <a:rPr lang="zh-CN" altLang="en-US" dirty="0" smtClean="0"/>
              <a:t>神</a:t>
            </a:r>
            <a:r>
              <a:rPr lang="en-GB" dirty="0" smtClean="0"/>
              <a:t>: </a:t>
            </a:r>
          </a:p>
          <a:p>
            <a:endParaRPr lang="en-GB" dirty="0" smtClean="0"/>
          </a:p>
          <a:p>
            <a:r>
              <a:rPr lang="en-GB" b="1" dirty="0" smtClean="0"/>
              <a:t>Xing </a:t>
            </a:r>
            <a:r>
              <a:rPr lang="zh-CN" altLang="en-US" b="1" dirty="0" smtClean="0"/>
              <a:t>形</a:t>
            </a:r>
            <a:r>
              <a:rPr lang="en-GB" altLang="zh-CN" dirty="0" smtClean="0"/>
              <a:t>: </a:t>
            </a:r>
            <a:r>
              <a:rPr lang="en-GB" dirty="0" smtClean="0"/>
              <a:t>Physical/ biological form of one’s Body. </a:t>
            </a:r>
            <a:r>
              <a:rPr lang="en-GB" b="1" dirty="0" smtClean="0"/>
              <a:t>Xing</a:t>
            </a:r>
            <a:r>
              <a:rPr lang="en-GB" dirty="0" smtClean="0"/>
              <a:t> and </a:t>
            </a:r>
            <a:r>
              <a:rPr lang="en-GB" b="1" dirty="0" smtClean="0"/>
              <a:t>Ti</a:t>
            </a:r>
            <a:r>
              <a:rPr lang="en-GB" dirty="0" smtClean="0"/>
              <a:t> are always combined together to refer one’s body.</a:t>
            </a:r>
          </a:p>
          <a:p>
            <a:endParaRPr lang="en-GB" dirty="0" smtClean="0"/>
          </a:p>
          <a:p>
            <a:r>
              <a:rPr lang="en-GB" altLang="zh-CN" b="1" dirty="0" smtClean="0"/>
              <a:t>Jing </a:t>
            </a:r>
            <a:r>
              <a:rPr lang="zh-CN" altLang="en-US" b="1" dirty="0" smtClean="0"/>
              <a:t>精</a:t>
            </a:r>
            <a:r>
              <a:rPr lang="en-GB" altLang="zh-CN" dirty="0" smtClean="0"/>
              <a:t>: Fine materials of a body that is essential for personal life force, body growing and reproduction.</a:t>
            </a:r>
            <a:endParaRPr lang="en-GB" dirty="0" smtClean="0"/>
          </a:p>
          <a:p>
            <a:endParaRPr lang="en-GB" dirty="0" smtClean="0"/>
          </a:p>
          <a:p>
            <a:r>
              <a:rPr lang="en-GB" b="1" dirty="0" err="1" smtClean="0"/>
              <a:t>Qi</a:t>
            </a:r>
            <a:r>
              <a:rPr lang="en-GB" b="1" dirty="0" smtClean="0"/>
              <a:t> </a:t>
            </a:r>
            <a:r>
              <a:rPr lang="zh-CN" altLang="en-US" b="1" dirty="0" smtClean="0"/>
              <a:t>气</a:t>
            </a:r>
            <a:r>
              <a:rPr lang="zh-CN" altLang="en-US" dirty="0" smtClean="0"/>
              <a:t>：</a:t>
            </a:r>
            <a:r>
              <a:rPr lang="en-GB" dirty="0" smtClean="0"/>
              <a:t>the energy of Life Force flowing through the physical body</a:t>
            </a:r>
          </a:p>
          <a:p>
            <a:endParaRPr lang="en-GB" dirty="0" smtClean="0"/>
          </a:p>
          <a:p>
            <a:r>
              <a:rPr lang="en-GB" altLang="zh-CN" b="1" dirty="0" err="1" smtClean="0"/>
              <a:t>Shen</a:t>
            </a:r>
            <a:r>
              <a:rPr lang="zh-CN" altLang="en-US" b="1" dirty="0" smtClean="0"/>
              <a:t>神</a:t>
            </a:r>
            <a:r>
              <a:rPr lang="en-GB" altLang="zh-CN" dirty="0" smtClean="0"/>
              <a:t>: </a:t>
            </a:r>
            <a:r>
              <a:rPr lang="en-GB" dirty="0" smtClean="0"/>
              <a:t>the spirit combined by </a:t>
            </a:r>
            <a:r>
              <a:rPr lang="en-GB" dirty="0" err="1" smtClean="0"/>
              <a:t>hun</a:t>
            </a:r>
            <a:r>
              <a:rPr lang="zh-CN" altLang="en-US" dirty="0" smtClean="0"/>
              <a:t>魂</a:t>
            </a:r>
            <a:r>
              <a:rPr lang="en-GB" dirty="0" smtClean="0"/>
              <a:t> and </a:t>
            </a:r>
            <a:r>
              <a:rPr lang="en-GB" dirty="0" err="1" smtClean="0"/>
              <a:t>po</a:t>
            </a:r>
            <a:r>
              <a:rPr lang="en-GB" dirty="0" smtClean="0"/>
              <a:t> </a:t>
            </a:r>
            <a:r>
              <a:rPr lang="zh-CN" altLang="en-US" dirty="0" smtClean="0"/>
              <a:t>魄 </a:t>
            </a:r>
            <a:r>
              <a:rPr lang="en-GB" dirty="0" smtClean="0"/>
              <a:t>soul. </a:t>
            </a:r>
            <a:endParaRPr lang="en-GB" dirty="0"/>
          </a:p>
        </p:txBody>
      </p:sp>
    </p:spTree>
    <p:extLst>
      <p:ext uri="{BB962C8B-B14F-4D97-AF65-F5344CB8AC3E}">
        <p14:creationId xmlns:p14="http://schemas.microsoft.com/office/powerpoint/2010/main" val="400244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b="1" dirty="0" smtClean="0"/>
              <a:t>Daoist </a:t>
            </a:r>
            <a:r>
              <a:rPr lang="en-GB" sz="2400" b="1" dirty="0" smtClean="0"/>
              <a:t>Understanding of Life</a:t>
            </a:r>
            <a:r>
              <a:rPr lang="zh-CN" altLang="en-US" sz="2400" b="1" dirty="0" smtClean="0"/>
              <a:t> </a:t>
            </a:r>
            <a:endParaRPr lang="en-GB" sz="2400" b="1" dirty="0"/>
          </a:p>
        </p:txBody>
      </p:sp>
      <p:sp>
        <p:nvSpPr>
          <p:cNvPr id="3" name="Content Placeholder 2"/>
          <p:cNvSpPr>
            <a:spLocks noGrp="1"/>
          </p:cNvSpPr>
          <p:nvPr>
            <p:ph idx="1"/>
          </p:nvPr>
        </p:nvSpPr>
        <p:spPr>
          <a:xfrm>
            <a:off x="1435608" y="1447800"/>
            <a:ext cx="7498080" cy="5029200"/>
          </a:xfrm>
        </p:spPr>
        <p:txBody>
          <a:bodyPr>
            <a:normAutofit fontScale="85000" lnSpcReduction="10000"/>
          </a:bodyPr>
          <a:lstStyle/>
          <a:p>
            <a:r>
              <a:rPr lang="en-GB" b="1" dirty="0" smtClean="0"/>
              <a:t>Life =</a:t>
            </a:r>
            <a:r>
              <a:rPr lang="zh-CN" altLang="en-US" b="1" dirty="0" smtClean="0"/>
              <a:t>生命</a:t>
            </a:r>
            <a:r>
              <a:rPr lang="en-GB" altLang="zh-CN" dirty="0" smtClean="0"/>
              <a:t>=</a:t>
            </a:r>
            <a:r>
              <a:rPr lang="en-GB" dirty="0" err="1" smtClean="0"/>
              <a:t>sheng</a:t>
            </a:r>
            <a:r>
              <a:rPr lang="zh-CN" altLang="en-US" dirty="0" smtClean="0"/>
              <a:t>生</a:t>
            </a:r>
            <a:r>
              <a:rPr lang="en-GB" dirty="0" smtClean="0"/>
              <a:t> (alive, birth, generate, produce)+ </a:t>
            </a:r>
            <a:r>
              <a:rPr lang="en-GB" dirty="0" err="1" smtClean="0"/>
              <a:t>ming</a:t>
            </a:r>
            <a:r>
              <a:rPr lang="en-GB" dirty="0" smtClean="0"/>
              <a:t> </a:t>
            </a:r>
            <a:r>
              <a:rPr lang="zh-CN" altLang="en-US" dirty="0" smtClean="0"/>
              <a:t>命</a:t>
            </a:r>
            <a:r>
              <a:rPr lang="en-GB" dirty="0" smtClean="0"/>
              <a:t>(fate, destiny)</a:t>
            </a:r>
            <a:endParaRPr lang="en-GB" altLang="zh-CN" dirty="0" smtClean="0"/>
          </a:p>
          <a:p>
            <a:endParaRPr lang="en-GB" b="1" dirty="0" smtClean="0"/>
          </a:p>
          <a:p>
            <a:r>
              <a:rPr lang="en-GB" b="1" dirty="0" smtClean="0"/>
              <a:t>Life =</a:t>
            </a:r>
            <a:r>
              <a:rPr lang="zh-CN" altLang="en-US" b="1" dirty="0" smtClean="0"/>
              <a:t>性命</a:t>
            </a:r>
            <a:r>
              <a:rPr lang="en-GB" altLang="zh-CN" dirty="0" smtClean="0"/>
              <a:t>=</a:t>
            </a:r>
            <a:r>
              <a:rPr lang="en-GB" dirty="0" err="1" smtClean="0"/>
              <a:t>xing</a:t>
            </a:r>
            <a:r>
              <a:rPr lang="zh-CN" altLang="en-US" dirty="0" smtClean="0"/>
              <a:t>性</a:t>
            </a:r>
            <a:r>
              <a:rPr lang="en-GB" dirty="0" smtClean="0"/>
              <a:t> (nature, essence) + </a:t>
            </a:r>
            <a:r>
              <a:rPr lang="en-GB" dirty="0" err="1" smtClean="0"/>
              <a:t>ming</a:t>
            </a:r>
            <a:r>
              <a:rPr lang="zh-CN" altLang="en-US" dirty="0" smtClean="0"/>
              <a:t>命</a:t>
            </a:r>
            <a:r>
              <a:rPr lang="en-GB" dirty="0" smtClean="0"/>
              <a:t> (fate, destiny, essential elements for physical existence)</a:t>
            </a:r>
            <a:endParaRPr lang="en-GB" altLang="zh-CN" dirty="0" smtClean="0"/>
          </a:p>
          <a:p>
            <a:endParaRPr lang="en-GB" altLang="zh-CN" b="1" dirty="0" smtClean="0"/>
          </a:p>
          <a:p>
            <a:r>
              <a:rPr lang="en-GB" altLang="zh-CN" b="1" dirty="0" smtClean="0"/>
              <a:t>Life =</a:t>
            </a:r>
            <a:r>
              <a:rPr lang="zh-CN" altLang="en-US" b="1" dirty="0" smtClean="0"/>
              <a:t>形气神</a:t>
            </a:r>
            <a:r>
              <a:rPr lang="en-GB" altLang="zh-CN" dirty="0" smtClean="0"/>
              <a:t>= </a:t>
            </a:r>
            <a:r>
              <a:rPr lang="en-GB" altLang="zh-CN" dirty="0" err="1" smtClean="0"/>
              <a:t>xing</a:t>
            </a:r>
            <a:r>
              <a:rPr lang="en-GB" altLang="zh-CN" dirty="0" smtClean="0"/>
              <a:t> </a:t>
            </a:r>
            <a:r>
              <a:rPr lang="zh-CN" altLang="en-US" dirty="0" smtClean="0"/>
              <a:t>形</a:t>
            </a:r>
            <a:r>
              <a:rPr lang="en-GB" altLang="zh-CN" dirty="0" smtClean="0"/>
              <a:t>(form) +</a:t>
            </a:r>
            <a:r>
              <a:rPr lang="en-GB" altLang="zh-CN" dirty="0" err="1" smtClean="0"/>
              <a:t>qi</a:t>
            </a:r>
            <a:r>
              <a:rPr lang="en-GB" altLang="zh-CN" dirty="0" smtClean="0"/>
              <a:t> </a:t>
            </a:r>
            <a:r>
              <a:rPr lang="zh-CN" altLang="en-US" dirty="0" smtClean="0"/>
              <a:t>气</a:t>
            </a:r>
            <a:r>
              <a:rPr lang="en-GB" altLang="zh-CN" dirty="0" smtClean="0"/>
              <a:t>(vital energy)+ </a:t>
            </a:r>
            <a:r>
              <a:rPr lang="en-GB" altLang="zh-CN" dirty="0" err="1" smtClean="0"/>
              <a:t>shen</a:t>
            </a:r>
            <a:r>
              <a:rPr lang="en-GB" altLang="zh-CN" dirty="0" smtClean="0"/>
              <a:t> </a:t>
            </a:r>
            <a:r>
              <a:rPr lang="zh-CN" altLang="en-US" dirty="0" smtClean="0"/>
              <a:t>神</a:t>
            </a:r>
            <a:r>
              <a:rPr lang="en-GB" altLang="zh-CN" dirty="0" smtClean="0"/>
              <a:t>(spirit)</a:t>
            </a:r>
          </a:p>
          <a:p>
            <a:endParaRPr lang="en-GB" altLang="zh-CN" b="1" dirty="0" smtClean="0"/>
          </a:p>
          <a:p>
            <a:r>
              <a:rPr lang="en-GB" altLang="zh-CN" b="1" dirty="0" smtClean="0"/>
              <a:t>Life =</a:t>
            </a:r>
            <a:r>
              <a:rPr lang="zh-CN" altLang="en-US" b="1" dirty="0" smtClean="0"/>
              <a:t>精气神</a:t>
            </a:r>
            <a:r>
              <a:rPr lang="en-US" altLang="zh-CN" dirty="0" smtClean="0"/>
              <a:t>= </a:t>
            </a:r>
            <a:r>
              <a:rPr lang="en-GB" altLang="zh-CN" dirty="0" err="1" smtClean="0"/>
              <a:t>jing</a:t>
            </a:r>
            <a:r>
              <a:rPr lang="en-GB" altLang="zh-CN" dirty="0" smtClean="0"/>
              <a:t> </a:t>
            </a:r>
            <a:r>
              <a:rPr lang="zh-CN" altLang="en-US" dirty="0" smtClean="0"/>
              <a:t>精 </a:t>
            </a:r>
            <a:r>
              <a:rPr lang="en-GB" altLang="zh-CN" dirty="0" smtClean="0"/>
              <a:t>(refined productive part of physical body)</a:t>
            </a:r>
            <a:r>
              <a:rPr lang="en-US" altLang="zh-CN" dirty="0" smtClean="0"/>
              <a:t>+</a:t>
            </a:r>
            <a:r>
              <a:rPr lang="zh-CN" altLang="en-US" dirty="0" smtClean="0"/>
              <a:t>气</a:t>
            </a:r>
            <a:r>
              <a:rPr lang="en-GB" altLang="zh-CN" dirty="0" smtClean="0"/>
              <a:t>(vital energy)</a:t>
            </a:r>
            <a:r>
              <a:rPr lang="en-US" altLang="zh-CN" dirty="0" smtClean="0"/>
              <a:t>+</a:t>
            </a:r>
            <a:r>
              <a:rPr lang="zh-CN" altLang="en-US" dirty="0" smtClean="0"/>
              <a:t>神 </a:t>
            </a:r>
            <a:r>
              <a:rPr lang="en-GB" altLang="zh-CN" dirty="0" smtClean="0"/>
              <a:t>(spirit)</a:t>
            </a:r>
          </a:p>
          <a:p>
            <a:endParaRPr lang="en-GB" altLang="zh-CN" dirty="0" smtClean="0"/>
          </a:p>
          <a:p>
            <a:endParaRPr lang="en-US" altLang="zh-CN" sz="2800" dirty="0" smtClean="0"/>
          </a:p>
          <a:p>
            <a:endParaRPr lang="en-GB" sz="3400" dirty="0"/>
          </a:p>
        </p:txBody>
      </p:sp>
    </p:spTree>
    <p:extLst>
      <p:ext uri="{BB962C8B-B14F-4D97-AF65-F5344CB8AC3E}">
        <p14:creationId xmlns:p14="http://schemas.microsoft.com/office/powerpoint/2010/main" val="2417378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Human Life is</a:t>
            </a:r>
            <a:r>
              <a:rPr lang="zh-CN" altLang="en-US" dirty="0" smtClean="0"/>
              <a:t>形气神 </a:t>
            </a:r>
            <a:r>
              <a:rPr lang="en-GB" altLang="zh-CN" dirty="0" smtClean="0"/>
              <a:t>(</a:t>
            </a:r>
            <a:r>
              <a:rPr lang="en-GB" dirty="0" err="1" smtClean="0"/>
              <a:t>xing</a:t>
            </a:r>
            <a:r>
              <a:rPr lang="en-GB" dirty="0" smtClean="0"/>
              <a:t> +</a:t>
            </a:r>
            <a:r>
              <a:rPr lang="en-GB" dirty="0" err="1" smtClean="0"/>
              <a:t>qi</a:t>
            </a:r>
            <a:r>
              <a:rPr lang="en-GB" dirty="0" smtClean="0"/>
              <a:t>+</a:t>
            </a:r>
            <a:r>
              <a:rPr lang="zh-CN" altLang="en-US" dirty="0" smtClean="0"/>
              <a:t> </a:t>
            </a:r>
            <a:r>
              <a:rPr lang="en-GB" dirty="0" err="1" smtClean="0"/>
              <a:t>shen</a:t>
            </a:r>
            <a:r>
              <a:rPr lang="en-GB" dirty="0" smtClean="0"/>
              <a:t>) or </a:t>
            </a:r>
            <a:r>
              <a:rPr lang="zh-CN" altLang="en-US" dirty="0" smtClean="0"/>
              <a:t>精气神 </a:t>
            </a:r>
            <a:r>
              <a:rPr lang="en-GB" altLang="zh-CN" dirty="0" smtClean="0"/>
              <a:t>(</a:t>
            </a:r>
            <a:r>
              <a:rPr lang="en-GB" altLang="zh-CN" dirty="0" err="1" smtClean="0"/>
              <a:t>jing</a:t>
            </a:r>
            <a:r>
              <a:rPr lang="en-GB" altLang="zh-CN" dirty="0" smtClean="0"/>
              <a:t> +</a:t>
            </a:r>
            <a:r>
              <a:rPr lang="en-GB" altLang="zh-CN" dirty="0" err="1" smtClean="0"/>
              <a:t>qi</a:t>
            </a:r>
            <a:r>
              <a:rPr lang="en-GB" altLang="zh-CN" dirty="0" smtClean="0"/>
              <a:t> +</a:t>
            </a:r>
            <a:r>
              <a:rPr lang="en-GB" altLang="zh-CN" dirty="0" err="1" smtClean="0"/>
              <a:t>shen</a:t>
            </a:r>
            <a:r>
              <a:rPr lang="en-GB" altLang="zh-CN" dirty="0" smtClean="0"/>
              <a:t>)</a:t>
            </a:r>
            <a:endParaRPr lang="en-GB" dirty="0"/>
          </a:p>
        </p:txBody>
      </p:sp>
      <p:sp>
        <p:nvSpPr>
          <p:cNvPr id="3" name="Content Placeholder 2"/>
          <p:cNvSpPr>
            <a:spLocks noGrp="1"/>
          </p:cNvSpPr>
          <p:nvPr>
            <p:ph idx="1"/>
          </p:nvPr>
        </p:nvSpPr>
        <p:spPr>
          <a:xfrm>
            <a:off x="1435608" y="1447800"/>
            <a:ext cx="7498080" cy="5181600"/>
          </a:xfrm>
        </p:spPr>
        <p:txBody>
          <a:bodyPr>
            <a:normAutofit fontScale="92500" lnSpcReduction="20000"/>
          </a:bodyPr>
          <a:lstStyle/>
          <a:p>
            <a:r>
              <a:rPr lang="en-GB" b="1" dirty="0" smtClean="0"/>
              <a:t>Xing</a:t>
            </a:r>
            <a:r>
              <a:rPr lang="en-GB" dirty="0" smtClean="0"/>
              <a:t> = form/ structure of human body</a:t>
            </a:r>
          </a:p>
          <a:p>
            <a:r>
              <a:rPr lang="en-GB" dirty="0" smtClean="0"/>
              <a:t>        =material source manifested by </a:t>
            </a:r>
            <a:r>
              <a:rPr lang="en-GB" dirty="0" err="1" smtClean="0"/>
              <a:t>Qi</a:t>
            </a:r>
            <a:endParaRPr lang="en-GB" dirty="0" smtClean="0"/>
          </a:p>
          <a:p>
            <a:r>
              <a:rPr lang="en-GB" dirty="0" smtClean="0"/>
              <a:t>        =material base of the spirit</a:t>
            </a:r>
          </a:p>
          <a:p>
            <a:endParaRPr lang="en-GB" dirty="0" smtClean="0"/>
          </a:p>
          <a:p>
            <a:r>
              <a:rPr lang="en-GB" b="1" dirty="0" smtClean="0"/>
              <a:t>Jing</a:t>
            </a:r>
            <a:r>
              <a:rPr lang="en-GB" dirty="0" smtClean="0"/>
              <a:t> generally refers to the refined part of materialized human body </a:t>
            </a:r>
          </a:p>
          <a:p>
            <a:r>
              <a:rPr lang="en-GB" dirty="0" smtClean="0"/>
              <a:t>      it especially refers to the fundamental energy of human life (sperm or semen)</a:t>
            </a:r>
          </a:p>
          <a:p>
            <a:endParaRPr lang="en-GB" dirty="0" smtClean="0"/>
          </a:p>
          <a:p>
            <a:r>
              <a:rPr lang="en-GB" b="1" dirty="0" err="1" smtClean="0"/>
              <a:t>Qi</a:t>
            </a:r>
            <a:r>
              <a:rPr lang="en-GB" dirty="0" smtClean="0"/>
              <a:t> = Life energy and source of being and life </a:t>
            </a:r>
          </a:p>
          <a:p>
            <a:endParaRPr lang="en-GB" dirty="0" smtClean="0"/>
          </a:p>
          <a:p>
            <a:r>
              <a:rPr lang="en-GB" b="1" dirty="0" err="1" smtClean="0"/>
              <a:t>Shen</a:t>
            </a:r>
            <a:r>
              <a:rPr lang="en-GB" dirty="0" smtClean="0"/>
              <a:t>=  spirits or consciousness </a:t>
            </a:r>
            <a:endParaRPr lang="en-GB" dirty="0"/>
          </a:p>
        </p:txBody>
      </p:sp>
    </p:spTree>
    <p:extLst>
      <p:ext uri="{BB962C8B-B14F-4D97-AF65-F5344CB8AC3E}">
        <p14:creationId xmlns:p14="http://schemas.microsoft.com/office/powerpoint/2010/main" val="3988335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Original Meaning of Jing </a:t>
            </a:r>
            <a:r>
              <a:rPr lang="zh-CN" altLang="en-US" dirty="0" smtClean="0"/>
              <a:t>精</a:t>
            </a:r>
            <a:endParaRPr lang="en-GB" dirty="0"/>
          </a:p>
        </p:txBody>
      </p:sp>
      <p:sp>
        <p:nvSpPr>
          <p:cNvPr id="3" name="Content Placeholder 2"/>
          <p:cNvSpPr>
            <a:spLocks noGrp="1"/>
          </p:cNvSpPr>
          <p:nvPr>
            <p:ph idx="1"/>
          </p:nvPr>
        </p:nvSpPr>
        <p:spPr>
          <a:xfrm>
            <a:off x="1435608" y="1447800"/>
            <a:ext cx="7498080" cy="5410200"/>
          </a:xfrm>
        </p:spPr>
        <p:txBody>
          <a:bodyPr>
            <a:normAutofit fontScale="77500" lnSpcReduction="20000"/>
          </a:bodyPr>
          <a:lstStyle/>
          <a:p>
            <a:r>
              <a:rPr lang="en-GB" b="1" dirty="0" smtClean="0"/>
              <a:t>Jing </a:t>
            </a:r>
            <a:r>
              <a:rPr lang="en-GB" dirty="0" smtClean="0"/>
              <a:t>originally is a pictogram of the germ of a grain, its extended meaning are germ of life, life essence, sexual energy, the most refined, quintessential form of anything. </a:t>
            </a:r>
          </a:p>
          <a:p>
            <a:endParaRPr lang="en-GB" b="1" dirty="0" smtClean="0"/>
          </a:p>
          <a:p>
            <a:r>
              <a:rPr lang="en-GB" b="1" dirty="0" smtClean="0"/>
              <a:t>Physical manifestation of </a:t>
            </a:r>
            <a:r>
              <a:rPr lang="en-GB" b="1" dirty="0" err="1" smtClean="0"/>
              <a:t>jing</a:t>
            </a:r>
            <a:r>
              <a:rPr lang="en-GB" b="1" dirty="0" smtClean="0"/>
              <a:t>: </a:t>
            </a:r>
          </a:p>
          <a:p>
            <a:r>
              <a:rPr lang="en-GB" dirty="0" smtClean="0"/>
              <a:t>In Qigong, </a:t>
            </a:r>
            <a:r>
              <a:rPr lang="en-GB" dirty="0" err="1" smtClean="0"/>
              <a:t>jing</a:t>
            </a:r>
            <a:r>
              <a:rPr lang="en-GB" dirty="0" smtClean="0"/>
              <a:t> is the most yin form of </a:t>
            </a:r>
            <a:r>
              <a:rPr lang="en-GB" dirty="0" err="1" smtClean="0"/>
              <a:t>qi</a:t>
            </a:r>
            <a:r>
              <a:rPr lang="en-GB" dirty="0" smtClean="0"/>
              <a:t>. </a:t>
            </a:r>
          </a:p>
          <a:p>
            <a:r>
              <a:rPr lang="en-GB" dirty="0" smtClean="0"/>
              <a:t>It tends to flow downward, like water, moving toward the genitals and finding expression in fluids related to reproduction: semen, sperm, vaginal lubricants, ova, menstrual blood. </a:t>
            </a:r>
          </a:p>
          <a:p>
            <a:endParaRPr lang="en-GB" dirty="0" smtClean="0"/>
          </a:p>
          <a:p>
            <a:r>
              <a:rPr lang="en-GB" dirty="0" smtClean="0"/>
              <a:t>J</a:t>
            </a:r>
            <a:r>
              <a:rPr lang="en-GB" b="1" dirty="0" smtClean="0"/>
              <a:t>ing is essentially a subtle energy</a:t>
            </a:r>
            <a:r>
              <a:rPr lang="en-GB" dirty="0" smtClean="0"/>
              <a:t>.  Same as </a:t>
            </a:r>
            <a:r>
              <a:rPr lang="en-GB" dirty="0" err="1" smtClean="0"/>
              <a:t>Qi</a:t>
            </a:r>
            <a:r>
              <a:rPr lang="en-GB" dirty="0" smtClean="0"/>
              <a:t> is air but it is more than air, the </a:t>
            </a:r>
            <a:r>
              <a:rPr lang="en-GB" dirty="0" err="1" smtClean="0"/>
              <a:t>jing</a:t>
            </a:r>
            <a:r>
              <a:rPr lang="en-GB" dirty="0" smtClean="0"/>
              <a:t> is sperm but more than sperm.</a:t>
            </a:r>
            <a:endParaRPr lang="en-GB" dirty="0"/>
          </a:p>
        </p:txBody>
      </p:sp>
    </p:spTree>
    <p:extLst>
      <p:ext uri="{BB962C8B-B14F-4D97-AF65-F5344CB8AC3E}">
        <p14:creationId xmlns:p14="http://schemas.microsoft.com/office/powerpoint/2010/main" val="3245415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Characteristic of Jing</a:t>
            </a:r>
            <a:endParaRPr lang="en-GB" dirty="0"/>
          </a:p>
        </p:txBody>
      </p:sp>
      <p:sp>
        <p:nvSpPr>
          <p:cNvPr id="3" name="Content Placeholder 2"/>
          <p:cNvSpPr>
            <a:spLocks noGrp="1"/>
          </p:cNvSpPr>
          <p:nvPr>
            <p:ph idx="1"/>
          </p:nvPr>
        </p:nvSpPr>
        <p:spPr>
          <a:xfrm>
            <a:off x="1435608" y="1447800"/>
            <a:ext cx="7498080" cy="5410200"/>
          </a:xfrm>
        </p:spPr>
        <p:txBody>
          <a:bodyPr>
            <a:normAutofit fontScale="85000" lnSpcReduction="10000"/>
          </a:bodyPr>
          <a:lstStyle/>
          <a:p>
            <a:r>
              <a:rPr lang="en-GB" b="1" dirty="0" smtClean="0"/>
              <a:t>Jing </a:t>
            </a:r>
            <a:r>
              <a:rPr lang="en-GB" dirty="0" smtClean="0"/>
              <a:t>corresponds to sexual energy and manifests in the body as sexual fluids;</a:t>
            </a:r>
          </a:p>
          <a:p>
            <a:endParaRPr lang="en-GB" dirty="0" smtClean="0"/>
          </a:p>
          <a:p>
            <a:r>
              <a:rPr lang="en-GB" b="1" dirty="0" smtClean="0"/>
              <a:t>Jing </a:t>
            </a:r>
            <a:r>
              <a:rPr lang="en-GB" dirty="0" smtClean="0"/>
              <a:t>is yin and moves downward, filling the lower </a:t>
            </a:r>
            <a:r>
              <a:rPr lang="en-GB" dirty="0" err="1" smtClean="0"/>
              <a:t>dantian</a:t>
            </a:r>
            <a:r>
              <a:rPr lang="zh-CN" altLang="en-US" dirty="0" smtClean="0"/>
              <a:t>丹田</a:t>
            </a:r>
            <a:r>
              <a:rPr lang="en-GB" dirty="0" smtClean="0"/>
              <a:t> and kidneys.</a:t>
            </a:r>
          </a:p>
          <a:p>
            <a:endParaRPr lang="en-GB" dirty="0" smtClean="0"/>
          </a:p>
          <a:p>
            <a:r>
              <a:rPr lang="en-GB" b="1" dirty="0" smtClean="0"/>
              <a:t>Jing</a:t>
            </a:r>
            <a:r>
              <a:rPr lang="en-GB" dirty="0" smtClean="0"/>
              <a:t> energy tends to drain outward leaving its energetic gate (the genitals) whether one is sexually stimulated or not, though it will be lost more if sexual relationship is inharmonious. </a:t>
            </a:r>
          </a:p>
          <a:p>
            <a:endParaRPr lang="en-GB" dirty="0" smtClean="0"/>
          </a:p>
          <a:p>
            <a:r>
              <a:rPr lang="en-GB" b="1" dirty="0" smtClean="0"/>
              <a:t>Jing</a:t>
            </a:r>
            <a:r>
              <a:rPr lang="en-GB" dirty="0" smtClean="0"/>
              <a:t> circulates through the bones, brain and mind.  (Kenneth S. Cohen, 1997:39)</a:t>
            </a:r>
            <a:endParaRPr lang="en-GB" dirty="0"/>
          </a:p>
        </p:txBody>
      </p:sp>
    </p:spTree>
    <p:extLst>
      <p:ext uri="{BB962C8B-B14F-4D97-AF65-F5344CB8AC3E}">
        <p14:creationId xmlns:p14="http://schemas.microsoft.com/office/powerpoint/2010/main" val="1373966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Gender of Jing</a:t>
            </a:r>
            <a:endParaRPr lang="en-GB" dirty="0"/>
          </a:p>
        </p:txBody>
      </p:sp>
      <p:sp>
        <p:nvSpPr>
          <p:cNvPr id="3" name="Content Placeholder 2"/>
          <p:cNvSpPr>
            <a:spLocks noGrp="1"/>
          </p:cNvSpPr>
          <p:nvPr>
            <p:ph idx="1"/>
          </p:nvPr>
        </p:nvSpPr>
        <p:spPr/>
        <p:txBody>
          <a:bodyPr>
            <a:normAutofit fontScale="92500"/>
          </a:bodyPr>
          <a:lstStyle/>
          <a:p>
            <a:r>
              <a:rPr lang="en-GB" dirty="0" smtClean="0"/>
              <a:t>Jing has yin and yang expressions: </a:t>
            </a:r>
          </a:p>
          <a:p>
            <a:r>
              <a:rPr lang="en-GB" dirty="0" smtClean="0"/>
              <a:t>The</a:t>
            </a:r>
            <a:r>
              <a:rPr lang="en-GB" b="1" dirty="0" smtClean="0"/>
              <a:t> Yin </a:t>
            </a:r>
            <a:r>
              <a:rPr lang="en-GB" dirty="0" smtClean="0"/>
              <a:t>(earthly) aspect of </a:t>
            </a:r>
            <a:r>
              <a:rPr lang="en-GB" b="1" dirty="0" smtClean="0"/>
              <a:t>Jing, </a:t>
            </a:r>
            <a:r>
              <a:rPr lang="en-GB" dirty="0" smtClean="0"/>
              <a:t>is the </a:t>
            </a:r>
            <a:r>
              <a:rPr lang="en-GB" b="1" dirty="0" smtClean="0"/>
              <a:t>reproductive </a:t>
            </a:r>
            <a:r>
              <a:rPr lang="en-GB" dirty="0" smtClean="0"/>
              <a:t>and</a:t>
            </a:r>
            <a:r>
              <a:rPr lang="en-GB" b="1" dirty="0" smtClean="0"/>
              <a:t> sexual fluids</a:t>
            </a:r>
            <a:r>
              <a:rPr lang="en-GB" dirty="0" smtClean="0"/>
              <a:t>. </a:t>
            </a:r>
          </a:p>
          <a:p>
            <a:endParaRPr lang="en-GB" dirty="0" smtClean="0"/>
          </a:p>
          <a:p>
            <a:r>
              <a:rPr lang="en-GB" dirty="0" smtClean="0"/>
              <a:t>The</a:t>
            </a:r>
            <a:r>
              <a:rPr lang="en-GB" b="1" dirty="0" smtClean="0"/>
              <a:t> Yang </a:t>
            </a:r>
            <a:r>
              <a:rPr lang="en-GB" dirty="0" smtClean="0"/>
              <a:t>aspect of </a:t>
            </a:r>
            <a:r>
              <a:rPr lang="en-GB" b="1" dirty="0" smtClean="0"/>
              <a:t>Jing </a:t>
            </a:r>
            <a:r>
              <a:rPr lang="en-GB" dirty="0" smtClean="0"/>
              <a:t>is</a:t>
            </a:r>
            <a:r>
              <a:rPr lang="en-GB" b="1" dirty="0" smtClean="0"/>
              <a:t> saliva. </a:t>
            </a:r>
          </a:p>
          <a:p>
            <a:r>
              <a:rPr lang="en-GB" dirty="0" smtClean="0"/>
              <a:t>Although saliva is physically composed of digestive enzymes and protective antibodies, it is energetically linked to sexuality. </a:t>
            </a:r>
          </a:p>
          <a:p>
            <a:r>
              <a:rPr lang="en-GB" sz="2200" dirty="0" smtClean="0"/>
              <a:t>Kenneth S. Cohen, </a:t>
            </a:r>
            <a:r>
              <a:rPr lang="en-GB" sz="2200" i="1" dirty="0" smtClean="0"/>
              <a:t>The Way of Qigong:  the Art and Science of Chinese Energy Healing, New York: </a:t>
            </a:r>
            <a:r>
              <a:rPr lang="en-GB" sz="2200" dirty="0" err="1" smtClean="0"/>
              <a:t>Ballantine</a:t>
            </a:r>
            <a:r>
              <a:rPr lang="en-GB" sz="2200" dirty="0" smtClean="0"/>
              <a:t> Books, 1997, p.37</a:t>
            </a:r>
            <a:endParaRPr lang="en-GB" sz="2200" dirty="0"/>
          </a:p>
        </p:txBody>
      </p:sp>
    </p:spTree>
    <p:extLst>
      <p:ext uri="{BB962C8B-B14F-4D97-AF65-F5344CB8AC3E}">
        <p14:creationId xmlns:p14="http://schemas.microsoft.com/office/powerpoint/2010/main" val="37220321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Character of </a:t>
            </a:r>
            <a:r>
              <a:rPr lang="en-GB" dirty="0" err="1" smtClean="0"/>
              <a:t>Shen</a:t>
            </a:r>
            <a:endParaRPr lang="en-GB" dirty="0"/>
          </a:p>
        </p:txBody>
      </p:sp>
      <p:sp>
        <p:nvSpPr>
          <p:cNvPr id="3" name="Content Placeholder 2"/>
          <p:cNvSpPr>
            <a:spLocks noGrp="1"/>
          </p:cNvSpPr>
          <p:nvPr>
            <p:ph idx="1"/>
          </p:nvPr>
        </p:nvSpPr>
        <p:spPr>
          <a:xfrm>
            <a:off x="1435608" y="1447800"/>
            <a:ext cx="7498080" cy="5410200"/>
          </a:xfrm>
        </p:spPr>
        <p:txBody>
          <a:bodyPr>
            <a:normAutofit fontScale="85000" lnSpcReduction="20000"/>
          </a:bodyPr>
          <a:lstStyle/>
          <a:p>
            <a:r>
              <a:rPr lang="en-GB" b="1" dirty="0" err="1" smtClean="0"/>
              <a:t>Shen</a:t>
            </a:r>
            <a:r>
              <a:rPr lang="en-GB" dirty="0" smtClean="0"/>
              <a:t> is spiritual and psychic energy, the divine part of one’s being and has an essentially luminous nature (Catherine </a:t>
            </a:r>
            <a:r>
              <a:rPr lang="en-GB" dirty="0" err="1" smtClean="0"/>
              <a:t>Despeux</a:t>
            </a:r>
            <a:r>
              <a:rPr lang="en-GB" dirty="0" smtClean="0"/>
              <a:t>, in Kenneth S. Cohen, 1997:40)</a:t>
            </a:r>
          </a:p>
          <a:p>
            <a:r>
              <a:rPr lang="en-GB" dirty="0" smtClean="0"/>
              <a:t> </a:t>
            </a:r>
            <a:endParaRPr lang="en-GB" b="1" dirty="0" smtClean="0"/>
          </a:p>
          <a:p>
            <a:r>
              <a:rPr lang="en-GB" b="1" dirty="0" err="1" smtClean="0"/>
              <a:t>Shen</a:t>
            </a:r>
            <a:r>
              <a:rPr lang="en-GB" dirty="0" smtClean="0"/>
              <a:t> is the subtle energy of spirit. It is yang and move upward, like fire. </a:t>
            </a:r>
          </a:p>
          <a:p>
            <a:endParaRPr lang="en-GB" dirty="0" smtClean="0"/>
          </a:p>
          <a:p>
            <a:r>
              <a:rPr lang="en-GB" b="1" dirty="0" err="1" smtClean="0"/>
              <a:t>Shen</a:t>
            </a:r>
            <a:r>
              <a:rPr lang="en-GB" dirty="0" smtClean="0"/>
              <a:t> is stored in the upper </a:t>
            </a:r>
            <a:r>
              <a:rPr lang="en-GB" dirty="0" err="1" smtClean="0"/>
              <a:t>dantian</a:t>
            </a:r>
            <a:r>
              <a:rPr lang="en-GB" dirty="0" smtClean="0"/>
              <a:t>, between the eyebrows, and escapes through eyes, unless checked by introspection and meditation. </a:t>
            </a:r>
          </a:p>
          <a:p>
            <a:endParaRPr lang="en-GB" dirty="0" smtClean="0"/>
          </a:p>
          <a:p>
            <a:r>
              <a:rPr lang="en-GB" b="1" dirty="0" err="1" smtClean="0"/>
              <a:t>Shen</a:t>
            </a:r>
            <a:r>
              <a:rPr lang="en-GB" dirty="0" smtClean="0"/>
              <a:t> descends during meditation, the eyes are turned within, illuminating the microcosm.  </a:t>
            </a:r>
            <a:endParaRPr lang="en-GB" dirty="0"/>
          </a:p>
        </p:txBody>
      </p:sp>
    </p:spTree>
    <p:extLst>
      <p:ext uri="{BB962C8B-B14F-4D97-AF65-F5344CB8AC3E}">
        <p14:creationId xmlns:p14="http://schemas.microsoft.com/office/powerpoint/2010/main" val="41041158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Characteristic of </a:t>
            </a:r>
            <a:r>
              <a:rPr lang="en-GB" dirty="0" err="1" smtClean="0"/>
              <a:t>Qi</a:t>
            </a:r>
            <a:r>
              <a:rPr lang="en-GB" dirty="0" smtClean="0"/>
              <a:t> </a:t>
            </a:r>
            <a:endParaRPr lang="en-GB" dirty="0"/>
          </a:p>
        </p:txBody>
      </p:sp>
      <p:sp>
        <p:nvSpPr>
          <p:cNvPr id="3" name="Content Placeholder 2"/>
          <p:cNvSpPr>
            <a:spLocks noGrp="1"/>
          </p:cNvSpPr>
          <p:nvPr>
            <p:ph idx="1"/>
          </p:nvPr>
        </p:nvSpPr>
        <p:spPr/>
        <p:txBody>
          <a:bodyPr>
            <a:normAutofit fontScale="92500" lnSpcReduction="20000"/>
          </a:bodyPr>
          <a:lstStyle/>
          <a:p>
            <a:r>
              <a:rPr lang="en-GB" b="1" dirty="0" err="1" smtClean="0"/>
              <a:t>Qi</a:t>
            </a:r>
            <a:r>
              <a:rPr lang="en-GB" dirty="0" smtClean="0"/>
              <a:t> is the omnipresent energy of life, manifests as breath and easily escapes through the nose and month unless conserved by practicing quiet, meditative breathing.</a:t>
            </a:r>
          </a:p>
          <a:p>
            <a:endParaRPr lang="en-GB" dirty="0" smtClean="0"/>
          </a:p>
          <a:p>
            <a:r>
              <a:rPr lang="en-GB" b="1" dirty="0" smtClean="0"/>
              <a:t>Qigong</a:t>
            </a:r>
            <a:r>
              <a:rPr lang="en-GB" dirty="0" smtClean="0"/>
              <a:t> is sometimes described as method of ‘inner alchemy’ in which fire (yang) flows down and water (yin) flows up, meeting and producing the steam (the </a:t>
            </a:r>
            <a:r>
              <a:rPr lang="en-GB" b="1" dirty="0" err="1" smtClean="0"/>
              <a:t>qi</a:t>
            </a:r>
            <a:r>
              <a:rPr lang="en-GB" b="1" dirty="0" smtClean="0"/>
              <a:t>).</a:t>
            </a:r>
            <a:r>
              <a:rPr lang="en-GB" dirty="0" smtClean="0"/>
              <a:t> </a:t>
            </a:r>
          </a:p>
          <a:p>
            <a:endParaRPr lang="en-GB" dirty="0" smtClean="0"/>
          </a:p>
          <a:p>
            <a:r>
              <a:rPr lang="en-GB" dirty="0" smtClean="0"/>
              <a:t>Kenneth S. Cohen, 1997:39</a:t>
            </a:r>
            <a:endParaRPr lang="en-GB" dirty="0"/>
          </a:p>
        </p:txBody>
      </p:sp>
    </p:spTree>
    <p:extLst>
      <p:ext uri="{BB962C8B-B14F-4D97-AF65-F5344CB8AC3E}">
        <p14:creationId xmlns:p14="http://schemas.microsoft.com/office/powerpoint/2010/main" val="31301379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relationship of Jing </a:t>
            </a:r>
            <a:r>
              <a:rPr lang="en-GB" dirty="0" err="1" smtClean="0"/>
              <a:t>Shen</a:t>
            </a:r>
            <a:r>
              <a:rPr lang="en-GB" dirty="0" smtClean="0"/>
              <a:t> and </a:t>
            </a:r>
            <a:r>
              <a:rPr lang="en-GB" dirty="0" err="1" smtClean="0"/>
              <a:t>Qi</a:t>
            </a:r>
            <a:r>
              <a:rPr lang="en-GB" dirty="0" smtClean="0"/>
              <a:t> </a:t>
            </a:r>
            <a:endParaRPr lang="en-GB" dirty="0"/>
          </a:p>
        </p:txBody>
      </p:sp>
      <p:sp>
        <p:nvSpPr>
          <p:cNvPr id="3" name="Content Placeholder 2"/>
          <p:cNvSpPr>
            <a:spLocks noGrp="1"/>
          </p:cNvSpPr>
          <p:nvPr>
            <p:ph idx="1"/>
          </p:nvPr>
        </p:nvSpPr>
        <p:spPr/>
        <p:txBody>
          <a:bodyPr>
            <a:normAutofit fontScale="92500" lnSpcReduction="10000"/>
          </a:bodyPr>
          <a:lstStyle/>
          <a:p>
            <a:r>
              <a:rPr lang="en-GB" b="1" dirty="0" smtClean="0"/>
              <a:t>Jing</a:t>
            </a:r>
            <a:r>
              <a:rPr lang="en-GB" dirty="0" smtClean="0"/>
              <a:t> and </a:t>
            </a:r>
            <a:r>
              <a:rPr lang="en-GB" b="1" dirty="0" err="1" smtClean="0"/>
              <a:t>Shen</a:t>
            </a:r>
            <a:r>
              <a:rPr lang="en-GB" dirty="0" smtClean="0"/>
              <a:t> are types of </a:t>
            </a:r>
            <a:r>
              <a:rPr lang="en-GB" b="1" dirty="0" err="1" smtClean="0"/>
              <a:t>Qi</a:t>
            </a:r>
            <a:r>
              <a:rPr lang="en-GB" dirty="0" smtClean="0"/>
              <a:t> (yin and yang respectively). </a:t>
            </a:r>
          </a:p>
          <a:p>
            <a:endParaRPr lang="en-GB" dirty="0" smtClean="0"/>
          </a:p>
          <a:p>
            <a:r>
              <a:rPr lang="en-GB" dirty="0" smtClean="0"/>
              <a:t>Although</a:t>
            </a:r>
          </a:p>
          <a:p>
            <a:r>
              <a:rPr lang="en-GB" b="1" dirty="0" err="1" smtClean="0"/>
              <a:t>Shen</a:t>
            </a:r>
            <a:r>
              <a:rPr lang="en-GB" dirty="0" smtClean="0"/>
              <a:t> is connected to the mind and spirit, </a:t>
            </a:r>
          </a:p>
          <a:p>
            <a:endParaRPr lang="en-GB" dirty="0" smtClean="0"/>
          </a:p>
          <a:p>
            <a:r>
              <a:rPr lang="en-GB" b="1" dirty="0" smtClean="0"/>
              <a:t>Jing</a:t>
            </a:r>
            <a:r>
              <a:rPr lang="en-GB" dirty="0" smtClean="0"/>
              <a:t>, which nourishes the brain, is also related to spirit, and</a:t>
            </a:r>
          </a:p>
          <a:p>
            <a:endParaRPr lang="en-GB" dirty="0" smtClean="0"/>
          </a:p>
          <a:p>
            <a:r>
              <a:rPr lang="en-GB" b="1" dirty="0" err="1" smtClean="0"/>
              <a:t>Qi</a:t>
            </a:r>
            <a:r>
              <a:rPr lang="en-GB" dirty="0" smtClean="0"/>
              <a:t> as respirations, affects our mood state. </a:t>
            </a:r>
          </a:p>
          <a:p>
            <a:endParaRPr lang="en-GB" dirty="0"/>
          </a:p>
        </p:txBody>
      </p:sp>
    </p:spTree>
    <p:extLst>
      <p:ext uri="{BB962C8B-B14F-4D97-AF65-F5344CB8AC3E}">
        <p14:creationId xmlns:p14="http://schemas.microsoft.com/office/powerpoint/2010/main" val="2767346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Three Treasures of Human Life</a:t>
            </a:r>
            <a:br>
              <a:rPr lang="en-GB" dirty="0" smtClean="0"/>
            </a:br>
            <a:r>
              <a:rPr lang="en-GB" dirty="0" smtClean="0"/>
              <a:t>(Kenneth S. Cohen, 1997: 38) </a:t>
            </a:r>
            <a:endParaRPr lang="en-GB" dirty="0"/>
          </a:p>
        </p:txBody>
      </p:sp>
      <p:graphicFrame>
        <p:nvGraphicFramePr>
          <p:cNvPr id="4" name="Content Placeholder 3"/>
          <p:cNvGraphicFramePr>
            <a:graphicFrameLocks noGrp="1"/>
          </p:cNvGraphicFramePr>
          <p:nvPr>
            <p:ph idx="1"/>
          </p:nvPr>
        </p:nvGraphicFramePr>
        <p:xfrm>
          <a:off x="1435100" y="1447800"/>
          <a:ext cx="7499352" cy="5257800"/>
        </p:xfrm>
        <a:graphic>
          <a:graphicData uri="http://schemas.openxmlformats.org/drawingml/2006/table">
            <a:tbl>
              <a:tblPr firstRow="1" bandRow="1">
                <a:tableStyleId>{5C22544A-7EE6-4342-B048-85BDC9FD1C3A}</a:tableStyleId>
              </a:tblPr>
              <a:tblGrid>
                <a:gridCol w="1874838">
                  <a:extLst>
                    <a:ext uri="{9D8B030D-6E8A-4147-A177-3AD203B41FA5}">
                      <a16:colId xmlns:a16="http://schemas.microsoft.com/office/drawing/2014/main" val="20000"/>
                    </a:ext>
                  </a:extLst>
                </a:gridCol>
                <a:gridCol w="1874838">
                  <a:extLst>
                    <a:ext uri="{9D8B030D-6E8A-4147-A177-3AD203B41FA5}">
                      <a16:colId xmlns:a16="http://schemas.microsoft.com/office/drawing/2014/main" val="20001"/>
                    </a:ext>
                  </a:extLst>
                </a:gridCol>
                <a:gridCol w="1874838">
                  <a:extLst>
                    <a:ext uri="{9D8B030D-6E8A-4147-A177-3AD203B41FA5}">
                      <a16:colId xmlns:a16="http://schemas.microsoft.com/office/drawing/2014/main" val="20002"/>
                    </a:ext>
                  </a:extLst>
                </a:gridCol>
                <a:gridCol w="1874838">
                  <a:extLst>
                    <a:ext uri="{9D8B030D-6E8A-4147-A177-3AD203B41FA5}">
                      <a16:colId xmlns:a16="http://schemas.microsoft.com/office/drawing/2014/main" val="20003"/>
                    </a:ext>
                  </a:extLst>
                </a:gridCol>
              </a:tblGrid>
              <a:tr h="370840">
                <a:tc>
                  <a:txBody>
                    <a:bodyPr/>
                    <a:lstStyle/>
                    <a:p>
                      <a:endParaRPr lang="en-GB" dirty="0"/>
                    </a:p>
                  </a:txBody>
                  <a:tcPr/>
                </a:tc>
                <a:tc>
                  <a:txBody>
                    <a:bodyPr/>
                    <a:lstStyle/>
                    <a:p>
                      <a:r>
                        <a:rPr lang="en-GB" dirty="0" smtClean="0"/>
                        <a:t>Jing </a:t>
                      </a:r>
                      <a:r>
                        <a:rPr lang="zh-CN" altLang="en-US" dirty="0" smtClean="0"/>
                        <a:t>精</a:t>
                      </a:r>
                      <a:endParaRPr lang="en-GB" dirty="0"/>
                    </a:p>
                  </a:txBody>
                  <a:tcPr/>
                </a:tc>
                <a:tc>
                  <a:txBody>
                    <a:bodyPr/>
                    <a:lstStyle/>
                    <a:p>
                      <a:r>
                        <a:rPr lang="en-GB" dirty="0" err="1" smtClean="0"/>
                        <a:t>Qi</a:t>
                      </a:r>
                      <a:r>
                        <a:rPr lang="en-GB" dirty="0" smtClean="0"/>
                        <a:t> </a:t>
                      </a:r>
                      <a:r>
                        <a:rPr lang="zh-CN" altLang="en-US" dirty="0" smtClean="0"/>
                        <a:t>气</a:t>
                      </a:r>
                      <a:endParaRPr lang="en-GB" dirty="0"/>
                    </a:p>
                  </a:txBody>
                  <a:tcPr/>
                </a:tc>
                <a:tc>
                  <a:txBody>
                    <a:bodyPr/>
                    <a:lstStyle/>
                    <a:p>
                      <a:r>
                        <a:rPr lang="en-GB" dirty="0" err="1" smtClean="0"/>
                        <a:t>Shen</a:t>
                      </a:r>
                      <a:r>
                        <a:rPr lang="en-GB" dirty="0" smtClean="0"/>
                        <a:t> </a:t>
                      </a:r>
                      <a:r>
                        <a:rPr lang="zh-CN" altLang="en-US" dirty="0" smtClean="0"/>
                        <a:t>神</a:t>
                      </a:r>
                      <a:endParaRPr lang="en-GB" dirty="0"/>
                    </a:p>
                  </a:txBody>
                  <a:tcPr/>
                </a:tc>
                <a:extLst>
                  <a:ext uri="{0D108BD9-81ED-4DB2-BD59-A6C34878D82A}">
                    <a16:rowId xmlns:a16="http://schemas.microsoft.com/office/drawing/2014/main" val="10000"/>
                  </a:ext>
                </a:extLst>
              </a:tr>
              <a:tr h="370840">
                <a:tc>
                  <a:txBody>
                    <a:bodyPr/>
                    <a:lstStyle/>
                    <a:p>
                      <a:r>
                        <a:rPr lang="en-GB" dirty="0" smtClean="0"/>
                        <a:t>Energy </a:t>
                      </a:r>
                      <a:endParaRPr lang="en-GB" dirty="0"/>
                    </a:p>
                  </a:txBody>
                  <a:tcPr/>
                </a:tc>
                <a:tc>
                  <a:txBody>
                    <a:bodyPr/>
                    <a:lstStyle/>
                    <a:p>
                      <a:r>
                        <a:rPr lang="en-GB" dirty="0" smtClean="0"/>
                        <a:t>Sexual </a:t>
                      </a:r>
                      <a:endParaRPr lang="en-GB" dirty="0"/>
                    </a:p>
                  </a:txBody>
                  <a:tcPr/>
                </a:tc>
                <a:tc>
                  <a:txBody>
                    <a:bodyPr/>
                    <a:lstStyle/>
                    <a:p>
                      <a:r>
                        <a:rPr lang="en-GB" dirty="0" smtClean="0"/>
                        <a:t>Life </a:t>
                      </a:r>
                      <a:endParaRPr lang="en-GB" dirty="0"/>
                    </a:p>
                  </a:txBody>
                  <a:tcPr/>
                </a:tc>
                <a:tc>
                  <a:txBody>
                    <a:bodyPr/>
                    <a:lstStyle/>
                    <a:p>
                      <a:r>
                        <a:rPr lang="en-GB" dirty="0" smtClean="0"/>
                        <a:t>Spirit</a:t>
                      </a:r>
                      <a:endParaRPr lang="en-GB" dirty="0"/>
                    </a:p>
                  </a:txBody>
                  <a:tcPr/>
                </a:tc>
                <a:extLst>
                  <a:ext uri="{0D108BD9-81ED-4DB2-BD59-A6C34878D82A}">
                    <a16:rowId xmlns:a16="http://schemas.microsoft.com/office/drawing/2014/main" val="10001"/>
                  </a:ext>
                </a:extLst>
              </a:tr>
              <a:tr h="370840">
                <a:tc>
                  <a:txBody>
                    <a:bodyPr/>
                    <a:lstStyle/>
                    <a:p>
                      <a:r>
                        <a:rPr lang="en-GB" dirty="0" smtClean="0"/>
                        <a:t>Organ-Source</a:t>
                      </a:r>
                      <a:endParaRPr lang="en-GB" dirty="0"/>
                    </a:p>
                  </a:txBody>
                  <a:tcPr/>
                </a:tc>
                <a:tc>
                  <a:txBody>
                    <a:bodyPr/>
                    <a:lstStyle/>
                    <a:p>
                      <a:r>
                        <a:rPr lang="en-GB" dirty="0" smtClean="0"/>
                        <a:t>Kidneys and lungs</a:t>
                      </a:r>
                      <a:endParaRPr lang="en-GB" dirty="0"/>
                    </a:p>
                  </a:txBody>
                  <a:tcPr/>
                </a:tc>
                <a:tc>
                  <a:txBody>
                    <a:bodyPr/>
                    <a:lstStyle/>
                    <a:p>
                      <a:r>
                        <a:rPr lang="en-GB" dirty="0" smtClean="0"/>
                        <a:t>Spleen</a:t>
                      </a:r>
                      <a:endParaRPr lang="en-GB" dirty="0"/>
                    </a:p>
                  </a:txBody>
                  <a:tcPr/>
                </a:tc>
                <a:tc>
                  <a:txBody>
                    <a:bodyPr/>
                    <a:lstStyle/>
                    <a:p>
                      <a:r>
                        <a:rPr lang="en-GB" dirty="0" smtClean="0"/>
                        <a:t>Liver and Heart</a:t>
                      </a:r>
                      <a:endParaRPr lang="en-GB" dirty="0"/>
                    </a:p>
                  </a:txBody>
                  <a:tcPr/>
                </a:tc>
                <a:extLst>
                  <a:ext uri="{0D108BD9-81ED-4DB2-BD59-A6C34878D82A}">
                    <a16:rowId xmlns:a16="http://schemas.microsoft.com/office/drawing/2014/main" val="10002"/>
                  </a:ext>
                </a:extLst>
              </a:tr>
              <a:tr h="370840">
                <a:tc>
                  <a:txBody>
                    <a:bodyPr/>
                    <a:lstStyle/>
                    <a:p>
                      <a:r>
                        <a:rPr lang="en-GB" dirty="0" smtClean="0"/>
                        <a:t>Element</a:t>
                      </a:r>
                      <a:endParaRPr lang="en-GB" dirty="0"/>
                    </a:p>
                  </a:txBody>
                  <a:tcPr/>
                </a:tc>
                <a:tc>
                  <a:txBody>
                    <a:bodyPr/>
                    <a:lstStyle/>
                    <a:p>
                      <a:r>
                        <a:rPr lang="en-GB" dirty="0" smtClean="0"/>
                        <a:t>Water</a:t>
                      </a:r>
                      <a:endParaRPr lang="en-GB" dirty="0"/>
                    </a:p>
                  </a:txBody>
                  <a:tcPr/>
                </a:tc>
                <a:tc>
                  <a:txBody>
                    <a:bodyPr/>
                    <a:lstStyle/>
                    <a:p>
                      <a:r>
                        <a:rPr lang="en-GB" dirty="0" smtClean="0"/>
                        <a:t>Earth</a:t>
                      </a:r>
                      <a:endParaRPr lang="en-GB" dirty="0"/>
                    </a:p>
                  </a:txBody>
                  <a:tcPr/>
                </a:tc>
                <a:tc>
                  <a:txBody>
                    <a:bodyPr/>
                    <a:lstStyle/>
                    <a:p>
                      <a:r>
                        <a:rPr lang="en-GB" dirty="0" smtClean="0"/>
                        <a:t>Fire </a:t>
                      </a:r>
                      <a:endParaRPr lang="en-GB" dirty="0"/>
                    </a:p>
                  </a:txBody>
                  <a:tcPr/>
                </a:tc>
                <a:extLst>
                  <a:ext uri="{0D108BD9-81ED-4DB2-BD59-A6C34878D82A}">
                    <a16:rowId xmlns:a16="http://schemas.microsoft.com/office/drawing/2014/main" val="10003"/>
                  </a:ext>
                </a:extLst>
              </a:tr>
              <a:tr h="370840">
                <a:tc>
                  <a:txBody>
                    <a:bodyPr/>
                    <a:lstStyle/>
                    <a:p>
                      <a:r>
                        <a:rPr lang="en-GB" dirty="0" smtClean="0"/>
                        <a:t>Form </a:t>
                      </a:r>
                      <a:endParaRPr lang="en-GB" dirty="0"/>
                    </a:p>
                  </a:txBody>
                  <a:tcPr/>
                </a:tc>
                <a:tc>
                  <a:txBody>
                    <a:bodyPr/>
                    <a:lstStyle/>
                    <a:p>
                      <a:r>
                        <a:rPr lang="en-GB" dirty="0" smtClean="0"/>
                        <a:t>Sexual fluid, saliva</a:t>
                      </a:r>
                      <a:endParaRPr lang="en-GB" dirty="0"/>
                    </a:p>
                  </a:txBody>
                  <a:tcPr/>
                </a:tc>
                <a:tc>
                  <a:txBody>
                    <a:bodyPr/>
                    <a:lstStyle/>
                    <a:p>
                      <a:r>
                        <a:rPr lang="en-GB" dirty="0" smtClean="0"/>
                        <a:t>Breath </a:t>
                      </a:r>
                      <a:endParaRPr lang="en-GB" dirty="0"/>
                    </a:p>
                  </a:txBody>
                  <a:tcPr/>
                </a:tc>
                <a:tc>
                  <a:txBody>
                    <a:bodyPr/>
                    <a:lstStyle/>
                    <a:p>
                      <a:r>
                        <a:rPr lang="en-GB" dirty="0" smtClean="0"/>
                        <a:t>Light and Spirit </a:t>
                      </a:r>
                      <a:endParaRPr lang="en-GB" dirty="0"/>
                    </a:p>
                  </a:txBody>
                  <a:tcPr/>
                </a:tc>
                <a:extLst>
                  <a:ext uri="{0D108BD9-81ED-4DB2-BD59-A6C34878D82A}">
                    <a16:rowId xmlns:a16="http://schemas.microsoft.com/office/drawing/2014/main" val="10004"/>
                  </a:ext>
                </a:extLst>
              </a:tr>
              <a:tr h="370840">
                <a:tc>
                  <a:txBody>
                    <a:bodyPr/>
                    <a:lstStyle/>
                    <a:p>
                      <a:r>
                        <a:rPr lang="en-GB" dirty="0" smtClean="0"/>
                        <a:t>Character </a:t>
                      </a:r>
                      <a:endParaRPr lang="en-GB" dirty="0"/>
                    </a:p>
                  </a:txBody>
                  <a:tcPr/>
                </a:tc>
                <a:tc>
                  <a:txBody>
                    <a:bodyPr/>
                    <a:lstStyle/>
                    <a:p>
                      <a:r>
                        <a:rPr lang="en-GB" dirty="0" smtClean="0"/>
                        <a:t>Yin </a:t>
                      </a:r>
                      <a:endParaRPr lang="en-GB" dirty="0"/>
                    </a:p>
                  </a:txBody>
                  <a:tcPr/>
                </a:tc>
                <a:tc>
                  <a:txBody>
                    <a:bodyPr/>
                    <a:lstStyle/>
                    <a:p>
                      <a:r>
                        <a:rPr lang="en-GB" dirty="0" smtClean="0"/>
                        <a:t>Yin</a:t>
                      </a:r>
                      <a:r>
                        <a:rPr lang="en-GB" baseline="0" dirty="0" smtClean="0"/>
                        <a:t>, Y</a:t>
                      </a:r>
                      <a:r>
                        <a:rPr lang="en-GB" dirty="0" smtClean="0"/>
                        <a:t>ang ,</a:t>
                      </a:r>
                      <a:r>
                        <a:rPr lang="en-GB" baseline="0" dirty="0" smtClean="0"/>
                        <a:t> N</a:t>
                      </a:r>
                      <a:r>
                        <a:rPr lang="en-GB" dirty="0" smtClean="0"/>
                        <a:t>eutral</a:t>
                      </a:r>
                      <a:r>
                        <a:rPr lang="en-GB" baseline="0" dirty="0" smtClean="0"/>
                        <a:t> </a:t>
                      </a:r>
                      <a:endParaRPr lang="en-GB" dirty="0"/>
                    </a:p>
                  </a:txBody>
                  <a:tcPr/>
                </a:tc>
                <a:tc>
                  <a:txBody>
                    <a:bodyPr/>
                    <a:lstStyle/>
                    <a:p>
                      <a:r>
                        <a:rPr lang="en-GB" dirty="0" smtClean="0"/>
                        <a:t>Yang </a:t>
                      </a:r>
                      <a:endParaRPr lang="en-GB" dirty="0"/>
                    </a:p>
                  </a:txBody>
                  <a:tcPr/>
                </a:tc>
                <a:extLst>
                  <a:ext uri="{0D108BD9-81ED-4DB2-BD59-A6C34878D82A}">
                    <a16:rowId xmlns:a16="http://schemas.microsoft.com/office/drawing/2014/main" val="10005"/>
                  </a:ext>
                </a:extLst>
              </a:tr>
              <a:tr h="370840">
                <a:tc>
                  <a:txBody>
                    <a:bodyPr/>
                    <a:lstStyle/>
                    <a:p>
                      <a:r>
                        <a:rPr lang="en-GB" dirty="0" smtClean="0"/>
                        <a:t>Movement</a:t>
                      </a:r>
                      <a:r>
                        <a:rPr lang="en-GB" baseline="0" dirty="0" smtClean="0"/>
                        <a:t> </a:t>
                      </a:r>
                      <a:endParaRPr lang="en-GB" dirty="0"/>
                    </a:p>
                  </a:txBody>
                  <a:tcPr/>
                </a:tc>
                <a:tc>
                  <a:txBody>
                    <a:bodyPr/>
                    <a:lstStyle/>
                    <a:p>
                      <a:r>
                        <a:rPr lang="en-GB" dirty="0" smtClean="0"/>
                        <a:t>Down </a:t>
                      </a:r>
                      <a:endParaRPr lang="en-GB" dirty="0"/>
                    </a:p>
                  </a:txBody>
                  <a:tcPr/>
                </a:tc>
                <a:tc>
                  <a:txBody>
                    <a:bodyPr/>
                    <a:lstStyle/>
                    <a:p>
                      <a:r>
                        <a:rPr lang="en-GB" dirty="0" smtClean="0"/>
                        <a:t>Down and Up</a:t>
                      </a:r>
                      <a:endParaRPr lang="en-GB" dirty="0"/>
                    </a:p>
                  </a:txBody>
                  <a:tcPr/>
                </a:tc>
                <a:tc>
                  <a:txBody>
                    <a:bodyPr/>
                    <a:lstStyle/>
                    <a:p>
                      <a:r>
                        <a:rPr lang="en-GB" dirty="0" smtClean="0"/>
                        <a:t>Up </a:t>
                      </a:r>
                      <a:endParaRPr lang="en-GB" dirty="0"/>
                    </a:p>
                  </a:txBody>
                  <a:tcPr/>
                </a:tc>
                <a:extLst>
                  <a:ext uri="{0D108BD9-81ED-4DB2-BD59-A6C34878D82A}">
                    <a16:rowId xmlns:a16="http://schemas.microsoft.com/office/drawing/2014/main" val="10006"/>
                  </a:ext>
                </a:extLst>
              </a:tr>
              <a:tr h="370840">
                <a:tc>
                  <a:txBody>
                    <a:bodyPr/>
                    <a:lstStyle/>
                    <a:p>
                      <a:r>
                        <a:rPr lang="en-GB" dirty="0" smtClean="0"/>
                        <a:t>Reservoir </a:t>
                      </a:r>
                      <a:endParaRPr lang="en-GB" dirty="0"/>
                    </a:p>
                  </a:txBody>
                  <a:tcPr/>
                </a:tc>
                <a:tc>
                  <a:txBody>
                    <a:bodyPr/>
                    <a:lstStyle/>
                    <a:p>
                      <a:r>
                        <a:rPr lang="en-GB" dirty="0" smtClean="0"/>
                        <a:t>Lower </a:t>
                      </a:r>
                      <a:r>
                        <a:rPr lang="en-GB" dirty="0" err="1" smtClean="0"/>
                        <a:t>Dantian</a:t>
                      </a:r>
                      <a:endParaRPr lang="en-GB" dirty="0"/>
                    </a:p>
                  </a:txBody>
                  <a:tcPr/>
                </a:tc>
                <a:tc>
                  <a:txBody>
                    <a:bodyPr/>
                    <a:lstStyle/>
                    <a:p>
                      <a:r>
                        <a:rPr lang="en-GB" dirty="0" smtClean="0"/>
                        <a:t>Middle </a:t>
                      </a:r>
                      <a:r>
                        <a:rPr lang="en-GB" dirty="0" err="1" smtClean="0"/>
                        <a:t>Dantian</a:t>
                      </a:r>
                      <a:endParaRPr lang="en-GB" dirty="0"/>
                    </a:p>
                  </a:txBody>
                  <a:tcPr/>
                </a:tc>
                <a:tc>
                  <a:txBody>
                    <a:bodyPr/>
                    <a:lstStyle/>
                    <a:p>
                      <a:r>
                        <a:rPr lang="en-GB" dirty="0" smtClean="0"/>
                        <a:t>Upper</a:t>
                      </a:r>
                      <a:r>
                        <a:rPr lang="en-GB" baseline="0" dirty="0" smtClean="0"/>
                        <a:t> </a:t>
                      </a:r>
                      <a:r>
                        <a:rPr lang="en-GB" baseline="0" dirty="0" err="1" smtClean="0"/>
                        <a:t>Dantian</a:t>
                      </a:r>
                      <a:endParaRPr lang="en-GB" dirty="0"/>
                    </a:p>
                  </a:txBody>
                  <a:tcPr/>
                </a:tc>
                <a:extLst>
                  <a:ext uri="{0D108BD9-81ED-4DB2-BD59-A6C34878D82A}">
                    <a16:rowId xmlns:a16="http://schemas.microsoft.com/office/drawing/2014/main" val="10007"/>
                  </a:ext>
                </a:extLst>
              </a:tr>
              <a:tr h="370840">
                <a:tc>
                  <a:txBody>
                    <a:bodyPr/>
                    <a:lstStyle/>
                    <a:p>
                      <a:r>
                        <a:rPr lang="en-GB" dirty="0" smtClean="0"/>
                        <a:t>Circulatory System (TCM)</a:t>
                      </a:r>
                      <a:endParaRPr lang="en-GB" dirty="0"/>
                    </a:p>
                  </a:txBody>
                  <a:tcPr/>
                </a:tc>
                <a:tc>
                  <a:txBody>
                    <a:bodyPr/>
                    <a:lstStyle/>
                    <a:p>
                      <a:r>
                        <a:rPr lang="en-GB" dirty="0" smtClean="0"/>
                        <a:t>Bones</a:t>
                      </a:r>
                      <a:endParaRPr lang="en-GB" dirty="0"/>
                    </a:p>
                  </a:txBody>
                  <a:tcPr/>
                </a:tc>
                <a:tc>
                  <a:txBody>
                    <a:bodyPr/>
                    <a:lstStyle/>
                    <a:p>
                      <a:r>
                        <a:rPr lang="en-GB" dirty="0" smtClean="0"/>
                        <a:t>Meridians</a:t>
                      </a:r>
                      <a:endParaRPr lang="en-GB" dirty="0"/>
                    </a:p>
                  </a:txBody>
                  <a:tcPr/>
                </a:tc>
                <a:tc>
                  <a:txBody>
                    <a:bodyPr/>
                    <a:lstStyle/>
                    <a:p>
                      <a:r>
                        <a:rPr lang="en-GB" dirty="0" smtClean="0"/>
                        <a:t>Extra Meridians</a:t>
                      </a:r>
                      <a:endParaRPr lang="en-GB" dirty="0"/>
                    </a:p>
                  </a:txBody>
                  <a:tcPr/>
                </a:tc>
                <a:extLst>
                  <a:ext uri="{0D108BD9-81ED-4DB2-BD59-A6C34878D82A}">
                    <a16:rowId xmlns:a16="http://schemas.microsoft.com/office/drawing/2014/main" val="10008"/>
                  </a:ext>
                </a:extLst>
              </a:tr>
              <a:tr h="370840">
                <a:tc>
                  <a:txBody>
                    <a:bodyPr/>
                    <a:lstStyle/>
                    <a:p>
                      <a:r>
                        <a:rPr lang="en-GB" dirty="0" smtClean="0"/>
                        <a:t>Associated System (WM)</a:t>
                      </a:r>
                      <a:endParaRPr lang="en-GB" dirty="0"/>
                    </a:p>
                  </a:txBody>
                  <a:tcPr/>
                </a:tc>
                <a:tc>
                  <a:txBody>
                    <a:bodyPr/>
                    <a:lstStyle/>
                    <a:p>
                      <a:r>
                        <a:rPr lang="en-GB" dirty="0" smtClean="0"/>
                        <a:t>Reproductive Endocrine </a:t>
                      </a:r>
                      <a:endParaRPr lang="en-GB" dirty="0"/>
                    </a:p>
                  </a:txBody>
                  <a:tcPr/>
                </a:tc>
                <a:tc>
                  <a:txBody>
                    <a:bodyPr/>
                    <a:lstStyle/>
                    <a:p>
                      <a:r>
                        <a:rPr lang="en-GB" dirty="0" smtClean="0"/>
                        <a:t>Respiratory </a:t>
                      </a:r>
                      <a:endParaRPr lang="en-GB" dirty="0"/>
                    </a:p>
                  </a:txBody>
                  <a:tcPr/>
                </a:tc>
                <a:tc>
                  <a:txBody>
                    <a:bodyPr/>
                    <a:lstStyle/>
                    <a:p>
                      <a:r>
                        <a:rPr lang="en-GB" dirty="0" smtClean="0"/>
                        <a:t>Nervous </a:t>
                      </a:r>
                      <a:endParaRPr lang="en-GB" dirty="0"/>
                    </a:p>
                  </a:txBody>
                  <a:tcPr/>
                </a:tc>
                <a:extLst>
                  <a:ext uri="{0D108BD9-81ED-4DB2-BD59-A6C34878D82A}">
                    <a16:rowId xmlns:a16="http://schemas.microsoft.com/office/drawing/2014/main" val="10009"/>
                  </a:ext>
                </a:extLst>
              </a:tr>
              <a:tr h="370840">
                <a:tc>
                  <a:txBody>
                    <a:bodyPr/>
                    <a:lstStyle/>
                    <a:p>
                      <a:r>
                        <a:rPr lang="en-GB" dirty="0" smtClean="0"/>
                        <a:t>Gate </a:t>
                      </a:r>
                      <a:endParaRPr lang="en-GB" dirty="0"/>
                    </a:p>
                  </a:txBody>
                  <a:tcPr/>
                </a:tc>
                <a:tc>
                  <a:txBody>
                    <a:bodyPr/>
                    <a:lstStyle/>
                    <a:p>
                      <a:r>
                        <a:rPr lang="en-GB" dirty="0" smtClean="0"/>
                        <a:t>Genitals </a:t>
                      </a:r>
                      <a:endParaRPr lang="en-GB" dirty="0"/>
                    </a:p>
                  </a:txBody>
                  <a:tcPr/>
                </a:tc>
                <a:tc>
                  <a:txBody>
                    <a:bodyPr/>
                    <a:lstStyle/>
                    <a:p>
                      <a:r>
                        <a:rPr lang="en-GB" dirty="0" smtClean="0"/>
                        <a:t>Nose and Month </a:t>
                      </a:r>
                      <a:endParaRPr lang="en-GB" dirty="0"/>
                    </a:p>
                  </a:txBody>
                  <a:tcPr/>
                </a:tc>
                <a:tc>
                  <a:txBody>
                    <a:bodyPr/>
                    <a:lstStyle/>
                    <a:p>
                      <a:r>
                        <a:rPr lang="en-GB" dirty="0" smtClean="0"/>
                        <a:t>Eyes</a:t>
                      </a:r>
                      <a:endParaRPr lang="en-GB" dirty="0"/>
                    </a:p>
                  </a:txBody>
                  <a:tcPr/>
                </a:tc>
                <a:extLst>
                  <a:ext uri="{0D108BD9-81ED-4DB2-BD59-A6C34878D82A}">
                    <a16:rowId xmlns:a16="http://schemas.microsoft.com/office/drawing/2014/main" val="10010"/>
                  </a:ext>
                </a:extLst>
              </a:tr>
              <a:tr h="370840">
                <a:tc>
                  <a:txBody>
                    <a:bodyPr/>
                    <a:lstStyle/>
                    <a:p>
                      <a:r>
                        <a:rPr lang="en-GB" dirty="0" smtClean="0"/>
                        <a:t>Cultivation Practice </a:t>
                      </a:r>
                      <a:endParaRPr lang="en-GB" dirty="0"/>
                    </a:p>
                  </a:txBody>
                  <a:tcPr/>
                </a:tc>
                <a:tc>
                  <a:txBody>
                    <a:bodyPr/>
                    <a:lstStyle/>
                    <a:p>
                      <a:r>
                        <a:rPr lang="en-GB" dirty="0" smtClean="0"/>
                        <a:t>Sexual </a:t>
                      </a:r>
                      <a:endParaRPr lang="en-GB" dirty="0"/>
                    </a:p>
                  </a:txBody>
                  <a:tcPr/>
                </a:tc>
                <a:tc>
                  <a:txBody>
                    <a:bodyPr/>
                    <a:lstStyle/>
                    <a:p>
                      <a:r>
                        <a:rPr lang="en-GB" dirty="0" smtClean="0"/>
                        <a:t>Qigong </a:t>
                      </a:r>
                      <a:endParaRPr lang="en-GB" dirty="0"/>
                    </a:p>
                  </a:txBody>
                  <a:tcPr/>
                </a:tc>
                <a:tc>
                  <a:txBody>
                    <a:bodyPr/>
                    <a:lstStyle/>
                    <a:p>
                      <a:r>
                        <a:rPr lang="en-GB" dirty="0" smtClean="0"/>
                        <a:t>Meditation </a:t>
                      </a:r>
                      <a:endParaRPr lang="en-GB" dirty="0"/>
                    </a:p>
                  </a:txBody>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4851874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Meaning of </a:t>
            </a:r>
            <a:r>
              <a:rPr lang="en-GB" dirty="0" err="1" smtClean="0"/>
              <a:t>xing</a:t>
            </a:r>
            <a:r>
              <a:rPr lang="en-GB" dirty="0" smtClean="0"/>
              <a:t> </a:t>
            </a:r>
            <a:r>
              <a:rPr lang="en-GB" dirty="0" err="1" smtClean="0"/>
              <a:t>ming</a:t>
            </a:r>
            <a:r>
              <a:rPr lang="en-GB" dirty="0" smtClean="0"/>
              <a:t> </a:t>
            </a:r>
            <a:r>
              <a:rPr lang="zh-CN" altLang="en-US" dirty="0" smtClean="0"/>
              <a:t>性命</a:t>
            </a:r>
            <a:endParaRPr lang="en-GB" dirty="0"/>
          </a:p>
        </p:txBody>
      </p:sp>
      <p:sp>
        <p:nvSpPr>
          <p:cNvPr id="3" name="Content Placeholder 2"/>
          <p:cNvSpPr>
            <a:spLocks noGrp="1"/>
          </p:cNvSpPr>
          <p:nvPr>
            <p:ph idx="1"/>
          </p:nvPr>
        </p:nvSpPr>
        <p:spPr>
          <a:xfrm>
            <a:off x="1435608" y="1447800"/>
            <a:ext cx="7498080" cy="5410200"/>
          </a:xfrm>
        </p:spPr>
        <p:txBody>
          <a:bodyPr>
            <a:normAutofit fontScale="55000" lnSpcReduction="20000"/>
          </a:bodyPr>
          <a:lstStyle/>
          <a:p>
            <a:r>
              <a:rPr lang="zh-CN" altLang="en-US" dirty="0" smtClean="0"/>
              <a:t>性则神也</a:t>
            </a:r>
            <a:r>
              <a:rPr lang="en-US" altLang="zh-CN" dirty="0" smtClean="0"/>
              <a:t>, </a:t>
            </a:r>
            <a:r>
              <a:rPr lang="zh-CN" altLang="en-US" dirty="0" smtClean="0"/>
              <a:t>命则精与气也</a:t>
            </a:r>
            <a:r>
              <a:rPr lang="en-US" altLang="zh-CN" dirty="0" smtClean="0"/>
              <a:t>.</a:t>
            </a:r>
            <a:r>
              <a:rPr lang="zh-CN" altLang="en-US" dirty="0" smtClean="0"/>
              <a:t> </a:t>
            </a:r>
            <a:endParaRPr lang="en-US" altLang="zh-CN" dirty="0" smtClean="0"/>
          </a:p>
          <a:p>
            <a:r>
              <a:rPr lang="en-US" altLang="zh-CN" sz="2500" dirty="0" smtClean="0"/>
              <a:t>&lt;</a:t>
            </a:r>
            <a:r>
              <a:rPr lang="zh-CN" altLang="en-US" sz="2500" dirty="0" smtClean="0"/>
              <a:t>玄肤论</a:t>
            </a:r>
            <a:r>
              <a:rPr lang="en-US" altLang="zh-CN" sz="2500" dirty="0" smtClean="0"/>
              <a:t>•</a:t>
            </a:r>
            <a:r>
              <a:rPr lang="zh-CN" altLang="en-US" sz="2500" dirty="0" smtClean="0"/>
              <a:t>性命论</a:t>
            </a:r>
            <a:r>
              <a:rPr lang="en-US" altLang="zh-CN" sz="2500" dirty="0" smtClean="0"/>
              <a:t>&gt; &lt;</a:t>
            </a:r>
            <a:r>
              <a:rPr lang="zh-CN" altLang="en-US" sz="2500" dirty="0" smtClean="0"/>
              <a:t>道教五派丹法精选</a:t>
            </a:r>
            <a:r>
              <a:rPr lang="en-US" altLang="zh-CN" sz="2500" dirty="0" smtClean="0"/>
              <a:t>&gt; </a:t>
            </a:r>
            <a:r>
              <a:rPr lang="zh-CN" altLang="en-US" sz="2500" dirty="0" smtClean="0"/>
              <a:t>第三集</a:t>
            </a:r>
            <a:r>
              <a:rPr lang="en-US" altLang="zh-CN" sz="2500" dirty="0" smtClean="0"/>
              <a:t>, </a:t>
            </a:r>
            <a:r>
              <a:rPr lang="zh-CN" altLang="en-US" sz="2500" dirty="0" smtClean="0"/>
              <a:t>中医古籍出版社</a:t>
            </a:r>
            <a:r>
              <a:rPr lang="en-US" altLang="zh-CN" sz="2500" dirty="0" smtClean="0"/>
              <a:t>, 250</a:t>
            </a:r>
            <a:r>
              <a:rPr lang="zh-CN" altLang="en-US" sz="2500" dirty="0" smtClean="0"/>
              <a:t>页</a:t>
            </a:r>
            <a:r>
              <a:rPr lang="en-US" altLang="zh-CN" sz="2500" dirty="0" smtClean="0"/>
              <a:t>)</a:t>
            </a:r>
          </a:p>
          <a:p>
            <a:r>
              <a:rPr lang="en-GB" altLang="zh-CN" dirty="0" smtClean="0"/>
              <a:t>Xing</a:t>
            </a:r>
            <a:r>
              <a:rPr lang="zh-CN" altLang="en-US" b="1" dirty="0" smtClean="0"/>
              <a:t>性</a:t>
            </a:r>
            <a:r>
              <a:rPr lang="en-GB" altLang="zh-CN" dirty="0" smtClean="0"/>
              <a:t> (nature, essence)= </a:t>
            </a:r>
            <a:r>
              <a:rPr lang="en-GB" altLang="zh-CN" dirty="0" err="1" smtClean="0"/>
              <a:t>Shen</a:t>
            </a:r>
            <a:r>
              <a:rPr lang="zh-CN" altLang="en-US" b="1" dirty="0" smtClean="0"/>
              <a:t>神</a:t>
            </a:r>
            <a:r>
              <a:rPr lang="zh-CN" altLang="en-US" dirty="0" smtClean="0"/>
              <a:t> </a:t>
            </a:r>
            <a:r>
              <a:rPr lang="en-GB" altLang="zh-CN" dirty="0" smtClean="0"/>
              <a:t>(spirit)</a:t>
            </a:r>
          </a:p>
          <a:p>
            <a:r>
              <a:rPr lang="en-GB" altLang="zh-CN" dirty="0" smtClean="0"/>
              <a:t>Ming</a:t>
            </a:r>
            <a:r>
              <a:rPr lang="zh-CN" altLang="en-US" b="1" dirty="0" smtClean="0"/>
              <a:t>命</a:t>
            </a:r>
            <a:r>
              <a:rPr lang="zh-CN" altLang="en-US" dirty="0" smtClean="0"/>
              <a:t> </a:t>
            </a:r>
            <a:r>
              <a:rPr lang="en-GB" altLang="zh-CN" dirty="0" smtClean="0"/>
              <a:t>(fate destiny)= Jing </a:t>
            </a:r>
            <a:r>
              <a:rPr lang="zh-CN" altLang="en-US" b="1" dirty="0" smtClean="0"/>
              <a:t>精</a:t>
            </a:r>
            <a:r>
              <a:rPr lang="en-GB" altLang="zh-CN" dirty="0" smtClean="0"/>
              <a:t> (Essence=refined part of </a:t>
            </a:r>
            <a:r>
              <a:rPr lang="en-GB" altLang="zh-CN" dirty="0" err="1" smtClean="0"/>
              <a:t>xing</a:t>
            </a:r>
            <a:r>
              <a:rPr lang="zh-CN" altLang="en-US" dirty="0" smtClean="0"/>
              <a:t>形</a:t>
            </a:r>
            <a:r>
              <a:rPr lang="en-GB" altLang="zh-CN" dirty="0" smtClean="0"/>
              <a:t>)+ </a:t>
            </a:r>
            <a:r>
              <a:rPr lang="en-GB" altLang="zh-CN" b="1" dirty="0" err="1" smtClean="0"/>
              <a:t>Qi</a:t>
            </a:r>
            <a:r>
              <a:rPr lang="en-GB" altLang="zh-CN" b="1" dirty="0" smtClean="0"/>
              <a:t> </a:t>
            </a:r>
            <a:r>
              <a:rPr lang="zh-CN" altLang="en-US" dirty="0" smtClean="0"/>
              <a:t>气 </a:t>
            </a:r>
            <a:r>
              <a:rPr lang="en-GB" altLang="zh-CN" dirty="0" smtClean="0"/>
              <a:t>(vital energy)</a:t>
            </a:r>
            <a:endParaRPr lang="en-US" altLang="zh-CN" dirty="0" smtClean="0"/>
          </a:p>
          <a:p>
            <a:r>
              <a:rPr lang="zh-CN" altLang="en-US" dirty="0" smtClean="0"/>
              <a:t> </a:t>
            </a:r>
            <a:endParaRPr lang="en-US" altLang="zh-CN" dirty="0" smtClean="0"/>
          </a:p>
          <a:p>
            <a:r>
              <a:rPr lang="zh-CN" altLang="en-US" dirty="0" smtClean="0"/>
              <a:t>性者是元神</a:t>
            </a:r>
            <a:r>
              <a:rPr lang="en-US" altLang="zh-CN" dirty="0" smtClean="0"/>
              <a:t>, </a:t>
            </a:r>
            <a:r>
              <a:rPr lang="zh-CN" altLang="en-US" dirty="0" smtClean="0"/>
              <a:t>命者是元气</a:t>
            </a:r>
            <a:r>
              <a:rPr lang="en-US" altLang="zh-CN" dirty="0" smtClean="0"/>
              <a:t>, </a:t>
            </a:r>
            <a:r>
              <a:rPr lang="zh-CN" altLang="en-US" dirty="0" smtClean="0"/>
              <a:t>名曰性命也</a:t>
            </a:r>
            <a:r>
              <a:rPr lang="en-US" altLang="zh-CN" dirty="0" smtClean="0"/>
              <a:t>. </a:t>
            </a:r>
          </a:p>
          <a:p>
            <a:r>
              <a:rPr lang="en-US" altLang="zh-CN" sz="2500" dirty="0" smtClean="0"/>
              <a:t>&lt;</a:t>
            </a:r>
            <a:r>
              <a:rPr lang="zh-CN" altLang="en-US" sz="2500" dirty="0" smtClean="0"/>
              <a:t>重阳授丹阳二十四诀</a:t>
            </a:r>
            <a:r>
              <a:rPr lang="en-GB" altLang="zh-CN" sz="2500" dirty="0" smtClean="0"/>
              <a:t>&gt;</a:t>
            </a:r>
            <a:r>
              <a:rPr lang="en-US" altLang="zh-CN" sz="2500" dirty="0" smtClean="0"/>
              <a:t> &lt;</a:t>
            </a:r>
            <a:r>
              <a:rPr lang="zh-CN" altLang="en-US" sz="2500" dirty="0" smtClean="0"/>
              <a:t>道藏</a:t>
            </a:r>
            <a:r>
              <a:rPr lang="en-US" altLang="zh-CN" sz="2500" dirty="0" smtClean="0"/>
              <a:t>&gt; 25</a:t>
            </a:r>
            <a:r>
              <a:rPr lang="zh-CN" altLang="en-US" sz="2500" dirty="0" smtClean="0"/>
              <a:t>册</a:t>
            </a:r>
            <a:r>
              <a:rPr lang="en-US" altLang="zh-CN" sz="2500" dirty="0" smtClean="0"/>
              <a:t>,807</a:t>
            </a:r>
            <a:r>
              <a:rPr lang="zh-CN" altLang="en-US" sz="2500" dirty="0" smtClean="0"/>
              <a:t>页</a:t>
            </a:r>
            <a:r>
              <a:rPr lang="en-US" altLang="zh-CN" sz="2500" dirty="0" smtClean="0"/>
              <a:t>.</a:t>
            </a:r>
          </a:p>
          <a:p>
            <a:r>
              <a:rPr lang="en-GB" altLang="zh-CN" sz="4000" dirty="0" smtClean="0"/>
              <a:t>Xing</a:t>
            </a:r>
            <a:r>
              <a:rPr lang="zh-CN" altLang="en-US" sz="4000" dirty="0" smtClean="0"/>
              <a:t>性</a:t>
            </a:r>
            <a:r>
              <a:rPr lang="en-GB" altLang="zh-CN" sz="4000" dirty="0" smtClean="0"/>
              <a:t> (nature, essence)= Yuan </a:t>
            </a:r>
            <a:r>
              <a:rPr lang="en-GB" altLang="zh-CN" sz="4000" dirty="0" err="1" smtClean="0"/>
              <a:t>Shen</a:t>
            </a:r>
            <a:r>
              <a:rPr lang="zh-CN" altLang="en-US" sz="4000" dirty="0" smtClean="0"/>
              <a:t>元神 </a:t>
            </a:r>
            <a:r>
              <a:rPr lang="en-GB" altLang="zh-CN" sz="4000" dirty="0" smtClean="0"/>
              <a:t>(congenital spirit)</a:t>
            </a:r>
          </a:p>
          <a:p>
            <a:r>
              <a:rPr lang="en-GB" altLang="zh-CN" sz="4000" dirty="0" smtClean="0"/>
              <a:t>Ming</a:t>
            </a:r>
            <a:r>
              <a:rPr lang="zh-CN" altLang="en-US" sz="4000" dirty="0" smtClean="0"/>
              <a:t>命 </a:t>
            </a:r>
            <a:r>
              <a:rPr lang="en-GB" altLang="zh-CN" sz="4000" dirty="0" smtClean="0"/>
              <a:t>(fate destiny)= Yuan </a:t>
            </a:r>
            <a:r>
              <a:rPr lang="en-GB" altLang="zh-CN" sz="4000" dirty="0" err="1" smtClean="0"/>
              <a:t>Qi</a:t>
            </a:r>
            <a:r>
              <a:rPr lang="zh-CN" altLang="en-US" sz="4000" dirty="0" smtClean="0"/>
              <a:t>元气 </a:t>
            </a:r>
            <a:r>
              <a:rPr lang="en-GB" altLang="zh-CN" sz="4000" dirty="0" smtClean="0"/>
              <a:t>(congenital vital energy)</a:t>
            </a:r>
          </a:p>
          <a:p>
            <a:endParaRPr lang="en-GB" altLang="zh-CN" dirty="0" smtClean="0"/>
          </a:p>
          <a:p>
            <a:r>
              <a:rPr lang="en-GB" altLang="zh-CN" sz="4000" dirty="0" smtClean="0"/>
              <a:t>Why </a:t>
            </a:r>
            <a:r>
              <a:rPr lang="en-GB" altLang="zh-CN" sz="4000" dirty="0" err="1" smtClean="0"/>
              <a:t>ming</a:t>
            </a:r>
            <a:r>
              <a:rPr lang="en-GB" altLang="zh-CN" sz="4000" dirty="0" smtClean="0"/>
              <a:t> = </a:t>
            </a:r>
            <a:r>
              <a:rPr lang="en-GB" altLang="zh-CN" sz="4000" dirty="0" err="1" smtClean="0"/>
              <a:t>jing</a:t>
            </a:r>
            <a:r>
              <a:rPr lang="en-GB" altLang="zh-CN" sz="4000" dirty="0" smtClean="0"/>
              <a:t> +</a:t>
            </a:r>
            <a:r>
              <a:rPr lang="en-GB" altLang="zh-CN" sz="4000" dirty="0" err="1" smtClean="0"/>
              <a:t>qi</a:t>
            </a:r>
            <a:r>
              <a:rPr lang="en-GB" altLang="zh-CN" sz="4000" dirty="0" smtClean="0"/>
              <a:t>?  </a:t>
            </a:r>
          </a:p>
          <a:p>
            <a:r>
              <a:rPr lang="zh-CN" altLang="en-US" sz="4000" dirty="0" smtClean="0"/>
              <a:t>精是生命的基础，气是生命的动力，所以</a:t>
            </a:r>
            <a:r>
              <a:rPr lang="zh-CN" altLang="en-US" sz="4000" b="1" dirty="0" smtClean="0"/>
              <a:t>命</a:t>
            </a:r>
            <a:r>
              <a:rPr lang="zh-CN" altLang="en-US" sz="4000" dirty="0" smtClean="0"/>
              <a:t>是</a:t>
            </a:r>
            <a:r>
              <a:rPr lang="zh-CN" altLang="en-US" sz="4000" b="1" dirty="0" smtClean="0"/>
              <a:t>精</a:t>
            </a:r>
            <a:r>
              <a:rPr lang="zh-CN" altLang="en-US" sz="4000" dirty="0" smtClean="0"/>
              <a:t>与</a:t>
            </a:r>
            <a:r>
              <a:rPr lang="zh-CN" altLang="en-US" sz="4000" b="1" dirty="0" smtClean="0"/>
              <a:t>气</a:t>
            </a:r>
            <a:r>
              <a:rPr lang="zh-CN" altLang="en-US" sz="4000" dirty="0" smtClean="0"/>
              <a:t>。</a:t>
            </a:r>
            <a:endParaRPr lang="en-GB" sz="4000" dirty="0" smtClean="0"/>
          </a:p>
          <a:p>
            <a:r>
              <a:rPr lang="en-GB" altLang="zh-CN" sz="4000" dirty="0" smtClean="0"/>
              <a:t>Jing is the base of life and </a:t>
            </a:r>
            <a:r>
              <a:rPr lang="en-GB" altLang="zh-CN" sz="4000" dirty="0" err="1" smtClean="0"/>
              <a:t>Qi</a:t>
            </a:r>
            <a:r>
              <a:rPr lang="en-GB" altLang="zh-CN" sz="4000" dirty="0" smtClean="0"/>
              <a:t> is the force of life, therefore Life= Jing+ </a:t>
            </a:r>
            <a:r>
              <a:rPr lang="en-GB" altLang="zh-CN" sz="4000" dirty="0" err="1" smtClean="0"/>
              <a:t>Qi</a:t>
            </a:r>
            <a:endParaRPr lang="en-GB" dirty="0"/>
          </a:p>
        </p:txBody>
      </p:sp>
    </p:spTree>
    <p:extLst>
      <p:ext uri="{BB962C8B-B14F-4D97-AF65-F5344CB8AC3E}">
        <p14:creationId xmlns:p14="http://schemas.microsoft.com/office/powerpoint/2010/main" val="2656910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Daoist</a:t>
            </a:r>
            <a:r>
              <a:rPr lang="en-GB" dirty="0" smtClean="0"/>
              <a:t> Understanding of Xing </a:t>
            </a:r>
            <a:r>
              <a:rPr lang="zh-CN" altLang="en-US" dirty="0" smtClean="0"/>
              <a:t>性</a:t>
            </a:r>
            <a:endParaRPr lang="en-GB" dirty="0"/>
          </a:p>
        </p:txBody>
      </p:sp>
      <p:sp>
        <p:nvSpPr>
          <p:cNvPr id="3" name="Content Placeholder 2"/>
          <p:cNvSpPr>
            <a:spLocks noGrp="1"/>
          </p:cNvSpPr>
          <p:nvPr>
            <p:ph idx="1"/>
          </p:nvPr>
        </p:nvSpPr>
        <p:spPr>
          <a:xfrm>
            <a:off x="1435608" y="1447800"/>
            <a:ext cx="7498080" cy="5105400"/>
          </a:xfrm>
        </p:spPr>
        <p:txBody>
          <a:bodyPr>
            <a:normAutofit lnSpcReduction="10000"/>
          </a:bodyPr>
          <a:lstStyle/>
          <a:p>
            <a:r>
              <a:rPr lang="zh-CN" altLang="en-US" dirty="0" smtClean="0"/>
              <a:t>荀子：</a:t>
            </a:r>
            <a:r>
              <a:rPr lang="zh-CN" altLang="en-US" sz="2400" dirty="0" smtClean="0"/>
              <a:t>生之所以然者谓之性</a:t>
            </a:r>
            <a:r>
              <a:rPr lang="en-US" altLang="zh-CN" sz="2400" dirty="0" smtClean="0"/>
              <a:t>; </a:t>
            </a:r>
            <a:r>
              <a:rPr lang="zh-CN" altLang="en-US" sz="2400" dirty="0" smtClean="0"/>
              <a:t>凡性者天之就也，不可学，不可事</a:t>
            </a:r>
            <a:r>
              <a:rPr lang="en-US" altLang="zh-CN" sz="2400" dirty="0" smtClean="0"/>
              <a:t>; </a:t>
            </a:r>
            <a:r>
              <a:rPr lang="zh-CN" altLang="en-US" sz="2400" dirty="0" smtClean="0"/>
              <a:t>不可学，不可事而在人者谓之性</a:t>
            </a:r>
            <a:r>
              <a:rPr lang="en-US" altLang="zh-CN" sz="2400" dirty="0" smtClean="0"/>
              <a:t>.</a:t>
            </a:r>
            <a:r>
              <a:rPr lang="zh-CN" altLang="en-US" sz="2400" dirty="0" smtClean="0"/>
              <a:t> </a:t>
            </a:r>
            <a:endParaRPr lang="en-GB" altLang="zh-CN" sz="2400" dirty="0" smtClean="0"/>
          </a:p>
          <a:p>
            <a:r>
              <a:rPr lang="en-GB" altLang="zh-CN" sz="2400" dirty="0" smtClean="0"/>
              <a:t>Xing is something one to be born with, something inherently unchangeable, un-learnable and  cannot be waiting upon</a:t>
            </a:r>
            <a:endParaRPr lang="en-US" altLang="zh-CN" sz="2400" dirty="0" smtClean="0"/>
          </a:p>
          <a:p>
            <a:endParaRPr lang="en-US" altLang="zh-CN" sz="2400" dirty="0" smtClean="0"/>
          </a:p>
          <a:p>
            <a:r>
              <a:rPr lang="zh-CN" altLang="en-US" dirty="0" smtClean="0"/>
              <a:t>性者，人身一点余元灵之神也 （</a:t>
            </a:r>
            <a:r>
              <a:rPr lang="zh-CN" altLang="en-US" sz="2600" dirty="0" smtClean="0"/>
              <a:t>还真集</a:t>
            </a:r>
            <a:r>
              <a:rPr lang="en-US" altLang="zh-CN" sz="2600" dirty="0" smtClean="0"/>
              <a:t>•</a:t>
            </a:r>
            <a:r>
              <a:rPr lang="zh-CN" altLang="en-US" sz="2600" dirty="0" smtClean="0"/>
              <a:t>性命混融论）</a:t>
            </a:r>
            <a:r>
              <a:rPr lang="en-US" altLang="zh-CN" sz="2600" dirty="0" smtClean="0"/>
              <a:t>《</a:t>
            </a:r>
            <a:r>
              <a:rPr lang="zh-CN" altLang="en-US" sz="2600" dirty="0" smtClean="0"/>
              <a:t>道藏</a:t>
            </a:r>
            <a:r>
              <a:rPr lang="en-US" altLang="zh-CN" sz="2600" dirty="0" smtClean="0"/>
              <a:t>》</a:t>
            </a:r>
            <a:r>
              <a:rPr lang="zh-CN" altLang="en-US" sz="2600" dirty="0" smtClean="0"/>
              <a:t>卷</a:t>
            </a:r>
            <a:r>
              <a:rPr lang="en-US" altLang="zh-CN" sz="2600" dirty="0" smtClean="0"/>
              <a:t>24</a:t>
            </a:r>
            <a:r>
              <a:rPr lang="zh-CN" altLang="en-US" sz="2600" dirty="0" smtClean="0"/>
              <a:t>， </a:t>
            </a:r>
            <a:r>
              <a:rPr lang="en-US" altLang="zh-CN" sz="2600" dirty="0" smtClean="0"/>
              <a:t>103</a:t>
            </a:r>
            <a:r>
              <a:rPr lang="zh-CN" altLang="en-US" sz="2600" dirty="0" smtClean="0"/>
              <a:t>页</a:t>
            </a:r>
            <a:endParaRPr lang="en-US" altLang="zh-CN" sz="2600" dirty="0" smtClean="0"/>
          </a:p>
          <a:p>
            <a:r>
              <a:rPr lang="en-US" altLang="zh-CN" sz="2600" dirty="0" smtClean="0"/>
              <a:t>Xing is the bit of congenital spirit left in human body</a:t>
            </a:r>
          </a:p>
          <a:p>
            <a:endParaRPr lang="en-GB" altLang="zh-CN" dirty="0" smtClean="0"/>
          </a:p>
          <a:p>
            <a:r>
              <a:rPr lang="en-GB" sz="2600" dirty="0" smtClean="0"/>
              <a:t>. </a:t>
            </a:r>
            <a:endParaRPr lang="en-GB" sz="2600" dirty="0"/>
          </a:p>
        </p:txBody>
      </p:sp>
    </p:spTree>
    <p:extLst>
      <p:ext uri="{BB962C8B-B14F-4D97-AF65-F5344CB8AC3E}">
        <p14:creationId xmlns:p14="http://schemas.microsoft.com/office/powerpoint/2010/main" val="42883958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Daoist</a:t>
            </a:r>
            <a:r>
              <a:rPr lang="en-GB" dirty="0" smtClean="0"/>
              <a:t> Understanding of Ming </a:t>
            </a:r>
            <a:r>
              <a:rPr lang="zh-CN" altLang="en-US" dirty="0" smtClean="0"/>
              <a:t>命</a:t>
            </a:r>
            <a:endParaRPr lang="en-GB" dirty="0"/>
          </a:p>
        </p:txBody>
      </p:sp>
      <p:sp>
        <p:nvSpPr>
          <p:cNvPr id="3" name="Content Placeholder 2"/>
          <p:cNvSpPr>
            <a:spLocks noGrp="1"/>
          </p:cNvSpPr>
          <p:nvPr>
            <p:ph idx="1"/>
          </p:nvPr>
        </p:nvSpPr>
        <p:spPr>
          <a:xfrm>
            <a:off x="1435608" y="1447800"/>
            <a:ext cx="7498080" cy="5410200"/>
          </a:xfrm>
        </p:spPr>
        <p:txBody>
          <a:bodyPr>
            <a:normAutofit fontScale="55000" lnSpcReduction="20000"/>
          </a:bodyPr>
          <a:lstStyle/>
          <a:p>
            <a:r>
              <a:rPr lang="zh-CN" altLang="en-US" dirty="0" smtClean="0"/>
              <a:t>大凡</a:t>
            </a:r>
            <a:r>
              <a:rPr lang="zh-CN" altLang="en-US" b="1" dirty="0" smtClean="0"/>
              <a:t>生</a:t>
            </a:r>
            <a:r>
              <a:rPr lang="zh-CN" altLang="en-US" dirty="0" smtClean="0"/>
              <a:t>于天地之间者皆曰</a:t>
            </a:r>
            <a:r>
              <a:rPr lang="zh-CN" altLang="en-US" b="1" dirty="0" smtClean="0"/>
              <a:t>命</a:t>
            </a:r>
            <a:r>
              <a:rPr lang="zh-CN" altLang="en-US" dirty="0" smtClean="0"/>
              <a:t> （礼记，祭法）</a:t>
            </a:r>
            <a:endParaRPr lang="en-US" altLang="zh-CN" dirty="0" smtClean="0"/>
          </a:p>
          <a:p>
            <a:r>
              <a:rPr lang="en-GB" altLang="zh-CN" dirty="0" smtClean="0"/>
              <a:t>Things to live between heaven and earth all can be called as fate/destiny </a:t>
            </a:r>
            <a:endParaRPr lang="en-US" altLang="zh-CN" dirty="0" smtClean="0"/>
          </a:p>
          <a:p>
            <a:endParaRPr lang="en-GB" altLang="zh-CN" dirty="0" smtClean="0"/>
          </a:p>
          <a:p>
            <a:r>
              <a:rPr lang="zh-CN" altLang="en-US" dirty="0" smtClean="0"/>
              <a:t>死生，</a:t>
            </a:r>
            <a:r>
              <a:rPr lang="zh-CN" altLang="en-US" b="1" dirty="0" smtClean="0"/>
              <a:t>命</a:t>
            </a:r>
            <a:r>
              <a:rPr lang="zh-CN" altLang="en-US" dirty="0" smtClean="0"/>
              <a:t>也，其有夜旦之常，天也 </a:t>
            </a:r>
            <a:r>
              <a:rPr lang="zh-CN" altLang="en-US" sz="2600" dirty="0" smtClean="0"/>
              <a:t>（庄子，大宗师）</a:t>
            </a:r>
            <a:endParaRPr lang="en-US" altLang="zh-CN" sz="2600" dirty="0" smtClean="0"/>
          </a:p>
          <a:p>
            <a:r>
              <a:rPr lang="en-GB" altLang="zh-CN" dirty="0" smtClean="0"/>
              <a:t>Death and birth are fate. They are as certain as the dawn that comes after the night, established by the decree of heaven.</a:t>
            </a:r>
          </a:p>
          <a:p>
            <a:endParaRPr lang="en-GB" altLang="zh-CN" dirty="0" smtClean="0"/>
          </a:p>
          <a:p>
            <a:r>
              <a:rPr lang="zh-CN" altLang="en-US" dirty="0" smtClean="0"/>
              <a:t>从道受</a:t>
            </a:r>
            <a:r>
              <a:rPr lang="zh-CN" altLang="en-US" b="1" dirty="0" smtClean="0"/>
              <a:t>生</a:t>
            </a:r>
            <a:r>
              <a:rPr lang="zh-CN" altLang="en-US" dirty="0" smtClean="0"/>
              <a:t>谓之</a:t>
            </a:r>
            <a:r>
              <a:rPr lang="zh-CN" altLang="en-US" b="1" dirty="0" smtClean="0"/>
              <a:t>命</a:t>
            </a:r>
            <a:r>
              <a:rPr lang="zh-CN" altLang="en-US" dirty="0" smtClean="0"/>
              <a:t> </a:t>
            </a:r>
            <a:r>
              <a:rPr lang="zh-CN" altLang="en-US" sz="2600" dirty="0" smtClean="0"/>
              <a:t>（太上老君内观经）</a:t>
            </a:r>
            <a:endParaRPr lang="en-GB" altLang="zh-CN" sz="2600" dirty="0" smtClean="0"/>
          </a:p>
          <a:p>
            <a:r>
              <a:rPr lang="en-GB" altLang="zh-CN" sz="3300" dirty="0" smtClean="0"/>
              <a:t>To be born according to the Dao is called as fate.</a:t>
            </a:r>
            <a:endParaRPr lang="en-US" altLang="zh-CN" sz="3300" dirty="0" smtClean="0"/>
          </a:p>
          <a:p>
            <a:endParaRPr lang="en-US" altLang="zh-CN" sz="2600" dirty="0" smtClean="0"/>
          </a:p>
          <a:p>
            <a:r>
              <a:rPr lang="zh-CN" altLang="en-US" sz="3300" dirty="0" smtClean="0"/>
              <a:t>气者， 命也。在天为气， 受之于人为命</a:t>
            </a:r>
            <a:r>
              <a:rPr lang="zh-CN" altLang="en-US" sz="2600" dirty="0" smtClean="0"/>
              <a:t>。（刘一明，</a:t>
            </a:r>
            <a:r>
              <a:rPr lang="en-US" altLang="zh-CN" sz="2600" dirty="0" smtClean="0"/>
              <a:t>《</a:t>
            </a:r>
            <a:r>
              <a:rPr lang="zh-CN" altLang="en-US" sz="2600" dirty="0" smtClean="0"/>
              <a:t>百字碑注</a:t>
            </a:r>
            <a:r>
              <a:rPr lang="en-US" altLang="zh-CN" sz="2600" dirty="0" smtClean="0"/>
              <a:t>》《</a:t>
            </a:r>
            <a:r>
              <a:rPr lang="zh-CN" altLang="en-US" sz="2600" dirty="0" smtClean="0"/>
              <a:t>藏外道书</a:t>
            </a:r>
            <a:r>
              <a:rPr lang="en-US" altLang="zh-CN" sz="2600" dirty="0" smtClean="0"/>
              <a:t>》</a:t>
            </a:r>
            <a:r>
              <a:rPr lang="zh-CN" altLang="en-US" sz="2600" dirty="0" smtClean="0"/>
              <a:t>，第</a:t>
            </a:r>
            <a:r>
              <a:rPr lang="en-US" altLang="zh-CN" sz="2600" dirty="0" smtClean="0"/>
              <a:t>8</a:t>
            </a:r>
            <a:r>
              <a:rPr lang="zh-CN" altLang="en-US" sz="2600" dirty="0" smtClean="0"/>
              <a:t>册，</a:t>
            </a:r>
            <a:r>
              <a:rPr lang="en-US" altLang="zh-CN" sz="2600" dirty="0" smtClean="0"/>
              <a:t>438</a:t>
            </a:r>
            <a:r>
              <a:rPr lang="zh-CN" altLang="en-US" sz="2600" dirty="0" smtClean="0"/>
              <a:t>页</a:t>
            </a:r>
            <a:endParaRPr lang="en-US" altLang="zh-CN" sz="2600" dirty="0" smtClean="0"/>
          </a:p>
          <a:p>
            <a:r>
              <a:rPr lang="en-GB" altLang="zh-CN" sz="2900" dirty="0" err="1" smtClean="0"/>
              <a:t>Qi</a:t>
            </a:r>
            <a:r>
              <a:rPr lang="en-GB" altLang="zh-CN" sz="2900" dirty="0" smtClean="0"/>
              <a:t> is equal to the Fate.  When it exists in its natural form, it is called as </a:t>
            </a:r>
            <a:r>
              <a:rPr lang="en-GB" altLang="zh-CN" sz="2900" dirty="0" err="1" smtClean="0"/>
              <a:t>Qi</a:t>
            </a:r>
            <a:r>
              <a:rPr lang="en-GB" altLang="zh-CN" sz="2900" dirty="0" smtClean="0"/>
              <a:t>; when it manifested in human form, it is called as fate.  </a:t>
            </a:r>
          </a:p>
          <a:p>
            <a:r>
              <a:rPr lang="en-GB" altLang="zh-CN" sz="2600" dirty="0" smtClean="0"/>
              <a:t> </a:t>
            </a:r>
            <a:endParaRPr lang="en-US" altLang="zh-CN" sz="2600" dirty="0" smtClean="0"/>
          </a:p>
          <a:p>
            <a:r>
              <a:rPr lang="zh-CN" altLang="en-US" sz="3400" dirty="0" smtClean="0"/>
              <a:t>夫所谓命者，气之宗也。 凡人之生，须藉乎气；有气则生， 无气则死，故人死曰断气， 气断则命绝</a:t>
            </a:r>
            <a:r>
              <a:rPr lang="zh-CN" altLang="en-US" sz="2600" dirty="0" smtClean="0"/>
              <a:t>。</a:t>
            </a:r>
            <a:endParaRPr lang="en-GB" altLang="zh-CN" sz="2600" dirty="0" smtClean="0"/>
          </a:p>
          <a:p>
            <a:r>
              <a:rPr lang="en-GB" altLang="zh-CN" sz="2900" dirty="0" smtClean="0"/>
              <a:t>Ming is the ancestor and root of </a:t>
            </a:r>
            <a:r>
              <a:rPr lang="en-GB" altLang="zh-CN" sz="2900" dirty="0" err="1" smtClean="0"/>
              <a:t>Qi</a:t>
            </a:r>
            <a:r>
              <a:rPr lang="en-GB" altLang="zh-CN" sz="2900" dirty="0" smtClean="0"/>
              <a:t>. Every human life need to base on the </a:t>
            </a:r>
            <a:r>
              <a:rPr lang="en-GB" altLang="zh-CN" sz="2900" dirty="0" err="1" smtClean="0"/>
              <a:t>Qi</a:t>
            </a:r>
            <a:r>
              <a:rPr lang="en-GB" altLang="zh-CN" sz="2900" dirty="0" smtClean="0"/>
              <a:t>; one will live by having </a:t>
            </a:r>
            <a:r>
              <a:rPr lang="en-GB" altLang="zh-CN" sz="2900" dirty="0" err="1" smtClean="0"/>
              <a:t>Qi</a:t>
            </a:r>
            <a:r>
              <a:rPr lang="en-GB" altLang="zh-CN" sz="2900" dirty="0" smtClean="0"/>
              <a:t> and will die by without of </a:t>
            </a:r>
            <a:r>
              <a:rPr lang="en-GB" altLang="zh-CN" sz="2900" dirty="0" err="1" smtClean="0"/>
              <a:t>Qi</a:t>
            </a:r>
            <a:r>
              <a:rPr lang="en-GB" altLang="zh-CN" sz="2900" dirty="0" smtClean="0"/>
              <a:t>, therefore die is called as broken of </a:t>
            </a:r>
            <a:r>
              <a:rPr lang="en-GB" altLang="zh-CN" sz="2900" dirty="0" err="1" smtClean="0"/>
              <a:t>Qi</a:t>
            </a:r>
            <a:r>
              <a:rPr lang="en-GB" altLang="zh-CN" sz="2900" dirty="0" smtClean="0"/>
              <a:t> flow, when the flow of </a:t>
            </a:r>
            <a:r>
              <a:rPr lang="en-GB" altLang="zh-CN" sz="2900" dirty="0" err="1" smtClean="0"/>
              <a:t>Qi</a:t>
            </a:r>
            <a:r>
              <a:rPr lang="en-GB" altLang="zh-CN" sz="2900" dirty="0" smtClean="0"/>
              <a:t> is broken one’s </a:t>
            </a:r>
            <a:r>
              <a:rPr lang="en-GB" altLang="zh-CN" sz="2900" dirty="0" err="1" smtClean="0"/>
              <a:t>ming</a:t>
            </a:r>
            <a:r>
              <a:rPr lang="en-GB" altLang="zh-CN" sz="2900" dirty="0" smtClean="0"/>
              <a:t> will be finished</a:t>
            </a:r>
            <a:r>
              <a:rPr lang="en-GB" altLang="zh-CN" sz="2600" dirty="0" smtClean="0"/>
              <a:t>. </a:t>
            </a:r>
            <a:endParaRPr lang="en-US" altLang="zh-CN" sz="2600" dirty="0" smtClean="0"/>
          </a:p>
          <a:p>
            <a:endParaRPr lang="en-GB" altLang="zh-CN" dirty="0" smtClean="0"/>
          </a:p>
        </p:txBody>
      </p:sp>
    </p:spTree>
    <p:extLst>
      <p:ext uri="{BB962C8B-B14F-4D97-AF65-F5344CB8AC3E}">
        <p14:creationId xmlns:p14="http://schemas.microsoft.com/office/powerpoint/2010/main" val="9837797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What is meant by death</a:t>
            </a:r>
            <a:endParaRPr lang="en-GB" dirty="0"/>
          </a:p>
        </p:txBody>
      </p:sp>
      <p:sp>
        <p:nvSpPr>
          <p:cNvPr id="3" name="Content Placeholder 2"/>
          <p:cNvSpPr>
            <a:spLocks noGrp="1"/>
          </p:cNvSpPr>
          <p:nvPr>
            <p:ph idx="1"/>
          </p:nvPr>
        </p:nvSpPr>
        <p:spPr>
          <a:xfrm>
            <a:off x="457200" y="1828800"/>
            <a:ext cx="8229600" cy="4648200"/>
          </a:xfrm>
        </p:spPr>
        <p:txBody>
          <a:bodyPr>
            <a:normAutofit fontScale="92500" lnSpcReduction="10000"/>
          </a:bodyPr>
          <a:lstStyle/>
          <a:p>
            <a:r>
              <a:rPr lang="en-GB" dirty="0" err="1">
                <a:hlinkClick r:id="rId2" tooltip="Click here to see Chinese characters, full Pinyin, and English translation of gu and to listen to its pronunciation"/>
              </a:rPr>
              <a:t>gù</a:t>
            </a:r>
            <a:r>
              <a:rPr lang="en-GB" dirty="0"/>
              <a:t> ( </a:t>
            </a:r>
            <a:r>
              <a:rPr lang="ja-JP" altLang="en-US" dirty="0"/>
              <a:t>故 </a:t>
            </a:r>
            <a:r>
              <a:rPr lang="en-US" altLang="ja-JP" dirty="0"/>
              <a:t>), </a:t>
            </a:r>
            <a:r>
              <a:rPr lang="en-US" altLang="ja-JP" dirty="0" smtClean="0"/>
              <a:t>past</a:t>
            </a:r>
          </a:p>
          <a:p>
            <a:endParaRPr lang="en-GB" dirty="0" smtClean="0">
              <a:hlinkClick r:id="rId3" tooltip="Click here to see Chinese characters, full Pinyin, and English translation of shi and to listen to its pronunciation"/>
            </a:endParaRPr>
          </a:p>
          <a:p>
            <a:r>
              <a:rPr lang="en-GB" dirty="0" err="1" smtClean="0">
                <a:hlinkClick r:id="rId3" tooltip="Click here to see Chinese characters, full Pinyin, and English translation of shi and to listen to its pronunciation"/>
              </a:rPr>
              <a:t>shì</a:t>
            </a:r>
            <a:r>
              <a:rPr lang="en-GB" dirty="0" smtClean="0"/>
              <a:t> </a:t>
            </a:r>
            <a:r>
              <a:rPr lang="en-GB" dirty="0"/>
              <a:t>( </a:t>
            </a:r>
            <a:r>
              <a:rPr lang="ja-JP" altLang="en-US" dirty="0"/>
              <a:t>逝 </a:t>
            </a:r>
            <a:r>
              <a:rPr lang="en-US" altLang="ja-JP" dirty="0" smtClean="0"/>
              <a:t>), gone</a:t>
            </a:r>
          </a:p>
          <a:p>
            <a:endParaRPr lang="en-US" altLang="ja-JP" dirty="0" smtClean="0"/>
          </a:p>
          <a:p>
            <a:r>
              <a:rPr lang="en-US" altLang="ja-JP" dirty="0" smtClean="0"/>
              <a:t> </a:t>
            </a:r>
            <a:r>
              <a:rPr lang="en-GB" dirty="0" err="1">
                <a:hlinkClick r:id="rId4" tooltip="Click here to see Chinese characters, full Pinyin, and English translation of si and to listen to its pronunciation"/>
              </a:rPr>
              <a:t>sĭ</a:t>
            </a:r>
            <a:r>
              <a:rPr lang="en-GB" dirty="0"/>
              <a:t> ( </a:t>
            </a:r>
            <a:r>
              <a:rPr lang="ja-JP" altLang="en-US" dirty="0"/>
              <a:t>死 </a:t>
            </a:r>
            <a:r>
              <a:rPr lang="en-US" altLang="ja-JP" dirty="0" smtClean="0"/>
              <a:t>)= </a:t>
            </a:r>
            <a:r>
              <a:rPr lang="ja-JP" altLang="en-US" b="1" dirty="0" smtClean="0"/>
              <a:t>一</a:t>
            </a:r>
            <a:r>
              <a:rPr lang="en-GB" altLang="ja-JP" b="1" dirty="0" smtClean="0"/>
              <a:t>+</a:t>
            </a:r>
            <a:r>
              <a:rPr lang="ja-JP" altLang="en-US" dirty="0" smtClean="0"/>
              <a:t>夕 </a:t>
            </a:r>
            <a:r>
              <a:rPr lang="en-GB" altLang="ja-JP" dirty="0" smtClean="0"/>
              <a:t>+</a:t>
            </a:r>
            <a:r>
              <a:rPr lang="ja-JP" altLang="en-US" dirty="0"/>
              <a:t>已</a:t>
            </a:r>
            <a:endParaRPr lang="en-US" altLang="ja-JP" dirty="0" smtClean="0"/>
          </a:p>
          <a:p>
            <a:endParaRPr lang="en-GB" dirty="0" smtClean="0">
              <a:hlinkClick r:id="rId5" tooltip="Click here to see Chinese characters, full Pinyin, and English translation of wang and to listen to its pronunciation"/>
            </a:endParaRPr>
          </a:p>
          <a:p>
            <a:r>
              <a:rPr lang="en-GB" dirty="0" err="1" smtClean="0">
                <a:hlinkClick r:id="rId5" tooltip="Click here to see Chinese characters, full Pinyin, and English translation of wang and to listen to its pronunciation"/>
              </a:rPr>
              <a:t>wáng</a:t>
            </a:r>
            <a:r>
              <a:rPr lang="en-GB" dirty="0" smtClean="0"/>
              <a:t> </a:t>
            </a:r>
            <a:r>
              <a:rPr lang="en-GB" dirty="0"/>
              <a:t>( </a:t>
            </a:r>
            <a:r>
              <a:rPr lang="ja-JP" altLang="en-US" dirty="0"/>
              <a:t>亡 </a:t>
            </a:r>
            <a:r>
              <a:rPr lang="en-US" altLang="ja-JP" dirty="0"/>
              <a:t>), </a:t>
            </a:r>
            <a:r>
              <a:rPr lang="en-US" altLang="ja-JP" dirty="0" smtClean="0"/>
              <a:t>lost</a:t>
            </a:r>
          </a:p>
          <a:p>
            <a:endParaRPr lang="en-GB" dirty="0" smtClean="0">
              <a:hlinkClick r:id="rId6" tooltip="Click here to see Chinese characters, full Pinyin, and English translation of yun and to listen to its pronunciation"/>
            </a:endParaRPr>
          </a:p>
          <a:p>
            <a:r>
              <a:rPr lang="en-GB" dirty="0" err="1" smtClean="0">
                <a:hlinkClick r:id="rId6" tooltip="Click here to see Chinese characters, full Pinyin, and English translation of yun and to listen to its pronunciation"/>
              </a:rPr>
              <a:t>yŭn</a:t>
            </a:r>
            <a:r>
              <a:rPr lang="en-GB" dirty="0" smtClean="0"/>
              <a:t> </a:t>
            </a:r>
            <a:r>
              <a:rPr lang="en-GB" dirty="0"/>
              <a:t>( </a:t>
            </a:r>
            <a:r>
              <a:rPr lang="ja-JP" altLang="en-US" dirty="0"/>
              <a:t>陨 </a:t>
            </a:r>
            <a:r>
              <a:rPr lang="en-US" altLang="ja-JP" dirty="0" smtClean="0"/>
              <a:t>), fall </a:t>
            </a:r>
            <a:endParaRPr lang="en-GB" dirty="0"/>
          </a:p>
        </p:txBody>
      </p:sp>
    </p:spTree>
    <p:extLst>
      <p:ext uri="{BB962C8B-B14F-4D97-AF65-F5344CB8AC3E}">
        <p14:creationId xmlns:p14="http://schemas.microsoft.com/office/powerpoint/2010/main" val="23679086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228600"/>
            <a:ext cx="7543800" cy="896938"/>
          </a:xfrm>
        </p:spPr>
        <p:txBody>
          <a:bodyPr/>
          <a:lstStyle/>
          <a:p>
            <a:pPr algn="ctr" eaLnBrk="1" hangingPunct="1"/>
            <a:r>
              <a:rPr lang="en-US" altLang="zh-CN" dirty="0" err="1" smtClean="0">
                <a:ea typeface="SimSun" pitchFamily="2" charset="-122"/>
              </a:rPr>
              <a:t>Gui</a:t>
            </a:r>
            <a:r>
              <a:rPr lang="zh-CN" altLang="en-US" b="0" dirty="0" smtClean="0">
                <a:ea typeface="SimSun" pitchFamily="2" charset="-122"/>
              </a:rPr>
              <a:t>鬼 </a:t>
            </a:r>
            <a:r>
              <a:rPr lang="en-US" altLang="zh-CN" b="0" dirty="0" smtClean="0">
                <a:ea typeface="SimSun" pitchFamily="2" charset="-122"/>
              </a:rPr>
              <a:t>and Hun and Po</a:t>
            </a:r>
          </a:p>
        </p:txBody>
      </p:sp>
      <p:sp>
        <p:nvSpPr>
          <p:cNvPr id="7171" name="Rectangle 3"/>
          <p:cNvSpPr>
            <a:spLocks noGrp="1" noChangeArrowheads="1"/>
          </p:cNvSpPr>
          <p:nvPr>
            <p:ph type="body" idx="1"/>
          </p:nvPr>
        </p:nvSpPr>
        <p:spPr>
          <a:xfrm>
            <a:off x="250825" y="1412875"/>
            <a:ext cx="8642350" cy="5329238"/>
          </a:xfrm>
        </p:spPr>
        <p:txBody>
          <a:bodyPr/>
          <a:lstStyle/>
          <a:p>
            <a:pPr eaLnBrk="1" hangingPunct="1"/>
            <a:r>
              <a:rPr lang="en-US" altLang="zh-CN" sz="2500" b="1" dirty="0" smtClean="0">
                <a:ea typeface="SimSun" pitchFamily="2" charset="-122"/>
              </a:rPr>
              <a:t>Hun </a:t>
            </a:r>
            <a:r>
              <a:rPr lang="zh-CN" altLang="en-US" sz="2500" b="1" dirty="0" smtClean="0">
                <a:latin typeface="SimSun" pitchFamily="2" charset="-122"/>
                <a:ea typeface="SimSun" pitchFamily="2" charset="-122"/>
              </a:rPr>
              <a:t>魂</a:t>
            </a:r>
            <a:r>
              <a:rPr lang="zh-CN" altLang="en-US" sz="2500" dirty="0" smtClean="0">
                <a:latin typeface="SimSun" pitchFamily="2" charset="-122"/>
                <a:ea typeface="SimSun" pitchFamily="2" charset="-122"/>
              </a:rPr>
              <a:t>=</a:t>
            </a:r>
            <a:r>
              <a:rPr lang="en-US" altLang="zh-CN" sz="2500" dirty="0" smtClean="0">
                <a:ea typeface="SimSun" pitchFamily="2" charset="-122"/>
              </a:rPr>
              <a:t> spirit, a heavenly spirit coming from Heaven</a:t>
            </a:r>
          </a:p>
          <a:p>
            <a:pPr eaLnBrk="1" hangingPunct="1"/>
            <a:r>
              <a:rPr lang="en-US" altLang="zh-CN" sz="2500" b="1" dirty="0" smtClean="0">
                <a:ea typeface="SimSun" pitchFamily="2" charset="-122"/>
              </a:rPr>
              <a:t>Po </a:t>
            </a:r>
            <a:r>
              <a:rPr lang="zh-CN" altLang="en-US" sz="2500" b="1" dirty="0" smtClean="0">
                <a:latin typeface="SimSun" pitchFamily="2" charset="-122"/>
                <a:ea typeface="SimSun" pitchFamily="2" charset="-122"/>
              </a:rPr>
              <a:t>魄</a:t>
            </a:r>
            <a:r>
              <a:rPr lang="zh-CN" altLang="en-US" sz="2500" dirty="0" smtClean="0">
                <a:ea typeface="SimSun" pitchFamily="2" charset="-122"/>
              </a:rPr>
              <a:t> = </a:t>
            </a:r>
            <a:r>
              <a:rPr lang="en-US" altLang="zh-CN" sz="2500" dirty="0" smtClean="0">
                <a:ea typeface="SimSun" pitchFamily="2" charset="-122"/>
              </a:rPr>
              <a:t>soul, an earthly spirit coming from the essence of Earth.</a:t>
            </a:r>
          </a:p>
          <a:p>
            <a:pPr eaLnBrk="1" hangingPunct="1"/>
            <a:endParaRPr lang="en-US" altLang="zh-CN" sz="2500" dirty="0" smtClean="0">
              <a:ea typeface="SimSun" pitchFamily="2" charset="-122"/>
            </a:endParaRPr>
          </a:p>
          <a:p>
            <a:pPr eaLnBrk="1" hangingPunct="1"/>
            <a:r>
              <a:rPr lang="en-US" altLang="zh-CN" sz="2500" dirty="0" smtClean="0">
                <a:ea typeface="SimSun" pitchFamily="2" charset="-122"/>
              </a:rPr>
              <a:t>The</a:t>
            </a:r>
            <a:r>
              <a:rPr lang="zh-CN" altLang="en-US" sz="2500" dirty="0" smtClean="0">
                <a:ea typeface="SimSun" pitchFamily="2" charset="-122"/>
              </a:rPr>
              <a:t> </a:t>
            </a:r>
            <a:r>
              <a:rPr lang="en-US" altLang="zh-CN" sz="2500" dirty="0" smtClean="0">
                <a:ea typeface="SimSun" pitchFamily="2" charset="-122"/>
              </a:rPr>
              <a:t>combination of a spirit and a soul</a:t>
            </a:r>
            <a:r>
              <a:rPr lang="zh-CN" altLang="en-US" sz="2500" dirty="0" smtClean="0">
                <a:ea typeface="SimSun" pitchFamily="2" charset="-122"/>
              </a:rPr>
              <a:t> </a:t>
            </a:r>
            <a:r>
              <a:rPr lang="en-US" altLang="zh-CN" sz="2500" dirty="0" smtClean="0">
                <a:ea typeface="SimSun" pitchFamily="2" charset="-122"/>
              </a:rPr>
              <a:t>= birth of a </a:t>
            </a:r>
            <a:r>
              <a:rPr lang="en-US" altLang="zh-CN" sz="2500" b="1" dirty="0" smtClean="0">
                <a:ea typeface="SimSun" pitchFamily="2" charset="-122"/>
              </a:rPr>
              <a:t>life</a:t>
            </a:r>
          </a:p>
          <a:p>
            <a:pPr eaLnBrk="1" hangingPunct="1"/>
            <a:r>
              <a:rPr lang="en-US" altLang="zh-CN" sz="2500" dirty="0" smtClean="0">
                <a:ea typeface="SimSun" pitchFamily="2" charset="-122"/>
              </a:rPr>
              <a:t>The</a:t>
            </a:r>
            <a:r>
              <a:rPr lang="zh-CN" altLang="en-US" sz="2500" dirty="0" smtClean="0">
                <a:ea typeface="SimSun" pitchFamily="2" charset="-122"/>
              </a:rPr>
              <a:t> </a:t>
            </a:r>
            <a:r>
              <a:rPr lang="en-US" altLang="zh-CN" sz="2500" dirty="0" smtClean="0">
                <a:ea typeface="SimSun" pitchFamily="2" charset="-122"/>
              </a:rPr>
              <a:t>separation of</a:t>
            </a:r>
            <a:r>
              <a:rPr lang="zh-CN" altLang="en-US" sz="2500" dirty="0" smtClean="0">
                <a:ea typeface="SimSun" pitchFamily="2" charset="-122"/>
              </a:rPr>
              <a:t> </a:t>
            </a:r>
            <a:r>
              <a:rPr lang="en-US" altLang="zh-CN" sz="2500" dirty="0" smtClean="0">
                <a:ea typeface="SimSun" pitchFamily="2" charset="-122"/>
              </a:rPr>
              <a:t>spirit</a:t>
            </a:r>
            <a:r>
              <a:rPr lang="zh-CN" altLang="en-US" sz="2500" dirty="0" smtClean="0">
                <a:ea typeface="SimSun" pitchFamily="2" charset="-122"/>
              </a:rPr>
              <a:t> </a:t>
            </a:r>
            <a:r>
              <a:rPr lang="en-US" altLang="zh-CN" sz="2500" dirty="0" smtClean="0">
                <a:ea typeface="SimSun" pitchFamily="2" charset="-122"/>
              </a:rPr>
              <a:t>and</a:t>
            </a:r>
            <a:r>
              <a:rPr lang="zh-CN" altLang="en-US" sz="2500" dirty="0" smtClean="0">
                <a:ea typeface="SimSun" pitchFamily="2" charset="-122"/>
              </a:rPr>
              <a:t> </a:t>
            </a:r>
            <a:r>
              <a:rPr lang="en-US" altLang="zh-CN" sz="2500" dirty="0" smtClean="0">
                <a:ea typeface="SimSun" pitchFamily="2" charset="-122"/>
              </a:rPr>
              <a:t>soul</a:t>
            </a:r>
            <a:r>
              <a:rPr lang="zh-CN" altLang="en-US" sz="2500" dirty="0" smtClean="0">
                <a:ea typeface="SimSun" pitchFamily="2" charset="-122"/>
              </a:rPr>
              <a:t> </a:t>
            </a:r>
            <a:r>
              <a:rPr lang="en-US" altLang="zh-CN" sz="2500" dirty="0" smtClean="0">
                <a:ea typeface="SimSun" pitchFamily="2" charset="-122"/>
              </a:rPr>
              <a:t>=</a:t>
            </a:r>
            <a:r>
              <a:rPr lang="zh-CN" altLang="en-US" sz="2500" dirty="0" smtClean="0">
                <a:ea typeface="SimSun" pitchFamily="2" charset="-122"/>
              </a:rPr>
              <a:t> </a:t>
            </a:r>
            <a:r>
              <a:rPr lang="en-US" altLang="zh-CN" sz="2500" dirty="0" smtClean="0">
                <a:ea typeface="SimSun" pitchFamily="2" charset="-122"/>
              </a:rPr>
              <a:t>come</a:t>
            </a:r>
            <a:r>
              <a:rPr lang="zh-CN" altLang="en-US" sz="2500" dirty="0" smtClean="0">
                <a:ea typeface="SimSun" pitchFamily="2" charset="-122"/>
              </a:rPr>
              <a:t> </a:t>
            </a:r>
            <a:r>
              <a:rPr lang="en-US" altLang="zh-CN" sz="2500" dirty="0" smtClean="0">
                <a:ea typeface="SimSun" pitchFamily="2" charset="-122"/>
              </a:rPr>
              <a:t>of</a:t>
            </a:r>
            <a:r>
              <a:rPr lang="zh-CN" altLang="en-US" sz="2500" dirty="0" smtClean="0">
                <a:ea typeface="SimSun" pitchFamily="2" charset="-122"/>
              </a:rPr>
              <a:t> </a:t>
            </a:r>
            <a:r>
              <a:rPr lang="en-US" altLang="zh-CN" sz="2500" b="1" dirty="0" smtClean="0">
                <a:ea typeface="SimSun" pitchFamily="2" charset="-122"/>
              </a:rPr>
              <a:t>death</a:t>
            </a:r>
          </a:p>
          <a:p>
            <a:endParaRPr lang="en-US" altLang="zh-CN" sz="2500" dirty="0" smtClean="0">
              <a:ea typeface="SimSun" pitchFamily="2" charset="-122"/>
            </a:endParaRPr>
          </a:p>
          <a:p>
            <a:r>
              <a:rPr lang="en-US" altLang="zh-CN" sz="2500" b="1" dirty="0" err="1" smtClean="0">
                <a:ea typeface="SimSun" pitchFamily="2" charset="-122"/>
              </a:rPr>
              <a:t>Gui</a:t>
            </a:r>
            <a:r>
              <a:rPr lang="zh-CN" altLang="en-US" sz="2500" b="1" dirty="0">
                <a:ea typeface="SimSun" pitchFamily="2" charset="-122"/>
              </a:rPr>
              <a:t>鬼</a:t>
            </a:r>
            <a:r>
              <a:rPr lang="en-US" altLang="zh-CN" sz="2500" b="1" dirty="0">
                <a:ea typeface="SimSun" pitchFamily="2" charset="-122"/>
              </a:rPr>
              <a:t> </a:t>
            </a:r>
            <a:r>
              <a:rPr lang="en-US" altLang="zh-CN" sz="2500" dirty="0">
                <a:ea typeface="SimSun" pitchFamily="2" charset="-122"/>
              </a:rPr>
              <a:t>is a figure with a mask and a tail </a:t>
            </a:r>
            <a:r>
              <a:rPr lang="en-US" altLang="zh-CN" sz="2500" dirty="0" smtClean="0">
                <a:ea typeface="SimSun" pitchFamily="2" charset="-122"/>
              </a:rPr>
              <a:t>ornament</a:t>
            </a:r>
            <a:r>
              <a:rPr lang="zh-CN" altLang="en-US" sz="2500" dirty="0" smtClean="0">
                <a:ea typeface="SimSun" pitchFamily="2" charset="-122"/>
              </a:rPr>
              <a:t> </a:t>
            </a:r>
            <a:r>
              <a:rPr lang="en-US" altLang="zh-CN" sz="2500" dirty="0" smtClean="0">
                <a:ea typeface="SimSun" pitchFamily="2" charset="-122"/>
              </a:rPr>
              <a:t>=</a:t>
            </a:r>
            <a:r>
              <a:rPr lang="zh-CN" altLang="en-US" sz="2500" dirty="0" smtClean="0">
                <a:ea typeface="SimSun" pitchFamily="2" charset="-122"/>
              </a:rPr>
              <a:t> </a:t>
            </a:r>
            <a:r>
              <a:rPr lang="en-US" altLang="zh-CN" sz="2500" b="1" dirty="0" smtClean="0">
                <a:ea typeface="SimSun" pitchFamily="2" charset="-122"/>
              </a:rPr>
              <a:t>returned</a:t>
            </a:r>
            <a:r>
              <a:rPr lang="zh-CN" altLang="en-US" sz="2500" b="1" dirty="0" smtClean="0">
                <a:ea typeface="SimSun" pitchFamily="2" charset="-122"/>
              </a:rPr>
              <a:t> </a:t>
            </a:r>
            <a:r>
              <a:rPr lang="en-US" altLang="zh-CN" sz="2500" b="1" dirty="0" smtClean="0">
                <a:ea typeface="SimSun" pitchFamily="2" charset="-122"/>
              </a:rPr>
              <a:t>spirit</a:t>
            </a:r>
            <a:r>
              <a:rPr lang="zh-CN" altLang="en-US" sz="2500" b="1" dirty="0" smtClean="0">
                <a:ea typeface="SimSun" pitchFamily="2" charset="-122"/>
              </a:rPr>
              <a:t> </a:t>
            </a:r>
            <a:r>
              <a:rPr lang="en-US" altLang="zh-CN" sz="2500" b="1" dirty="0" smtClean="0">
                <a:ea typeface="SimSun" pitchFamily="2" charset="-122"/>
              </a:rPr>
              <a:t>and</a:t>
            </a:r>
            <a:r>
              <a:rPr lang="zh-CN" altLang="en-US" sz="2500" b="1" dirty="0" smtClean="0">
                <a:ea typeface="SimSun" pitchFamily="2" charset="-122"/>
              </a:rPr>
              <a:t> </a:t>
            </a:r>
            <a:r>
              <a:rPr lang="en-US" altLang="zh-CN" sz="2500" b="1" dirty="0" smtClean="0">
                <a:ea typeface="SimSun" pitchFamily="2" charset="-122"/>
              </a:rPr>
              <a:t>soul</a:t>
            </a:r>
            <a:endParaRPr lang="en-US" altLang="zh-CN" sz="2500" b="1" dirty="0">
              <a:ea typeface="SimSun" pitchFamily="2" charset="-122"/>
            </a:endParaRPr>
          </a:p>
          <a:p>
            <a:pPr eaLnBrk="1" hangingPunct="1"/>
            <a:endParaRPr lang="en-US" altLang="zh-CN" sz="2500" dirty="0" smtClean="0">
              <a:ea typeface="SimSun" pitchFamily="2" charset="-122"/>
            </a:endParaRPr>
          </a:p>
          <a:p>
            <a:pPr eaLnBrk="1" hangingPunct="1"/>
            <a:r>
              <a:rPr lang="en-US" altLang="zh-CN" sz="2500" dirty="0" smtClean="0">
                <a:ea typeface="SimSun" pitchFamily="2" charset="-122"/>
              </a:rPr>
              <a:t>They may be recalled by their descendants through ritual and sacrifices, by music and wine respectively</a:t>
            </a:r>
          </a:p>
        </p:txBody>
      </p:sp>
    </p:spTree>
    <p:extLst>
      <p:ext uri="{BB962C8B-B14F-4D97-AF65-F5344CB8AC3E}">
        <p14:creationId xmlns:p14="http://schemas.microsoft.com/office/powerpoint/2010/main" val="25657872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smtClean="0"/>
              <a:t>Returned Spirit and Soul</a:t>
            </a:r>
          </a:p>
        </p:txBody>
      </p:sp>
      <p:sp>
        <p:nvSpPr>
          <p:cNvPr id="9219" name="Rectangle 3"/>
          <p:cNvSpPr>
            <a:spLocks noGrp="1" noChangeArrowheads="1"/>
          </p:cNvSpPr>
          <p:nvPr>
            <p:ph type="body" idx="1"/>
          </p:nvPr>
        </p:nvSpPr>
        <p:spPr>
          <a:xfrm>
            <a:off x="0" y="1628775"/>
            <a:ext cx="9144000" cy="4968875"/>
          </a:xfrm>
        </p:spPr>
        <p:txBody>
          <a:bodyPr/>
          <a:lstStyle/>
          <a:p>
            <a:pPr eaLnBrk="1" hangingPunct="1"/>
            <a:r>
              <a:rPr lang="en-US" altLang="zh-CN" sz="2900" smtClean="0">
                <a:ea typeface="SimSun" pitchFamily="2" charset="-122"/>
              </a:rPr>
              <a:t>The spirit and soul that have returned are called gui. </a:t>
            </a:r>
          </a:p>
          <a:p>
            <a:pPr eaLnBrk="1" hangingPunct="1"/>
            <a:r>
              <a:rPr lang="en-US" altLang="zh-CN" sz="2900" smtClean="0">
                <a:ea typeface="SimSun" pitchFamily="2" charset="-122"/>
              </a:rPr>
              <a:t>Literally gui </a:t>
            </a:r>
            <a:r>
              <a:rPr lang="zh-CN" altLang="en-US" sz="2900" smtClean="0">
                <a:latin typeface="SimSun" pitchFamily="2" charset="-122"/>
                <a:ea typeface="SimSun" pitchFamily="2" charset="-122"/>
              </a:rPr>
              <a:t>鬼</a:t>
            </a:r>
            <a:r>
              <a:rPr lang="en-US" altLang="zh-CN" sz="2900" smtClean="0">
                <a:ea typeface="SimSun" pitchFamily="2" charset="-122"/>
              </a:rPr>
              <a:t>meaning </a:t>
            </a:r>
            <a:r>
              <a:rPr lang="zh-CN" altLang="en-US" sz="2900" smtClean="0">
                <a:ea typeface="SimSun" pitchFamily="2" charset="-122"/>
              </a:rPr>
              <a:t>归</a:t>
            </a:r>
            <a:r>
              <a:rPr lang="en-US" altLang="zh-CN" sz="2900" smtClean="0">
                <a:ea typeface="SimSun" pitchFamily="2" charset="-122"/>
              </a:rPr>
              <a:t>=‘returning’. </a:t>
            </a:r>
          </a:p>
          <a:p>
            <a:pPr eaLnBrk="1" hangingPunct="1"/>
            <a:endParaRPr lang="en-US" altLang="zh-CN" sz="2900" smtClean="0">
              <a:ea typeface="SimSun" pitchFamily="2" charset="-122"/>
            </a:endParaRPr>
          </a:p>
          <a:p>
            <a:pPr eaLnBrk="1" hangingPunct="1"/>
            <a:r>
              <a:rPr lang="en-US" altLang="zh-CN" sz="2900" smtClean="0">
                <a:ea typeface="SimSun" pitchFamily="2" charset="-122"/>
              </a:rPr>
              <a:t>Returned spirits or soul take two forms:</a:t>
            </a:r>
          </a:p>
          <a:p>
            <a:pPr lvl="1" eaLnBrk="1" hangingPunct="1"/>
            <a:r>
              <a:rPr lang="en-US" altLang="zh-CN" sz="2800" smtClean="0">
                <a:ea typeface="SimSun" pitchFamily="2" charset="-122"/>
              </a:rPr>
              <a:t>when they are taken care of properly, they are good and kind, blessing and protecting their descendents</a:t>
            </a:r>
          </a:p>
          <a:p>
            <a:pPr lvl="1" eaLnBrk="1" hangingPunct="1"/>
            <a:r>
              <a:rPr lang="en-US" altLang="zh-CN" sz="2800" smtClean="0">
                <a:ea typeface="SimSun" pitchFamily="2" charset="-122"/>
              </a:rPr>
              <a:t>Otherwise they would bring harm to the living</a:t>
            </a:r>
          </a:p>
          <a:p>
            <a:pPr eaLnBrk="1" hangingPunct="1"/>
            <a:r>
              <a:rPr lang="en-US" altLang="zh-CN" sz="2900" smtClean="0">
                <a:ea typeface="SimSun" pitchFamily="2" charset="-122"/>
              </a:rPr>
              <a:t>haunting ghosts(</a:t>
            </a:r>
            <a:r>
              <a:rPr lang="zh-CN" altLang="en-US" sz="2900" smtClean="0">
                <a:latin typeface="SimSun" pitchFamily="2" charset="-122"/>
                <a:ea typeface="SimSun" pitchFamily="2" charset="-122"/>
              </a:rPr>
              <a:t>恶鬼</a:t>
            </a:r>
            <a:r>
              <a:rPr lang="zh-CN" altLang="en-US" sz="2900" smtClean="0">
                <a:ea typeface="SimSun" pitchFamily="2" charset="-122"/>
              </a:rPr>
              <a:t>) </a:t>
            </a:r>
            <a:r>
              <a:rPr lang="en-US" altLang="zh-CN" sz="2900" smtClean="0">
                <a:ea typeface="SimSun" pitchFamily="2" charset="-122"/>
              </a:rPr>
              <a:t>and special religious ceremonies </a:t>
            </a:r>
            <a:endParaRPr lang="en-GB" altLang="en-US" smtClean="0"/>
          </a:p>
        </p:txBody>
      </p:sp>
    </p:spTree>
    <p:extLst>
      <p:ext uri="{BB962C8B-B14F-4D97-AF65-F5344CB8AC3E}">
        <p14:creationId xmlns:p14="http://schemas.microsoft.com/office/powerpoint/2010/main" val="24588150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274638"/>
            <a:ext cx="7467600" cy="883554"/>
          </a:xfrm>
        </p:spPr>
        <p:txBody>
          <a:bodyPr>
            <a:normAutofit fontScale="90000"/>
          </a:bodyPr>
          <a:lstStyle/>
          <a:p>
            <a:pPr eaLnBrk="1" hangingPunct="1"/>
            <a:r>
              <a:rPr lang="en-US" altLang="zh-CN" dirty="0" smtClean="0"/>
              <a:t>Chinese understanding of life and Death</a:t>
            </a:r>
          </a:p>
        </p:txBody>
      </p:sp>
      <p:sp>
        <p:nvSpPr>
          <p:cNvPr id="23555" name="Rectangle 3"/>
          <p:cNvSpPr>
            <a:spLocks noGrp="1" noChangeArrowheads="1"/>
          </p:cNvSpPr>
          <p:nvPr>
            <p:ph type="body" idx="1"/>
          </p:nvPr>
        </p:nvSpPr>
        <p:spPr>
          <a:xfrm>
            <a:off x="457200" y="1600200"/>
            <a:ext cx="7979490" cy="4873752"/>
          </a:xfrm>
        </p:spPr>
        <p:txBody>
          <a:bodyPr/>
          <a:lstStyle/>
          <a:p>
            <a:pPr eaLnBrk="1" hangingPunct="1"/>
            <a:r>
              <a:rPr lang="en-US" altLang="zh-CN" dirty="0" smtClean="0"/>
              <a:t>            Heaven              </a:t>
            </a:r>
            <a:r>
              <a:rPr lang="en-US" altLang="zh-CN" dirty="0" err="1" smtClean="0"/>
              <a:t>Heaven</a:t>
            </a:r>
            <a:endParaRPr lang="en-US" altLang="zh-CN" dirty="0" smtClean="0"/>
          </a:p>
        </p:txBody>
      </p:sp>
      <p:sp>
        <p:nvSpPr>
          <p:cNvPr id="23556" name="Line 5"/>
          <p:cNvSpPr>
            <a:spLocks noChangeShapeType="1"/>
          </p:cNvSpPr>
          <p:nvPr/>
        </p:nvSpPr>
        <p:spPr bwMode="auto">
          <a:xfrm>
            <a:off x="2400300" y="27432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57" name="Line 6"/>
          <p:cNvSpPr>
            <a:spLocks noChangeShapeType="1"/>
          </p:cNvSpPr>
          <p:nvPr/>
        </p:nvSpPr>
        <p:spPr bwMode="auto">
          <a:xfrm flipV="1">
            <a:off x="4400550" y="268605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58" name="Text Box 7"/>
          <p:cNvSpPr txBox="1">
            <a:spLocks noChangeArrowheads="1"/>
          </p:cNvSpPr>
          <p:nvPr/>
        </p:nvSpPr>
        <p:spPr bwMode="auto">
          <a:xfrm>
            <a:off x="2114550" y="3002756"/>
            <a:ext cx="82919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dirty="0"/>
              <a:t>Hun </a:t>
            </a:r>
          </a:p>
        </p:txBody>
      </p:sp>
      <p:sp>
        <p:nvSpPr>
          <p:cNvPr id="23559" name="Text Box 8"/>
          <p:cNvSpPr txBox="1">
            <a:spLocks noChangeArrowheads="1"/>
          </p:cNvSpPr>
          <p:nvPr/>
        </p:nvSpPr>
        <p:spPr bwMode="auto">
          <a:xfrm>
            <a:off x="4274345" y="2945606"/>
            <a:ext cx="58340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a:t> </a:t>
            </a:r>
          </a:p>
        </p:txBody>
      </p:sp>
      <p:sp>
        <p:nvSpPr>
          <p:cNvPr id="23560" name="Text Box 11"/>
          <p:cNvSpPr txBox="1">
            <a:spLocks noChangeArrowheads="1"/>
          </p:cNvSpPr>
          <p:nvPr/>
        </p:nvSpPr>
        <p:spPr bwMode="auto">
          <a:xfrm>
            <a:off x="2216945" y="3688556"/>
            <a:ext cx="63991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b="1" dirty="0">
                <a:solidFill>
                  <a:srgbClr val="FF0000"/>
                </a:solidFill>
              </a:rPr>
              <a:t>Life </a:t>
            </a:r>
          </a:p>
        </p:txBody>
      </p:sp>
      <p:sp>
        <p:nvSpPr>
          <p:cNvPr id="23561" name="Line 13"/>
          <p:cNvSpPr>
            <a:spLocks noChangeShapeType="1"/>
          </p:cNvSpPr>
          <p:nvPr/>
        </p:nvSpPr>
        <p:spPr bwMode="auto">
          <a:xfrm>
            <a:off x="2400300" y="3314700"/>
            <a:ext cx="0" cy="2857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62" name="Line 14"/>
          <p:cNvSpPr>
            <a:spLocks noChangeShapeType="1"/>
          </p:cNvSpPr>
          <p:nvPr/>
        </p:nvSpPr>
        <p:spPr bwMode="auto">
          <a:xfrm flipV="1">
            <a:off x="2400300" y="4000500"/>
            <a:ext cx="0" cy="3429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63" name="Text Box 15"/>
          <p:cNvSpPr txBox="1">
            <a:spLocks noChangeArrowheads="1"/>
          </p:cNvSpPr>
          <p:nvPr/>
        </p:nvSpPr>
        <p:spPr bwMode="auto">
          <a:xfrm>
            <a:off x="2216944" y="4260056"/>
            <a:ext cx="42832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a:t>Po</a:t>
            </a:r>
          </a:p>
        </p:txBody>
      </p:sp>
      <p:sp>
        <p:nvSpPr>
          <p:cNvPr id="23564" name="Line 16"/>
          <p:cNvSpPr>
            <a:spLocks noChangeShapeType="1"/>
          </p:cNvSpPr>
          <p:nvPr/>
        </p:nvSpPr>
        <p:spPr bwMode="auto">
          <a:xfrm flipV="1">
            <a:off x="2457450" y="4686300"/>
            <a:ext cx="0" cy="3429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65" name="Text Box 17"/>
          <p:cNvSpPr txBox="1">
            <a:spLocks noChangeArrowheads="1"/>
          </p:cNvSpPr>
          <p:nvPr/>
        </p:nvSpPr>
        <p:spPr bwMode="auto">
          <a:xfrm>
            <a:off x="2331245" y="5003006"/>
            <a:ext cx="68480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a:t>Earth</a:t>
            </a:r>
          </a:p>
        </p:txBody>
      </p:sp>
      <p:sp>
        <p:nvSpPr>
          <p:cNvPr id="23566" name="Text Box 18"/>
          <p:cNvSpPr txBox="1">
            <a:spLocks noChangeArrowheads="1"/>
          </p:cNvSpPr>
          <p:nvPr/>
        </p:nvSpPr>
        <p:spPr bwMode="auto">
          <a:xfrm>
            <a:off x="4274345" y="2945606"/>
            <a:ext cx="58221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a:t>Hun</a:t>
            </a:r>
          </a:p>
        </p:txBody>
      </p:sp>
      <p:sp>
        <p:nvSpPr>
          <p:cNvPr id="23567" name="Line 19"/>
          <p:cNvSpPr>
            <a:spLocks noChangeShapeType="1"/>
          </p:cNvSpPr>
          <p:nvPr/>
        </p:nvSpPr>
        <p:spPr bwMode="auto">
          <a:xfrm flipV="1">
            <a:off x="4514850" y="331470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68" name="Text Box 20"/>
          <p:cNvSpPr txBox="1">
            <a:spLocks noChangeArrowheads="1"/>
          </p:cNvSpPr>
          <p:nvPr/>
        </p:nvSpPr>
        <p:spPr bwMode="auto">
          <a:xfrm>
            <a:off x="4229100" y="3486150"/>
            <a:ext cx="101441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b="1" dirty="0">
                <a:solidFill>
                  <a:srgbClr val="FF0000"/>
                </a:solidFill>
              </a:rPr>
              <a:t>Death</a:t>
            </a:r>
          </a:p>
        </p:txBody>
      </p:sp>
      <p:sp>
        <p:nvSpPr>
          <p:cNvPr id="23569" name="Line 21"/>
          <p:cNvSpPr>
            <a:spLocks noChangeShapeType="1"/>
          </p:cNvSpPr>
          <p:nvPr/>
        </p:nvSpPr>
        <p:spPr bwMode="auto">
          <a:xfrm>
            <a:off x="4572000" y="3886200"/>
            <a:ext cx="0" cy="1714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70" name="Text Box 22"/>
          <p:cNvSpPr txBox="1">
            <a:spLocks noChangeArrowheads="1"/>
          </p:cNvSpPr>
          <p:nvPr/>
        </p:nvSpPr>
        <p:spPr bwMode="auto">
          <a:xfrm>
            <a:off x="4445794" y="4088606"/>
            <a:ext cx="42832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a:t>Po</a:t>
            </a:r>
          </a:p>
        </p:txBody>
      </p:sp>
      <p:sp>
        <p:nvSpPr>
          <p:cNvPr id="23571" name="Line 23"/>
          <p:cNvSpPr>
            <a:spLocks noChangeShapeType="1"/>
          </p:cNvSpPr>
          <p:nvPr/>
        </p:nvSpPr>
        <p:spPr bwMode="auto">
          <a:xfrm>
            <a:off x="4572000" y="4572000"/>
            <a:ext cx="0" cy="2857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72" name="Text Box 24"/>
          <p:cNvSpPr txBox="1">
            <a:spLocks noChangeArrowheads="1"/>
          </p:cNvSpPr>
          <p:nvPr/>
        </p:nvSpPr>
        <p:spPr bwMode="auto">
          <a:xfrm>
            <a:off x="4388645" y="5003006"/>
            <a:ext cx="74251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a:t>Earth </a:t>
            </a:r>
          </a:p>
        </p:txBody>
      </p:sp>
      <p:sp>
        <p:nvSpPr>
          <p:cNvPr id="23573" name="Text Box 26"/>
          <p:cNvSpPr txBox="1">
            <a:spLocks noChangeArrowheads="1"/>
          </p:cNvSpPr>
          <p:nvPr/>
        </p:nvSpPr>
        <p:spPr bwMode="auto">
          <a:xfrm>
            <a:off x="5588794" y="3459956"/>
            <a:ext cx="284789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b="1" dirty="0" smtClean="0">
                <a:solidFill>
                  <a:srgbClr val="FF0000"/>
                </a:solidFill>
              </a:rPr>
              <a:t>Sacrifice/ ancestor worship</a:t>
            </a:r>
            <a:endParaRPr lang="en-US" altLang="zh-CN" sz="1800" b="1" dirty="0">
              <a:solidFill>
                <a:srgbClr val="FF0000"/>
              </a:solidFill>
            </a:endParaRPr>
          </a:p>
        </p:txBody>
      </p:sp>
      <p:sp>
        <p:nvSpPr>
          <p:cNvPr id="23574" name="Line 28"/>
          <p:cNvSpPr>
            <a:spLocks noChangeShapeType="1"/>
          </p:cNvSpPr>
          <p:nvPr/>
        </p:nvSpPr>
        <p:spPr bwMode="auto">
          <a:xfrm>
            <a:off x="4972050" y="2571750"/>
            <a:ext cx="97155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75" name="Line 29"/>
          <p:cNvSpPr>
            <a:spLocks noChangeShapeType="1"/>
          </p:cNvSpPr>
          <p:nvPr/>
        </p:nvSpPr>
        <p:spPr bwMode="auto">
          <a:xfrm>
            <a:off x="5953539" y="2551872"/>
            <a:ext cx="0" cy="2857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76" name="Text Box 30"/>
          <p:cNvSpPr txBox="1">
            <a:spLocks noChangeArrowheads="1"/>
          </p:cNvSpPr>
          <p:nvPr/>
        </p:nvSpPr>
        <p:spPr bwMode="auto">
          <a:xfrm>
            <a:off x="5715001" y="2831306"/>
            <a:ext cx="77390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a:t>shen</a:t>
            </a:r>
          </a:p>
        </p:txBody>
      </p:sp>
      <p:sp>
        <p:nvSpPr>
          <p:cNvPr id="23577" name="Line 31"/>
          <p:cNvSpPr>
            <a:spLocks noChangeShapeType="1"/>
          </p:cNvSpPr>
          <p:nvPr/>
        </p:nvSpPr>
        <p:spPr bwMode="auto">
          <a:xfrm>
            <a:off x="6000750" y="3257550"/>
            <a:ext cx="0" cy="2857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78" name="Line 32"/>
          <p:cNvSpPr>
            <a:spLocks noChangeShapeType="1"/>
          </p:cNvSpPr>
          <p:nvPr/>
        </p:nvSpPr>
        <p:spPr bwMode="auto">
          <a:xfrm>
            <a:off x="5200650" y="5200650"/>
            <a:ext cx="9144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79" name="Line 33"/>
          <p:cNvSpPr>
            <a:spLocks noChangeShapeType="1"/>
          </p:cNvSpPr>
          <p:nvPr/>
        </p:nvSpPr>
        <p:spPr bwMode="auto">
          <a:xfrm flipV="1">
            <a:off x="6115050" y="4686300"/>
            <a:ext cx="0" cy="5143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
        <p:nvSpPr>
          <p:cNvPr id="23580" name="Text Box 34"/>
          <p:cNvSpPr txBox="1">
            <a:spLocks noChangeArrowheads="1"/>
          </p:cNvSpPr>
          <p:nvPr/>
        </p:nvSpPr>
        <p:spPr bwMode="auto">
          <a:xfrm>
            <a:off x="5874544" y="3974306"/>
            <a:ext cx="53091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kumimoji="1" sz="2400">
                <a:solidFill>
                  <a:schemeClr val="tx1"/>
                </a:solidFill>
                <a:latin typeface="Times New Roman" panose="02020603050405020304" pitchFamily="18" charset="0"/>
                <a:ea typeface="宋体" panose="02010600030101010101" pitchFamily="2" charset="-122"/>
              </a:defRPr>
            </a:lvl1pPr>
            <a:lvl2pPr marL="742950" indent="-285750">
              <a:defRPr kumimoji="1" sz="2400">
                <a:solidFill>
                  <a:schemeClr val="tx1"/>
                </a:solidFill>
                <a:latin typeface="Times New Roman" panose="02020603050405020304" pitchFamily="18" charset="0"/>
                <a:ea typeface="宋体" panose="02010600030101010101" pitchFamily="2" charset="-122"/>
              </a:defRPr>
            </a:lvl2pPr>
            <a:lvl3pPr marL="1143000" indent="-228600">
              <a:defRPr kumimoji="1" sz="2400">
                <a:solidFill>
                  <a:schemeClr val="tx1"/>
                </a:solidFill>
                <a:latin typeface="Times New Roman" panose="02020603050405020304" pitchFamily="18" charset="0"/>
                <a:ea typeface="宋体" panose="02010600030101010101" pitchFamily="2" charset="-122"/>
              </a:defRPr>
            </a:lvl3pPr>
            <a:lvl4pPr marL="1600200" indent="-228600">
              <a:defRPr kumimoji="1" sz="2400">
                <a:solidFill>
                  <a:schemeClr val="tx1"/>
                </a:solidFill>
                <a:latin typeface="Times New Roman" panose="02020603050405020304" pitchFamily="18" charset="0"/>
                <a:ea typeface="宋体" panose="02010600030101010101" pitchFamily="2" charset="-122"/>
              </a:defRPr>
            </a:lvl4pPr>
            <a:lvl5pPr marL="2057400" indent="-228600">
              <a:defRPr kumimoji="1" sz="2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a:t>Gui</a:t>
            </a:r>
          </a:p>
        </p:txBody>
      </p:sp>
      <p:sp>
        <p:nvSpPr>
          <p:cNvPr id="23581" name="Line 35"/>
          <p:cNvSpPr>
            <a:spLocks noChangeShapeType="1"/>
          </p:cNvSpPr>
          <p:nvPr/>
        </p:nvSpPr>
        <p:spPr bwMode="auto">
          <a:xfrm flipV="1">
            <a:off x="6057900" y="3771900"/>
            <a:ext cx="0" cy="17145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sz="1350"/>
          </a:p>
        </p:txBody>
      </p:sp>
    </p:spTree>
    <p:extLst>
      <p:ext uri="{BB962C8B-B14F-4D97-AF65-F5344CB8AC3E}">
        <p14:creationId xmlns:p14="http://schemas.microsoft.com/office/powerpoint/2010/main" val="1984537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Chinese attitude of Death</a:t>
            </a:r>
            <a:endParaRPr lang="en-GB" dirty="0"/>
          </a:p>
        </p:txBody>
      </p:sp>
      <p:sp>
        <p:nvSpPr>
          <p:cNvPr id="3" name="Content Placeholder 2"/>
          <p:cNvSpPr>
            <a:spLocks noGrp="1"/>
          </p:cNvSpPr>
          <p:nvPr>
            <p:ph idx="1"/>
          </p:nvPr>
        </p:nvSpPr>
        <p:spPr>
          <a:xfrm>
            <a:off x="1043492" y="1600200"/>
            <a:ext cx="7567108" cy="4876800"/>
          </a:xfrm>
        </p:spPr>
        <p:txBody>
          <a:bodyPr>
            <a:normAutofit fontScale="77500" lnSpcReduction="20000"/>
          </a:bodyPr>
          <a:lstStyle/>
          <a:p>
            <a:r>
              <a:rPr lang="en-GB" b="1" dirty="0" smtClean="0"/>
              <a:t>Yang </a:t>
            </a:r>
            <a:r>
              <a:rPr lang="en-US" altLang="zh-CN" b="1" dirty="0"/>
              <a:t>Z</a:t>
            </a:r>
            <a:r>
              <a:rPr lang="en-GB" b="1" dirty="0" err="1" smtClean="0"/>
              <a:t>hu</a:t>
            </a:r>
            <a:r>
              <a:rPr lang="zh-CN" altLang="en-US" b="1" dirty="0" smtClean="0"/>
              <a:t>杨朱</a:t>
            </a:r>
            <a:r>
              <a:rPr lang="en-GB" b="1" dirty="0" smtClean="0"/>
              <a:t> </a:t>
            </a:r>
            <a:r>
              <a:rPr lang="en-GB" dirty="0" smtClean="0"/>
              <a:t>and </a:t>
            </a:r>
            <a:r>
              <a:rPr lang="en-GB" b="1" dirty="0" smtClean="0"/>
              <a:t>Zhuangzi</a:t>
            </a:r>
            <a:r>
              <a:rPr lang="zh-CN" altLang="en-US" b="1" dirty="0" smtClean="0"/>
              <a:t>庄子</a:t>
            </a:r>
            <a:r>
              <a:rPr lang="en-GB" dirty="0" smtClean="0"/>
              <a:t>: Natural Process </a:t>
            </a:r>
          </a:p>
          <a:p>
            <a:endParaRPr lang="en-GB" dirty="0" smtClean="0"/>
          </a:p>
          <a:p>
            <a:r>
              <a:rPr lang="en-GB" b="1" dirty="0" smtClean="0"/>
              <a:t>Wang Chong</a:t>
            </a:r>
            <a:r>
              <a:rPr lang="zh-CN" altLang="en-US" b="1" dirty="0" smtClean="0"/>
              <a:t>王充</a:t>
            </a:r>
            <a:r>
              <a:rPr lang="en-GB" dirty="0" smtClean="0"/>
              <a:t>: death like light of candle has been put out</a:t>
            </a:r>
          </a:p>
          <a:p>
            <a:endParaRPr lang="en-GB" dirty="0" smtClean="0"/>
          </a:p>
          <a:p>
            <a:r>
              <a:rPr lang="en-GB" b="1" dirty="0" smtClean="0"/>
              <a:t>Confucius</a:t>
            </a:r>
            <a:r>
              <a:rPr lang="zh-CN" altLang="en-US" b="1" dirty="0" smtClean="0"/>
              <a:t>孔子</a:t>
            </a:r>
            <a:r>
              <a:rPr lang="en-GB" dirty="0" smtClean="0"/>
              <a:t>: </a:t>
            </a:r>
            <a:r>
              <a:rPr lang="en-GB" dirty="0" err="1" smtClean="0"/>
              <a:t>wei</a:t>
            </a:r>
            <a:r>
              <a:rPr lang="en-GB" dirty="0" smtClean="0"/>
              <a:t> </a:t>
            </a:r>
            <a:r>
              <a:rPr lang="en-GB" dirty="0" err="1" smtClean="0"/>
              <a:t>zhi</a:t>
            </a:r>
            <a:r>
              <a:rPr lang="en-GB" dirty="0" smtClean="0"/>
              <a:t> sheng, </a:t>
            </a:r>
            <a:r>
              <a:rPr lang="en-GB" dirty="0" err="1" smtClean="0"/>
              <a:t>yan</a:t>
            </a:r>
            <a:r>
              <a:rPr lang="en-GB" dirty="0" smtClean="0"/>
              <a:t> </a:t>
            </a:r>
            <a:r>
              <a:rPr lang="en-GB" dirty="0" err="1" smtClean="0"/>
              <a:t>zhi</a:t>
            </a:r>
            <a:r>
              <a:rPr lang="en-GB" dirty="0" smtClean="0"/>
              <a:t> </a:t>
            </a:r>
            <a:r>
              <a:rPr lang="en-GB" dirty="0" err="1" smtClean="0"/>
              <a:t>si</a:t>
            </a:r>
            <a:r>
              <a:rPr lang="zh-CN" altLang="en-US" dirty="0" smtClean="0"/>
              <a:t>未知生</a:t>
            </a:r>
            <a:r>
              <a:rPr lang="en-GB" dirty="0" smtClean="0"/>
              <a:t>, </a:t>
            </a:r>
            <a:r>
              <a:rPr lang="zh-CN" altLang="en-US" dirty="0" smtClean="0"/>
              <a:t>焉知死</a:t>
            </a:r>
            <a:r>
              <a:rPr lang="en-GB" dirty="0" smtClean="0"/>
              <a:t>(don’t know life how can you know death);  </a:t>
            </a:r>
          </a:p>
          <a:p>
            <a:r>
              <a:rPr lang="en-GB" dirty="0" err="1" smtClean="0"/>
              <a:t>ji</a:t>
            </a:r>
            <a:r>
              <a:rPr lang="en-GB" dirty="0" smtClean="0"/>
              <a:t> </a:t>
            </a:r>
            <a:r>
              <a:rPr lang="en-GB" dirty="0" err="1" smtClean="0"/>
              <a:t>ru</a:t>
            </a:r>
            <a:r>
              <a:rPr lang="en-GB" dirty="0" smtClean="0"/>
              <a:t> </a:t>
            </a:r>
            <a:r>
              <a:rPr lang="en-GB" dirty="0" err="1" smtClean="0"/>
              <a:t>zai</a:t>
            </a:r>
            <a:r>
              <a:rPr lang="en-GB" dirty="0" smtClean="0"/>
              <a:t> </a:t>
            </a:r>
            <a:r>
              <a:rPr lang="zh-CN" altLang="en-US" dirty="0" smtClean="0"/>
              <a:t>祭如在</a:t>
            </a:r>
            <a:r>
              <a:rPr lang="en-GB" dirty="0" smtClean="0"/>
              <a:t>(worship ghost as if it is present there)</a:t>
            </a:r>
          </a:p>
          <a:p>
            <a:endParaRPr lang="en-GB" dirty="0" smtClean="0"/>
          </a:p>
          <a:p>
            <a:r>
              <a:rPr lang="en-GB" b="1" dirty="0" err="1" smtClean="0"/>
              <a:t>Xunzi</a:t>
            </a:r>
            <a:r>
              <a:rPr lang="zh-CN" altLang="en-US" b="1" dirty="0" smtClean="0"/>
              <a:t>荀子</a:t>
            </a:r>
            <a:r>
              <a:rPr lang="en-GB" dirty="0" smtClean="0"/>
              <a:t>: Ritual is for polish human virtue and memory the past</a:t>
            </a:r>
          </a:p>
          <a:p>
            <a:endParaRPr lang="en-GB" dirty="0" smtClean="0"/>
          </a:p>
          <a:p>
            <a:endParaRPr lang="en-GB" dirty="0" smtClean="0"/>
          </a:p>
          <a:p>
            <a:endParaRPr lang="en-GB" dirty="0"/>
          </a:p>
        </p:txBody>
      </p:sp>
    </p:spTree>
    <p:extLst>
      <p:ext uri="{BB962C8B-B14F-4D97-AF65-F5344CB8AC3E}">
        <p14:creationId xmlns:p14="http://schemas.microsoft.com/office/powerpoint/2010/main" val="38265375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Treasure Life in </a:t>
            </a:r>
            <a:r>
              <a:rPr lang="en-GB" dirty="0" err="1" smtClean="0"/>
              <a:t>Lushi</a:t>
            </a:r>
            <a:r>
              <a:rPr lang="en-GB" dirty="0" smtClean="0"/>
              <a:t> </a:t>
            </a:r>
            <a:r>
              <a:rPr lang="en-GB" dirty="0" err="1" smtClean="0"/>
              <a:t>Chunqiu</a:t>
            </a:r>
            <a:endParaRPr lang="en-GB" dirty="0"/>
          </a:p>
        </p:txBody>
      </p:sp>
      <p:sp>
        <p:nvSpPr>
          <p:cNvPr id="3" name="Content Placeholder 2"/>
          <p:cNvSpPr>
            <a:spLocks noGrp="1"/>
          </p:cNvSpPr>
          <p:nvPr>
            <p:ph idx="1"/>
          </p:nvPr>
        </p:nvSpPr>
        <p:spPr>
          <a:xfrm>
            <a:off x="457200" y="1447800"/>
            <a:ext cx="8229600" cy="5105400"/>
          </a:xfrm>
        </p:spPr>
        <p:txBody>
          <a:bodyPr>
            <a:normAutofit fontScale="85000" lnSpcReduction="20000"/>
          </a:bodyPr>
          <a:lstStyle/>
          <a:p>
            <a:r>
              <a:rPr lang="en-GB" dirty="0"/>
              <a:t>The sages pondered over all things in the world and found that nothing is treasured more than life. </a:t>
            </a:r>
            <a:endParaRPr lang="en-GB" dirty="0" smtClean="0"/>
          </a:p>
          <a:p>
            <a:endParaRPr lang="en-GB" dirty="0" smtClean="0"/>
          </a:p>
          <a:p>
            <a:r>
              <a:rPr lang="en-GB" dirty="0" smtClean="0"/>
              <a:t>Physical </a:t>
            </a:r>
            <a:r>
              <a:rPr lang="en-GB" dirty="0"/>
              <a:t>organs such </a:t>
            </a:r>
            <a:r>
              <a:rPr lang="en-GB" dirty="0" smtClean="0"/>
              <a:t>as ears</a:t>
            </a:r>
            <a:r>
              <a:rPr lang="en-GB" dirty="0"/>
              <a:t>, eyes, nose, and mouth, they are merely servants of one’s life</a:t>
            </a:r>
            <a:r>
              <a:rPr lang="en-GB"/>
              <a:t>. </a:t>
            </a:r>
            <a:r>
              <a:rPr lang="en-GB" smtClean="0"/>
              <a:t>Thus</a:t>
            </a:r>
            <a:r>
              <a:rPr lang="en-GB" dirty="0"/>
              <a:t>, although ears like sound, eyes like </a:t>
            </a:r>
            <a:r>
              <a:rPr lang="en-GB" dirty="0" smtClean="0"/>
              <a:t>colours</a:t>
            </a:r>
            <a:r>
              <a:rPr lang="en-GB" dirty="0"/>
              <a:t>, </a:t>
            </a:r>
            <a:r>
              <a:rPr lang="en-GB" dirty="0" smtClean="0"/>
              <a:t>nose likes </a:t>
            </a:r>
            <a:r>
              <a:rPr lang="en-GB" dirty="0"/>
              <a:t>fragrance, and mouth likes flavour, they w</a:t>
            </a:r>
            <a:r>
              <a:rPr lang="en-GB" dirty="0" smtClean="0"/>
              <a:t>ould </a:t>
            </a:r>
            <a:r>
              <a:rPr lang="en-GB" dirty="0"/>
              <a:t>be prohibited if they are going to harm one’s life. … </a:t>
            </a:r>
            <a:endParaRPr lang="en-GB" dirty="0" smtClean="0"/>
          </a:p>
          <a:p>
            <a:endParaRPr lang="en-GB" dirty="0" smtClean="0"/>
          </a:p>
          <a:p>
            <a:r>
              <a:rPr lang="en-GB" dirty="0" smtClean="0"/>
              <a:t>Regarding to benefit</a:t>
            </a:r>
            <a:r>
              <a:rPr lang="en-GB" dirty="0"/>
              <a:t>, gaining a world is great enough yet one will not harm one’s life to gain it, how could one let other things be </a:t>
            </a:r>
            <a:r>
              <a:rPr lang="en-GB" dirty="0" smtClean="0"/>
              <a:t>prior to </a:t>
            </a:r>
            <a:r>
              <a:rPr lang="en-GB" dirty="0"/>
              <a:t>one’s life? (Chen </a:t>
            </a:r>
            <a:r>
              <a:rPr lang="en-GB" dirty="0" err="1"/>
              <a:t>Qiyou</a:t>
            </a:r>
            <a:r>
              <a:rPr lang="en-GB" dirty="0"/>
              <a:t> 2002, </a:t>
            </a:r>
            <a:r>
              <a:rPr lang="en-GB" dirty="0" smtClean="0"/>
              <a:t>75)</a:t>
            </a:r>
            <a:endParaRPr lang="en-GB" dirty="0"/>
          </a:p>
        </p:txBody>
      </p:sp>
    </p:spTree>
    <p:extLst>
      <p:ext uri="{BB962C8B-B14F-4D97-AF65-F5344CB8AC3E}">
        <p14:creationId xmlns:p14="http://schemas.microsoft.com/office/powerpoint/2010/main" val="20608159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Jing in Chinese Medicine</a:t>
            </a:r>
            <a:endParaRPr lang="en-GB" dirty="0"/>
          </a:p>
        </p:txBody>
      </p:sp>
      <p:sp>
        <p:nvSpPr>
          <p:cNvPr id="3" name="Content Placeholder 2"/>
          <p:cNvSpPr>
            <a:spLocks noGrp="1"/>
          </p:cNvSpPr>
          <p:nvPr>
            <p:ph idx="1"/>
          </p:nvPr>
        </p:nvSpPr>
        <p:spPr>
          <a:xfrm>
            <a:off x="1435608" y="1447800"/>
            <a:ext cx="7498080" cy="5105400"/>
          </a:xfrm>
        </p:spPr>
        <p:txBody>
          <a:bodyPr>
            <a:normAutofit fontScale="85000" lnSpcReduction="10000"/>
          </a:bodyPr>
          <a:lstStyle/>
          <a:p>
            <a:r>
              <a:rPr lang="en-GB" b="1" dirty="0" smtClean="0"/>
              <a:t>Jing</a:t>
            </a:r>
            <a:r>
              <a:rPr lang="en-GB" dirty="0" smtClean="0"/>
              <a:t> is the </a:t>
            </a:r>
            <a:r>
              <a:rPr lang="en-GB" b="1" dirty="0" smtClean="0"/>
              <a:t>energy of growth and development</a:t>
            </a:r>
            <a:r>
              <a:rPr lang="en-GB" dirty="0" smtClean="0"/>
              <a:t>,  slowly increasing during childhood, reaching its </a:t>
            </a:r>
            <a:r>
              <a:rPr lang="en-GB" b="1" dirty="0" smtClean="0"/>
              <a:t>peak </a:t>
            </a:r>
            <a:r>
              <a:rPr lang="en-GB" dirty="0" smtClean="0"/>
              <a:t>at </a:t>
            </a:r>
            <a:r>
              <a:rPr lang="en-GB" b="1" dirty="0" smtClean="0"/>
              <a:t>age twenty-one </a:t>
            </a:r>
            <a:r>
              <a:rPr lang="en-GB" dirty="0" smtClean="0"/>
              <a:t>and then decreasing,  unless checked or supplemented by qigong training. </a:t>
            </a:r>
          </a:p>
          <a:p>
            <a:endParaRPr lang="en-GB" dirty="0" smtClean="0"/>
          </a:p>
          <a:p>
            <a:r>
              <a:rPr lang="en-GB" b="1" dirty="0" smtClean="0"/>
              <a:t>Diminishing </a:t>
            </a:r>
            <a:r>
              <a:rPr lang="en-GB" b="1" dirty="0" err="1" smtClean="0"/>
              <a:t>jing</a:t>
            </a:r>
            <a:r>
              <a:rPr lang="en-GB" b="1" dirty="0" smtClean="0"/>
              <a:t> </a:t>
            </a:r>
            <a:r>
              <a:rPr lang="en-GB" dirty="0" smtClean="0"/>
              <a:t>is associated with many of the signs of aging, particularly </a:t>
            </a:r>
            <a:r>
              <a:rPr lang="en-GB" b="1" dirty="0" smtClean="0"/>
              <a:t>osteoporosis,</a:t>
            </a:r>
            <a:r>
              <a:rPr lang="en-GB" dirty="0" smtClean="0"/>
              <a:t> less responsive immune cells, </a:t>
            </a:r>
            <a:r>
              <a:rPr lang="en-GB" b="1" dirty="0" smtClean="0"/>
              <a:t>loss of libido</a:t>
            </a:r>
            <a:r>
              <a:rPr lang="en-GB" dirty="0" smtClean="0"/>
              <a:t>, gray hair, </a:t>
            </a:r>
            <a:r>
              <a:rPr lang="en-GB" b="1" dirty="0" smtClean="0"/>
              <a:t>slower reflexes </a:t>
            </a:r>
            <a:r>
              <a:rPr lang="en-GB" dirty="0" smtClean="0"/>
              <a:t>and poorer memory. </a:t>
            </a:r>
          </a:p>
          <a:p>
            <a:r>
              <a:rPr lang="en-GB" dirty="0" smtClean="0"/>
              <a:t> </a:t>
            </a:r>
          </a:p>
          <a:p>
            <a:r>
              <a:rPr lang="en-GB" sz="2100" dirty="0" smtClean="0"/>
              <a:t>Kenneth S. Cohen, </a:t>
            </a:r>
            <a:r>
              <a:rPr lang="en-GB" sz="2100" i="1" dirty="0" smtClean="0"/>
              <a:t>The Way of Qigong:  the Art and Science of Chinese Energy Healing, New York: </a:t>
            </a:r>
            <a:r>
              <a:rPr lang="en-GB" sz="2100" dirty="0" err="1" smtClean="0"/>
              <a:t>Ballantine</a:t>
            </a:r>
            <a:r>
              <a:rPr lang="en-GB" sz="2100" dirty="0" smtClean="0"/>
              <a:t> Books, 1997, p.37</a:t>
            </a:r>
          </a:p>
          <a:p>
            <a:endParaRPr lang="en-GB" dirty="0" smtClean="0"/>
          </a:p>
          <a:p>
            <a:endParaRPr lang="en-GB" dirty="0" smtClean="0"/>
          </a:p>
          <a:p>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498080" cy="1143000"/>
          </a:xfrm>
        </p:spPr>
        <p:txBody>
          <a:bodyPr>
            <a:normAutofit/>
          </a:bodyPr>
          <a:lstStyle/>
          <a:p>
            <a:r>
              <a:rPr lang="zh-CN" altLang="en-US" sz="2800" dirty="0" smtClean="0"/>
              <a:t>还精补脑 </a:t>
            </a:r>
            <a:r>
              <a:rPr lang="en-GB" altLang="zh-CN" sz="2800" dirty="0" smtClean="0"/>
              <a:t>Reverse the Jing to Repair the Brain in </a:t>
            </a:r>
            <a:r>
              <a:rPr lang="en-GB" altLang="zh-CN" sz="2800" dirty="0" err="1" smtClean="0"/>
              <a:t>Daoist</a:t>
            </a:r>
            <a:r>
              <a:rPr lang="en-GB" altLang="zh-CN" sz="2800" dirty="0" smtClean="0"/>
              <a:t> Yangsheng   Practices</a:t>
            </a:r>
            <a:endParaRPr lang="en-GB" sz="2800" dirty="0"/>
          </a:p>
        </p:txBody>
      </p:sp>
      <p:sp>
        <p:nvSpPr>
          <p:cNvPr id="3" name="Content Placeholder 2"/>
          <p:cNvSpPr>
            <a:spLocks noGrp="1"/>
          </p:cNvSpPr>
          <p:nvPr>
            <p:ph idx="1"/>
          </p:nvPr>
        </p:nvSpPr>
        <p:spPr>
          <a:xfrm>
            <a:off x="1435608" y="1447800"/>
            <a:ext cx="7498080" cy="5410200"/>
          </a:xfrm>
        </p:spPr>
        <p:txBody>
          <a:bodyPr>
            <a:normAutofit fontScale="77500" lnSpcReduction="20000"/>
          </a:bodyPr>
          <a:lstStyle/>
          <a:p>
            <a:r>
              <a:rPr lang="en-GB" b="1" dirty="0" smtClean="0"/>
              <a:t>Jing</a:t>
            </a:r>
            <a:r>
              <a:rPr lang="en-GB" dirty="0" smtClean="0"/>
              <a:t> is the energy that creates </a:t>
            </a:r>
            <a:r>
              <a:rPr lang="en-GB" b="1" dirty="0" smtClean="0"/>
              <a:t>bone marrow </a:t>
            </a:r>
            <a:r>
              <a:rPr lang="en-GB" dirty="0" smtClean="0"/>
              <a:t>and the </a:t>
            </a:r>
            <a:r>
              <a:rPr lang="en-GB" b="1" dirty="0" smtClean="0"/>
              <a:t>gray matter of the brain</a:t>
            </a:r>
            <a:r>
              <a:rPr lang="en-GB" dirty="0" smtClean="0"/>
              <a:t>. The </a:t>
            </a:r>
            <a:r>
              <a:rPr lang="en-GB" b="1" dirty="0" smtClean="0"/>
              <a:t>brain</a:t>
            </a:r>
            <a:r>
              <a:rPr lang="en-GB" dirty="0" smtClean="0"/>
              <a:t> is the </a:t>
            </a:r>
            <a:r>
              <a:rPr lang="en-GB" b="1" dirty="0" smtClean="0"/>
              <a:t>sea of marrow</a:t>
            </a:r>
          </a:p>
          <a:p>
            <a:endParaRPr lang="en-GB" altLang="zh-CN" dirty="0" smtClean="0"/>
          </a:p>
          <a:p>
            <a:r>
              <a:rPr lang="en-GB" altLang="zh-CN" dirty="0" smtClean="0"/>
              <a:t>Reverse the </a:t>
            </a:r>
            <a:r>
              <a:rPr lang="en-GB" altLang="zh-CN" dirty="0" err="1" smtClean="0"/>
              <a:t>jing</a:t>
            </a:r>
            <a:r>
              <a:rPr lang="en-GB" altLang="zh-CN" dirty="0" smtClean="0"/>
              <a:t> to repair the brain is a famous Qigong practice: instead of flowing down toward the genitals, the </a:t>
            </a:r>
            <a:r>
              <a:rPr lang="en-GB" altLang="zh-CN" dirty="0" err="1" smtClean="0"/>
              <a:t>jing</a:t>
            </a:r>
            <a:r>
              <a:rPr lang="en-GB" altLang="zh-CN" dirty="0" smtClean="0"/>
              <a:t> is pushed upward through meditative exercises.  </a:t>
            </a:r>
          </a:p>
          <a:p>
            <a:endParaRPr lang="en-GB" altLang="zh-CN" dirty="0" smtClean="0"/>
          </a:p>
          <a:p>
            <a:r>
              <a:rPr lang="en-GB" altLang="zh-CN" dirty="0" smtClean="0"/>
              <a:t>Although it is unlikely that damaged brain cells can be repaired, there is a wealth of evidence proving that individuals can slow the rate of destruction and are capable of awakening new areas of the brain. </a:t>
            </a:r>
          </a:p>
          <a:p>
            <a:endParaRPr lang="en-GB" sz="2600" dirty="0" smtClean="0"/>
          </a:p>
          <a:p>
            <a:r>
              <a:rPr lang="en-GB" sz="2600" dirty="0" smtClean="0"/>
              <a:t>Kenneth S. Cohen, </a:t>
            </a:r>
            <a:r>
              <a:rPr lang="en-GB" sz="2600" i="1" dirty="0" smtClean="0"/>
              <a:t>The Way of Qigong:  the Art and Science of Chinese Energy Healing, New York: </a:t>
            </a:r>
            <a:r>
              <a:rPr lang="en-GB" sz="2600" dirty="0" err="1" smtClean="0"/>
              <a:t>Ballantine</a:t>
            </a:r>
            <a:r>
              <a:rPr lang="en-GB" sz="2600" dirty="0" smtClean="0"/>
              <a:t> Books, 1997, p.37</a:t>
            </a:r>
          </a:p>
          <a:p>
            <a:endParaRPr lang="en-GB" altLang="zh-CN" dirty="0" smtClean="0"/>
          </a:p>
          <a:p>
            <a:endParaRPr lang="en-GB" altLang="zh-CN" dirty="0" smtClean="0"/>
          </a:p>
          <a:p>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4203</TotalTime>
  <Words>3385</Words>
  <Application>Microsoft Office PowerPoint</Application>
  <PresentationFormat>On-screen Show (4:3)</PresentationFormat>
  <Paragraphs>299</Paragraphs>
  <Slides>31</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31</vt:i4>
      </vt:variant>
    </vt:vector>
  </HeadingPairs>
  <TitlesOfParts>
    <vt:vector size="42" baseType="lpstr">
      <vt:lpstr>HGｺﾞｼｯｸE</vt:lpstr>
      <vt:lpstr>宋体</vt:lpstr>
      <vt:lpstr>宋体</vt:lpstr>
      <vt:lpstr>华文中宋</vt:lpstr>
      <vt:lpstr>Arial</vt:lpstr>
      <vt:lpstr>Calibri</vt:lpstr>
      <vt:lpstr>Gill Sans MT</vt:lpstr>
      <vt:lpstr>Times New Roman</vt:lpstr>
      <vt:lpstr>Verdana</vt:lpstr>
      <vt:lpstr>Wingdings 2</vt:lpstr>
      <vt:lpstr>Solstice</vt:lpstr>
      <vt:lpstr>Chinese Understanding of Life</vt:lpstr>
      <vt:lpstr>The original writing of sheng 生</vt:lpstr>
      <vt:lpstr>What is Life?</vt:lpstr>
      <vt:lpstr>Hun and Po as Yang and Yin Qi</vt:lpstr>
      <vt:lpstr>Shen, Gui, Hun and Po</vt:lpstr>
      <vt:lpstr>Three HUNs and Seven POs </vt:lpstr>
      <vt:lpstr>PowerPoint Presentation</vt:lpstr>
      <vt:lpstr>Life as the Destiny of A Living Being </vt:lpstr>
      <vt:lpstr>Confucian understanding of life and Human life </vt:lpstr>
      <vt:lpstr>Why Human Life Is a Treasure? 赵台鼎 (Ming Dynasty): 脉望 </vt:lpstr>
      <vt:lpstr>Daoist Understanding of Human Life </vt:lpstr>
      <vt:lpstr>Daoist Understanding of Life </vt:lpstr>
      <vt:lpstr>Human Life is形气神 (xing +qi+ shen) or 精气神 (jing +qi +shen)</vt:lpstr>
      <vt:lpstr>The Original Meaning of Jing 精</vt:lpstr>
      <vt:lpstr>The Characteristic of Jing</vt:lpstr>
      <vt:lpstr>The Gender of Jing</vt:lpstr>
      <vt:lpstr>The Character of Shen</vt:lpstr>
      <vt:lpstr>The Characteristic of Qi </vt:lpstr>
      <vt:lpstr>The relationship of Jing Shen and Qi </vt:lpstr>
      <vt:lpstr>Three Treasures of Human Life (Kenneth S. Cohen, 1997: 38) </vt:lpstr>
      <vt:lpstr>The Meaning of xing ming 性命</vt:lpstr>
      <vt:lpstr>Daoist Understanding of Xing 性</vt:lpstr>
      <vt:lpstr>Daoist Understanding of Ming 命</vt:lpstr>
      <vt:lpstr>What is meant by death</vt:lpstr>
      <vt:lpstr>Gui鬼 and Hun and Po</vt:lpstr>
      <vt:lpstr>Returned Spirit and Soul</vt:lpstr>
      <vt:lpstr>Chinese understanding of life and Death</vt:lpstr>
      <vt:lpstr>Chinese attitude of Death</vt:lpstr>
      <vt:lpstr>Treasure Life in Lushi Chunqiu</vt:lpstr>
      <vt:lpstr>Jing in Chinese Medicine</vt:lpstr>
      <vt:lpstr>还精补脑 Reverse the Jing to Repair the Brain in Daoist Yangsheng   Practices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Lesson Two: Essential Principle of Daoist Yangsheng 道家养生之道</dc:title>
  <dc:creator>Yanxia Zhao</dc:creator>
  <cp:lastModifiedBy>Yanxia Zhao</cp:lastModifiedBy>
  <cp:revision>365</cp:revision>
  <dcterms:created xsi:type="dcterms:W3CDTF">2006-08-16T00:00:00Z</dcterms:created>
  <dcterms:modified xsi:type="dcterms:W3CDTF">2019-03-19T09:41:36Z</dcterms:modified>
</cp:coreProperties>
</file>