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76" r:id="rId8"/>
    <p:sldId id="262" r:id="rId9"/>
    <p:sldId id="263" r:id="rId10"/>
    <p:sldId id="264" r:id="rId11"/>
    <p:sldId id="265" r:id="rId12"/>
    <p:sldId id="266" r:id="rId13"/>
    <p:sldId id="277" r:id="rId14"/>
    <p:sldId id="267" r:id="rId15"/>
    <p:sldId id="268" r:id="rId16"/>
    <p:sldId id="269" r:id="rId17"/>
    <p:sldId id="270" r:id="rId18"/>
    <p:sldId id="271" r:id="rId19"/>
    <p:sldId id="272" r:id="rId20"/>
    <p:sldId id="273" r:id="rId21"/>
    <p:sldId id="274" r:id="rId22"/>
    <p:sldId id="275" r:id="rId23"/>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2508F41-36F7-75A4-23D4-E46C240FC49F}" name="Parese Ahmed" initials="PA" userId="S::p.ahmed@uwtsd.ac.uk::7588c717-7a2a-4f43-bd3c-fbba48a9e85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B78EFD-7822-1942-DB22-B34D771A1976}" v="17" dt="2026-02-11T13:29:36.1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569"/>
    <p:restoredTop sz="84976"/>
  </p:normalViewPr>
  <p:slideViewPr>
    <p:cSldViewPr snapToGrid="0">
      <p:cViewPr varScale="1">
        <p:scale>
          <a:sx n="94" d="100"/>
          <a:sy n="94" d="100"/>
        </p:scale>
        <p:origin x="56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12.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BA74B8-45ED-406C-88F7-627AD1F0D378}" type="doc">
      <dgm:prSet loTypeId="urn:microsoft.com/office/officeart/2018/2/layout/IconCircleList" loCatId="icon" qsTypeId="urn:microsoft.com/office/officeart/2005/8/quickstyle/simple3" qsCatId="simple" csTypeId="urn:microsoft.com/office/officeart/2005/8/colors/colorful1" csCatId="colorful" phldr="1"/>
      <dgm:spPr/>
      <dgm:t>
        <a:bodyPr/>
        <a:lstStyle/>
        <a:p>
          <a:endParaRPr lang="en-US"/>
        </a:p>
      </dgm:t>
    </dgm:pt>
    <dgm:pt modelId="{C7705A88-47FE-485D-8069-7A7CD679289C}">
      <dgm:prSet custT="1"/>
      <dgm:spPr/>
      <dgm:t>
        <a:bodyPr/>
        <a:lstStyle/>
        <a:p>
          <a:pPr>
            <a:lnSpc>
              <a:spcPct val="100000"/>
            </a:lnSpc>
          </a:pPr>
          <a:r>
            <a:rPr lang="en-PK" sz="1400"/>
            <a:t>Health and social care services are facing rising demand, complex long-term conditions, and widening mental health needs.</a:t>
          </a:r>
          <a:endParaRPr lang="en-US" sz="1400"/>
        </a:p>
      </dgm:t>
    </dgm:pt>
    <dgm:pt modelId="{C8F1F8E6-8A84-44FC-A08F-12CFDB7A69C3}" type="parTrans" cxnId="{9307BCB6-E0B6-4618-A158-11CA117F96A9}">
      <dgm:prSet/>
      <dgm:spPr/>
      <dgm:t>
        <a:bodyPr/>
        <a:lstStyle/>
        <a:p>
          <a:endParaRPr lang="en-US" sz="2400"/>
        </a:p>
      </dgm:t>
    </dgm:pt>
    <dgm:pt modelId="{E0113CEF-A388-48ED-8CC6-77ABB4AAF94F}" type="sibTrans" cxnId="{9307BCB6-E0B6-4618-A158-11CA117F96A9}">
      <dgm:prSet/>
      <dgm:spPr/>
      <dgm:t>
        <a:bodyPr/>
        <a:lstStyle/>
        <a:p>
          <a:pPr>
            <a:lnSpc>
              <a:spcPct val="100000"/>
            </a:lnSpc>
          </a:pPr>
          <a:endParaRPr lang="en-US" sz="2400"/>
        </a:p>
      </dgm:t>
    </dgm:pt>
    <dgm:pt modelId="{51D914F3-3196-45D2-82B4-DC10FB48A962}">
      <dgm:prSet custT="1"/>
      <dgm:spPr/>
      <dgm:t>
        <a:bodyPr/>
        <a:lstStyle/>
        <a:p>
          <a:pPr>
            <a:lnSpc>
              <a:spcPct val="100000"/>
            </a:lnSpc>
          </a:pPr>
          <a:r>
            <a:rPr lang="en-PK" sz="1400"/>
            <a:t>Many health outcomes are shaped by social and environmental factors, so clinical treatment alone cannot address root causes.</a:t>
          </a:r>
          <a:endParaRPr lang="en-US" sz="1400"/>
        </a:p>
      </dgm:t>
    </dgm:pt>
    <dgm:pt modelId="{D2821BE3-31A5-475A-8D59-080BA630E29F}" type="parTrans" cxnId="{0689CB47-9143-4786-8698-E5D63AE3BBD2}">
      <dgm:prSet/>
      <dgm:spPr/>
      <dgm:t>
        <a:bodyPr/>
        <a:lstStyle/>
        <a:p>
          <a:endParaRPr lang="en-US" sz="2400"/>
        </a:p>
      </dgm:t>
    </dgm:pt>
    <dgm:pt modelId="{4CA16926-83C6-4656-AE45-E1DF0DF58509}" type="sibTrans" cxnId="{0689CB47-9143-4786-8698-E5D63AE3BBD2}">
      <dgm:prSet/>
      <dgm:spPr/>
      <dgm:t>
        <a:bodyPr/>
        <a:lstStyle/>
        <a:p>
          <a:pPr>
            <a:lnSpc>
              <a:spcPct val="100000"/>
            </a:lnSpc>
          </a:pPr>
          <a:endParaRPr lang="en-US" sz="2400"/>
        </a:p>
      </dgm:t>
    </dgm:pt>
    <dgm:pt modelId="{5BD36879-EA22-4043-AACF-7807A9846ADF}">
      <dgm:prSet custT="1"/>
      <dgm:spPr/>
      <dgm:t>
        <a:bodyPr/>
        <a:lstStyle/>
        <a:p>
          <a:pPr>
            <a:lnSpc>
              <a:spcPct val="100000"/>
            </a:lnSpc>
          </a:pPr>
          <a:r>
            <a:rPr lang="en-PK" sz="1400"/>
            <a:t>Integrating health, wellbeing and sustainable development supports a shift from reactive care to prevention and early intervention.</a:t>
          </a:r>
          <a:endParaRPr lang="en-US" sz="1400"/>
        </a:p>
      </dgm:t>
    </dgm:pt>
    <dgm:pt modelId="{D4189BE4-B76F-4551-9056-A6D4A8CE24E0}" type="parTrans" cxnId="{6AC7FEBB-CC07-4D67-BA77-A23E0F2C8B3C}">
      <dgm:prSet/>
      <dgm:spPr/>
      <dgm:t>
        <a:bodyPr/>
        <a:lstStyle/>
        <a:p>
          <a:endParaRPr lang="en-US" sz="2400"/>
        </a:p>
      </dgm:t>
    </dgm:pt>
    <dgm:pt modelId="{1E35058B-FA99-431C-930E-D4F86A88ED75}" type="sibTrans" cxnId="{6AC7FEBB-CC07-4D67-BA77-A23E0F2C8B3C}">
      <dgm:prSet/>
      <dgm:spPr/>
      <dgm:t>
        <a:bodyPr/>
        <a:lstStyle/>
        <a:p>
          <a:pPr>
            <a:lnSpc>
              <a:spcPct val="100000"/>
            </a:lnSpc>
          </a:pPr>
          <a:endParaRPr lang="en-US" sz="2400"/>
        </a:p>
      </dgm:t>
    </dgm:pt>
    <dgm:pt modelId="{A2411613-FF59-4C74-9480-10FDCC00FF71}">
      <dgm:prSet custT="1"/>
      <dgm:spPr/>
      <dgm:t>
        <a:bodyPr/>
        <a:lstStyle/>
        <a:p>
          <a:pPr>
            <a:lnSpc>
              <a:spcPct val="100000"/>
            </a:lnSpc>
          </a:pPr>
          <a:r>
            <a:rPr lang="en-PK" sz="1400"/>
            <a:t>Sustainable development strengthens system resilience by protecting future service capacity, workforce wellbeing, and responsible resource use (Eastwood and Miller, 2025).</a:t>
          </a:r>
          <a:endParaRPr lang="en-US" sz="1400"/>
        </a:p>
      </dgm:t>
    </dgm:pt>
    <dgm:pt modelId="{8DD3FDF3-9DAD-4578-A75C-2744A9E8F750}" type="parTrans" cxnId="{4B7F7955-9868-4FF4-8EBE-716D42FA9E33}">
      <dgm:prSet/>
      <dgm:spPr/>
      <dgm:t>
        <a:bodyPr/>
        <a:lstStyle/>
        <a:p>
          <a:endParaRPr lang="en-US" sz="2400"/>
        </a:p>
      </dgm:t>
    </dgm:pt>
    <dgm:pt modelId="{2878C684-3976-4A00-B06D-516BCEC09BC9}" type="sibTrans" cxnId="{4B7F7955-9868-4FF4-8EBE-716D42FA9E33}">
      <dgm:prSet/>
      <dgm:spPr/>
      <dgm:t>
        <a:bodyPr/>
        <a:lstStyle/>
        <a:p>
          <a:pPr>
            <a:lnSpc>
              <a:spcPct val="100000"/>
            </a:lnSpc>
          </a:pPr>
          <a:endParaRPr lang="en-US" sz="2400"/>
        </a:p>
      </dgm:t>
    </dgm:pt>
    <dgm:pt modelId="{DBD0BE02-41DA-49A6-BBD4-ECD1C2DF340D}">
      <dgm:prSet custT="1"/>
      <dgm:spPr/>
      <dgm:t>
        <a:bodyPr/>
        <a:lstStyle/>
        <a:p>
          <a:pPr>
            <a:lnSpc>
              <a:spcPct val="100000"/>
            </a:lnSpc>
          </a:pPr>
          <a:r>
            <a:rPr lang="en-PK" sz="1400"/>
            <a:t>This integration is increasingly central to UK policy and practice because it links population outcomes, equity, and long-term affordability.</a:t>
          </a:r>
          <a:endParaRPr lang="en-US" sz="1400"/>
        </a:p>
      </dgm:t>
    </dgm:pt>
    <dgm:pt modelId="{30381E99-D14C-4866-BD22-9B1E63FA1679}" type="parTrans" cxnId="{806327EC-06F1-49C3-994E-BEDE1956FC16}">
      <dgm:prSet/>
      <dgm:spPr/>
      <dgm:t>
        <a:bodyPr/>
        <a:lstStyle/>
        <a:p>
          <a:endParaRPr lang="en-US" sz="2400"/>
        </a:p>
      </dgm:t>
    </dgm:pt>
    <dgm:pt modelId="{E29E0D84-1931-474C-A792-8A45A6E51733}" type="sibTrans" cxnId="{806327EC-06F1-49C3-994E-BEDE1956FC16}">
      <dgm:prSet/>
      <dgm:spPr/>
      <dgm:t>
        <a:bodyPr/>
        <a:lstStyle/>
        <a:p>
          <a:endParaRPr lang="en-US" sz="2400"/>
        </a:p>
      </dgm:t>
    </dgm:pt>
    <dgm:pt modelId="{9BD7F7EB-08AE-454D-8EFF-D927FA450FE2}" type="pres">
      <dgm:prSet presAssocID="{01BA74B8-45ED-406C-88F7-627AD1F0D378}" presName="root" presStyleCnt="0">
        <dgm:presLayoutVars>
          <dgm:dir/>
          <dgm:resizeHandles val="exact"/>
        </dgm:presLayoutVars>
      </dgm:prSet>
      <dgm:spPr/>
    </dgm:pt>
    <dgm:pt modelId="{3DF629D4-80BF-4E9A-920F-646F49BF7066}" type="pres">
      <dgm:prSet presAssocID="{01BA74B8-45ED-406C-88F7-627AD1F0D378}" presName="container" presStyleCnt="0">
        <dgm:presLayoutVars>
          <dgm:dir/>
          <dgm:resizeHandles val="exact"/>
        </dgm:presLayoutVars>
      </dgm:prSet>
      <dgm:spPr/>
    </dgm:pt>
    <dgm:pt modelId="{7068FE1E-47F1-4897-B84F-D4290A44F29B}" type="pres">
      <dgm:prSet presAssocID="{C7705A88-47FE-485D-8069-7A7CD679289C}" presName="compNode" presStyleCnt="0"/>
      <dgm:spPr/>
    </dgm:pt>
    <dgm:pt modelId="{B949943D-8C16-471C-9248-496DF0B52302}" type="pres">
      <dgm:prSet presAssocID="{C7705A88-47FE-485D-8069-7A7CD679289C}" presName="iconBgRect" presStyleLbl="bgShp" presStyleIdx="0" presStyleCnt="5"/>
      <dgm:spPr/>
    </dgm:pt>
    <dgm:pt modelId="{E7E5F26F-A2BD-4C33-BC91-0AD87B1490EC}" type="pres">
      <dgm:prSet presAssocID="{C7705A88-47FE-485D-8069-7A7CD679289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1BA299D0-C468-46FD-BDA3-6AA16A5EBD7D}" type="pres">
      <dgm:prSet presAssocID="{C7705A88-47FE-485D-8069-7A7CD679289C}" presName="spaceRect" presStyleCnt="0"/>
      <dgm:spPr/>
    </dgm:pt>
    <dgm:pt modelId="{D5D85688-9004-4551-A9DA-2D68E0BBA339}" type="pres">
      <dgm:prSet presAssocID="{C7705A88-47FE-485D-8069-7A7CD679289C}" presName="textRect" presStyleLbl="revTx" presStyleIdx="0" presStyleCnt="5">
        <dgm:presLayoutVars>
          <dgm:chMax val="1"/>
          <dgm:chPref val="1"/>
        </dgm:presLayoutVars>
      </dgm:prSet>
      <dgm:spPr/>
    </dgm:pt>
    <dgm:pt modelId="{9F51E6D4-7E94-4209-95A9-DF0F3DB03CA2}" type="pres">
      <dgm:prSet presAssocID="{E0113CEF-A388-48ED-8CC6-77ABB4AAF94F}" presName="sibTrans" presStyleLbl="sibTrans2D1" presStyleIdx="0" presStyleCnt="0"/>
      <dgm:spPr/>
    </dgm:pt>
    <dgm:pt modelId="{20F9406B-1941-49D7-BA92-0C9E76036BD5}" type="pres">
      <dgm:prSet presAssocID="{51D914F3-3196-45D2-82B4-DC10FB48A962}" presName="compNode" presStyleCnt="0"/>
      <dgm:spPr/>
    </dgm:pt>
    <dgm:pt modelId="{830305F0-5704-403A-84D1-B868FBF28615}" type="pres">
      <dgm:prSet presAssocID="{51D914F3-3196-45D2-82B4-DC10FB48A962}" presName="iconBgRect" presStyleLbl="bgShp" presStyleIdx="1" presStyleCnt="5"/>
      <dgm:spPr/>
    </dgm:pt>
    <dgm:pt modelId="{317497EC-59FC-4D47-B331-D5190C60997C}" type="pres">
      <dgm:prSet presAssocID="{51D914F3-3196-45D2-82B4-DC10FB48A96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NA"/>
        </a:ext>
      </dgm:extLst>
    </dgm:pt>
    <dgm:pt modelId="{F332643F-E04B-42FC-A329-14956BDD00E7}" type="pres">
      <dgm:prSet presAssocID="{51D914F3-3196-45D2-82B4-DC10FB48A962}" presName="spaceRect" presStyleCnt="0"/>
      <dgm:spPr/>
    </dgm:pt>
    <dgm:pt modelId="{16A3E67A-251F-4B32-85B0-D9723441E7D6}" type="pres">
      <dgm:prSet presAssocID="{51D914F3-3196-45D2-82B4-DC10FB48A962}" presName="textRect" presStyleLbl="revTx" presStyleIdx="1" presStyleCnt="5">
        <dgm:presLayoutVars>
          <dgm:chMax val="1"/>
          <dgm:chPref val="1"/>
        </dgm:presLayoutVars>
      </dgm:prSet>
      <dgm:spPr/>
    </dgm:pt>
    <dgm:pt modelId="{8FC2FA56-ACBE-421C-AF71-D9CE4BFA273D}" type="pres">
      <dgm:prSet presAssocID="{4CA16926-83C6-4656-AE45-E1DF0DF58509}" presName="sibTrans" presStyleLbl="sibTrans2D1" presStyleIdx="0" presStyleCnt="0"/>
      <dgm:spPr/>
    </dgm:pt>
    <dgm:pt modelId="{A5C72A21-DB1D-4825-88DE-3E86E1209033}" type="pres">
      <dgm:prSet presAssocID="{5BD36879-EA22-4043-AACF-7807A9846ADF}" presName="compNode" presStyleCnt="0"/>
      <dgm:spPr/>
    </dgm:pt>
    <dgm:pt modelId="{D8B6039B-6AB4-4E19-BCD7-29BD19148011}" type="pres">
      <dgm:prSet presAssocID="{5BD36879-EA22-4043-AACF-7807A9846ADF}" presName="iconBgRect" presStyleLbl="bgShp" presStyleIdx="2" presStyleCnt="5"/>
      <dgm:spPr/>
    </dgm:pt>
    <dgm:pt modelId="{7D2ED02E-4B8D-4863-9D20-E6B09645CC81}" type="pres">
      <dgm:prSet presAssocID="{5BD36879-EA22-4043-AACF-7807A9846AD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1D5799C6-B49E-4CD1-89D4-25EC2A0F2748}" type="pres">
      <dgm:prSet presAssocID="{5BD36879-EA22-4043-AACF-7807A9846ADF}" presName="spaceRect" presStyleCnt="0"/>
      <dgm:spPr/>
    </dgm:pt>
    <dgm:pt modelId="{EDC250CA-C828-45A1-9962-47D00D132816}" type="pres">
      <dgm:prSet presAssocID="{5BD36879-EA22-4043-AACF-7807A9846ADF}" presName="textRect" presStyleLbl="revTx" presStyleIdx="2" presStyleCnt="5">
        <dgm:presLayoutVars>
          <dgm:chMax val="1"/>
          <dgm:chPref val="1"/>
        </dgm:presLayoutVars>
      </dgm:prSet>
      <dgm:spPr/>
    </dgm:pt>
    <dgm:pt modelId="{379DF04B-4D06-4969-AE2A-FC471E44AFF8}" type="pres">
      <dgm:prSet presAssocID="{1E35058B-FA99-431C-930E-D4F86A88ED75}" presName="sibTrans" presStyleLbl="sibTrans2D1" presStyleIdx="0" presStyleCnt="0"/>
      <dgm:spPr/>
    </dgm:pt>
    <dgm:pt modelId="{CDE4080A-9E11-45C1-B255-47D3559315C2}" type="pres">
      <dgm:prSet presAssocID="{A2411613-FF59-4C74-9480-10FDCC00FF71}" presName="compNode" presStyleCnt="0"/>
      <dgm:spPr/>
    </dgm:pt>
    <dgm:pt modelId="{196A415C-BE0B-450C-8EE5-0976BD50C65E}" type="pres">
      <dgm:prSet presAssocID="{A2411613-FF59-4C74-9480-10FDCC00FF71}" presName="iconBgRect" presStyleLbl="bgShp" presStyleIdx="3" presStyleCnt="5"/>
      <dgm:spPr/>
    </dgm:pt>
    <dgm:pt modelId="{EF189154-7302-440E-9F0E-CB85DC2AE8F7}" type="pres">
      <dgm:prSet presAssocID="{A2411613-FF59-4C74-9480-10FDCC00FF7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xcavator"/>
        </a:ext>
      </dgm:extLst>
    </dgm:pt>
    <dgm:pt modelId="{B1C39F7D-E033-42AA-ABD0-EBB2B8AC810C}" type="pres">
      <dgm:prSet presAssocID="{A2411613-FF59-4C74-9480-10FDCC00FF71}" presName="spaceRect" presStyleCnt="0"/>
      <dgm:spPr/>
    </dgm:pt>
    <dgm:pt modelId="{4C6545C0-891A-4158-B8E7-7E0E04EB5264}" type="pres">
      <dgm:prSet presAssocID="{A2411613-FF59-4C74-9480-10FDCC00FF71}" presName="textRect" presStyleLbl="revTx" presStyleIdx="3" presStyleCnt="5">
        <dgm:presLayoutVars>
          <dgm:chMax val="1"/>
          <dgm:chPref val="1"/>
        </dgm:presLayoutVars>
      </dgm:prSet>
      <dgm:spPr/>
    </dgm:pt>
    <dgm:pt modelId="{8FD3D966-6192-49C1-9C3A-B741688E8F4D}" type="pres">
      <dgm:prSet presAssocID="{2878C684-3976-4A00-B06D-516BCEC09BC9}" presName="sibTrans" presStyleLbl="sibTrans2D1" presStyleIdx="0" presStyleCnt="0"/>
      <dgm:spPr/>
    </dgm:pt>
    <dgm:pt modelId="{22AC9652-77CD-4611-B160-B8E227154EE4}" type="pres">
      <dgm:prSet presAssocID="{DBD0BE02-41DA-49A6-BBD4-ECD1C2DF340D}" presName="compNode" presStyleCnt="0"/>
      <dgm:spPr/>
    </dgm:pt>
    <dgm:pt modelId="{E11FF67E-D75B-4302-B88C-0300AE1A9BDB}" type="pres">
      <dgm:prSet presAssocID="{DBD0BE02-41DA-49A6-BBD4-ECD1C2DF340D}" presName="iconBgRect" presStyleLbl="bgShp" presStyleIdx="4" presStyleCnt="5"/>
      <dgm:spPr/>
    </dgm:pt>
    <dgm:pt modelId="{AC6356E3-E15D-4319-80BF-B6FC2128EB04}" type="pres">
      <dgm:prSet presAssocID="{DBD0BE02-41DA-49A6-BBD4-ECD1C2DF340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ink"/>
        </a:ext>
      </dgm:extLst>
    </dgm:pt>
    <dgm:pt modelId="{7BCCE9EC-B2A6-44F8-8FE4-4046C0F18932}" type="pres">
      <dgm:prSet presAssocID="{DBD0BE02-41DA-49A6-BBD4-ECD1C2DF340D}" presName="spaceRect" presStyleCnt="0"/>
      <dgm:spPr/>
    </dgm:pt>
    <dgm:pt modelId="{50082E4D-7DF6-4C6C-B4CA-3655B9141FB0}" type="pres">
      <dgm:prSet presAssocID="{DBD0BE02-41DA-49A6-BBD4-ECD1C2DF340D}" presName="textRect" presStyleLbl="revTx" presStyleIdx="4" presStyleCnt="5">
        <dgm:presLayoutVars>
          <dgm:chMax val="1"/>
          <dgm:chPref val="1"/>
        </dgm:presLayoutVars>
      </dgm:prSet>
      <dgm:spPr/>
    </dgm:pt>
  </dgm:ptLst>
  <dgm:cxnLst>
    <dgm:cxn modelId="{37590402-5BAC-46F1-8449-D9E25BE2CE79}" type="presOf" srcId="{2878C684-3976-4A00-B06D-516BCEC09BC9}" destId="{8FD3D966-6192-49C1-9C3A-B741688E8F4D}" srcOrd="0" destOrd="0" presId="urn:microsoft.com/office/officeart/2018/2/layout/IconCircleList"/>
    <dgm:cxn modelId="{D530BA0E-EC23-4177-9ED0-B13978D087CD}" type="presOf" srcId="{A2411613-FF59-4C74-9480-10FDCC00FF71}" destId="{4C6545C0-891A-4158-B8E7-7E0E04EB5264}" srcOrd="0" destOrd="0" presId="urn:microsoft.com/office/officeart/2018/2/layout/IconCircleList"/>
    <dgm:cxn modelId="{0689CB47-9143-4786-8698-E5D63AE3BBD2}" srcId="{01BA74B8-45ED-406C-88F7-627AD1F0D378}" destId="{51D914F3-3196-45D2-82B4-DC10FB48A962}" srcOrd="1" destOrd="0" parTransId="{D2821BE3-31A5-475A-8D59-080BA630E29F}" sibTransId="{4CA16926-83C6-4656-AE45-E1DF0DF58509}"/>
    <dgm:cxn modelId="{1ABDD048-6534-4079-956C-1F6F55356D3C}" type="presOf" srcId="{01BA74B8-45ED-406C-88F7-627AD1F0D378}" destId="{9BD7F7EB-08AE-454D-8EFF-D927FA450FE2}" srcOrd="0" destOrd="0" presId="urn:microsoft.com/office/officeart/2018/2/layout/IconCircleList"/>
    <dgm:cxn modelId="{8846AC49-EED3-4F0D-AAEC-10ACC766344B}" type="presOf" srcId="{C7705A88-47FE-485D-8069-7A7CD679289C}" destId="{D5D85688-9004-4551-A9DA-2D68E0BBA339}" srcOrd="0" destOrd="0" presId="urn:microsoft.com/office/officeart/2018/2/layout/IconCircleList"/>
    <dgm:cxn modelId="{4B7F7955-9868-4FF4-8EBE-716D42FA9E33}" srcId="{01BA74B8-45ED-406C-88F7-627AD1F0D378}" destId="{A2411613-FF59-4C74-9480-10FDCC00FF71}" srcOrd="3" destOrd="0" parTransId="{8DD3FDF3-9DAD-4578-A75C-2744A9E8F750}" sibTransId="{2878C684-3976-4A00-B06D-516BCEC09BC9}"/>
    <dgm:cxn modelId="{C848A47B-DCF2-468B-8DF2-DD267B35BF4E}" type="presOf" srcId="{4CA16926-83C6-4656-AE45-E1DF0DF58509}" destId="{8FC2FA56-ACBE-421C-AF71-D9CE4BFA273D}" srcOrd="0" destOrd="0" presId="urn:microsoft.com/office/officeart/2018/2/layout/IconCircleList"/>
    <dgm:cxn modelId="{1A4BDD7E-EFC2-4A97-838A-22FAB051B2D1}" type="presOf" srcId="{E0113CEF-A388-48ED-8CC6-77ABB4AAF94F}" destId="{9F51E6D4-7E94-4209-95A9-DF0F3DB03CA2}" srcOrd="0" destOrd="0" presId="urn:microsoft.com/office/officeart/2018/2/layout/IconCircleList"/>
    <dgm:cxn modelId="{B2F5B482-5663-4876-BF35-87006FB7B75F}" type="presOf" srcId="{5BD36879-EA22-4043-AACF-7807A9846ADF}" destId="{EDC250CA-C828-45A1-9962-47D00D132816}" srcOrd="0" destOrd="0" presId="urn:microsoft.com/office/officeart/2018/2/layout/IconCircleList"/>
    <dgm:cxn modelId="{6DC55A9C-80BF-4851-A0DE-DD5FD158E62F}" type="presOf" srcId="{1E35058B-FA99-431C-930E-D4F86A88ED75}" destId="{379DF04B-4D06-4969-AE2A-FC471E44AFF8}" srcOrd="0" destOrd="0" presId="urn:microsoft.com/office/officeart/2018/2/layout/IconCircleList"/>
    <dgm:cxn modelId="{9307BCB6-E0B6-4618-A158-11CA117F96A9}" srcId="{01BA74B8-45ED-406C-88F7-627AD1F0D378}" destId="{C7705A88-47FE-485D-8069-7A7CD679289C}" srcOrd="0" destOrd="0" parTransId="{C8F1F8E6-8A84-44FC-A08F-12CFDB7A69C3}" sibTransId="{E0113CEF-A388-48ED-8CC6-77ABB4AAF94F}"/>
    <dgm:cxn modelId="{6AC7FEBB-CC07-4D67-BA77-A23E0F2C8B3C}" srcId="{01BA74B8-45ED-406C-88F7-627AD1F0D378}" destId="{5BD36879-EA22-4043-AACF-7807A9846ADF}" srcOrd="2" destOrd="0" parTransId="{D4189BE4-B76F-4551-9056-A6D4A8CE24E0}" sibTransId="{1E35058B-FA99-431C-930E-D4F86A88ED75}"/>
    <dgm:cxn modelId="{D0C10CCD-E226-4CB0-8C8E-140593DED044}" type="presOf" srcId="{51D914F3-3196-45D2-82B4-DC10FB48A962}" destId="{16A3E67A-251F-4B32-85B0-D9723441E7D6}" srcOrd="0" destOrd="0" presId="urn:microsoft.com/office/officeart/2018/2/layout/IconCircleList"/>
    <dgm:cxn modelId="{BE108AD9-9706-4FD9-85EA-BFB504BDCA73}" type="presOf" srcId="{DBD0BE02-41DA-49A6-BBD4-ECD1C2DF340D}" destId="{50082E4D-7DF6-4C6C-B4CA-3655B9141FB0}" srcOrd="0" destOrd="0" presId="urn:microsoft.com/office/officeart/2018/2/layout/IconCircleList"/>
    <dgm:cxn modelId="{806327EC-06F1-49C3-994E-BEDE1956FC16}" srcId="{01BA74B8-45ED-406C-88F7-627AD1F0D378}" destId="{DBD0BE02-41DA-49A6-BBD4-ECD1C2DF340D}" srcOrd="4" destOrd="0" parTransId="{30381E99-D14C-4866-BD22-9B1E63FA1679}" sibTransId="{E29E0D84-1931-474C-A792-8A45A6E51733}"/>
    <dgm:cxn modelId="{A8FC9CFA-A391-4CD0-B71B-336F032FDAE9}" type="presParOf" srcId="{9BD7F7EB-08AE-454D-8EFF-D927FA450FE2}" destId="{3DF629D4-80BF-4E9A-920F-646F49BF7066}" srcOrd="0" destOrd="0" presId="urn:microsoft.com/office/officeart/2018/2/layout/IconCircleList"/>
    <dgm:cxn modelId="{E6E7DE10-7EF0-42B8-973C-F0A338F41FDE}" type="presParOf" srcId="{3DF629D4-80BF-4E9A-920F-646F49BF7066}" destId="{7068FE1E-47F1-4897-B84F-D4290A44F29B}" srcOrd="0" destOrd="0" presId="urn:microsoft.com/office/officeart/2018/2/layout/IconCircleList"/>
    <dgm:cxn modelId="{521AD699-3499-48BF-9DB6-28D7DB33E535}" type="presParOf" srcId="{7068FE1E-47F1-4897-B84F-D4290A44F29B}" destId="{B949943D-8C16-471C-9248-496DF0B52302}" srcOrd="0" destOrd="0" presId="urn:microsoft.com/office/officeart/2018/2/layout/IconCircleList"/>
    <dgm:cxn modelId="{3DB3C0FB-653D-493F-9E36-6AAABE8BE035}" type="presParOf" srcId="{7068FE1E-47F1-4897-B84F-D4290A44F29B}" destId="{E7E5F26F-A2BD-4C33-BC91-0AD87B1490EC}" srcOrd="1" destOrd="0" presId="urn:microsoft.com/office/officeart/2018/2/layout/IconCircleList"/>
    <dgm:cxn modelId="{E211C117-3E41-41AC-96E1-9D3883C6584E}" type="presParOf" srcId="{7068FE1E-47F1-4897-B84F-D4290A44F29B}" destId="{1BA299D0-C468-46FD-BDA3-6AA16A5EBD7D}" srcOrd="2" destOrd="0" presId="urn:microsoft.com/office/officeart/2018/2/layout/IconCircleList"/>
    <dgm:cxn modelId="{8A56EB91-86FF-42F2-A333-A3CA5A889DFB}" type="presParOf" srcId="{7068FE1E-47F1-4897-B84F-D4290A44F29B}" destId="{D5D85688-9004-4551-A9DA-2D68E0BBA339}" srcOrd="3" destOrd="0" presId="urn:microsoft.com/office/officeart/2018/2/layout/IconCircleList"/>
    <dgm:cxn modelId="{0DFD7536-085D-40C6-9B4A-213B7DBE8320}" type="presParOf" srcId="{3DF629D4-80BF-4E9A-920F-646F49BF7066}" destId="{9F51E6D4-7E94-4209-95A9-DF0F3DB03CA2}" srcOrd="1" destOrd="0" presId="urn:microsoft.com/office/officeart/2018/2/layout/IconCircleList"/>
    <dgm:cxn modelId="{FC6B1EBC-48F6-4782-B9A6-96DA8481F0D8}" type="presParOf" srcId="{3DF629D4-80BF-4E9A-920F-646F49BF7066}" destId="{20F9406B-1941-49D7-BA92-0C9E76036BD5}" srcOrd="2" destOrd="0" presId="urn:microsoft.com/office/officeart/2018/2/layout/IconCircleList"/>
    <dgm:cxn modelId="{92D39616-5C7C-4308-B184-4AF7008D2CA4}" type="presParOf" srcId="{20F9406B-1941-49D7-BA92-0C9E76036BD5}" destId="{830305F0-5704-403A-84D1-B868FBF28615}" srcOrd="0" destOrd="0" presId="urn:microsoft.com/office/officeart/2018/2/layout/IconCircleList"/>
    <dgm:cxn modelId="{87F21ED1-103A-4AAD-9955-761939A03539}" type="presParOf" srcId="{20F9406B-1941-49D7-BA92-0C9E76036BD5}" destId="{317497EC-59FC-4D47-B331-D5190C60997C}" srcOrd="1" destOrd="0" presId="urn:microsoft.com/office/officeart/2018/2/layout/IconCircleList"/>
    <dgm:cxn modelId="{DB14A58D-D40D-439B-AA18-9DDA4C9C3C06}" type="presParOf" srcId="{20F9406B-1941-49D7-BA92-0C9E76036BD5}" destId="{F332643F-E04B-42FC-A329-14956BDD00E7}" srcOrd="2" destOrd="0" presId="urn:microsoft.com/office/officeart/2018/2/layout/IconCircleList"/>
    <dgm:cxn modelId="{9D226080-F878-4336-A58F-9ACA9E95387E}" type="presParOf" srcId="{20F9406B-1941-49D7-BA92-0C9E76036BD5}" destId="{16A3E67A-251F-4B32-85B0-D9723441E7D6}" srcOrd="3" destOrd="0" presId="urn:microsoft.com/office/officeart/2018/2/layout/IconCircleList"/>
    <dgm:cxn modelId="{B0B1F5A9-9A2A-4A05-9576-A0E7963E8CE4}" type="presParOf" srcId="{3DF629D4-80BF-4E9A-920F-646F49BF7066}" destId="{8FC2FA56-ACBE-421C-AF71-D9CE4BFA273D}" srcOrd="3" destOrd="0" presId="urn:microsoft.com/office/officeart/2018/2/layout/IconCircleList"/>
    <dgm:cxn modelId="{CD3BC911-CBF8-44C9-9B56-55C844A648BD}" type="presParOf" srcId="{3DF629D4-80BF-4E9A-920F-646F49BF7066}" destId="{A5C72A21-DB1D-4825-88DE-3E86E1209033}" srcOrd="4" destOrd="0" presId="urn:microsoft.com/office/officeart/2018/2/layout/IconCircleList"/>
    <dgm:cxn modelId="{02674E4A-A995-4C63-BDDE-52B86E2FCAFD}" type="presParOf" srcId="{A5C72A21-DB1D-4825-88DE-3E86E1209033}" destId="{D8B6039B-6AB4-4E19-BCD7-29BD19148011}" srcOrd="0" destOrd="0" presId="urn:microsoft.com/office/officeart/2018/2/layout/IconCircleList"/>
    <dgm:cxn modelId="{BA609188-BBB3-4BE6-8584-C89D264A19BB}" type="presParOf" srcId="{A5C72A21-DB1D-4825-88DE-3E86E1209033}" destId="{7D2ED02E-4B8D-4863-9D20-E6B09645CC81}" srcOrd="1" destOrd="0" presId="urn:microsoft.com/office/officeart/2018/2/layout/IconCircleList"/>
    <dgm:cxn modelId="{98678DB5-3F6C-4112-A856-53F3B69EE4B9}" type="presParOf" srcId="{A5C72A21-DB1D-4825-88DE-3E86E1209033}" destId="{1D5799C6-B49E-4CD1-89D4-25EC2A0F2748}" srcOrd="2" destOrd="0" presId="urn:microsoft.com/office/officeart/2018/2/layout/IconCircleList"/>
    <dgm:cxn modelId="{F4B06D93-BF25-440A-B423-437E1A05A6DF}" type="presParOf" srcId="{A5C72A21-DB1D-4825-88DE-3E86E1209033}" destId="{EDC250CA-C828-45A1-9962-47D00D132816}" srcOrd="3" destOrd="0" presId="urn:microsoft.com/office/officeart/2018/2/layout/IconCircleList"/>
    <dgm:cxn modelId="{973C422D-BCD8-454E-A204-37FAA42E4F9D}" type="presParOf" srcId="{3DF629D4-80BF-4E9A-920F-646F49BF7066}" destId="{379DF04B-4D06-4969-AE2A-FC471E44AFF8}" srcOrd="5" destOrd="0" presId="urn:microsoft.com/office/officeart/2018/2/layout/IconCircleList"/>
    <dgm:cxn modelId="{F62BBCB4-AD70-4B46-A530-7DF5DC387216}" type="presParOf" srcId="{3DF629D4-80BF-4E9A-920F-646F49BF7066}" destId="{CDE4080A-9E11-45C1-B255-47D3559315C2}" srcOrd="6" destOrd="0" presId="urn:microsoft.com/office/officeart/2018/2/layout/IconCircleList"/>
    <dgm:cxn modelId="{595F028D-AD3B-4275-B9D5-63170C265B1F}" type="presParOf" srcId="{CDE4080A-9E11-45C1-B255-47D3559315C2}" destId="{196A415C-BE0B-450C-8EE5-0976BD50C65E}" srcOrd="0" destOrd="0" presId="urn:microsoft.com/office/officeart/2018/2/layout/IconCircleList"/>
    <dgm:cxn modelId="{E1CB8788-7D9C-48FB-9057-3AD8652C32CE}" type="presParOf" srcId="{CDE4080A-9E11-45C1-B255-47D3559315C2}" destId="{EF189154-7302-440E-9F0E-CB85DC2AE8F7}" srcOrd="1" destOrd="0" presId="urn:microsoft.com/office/officeart/2018/2/layout/IconCircleList"/>
    <dgm:cxn modelId="{30DDB49A-BCB9-405C-BB0E-0D656D0189DB}" type="presParOf" srcId="{CDE4080A-9E11-45C1-B255-47D3559315C2}" destId="{B1C39F7D-E033-42AA-ABD0-EBB2B8AC810C}" srcOrd="2" destOrd="0" presId="urn:microsoft.com/office/officeart/2018/2/layout/IconCircleList"/>
    <dgm:cxn modelId="{0CAF7447-54AC-4D53-AC2D-97A5AA0CC2DE}" type="presParOf" srcId="{CDE4080A-9E11-45C1-B255-47D3559315C2}" destId="{4C6545C0-891A-4158-B8E7-7E0E04EB5264}" srcOrd="3" destOrd="0" presId="urn:microsoft.com/office/officeart/2018/2/layout/IconCircleList"/>
    <dgm:cxn modelId="{6D07BF2C-7FE2-4C81-A889-7C4D81B6C2F1}" type="presParOf" srcId="{3DF629D4-80BF-4E9A-920F-646F49BF7066}" destId="{8FD3D966-6192-49C1-9C3A-B741688E8F4D}" srcOrd="7" destOrd="0" presId="urn:microsoft.com/office/officeart/2018/2/layout/IconCircleList"/>
    <dgm:cxn modelId="{21CB7E95-7681-4436-8C19-891CF016D2BB}" type="presParOf" srcId="{3DF629D4-80BF-4E9A-920F-646F49BF7066}" destId="{22AC9652-77CD-4611-B160-B8E227154EE4}" srcOrd="8" destOrd="0" presId="urn:microsoft.com/office/officeart/2018/2/layout/IconCircleList"/>
    <dgm:cxn modelId="{AAB6DBAA-4683-46F0-A6DF-8711FB8C2DBC}" type="presParOf" srcId="{22AC9652-77CD-4611-B160-B8E227154EE4}" destId="{E11FF67E-D75B-4302-B88C-0300AE1A9BDB}" srcOrd="0" destOrd="0" presId="urn:microsoft.com/office/officeart/2018/2/layout/IconCircleList"/>
    <dgm:cxn modelId="{9EAB2438-1928-4927-B898-878325269B60}" type="presParOf" srcId="{22AC9652-77CD-4611-B160-B8E227154EE4}" destId="{AC6356E3-E15D-4319-80BF-B6FC2128EB04}" srcOrd="1" destOrd="0" presId="urn:microsoft.com/office/officeart/2018/2/layout/IconCircleList"/>
    <dgm:cxn modelId="{714D6316-5107-4C29-B4A5-965BE10A8C8A}" type="presParOf" srcId="{22AC9652-77CD-4611-B160-B8E227154EE4}" destId="{7BCCE9EC-B2A6-44F8-8FE4-4046C0F18932}" srcOrd="2" destOrd="0" presId="urn:microsoft.com/office/officeart/2018/2/layout/IconCircleList"/>
    <dgm:cxn modelId="{B7D4D2BD-D9A6-47E2-A53E-B786B2FED0E9}" type="presParOf" srcId="{22AC9652-77CD-4611-B160-B8E227154EE4}" destId="{50082E4D-7DF6-4C6C-B4CA-3655B9141FB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83B88F-7587-E34A-8DCB-640034506BB7}" type="doc">
      <dgm:prSet loTypeId="urn:microsoft.com/office/officeart/2005/8/layout/process1" loCatId="" qsTypeId="urn:microsoft.com/office/officeart/2005/8/quickstyle/simple3" qsCatId="simple" csTypeId="urn:microsoft.com/office/officeart/2005/8/colors/colorful1" csCatId="colorful" phldr="1"/>
      <dgm:spPr/>
    </dgm:pt>
    <dgm:pt modelId="{FA4B29EB-F6B9-0443-B8E1-132E8095E381}">
      <dgm:prSet phldrT="[Text]"/>
      <dgm:spPr/>
      <dgm:t>
        <a:bodyPr/>
        <a:lstStyle/>
        <a:p>
          <a:pPr>
            <a:buSzPts val="1000"/>
            <a:buFont typeface="Symbol" pitchFamily="2" charset="2"/>
            <a:buChar char=""/>
          </a:pPr>
          <a:r>
            <a:rPr lang="en-PK" dirty="0"/>
            <a:t>Physical health refers to effective bodily functioning and freedom from illness or impairment.</a:t>
          </a:r>
          <a:endParaRPr lang="en-GB" dirty="0"/>
        </a:p>
      </dgm:t>
    </dgm:pt>
    <dgm:pt modelId="{AEC6C762-AE80-D341-9B5C-5A9C378A54CC}" type="parTrans" cxnId="{88D80E29-2DF8-A74C-AFFB-6C6378428282}">
      <dgm:prSet/>
      <dgm:spPr/>
      <dgm:t>
        <a:bodyPr/>
        <a:lstStyle/>
        <a:p>
          <a:endParaRPr lang="en-GB"/>
        </a:p>
      </dgm:t>
    </dgm:pt>
    <dgm:pt modelId="{E70F321A-82FA-D64A-AEBA-12C857733748}" type="sibTrans" cxnId="{88D80E29-2DF8-A74C-AFFB-6C6378428282}">
      <dgm:prSet/>
      <dgm:spPr/>
      <dgm:t>
        <a:bodyPr/>
        <a:lstStyle/>
        <a:p>
          <a:endParaRPr lang="en-GB"/>
        </a:p>
      </dgm:t>
    </dgm:pt>
    <dgm:pt modelId="{AD4A53A6-F3FD-D94E-81E4-5F05367B8831}">
      <dgm:prSet/>
      <dgm:spPr/>
      <dgm:t>
        <a:bodyPr/>
        <a:lstStyle/>
        <a:p>
          <a:pPr>
            <a:buSzPts val="1000"/>
            <a:buFont typeface="Symbol" pitchFamily="2" charset="2"/>
            <a:buChar char=""/>
          </a:pPr>
          <a:r>
            <a:rPr lang="en-PK" dirty="0"/>
            <a:t>Mental and emotional health refers to the ability to manage stress, think clearly, regulate emotions, and maintain psychological stability.</a:t>
          </a:r>
        </a:p>
      </dgm:t>
    </dgm:pt>
    <dgm:pt modelId="{DA55ADDB-1029-1944-BF09-BB5E8174A6B3}" type="parTrans" cxnId="{1156A7F6-DCCB-6C45-8F44-2DDA583F7C79}">
      <dgm:prSet/>
      <dgm:spPr/>
      <dgm:t>
        <a:bodyPr/>
        <a:lstStyle/>
        <a:p>
          <a:endParaRPr lang="en-GB"/>
        </a:p>
      </dgm:t>
    </dgm:pt>
    <dgm:pt modelId="{46BF4FF1-EFE4-5D43-84FD-CD402FFFE98D}" type="sibTrans" cxnId="{1156A7F6-DCCB-6C45-8F44-2DDA583F7C79}">
      <dgm:prSet/>
      <dgm:spPr/>
      <dgm:t>
        <a:bodyPr/>
        <a:lstStyle/>
        <a:p>
          <a:endParaRPr lang="en-GB"/>
        </a:p>
      </dgm:t>
    </dgm:pt>
    <dgm:pt modelId="{8E23D29F-F510-734C-8D39-2E1967EC50CF}">
      <dgm:prSet/>
      <dgm:spPr/>
      <dgm:t>
        <a:bodyPr/>
        <a:lstStyle/>
        <a:p>
          <a:pPr>
            <a:buSzPts val="1000"/>
            <a:buFont typeface="Symbol" pitchFamily="2" charset="2"/>
            <a:buChar char=""/>
          </a:pPr>
          <a:r>
            <a:rPr lang="en-PK" dirty="0"/>
            <a:t>Social wellbeing refers to the capacity to build supportive relationships and participate positively in society (Schramme, 2023).</a:t>
          </a:r>
        </a:p>
      </dgm:t>
    </dgm:pt>
    <dgm:pt modelId="{C4842D0E-52F9-8048-B868-110EA381EDF8}" type="parTrans" cxnId="{C7F9CB06-5C52-864D-8ACC-20107799B52B}">
      <dgm:prSet/>
      <dgm:spPr/>
      <dgm:t>
        <a:bodyPr/>
        <a:lstStyle/>
        <a:p>
          <a:endParaRPr lang="en-GB"/>
        </a:p>
      </dgm:t>
    </dgm:pt>
    <dgm:pt modelId="{6E35F688-4C6E-E149-9807-83B8C0A7BC63}" type="sibTrans" cxnId="{C7F9CB06-5C52-864D-8ACC-20107799B52B}">
      <dgm:prSet/>
      <dgm:spPr/>
      <dgm:t>
        <a:bodyPr/>
        <a:lstStyle/>
        <a:p>
          <a:endParaRPr lang="en-GB"/>
        </a:p>
      </dgm:t>
    </dgm:pt>
    <dgm:pt modelId="{EBB4C2CD-53C4-B340-AC7D-578B4D603754}" type="pres">
      <dgm:prSet presAssocID="{5483B88F-7587-E34A-8DCB-640034506BB7}" presName="Name0" presStyleCnt="0">
        <dgm:presLayoutVars>
          <dgm:dir/>
          <dgm:resizeHandles val="exact"/>
        </dgm:presLayoutVars>
      </dgm:prSet>
      <dgm:spPr/>
    </dgm:pt>
    <dgm:pt modelId="{5D1451B1-EA60-144E-919A-6FEF0330EC37}" type="pres">
      <dgm:prSet presAssocID="{FA4B29EB-F6B9-0443-B8E1-132E8095E381}" presName="node" presStyleLbl="node1" presStyleIdx="0" presStyleCnt="3">
        <dgm:presLayoutVars>
          <dgm:bulletEnabled val="1"/>
        </dgm:presLayoutVars>
      </dgm:prSet>
      <dgm:spPr/>
    </dgm:pt>
    <dgm:pt modelId="{1997867E-625F-4945-8006-6C9C0287DB7F}" type="pres">
      <dgm:prSet presAssocID="{E70F321A-82FA-D64A-AEBA-12C857733748}" presName="sibTrans" presStyleLbl="sibTrans2D1" presStyleIdx="0" presStyleCnt="2"/>
      <dgm:spPr/>
    </dgm:pt>
    <dgm:pt modelId="{2AACD378-EC69-B545-BD5C-B6FDF0B533B3}" type="pres">
      <dgm:prSet presAssocID="{E70F321A-82FA-D64A-AEBA-12C857733748}" presName="connectorText" presStyleLbl="sibTrans2D1" presStyleIdx="0" presStyleCnt="2"/>
      <dgm:spPr/>
    </dgm:pt>
    <dgm:pt modelId="{F7CA8070-4B90-1C4B-ABAA-E4C63165166D}" type="pres">
      <dgm:prSet presAssocID="{AD4A53A6-F3FD-D94E-81E4-5F05367B8831}" presName="node" presStyleLbl="node1" presStyleIdx="1" presStyleCnt="3">
        <dgm:presLayoutVars>
          <dgm:bulletEnabled val="1"/>
        </dgm:presLayoutVars>
      </dgm:prSet>
      <dgm:spPr/>
    </dgm:pt>
    <dgm:pt modelId="{712A5034-FC50-F845-9D1B-90ABA44934C8}" type="pres">
      <dgm:prSet presAssocID="{46BF4FF1-EFE4-5D43-84FD-CD402FFFE98D}" presName="sibTrans" presStyleLbl="sibTrans2D1" presStyleIdx="1" presStyleCnt="2"/>
      <dgm:spPr/>
    </dgm:pt>
    <dgm:pt modelId="{E16F0A1C-2E9F-F44F-A0AB-5C95AD62F5CB}" type="pres">
      <dgm:prSet presAssocID="{46BF4FF1-EFE4-5D43-84FD-CD402FFFE98D}" presName="connectorText" presStyleLbl="sibTrans2D1" presStyleIdx="1" presStyleCnt="2"/>
      <dgm:spPr/>
    </dgm:pt>
    <dgm:pt modelId="{9B9F4265-2FAF-8E41-9BED-A91964C6A84D}" type="pres">
      <dgm:prSet presAssocID="{8E23D29F-F510-734C-8D39-2E1967EC50CF}" presName="node" presStyleLbl="node1" presStyleIdx="2" presStyleCnt="3">
        <dgm:presLayoutVars>
          <dgm:bulletEnabled val="1"/>
        </dgm:presLayoutVars>
      </dgm:prSet>
      <dgm:spPr/>
    </dgm:pt>
  </dgm:ptLst>
  <dgm:cxnLst>
    <dgm:cxn modelId="{C7F9CB06-5C52-864D-8ACC-20107799B52B}" srcId="{5483B88F-7587-E34A-8DCB-640034506BB7}" destId="{8E23D29F-F510-734C-8D39-2E1967EC50CF}" srcOrd="2" destOrd="0" parTransId="{C4842D0E-52F9-8048-B868-110EA381EDF8}" sibTransId="{6E35F688-4C6E-E149-9807-83B8C0A7BC63}"/>
    <dgm:cxn modelId="{A308C509-710C-AD4E-9868-2BB21F8CBE5E}" type="presOf" srcId="{46BF4FF1-EFE4-5D43-84FD-CD402FFFE98D}" destId="{712A5034-FC50-F845-9D1B-90ABA44934C8}" srcOrd="0" destOrd="0" presId="urn:microsoft.com/office/officeart/2005/8/layout/process1"/>
    <dgm:cxn modelId="{88D80E29-2DF8-A74C-AFFB-6C6378428282}" srcId="{5483B88F-7587-E34A-8DCB-640034506BB7}" destId="{FA4B29EB-F6B9-0443-B8E1-132E8095E381}" srcOrd="0" destOrd="0" parTransId="{AEC6C762-AE80-D341-9B5C-5A9C378A54CC}" sibTransId="{E70F321A-82FA-D64A-AEBA-12C857733748}"/>
    <dgm:cxn modelId="{3DEEBC3C-CDCF-B24D-A664-D72E55299EDF}" type="presOf" srcId="{8E23D29F-F510-734C-8D39-2E1967EC50CF}" destId="{9B9F4265-2FAF-8E41-9BED-A91964C6A84D}" srcOrd="0" destOrd="0" presId="urn:microsoft.com/office/officeart/2005/8/layout/process1"/>
    <dgm:cxn modelId="{813E9173-688D-7641-B6AA-D0FA596B9CA6}" type="presOf" srcId="{E70F321A-82FA-D64A-AEBA-12C857733748}" destId="{1997867E-625F-4945-8006-6C9C0287DB7F}" srcOrd="0" destOrd="0" presId="urn:microsoft.com/office/officeart/2005/8/layout/process1"/>
    <dgm:cxn modelId="{FDA07678-A620-274A-94FF-553FF6681C53}" type="presOf" srcId="{AD4A53A6-F3FD-D94E-81E4-5F05367B8831}" destId="{F7CA8070-4B90-1C4B-ABAA-E4C63165166D}" srcOrd="0" destOrd="0" presId="urn:microsoft.com/office/officeart/2005/8/layout/process1"/>
    <dgm:cxn modelId="{1A8C7879-8FA7-284A-AFA9-667F9131C5A4}" type="presOf" srcId="{FA4B29EB-F6B9-0443-B8E1-132E8095E381}" destId="{5D1451B1-EA60-144E-919A-6FEF0330EC37}" srcOrd="0" destOrd="0" presId="urn:microsoft.com/office/officeart/2005/8/layout/process1"/>
    <dgm:cxn modelId="{6A27987E-6CE0-AF43-B41F-7D2CA2023C1F}" type="presOf" srcId="{5483B88F-7587-E34A-8DCB-640034506BB7}" destId="{EBB4C2CD-53C4-B340-AC7D-578B4D603754}" srcOrd="0" destOrd="0" presId="urn:microsoft.com/office/officeart/2005/8/layout/process1"/>
    <dgm:cxn modelId="{7E0F5E85-BCED-4140-8094-E0DD7289307A}" type="presOf" srcId="{E70F321A-82FA-D64A-AEBA-12C857733748}" destId="{2AACD378-EC69-B545-BD5C-B6FDF0B533B3}" srcOrd="1" destOrd="0" presId="urn:microsoft.com/office/officeart/2005/8/layout/process1"/>
    <dgm:cxn modelId="{8E0A46AD-FA84-034B-B5D0-BB45BE58BA37}" type="presOf" srcId="{46BF4FF1-EFE4-5D43-84FD-CD402FFFE98D}" destId="{E16F0A1C-2E9F-F44F-A0AB-5C95AD62F5CB}" srcOrd="1" destOrd="0" presId="urn:microsoft.com/office/officeart/2005/8/layout/process1"/>
    <dgm:cxn modelId="{1156A7F6-DCCB-6C45-8F44-2DDA583F7C79}" srcId="{5483B88F-7587-E34A-8DCB-640034506BB7}" destId="{AD4A53A6-F3FD-D94E-81E4-5F05367B8831}" srcOrd="1" destOrd="0" parTransId="{DA55ADDB-1029-1944-BF09-BB5E8174A6B3}" sibTransId="{46BF4FF1-EFE4-5D43-84FD-CD402FFFE98D}"/>
    <dgm:cxn modelId="{0D7A1FC5-7565-8141-9D47-04307EAE9E5B}" type="presParOf" srcId="{EBB4C2CD-53C4-B340-AC7D-578B4D603754}" destId="{5D1451B1-EA60-144E-919A-6FEF0330EC37}" srcOrd="0" destOrd="0" presId="urn:microsoft.com/office/officeart/2005/8/layout/process1"/>
    <dgm:cxn modelId="{3486A151-0FCF-0D42-AC62-EC1F7BAB9F49}" type="presParOf" srcId="{EBB4C2CD-53C4-B340-AC7D-578B4D603754}" destId="{1997867E-625F-4945-8006-6C9C0287DB7F}" srcOrd="1" destOrd="0" presId="urn:microsoft.com/office/officeart/2005/8/layout/process1"/>
    <dgm:cxn modelId="{8D4B1046-B8FF-764C-9446-E649F41516DF}" type="presParOf" srcId="{1997867E-625F-4945-8006-6C9C0287DB7F}" destId="{2AACD378-EC69-B545-BD5C-B6FDF0B533B3}" srcOrd="0" destOrd="0" presId="urn:microsoft.com/office/officeart/2005/8/layout/process1"/>
    <dgm:cxn modelId="{6D14DF6D-A523-8948-BB91-6ECC7BB3FAAD}" type="presParOf" srcId="{EBB4C2CD-53C4-B340-AC7D-578B4D603754}" destId="{F7CA8070-4B90-1C4B-ABAA-E4C63165166D}" srcOrd="2" destOrd="0" presId="urn:microsoft.com/office/officeart/2005/8/layout/process1"/>
    <dgm:cxn modelId="{B26278BF-4601-4E42-AC01-4B458018B40B}" type="presParOf" srcId="{EBB4C2CD-53C4-B340-AC7D-578B4D603754}" destId="{712A5034-FC50-F845-9D1B-90ABA44934C8}" srcOrd="3" destOrd="0" presId="urn:microsoft.com/office/officeart/2005/8/layout/process1"/>
    <dgm:cxn modelId="{3DBC84B9-6BE1-524A-B4BD-7139AA348E7B}" type="presParOf" srcId="{712A5034-FC50-F845-9D1B-90ABA44934C8}" destId="{E16F0A1C-2E9F-F44F-A0AB-5C95AD62F5CB}" srcOrd="0" destOrd="0" presId="urn:microsoft.com/office/officeart/2005/8/layout/process1"/>
    <dgm:cxn modelId="{8F7FD14E-652C-8646-855F-A1F406DBC9A9}" type="presParOf" srcId="{EBB4C2CD-53C4-B340-AC7D-578B4D603754}" destId="{9B9F4265-2FAF-8E41-9BED-A91964C6A84D}"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08330C-A5F1-9C48-AB6A-38641DB69CC1}" type="doc">
      <dgm:prSet loTypeId="urn:microsoft.com/office/officeart/2005/8/layout/hList1" loCatId="" qsTypeId="urn:microsoft.com/office/officeart/2005/8/quickstyle/simple3" qsCatId="simple" csTypeId="urn:microsoft.com/office/officeart/2005/8/colors/colorful1" csCatId="colorful" phldr="1"/>
      <dgm:spPr/>
      <dgm:t>
        <a:bodyPr/>
        <a:lstStyle/>
        <a:p>
          <a:endParaRPr lang="en-GB"/>
        </a:p>
      </dgm:t>
    </dgm:pt>
    <dgm:pt modelId="{3CB7AFBA-3001-9A42-9DF4-1702E37D6894}">
      <dgm:prSet phldrT="[Text]"/>
      <dgm:spPr/>
      <dgm:t>
        <a:bodyPr/>
        <a:lstStyle/>
        <a:p>
          <a:pPr rtl="0"/>
          <a:r>
            <a:rPr lang="en-GB" b="1" dirty="0"/>
            <a:t>Strengths</a:t>
          </a:r>
          <a:r>
            <a:rPr lang="en-GB" dirty="0"/>
            <a:t> </a:t>
          </a:r>
        </a:p>
      </dgm:t>
    </dgm:pt>
    <dgm:pt modelId="{65AD370A-5912-6941-B828-2548B25DCAE8}" type="parTrans" cxnId="{6440BAF6-9456-654B-9734-F88AEDE0681B}">
      <dgm:prSet/>
      <dgm:spPr/>
      <dgm:t>
        <a:bodyPr/>
        <a:lstStyle/>
        <a:p>
          <a:endParaRPr lang="en-GB"/>
        </a:p>
      </dgm:t>
    </dgm:pt>
    <dgm:pt modelId="{FB06916F-8779-824F-BFD8-25FEAF71EE2B}" type="sibTrans" cxnId="{6440BAF6-9456-654B-9734-F88AEDE0681B}">
      <dgm:prSet/>
      <dgm:spPr/>
      <dgm:t>
        <a:bodyPr/>
        <a:lstStyle/>
        <a:p>
          <a:endParaRPr lang="en-GB"/>
        </a:p>
      </dgm:t>
    </dgm:pt>
    <dgm:pt modelId="{BF0EB9AD-F22D-DA4D-8E3E-9FA4538E0940}">
      <dgm:prSet phldrT="[Text]"/>
      <dgm:spPr/>
      <dgm:t>
        <a:bodyPr/>
        <a:lstStyle/>
        <a:p>
          <a:pPr>
            <a:buNone/>
          </a:pPr>
          <a:r>
            <a:rPr lang="en-PK" dirty="0"/>
            <a:t>Validates mental health, social needs and prevention as core priorities in service design, not optional extras</a:t>
          </a:r>
          <a:endParaRPr lang="en-GB" dirty="0"/>
        </a:p>
      </dgm:t>
    </dgm:pt>
    <dgm:pt modelId="{08F420D7-49DA-3E4D-BE56-CE07C96FFC56}" type="parTrans" cxnId="{3C7E6120-6B91-424E-9F5D-67C5584DB5F0}">
      <dgm:prSet/>
      <dgm:spPr/>
      <dgm:t>
        <a:bodyPr/>
        <a:lstStyle/>
        <a:p>
          <a:endParaRPr lang="en-GB"/>
        </a:p>
      </dgm:t>
    </dgm:pt>
    <dgm:pt modelId="{06B7A819-06FD-6A4A-A4AA-A9B1D1F4EB28}" type="sibTrans" cxnId="{3C7E6120-6B91-424E-9F5D-67C5584DB5F0}">
      <dgm:prSet/>
      <dgm:spPr/>
      <dgm:t>
        <a:bodyPr/>
        <a:lstStyle/>
        <a:p>
          <a:endParaRPr lang="en-GB"/>
        </a:p>
      </dgm:t>
    </dgm:pt>
    <dgm:pt modelId="{DC13E3F0-F50F-1646-8879-7049674E0A4F}">
      <dgm:prSet phldrT="[Text]"/>
      <dgm:spPr/>
      <dgm:t>
        <a:bodyPr/>
        <a:lstStyle/>
        <a:p>
          <a:pPr rtl="0"/>
          <a:r>
            <a:rPr lang="en-GB" b="1" dirty="0"/>
            <a:t>Limitations</a:t>
          </a:r>
        </a:p>
      </dgm:t>
    </dgm:pt>
    <dgm:pt modelId="{C7F39F53-4E5B-4741-BDB4-56B79AE10519}" type="parTrans" cxnId="{D3A8C1CF-A452-3941-A10D-F5AC39353E11}">
      <dgm:prSet/>
      <dgm:spPr/>
      <dgm:t>
        <a:bodyPr/>
        <a:lstStyle/>
        <a:p>
          <a:endParaRPr lang="en-GB"/>
        </a:p>
      </dgm:t>
    </dgm:pt>
    <dgm:pt modelId="{C290EED0-C5BB-5447-A833-60685BCF308B}" type="sibTrans" cxnId="{D3A8C1CF-A452-3941-A10D-F5AC39353E11}">
      <dgm:prSet/>
      <dgm:spPr/>
      <dgm:t>
        <a:bodyPr/>
        <a:lstStyle/>
        <a:p>
          <a:endParaRPr lang="en-GB"/>
        </a:p>
      </dgm:t>
    </dgm:pt>
    <dgm:pt modelId="{E027ED2A-21BD-384A-964A-106170C0146B}">
      <dgm:prSet phldrT="[Text]"/>
      <dgm:spPr/>
      <dgm:t>
        <a:bodyPr/>
        <a:lstStyle/>
        <a:p>
          <a:pPr>
            <a:buSzPts val="1000"/>
            <a:buFont typeface="Symbol" pitchFamily="2" charset="2"/>
            <a:buChar char=""/>
          </a:pPr>
          <a:r>
            <a:rPr lang="en-PK" dirty="0"/>
            <a:t>Complete wellbeing is hard to measure and deliver with limited resources.</a:t>
          </a:r>
          <a:endParaRPr lang="en-GB" dirty="0"/>
        </a:p>
      </dgm:t>
    </dgm:pt>
    <dgm:pt modelId="{AAD6514D-69D1-BE4A-8889-5C0D53146F75}" type="parTrans" cxnId="{C7F9A155-DB3F-8949-B4D5-96E03A2E1055}">
      <dgm:prSet/>
      <dgm:spPr/>
      <dgm:t>
        <a:bodyPr/>
        <a:lstStyle/>
        <a:p>
          <a:endParaRPr lang="en-GB"/>
        </a:p>
      </dgm:t>
    </dgm:pt>
    <dgm:pt modelId="{09F173C3-422A-BB44-9250-25B6065D1246}" type="sibTrans" cxnId="{C7F9A155-DB3F-8949-B4D5-96E03A2E1055}">
      <dgm:prSet/>
      <dgm:spPr/>
      <dgm:t>
        <a:bodyPr/>
        <a:lstStyle/>
        <a:p>
          <a:endParaRPr lang="en-GB"/>
        </a:p>
      </dgm:t>
    </dgm:pt>
    <dgm:pt modelId="{63A8F23B-EF07-544D-AE6D-FA664A8CDAAD}">
      <dgm:prSet/>
      <dgm:spPr/>
      <dgm:t>
        <a:bodyPr/>
        <a:lstStyle/>
        <a:p>
          <a:pPr>
            <a:buSzPts val="1000"/>
            <a:buFont typeface="Symbol" pitchFamily="2" charset="2"/>
            <a:buChar char=""/>
          </a:pPr>
          <a:r>
            <a:rPr lang="en-PK" dirty="0"/>
            <a:t>It can widen healthcare’s role into social issues without funding, risking medicalising social problems (Pilgrim, 2015).</a:t>
          </a:r>
        </a:p>
      </dgm:t>
    </dgm:pt>
    <dgm:pt modelId="{D7AE767B-E0E7-B648-888A-4EEE3BB05C69}" type="parTrans" cxnId="{B5B2FC7E-F0F8-2147-BDD0-15CFBE4F6FD3}">
      <dgm:prSet/>
      <dgm:spPr/>
      <dgm:t>
        <a:bodyPr/>
        <a:lstStyle/>
        <a:p>
          <a:endParaRPr lang="en-GB"/>
        </a:p>
      </dgm:t>
    </dgm:pt>
    <dgm:pt modelId="{49FC9F71-B2B8-2F47-B402-070A73E2E72F}" type="sibTrans" cxnId="{B5B2FC7E-F0F8-2147-BDD0-15CFBE4F6FD3}">
      <dgm:prSet/>
      <dgm:spPr/>
      <dgm:t>
        <a:bodyPr/>
        <a:lstStyle/>
        <a:p>
          <a:endParaRPr lang="en-GB"/>
        </a:p>
      </dgm:t>
    </dgm:pt>
    <dgm:pt modelId="{41406DB1-9BB3-1F44-B089-B36E724357C3}" type="pres">
      <dgm:prSet presAssocID="{CF08330C-A5F1-9C48-AB6A-38641DB69CC1}" presName="Name0" presStyleCnt="0">
        <dgm:presLayoutVars>
          <dgm:dir/>
          <dgm:animLvl val="lvl"/>
          <dgm:resizeHandles val="exact"/>
        </dgm:presLayoutVars>
      </dgm:prSet>
      <dgm:spPr/>
    </dgm:pt>
    <dgm:pt modelId="{84E5E810-0EDA-C946-B172-D2332E281CBC}" type="pres">
      <dgm:prSet presAssocID="{3CB7AFBA-3001-9A42-9DF4-1702E37D6894}" presName="composite" presStyleCnt="0"/>
      <dgm:spPr/>
    </dgm:pt>
    <dgm:pt modelId="{DC8F44FE-C423-E148-9217-650ED75C7B36}" type="pres">
      <dgm:prSet presAssocID="{3CB7AFBA-3001-9A42-9DF4-1702E37D6894}" presName="parTx" presStyleLbl="alignNode1" presStyleIdx="0" presStyleCnt="2">
        <dgm:presLayoutVars>
          <dgm:chMax val="0"/>
          <dgm:chPref val="0"/>
          <dgm:bulletEnabled val="1"/>
        </dgm:presLayoutVars>
      </dgm:prSet>
      <dgm:spPr/>
    </dgm:pt>
    <dgm:pt modelId="{D59CB532-F4D6-4740-AE9F-713C66E16E20}" type="pres">
      <dgm:prSet presAssocID="{3CB7AFBA-3001-9A42-9DF4-1702E37D6894}" presName="desTx" presStyleLbl="alignAccFollowNode1" presStyleIdx="0" presStyleCnt="2">
        <dgm:presLayoutVars>
          <dgm:bulletEnabled val="1"/>
        </dgm:presLayoutVars>
      </dgm:prSet>
      <dgm:spPr/>
    </dgm:pt>
    <dgm:pt modelId="{2DC376DE-116C-E74E-8431-7C4A6EF84705}" type="pres">
      <dgm:prSet presAssocID="{FB06916F-8779-824F-BFD8-25FEAF71EE2B}" presName="space" presStyleCnt="0"/>
      <dgm:spPr/>
    </dgm:pt>
    <dgm:pt modelId="{68BA55B2-9652-3C45-964E-8614B4321989}" type="pres">
      <dgm:prSet presAssocID="{DC13E3F0-F50F-1646-8879-7049674E0A4F}" presName="composite" presStyleCnt="0"/>
      <dgm:spPr/>
    </dgm:pt>
    <dgm:pt modelId="{4F5498A4-B4FC-ED40-8878-CB268B9254B1}" type="pres">
      <dgm:prSet presAssocID="{DC13E3F0-F50F-1646-8879-7049674E0A4F}" presName="parTx" presStyleLbl="alignNode1" presStyleIdx="1" presStyleCnt="2">
        <dgm:presLayoutVars>
          <dgm:chMax val="0"/>
          <dgm:chPref val="0"/>
          <dgm:bulletEnabled val="1"/>
        </dgm:presLayoutVars>
      </dgm:prSet>
      <dgm:spPr/>
    </dgm:pt>
    <dgm:pt modelId="{33F0647B-86EB-4849-AF48-583A6081C529}" type="pres">
      <dgm:prSet presAssocID="{DC13E3F0-F50F-1646-8879-7049674E0A4F}" presName="desTx" presStyleLbl="alignAccFollowNode1" presStyleIdx="1" presStyleCnt="2">
        <dgm:presLayoutVars>
          <dgm:bulletEnabled val="1"/>
        </dgm:presLayoutVars>
      </dgm:prSet>
      <dgm:spPr/>
    </dgm:pt>
  </dgm:ptLst>
  <dgm:cxnLst>
    <dgm:cxn modelId="{6695470D-3363-DE45-A96D-F9B73DDFEE11}" type="presOf" srcId="{CF08330C-A5F1-9C48-AB6A-38641DB69CC1}" destId="{41406DB1-9BB3-1F44-B089-B36E724357C3}" srcOrd="0" destOrd="0" presId="urn:microsoft.com/office/officeart/2005/8/layout/hList1"/>
    <dgm:cxn modelId="{3C7E6120-6B91-424E-9F5D-67C5584DB5F0}" srcId="{3CB7AFBA-3001-9A42-9DF4-1702E37D6894}" destId="{BF0EB9AD-F22D-DA4D-8E3E-9FA4538E0940}" srcOrd="0" destOrd="0" parTransId="{08F420D7-49DA-3E4D-BE56-CE07C96FFC56}" sibTransId="{06B7A819-06FD-6A4A-A4AA-A9B1D1F4EB28}"/>
    <dgm:cxn modelId="{80D5C735-B07F-6A40-960D-E7B726E00D2E}" type="presOf" srcId="{3CB7AFBA-3001-9A42-9DF4-1702E37D6894}" destId="{DC8F44FE-C423-E148-9217-650ED75C7B36}" srcOrd="0" destOrd="0" presId="urn:microsoft.com/office/officeart/2005/8/layout/hList1"/>
    <dgm:cxn modelId="{64C2D068-F95F-B247-98F0-BFB17C281A69}" type="presOf" srcId="{E027ED2A-21BD-384A-964A-106170C0146B}" destId="{33F0647B-86EB-4849-AF48-583A6081C529}" srcOrd="0" destOrd="0" presId="urn:microsoft.com/office/officeart/2005/8/layout/hList1"/>
    <dgm:cxn modelId="{C7F9A155-DB3F-8949-B4D5-96E03A2E1055}" srcId="{DC13E3F0-F50F-1646-8879-7049674E0A4F}" destId="{E027ED2A-21BD-384A-964A-106170C0146B}" srcOrd="0" destOrd="0" parTransId="{AAD6514D-69D1-BE4A-8889-5C0D53146F75}" sibTransId="{09F173C3-422A-BB44-9250-25B6065D1246}"/>
    <dgm:cxn modelId="{B5B2FC7E-F0F8-2147-BDD0-15CFBE4F6FD3}" srcId="{DC13E3F0-F50F-1646-8879-7049674E0A4F}" destId="{63A8F23B-EF07-544D-AE6D-FA664A8CDAAD}" srcOrd="1" destOrd="0" parTransId="{D7AE767B-E0E7-B648-888A-4EEE3BB05C69}" sibTransId="{49FC9F71-B2B8-2F47-B402-070A73E2E72F}"/>
    <dgm:cxn modelId="{054ED383-BA7F-D646-B0A2-0FD3640FEC4C}" type="presOf" srcId="{BF0EB9AD-F22D-DA4D-8E3E-9FA4538E0940}" destId="{D59CB532-F4D6-4740-AE9F-713C66E16E20}" srcOrd="0" destOrd="0" presId="urn:microsoft.com/office/officeart/2005/8/layout/hList1"/>
    <dgm:cxn modelId="{1D3ECE99-8F9D-164D-90D7-9491A6E6C560}" type="presOf" srcId="{63A8F23B-EF07-544D-AE6D-FA664A8CDAAD}" destId="{33F0647B-86EB-4849-AF48-583A6081C529}" srcOrd="0" destOrd="1" presId="urn:microsoft.com/office/officeart/2005/8/layout/hList1"/>
    <dgm:cxn modelId="{D3A8C1CF-A452-3941-A10D-F5AC39353E11}" srcId="{CF08330C-A5F1-9C48-AB6A-38641DB69CC1}" destId="{DC13E3F0-F50F-1646-8879-7049674E0A4F}" srcOrd="1" destOrd="0" parTransId="{C7F39F53-4E5B-4741-BDB4-56B79AE10519}" sibTransId="{C290EED0-C5BB-5447-A833-60685BCF308B}"/>
    <dgm:cxn modelId="{DAB76EE5-BF6C-0E4B-839D-94F506071875}" type="presOf" srcId="{DC13E3F0-F50F-1646-8879-7049674E0A4F}" destId="{4F5498A4-B4FC-ED40-8878-CB268B9254B1}" srcOrd="0" destOrd="0" presId="urn:microsoft.com/office/officeart/2005/8/layout/hList1"/>
    <dgm:cxn modelId="{6440BAF6-9456-654B-9734-F88AEDE0681B}" srcId="{CF08330C-A5F1-9C48-AB6A-38641DB69CC1}" destId="{3CB7AFBA-3001-9A42-9DF4-1702E37D6894}" srcOrd="0" destOrd="0" parTransId="{65AD370A-5912-6941-B828-2548B25DCAE8}" sibTransId="{FB06916F-8779-824F-BFD8-25FEAF71EE2B}"/>
    <dgm:cxn modelId="{A8E096A1-27F7-4440-9F1A-DECBFE6343DB}" type="presParOf" srcId="{41406DB1-9BB3-1F44-B089-B36E724357C3}" destId="{84E5E810-0EDA-C946-B172-D2332E281CBC}" srcOrd="0" destOrd="0" presId="urn:microsoft.com/office/officeart/2005/8/layout/hList1"/>
    <dgm:cxn modelId="{095590E2-D42A-214A-AC0F-FF129C53B859}" type="presParOf" srcId="{84E5E810-0EDA-C946-B172-D2332E281CBC}" destId="{DC8F44FE-C423-E148-9217-650ED75C7B36}" srcOrd="0" destOrd="0" presId="urn:microsoft.com/office/officeart/2005/8/layout/hList1"/>
    <dgm:cxn modelId="{8F042582-61C0-8F4C-9702-84D34F542B29}" type="presParOf" srcId="{84E5E810-0EDA-C946-B172-D2332E281CBC}" destId="{D59CB532-F4D6-4740-AE9F-713C66E16E20}" srcOrd="1" destOrd="0" presId="urn:microsoft.com/office/officeart/2005/8/layout/hList1"/>
    <dgm:cxn modelId="{0BBD1E71-C178-834A-A9C1-81C4E1C9FCFB}" type="presParOf" srcId="{41406DB1-9BB3-1F44-B089-B36E724357C3}" destId="{2DC376DE-116C-E74E-8431-7C4A6EF84705}" srcOrd="1" destOrd="0" presId="urn:microsoft.com/office/officeart/2005/8/layout/hList1"/>
    <dgm:cxn modelId="{7501ACC6-744E-F24C-861F-C8D315FA229D}" type="presParOf" srcId="{41406DB1-9BB3-1F44-B089-B36E724357C3}" destId="{68BA55B2-9652-3C45-964E-8614B4321989}" srcOrd="2" destOrd="0" presId="urn:microsoft.com/office/officeart/2005/8/layout/hList1"/>
    <dgm:cxn modelId="{0A586DB7-3D42-9C4C-B550-2B774D667D55}" type="presParOf" srcId="{68BA55B2-9652-3C45-964E-8614B4321989}" destId="{4F5498A4-B4FC-ED40-8878-CB268B9254B1}" srcOrd="0" destOrd="0" presId="urn:microsoft.com/office/officeart/2005/8/layout/hList1"/>
    <dgm:cxn modelId="{0B6F9CE3-998E-354A-AE7B-1CA62FA1F491}" type="presParOf" srcId="{68BA55B2-9652-3C45-964E-8614B4321989}" destId="{33F0647B-86EB-4849-AF48-583A6081C529}"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196BB2-1565-E644-9494-866503AAA129}" type="doc">
      <dgm:prSet loTypeId="urn:microsoft.com/office/officeart/2005/8/layout/hierarchy3" loCatId="" qsTypeId="urn:microsoft.com/office/officeart/2005/8/quickstyle/simple1" qsCatId="simple" csTypeId="urn:microsoft.com/office/officeart/2005/8/colors/accent1_2" csCatId="accent1" phldr="1"/>
      <dgm:spPr/>
      <dgm:t>
        <a:bodyPr/>
        <a:lstStyle/>
        <a:p>
          <a:endParaRPr lang="en-GB"/>
        </a:p>
      </dgm:t>
    </dgm:pt>
    <dgm:pt modelId="{B2B6E6C7-AED3-C742-B783-0EDE1DC0250B}">
      <dgm:prSet phldrT="[Text]"/>
      <dgm:spPr/>
      <dgm:t>
        <a:bodyPr/>
        <a:lstStyle/>
        <a:p>
          <a:pPr>
            <a:buSzPts val="1000"/>
            <a:buFont typeface="Symbol" pitchFamily="2" charset="2"/>
            <a:buChar char=""/>
          </a:pPr>
          <a:r>
            <a:rPr lang="en-PK"/>
            <a:t>Wellbeing is multidimensional, combining:</a:t>
          </a:r>
          <a:endParaRPr lang="en-GB"/>
        </a:p>
      </dgm:t>
    </dgm:pt>
    <dgm:pt modelId="{4CBAEA54-616C-BC47-A503-7D1B18A25D0E}" type="parTrans" cxnId="{D9F81547-24B7-8C4D-A722-F901966377A3}">
      <dgm:prSet/>
      <dgm:spPr/>
      <dgm:t>
        <a:bodyPr/>
        <a:lstStyle/>
        <a:p>
          <a:endParaRPr lang="en-GB"/>
        </a:p>
      </dgm:t>
    </dgm:pt>
    <dgm:pt modelId="{53F0324B-7D26-FE43-81A2-96170D40A033}" type="sibTrans" cxnId="{D9F81547-24B7-8C4D-A722-F901966377A3}">
      <dgm:prSet/>
      <dgm:spPr/>
      <dgm:t>
        <a:bodyPr/>
        <a:lstStyle/>
        <a:p>
          <a:endParaRPr lang="en-GB"/>
        </a:p>
      </dgm:t>
    </dgm:pt>
    <dgm:pt modelId="{E3EF3686-923B-C141-89D9-1CE884479E04}">
      <dgm:prSet phldrT="[Text]"/>
      <dgm:spPr/>
      <dgm:t>
        <a:bodyPr/>
        <a:lstStyle/>
        <a:p>
          <a:pPr>
            <a:buSzPts val="1000"/>
            <a:buFont typeface="Courier New" panose="02070309020205020404" pitchFamily="49" charset="0"/>
            <a:buChar char="o"/>
          </a:pPr>
          <a:r>
            <a:rPr lang="en-PK" dirty="0"/>
            <a:t>Subjective experience (life satisfaction, happiness, anxiety, sense of purpose)</a:t>
          </a:r>
          <a:endParaRPr lang="en-GB" dirty="0"/>
        </a:p>
      </dgm:t>
    </dgm:pt>
    <dgm:pt modelId="{199636FB-A2F5-5C40-AB1F-9C884526468B}" type="parTrans" cxnId="{75D661F7-3889-FE45-B763-4963FF152E12}">
      <dgm:prSet/>
      <dgm:spPr/>
      <dgm:t>
        <a:bodyPr/>
        <a:lstStyle/>
        <a:p>
          <a:endParaRPr lang="en-GB"/>
        </a:p>
      </dgm:t>
    </dgm:pt>
    <dgm:pt modelId="{5E950DCF-4191-264C-B139-D8624A974CBA}" type="sibTrans" cxnId="{75D661F7-3889-FE45-B763-4963FF152E12}">
      <dgm:prSet/>
      <dgm:spPr/>
      <dgm:t>
        <a:bodyPr/>
        <a:lstStyle/>
        <a:p>
          <a:endParaRPr lang="en-GB"/>
        </a:p>
      </dgm:t>
    </dgm:pt>
    <dgm:pt modelId="{02750956-8392-8344-8933-3D01FF56B06E}">
      <dgm:prSet phldrT="[Text]"/>
      <dgm:spPr/>
      <dgm:t>
        <a:bodyPr/>
        <a:lstStyle/>
        <a:p>
          <a:pPr>
            <a:buSzPts val="1000"/>
            <a:buFont typeface="Courier New" panose="02070309020205020404" pitchFamily="49" charset="0"/>
            <a:buChar char="o"/>
          </a:pPr>
          <a:r>
            <a:rPr lang="en-PK" dirty="0"/>
            <a:t>Objective conditions (income, housing quality, safety, education, relationships, environment) (Livingston, Jackson-Nevels and Reddy, 2022)</a:t>
          </a:r>
          <a:endParaRPr lang="en-GB" dirty="0"/>
        </a:p>
      </dgm:t>
    </dgm:pt>
    <dgm:pt modelId="{BADE31FC-81B0-DE48-AF42-C4EF8BDB668D}" type="parTrans" cxnId="{0D89D7EC-E262-BA47-9667-1A18FD7B5BE3}">
      <dgm:prSet/>
      <dgm:spPr/>
      <dgm:t>
        <a:bodyPr/>
        <a:lstStyle/>
        <a:p>
          <a:endParaRPr lang="en-GB"/>
        </a:p>
      </dgm:t>
    </dgm:pt>
    <dgm:pt modelId="{7BDB2FEC-4999-0C46-86A8-1E57B2916BAD}" type="sibTrans" cxnId="{0D89D7EC-E262-BA47-9667-1A18FD7B5BE3}">
      <dgm:prSet/>
      <dgm:spPr/>
      <dgm:t>
        <a:bodyPr/>
        <a:lstStyle/>
        <a:p>
          <a:endParaRPr lang="en-GB"/>
        </a:p>
      </dgm:t>
    </dgm:pt>
    <dgm:pt modelId="{3EE7F18E-FD77-EB4C-BD25-29F477574D32}" type="pres">
      <dgm:prSet presAssocID="{94196BB2-1565-E644-9494-866503AAA129}" presName="diagram" presStyleCnt="0">
        <dgm:presLayoutVars>
          <dgm:chPref val="1"/>
          <dgm:dir/>
          <dgm:animOne val="branch"/>
          <dgm:animLvl val="lvl"/>
          <dgm:resizeHandles/>
        </dgm:presLayoutVars>
      </dgm:prSet>
      <dgm:spPr/>
    </dgm:pt>
    <dgm:pt modelId="{7E12B937-7C35-2446-9235-89B6322CB9E7}" type="pres">
      <dgm:prSet presAssocID="{B2B6E6C7-AED3-C742-B783-0EDE1DC0250B}" presName="root" presStyleCnt="0"/>
      <dgm:spPr/>
    </dgm:pt>
    <dgm:pt modelId="{8CE3DD82-CDDD-544D-ABE7-398DE385E1EF}" type="pres">
      <dgm:prSet presAssocID="{B2B6E6C7-AED3-C742-B783-0EDE1DC0250B}" presName="rootComposite" presStyleCnt="0"/>
      <dgm:spPr/>
    </dgm:pt>
    <dgm:pt modelId="{D8CE5DF6-A521-854A-98BA-AF2E982B0639}" type="pres">
      <dgm:prSet presAssocID="{B2B6E6C7-AED3-C742-B783-0EDE1DC0250B}" presName="rootText" presStyleLbl="node1" presStyleIdx="0" presStyleCnt="1"/>
      <dgm:spPr/>
    </dgm:pt>
    <dgm:pt modelId="{C4913489-63AF-4B44-A49F-278EB5DDAA74}" type="pres">
      <dgm:prSet presAssocID="{B2B6E6C7-AED3-C742-B783-0EDE1DC0250B}" presName="rootConnector" presStyleLbl="node1" presStyleIdx="0" presStyleCnt="1"/>
      <dgm:spPr/>
    </dgm:pt>
    <dgm:pt modelId="{DEA23B9A-6009-BA42-B1B2-98C72D4A929A}" type="pres">
      <dgm:prSet presAssocID="{B2B6E6C7-AED3-C742-B783-0EDE1DC0250B}" presName="childShape" presStyleCnt="0"/>
      <dgm:spPr/>
    </dgm:pt>
    <dgm:pt modelId="{7A6307D5-8D8F-9243-A52F-8A8FD90698A9}" type="pres">
      <dgm:prSet presAssocID="{199636FB-A2F5-5C40-AB1F-9C884526468B}" presName="Name13" presStyleLbl="parChTrans1D2" presStyleIdx="0" presStyleCnt="2"/>
      <dgm:spPr/>
    </dgm:pt>
    <dgm:pt modelId="{9969BB56-8E86-2142-8007-E02BEF2FF144}" type="pres">
      <dgm:prSet presAssocID="{E3EF3686-923B-C141-89D9-1CE884479E04}" presName="childText" presStyleLbl="bgAcc1" presStyleIdx="0" presStyleCnt="2">
        <dgm:presLayoutVars>
          <dgm:bulletEnabled val="1"/>
        </dgm:presLayoutVars>
      </dgm:prSet>
      <dgm:spPr/>
    </dgm:pt>
    <dgm:pt modelId="{F6E49E31-BA61-9449-861B-E7888E517416}" type="pres">
      <dgm:prSet presAssocID="{BADE31FC-81B0-DE48-AF42-C4EF8BDB668D}" presName="Name13" presStyleLbl="parChTrans1D2" presStyleIdx="1" presStyleCnt="2"/>
      <dgm:spPr/>
    </dgm:pt>
    <dgm:pt modelId="{856EBF98-3F3A-5E45-AAA2-FF244A271E93}" type="pres">
      <dgm:prSet presAssocID="{02750956-8392-8344-8933-3D01FF56B06E}" presName="childText" presStyleLbl="bgAcc1" presStyleIdx="1" presStyleCnt="2">
        <dgm:presLayoutVars>
          <dgm:bulletEnabled val="1"/>
        </dgm:presLayoutVars>
      </dgm:prSet>
      <dgm:spPr/>
    </dgm:pt>
  </dgm:ptLst>
  <dgm:cxnLst>
    <dgm:cxn modelId="{5C856508-75C0-CB4C-A349-2E1D182341C1}" type="presOf" srcId="{199636FB-A2F5-5C40-AB1F-9C884526468B}" destId="{7A6307D5-8D8F-9243-A52F-8A8FD90698A9}" srcOrd="0" destOrd="0" presId="urn:microsoft.com/office/officeart/2005/8/layout/hierarchy3"/>
    <dgm:cxn modelId="{9F2DCB60-BEE6-054A-AB4F-2911373C817B}" type="presOf" srcId="{E3EF3686-923B-C141-89D9-1CE884479E04}" destId="{9969BB56-8E86-2142-8007-E02BEF2FF144}" srcOrd="0" destOrd="0" presId="urn:microsoft.com/office/officeart/2005/8/layout/hierarchy3"/>
    <dgm:cxn modelId="{D9F81547-24B7-8C4D-A722-F901966377A3}" srcId="{94196BB2-1565-E644-9494-866503AAA129}" destId="{B2B6E6C7-AED3-C742-B783-0EDE1DC0250B}" srcOrd="0" destOrd="0" parTransId="{4CBAEA54-616C-BC47-A503-7D1B18A25D0E}" sibTransId="{53F0324B-7D26-FE43-81A2-96170D40A033}"/>
    <dgm:cxn modelId="{FD31B179-EF06-434F-8146-9F0AD94C9260}" type="presOf" srcId="{B2B6E6C7-AED3-C742-B783-0EDE1DC0250B}" destId="{D8CE5DF6-A521-854A-98BA-AF2E982B0639}" srcOrd="0" destOrd="0" presId="urn:microsoft.com/office/officeart/2005/8/layout/hierarchy3"/>
    <dgm:cxn modelId="{030BD779-C290-4D4B-A2DF-47D7D4180E16}" type="presOf" srcId="{02750956-8392-8344-8933-3D01FF56B06E}" destId="{856EBF98-3F3A-5E45-AAA2-FF244A271E93}" srcOrd="0" destOrd="0" presId="urn:microsoft.com/office/officeart/2005/8/layout/hierarchy3"/>
    <dgm:cxn modelId="{74C117A2-DD3C-EC49-819B-4A8F20ABF514}" type="presOf" srcId="{B2B6E6C7-AED3-C742-B783-0EDE1DC0250B}" destId="{C4913489-63AF-4B44-A49F-278EB5DDAA74}" srcOrd="1" destOrd="0" presId="urn:microsoft.com/office/officeart/2005/8/layout/hierarchy3"/>
    <dgm:cxn modelId="{724AC1AD-ACD4-F444-9BD7-48A144C3A302}" type="presOf" srcId="{94196BB2-1565-E644-9494-866503AAA129}" destId="{3EE7F18E-FD77-EB4C-BD25-29F477574D32}" srcOrd="0" destOrd="0" presId="urn:microsoft.com/office/officeart/2005/8/layout/hierarchy3"/>
    <dgm:cxn modelId="{0D89D7EC-E262-BA47-9667-1A18FD7B5BE3}" srcId="{B2B6E6C7-AED3-C742-B783-0EDE1DC0250B}" destId="{02750956-8392-8344-8933-3D01FF56B06E}" srcOrd="1" destOrd="0" parTransId="{BADE31FC-81B0-DE48-AF42-C4EF8BDB668D}" sibTransId="{7BDB2FEC-4999-0C46-86A8-1E57B2916BAD}"/>
    <dgm:cxn modelId="{197B79F5-6A00-AD47-BAF1-7A0101029794}" type="presOf" srcId="{BADE31FC-81B0-DE48-AF42-C4EF8BDB668D}" destId="{F6E49E31-BA61-9449-861B-E7888E517416}" srcOrd="0" destOrd="0" presId="urn:microsoft.com/office/officeart/2005/8/layout/hierarchy3"/>
    <dgm:cxn modelId="{75D661F7-3889-FE45-B763-4963FF152E12}" srcId="{B2B6E6C7-AED3-C742-B783-0EDE1DC0250B}" destId="{E3EF3686-923B-C141-89D9-1CE884479E04}" srcOrd="0" destOrd="0" parTransId="{199636FB-A2F5-5C40-AB1F-9C884526468B}" sibTransId="{5E950DCF-4191-264C-B139-D8624A974CBA}"/>
    <dgm:cxn modelId="{76A0F992-E772-9C4C-9344-9C4ABE5F61A7}" type="presParOf" srcId="{3EE7F18E-FD77-EB4C-BD25-29F477574D32}" destId="{7E12B937-7C35-2446-9235-89B6322CB9E7}" srcOrd="0" destOrd="0" presId="urn:microsoft.com/office/officeart/2005/8/layout/hierarchy3"/>
    <dgm:cxn modelId="{CD79630D-B02A-3344-9B89-2506449C6762}" type="presParOf" srcId="{7E12B937-7C35-2446-9235-89B6322CB9E7}" destId="{8CE3DD82-CDDD-544D-ABE7-398DE385E1EF}" srcOrd="0" destOrd="0" presId="urn:microsoft.com/office/officeart/2005/8/layout/hierarchy3"/>
    <dgm:cxn modelId="{783B3D43-3B31-4C48-8774-42FB00627F68}" type="presParOf" srcId="{8CE3DD82-CDDD-544D-ABE7-398DE385E1EF}" destId="{D8CE5DF6-A521-854A-98BA-AF2E982B0639}" srcOrd="0" destOrd="0" presId="urn:microsoft.com/office/officeart/2005/8/layout/hierarchy3"/>
    <dgm:cxn modelId="{6B6DA4EA-2F46-CA42-ABEE-3BDF78811571}" type="presParOf" srcId="{8CE3DD82-CDDD-544D-ABE7-398DE385E1EF}" destId="{C4913489-63AF-4B44-A49F-278EB5DDAA74}" srcOrd="1" destOrd="0" presId="urn:microsoft.com/office/officeart/2005/8/layout/hierarchy3"/>
    <dgm:cxn modelId="{BC497EE9-4A59-D442-B0D5-966AF4006194}" type="presParOf" srcId="{7E12B937-7C35-2446-9235-89B6322CB9E7}" destId="{DEA23B9A-6009-BA42-B1B2-98C72D4A929A}" srcOrd="1" destOrd="0" presId="urn:microsoft.com/office/officeart/2005/8/layout/hierarchy3"/>
    <dgm:cxn modelId="{EC0FA9D4-3E59-B449-8AC8-3B7A0875CC92}" type="presParOf" srcId="{DEA23B9A-6009-BA42-B1B2-98C72D4A929A}" destId="{7A6307D5-8D8F-9243-A52F-8A8FD90698A9}" srcOrd="0" destOrd="0" presId="urn:microsoft.com/office/officeart/2005/8/layout/hierarchy3"/>
    <dgm:cxn modelId="{895F3046-73D3-2141-BBFD-CC0F11295987}" type="presParOf" srcId="{DEA23B9A-6009-BA42-B1B2-98C72D4A929A}" destId="{9969BB56-8E86-2142-8007-E02BEF2FF144}" srcOrd="1" destOrd="0" presId="urn:microsoft.com/office/officeart/2005/8/layout/hierarchy3"/>
    <dgm:cxn modelId="{52D59DA0-CEBD-3945-AEE3-7BE0140C632C}" type="presParOf" srcId="{DEA23B9A-6009-BA42-B1B2-98C72D4A929A}" destId="{F6E49E31-BA61-9449-861B-E7888E517416}" srcOrd="2" destOrd="0" presId="urn:microsoft.com/office/officeart/2005/8/layout/hierarchy3"/>
    <dgm:cxn modelId="{BF745E18-8F46-604D-9187-0442821E72BD}" type="presParOf" srcId="{DEA23B9A-6009-BA42-B1B2-98C72D4A929A}" destId="{856EBF98-3F3A-5E45-AAA2-FF244A271E93}"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CDCD16-1313-B743-94DD-B2D3581AFDB4}" type="doc">
      <dgm:prSet loTypeId="urn:microsoft.com/office/officeart/2005/8/layout/process2" loCatId="" qsTypeId="urn:microsoft.com/office/officeart/2005/8/quickstyle/simple1" qsCatId="simple" csTypeId="urn:microsoft.com/office/officeart/2005/8/colors/accent1_2" csCatId="accent1" phldr="1"/>
      <dgm:spPr/>
      <dgm:t>
        <a:bodyPr/>
        <a:lstStyle/>
        <a:p>
          <a:endParaRPr lang="en-GB"/>
        </a:p>
      </dgm:t>
    </dgm:pt>
    <dgm:pt modelId="{582257D1-2FA3-0648-9CF5-C84E09239521}">
      <dgm:prSet phldrT="[Text]" custT="1"/>
      <dgm:spPr/>
      <dgm:t>
        <a:bodyPr/>
        <a:lstStyle/>
        <a:p>
          <a:pPr>
            <a:buNone/>
          </a:pPr>
          <a:r>
            <a:rPr lang="en-GB" sz="1800" b="1" dirty="0"/>
            <a:t>Physical</a:t>
          </a:r>
          <a:endParaRPr lang="en-GB" sz="1800" dirty="0"/>
        </a:p>
      </dgm:t>
    </dgm:pt>
    <dgm:pt modelId="{557D8813-EF58-834B-8C72-DC1C0F8B1D49}" type="parTrans" cxnId="{DC963DDF-21C4-BA4F-AD89-3E125DA64605}">
      <dgm:prSet/>
      <dgm:spPr/>
      <dgm:t>
        <a:bodyPr/>
        <a:lstStyle/>
        <a:p>
          <a:endParaRPr lang="en-GB"/>
        </a:p>
      </dgm:t>
    </dgm:pt>
    <dgm:pt modelId="{8370A9F3-59BA-8942-8576-C5C11E8FC4D0}" type="sibTrans" cxnId="{DC963DDF-21C4-BA4F-AD89-3E125DA64605}">
      <dgm:prSet/>
      <dgm:spPr/>
      <dgm:t>
        <a:bodyPr/>
        <a:lstStyle/>
        <a:p>
          <a:endParaRPr lang="en-GB"/>
        </a:p>
      </dgm:t>
    </dgm:pt>
    <dgm:pt modelId="{93BFA3ED-90C2-724F-BE17-E2066D54FE6B}">
      <dgm:prSet custT="1"/>
      <dgm:spPr/>
      <dgm:t>
        <a:bodyPr/>
        <a:lstStyle/>
        <a:p>
          <a:pPr>
            <a:buNone/>
          </a:pPr>
          <a:r>
            <a:rPr lang="en-GB" sz="1800" b="1" dirty="0"/>
            <a:t>Mental/Psychological</a:t>
          </a:r>
          <a:endParaRPr lang="en-GB" sz="1800" dirty="0"/>
        </a:p>
      </dgm:t>
    </dgm:pt>
    <dgm:pt modelId="{A109D90F-42E4-B84E-AA52-070DD2C5840C}" type="parTrans" cxnId="{8FB3BB12-1F60-7F4D-88CB-B50371346459}">
      <dgm:prSet/>
      <dgm:spPr/>
      <dgm:t>
        <a:bodyPr/>
        <a:lstStyle/>
        <a:p>
          <a:endParaRPr lang="en-GB"/>
        </a:p>
      </dgm:t>
    </dgm:pt>
    <dgm:pt modelId="{AB9A19A6-2616-D648-B334-642155481E90}" type="sibTrans" cxnId="{8FB3BB12-1F60-7F4D-88CB-B50371346459}">
      <dgm:prSet/>
      <dgm:spPr/>
      <dgm:t>
        <a:bodyPr/>
        <a:lstStyle/>
        <a:p>
          <a:endParaRPr lang="en-GB"/>
        </a:p>
      </dgm:t>
    </dgm:pt>
    <dgm:pt modelId="{C216023B-E159-154A-9492-41F23A71D09E}">
      <dgm:prSet custT="1"/>
      <dgm:spPr/>
      <dgm:t>
        <a:bodyPr/>
        <a:lstStyle/>
        <a:p>
          <a:pPr>
            <a:buNone/>
          </a:pPr>
          <a:r>
            <a:rPr lang="en-GB" sz="1800" b="1" dirty="0"/>
            <a:t>Emotional</a:t>
          </a:r>
          <a:endParaRPr lang="en-GB" sz="1800" dirty="0"/>
        </a:p>
      </dgm:t>
    </dgm:pt>
    <dgm:pt modelId="{E4D7659D-9E4A-8743-AF9F-95BF19AE1FC7}" type="parTrans" cxnId="{5C47D30A-EAC7-3543-96F9-632FECE8123F}">
      <dgm:prSet/>
      <dgm:spPr/>
      <dgm:t>
        <a:bodyPr/>
        <a:lstStyle/>
        <a:p>
          <a:endParaRPr lang="en-GB"/>
        </a:p>
      </dgm:t>
    </dgm:pt>
    <dgm:pt modelId="{104F50E3-E45B-FB47-89B8-BF2A1E9015F5}" type="sibTrans" cxnId="{5C47D30A-EAC7-3543-96F9-632FECE8123F}">
      <dgm:prSet/>
      <dgm:spPr/>
      <dgm:t>
        <a:bodyPr/>
        <a:lstStyle/>
        <a:p>
          <a:endParaRPr lang="en-GB"/>
        </a:p>
      </dgm:t>
    </dgm:pt>
    <dgm:pt modelId="{673654C8-8738-764C-BFBC-AE6351541AE1}">
      <dgm:prSet custT="1"/>
      <dgm:spPr/>
      <dgm:t>
        <a:bodyPr/>
        <a:lstStyle/>
        <a:p>
          <a:pPr>
            <a:buNone/>
          </a:pPr>
          <a:r>
            <a:rPr lang="en-GB" sz="1800" b="1" dirty="0"/>
            <a:t>Social/Relational</a:t>
          </a:r>
          <a:endParaRPr lang="en-GB" sz="1800" dirty="0"/>
        </a:p>
      </dgm:t>
    </dgm:pt>
    <dgm:pt modelId="{AA2CAAF0-20C6-8743-8AB9-B7C0C3AA6CE2}" type="parTrans" cxnId="{447E8DC0-9411-1D40-B474-EB481E1B0119}">
      <dgm:prSet/>
      <dgm:spPr/>
      <dgm:t>
        <a:bodyPr/>
        <a:lstStyle/>
        <a:p>
          <a:endParaRPr lang="en-GB"/>
        </a:p>
      </dgm:t>
    </dgm:pt>
    <dgm:pt modelId="{8D40EBC6-C5C0-D940-B9B6-BC8F8B4DD5F9}" type="sibTrans" cxnId="{447E8DC0-9411-1D40-B474-EB481E1B0119}">
      <dgm:prSet/>
      <dgm:spPr/>
      <dgm:t>
        <a:bodyPr/>
        <a:lstStyle/>
        <a:p>
          <a:endParaRPr lang="en-GB"/>
        </a:p>
      </dgm:t>
    </dgm:pt>
    <dgm:pt modelId="{F0222AD9-3A54-9E45-9933-3C8EDE54C396}">
      <dgm:prSet custT="1"/>
      <dgm:spPr/>
      <dgm:t>
        <a:bodyPr/>
        <a:lstStyle/>
        <a:p>
          <a:pPr>
            <a:buNone/>
          </a:pPr>
          <a:r>
            <a:rPr lang="en-GB" sz="1800" b="1" dirty="0"/>
            <a:t>Spiritual</a:t>
          </a:r>
          <a:endParaRPr lang="en-GB" sz="1800" dirty="0"/>
        </a:p>
      </dgm:t>
    </dgm:pt>
    <dgm:pt modelId="{470CA773-B89E-014F-9BF4-99C964BC749D}" type="parTrans" cxnId="{0845E509-9E5A-214D-A2E3-D5EE4B66E91E}">
      <dgm:prSet/>
      <dgm:spPr/>
      <dgm:t>
        <a:bodyPr/>
        <a:lstStyle/>
        <a:p>
          <a:endParaRPr lang="en-GB"/>
        </a:p>
      </dgm:t>
    </dgm:pt>
    <dgm:pt modelId="{14FBCCF3-E1B9-9642-AA4D-18A11ADC28FE}" type="sibTrans" cxnId="{0845E509-9E5A-214D-A2E3-D5EE4B66E91E}">
      <dgm:prSet/>
      <dgm:spPr/>
      <dgm:t>
        <a:bodyPr/>
        <a:lstStyle/>
        <a:p>
          <a:endParaRPr lang="en-GB"/>
        </a:p>
      </dgm:t>
    </dgm:pt>
    <dgm:pt modelId="{780E6C88-8001-644C-A8B8-D38ECB708D19}">
      <dgm:prSet custT="1"/>
      <dgm:spPr/>
      <dgm:t>
        <a:bodyPr/>
        <a:lstStyle/>
        <a:p>
          <a:pPr>
            <a:buNone/>
          </a:pPr>
          <a:r>
            <a:rPr lang="en-GB" sz="1800" b="1" dirty="0"/>
            <a:t>Environmental</a:t>
          </a:r>
          <a:endParaRPr lang="en-GB" sz="1800" dirty="0"/>
        </a:p>
      </dgm:t>
    </dgm:pt>
    <dgm:pt modelId="{3A997296-1AC6-BD49-AEEC-B1234080F427}" type="parTrans" cxnId="{D035C647-E94D-5843-9D05-E9CA0ADE1B88}">
      <dgm:prSet/>
      <dgm:spPr/>
      <dgm:t>
        <a:bodyPr/>
        <a:lstStyle/>
        <a:p>
          <a:endParaRPr lang="en-GB"/>
        </a:p>
      </dgm:t>
    </dgm:pt>
    <dgm:pt modelId="{55540A8E-F8DD-D044-A91F-1B81041CFFED}" type="sibTrans" cxnId="{D035C647-E94D-5843-9D05-E9CA0ADE1B88}">
      <dgm:prSet/>
      <dgm:spPr/>
      <dgm:t>
        <a:bodyPr/>
        <a:lstStyle/>
        <a:p>
          <a:endParaRPr lang="en-GB"/>
        </a:p>
      </dgm:t>
    </dgm:pt>
    <dgm:pt modelId="{E28E699D-E38C-F141-A732-5A066B7AD0D4}">
      <dgm:prSet custT="1"/>
      <dgm:spPr/>
      <dgm:t>
        <a:bodyPr/>
        <a:lstStyle/>
        <a:p>
          <a:pPr>
            <a:buNone/>
          </a:pPr>
          <a:r>
            <a:rPr lang="en-GB" sz="1800" b="1" dirty="0"/>
            <a:t>Occupational/Work</a:t>
          </a:r>
          <a:endParaRPr lang="en-GB" sz="1800" dirty="0"/>
        </a:p>
      </dgm:t>
    </dgm:pt>
    <dgm:pt modelId="{825BFDDF-2FE7-8A45-B0FB-DF6A40C3D504}" type="parTrans" cxnId="{1EA37D1F-67FE-594B-A038-AE09EFDCC9FF}">
      <dgm:prSet/>
      <dgm:spPr/>
      <dgm:t>
        <a:bodyPr/>
        <a:lstStyle/>
        <a:p>
          <a:endParaRPr lang="en-GB"/>
        </a:p>
      </dgm:t>
    </dgm:pt>
    <dgm:pt modelId="{BF362228-4048-6A45-8D37-2AE61B9ACD07}" type="sibTrans" cxnId="{1EA37D1F-67FE-594B-A038-AE09EFDCC9FF}">
      <dgm:prSet/>
      <dgm:spPr/>
      <dgm:t>
        <a:bodyPr/>
        <a:lstStyle/>
        <a:p>
          <a:endParaRPr lang="en-GB"/>
        </a:p>
      </dgm:t>
    </dgm:pt>
    <dgm:pt modelId="{8C56DF27-2454-4846-A194-6A6BA9DE1412}">
      <dgm:prSet custT="1"/>
      <dgm:spPr/>
      <dgm:t>
        <a:bodyPr/>
        <a:lstStyle/>
        <a:p>
          <a:pPr>
            <a:buNone/>
          </a:pPr>
          <a:r>
            <a:rPr lang="en-GB" sz="1800" b="1" dirty="0"/>
            <a:t>Financial/Economic</a:t>
          </a:r>
          <a:endParaRPr lang="en-GB" sz="1800" dirty="0"/>
        </a:p>
      </dgm:t>
    </dgm:pt>
    <dgm:pt modelId="{4824BD46-AE9F-BA40-BE94-CBDC154BF1EA}" type="parTrans" cxnId="{DA4C7AAF-20BE-6847-BE3E-D2FB12B4C43F}">
      <dgm:prSet/>
      <dgm:spPr/>
      <dgm:t>
        <a:bodyPr/>
        <a:lstStyle/>
        <a:p>
          <a:endParaRPr lang="en-GB"/>
        </a:p>
      </dgm:t>
    </dgm:pt>
    <dgm:pt modelId="{1C9E093F-2B21-0742-869E-628C9D60A28C}" type="sibTrans" cxnId="{DA4C7AAF-20BE-6847-BE3E-D2FB12B4C43F}">
      <dgm:prSet/>
      <dgm:spPr/>
      <dgm:t>
        <a:bodyPr/>
        <a:lstStyle/>
        <a:p>
          <a:endParaRPr lang="en-GB"/>
        </a:p>
      </dgm:t>
    </dgm:pt>
    <dgm:pt modelId="{CA396C2C-5625-134B-AF65-DC541F5A7DF3}" type="pres">
      <dgm:prSet presAssocID="{F3CDCD16-1313-B743-94DD-B2D3581AFDB4}" presName="linearFlow" presStyleCnt="0">
        <dgm:presLayoutVars>
          <dgm:resizeHandles val="exact"/>
        </dgm:presLayoutVars>
      </dgm:prSet>
      <dgm:spPr/>
    </dgm:pt>
    <dgm:pt modelId="{72F42FA8-4037-CF48-B66E-287E97D94FD5}" type="pres">
      <dgm:prSet presAssocID="{582257D1-2FA3-0648-9CF5-C84E09239521}" presName="node" presStyleLbl="node1" presStyleIdx="0" presStyleCnt="8">
        <dgm:presLayoutVars>
          <dgm:bulletEnabled val="1"/>
        </dgm:presLayoutVars>
      </dgm:prSet>
      <dgm:spPr/>
    </dgm:pt>
    <dgm:pt modelId="{C927E1E2-29C0-8B48-A51E-F01069C8FF96}" type="pres">
      <dgm:prSet presAssocID="{8370A9F3-59BA-8942-8576-C5C11E8FC4D0}" presName="sibTrans" presStyleLbl="sibTrans2D1" presStyleIdx="0" presStyleCnt="7"/>
      <dgm:spPr/>
    </dgm:pt>
    <dgm:pt modelId="{50932610-CA16-4641-8565-55C0A50EABE5}" type="pres">
      <dgm:prSet presAssocID="{8370A9F3-59BA-8942-8576-C5C11E8FC4D0}" presName="connectorText" presStyleLbl="sibTrans2D1" presStyleIdx="0" presStyleCnt="7"/>
      <dgm:spPr/>
    </dgm:pt>
    <dgm:pt modelId="{42D8DBED-E7E5-BA4A-82E0-84F58E8884CF}" type="pres">
      <dgm:prSet presAssocID="{93BFA3ED-90C2-724F-BE17-E2066D54FE6B}" presName="node" presStyleLbl="node1" presStyleIdx="1" presStyleCnt="8">
        <dgm:presLayoutVars>
          <dgm:bulletEnabled val="1"/>
        </dgm:presLayoutVars>
      </dgm:prSet>
      <dgm:spPr/>
    </dgm:pt>
    <dgm:pt modelId="{C24E6BCC-9462-E84B-97D5-52042EC5BE7C}" type="pres">
      <dgm:prSet presAssocID="{AB9A19A6-2616-D648-B334-642155481E90}" presName="sibTrans" presStyleLbl="sibTrans2D1" presStyleIdx="1" presStyleCnt="7"/>
      <dgm:spPr/>
    </dgm:pt>
    <dgm:pt modelId="{A156ED08-53C7-184F-9A35-373BE9FE562E}" type="pres">
      <dgm:prSet presAssocID="{AB9A19A6-2616-D648-B334-642155481E90}" presName="connectorText" presStyleLbl="sibTrans2D1" presStyleIdx="1" presStyleCnt="7"/>
      <dgm:spPr/>
    </dgm:pt>
    <dgm:pt modelId="{0BE2906E-3BA7-DE44-B097-B9F249602DCE}" type="pres">
      <dgm:prSet presAssocID="{C216023B-E159-154A-9492-41F23A71D09E}" presName="node" presStyleLbl="node1" presStyleIdx="2" presStyleCnt="8">
        <dgm:presLayoutVars>
          <dgm:bulletEnabled val="1"/>
        </dgm:presLayoutVars>
      </dgm:prSet>
      <dgm:spPr/>
    </dgm:pt>
    <dgm:pt modelId="{6E0130EC-228D-C34C-8BDC-AE00BA45AE21}" type="pres">
      <dgm:prSet presAssocID="{104F50E3-E45B-FB47-89B8-BF2A1E9015F5}" presName="sibTrans" presStyleLbl="sibTrans2D1" presStyleIdx="2" presStyleCnt="7"/>
      <dgm:spPr/>
    </dgm:pt>
    <dgm:pt modelId="{EA837BB7-3321-0A41-B81B-588A1F750D79}" type="pres">
      <dgm:prSet presAssocID="{104F50E3-E45B-FB47-89B8-BF2A1E9015F5}" presName="connectorText" presStyleLbl="sibTrans2D1" presStyleIdx="2" presStyleCnt="7"/>
      <dgm:spPr/>
    </dgm:pt>
    <dgm:pt modelId="{E6935B4C-2A10-9042-9752-5D52A9A8325C}" type="pres">
      <dgm:prSet presAssocID="{673654C8-8738-764C-BFBC-AE6351541AE1}" presName="node" presStyleLbl="node1" presStyleIdx="3" presStyleCnt="8">
        <dgm:presLayoutVars>
          <dgm:bulletEnabled val="1"/>
        </dgm:presLayoutVars>
      </dgm:prSet>
      <dgm:spPr/>
    </dgm:pt>
    <dgm:pt modelId="{FD0EC54C-49E7-0D40-8153-B3E9123CA5B7}" type="pres">
      <dgm:prSet presAssocID="{8D40EBC6-C5C0-D940-B9B6-BC8F8B4DD5F9}" presName="sibTrans" presStyleLbl="sibTrans2D1" presStyleIdx="3" presStyleCnt="7"/>
      <dgm:spPr/>
    </dgm:pt>
    <dgm:pt modelId="{E765F655-3114-4349-B2BD-2A450825CF19}" type="pres">
      <dgm:prSet presAssocID="{8D40EBC6-C5C0-D940-B9B6-BC8F8B4DD5F9}" presName="connectorText" presStyleLbl="sibTrans2D1" presStyleIdx="3" presStyleCnt="7"/>
      <dgm:spPr/>
    </dgm:pt>
    <dgm:pt modelId="{7238D667-06E2-5D4D-B9D4-4C4EFA50F46B}" type="pres">
      <dgm:prSet presAssocID="{F0222AD9-3A54-9E45-9933-3C8EDE54C396}" presName="node" presStyleLbl="node1" presStyleIdx="4" presStyleCnt="8">
        <dgm:presLayoutVars>
          <dgm:bulletEnabled val="1"/>
        </dgm:presLayoutVars>
      </dgm:prSet>
      <dgm:spPr/>
    </dgm:pt>
    <dgm:pt modelId="{986A834F-FC2B-3F49-A035-1842BA4DAE3D}" type="pres">
      <dgm:prSet presAssocID="{14FBCCF3-E1B9-9642-AA4D-18A11ADC28FE}" presName="sibTrans" presStyleLbl="sibTrans2D1" presStyleIdx="4" presStyleCnt="7"/>
      <dgm:spPr/>
    </dgm:pt>
    <dgm:pt modelId="{B9466A75-54C2-3D40-AD7D-B898A6C287F9}" type="pres">
      <dgm:prSet presAssocID="{14FBCCF3-E1B9-9642-AA4D-18A11ADC28FE}" presName="connectorText" presStyleLbl="sibTrans2D1" presStyleIdx="4" presStyleCnt="7"/>
      <dgm:spPr/>
    </dgm:pt>
    <dgm:pt modelId="{A844A1D7-E580-FA4B-AAF0-7AAFD2E0FCB5}" type="pres">
      <dgm:prSet presAssocID="{780E6C88-8001-644C-A8B8-D38ECB708D19}" presName="node" presStyleLbl="node1" presStyleIdx="5" presStyleCnt="8">
        <dgm:presLayoutVars>
          <dgm:bulletEnabled val="1"/>
        </dgm:presLayoutVars>
      </dgm:prSet>
      <dgm:spPr/>
    </dgm:pt>
    <dgm:pt modelId="{AA1B776F-FD2C-9C47-A368-DDAEA2FED619}" type="pres">
      <dgm:prSet presAssocID="{55540A8E-F8DD-D044-A91F-1B81041CFFED}" presName="sibTrans" presStyleLbl="sibTrans2D1" presStyleIdx="5" presStyleCnt="7"/>
      <dgm:spPr/>
    </dgm:pt>
    <dgm:pt modelId="{17D74976-9847-EE47-A499-2AAB4DE10360}" type="pres">
      <dgm:prSet presAssocID="{55540A8E-F8DD-D044-A91F-1B81041CFFED}" presName="connectorText" presStyleLbl="sibTrans2D1" presStyleIdx="5" presStyleCnt="7"/>
      <dgm:spPr/>
    </dgm:pt>
    <dgm:pt modelId="{490F2085-6065-7C49-97F6-0CF52FABA59D}" type="pres">
      <dgm:prSet presAssocID="{E28E699D-E38C-F141-A732-5A066B7AD0D4}" presName="node" presStyleLbl="node1" presStyleIdx="6" presStyleCnt="8">
        <dgm:presLayoutVars>
          <dgm:bulletEnabled val="1"/>
        </dgm:presLayoutVars>
      </dgm:prSet>
      <dgm:spPr/>
    </dgm:pt>
    <dgm:pt modelId="{F74B3350-1C0E-9644-98F2-F55783F040CB}" type="pres">
      <dgm:prSet presAssocID="{BF362228-4048-6A45-8D37-2AE61B9ACD07}" presName="sibTrans" presStyleLbl="sibTrans2D1" presStyleIdx="6" presStyleCnt="7"/>
      <dgm:spPr/>
    </dgm:pt>
    <dgm:pt modelId="{EA8FC747-F141-B841-924E-15BB8B9F5C83}" type="pres">
      <dgm:prSet presAssocID="{BF362228-4048-6A45-8D37-2AE61B9ACD07}" presName="connectorText" presStyleLbl="sibTrans2D1" presStyleIdx="6" presStyleCnt="7"/>
      <dgm:spPr/>
    </dgm:pt>
    <dgm:pt modelId="{892658BC-DA11-BC47-AB3F-8B0CDC934610}" type="pres">
      <dgm:prSet presAssocID="{8C56DF27-2454-4846-A194-6A6BA9DE1412}" presName="node" presStyleLbl="node1" presStyleIdx="7" presStyleCnt="8">
        <dgm:presLayoutVars>
          <dgm:bulletEnabled val="1"/>
        </dgm:presLayoutVars>
      </dgm:prSet>
      <dgm:spPr/>
    </dgm:pt>
  </dgm:ptLst>
  <dgm:cxnLst>
    <dgm:cxn modelId="{CEB82E05-6348-F341-B09D-77104319816A}" type="presOf" srcId="{673654C8-8738-764C-BFBC-AE6351541AE1}" destId="{E6935B4C-2A10-9042-9752-5D52A9A8325C}" srcOrd="0" destOrd="0" presId="urn:microsoft.com/office/officeart/2005/8/layout/process2"/>
    <dgm:cxn modelId="{1E40EA05-615F-8041-ADAE-F58FC7C2A2ED}" type="presOf" srcId="{8C56DF27-2454-4846-A194-6A6BA9DE1412}" destId="{892658BC-DA11-BC47-AB3F-8B0CDC934610}" srcOrd="0" destOrd="0" presId="urn:microsoft.com/office/officeart/2005/8/layout/process2"/>
    <dgm:cxn modelId="{0845E509-9E5A-214D-A2E3-D5EE4B66E91E}" srcId="{F3CDCD16-1313-B743-94DD-B2D3581AFDB4}" destId="{F0222AD9-3A54-9E45-9933-3C8EDE54C396}" srcOrd="4" destOrd="0" parTransId="{470CA773-B89E-014F-9BF4-99C964BC749D}" sibTransId="{14FBCCF3-E1B9-9642-AA4D-18A11ADC28FE}"/>
    <dgm:cxn modelId="{5C47D30A-EAC7-3543-96F9-632FECE8123F}" srcId="{F3CDCD16-1313-B743-94DD-B2D3581AFDB4}" destId="{C216023B-E159-154A-9492-41F23A71D09E}" srcOrd="2" destOrd="0" parTransId="{E4D7659D-9E4A-8743-AF9F-95BF19AE1FC7}" sibTransId="{104F50E3-E45B-FB47-89B8-BF2A1E9015F5}"/>
    <dgm:cxn modelId="{F2242E0F-5005-9D4B-A70D-A929DE47E96B}" type="presOf" srcId="{780E6C88-8001-644C-A8B8-D38ECB708D19}" destId="{A844A1D7-E580-FA4B-AAF0-7AAFD2E0FCB5}" srcOrd="0" destOrd="0" presId="urn:microsoft.com/office/officeart/2005/8/layout/process2"/>
    <dgm:cxn modelId="{8FB3BB12-1F60-7F4D-88CB-B50371346459}" srcId="{F3CDCD16-1313-B743-94DD-B2D3581AFDB4}" destId="{93BFA3ED-90C2-724F-BE17-E2066D54FE6B}" srcOrd="1" destOrd="0" parTransId="{A109D90F-42E4-B84E-AA52-070DD2C5840C}" sibTransId="{AB9A19A6-2616-D648-B334-642155481E90}"/>
    <dgm:cxn modelId="{D9C4DF16-02B1-FD40-8728-EDC9A9BD465E}" type="presOf" srcId="{14FBCCF3-E1B9-9642-AA4D-18A11ADC28FE}" destId="{986A834F-FC2B-3F49-A035-1842BA4DAE3D}" srcOrd="0" destOrd="0" presId="urn:microsoft.com/office/officeart/2005/8/layout/process2"/>
    <dgm:cxn modelId="{1EA37D1F-67FE-594B-A038-AE09EFDCC9FF}" srcId="{F3CDCD16-1313-B743-94DD-B2D3581AFDB4}" destId="{E28E699D-E38C-F141-A732-5A066B7AD0D4}" srcOrd="6" destOrd="0" parTransId="{825BFDDF-2FE7-8A45-B0FB-DF6A40C3D504}" sibTransId="{BF362228-4048-6A45-8D37-2AE61B9ACD07}"/>
    <dgm:cxn modelId="{3E8F5C24-C87F-DE4C-A4B7-F8E572E2305A}" type="presOf" srcId="{BF362228-4048-6A45-8D37-2AE61B9ACD07}" destId="{EA8FC747-F141-B841-924E-15BB8B9F5C83}" srcOrd="1" destOrd="0" presId="urn:microsoft.com/office/officeart/2005/8/layout/process2"/>
    <dgm:cxn modelId="{A920ED5C-BD8B-BF43-BAC6-9A4304B63387}" type="presOf" srcId="{C216023B-E159-154A-9492-41F23A71D09E}" destId="{0BE2906E-3BA7-DE44-B097-B9F249602DCE}" srcOrd="0" destOrd="0" presId="urn:microsoft.com/office/officeart/2005/8/layout/process2"/>
    <dgm:cxn modelId="{A5F4F943-C068-904B-938F-CFBCD6A27BE9}" type="presOf" srcId="{E28E699D-E38C-F141-A732-5A066B7AD0D4}" destId="{490F2085-6065-7C49-97F6-0CF52FABA59D}" srcOrd="0" destOrd="0" presId="urn:microsoft.com/office/officeart/2005/8/layout/process2"/>
    <dgm:cxn modelId="{98AC7C47-D95B-F04E-BC4F-198E6A60594F}" type="presOf" srcId="{F3CDCD16-1313-B743-94DD-B2D3581AFDB4}" destId="{CA396C2C-5625-134B-AF65-DC541F5A7DF3}" srcOrd="0" destOrd="0" presId="urn:microsoft.com/office/officeart/2005/8/layout/process2"/>
    <dgm:cxn modelId="{D035C647-E94D-5843-9D05-E9CA0ADE1B88}" srcId="{F3CDCD16-1313-B743-94DD-B2D3581AFDB4}" destId="{780E6C88-8001-644C-A8B8-D38ECB708D19}" srcOrd="5" destOrd="0" parTransId="{3A997296-1AC6-BD49-AEEC-B1234080F427}" sibTransId="{55540A8E-F8DD-D044-A91F-1B81041CFFED}"/>
    <dgm:cxn modelId="{555CF24E-FD78-7944-96B5-36D99493A65C}" type="presOf" srcId="{582257D1-2FA3-0648-9CF5-C84E09239521}" destId="{72F42FA8-4037-CF48-B66E-287E97D94FD5}" srcOrd="0" destOrd="0" presId="urn:microsoft.com/office/officeart/2005/8/layout/process2"/>
    <dgm:cxn modelId="{8516DC70-B2E4-8142-A7C3-7DEAD7581A2C}" type="presOf" srcId="{14FBCCF3-E1B9-9642-AA4D-18A11ADC28FE}" destId="{B9466A75-54C2-3D40-AD7D-B898A6C287F9}" srcOrd="1" destOrd="0" presId="urn:microsoft.com/office/officeart/2005/8/layout/process2"/>
    <dgm:cxn modelId="{5CCE8759-8A93-734C-9973-4CB8BF1EC166}" type="presOf" srcId="{55540A8E-F8DD-D044-A91F-1B81041CFFED}" destId="{17D74976-9847-EE47-A499-2AAB4DE10360}" srcOrd="1" destOrd="0" presId="urn:microsoft.com/office/officeart/2005/8/layout/process2"/>
    <dgm:cxn modelId="{CB864A7C-96AB-7C40-8D4D-4C6CBF8AC578}" type="presOf" srcId="{93BFA3ED-90C2-724F-BE17-E2066D54FE6B}" destId="{42D8DBED-E7E5-BA4A-82E0-84F58E8884CF}" srcOrd="0" destOrd="0" presId="urn:microsoft.com/office/officeart/2005/8/layout/process2"/>
    <dgm:cxn modelId="{721BFA89-CACA-6B43-BC6F-137C8853D030}" type="presOf" srcId="{AB9A19A6-2616-D648-B334-642155481E90}" destId="{A156ED08-53C7-184F-9A35-373BE9FE562E}" srcOrd="1" destOrd="0" presId="urn:microsoft.com/office/officeart/2005/8/layout/process2"/>
    <dgm:cxn modelId="{3D7E6A90-7E74-254F-834E-842330FED685}" type="presOf" srcId="{8370A9F3-59BA-8942-8576-C5C11E8FC4D0}" destId="{C927E1E2-29C0-8B48-A51E-F01069C8FF96}" srcOrd="0" destOrd="0" presId="urn:microsoft.com/office/officeart/2005/8/layout/process2"/>
    <dgm:cxn modelId="{B9357BA5-513E-6F49-80F9-EFE1E56755D6}" type="presOf" srcId="{8370A9F3-59BA-8942-8576-C5C11E8FC4D0}" destId="{50932610-CA16-4641-8565-55C0A50EABE5}" srcOrd="1" destOrd="0" presId="urn:microsoft.com/office/officeart/2005/8/layout/process2"/>
    <dgm:cxn modelId="{DA4C7AAF-20BE-6847-BE3E-D2FB12B4C43F}" srcId="{F3CDCD16-1313-B743-94DD-B2D3581AFDB4}" destId="{8C56DF27-2454-4846-A194-6A6BA9DE1412}" srcOrd="7" destOrd="0" parTransId="{4824BD46-AE9F-BA40-BE94-CBDC154BF1EA}" sibTransId="{1C9E093F-2B21-0742-869E-628C9D60A28C}"/>
    <dgm:cxn modelId="{BE9A39B8-1B3B-D844-A3AF-24A6A03E0D4C}" type="presOf" srcId="{55540A8E-F8DD-D044-A91F-1B81041CFFED}" destId="{AA1B776F-FD2C-9C47-A368-DDAEA2FED619}" srcOrd="0" destOrd="0" presId="urn:microsoft.com/office/officeart/2005/8/layout/process2"/>
    <dgm:cxn modelId="{E48491BE-07BE-7942-94DD-3038C37974E4}" type="presOf" srcId="{AB9A19A6-2616-D648-B334-642155481E90}" destId="{C24E6BCC-9462-E84B-97D5-52042EC5BE7C}" srcOrd="0" destOrd="0" presId="urn:microsoft.com/office/officeart/2005/8/layout/process2"/>
    <dgm:cxn modelId="{447E8DC0-9411-1D40-B474-EB481E1B0119}" srcId="{F3CDCD16-1313-B743-94DD-B2D3581AFDB4}" destId="{673654C8-8738-764C-BFBC-AE6351541AE1}" srcOrd="3" destOrd="0" parTransId="{AA2CAAF0-20C6-8743-8AB9-B7C0C3AA6CE2}" sibTransId="{8D40EBC6-C5C0-D940-B9B6-BC8F8B4DD5F9}"/>
    <dgm:cxn modelId="{BDB2AECD-AC0C-5B4F-9E4E-7C0AD4230318}" type="presOf" srcId="{104F50E3-E45B-FB47-89B8-BF2A1E9015F5}" destId="{6E0130EC-228D-C34C-8BDC-AE00BA45AE21}" srcOrd="0" destOrd="0" presId="urn:microsoft.com/office/officeart/2005/8/layout/process2"/>
    <dgm:cxn modelId="{4B70F5D7-2B1F-6D48-824F-0C75757F71B3}" type="presOf" srcId="{8D40EBC6-C5C0-D940-B9B6-BC8F8B4DD5F9}" destId="{E765F655-3114-4349-B2BD-2A450825CF19}" srcOrd="1" destOrd="0" presId="urn:microsoft.com/office/officeart/2005/8/layout/process2"/>
    <dgm:cxn modelId="{30D083D9-90DC-304D-98F2-7E0797C7429C}" type="presOf" srcId="{F0222AD9-3A54-9E45-9933-3C8EDE54C396}" destId="{7238D667-06E2-5D4D-B9D4-4C4EFA50F46B}" srcOrd="0" destOrd="0" presId="urn:microsoft.com/office/officeart/2005/8/layout/process2"/>
    <dgm:cxn modelId="{DC963DDF-21C4-BA4F-AD89-3E125DA64605}" srcId="{F3CDCD16-1313-B743-94DD-B2D3581AFDB4}" destId="{582257D1-2FA3-0648-9CF5-C84E09239521}" srcOrd="0" destOrd="0" parTransId="{557D8813-EF58-834B-8C72-DC1C0F8B1D49}" sibTransId="{8370A9F3-59BA-8942-8576-C5C11E8FC4D0}"/>
    <dgm:cxn modelId="{27A796EB-2BFF-EC42-9BEA-0C5AB1B8332B}" type="presOf" srcId="{8D40EBC6-C5C0-D940-B9B6-BC8F8B4DD5F9}" destId="{FD0EC54C-49E7-0D40-8153-B3E9123CA5B7}" srcOrd="0" destOrd="0" presId="urn:microsoft.com/office/officeart/2005/8/layout/process2"/>
    <dgm:cxn modelId="{03BE09F6-D16A-B349-B3DC-A617E001579F}" type="presOf" srcId="{BF362228-4048-6A45-8D37-2AE61B9ACD07}" destId="{F74B3350-1C0E-9644-98F2-F55783F040CB}" srcOrd="0" destOrd="0" presId="urn:microsoft.com/office/officeart/2005/8/layout/process2"/>
    <dgm:cxn modelId="{B6EC74FB-91B7-1F46-ACA7-594784806FDD}" type="presOf" srcId="{104F50E3-E45B-FB47-89B8-BF2A1E9015F5}" destId="{EA837BB7-3321-0A41-B81B-588A1F750D79}" srcOrd="1" destOrd="0" presId="urn:microsoft.com/office/officeart/2005/8/layout/process2"/>
    <dgm:cxn modelId="{FC0152E2-8154-1747-8100-511B9B39CCAC}" type="presParOf" srcId="{CA396C2C-5625-134B-AF65-DC541F5A7DF3}" destId="{72F42FA8-4037-CF48-B66E-287E97D94FD5}" srcOrd="0" destOrd="0" presId="urn:microsoft.com/office/officeart/2005/8/layout/process2"/>
    <dgm:cxn modelId="{A5065267-6888-DB4E-AF02-7FB77C577600}" type="presParOf" srcId="{CA396C2C-5625-134B-AF65-DC541F5A7DF3}" destId="{C927E1E2-29C0-8B48-A51E-F01069C8FF96}" srcOrd="1" destOrd="0" presId="urn:microsoft.com/office/officeart/2005/8/layout/process2"/>
    <dgm:cxn modelId="{56F60D4A-FF16-8444-8412-B3F13AD7E381}" type="presParOf" srcId="{C927E1E2-29C0-8B48-A51E-F01069C8FF96}" destId="{50932610-CA16-4641-8565-55C0A50EABE5}" srcOrd="0" destOrd="0" presId="urn:microsoft.com/office/officeart/2005/8/layout/process2"/>
    <dgm:cxn modelId="{703B6E8D-3FCA-1D4B-90EA-CF903F489A8F}" type="presParOf" srcId="{CA396C2C-5625-134B-AF65-DC541F5A7DF3}" destId="{42D8DBED-E7E5-BA4A-82E0-84F58E8884CF}" srcOrd="2" destOrd="0" presId="urn:microsoft.com/office/officeart/2005/8/layout/process2"/>
    <dgm:cxn modelId="{39618194-804E-674C-A5EC-D3107A5A9EBD}" type="presParOf" srcId="{CA396C2C-5625-134B-AF65-DC541F5A7DF3}" destId="{C24E6BCC-9462-E84B-97D5-52042EC5BE7C}" srcOrd="3" destOrd="0" presId="urn:microsoft.com/office/officeart/2005/8/layout/process2"/>
    <dgm:cxn modelId="{D3D37AB8-3182-1F40-810A-2736DAD982F8}" type="presParOf" srcId="{C24E6BCC-9462-E84B-97D5-52042EC5BE7C}" destId="{A156ED08-53C7-184F-9A35-373BE9FE562E}" srcOrd="0" destOrd="0" presId="urn:microsoft.com/office/officeart/2005/8/layout/process2"/>
    <dgm:cxn modelId="{5668B42D-CDBF-5E4E-AD89-0352E4A727B9}" type="presParOf" srcId="{CA396C2C-5625-134B-AF65-DC541F5A7DF3}" destId="{0BE2906E-3BA7-DE44-B097-B9F249602DCE}" srcOrd="4" destOrd="0" presId="urn:microsoft.com/office/officeart/2005/8/layout/process2"/>
    <dgm:cxn modelId="{082CDCAF-DEA0-5345-BEF1-0BE48F4FB014}" type="presParOf" srcId="{CA396C2C-5625-134B-AF65-DC541F5A7DF3}" destId="{6E0130EC-228D-C34C-8BDC-AE00BA45AE21}" srcOrd="5" destOrd="0" presId="urn:microsoft.com/office/officeart/2005/8/layout/process2"/>
    <dgm:cxn modelId="{683243A1-7A78-DF4F-B8AE-8D35CA82CD1B}" type="presParOf" srcId="{6E0130EC-228D-C34C-8BDC-AE00BA45AE21}" destId="{EA837BB7-3321-0A41-B81B-588A1F750D79}" srcOrd="0" destOrd="0" presId="urn:microsoft.com/office/officeart/2005/8/layout/process2"/>
    <dgm:cxn modelId="{D8E5766E-904E-AD47-92D5-D29A4A30B1D8}" type="presParOf" srcId="{CA396C2C-5625-134B-AF65-DC541F5A7DF3}" destId="{E6935B4C-2A10-9042-9752-5D52A9A8325C}" srcOrd="6" destOrd="0" presId="urn:microsoft.com/office/officeart/2005/8/layout/process2"/>
    <dgm:cxn modelId="{B6834137-C333-644B-AA12-EB8C89597FD7}" type="presParOf" srcId="{CA396C2C-5625-134B-AF65-DC541F5A7DF3}" destId="{FD0EC54C-49E7-0D40-8153-B3E9123CA5B7}" srcOrd="7" destOrd="0" presId="urn:microsoft.com/office/officeart/2005/8/layout/process2"/>
    <dgm:cxn modelId="{202FC5A7-79AF-7147-B256-FC50A50AFCBB}" type="presParOf" srcId="{FD0EC54C-49E7-0D40-8153-B3E9123CA5B7}" destId="{E765F655-3114-4349-B2BD-2A450825CF19}" srcOrd="0" destOrd="0" presId="urn:microsoft.com/office/officeart/2005/8/layout/process2"/>
    <dgm:cxn modelId="{D2D66D81-BA11-2449-AF35-F12BB1792B31}" type="presParOf" srcId="{CA396C2C-5625-134B-AF65-DC541F5A7DF3}" destId="{7238D667-06E2-5D4D-B9D4-4C4EFA50F46B}" srcOrd="8" destOrd="0" presId="urn:microsoft.com/office/officeart/2005/8/layout/process2"/>
    <dgm:cxn modelId="{D7DD83EB-5FFD-6447-B46C-4D4BCD191362}" type="presParOf" srcId="{CA396C2C-5625-134B-AF65-DC541F5A7DF3}" destId="{986A834F-FC2B-3F49-A035-1842BA4DAE3D}" srcOrd="9" destOrd="0" presId="urn:microsoft.com/office/officeart/2005/8/layout/process2"/>
    <dgm:cxn modelId="{3D42CA10-EE1D-854B-AE77-EEDC592C4524}" type="presParOf" srcId="{986A834F-FC2B-3F49-A035-1842BA4DAE3D}" destId="{B9466A75-54C2-3D40-AD7D-B898A6C287F9}" srcOrd="0" destOrd="0" presId="urn:microsoft.com/office/officeart/2005/8/layout/process2"/>
    <dgm:cxn modelId="{D5B2F729-58D3-154A-87E1-C515F9478174}" type="presParOf" srcId="{CA396C2C-5625-134B-AF65-DC541F5A7DF3}" destId="{A844A1D7-E580-FA4B-AAF0-7AAFD2E0FCB5}" srcOrd="10" destOrd="0" presId="urn:microsoft.com/office/officeart/2005/8/layout/process2"/>
    <dgm:cxn modelId="{569A5E84-875B-0041-80BA-6F34C9FB3AE0}" type="presParOf" srcId="{CA396C2C-5625-134B-AF65-DC541F5A7DF3}" destId="{AA1B776F-FD2C-9C47-A368-DDAEA2FED619}" srcOrd="11" destOrd="0" presId="urn:microsoft.com/office/officeart/2005/8/layout/process2"/>
    <dgm:cxn modelId="{638F575C-CC77-D741-8DA3-D3053A11BFA0}" type="presParOf" srcId="{AA1B776F-FD2C-9C47-A368-DDAEA2FED619}" destId="{17D74976-9847-EE47-A499-2AAB4DE10360}" srcOrd="0" destOrd="0" presId="urn:microsoft.com/office/officeart/2005/8/layout/process2"/>
    <dgm:cxn modelId="{BEC10C16-4E95-EC46-8A43-3FC49B4C28D6}" type="presParOf" srcId="{CA396C2C-5625-134B-AF65-DC541F5A7DF3}" destId="{490F2085-6065-7C49-97F6-0CF52FABA59D}" srcOrd="12" destOrd="0" presId="urn:microsoft.com/office/officeart/2005/8/layout/process2"/>
    <dgm:cxn modelId="{419AE70C-178B-8C48-BDD2-10693F8F625B}" type="presParOf" srcId="{CA396C2C-5625-134B-AF65-DC541F5A7DF3}" destId="{F74B3350-1C0E-9644-98F2-F55783F040CB}" srcOrd="13" destOrd="0" presId="urn:microsoft.com/office/officeart/2005/8/layout/process2"/>
    <dgm:cxn modelId="{BCB2D668-7724-0547-B1CD-8782684E55CE}" type="presParOf" srcId="{F74B3350-1C0E-9644-98F2-F55783F040CB}" destId="{EA8FC747-F141-B841-924E-15BB8B9F5C83}" srcOrd="0" destOrd="0" presId="urn:microsoft.com/office/officeart/2005/8/layout/process2"/>
    <dgm:cxn modelId="{53BC92D3-A9EE-4841-B352-D95811BC8AF5}" type="presParOf" srcId="{CA396C2C-5625-134B-AF65-DC541F5A7DF3}" destId="{892658BC-DA11-BC47-AB3F-8B0CDC934610}" srcOrd="14"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DD1A9CE-6387-4408-8051-CD826255EA30}" type="doc">
      <dgm:prSet loTypeId="urn:microsoft.com/office/officeart/2018/2/layout/IconVerticalSolidList" loCatId="icon" qsTypeId="urn:microsoft.com/office/officeart/2005/8/quickstyle/simple3" qsCatId="simple" csTypeId="urn:microsoft.com/office/officeart/2005/8/colors/colorful1" csCatId="colorful" phldr="1"/>
      <dgm:spPr/>
      <dgm:t>
        <a:bodyPr/>
        <a:lstStyle/>
        <a:p>
          <a:endParaRPr lang="en-US"/>
        </a:p>
      </dgm:t>
    </dgm:pt>
    <dgm:pt modelId="{03006731-4CF6-453F-8D67-1B8DC8BF67C0}">
      <dgm:prSet/>
      <dgm:spPr/>
      <dgm:t>
        <a:bodyPr/>
        <a:lstStyle/>
        <a:p>
          <a:pPr>
            <a:lnSpc>
              <a:spcPct val="100000"/>
            </a:lnSpc>
          </a:pPr>
          <a:r>
            <a:rPr lang="en-PK"/>
            <a:t>Health in All Policies embeds health across sectors such as housing, transport and education.</a:t>
          </a:r>
          <a:endParaRPr lang="en-US"/>
        </a:p>
      </dgm:t>
    </dgm:pt>
    <dgm:pt modelId="{B2FAF0BC-86F4-4592-BF7C-B713956818F0}" type="parTrans" cxnId="{D35879C1-0E45-4AD3-9686-1E157A33175F}">
      <dgm:prSet/>
      <dgm:spPr/>
      <dgm:t>
        <a:bodyPr/>
        <a:lstStyle/>
        <a:p>
          <a:endParaRPr lang="en-US"/>
        </a:p>
      </dgm:t>
    </dgm:pt>
    <dgm:pt modelId="{9519488B-F45C-46AE-A7BC-FB0834DE3D69}" type="sibTrans" cxnId="{D35879C1-0E45-4AD3-9686-1E157A33175F}">
      <dgm:prSet/>
      <dgm:spPr/>
      <dgm:t>
        <a:bodyPr/>
        <a:lstStyle/>
        <a:p>
          <a:endParaRPr lang="en-US"/>
        </a:p>
      </dgm:t>
    </dgm:pt>
    <dgm:pt modelId="{5A37F8F0-1C82-46FF-8AF2-D9B9C1992B2E}">
      <dgm:prSet/>
      <dgm:spPr/>
      <dgm:t>
        <a:bodyPr/>
        <a:lstStyle/>
        <a:p>
          <a:pPr>
            <a:lnSpc>
              <a:spcPct val="100000"/>
            </a:lnSpc>
          </a:pPr>
          <a:r>
            <a:rPr lang="en-PK"/>
            <a:t>Systems thinking shows health outcomes come from connected policies, environments and behaviours.</a:t>
          </a:r>
          <a:endParaRPr lang="en-US"/>
        </a:p>
      </dgm:t>
    </dgm:pt>
    <dgm:pt modelId="{2DC845DE-C7E7-44C6-AF55-E99282E7A1BA}" type="parTrans" cxnId="{CD8AA3D5-334A-41E2-A80A-0BF96D06826B}">
      <dgm:prSet/>
      <dgm:spPr/>
      <dgm:t>
        <a:bodyPr/>
        <a:lstStyle/>
        <a:p>
          <a:endParaRPr lang="en-US"/>
        </a:p>
      </dgm:t>
    </dgm:pt>
    <dgm:pt modelId="{57A19149-6CBA-47AB-B1AC-28DE1BD9B031}" type="sibTrans" cxnId="{CD8AA3D5-334A-41E2-A80A-0BF96D06826B}">
      <dgm:prSet/>
      <dgm:spPr/>
      <dgm:t>
        <a:bodyPr/>
        <a:lstStyle/>
        <a:p>
          <a:endParaRPr lang="en-US"/>
        </a:p>
      </dgm:t>
    </dgm:pt>
    <dgm:pt modelId="{CFCADDEF-722D-458B-8520-A9132B430FF2}">
      <dgm:prSet/>
      <dgm:spPr/>
      <dgm:t>
        <a:bodyPr/>
        <a:lstStyle/>
        <a:p>
          <a:pPr>
            <a:lnSpc>
              <a:spcPct val="100000"/>
            </a:lnSpc>
          </a:pPr>
          <a:r>
            <a:rPr lang="en-PK"/>
            <a:t>Strength: tackles root determinants, reducing reliance on downstream treatment.</a:t>
          </a:r>
          <a:endParaRPr lang="en-US"/>
        </a:p>
      </dgm:t>
    </dgm:pt>
    <dgm:pt modelId="{DE24F1CE-50B6-442C-84AA-78BFDE94E2E9}" type="parTrans" cxnId="{BDB44146-8675-4222-BB02-96B76BD5389C}">
      <dgm:prSet/>
      <dgm:spPr/>
      <dgm:t>
        <a:bodyPr/>
        <a:lstStyle/>
        <a:p>
          <a:endParaRPr lang="en-US"/>
        </a:p>
      </dgm:t>
    </dgm:pt>
    <dgm:pt modelId="{A89A8904-A99A-4346-A88A-4202BB401E97}" type="sibTrans" cxnId="{BDB44146-8675-4222-BB02-96B76BD5389C}">
      <dgm:prSet/>
      <dgm:spPr/>
      <dgm:t>
        <a:bodyPr/>
        <a:lstStyle/>
        <a:p>
          <a:endParaRPr lang="en-US"/>
        </a:p>
      </dgm:t>
    </dgm:pt>
    <dgm:pt modelId="{BE380633-2A87-4AB4-A6F4-2EDCC2E5C6DC}">
      <dgm:prSet/>
      <dgm:spPr/>
      <dgm:t>
        <a:bodyPr/>
        <a:lstStyle/>
        <a:p>
          <a:pPr>
            <a:lnSpc>
              <a:spcPct val="100000"/>
            </a:lnSpc>
          </a:pPr>
          <a:r>
            <a:rPr lang="en-PK"/>
            <a:t>Limitation: accountability is shared, so incentives can be misaligned across organisations, needs data-sharing and joint budgets, which are inconsistent in practice (Green </a:t>
          </a:r>
          <a:r>
            <a:rPr lang="en-PK" i="1"/>
            <a:t>et al.</a:t>
          </a:r>
          <a:r>
            <a:rPr lang="en-PK"/>
            <a:t>, 2021).</a:t>
          </a:r>
          <a:endParaRPr lang="en-US"/>
        </a:p>
      </dgm:t>
    </dgm:pt>
    <dgm:pt modelId="{F80F9EC0-A5E7-4D2E-9754-2F0DB2C9C78B}" type="parTrans" cxnId="{6B344C18-67F3-4657-A772-0EE4A39B9F76}">
      <dgm:prSet/>
      <dgm:spPr/>
      <dgm:t>
        <a:bodyPr/>
        <a:lstStyle/>
        <a:p>
          <a:endParaRPr lang="en-US"/>
        </a:p>
      </dgm:t>
    </dgm:pt>
    <dgm:pt modelId="{C81CD731-5D55-471B-B953-8D546EDD089A}" type="sibTrans" cxnId="{6B344C18-67F3-4657-A772-0EE4A39B9F76}">
      <dgm:prSet/>
      <dgm:spPr/>
      <dgm:t>
        <a:bodyPr/>
        <a:lstStyle/>
        <a:p>
          <a:endParaRPr lang="en-US"/>
        </a:p>
      </dgm:t>
    </dgm:pt>
    <dgm:pt modelId="{BA5B1DE9-52FD-4CF1-97A7-4C413F6A063F}" type="pres">
      <dgm:prSet presAssocID="{FDD1A9CE-6387-4408-8051-CD826255EA30}" presName="root" presStyleCnt="0">
        <dgm:presLayoutVars>
          <dgm:dir/>
          <dgm:resizeHandles val="exact"/>
        </dgm:presLayoutVars>
      </dgm:prSet>
      <dgm:spPr/>
    </dgm:pt>
    <dgm:pt modelId="{7F5CBDA1-2397-4265-A33B-AE482E323E0F}" type="pres">
      <dgm:prSet presAssocID="{03006731-4CF6-453F-8D67-1B8DC8BF67C0}" presName="compNode" presStyleCnt="0"/>
      <dgm:spPr/>
    </dgm:pt>
    <dgm:pt modelId="{3F085958-7C5A-43EA-8794-286EB48D1D69}" type="pres">
      <dgm:prSet presAssocID="{03006731-4CF6-453F-8D67-1B8DC8BF67C0}" presName="bgRect" presStyleLbl="bgShp" presStyleIdx="0" presStyleCnt="4"/>
      <dgm:spPr/>
    </dgm:pt>
    <dgm:pt modelId="{ABE5E609-9075-4E2D-BCB7-178C72490C22}" type="pres">
      <dgm:prSet presAssocID="{03006731-4CF6-453F-8D67-1B8DC8BF67C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ty"/>
        </a:ext>
      </dgm:extLst>
    </dgm:pt>
    <dgm:pt modelId="{9A58A5D9-4DEB-4B98-B1E4-97467AFCD3E1}" type="pres">
      <dgm:prSet presAssocID="{03006731-4CF6-453F-8D67-1B8DC8BF67C0}" presName="spaceRect" presStyleCnt="0"/>
      <dgm:spPr/>
    </dgm:pt>
    <dgm:pt modelId="{A3003934-EB2A-4AA0-AA8F-3F7EC7DD414E}" type="pres">
      <dgm:prSet presAssocID="{03006731-4CF6-453F-8D67-1B8DC8BF67C0}" presName="parTx" presStyleLbl="revTx" presStyleIdx="0" presStyleCnt="4">
        <dgm:presLayoutVars>
          <dgm:chMax val="0"/>
          <dgm:chPref val="0"/>
        </dgm:presLayoutVars>
      </dgm:prSet>
      <dgm:spPr/>
    </dgm:pt>
    <dgm:pt modelId="{30153BF3-2094-4159-8EAC-F9499DD5F928}" type="pres">
      <dgm:prSet presAssocID="{9519488B-F45C-46AE-A7BC-FB0834DE3D69}" presName="sibTrans" presStyleCnt="0"/>
      <dgm:spPr/>
    </dgm:pt>
    <dgm:pt modelId="{F55A9F46-69AB-4CB1-89C5-BC7FAFE3908F}" type="pres">
      <dgm:prSet presAssocID="{5A37F8F0-1C82-46FF-8AF2-D9B9C1992B2E}" presName="compNode" presStyleCnt="0"/>
      <dgm:spPr/>
    </dgm:pt>
    <dgm:pt modelId="{2A8C9FF9-934F-4CD8-AB12-3218637AEA4C}" type="pres">
      <dgm:prSet presAssocID="{5A37F8F0-1C82-46FF-8AF2-D9B9C1992B2E}" presName="bgRect" presStyleLbl="bgShp" presStyleIdx="1" presStyleCnt="4"/>
      <dgm:spPr/>
    </dgm:pt>
    <dgm:pt modelId="{1BA66134-183F-40C3-83AF-55C7DF3151DD}" type="pres">
      <dgm:prSet presAssocID="{5A37F8F0-1C82-46FF-8AF2-D9B9C1992B2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A317AE2C-94F3-46DF-81A0-C647DC4D908A}" type="pres">
      <dgm:prSet presAssocID="{5A37F8F0-1C82-46FF-8AF2-D9B9C1992B2E}" presName="spaceRect" presStyleCnt="0"/>
      <dgm:spPr/>
    </dgm:pt>
    <dgm:pt modelId="{3BDB3428-6D1B-4514-8942-3E818DA08B95}" type="pres">
      <dgm:prSet presAssocID="{5A37F8F0-1C82-46FF-8AF2-D9B9C1992B2E}" presName="parTx" presStyleLbl="revTx" presStyleIdx="1" presStyleCnt="4">
        <dgm:presLayoutVars>
          <dgm:chMax val="0"/>
          <dgm:chPref val="0"/>
        </dgm:presLayoutVars>
      </dgm:prSet>
      <dgm:spPr/>
    </dgm:pt>
    <dgm:pt modelId="{7F7FDD97-5994-42A6-8B5A-8869976C2CFB}" type="pres">
      <dgm:prSet presAssocID="{57A19149-6CBA-47AB-B1AC-28DE1BD9B031}" presName="sibTrans" presStyleCnt="0"/>
      <dgm:spPr/>
    </dgm:pt>
    <dgm:pt modelId="{2F8C607F-038C-4A92-A56D-101FB3C33D42}" type="pres">
      <dgm:prSet presAssocID="{CFCADDEF-722D-458B-8520-A9132B430FF2}" presName="compNode" presStyleCnt="0"/>
      <dgm:spPr/>
    </dgm:pt>
    <dgm:pt modelId="{F67CB561-23AC-4CE7-B2A7-86EAA3A64035}" type="pres">
      <dgm:prSet presAssocID="{CFCADDEF-722D-458B-8520-A9132B430FF2}" presName="bgRect" presStyleLbl="bgShp" presStyleIdx="2" presStyleCnt="4"/>
      <dgm:spPr/>
    </dgm:pt>
    <dgm:pt modelId="{3AA4DC8D-CBA7-4D57-96DB-679894DF2FC9}" type="pres">
      <dgm:prSet presAssocID="{CFCADDEF-722D-458B-8520-A9132B430FF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ne"/>
        </a:ext>
      </dgm:extLst>
    </dgm:pt>
    <dgm:pt modelId="{D882F145-567C-4BD6-8EBE-43CB6888233A}" type="pres">
      <dgm:prSet presAssocID="{CFCADDEF-722D-458B-8520-A9132B430FF2}" presName="spaceRect" presStyleCnt="0"/>
      <dgm:spPr/>
    </dgm:pt>
    <dgm:pt modelId="{17A2E48F-7938-4FCA-B022-446810A52C36}" type="pres">
      <dgm:prSet presAssocID="{CFCADDEF-722D-458B-8520-A9132B430FF2}" presName="parTx" presStyleLbl="revTx" presStyleIdx="2" presStyleCnt="4">
        <dgm:presLayoutVars>
          <dgm:chMax val="0"/>
          <dgm:chPref val="0"/>
        </dgm:presLayoutVars>
      </dgm:prSet>
      <dgm:spPr/>
    </dgm:pt>
    <dgm:pt modelId="{37D96A87-6069-479D-8AB4-3D650ACFEE0C}" type="pres">
      <dgm:prSet presAssocID="{A89A8904-A99A-4346-A88A-4202BB401E97}" presName="sibTrans" presStyleCnt="0"/>
      <dgm:spPr/>
    </dgm:pt>
    <dgm:pt modelId="{9DF8202F-94EB-4D40-B033-A2C7C9C4DFB3}" type="pres">
      <dgm:prSet presAssocID="{BE380633-2A87-4AB4-A6F4-2EDCC2E5C6DC}" presName="compNode" presStyleCnt="0"/>
      <dgm:spPr/>
    </dgm:pt>
    <dgm:pt modelId="{6BC1C689-8187-415E-8976-A70001B141B8}" type="pres">
      <dgm:prSet presAssocID="{BE380633-2A87-4AB4-A6F4-2EDCC2E5C6DC}" presName="bgRect" presStyleLbl="bgShp" presStyleIdx="3" presStyleCnt="4"/>
      <dgm:spPr/>
    </dgm:pt>
    <dgm:pt modelId="{27283044-F07D-4800-BDDC-3A30DE548219}" type="pres">
      <dgm:prSet presAssocID="{BE380633-2A87-4AB4-A6F4-2EDCC2E5C6D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ctor"/>
        </a:ext>
      </dgm:extLst>
    </dgm:pt>
    <dgm:pt modelId="{DCEFD2A6-2399-41B4-8A43-B3AF41736B55}" type="pres">
      <dgm:prSet presAssocID="{BE380633-2A87-4AB4-A6F4-2EDCC2E5C6DC}" presName="spaceRect" presStyleCnt="0"/>
      <dgm:spPr/>
    </dgm:pt>
    <dgm:pt modelId="{3A1C72A7-9421-46C9-974F-A459F27022BA}" type="pres">
      <dgm:prSet presAssocID="{BE380633-2A87-4AB4-A6F4-2EDCC2E5C6DC}" presName="parTx" presStyleLbl="revTx" presStyleIdx="3" presStyleCnt="4">
        <dgm:presLayoutVars>
          <dgm:chMax val="0"/>
          <dgm:chPref val="0"/>
        </dgm:presLayoutVars>
      </dgm:prSet>
      <dgm:spPr/>
    </dgm:pt>
  </dgm:ptLst>
  <dgm:cxnLst>
    <dgm:cxn modelId="{3D3C3114-B592-4C3E-A6F9-86987425D207}" type="presOf" srcId="{5A37F8F0-1C82-46FF-8AF2-D9B9C1992B2E}" destId="{3BDB3428-6D1B-4514-8942-3E818DA08B95}" srcOrd="0" destOrd="0" presId="urn:microsoft.com/office/officeart/2018/2/layout/IconVerticalSolidList"/>
    <dgm:cxn modelId="{6B344C18-67F3-4657-A772-0EE4A39B9F76}" srcId="{FDD1A9CE-6387-4408-8051-CD826255EA30}" destId="{BE380633-2A87-4AB4-A6F4-2EDCC2E5C6DC}" srcOrd="3" destOrd="0" parTransId="{F80F9EC0-A5E7-4D2E-9754-2F0DB2C9C78B}" sibTransId="{C81CD731-5D55-471B-B953-8D546EDD089A}"/>
    <dgm:cxn modelId="{02B15A45-D583-4D31-8246-F8DE6FE04422}" type="presOf" srcId="{BE380633-2A87-4AB4-A6F4-2EDCC2E5C6DC}" destId="{3A1C72A7-9421-46C9-974F-A459F27022BA}" srcOrd="0" destOrd="0" presId="urn:microsoft.com/office/officeart/2018/2/layout/IconVerticalSolidList"/>
    <dgm:cxn modelId="{BDB44146-8675-4222-BB02-96B76BD5389C}" srcId="{FDD1A9CE-6387-4408-8051-CD826255EA30}" destId="{CFCADDEF-722D-458B-8520-A9132B430FF2}" srcOrd="2" destOrd="0" parTransId="{DE24F1CE-50B6-442C-84AA-78BFDE94E2E9}" sibTransId="{A89A8904-A99A-4346-A88A-4202BB401E97}"/>
    <dgm:cxn modelId="{D2A5216A-F7C3-4846-B5D1-0364E6296A8B}" type="presOf" srcId="{03006731-4CF6-453F-8D67-1B8DC8BF67C0}" destId="{A3003934-EB2A-4AA0-AA8F-3F7EC7DD414E}" srcOrd="0" destOrd="0" presId="urn:microsoft.com/office/officeart/2018/2/layout/IconVerticalSolidList"/>
    <dgm:cxn modelId="{48608E53-932D-47CF-B0D0-7CF8A2A0F541}" type="presOf" srcId="{CFCADDEF-722D-458B-8520-A9132B430FF2}" destId="{17A2E48F-7938-4FCA-B022-446810A52C36}" srcOrd="0" destOrd="0" presId="urn:microsoft.com/office/officeart/2018/2/layout/IconVerticalSolidList"/>
    <dgm:cxn modelId="{D35879C1-0E45-4AD3-9686-1E157A33175F}" srcId="{FDD1A9CE-6387-4408-8051-CD826255EA30}" destId="{03006731-4CF6-453F-8D67-1B8DC8BF67C0}" srcOrd="0" destOrd="0" parTransId="{B2FAF0BC-86F4-4592-BF7C-B713956818F0}" sibTransId="{9519488B-F45C-46AE-A7BC-FB0834DE3D69}"/>
    <dgm:cxn modelId="{CD8AA3D5-334A-41E2-A80A-0BF96D06826B}" srcId="{FDD1A9CE-6387-4408-8051-CD826255EA30}" destId="{5A37F8F0-1C82-46FF-8AF2-D9B9C1992B2E}" srcOrd="1" destOrd="0" parTransId="{2DC845DE-C7E7-44C6-AF55-E99282E7A1BA}" sibTransId="{57A19149-6CBA-47AB-B1AC-28DE1BD9B031}"/>
    <dgm:cxn modelId="{1784F5D7-C5A5-49D8-850A-2872AE2A3CB0}" type="presOf" srcId="{FDD1A9CE-6387-4408-8051-CD826255EA30}" destId="{BA5B1DE9-52FD-4CF1-97A7-4C413F6A063F}" srcOrd="0" destOrd="0" presId="urn:microsoft.com/office/officeart/2018/2/layout/IconVerticalSolidList"/>
    <dgm:cxn modelId="{02243444-69D2-4939-926E-21588FBFCD5E}" type="presParOf" srcId="{BA5B1DE9-52FD-4CF1-97A7-4C413F6A063F}" destId="{7F5CBDA1-2397-4265-A33B-AE482E323E0F}" srcOrd="0" destOrd="0" presId="urn:microsoft.com/office/officeart/2018/2/layout/IconVerticalSolidList"/>
    <dgm:cxn modelId="{8A67B444-1AC1-4D2F-B1C9-EAD4025BCF5B}" type="presParOf" srcId="{7F5CBDA1-2397-4265-A33B-AE482E323E0F}" destId="{3F085958-7C5A-43EA-8794-286EB48D1D69}" srcOrd="0" destOrd="0" presId="urn:microsoft.com/office/officeart/2018/2/layout/IconVerticalSolidList"/>
    <dgm:cxn modelId="{92F81683-CD29-4B5B-AEBE-D61B17215639}" type="presParOf" srcId="{7F5CBDA1-2397-4265-A33B-AE482E323E0F}" destId="{ABE5E609-9075-4E2D-BCB7-178C72490C22}" srcOrd="1" destOrd="0" presId="urn:microsoft.com/office/officeart/2018/2/layout/IconVerticalSolidList"/>
    <dgm:cxn modelId="{5AE13E94-F774-431F-888C-11C9E7B49F88}" type="presParOf" srcId="{7F5CBDA1-2397-4265-A33B-AE482E323E0F}" destId="{9A58A5D9-4DEB-4B98-B1E4-97467AFCD3E1}" srcOrd="2" destOrd="0" presId="urn:microsoft.com/office/officeart/2018/2/layout/IconVerticalSolidList"/>
    <dgm:cxn modelId="{7D4DEA19-CFAE-48D7-94B6-7D28F05FB89E}" type="presParOf" srcId="{7F5CBDA1-2397-4265-A33B-AE482E323E0F}" destId="{A3003934-EB2A-4AA0-AA8F-3F7EC7DD414E}" srcOrd="3" destOrd="0" presId="urn:microsoft.com/office/officeart/2018/2/layout/IconVerticalSolidList"/>
    <dgm:cxn modelId="{B69A6B97-6D97-4A00-8332-9A618ECE115C}" type="presParOf" srcId="{BA5B1DE9-52FD-4CF1-97A7-4C413F6A063F}" destId="{30153BF3-2094-4159-8EAC-F9499DD5F928}" srcOrd="1" destOrd="0" presId="urn:microsoft.com/office/officeart/2018/2/layout/IconVerticalSolidList"/>
    <dgm:cxn modelId="{50CFBF4B-0EE6-4D79-B6C8-21B0BC3367C8}" type="presParOf" srcId="{BA5B1DE9-52FD-4CF1-97A7-4C413F6A063F}" destId="{F55A9F46-69AB-4CB1-89C5-BC7FAFE3908F}" srcOrd="2" destOrd="0" presId="urn:microsoft.com/office/officeart/2018/2/layout/IconVerticalSolidList"/>
    <dgm:cxn modelId="{F25326F0-CAD1-4328-818E-3AEE7EFCA754}" type="presParOf" srcId="{F55A9F46-69AB-4CB1-89C5-BC7FAFE3908F}" destId="{2A8C9FF9-934F-4CD8-AB12-3218637AEA4C}" srcOrd="0" destOrd="0" presId="urn:microsoft.com/office/officeart/2018/2/layout/IconVerticalSolidList"/>
    <dgm:cxn modelId="{50DAEA9A-D12B-4C66-92DC-C1154A7D453B}" type="presParOf" srcId="{F55A9F46-69AB-4CB1-89C5-BC7FAFE3908F}" destId="{1BA66134-183F-40C3-83AF-55C7DF3151DD}" srcOrd="1" destOrd="0" presId="urn:microsoft.com/office/officeart/2018/2/layout/IconVerticalSolidList"/>
    <dgm:cxn modelId="{1B4F7455-3628-4FAC-BC7B-1E79627A1433}" type="presParOf" srcId="{F55A9F46-69AB-4CB1-89C5-BC7FAFE3908F}" destId="{A317AE2C-94F3-46DF-81A0-C647DC4D908A}" srcOrd="2" destOrd="0" presId="urn:microsoft.com/office/officeart/2018/2/layout/IconVerticalSolidList"/>
    <dgm:cxn modelId="{8C310D7C-EEF0-4586-93F3-63B7B0E9C682}" type="presParOf" srcId="{F55A9F46-69AB-4CB1-89C5-BC7FAFE3908F}" destId="{3BDB3428-6D1B-4514-8942-3E818DA08B95}" srcOrd="3" destOrd="0" presId="urn:microsoft.com/office/officeart/2018/2/layout/IconVerticalSolidList"/>
    <dgm:cxn modelId="{EBC9BC5E-165D-4543-88E0-C6FFA36F4E6A}" type="presParOf" srcId="{BA5B1DE9-52FD-4CF1-97A7-4C413F6A063F}" destId="{7F7FDD97-5994-42A6-8B5A-8869976C2CFB}" srcOrd="3" destOrd="0" presId="urn:microsoft.com/office/officeart/2018/2/layout/IconVerticalSolidList"/>
    <dgm:cxn modelId="{1D961F3E-D305-458D-86E1-F88C679D0E93}" type="presParOf" srcId="{BA5B1DE9-52FD-4CF1-97A7-4C413F6A063F}" destId="{2F8C607F-038C-4A92-A56D-101FB3C33D42}" srcOrd="4" destOrd="0" presId="urn:microsoft.com/office/officeart/2018/2/layout/IconVerticalSolidList"/>
    <dgm:cxn modelId="{C8238BB1-7ED5-43A4-9713-C8E9CCAAEB3C}" type="presParOf" srcId="{2F8C607F-038C-4A92-A56D-101FB3C33D42}" destId="{F67CB561-23AC-4CE7-B2A7-86EAA3A64035}" srcOrd="0" destOrd="0" presId="urn:microsoft.com/office/officeart/2018/2/layout/IconVerticalSolidList"/>
    <dgm:cxn modelId="{D4977FDA-D908-4B28-BB5C-BDC730ED123D}" type="presParOf" srcId="{2F8C607F-038C-4A92-A56D-101FB3C33D42}" destId="{3AA4DC8D-CBA7-4D57-96DB-679894DF2FC9}" srcOrd="1" destOrd="0" presId="urn:microsoft.com/office/officeart/2018/2/layout/IconVerticalSolidList"/>
    <dgm:cxn modelId="{980072F2-BA1A-42FB-BAC7-BE8D8601D261}" type="presParOf" srcId="{2F8C607F-038C-4A92-A56D-101FB3C33D42}" destId="{D882F145-567C-4BD6-8EBE-43CB6888233A}" srcOrd="2" destOrd="0" presId="urn:microsoft.com/office/officeart/2018/2/layout/IconVerticalSolidList"/>
    <dgm:cxn modelId="{DEBAE489-3494-4E06-9B34-FC3E5F1DBEF8}" type="presParOf" srcId="{2F8C607F-038C-4A92-A56D-101FB3C33D42}" destId="{17A2E48F-7938-4FCA-B022-446810A52C36}" srcOrd="3" destOrd="0" presId="urn:microsoft.com/office/officeart/2018/2/layout/IconVerticalSolidList"/>
    <dgm:cxn modelId="{70B52AB7-9E4A-4888-90AF-CD1B3A91E847}" type="presParOf" srcId="{BA5B1DE9-52FD-4CF1-97A7-4C413F6A063F}" destId="{37D96A87-6069-479D-8AB4-3D650ACFEE0C}" srcOrd="5" destOrd="0" presId="urn:microsoft.com/office/officeart/2018/2/layout/IconVerticalSolidList"/>
    <dgm:cxn modelId="{BC5CB08B-96E6-419C-A0BB-F076DB32705C}" type="presParOf" srcId="{BA5B1DE9-52FD-4CF1-97A7-4C413F6A063F}" destId="{9DF8202F-94EB-4D40-B033-A2C7C9C4DFB3}" srcOrd="6" destOrd="0" presId="urn:microsoft.com/office/officeart/2018/2/layout/IconVerticalSolidList"/>
    <dgm:cxn modelId="{A4495B16-2D4E-4BF9-8F32-50F45040C62A}" type="presParOf" srcId="{9DF8202F-94EB-4D40-B033-A2C7C9C4DFB3}" destId="{6BC1C689-8187-415E-8976-A70001B141B8}" srcOrd="0" destOrd="0" presId="urn:microsoft.com/office/officeart/2018/2/layout/IconVerticalSolidList"/>
    <dgm:cxn modelId="{7683F76E-5318-44BB-8664-43515B87359C}" type="presParOf" srcId="{9DF8202F-94EB-4D40-B033-A2C7C9C4DFB3}" destId="{27283044-F07D-4800-BDDC-3A30DE548219}" srcOrd="1" destOrd="0" presId="urn:microsoft.com/office/officeart/2018/2/layout/IconVerticalSolidList"/>
    <dgm:cxn modelId="{5705C289-6D45-4B4F-B8E6-A3FB15E22553}" type="presParOf" srcId="{9DF8202F-94EB-4D40-B033-A2C7C9C4DFB3}" destId="{DCEFD2A6-2399-41B4-8A43-B3AF41736B55}" srcOrd="2" destOrd="0" presId="urn:microsoft.com/office/officeart/2018/2/layout/IconVerticalSolidList"/>
    <dgm:cxn modelId="{10EBE240-E99E-4FC9-BD31-35B1E8481274}" type="presParOf" srcId="{9DF8202F-94EB-4D40-B033-A2C7C9C4DFB3}" destId="{3A1C72A7-9421-46C9-974F-A459F27022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08E240-0B8F-C446-9841-2AE2330D33ED}" type="doc">
      <dgm:prSet loTypeId="urn:microsoft.com/office/officeart/2009/layout/CircleArrowProcess" loCatId="" qsTypeId="urn:microsoft.com/office/officeart/2005/8/quickstyle/simple1" qsCatId="simple" csTypeId="urn:microsoft.com/office/officeart/2005/8/colors/colorful1" csCatId="colorful" phldr="1"/>
      <dgm:spPr/>
      <dgm:t>
        <a:bodyPr/>
        <a:lstStyle/>
        <a:p>
          <a:endParaRPr lang="en-GB"/>
        </a:p>
      </dgm:t>
    </dgm:pt>
    <dgm:pt modelId="{86F062CE-988A-1942-8C99-65490BFF5751}">
      <dgm:prSet phldrT="[Text]" custT="1"/>
      <dgm:spPr/>
      <dgm:t>
        <a:bodyPr/>
        <a:lstStyle/>
        <a:p>
          <a:pPr>
            <a:buSzPts val="1000"/>
            <a:buFont typeface="Symbol" pitchFamily="2" charset="2"/>
            <a:buChar char=""/>
          </a:pPr>
          <a:r>
            <a:rPr lang="en-PK" sz="1050" dirty="0"/>
            <a:t>Funding and targets keep organisations in silos, limiting joint budgets and prevention.</a:t>
          </a:r>
          <a:endParaRPr lang="en-GB" sz="1050" dirty="0"/>
        </a:p>
      </dgm:t>
    </dgm:pt>
    <dgm:pt modelId="{EA1CBC0B-32D7-6346-8962-40F8A1E5764C}" type="parTrans" cxnId="{3414669E-9195-D14D-815C-A958AC0F0BA0}">
      <dgm:prSet/>
      <dgm:spPr/>
      <dgm:t>
        <a:bodyPr/>
        <a:lstStyle/>
        <a:p>
          <a:endParaRPr lang="en-GB"/>
        </a:p>
      </dgm:t>
    </dgm:pt>
    <dgm:pt modelId="{3E84EA54-FE49-454B-855E-E608D138002A}" type="sibTrans" cxnId="{3414669E-9195-D14D-815C-A958AC0F0BA0}">
      <dgm:prSet/>
      <dgm:spPr/>
      <dgm:t>
        <a:bodyPr/>
        <a:lstStyle/>
        <a:p>
          <a:endParaRPr lang="en-GB"/>
        </a:p>
      </dgm:t>
    </dgm:pt>
    <dgm:pt modelId="{C32EAD25-E809-234C-9A5B-9C7A9C4039F8}">
      <dgm:prSet custT="1"/>
      <dgm:spPr/>
      <dgm:t>
        <a:bodyPr/>
        <a:lstStyle/>
        <a:p>
          <a:pPr>
            <a:buSzPts val="1000"/>
            <a:buFont typeface="Symbol" pitchFamily="2" charset="2"/>
            <a:buChar char=""/>
          </a:pPr>
          <a:r>
            <a:rPr lang="en-PK" sz="1050" dirty="0"/>
            <a:t>Workforce gaps and uneven local capacity weaken implementation.</a:t>
          </a:r>
        </a:p>
      </dgm:t>
    </dgm:pt>
    <dgm:pt modelId="{4267D613-A78E-C747-92A8-068D80A6023D}" type="parTrans" cxnId="{E0AAF728-DCCF-C342-8126-EC11A7E64F9B}">
      <dgm:prSet/>
      <dgm:spPr/>
      <dgm:t>
        <a:bodyPr/>
        <a:lstStyle/>
        <a:p>
          <a:endParaRPr lang="en-GB"/>
        </a:p>
      </dgm:t>
    </dgm:pt>
    <dgm:pt modelId="{52956978-DFBF-6645-93BF-985638337C44}" type="sibTrans" cxnId="{E0AAF728-DCCF-C342-8126-EC11A7E64F9B}">
      <dgm:prSet/>
      <dgm:spPr/>
      <dgm:t>
        <a:bodyPr/>
        <a:lstStyle/>
        <a:p>
          <a:endParaRPr lang="en-GB"/>
        </a:p>
      </dgm:t>
    </dgm:pt>
    <dgm:pt modelId="{71975F61-66BF-134B-A2DC-23E36AA11674}">
      <dgm:prSet custT="1"/>
      <dgm:spPr/>
      <dgm:t>
        <a:bodyPr/>
        <a:lstStyle/>
        <a:p>
          <a:pPr>
            <a:buSzPts val="1000"/>
            <a:buFont typeface="Symbol" pitchFamily="2" charset="2"/>
            <a:buChar char=""/>
          </a:pPr>
          <a:r>
            <a:rPr lang="en-PK" sz="1050" dirty="0"/>
            <a:t>Digital-first reforms can increase inequality without inclusion support and non-digital options</a:t>
          </a:r>
        </a:p>
      </dgm:t>
    </dgm:pt>
    <dgm:pt modelId="{8C07A242-4A8D-544F-9EA4-BECFBCF2CDA1}" type="parTrans" cxnId="{5DDF378F-BD0B-FB4F-8F68-7E3B4FED3C48}">
      <dgm:prSet/>
      <dgm:spPr/>
      <dgm:t>
        <a:bodyPr/>
        <a:lstStyle/>
        <a:p>
          <a:endParaRPr lang="en-GB"/>
        </a:p>
      </dgm:t>
    </dgm:pt>
    <dgm:pt modelId="{1D7B2DE7-F153-DB47-A11C-62CD4BE4F89B}" type="sibTrans" cxnId="{5DDF378F-BD0B-FB4F-8F68-7E3B4FED3C48}">
      <dgm:prSet/>
      <dgm:spPr/>
      <dgm:t>
        <a:bodyPr/>
        <a:lstStyle/>
        <a:p>
          <a:endParaRPr lang="en-GB"/>
        </a:p>
      </dgm:t>
    </dgm:pt>
    <dgm:pt modelId="{EA83C496-4CF9-B54F-AAD2-F5538832B53E}" type="pres">
      <dgm:prSet presAssocID="{A008E240-0B8F-C446-9841-2AE2330D33ED}" presName="Name0" presStyleCnt="0">
        <dgm:presLayoutVars>
          <dgm:chMax val="7"/>
          <dgm:chPref val="7"/>
          <dgm:dir/>
          <dgm:animLvl val="lvl"/>
        </dgm:presLayoutVars>
      </dgm:prSet>
      <dgm:spPr/>
    </dgm:pt>
    <dgm:pt modelId="{3B338188-732C-D443-B8CF-12DDEB4CC61F}" type="pres">
      <dgm:prSet presAssocID="{86F062CE-988A-1942-8C99-65490BFF5751}" presName="Accent1" presStyleCnt="0"/>
      <dgm:spPr/>
    </dgm:pt>
    <dgm:pt modelId="{0BB60434-27FC-AD41-AA9D-1B968F8BC8E5}" type="pres">
      <dgm:prSet presAssocID="{86F062CE-988A-1942-8C99-65490BFF5751}" presName="Accent" presStyleLbl="node1" presStyleIdx="0" presStyleCnt="3"/>
      <dgm:spPr/>
    </dgm:pt>
    <dgm:pt modelId="{4AA1382A-ECD1-5541-B4D3-5B1D45C245A8}" type="pres">
      <dgm:prSet presAssocID="{86F062CE-988A-1942-8C99-65490BFF5751}" presName="Parent1" presStyleLbl="revTx" presStyleIdx="0" presStyleCnt="3">
        <dgm:presLayoutVars>
          <dgm:chMax val="1"/>
          <dgm:chPref val="1"/>
          <dgm:bulletEnabled val="1"/>
        </dgm:presLayoutVars>
      </dgm:prSet>
      <dgm:spPr/>
    </dgm:pt>
    <dgm:pt modelId="{A3EE8AAE-CD9C-EA4E-91B8-C81A1121BE70}" type="pres">
      <dgm:prSet presAssocID="{C32EAD25-E809-234C-9A5B-9C7A9C4039F8}" presName="Accent2" presStyleCnt="0"/>
      <dgm:spPr/>
    </dgm:pt>
    <dgm:pt modelId="{397B6ED1-E380-F442-BCC8-FC8FD7BE7F9C}" type="pres">
      <dgm:prSet presAssocID="{C32EAD25-E809-234C-9A5B-9C7A9C4039F8}" presName="Accent" presStyleLbl="node1" presStyleIdx="1" presStyleCnt="3"/>
      <dgm:spPr/>
    </dgm:pt>
    <dgm:pt modelId="{477FF213-6D0B-C84B-9F67-F30B91E9DA38}" type="pres">
      <dgm:prSet presAssocID="{C32EAD25-E809-234C-9A5B-9C7A9C4039F8}" presName="Parent2" presStyleLbl="revTx" presStyleIdx="1" presStyleCnt="3">
        <dgm:presLayoutVars>
          <dgm:chMax val="1"/>
          <dgm:chPref val="1"/>
          <dgm:bulletEnabled val="1"/>
        </dgm:presLayoutVars>
      </dgm:prSet>
      <dgm:spPr/>
    </dgm:pt>
    <dgm:pt modelId="{802ED7DA-4BB6-614C-891A-F7F8B86607BF}" type="pres">
      <dgm:prSet presAssocID="{71975F61-66BF-134B-A2DC-23E36AA11674}" presName="Accent3" presStyleCnt="0"/>
      <dgm:spPr/>
    </dgm:pt>
    <dgm:pt modelId="{AE0BB784-3F3A-9B4F-BEBB-103334F6D543}" type="pres">
      <dgm:prSet presAssocID="{71975F61-66BF-134B-A2DC-23E36AA11674}" presName="Accent" presStyleLbl="node1" presStyleIdx="2" presStyleCnt="3"/>
      <dgm:spPr/>
    </dgm:pt>
    <dgm:pt modelId="{A9578A5B-B1E4-2C49-AA51-084A5632CC62}" type="pres">
      <dgm:prSet presAssocID="{71975F61-66BF-134B-A2DC-23E36AA11674}" presName="Parent3" presStyleLbl="revTx" presStyleIdx="2" presStyleCnt="3">
        <dgm:presLayoutVars>
          <dgm:chMax val="1"/>
          <dgm:chPref val="1"/>
          <dgm:bulletEnabled val="1"/>
        </dgm:presLayoutVars>
      </dgm:prSet>
      <dgm:spPr/>
    </dgm:pt>
  </dgm:ptLst>
  <dgm:cxnLst>
    <dgm:cxn modelId="{E0AAF728-DCCF-C342-8126-EC11A7E64F9B}" srcId="{A008E240-0B8F-C446-9841-2AE2330D33ED}" destId="{C32EAD25-E809-234C-9A5B-9C7A9C4039F8}" srcOrd="1" destOrd="0" parTransId="{4267D613-A78E-C747-92A8-068D80A6023D}" sibTransId="{52956978-DFBF-6645-93BF-985638337C44}"/>
    <dgm:cxn modelId="{5C57A431-7FCE-0348-8843-2923D10FF213}" type="presOf" srcId="{71975F61-66BF-134B-A2DC-23E36AA11674}" destId="{A9578A5B-B1E4-2C49-AA51-084A5632CC62}" srcOrd="0" destOrd="0" presId="urn:microsoft.com/office/officeart/2009/layout/CircleArrowProcess"/>
    <dgm:cxn modelId="{5BE52742-33A2-2B4A-8B49-EC04DA0E3067}" type="presOf" srcId="{86F062CE-988A-1942-8C99-65490BFF5751}" destId="{4AA1382A-ECD1-5541-B4D3-5B1D45C245A8}" srcOrd="0" destOrd="0" presId="urn:microsoft.com/office/officeart/2009/layout/CircleArrowProcess"/>
    <dgm:cxn modelId="{C19D1B87-670E-1C41-AB2D-CCD1DF8A6E33}" type="presOf" srcId="{A008E240-0B8F-C446-9841-2AE2330D33ED}" destId="{EA83C496-4CF9-B54F-AAD2-F5538832B53E}" srcOrd="0" destOrd="0" presId="urn:microsoft.com/office/officeart/2009/layout/CircleArrowProcess"/>
    <dgm:cxn modelId="{5DDF378F-BD0B-FB4F-8F68-7E3B4FED3C48}" srcId="{A008E240-0B8F-C446-9841-2AE2330D33ED}" destId="{71975F61-66BF-134B-A2DC-23E36AA11674}" srcOrd="2" destOrd="0" parTransId="{8C07A242-4A8D-544F-9EA4-BECFBCF2CDA1}" sibTransId="{1D7B2DE7-F153-DB47-A11C-62CD4BE4F89B}"/>
    <dgm:cxn modelId="{3414669E-9195-D14D-815C-A958AC0F0BA0}" srcId="{A008E240-0B8F-C446-9841-2AE2330D33ED}" destId="{86F062CE-988A-1942-8C99-65490BFF5751}" srcOrd="0" destOrd="0" parTransId="{EA1CBC0B-32D7-6346-8962-40F8A1E5764C}" sibTransId="{3E84EA54-FE49-454B-855E-E608D138002A}"/>
    <dgm:cxn modelId="{A01E4FAF-E875-9B42-A789-29EB6BBF8FD8}" type="presOf" srcId="{C32EAD25-E809-234C-9A5B-9C7A9C4039F8}" destId="{477FF213-6D0B-C84B-9F67-F30B91E9DA38}" srcOrd="0" destOrd="0" presId="urn:microsoft.com/office/officeart/2009/layout/CircleArrowProcess"/>
    <dgm:cxn modelId="{EFDDE79B-E54C-0246-AC3E-E07C39E77D96}" type="presParOf" srcId="{EA83C496-4CF9-B54F-AAD2-F5538832B53E}" destId="{3B338188-732C-D443-B8CF-12DDEB4CC61F}" srcOrd="0" destOrd="0" presId="urn:microsoft.com/office/officeart/2009/layout/CircleArrowProcess"/>
    <dgm:cxn modelId="{D753882B-BE58-9E4C-BA2D-0D03F86BD98C}" type="presParOf" srcId="{3B338188-732C-D443-B8CF-12DDEB4CC61F}" destId="{0BB60434-27FC-AD41-AA9D-1B968F8BC8E5}" srcOrd="0" destOrd="0" presId="urn:microsoft.com/office/officeart/2009/layout/CircleArrowProcess"/>
    <dgm:cxn modelId="{DF859370-9082-1A49-841F-0DD95249FDC1}" type="presParOf" srcId="{EA83C496-4CF9-B54F-AAD2-F5538832B53E}" destId="{4AA1382A-ECD1-5541-B4D3-5B1D45C245A8}" srcOrd="1" destOrd="0" presId="urn:microsoft.com/office/officeart/2009/layout/CircleArrowProcess"/>
    <dgm:cxn modelId="{C4555C38-BE8B-C941-B605-CCB675DA81D5}" type="presParOf" srcId="{EA83C496-4CF9-B54F-AAD2-F5538832B53E}" destId="{A3EE8AAE-CD9C-EA4E-91B8-C81A1121BE70}" srcOrd="2" destOrd="0" presId="urn:microsoft.com/office/officeart/2009/layout/CircleArrowProcess"/>
    <dgm:cxn modelId="{DCDA980D-396B-684F-AB30-750469F6001F}" type="presParOf" srcId="{A3EE8AAE-CD9C-EA4E-91B8-C81A1121BE70}" destId="{397B6ED1-E380-F442-BCC8-FC8FD7BE7F9C}" srcOrd="0" destOrd="0" presId="urn:microsoft.com/office/officeart/2009/layout/CircleArrowProcess"/>
    <dgm:cxn modelId="{BE43A40F-7F53-9646-8029-5F2F09255790}" type="presParOf" srcId="{EA83C496-4CF9-B54F-AAD2-F5538832B53E}" destId="{477FF213-6D0B-C84B-9F67-F30B91E9DA38}" srcOrd="3" destOrd="0" presId="urn:microsoft.com/office/officeart/2009/layout/CircleArrowProcess"/>
    <dgm:cxn modelId="{32501B9F-A44D-2A48-B168-EBEBB2B9F9B6}" type="presParOf" srcId="{EA83C496-4CF9-B54F-AAD2-F5538832B53E}" destId="{802ED7DA-4BB6-614C-891A-F7F8B86607BF}" srcOrd="4" destOrd="0" presId="urn:microsoft.com/office/officeart/2009/layout/CircleArrowProcess"/>
    <dgm:cxn modelId="{2B735DD5-BFDC-5A4F-B27F-DB07C01B72A5}" type="presParOf" srcId="{802ED7DA-4BB6-614C-891A-F7F8B86607BF}" destId="{AE0BB784-3F3A-9B4F-BEBB-103334F6D543}" srcOrd="0" destOrd="0" presId="urn:microsoft.com/office/officeart/2009/layout/CircleArrowProcess"/>
    <dgm:cxn modelId="{1D78A533-BF50-AA4F-AF47-FA929530A605}" type="presParOf" srcId="{EA83C496-4CF9-B54F-AAD2-F5538832B53E}" destId="{A9578A5B-B1E4-2C49-AA51-084A5632CC62}" srcOrd="5"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764D712-CFC3-4EA4-8680-8666F0B089D3}" type="doc">
      <dgm:prSet loTypeId="urn:microsoft.com/office/officeart/2005/8/layout/default" loCatId="list" qsTypeId="urn:microsoft.com/office/officeart/2005/8/quickstyle/simple3" qsCatId="simple" csTypeId="urn:microsoft.com/office/officeart/2005/8/colors/colorful1" csCatId="colorful"/>
      <dgm:spPr/>
      <dgm:t>
        <a:bodyPr/>
        <a:lstStyle/>
        <a:p>
          <a:endParaRPr lang="en-US"/>
        </a:p>
      </dgm:t>
    </dgm:pt>
    <dgm:pt modelId="{34EE5D99-7470-433A-B898-526A1B6CD0B7}">
      <dgm:prSet/>
      <dgm:spPr/>
      <dgm:t>
        <a:bodyPr/>
        <a:lstStyle/>
        <a:p>
          <a:r>
            <a:rPr lang="en-GB"/>
            <a:t>Integrated delivery combines clinical care, wellbeing support, and prevention.</a:t>
          </a:r>
          <a:endParaRPr lang="en-US"/>
        </a:p>
      </dgm:t>
    </dgm:pt>
    <dgm:pt modelId="{1FCF4E87-AA04-4A1F-939E-13BD5D2FF9A8}" type="parTrans" cxnId="{964CA8F8-4D7A-4664-A359-B7461F6C0C20}">
      <dgm:prSet/>
      <dgm:spPr/>
      <dgm:t>
        <a:bodyPr/>
        <a:lstStyle/>
        <a:p>
          <a:endParaRPr lang="en-US"/>
        </a:p>
      </dgm:t>
    </dgm:pt>
    <dgm:pt modelId="{C6D5FEB3-78B2-41B4-BCAC-B0F59D5E7A77}" type="sibTrans" cxnId="{964CA8F8-4D7A-4664-A359-B7461F6C0C20}">
      <dgm:prSet/>
      <dgm:spPr/>
      <dgm:t>
        <a:bodyPr/>
        <a:lstStyle/>
        <a:p>
          <a:endParaRPr lang="en-US"/>
        </a:p>
      </dgm:t>
    </dgm:pt>
    <dgm:pt modelId="{214872A5-2EE8-41E8-B32F-0F573E029DFC}">
      <dgm:prSet/>
      <dgm:spPr/>
      <dgm:t>
        <a:bodyPr/>
        <a:lstStyle/>
        <a:p>
          <a:r>
            <a:rPr lang="en-GB"/>
            <a:t>Includes weight management, smoking cessation, social prescribing, and self-management support.</a:t>
          </a:r>
          <a:endParaRPr lang="en-US"/>
        </a:p>
      </dgm:t>
    </dgm:pt>
    <dgm:pt modelId="{AF763CA9-566F-4B90-A0A5-45B619EB6981}" type="parTrans" cxnId="{31104A2E-3426-43C2-A54D-C319A30ABD07}">
      <dgm:prSet/>
      <dgm:spPr/>
      <dgm:t>
        <a:bodyPr/>
        <a:lstStyle/>
        <a:p>
          <a:endParaRPr lang="en-US"/>
        </a:p>
      </dgm:t>
    </dgm:pt>
    <dgm:pt modelId="{328238F4-EC8D-41E2-8317-677E4A9E1C92}" type="sibTrans" cxnId="{31104A2E-3426-43C2-A54D-C319A30ABD07}">
      <dgm:prSet/>
      <dgm:spPr/>
      <dgm:t>
        <a:bodyPr/>
        <a:lstStyle/>
        <a:p>
          <a:endParaRPr lang="en-US"/>
        </a:p>
      </dgm:t>
    </dgm:pt>
    <dgm:pt modelId="{924FBDEA-647A-418A-9FD2-602EE920B5CF}">
      <dgm:prSet/>
      <dgm:spPr/>
      <dgm:t>
        <a:bodyPr/>
        <a:lstStyle/>
        <a:p>
          <a:r>
            <a:rPr lang="en-GB"/>
            <a:t>Community partnerships support upstream prevention (local authorities, schools, voluntary sector) (O’Sullivan et al., 2024).</a:t>
          </a:r>
          <a:endParaRPr lang="en-US"/>
        </a:p>
      </dgm:t>
    </dgm:pt>
    <dgm:pt modelId="{2BB52C12-EE8F-484D-AE2D-317F89903E4E}" type="parTrans" cxnId="{3867E0FC-D5A9-4617-BF26-869F3C05974C}">
      <dgm:prSet/>
      <dgm:spPr/>
      <dgm:t>
        <a:bodyPr/>
        <a:lstStyle/>
        <a:p>
          <a:endParaRPr lang="en-US"/>
        </a:p>
      </dgm:t>
    </dgm:pt>
    <dgm:pt modelId="{E6395A3D-C27C-4EED-B941-EC9DD595A150}" type="sibTrans" cxnId="{3867E0FC-D5A9-4617-BF26-869F3C05974C}">
      <dgm:prSet/>
      <dgm:spPr/>
      <dgm:t>
        <a:bodyPr/>
        <a:lstStyle/>
        <a:p>
          <a:endParaRPr lang="en-US"/>
        </a:p>
      </dgm:t>
    </dgm:pt>
    <dgm:pt modelId="{100CF3AB-5689-489A-87F0-1530630A0252}">
      <dgm:prSet/>
      <dgm:spPr/>
      <dgm:t>
        <a:bodyPr/>
        <a:lstStyle/>
        <a:p>
          <a:r>
            <a:rPr lang="en-GB"/>
            <a:t>Telehealth expands access via remote monitoring, online coaching, and virtual follow-ups.</a:t>
          </a:r>
          <a:endParaRPr lang="en-US"/>
        </a:p>
      </dgm:t>
    </dgm:pt>
    <dgm:pt modelId="{FC1E0A79-8B62-4B27-A489-33737172554A}" type="parTrans" cxnId="{BFEC1F7E-2CC4-43EB-AC41-757476B903E3}">
      <dgm:prSet/>
      <dgm:spPr/>
      <dgm:t>
        <a:bodyPr/>
        <a:lstStyle/>
        <a:p>
          <a:endParaRPr lang="en-US"/>
        </a:p>
      </dgm:t>
    </dgm:pt>
    <dgm:pt modelId="{4C0989B4-31CF-4271-B4E3-5291D7188FDD}" type="sibTrans" cxnId="{BFEC1F7E-2CC4-43EB-AC41-757476B903E3}">
      <dgm:prSet/>
      <dgm:spPr/>
      <dgm:t>
        <a:bodyPr/>
        <a:lstStyle/>
        <a:p>
          <a:endParaRPr lang="en-US"/>
        </a:p>
      </dgm:t>
    </dgm:pt>
    <dgm:pt modelId="{E5CA77E4-C246-455E-8E22-1229B24FB5E1}">
      <dgm:prSet/>
      <dgm:spPr/>
      <dgm:t>
        <a:bodyPr/>
        <a:lstStyle/>
        <a:p>
          <a:r>
            <a:rPr lang="en-GB"/>
            <a:t>Primary care embeds prevention through risk identification, referral pathways, and behaviour change support.</a:t>
          </a:r>
          <a:endParaRPr lang="en-US"/>
        </a:p>
      </dgm:t>
    </dgm:pt>
    <dgm:pt modelId="{8FA623D3-EC06-49C8-8107-4374A265C0AD}" type="parTrans" cxnId="{343004F0-5241-4446-B4CB-CAC8C9D9072F}">
      <dgm:prSet/>
      <dgm:spPr/>
      <dgm:t>
        <a:bodyPr/>
        <a:lstStyle/>
        <a:p>
          <a:endParaRPr lang="en-US"/>
        </a:p>
      </dgm:t>
    </dgm:pt>
    <dgm:pt modelId="{EB0DEEEE-BF1A-453A-B90D-B61B0CE0F071}" type="sibTrans" cxnId="{343004F0-5241-4446-B4CB-CAC8C9D9072F}">
      <dgm:prSet/>
      <dgm:spPr/>
      <dgm:t>
        <a:bodyPr/>
        <a:lstStyle/>
        <a:p>
          <a:endParaRPr lang="en-US"/>
        </a:p>
      </dgm:t>
    </dgm:pt>
    <dgm:pt modelId="{E244A57F-C963-4F3D-992B-85354B670CFA}">
      <dgm:prSet/>
      <dgm:spPr/>
      <dgm:t>
        <a:bodyPr/>
        <a:lstStyle/>
        <a:p>
          <a:r>
            <a:rPr lang="en-GB"/>
            <a:t>Making Every Contact Count uses routine contacts for brief lifestyle and wellbeing advice (NHS England, 2020).</a:t>
          </a:r>
          <a:endParaRPr lang="en-US"/>
        </a:p>
      </dgm:t>
    </dgm:pt>
    <dgm:pt modelId="{C57285FF-6406-4E81-8002-AD4786F9B736}" type="parTrans" cxnId="{102A60B8-E5B2-4A23-9EB4-832A42F4B925}">
      <dgm:prSet/>
      <dgm:spPr/>
      <dgm:t>
        <a:bodyPr/>
        <a:lstStyle/>
        <a:p>
          <a:endParaRPr lang="en-US"/>
        </a:p>
      </dgm:t>
    </dgm:pt>
    <dgm:pt modelId="{9F412184-7098-4D93-B178-60C9F1D36DFE}" type="sibTrans" cxnId="{102A60B8-E5B2-4A23-9EB4-832A42F4B925}">
      <dgm:prSet/>
      <dgm:spPr/>
      <dgm:t>
        <a:bodyPr/>
        <a:lstStyle/>
        <a:p>
          <a:endParaRPr lang="en-US"/>
        </a:p>
      </dgm:t>
    </dgm:pt>
    <dgm:pt modelId="{1F75497C-C717-4346-BF93-F4FD6188B4D1}" type="pres">
      <dgm:prSet presAssocID="{D764D712-CFC3-4EA4-8680-8666F0B089D3}" presName="diagram" presStyleCnt="0">
        <dgm:presLayoutVars>
          <dgm:dir/>
          <dgm:resizeHandles val="exact"/>
        </dgm:presLayoutVars>
      </dgm:prSet>
      <dgm:spPr/>
    </dgm:pt>
    <dgm:pt modelId="{0447F81B-E437-AE4D-A90B-EC54C0E2C86D}" type="pres">
      <dgm:prSet presAssocID="{34EE5D99-7470-433A-B898-526A1B6CD0B7}" presName="node" presStyleLbl="node1" presStyleIdx="0" presStyleCnt="6">
        <dgm:presLayoutVars>
          <dgm:bulletEnabled val="1"/>
        </dgm:presLayoutVars>
      </dgm:prSet>
      <dgm:spPr/>
    </dgm:pt>
    <dgm:pt modelId="{DBF36F8E-0C9C-2D4A-BCA2-6C49AE21EED9}" type="pres">
      <dgm:prSet presAssocID="{C6D5FEB3-78B2-41B4-BCAC-B0F59D5E7A77}" presName="sibTrans" presStyleCnt="0"/>
      <dgm:spPr/>
    </dgm:pt>
    <dgm:pt modelId="{4EDC87D7-AD29-6745-8CC3-BB902903AEC4}" type="pres">
      <dgm:prSet presAssocID="{214872A5-2EE8-41E8-B32F-0F573E029DFC}" presName="node" presStyleLbl="node1" presStyleIdx="1" presStyleCnt="6">
        <dgm:presLayoutVars>
          <dgm:bulletEnabled val="1"/>
        </dgm:presLayoutVars>
      </dgm:prSet>
      <dgm:spPr/>
    </dgm:pt>
    <dgm:pt modelId="{50BF759D-4B3F-4245-965B-983DF3D1B3AD}" type="pres">
      <dgm:prSet presAssocID="{328238F4-EC8D-41E2-8317-677E4A9E1C92}" presName="sibTrans" presStyleCnt="0"/>
      <dgm:spPr/>
    </dgm:pt>
    <dgm:pt modelId="{A1DE8084-9EFE-1244-96DA-6E679BB8FE72}" type="pres">
      <dgm:prSet presAssocID="{924FBDEA-647A-418A-9FD2-602EE920B5CF}" presName="node" presStyleLbl="node1" presStyleIdx="2" presStyleCnt="6">
        <dgm:presLayoutVars>
          <dgm:bulletEnabled val="1"/>
        </dgm:presLayoutVars>
      </dgm:prSet>
      <dgm:spPr/>
    </dgm:pt>
    <dgm:pt modelId="{7495B9F5-446C-9E47-96EB-A095F354BE3F}" type="pres">
      <dgm:prSet presAssocID="{E6395A3D-C27C-4EED-B941-EC9DD595A150}" presName="sibTrans" presStyleCnt="0"/>
      <dgm:spPr/>
    </dgm:pt>
    <dgm:pt modelId="{16AB20AB-03EB-F34A-BD0E-87489D6F65E0}" type="pres">
      <dgm:prSet presAssocID="{100CF3AB-5689-489A-87F0-1530630A0252}" presName="node" presStyleLbl="node1" presStyleIdx="3" presStyleCnt="6">
        <dgm:presLayoutVars>
          <dgm:bulletEnabled val="1"/>
        </dgm:presLayoutVars>
      </dgm:prSet>
      <dgm:spPr/>
    </dgm:pt>
    <dgm:pt modelId="{95E5F04E-237E-FA40-8E70-57157E6EBE42}" type="pres">
      <dgm:prSet presAssocID="{4C0989B4-31CF-4271-B4E3-5291D7188FDD}" presName="sibTrans" presStyleCnt="0"/>
      <dgm:spPr/>
    </dgm:pt>
    <dgm:pt modelId="{7917FF05-496C-9248-8249-24DEE7111EF7}" type="pres">
      <dgm:prSet presAssocID="{E5CA77E4-C246-455E-8E22-1229B24FB5E1}" presName="node" presStyleLbl="node1" presStyleIdx="4" presStyleCnt="6">
        <dgm:presLayoutVars>
          <dgm:bulletEnabled val="1"/>
        </dgm:presLayoutVars>
      </dgm:prSet>
      <dgm:spPr/>
    </dgm:pt>
    <dgm:pt modelId="{5A120373-D2CA-5C41-9D9F-176DAF76574C}" type="pres">
      <dgm:prSet presAssocID="{EB0DEEEE-BF1A-453A-B90D-B61B0CE0F071}" presName="sibTrans" presStyleCnt="0"/>
      <dgm:spPr/>
    </dgm:pt>
    <dgm:pt modelId="{2F05AF94-9A56-FC43-A6ED-DD34F042E58A}" type="pres">
      <dgm:prSet presAssocID="{E244A57F-C963-4F3D-992B-85354B670CFA}" presName="node" presStyleLbl="node1" presStyleIdx="5" presStyleCnt="6">
        <dgm:presLayoutVars>
          <dgm:bulletEnabled val="1"/>
        </dgm:presLayoutVars>
      </dgm:prSet>
      <dgm:spPr/>
    </dgm:pt>
  </dgm:ptLst>
  <dgm:cxnLst>
    <dgm:cxn modelId="{0A09B527-F158-9B46-9F2D-5E891A6C68E7}" type="presOf" srcId="{E244A57F-C963-4F3D-992B-85354B670CFA}" destId="{2F05AF94-9A56-FC43-A6ED-DD34F042E58A}" srcOrd="0" destOrd="0" presId="urn:microsoft.com/office/officeart/2005/8/layout/default"/>
    <dgm:cxn modelId="{31104A2E-3426-43C2-A54D-C319A30ABD07}" srcId="{D764D712-CFC3-4EA4-8680-8666F0B089D3}" destId="{214872A5-2EE8-41E8-B32F-0F573E029DFC}" srcOrd="1" destOrd="0" parTransId="{AF763CA9-566F-4B90-A0A5-45B619EB6981}" sibTransId="{328238F4-EC8D-41E2-8317-677E4A9E1C92}"/>
    <dgm:cxn modelId="{BBE01938-F904-C74B-83A5-4A3226071CA4}" type="presOf" srcId="{34EE5D99-7470-433A-B898-526A1B6CD0B7}" destId="{0447F81B-E437-AE4D-A90B-EC54C0E2C86D}" srcOrd="0" destOrd="0" presId="urn:microsoft.com/office/officeart/2005/8/layout/default"/>
    <dgm:cxn modelId="{41710E47-34B9-7D44-B77E-37F169500E38}" type="presOf" srcId="{214872A5-2EE8-41E8-B32F-0F573E029DFC}" destId="{4EDC87D7-AD29-6745-8CC3-BB902903AEC4}" srcOrd="0" destOrd="0" presId="urn:microsoft.com/office/officeart/2005/8/layout/default"/>
    <dgm:cxn modelId="{95310249-4734-F847-85BE-8E39A3A1F35D}" type="presOf" srcId="{E5CA77E4-C246-455E-8E22-1229B24FB5E1}" destId="{7917FF05-496C-9248-8249-24DEE7111EF7}" srcOrd="0" destOrd="0" presId="urn:microsoft.com/office/officeart/2005/8/layout/default"/>
    <dgm:cxn modelId="{1EADD34F-081E-9C46-8D60-02D5C5D4188C}" type="presOf" srcId="{924FBDEA-647A-418A-9FD2-602EE920B5CF}" destId="{A1DE8084-9EFE-1244-96DA-6E679BB8FE72}" srcOrd="0" destOrd="0" presId="urn:microsoft.com/office/officeart/2005/8/layout/default"/>
    <dgm:cxn modelId="{BFEC1F7E-2CC4-43EB-AC41-757476B903E3}" srcId="{D764D712-CFC3-4EA4-8680-8666F0B089D3}" destId="{100CF3AB-5689-489A-87F0-1530630A0252}" srcOrd="3" destOrd="0" parTransId="{FC1E0A79-8B62-4B27-A489-33737172554A}" sibTransId="{4C0989B4-31CF-4271-B4E3-5291D7188FDD}"/>
    <dgm:cxn modelId="{AA057285-5822-5047-AA3F-7F04DD349C70}" type="presOf" srcId="{D764D712-CFC3-4EA4-8680-8666F0B089D3}" destId="{1F75497C-C717-4346-BF93-F4FD6188B4D1}" srcOrd="0" destOrd="0" presId="urn:microsoft.com/office/officeart/2005/8/layout/default"/>
    <dgm:cxn modelId="{B33871A5-C2A9-F24F-901A-04A8C7C283E6}" type="presOf" srcId="{100CF3AB-5689-489A-87F0-1530630A0252}" destId="{16AB20AB-03EB-F34A-BD0E-87489D6F65E0}" srcOrd="0" destOrd="0" presId="urn:microsoft.com/office/officeart/2005/8/layout/default"/>
    <dgm:cxn modelId="{102A60B8-E5B2-4A23-9EB4-832A42F4B925}" srcId="{D764D712-CFC3-4EA4-8680-8666F0B089D3}" destId="{E244A57F-C963-4F3D-992B-85354B670CFA}" srcOrd="5" destOrd="0" parTransId="{C57285FF-6406-4E81-8002-AD4786F9B736}" sibTransId="{9F412184-7098-4D93-B178-60C9F1D36DFE}"/>
    <dgm:cxn modelId="{343004F0-5241-4446-B4CB-CAC8C9D9072F}" srcId="{D764D712-CFC3-4EA4-8680-8666F0B089D3}" destId="{E5CA77E4-C246-455E-8E22-1229B24FB5E1}" srcOrd="4" destOrd="0" parTransId="{8FA623D3-EC06-49C8-8107-4374A265C0AD}" sibTransId="{EB0DEEEE-BF1A-453A-B90D-B61B0CE0F071}"/>
    <dgm:cxn modelId="{964CA8F8-4D7A-4664-A359-B7461F6C0C20}" srcId="{D764D712-CFC3-4EA4-8680-8666F0B089D3}" destId="{34EE5D99-7470-433A-B898-526A1B6CD0B7}" srcOrd="0" destOrd="0" parTransId="{1FCF4E87-AA04-4A1F-939E-13BD5D2FF9A8}" sibTransId="{C6D5FEB3-78B2-41B4-BCAC-B0F59D5E7A77}"/>
    <dgm:cxn modelId="{3867E0FC-D5A9-4617-BF26-869F3C05974C}" srcId="{D764D712-CFC3-4EA4-8680-8666F0B089D3}" destId="{924FBDEA-647A-418A-9FD2-602EE920B5CF}" srcOrd="2" destOrd="0" parTransId="{2BB52C12-EE8F-484D-AE2D-317F89903E4E}" sibTransId="{E6395A3D-C27C-4EED-B941-EC9DD595A150}"/>
    <dgm:cxn modelId="{2D88C861-2C43-AC47-8E9D-4D4DF5D2B5A0}" type="presParOf" srcId="{1F75497C-C717-4346-BF93-F4FD6188B4D1}" destId="{0447F81B-E437-AE4D-A90B-EC54C0E2C86D}" srcOrd="0" destOrd="0" presId="urn:microsoft.com/office/officeart/2005/8/layout/default"/>
    <dgm:cxn modelId="{4FB174E5-A5CB-4042-A921-1F4BE518DF58}" type="presParOf" srcId="{1F75497C-C717-4346-BF93-F4FD6188B4D1}" destId="{DBF36F8E-0C9C-2D4A-BCA2-6C49AE21EED9}" srcOrd="1" destOrd="0" presId="urn:microsoft.com/office/officeart/2005/8/layout/default"/>
    <dgm:cxn modelId="{718546CF-247D-7C43-B07B-BE40517D69B4}" type="presParOf" srcId="{1F75497C-C717-4346-BF93-F4FD6188B4D1}" destId="{4EDC87D7-AD29-6745-8CC3-BB902903AEC4}" srcOrd="2" destOrd="0" presId="urn:microsoft.com/office/officeart/2005/8/layout/default"/>
    <dgm:cxn modelId="{018D5E12-3DC9-BF44-BE7A-526687E933F1}" type="presParOf" srcId="{1F75497C-C717-4346-BF93-F4FD6188B4D1}" destId="{50BF759D-4B3F-4245-965B-983DF3D1B3AD}" srcOrd="3" destOrd="0" presId="urn:microsoft.com/office/officeart/2005/8/layout/default"/>
    <dgm:cxn modelId="{55D999DE-6118-564B-9B3F-0AC79AC8C15A}" type="presParOf" srcId="{1F75497C-C717-4346-BF93-F4FD6188B4D1}" destId="{A1DE8084-9EFE-1244-96DA-6E679BB8FE72}" srcOrd="4" destOrd="0" presId="urn:microsoft.com/office/officeart/2005/8/layout/default"/>
    <dgm:cxn modelId="{0081AC59-9129-A340-80E9-75ACEF42C1C1}" type="presParOf" srcId="{1F75497C-C717-4346-BF93-F4FD6188B4D1}" destId="{7495B9F5-446C-9E47-96EB-A095F354BE3F}" srcOrd="5" destOrd="0" presId="urn:microsoft.com/office/officeart/2005/8/layout/default"/>
    <dgm:cxn modelId="{7AD7AA3C-537D-6244-8984-6A4F681BDA5F}" type="presParOf" srcId="{1F75497C-C717-4346-BF93-F4FD6188B4D1}" destId="{16AB20AB-03EB-F34A-BD0E-87489D6F65E0}" srcOrd="6" destOrd="0" presId="urn:microsoft.com/office/officeart/2005/8/layout/default"/>
    <dgm:cxn modelId="{2C675D58-1CB2-9B4F-A1A0-28E4A4A08DEC}" type="presParOf" srcId="{1F75497C-C717-4346-BF93-F4FD6188B4D1}" destId="{95E5F04E-237E-FA40-8E70-57157E6EBE42}" srcOrd="7" destOrd="0" presId="urn:microsoft.com/office/officeart/2005/8/layout/default"/>
    <dgm:cxn modelId="{15BEB5C5-99FD-FF48-974B-3F26D1ECB8B1}" type="presParOf" srcId="{1F75497C-C717-4346-BF93-F4FD6188B4D1}" destId="{7917FF05-496C-9248-8249-24DEE7111EF7}" srcOrd="8" destOrd="0" presId="urn:microsoft.com/office/officeart/2005/8/layout/default"/>
    <dgm:cxn modelId="{40E27715-4D3C-8841-B2F4-2203BA453469}" type="presParOf" srcId="{1F75497C-C717-4346-BF93-F4FD6188B4D1}" destId="{5A120373-D2CA-5C41-9D9F-176DAF76574C}" srcOrd="9" destOrd="0" presId="urn:microsoft.com/office/officeart/2005/8/layout/default"/>
    <dgm:cxn modelId="{B022DAA8-930B-0E4A-810F-D520E19F281F}" type="presParOf" srcId="{1F75497C-C717-4346-BF93-F4FD6188B4D1}" destId="{2F05AF94-9A56-FC43-A6ED-DD34F042E58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849524F-5A45-9B4F-B766-5C7520DED2ED}" type="doc">
      <dgm:prSet loTypeId="urn:microsoft.com/office/officeart/2005/8/layout/process1" loCatId="" qsTypeId="urn:microsoft.com/office/officeart/2005/8/quickstyle/simple3" qsCatId="simple" csTypeId="urn:microsoft.com/office/officeart/2005/8/colors/colorful1" csCatId="colorful" phldr="1"/>
      <dgm:spPr/>
    </dgm:pt>
    <dgm:pt modelId="{C7D38ED0-68F3-E446-A8C0-E8A5DD819A56}">
      <dgm:prSet phldrT="[Text]"/>
      <dgm:spPr/>
      <dgm:t>
        <a:bodyPr/>
        <a:lstStyle/>
        <a:p>
          <a:pPr>
            <a:buSzPts val="1000"/>
            <a:buFont typeface="Courier New" panose="02070309020205020404" pitchFamily="49" charset="0"/>
            <a:buChar char="o"/>
          </a:pPr>
          <a:r>
            <a:rPr lang="en-PK" b="1" dirty="0"/>
            <a:t>Health:</a:t>
          </a:r>
          <a:r>
            <a:rPr lang="en-PK" dirty="0"/>
            <a:t> targets diet, physical activity and healthy weight to reduce risk of obesity-related long-term conditions. </a:t>
          </a:r>
          <a:endParaRPr lang="en-GB" dirty="0"/>
        </a:p>
      </dgm:t>
    </dgm:pt>
    <dgm:pt modelId="{A78CA57E-B472-3745-981A-72C66DE5431F}" type="parTrans" cxnId="{99B621A3-53C8-C54C-9F0C-3EF0DA87BD76}">
      <dgm:prSet/>
      <dgm:spPr/>
      <dgm:t>
        <a:bodyPr/>
        <a:lstStyle/>
        <a:p>
          <a:endParaRPr lang="en-GB"/>
        </a:p>
      </dgm:t>
    </dgm:pt>
    <dgm:pt modelId="{3F56EC7A-B1CF-E546-BCFA-E56D730D303E}" type="sibTrans" cxnId="{99B621A3-53C8-C54C-9F0C-3EF0DA87BD76}">
      <dgm:prSet/>
      <dgm:spPr/>
      <dgm:t>
        <a:bodyPr/>
        <a:lstStyle/>
        <a:p>
          <a:endParaRPr lang="en-GB"/>
        </a:p>
      </dgm:t>
    </dgm:pt>
    <dgm:pt modelId="{BBB2E32C-5A4F-9F4F-BF14-054A6A920A31}">
      <dgm:prSet/>
      <dgm:spPr/>
      <dgm:t>
        <a:bodyPr/>
        <a:lstStyle/>
        <a:p>
          <a:pPr>
            <a:buSzPts val="1000"/>
            <a:buFont typeface="Courier New" panose="02070309020205020404" pitchFamily="49" charset="0"/>
            <a:buChar char="o"/>
          </a:pPr>
          <a:r>
            <a:rPr lang="en-PK" b="1" dirty="0"/>
            <a:t>Wellbeing:</a:t>
          </a:r>
          <a:r>
            <a:rPr lang="en-PK" dirty="0"/>
            <a:t> uses positive, family-focused framing and social support mechanisms that can strengthen motivation and everyday functioning. </a:t>
          </a:r>
        </a:p>
      </dgm:t>
    </dgm:pt>
    <dgm:pt modelId="{1F0827AF-2EEB-A045-8543-15E14A1F9418}" type="parTrans" cxnId="{27800532-2B76-6F40-AAE6-96D0DD43B2E4}">
      <dgm:prSet/>
      <dgm:spPr/>
      <dgm:t>
        <a:bodyPr/>
        <a:lstStyle/>
        <a:p>
          <a:endParaRPr lang="en-GB"/>
        </a:p>
      </dgm:t>
    </dgm:pt>
    <dgm:pt modelId="{66EA3F6C-9769-154E-A8C9-7A788FBDFBF1}" type="sibTrans" cxnId="{27800532-2B76-6F40-AAE6-96D0DD43B2E4}">
      <dgm:prSet/>
      <dgm:spPr/>
      <dgm:t>
        <a:bodyPr/>
        <a:lstStyle/>
        <a:p>
          <a:endParaRPr lang="en-GB"/>
        </a:p>
      </dgm:t>
    </dgm:pt>
    <dgm:pt modelId="{F960EEB2-A730-474C-B3B1-E3BDA880DF88}">
      <dgm:prSet/>
      <dgm:spPr/>
      <dgm:t>
        <a:bodyPr/>
        <a:lstStyle/>
        <a:p>
          <a:pPr>
            <a:buSzPts val="1000"/>
            <a:buFont typeface="Courier New" panose="02070309020205020404" pitchFamily="49" charset="0"/>
            <a:buChar char="o"/>
          </a:pPr>
          <a:r>
            <a:rPr lang="en-PK" b="1" dirty="0"/>
            <a:t>Sustainable development logic:</a:t>
          </a:r>
          <a:r>
            <a:rPr lang="en-PK" dirty="0"/>
            <a:t> prevention aims to reduce future disease burden and protect long-term service capacity (aligned with SDG 3 priorities) (Public Health England, 2017). </a:t>
          </a:r>
        </a:p>
      </dgm:t>
    </dgm:pt>
    <dgm:pt modelId="{BF7D328A-74C9-324B-B1BE-A7046DC781B4}" type="parTrans" cxnId="{EEF370CC-7B33-6149-96FF-1B7645987230}">
      <dgm:prSet/>
      <dgm:spPr/>
      <dgm:t>
        <a:bodyPr/>
        <a:lstStyle/>
        <a:p>
          <a:endParaRPr lang="en-GB"/>
        </a:p>
      </dgm:t>
    </dgm:pt>
    <dgm:pt modelId="{D03104A5-AB3F-4B4D-BF9A-4C62BDC4B455}" type="sibTrans" cxnId="{EEF370CC-7B33-6149-96FF-1B7645987230}">
      <dgm:prSet/>
      <dgm:spPr/>
      <dgm:t>
        <a:bodyPr/>
        <a:lstStyle/>
        <a:p>
          <a:endParaRPr lang="en-GB"/>
        </a:p>
      </dgm:t>
    </dgm:pt>
    <dgm:pt modelId="{BF636E98-8A10-4C45-8D98-61A0CEE32868}" type="pres">
      <dgm:prSet presAssocID="{B849524F-5A45-9B4F-B766-5C7520DED2ED}" presName="Name0" presStyleCnt="0">
        <dgm:presLayoutVars>
          <dgm:dir/>
          <dgm:resizeHandles val="exact"/>
        </dgm:presLayoutVars>
      </dgm:prSet>
      <dgm:spPr/>
    </dgm:pt>
    <dgm:pt modelId="{DFD0C239-D077-0646-9C9A-D99E2FC005E0}" type="pres">
      <dgm:prSet presAssocID="{C7D38ED0-68F3-E446-A8C0-E8A5DD819A56}" presName="node" presStyleLbl="node1" presStyleIdx="0" presStyleCnt="3">
        <dgm:presLayoutVars>
          <dgm:bulletEnabled val="1"/>
        </dgm:presLayoutVars>
      </dgm:prSet>
      <dgm:spPr/>
    </dgm:pt>
    <dgm:pt modelId="{9EB3FF61-5183-694F-8A81-9B5DB57FC386}" type="pres">
      <dgm:prSet presAssocID="{3F56EC7A-B1CF-E546-BCFA-E56D730D303E}" presName="sibTrans" presStyleLbl="sibTrans2D1" presStyleIdx="0" presStyleCnt="2"/>
      <dgm:spPr/>
    </dgm:pt>
    <dgm:pt modelId="{A8107B24-34E9-4844-81C6-45F517A58DE8}" type="pres">
      <dgm:prSet presAssocID="{3F56EC7A-B1CF-E546-BCFA-E56D730D303E}" presName="connectorText" presStyleLbl="sibTrans2D1" presStyleIdx="0" presStyleCnt="2"/>
      <dgm:spPr/>
    </dgm:pt>
    <dgm:pt modelId="{B4EB0B1F-AF4B-7547-B61F-451BFCC68C61}" type="pres">
      <dgm:prSet presAssocID="{BBB2E32C-5A4F-9F4F-BF14-054A6A920A31}" presName="node" presStyleLbl="node1" presStyleIdx="1" presStyleCnt="3">
        <dgm:presLayoutVars>
          <dgm:bulletEnabled val="1"/>
        </dgm:presLayoutVars>
      </dgm:prSet>
      <dgm:spPr/>
    </dgm:pt>
    <dgm:pt modelId="{B54DB701-7FA1-1B48-BD17-656BEC438D85}" type="pres">
      <dgm:prSet presAssocID="{66EA3F6C-9769-154E-A8C9-7A788FBDFBF1}" presName="sibTrans" presStyleLbl="sibTrans2D1" presStyleIdx="1" presStyleCnt="2"/>
      <dgm:spPr/>
    </dgm:pt>
    <dgm:pt modelId="{E48410BF-8237-5C4C-9A56-5C601C6B11E8}" type="pres">
      <dgm:prSet presAssocID="{66EA3F6C-9769-154E-A8C9-7A788FBDFBF1}" presName="connectorText" presStyleLbl="sibTrans2D1" presStyleIdx="1" presStyleCnt="2"/>
      <dgm:spPr/>
    </dgm:pt>
    <dgm:pt modelId="{49243A4C-7F04-9C40-B4B1-FA27C5EFA8F6}" type="pres">
      <dgm:prSet presAssocID="{F960EEB2-A730-474C-B3B1-E3BDA880DF88}" presName="node" presStyleLbl="node1" presStyleIdx="2" presStyleCnt="3">
        <dgm:presLayoutVars>
          <dgm:bulletEnabled val="1"/>
        </dgm:presLayoutVars>
      </dgm:prSet>
      <dgm:spPr/>
    </dgm:pt>
  </dgm:ptLst>
  <dgm:cxnLst>
    <dgm:cxn modelId="{27800532-2B76-6F40-AAE6-96D0DD43B2E4}" srcId="{B849524F-5A45-9B4F-B766-5C7520DED2ED}" destId="{BBB2E32C-5A4F-9F4F-BF14-054A6A920A31}" srcOrd="1" destOrd="0" parTransId="{1F0827AF-2EEB-A045-8543-15E14A1F9418}" sibTransId="{66EA3F6C-9769-154E-A8C9-7A788FBDFBF1}"/>
    <dgm:cxn modelId="{8FD18E58-9D1B-B543-BA27-DD25B21D9543}" type="presOf" srcId="{B849524F-5A45-9B4F-B766-5C7520DED2ED}" destId="{BF636E98-8A10-4C45-8D98-61A0CEE32868}" srcOrd="0" destOrd="0" presId="urn:microsoft.com/office/officeart/2005/8/layout/process1"/>
    <dgm:cxn modelId="{3E32FB80-A971-A041-BDAB-B4EAA0D664BF}" type="presOf" srcId="{BBB2E32C-5A4F-9F4F-BF14-054A6A920A31}" destId="{B4EB0B1F-AF4B-7547-B61F-451BFCC68C61}" srcOrd="0" destOrd="0" presId="urn:microsoft.com/office/officeart/2005/8/layout/process1"/>
    <dgm:cxn modelId="{98E8439A-53E9-EB40-B8D1-07D275EF0CF8}" type="presOf" srcId="{3F56EC7A-B1CF-E546-BCFA-E56D730D303E}" destId="{A8107B24-34E9-4844-81C6-45F517A58DE8}" srcOrd="1" destOrd="0" presId="urn:microsoft.com/office/officeart/2005/8/layout/process1"/>
    <dgm:cxn modelId="{99B621A3-53C8-C54C-9F0C-3EF0DA87BD76}" srcId="{B849524F-5A45-9B4F-B766-5C7520DED2ED}" destId="{C7D38ED0-68F3-E446-A8C0-E8A5DD819A56}" srcOrd="0" destOrd="0" parTransId="{A78CA57E-B472-3745-981A-72C66DE5431F}" sibTransId="{3F56EC7A-B1CF-E546-BCFA-E56D730D303E}"/>
    <dgm:cxn modelId="{578D5EC5-121E-8545-A6AC-C77FAE457E9B}" type="presOf" srcId="{F960EEB2-A730-474C-B3B1-E3BDA880DF88}" destId="{49243A4C-7F04-9C40-B4B1-FA27C5EFA8F6}" srcOrd="0" destOrd="0" presId="urn:microsoft.com/office/officeart/2005/8/layout/process1"/>
    <dgm:cxn modelId="{A58F3EC9-574D-EC49-B409-5AB662C2E5F4}" type="presOf" srcId="{66EA3F6C-9769-154E-A8C9-7A788FBDFBF1}" destId="{E48410BF-8237-5C4C-9A56-5C601C6B11E8}" srcOrd="1" destOrd="0" presId="urn:microsoft.com/office/officeart/2005/8/layout/process1"/>
    <dgm:cxn modelId="{EEF370CC-7B33-6149-96FF-1B7645987230}" srcId="{B849524F-5A45-9B4F-B766-5C7520DED2ED}" destId="{F960EEB2-A730-474C-B3B1-E3BDA880DF88}" srcOrd="2" destOrd="0" parTransId="{BF7D328A-74C9-324B-B1BE-A7046DC781B4}" sibTransId="{D03104A5-AB3F-4B4D-BF9A-4C62BDC4B455}"/>
    <dgm:cxn modelId="{E6DBA4DD-1B36-4D4D-B604-2C729CD91CCD}" type="presOf" srcId="{3F56EC7A-B1CF-E546-BCFA-E56D730D303E}" destId="{9EB3FF61-5183-694F-8A81-9B5DB57FC386}" srcOrd="0" destOrd="0" presId="urn:microsoft.com/office/officeart/2005/8/layout/process1"/>
    <dgm:cxn modelId="{7EBF8EED-A31A-8045-A966-6630DA67A435}" type="presOf" srcId="{66EA3F6C-9769-154E-A8C9-7A788FBDFBF1}" destId="{B54DB701-7FA1-1B48-BD17-656BEC438D85}" srcOrd="0" destOrd="0" presId="urn:microsoft.com/office/officeart/2005/8/layout/process1"/>
    <dgm:cxn modelId="{E9F73DFC-5260-AF4F-A700-6A83BDD785A7}" type="presOf" srcId="{C7D38ED0-68F3-E446-A8C0-E8A5DD819A56}" destId="{DFD0C239-D077-0646-9C9A-D99E2FC005E0}" srcOrd="0" destOrd="0" presId="urn:microsoft.com/office/officeart/2005/8/layout/process1"/>
    <dgm:cxn modelId="{2A68B134-1239-F34A-A667-F16718FCFC09}" type="presParOf" srcId="{BF636E98-8A10-4C45-8D98-61A0CEE32868}" destId="{DFD0C239-D077-0646-9C9A-D99E2FC005E0}" srcOrd="0" destOrd="0" presId="urn:microsoft.com/office/officeart/2005/8/layout/process1"/>
    <dgm:cxn modelId="{D0C00285-98CA-C84B-87FA-D8A9BABC2C18}" type="presParOf" srcId="{BF636E98-8A10-4C45-8D98-61A0CEE32868}" destId="{9EB3FF61-5183-694F-8A81-9B5DB57FC386}" srcOrd="1" destOrd="0" presId="urn:microsoft.com/office/officeart/2005/8/layout/process1"/>
    <dgm:cxn modelId="{B2876A4D-C482-A446-AA64-81F46182EC12}" type="presParOf" srcId="{9EB3FF61-5183-694F-8A81-9B5DB57FC386}" destId="{A8107B24-34E9-4844-81C6-45F517A58DE8}" srcOrd="0" destOrd="0" presId="urn:microsoft.com/office/officeart/2005/8/layout/process1"/>
    <dgm:cxn modelId="{07B6E046-C6D4-7D42-8567-B8B9BD0EF6E4}" type="presParOf" srcId="{BF636E98-8A10-4C45-8D98-61A0CEE32868}" destId="{B4EB0B1F-AF4B-7547-B61F-451BFCC68C61}" srcOrd="2" destOrd="0" presId="urn:microsoft.com/office/officeart/2005/8/layout/process1"/>
    <dgm:cxn modelId="{24F543B7-7565-E547-BDB7-389D72F23825}" type="presParOf" srcId="{BF636E98-8A10-4C45-8D98-61A0CEE32868}" destId="{B54DB701-7FA1-1B48-BD17-656BEC438D85}" srcOrd="3" destOrd="0" presId="urn:microsoft.com/office/officeart/2005/8/layout/process1"/>
    <dgm:cxn modelId="{15CDEACB-1119-AA49-9C41-BF9C7786B5D7}" type="presParOf" srcId="{B54DB701-7FA1-1B48-BD17-656BEC438D85}" destId="{E48410BF-8237-5C4C-9A56-5C601C6B11E8}" srcOrd="0" destOrd="0" presId="urn:microsoft.com/office/officeart/2005/8/layout/process1"/>
    <dgm:cxn modelId="{D5677D1B-180F-574A-BD73-6CBAB94FF438}" type="presParOf" srcId="{BF636E98-8A10-4C45-8D98-61A0CEE32868}" destId="{49243A4C-7F04-9C40-B4B1-FA27C5EFA8F6}"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849524F-5A45-9B4F-B766-5C7520DED2ED}" type="doc">
      <dgm:prSet loTypeId="urn:microsoft.com/office/officeart/2005/8/layout/process1" loCatId="" qsTypeId="urn:microsoft.com/office/officeart/2005/8/quickstyle/simple3" qsCatId="simple" csTypeId="urn:microsoft.com/office/officeart/2005/8/colors/colorful1" csCatId="colorful" phldr="1"/>
      <dgm:spPr/>
    </dgm:pt>
    <dgm:pt modelId="{C7D38ED0-68F3-E446-A8C0-E8A5DD819A56}">
      <dgm:prSet phldrT="[Text]"/>
      <dgm:spPr/>
      <dgm:t>
        <a:bodyPr/>
        <a:lstStyle/>
        <a:p>
          <a:pPr>
            <a:buSzPts val="1000"/>
            <a:buFont typeface="Courier New" panose="02070309020205020404" pitchFamily="49" charset="0"/>
            <a:buChar char="o"/>
          </a:pPr>
          <a:r>
            <a:rPr lang="en-GB" b="1" dirty="0"/>
            <a:t>Change4Life (2009)</a:t>
          </a:r>
          <a:r>
            <a:rPr lang="en-GB" dirty="0"/>
            <a:t> was a national behaviour-change campaign encouraging families to improve diet and physical activity through practical small changes, delivered via mass media and community/NHS partners (Wrieden and Levy, 2016).</a:t>
          </a:r>
        </a:p>
      </dgm:t>
    </dgm:pt>
    <dgm:pt modelId="{A78CA57E-B472-3745-981A-72C66DE5431F}" type="parTrans" cxnId="{99B621A3-53C8-C54C-9F0C-3EF0DA87BD76}">
      <dgm:prSet/>
      <dgm:spPr/>
      <dgm:t>
        <a:bodyPr/>
        <a:lstStyle/>
        <a:p>
          <a:endParaRPr lang="en-GB"/>
        </a:p>
      </dgm:t>
    </dgm:pt>
    <dgm:pt modelId="{3F56EC7A-B1CF-E546-BCFA-E56D730D303E}" type="sibTrans" cxnId="{99B621A3-53C8-C54C-9F0C-3EF0DA87BD76}">
      <dgm:prSet/>
      <dgm:spPr/>
      <dgm:t>
        <a:bodyPr/>
        <a:lstStyle/>
        <a:p>
          <a:endParaRPr lang="en-GB"/>
        </a:p>
      </dgm:t>
    </dgm:pt>
    <dgm:pt modelId="{CD37A759-8983-394B-BF2F-76CAFC4E8EEE}">
      <dgm:prSet/>
      <dgm:spPr/>
      <dgm:t>
        <a:bodyPr/>
        <a:lstStyle/>
        <a:p>
          <a:pPr>
            <a:buNone/>
          </a:pPr>
          <a:r>
            <a:rPr lang="en-GB" dirty="0"/>
            <a:t>It provided </a:t>
          </a:r>
          <a:r>
            <a:rPr lang="en-GB" b="1" dirty="0"/>
            <a:t>simple tools and prompts</a:t>
          </a:r>
          <a:r>
            <a:rPr lang="en-GB" dirty="0"/>
            <a:t> (for example smart swaps messaging and family-friendly resources, including digital/app-based support) to make healthier choices easier.</a:t>
          </a:r>
        </a:p>
      </dgm:t>
    </dgm:pt>
    <dgm:pt modelId="{AB62A017-43FB-7B47-9A73-EFDB52D055A8}" type="parTrans" cxnId="{E697F673-2FFC-4F42-A5B7-8B21F79E1626}">
      <dgm:prSet/>
      <dgm:spPr/>
      <dgm:t>
        <a:bodyPr/>
        <a:lstStyle/>
        <a:p>
          <a:endParaRPr lang="en-GB"/>
        </a:p>
      </dgm:t>
    </dgm:pt>
    <dgm:pt modelId="{D73FC70E-4368-5745-9780-F5A2A688CA4E}" type="sibTrans" cxnId="{E697F673-2FFC-4F42-A5B7-8B21F79E1626}">
      <dgm:prSet/>
      <dgm:spPr/>
      <dgm:t>
        <a:bodyPr/>
        <a:lstStyle/>
        <a:p>
          <a:endParaRPr lang="en-GB"/>
        </a:p>
      </dgm:t>
    </dgm:pt>
    <dgm:pt modelId="{BD774DE4-B804-2A4E-8FAD-288554CFAE5D}">
      <dgm:prSet/>
      <dgm:spPr/>
      <dgm:t>
        <a:bodyPr/>
        <a:lstStyle/>
        <a:p>
          <a:pPr>
            <a:buNone/>
          </a:pPr>
          <a:r>
            <a:rPr lang="en-GB" dirty="0"/>
            <a:t>More recently, Change4Life content has been </a:t>
          </a:r>
          <a:r>
            <a:rPr lang="en-GB" b="1" dirty="0"/>
            <a:t>absorbed into NHS Better Health – Healthier Families</a:t>
          </a:r>
          <a:r>
            <a:rPr lang="en-GB" dirty="0"/>
            <a:t>, continuing the same prevention focus through updated online guidance, swaps, recipes, and activity ideas (Wrieden and Levy, 2016).</a:t>
          </a:r>
        </a:p>
      </dgm:t>
    </dgm:pt>
    <dgm:pt modelId="{01CCEE0A-03B1-8948-A578-B157A158F2BB}" type="parTrans" cxnId="{2240C294-9113-A848-B471-9242B39DBF27}">
      <dgm:prSet/>
      <dgm:spPr/>
      <dgm:t>
        <a:bodyPr/>
        <a:lstStyle/>
        <a:p>
          <a:endParaRPr lang="en-GB"/>
        </a:p>
      </dgm:t>
    </dgm:pt>
    <dgm:pt modelId="{D72AC846-3EB9-8F4C-82D3-41D142337A9C}" type="sibTrans" cxnId="{2240C294-9113-A848-B471-9242B39DBF27}">
      <dgm:prSet/>
      <dgm:spPr/>
      <dgm:t>
        <a:bodyPr/>
        <a:lstStyle/>
        <a:p>
          <a:endParaRPr lang="en-GB"/>
        </a:p>
      </dgm:t>
    </dgm:pt>
    <dgm:pt modelId="{BF636E98-8A10-4C45-8D98-61A0CEE32868}" type="pres">
      <dgm:prSet presAssocID="{B849524F-5A45-9B4F-B766-5C7520DED2ED}" presName="Name0" presStyleCnt="0">
        <dgm:presLayoutVars>
          <dgm:dir/>
          <dgm:resizeHandles val="exact"/>
        </dgm:presLayoutVars>
      </dgm:prSet>
      <dgm:spPr/>
    </dgm:pt>
    <dgm:pt modelId="{DFD0C239-D077-0646-9C9A-D99E2FC005E0}" type="pres">
      <dgm:prSet presAssocID="{C7D38ED0-68F3-E446-A8C0-E8A5DD819A56}" presName="node" presStyleLbl="node1" presStyleIdx="0" presStyleCnt="3">
        <dgm:presLayoutVars>
          <dgm:bulletEnabled val="1"/>
        </dgm:presLayoutVars>
      </dgm:prSet>
      <dgm:spPr/>
    </dgm:pt>
    <dgm:pt modelId="{9EB3FF61-5183-694F-8A81-9B5DB57FC386}" type="pres">
      <dgm:prSet presAssocID="{3F56EC7A-B1CF-E546-BCFA-E56D730D303E}" presName="sibTrans" presStyleLbl="sibTrans2D1" presStyleIdx="0" presStyleCnt="2"/>
      <dgm:spPr/>
    </dgm:pt>
    <dgm:pt modelId="{A8107B24-34E9-4844-81C6-45F517A58DE8}" type="pres">
      <dgm:prSet presAssocID="{3F56EC7A-B1CF-E546-BCFA-E56D730D303E}" presName="connectorText" presStyleLbl="sibTrans2D1" presStyleIdx="0" presStyleCnt="2"/>
      <dgm:spPr/>
    </dgm:pt>
    <dgm:pt modelId="{7E7E3042-8387-284C-9A71-93F051A9A32B}" type="pres">
      <dgm:prSet presAssocID="{CD37A759-8983-394B-BF2F-76CAFC4E8EEE}" presName="node" presStyleLbl="node1" presStyleIdx="1" presStyleCnt="3">
        <dgm:presLayoutVars>
          <dgm:bulletEnabled val="1"/>
        </dgm:presLayoutVars>
      </dgm:prSet>
      <dgm:spPr/>
    </dgm:pt>
    <dgm:pt modelId="{FCB4D83B-5FFB-3D4D-AE60-61E598A59FF3}" type="pres">
      <dgm:prSet presAssocID="{D73FC70E-4368-5745-9780-F5A2A688CA4E}" presName="sibTrans" presStyleLbl="sibTrans2D1" presStyleIdx="1" presStyleCnt="2"/>
      <dgm:spPr/>
    </dgm:pt>
    <dgm:pt modelId="{22AB634E-184D-F54A-BA32-AB961E528AE4}" type="pres">
      <dgm:prSet presAssocID="{D73FC70E-4368-5745-9780-F5A2A688CA4E}" presName="connectorText" presStyleLbl="sibTrans2D1" presStyleIdx="1" presStyleCnt="2"/>
      <dgm:spPr/>
    </dgm:pt>
    <dgm:pt modelId="{99F66FE0-4304-824C-B216-269107A4D115}" type="pres">
      <dgm:prSet presAssocID="{BD774DE4-B804-2A4E-8FAD-288554CFAE5D}" presName="node" presStyleLbl="node1" presStyleIdx="2" presStyleCnt="3">
        <dgm:presLayoutVars>
          <dgm:bulletEnabled val="1"/>
        </dgm:presLayoutVars>
      </dgm:prSet>
      <dgm:spPr/>
    </dgm:pt>
  </dgm:ptLst>
  <dgm:cxnLst>
    <dgm:cxn modelId="{60808430-C76A-BB48-B1EE-7B305D705A6A}" type="presOf" srcId="{D73FC70E-4368-5745-9780-F5A2A688CA4E}" destId="{22AB634E-184D-F54A-BA32-AB961E528AE4}" srcOrd="1" destOrd="0" presId="urn:microsoft.com/office/officeart/2005/8/layout/process1"/>
    <dgm:cxn modelId="{E697F673-2FFC-4F42-A5B7-8B21F79E1626}" srcId="{B849524F-5A45-9B4F-B766-5C7520DED2ED}" destId="{CD37A759-8983-394B-BF2F-76CAFC4E8EEE}" srcOrd="1" destOrd="0" parTransId="{AB62A017-43FB-7B47-9A73-EFDB52D055A8}" sibTransId="{D73FC70E-4368-5745-9780-F5A2A688CA4E}"/>
    <dgm:cxn modelId="{8FD18E58-9D1B-B543-BA27-DD25B21D9543}" type="presOf" srcId="{B849524F-5A45-9B4F-B766-5C7520DED2ED}" destId="{BF636E98-8A10-4C45-8D98-61A0CEE32868}" srcOrd="0" destOrd="0" presId="urn:microsoft.com/office/officeart/2005/8/layout/process1"/>
    <dgm:cxn modelId="{2240C294-9113-A848-B471-9242B39DBF27}" srcId="{B849524F-5A45-9B4F-B766-5C7520DED2ED}" destId="{BD774DE4-B804-2A4E-8FAD-288554CFAE5D}" srcOrd="2" destOrd="0" parTransId="{01CCEE0A-03B1-8948-A578-B157A158F2BB}" sibTransId="{D72AC846-3EB9-8F4C-82D3-41D142337A9C}"/>
    <dgm:cxn modelId="{98E8439A-53E9-EB40-B8D1-07D275EF0CF8}" type="presOf" srcId="{3F56EC7A-B1CF-E546-BCFA-E56D730D303E}" destId="{A8107B24-34E9-4844-81C6-45F517A58DE8}" srcOrd="1" destOrd="0" presId="urn:microsoft.com/office/officeart/2005/8/layout/process1"/>
    <dgm:cxn modelId="{844DE39A-35EC-1540-89BC-75115F9AD6B0}" type="presOf" srcId="{CD37A759-8983-394B-BF2F-76CAFC4E8EEE}" destId="{7E7E3042-8387-284C-9A71-93F051A9A32B}" srcOrd="0" destOrd="0" presId="urn:microsoft.com/office/officeart/2005/8/layout/process1"/>
    <dgm:cxn modelId="{D0E9F19D-166D-CC46-9E59-2A74CC4472EB}" type="presOf" srcId="{BD774DE4-B804-2A4E-8FAD-288554CFAE5D}" destId="{99F66FE0-4304-824C-B216-269107A4D115}" srcOrd="0" destOrd="0" presId="urn:microsoft.com/office/officeart/2005/8/layout/process1"/>
    <dgm:cxn modelId="{99B621A3-53C8-C54C-9F0C-3EF0DA87BD76}" srcId="{B849524F-5A45-9B4F-B766-5C7520DED2ED}" destId="{C7D38ED0-68F3-E446-A8C0-E8A5DD819A56}" srcOrd="0" destOrd="0" parTransId="{A78CA57E-B472-3745-981A-72C66DE5431F}" sibTransId="{3F56EC7A-B1CF-E546-BCFA-E56D730D303E}"/>
    <dgm:cxn modelId="{17CEA2BC-8F34-574D-B4B3-A487D59C1694}" type="presOf" srcId="{D73FC70E-4368-5745-9780-F5A2A688CA4E}" destId="{FCB4D83B-5FFB-3D4D-AE60-61E598A59FF3}" srcOrd="0" destOrd="0" presId="urn:microsoft.com/office/officeart/2005/8/layout/process1"/>
    <dgm:cxn modelId="{E6DBA4DD-1B36-4D4D-B604-2C729CD91CCD}" type="presOf" srcId="{3F56EC7A-B1CF-E546-BCFA-E56D730D303E}" destId="{9EB3FF61-5183-694F-8A81-9B5DB57FC386}" srcOrd="0" destOrd="0" presId="urn:microsoft.com/office/officeart/2005/8/layout/process1"/>
    <dgm:cxn modelId="{E9F73DFC-5260-AF4F-A700-6A83BDD785A7}" type="presOf" srcId="{C7D38ED0-68F3-E446-A8C0-E8A5DD819A56}" destId="{DFD0C239-D077-0646-9C9A-D99E2FC005E0}" srcOrd="0" destOrd="0" presId="urn:microsoft.com/office/officeart/2005/8/layout/process1"/>
    <dgm:cxn modelId="{2A68B134-1239-F34A-A667-F16718FCFC09}" type="presParOf" srcId="{BF636E98-8A10-4C45-8D98-61A0CEE32868}" destId="{DFD0C239-D077-0646-9C9A-D99E2FC005E0}" srcOrd="0" destOrd="0" presId="urn:microsoft.com/office/officeart/2005/8/layout/process1"/>
    <dgm:cxn modelId="{D0C00285-98CA-C84B-87FA-D8A9BABC2C18}" type="presParOf" srcId="{BF636E98-8A10-4C45-8D98-61A0CEE32868}" destId="{9EB3FF61-5183-694F-8A81-9B5DB57FC386}" srcOrd="1" destOrd="0" presId="urn:microsoft.com/office/officeart/2005/8/layout/process1"/>
    <dgm:cxn modelId="{B2876A4D-C482-A446-AA64-81F46182EC12}" type="presParOf" srcId="{9EB3FF61-5183-694F-8A81-9B5DB57FC386}" destId="{A8107B24-34E9-4844-81C6-45F517A58DE8}" srcOrd="0" destOrd="0" presId="urn:microsoft.com/office/officeart/2005/8/layout/process1"/>
    <dgm:cxn modelId="{0947B34D-19F9-D94A-AF4D-0D6ACA6020D9}" type="presParOf" srcId="{BF636E98-8A10-4C45-8D98-61A0CEE32868}" destId="{7E7E3042-8387-284C-9A71-93F051A9A32B}" srcOrd="2" destOrd="0" presId="urn:microsoft.com/office/officeart/2005/8/layout/process1"/>
    <dgm:cxn modelId="{6D274C63-E0E7-0344-BAF2-88E87E9D2387}" type="presParOf" srcId="{BF636E98-8A10-4C45-8D98-61A0CEE32868}" destId="{FCB4D83B-5FFB-3D4D-AE60-61E598A59FF3}" srcOrd="3" destOrd="0" presId="urn:microsoft.com/office/officeart/2005/8/layout/process1"/>
    <dgm:cxn modelId="{043ADFEC-9C7D-4042-90CB-9ACA3DBC248B}" type="presParOf" srcId="{FCB4D83B-5FFB-3D4D-AE60-61E598A59FF3}" destId="{22AB634E-184D-F54A-BA32-AB961E528AE4}" srcOrd="0" destOrd="0" presId="urn:microsoft.com/office/officeart/2005/8/layout/process1"/>
    <dgm:cxn modelId="{32398E8B-244E-2E43-AA7D-6C42267F4E85}" type="presParOf" srcId="{BF636E98-8A10-4C45-8D98-61A0CEE32868}" destId="{99F66FE0-4304-824C-B216-269107A4D115}"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7E1D9BF-50EA-EF4D-B322-133B340F7164}" type="doc">
      <dgm:prSet loTypeId="urn:microsoft.com/office/officeart/2005/8/layout/matrix1" loCatId="" qsTypeId="urn:microsoft.com/office/officeart/2005/8/quickstyle/simple3" qsCatId="simple" csTypeId="urn:microsoft.com/office/officeart/2005/8/colors/colorful1" csCatId="colorful" phldr="1"/>
      <dgm:spPr/>
      <dgm:t>
        <a:bodyPr/>
        <a:lstStyle/>
        <a:p>
          <a:endParaRPr lang="en-GB"/>
        </a:p>
      </dgm:t>
    </dgm:pt>
    <dgm:pt modelId="{BACF39A6-9148-8E42-90AF-A01FEECDCC68}">
      <dgm:prSet phldrT="[Text]"/>
      <dgm:spPr/>
      <dgm:t>
        <a:bodyPr/>
        <a:lstStyle/>
        <a:p>
          <a:r>
            <a:rPr lang="en-GB" dirty="0"/>
            <a:t>Health Belief Model</a:t>
          </a:r>
        </a:p>
      </dgm:t>
    </dgm:pt>
    <dgm:pt modelId="{9A46F3B8-3973-CC4D-800C-2338DAB930A8}" type="parTrans" cxnId="{E660F842-59F3-434B-A5F9-6F290D59B874}">
      <dgm:prSet/>
      <dgm:spPr/>
      <dgm:t>
        <a:bodyPr/>
        <a:lstStyle/>
        <a:p>
          <a:endParaRPr lang="en-GB"/>
        </a:p>
      </dgm:t>
    </dgm:pt>
    <dgm:pt modelId="{3B6A825B-1441-3748-81BB-3C1F53C889CA}" type="sibTrans" cxnId="{E660F842-59F3-434B-A5F9-6F290D59B874}">
      <dgm:prSet/>
      <dgm:spPr/>
      <dgm:t>
        <a:bodyPr/>
        <a:lstStyle/>
        <a:p>
          <a:endParaRPr lang="en-GB"/>
        </a:p>
      </dgm:t>
    </dgm:pt>
    <dgm:pt modelId="{72590B4E-3CF8-B94E-BF1E-DF767964AF28}">
      <dgm:prSet phldrT="[Text]"/>
      <dgm:spPr/>
      <dgm:t>
        <a:bodyPr/>
        <a:lstStyle/>
        <a:p>
          <a:r>
            <a:rPr lang="en-PK" b="1" dirty="0"/>
            <a:t>Perceived susceptibility and severity:</a:t>
          </a:r>
          <a:r>
            <a:rPr lang="en-PK" dirty="0"/>
            <a:t> obesity prevention messaging signals health risks to prompt attention and motivation. </a:t>
          </a:r>
          <a:endParaRPr lang="en-GB" dirty="0"/>
        </a:p>
      </dgm:t>
    </dgm:pt>
    <dgm:pt modelId="{40635889-EA34-9348-8BED-0ECF2CC6F257}" type="parTrans" cxnId="{A8989EF4-3416-D64E-B207-6C5A0F8FEA41}">
      <dgm:prSet/>
      <dgm:spPr/>
      <dgm:t>
        <a:bodyPr/>
        <a:lstStyle/>
        <a:p>
          <a:endParaRPr lang="en-GB"/>
        </a:p>
      </dgm:t>
    </dgm:pt>
    <dgm:pt modelId="{9013E71B-806C-BD4B-9939-D23C76E926A9}" type="sibTrans" cxnId="{A8989EF4-3416-D64E-B207-6C5A0F8FEA41}">
      <dgm:prSet/>
      <dgm:spPr/>
      <dgm:t>
        <a:bodyPr/>
        <a:lstStyle/>
        <a:p>
          <a:endParaRPr lang="en-GB"/>
        </a:p>
      </dgm:t>
    </dgm:pt>
    <dgm:pt modelId="{8210B83B-72FB-974D-80A9-A2D3D5AB886F}">
      <dgm:prSet/>
      <dgm:spPr/>
      <dgm:t>
        <a:bodyPr/>
        <a:lstStyle/>
        <a:p>
          <a:pPr rtl="0"/>
          <a:r>
            <a:rPr lang="en-PK" b="1" dirty="0"/>
            <a:t>Perceived benefits:</a:t>
          </a:r>
          <a:r>
            <a:rPr lang="en-PK" dirty="0"/>
            <a:t> promotes achievable gains (small swaps, more movement) to make behaviour change feel worthwhile. </a:t>
          </a:r>
        </a:p>
      </dgm:t>
    </dgm:pt>
    <dgm:pt modelId="{73111C80-3B57-7C41-A440-458E44C9F9C0}" type="parTrans" cxnId="{53C39C2E-EBEF-8C49-91C7-4F260B1DE117}">
      <dgm:prSet/>
      <dgm:spPr/>
      <dgm:t>
        <a:bodyPr/>
        <a:lstStyle/>
        <a:p>
          <a:endParaRPr lang="en-GB"/>
        </a:p>
      </dgm:t>
    </dgm:pt>
    <dgm:pt modelId="{B6125065-6A03-144A-A366-83B8DE2BFF5A}" type="sibTrans" cxnId="{53C39C2E-EBEF-8C49-91C7-4F260B1DE117}">
      <dgm:prSet/>
      <dgm:spPr/>
      <dgm:t>
        <a:bodyPr/>
        <a:lstStyle/>
        <a:p>
          <a:endParaRPr lang="en-GB"/>
        </a:p>
      </dgm:t>
    </dgm:pt>
    <dgm:pt modelId="{A86E387E-89BD-D44B-928F-9047761AA389}">
      <dgm:prSet/>
      <dgm:spPr/>
      <dgm:t>
        <a:bodyPr/>
        <a:lstStyle/>
        <a:p>
          <a:pPr rtl="0"/>
          <a:r>
            <a:rPr lang="en-PK" b="1"/>
            <a:t>Perceived barriers:</a:t>
          </a:r>
          <a:r>
            <a:rPr lang="en-PK"/>
            <a:t> common constraints include cost, time, local environment and competing priorities; these can reduce sustained change if not addressed structurally. </a:t>
          </a:r>
          <a:endParaRPr lang="en-PK" dirty="0"/>
        </a:p>
      </dgm:t>
    </dgm:pt>
    <dgm:pt modelId="{7B0D9B2D-9A84-AC48-9B1E-F19C57DC9F78}" type="parTrans" cxnId="{C1E6F31C-D625-604B-A376-9102ABD3D1DE}">
      <dgm:prSet/>
      <dgm:spPr/>
      <dgm:t>
        <a:bodyPr/>
        <a:lstStyle/>
        <a:p>
          <a:endParaRPr lang="en-GB"/>
        </a:p>
      </dgm:t>
    </dgm:pt>
    <dgm:pt modelId="{F1C40874-4D9A-7748-8959-EA1ED8D8E46C}" type="sibTrans" cxnId="{C1E6F31C-D625-604B-A376-9102ABD3D1DE}">
      <dgm:prSet/>
      <dgm:spPr/>
      <dgm:t>
        <a:bodyPr/>
        <a:lstStyle/>
        <a:p>
          <a:endParaRPr lang="en-GB"/>
        </a:p>
      </dgm:t>
    </dgm:pt>
    <dgm:pt modelId="{C71F2576-A629-8B48-8865-D85C8082D5D1}">
      <dgm:prSet/>
      <dgm:spPr/>
      <dgm:t>
        <a:bodyPr/>
        <a:lstStyle/>
        <a:p>
          <a:pPr rtl="0"/>
          <a:r>
            <a:rPr lang="en-PK" b="1" dirty="0"/>
            <a:t>Cues to action and self-efficacy:</a:t>
          </a:r>
          <a:r>
            <a:rPr lang="en-PK" dirty="0"/>
            <a:t> prompts, tools and practical guidance support action, but effects depend on reach and real-world feasibility (Green, Murphy and Gryboski, 2020). </a:t>
          </a:r>
        </a:p>
      </dgm:t>
    </dgm:pt>
    <dgm:pt modelId="{4939B903-B206-9F49-9784-3EEE42B3E2D5}" type="parTrans" cxnId="{70ED03CF-B10B-C54D-831B-E401E0A6C35B}">
      <dgm:prSet/>
      <dgm:spPr/>
      <dgm:t>
        <a:bodyPr/>
        <a:lstStyle/>
        <a:p>
          <a:endParaRPr lang="en-GB"/>
        </a:p>
      </dgm:t>
    </dgm:pt>
    <dgm:pt modelId="{A926E168-0F1D-FA4B-92E6-0C5E4F064A6B}" type="sibTrans" cxnId="{70ED03CF-B10B-C54D-831B-E401E0A6C35B}">
      <dgm:prSet/>
      <dgm:spPr/>
      <dgm:t>
        <a:bodyPr/>
        <a:lstStyle/>
        <a:p>
          <a:endParaRPr lang="en-GB"/>
        </a:p>
      </dgm:t>
    </dgm:pt>
    <dgm:pt modelId="{D0E63C87-B148-B240-A8EA-A5625C91CCA7}" type="pres">
      <dgm:prSet presAssocID="{A7E1D9BF-50EA-EF4D-B322-133B340F7164}" presName="diagram" presStyleCnt="0">
        <dgm:presLayoutVars>
          <dgm:chMax val="1"/>
          <dgm:dir/>
          <dgm:animLvl val="ctr"/>
          <dgm:resizeHandles val="exact"/>
        </dgm:presLayoutVars>
      </dgm:prSet>
      <dgm:spPr/>
    </dgm:pt>
    <dgm:pt modelId="{CC690126-34D5-174D-AEF0-5FD4A3D93F78}" type="pres">
      <dgm:prSet presAssocID="{A7E1D9BF-50EA-EF4D-B322-133B340F7164}" presName="matrix" presStyleCnt="0"/>
      <dgm:spPr/>
    </dgm:pt>
    <dgm:pt modelId="{48BFDD8B-D8D9-2043-AE98-520954ADCC8D}" type="pres">
      <dgm:prSet presAssocID="{A7E1D9BF-50EA-EF4D-B322-133B340F7164}" presName="tile1" presStyleLbl="node1" presStyleIdx="0" presStyleCnt="4"/>
      <dgm:spPr/>
    </dgm:pt>
    <dgm:pt modelId="{843138CA-7384-924D-B5CB-19F6F8335C4A}" type="pres">
      <dgm:prSet presAssocID="{A7E1D9BF-50EA-EF4D-B322-133B340F7164}" presName="tile1text" presStyleLbl="node1" presStyleIdx="0" presStyleCnt="4">
        <dgm:presLayoutVars>
          <dgm:chMax val="0"/>
          <dgm:chPref val="0"/>
          <dgm:bulletEnabled val="1"/>
        </dgm:presLayoutVars>
      </dgm:prSet>
      <dgm:spPr/>
    </dgm:pt>
    <dgm:pt modelId="{0374703A-D085-644F-9C28-123B610C3A42}" type="pres">
      <dgm:prSet presAssocID="{A7E1D9BF-50EA-EF4D-B322-133B340F7164}" presName="tile2" presStyleLbl="node1" presStyleIdx="1" presStyleCnt="4"/>
      <dgm:spPr/>
    </dgm:pt>
    <dgm:pt modelId="{FCBBEB42-156F-C141-986A-E8B456AA752A}" type="pres">
      <dgm:prSet presAssocID="{A7E1D9BF-50EA-EF4D-B322-133B340F7164}" presName="tile2text" presStyleLbl="node1" presStyleIdx="1" presStyleCnt="4">
        <dgm:presLayoutVars>
          <dgm:chMax val="0"/>
          <dgm:chPref val="0"/>
          <dgm:bulletEnabled val="1"/>
        </dgm:presLayoutVars>
      </dgm:prSet>
      <dgm:spPr/>
    </dgm:pt>
    <dgm:pt modelId="{7EE5B888-33A4-B04F-9EB9-3415E7780969}" type="pres">
      <dgm:prSet presAssocID="{A7E1D9BF-50EA-EF4D-B322-133B340F7164}" presName="tile3" presStyleLbl="node1" presStyleIdx="2" presStyleCnt="4"/>
      <dgm:spPr/>
    </dgm:pt>
    <dgm:pt modelId="{F524A95D-3D6D-8649-9C25-EDB46B981AA2}" type="pres">
      <dgm:prSet presAssocID="{A7E1D9BF-50EA-EF4D-B322-133B340F7164}" presName="tile3text" presStyleLbl="node1" presStyleIdx="2" presStyleCnt="4">
        <dgm:presLayoutVars>
          <dgm:chMax val="0"/>
          <dgm:chPref val="0"/>
          <dgm:bulletEnabled val="1"/>
        </dgm:presLayoutVars>
      </dgm:prSet>
      <dgm:spPr/>
    </dgm:pt>
    <dgm:pt modelId="{9620BD9A-AB8B-F343-95B0-285FB1527BAB}" type="pres">
      <dgm:prSet presAssocID="{A7E1D9BF-50EA-EF4D-B322-133B340F7164}" presName="tile4" presStyleLbl="node1" presStyleIdx="3" presStyleCnt="4"/>
      <dgm:spPr/>
    </dgm:pt>
    <dgm:pt modelId="{4817AD6D-5CE3-524C-BD69-90D6BA2D00FC}" type="pres">
      <dgm:prSet presAssocID="{A7E1D9BF-50EA-EF4D-B322-133B340F7164}" presName="tile4text" presStyleLbl="node1" presStyleIdx="3" presStyleCnt="4">
        <dgm:presLayoutVars>
          <dgm:chMax val="0"/>
          <dgm:chPref val="0"/>
          <dgm:bulletEnabled val="1"/>
        </dgm:presLayoutVars>
      </dgm:prSet>
      <dgm:spPr/>
    </dgm:pt>
    <dgm:pt modelId="{6E2C8CF2-593D-9C44-A0D2-9A41210BCB94}" type="pres">
      <dgm:prSet presAssocID="{A7E1D9BF-50EA-EF4D-B322-133B340F7164}" presName="centerTile" presStyleLbl="fgShp" presStyleIdx="0" presStyleCnt="1">
        <dgm:presLayoutVars>
          <dgm:chMax val="0"/>
          <dgm:chPref val="0"/>
        </dgm:presLayoutVars>
      </dgm:prSet>
      <dgm:spPr/>
    </dgm:pt>
  </dgm:ptLst>
  <dgm:cxnLst>
    <dgm:cxn modelId="{C1E6F31C-D625-604B-A376-9102ABD3D1DE}" srcId="{BACF39A6-9148-8E42-90AF-A01FEECDCC68}" destId="{A86E387E-89BD-D44B-928F-9047761AA389}" srcOrd="2" destOrd="0" parTransId="{7B0D9B2D-9A84-AC48-9B1E-F19C57DC9F78}" sibTransId="{F1C40874-4D9A-7748-8959-EA1ED8D8E46C}"/>
    <dgm:cxn modelId="{00116820-1D05-E342-AE7A-DDD8ED94FEFC}" type="presOf" srcId="{8210B83B-72FB-974D-80A9-A2D3D5AB886F}" destId="{FCBBEB42-156F-C141-986A-E8B456AA752A}" srcOrd="1" destOrd="0" presId="urn:microsoft.com/office/officeart/2005/8/layout/matrix1"/>
    <dgm:cxn modelId="{15C03828-FF26-5F49-8BD7-460C4C12CFAA}" type="presOf" srcId="{C71F2576-A629-8B48-8865-D85C8082D5D1}" destId="{9620BD9A-AB8B-F343-95B0-285FB1527BAB}" srcOrd="0" destOrd="0" presId="urn:microsoft.com/office/officeart/2005/8/layout/matrix1"/>
    <dgm:cxn modelId="{53C39C2E-EBEF-8C49-91C7-4F260B1DE117}" srcId="{BACF39A6-9148-8E42-90AF-A01FEECDCC68}" destId="{8210B83B-72FB-974D-80A9-A2D3D5AB886F}" srcOrd="1" destOrd="0" parTransId="{73111C80-3B57-7C41-A440-458E44C9F9C0}" sibTransId="{B6125065-6A03-144A-A366-83B8DE2BFF5A}"/>
    <dgm:cxn modelId="{E660F842-59F3-434B-A5F9-6F290D59B874}" srcId="{A7E1D9BF-50EA-EF4D-B322-133B340F7164}" destId="{BACF39A6-9148-8E42-90AF-A01FEECDCC68}" srcOrd="0" destOrd="0" parTransId="{9A46F3B8-3973-CC4D-800C-2338DAB930A8}" sibTransId="{3B6A825B-1441-3748-81BB-3C1F53C889CA}"/>
    <dgm:cxn modelId="{F1A74C64-FC7A-0E47-99A9-13F798192FF8}" type="presOf" srcId="{C71F2576-A629-8B48-8865-D85C8082D5D1}" destId="{4817AD6D-5CE3-524C-BD69-90D6BA2D00FC}" srcOrd="1" destOrd="0" presId="urn:microsoft.com/office/officeart/2005/8/layout/matrix1"/>
    <dgm:cxn modelId="{1AB08A46-4B56-484A-9C81-8B8F274CCF6C}" type="presOf" srcId="{8210B83B-72FB-974D-80A9-A2D3D5AB886F}" destId="{0374703A-D085-644F-9C28-123B610C3A42}" srcOrd="0" destOrd="0" presId="urn:microsoft.com/office/officeart/2005/8/layout/matrix1"/>
    <dgm:cxn modelId="{2FCBFA75-68FA-764C-B418-AC1180614461}" type="presOf" srcId="{A86E387E-89BD-D44B-928F-9047761AA389}" destId="{F524A95D-3D6D-8649-9C25-EDB46B981AA2}" srcOrd="1" destOrd="0" presId="urn:microsoft.com/office/officeart/2005/8/layout/matrix1"/>
    <dgm:cxn modelId="{2D0AF9AB-75DC-7844-99B7-4D43D287351C}" type="presOf" srcId="{BACF39A6-9148-8E42-90AF-A01FEECDCC68}" destId="{6E2C8CF2-593D-9C44-A0D2-9A41210BCB94}" srcOrd="0" destOrd="0" presId="urn:microsoft.com/office/officeart/2005/8/layout/matrix1"/>
    <dgm:cxn modelId="{29C325AF-2777-D448-8777-5590978E970B}" type="presOf" srcId="{72590B4E-3CF8-B94E-BF1E-DF767964AF28}" destId="{843138CA-7384-924D-B5CB-19F6F8335C4A}" srcOrd="1" destOrd="0" presId="urn:microsoft.com/office/officeart/2005/8/layout/matrix1"/>
    <dgm:cxn modelId="{A0A3DBB0-08CE-A54F-8CBD-2B1F365F2168}" type="presOf" srcId="{72590B4E-3CF8-B94E-BF1E-DF767964AF28}" destId="{48BFDD8B-D8D9-2043-AE98-520954ADCC8D}" srcOrd="0" destOrd="0" presId="urn:microsoft.com/office/officeart/2005/8/layout/matrix1"/>
    <dgm:cxn modelId="{70ED03CF-B10B-C54D-831B-E401E0A6C35B}" srcId="{BACF39A6-9148-8E42-90AF-A01FEECDCC68}" destId="{C71F2576-A629-8B48-8865-D85C8082D5D1}" srcOrd="3" destOrd="0" parTransId="{4939B903-B206-9F49-9784-3EEE42B3E2D5}" sibTransId="{A926E168-0F1D-FA4B-92E6-0C5E4F064A6B}"/>
    <dgm:cxn modelId="{1F5533E1-C259-5546-92EF-51D33E18652A}" type="presOf" srcId="{A7E1D9BF-50EA-EF4D-B322-133B340F7164}" destId="{D0E63C87-B148-B240-A8EA-A5625C91CCA7}" srcOrd="0" destOrd="0" presId="urn:microsoft.com/office/officeart/2005/8/layout/matrix1"/>
    <dgm:cxn modelId="{918DFFE3-3CC8-9C4B-92C2-FB11B2C32E3B}" type="presOf" srcId="{A86E387E-89BD-D44B-928F-9047761AA389}" destId="{7EE5B888-33A4-B04F-9EB9-3415E7780969}" srcOrd="0" destOrd="0" presId="urn:microsoft.com/office/officeart/2005/8/layout/matrix1"/>
    <dgm:cxn modelId="{A8989EF4-3416-D64E-B207-6C5A0F8FEA41}" srcId="{BACF39A6-9148-8E42-90AF-A01FEECDCC68}" destId="{72590B4E-3CF8-B94E-BF1E-DF767964AF28}" srcOrd="0" destOrd="0" parTransId="{40635889-EA34-9348-8BED-0ECF2CC6F257}" sibTransId="{9013E71B-806C-BD4B-9939-D23C76E926A9}"/>
    <dgm:cxn modelId="{B1EE3BB7-8C3B-BB42-AE17-82F2781EF983}" type="presParOf" srcId="{D0E63C87-B148-B240-A8EA-A5625C91CCA7}" destId="{CC690126-34D5-174D-AEF0-5FD4A3D93F78}" srcOrd="0" destOrd="0" presId="urn:microsoft.com/office/officeart/2005/8/layout/matrix1"/>
    <dgm:cxn modelId="{A3DCF1A8-FD08-C149-B6DB-3FB3BF7093BC}" type="presParOf" srcId="{CC690126-34D5-174D-AEF0-5FD4A3D93F78}" destId="{48BFDD8B-D8D9-2043-AE98-520954ADCC8D}" srcOrd="0" destOrd="0" presId="urn:microsoft.com/office/officeart/2005/8/layout/matrix1"/>
    <dgm:cxn modelId="{A809B03B-5985-F94A-B21F-94089558E01A}" type="presParOf" srcId="{CC690126-34D5-174D-AEF0-5FD4A3D93F78}" destId="{843138CA-7384-924D-B5CB-19F6F8335C4A}" srcOrd="1" destOrd="0" presId="urn:microsoft.com/office/officeart/2005/8/layout/matrix1"/>
    <dgm:cxn modelId="{4C631FF1-5CA4-264B-94E8-75757C09F660}" type="presParOf" srcId="{CC690126-34D5-174D-AEF0-5FD4A3D93F78}" destId="{0374703A-D085-644F-9C28-123B610C3A42}" srcOrd="2" destOrd="0" presId="urn:microsoft.com/office/officeart/2005/8/layout/matrix1"/>
    <dgm:cxn modelId="{458F69CC-2840-7B4E-8260-E149FAB1F320}" type="presParOf" srcId="{CC690126-34D5-174D-AEF0-5FD4A3D93F78}" destId="{FCBBEB42-156F-C141-986A-E8B456AA752A}" srcOrd="3" destOrd="0" presId="urn:microsoft.com/office/officeart/2005/8/layout/matrix1"/>
    <dgm:cxn modelId="{F4AFC2C9-C40A-C543-A0F9-85EAC506ED20}" type="presParOf" srcId="{CC690126-34D5-174D-AEF0-5FD4A3D93F78}" destId="{7EE5B888-33A4-B04F-9EB9-3415E7780969}" srcOrd="4" destOrd="0" presId="urn:microsoft.com/office/officeart/2005/8/layout/matrix1"/>
    <dgm:cxn modelId="{2BD63BDA-1BF3-8645-B3DB-FA164D6A2899}" type="presParOf" srcId="{CC690126-34D5-174D-AEF0-5FD4A3D93F78}" destId="{F524A95D-3D6D-8649-9C25-EDB46B981AA2}" srcOrd="5" destOrd="0" presId="urn:microsoft.com/office/officeart/2005/8/layout/matrix1"/>
    <dgm:cxn modelId="{3E414893-42AA-4F40-8F48-7B432A015FE3}" type="presParOf" srcId="{CC690126-34D5-174D-AEF0-5FD4A3D93F78}" destId="{9620BD9A-AB8B-F343-95B0-285FB1527BAB}" srcOrd="6" destOrd="0" presId="urn:microsoft.com/office/officeart/2005/8/layout/matrix1"/>
    <dgm:cxn modelId="{BFD50C02-B5FB-DF42-B77C-3B922B9CF447}" type="presParOf" srcId="{CC690126-34D5-174D-AEF0-5FD4A3D93F78}" destId="{4817AD6D-5CE3-524C-BD69-90D6BA2D00FC}" srcOrd="7" destOrd="0" presId="urn:microsoft.com/office/officeart/2005/8/layout/matrix1"/>
    <dgm:cxn modelId="{33FDA377-E9BF-B047-B269-3CB039C9C07B}" type="presParOf" srcId="{D0E63C87-B148-B240-A8EA-A5625C91CCA7}" destId="{6E2C8CF2-593D-9C44-A0D2-9A41210BCB94}"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209EEAA-C28D-4DDE-9833-7435556F47E3}"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C44C0B65-6648-4349-B2A7-33463B4E8DBA}">
      <dgm:prSet/>
      <dgm:spPr/>
      <dgm:t>
        <a:bodyPr/>
        <a:lstStyle/>
        <a:p>
          <a:pPr>
            <a:lnSpc>
              <a:spcPct val="100000"/>
            </a:lnSpc>
          </a:pPr>
          <a:r>
            <a:rPr lang="en-PK" b="1"/>
            <a:t>HBM planning link:</a:t>
          </a:r>
          <a:r>
            <a:rPr lang="en-PK"/>
            <a:t> Built </a:t>
          </a:r>
          <a:r>
            <a:rPr lang="en-PK" b="1"/>
            <a:t>cues to action</a:t>
          </a:r>
          <a:r>
            <a:rPr lang="en-PK"/>
            <a:t> (national branding, repeated prompts) to raise awareness and trigger behaviour change.</a:t>
          </a:r>
          <a:endParaRPr lang="en-US"/>
        </a:p>
      </dgm:t>
    </dgm:pt>
    <dgm:pt modelId="{89F3464D-53A6-47CA-8610-87323E1E1D23}" type="parTrans" cxnId="{E4F736F9-FDEC-4502-A419-29B20ECD9CF1}">
      <dgm:prSet/>
      <dgm:spPr/>
      <dgm:t>
        <a:bodyPr/>
        <a:lstStyle/>
        <a:p>
          <a:endParaRPr lang="en-US"/>
        </a:p>
      </dgm:t>
    </dgm:pt>
    <dgm:pt modelId="{5AD0A660-47BE-4536-8C28-9D450EA9A6F5}" type="sibTrans" cxnId="{E4F736F9-FDEC-4502-A419-29B20ECD9CF1}">
      <dgm:prSet/>
      <dgm:spPr/>
      <dgm:t>
        <a:bodyPr/>
        <a:lstStyle/>
        <a:p>
          <a:pPr>
            <a:lnSpc>
              <a:spcPct val="100000"/>
            </a:lnSpc>
          </a:pPr>
          <a:endParaRPr lang="en-US"/>
        </a:p>
      </dgm:t>
    </dgm:pt>
    <dgm:pt modelId="{CC151CAA-C3BF-43FA-9B60-80F023116325}">
      <dgm:prSet/>
      <dgm:spPr/>
      <dgm:t>
        <a:bodyPr/>
        <a:lstStyle/>
        <a:p>
          <a:pPr>
            <a:lnSpc>
              <a:spcPct val="100000"/>
            </a:lnSpc>
          </a:pPr>
          <a:r>
            <a:rPr lang="en-PK" b="1" dirty="0"/>
            <a:t>Quantitative success</a:t>
          </a:r>
          <a:r>
            <a:rPr lang="en-PK" b="0" dirty="0"/>
            <a:t>: Reach (opportunity to see): 99% of targeted families in year 1, Sign-ups: 413,466 families joined in the first 12 months, Total responses: 1,992,456 responses in year 1, Self-reported behaviour change: “Three in 10 mothers who were aware… claim to have made a change… equates to over one million mothers.” </a:t>
          </a:r>
          <a:r>
            <a:rPr lang="en-GB" b="0" dirty="0"/>
            <a:t>(NSMC, 2020)</a:t>
          </a:r>
          <a:r>
            <a:rPr lang="en-PK" b="0" dirty="0"/>
            <a:t>.</a:t>
          </a:r>
          <a:endParaRPr lang="en-US" b="0" dirty="0"/>
        </a:p>
      </dgm:t>
    </dgm:pt>
    <dgm:pt modelId="{C59AE23C-00E7-4576-8621-FF7A30AB5822}" type="parTrans" cxnId="{341AD689-636A-45A0-8927-787838DB504C}">
      <dgm:prSet/>
      <dgm:spPr/>
      <dgm:t>
        <a:bodyPr/>
        <a:lstStyle/>
        <a:p>
          <a:endParaRPr lang="en-US"/>
        </a:p>
      </dgm:t>
    </dgm:pt>
    <dgm:pt modelId="{DABCD7C4-6932-443C-8A38-9672360C8524}" type="sibTrans" cxnId="{341AD689-636A-45A0-8927-787838DB504C}">
      <dgm:prSet/>
      <dgm:spPr/>
      <dgm:t>
        <a:bodyPr/>
        <a:lstStyle/>
        <a:p>
          <a:pPr>
            <a:lnSpc>
              <a:spcPct val="100000"/>
            </a:lnSpc>
          </a:pPr>
          <a:endParaRPr lang="en-US"/>
        </a:p>
      </dgm:t>
    </dgm:pt>
    <dgm:pt modelId="{918D6A5F-3B7C-4822-858F-7A83CA01D4ED}">
      <dgm:prSet/>
      <dgm:spPr/>
      <dgm:t>
        <a:bodyPr/>
        <a:lstStyle/>
        <a:p>
          <a:pPr>
            <a:lnSpc>
              <a:spcPct val="100000"/>
            </a:lnSpc>
          </a:pPr>
          <a:r>
            <a:rPr lang="en-PK" b="1"/>
            <a:t>Quantitative challenge:</a:t>
          </a:r>
          <a:r>
            <a:rPr lang="en-PK"/>
            <a:t> Behaviour and attitude change was </a:t>
          </a:r>
          <a:r>
            <a:rPr lang="en-PK" b="1"/>
            <a:t>modest</a:t>
          </a:r>
          <a:r>
            <a:rPr lang="en-PK"/>
            <a:t>, suggesting awareness alone does not shift </a:t>
          </a:r>
          <a:r>
            <a:rPr lang="en-PK" b="1"/>
            <a:t>perceived barriers</a:t>
          </a:r>
          <a:r>
            <a:rPr lang="en-PK"/>
            <a:t> or sustain action.</a:t>
          </a:r>
          <a:endParaRPr lang="en-US"/>
        </a:p>
      </dgm:t>
    </dgm:pt>
    <dgm:pt modelId="{A63A84C4-0D4C-4D65-B92B-353D74316728}" type="parTrans" cxnId="{53881B63-492C-45C9-B4EA-570C267222A2}">
      <dgm:prSet/>
      <dgm:spPr/>
      <dgm:t>
        <a:bodyPr/>
        <a:lstStyle/>
        <a:p>
          <a:endParaRPr lang="en-US"/>
        </a:p>
      </dgm:t>
    </dgm:pt>
    <dgm:pt modelId="{EA178BF5-920E-4634-89BC-0DE377D0CDC0}" type="sibTrans" cxnId="{53881B63-492C-45C9-B4EA-570C267222A2}">
      <dgm:prSet/>
      <dgm:spPr/>
      <dgm:t>
        <a:bodyPr/>
        <a:lstStyle/>
        <a:p>
          <a:pPr>
            <a:lnSpc>
              <a:spcPct val="100000"/>
            </a:lnSpc>
          </a:pPr>
          <a:endParaRPr lang="en-US"/>
        </a:p>
      </dgm:t>
    </dgm:pt>
    <dgm:pt modelId="{09960416-4ED9-4B51-8471-0E83A678F72D}">
      <dgm:prSet/>
      <dgm:spPr/>
      <dgm:t>
        <a:bodyPr/>
        <a:lstStyle/>
        <a:p>
          <a:pPr>
            <a:lnSpc>
              <a:spcPct val="100000"/>
            </a:lnSpc>
          </a:pPr>
          <a:r>
            <a:rPr lang="en-PK" b="1"/>
            <a:t>HBM planning link:</a:t>
          </a:r>
          <a:r>
            <a:rPr lang="en-PK"/>
            <a:t> Retail element reduced </a:t>
          </a:r>
          <a:r>
            <a:rPr lang="en-PK" b="1"/>
            <a:t>perceived barriers</a:t>
          </a:r>
          <a:r>
            <a:rPr lang="en-PK"/>
            <a:t> (availability and convenience of healthier options).</a:t>
          </a:r>
          <a:endParaRPr lang="en-US"/>
        </a:p>
      </dgm:t>
    </dgm:pt>
    <dgm:pt modelId="{557EAEF7-6BC4-4A67-B8DE-8F6245C33874}" type="parTrans" cxnId="{018FE8AA-1EEF-49CE-8452-CBAE3329FF75}">
      <dgm:prSet/>
      <dgm:spPr/>
      <dgm:t>
        <a:bodyPr/>
        <a:lstStyle/>
        <a:p>
          <a:endParaRPr lang="en-US"/>
        </a:p>
      </dgm:t>
    </dgm:pt>
    <dgm:pt modelId="{D5B20F56-C3F5-4BE3-9EDF-ACFB1F3CA4CE}" type="sibTrans" cxnId="{018FE8AA-1EEF-49CE-8452-CBAE3329FF75}">
      <dgm:prSet/>
      <dgm:spPr/>
      <dgm:t>
        <a:bodyPr/>
        <a:lstStyle/>
        <a:p>
          <a:pPr>
            <a:lnSpc>
              <a:spcPct val="100000"/>
            </a:lnSpc>
          </a:pPr>
          <a:endParaRPr lang="en-US"/>
        </a:p>
      </dgm:t>
    </dgm:pt>
    <dgm:pt modelId="{87C40E61-996F-4038-8DF4-9EE6017E3AFD}">
      <dgm:prSet/>
      <dgm:spPr/>
      <dgm:t>
        <a:bodyPr/>
        <a:lstStyle/>
        <a:p>
          <a:pPr>
            <a:lnSpc>
              <a:spcPct val="100000"/>
            </a:lnSpc>
          </a:pPr>
          <a:r>
            <a:rPr lang="en-PK" b="1" dirty="0"/>
            <a:t>Success:</a:t>
          </a:r>
          <a:r>
            <a:rPr lang="en-PK" dirty="0"/>
            <a:t> </a:t>
          </a:r>
          <a:r>
            <a:rPr lang="en-PK" b="0" dirty="0"/>
            <a:t>Fruit/veg sales increases ranged 6%–480%, with average increase 143% (development stores), Customer-reported change: 15–20% said they were buying a little more or a lot more fruit/veg  </a:t>
          </a:r>
          <a:r>
            <a:rPr lang="en-GB" dirty="0"/>
            <a:t>(Department of Health, 2020)</a:t>
          </a:r>
          <a:endParaRPr lang="en-US" b="0" dirty="0"/>
        </a:p>
      </dgm:t>
    </dgm:pt>
    <dgm:pt modelId="{8FF9B48B-F901-44D7-9484-C466763044E8}" type="parTrans" cxnId="{72CEC7DC-5D5C-4EB1-A48B-234817C7C514}">
      <dgm:prSet/>
      <dgm:spPr/>
      <dgm:t>
        <a:bodyPr/>
        <a:lstStyle/>
        <a:p>
          <a:endParaRPr lang="en-US"/>
        </a:p>
      </dgm:t>
    </dgm:pt>
    <dgm:pt modelId="{7D8C364D-E9F0-4158-9F68-3B6F5A0CF770}" type="sibTrans" cxnId="{72CEC7DC-5D5C-4EB1-A48B-234817C7C514}">
      <dgm:prSet/>
      <dgm:spPr/>
      <dgm:t>
        <a:bodyPr/>
        <a:lstStyle/>
        <a:p>
          <a:pPr>
            <a:lnSpc>
              <a:spcPct val="100000"/>
            </a:lnSpc>
          </a:pPr>
          <a:endParaRPr lang="en-US"/>
        </a:p>
      </dgm:t>
    </dgm:pt>
    <dgm:pt modelId="{56D6C0CC-7D76-4682-B16B-DCB5D461558E}">
      <dgm:prSet/>
      <dgm:spPr/>
      <dgm:t>
        <a:bodyPr/>
        <a:lstStyle/>
        <a:p>
          <a:pPr>
            <a:lnSpc>
              <a:spcPct val="100000"/>
            </a:lnSpc>
          </a:pPr>
          <a:r>
            <a:rPr lang="en-PK" b="1"/>
            <a:t>Qualitative challenge:</a:t>
          </a:r>
          <a:r>
            <a:rPr lang="en-PK"/>
            <a:t> Low visibility and wallpaper effect weakened </a:t>
          </a:r>
          <a:r>
            <a:rPr lang="en-PK" b="1"/>
            <a:t>cues to action</a:t>
          </a:r>
          <a:r>
            <a:rPr lang="en-PK"/>
            <a:t> in real settings.</a:t>
          </a:r>
          <a:endParaRPr lang="en-US"/>
        </a:p>
      </dgm:t>
    </dgm:pt>
    <dgm:pt modelId="{398C1625-74FC-4108-A658-224577E59973}" type="parTrans" cxnId="{84BF8102-7876-4AFC-B8D3-BFD35478334B}">
      <dgm:prSet/>
      <dgm:spPr/>
      <dgm:t>
        <a:bodyPr/>
        <a:lstStyle/>
        <a:p>
          <a:endParaRPr lang="en-US"/>
        </a:p>
      </dgm:t>
    </dgm:pt>
    <dgm:pt modelId="{D769855A-07CD-4874-8EE8-095D760889C5}" type="sibTrans" cxnId="{84BF8102-7876-4AFC-B8D3-BFD35478334B}">
      <dgm:prSet/>
      <dgm:spPr/>
      <dgm:t>
        <a:bodyPr/>
        <a:lstStyle/>
        <a:p>
          <a:pPr>
            <a:lnSpc>
              <a:spcPct val="100000"/>
            </a:lnSpc>
          </a:pPr>
          <a:endParaRPr lang="en-US"/>
        </a:p>
      </dgm:t>
    </dgm:pt>
    <dgm:pt modelId="{049DB000-873E-45C7-B00D-3833A471111E}">
      <dgm:prSet/>
      <dgm:spPr/>
      <dgm:t>
        <a:bodyPr/>
        <a:lstStyle/>
        <a:p>
          <a:pPr>
            <a:lnSpc>
              <a:spcPct val="100000"/>
            </a:lnSpc>
          </a:pPr>
          <a:r>
            <a:rPr lang="en-PK" b="1"/>
            <a:t>Qualitative insight:</a:t>
          </a:r>
          <a:r>
            <a:rPr lang="en-PK"/>
            <a:t> Parents liked messaging (</a:t>
          </a:r>
          <a:r>
            <a:rPr lang="en-PK" b="1"/>
            <a:t>perceived benefits</a:t>
          </a:r>
          <a:r>
            <a:rPr lang="en-PK"/>
            <a:t>), but asked for better labelling and healthier availability, indicating barriers in the food environment still limit change (Croker, Lucas and Wardle, 2012; Eastwood and Miller, 2025 </a:t>
          </a:r>
          <a:endParaRPr lang="en-US"/>
        </a:p>
      </dgm:t>
    </dgm:pt>
    <dgm:pt modelId="{038175C7-88FE-4142-A81C-6CFF29E4535F}" type="parTrans" cxnId="{4BB35D3C-1C8C-43E7-81B4-D2CEAE86041B}">
      <dgm:prSet/>
      <dgm:spPr/>
      <dgm:t>
        <a:bodyPr/>
        <a:lstStyle/>
        <a:p>
          <a:endParaRPr lang="en-US"/>
        </a:p>
      </dgm:t>
    </dgm:pt>
    <dgm:pt modelId="{6A298646-4E73-43A5-8333-B328916759DF}" type="sibTrans" cxnId="{4BB35D3C-1C8C-43E7-81B4-D2CEAE86041B}">
      <dgm:prSet/>
      <dgm:spPr/>
      <dgm:t>
        <a:bodyPr/>
        <a:lstStyle/>
        <a:p>
          <a:endParaRPr lang="en-US"/>
        </a:p>
      </dgm:t>
    </dgm:pt>
    <dgm:pt modelId="{6B971DF2-98A1-4543-A753-7FD9875CCB79}" type="pres">
      <dgm:prSet presAssocID="{B209EEAA-C28D-4DDE-9833-7435556F47E3}" presName="root" presStyleCnt="0">
        <dgm:presLayoutVars>
          <dgm:dir/>
          <dgm:resizeHandles val="exact"/>
        </dgm:presLayoutVars>
      </dgm:prSet>
      <dgm:spPr/>
    </dgm:pt>
    <dgm:pt modelId="{32DEDB96-6DE4-48DE-A402-850C35EBB223}" type="pres">
      <dgm:prSet presAssocID="{B209EEAA-C28D-4DDE-9833-7435556F47E3}" presName="container" presStyleCnt="0">
        <dgm:presLayoutVars>
          <dgm:dir/>
          <dgm:resizeHandles val="exact"/>
        </dgm:presLayoutVars>
      </dgm:prSet>
      <dgm:spPr/>
    </dgm:pt>
    <dgm:pt modelId="{D57AC26D-3576-409A-9E21-BDFBE93D6ACE}" type="pres">
      <dgm:prSet presAssocID="{C44C0B65-6648-4349-B2A7-33463B4E8DBA}" presName="compNode" presStyleCnt="0"/>
      <dgm:spPr/>
    </dgm:pt>
    <dgm:pt modelId="{56FF865B-8ADA-4658-872C-E777911BE709}" type="pres">
      <dgm:prSet presAssocID="{C44C0B65-6648-4349-B2A7-33463B4E8DBA}" presName="iconBgRect" presStyleLbl="bgShp" presStyleIdx="0" presStyleCnt="7"/>
      <dgm:spPr/>
    </dgm:pt>
    <dgm:pt modelId="{D169E98E-5B2C-4BB1-9899-10DB84D3AD49}" type="pres">
      <dgm:prSet presAssocID="{C44C0B65-6648-4349-B2A7-33463B4E8DB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pper board"/>
        </a:ext>
      </dgm:extLst>
    </dgm:pt>
    <dgm:pt modelId="{892372E6-776A-4A4F-9DB4-8C40856D662A}" type="pres">
      <dgm:prSet presAssocID="{C44C0B65-6648-4349-B2A7-33463B4E8DBA}" presName="spaceRect" presStyleCnt="0"/>
      <dgm:spPr/>
    </dgm:pt>
    <dgm:pt modelId="{38A686E2-B79C-4906-8BA4-2FE7F0CA0362}" type="pres">
      <dgm:prSet presAssocID="{C44C0B65-6648-4349-B2A7-33463B4E8DBA}" presName="textRect" presStyleLbl="revTx" presStyleIdx="0" presStyleCnt="7">
        <dgm:presLayoutVars>
          <dgm:chMax val="1"/>
          <dgm:chPref val="1"/>
        </dgm:presLayoutVars>
      </dgm:prSet>
      <dgm:spPr/>
    </dgm:pt>
    <dgm:pt modelId="{5E887B6B-03FF-45B0-B795-DD8875D9001C}" type="pres">
      <dgm:prSet presAssocID="{5AD0A660-47BE-4536-8C28-9D450EA9A6F5}" presName="sibTrans" presStyleLbl="sibTrans2D1" presStyleIdx="0" presStyleCnt="0"/>
      <dgm:spPr/>
    </dgm:pt>
    <dgm:pt modelId="{DA73BA65-E05E-4F1C-BD2F-2DDBB5AC0981}" type="pres">
      <dgm:prSet presAssocID="{CC151CAA-C3BF-43FA-9B60-80F023116325}" presName="compNode" presStyleCnt="0"/>
      <dgm:spPr/>
    </dgm:pt>
    <dgm:pt modelId="{F95681EB-C63A-408C-8548-55A87260D390}" type="pres">
      <dgm:prSet presAssocID="{CC151CAA-C3BF-43FA-9B60-80F023116325}" presName="iconBgRect" presStyleLbl="bgShp" presStyleIdx="1" presStyleCnt="7"/>
      <dgm:spPr/>
    </dgm:pt>
    <dgm:pt modelId="{3DFA59B6-69CB-443C-A1DB-361F2A29A8E2}" type="pres">
      <dgm:prSet presAssocID="{CC151CAA-C3BF-43FA-9B60-80F02311632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F33A0313-EE56-4D67-815E-D363C64A509A}" type="pres">
      <dgm:prSet presAssocID="{CC151CAA-C3BF-43FA-9B60-80F023116325}" presName="spaceRect" presStyleCnt="0"/>
      <dgm:spPr/>
    </dgm:pt>
    <dgm:pt modelId="{71E1E132-7E1A-4652-977D-5F57DA3CF841}" type="pres">
      <dgm:prSet presAssocID="{CC151CAA-C3BF-43FA-9B60-80F023116325}" presName="textRect" presStyleLbl="revTx" presStyleIdx="1" presStyleCnt="7" custLinFactNeighborY="26820">
        <dgm:presLayoutVars>
          <dgm:chMax val="1"/>
          <dgm:chPref val="1"/>
        </dgm:presLayoutVars>
      </dgm:prSet>
      <dgm:spPr/>
    </dgm:pt>
    <dgm:pt modelId="{45E76387-0ECC-4BDB-9B2E-E614157C4481}" type="pres">
      <dgm:prSet presAssocID="{DABCD7C4-6932-443C-8A38-9672360C8524}" presName="sibTrans" presStyleLbl="sibTrans2D1" presStyleIdx="0" presStyleCnt="0"/>
      <dgm:spPr/>
    </dgm:pt>
    <dgm:pt modelId="{61E008A8-1B1D-43E4-B65A-6DE5B6BD18E4}" type="pres">
      <dgm:prSet presAssocID="{918D6A5F-3B7C-4822-858F-7A83CA01D4ED}" presName="compNode" presStyleCnt="0"/>
      <dgm:spPr/>
    </dgm:pt>
    <dgm:pt modelId="{98B56438-F319-414F-9395-BF64C5023BDE}" type="pres">
      <dgm:prSet presAssocID="{918D6A5F-3B7C-4822-858F-7A83CA01D4ED}" presName="iconBgRect" presStyleLbl="bgShp" presStyleIdx="2" presStyleCnt="7"/>
      <dgm:spPr/>
    </dgm:pt>
    <dgm:pt modelId="{5C79FE65-7D95-4242-944D-416517F2F82F}" type="pres">
      <dgm:prSet presAssocID="{918D6A5F-3B7C-4822-858F-7A83CA01D4ED}"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2341FC9-E3A7-45A9-98A7-2797BDE5AC4B}" type="pres">
      <dgm:prSet presAssocID="{918D6A5F-3B7C-4822-858F-7A83CA01D4ED}" presName="spaceRect" presStyleCnt="0"/>
      <dgm:spPr/>
    </dgm:pt>
    <dgm:pt modelId="{4C7B3393-7DE9-491D-AA7A-8F221BB671ED}" type="pres">
      <dgm:prSet presAssocID="{918D6A5F-3B7C-4822-858F-7A83CA01D4ED}" presName="textRect" presStyleLbl="revTx" presStyleIdx="2" presStyleCnt="7">
        <dgm:presLayoutVars>
          <dgm:chMax val="1"/>
          <dgm:chPref val="1"/>
        </dgm:presLayoutVars>
      </dgm:prSet>
      <dgm:spPr/>
    </dgm:pt>
    <dgm:pt modelId="{597536E2-DA01-4DA5-A055-ABE87429BFDC}" type="pres">
      <dgm:prSet presAssocID="{EA178BF5-920E-4634-89BC-0DE377D0CDC0}" presName="sibTrans" presStyleLbl="sibTrans2D1" presStyleIdx="0" presStyleCnt="0"/>
      <dgm:spPr/>
    </dgm:pt>
    <dgm:pt modelId="{844B6401-B0C0-4B40-9B49-0EB0BE49FCB5}" type="pres">
      <dgm:prSet presAssocID="{09960416-4ED9-4B51-8471-0E83A678F72D}" presName="compNode" presStyleCnt="0"/>
      <dgm:spPr/>
    </dgm:pt>
    <dgm:pt modelId="{39FA2323-129F-481A-A6C6-1211E51E3A28}" type="pres">
      <dgm:prSet presAssocID="{09960416-4ED9-4B51-8471-0E83A678F72D}" presName="iconBgRect" presStyleLbl="bgShp" presStyleIdx="3" presStyleCnt="7"/>
      <dgm:spPr/>
    </dgm:pt>
    <dgm:pt modelId="{C28B3878-2693-4CCC-8687-BA445D98C309}" type="pres">
      <dgm:prSet presAssocID="{09960416-4ED9-4B51-8471-0E83A678F72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llipop"/>
        </a:ext>
      </dgm:extLst>
    </dgm:pt>
    <dgm:pt modelId="{DDC2F7DB-C7A1-4B15-A4DD-C6A706543C8B}" type="pres">
      <dgm:prSet presAssocID="{09960416-4ED9-4B51-8471-0E83A678F72D}" presName="spaceRect" presStyleCnt="0"/>
      <dgm:spPr/>
    </dgm:pt>
    <dgm:pt modelId="{6571FCFE-0C06-436A-9A1A-935057C58CD2}" type="pres">
      <dgm:prSet presAssocID="{09960416-4ED9-4B51-8471-0E83A678F72D}" presName="textRect" presStyleLbl="revTx" presStyleIdx="3" presStyleCnt="7">
        <dgm:presLayoutVars>
          <dgm:chMax val="1"/>
          <dgm:chPref val="1"/>
        </dgm:presLayoutVars>
      </dgm:prSet>
      <dgm:spPr/>
    </dgm:pt>
    <dgm:pt modelId="{EB6CB262-24A4-469C-8AAC-4BC9F4E938B5}" type="pres">
      <dgm:prSet presAssocID="{D5B20F56-C3F5-4BE3-9EDF-ACFB1F3CA4CE}" presName="sibTrans" presStyleLbl="sibTrans2D1" presStyleIdx="0" presStyleCnt="0"/>
      <dgm:spPr/>
    </dgm:pt>
    <dgm:pt modelId="{0E5F62A9-B160-4B81-AFE1-D9988C29BCAF}" type="pres">
      <dgm:prSet presAssocID="{87C40E61-996F-4038-8DF4-9EE6017E3AFD}" presName="compNode" presStyleCnt="0"/>
      <dgm:spPr/>
    </dgm:pt>
    <dgm:pt modelId="{9BD5CCDD-102B-446E-B943-B106920AC55F}" type="pres">
      <dgm:prSet presAssocID="{87C40E61-996F-4038-8DF4-9EE6017E3AFD}" presName="iconBgRect" presStyleLbl="bgShp" presStyleIdx="4" presStyleCnt="7" custLinFactNeighborX="-1788" custLinFactNeighborY="74656"/>
      <dgm:spPr/>
    </dgm:pt>
    <dgm:pt modelId="{9DD69832-21B9-4E36-9BAF-200D9F2D81ED}" type="pres">
      <dgm:prSet presAssocID="{87C40E61-996F-4038-8DF4-9EE6017E3AFD}" presName="iconRect" presStyleLbl="node1" presStyleIdx="4" presStyleCnt="7" custLinFactY="20237" custLinFactNeighborX="-3083" custLinFactNeighborY="100000"/>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ruit Bowl"/>
        </a:ext>
      </dgm:extLst>
    </dgm:pt>
    <dgm:pt modelId="{9D45A613-5360-4519-B1E1-4D39CC21B853}" type="pres">
      <dgm:prSet presAssocID="{87C40E61-996F-4038-8DF4-9EE6017E3AFD}" presName="spaceRect" presStyleCnt="0"/>
      <dgm:spPr/>
    </dgm:pt>
    <dgm:pt modelId="{758F3130-3CF8-4EA0-8714-329086F9B239}" type="pres">
      <dgm:prSet presAssocID="{87C40E61-996F-4038-8DF4-9EE6017E3AFD}" presName="textRect" presStyleLbl="revTx" presStyleIdx="4" presStyleCnt="7" custLinFactNeighborX="2276" custLinFactNeighborY="74656">
        <dgm:presLayoutVars>
          <dgm:chMax val="1"/>
          <dgm:chPref val="1"/>
        </dgm:presLayoutVars>
      </dgm:prSet>
      <dgm:spPr/>
    </dgm:pt>
    <dgm:pt modelId="{34BAA415-4D60-4926-A315-D03F998A72E8}" type="pres">
      <dgm:prSet presAssocID="{7D8C364D-E9F0-4158-9F68-3B6F5A0CF770}" presName="sibTrans" presStyleLbl="sibTrans2D1" presStyleIdx="0" presStyleCnt="0"/>
      <dgm:spPr/>
    </dgm:pt>
    <dgm:pt modelId="{19A158F5-0419-4DA8-8448-D0E9AADCA92D}" type="pres">
      <dgm:prSet presAssocID="{56D6C0CC-7D76-4682-B16B-DCB5D461558E}" presName="compNode" presStyleCnt="0"/>
      <dgm:spPr/>
    </dgm:pt>
    <dgm:pt modelId="{045A5563-3F4A-4D43-A38F-D4462753300F}" type="pres">
      <dgm:prSet presAssocID="{56D6C0CC-7D76-4682-B16B-DCB5D461558E}" presName="iconBgRect" presStyleLbl="bgShp" presStyleIdx="5" presStyleCnt="7"/>
      <dgm:spPr/>
    </dgm:pt>
    <dgm:pt modelId="{1317A36B-BD1E-4725-9D64-34D9B207CFB1}" type="pres">
      <dgm:prSet presAssocID="{56D6C0CC-7D76-4682-B16B-DCB5D461558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xclamation Mark"/>
        </a:ext>
      </dgm:extLst>
    </dgm:pt>
    <dgm:pt modelId="{6EEB3950-081F-4696-8BCB-F643A192D1E9}" type="pres">
      <dgm:prSet presAssocID="{56D6C0CC-7D76-4682-B16B-DCB5D461558E}" presName="spaceRect" presStyleCnt="0"/>
      <dgm:spPr/>
    </dgm:pt>
    <dgm:pt modelId="{ADE01ADE-0AB4-4A94-A6BE-01CE943A56E4}" type="pres">
      <dgm:prSet presAssocID="{56D6C0CC-7D76-4682-B16B-DCB5D461558E}" presName="textRect" presStyleLbl="revTx" presStyleIdx="5" presStyleCnt="7">
        <dgm:presLayoutVars>
          <dgm:chMax val="1"/>
          <dgm:chPref val="1"/>
        </dgm:presLayoutVars>
      </dgm:prSet>
      <dgm:spPr/>
    </dgm:pt>
    <dgm:pt modelId="{1803BBF6-8B71-4FF8-A082-C0784240C155}" type="pres">
      <dgm:prSet presAssocID="{D769855A-07CD-4874-8EE8-095D760889C5}" presName="sibTrans" presStyleLbl="sibTrans2D1" presStyleIdx="0" presStyleCnt="0"/>
      <dgm:spPr/>
    </dgm:pt>
    <dgm:pt modelId="{6F10CE71-7A06-417B-8FD8-105197C740EB}" type="pres">
      <dgm:prSet presAssocID="{049DB000-873E-45C7-B00D-3833A471111E}" presName="compNode" presStyleCnt="0"/>
      <dgm:spPr/>
    </dgm:pt>
    <dgm:pt modelId="{33D5F90A-9F1E-4B4A-AFE5-88E3D4BA5CDF}" type="pres">
      <dgm:prSet presAssocID="{049DB000-873E-45C7-B00D-3833A471111E}" presName="iconBgRect" presStyleLbl="bgShp" presStyleIdx="6" presStyleCnt="7"/>
      <dgm:spPr/>
    </dgm:pt>
    <dgm:pt modelId="{020AE336-174C-4C38-A08D-B78384C2FFF2}" type="pres">
      <dgm:prSet presAssocID="{049DB000-873E-45C7-B00D-3833A471111E}"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Angel Face Outline"/>
        </a:ext>
      </dgm:extLst>
    </dgm:pt>
    <dgm:pt modelId="{4EDD71DB-0CDD-43FF-9F1D-B920B8CE90B5}" type="pres">
      <dgm:prSet presAssocID="{049DB000-873E-45C7-B00D-3833A471111E}" presName="spaceRect" presStyleCnt="0"/>
      <dgm:spPr/>
    </dgm:pt>
    <dgm:pt modelId="{AFAD1555-7132-4D06-AB4B-AB84C75FC6C1}" type="pres">
      <dgm:prSet presAssocID="{049DB000-873E-45C7-B00D-3833A471111E}" presName="textRect" presStyleLbl="revTx" presStyleIdx="6" presStyleCnt="7">
        <dgm:presLayoutVars>
          <dgm:chMax val="1"/>
          <dgm:chPref val="1"/>
        </dgm:presLayoutVars>
      </dgm:prSet>
      <dgm:spPr/>
    </dgm:pt>
  </dgm:ptLst>
  <dgm:cxnLst>
    <dgm:cxn modelId="{84BF8102-7876-4AFC-B8D3-BFD35478334B}" srcId="{B209EEAA-C28D-4DDE-9833-7435556F47E3}" destId="{56D6C0CC-7D76-4682-B16B-DCB5D461558E}" srcOrd="5" destOrd="0" parTransId="{398C1625-74FC-4108-A658-224577E59973}" sibTransId="{D769855A-07CD-4874-8EE8-095D760889C5}"/>
    <dgm:cxn modelId="{6ED2F91E-CAFD-314B-A052-5300AEB14882}" type="presOf" srcId="{B209EEAA-C28D-4DDE-9833-7435556F47E3}" destId="{6B971DF2-98A1-4543-A753-7FD9875CCB79}" srcOrd="0" destOrd="0" presId="urn:microsoft.com/office/officeart/2018/2/layout/IconCircleList"/>
    <dgm:cxn modelId="{4C251023-2443-2446-84C2-8C401B7E4D89}" type="presOf" srcId="{C44C0B65-6648-4349-B2A7-33463B4E8DBA}" destId="{38A686E2-B79C-4906-8BA4-2FE7F0CA0362}" srcOrd="0" destOrd="0" presId="urn:microsoft.com/office/officeart/2018/2/layout/IconCircleList"/>
    <dgm:cxn modelId="{4BB35D3C-1C8C-43E7-81B4-D2CEAE86041B}" srcId="{B209EEAA-C28D-4DDE-9833-7435556F47E3}" destId="{049DB000-873E-45C7-B00D-3833A471111E}" srcOrd="6" destOrd="0" parTransId="{038175C7-88FE-4142-A81C-6CFF29E4535F}" sibTransId="{6A298646-4E73-43A5-8333-B328916759DF}"/>
    <dgm:cxn modelId="{53881B63-492C-45C9-B4EA-570C267222A2}" srcId="{B209EEAA-C28D-4DDE-9833-7435556F47E3}" destId="{918D6A5F-3B7C-4822-858F-7A83CA01D4ED}" srcOrd="2" destOrd="0" parTransId="{A63A84C4-0D4C-4D65-B92B-353D74316728}" sibTransId="{EA178BF5-920E-4634-89BC-0DE377D0CDC0}"/>
    <dgm:cxn modelId="{38729E4F-BB30-974E-9898-C49AB61281E6}" type="presOf" srcId="{5AD0A660-47BE-4536-8C28-9D450EA9A6F5}" destId="{5E887B6B-03FF-45B0-B795-DD8875D9001C}" srcOrd="0" destOrd="0" presId="urn:microsoft.com/office/officeart/2018/2/layout/IconCircleList"/>
    <dgm:cxn modelId="{D8B45D72-A3CA-7241-BCDA-D9299C31813D}" type="presOf" srcId="{87C40E61-996F-4038-8DF4-9EE6017E3AFD}" destId="{758F3130-3CF8-4EA0-8714-329086F9B239}" srcOrd="0" destOrd="0" presId="urn:microsoft.com/office/officeart/2018/2/layout/IconCircleList"/>
    <dgm:cxn modelId="{8158D252-CCAC-5C48-AC17-0C1FAD26570D}" type="presOf" srcId="{D769855A-07CD-4874-8EE8-095D760889C5}" destId="{1803BBF6-8B71-4FF8-A082-C0784240C155}" srcOrd="0" destOrd="0" presId="urn:microsoft.com/office/officeart/2018/2/layout/IconCircleList"/>
    <dgm:cxn modelId="{B43A3780-C039-1348-B5B3-1396ABB9721C}" type="presOf" srcId="{DABCD7C4-6932-443C-8A38-9672360C8524}" destId="{45E76387-0ECC-4BDB-9B2E-E614157C4481}" srcOrd="0" destOrd="0" presId="urn:microsoft.com/office/officeart/2018/2/layout/IconCircleList"/>
    <dgm:cxn modelId="{FB449C83-D975-CB4B-9DBF-05608311E73E}" type="presOf" srcId="{CC151CAA-C3BF-43FA-9B60-80F023116325}" destId="{71E1E132-7E1A-4652-977D-5F57DA3CF841}" srcOrd="0" destOrd="0" presId="urn:microsoft.com/office/officeart/2018/2/layout/IconCircleList"/>
    <dgm:cxn modelId="{E46B7388-8EA7-8E43-93E7-FD07BADB8E55}" type="presOf" srcId="{7D8C364D-E9F0-4158-9F68-3B6F5A0CF770}" destId="{34BAA415-4D60-4926-A315-D03F998A72E8}" srcOrd="0" destOrd="0" presId="urn:microsoft.com/office/officeart/2018/2/layout/IconCircleList"/>
    <dgm:cxn modelId="{341AD689-636A-45A0-8927-787838DB504C}" srcId="{B209EEAA-C28D-4DDE-9833-7435556F47E3}" destId="{CC151CAA-C3BF-43FA-9B60-80F023116325}" srcOrd="1" destOrd="0" parTransId="{C59AE23C-00E7-4576-8621-FF7A30AB5822}" sibTransId="{DABCD7C4-6932-443C-8A38-9672360C8524}"/>
    <dgm:cxn modelId="{675B288F-C2DE-264B-80D9-AED3A7DF1F7E}" type="presOf" srcId="{D5B20F56-C3F5-4BE3-9EDF-ACFB1F3CA4CE}" destId="{EB6CB262-24A4-469C-8AAC-4BC9F4E938B5}" srcOrd="0" destOrd="0" presId="urn:microsoft.com/office/officeart/2018/2/layout/IconCircleList"/>
    <dgm:cxn modelId="{40DD58A9-5A80-574D-BC6B-0A48B790F050}" type="presOf" srcId="{09960416-4ED9-4B51-8471-0E83A678F72D}" destId="{6571FCFE-0C06-436A-9A1A-935057C58CD2}" srcOrd="0" destOrd="0" presId="urn:microsoft.com/office/officeart/2018/2/layout/IconCircleList"/>
    <dgm:cxn modelId="{018FE8AA-1EEF-49CE-8452-CBAE3329FF75}" srcId="{B209EEAA-C28D-4DDE-9833-7435556F47E3}" destId="{09960416-4ED9-4B51-8471-0E83A678F72D}" srcOrd="3" destOrd="0" parTransId="{557EAEF7-6BC4-4A67-B8DE-8F6245C33874}" sibTransId="{D5B20F56-C3F5-4BE3-9EDF-ACFB1F3CA4CE}"/>
    <dgm:cxn modelId="{2BC666CB-513A-C442-ABF9-A70BAD05B2C2}" type="presOf" srcId="{918D6A5F-3B7C-4822-858F-7A83CA01D4ED}" destId="{4C7B3393-7DE9-491D-AA7A-8F221BB671ED}" srcOrd="0" destOrd="0" presId="urn:microsoft.com/office/officeart/2018/2/layout/IconCircleList"/>
    <dgm:cxn modelId="{00A8F3D1-0529-B14C-A9D1-AB6F3C3460BA}" type="presOf" srcId="{56D6C0CC-7D76-4682-B16B-DCB5D461558E}" destId="{ADE01ADE-0AB4-4A94-A6BE-01CE943A56E4}" srcOrd="0" destOrd="0" presId="urn:microsoft.com/office/officeart/2018/2/layout/IconCircleList"/>
    <dgm:cxn modelId="{D26895D6-F0E7-324B-80C7-35FCE7902F1D}" type="presOf" srcId="{EA178BF5-920E-4634-89BC-0DE377D0CDC0}" destId="{597536E2-DA01-4DA5-A055-ABE87429BFDC}" srcOrd="0" destOrd="0" presId="urn:microsoft.com/office/officeart/2018/2/layout/IconCircleList"/>
    <dgm:cxn modelId="{72CEC7DC-5D5C-4EB1-A48B-234817C7C514}" srcId="{B209EEAA-C28D-4DDE-9833-7435556F47E3}" destId="{87C40E61-996F-4038-8DF4-9EE6017E3AFD}" srcOrd="4" destOrd="0" parTransId="{8FF9B48B-F901-44D7-9484-C466763044E8}" sibTransId="{7D8C364D-E9F0-4158-9F68-3B6F5A0CF770}"/>
    <dgm:cxn modelId="{9CB041EF-40EE-9842-9D7D-264E2D483C3A}" type="presOf" srcId="{049DB000-873E-45C7-B00D-3833A471111E}" destId="{AFAD1555-7132-4D06-AB4B-AB84C75FC6C1}" srcOrd="0" destOrd="0" presId="urn:microsoft.com/office/officeart/2018/2/layout/IconCircleList"/>
    <dgm:cxn modelId="{E4F736F9-FDEC-4502-A419-29B20ECD9CF1}" srcId="{B209EEAA-C28D-4DDE-9833-7435556F47E3}" destId="{C44C0B65-6648-4349-B2A7-33463B4E8DBA}" srcOrd="0" destOrd="0" parTransId="{89F3464D-53A6-47CA-8610-87323E1E1D23}" sibTransId="{5AD0A660-47BE-4536-8C28-9D450EA9A6F5}"/>
    <dgm:cxn modelId="{B494F7B7-FBD1-584F-86E9-8E418166B2E1}" type="presParOf" srcId="{6B971DF2-98A1-4543-A753-7FD9875CCB79}" destId="{32DEDB96-6DE4-48DE-A402-850C35EBB223}" srcOrd="0" destOrd="0" presId="urn:microsoft.com/office/officeart/2018/2/layout/IconCircleList"/>
    <dgm:cxn modelId="{626CA3AF-C65E-DC4E-9261-B194360DF92B}" type="presParOf" srcId="{32DEDB96-6DE4-48DE-A402-850C35EBB223}" destId="{D57AC26D-3576-409A-9E21-BDFBE93D6ACE}" srcOrd="0" destOrd="0" presId="urn:microsoft.com/office/officeart/2018/2/layout/IconCircleList"/>
    <dgm:cxn modelId="{17634F8A-31B1-6447-8BA7-25CD50F88BEA}" type="presParOf" srcId="{D57AC26D-3576-409A-9E21-BDFBE93D6ACE}" destId="{56FF865B-8ADA-4658-872C-E777911BE709}" srcOrd="0" destOrd="0" presId="urn:microsoft.com/office/officeart/2018/2/layout/IconCircleList"/>
    <dgm:cxn modelId="{3D003A8E-70C5-CE47-9D6D-C2D531A3B686}" type="presParOf" srcId="{D57AC26D-3576-409A-9E21-BDFBE93D6ACE}" destId="{D169E98E-5B2C-4BB1-9899-10DB84D3AD49}" srcOrd="1" destOrd="0" presId="urn:microsoft.com/office/officeart/2018/2/layout/IconCircleList"/>
    <dgm:cxn modelId="{C0DF9806-BBAA-5E43-94FA-065518BAB0B7}" type="presParOf" srcId="{D57AC26D-3576-409A-9E21-BDFBE93D6ACE}" destId="{892372E6-776A-4A4F-9DB4-8C40856D662A}" srcOrd="2" destOrd="0" presId="urn:microsoft.com/office/officeart/2018/2/layout/IconCircleList"/>
    <dgm:cxn modelId="{242FDABE-074D-0E48-8595-45534D36961F}" type="presParOf" srcId="{D57AC26D-3576-409A-9E21-BDFBE93D6ACE}" destId="{38A686E2-B79C-4906-8BA4-2FE7F0CA0362}" srcOrd="3" destOrd="0" presId="urn:microsoft.com/office/officeart/2018/2/layout/IconCircleList"/>
    <dgm:cxn modelId="{3476138F-ED86-0043-8601-FC5D4B6CC12F}" type="presParOf" srcId="{32DEDB96-6DE4-48DE-A402-850C35EBB223}" destId="{5E887B6B-03FF-45B0-B795-DD8875D9001C}" srcOrd="1" destOrd="0" presId="urn:microsoft.com/office/officeart/2018/2/layout/IconCircleList"/>
    <dgm:cxn modelId="{827369C5-AA91-D043-A15A-7C4E38DCA066}" type="presParOf" srcId="{32DEDB96-6DE4-48DE-A402-850C35EBB223}" destId="{DA73BA65-E05E-4F1C-BD2F-2DDBB5AC0981}" srcOrd="2" destOrd="0" presId="urn:microsoft.com/office/officeart/2018/2/layout/IconCircleList"/>
    <dgm:cxn modelId="{479FD7D4-E71A-7D4B-9E71-8299ED4FE257}" type="presParOf" srcId="{DA73BA65-E05E-4F1C-BD2F-2DDBB5AC0981}" destId="{F95681EB-C63A-408C-8548-55A87260D390}" srcOrd="0" destOrd="0" presId="urn:microsoft.com/office/officeart/2018/2/layout/IconCircleList"/>
    <dgm:cxn modelId="{79CE678B-6151-6442-AAD7-24DD819B1498}" type="presParOf" srcId="{DA73BA65-E05E-4F1C-BD2F-2DDBB5AC0981}" destId="{3DFA59B6-69CB-443C-A1DB-361F2A29A8E2}" srcOrd="1" destOrd="0" presId="urn:microsoft.com/office/officeart/2018/2/layout/IconCircleList"/>
    <dgm:cxn modelId="{8E155448-5B0E-E049-BDB6-D71583966909}" type="presParOf" srcId="{DA73BA65-E05E-4F1C-BD2F-2DDBB5AC0981}" destId="{F33A0313-EE56-4D67-815E-D363C64A509A}" srcOrd="2" destOrd="0" presId="urn:microsoft.com/office/officeart/2018/2/layout/IconCircleList"/>
    <dgm:cxn modelId="{AD9D035C-F043-A342-BF69-44B3AC32DD3A}" type="presParOf" srcId="{DA73BA65-E05E-4F1C-BD2F-2DDBB5AC0981}" destId="{71E1E132-7E1A-4652-977D-5F57DA3CF841}" srcOrd="3" destOrd="0" presId="urn:microsoft.com/office/officeart/2018/2/layout/IconCircleList"/>
    <dgm:cxn modelId="{82B4F4E1-DF6F-A646-BBC4-E86A58491950}" type="presParOf" srcId="{32DEDB96-6DE4-48DE-A402-850C35EBB223}" destId="{45E76387-0ECC-4BDB-9B2E-E614157C4481}" srcOrd="3" destOrd="0" presId="urn:microsoft.com/office/officeart/2018/2/layout/IconCircleList"/>
    <dgm:cxn modelId="{65ACC96E-846A-464F-9746-19A9AB992D14}" type="presParOf" srcId="{32DEDB96-6DE4-48DE-A402-850C35EBB223}" destId="{61E008A8-1B1D-43E4-B65A-6DE5B6BD18E4}" srcOrd="4" destOrd="0" presId="urn:microsoft.com/office/officeart/2018/2/layout/IconCircleList"/>
    <dgm:cxn modelId="{EA9BB893-800B-714F-8736-C1E51FA1F64C}" type="presParOf" srcId="{61E008A8-1B1D-43E4-B65A-6DE5B6BD18E4}" destId="{98B56438-F319-414F-9395-BF64C5023BDE}" srcOrd="0" destOrd="0" presId="urn:microsoft.com/office/officeart/2018/2/layout/IconCircleList"/>
    <dgm:cxn modelId="{BF19B772-900A-2C41-ABCC-D53A8F717288}" type="presParOf" srcId="{61E008A8-1B1D-43E4-B65A-6DE5B6BD18E4}" destId="{5C79FE65-7D95-4242-944D-416517F2F82F}" srcOrd="1" destOrd="0" presId="urn:microsoft.com/office/officeart/2018/2/layout/IconCircleList"/>
    <dgm:cxn modelId="{B510D766-9077-E842-A0C9-FC54484ACF27}" type="presParOf" srcId="{61E008A8-1B1D-43E4-B65A-6DE5B6BD18E4}" destId="{72341FC9-E3A7-45A9-98A7-2797BDE5AC4B}" srcOrd="2" destOrd="0" presId="urn:microsoft.com/office/officeart/2018/2/layout/IconCircleList"/>
    <dgm:cxn modelId="{893C62D0-2B74-6046-BBA5-5EE0F220327A}" type="presParOf" srcId="{61E008A8-1B1D-43E4-B65A-6DE5B6BD18E4}" destId="{4C7B3393-7DE9-491D-AA7A-8F221BB671ED}" srcOrd="3" destOrd="0" presId="urn:microsoft.com/office/officeart/2018/2/layout/IconCircleList"/>
    <dgm:cxn modelId="{93D99D24-387C-3F46-A3F0-29285230F318}" type="presParOf" srcId="{32DEDB96-6DE4-48DE-A402-850C35EBB223}" destId="{597536E2-DA01-4DA5-A055-ABE87429BFDC}" srcOrd="5" destOrd="0" presId="urn:microsoft.com/office/officeart/2018/2/layout/IconCircleList"/>
    <dgm:cxn modelId="{8B706997-FC41-C149-96C9-9C826AD9F4F6}" type="presParOf" srcId="{32DEDB96-6DE4-48DE-A402-850C35EBB223}" destId="{844B6401-B0C0-4B40-9B49-0EB0BE49FCB5}" srcOrd="6" destOrd="0" presId="urn:microsoft.com/office/officeart/2018/2/layout/IconCircleList"/>
    <dgm:cxn modelId="{19049E60-8C51-7F4C-B180-D71A07EEB504}" type="presParOf" srcId="{844B6401-B0C0-4B40-9B49-0EB0BE49FCB5}" destId="{39FA2323-129F-481A-A6C6-1211E51E3A28}" srcOrd="0" destOrd="0" presId="urn:microsoft.com/office/officeart/2018/2/layout/IconCircleList"/>
    <dgm:cxn modelId="{CC378D23-3DE6-9441-B862-6F1B36F18063}" type="presParOf" srcId="{844B6401-B0C0-4B40-9B49-0EB0BE49FCB5}" destId="{C28B3878-2693-4CCC-8687-BA445D98C309}" srcOrd="1" destOrd="0" presId="urn:microsoft.com/office/officeart/2018/2/layout/IconCircleList"/>
    <dgm:cxn modelId="{22D27A2F-F621-834D-83B1-CD2246480534}" type="presParOf" srcId="{844B6401-B0C0-4B40-9B49-0EB0BE49FCB5}" destId="{DDC2F7DB-C7A1-4B15-A4DD-C6A706543C8B}" srcOrd="2" destOrd="0" presId="urn:microsoft.com/office/officeart/2018/2/layout/IconCircleList"/>
    <dgm:cxn modelId="{677BBA30-B2FF-F947-9D61-A8B775ECEF1C}" type="presParOf" srcId="{844B6401-B0C0-4B40-9B49-0EB0BE49FCB5}" destId="{6571FCFE-0C06-436A-9A1A-935057C58CD2}" srcOrd="3" destOrd="0" presId="urn:microsoft.com/office/officeart/2018/2/layout/IconCircleList"/>
    <dgm:cxn modelId="{5306F0DB-BC27-BB4D-A78A-DB3EE7414190}" type="presParOf" srcId="{32DEDB96-6DE4-48DE-A402-850C35EBB223}" destId="{EB6CB262-24A4-469C-8AAC-4BC9F4E938B5}" srcOrd="7" destOrd="0" presId="urn:microsoft.com/office/officeart/2018/2/layout/IconCircleList"/>
    <dgm:cxn modelId="{9090E631-1EBC-C648-804E-8C567147F7E1}" type="presParOf" srcId="{32DEDB96-6DE4-48DE-A402-850C35EBB223}" destId="{0E5F62A9-B160-4B81-AFE1-D9988C29BCAF}" srcOrd="8" destOrd="0" presId="urn:microsoft.com/office/officeart/2018/2/layout/IconCircleList"/>
    <dgm:cxn modelId="{A75BAD3C-3B42-204C-8EE8-01A3181DD01B}" type="presParOf" srcId="{0E5F62A9-B160-4B81-AFE1-D9988C29BCAF}" destId="{9BD5CCDD-102B-446E-B943-B106920AC55F}" srcOrd="0" destOrd="0" presId="urn:microsoft.com/office/officeart/2018/2/layout/IconCircleList"/>
    <dgm:cxn modelId="{B160CC1E-AEE3-AF41-8574-C6EC64EAB91C}" type="presParOf" srcId="{0E5F62A9-B160-4B81-AFE1-D9988C29BCAF}" destId="{9DD69832-21B9-4E36-9BAF-200D9F2D81ED}" srcOrd="1" destOrd="0" presId="urn:microsoft.com/office/officeart/2018/2/layout/IconCircleList"/>
    <dgm:cxn modelId="{3705A916-F5A7-644A-80F5-CC27328C06F5}" type="presParOf" srcId="{0E5F62A9-B160-4B81-AFE1-D9988C29BCAF}" destId="{9D45A613-5360-4519-B1E1-4D39CC21B853}" srcOrd="2" destOrd="0" presId="urn:microsoft.com/office/officeart/2018/2/layout/IconCircleList"/>
    <dgm:cxn modelId="{F9DD5945-72F6-F64A-AA60-F6AB3D29B50A}" type="presParOf" srcId="{0E5F62A9-B160-4B81-AFE1-D9988C29BCAF}" destId="{758F3130-3CF8-4EA0-8714-329086F9B239}" srcOrd="3" destOrd="0" presId="urn:microsoft.com/office/officeart/2018/2/layout/IconCircleList"/>
    <dgm:cxn modelId="{8345D9F5-2479-B245-9054-2B2621B4D3CA}" type="presParOf" srcId="{32DEDB96-6DE4-48DE-A402-850C35EBB223}" destId="{34BAA415-4D60-4926-A315-D03F998A72E8}" srcOrd="9" destOrd="0" presId="urn:microsoft.com/office/officeart/2018/2/layout/IconCircleList"/>
    <dgm:cxn modelId="{2CC29017-E225-8945-8A76-C2246C67EED1}" type="presParOf" srcId="{32DEDB96-6DE4-48DE-A402-850C35EBB223}" destId="{19A158F5-0419-4DA8-8448-D0E9AADCA92D}" srcOrd="10" destOrd="0" presId="urn:microsoft.com/office/officeart/2018/2/layout/IconCircleList"/>
    <dgm:cxn modelId="{CBA033B4-AE24-8E44-B5DC-CF25BC76ACBB}" type="presParOf" srcId="{19A158F5-0419-4DA8-8448-D0E9AADCA92D}" destId="{045A5563-3F4A-4D43-A38F-D4462753300F}" srcOrd="0" destOrd="0" presId="urn:microsoft.com/office/officeart/2018/2/layout/IconCircleList"/>
    <dgm:cxn modelId="{0A9BC0C2-23C8-7C4C-B0FE-038BF258E2DF}" type="presParOf" srcId="{19A158F5-0419-4DA8-8448-D0E9AADCA92D}" destId="{1317A36B-BD1E-4725-9D64-34D9B207CFB1}" srcOrd="1" destOrd="0" presId="urn:microsoft.com/office/officeart/2018/2/layout/IconCircleList"/>
    <dgm:cxn modelId="{37737D6B-4ECF-B548-9F32-BCF2CC2A5EC5}" type="presParOf" srcId="{19A158F5-0419-4DA8-8448-D0E9AADCA92D}" destId="{6EEB3950-081F-4696-8BCB-F643A192D1E9}" srcOrd="2" destOrd="0" presId="urn:microsoft.com/office/officeart/2018/2/layout/IconCircleList"/>
    <dgm:cxn modelId="{BCC25083-7986-5543-B2A1-8947CBBF48A5}" type="presParOf" srcId="{19A158F5-0419-4DA8-8448-D0E9AADCA92D}" destId="{ADE01ADE-0AB4-4A94-A6BE-01CE943A56E4}" srcOrd="3" destOrd="0" presId="urn:microsoft.com/office/officeart/2018/2/layout/IconCircleList"/>
    <dgm:cxn modelId="{6B180762-42C6-2444-B705-1B4B78074AB0}" type="presParOf" srcId="{32DEDB96-6DE4-48DE-A402-850C35EBB223}" destId="{1803BBF6-8B71-4FF8-A082-C0784240C155}" srcOrd="11" destOrd="0" presId="urn:microsoft.com/office/officeart/2018/2/layout/IconCircleList"/>
    <dgm:cxn modelId="{CE73D598-8496-C746-9C30-BC46430EE7D3}" type="presParOf" srcId="{32DEDB96-6DE4-48DE-A402-850C35EBB223}" destId="{6F10CE71-7A06-417B-8FD8-105197C740EB}" srcOrd="12" destOrd="0" presId="urn:microsoft.com/office/officeart/2018/2/layout/IconCircleList"/>
    <dgm:cxn modelId="{E0128C2F-258E-3448-9631-BBFBCA34BFC3}" type="presParOf" srcId="{6F10CE71-7A06-417B-8FD8-105197C740EB}" destId="{33D5F90A-9F1E-4B4A-AFE5-88E3D4BA5CDF}" srcOrd="0" destOrd="0" presId="urn:microsoft.com/office/officeart/2018/2/layout/IconCircleList"/>
    <dgm:cxn modelId="{03B24FD4-2FAA-D145-BC32-B06142DDB5A4}" type="presParOf" srcId="{6F10CE71-7A06-417B-8FD8-105197C740EB}" destId="{020AE336-174C-4C38-A08D-B78384C2FFF2}" srcOrd="1" destOrd="0" presId="urn:microsoft.com/office/officeart/2018/2/layout/IconCircleList"/>
    <dgm:cxn modelId="{C2E44D28-B0DF-454C-BA70-A33FC1B3CC8F}" type="presParOf" srcId="{6F10CE71-7A06-417B-8FD8-105197C740EB}" destId="{4EDD71DB-0CDD-43FF-9F1D-B920B8CE90B5}" srcOrd="2" destOrd="0" presId="urn:microsoft.com/office/officeart/2018/2/layout/IconCircleList"/>
    <dgm:cxn modelId="{4CA9F0EA-76FB-2E4E-A047-B456854F0F78}" type="presParOf" srcId="{6F10CE71-7A06-417B-8FD8-105197C740EB}" destId="{AFAD1555-7132-4D06-AB4B-AB84C75FC6C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AA4917B-F41A-44F1-9B53-D38000102D79}" type="doc">
      <dgm:prSet loTypeId="urn:microsoft.com/office/officeart/2016/7/layout/LinearArrowProcessNumbered" loCatId="process" qsTypeId="urn:microsoft.com/office/officeart/2005/8/quickstyle/simple3" qsCatId="simple" csTypeId="urn:microsoft.com/office/officeart/2005/8/colors/colorful1" csCatId="colorful" phldr="1"/>
      <dgm:spPr/>
      <dgm:t>
        <a:bodyPr/>
        <a:lstStyle/>
        <a:p>
          <a:endParaRPr lang="en-US"/>
        </a:p>
      </dgm:t>
    </dgm:pt>
    <dgm:pt modelId="{5B86FDFE-D497-4914-85C0-062FA7575D94}">
      <dgm:prSet/>
      <dgm:spPr/>
      <dgm:t>
        <a:bodyPr/>
        <a:lstStyle/>
        <a:p>
          <a:pPr rtl="0"/>
          <a:r>
            <a:rPr lang="en-PK" dirty="0"/>
            <a:t>Screening and GP contact raise perceived susceptibility (high risk).</a:t>
          </a:r>
          <a:endParaRPr lang="en-US" dirty="0"/>
        </a:p>
      </dgm:t>
    </dgm:pt>
    <dgm:pt modelId="{66DD2AE5-3891-4E6D-945A-7116C78DFC09}" type="parTrans" cxnId="{C7F35C80-3343-4349-B987-BB1DFEA3FB8E}">
      <dgm:prSet/>
      <dgm:spPr/>
      <dgm:t>
        <a:bodyPr/>
        <a:lstStyle/>
        <a:p>
          <a:endParaRPr lang="en-US"/>
        </a:p>
      </dgm:t>
    </dgm:pt>
    <dgm:pt modelId="{5BD9DC37-9145-4311-9B47-BE10BBF487BC}" type="sibTrans" cxnId="{C7F35C80-3343-4349-B987-BB1DFEA3FB8E}">
      <dgm:prSet phldrT="1" phldr="0"/>
      <dgm:spPr/>
      <dgm:t>
        <a:bodyPr/>
        <a:lstStyle/>
        <a:p>
          <a:r>
            <a:rPr lang="en-US"/>
            <a:t>1</a:t>
          </a:r>
        </a:p>
      </dgm:t>
    </dgm:pt>
    <dgm:pt modelId="{2D68463B-9E06-474D-9A4C-AA071969CE94}">
      <dgm:prSet/>
      <dgm:spPr/>
      <dgm:t>
        <a:bodyPr/>
        <a:lstStyle/>
        <a:p>
          <a:r>
            <a:rPr lang="en-PK"/>
            <a:t>Explaining complications increases perceived severity (avoid fear-only messaging).</a:t>
          </a:r>
          <a:endParaRPr lang="en-US"/>
        </a:p>
      </dgm:t>
    </dgm:pt>
    <dgm:pt modelId="{6808569E-4E71-4BB6-B946-42455F6CA90A}" type="parTrans" cxnId="{0A951CC2-D261-46D7-87B3-E7DEDFF895CD}">
      <dgm:prSet/>
      <dgm:spPr/>
      <dgm:t>
        <a:bodyPr/>
        <a:lstStyle/>
        <a:p>
          <a:endParaRPr lang="en-US"/>
        </a:p>
      </dgm:t>
    </dgm:pt>
    <dgm:pt modelId="{923FF378-33A8-494D-A0D2-30C5D0FD32C0}" type="sibTrans" cxnId="{0A951CC2-D261-46D7-87B3-E7DEDFF895CD}">
      <dgm:prSet phldrT="2" phldr="0"/>
      <dgm:spPr/>
      <dgm:t>
        <a:bodyPr/>
        <a:lstStyle/>
        <a:p>
          <a:r>
            <a:rPr lang="en-US"/>
            <a:t>2</a:t>
          </a:r>
        </a:p>
      </dgm:t>
    </dgm:pt>
    <dgm:pt modelId="{FA333310-551C-4289-B8CA-C723F6D3818E}">
      <dgm:prSet/>
      <dgm:spPr/>
      <dgm:t>
        <a:bodyPr/>
        <a:lstStyle/>
        <a:p>
          <a:r>
            <a:rPr lang="en-PK"/>
            <a:t>Clear outcomes show perceived benefits (risk, energy, mobility).</a:t>
          </a:r>
          <a:endParaRPr lang="en-US"/>
        </a:p>
      </dgm:t>
    </dgm:pt>
    <dgm:pt modelId="{8BA01AE7-9F1C-44B7-8B97-04335EC0D4CD}" type="parTrans" cxnId="{C11A9DBF-7F32-439B-A6E0-6C95CA283533}">
      <dgm:prSet/>
      <dgm:spPr/>
      <dgm:t>
        <a:bodyPr/>
        <a:lstStyle/>
        <a:p>
          <a:endParaRPr lang="en-US"/>
        </a:p>
      </dgm:t>
    </dgm:pt>
    <dgm:pt modelId="{70B4BA14-25AD-49E8-9297-3D1672AE2C59}" type="sibTrans" cxnId="{C11A9DBF-7F32-439B-A6E0-6C95CA283533}">
      <dgm:prSet phldrT="3" phldr="0"/>
      <dgm:spPr/>
      <dgm:t>
        <a:bodyPr/>
        <a:lstStyle/>
        <a:p>
          <a:r>
            <a:rPr lang="en-US"/>
            <a:t>3</a:t>
          </a:r>
        </a:p>
      </dgm:t>
    </dgm:pt>
    <dgm:pt modelId="{544116E1-C3B4-4B6C-B122-4DFB17105BA8}">
      <dgm:prSet/>
      <dgm:spPr/>
      <dgm:t>
        <a:bodyPr/>
        <a:lstStyle/>
        <a:p>
          <a:r>
            <a:rPr lang="en-PK"/>
            <a:t>Barriers: Time, transport, work, stigma, digital access, food costs (Taflinger and Sattler, 2024).</a:t>
          </a:r>
          <a:endParaRPr lang="en-US"/>
        </a:p>
      </dgm:t>
    </dgm:pt>
    <dgm:pt modelId="{28E0768D-A80B-400B-A5FB-7987ADDD8566}" type="parTrans" cxnId="{9F8754AB-A60A-4351-A322-406DFB8DCEC9}">
      <dgm:prSet/>
      <dgm:spPr/>
      <dgm:t>
        <a:bodyPr/>
        <a:lstStyle/>
        <a:p>
          <a:endParaRPr lang="en-US"/>
        </a:p>
      </dgm:t>
    </dgm:pt>
    <dgm:pt modelId="{FC5EFC10-29AD-444C-908D-69E24A322F81}" type="sibTrans" cxnId="{9F8754AB-A60A-4351-A322-406DFB8DCEC9}">
      <dgm:prSet phldrT="4" phldr="0"/>
      <dgm:spPr/>
      <dgm:t>
        <a:bodyPr/>
        <a:lstStyle/>
        <a:p>
          <a:r>
            <a:rPr lang="en-US"/>
            <a:t>4</a:t>
          </a:r>
        </a:p>
      </dgm:t>
    </dgm:pt>
    <dgm:pt modelId="{3F83E501-3517-4FC5-BF33-B979619EB1C9}">
      <dgm:prSet/>
      <dgm:spPr/>
      <dgm:t>
        <a:bodyPr/>
        <a:lstStyle/>
        <a:p>
          <a:r>
            <a:rPr lang="en-PK"/>
            <a:t>Self-efficacy: Coaching, peer support, small achievable goals.</a:t>
          </a:r>
          <a:endParaRPr lang="en-US"/>
        </a:p>
      </dgm:t>
    </dgm:pt>
    <dgm:pt modelId="{3A6B8ABC-37C0-45CB-BC68-B18D28F0F488}" type="parTrans" cxnId="{06DB5526-0088-4A82-920E-EE0BE08F9E02}">
      <dgm:prSet/>
      <dgm:spPr/>
      <dgm:t>
        <a:bodyPr/>
        <a:lstStyle/>
        <a:p>
          <a:endParaRPr lang="en-US"/>
        </a:p>
      </dgm:t>
    </dgm:pt>
    <dgm:pt modelId="{6D9E5256-78A7-4D0B-B9FF-8742B5D6C029}" type="sibTrans" cxnId="{06DB5526-0088-4A82-920E-EE0BE08F9E02}">
      <dgm:prSet phldrT="5" phldr="0"/>
      <dgm:spPr/>
      <dgm:t>
        <a:bodyPr/>
        <a:lstStyle/>
        <a:p>
          <a:r>
            <a:rPr lang="en-US"/>
            <a:t>5</a:t>
          </a:r>
        </a:p>
      </dgm:t>
    </dgm:pt>
    <dgm:pt modelId="{F630E70E-3EBE-46E9-8BCF-26D8E70CD6DE}">
      <dgm:prSet/>
      <dgm:spPr/>
      <dgm:t>
        <a:bodyPr/>
        <a:lstStyle/>
        <a:p>
          <a:r>
            <a:rPr lang="en-PK"/>
            <a:t>Limitation: HBM is individual-focused and underplays structural barriers, Digital works for some, but needs non-digital options and support (Orji, Vassileva and Mandryk, 2012).</a:t>
          </a:r>
          <a:endParaRPr lang="en-US"/>
        </a:p>
      </dgm:t>
    </dgm:pt>
    <dgm:pt modelId="{329CA69A-29CE-46BE-AC29-B21D6C4E6D4D}" type="parTrans" cxnId="{AD83038B-C1CF-489D-ACC1-895EB1C87340}">
      <dgm:prSet/>
      <dgm:spPr/>
      <dgm:t>
        <a:bodyPr/>
        <a:lstStyle/>
        <a:p>
          <a:endParaRPr lang="en-US"/>
        </a:p>
      </dgm:t>
    </dgm:pt>
    <dgm:pt modelId="{F94BBC2D-7879-44E0-90AB-A0DF9A6E77ED}" type="sibTrans" cxnId="{AD83038B-C1CF-489D-ACC1-895EB1C87340}">
      <dgm:prSet phldrT="6" phldr="0"/>
      <dgm:spPr/>
      <dgm:t>
        <a:bodyPr/>
        <a:lstStyle/>
        <a:p>
          <a:r>
            <a:rPr lang="en-US"/>
            <a:t>6</a:t>
          </a:r>
        </a:p>
      </dgm:t>
    </dgm:pt>
    <dgm:pt modelId="{5443262B-3BB1-1449-9B86-3D81E4D683AE}" type="pres">
      <dgm:prSet presAssocID="{2AA4917B-F41A-44F1-9B53-D38000102D79}" presName="linearFlow" presStyleCnt="0">
        <dgm:presLayoutVars>
          <dgm:dir/>
          <dgm:animLvl val="lvl"/>
          <dgm:resizeHandles val="exact"/>
        </dgm:presLayoutVars>
      </dgm:prSet>
      <dgm:spPr/>
    </dgm:pt>
    <dgm:pt modelId="{3F595854-8F31-0D43-B56F-798164051BE3}" type="pres">
      <dgm:prSet presAssocID="{5B86FDFE-D497-4914-85C0-062FA7575D94}" presName="compositeNode" presStyleCnt="0"/>
      <dgm:spPr/>
    </dgm:pt>
    <dgm:pt modelId="{20CBF7F6-64E6-B945-8253-1409122DA363}" type="pres">
      <dgm:prSet presAssocID="{5B86FDFE-D497-4914-85C0-062FA7575D94}" presName="parTx" presStyleLbl="node1" presStyleIdx="0" presStyleCnt="0">
        <dgm:presLayoutVars>
          <dgm:chMax val="0"/>
          <dgm:chPref val="0"/>
          <dgm:bulletEnabled val="1"/>
        </dgm:presLayoutVars>
      </dgm:prSet>
      <dgm:spPr/>
    </dgm:pt>
    <dgm:pt modelId="{D6707FD5-C128-BA41-86EC-7C7EE462388D}" type="pres">
      <dgm:prSet presAssocID="{5B86FDFE-D497-4914-85C0-062FA7575D94}" presName="parSh" presStyleCnt="0"/>
      <dgm:spPr/>
    </dgm:pt>
    <dgm:pt modelId="{356AFA55-F5C4-8C4A-A0CE-18C68E5BBD3A}" type="pres">
      <dgm:prSet presAssocID="{5B86FDFE-D497-4914-85C0-062FA7575D94}" presName="lineNode" presStyleLbl="alignAccFollowNode1" presStyleIdx="0" presStyleCnt="18"/>
      <dgm:spPr/>
    </dgm:pt>
    <dgm:pt modelId="{AA3E8A22-3DE1-D94D-9238-DD69D3E8995D}" type="pres">
      <dgm:prSet presAssocID="{5B86FDFE-D497-4914-85C0-062FA7575D94}" presName="lineArrowNode" presStyleLbl="alignAccFollowNode1" presStyleIdx="1" presStyleCnt="18"/>
      <dgm:spPr/>
    </dgm:pt>
    <dgm:pt modelId="{0B8AEF9F-F202-1A49-9CF4-DB901C76FAE6}" type="pres">
      <dgm:prSet presAssocID="{5BD9DC37-9145-4311-9B47-BE10BBF487BC}" presName="sibTransNodeCircle" presStyleLbl="alignNode1" presStyleIdx="0" presStyleCnt="6">
        <dgm:presLayoutVars>
          <dgm:chMax val="0"/>
          <dgm:bulletEnabled/>
        </dgm:presLayoutVars>
      </dgm:prSet>
      <dgm:spPr/>
    </dgm:pt>
    <dgm:pt modelId="{B1FADF75-E771-5F4E-BD66-D100491B0767}" type="pres">
      <dgm:prSet presAssocID="{5BD9DC37-9145-4311-9B47-BE10BBF487BC}" presName="spacerBetweenCircleAndCallout" presStyleCnt="0">
        <dgm:presLayoutVars/>
      </dgm:prSet>
      <dgm:spPr/>
    </dgm:pt>
    <dgm:pt modelId="{7C69A940-5C9C-044B-8B7D-60FF1D78BFDD}" type="pres">
      <dgm:prSet presAssocID="{5B86FDFE-D497-4914-85C0-062FA7575D94}" presName="nodeText" presStyleLbl="alignAccFollowNode1" presStyleIdx="2" presStyleCnt="18">
        <dgm:presLayoutVars>
          <dgm:bulletEnabled val="1"/>
        </dgm:presLayoutVars>
      </dgm:prSet>
      <dgm:spPr/>
    </dgm:pt>
    <dgm:pt modelId="{644E084B-1B5A-FC4F-A484-B60E6171B63A}" type="pres">
      <dgm:prSet presAssocID="{5BD9DC37-9145-4311-9B47-BE10BBF487BC}" presName="sibTransComposite" presStyleCnt="0"/>
      <dgm:spPr/>
    </dgm:pt>
    <dgm:pt modelId="{AC755960-A82B-A443-8356-DEA592AEC2AA}" type="pres">
      <dgm:prSet presAssocID="{2D68463B-9E06-474D-9A4C-AA071969CE94}" presName="compositeNode" presStyleCnt="0"/>
      <dgm:spPr/>
    </dgm:pt>
    <dgm:pt modelId="{33F59189-4E10-8644-A327-8E2498527720}" type="pres">
      <dgm:prSet presAssocID="{2D68463B-9E06-474D-9A4C-AA071969CE94}" presName="parTx" presStyleLbl="node1" presStyleIdx="0" presStyleCnt="0">
        <dgm:presLayoutVars>
          <dgm:chMax val="0"/>
          <dgm:chPref val="0"/>
          <dgm:bulletEnabled val="1"/>
        </dgm:presLayoutVars>
      </dgm:prSet>
      <dgm:spPr/>
    </dgm:pt>
    <dgm:pt modelId="{81F8CE6F-80E0-A64F-9BD5-F82FC929E8AC}" type="pres">
      <dgm:prSet presAssocID="{2D68463B-9E06-474D-9A4C-AA071969CE94}" presName="parSh" presStyleCnt="0"/>
      <dgm:spPr/>
    </dgm:pt>
    <dgm:pt modelId="{5A87C516-1A13-084B-A7DA-9F8E1FD8A3DD}" type="pres">
      <dgm:prSet presAssocID="{2D68463B-9E06-474D-9A4C-AA071969CE94}" presName="lineNode" presStyleLbl="alignAccFollowNode1" presStyleIdx="3" presStyleCnt="18"/>
      <dgm:spPr/>
    </dgm:pt>
    <dgm:pt modelId="{8128568C-917C-2746-8993-1F6B58287476}" type="pres">
      <dgm:prSet presAssocID="{2D68463B-9E06-474D-9A4C-AA071969CE94}" presName="lineArrowNode" presStyleLbl="alignAccFollowNode1" presStyleIdx="4" presStyleCnt="18"/>
      <dgm:spPr/>
    </dgm:pt>
    <dgm:pt modelId="{01523B6E-9AE7-CB41-BF35-EF64EF2B5907}" type="pres">
      <dgm:prSet presAssocID="{923FF378-33A8-494D-A0D2-30C5D0FD32C0}" presName="sibTransNodeCircle" presStyleLbl="alignNode1" presStyleIdx="1" presStyleCnt="6">
        <dgm:presLayoutVars>
          <dgm:chMax val="0"/>
          <dgm:bulletEnabled/>
        </dgm:presLayoutVars>
      </dgm:prSet>
      <dgm:spPr/>
    </dgm:pt>
    <dgm:pt modelId="{541E3068-6FB5-034E-929E-531926DF3F82}" type="pres">
      <dgm:prSet presAssocID="{923FF378-33A8-494D-A0D2-30C5D0FD32C0}" presName="spacerBetweenCircleAndCallout" presStyleCnt="0">
        <dgm:presLayoutVars/>
      </dgm:prSet>
      <dgm:spPr/>
    </dgm:pt>
    <dgm:pt modelId="{220BEB6F-F7C3-6645-A3B4-7755879A88AA}" type="pres">
      <dgm:prSet presAssocID="{2D68463B-9E06-474D-9A4C-AA071969CE94}" presName="nodeText" presStyleLbl="alignAccFollowNode1" presStyleIdx="5" presStyleCnt="18">
        <dgm:presLayoutVars>
          <dgm:bulletEnabled val="1"/>
        </dgm:presLayoutVars>
      </dgm:prSet>
      <dgm:spPr/>
    </dgm:pt>
    <dgm:pt modelId="{9F875958-DCF6-8044-A57C-997ECCD1FF9F}" type="pres">
      <dgm:prSet presAssocID="{923FF378-33A8-494D-A0D2-30C5D0FD32C0}" presName="sibTransComposite" presStyleCnt="0"/>
      <dgm:spPr/>
    </dgm:pt>
    <dgm:pt modelId="{51B034A7-859C-FB49-84C1-26CFB809FC22}" type="pres">
      <dgm:prSet presAssocID="{FA333310-551C-4289-B8CA-C723F6D3818E}" presName="compositeNode" presStyleCnt="0"/>
      <dgm:spPr/>
    </dgm:pt>
    <dgm:pt modelId="{5FA85DBE-1EB0-2945-85D3-810EEC79411A}" type="pres">
      <dgm:prSet presAssocID="{FA333310-551C-4289-B8CA-C723F6D3818E}" presName="parTx" presStyleLbl="node1" presStyleIdx="0" presStyleCnt="0">
        <dgm:presLayoutVars>
          <dgm:chMax val="0"/>
          <dgm:chPref val="0"/>
          <dgm:bulletEnabled val="1"/>
        </dgm:presLayoutVars>
      </dgm:prSet>
      <dgm:spPr/>
    </dgm:pt>
    <dgm:pt modelId="{D73566A1-2F3D-7D48-9545-C672F21D53FC}" type="pres">
      <dgm:prSet presAssocID="{FA333310-551C-4289-B8CA-C723F6D3818E}" presName="parSh" presStyleCnt="0"/>
      <dgm:spPr/>
    </dgm:pt>
    <dgm:pt modelId="{CE8D6C9C-78CF-2848-935E-D55F416F3DE1}" type="pres">
      <dgm:prSet presAssocID="{FA333310-551C-4289-B8CA-C723F6D3818E}" presName="lineNode" presStyleLbl="alignAccFollowNode1" presStyleIdx="6" presStyleCnt="18"/>
      <dgm:spPr/>
    </dgm:pt>
    <dgm:pt modelId="{8FF4C03D-9276-124C-9369-EE57BEE301D8}" type="pres">
      <dgm:prSet presAssocID="{FA333310-551C-4289-B8CA-C723F6D3818E}" presName="lineArrowNode" presStyleLbl="alignAccFollowNode1" presStyleIdx="7" presStyleCnt="18"/>
      <dgm:spPr/>
    </dgm:pt>
    <dgm:pt modelId="{50D0B2AF-8271-6148-B488-59C67F773769}" type="pres">
      <dgm:prSet presAssocID="{70B4BA14-25AD-49E8-9297-3D1672AE2C59}" presName="sibTransNodeCircle" presStyleLbl="alignNode1" presStyleIdx="2" presStyleCnt="6">
        <dgm:presLayoutVars>
          <dgm:chMax val="0"/>
          <dgm:bulletEnabled/>
        </dgm:presLayoutVars>
      </dgm:prSet>
      <dgm:spPr/>
    </dgm:pt>
    <dgm:pt modelId="{1ADF76F4-70EE-F847-84A7-41DDAB66745A}" type="pres">
      <dgm:prSet presAssocID="{70B4BA14-25AD-49E8-9297-3D1672AE2C59}" presName="spacerBetweenCircleAndCallout" presStyleCnt="0">
        <dgm:presLayoutVars/>
      </dgm:prSet>
      <dgm:spPr/>
    </dgm:pt>
    <dgm:pt modelId="{289C838D-25E6-2D40-9C6B-EA54448E1E2E}" type="pres">
      <dgm:prSet presAssocID="{FA333310-551C-4289-B8CA-C723F6D3818E}" presName="nodeText" presStyleLbl="alignAccFollowNode1" presStyleIdx="8" presStyleCnt="18">
        <dgm:presLayoutVars>
          <dgm:bulletEnabled val="1"/>
        </dgm:presLayoutVars>
      </dgm:prSet>
      <dgm:spPr/>
    </dgm:pt>
    <dgm:pt modelId="{8D3EAD4D-60C6-7A41-A8F8-FBA2F939C587}" type="pres">
      <dgm:prSet presAssocID="{70B4BA14-25AD-49E8-9297-3D1672AE2C59}" presName="sibTransComposite" presStyleCnt="0"/>
      <dgm:spPr/>
    </dgm:pt>
    <dgm:pt modelId="{C8E62DC6-5400-B548-8B84-9122E9D8E7CE}" type="pres">
      <dgm:prSet presAssocID="{544116E1-C3B4-4B6C-B122-4DFB17105BA8}" presName="compositeNode" presStyleCnt="0"/>
      <dgm:spPr/>
    </dgm:pt>
    <dgm:pt modelId="{77B4CC00-668D-2C4E-89EE-9DCF9104F818}" type="pres">
      <dgm:prSet presAssocID="{544116E1-C3B4-4B6C-B122-4DFB17105BA8}" presName="parTx" presStyleLbl="node1" presStyleIdx="0" presStyleCnt="0">
        <dgm:presLayoutVars>
          <dgm:chMax val="0"/>
          <dgm:chPref val="0"/>
          <dgm:bulletEnabled val="1"/>
        </dgm:presLayoutVars>
      </dgm:prSet>
      <dgm:spPr/>
    </dgm:pt>
    <dgm:pt modelId="{7127863B-DB2C-5440-8E48-21B0B3CDD83E}" type="pres">
      <dgm:prSet presAssocID="{544116E1-C3B4-4B6C-B122-4DFB17105BA8}" presName="parSh" presStyleCnt="0"/>
      <dgm:spPr/>
    </dgm:pt>
    <dgm:pt modelId="{151C43FB-978F-5B40-BC15-18DA1BAD64DE}" type="pres">
      <dgm:prSet presAssocID="{544116E1-C3B4-4B6C-B122-4DFB17105BA8}" presName="lineNode" presStyleLbl="alignAccFollowNode1" presStyleIdx="9" presStyleCnt="18"/>
      <dgm:spPr/>
    </dgm:pt>
    <dgm:pt modelId="{7FF7A013-428C-7E48-8B12-3F57243B3716}" type="pres">
      <dgm:prSet presAssocID="{544116E1-C3B4-4B6C-B122-4DFB17105BA8}" presName="lineArrowNode" presStyleLbl="alignAccFollowNode1" presStyleIdx="10" presStyleCnt="18"/>
      <dgm:spPr/>
    </dgm:pt>
    <dgm:pt modelId="{A6CB6460-338D-E041-A8C0-E21099D82E83}" type="pres">
      <dgm:prSet presAssocID="{FC5EFC10-29AD-444C-908D-69E24A322F81}" presName="sibTransNodeCircle" presStyleLbl="alignNode1" presStyleIdx="3" presStyleCnt="6">
        <dgm:presLayoutVars>
          <dgm:chMax val="0"/>
          <dgm:bulletEnabled/>
        </dgm:presLayoutVars>
      </dgm:prSet>
      <dgm:spPr/>
    </dgm:pt>
    <dgm:pt modelId="{CE7CB711-ED1E-104A-84EB-DAFB081529E7}" type="pres">
      <dgm:prSet presAssocID="{FC5EFC10-29AD-444C-908D-69E24A322F81}" presName="spacerBetweenCircleAndCallout" presStyleCnt="0">
        <dgm:presLayoutVars/>
      </dgm:prSet>
      <dgm:spPr/>
    </dgm:pt>
    <dgm:pt modelId="{9C907752-B4BB-DF48-9489-B00F5A49D27D}" type="pres">
      <dgm:prSet presAssocID="{544116E1-C3B4-4B6C-B122-4DFB17105BA8}" presName="nodeText" presStyleLbl="alignAccFollowNode1" presStyleIdx="11" presStyleCnt="18">
        <dgm:presLayoutVars>
          <dgm:bulletEnabled val="1"/>
        </dgm:presLayoutVars>
      </dgm:prSet>
      <dgm:spPr/>
    </dgm:pt>
    <dgm:pt modelId="{85F48BE5-2141-CE49-B647-87ACF7A40913}" type="pres">
      <dgm:prSet presAssocID="{FC5EFC10-29AD-444C-908D-69E24A322F81}" presName="sibTransComposite" presStyleCnt="0"/>
      <dgm:spPr/>
    </dgm:pt>
    <dgm:pt modelId="{0AE1268F-A317-E045-9C88-7483D75EC836}" type="pres">
      <dgm:prSet presAssocID="{3F83E501-3517-4FC5-BF33-B979619EB1C9}" presName="compositeNode" presStyleCnt="0"/>
      <dgm:spPr/>
    </dgm:pt>
    <dgm:pt modelId="{61E1AF92-E4B9-3B41-910B-58F375F2D56F}" type="pres">
      <dgm:prSet presAssocID="{3F83E501-3517-4FC5-BF33-B979619EB1C9}" presName="parTx" presStyleLbl="node1" presStyleIdx="0" presStyleCnt="0">
        <dgm:presLayoutVars>
          <dgm:chMax val="0"/>
          <dgm:chPref val="0"/>
          <dgm:bulletEnabled val="1"/>
        </dgm:presLayoutVars>
      </dgm:prSet>
      <dgm:spPr/>
    </dgm:pt>
    <dgm:pt modelId="{EF943EFA-4428-E94E-92B4-7674969B0B71}" type="pres">
      <dgm:prSet presAssocID="{3F83E501-3517-4FC5-BF33-B979619EB1C9}" presName="parSh" presStyleCnt="0"/>
      <dgm:spPr/>
    </dgm:pt>
    <dgm:pt modelId="{BF86FDA0-BE00-8E48-81B9-B645376CAEB9}" type="pres">
      <dgm:prSet presAssocID="{3F83E501-3517-4FC5-BF33-B979619EB1C9}" presName="lineNode" presStyleLbl="alignAccFollowNode1" presStyleIdx="12" presStyleCnt="18"/>
      <dgm:spPr/>
    </dgm:pt>
    <dgm:pt modelId="{6BF3BDFE-BCBF-744A-AA58-8CDB30CE7766}" type="pres">
      <dgm:prSet presAssocID="{3F83E501-3517-4FC5-BF33-B979619EB1C9}" presName="lineArrowNode" presStyleLbl="alignAccFollowNode1" presStyleIdx="13" presStyleCnt="18"/>
      <dgm:spPr/>
    </dgm:pt>
    <dgm:pt modelId="{B6ECD0DB-9780-3A4F-9DE7-A93814BF5C40}" type="pres">
      <dgm:prSet presAssocID="{6D9E5256-78A7-4D0B-B9FF-8742B5D6C029}" presName="sibTransNodeCircle" presStyleLbl="alignNode1" presStyleIdx="4" presStyleCnt="6">
        <dgm:presLayoutVars>
          <dgm:chMax val="0"/>
          <dgm:bulletEnabled/>
        </dgm:presLayoutVars>
      </dgm:prSet>
      <dgm:spPr/>
    </dgm:pt>
    <dgm:pt modelId="{FDCF7D09-36E5-8B42-9DB3-088FBEF7709B}" type="pres">
      <dgm:prSet presAssocID="{6D9E5256-78A7-4D0B-B9FF-8742B5D6C029}" presName="spacerBetweenCircleAndCallout" presStyleCnt="0">
        <dgm:presLayoutVars/>
      </dgm:prSet>
      <dgm:spPr/>
    </dgm:pt>
    <dgm:pt modelId="{68D81315-45DB-A044-9035-FC36E48CB908}" type="pres">
      <dgm:prSet presAssocID="{3F83E501-3517-4FC5-BF33-B979619EB1C9}" presName="nodeText" presStyleLbl="alignAccFollowNode1" presStyleIdx="14" presStyleCnt="18">
        <dgm:presLayoutVars>
          <dgm:bulletEnabled val="1"/>
        </dgm:presLayoutVars>
      </dgm:prSet>
      <dgm:spPr/>
    </dgm:pt>
    <dgm:pt modelId="{DDC23010-08B7-B94B-B324-EE1E8179FC28}" type="pres">
      <dgm:prSet presAssocID="{6D9E5256-78A7-4D0B-B9FF-8742B5D6C029}" presName="sibTransComposite" presStyleCnt="0"/>
      <dgm:spPr/>
    </dgm:pt>
    <dgm:pt modelId="{DDE315D1-BA03-A044-A5EC-DBCBA514204D}" type="pres">
      <dgm:prSet presAssocID="{F630E70E-3EBE-46E9-8BCF-26D8E70CD6DE}" presName="compositeNode" presStyleCnt="0"/>
      <dgm:spPr/>
    </dgm:pt>
    <dgm:pt modelId="{C5B0AAA3-A7F1-F548-803D-C52F6C0DC40E}" type="pres">
      <dgm:prSet presAssocID="{F630E70E-3EBE-46E9-8BCF-26D8E70CD6DE}" presName="parTx" presStyleLbl="node1" presStyleIdx="0" presStyleCnt="0">
        <dgm:presLayoutVars>
          <dgm:chMax val="0"/>
          <dgm:chPref val="0"/>
          <dgm:bulletEnabled val="1"/>
        </dgm:presLayoutVars>
      </dgm:prSet>
      <dgm:spPr/>
    </dgm:pt>
    <dgm:pt modelId="{4B2103E2-AFB8-2E42-8A83-E93E2878E47B}" type="pres">
      <dgm:prSet presAssocID="{F630E70E-3EBE-46E9-8BCF-26D8E70CD6DE}" presName="parSh" presStyleCnt="0"/>
      <dgm:spPr/>
    </dgm:pt>
    <dgm:pt modelId="{663D8B5F-6B5A-C34E-A43A-6AAE99B7840B}" type="pres">
      <dgm:prSet presAssocID="{F630E70E-3EBE-46E9-8BCF-26D8E70CD6DE}" presName="lineNode" presStyleLbl="alignAccFollowNode1" presStyleIdx="15" presStyleCnt="18"/>
      <dgm:spPr/>
    </dgm:pt>
    <dgm:pt modelId="{A334816D-E37F-5444-ADA1-A9A37646E0EB}" type="pres">
      <dgm:prSet presAssocID="{F630E70E-3EBE-46E9-8BCF-26D8E70CD6DE}" presName="lineArrowNode" presStyleLbl="alignAccFollowNode1" presStyleIdx="16" presStyleCnt="18"/>
      <dgm:spPr/>
    </dgm:pt>
    <dgm:pt modelId="{5D303A2F-262A-EA4C-A1B6-267CBD28CB7B}" type="pres">
      <dgm:prSet presAssocID="{F94BBC2D-7879-44E0-90AB-A0DF9A6E77ED}" presName="sibTransNodeCircle" presStyleLbl="alignNode1" presStyleIdx="5" presStyleCnt="6">
        <dgm:presLayoutVars>
          <dgm:chMax val="0"/>
          <dgm:bulletEnabled/>
        </dgm:presLayoutVars>
      </dgm:prSet>
      <dgm:spPr/>
    </dgm:pt>
    <dgm:pt modelId="{0851E9E7-A205-054E-BD85-263AEEC599B6}" type="pres">
      <dgm:prSet presAssocID="{F94BBC2D-7879-44E0-90AB-A0DF9A6E77ED}" presName="spacerBetweenCircleAndCallout" presStyleCnt="0">
        <dgm:presLayoutVars/>
      </dgm:prSet>
      <dgm:spPr/>
    </dgm:pt>
    <dgm:pt modelId="{783998FD-3D7A-914C-8191-9E44B80A57B0}" type="pres">
      <dgm:prSet presAssocID="{F630E70E-3EBE-46E9-8BCF-26D8E70CD6DE}" presName="nodeText" presStyleLbl="alignAccFollowNode1" presStyleIdx="17" presStyleCnt="18">
        <dgm:presLayoutVars>
          <dgm:bulletEnabled val="1"/>
        </dgm:presLayoutVars>
      </dgm:prSet>
      <dgm:spPr/>
    </dgm:pt>
  </dgm:ptLst>
  <dgm:cxnLst>
    <dgm:cxn modelId="{5B661E08-7C92-B64A-AD24-2759E758E0E2}" type="presOf" srcId="{FC5EFC10-29AD-444C-908D-69E24A322F81}" destId="{A6CB6460-338D-E041-A8C0-E21099D82E83}" srcOrd="0" destOrd="0" presId="urn:microsoft.com/office/officeart/2016/7/layout/LinearArrowProcessNumbered"/>
    <dgm:cxn modelId="{87A1D10E-0558-8941-8176-2F5282943EA4}" type="presOf" srcId="{F94BBC2D-7879-44E0-90AB-A0DF9A6E77ED}" destId="{5D303A2F-262A-EA4C-A1B6-267CBD28CB7B}" srcOrd="0" destOrd="0" presId="urn:microsoft.com/office/officeart/2016/7/layout/LinearArrowProcessNumbered"/>
    <dgm:cxn modelId="{6FC3EA14-4A31-6E49-98DC-0155CFB00FDA}" type="presOf" srcId="{3F83E501-3517-4FC5-BF33-B979619EB1C9}" destId="{68D81315-45DB-A044-9035-FC36E48CB908}" srcOrd="0" destOrd="0" presId="urn:microsoft.com/office/officeart/2016/7/layout/LinearArrowProcessNumbered"/>
    <dgm:cxn modelId="{06DB5526-0088-4A82-920E-EE0BE08F9E02}" srcId="{2AA4917B-F41A-44F1-9B53-D38000102D79}" destId="{3F83E501-3517-4FC5-BF33-B979619EB1C9}" srcOrd="4" destOrd="0" parTransId="{3A6B8ABC-37C0-45CB-BC68-B18D28F0F488}" sibTransId="{6D9E5256-78A7-4D0B-B9FF-8742B5D6C029}"/>
    <dgm:cxn modelId="{D3594076-8E73-FD49-AF71-A6BA017AD750}" type="presOf" srcId="{6D9E5256-78A7-4D0B-B9FF-8742B5D6C029}" destId="{B6ECD0DB-9780-3A4F-9DE7-A93814BF5C40}" srcOrd="0" destOrd="0" presId="urn:microsoft.com/office/officeart/2016/7/layout/LinearArrowProcessNumbered"/>
    <dgm:cxn modelId="{ECDF5D7C-3254-5445-9C5C-31F6E3FF224A}" type="presOf" srcId="{5B86FDFE-D497-4914-85C0-062FA7575D94}" destId="{7C69A940-5C9C-044B-8B7D-60FF1D78BFDD}" srcOrd="0" destOrd="0" presId="urn:microsoft.com/office/officeart/2016/7/layout/LinearArrowProcessNumbered"/>
    <dgm:cxn modelId="{BA35367D-539E-6E40-AD0B-2DC54C6D9A99}" type="presOf" srcId="{F630E70E-3EBE-46E9-8BCF-26D8E70CD6DE}" destId="{783998FD-3D7A-914C-8191-9E44B80A57B0}" srcOrd="0" destOrd="0" presId="urn:microsoft.com/office/officeart/2016/7/layout/LinearArrowProcessNumbered"/>
    <dgm:cxn modelId="{A64A137E-B0E1-CF49-9CD5-54BE58E3C254}" type="presOf" srcId="{5BD9DC37-9145-4311-9B47-BE10BBF487BC}" destId="{0B8AEF9F-F202-1A49-9CF4-DB901C76FAE6}" srcOrd="0" destOrd="0" presId="urn:microsoft.com/office/officeart/2016/7/layout/LinearArrowProcessNumbered"/>
    <dgm:cxn modelId="{C7F35C80-3343-4349-B987-BB1DFEA3FB8E}" srcId="{2AA4917B-F41A-44F1-9B53-D38000102D79}" destId="{5B86FDFE-D497-4914-85C0-062FA7575D94}" srcOrd="0" destOrd="0" parTransId="{66DD2AE5-3891-4E6D-945A-7116C78DFC09}" sibTransId="{5BD9DC37-9145-4311-9B47-BE10BBF487BC}"/>
    <dgm:cxn modelId="{3AD7AE85-0432-184F-9617-B06538B0CF53}" type="presOf" srcId="{2D68463B-9E06-474D-9A4C-AA071969CE94}" destId="{220BEB6F-F7C3-6645-A3B4-7755879A88AA}" srcOrd="0" destOrd="0" presId="urn:microsoft.com/office/officeart/2016/7/layout/LinearArrowProcessNumbered"/>
    <dgm:cxn modelId="{685DAD87-EF09-CC43-B975-61B2BAC9F422}" type="presOf" srcId="{2AA4917B-F41A-44F1-9B53-D38000102D79}" destId="{5443262B-3BB1-1449-9B86-3D81E4D683AE}" srcOrd="0" destOrd="0" presId="urn:microsoft.com/office/officeart/2016/7/layout/LinearArrowProcessNumbered"/>
    <dgm:cxn modelId="{AD83038B-C1CF-489D-ACC1-895EB1C87340}" srcId="{2AA4917B-F41A-44F1-9B53-D38000102D79}" destId="{F630E70E-3EBE-46E9-8BCF-26D8E70CD6DE}" srcOrd="5" destOrd="0" parTransId="{329CA69A-29CE-46BE-AC29-B21D6C4E6D4D}" sibTransId="{F94BBC2D-7879-44E0-90AB-A0DF9A6E77ED}"/>
    <dgm:cxn modelId="{51A4B3A3-DA95-794C-92BD-4C7D2D633662}" type="presOf" srcId="{FA333310-551C-4289-B8CA-C723F6D3818E}" destId="{289C838D-25E6-2D40-9C6B-EA54448E1E2E}" srcOrd="0" destOrd="0" presId="urn:microsoft.com/office/officeart/2016/7/layout/LinearArrowProcessNumbered"/>
    <dgm:cxn modelId="{9F8754AB-A60A-4351-A322-406DFB8DCEC9}" srcId="{2AA4917B-F41A-44F1-9B53-D38000102D79}" destId="{544116E1-C3B4-4B6C-B122-4DFB17105BA8}" srcOrd="3" destOrd="0" parTransId="{28E0768D-A80B-400B-A5FB-7987ADDD8566}" sibTransId="{FC5EFC10-29AD-444C-908D-69E24A322F81}"/>
    <dgm:cxn modelId="{D9BC6BAE-9820-1441-81AD-49B48AD2A252}" type="presOf" srcId="{544116E1-C3B4-4B6C-B122-4DFB17105BA8}" destId="{9C907752-B4BB-DF48-9489-B00F5A49D27D}" srcOrd="0" destOrd="0" presId="urn:microsoft.com/office/officeart/2016/7/layout/LinearArrowProcessNumbered"/>
    <dgm:cxn modelId="{C11A9DBF-7F32-439B-A6E0-6C95CA283533}" srcId="{2AA4917B-F41A-44F1-9B53-D38000102D79}" destId="{FA333310-551C-4289-B8CA-C723F6D3818E}" srcOrd="2" destOrd="0" parTransId="{8BA01AE7-9F1C-44B7-8B97-04335EC0D4CD}" sibTransId="{70B4BA14-25AD-49E8-9297-3D1672AE2C59}"/>
    <dgm:cxn modelId="{CCC0BCBF-7DEB-CF42-BED8-B5A73CEE9ED2}" type="presOf" srcId="{923FF378-33A8-494D-A0D2-30C5D0FD32C0}" destId="{01523B6E-9AE7-CB41-BF35-EF64EF2B5907}" srcOrd="0" destOrd="0" presId="urn:microsoft.com/office/officeart/2016/7/layout/LinearArrowProcessNumbered"/>
    <dgm:cxn modelId="{0A951CC2-D261-46D7-87B3-E7DEDFF895CD}" srcId="{2AA4917B-F41A-44F1-9B53-D38000102D79}" destId="{2D68463B-9E06-474D-9A4C-AA071969CE94}" srcOrd="1" destOrd="0" parTransId="{6808569E-4E71-4BB6-B946-42455F6CA90A}" sibTransId="{923FF378-33A8-494D-A0D2-30C5D0FD32C0}"/>
    <dgm:cxn modelId="{0E7A80D1-4E25-DB4A-B519-32D1C1DDB48C}" type="presOf" srcId="{70B4BA14-25AD-49E8-9297-3D1672AE2C59}" destId="{50D0B2AF-8271-6148-B488-59C67F773769}" srcOrd="0" destOrd="0" presId="urn:microsoft.com/office/officeart/2016/7/layout/LinearArrowProcessNumbered"/>
    <dgm:cxn modelId="{E2AE981A-AFDE-B54B-B445-07826502F49E}" type="presParOf" srcId="{5443262B-3BB1-1449-9B86-3D81E4D683AE}" destId="{3F595854-8F31-0D43-B56F-798164051BE3}" srcOrd="0" destOrd="0" presId="urn:microsoft.com/office/officeart/2016/7/layout/LinearArrowProcessNumbered"/>
    <dgm:cxn modelId="{66173B1F-3657-A346-A1E6-8ECAF3B0154F}" type="presParOf" srcId="{3F595854-8F31-0D43-B56F-798164051BE3}" destId="{20CBF7F6-64E6-B945-8253-1409122DA363}" srcOrd="0" destOrd="0" presId="urn:microsoft.com/office/officeart/2016/7/layout/LinearArrowProcessNumbered"/>
    <dgm:cxn modelId="{BAF0C840-7A7D-7245-88EB-14EBE214BCDA}" type="presParOf" srcId="{3F595854-8F31-0D43-B56F-798164051BE3}" destId="{D6707FD5-C128-BA41-86EC-7C7EE462388D}" srcOrd="1" destOrd="0" presId="urn:microsoft.com/office/officeart/2016/7/layout/LinearArrowProcessNumbered"/>
    <dgm:cxn modelId="{5B6ED529-7F71-A844-B8AF-55E0351C59CB}" type="presParOf" srcId="{D6707FD5-C128-BA41-86EC-7C7EE462388D}" destId="{356AFA55-F5C4-8C4A-A0CE-18C68E5BBD3A}" srcOrd="0" destOrd="0" presId="urn:microsoft.com/office/officeart/2016/7/layout/LinearArrowProcessNumbered"/>
    <dgm:cxn modelId="{399FAEDA-CB3F-EE46-BD05-2E574FC45979}" type="presParOf" srcId="{D6707FD5-C128-BA41-86EC-7C7EE462388D}" destId="{AA3E8A22-3DE1-D94D-9238-DD69D3E8995D}" srcOrd="1" destOrd="0" presId="urn:microsoft.com/office/officeart/2016/7/layout/LinearArrowProcessNumbered"/>
    <dgm:cxn modelId="{42BADD96-1648-9A47-8127-792D6E3F4511}" type="presParOf" srcId="{D6707FD5-C128-BA41-86EC-7C7EE462388D}" destId="{0B8AEF9F-F202-1A49-9CF4-DB901C76FAE6}" srcOrd="2" destOrd="0" presId="urn:microsoft.com/office/officeart/2016/7/layout/LinearArrowProcessNumbered"/>
    <dgm:cxn modelId="{AA711671-2F60-D241-96FE-C53C49376939}" type="presParOf" srcId="{D6707FD5-C128-BA41-86EC-7C7EE462388D}" destId="{B1FADF75-E771-5F4E-BD66-D100491B0767}" srcOrd="3" destOrd="0" presId="urn:microsoft.com/office/officeart/2016/7/layout/LinearArrowProcessNumbered"/>
    <dgm:cxn modelId="{8B330EEF-D1D7-E24E-99EE-5E296F192D6A}" type="presParOf" srcId="{3F595854-8F31-0D43-B56F-798164051BE3}" destId="{7C69A940-5C9C-044B-8B7D-60FF1D78BFDD}" srcOrd="2" destOrd="0" presId="urn:microsoft.com/office/officeart/2016/7/layout/LinearArrowProcessNumbered"/>
    <dgm:cxn modelId="{E0B25C3B-E70E-CE48-9B3E-47C4FA6AC87D}" type="presParOf" srcId="{5443262B-3BB1-1449-9B86-3D81E4D683AE}" destId="{644E084B-1B5A-FC4F-A484-B60E6171B63A}" srcOrd="1" destOrd="0" presId="urn:microsoft.com/office/officeart/2016/7/layout/LinearArrowProcessNumbered"/>
    <dgm:cxn modelId="{D33E9F08-D846-CC45-873F-C025E5DF2DDC}" type="presParOf" srcId="{5443262B-3BB1-1449-9B86-3D81E4D683AE}" destId="{AC755960-A82B-A443-8356-DEA592AEC2AA}" srcOrd="2" destOrd="0" presId="urn:microsoft.com/office/officeart/2016/7/layout/LinearArrowProcessNumbered"/>
    <dgm:cxn modelId="{10B86B17-AA56-E64C-8787-66DCAB917855}" type="presParOf" srcId="{AC755960-A82B-A443-8356-DEA592AEC2AA}" destId="{33F59189-4E10-8644-A327-8E2498527720}" srcOrd="0" destOrd="0" presId="urn:microsoft.com/office/officeart/2016/7/layout/LinearArrowProcessNumbered"/>
    <dgm:cxn modelId="{F71BA07C-71B8-144C-A145-C9E041F12929}" type="presParOf" srcId="{AC755960-A82B-A443-8356-DEA592AEC2AA}" destId="{81F8CE6F-80E0-A64F-9BD5-F82FC929E8AC}" srcOrd="1" destOrd="0" presId="urn:microsoft.com/office/officeart/2016/7/layout/LinearArrowProcessNumbered"/>
    <dgm:cxn modelId="{112BC0E3-0CC2-964D-8736-C710FB86248C}" type="presParOf" srcId="{81F8CE6F-80E0-A64F-9BD5-F82FC929E8AC}" destId="{5A87C516-1A13-084B-A7DA-9F8E1FD8A3DD}" srcOrd="0" destOrd="0" presId="urn:microsoft.com/office/officeart/2016/7/layout/LinearArrowProcessNumbered"/>
    <dgm:cxn modelId="{329C0B6D-0652-7C4F-BB20-AF072684BCB1}" type="presParOf" srcId="{81F8CE6F-80E0-A64F-9BD5-F82FC929E8AC}" destId="{8128568C-917C-2746-8993-1F6B58287476}" srcOrd="1" destOrd="0" presId="urn:microsoft.com/office/officeart/2016/7/layout/LinearArrowProcessNumbered"/>
    <dgm:cxn modelId="{9A7DDFEF-94FA-FD48-9F41-21C9C4E7D8B1}" type="presParOf" srcId="{81F8CE6F-80E0-A64F-9BD5-F82FC929E8AC}" destId="{01523B6E-9AE7-CB41-BF35-EF64EF2B5907}" srcOrd="2" destOrd="0" presId="urn:microsoft.com/office/officeart/2016/7/layout/LinearArrowProcessNumbered"/>
    <dgm:cxn modelId="{70DF21D0-5F3B-7340-9C9C-D15BFCF22423}" type="presParOf" srcId="{81F8CE6F-80E0-A64F-9BD5-F82FC929E8AC}" destId="{541E3068-6FB5-034E-929E-531926DF3F82}" srcOrd="3" destOrd="0" presId="urn:microsoft.com/office/officeart/2016/7/layout/LinearArrowProcessNumbered"/>
    <dgm:cxn modelId="{6B5A4211-D877-E348-AB89-6963DC0700AF}" type="presParOf" srcId="{AC755960-A82B-A443-8356-DEA592AEC2AA}" destId="{220BEB6F-F7C3-6645-A3B4-7755879A88AA}" srcOrd="2" destOrd="0" presId="urn:microsoft.com/office/officeart/2016/7/layout/LinearArrowProcessNumbered"/>
    <dgm:cxn modelId="{693E93C7-4B0C-6946-99AD-FABF6E38AF2A}" type="presParOf" srcId="{5443262B-3BB1-1449-9B86-3D81E4D683AE}" destId="{9F875958-DCF6-8044-A57C-997ECCD1FF9F}" srcOrd="3" destOrd="0" presId="urn:microsoft.com/office/officeart/2016/7/layout/LinearArrowProcessNumbered"/>
    <dgm:cxn modelId="{CA529CAC-106E-9D41-A918-9C1F219C2944}" type="presParOf" srcId="{5443262B-3BB1-1449-9B86-3D81E4D683AE}" destId="{51B034A7-859C-FB49-84C1-26CFB809FC22}" srcOrd="4" destOrd="0" presId="urn:microsoft.com/office/officeart/2016/7/layout/LinearArrowProcessNumbered"/>
    <dgm:cxn modelId="{0000C7F6-6915-EC40-8D8C-2827FE0AFA61}" type="presParOf" srcId="{51B034A7-859C-FB49-84C1-26CFB809FC22}" destId="{5FA85DBE-1EB0-2945-85D3-810EEC79411A}" srcOrd="0" destOrd="0" presId="urn:microsoft.com/office/officeart/2016/7/layout/LinearArrowProcessNumbered"/>
    <dgm:cxn modelId="{D72C355F-8BB6-714A-85BB-1E80C181A470}" type="presParOf" srcId="{51B034A7-859C-FB49-84C1-26CFB809FC22}" destId="{D73566A1-2F3D-7D48-9545-C672F21D53FC}" srcOrd="1" destOrd="0" presId="urn:microsoft.com/office/officeart/2016/7/layout/LinearArrowProcessNumbered"/>
    <dgm:cxn modelId="{E9D53266-1B1E-CC42-812B-B9D68C465798}" type="presParOf" srcId="{D73566A1-2F3D-7D48-9545-C672F21D53FC}" destId="{CE8D6C9C-78CF-2848-935E-D55F416F3DE1}" srcOrd="0" destOrd="0" presId="urn:microsoft.com/office/officeart/2016/7/layout/LinearArrowProcessNumbered"/>
    <dgm:cxn modelId="{17A4D32F-247C-8C48-9393-DCEFAA6514E6}" type="presParOf" srcId="{D73566A1-2F3D-7D48-9545-C672F21D53FC}" destId="{8FF4C03D-9276-124C-9369-EE57BEE301D8}" srcOrd="1" destOrd="0" presId="urn:microsoft.com/office/officeart/2016/7/layout/LinearArrowProcessNumbered"/>
    <dgm:cxn modelId="{E9BE202F-0388-934F-9241-B45347A3999F}" type="presParOf" srcId="{D73566A1-2F3D-7D48-9545-C672F21D53FC}" destId="{50D0B2AF-8271-6148-B488-59C67F773769}" srcOrd="2" destOrd="0" presId="urn:microsoft.com/office/officeart/2016/7/layout/LinearArrowProcessNumbered"/>
    <dgm:cxn modelId="{21B03E6B-2D22-1748-992A-463571352AC3}" type="presParOf" srcId="{D73566A1-2F3D-7D48-9545-C672F21D53FC}" destId="{1ADF76F4-70EE-F847-84A7-41DDAB66745A}" srcOrd="3" destOrd="0" presId="urn:microsoft.com/office/officeart/2016/7/layout/LinearArrowProcessNumbered"/>
    <dgm:cxn modelId="{99ADB565-09EB-BB42-BE0F-4FA8598D5BC2}" type="presParOf" srcId="{51B034A7-859C-FB49-84C1-26CFB809FC22}" destId="{289C838D-25E6-2D40-9C6B-EA54448E1E2E}" srcOrd="2" destOrd="0" presId="urn:microsoft.com/office/officeart/2016/7/layout/LinearArrowProcessNumbered"/>
    <dgm:cxn modelId="{661626B9-EBAE-164B-83D0-0938A3716715}" type="presParOf" srcId="{5443262B-3BB1-1449-9B86-3D81E4D683AE}" destId="{8D3EAD4D-60C6-7A41-A8F8-FBA2F939C587}" srcOrd="5" destOrd="0" presId="urn:microsoft.com/office/officeart/2016/7/layout/LinearArrowProcessNumbered"/>
    <dgm:cxn modelId="{5E38FE50-0C47-9F4B-B9DB-A9143AB4E207}" type="presParOf" srcId="{5443262B-3BB1-1449-9B86-3D81E4D683AE}" destId="{C8E62DC6-5400-B548-8B84-9122E9D8E7CE}" srcOrd="6" destOrd="0" presId="urn:microsoft.com/office/officeart/2016/7/layout/LinearArrowProcessNumbered"/>
    <dgm:cxn modelId="{362FFB48-7AD5-6447-B271-1D85F6A0425B}" type="presParOf" srcId="{C8E62DC6-5400-B548-8B84-9122E9D8E7CE}" destId="{77B4CC00-668D-2C4E-89EE-9DCF9104F818}" srcOrd="0" destOrd="0" presId="urn:microsoft.com/office/officeart/2016/7/layout/LinearArrowProcessNumbered"/>
    <dgm:cxn modelId="{B47A10FB-1F55-1F40-90BF-F96D7997FD1F}" type="presParOf" srcId="{C8E62DC6-5400-B548-8B84-9122E9D8E7CE}" destId="{7127863B-DB2C-5440-8E48-21B0B3CDD83E}" srcOrd="1" destOrd="0" presId="urn:microsoft.com/office/officeart/2016/7/layout/LinearArrowProcessNumbered"/>
    <dgm:cxn modelId="{CCEBB264-222A-094B-A871-A12F2AF74026}" type="presParOf" srcId="{7127863B-DB2C-5440-8E48-21B0B3CDD83E}" destId="{151C43FB-978F-5B40-BC15-18DA1BAD64DE}" srcOrd="0" destOrd="0" presId="urn:microsoft.com/office/officeart/2016/7/layout/LinearArrowProcessNumbered"/>
    <dgm:cxn modelId="{D4F1713C-4A50-324A-86E3-8DE8348F8DD9}" type="presParOf" srcId="{7127863B-DB2C-5440-8E48-21B0B3CDD83E}" destId="{7FF7A013-428C-7E48-8B12-3F57243B3716}" srcOrd="1" destOrd="0" presId="urn:microsoft.com/office/officeart/2016/7/layout/LinearArrowProcessNumbered"/>
    <dgm:cxn modelId="{46C1450A-0F65-6448-8A34-D5C24810027D}" type="presParOf" srcId="{7127863B-DB2C-5440-8E48-21B0B3CDD83E}" destId="{A6CB6460-338D-E041-A8C0-E21099D82E83}" srcOrd="2" destOrd="0" presId="urn:microsoft.com/office/officeart/2016/7/layout/LinearArrowProcessNumbered"/>
    <dgm:cxn modelId="{0DD35920-8318-4B42-8E48-CCDD1AF8CAA6}" type="presParOf" srcId="{7127863B-DB2C-5440-8E48-21B0B3CDD83E}" destId="{CE7CB711-ED1E-104A-84EB-DAFB081529E7}" srcOrd="3" destOrd="0" presId="urn:microsoft.com/office/officeart/2016/7/layout/LinearArrowProcessNumbered"/>
    <dgm:cxn modelId="{6CB74B3A-E895-3243-B90E-FF07AD4F9360}" type="presParOf" srcId="{C8E62DC6-5400-B548-8B84-9122E9D8E7CE}" destId="{9C907752-B4BB-DF48-9489-B00F5A49D27D}" srcOrd="2" destOrd="0" presId="urn:microsoft.com/office/officeart/2016/7/layout/LinearArrowProcessNumbered"/>
    <dgm:cxn modelId="{8E3FD1A9-54C7-B04D-913A-24D174C7769D}" type="presParOf" srcId="{5443262B-3BB1-1449-9B86-3D81E4D683AE}" destId="{85F48BE5-2141-CE49-B647-87ACF7A40913}" srcOrd="7" destOrd="0" presId="urn:microsoft.com/office/officeart/2016/7/layout/LinearArrowProcessNumbered"/>
    <dgm:cxn modelId="{F980783C-341F-AF47-A5CE-5BAE5A56ECA5}" type="presParOf" srcId="{5443262B-3BB1-1449-9B86-3D81E4D683AE}" destId="{0AE1268F-A317-E045-9C88-7483D75EC836}" srcOrd="8" destOrd="0" presId="urn:microsoft.com/office/officeart/2016/7/layout/LinearArrowProcessNumbered"/>
    <dgm:cxn modelId="{25EFBD75-F8FC-D14C-9F48-E368CDEE669F}" type="presParOf" srcId="{0AE1268F-A317-E045-9C88-7483D75EC836}" destId="{61E1AF92-E4B9-3B41-910B-58F375F2D56F}" srcOrd="0" destOrd="0" presId="urn:microsoft.com/office/officeart/2016/7/layout/LinearArrowProcessNumbered"/>
    <dgm:cxn modelId="{9A9C196A-4BCE-EA49-8E3E-40234F31A44A}" type="presParOf" srcId="{0AE1268F-A317-E045-9C88-7483D75EC836}" destId="{EF943EFA-4428-E94E-92B4-7674969B0B71}" srcOrd="1" destOrd="0" presId="urn:microsoft.com/office/officeart/2016/7/layout/LinearArrowProcessNumbered"/>
    <dgm:cxn modelId="{062054FE-BA7C-2F4F-82B5-D8D419D7C455}" type="presParOf" srcId="{EF943EFA-4428-E94E-92B4-7674969B0B71}" destId="{BF86FDA0-BE00-8E48-81B9-B645376CAEB9}" srcOrd="0" destOrd="0" presId="urn:microsoft.com/office/officeart/2016/7/layout/LinearArrowProcessNumbered"/>
    <dgm:cxn modelId="{955C71C0-8526-7C46-A15B-FDBFEC6DFB3F}" type="presParOf" srcId="{EF943EFA-4428-E94E-92B4-7674969B0B71}" destId="{6BF3BDFE-BCBF-744A-AA58-8CDB30CE7766}" srcOrd="1" destOrd="0" presId="urn:microsoft.com/office/officeart/2016/7/layout/LinearArrowProcessNumbered"/>
    <dgm:cxn modelId="{E288DAAB-2BD6-EE42-A4CA-E39008A4D0A5}" type="presParOf" srcId="{EF943EFA-4428-E94E-92B4-7674969B0B71}" destId="{B6ECD0DB-9780-3A4F-9DE7-A93814BF5C40}" srcOrd="2" destOrd="0" presId="urn:microsoft.com/office/officeart/2016/7/layout/LinearArrowProcessNumbered"/>
    <dgm:cxn modelId="{3E364A57-01E9-204B-8A1F-39D19A24A7FF}" type="presParOf" srcId="{EF943EFA-4428-E94E-92B4-7674969B0B71}" destId="{FDCF7D09-36E5-8B42-9DB3-088FBEF7709B}" srcOrd="3" destOrd="0" presId="urn:microsoft.com/office/officeart/2016/7/layout/LinearArrowProcessNumbered"/>
    <dgm:cxn modelId="{14E0C9E5-F044-5D4C-B6ED-88B03B375E8E}" type="presParOf" srcId="{0AE1268F-A317-E045-9C88-7483D75EC836}" destId="{68D81315-45DB-A044-9035-FC36E48CB908}" srcOrd="2" destOrd="0" presId="urn:microsoft.com/office/officeart/2016/7/layout/LinearArrowProcessNumbered"/>
    <dgm:cxn modelId="{14B264AA-EB22-E149-BD8A-921B1E667CF7}" type="presParOf" srcId="{5443262B-3BB1-1449-9B86-3D81E4D683AE}" destId="{DDC23010-08B7-B94B-B324-EE1E8179FC28}" srcOrd="9" destOrd="0" presId="urn:microsoft.com/office/officeart/2016/7/layout/LinearArrowProcessNumbered"/>
    <dgm:cxn modelId="{149DDE79-B0A1-CC46-9AA8-A482E4FB4315}" type="presParOf" srcId="{5443262B-3BB1-1449-9B86-3D81E4D683AE}" destId="{DDE315D1-BA03-A044-A5EC-DBCBA514204D}" srcOrd="10" destOrd="0" presId="urn:microsoft.com/office/officeart/2016/7/layout/LinearArrowProcessNumbered"/>
    <dgm:cxn modelId="{D98150C4-541E-F94B-ABA1-5479CF300AE5}" type="presParOf" srcId="{DDE315D1-BA03-A044-A5EC-DBCBA514204D}" destId="{C5B0AAA3-A7F1-F548-803D-C52F6C0DC40E}" srcOrd="0" destOrd="0" presId="urn:microsoft.com/office/officeart/2016/7/layout/LinearArrowProcessNumbered"/>
    <dgm:cxn modelId="{41830B6E-91AD-0B46-967D-B48BF3B338A2}" type="presParOf" srcId="{DDE315D1-BA03-A044-A5EC-DBCBA514204D}" destId="{4B2103E2-AFB8-2E42-8A83-E93E2878E47B}" srcOrd="1" destOrd="0" presId="urn:microsoft.com/office/officeart/2016/7/layout/LinearArrowProcessNumbered"/>
    <dgm:cxn modelId="{358397B8-34E4-194C-88D7-95316BF724D6}" type="presParOf" srcId="{4B2103E2-AFB8-2E42-8A83-E93E2878E47B}" destId="{663D8B5F-6B5A-C34E-A43A-6AAE99B7840B}" srcOrd="0" destOrd="0" presId="urn:microsoft.com/office/officeart/2016/7/layout/LinearArrowProcessNumbered"/>
    <dgm:cxn modelId="{8B2A74CA-B38C-EA40-AE9C-9A452BCC02FC}" type="presParOf" srcId="{4B2103E2-AFB8-2E42-8A83-E93E2878E47B}" destId="{A334816D-E37F-5444-ADA1-A9A37646E0EB}" srcOrd="1" destOrd="0" presId="urn:microsoft.com/office/officeart/2016/7/layout/LinearArrowProcessNumbered"/>
    <dgm:cxn modelId="{3449BF57-0A4C-EE41-B49D-6B198D6FC8EC}" type="presParOf" srcId="{4B2103E2-AFB8-2E42-8A83-E93E2878E47B}" destId="{5D303A2F-262A-EA4C-A1B6-267CBD28CB7B}" srcOrd="2" destOrd="0" presId="urn:microsoft.com/office/officeart/2016/7/layout/LinearArrowProcessNumbered"/>
    <dgm:cxn modelId="{C338A033-FFC9-D442-A120-C4C38D95BEE4}" type="presParOf" srcId="{4B2103E2-AFB8-2E42-8A83-E93E2878E47B}" destId="{0851E9E7-A205-054E-BD85-263AEEC599B6}" srcOrd="3" destOrd="0" presId="urn:microsoft.com/office/officeart/2016/7/layout/LinearArrowProcessNumbered"/>
    <dgm:cxn modelId="{133983E4-4D56-064F-B4A8-813AC92F8B09}" type="presParOf" srcId="{DDE315D1-BA03-A044-A5EC-DBCBA514204D}" destId="{783998FD-3D7A-914C-8191-9E44B80A57B0}"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6D17451-FC3D-4000-9976-C179DFD1AEE6}" type="doc">
      <dgm:prSet loTypeId="urn:microsoft.com/office/officeart/2005/8/layout/default" loCatId="list" qsTypeId="urn:microsoft.com/office/officeart/2005/8/quickstyle/simple3" qsCatId="simple" csTypeId="urn:microsoft.com/office/officeart/2005/8/colors/colorful1" csCatId="colorful" phldr="1"/>
      <dgm:spPr/>
      <dgm:t>
        <a:bodyPr/>
        <a:lstStyle/>
        <a:p>
          <a:endParaRPr lang="en-US"/>
        </a:p>
      </dgm:t>
    </dgm:pt>
    <dgm:pt modelId="{C3D4B46F-7B3F-4ECC-B397-552EB231A1F1}">
      <dgm:prSet/>
      <dgm:spPr/>
      <dgm:t>
        <a:bodyPr/>
        <a:lstStyle/>
        <a:p>
          <a:r>
            <a:rPr lang="en-PK" dirty="0"/>
            <a:t>Health risks and service access are patterned by deprivation, ethnicity, disability, language needs, and digital access, producing unequal outcomes even within universal systems.</a:t>
          </a:r>
          <a:endParaRPr lang="en-US" dirty="0"/>
        </a:p>
      </dgm:t>
    </dgm:pt>
    <dgm:pt modelId="{30739963-C490-4EE6-B059-0E6DA6B251F8}" type="parTrans" cxnId="{390A3C32-10E2-4164-BE68-E6A7ECD24B85}">
      <dgm:prSet/>
      <dgm:spPr/>
      <dgm:t>
        <a:bodyPr/>
        <a:lstStyle/>
        <a:p>
          <a:endParaRPr lang="en-US"/>
        </a:p>
      </dgm:t>
    </dgm:pt>
    <dgm:pt modelId="{A6611D3C-5FD0-49B8-9A1A-9419967BFED7}" type="sibTrans" cxnId="{390A3C32-10E2-4164-BE68-E6A7ECD24B85}">
      <dgm:prSet phldrT="01"/>
      <dgm:spPr/>
      <dgm:t>
        <a:bodyPr/>
        <a:lstStyle/>
        <a:p>
          <a:endParaRPr lang="en-US"/>
        </a:p>
      </dgm:t>
    </dgm:pt>
    <dgm:pt modelId="{D0E576B7-F694-4E38-A8C6-6E1B98817015}">
      <dgm:prSet/>
      <dgm:spPr/>
      <dgm:t>
        <a:bodyPr/>
        <a:lstStyle/>
        <a:p>
          <a:r>
            <a:rPr lang="en-PK"/>
            <a:t>A key integration risk is that prevention programmes can widen inequalities if uptake and completion are higher among advantaged groups.</a:t>
          </a:r>
          <a:endParaRPr lang="en-US"/>
        </a:p>
      </dgm:t>
    </dgm:pt>
    <dgm:pt modelId="{886F0DD8-A026-4C75-A14D-2562D8EB40F8}" type="parTrans" cxnId="{91196F73-BD86-45F1-A58F-1F601C839706}">
      <dgm:prSet/>
      <dgm:spPr/>
      <dgm:t>
        <a:bodyPr/>
        <a:lstStyle/>
        <a:p>
          <a:endParaRPr lang="en-US"/>
        </a:p>
      </dgm:t>
    </dgm:pt>
    <dgm:pt modelId="{7B20A4DE-B6A0-4EED-B226-09F3A6952B32}" type="sibTrans" cxnId="{91196F73-BD86-45F1-A58F-1F601C839706}">
      <dgm:prSet phldrT="02"/>
      <dgm:spPr/>
      <dgm:t>
        <a:bodyPr/>
        <a:lstStyle/>
        <a:p>
          <a:endParaRPr lang="en-US"/>
        </a:p>
      </dgm:t>
    </dgm:pt>
    <dgm:pt modelId="{04A7F7FD-E7D7-466C-B7FA-282D98FC169D}">
      <dgm:prSet/>
      <dgm:spPr/>
      <dgm:t>
        <a:bodyPr/>
        <a:lstStyle/>
        <a:p>
          <a:r>
            <a:rPr lang="en-PK" dirty="0"/>
            <a:t>Barriers to access include limited awareness, variable referral practices, time constraints, transport, culturally inappropriate delivery, and digital exclusion (Bekerom </a:t>
          </a:r>
          <a:r>
            <a:rPr lang="en-PK" i="1" dirty="0"/>
            <a:t>et al.</a:t>
          </a:r>
          <a:r>
            <a:rPr lang="en-PK" dirty="0"/>
            <a:t>, 2024).</a:t>
          </a:r>
          <a:endParaRPr lang="en-US" dirty="0"/>
        </a:p>
      </dgm:t>
    </dgm:pt>
    <dgm:pt modelId="{C7C2A7C7-A1EB-4B1C-BD1C-31A13A4A18E4}" type="parTrans" cxnId="{7C9F53D3-0F92-4796-BA25-2F836463FD94}">
      <dgm:prSet/>
      <dgm:spPr/>
      <dgm:t>
        <a:bodyPr/>
        <a:lstStyle/>
        <a:p>
          <a:endParaRPr lang="en-US"/>
        </a:p>
      </dgm:t>
    </dgm:pt>
    <dgm:pt modelId="{79C78E00-806F-4185-823E-8EFF24ACC06E}" type="sibTrans" cxnId="{7C9F53D3-0F92-4796-BA25-2F836463FD94}">
      <dgm:prSet phldrT="03"/>
      <dgm:spPr/>
      <dgm:t>
        <a:bodyPr/>
        <a:lstStyle/>
        <a:p>
          <a:endParaRPr lang="en-US"/>
        </a:p>
      </dgm:t>
    </dgm:pt>
    <dgm:pt modelId="{C38C2192-132B-4E47-8F1E-BC92241F1AB6}">
      <dgm:prSet/>
      <dgm:spPr/>
      <dgm:t>
        <a:bodyPr/>
        <a:lstStyle/>
        <a:p>
          <a:r>
            <a:rPr lang="en-GB" b="0" dirty="0"/>
            <a:t>The Marmot Review frames health inequalities as a social gradient driven by unequal conditions of daily life (education, work, income, housing) and argues action must be proportionate universalism (universal services scaled to need) (Marmot, 2010). </a:t>
          </a:r>
          <a:endParaRPr lang="en-US" b="0" dirty="0"/>
        </a:p>
      </dgm:t>
    </dgm:pt>
    <dgm:pt modelId="{0A2D679D-5473-EE43-B55A-23777084ACE1}" type="parTrans" cxnId="{5E3492D9-1FD3-F549-B920-95FD9AEB4BC3}">
      <dgm:prSet/>
      <dgm:spPr/>
      <dgm:t>
        <a:bodyPr/>
        <a:lstStyle/>
        <a:p>
          <a:endParaRPr lang="en-GB"/>
        </a:p>
      </dgm:t>
    </dgm:pt>
    <dgm:pt modelId="{B5D77FF0-320A-2440-95B1-ACF211108D7E}" type="sibTrans" cxnId="{5E3492D9-1FD3-F549-B920-95FD9AEB4BC3}">
      <dgm:prSet/>
      <dgm:spPr/>
      <dgm:t>
        <a:bodyPr/>
        <a:lstStyle/>
        <a:p>
          <a:endParaRPr lang="en-GB"/>
        </a:p>
      </dgm:t>
    </dgm:pt>
    <dgm:pt modelId="{D506E1B8-1778-794A-8220-D02F18DE5726}">
      <dgm:prSet/>
      <dgm:spPr/>
      <dgm:t>
        <a:bodyPr/>
        <a:lstStyle/>
        <a:p>
          <a:r>
            <a:rPr lang="en-GB" b="0" dirty="0"/>
            <a:t>In England (2020–2022), life expectancy at birth was 72.6 years (most deprived) vs 83.0 years (least deprived) for males, and 77.7 vs 86.1 for females, showing large place-based gaps (ONS, 2025). </a:t>
          </a:r>
        </a:p>
      </dgm:t>
    </dgm:pt>
    <dgm:pt modelId="{4C9E0799-914B-4141-9970-D556ABD2CE0A}" type="parTrans" cxnId="{14DAE31B-39EA-3348-9AF6-7F18D21BD6CA}">
      <dgm:prSet/>
      <dgm:spPr/>
      <dgm:t>
        <a:bodyPr/>
        <a:lstStyle/>
        <a:p>
          <a:endParaRPr lang="en-GB"/>
        </a:p>
      </dgm:t>
    </dgm:pt>
    <dgm:pt modelId="{3A6ECE8A-5E1D-3D4A-9CBA-FA31FB8E9B66}" type="sibTrans" cxnId="{14DAE31B-39EA-3348-9AF6-7F18D21BD6CA}">
      <dgm:prSet/>
      <dgm:spPr/>
      <dgm:t>
        <a:bodyPr/>
        <a:lstStyle/>
        <a:p>
          <a:endParaRPr lang="en-GB"/>
        </a:p>
      </dgm:t>
    </dgm:pt>
    <dgm:pt modelId="{FDFE3C5F-304B-ED4A-8D12-FE51EE6CF5CA}">
      <dgm:prSet/>
      <dgm:spPr/>
      <dgm:t>
        <a:bodyPr/>
        <a:lstStyle/>
        <a:p>
          <a:r>
            <a:rPr lang="en-GB" b="0" dirty="0"/>
            <a:t>The healthy life expectancy gap between most and least deprived areas in England was about 19.1 years for males and 20.2 years for females (2020–2022), indicating not only shorter lives but many more years in poor health (ONS, 2025). </a:t>
          </a:r>
        </a:p>
      </dgm:t>
    </dgm:pt>
    <dgm:pt modelId="{E244159A-A3B3-2746-9947-6537F945FE62}" type="parTrans" cxnId="{36E695CB-4E80-D349-BA5D-89DEEC8FA165}">
      <dgm:prSet/>
      <dgm:spPr/>
      <dgm:t>
        <a:bodyPr/>
        <a:lstStyle/>
        <a:p>
          <a:endParaRPr lang="en-GB"/>
        </a:p>
      </dgm:t>
    </dgm:pt>
    <dgm:pt modelId="{361FAF8A-4967-5149-9C6C-6FA961367B12}" type="sibTrans" cxnId="{36E695CB-4E80-D349-BA5D-89DEEC8FA165}">
      <dgm:prSet/>
      <dgm:spPr/>
      <dgm:t>
        <a:bodyPr/>
        <a:lstStyle/>
        <a:p>
          <a:endParaRPr lang="en-GB"/>
        </a:p>
      </dgm:t>
    </dgm:pt>
    <dgm:pt modelId="{F9EAC79A-759B-0944-8567-8A239A292923}" type="pres">
      <dgm:prSet presAssocID="{46D17451-FC3D-4000-9976-C179DFD1AEE6}" presName="diagram" presStyleCnt="0">
        <dgm:presLayoutVars>
          <dgm:dir/>
          <dgm:resizeHandles val="exact"/>
        </dgm:presLayoutVars>
      </dgm:prSet>
      <dgm:spPr/>
    </dgm:pt>
    <dgm:pt modelId="{AF7D6873-54FD-2243-B293-A2816E739461}" type="pres">
      <dgm:prSet presAssocID="{C3D4B46F-7B3F-4ECC-B397-552EB231A1F1}" presName="node" presStyleLbl="node1" presStyleIdx="0" presStyleCnt="6">
        <dgm:presLayoutVars>
          <dgm:bulletEnabled val="1"/>
        </dgm:presLayoutVars>
      </dgm:prSet>
      <dgm:spPr/>
    </dgm:pt>
    <dgm:pt modelId="{E0382F72-17D8-D44F-A12D-68C253054876}" type="pres">
      <dgm:prSet presAssocID="{A6611D3C-5FD0-49B8-9A1A-9419967BFED7}" presName="sibTrans" presStyleCnt="0"/>
      <dgm:spPr/>
    </dgm:pt>
    <dgm:pt modelId="{8EA3B899-107C-2142-9274-B5805F72E6DA}" type="pres">
      <dgm:prSet presAssocID="{D0E576B7-F694-4E38-A8C6-6E1B98817015}" presName="node" presStyleLbl="node1" presStyleIdx="1" presStyleCnt="6">
        <dgm:presLayoutVars>
          <dgm:bulletEnabled val="1"/>
        </dgm:presLayoutVars>
      </dgm:prSet>
      <dgm:spPr/>
    </dgm:pt>
    <dgm:pt modelId="{F5E648AC-7B7D-6B49-8753-AEBE79B163C3}" type="pres">
      <dgm:prSet presAssocID="{7B20A4DE-B6A0-4EED-B226-09F3A6952B32}" presName="sibTrans" presStyleCnt="0"/>
      <dgm:spPr/>
    </dgm:pt>
    <dgm:pt modelId="{8F3F9517-797C-9F47-A524-A06F5400ABDA}" type="pres">
      <dgm:prSet presAssocID="{04A7F7FD-E7D7-466C-B7FA-282D98FC169D}" presName="node" presStyleLbl="node1" presStyleIdx="2" presStyleCnt="6">
        <dgm:presLayoutVars>
          <dgm:bulletEnabled val="1"/>
        </dgm:presLayoutVars>
      </dgm:prSet>
      <dgm:spPr/>
    </dgm:pt>
    <dgm:pt modelId="{DC308502-7204-B54A-8B67-96EC0A82E1A0}" type="pres">
      <dgm:prSet presAssocID="{79C78E00-806F-4185-823E-8EFF24ACC06E}" presName="sibTrans" presStyleCnt="0"/>
      <dgm:spPr/>
    </dgm:pt>
    <dgm:pt modelId="{C2F3D2F4-419E-8F4C-81C8-7C573E0CD32B}" type="pres">
      <dgm:prSet presAssocID="{C38C2192-132B-4E47-8F1E-BC92241F1AB6}" presName="node" presStyleLbl="node1" presStyleIdx="3" presStyleCnt="6">
        <dgm:presLayoutVars>
          <dgm:bulletEnabled val="1"/>
        </dgm:presLayoutVars>
      </dgm:prSet>
      <dgm:spPr/>
    </dgm:pt>
    <dgm:pt modelId="{633BCD78-12AE-5B41-8297-E54FCEBC520A}" type="pres">
      <dgm:prSet presAssocID="{B5D77FF0-320A-2440-95B1-ACF211108D7E}" presName="sibTrans" presStyleCnt="0"/>
      <dgm:spPr/>
    </dgm:pt>
    <dgm:pt modelId="{CDD9337F-B9C9-6F41-AF97-47CF2F668816}" type="pres">
      <dgm:prSet presAssocID="{D506E1B8-1778-794A-8220-D02F18DE5726}" presName="node" presStyleLbl="node1" presStyleIdx="4" presStyleCnt="6">
        <dgm:presLayoutVars>
          <dgm:bulletEnabled val="1"/>
        </dgm:presLayoutVars>
      </dgm:prSet>
      <dgm:spPr/>
    </dgm:pt>
    <dgm:pt modelId="{FD463613-347D-7E43-B086-56638702AC2C}" type="pres">
      <dgm:prSet presAssocID="{3A6ECE8A-5E1D-3D4A-9CBA-FA31FB8E9B66}" presName="sibTrans" presStyleCnt="0"/>
      <dgm:spPr/>
    </dgm:pt>
    <dgm:pt modelId="{D8CA9E4D-C55E-EF40-A557-65C0B74D11AA}" type="pres">
      <dgm:prSet presAssocID="{FDFE3C5F-304B-ED4A-8D12-FE51EE6CF5CA}" presName="node" presStyleLbl="node1" presStyleIdx="5" presStyleCnt="6">
        <dgm:presLayoutVars>
          <dgm:bulletEnabled val="1"/>
        </dgm:presLayoutVars>
      </dgm:prSet>
      <dgm:spPr/>
    </dgm:pt>
  </dgm:ptLst>
  <dgm:cxnLst>
    <dgm:cxn modelId="{14DAE31B-39EA-3348-9AF6-7F18D21BD6CA}" srcId="{46D17451-FC3D-4000-9976-C179DFD1AEE6}" destId="{D506E1B8-1778-794A-8220-D02F18DE5726}" srcOrd="4" destOrd="0" parTransId="{4C9E0799-914B-4141-9970-D556ABD2CE0A}" sibTransId="{3A6ECE8A-5E1D-3D4A-9CBA-FA31FB8E9B66}"/>
    <dgm:cxn modelId="{A9A2AF21-55AA-924C-8E37-CB2F9219342B}" type="presOf" srcId="{46D17451-FC3D-4000-9976-C179DFD1AEE6}" destId="{F9EAC79A-759B-0944-8567-8A239A292923}" srcOrd="0" destOrd="0" presId="urn:microsoft.com/office/officeart/2005/8/layout/default"/>
    <dgm:cxn modelId="{C0FBB82F-D0EA-1E49-9DFA-9B9CB75A167C}" type="presOf" srcId="{D0E576B7-F694-4E38-A8C6-6E1B98817015}" destId="{8EA3B899-107C-2142-9274-B5805F72E6DA}" srcOrd="0" destOrd="0" presId="urn:microsoft.com/office/officeart/2005/8/layout/default"/>
    <dgm:cxn modelId="{390A3C32-10E2-4164-BE68-E6A7ECD24B85}" srcId="{46D17451-FC3D-4000-9976-C179DFD1AEE6}" destId="{C3D4B46F-7B3F-4ECC-B397-552EB231A1F1}" srcOrd="0" destOrd="0" parTransId="{30739963-C490-4EE6-B059-0E6DA6B251F8}" sibTransId="{A6611D3C-5FD0-49B8-9A1A-9419967BFED7}"/>
    <dgm:cxn modelId="{816D0263-D11B-8546-98FA-578D7A51761B}" type="presOf" srcId="{04A7F7FD-E7D7-466C-B7FA-282D98FC169D}" destId="{8F3F9517-797C-9F47-A524-A06F5400ABDA}" srcOrd="0" destOrd="0" presId="urn:microsoft.com/office/officeart/2005/8/layout/default"/>
    <dgm:cxn modelId="{312CC443-EBA7-9C43-979B-EE7FB21056D5}" type="presOf" srcId="{FDFE3C5F-304B-ED4A-8D12-FE51EE6CF5CA}" destId="{D8CA9E4D-C55E-EF40-A557-65C0B74D11AA}" srcOrd="0" destOrd="0" presId="urn:microsoft.com/office/officeart/2005/8/layout/default"/>
    <dgm:cxn modelId="{F35A3D4B-B32A-704B-846B-574627E97125}" type="presOf" srcId="{D506E1B8-1778-794A-8220-D02F18DE5726}" destId="{CDD9337F-B9C9-6F41-AF97-47CF2F668816}" srcOrd="0" destOrd="0" presId="urn:microsoft.com/office/officeart/2005/8/layout/default"/>
    <dgm:cxn modelId="{91196F73-BD86-45F1-A58F-1F601C839706}" srcId="{46D17451-FC3D-4000-9976-C179DFD1AEE6}" destId="{D0E576B7-F694-4E38-A8C6-6E1B98817015}" srcOrd="1" destOrd="0" parTransId="{886F0DD8-A026-4C75-A14D-2562D8EB40F8}" sibTransId="{7B20A4DE-B6A0-4EED-B226-09F3A6952B32}"/>
    <dgm:cxn modelId="{2E93E156-D289-2440-93EA-9C9C75BD35FF}" type="presOf" srcId="{C38C2192-132B-4E47-8F1E-BC92241F1AB6}" destId="{C2F3D2F4-419E-8F4C-81C8-7C573E0CD32B}" srcOrd="0" destOrd="0" presId="urn:microsoft.com/office/officeart/2005/8/layout/default"/>
    <dgm:cxn modelId="{493F12AB-2AA3-AB46-A876-FDD1F4892FB6}" type="presOf" srcId="{C3D4B46F-7B3F-4ECC-B397-552EB231A1F1}" destId="{AF7D6873-54FD-2243-B293-A2816E739461}" srcOrd="0" destOrd="0" presId="urn:microsoft.com/office/officeart/2005/8/layout/default"/>
    <dgm:cxn modelId="{36E695CB-4E80-D349-BA5D-89DEEC8FA165}" srcId="{46D17451-FC3D-4000-9976-C179DFD1AEE6}" destId="{FDFE3C5F-304B-ED4A-8D12-FE51EE6CF5CA}" srcOrd="5" destOrd="0" parTransId="{E244159A-A3B3-2746-9947-6537F945FE62}" sibTransId="{361FAF8A-4967-5149-9C6C-6FA961367B12}"/>
    <dgm:cxn modelId="{7C9F53D3-0F92-4796-BA25-2F836463FD94}" srcId="{46D17451-FC3D-4000-9976-C179DFD1AEE6}" destId="{04A7F7FD-E7D7-466C-B7FA-282D98FC169D}" srcOrd="2" destOrd="0" parTransId="{C7C2A7C7-A1EB-4B1C-BD1C-31A13A4A18E4}" sibTransId="{79C78E00-806F-4185-823E-8EFF24ACC06E}"/>
    <dgm:cxn modelId="{5E3492D9-1FD3-F549-B920-95FD9AEB4BC3}" srcId="{46D17451-FC3D-4000-9976-C179DFD1AEE6}" destId="{C38C2192-132B-4E47-8F1E-BC92241F1AB6}" srcOrd="3" destOrd="0" parTransId="{0A2D679D-5473-EE43-B55A-23777084ACE1}" sibTransId="{B5D77FF0-320A-2440-95B1-ACF211108D7E}"/>
    <dgm:cxn modelId="{9D355623-F45C-0244-BD3F-E5AD7E3E4681}" type="presParOf" srcId="{F9EAC79A-759B-0944-8567-8A239A292923}" destId="{AF7D6873-54FD-2243-B293-A2816E739461}" srcOrd="0" destOrd="0" presId="urn:microsoft.com/office/officeart/2005/8/layout/default"/>
    <dgm:cxn modelId="{7C538B46-0546-FB40-8720-BE2A1DE36076}" type="presParOf" srcId="{F9EAC79A-759B-0944-8567-8A239A292923}" destId="{E0382F72-17D8-D44F-A12D-68C253054876}" srcOrd="1" destOrd="0" presId="urn:microsoft.com/office/officeart/2005/8/layout/default"/>
    <dgm:cxn modelId="{45712B24-B18F-774B-8605-9E327AF0A64A}" type="presParOf" srcId="{F9EAC79A-759B-0944-8567-8A239A292923}" destId="{8EA3B899-107C-2142-9274-B5805F72E6DA}" srcOrd="2" destOrd="0" presId="urn:microsoft.com/office/officeart/2005/8/layout/default"/>
    <dgm:cxn modelId="{0C17D56C-2DF8-DB4F-9FFF-4056654F4803}" type="presParOf" srcId="{F9EAC79A-759B-0944-8567-8A239A292923}" destId="{F5E648AC-7B7D-6B49-8753-AEBE79B163C3}" srcOrd="3" destOrd="0" presId="urn:microsoft.com/office/officeart/2005/8/layout/default"/>
    <dgm:cxn modelId="{57D7C53E-9820-A449-A50B-AF30D5319A43}" type="presParOf" srcId="{F9EAC79A-759B-0944-8567-8A239A292923}" destId="{8F3F9517-797C-9F47-A524-A06F5400ABDA}" srcOrd="4" destOrd="0" presId="urn:microsoft.com/office/officeart/2005/8/layout/default"/>
    <dgm:cxn modelId="{3FCF6F6B-9433-4940-81AD-BC5FB85A682C}" type="presParOf" srcId="{F9EAC79A-759B-0944-8567-8A239A292923}" destId="{DC308502-7204-B54A-8B67-96EC0A82E1A0}" srcOrd="5" destOrd="0" presId="urn:microsoft.com/office/officeart/2005/8/layout/default"/>
    <dgm:cxn modelId="{92E83FD4-6006-CC45-A7F4-0A725110CD4B}" type="presParOf" srcId="{F9EAC79A-759B-0944-8567-8A239A292923}" destId="{C2F3D2F4-419E-8F4C-81C8-7C573E0CD32B}" srcOrd="6" destOrd="0" presId="urn:microsoft.com/office/officeart/2005/8/layout/default"/>
    <dgm:cxn modelId="{4B14BAFC-E073-9246-8BE0-2D208D706E19}" type="presParOf" srcId="{F9EAC79A-759B-0944-8567-8A239A292923}" destId="{633BCD78-12AE-5B41-8297-E54FCEBC520A}" srcOrd="7" destOrd="0" presId="urn:microsoft.com/office/officeart/2005/8/layout/default"/>
    <dgm:cxn modelId="{21401431-008F-7649-819D-F8CCD0A6A67C}" type="presParOf" srcId="{F9EAC79A-759B-0944-8567-8A239A292923}" destId="{CDD9337F-B9C9-6F41-AF97-47CF2F668816}" srcOrd="8" destOrd="0" presId="urn:microsoft.com/office/officeart/2005/8/layout/default"/>
    <dgm:cxn modelId="{1DDAB9E2-956F-2143-B3E5-CA7B62920B05}" type="presParOf" srcId="{F9EAC79A-759B-0944-8567-8A239A292923}" destId="{FD463613-347D-7E43-B086-56638702AC2C}" srcOrd="9" destOrd="0" presId="urn:microsoft.com/office/officeart/2005/8/layout/default"/>
    <dgm:cxn modelId="{BE8BF30B-2BAC-8544-8F0F-9C095F58DF16}" type="presParOf" srcId="{F9EAC79A-759B-0944-8567-8A239A292923}" destId="{D8CA9E4D-C55E-EF40-A557-65C0B74D11A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6E73DC2-A201-D547-A49B-2E5AED9767E7}" type="doc">
      <dgm:prSet loTypeId="urn:microsoft.com/office/officeart/2005/8/layout/arrow2" loCatId="" qsTypeId="urn:microsoft.com/office/officeart/2005/8/quickstyle/simple3" qsCatId="simple" csTypeId="urn:microsoft.com/office/officeart/2005/8/colors/colorful1" csCatId="colorful" phldr="1"/>
      <dgm:spPr/>
      <dgm:t>
        <a:bodyPr/>
        <a:lstStyle/>
        <a:p>
          <a:endParaRPr lang="en-GB"/>
        </a:p>
      </dgm:t>
    </dgm:pt>
    <dgm:pt modelId="{FAB9F8BC-AD16-4F4E-AF37-A34B68E9CF36}">
      <dgm:prSet phldrT="[Text]"/>
      <dgm:spPr/>
      <dgm:t>
        <a:bodyPr/>
        <a:lstStyle/>
        <a:p>
          <a:pPr>
            <a:buSzPts val="1000"/>
            <a:buFont typeface="Courier New" panose="02070309020205020404" pitchFamily="49" charset="0"/>
            <a:buChar char="o"/>
          </a:pPr>
          <a:r>
            <a:rPr lang="en-PK" dirty="0"/>
            <a:t>Are referral and eligibility routes equally available and consistently applied across communities?</a:t>
          </a:r>
          <a:endParaRPr lang="en-GB" dirty="0"/>
        </a:p>
      </dgm:t>
    </dgm:pt>
    <dgm:pt modelId="{1CBC82C9-B250-E442-AF25-2526812E5546}" type="parTrans" cxnId="{3FEA90A8-EC8E-3D46-913B-5B3F0BE47A52}">
      <dgm:prSet/>
      <dgm:spPr/>
      <dgm:t>
        <a:bodyPr/>
        <a:lstStyle/>
        <a:p>
          <a:endParaRPr lang="en-GB"/>
        </a:p>
      </dgm:t>
    </dgm:pt>
    <dgm:pt modelId="{77570549-29C8-334B-89BA-194EF940F022}" type="sibTrans" cxnId="{3FEA90A8-EC8E-3D46-913B-5B3F0BE47A52}">
      <dgm:prSet/>
      <dgm:spPr/>
      <dgm:t>
        <a:bodyPr/>
        <a:lstStyle/>
        <a:p>
          <a:endParaRPr lang="en-GB"/>
        </a:p>
      </dgm:t>
    </dgm:pt>
    <dgm:pt modelId="{B4294799-BABD-354A-9272-D6FB0D9DEFE0}">
      <dgm:prSet/>
      <dgm:spPr/>
      <dgm:t>
        <a:bodyPr/>
        <a:lstStyle/>
        <a:p>
          <a:pPr>
            <a:buSzPts val="1000"/>
            <a:buFont typeface="Courier New" panose="02070309020205020404" pitchFamily="49" charset="0"/>
            <a:buChar char="o"/>
          </a:pPr>
          <a:r>
            <a:rPr lang="en-PK" dirty="0"/>
            <a:t>Are programme formats practically accessible, including language support, timing flexibility, childcare considerations, and safe travel options?</a:t>
          </a:r>
        </a:p>
      </dgm:t>
    </dgm:pt>
    <dgm:pt modelId="{1BFA28F5-D7DE-2A4D-A9DA-030D729293A9}" type="parTrans" cxnId="{115EB617-DCD0-5A4F-9F06-D33A3E0FFD83}">
      <dgm:prSet/>
      <dgm:spPr/>
      <dgm:t>
        <a:bodyPr/>
        <a:lstStyle/>
        <a:p>
          <a:endParaRPr lang="en-GB"/>
        </a:p>
      </dgm:t>
    </dgm:pt>
    <dgm:pt modelId="{8F45F29F-112A-5646-800A-6E00D27C0871}" type="sibTrans" cxnId="{115EB617-DCD0-5A4F-9F06-D33A3E0FFD83}">
      <dgm:prSet/>
      <dgm:spPr/>
      <dgm:t>
        <a:bodyPr/>
        <a:lstStyle/>
        <a:p>
          <a:endParaRPr lang="en-GB"/>
        </a:p>
      </dgm:t>
    </dgm:pt>
    <dgm:pt modelId="{7B307CB1-559D-2F4F-B767-F0BB14E637CA}">
      <dgm:prSet/>
      <dgm:spPr/>
      <dgm:t>
        <a:bodyPr/>
        <a:lstStyle/>
        <a:p>
          <a:pPr>
            <a:buSzPts val="1000"/>
            <a:buFont typeface="Courier New" panose="02070309020205020404" pitchFamily="49" charset="0"/>
            <a:buChar char="o"/>
          </a:pPr>
          <a:r>
            <a:rPr lang="en-PK" dirty="0"/>
            <a:t>Does digital delivery reduce barriers for some while creating new barriers for others, particularly those with low digital literacy or limited devices and data?</a:t>
          </a:r>
        </a:p>
      </dgm:t>
    </dgm:pt>
    <dgm:pt modelId="{0C209C58-FE3E-4246-85FD-4C8A1364949A}" type="parTrans" cxnId="{B4D9033C-D0CB-2945-8C1B-0726CAD92D7E}">
      <dgm:prSet/>
      <dgm:spPr/>
      <dgm:t>
        <a:bodyPr/>
        <a:lstStyle/>
        <a:p>
          <a:endParaRPr lang="en-GB"/>
        </a:p>
      </dgm:t>
    </dgm:pt>
    <dgm:pt modelId="{B79BECA7-33B8-5E47-A14A-FBF96CA5E3AF}" type="sibTrans" cxnId="{B4D9033C-D0CB-2945-8C1B-0726CAD92D7E}">
      <dgm:prSet/>
      <dgm:spPr/>
      <dgm:t>
        <a:bodyPr/>
        <a:lstStyle/>
        <a:p>
          <a:endParaRPr lang="en-GB"/>
        </a:p>
      </dgm:t>
    </dgm:pt>
    <dgm:pt modelId="{50131473-48B5-CE45-AED8-CA3846BE3E0B}" type="pres">
      <dgm:prSet presAssocID="{56E73DC2-A201-D547-A49B-2E5AED9767E7}" presName="arrowDiagram" presStyleCnt="0">
        <dgm:presLayoutVars>
          <dgm:chMax val="5"/>
          <dgm:dir/>
          <dgm:resizeHandles val="exact"/>
        </dgm:presLayoutVars>
      </dgm:prSet>
      <dgm:spPr/>
    </dgm:pt>
    <dgm:pt modelId="{2E65E63C-3435-254D-B4DC-DE8D26E3F240}" type="pres">
      <dgm:prSet presAssocID="{56E73DC2-A201-D547-A49B-2E5AED9767E7}" presName="arrow" presStyleLbl="bgShp" presStyleIdx="0" presStyleCnt="1"/>
      <dgm:spPr/>
    </dgm:pt>
    <dgm:pt modelId="{3376E3EB-165F-194E-81C7-27B91F229428}" type="pres">
      <dgm:prSet presAssocID="{56E73DC2-A201-D547-A49B-2E5AED9767E7}" presName="arrowDiagram3" presStyleCnt="0"/>
      <dgm:spPr/>
    </dgm:pt>
    <dgm:pt modelId="{FD8B8F5F-6E0C-B949-9459-A2E384E10BDF}" type="pres">
      <dgm:prSet presAssocID="{FAB9F8BC-AD16-4F4E-AF37-A34B68E9CF36}" presName="bullet3a" presStyleLbl="node1" presStyleIdx="0" presStyleCnt="3"/>
      <dgm:spPr/>
    </dgm:pt>
    <dgm:pt modelId="{C51D769F-FD47-2941-8142-26D5F1FF08D1}" type="pres">
      <dgm:prSet presAssocID="{FAB9F8BC-AD16-4F4E-AF37-A34B68E9CF36}" presName="textBox3a" presStyleLbl="revTx" presStyleIdx="0" presStyleCnt="3">
        <dgm:presLayoutVars>
          <dgm:bulletEnabled val="1"/>
        </dgm:presLayoutVars>
      </dgm:prSet>
      <dgm:spPr/>
    </dgm:pt>
    <dgm:pt modelId="{1867B610-D4DE-4A49-A96C-1F0849AB4E7A}" type="pres">
      <dgm:prSet presAssocID="{B4294799-BABD-354A-9272-D6FB0D9DEFE0}" presName="bullet3b" presStyleLbl="node1" presStyleIdx="1" presStyleCnt="3"/>
      <dgm:spPr/>
    </dgm:pt>
    <dgm:pt modelId="{43F80A02-4081-6747-BD5F-48EE722AB08B}" type="pres">
      <dgm:prSet presAssocID="{B4294799-BABD-354A-9272-D6FB0D9DEFE0}" presName="textBox3b" presStyleLbl="revTx" presStyleIdx="1" presStyleCnt="3">
        <dgm:presLayoutVars>
          <dgm:bulletEnabled val="1"/>
        </dgm:presLayoutVars>
      </dgm:prSet>
      <dgm:spPr/>
    </dgm:pt>
    <dgm:pt modelId="{3C0A75CD-B6C3-5F44-9322-B7BBBC397ED8}" type="pres">
      <dgm:prSet presAssocID="{7B307CB1-559D-2F4F-B767-F0BB14E637CA}" presName="bullet3c" presStyleLbl="node1" presStyleIdx="2" presStyleCnt="3"/>
      <dgm:spPr/>
    </dgm:pt>
    <dgm:pt modelId="{8FAC2F7E-C628-2C4C-B07A-A4A6446B77EC}" type="pres">
      <dgm:prSet presAssocID="{7B307CB1-559D-2F4F-B767-F0BB14E637CA}" presName="textBox3c" presStyleLbl="revTx" presStyleIdx="2" presStyleCnt="3">
        <dgm:presLayoutVars>
          <dgm:bulletEnabled val="1"/>
        </dgm:presLayoutVars>
      </dgm:prSet>
      <dgm:spPr/>
    </dgm:pt>
  </dgm:ptLst>
  <dgm:cxnLst>
    <dgm:cxn modelId="{115EB617-DCD0-5A4F-9F06-D33A3E0FFD83}" srcId="{56E73DC2-A201-D547-A49B-2E5AED9767E7}" destId="{B4294799-BABD-354A-9272-D6FB0D9DEFE0}" srcOrd="1" destOrd="0" parTransId="{1BFA28F5-D7DE-2A4D-A9DA-030D729293A9}" sibTransId="{8F45F29F-112A-5646-800A-6E00D27C0871}"/>
    <dgm:cxn modelId="{36B84D35-48CD-8C43-A4F5-F418A5031EE9}" type="presOf" srcId="{FAB9F8BC-AD16-4F4E-AF37-A34B68E9CF36}" destId="{C51D769F-FD47-2941-8142-26D5F1FF08D1}" srcOrd="0" destOrd="0" presId="urn:microsoft.com/office/officeart/2005/8/layout/arrow2"/>
    <dgm:cxn modelId="{B4D9033C-D0CB-2945-8C1B-0726CAD92D7E}" srcId="{56E73DC2-A201-D547-A49B-2E5AED9767E7}" destId="{7B307CB1-559D-2F4F-B767-F0BB14E637CA}" srcOrd="2" destOrd="0" parTransId="{0C209C58-FE3E-4246-85FD-4C8A1364949A}" sibTransId="{B79BECA7-33B8-5E47-A14A-FBF96CA5E3AF}"/>
    <dgm:cxn modelId="{0501FB42-0124-B746-A9B5-90A3918FD822}" type="presOf" srcId="{7B307CB1-559D-2F4F-B767-F0BB14E637CA}" destId="{8FAC2F7E-C628-2C4C-B07A-A4A6446B77EC}" srcOrd="0" destOrd="0" presId="urn:microsoft.com/office/officeart/2005/8/layout/arrow2"/>
    <dgm:cxn modelId="{B9B8E9A7-5959-B64C-A21D-7C9FAC14E982}" type="presOf" srcId="{56E73DC2-A201-D547-A49B-2E5AED9767E7}" destId="{50131473-48B5-CE45-AED8-CA3846BE3E0B}" srcOrd="0" destOrd="0" presId="urn:microsoft.com/office/officeart/2005/8/layout/arrow2"/>
    <dgm:cxn modelId="{3FEA90A8-EC8E-3D46-913B-5B3F0BE47A52}" srcId="{56E73DC2-A201-D547-A49B-2E5AED9767E7}" destId="{FAB9F8BC-AD16-4F4E-AF37-A34B68E9CF36}" srcOrd="0" destOrd="0" parTransId="{1CBC82C9-B250-E442-AF25-2526812E5546}" sibTransId="{77570549-29C8-334B-89BA-194EF940F022}"/>
    <dgm:cxn modelId="{4D5287FC-4F68-4B4D-BDAE-A40F7A8C6503}" type="presOf" srcId="{B4294799-BABD-354A-9272-D6FB0D9DEFE0}" destId="{43F80A02-4081-6747-BD5F-48EE722AB08B}" srcOrd="0" destOrd="0" presId="urn:microsoft.com/office/officeart/2005/8/layout/arrow2"/>
    <dgm:cxn modelId="{9860DD3E-0C74-D94C-8757-98DAAD3E4CC7}" type="presParOf" srcId="{50131473-48B5-CE45-AED8-CA3846BE3E0B}" destId="{2E65E63C-3435-254D-B4DC-DE8D26E3F240}" srcOrd="0" destOrd="0" presId="urn:microsoft.com/office/officeart/2005/8/layout/arrow2"/>
    <dgm:cxn modelId="{DE6AAEF0-83A6-9144-937B-060EAC8EEE56}" type="presParOf" srcId="{50131473-48B5-CE45-AED8-CA3846BE3E0B}" destId="{3376E3EB-165F-194E-81C7-27B91F229428}" srcOrd="1" destOrd="0" presId="urn:microsoft.com/office/officeart/2005/8/layout/arrow2"/>
    <dgm:cxn modelId="{DD422CB2-AA96-8B4D-BF32-A9B3595EA521}" type="presParOf" srcId="{3376E3EB-165F-194E-81C7-27B91F229428}" destId="{FD8B8F5F-6E0C-B949-9459-A2E384E10BDF}" srcOrd="0" destOrd="0" presId="urn:microsoft.com/office/officeart/2005/8/layout/arrow2"/>
    <dgm:cxn modelId="{BFA3764D-0D45-C846-9BBD-76AF2DCCBA6C}" type="presParOf" srcId="{3376E3EB-165F-194E-81C7-27B91F229428}" destId="{C51D769F-FD47-2941-8142-26D5F1FF08D1}" srcOrd="1" destOrd="0" presId="urn:microsoft.com/office/officeart/2005/8/layout/arrow2"/>
    <dgm:cxn modelId="{38B71F05-A3FF-1C40-ADCF-40BCF82B356C}" type="presParOf" srcId="{3376E3EB-165F-194E-81C7-27B91F229428}" destId="{1867B610-D4DE-4A49-A96C-1F0849AB4E7A}" srcOrd="2" destOrd="0" presId="urn:microsoft.com/office/officeart/2005/8/layout/arrow2"/>
    <dgm:cxn modelId="{99D004EC-593C-E145-8F17-799EA17A3998}" type="presParOf" srcId="{3376E3EB-165F-194E-81C7-27B91F229428}" destId="{43F80A02-4081-6747-BD5F-48EE722AB08B}" srcOrd="3" destOrd="0" presId="urn:microsoft.com/office/officeart/2005/8/layout/arrow2"/>
    <dgm:cxn modelId="{60419A66-53AC-7B4E-846B-2CEE10235A91}" type="presParOf" srcId="{3376E3EB-165F-194E-81C7-27B91F229428}" destId="{3C0A75CD-B6C3-5F44-9322-B7BBBC397ED8}" srcOrd="4" destOrd="0" presId="urn:microsoft.com/office/officeart/2005/8/layout/arrow2"/>
    <dgm:cxn modelId="{00603D08-83FC-EE4E-94DD-34D9A58E53A4}" type="presParOf" srcId="{3376E3EB-165F-194E-81C7-27B91F229428}" destId="{8FAC2F7E-C628-2C4C-B07A-A4A6446B77EC}"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9943D-8C16-471C-9248-496DF0B52302}">
      <dsp:nvSpPr>
        <dsp:cNvPr id="0" name=""/>
        <dsp:cNvSpPr/>
      </dsp:nvSpPr>
      <dsp:spPr>
        <a:xfrm>
          <a:off x="82613" y="908559"/>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7E5F26F-A2BD-4C33-BC91-0AD87B1490EC}">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5D85688-9004-4551-A9DA-2D68E0BBA339}">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a:t>Health and social care services are facing rising demand, complex long-term conditions, and widening mental health needs.</a:t>
          </a:r>
          <a:endParaRPr lang="en-US" sz="1400" kern="1200"/>
        </a:p>
      </dsp:txBody>
      <dsp:txXfrm>
        <a:off x="1172126" y="908559"/>
        <a:ext cx="2114937" cy="897246"/>
      </dsp:txXfrm>
    </dsp:sp>
    <dsp:sp modelId="{830305F0-5704-403A-84D1-B868FBF28615}">
      <dsp:nvSpPr>
        <dsp:cNvPr id="0" name=""/>
        <dsp:cNvSpPr/>
      </dsp:nvSpPr>
      <dsp:spPr>
        <a:xfrm>
          <a:off x="3655575" y="908559"/>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317497EC-59FC-4D47-B331-D5190C60997C}">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6A3E67A-251F-4B32-85B0-D9723441E7D6}">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a:t>Many health outcomes are shaped by social and environmental factors, so clinical treatment alone cannot address root causes.</a:t>
          </a:r>
          <a:endParaRPr lang="en-US" sz="1400" kern="1200"/>
        </a:p>
      </dsp:txBody>
      <dsp:txXfrm>
        <a:off x="4745088" y="908559"/>
        <a:ext cx="2114937" cy="897246"/>
      </dsp:txXfrm>
    </dsp:sp>
    <dsp:sp modelId="{D8B6039B-6AB4-4E19-BCD7-29BD19148011}">
      <dsp:nvSpPr>
        <dsp:cNvPr id="0" name=""/>
        <dsp:cNvSpPr/>
      </dsp:nvSpPr>
      <dsp:spPr>
        <a:xfrm>
          <a:off x="7228536" y="908559"/>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7D2ED02E-4B8D-4863-9D20-E6B09645CC81}">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DC250CA-C828-45A1-9962-47D00D132816}">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a:t>Integrating health, wellbeing and sustainable development supports a shift from reactive care to prevention and early intervention.</a:t>
          </a:r>
          <a:endParaRPr lang="en-US" sz="1400" kern="1200"/>
        </a:p>
      </dsp:txBody>
      <dsp:txXfrm>
        <a:off x="8318049" y="908559"/>
        <a:ext cx="2114937" cy="897246"/>
      </dsp:txXfrm>
    </dsp:sp>
    <dsp:sp modelId="{196A415C-BE0B-450C-8EE5-0976BD50C65E}">
      <dsp:nvSpPr>
        <dsp:cNvPr id="0" name=""/>
        <dsp:cNvSpPr/>
      </dsp:nvSpPr>
      <dsp:spPr>
        <a:xfrm>
          <a:off x="82613" y="2545532"/>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F189154-7302-440E-9F0E-CB85DC2AE8F7}">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C6545C0-891A-4158-B8E7-7E0E04EB5264}">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a:t>Sustainable development strengthens system resilience by protecting future service capacity, workforce wellbeing, and responsible resource use (Eastwood and Miller, 2025).</a:t>
          </a:r>
          <a:endParaRPr lang="en-US" sz="1400" kern="1200"/>
        </a:p>
      </dsp:txBody>
      <dsp:txXfrm>
        <a:off x="1172126" y="2545532"/>
        <a:ext cx="2114937" cy="897246"/>
      </dsp:txXfrm>
    </dsp:sp>
    <dsp:sp modelId="{E11FF67E-D75B-4302-B88C-0300AE1A9BDB}">
      <dsp:nvSpPr>
        <dsp:cNvPr id="0" name=""/>
        <dsp:cNvSpPr/>
      </dsp:nvSpPr>
      <dsp:spPr>
        <a:xfrm>
          <a:off x="3655575" y="2545532"/>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AC6356E3-E15D-4319-80BF-B6FC2128EB04}">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0082E4D-7DF6-4C6C-B4CA-3655B9141FB0}">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PK" sz="1400" kern="1200"/>
            <a:t>This integration is increasingly central to UK policy and practice because it links population outcomes, equity, and long-term affordability.</a:t>
          </a:r>
          <a:endParaRPr lang="en-US" sz="1400" kern="1200"/>
        </a:p>
      </dsp:txBody>
      <dsp:txXfrm>
        <a:off x="4745088" y="2545532"/>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451B1-EA60-144E-919A-6FEF0330EC37}">
      <dsp:nvSpPr>
        <dsp:cNvPr id="0" name=""/>
        <dsp:cNvSpPr/>
      </dsp:nvSpPr>
      <dsp:spPr>
        <a:xfrm>
          <a:off x="8649" y="0"/>
          <a:ext cx="2585350" cy="1447336"/>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SzPts val="1000"/>
            <a:buFont typeface="Symbol" pitchFamily="2" charset="2"/>
            <a:buNone/>
          </a:pPr>
          <a:r>
            <a:rPr lang="en-PK" sz="1500" kern="1200" dirty="0"/>
            <a:t>Physical health refers to effective bodily functioning and freedom from illness or impairment.</a:t>
          </a:r>
          <a:endParaRPr lang="en-GB" sz="1500" kern="1200" dirty="0"/>
        </a:p>
      </dsp:txBody>
      <dsp:txXfrm>
        <a:off x="51040" y="42391"/>
        <a:ext cx="2500568" cy="1362554"/>
      </dsp:txXfrm>
    </dsp:sp>
    <dsp:sp modelId="{1997867E-625F-4945-8006-6C9C0287DB7F}">
      <dsp:nvSpPr>
        <dsp:cNvPr id="0" name=""/>
        <dsp:cNvSpPr/>
      </dsp:nvSpPr>
      <dsp:spPr>
        <a:xfrm>
          <a:off x="2852534" y="403084"/>
          <a:ext cx="548094" cy="641166"/>
        </a:xfrm>
        <a:prstGeom prst="rightArrow">
          <a:avLst>
            <a:gd name="adj1" fmla="val 60000"/>
            <a:gd name="adj2" fmla="val 5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852534" y="531317"/>
        <a:ext cx="383666" cy="384700"/>
      </dsp:txXfrm>
    </dsp:sp>
    <dsp:sp modelId="{F7CA8070-4B90-1C4B-ABAA-E4C63165166D}">
      <dsp:nvSpPr>
        <dsp:cNvPr id="0" name=""/>
        <dsp:cNvSpPr/>
      </dsp:nvSpPr>
      <dsp:spPr>
        <a:xfrm>
          <a:off x="3628139" y="0"/>
          <a:ext cx="2585350" cy="1447336"/>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SzPts val="1000"/>
            <a:buFont typeface="Symbol" pitchFamily="2" charset="2"/>
            <a:buNone/>
          </a:pPr>
          <a:r>
            <a:rPr lang="en-PK" sz="1500" kern="1200" dirty="0"/>
            <a:t>Mental and emotional health refers to the ability to manage stress, think clearly, regulate emotions, and maintain psychological stability.</a:t>
          </a:r>
        </a:p>
      </dsp:txBody>
      <dsp:txXfrm>
        <a:off x="3670530" y="42391"/>
        <a:ext cx="2500568" cy="1362554"/>
      </dsp:txXfrm>
    </dsp:sp>
    <dsp:sp modelId="{712A5034-FC50-F845-9D1B-90ABA44934C8}">
      <dsp:nvSpPr>
        <dsp:cNvPr id="0" name=""/>
        <dsp:cNvSpPr/>
      </dsp:nvSpPr>
      <dsp:spPr>
        <a:xfrm>
          <a:off x="6472025" y="403084"/>
          <a:ext cx="548094" cy="641166"/>
        </a:xfrm>
        <a:prstGeom prst="rightArrow">
          <a:avLst>
            <a:gd name="adj1" fmla="val 60000"/>
            <a:gd name="adj2" fmla="val 5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6472025" y="531317"/>
        <a:ext cx="383666" cy="384700"/>
      </dsp:txXfrm>
    </dsp:sp>
    <dsp:sp modelId="{9B9F4265-2FAF-8E41-9BED-A91964C6A84D}">
      <dsp:nvSpPr>
        <dsp:cNvPr id="0" name=""/>
        <dsp:cNvSpPr/>
      </dsp:nvSpPr>
      <dsp:spPr>
        <a:xfrm>
          <a:off x="7247630" y="0"/>
          <a:ext cx="2585350" cy="1447336"/>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SzPts val="1000"/>
            <a:buFont typeface="Symbol" pitchFamily="2" charset="2"/>
            <a:buNone/>
          </a:pPr>
          <a:r>
            <a:rPr lang="en-PK" sz="1500" kern="1200" dirty="0"/>
            <a:t>Social wellbeing refers to the capacity to build supportive relationships and participate positively in society (Schramme, 2023).</a:t>
          </a:r>
        </a:p>
      </dsp:txBody>
      <dsp:txXfrm>
        <a:off x="7290021" y="42391"/>
        <a:ext cx="2500568" cy="13625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8F44FE-C423-E148-9217-650ED75C7B36}">
      <dsp:nvSpPr>
        <dsp:cNvPr id="0" name=""/>
        <dsp:cNvSpPr/>
      </dsp:nvSpPr>
      <dsp:spPr>
        <a:xfrm>
          <a:off x="39" y="19105"/>
          <a:ext cx="3798093" cy="403200"/>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GB" sz="1400" b="1" kern="1200" dirty="0"/>
            <a:t>Strengths</a:t>
          </a:r>
          <a:r>
            <a:rPr lang="en-GB" sz="1400" kern="1200" dirty="0"/>
            <a:t> </a:t>
          </a:r>
        </a:p>
      </dsp:txBody>
      <dsp:txXfrm>
        <a:off x="39" y="19105"/>
        <a:ext cx="3798093" cy="403200"/>
      </dsp:txXfrm>
    </dsp:sp>
    <dsp:sp modelId="{D59CB532-F4D6-4740-AE9F-713C66E16E20}">
      <dsp:nvSpPr>
        <dsp:cNvPr id="0" name=""/>
        <dsp:cNvSpPr/>
      </dsp:nvSpPr>
      <dsp:spPr>
        <a:xfrm>
          <a:off x="39" y="422305"/>
          <a:ext cx="3798093" cy="120634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None/>
          </a:pPr>
          <a:r>
            <a:rPr lang="en-PK" sz="1400" kern="1200" dirty="0"/>
            <a:t>Validates mental health, social needs and prevention as core priorities in service design, not optional extras</a:t>
          </a:r>
          <a:endParaRPr lang="en-GB" sz="1400" kern="1200" dirty="0"/>
        </a:p>
      </dsp:txBody>
      <dsp:txXfrm>
        <a:off x="39" y="422305"/>
        <a:ext cx="3798093" cy="1206341"/>
      </dsp:txXfrm>
    </dsp:sp>
    <dsp:sp modelId="{4F5498A4-B4FC-ED40-8878-CB268B9254B1}">
      <dsp:nvSpPr>
        <dsp:cNvPr id="0" name=""/>
        <dsp:cNvSpPr/>
      </dsp:nvSpPr>
      <dsp:spPr>
        <a:xfrm>
          <a:off x="4329866" y="19105"/>
          <a:ext cx="3798093" cy="403200"/>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99568" tIns="56896" rIns="99568" bIns="56896" numCol="1" spcCol="1270" anchor="ctr" anchorCtr="0">
          <a:noAutofit/>
        </a:bodyPr>
        <a:lstStyle/>
        <a:p>
          <a:pPr marL="0" lvl="0" indent="0" algn="ctr" defTabSz="622300" rtl="0">
            <a:lnSpc>
              <a:spcPct val="90000"/>
            </a:lnSpc>
            <a:spcBef>
              <a:spcPct val="0"/>
            </a:spcBef>
            <a:spcAft>
              <a:spcPct val="35000"/>
            </a:spcAft>
            <a:buNone/>
          </a:pPr>
          <a:r>
            <a:rPr lang="en-GB" sz="1400" b="1" kern="1200" dirty="0"/>
            <a:t>Limitations</a:t>
          </a:r>
        </a:p>
      </dsp:txBody>
      <dsp:txXfrm>
        <a:off x="4329866" y="19105"/>
        <a:ext cx="3798093" cy="403200"/>
      </dsp:txXfrm>
    </dsp:sp>
    <dsp:sp modelId="{33F0647B-86EB-4849-AF48-583A6081C529}">
      <dsp:nvSpPr>
        <dsp:cNvPr id="0" name=""/>
        <dsp:cNvSpPr/>
      </dsp:nvSpPr>
      <dsp:spPr>
        <a:xfrm>
          <a:off x="4329866" y="422305"/>
          <a:ext cx="3798093" cy="1206341"/>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SzPts val="1000"/>
            <a:buFont typeface="Symbol" pitchFamily="2" charset="2"/>
            <a:buChar char=""/>
          </a:pPr>
          <a:r>
            <a:rPr lang="en-PK" sz="1400" kern="1200" dirty="0"/>
            <a:t>Complete wellbeing is hard to measure and deliver with limited resources.</a:t>
          </a:r>
          <a:endParaRPr lang="en-GB" sz="1400" kern="1200" dirty="0"/>
        </a:p>
        <a:p>
          <a:pPr marL="114300" lvl="1" indent="-114300" algn="l" defTabSz="622300">
            <a:lnSpc>
              <a:spcPct val="90000"/>
            </a:lnSpc>
            <a:spcBef>
              <a:spcPct val="0"/>
            </a:spcBef>
            <a:spcAft>
              <a:spcPct val="15000"/>
            </a:spcAft>
            <a:buSzPts val="1000"/>
            <a:buFont typeface="Symbol" pitchFamily="2" charset="2"/>
            <a:buChar char=""/>
          </a:pPr>
          <a:r>
            <a:rPr lang="en-PK" sz="1400" kern="1200" dirty="0"/>
            <a:t>It can widen healthcare’s role into social issues without funding, risking medicalising social problems (Pilgrim, 2015).</a:t>
          </a:r>
        </a:p>
      </dsp:txBody>
      <dsp:txXfrm>
        <a:off x="4329866" y="422305"/>
        <a:ext cx="3798093" cy="12063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CE5DF6-A521-854A-98BA-AF2E982B0639}">
      <dsp:nvSpPr>
        <dsp:cNvPr id="0" name=""/>
        <dsp:cNvSpPr/>
      </dsp:nvSpPr>
      <dsp:spPr>
        <a:xfrm>
          <a:off x="2109701" y="1091"/>
          <a:ext cx="2579446" cy="12897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SzPts val="1000"/>
            <a:buFont typeface="Symbol" pitchFamily="2" charset="2"/>
            <a:buNone/>
          </a:pPr>
          <a:r>
            <a:rPr lang="en-PK" sz="2500" kern="1200"/>
            <a:t>Wellbeing is multidimensional, combining:</a:t>
          </a:r>
          <a:endParaRPr lang="en-GB" sz="2500" kern="1200"/>
        </a:p>
      </dsp:txBody>
      <dsp:txXfrm>
        <a:off x="2147476" y="38866"/>
        <a:ext cx="2503896" cy="1214173"/>
      </dsp:txXfrm>
    </dsp:sp>
    <dsp:sp modelId="{7A6307D5-8D8F-9243-A52F-8A8FD90698A9}">
      <dsp:nvSpPr>
        <dsp:cNvPr id="0" name=""/>
        <dsp:cNvSpPr/>
      </dsp:nvSpPr>
      <dsp:spPr>
        <a:xfrm>
          <a:off x="2367646" y="1290814"/>
          <a:ext cx="257944" cy="967292"/>
        </a:xfrm>
        <a:custGeom>
          <a:avLst/>
          <a:gdLst/>
          <a:ahLst/>
          <a:cxnLst/>
          <a:rect l="0" t="0" r="0" b="0"/>
          <a:pathLst>
            <a:path>
              <a:moveTo>
                <a:pt x="0" y="0"/>
              </a:moveTo>
              <a:lnTo>
                <a:pt x="0" y="967292"/>
              </a:lnTo>
              <a:lnTo>
                <a:pt x="257944" y="96729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969BB56-8E86-2142-8007-E02BEF2FF144}">
      <dsp:nvSpPr>
        <dsp:cNvPr id="0" name=""/>
        <dsp:cNvSpPr/>
      </dsp:nvSpPr>
      <dsp:spPr>
        <a:xfrm>
          <a:off x="2625590" y="1613244"/>
          <a:ext cx="2063556" cy="128972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SzPts val="1000"/>
            <a:buFont typeface="Courier New" panose="02070309020205020404" pitchFamily="49" charset="0"/>
            <a:buNone/>
          </a:pPr>
          <a:r>
            <a:rPr lang="en-PK" sz="1300" kern="1200" dirty="0"/>
            <a:t>Subjective experience (life satisfaction, happiness, anxiety, sense of purpose)</a:t>
          </a:r>
          <a:endParaRPr lang="en-GB" sz="1300" kern="1200" dirty="0"/>
        </a:p>
      </dsp:txBody>
      <dsp:txXfrm>
        <a:off x="2663365" y="1651019"/>
        <a:ext cx="1988006" cy="1214173"/>
      </dsp:txXfrm>
    </dsp:sp>
    <dsp:sp modelId="{F6E49E31-BA61-9449-861B-E7888E517416}">
      <dsp:nvSpPr>
        <dsp:cNvPr id="0" name=""/>
        <dsp:cNvSpPr/>
      </dsp:nvSpPr>
      <dsp:spPr>
        <a:xfrm>
          <a:off x="2367646" y="1290814"/>
          <a:ext cx="257944" cy="2579446"/>
        </a:xfrm>
        <a:custGeom>
          <a:avLst/>
          <a:gdLst/>
          <a:ahLst/>
          <a:cxnLst/>
          <a:rect l="0" t="0" r="0" b="0"/>
          <a:pathLst>
            <a:path>
              <a:moveTo>
                <a:pt x="0" y="0"/>
              </a:moveTo>
              <a:lnTo>
                <a:pt x="0" y="2579446"/>
              </a:lnTo>
              <a:lnTo>
                <a:pt x="257944" y="257944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56EBF98-3F3A-5E45-AAA2-FF244A271E93}">
      <dsp:nvSpPr>
        <dsp:cNvPr id="0" name=""/>
        <dsp:cNvSpPr/>
      </dsp:nvSpPr>
      <dsp:spPr>
        <a:xfrm>
          <a:off x="2625590" y="3225398"/>
          <a:ext cx="2063556" cy="128972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SzPts val="1000"/>
            <a:buFont typeface="Courier New" panose="02070309020205020404" pitchFamily="49" charset="0"/>
            <a:buNone/>
          </a:pPr>
          <a:r>
            <a:rPr lang="en-PK" sz="1300" kern="1200" dirty="0"/>
            <a:t>Objective conditions (income, housing quality, safety, education, relationships, environment) (Livingston, Jackson-Nevels and Reddy, 2022)</a:t>
          </a:r>
          <a:endParaRPr lang="en-GB" sz="1300" kern="1200" dirty="0"/>
        </a:p>
      </dsp:txBody>
      <dsp:txXfrm>
        <a:off x="2663365" y="3263173"/>
        <a:ext cx="1988006" cy="12141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F42FA8-4037-CF48-B66E-287E97D94FD5}">
      <dsp:nvSpPr>
        <dsp:cNvPr id="0" name=""/>
        <dsp:cNvSpPr/>
      </dsp:nvSpPr>
      <dsp:spPr>
        <a:xfrm>
          <a:off x="3181021" y="3722"/>
          <a:ext cx="1765956" cy="44148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Physical</a:t>
          </a:r>
          <a:endParaRPr lang="en-GB" sz="1800" kern="1200" dirty="0"/>
        </a:p>
      </dsp:txBody>
      <dsp:txXfrm>
        <a:off x="3193952" y="16653"/>
        <a:ext cx="1740094" cy="415627"/>
      </dsp:txXfrm>
    </dsp:sp>
    <dsp:sp modelId="{C927E1E2-29C0-8B48-A51E-F01069C8FF96}">
      <dsp:nvSpPr>
        <dsp:cNvPr id="0" name=""/>
        <dsp:cNvSpPr/>
      </dsp:nvSpPr>
      <dsp:spPr>
        <a:xfrm rot="5400000">
          <a:off x="3981220" y="456249"/>
          <a:ext cx="165558" cy="1986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4004399" y="472805"/>
        <a:ext cx="119202" cy="115891"/>
      </dsp:txXfrm>
    </dsp:sp>
    <dsp:sp modelId="{42D8DBED-E7E5-BA4A-82E0-84F58E8884CF}">
      <dsp:nvSpPr>
        <dsp:cNvPr id="0" name=""/>
        <dsp:cNvSpPr/>
      </dsp:nvSpPr>
      <dsp:spPr>
        <a:xfrm>
          <a:off x="3181021" y="665956"/>
          <a:ext cx="1765956" cy="44148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Mental/Psychological</a:t>
          </a:r>
          <a:endParaRPr lang="en-GB" sz="1800" kern="1200" dirty="0"/>
        </a:p>
      </dsp:txBody>
      <dsp:txXfrm>
        <a:off x="3193952" y="678887"/>
        <a:ext cx="1740094" cy="415627"/>
      </dsp:txXfrm>
    </dsp:sp>
    <dsp:sp modelId="{C24E6BCC-9462-E84B-97D5-52042EC5BE7C}">
      <dsp:nvSpPr>
        <dsp:cNvPr id="0" name=""/>
        <dsp:cNvSpPr/>
      </dsp:nvSpPr>
      <dsp:spPr>
        <a:xfrm rot="5400000">
          <a:off x="3981220" y="1118482"/>
          <a:ext cx="165558" cy="1986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4004399" y="1135038"/>
        <a:ext cx="119202" cy="115891"/>
      </dsp:txXfrm>
    </dsp:sp>
    <dsp:sp modelId="{0BE2906E-3BA7-DE44-B097-B9F249602DCE}">
      <dsp:nvSpPr>
        <dsp:cNvPr id="0" name=""/>
        <dsp:cNvSpPr/>
      </dsp:nvSpPr>
      <dsp:spPr>
        <a:xfrm>
          <a:off x="3181021" y="1328190"/>
          <a:ext cx="1765956" cy="44148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Emotional</a:t>
          </a:r>
          <a:endParaRPr lang="en-GB" sz="1800" kern="1200" dirty="0"/>
        </a:p>
      </dsp:txBody>
      <dsp:txXfrm>
        <a:off x="3193952" y="1341121"/>
        <a:ext cx="1740094" cy="415627"/>
      </dsp:txXfrm>
    </dsp:sp>
    <dsp:sp modelId="{6E0130EC-228D-C34C-8BDC-AE00BA45AE21}">
      <dsp:nvSpPr>
        <dsp:cNvPr id="0" name=""/>
        <dsp:cNvSpPr/>
      </dsp:nvSpPr>
      <dsp:spPr>
        <a:xfrm rot="5400000">
          <a:off x="3981220" y="1780716"/>
          <a:ext cx="165558" cy="1986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4004399" y="1797272"/>
        <a:ext cx="119202" cy="115891"/>
      </dsp:txXfrm>
    </dsp:sp>
    <dsp:sp modelId="{E6935B4C-2A10-9042-9752-5D52A9A8325C}">
      <dsp:nvSpPr>
        <dsp:cNvPr id="0" name=""/>
        <dsp:cNvSpPr/>
      </dsp:nvSpPr>
      <dsp:spPr>
        <a:xfrm>
          <a:off x="3181021" y="1990423"/>
          <a:ext cx="1765956" cy="44148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Social/Relational</a:t>
          </a:r>
          <a:endParaRPr lang="en-GB" sz="1800" kern="1200" dirty="0"/>
        </a:p>
      </dsp:txBody>
      <dsp:txXfrm>
        <a:off x="3193952" y="2003354"/>
        <a:ext cx="1740094" cy="415627"/>
      </dsp:txXfrm>
    </dsp:sp>
    <dsp:sp modelId="{FD0EC54C-49E7-0D40-8153-B3E9123CA5B7}">
      <dsp:nvSpPr>
        <dsp:cNvPr id="0" name=""/>
        <dsp:cNvSpPr/>
      </dsp:nvSpPr>
      <dsp:spPr>
        <a:xfrm rot="5400000">
          <a:off x="3981220" y="2442949"/>
          <a:ext cx="165558" cy="1986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4004399" y="2459505"/>
        <a:ext cx="119202" cy="115891"/>
      </dsp:txXfrm>
    </dsp:sp>
    <dsp:sp modelId="{7238D667-06E2-5D4D-B9D4-4C4EFA50F46B}">
      <dsp:nvSpPr>
        <dsp:cNvPr id="0" name=""/>
        <dsp:cNvSpPr/>
      </dsp:nvSpPr>
      <dsp:spPr>
        <a:xfrm>
          <a:off x="3181021" y="2652657"/>
          <a:ext cx="1765956" cy="44148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Spiritual</a:t>
          </a:r>
          <a:endParaRPr lang="en-GB" sz="1800" kern="1200" dirty="0"/>
        </a:p>
      </dsp:txBody>
      <dsp:txXfrm>
        <a:off x="3193952" y="2665588"/>
        <a:ext cx="1740094" cy="415627"/>
      </dsp:txXfrm>
    </dsp:sp>
    <dsp:sp modelId="{986A834F-FC2B-3F49-A035-1842BA4DAE3D}">
      <dsp:nvSpPr>
        <dsp:cNvPr id="0" name=""/>
        <dsp:cNvSpPr/>
      </dsp:nvSpPr>
      <dsp:spPr>
        <a:xfrm rot="5400000">
          <a:off x="3981220" y="3105183"/>
          <a:ext cx="165558" cy="1986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4004399" y="3121739"/>
        <a:ext cx="119202" cy="115891"/>
      </dsp:txXfrm>
    </dsp:sp>
    <dsp:sp modelId="{A844A1D7-E580-FA4B-AAF0-7AAFD2E0FCB5}">
      <dsp:nvSpPr>
        <dsp:cNvPr id="0" name=""/>
        <dsp:cNvSpPr/>
      </dsp:nvSpPr>
      <dsp:spPr>
        <a:xfrm>
          <a:off x="3181021" y="3314890"/>
          <a:ext cx="1765956" cy="44148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Environmental</a:t>
          </a:r>
          <a:endParaRPr lang="en-GB" sz="1800" kern="1200" dirty="0"/>
        </a:p>
      </dsp:txBody>
      <dsp:txXfrm>
        <a:off x="3193952" y="3327821"/>
        <a:ext cx="1740094" cy="415627"/>
      </dsp:txXfrm>
    </dsp:sp>
    <dsp:sp modelId="{AA1B776F-FD2C-9C47-A368-DDAEA2FED619}">
      <dsp:nvSpPr>
        <dsp:cNvPr id="0" name=""/>
        <dsp:cNvSpPr/>
      </dsp:nvSpPr>
      <dsp:spPr>
        <a:xfrm rot="5400000">
          <a:off x="3981220" y="3767417"/>
          <a:ext cx="165558" cy="1986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4004399" y="3783973"/>
        <a:ext cx="119202" cy="115891"/>
      </dsp:txXfrm>
    </dsp:sp>
    <dsp:sp modelId="{490F2085-6065-7C49-97F6-0CF52FABA59D}">
      <dsp:nvSpPr>
        <dsp:cNvPr id="0" name=""/>
        <dsp:cNvSpPr/>
      </dsp:nvSpPr>
      <dsp:spPr>
        <a:xfrm>
          <a:off x="3181021" y="3977124"/>
          <a:ext cx="1765956" cy="44148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Occupational/Work</a:t>
          </a:r>
          <a:endParaRPr lang="en-GB" sz="1800" kern="1200" dirty="0"/>
        </a:p>
      </dsp:txBody>
      <dsp:txXfrm>
        <a:off x="3193952" y="3990055"/>
        <a:ext cx="1740094" cy="415627"/>
      </dsp:txXfrm>
    </dsp:sp>
    <dsp:sp modelId="{F74B3350-1C0E-9644-98F2-F55783F040CB}">
      <dsp:nvSpPr>
        <dsp:cNvPr id="0" name=""/>
        <dsp:cNvSpPr/>
      </dsp:nvSpPr>
      <dsp:spPr>
        <a:xfrm rot="5400000">
          <a:off x="3981220" y="4429650"/>
          <a:ext cx="165558" cy="1986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4004399" y="4446206"/>
        <a:ext cx="119202" cy="115891"/>
      </dsp:txXfrm>
    </dsp:sp>
    <dsp:sp modelId="{892658BC-DA11-BC47-AB3F-8B0CDC934610}">
      <dsp:nvSpPr>
        <dsp:cNvPr id="0" name=""/>
        <dsp:cNvSpPr/>
      </dsp:nvSpPr>
      <dsp:spPr>
        <a:xfrm>
          <a:off x="3181021" y="4639358"/>
          <a:ext cx="1765956" cy="44148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Financial/Economic</a:t>
          </a:r>
          <a:endParaRPr lang="en-GB" sz="1800" kern="1200" dirty="0"/>
        </a:p>
      </dsp:txBody>
      <dsp:txXfrm>
        <a:off x="3193952" y="4652289"/>
        <a:ext cx="1740094" cy="4156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085958-7C5A-43EA-8794-286EB48D1D69}">
      <dsp:nvSpPr>
        <dsp:cNvPr id="0" name=""/>
        <dsp:cNvSpPr/>
      </dsp:nvSpPr>
      <dsp:spPr>
        <a:xfrm>
          <a:off x="0" y="1805"/>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ABE5E609-9075-4E2D-BCB7-178C72490C22}">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3003934-EB2A-4AA0-AA8F-3F7EC7DD414E}">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PK" sz="1900" kern="1200"/>
            <a:t>Health in All Policies embeds health across sectors such as housing, transport and education.</a:t>
          </a:r>
          <a:endParaRPr lang="en-US" sz="1900" kern="1200"/>
        </a:p>
      </dsp:txBody>
      <dsp:txXfrm>
        <a:off x="1057183" y="1805"/>
        <a:ext cx="9458416" cy="915310"/>
      </dsp:txXfrm>
    </dsp:sp>
    <dsp:sp modelId="{2A8C9FF9-934F-4CD8-AB12-3218637AEA4C}">
      <dsp:nvSpPr>
        <dsp:cNvPr id="0" name=""/>
        <dsp:cNvSpPr/>
      </dsp:nvSpPr>
      <dsp:spPr>
        <a:xfrm>
          <a:off x="0" y="1145944"/>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BA66134-183F-40C3-83AF-55C7DF3151DD}">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BDB3428-6D1B-4514-8942-3E818DA08B95}">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PK" sz="1900" kern="1200"/>
            <a:t>Systems thinking shows health outcomes come from connected policies, environments and behaviours.</a:t>
          </a:r>
          <a:endParaRPr lang="en-US" sz="1900" kern="1200"/>
        </a:p>
      </dsp:txBody>
      <dsp:txXfrm>
        <a:off x="1057183" y="1145944"/>
        <a:ext cx="9458416" cy="915310"/>
      </dsp:txXfrm>
    </dsp:sp>
    <dsp:sp modelId="{F67CB561-23AC-4CE7-B2A7-86EAA3A64035}">
      <dsp:nvSpPr>
        <dsp:cNvPr id="0" name=""/>
        <dsp:cNvSpPr/>
      </dsp:nvSpPr>
      <dsp:spPr>
        <a:xfrm>
          <a:off x="0" y="2290082"/>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3AA4DC8D-CBA7-4D57-96DB-679894DF2FC9}">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7A2E48F-7938-4FCA-B022-446810A52C36}">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PK" sz="1900" kern="1200"/>
            <a:t>Strength: tackles root determinants, reducing reliance on downstream treatment.</a:t>
          </a:r>
          <a:endParaRPr lang="en-US" sz="1900" kern="1200"/>
        </a:p>
      </dsp:txBody>
      <dsp:txXfrm>
        <a:off x="1057183" y="2290082"/>
        <a:ext cx="9458416" cy="915310"/>
      </dsp:txXfrm>
    </dsp:sp>
    <dsp:sp modelId="{6BC1C689-8187-415E-8976-A70001B141B8}">
      <dsp:nvSpPr>
        <dsp:cNvPr id="0" name=""/>
        <dsp:cNvSpPr/>
      </dsp:nvSpPr>
      <dsp:spPr>
        <a:xfrm>
          <a:off x="0" y="3434221"/>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27283044-F07D-4800-BDDC-3A30DE548219}">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A1C72A7-9421-46C9-974F-A459F27022BA}">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PK" sz="1900" kern="1200"/>
            <a:t>Limitation: accountability is shared, so incentives can be misaligned across organisations, needs data-sharing and joint budgets, which are inconsistent in practice (Green </a:t>
          </a:r>
          <a:r>
            <a:rPr lang="en-PK" sz="1900" i="1" kern="1200"/>
            <a:t>et al.</a:t>
          </a:r>
          <a:r>
            <a:rPr lang="en-PK" sz="1900" kern="1200"/>
            <a:t>, 2021).</a:t>
          </a:r>
          <a:endParaRPr lang="en-US" sz="1900" kern="1200"/>
        </a:p>
      </dsp:txBody>
      <dsp:txXfrm>
        <a:off x="1057183" y="3434221"/>
        <a:ext cx="9458416" cy="9153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60434-27FC-AD41-AA9D-1B968F8BC8E5}">
      <dsp:nvSpPr>
        <dsp:cNvPr id="0" name=""/>
        <dsp:cNvSpPr/>
      </dsp:nvSpPr>
      <dsp:spPr>
        <a:xfrm>
          <a:off x="2902151" y="0"/>
          <a:ext cx="2329447" cy="2329801"/>
        </a:xfrm>
        <a:prstGeom prst="circularArrow">
          <a:avLst>
            <a:gd name="adj1" fmla="val 10980"/>
            <a:gd name="adj2" fmla="val 1142322"/>
            <a:gd name="adj3" fmla="val 4500000"/>
            <a:gd name="adj4" fmla="val 10800000"/>
            <a:gd name="adj5" fmla="val 125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A1382A-ECD1-5541-B4D3-5B1D45C245A8}">
      <dsp:nvSpPr>
        <dsp:cNvPr id="0" name=""/>
        <dsp:cNvSpPr/>
      </dsp:nvSpPr>
      <dsp:spPr>
        <a:xfrm>
          <a:off x="3417035" y="841129"/>
          <a:ext cx="1294428" cy="6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SzPts val="1000"/>
            <a:buFont typeface="Symbol" pitchFamily="2" charset="2"/>
            <a:buNone/>
          </a:pPr>
          <a:r>
            <a:rPr lang="en-PK" sz="1050" kern="1200" dirty="0"/>
            <a:t>Funding and targets keep organisations in silos, limiting joint budgets and prevention.</a:t>
          </a:r>
          <a:endParaRPr lang="en-GB" sz="1050" kern="1200" dirty="0"/>
        </a:p>
      </dsp:txBody>
      <dsp:txXfrm>
        <a:off x="3417035" y="841129"/>
        <a:ext cx="1294428" cy="647059"/>
      </dsp:txXfrm>
    </dsp:sp>
    <dsp:sp modelId="{397B6ED1-E380-F442-BCC8-FC8FD7BE7F9C}">
      <dsp:nvSpPr>
        <dsp:cNvPr id="0" name=""/>
        <dsp:cNvSpPr/>
      </dsp:nvSpPr>
      <dsp:spPr>
        <a:xfrm>
          <a:off x="2255155" y="1338643"/>
          <a:ext cx="2329447" cy="2329801"/>
        </a:xfrm>
        <a:prstGeom prst="leftCircularArrow">
          <a:avLst>
            <a:gd name="adj1" fmla="val 10980"/>
            <a:gd name="adj2" fmla="val 1142322"/>
            <a:gd name="adj3" fmla="val 6300000"/>
            <a:gd name="adj4" fmla="val 18900000"/>
            <a:gd name="adj5" fmla="val 125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7FF213-6D0B-C84B-9F67-F30B91E9DA38}">
      <dsp:nvSpPr>
        <dsp:cNvPr id="0" name=""/>
        <dsp:cNvSpPr/>
      </dsp:nvSpPr>
      <dsp:spPr>
        <a:xfrm>
          <a:off x="2772664" y="2187516"/>
          <a:ext cx="1294428" cy="6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SzPts val="1000"/>
            <a:buFont typeface="Symbol" pitchFamily="2" charset="2"/>
            <a:buNone/>
          </a:pPr>
          <a:r>
            <a:rPr lang="en-PK" sz="1050" kern="1200" dirty="0"/>
            <a:t>Workforce gaps and uneven local capacity weaken implementation.</a:t>
          </a:r>
        </a:p>
      </dsp:txBody>
      <dsp:txXfrm>
        <a:off x="2772664" y="2187516"/>
        <a:ext cx="1294428" cy="647059"/>
      </dsp:txXfrm>
    </dsp:sp>
    <dsp:sp modelId="{AE0BB784-3F3A-9B4F-BEBB-103334F6D543}">
      <dsp:nvSpPr>
        <dsp:cNvPr id="0" name=""/>
        <dsp:cNvSpPr/>
      </dsp:nvSpPr>
      <dsp:spPr>
        <a:xfrm>
          <a:off x="3067946" y="2837479"/>
          <a:ext cx="2001356" cy="2002158"/>
        </a:xfrm>
        <a:prstGeom prst="blockArc">
          <a:avLst>
            <a:gd name="adj1" fmla="val 13500000"/>
            <a:gd name="adj2" fmla="val 10800000"/>
            <a:gd name="adj3" fmla="val 1274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578A5B-B1E4-2C49-AA51-084A5632CC62}">
      <dsp:nvSpPr>
        <dsp:cNvPr id="0" name=""/>
        <dsp:cNvSpPr/>
      </dsp:nvSpPr>
      <dsp:spPr>
        <a:xfrm>
          <a:off x="3420097" y="3535839"/>
          <a:ext cx="1294428" cy="6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SzPts val="1000"/>
            <a:buFont typeface="Symbol" pitchFamily="2" charset="2"/>
            <a:buNone/>
          </a:pPr>
          <a:r>
            <a:rPr lang="en-PK" sz="1050" kern="1200" dirty="0"/>
            <a:t>Digital-first reforms can increase inequality without inclusion support and non-digital options</a:t>
          </a:r>
        </a:p>
      </dsp:txBody>
      <dsp:txXfrm>
        <a:off x="3420097" y="3535839"/>
        <a:ext cx="1294428" cy="6470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7F81B-E437-AE4D-A90B-EC54C0E2C86D}">
      <dsp:nvSpPr>
        <dsp:cNvPr id="0" name=""/>
        <dsp:cNvSpPr/>
      </dsp:nvSpPr>
      <dsp:spPr>
        <a:xfrm>
          <a:off x="0" y="301507"/>
          <a:ext cx="3286125" cy="197167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Integrated delivery combines clinical care, wellbeing support, and prevention.</a:t>
          </a:r>
          <a:endParaRPr lang="en-US" sz="2100" kern="1200"/>
        </a:p>
      </dsp:txBody>
      <dsp:txXfrm>
        <a:off x="0" y="301507"/>
        <a:ext cx="3286125" cy="1971675"/>
      </dsp:txXfrm>
    </dsp:sp>
    <dsp:sp modelId="{4EDC87D7-AD29-6745-8CC3-BB902903AEC4}">
      <dsp:nvSpPr>
        <dsp:cNvPr id="0" name=""/>
        <dsp:cNvSpPr/>
      </dsp:nvSpPr>
      <dsp:spPr>
        <a:xfrm>
          <a:off x="3614737" y="301507"/>
          <a:ext cx="3286125" cy="1971675"/>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Includes weight management, smoking cessation, social prescribing, and self-management support.</a:t>
          </a:r>
          <a:endParaRPr lang="en-US" sz="2100" kern="1200"/>
        </a:p>
      </dsp:txBody>
      <dsp:txXfrm>
        <a:off x="3614737" y="301507"/>
        <a:ext cx="3286125" cy="1971675"/>
      </dsp:txXfrm>
    </dsp:sp>
    <dsp:sp modelId="{A1DE8084-9EFE-1244-96DA-6E679BB8FE72}">
      <dsp:nvSpPr>
        <dsp:cNvPr id="0" name=""/>
        <dsp:cNvSpPr/>
      </dsp:nvSpPr>
      <dsp:spPr>
        <a:xfrm>
          <a:off x="7229475" y="301507"/>
          <a:ext cx="3286125" cy="1971675"/>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Community partnerships support upstream prevention (local authorities, schools, voluntary sector) (O’Sullivan et al., 2024).</a:t>
          </a:r>
          <a:endParaRPr lang="en-US" sz="2100" kern="1200"/>
        </a:p>
      </dsp:txBody>
      <dsp:txXfrm>
        <a:off x="7229475" y="301507"/>
        <a:ext cx="3286125" cy="1971675"/>
      </dsp:txXfrm>
    </dsp:sp>
    <dsp:sp modelId="{16AB20AB-03EB-F34A-BD0E-87489D6F65E0}">
      <dsp:nvSpPr>
        <dsp:cNvPr id="0" name=""/>
        <dsp:cNvSpPr/>
      </dsp:nvSpPr>
      <dsp:spPr>
        <a:xfrm>
          <a:off x="0" y="2601795"/>
          <a:ext cx="3286125" cy="1971675"/>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Telehealth expands access via remote monitoring, online coaching, and virtual follow-ups.</a:t>
          </a:r>
          <a:endParaRPr lang="en-US" sz="2100" kern="1200"/>
        </a:p>
      </dsp:txBody>
      <dsp:txXfrm>
        <a:off x="0" y="2601795"/>
        <a:ext cx="3286125" cy="1971675"/>
      </dsp:txXfrm>
    </dsp:sp>
    <dsp:sp modelId="{7917FF05-496C-9248-8249-24DEE7111EF7}">
      <dsp:nvSpPr>
        <dsp:cNvPr id="0" name=""/>
        <dsp:cNvSpPr/>
      </dsp:nvSpPr>
      <dsp:spPr>
        <a:xfrm>
          <a:off x="3614737" y="2601795"/>
          <a:ext cx="3286125" cy="1971675"/>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Primary care embeds prevention through risk identification, referral pathways, and behaviour change support.</a:t>
          </a:r>
          <a:endParaRPr lang="en-US" sz="2100" kern="1200"/>
        </a:p>
      </dsp:txBody>
      <dsp:txXfrm>
        <a:off x="3614737" y="2601795"/>
        <a:ext cx="3286125" cy="1971675"/>
      </dsp:txXfrm>
    </dsp:sp>
    <dsp:sp modelId="{2F05AF94-9A56-FC43-A6ED-DD34F042E58A}">
      <dsp:nvSpPr>
        <dsp:cNvPr id="0" name=""/>
        <dsp:cNvSpPr/>
      </dsp:nvSpPr>
      <dsp:spPr>
        <a:xfrm>
          <a:off x="7229475" y="2601795"/>
          <a:ext cx="3286125" cy="197167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Making Every Contact Count uses routine contacts for brief lifestyle and wellbeing advice (NHS England, 2020).</a:t>
          </a:r>
          <a:endParaRPr lang="en-US" sz="2100" kern="1200"/>
        </a:p>
      </dsp:txBody>
      <dsp:txXfrm>
        <a:off x="7229475" y="2601795"/>
        <a:ext cx="3286125" cy="19716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0C239-D077-0646-9C9A-D99E2FC005E0}">
      <dsp:nvSpPr>
        <dsp:cNvPr id="0" name=""/>
        <dsp:cNvSpPr/>
      </dsp:nvSpPr>
      <dsp:spPr>
        <a:xfrm>
          <a:off x="8371" y="507247"/>
          <a:ext cx="2502282" cy="2568015"/>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SzPts val="1000"/>
            <a:buFont typeface="Courier New" panose="02070309020205020404" pitchFamily="49" charset="0"/>
            <a:buNone/>
          </a:pPr>
          <a:r>
            <a:rPr lang="en-PK" sz="1800" b="1" kern="1200" dirty="0"/>
            <a:t>Health:</a:t>
          </a:r>
          <a:r>
            <a:rPr lang="en-PK" sz="1800" kern="1200" dirty="0"/>
            <a:t> targets diet, physical activity and healthy weight to reduce risk of obesity-related long-term conditions. </a:t>
          </a:r>
          <a:endParaRPr lang="en-GB" sz="1800" kern="1200" dirty="0"/>
        </a:p>
      </dsp:txBody>
      <dsp:txXfrm>
        <a:off x="81660" y="580536"/>
        <a:ext cx="2355704" cy="2421437"/>
      </dsp:txXfrm>
    </dsp:sp>
    <dsp:sp modelId="{9EB3FF61-5183-694F-8A81-9B5DB57FC386}">
      <dsp:nvSpPr>
        <dsp:cNvPr id="0" name=""/>
        <dsp:cNvSpPr/>
      </dsp:nvSpPr>
      <dsp:spPr>
        <a:xfrm>
          <a:off x="2760882" y="1480972"/>
          <a:ext cx="530483" cy="620565"/>
        </a:xfrm>
        <a:prstGeom prst="rightArrow">
          <a:avLst>
            <a:gd name="adj1" fmla="val 60000"/>
            <a:gd name="adj2" fmla="val 5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760882" y="1605085"/>
        <a:ext cx="371338" cy="372339"/>
      </dsp:txXfrm>
    </dsp:sp>
    <dsp:sp modelId="{B4EB0B1F-AF4B-7547-B61F-451BFCC68C61}">
      <dsp:nvSpPr>
        <dsp:cNvPr id="0" name=""/>
        <dsp:cNvSpPr/>
      </dsp:nvSpPr>
      <dsp:spPr>
        <a:xfrm>
          <a:off x="3511566" y="507247"/>
          <a:ext cx="2502282" cy="2568015"/>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SzPts val="1000"/>
            <a:buFont typeface="Courier New" panose="02070309020205020404" pitchFamily="49" charset="0"/>
            <a:buNone/>
          </a:pPr>
          <a:r>
            <a:rPr lang="en-PK" sz="1800" b="1" kern="1200" dirty="0"/>
            <a:t>Wellbeing:</a:t>
          </a:r>
          <a:r>
            <a:rPr lang="en-PK" sz="1800" kern="1200" dirty="0"/>
            <a:t> uses positive, family-focused framing and social support mechanisms that can strengthen motivation and everyday functioning. </a:t>
          </a:r>
        </a:p>
      </dsp:txBody>
      <dsp:txXfrm>
        <a:off x="3584855" y="580536"/>
        <a:ext cx="2355704" cy="2421437"/>
      </dsp:txXfrm>
    </dsp:sp>
    <dsp:sp modelId="{B54DB701-7FA1-1B48-BD17-656BEC438D85}">
      <dsp:nvSpPr>
        <dsp:cNvPr id="0" name=""/>
        <dsp:cNvSpPr/>
      </dsp:nvSpPr>
      <dsp:spPr>
        <a:xfrm>
          <a:off x="6264077" y="1480972"/>
          <a:ext cx="530483" cy="620565"/>
        </a:xfrm>
        <a:prstGeom prst="rightArrow">
          <a:avLst>
            <a:gd name="adj1" fmla="val 60000"/>
            <a:gd name="adj2" fmla="val 5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264077" y="1605085"/>
        <a:ext cx="371338" cy="372339"/>
      </dsp:txXfrm>
    </dsp:sp>
    <dsp:sp modelId="{49243A4C-7F04-9C40-B4B1-FA27C5EFA8F6}">
      <dsp:nvSpPr>
        <dsp:cNvPr id="0" name=""/>
        <dsp:cNvSpPr/>
      </dsp:nvSpPr>
      <dsp:spPr>
        <a:xfrm>
          <a:off x="7014761" y="507247"/>
          <a:ext cx="2502282" cy="2568015"/>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SzPts val="1000"/>
            <a:buFont typeface="Courier New" panose="02070309020205020404" pitchFamily="49" charset="0"/>
            <a:buNone/>
          </a:pPr>
          <a:r>
            <a:rPr lang="en-PK" sz="1800" b="1" kern="1200" dirty="0"/>
            <a:t>Sustainable development logic:</a:t>
          </a:r>
          <a:r>
            <a:rPr lang="en-PK" sz="1800" kern="1200" dirty="0"/>
            <a:t> prevention aims to reduce future disease burden and protect long-term service capacity (aligned with SDG 3 priorities) (Public Health England, 2017). </a:t>
          </a:r>
        </a:p>
      </dsp:txBody>
      <dsp:txXfrm>
        <a:off x="7088050" y="580536"/>
        <a:ext cx="2355704" cy="242143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0C239-D077-0646-9C9A-D99E2FC005E0}">
      <dsp:nvSpPr>
        <dsp:cNvPr id="0" name=""/>
        <dsp:cNvSpPr/>
      </dsp:nvSpPr>
      <dsp:spPr>
        <a:xfrm>
          <a:off x="8371" y="125673"/>
          <a:ext cx="2502282" cy="3331163"/>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SzPts val="1000"/>
            <a:buFont typeface="Courier New" panose="02070309020205020404" pitchFamily="49" charset="0"/>
            <a:buNone/>
          </a:pPr>
          <a:r>
            <a:rPr lang="en-GB" sz="1800" b="1" kern="1200" dirty="0"/>
            <a:t>Change4Life (2009)</a:t>
          </a:r>
          <a:r>
            <a:rPr lang="en-GB" sz="1800" kern="1200" dirty="0"/>
            <a:t> was a national behaviour-change campaign encouraging families to improve diet and physical activity through practical small changes, delivered via mass media and community/NHS partners (Wrieden and Levy, 2016).</a:t>
          </a:r>
        </a:p>
      </dsp:txBody>
      <dsp:txXfrm>
        <a:off x="81660" y="198962"/>
        <a:ext cx="2355704" cy="3184585"/>
      </dsp:txXfrm>
    </dsp:sp>
    <dsp:sp modelId="{9EB3FF61-5183-694F-8A81-9B5DB57FC386}">
      <dsp:nvSpPr>
        <dsp:cNvPr id="0" name=""/>
        <dsp:cNvSpPr/>
      </dsp:nvSpPr>
      <dsp:spPr>
        <a:xfrm>
          <a:off x="2760882" y="1480972"/>
          <a:ext cx="530483" cy="620565"/>
        </a:xfrm>
        <a:prstGeom prst="rightArrow">
          <a:avLst>
            <a:gd name="adj1" fmla="val 60000"/>
            <a:gd name="adj2" fmla="val 5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760882" y="1605085"/>
        <a:ext cx="371338" cy="372339"/>
      </dsp:txXfrm>
    </dsp:sp>
    <dsp:sp modelId="{7E7E3042-8387-284C-9A71-93F051A9A32B}">
      <dsp:nvSpPr>
        <dsp:cNvPr id="0" name=""/>
        <dsp:cNvSpPr/>
      </dsp:nvSpPr>
      <dsp:spPr>
        <a:xfrm>
          <a:off x="3511566" y="125673"/>
          <a:ext cx="2502282" cy="3331163"/>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It provided </a:t>
          </a:r>
          <a:r>
            <a:rPr lang="en-GB" sz="1800" b="1" kern="1200" dirty="0"/>
            <a:t>simple tools and prompts</a:t>
          </a:r>
          <a:r>
            <a:rPr lang="en-GB" sz="1800" kern="1200" dirty="0"/>
            <a:t> (for example smart swaps messaging and family-friendly resources, including digital/app-based support) to make healthier choices easier.</a:t>
          </a:r>
        </a:p>
      </dsp:txBody>
      <dsp:txXfrm>
        <a:off x="3584855" y="198962"/>
        <a:ext cx="2355704" cy="3184585"/>
      </dsp:txXfrm>
    </dsp:sp>
    <dsp:sp modelId="{FCB4D83B-5FFB-3D4D-AE60-61E598A59FF3}">
      <dsp:nvSpPr>
        <dsp:cNvPr id="0" name=""/>
        <dsp:cNvSpPr/>
      </dsp:nvSpPr>
      <dsp:spPr>
        <a:xfrm>
          <a:off x="6264077" y="1480972"/>
          <a:ext cx="530483" cy="620565"/>
        </a:xfrm>
        <a:prstGeom prst="rightArrow">
          <a:avLst>
            <a:gd name="adj1" fmla="val 60000"/>
            <a:gd name="adj2" fmla="val 5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6264077" y="1605085"/>
        <a:ext cx="371338" cy="372339"/>
      </dsp:txXfrm>
    </dsp:sp>
    <dsp:sp modelId="{99F66FE0-4304-824C-B216-269107A4D115}">
      <dsp:nvSpPr>
        <dsp:cNvPr id="0" name=""/>
        <dsp:cNvSpPr/>
      </dsp:nvSpPr>
      <dsp:spPr>
        <a:xfrm>
          <a:off x="7014761" y="125673"/>
          <a:ext cx="2502282" cy="3331163"/>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More recently, Change4Life content has been </a:t>
          </a:r>
          <a:r>
            <a:rPr lang="en-GB" sz="1800" b="1" kern="1200" dirty="0"/>
            <a:t>absorbed into NHS Better Health – Healthier Families</a:t>
          </a:r>
          <a:r>
            <a:rPr lang="en-GB" sz="1800" kern="1200" dirty="0"/>
            <a:t>, continuing the same prevention focus through updated online guidance, swaps, recipes, and activity ideas (Wrieden and Levy, 2016).</a:t>
          </a:r>
        </a:p>
      </dsp:txBody>
      <dsp:txXfrm>
        <a:off x="7088050" y="198962"/>
        <a:ext cx="2355704" cy="318458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FDD8B-D8D9-2043-AE98-520954ADCC8D}">
      <dsp:nvSpPr>
        <dsp:cNvPr id="0" name=""/>
        <dsp:cNvSpPr/>
      </dsp:nvSpPr>
      <dsp:spPr>
        <a:xfrm rot="16200000">
          <a:off x="168324" y="-168324"/>
          <a:ext cx="2323741" cy="2660389"/>
        </a:xfrm>
        <a:prstGeom prst="round1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PK" sz="1500" b="1" kern="1200" dirty="0"/>
            <a:t>Perceived susceptibility and severity:</a:t>
          </a:r>
          <a:r>
            <a:rPr lang="en-PK" sz="1500" kern="1200" dirty="0"/>
            <a:t> obesity prevention messaging signals health risks to prompt attention and motivation. </a:t>
          </a:r>
          <a:endParaRPr lang="en-GB" sz="1500" kern="1200" dirty="0"/>
        </a:p>
      </dsp:txBody>
      <dsp:txXfrm rot="5400000">
        <a:off x="-1" y="1"/>
        <a:ext cx="2660389" cy="1742805"/>
      </dsp:txXfrm>
    </dsp:sp>
    <dsp:sp modelId="{0374703A-D085-644F-9C28-123B610C3A42}">
      <dsp:nvSpPr>
        <dsp:cNvPr id="0" name=""/>
        <dsp:cNvSpPr/>
      </dsp:nvSpPr>
      <dsp:spPr>
        <a:xfrm>
          <a:off x="2660389" y="0"/>
          <a:ext cx="2660389" cy="2323741"/>
        </a:xfrm>
        <a:prstGeom prst="round1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PK" sz="1500" b="1" kern="1200" dirty="0"/>
            <a:t>Perceived benefits:</a:t>
          </a:r>
          <a:r>
            <a:rPr lang="en-PK" sz="1500" kern="1200" dirty="0"/>
            <a:t> promotes achievable gains (small swaps, more movement) to make behaviour change feel worthwhile. </a:t>
          </a:r>
        </a:p>
      </dsp:txBody>
      <dsp:txXfrm>
        <a:off x="2660389" y="0"/>
        <a:ext cx="2660389" cy="1742805"/>
      </dsp:txXfrm>
    </dsp:sp>
    <dsp:sp modelId="{7EE5B888-33A4-B04F-9EB9-3415E7780969}">
      <dsp:nvSpPr>
        <dsp:cNvPr id="0" name=""/>
        <dsp:cNvSpPr/>
      </dsp:nvSpPr>
      <dsp:spPr>
        <a:xfrm rot="10800000">
          <a:off x="0" y="2323741"/>
          <a:ext cx="2660389" cy="2323741"/>
        </a:xfrm>
        <a:prstGeom prst="round1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PK" sz="1500" b="1" kern="1200"/>
            <a:t>Perceived barriers:</a:t>
          </a:r>
          <a:r>
            <a:rPr lang="en-PK" sz="1500" kern="1200"/>
            <a:t> common constraints include cost, time, local environment and competing priorities; these can reduce sustained change if not addressed structurally. </a:t>
          </a:r>
          <a:endParaRPr lang="en-PK" sz="1500" kern="1200" dirty="0"/>
        </a:p>
      </dsp:txBody>
      <dsp:txXfrm rot="10800000">
        <a:off x="0" y="2904676"/>
        <a:ext cx="2660389" cy="1742805"/>
      </dsp:txXfrm>
    </dsp:sp>
    <dsp:sp modelId="{9620BD9A-AB8B-F343-95B0-285FB1527BAB}">
      <dsp:nvSpPr>
        <dsp:cNvPr id="0" name=""/>
        <dsp:cNvSpPr/>
      </dsp:nvSpPr>
      <dsp:spPr>
        <a:xfrm rot="5400000">
          <a:off x="2828713" y="2155416"/>
          <a:ext cx="2323741" cy="2660389"/>
        </a:xfrm>
        <a:prstGeom prst="round1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PK" sz="1500" b="1" kern="1200" dirty="0"/>
            <a:t>Cues to action and self-efficacy:</a:t>
          </a:r>
          <a:r>
            <a:rPr lang="en-PK" sz="1500" kern="1200" dirty="0"/>
            <a:t> prompts, tools and practical guidance support action, but effects depend on reach and real-world feasibility (Green, Murphy and Gryboski, 2020). </a:t>
          </a:r>
        </a:p>
      </dsp:txBody>
      <dsp:txXfrm rot="-5400000">
        <a:off x="2660388" y="2904676"/>
        <a:ext cx="2660389" cy="1742805"/>
      </dsp:txXfrm>
    </dsp:sp>
    <dsp:sp modelId="{6E2C8CF2-593D-9C44-A0D2-9A41210BCB94}">
      <dsp:nvSpPr>
        <dsp:cNvPr id="0" name=""/>
        <dsp:cNvSpPr/>
      </dsp:nvSpPr>
      <dsp:spPr>
        <a:xfrm>
          <a:off x="1862272" y="1742805"/>
          <a:ext cx="1596233" cy="1161870"/>
        </a:xfrm>
        <a:prstGeom prst="roundRect">
          <a:avLst/>
        </a:prstGeom>
        <a:gradFill rotWithShape="0">
          <a:gsLst>
            <a:gs pos="0">
              <a:schemeClr val="accent2">
                <a:tint val="40000"/>
                <a:hueOff val="0"/>
                <a:satOff val="0"/>
                <a:lumOff val="0"/>
                <a:alphaOff val="0"/>
                <a:lumMod val="110000"/>
                <a:satMod val="105000"/>
                <a:tint val="67000"/>
              </a:schemeClr>
            </a:gs>
            <a:gs pos="50000">
              <a:schemeClr val="accent2">
                <a:tint val="40000"/>
                <a:hueOff val="0"/>
                <a:satOff val="0"/>
                <a:lumOff val="0"/>
                <a:alphaOff val="0"/>
                <a:lumMod val="105000"/>
                <a:satMod val="103000"/>
                <a:tint val="73000"/>
              </a:schemeClr>
            </a:gs>
            <a:gs pos="100000">
              <a:schemeClr val="accent2">
                <a:tint val="40000"/>
                <a:hueOff val="0"/>
                <a:satOff val="0"/>
                <a:lumOff val="0"/>
                <a:alphaOff val="0"/>
                <a:lumMod val="105000"/>
                <a:satMod val="109000"/>
                <a:tint val="81000"/>
              </a:schemeClr>
            </a:gs>
          </a:gsLst>
          <a:lin ang="5400000" scaled="0"/>
        </a:gradFill>
        <a:ln w="12700" cap="flat" cmpd="sng" algn="ctr">
          <a:solidFill>
            <a:schemeClr val="lt1">
              <a:hueOff val="0"/>
              <a:satOff val="0"/>
              <a:lumOff val="0"/>
              <a:alphaOff val="0"/>
            </a:schemeClr>
          </a:solidFill>
          <a:prstDash val="solid"/>
          <a:miter lim="800000"/>
        </a:ln>
        <a:effectLst/>
        <a:scene3d>
          <a:camera prst="orthographicFront"/>
          <a:lightRig rig="flat" dir="t"/>
        </a:scene3d>
        <a:sp3d prstMaterial="dkEdge">
          <a:bevelT w="8200" h="38100"/>
        </a:sp3d>
      </dsp:spPr>
      <dsp:style>
        <a:lnRef idx="1">
          <a:scrgbClr r="0" g="0" b="0"/>
        </a:lnRef>
        <a:fillRef idx="2">
          <a:scrgbClr r="0" g="0" b="0"/>
        </a:fillRef>
        <a:effectRef idx="1">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Health Belief Model</a:t>
          </a:r>
        </a:p>
      </dsp:txBody>
      <dsp:txXfrm>
        <a:off x="1918990" y="1799523"/>
        <a:ext cx="1482797" cy="104843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F865B-8ADA-4658-872C-E777911BE709}">
      <dsp:nvSpPr>
        <dsp:cNvPr id="0" name=""/>
        <dsp:cNvSpPr/>
      </dsp:nvSpPr>
      <dsp:spPr>
        <a:xfrm>
          <a:off x="82613" y="92113"/>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69E98E-5B2C-4BB1-9899-10DB84D3AD49}">
      <dsp:nvSpPr>
        <dsp:cNvPr id="0" name=""/>
        <dsp:cNvSpPr/>
      </dsp:nvSpPr>
      <dsp:spPr>
        <a:xfrm>
          <a:off x="271034" y="280535"/>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A686E2-B79C-4906-8BA4-2FE7F0CA0362}">
      <dsp:nvSpPr>
        <dsp:cNvPr id="0" name=""/>
        <dsp:cNvSpPr/>
      </dsp:nvSpPr>
      <dsp:spPr>
        <a:xfrm>
          <a:off x="1172126" y="9211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PK" sz="1100" b="1" kern="1200"/>
            <a:t>HBM planning link:</a:t>
          </a:r>
          <a:r>
            <a:rPr lang="en-PK" sz="1100" kern="1200"/>
            <a:t> Built </a:t>
          </a:r>
          <a:r>
            <a:rPr lang="en-PK" sz="1100" b="1" kern="1200"/>
            <a:t>cues to action</a:t>
          </a:r>
          <a:r>
            <a:rPr lang="en-PK" sz="1100" kern="1200"/>
            <a:t> (national branding, repeated prompts) to raise awareness and trigger behaviour change.</a:t>
          </a:r>
          <a:endParaRPr lang="en-US" sz="1100" kern="1200"/>
        </a:p>
      </dsp:txBody>
      <dsp:txXfrm>
        <a:off x="1172126" y="92113"/>
        <a:ext cx="2114937" cy="897246"/>
      </dsp:txXfrm>
    </dsp:sp>
    <dsp:sp modelId="{F95681EB-C63A-408C-8548-55A87260D390}">
      <dsp:nvSpPr>
        <dsp:cNvPr id="0" name=""/>
        <dsp:cNvSpPr/>
      </dsp:nvSpPr>
      <dsp:spPr>
        <a:xfrm>
          <a:off x="3655575" y="92113"/>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FA59B6-69CB-443C-A1DB-361F2A29A8E2}">
      <dsp:nvSpPr>
        <dsp:cNvPr id="0" name=""/>
        <dsp:cNvSpPr/>
      </dsp:nvSpPr>
      <dsp:spPr>
        <a:xfrm>
          <a:off x="3843996" y="280535"/>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E1E132-7E1A-4652-977D-5F57DA3CF841}">
      <dsp:nvSpPr>
        <dsp:cNvPr id="0" name=""/>
        <dsp:cNvSpPr/>
      </dsp:nvSpPr>
      <dsp:spPr>
        <a:xfrm>
          <a:off x="4745088" y="33275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PK" sz="1100" b="1" kern="1200" dirty="0"/>
            <a:t>Quantitative success</a:t>
          </a:r>
          <a:r>
            <a:rPr lang="en-PK" sz="1100" b="0" kern="1200" dirty="0"/>
            <a:t>: Reach (opportunity to see): 99% of targeted families in year 1, Sign-ups: 413,466 families joined in the first 12 months, Total responses: 1,992,456 responses in year 1, Self-reported behaviour change: “Three in 10 mothers who were aware… claim to have made a change… equates to over one million mothers.” </a:t>
          </a:r>
          <a:r>
            <a:rPr lang="en-GB" sz="1100" b="0" kern="1200" dirty="0"/>
            <a:t>(NSMC, 2020)</a:t>
          </a:r>
          <a:r>
            <a:rPr lang="en-PK" sz="1100" b="0" kern="1200" dirty="0"/>
            <a:t>.</a:t>
          </a:r>
          <a:endParaRPr lang="en-US" sz="1100" b="0" kern="1200" dirty="0"/>
        </a:p>
      </dsp:txBody>
      <dsp:txXfrm>
        <a:off x="4745088" y="332755"/>
        <a:ext cx="2114937" cy="897246"/>
      </dsp:txXfrm>
    </dsp:sp>
    <dsp:sp modelId="{98B56438-F319-414F-9395-BF64C5023BDE}">
      <dsp:nvSpPr>
        <dsp:cNvPr id="0" name=""/>
        <dsp:cNvSpPr/>
      </dsp:nvSpPr>
      <dsp:spPr>
        <a:xfrm>
          <a:off x="7228536" y="92113"/>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79FE65-7D95-4242-944D-416517F2F82F}">
      <dsp:nvSpPr>
        <dsp:cNvPr id="0" name=""/>
        <dsp:cNvSpPr/>
      </dsp:nvSpPr>
      <dsp:spPr>
        <a:xfrm>
          <a:off x="7416958" y="280535"/>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7B3393-7DE9-491D-AA7A-8F221BB671ED}">
      <dsp:nvSpPr>
        <dsp:cNvPr id="0" name=""/>
        <dsp:cNvSpPr/>
      </dsp:nvSpPr>
      <dsp:spPr>
        <a:xfrm>
          <a:off x="8318049" y="92113"/>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PK" sz="1100" b="1" kern="1200"/>
            <a:t>Quantitative challenge:</a:t>
          </a:r>
          <a:r>
            <a:rPr lang="en-PK" sz="1100" kern="1200"/>
            <a:t> Behaviour and attitude change was </a:t>
          </a:r>
          <a:r>
            <a:rPr lang="en-PK" sz="1100" b="1" kern="1200"/>
            <a:t>modest</a:t>
          </a:r>
          <a:r>
            <a:rPr lang="en-PK" sz="1100" kern="1200"/>
            <a:t>, suggesting awareness alone does not shift </a:t>
          </a:r>
          <a:r>
            <a:rPr lang="en-PK" sz="1100" b="1" kern="1200"/>
            <a:t>perceived barriers</a:t>
          </a:r>
          <a:r>
            <a:rPr lang="en-PK" sz="1100" kern="1200"/>
            <a:t> or sustain action.</a:t>
          </a:r>
          <a:endParaRPr lang="en-US" sz="1100" kern="1200"/>
        </a:p>
      </dsp:txBody>
      <dsp:txXfrm>
        <a:off x="8318049" y="92113"/>
        <a:ext cx="2114937" cy="897246"/>
      </dsp:txXfrm>
    </dsp:sp>
    <dsp:sp modelId="{39FA2323-129F-481A-A6C6-1211E51E3A28}">
      <dsp:nvSpPr>
        <dsp:cNvPr id="0" name=""/>
        <dsp:cNvSpPr/>
      </dsp:nvSpPr>
      <dsp:spPr>
        <a:xfrm>
          <a:off x="82613" y="1730139"/>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B3878-2693-4CCC-8687-BA445D98C309}">
      <dsp:nvSpPr>
        <dsp:cNvPr id="0" name=""/>
        <dsp:cNvSpPr/>
      </dsp:nvSpPr>
      <dsp:spPr>
        <a:xfrm>
          <a:off x="271034" y="1918560"/>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71FCFE-0C06-436A-9A1A-935057C58CD2}">
      <dsp:nvSpPr>
        <dsp:cNvPr id="0" name=""/>
        <dsp:cNvSpPr/>
      </dsp:nvSpPr>
      <dsp:spPr>
        <a:xfrm>
          <a:off x="1172126"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PK" sz="1100" b="1" kern="1200"/>
            <a:t>HBM planning link:</a:t>
          </a:r>
          <a:r>
            <a:rPr lang="en-PK" sz="1100" kern="1200"/>
            <a:t> Retail element reduced </a:t>
          </a:r>
          <a:r>
            <a:rPr lang="en-PK" sz="1100" b="1" kern="1200"/>
            <a:t>perceived barriers</a:t>
          </a:r>
          <a:r>
            <a:rPr lang="en-PK" sz="1100" kern="1200"/>
            <a:t> (availability and convenience of healthier options).</a:t>
          </a:r>
          <a:endParaRPr lang="en-US" sz="1100" kern="1200"/>
        </a:p>
      </dsp:txBody>
      <dsp:txXfrm>
        <a:off x="1172126" y="1730139"/>
        <a:ext cx="2114937" cy="897246"/>
      </dsp:txXfrm>
    </dsp:sp>
    <dsp:sp modelId="{9BD5CCDD-102B-446E-B943-B106920AC55F}">
      <dsp:nvSpPr>
        <dsp:cNvPr id="0" name=""/>
        <dsp:cNvSpPr/>
      </dsp:nvSpPr>
      <dsp:spPr>
        <a:xfrm>
          <a:off x="3639532" y="2399986"/>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D69832-21B9-4E36-9BAF-200D9F2D81ED}">
      <dsp:nvSpPr>
        <dsp:cNvPr id="0" name=""/>
        <dsp:cNvSpPr/>
      </dsp:nvSpPr>
      <dsp:spPr>
        <a:xfrm>
          <a:off x="3827952" y="2544277"/>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8F3130-3CF8-4EA0-8714-329086F9B239}">
      <dsp:nvSpPr>
        <dsp:cNvPr id="0" name=""/>
        <dsp:cNvSpPr/>
      </dsp:nvSpPr>
      <dsp:spPr>
        <a:xfrm>
          <a:off x="4793223" y="239998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PK" sz="1100" b="1" kern="1200" dirty="0"/>
            <a:t>Success:</a:t>
          </a:r>
          <a:r>
            <a:rPr lang="en-PK" sz="1100" kern="1200" dirty="0"/>
            <a:t> </a:t>
          </a:r>
          <a:r>
            <a:rPr lang="en-PK" sz="1100" b="0" kern="1200" dirty="0"/>
            <a:t>Fruit/veg sales increases ranged 6%–480%, with average increase 143% (development stores), Customer-reported change: 15–20% said they were buying a little more or a lot more fruit/veg  </a:t>
          </a:r>
          <a:r>
            <a:rPr lang="en-GB" sz="1100" kern="1200" dirty="0"/>
            <a:t>(Department of Health, 2020)</a:t>
          </a:r>
          <a:endParaRPr lang="en-US" sz="1100" b="0" kern="1200" dirty="0"/>
        </a:p>
      </dsp:txBody>
      <dsp:txXfrm>
        <a:off x="4793223" y="2399986"/>
        <a:ext cx="2114937" cy="897246"/>
      </dsp:txXfrm>
    </dsp:sp>
    <dsp:sp modelId="{045A5563-3F4A-4D43-A38F-D4462753300F}">
      <dsp:nvSpPr>
        <dsp:cNvPr id="0" name=""/>
        <dsp:cNvSpPr/>
      </dsp:nvSpPr>
      <dsp:spPr>
        <a:xfrm>
          <a:off x="7228536" y="1730139"/>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17A36B-BD1E-4725-9D64-34D9B207CFB1}">
      <dsp:nvSpPr>
        <dsp:cNvPr id="0" name=""/>
        <dsp:cNvSpPr/>
      </dsp:nvSpPr>
      <dsp:spPr>
        <a:xfrm>
          <a:off x="7416958" y="1918560"/>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E01ADE-0AB4-4A94-A6BE-01CE943A56E4}">
      <dsp:nvSpPr>
        <dsp:cNvPr id="0" name=""/>
        <dsp:cNvSpPr/>
      </dsp:nvSpPr>
      <dsp:spPr>
        <a:xfrm>
          <a:off x="8318049" y="173013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PK" sz="1100" b="1" kern="1200"/>
            <a:t>Qualitative challenge:</a:t>
          </a:r>
          <a:r>
            <a:rPr lang="en-PK" sz="1100" kern="1200"/>
            <a:t> Low visibility and wallpaper effect weakened </a:t>
          </a:r>
          <a:r>
            <a:rPr lang="en-PK" sz="1100" b="1" kern="1200"/>
            <a:t>cues to action</a:t>
          </a:r>
          <a:r>
            <a:rPr lang="en-PK" sz="1100" kern="1200"/>
            <a:t> in real settings.</a:t>
          </a:r>
          <a:endParaRPr lang="en-US" sz="1100" kern="1200"/>
        </a:p>
      </dsp:txBody>
      <dsp:txXfrm>
        <a:off x="8318049" y="1730139"/>
        <a:ext cx="2114937" cy="897246"/>
      </dsp:txXfrm>
    </dsp:sp>
    <dsp:sp modelId="{33D5F90A-9F1E-4B4A-AFE5-88E3D4BA5CDF}">
      <dsp:nvSpPr>
        <dsp:cNvPr id="0" name=""/>
        <dsp:cNvSpPr/>
      </dsp:nvSpPr>
      <dsp:spPr>
        <a:xfrm>
          <a:off x="82613" y="3368164"/>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0AE336-174C-4C38-A08D-B78384C2FFF2}">
      <dsp:nvSpPr>
        <dsp:cNvPr id="0" name=""/>
        <dsp:cNvSpPr/>
      </dsp:nvSpPr>
      <dsp:spPr>
        <a:xfrm>
          <a:off x="271034" y="3556585"/>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AD1555-7132-4D06-AB4B-AB84C75FC6C1}">
      <dsp:nvSpPr>
        <dsp:cNvPr id="0" name=""/>
        <dsp:cNvSpPr/>
      </dsp:nvSpPr>
      <dsp:spPr>
        <a:xfrm>
          <a:off x="1172126" y="3368164"/>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PK" sz="1100" b="1" kern="1200"/>
            <a:t>Qualitative insight:</a:t>
          </a:r>
          <a:r>
            <a:rPr lang="en-PK" sz="1100" kern="1200"/>
            <a:t> Parents liked messaging (</a:t>
          </a:r>
          <a:r>
            <a:rPr lang="en-PK" sz="1100" b="1" kern="1200"/>
            <a:t>perceived benefits</a:t>
          </a:r>
          <a:r>
            <a:rPr lang="en-PK" sz="1100" kern="1200"/>
            <a:t>), but asked for better labelling and healthier availability, indicating barriers in the food environment still limit change (Croker, Lucas and Wardle, 2012; Eastwood and Miller, 2025 </a:t>
          </a:r>
          <a:endParaRPr lang="en-US" sz="1100" kern="1200"/>
        </a:p>
      </dsp:txBody>
      <dsp:txXfrm>
        <a:off x="1172126" y="3368164"/>
        <a:ext cx="2114937" cy="89724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AFA55-F5C4-8C4A-A0CE-18C68E5BBD3A}">
      <dsp:nvSpPr>
        <dsp:cNvPr id="0" name=""/>
        <dsp:cNvSpPr/>
      </dsp:nvSpPr>
      <dsp:spPr>
        <a:xfrm>
          <a:off x="880578" y="337377"/>
          <a:ext cx="700355" cy="7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AA3E8A22-3DE1-D94D-9238-DD69D3E8995D}">
      <dsp:nvSpPr>
        <dsp:cNvPr id="0" name=""/>
        <dsp:cNvSpPr/>
      </dsp:nvSpPr>
      <dsp:spPr>
        <a:xfrm>
          <a:off x="1622955" y="278583"/>
          <a:ext cx="80540" cy="151276"/>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B8AEF9F-F202-1A49-9CF4-DB901C76FAE6}">
      <dsp:nvSpPr>
        <dsp:cNvPr id="0" name=""/>
        <dsp:cNvSpPr/>
      </dsp:nvSpPr>
      <dsp:spPr>
        <a:xfrm>
          <a:off x="455621" y="0"/>
          <a:ext cx="674826" cy="674826"/>
        </a:xfrm>
        <a:prstGeom prst="ellips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6187" tIns="26187" rIns="26187" bIns="26187" numCol="1" spcCol="1270" anchor="ctr" anchorCtr="0">
          <a:noAutofit/>
        </a:bodyPr>
        <a:lstStyle/>
        <a:p>
          <a:pPr marL="0" lvl="0" indent="0" algn="ctr" defTabSz="1333500">
            <a:lnSpc>
              <a:spcPct val="90000"/>
            </a:lnSpc>
            <a:spcBef>
              <a:spcPct val="0"/>
            </a:spcBef>
            <a:spcAft>
              <a:spcPct val="35000"/>
            </a:spcAft>
            <a:buNone/>
          </a:pPr>
          <a:r>
            <a:rPr lang="en-US" sz="3000" kern="1200"/>
            <a:t>1</a:t>
          </a:r>
        </a:p>
      </dsp:txBody>
      <dsp:txXfrm>
        <a:off x="554447" y="98826"/>
        <a:ext cx="477174" cy="477174"/>
      </dsp:txXfrm>
    </dsp:sp>
    <dsp:sp modelId="{7C69A940-5C9C-044B-8B7D-60FF1D78BFDD}">
      <dsp:nvSpPr>
        <dsp:cNvPr id="0" name=""/>
        <dsp:cNvSpPr/>
      </dsp:nvSpPr>
      <dsp:spPr>
        <a:xfrm>
          <a:off x="5134" y="840426"/>
          <a:ext cx="1575799" cy="1907536"/>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4301" tIns="165100" rIns="124301" bIns="165100" numCol="1" spcCol="1270" anchor="t" anchorCtr="0">
          <a:noAutofit/>
        </a:bodyPr>
        <a:lstStyle/>
        <a:p>
          <a:pPr marL="0" lvl="0" indent="0" algn="l" defTabSz="488950" rtl="0">
            <a:lnSpc>
              <a:spcPct val="90000"/>
            </a:lnSpc>
            <a:spcBef>
              <a:spcPct val="0"/>
            </a:spcBef>
            <a:spcAft>
              <a:spcPct val="35000"/>
            </a:spcAft>
            <a:buNone/>
          </a:pPr>
          <a:r>
            <a:rPr lang="en-PK" sz="1100" kern="1200" dirty="0"/>
            <a:t>Screening and GP contact raise perceived susceptibility (high risk).</a:t>
          </a:r>
          <a:endParaRPr lang="en-US" sz="1100" kern="1200" dirty="0"/>
        </a:p>
      </dsp:txBody>
      <dsp:txXfrm>
        <a:off x="5134" y="1155586"/>
        <a:ext cx="1575799" cy="1592376"/>
      </dsp:txXfrm>
    </dsp:sp>
    <dsp:sp modelId="{5A87C516-1A13-084B-A7DA-9F8E1FD8A3DD}">
      <dsp:nvSpPr>
        <dsp:cNvPr id="0" name=""/>
        <dsp:cNvSpPr/>
      </dsp:nvSpPr>
      <dsp:spPr>
        <a:xfrm>
          <a:off x="1756023" y="337377"/>
          <a:ext cx="1575799"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128568C-917C-2746-8993-1F6B58287476}">
      <dsp:nvSpPr>
        <dsp:cNvPr id="0" name=""/>
        <dsp:cNvSpPr/>
      </dsp:nvSpPr>
      <dsp:spPr>
        <a:xfrm>
          <a:off x="3373843" y="278583"/>
          <a:ext cx="80540" cy="151276"/>
        </a:xfrm>
        <a:prstGeom prst="chevron">
          <a:avLst>
            <a:gd name="adj" fmla="val 9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1523B6E-9AE7-CB41-BF35-EF64EF2B5907}">
      <dsp:nvSpPr>
        <dsp:cNvPr id="0" name=""/>
        <dsp:cNvSpPr/>
      </dsp:nvSpPr>
      <dsp:spPr>
        <a:xfrm>
          <a:off x="2206509" y="0"/>
          <a:ext cx="674826" cy="674826"/>
        </a:xfrm>
        <a:prstGeom prst="ellipse">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6187" tIns="26187" rIns="26187" bIns="26187" numCol="1" spcCol="1270" anchor="ctr" anchorCtr="0">
          <a:noAutofit/>
        </a:bodyPr>
        <a:lstStyle/>
        <a:p>
          <a:pPr marL="0" lvl="0" indent="0" algn="ctr" defTabSz="1333500">
            <a:lnSpc>
              <a:spcPct val="90000"/>
            </a:lnSpc>
            <a:spcBef>
              <a:spcPct val="0"/>
            </a:spcBef>
            <a:spcAft>
              <a:spcPct val="35000"/>
            </a:spcAft>
            <a:buNone/>
          </a:pPr>
          <a:r>
            <a:rPr lang="en-US" sz="3000" kern="1200"/>
            <a:t>2</a:t>
          </a:r>
        </a:p>
      </dsp:txBody>
      <dsp:txXfrm>
        <a:off x="2305335" y="98826"/>
        <a:ext cx="477174" cy="477174"/>
      </dsp:txXfrm>
    </dsp:sp>
    <dsp:sp modelId="{220BEB6F-F7C3-6645-A3B4-7755879A88AA}">
      <dsp:nvSpPr>
        <dsp:cNvPr id="0" name=""/>
        <dsp:cNvSpPr/>
      </dsp:nvSpPr>
      <dsp:spPr>
        <a:xfrm>
          <a:off x="1756023" y="840426"/>
          <a:ext cx="1575799" cy="1907536"/>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4301" tIns="165100" rIns="124301" bIns="165100" numCol="1" spcCol="1270" anchor="t" anchorCtr="0">
          <a:noAutofit/>
        </a:bodyPr>
        <a:lstStyle/>
        <a:p>
          <a:pPr marL="0" lvl="0" indent="0" algn="l" defTabSz="488950">
            <a:lnSpc>
              <a:spcPct val="90000"/>
            </a:lnSpc>
            <a:spcBef>
              <a:spcPct val="0"/>
            </a:spcBef>
            <a:spcAft>
              <a:spcPct val="35000"/>
            </a:spcAft>
            <a:buNone/>
          </a:pPr>
          <a:r>
            <a:rPr lang="en-PK" sz="1100" kern="1200"/>
            <a:t>Explaining complications increases perceived severity (avoid fear-only messaging).</a:t>
          </a:r>
          <a:endParaRPr lang="en-US" sz="1100" kern="1200"/>
        </a:p>
      </dsp:txBody>
      <dsp:txXfrm>
        <a:off x="1756023" y="1155586"/>
        <a:ext cx="1575799" cy="1592376"/>
      </dsp:txXfrm>
    </dsp:sp>
    <dsp:sp modelId="{CE8D6C9C-78CF-2848-935E-D55F416F3DE1}">
      <dsp:nvSpPr>
        <dsp:cNvPr id="0" name=""/>
        <dsp:cNvSpPr/>
      </dsp:nvSpPr>
      <dsp:spPr>
        <a:xfrm>
          <a:off x="3506911" y="337377"/>
          <a:ext cx="1575799" cy="7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FF4C03D-9276-124C-9369-EE57BEE301D8}">
      <dsp:nvSpPr>
        <dsp:cNvPr id="0" name=""/>
        <dsp:cNvSpPr/>
      </dsp:nvSpPr>
      <dsp:spPr>
        <a:xfrm>
          <a:off x="5124732" y="278583"/>
          <a:ext cx="80540" cy="151276"/>
        </a:xfrm>
        <a:prstGeom prst="chevron">
          <a:avLst>
            <a:gd name="adj" fmla="val 9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0D0B2AF-8271-6148-B488-59C67F773769}">
      <dsp:nvSpPr>
        <dsp:cNvPr id="0" name=""/>
        <dsp:cNvSpPr/>
      </dsp:nvSpPr>
      <dsp:spPr>
        <a:xfrm>
          <a:off x="3957398" y="0"/>
          <a:ext cx="674826" cy="674826"/>
        </a:xfrm>
        <a:prstGeom prst="ellips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6187" tIns="26187" rIns="26187" bIns="26187" numCol="1" spcCol="1270" anchor="ctr" anchorCtr="0">
          <a:noAutofit/>
        </a:bodyPr>
        <a:lstStyle/>
        <a:p>
          <a:pPr marL="0" lvl="0" indent="0" algn="ctr" defTabSz="1333500">
            <a:lnSpc>
              <a:spcPct val="90000"/>
            </a:lnSpc>
            <a:spcBef>
              <a:spcPct val="0"/>
            </a:spcBef>
            <a:spcAft>
              <a:spcPct val="35000"/>
            </a:spcAft>
            <a:buNone/>
          </a:pPr>
          <a:r>
            <a:rPr lang="en-US" sz="3000" kern="1200"/>
            <a:t>3</a:t>
          </a:r>
        </a:p>
      </dsp:txBody>
      <dsp:txXfrm>
        <a:off x="4056224" y="98826"/>
        <a:ext cx="477174" cy="477174"/>
      </dsp:txXfrm>
    </dsp:sp>
    <dsp:sp modelId="{289C838D-25E6-2D40-9C6B-EA54448E1E2E}">
      <dsp:nvSpPr>
        <dsp:cNvPr id="0" name=""/>
        <dsp:cNvSpPr/>
      </dsp:nvSpPr>
      <dsp:spPr>
        <a:xfrm>
          <a:off x="3506911" y="840426"/>
          <a:ext cx="1575799" cy="1907536"/>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4301" tIns="165100" rIns="124301" bIns="165100" numCol="1" spcCol="1270" anchor="t" anchorCtr="0">
          <a:noAutofit/>
        </a:bodyPr>
        <a:lstStyle/>
        <a:p>
          <a:pPr marL="0" lvl="0" indent="0" algn="l" defTabSz="488950">
            <a:lnSpc>
              <a:spcPct val="90000"/>
            </a:lnSpc>
            <a:spcBef>
              <a:spcPct val="0"/>
            </a:spcBef>
            <a:spcAft>
              <a:spcPct val="35000"/>
            </a:spcAft>
            <a:buNone/>
          </a:pPr>
          <a:r>
            <a:rPr lang="en-PK" sz="1100" kern="1200"/>
            <a:t>Clear outcomes show perceived benefits (risk, energy, mobility).</a:t>
          </a:r>
          <a:endParaRPr lang="en-US" sz="1100" kern="1200"/>
        </a:p>
      </dsp:txBody>
      <dsp:txXfrm>
        <a:off x="3506911" y="1155586"/>
        <a:ext cx="1575799" cy="1592376"/>
      </dsp:txXfrm>
    </dsp:sp>
    <dsp:sp modelId="{151C43FB-978F-5B40-BC15-18DA1BAD64DE}">
      <dsp:nvSpPr>
        <dsp:cNvPr id="0" name=""/>
        <dsp:cNvSpPr/>
      </dsp:nvSpPr>
      <dsp:spPr>
        <a:xfrm>
          <a:off x="5257800" y="337377"/>
          <a:ext cx="1575799" cy="72"/>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FF7A013-428C-7E48-8B12-3F57243B3716}">
      <dsp:nvSpPr>
        <dsp:cNvPr id="0" name=""/>
        <dsp:cNvSpPr/>
      </dsp:nvSpPr>
      <dsp:spPr>
        <a:xfrm>
          <a:off x="6875620" y="278583"/>
          <a:ext cx="80540" cy="151276"/>
        </a:xfrm>
        <a:prstGeom prst="chevron">
          <a:avLst>
            <a:gd name="adj" fmla="val 9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A6CB6460-338D-E041-A8C0-E21099D82E83}">
      <dsp:nvSpPr>
        <dsp:cNvPr id="0" name=""/>
        <dsp:cNvSpPr/>
      </dsp:nvSpPr>
      <dsp:spPr>
        <a:xfrm>
          <a:off x="5708286" y="0"/>
          <a:ext cx="674826" cy="674826"/>
        </a:xfrm>
        <a:prstGeom prst="ellips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6187" tIns="26187" rIns="26187" bIns="26187" numCol="1" spcCol="1270" anchor="ctr" anchorCtr="0">
          <a:noAutofit/>
        </a:bodyPr>
        <a:lstStyle/>
        <a:p>
          <a:pPr marL="0" lvl="0" indent="0" algn="ctr" defTabSz="1333500">
            <a:lnSpc>
              <a:spcPct val="90000"/>
            </a:lnSpc>
            <a:spcBef>
              <a:spcPct val="0"/>
            </a:spcBef>
            <a:spcAft>
              <a:spcPct val="35000"/>
            </a:spcAft>
            <a:buNone/>
          </a:pPr>
          <a:r>
            <a:rPr lang="en-US" sz="3000" kern="1200"/>
            <a:t>4</a:t>
          </a:r>
        </a:p>
      </dsp:txBody>
      <dsp:txXfrm>
        <a:off x="5807112" y="98826"/>
        <a:ext cx="477174" cy="477174"/>
      </dsp:txXfrm>
    </dsp:sp>
    <dsp:sp modelId="{9C907752-B4BB-DF48-9489-B00F5A49D27D}">
      <dsp:nvSpPr>
        <dsp:cNvPr id="0" name=""/>
        <dsp:cNvSpPr/>
      </dsp:nvSpPr>
      <dsp:spPr>
        <a:xfrm>
          <a:off x="5257800" y="840426"/>
          <a:ext cx="1575799" cy="1907536"/>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4301" tIns="165100" rIns="124301" bIns="165100" numCol="1" spcCol="1270" anchor="t" anchorCtr="0">
          <a:noAutofit/>
        </a:bodyPr>
        <a:lstStyle/>
        <a:p>
          <a:pPr marL="0" lvl="0" indent="0" algn="l" defTabSz="488950">
            <a:lnSpc>
              <a:spcPct val="90000"/>
            </a:lnSpc>
            <a:spcBef>
              <a:spcPct val="0"/>
            </a:spcBef>
            <a:spcAft>
              <a:spcPct val="35000"/>
            </a:spcAft>
            <a:buNone/>
          </a:pPr>
          <a:r>
            <a:rPr lang="en-PK" sz="1100" kern="1200"/>
            <a:t>Barriers: Time, transport, work, stigma, digital access, food costs (Taflinger and Sattler, 2024).</a:t>
          </a:r>
          <a:endParaRPr lang="en-US" sz="1100" kern="1200"/>
        </a:p>
      </dsp:txBody>
      <dsp:txXfrm>
        <a:off x="5257800" y="1155586"/>
        <a:ext cx="1575799" cy="1592376"/>
      </dsp:txXfrm>
    </dsp:sp>
    <dsp:sp modelId="{BF86FDA0-BE00-8E48-81B9-B645376CAEB9}">
      <dsp:nvSpPr>
        <dsp:cNvPr id="0" name=""/>
        <dsp:cNvSpPr/>
      </dsp:nvSpPr>
      <dsp:spPr>
        <a:xfrm>
          <a:off x="7008688" y="337377"/>
          <a:ext cx="1575799" cy="7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BF3BDFE-BCBF-744A-AA58-8CDB30CE7766}">
      <dsp:nvSpPr>
        <dsp:cNvPr id="0" name=""/>
        <dsp:cNvSpPr/>
      </dsp:nvSpPr>
      <dsp:spPr>
        <a:xfrm>
          <a:off x="8626509" y="278583"/>
          <a:ext cx="80540" cy="151276"/>
        </a:xfrm>
        <a:prstGeom prst="chevron">
          <a:avLst>
            <a:gd name="adj" fmla="val 9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6ECD0DB-9780-3A4F-9DE7-A93814BF5C40}">
      <dsp:nvSpPr>
        <dsp:cNvPr id="0" name=""/>
        <dsp:cNvSpPr/>
      </dsp:nvSpPr>
      <dsp:spPr>
        <a:xfrm>
          <a:off x="7459175" y="0"/>
          <a:ext cx="674826" cy="674826"/>
        </a:xfrm>
        <a:prstGeom prst="ellipse">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6187" tIns="26187" rIns="26187" bIns="26187" numCol="1" spcCol="1270" anchor="ctr" anchorCtr="0">
          <a:noAutofit/>
        </a:bodyPr>
        <a:lstStyle/>
        <a:p>
          <a:pPr marL="0" lvl="0" indent="0" algn="ctr" defTabSz="1333500">
            <a:lnSpc>
              <a:spcPct val="90000"/>
            </a:lnSpc>
            <a:spcBef>
              <a:spcPct val="0"/>
            </a:spcBef>
            <a:spcAft>
              <a:spcPct val="35000"/>
            </a:spcAft>
            <a:buNone/>
          </a:pPr>
          <a:r>
            <a:rPr lang="en-US" sz="3000" kern="1200"/>
            <a:t>5</a:t>
          </a:r>
        </a:p>
      </dsp:txBody>
      <dsp:txXfrm>
        <a:off x="7558001" y="98826"/>
        <a:ext cx="477174" cy="477174"/>
      </dsp:txXfrm>
    </dsp:sp>
    <dsp:sp modelId="{68D81315-45DB-A044-9035-FC36E48CB908}">
      <dsp:nvSpPr>
        <dsp:cNvPr id="0" name=""/>
        <dsp:cNvSpPr/>
      </dsp:nvSpPr>
      <dsp:spPr>
        <a:xfrm>
          <a:off x="7008688" y="840426"/>
          <a:ext cx="1575799" cy="1907536"/>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4301" tIns="165100" rIns="124301" bIns="165100" numCol="1" spcCol="1270" anchor="t" anchorCtr="0">
          <a:noAutofit/>
        </a:bodyPr>
        <a:lstStyle/>
        <a:p>
          <a:pPr marL="0" lvl="0" indent="0" algn="l" defTabSz="488950">
            <a:lnSpc>
              <a:spcPct val="90000"/>
            </a:lnSpc>
            <a:spcBef>
              <a:spcPct val="0"/>
            </a:spcBef>
            <a:spcAft>
              <a:spcPct val="35000"/>
            </a:spcAft>
            <a:buNone/>
          </a:pPr>
          <a:r>
            <a:rPr lang="en-PK" sz="1100" kern="1200"/>
            <a:t>Self-efficacy: Coaching, peer support, small achievable goals.</a:t>
          </a:r>
          <a:endParaRPr lang="en-US" sz="1100" kern="1200"/>
        </a:p>
      </dsp:txBody>
      <dsp:txXfrm>
        <a:off x="7008688" y="1155586"/>
        <a:ext cx="1575799" cy="1592376"/>
      </dsp:txXfrm>
    </dsp:sp>
    <dsp:sp modelId="{663D8B5F-6B5A-C34E-A43A-6AAE99B7840B}">
      <dsp:nvSpPr>
        <dsp:cNvPr id="0" name=""/>
        <dsp:cNvSpPr/>
      </dsp:nvSpPr>
      <dsp:spPr>
        <a:xfrm>
          <a:off x="8759576" y="337377"/>
          <a:ext cx="787899" cy="7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D303A2F-262A-EA4C-A1B6-267CBD28CB7B}">
      <dsp:nvSpPr>
        <dsp:cNvPr id="0" name=""/>
        <dsp:cNvSpPr/>
      </dsp:nvSpPr>
      <dsp:spPr>
        <a:xfrm>
          <a:off x="9210063" y="0"/>
          <a:ext cx="674826" cy="674826"/>
        </a:xfrm>
        <a:prstGeom prst="ellips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26187" tIns="26187" rIns="26187" bIns="26187" numCol="1" spcCol="1270" anchor="ctr" anchorCtr="0">
          <a:noAutofit/>
        </a:bodyPr>
        <a:lstStyle/>
        <a:p>
          <a:pPr marL="0" lvl="0" indent="0" algn="ctr" defTabSz="1333500">
            <a:lnSpc>
              <a:spcPct val="90000"/>
            </a:lnSpc>
            <a:spcBef>
              <a:spcPct val="0"/>
            </a:spcBef>
            <a:spcAft>
              <a:spcPct val="35000"/>
            </a:spcAft>
            <a:buNone/>
          </a:pPr>
          <a:r>
            <a:rPr lang="en-US" sz="3000" kern="1200"/>
            <a:t>6</a:t>
          </a:r>
        </a:p>
      </dsp:txBody>
      <dsp:txXfrm>
        <a:off x="9308889" y="98826"/>
        <a:ext cx="477174" cy="477174"/>
      </dsp:txXfrm>
    </dsp:sp>
    <dsp:sp modelId="{783998FD-3D7A-914C-8191-9E44B80A57B0}">
      <dsp:nvSpPr>
        <dsp:cNvPr id="0" name=""/>
        <dsp:cNvSpPr/>
      </dsp:nvSpPr>
      <dsp:spPr>
        <a:xfrm>
          <a:off x="8759576" y="840426"/>
          <a:ext cx="1575799" cy="1907536"/>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4301" tIns="165100" rIns="124301" bIns="165100" numCol="1" spcCol="1270" anchor="t" anchorCtr="0">
          <a:noAutofit/>
        </a:bodyPr>
        <a:lstStyle/>
        <a:p>
          <a:pPr marL="0" lvl="0" indent="0" algn="l" defTabSz="488950">
            <a:lnSpc>
              <a:spcPct val="90000"/>
            </a:lnSpc>
            <a:spcBef>
              <a:spcPct val="0"/>
            </a:spcBef>
            <a:spcAft>
              <a:spcPct val="35000"/>
            </a:spcAft>
            <a:buNone/>
          </a:pPr>
          <a:r>
            <a:rPr lang="en-PK" sz="1100" kern="1200"/>
            <a:t>Limitation: HBM is individual-focused and underplays structural barriers, Digital works for some, but needs non-digital options and support (Orji, Vassileva and Mandryk, 2012).</a:t>
          </a:r>
          <a:endParaRPr lang="en-US" sz="1100" kern="1200"/>
        </a:p>
      </dsp:txBody>
      <dsp:txXfrm>
        <a:off x="8759576" y="1155586"/>
        <a:ext cx="1575799" cy="159237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D6873-54FD-2243-B293-A2816E739461}">
      <dsp:nvSpPr>
        <dsp:cNvPr id="0" name=""/>
        <dsp:cNvSpPr/>
      </dsp:nvSpPr>
      <dsp:spPr>
        <a:xfrm>
          <a:off x="151883" y="2118"/>
          <a:ext cx="3102615" cy="1861569"/>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PK" sz="1500" kern="1200" dirty="0"/>
            <a:t>Health risks and service access are patterned by deprivation, ethnicity, disability, language needs, and digital access, producing unequal outcomes even within universal systems.</a:t>
          </a:r>
          <a:endParaRPr lang="en-US" sz="1500" kern="1200" dirty="0"/>
        </a:p>
      </dsp:txBody>
      <dsp:txXfrm>
        <a:off x="151883" y="2118"/>
        <a:ext cx="3102615" cy="1861569"/>
      </dsp:txXfrm>
    </dsp:sp>
    <dsp:sp modelId="{8EA3B899-107C-2142-9274-B5805F72E6DA}">
      <dsp:nvSpPr>
        <dsp:cNvPr id="0" name=""/>
        <dsp:cNvSpPr/>
      </dsp:nvSpPr>
      <dsp:spPr>
        <a:xfrm>
          <a:off x="3564760" y="2118"/>
          <a:ext cx="3102615" cy="1861569"/>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PK" sz="1500" kern="1200"/>
            <a:t>A key integration risk is that prevention programmes can widen inequalities if uptake and completion are higher among advantaged groups.</a:t>
          </a:r>
          <a:endParaRPr lang="en-US" sz="1500" kern="1200"/>
        </a:p>
      </dsp:txBody>
      <dsp:txXfrm>
        <a:off x="3564760" y="2118"/>
        <a:ext cx="3102615" cy="1861569"/>
      </dsp:txXfrm>
    </dsp:sp>
    <dsp:sp modelId="{8F3F9517-797C-9F47-A524-A06F5400ABDA}">
      <dsp:nvSpPr>
        <dsp:cNvPr id="0" name=""/>
        <dsp:cNvSpPr/>
      </dsp:nvSpPr>
      <dsp:spPr>
        <a:xfrm>
          <a:off x="6977637" y="2118"/>
          <a:ext cx="3102615" cy="1861569"/>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PK" sz="1500" kern="1200" dirty="0"/>
            <a:t>Barriers to access include limited awareness, variable referral practices, time constraints, transport, culturally inappropriate delivery, and digital exclusion (Bekerom </a:t>
          </a:r>
          <a:r>
            <a:rPr lang="en-PK" sz="1500" i="1" kern="1200" dirty="0"/>
            <a:t>et al.</a:t>
          </a:r>
          <a:r>
            <a:rPr lang="en-PK" sz="1500" kern="1200" dirty="0"/>
            <a:t>, 2024).</a:t>
          </a:r>
          <a:endParaRPr lang="en-US" sz="1500" kern="1200" dirty="0"/>
        </a:p>
      </dsp:txBody>
      <dsp:txXfrm>
        <a:off x="6977637" y="2118"/>
        <a:ext cx="3102615" cy="1861569"/>
      </dsp:txXfrm>
    </dsp:sp>
    <dsp:sp modelId="{C2F3D2F4-419E-8F4C-81C8-7C573E0CD32B}">
      <dsp:nvSpPr>
        <dsp:cNvPr id="0" name=""/>
        <dsp:cNvSpPr/>
      </dsp:nvSpPr>
      <dsp:spPr>
        <a:xfrm>
          <a:off x="151883" y="2173949"/>
          <a:ext cx="3102615" cy="1861569"/>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The Marmot Review frames health inequalities as a social gradient driven by unequal conditions of daily life (education, work, income, housing) and argues action must be proportionate universalism (universal services scaled to need) (Marmot, 2010). </a:t>
          </a:r>
          <a:endParaRPr lang="en-US" sz="1500" b="0" kern="1200" dirty="0"/>
        </a:p>
      </dsp:txBody>
      <dsp:txXfrm>
        <a:off x="151883" y="2173949"/>
        <a:ext cx="3102615" cy="1861569"/>
      </dsp:txXfrm>
    </dsp:sp>
    <dsp:sp modelId="{CDD9337F-B9C9-6F41-AF97-47CF2F668816}">
      <dsp:nvSpPr>
        <dsp:cNvPr id="0" name=""/>
        <dsp:cNvSpPr/>
      </dsp:nvSpPr>
      <dsp:spPr>
        <a:xfrm>
          <a:off x="3564760" y="2173949"/>
          <a:ext cx="3102615" cy="1861569"/>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In England (2020–2022), life expectancy at birth was 72.6 years (most deprived) vs 83.0 years (least deprived) for males, and 77.7 vs 86.1 for females, showing large place-based gaps (ONS, 2025). </a:t>
          </a:r>
        </a:p>
      </dsp:txBody>
      <dsp:txXfrm>
        <a:off x="3564760" y="2173949"/>
        <a:ext cx="3102615" cy="1861569"/>
      </dsp:txXfrm>
    </dsp:sp>
    <dsp:sp modelId="{D8CA9E4D-C55E-EF40-A557-65C0B74D11AA}">
      <dsp:nvSpPr>
        <dsp:cNvPr id="0" name=""/>
        <dsp:cNvSpPr/>
      </dsp:nvSpPr>
      <dsp:spPr>
        <a:xfrm>
          <a:off x="6977637" y="2173949"/>
          <a:ext cx="3102615" cy="1861569"/>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The healthy life expectancy gap between most and least deprived areas in England was about 19.1 years for males and 20.2 years for females (2020–2022), indicating not only shorter lives but many more years in poor health (ONS, 2025). </a:t>
          </a:r>
        </a:p>
      </dsp:txBody>
      <dsp:txXfrm>
        <a:off x="6977637" y="2173949"/>
        <a:ext cx="3102615" cy="186156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5E63C-3435-254D-B4DC-DE8D26E3F240}">
      <dsp:nvSpPr>
        <dsp:cNvPr id="0" name=""/>
        <dsp:cNvSpPr/>
      </dsp:nvSpPr>
      <dsp:spPr>
        <a:xfrm>
          <a:off x="0" y="169333"/>
          <a:ext cx="8128000" cy="5079999"/>
        </a:xfrm>
        <a:prstGeom prst="swooshArrow">
          <a:avLst>
            <a:gd name="adj1" fmla="val 25000"/>
            <a:gd name="adj2" fmla="val 2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D8B8F5F-6E0C-B949-9459-A2E384E10BDF}">
      <dsp:nvSpPr>
        <dsp:cNvPr id="0" name=""/>
        <dsp:cNvSpPr/>
      </dsp:nvSpPr>
      <dsp:spPr>
        <a:xfrm>
          <a:off x="1032256" y="3675549"/>
          <a:ext cx="211328" cy="211328"/>
        </a:xfrm>
        <a:prstGeom prst="ellips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C51D769F-FD47-2941-8142-26D5F1FF08D1}">
      <dsp:nvSpPr>
        <dsp:cNvPr id="0" name=""/>
        <dsp:cNvSpPr/>
      </dsp:nvSpPr>
      <dsp:spPr>
        <a:xfrm>
          <a:off x="1137920" y="3781213"/>
          <a:ext cx="1893824" cy="1468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978" tIns="0" rIns="0" bIns="0" numCol="1" spcCol="1270" anchor="t" anchorCtr="0">
          <a:noAutofit/>
        </a:bodyPr>
        <a:lstStyle/>
        <a:p>
          <a:pPr marL="0" lvl="0" indent="0" algn="l" defTabSz="755650">
            <a:lnSpc>
              <a:spcPct val="90000"/>
            </a:lnSpc>
            <a:spcBef>
              <a:spcPct val="0"/>
            </a:spcBef>
            <a:spcAft>
              <a:spcPct val="35000"/>
            </a:spcAft>
            <a:buSzPts val="1000"/>
            <a:buFont typeface="Courier New" panose="02070309020205020404" pitchFamily="49" charset="0"/>
            <a:buNone/>
          </a:pPr>
          <a:r>
            <a:rPr lang="en-PK" sz="1700" kern="1200" dirty="0"/>
            <a:t>Are referral and eligibility routes equally available and consistently applied across communities?</a:t>
          </a:r>
          <a:endParaRPr lang="en-GB" sz="1700" kern="1200" dirty="0"/>
        </a:p>
      </dsp:txBody>
      <dsp:txXfrm>
        <a:off x="1137920" y="3781213"/>
        <a:ext cx="1893824" cy="1468119"/>
      </dsp:txXfrm>
    </dsp:sp>
    <dsp:sp modelId="{1867B610-D4DE-4A49-A96C-1F0849AB4E7A}">
      <dsp:nvSpPr>
        <dsp:cNvPr id="0" name=""/>
        <dsp:cNvSpPr/>
      </dsp:nvSpPr>
      <dsp:spPr>
        <a:xfrm>
          <a:off x="2897632" y="2294805"/>
          <a:ext cx="382015" cy="382015"/>
        </a:xfrm>
        <a:prstGeom prst="ellipse">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3F80A02-4081-6747-BD5F-48EE722AB08B}">
      <dsp:nvSpPr>
        <dsp:cNvPr id="0" name=""/>
        <dsp:cNvSpPr/>
      </dsp:nvSpPr>
      <dsp:spPr>
        <a:xfrm>
          <a:off x="3088640" y="2485813"/>
          <a:ext cx="1950719" cy="2763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422" tIns="0" rIns="0" bIns="0" numCol="1" spcCol="1270" anchor="t" anchorCtr="0">
          <a:noAutofit/>
        </a:bodyPr>
        <a:lstStyle/>
        <a:p>
          <a:pPr marL="0" lvl="0" indent="0" algn="l" defTabSz="755650">
            <a:lnSpc>
              <a:spcPct val="90000"/>
            </a:lnSpc>
            <a:spcBef>
              <a:spcPct val="0"/>
            </a:spcBef>
            <a:spcAft>
              <a:spcPct val="35000"/>
            </a:spcAft>
            <a:buSzPts val="1000"/>
            <a:buFont typeface="Courier New" panose="02070309020205020404" pitchFamily="49" charset="0"/>
            <a:buNone/>
          </a:pPr>
          <a:r>
            <a:rPr lang="en-PK" sz="1700" kern="1200" dirty="0"/>
            <a:t>Are programme formats practically accessible, including language support, timing flexibility, childcare considerations, and safe travel options?</a:t>
          </a:r>
        </a:p>
      </dsp:txBody>
      <dsp:txXfrm>
        <a:off x="3088640" y="2485813"/>
        <a:ext cx="1950719" cy="2763519"/>
      </dsp:txXfrm>
    </dsp:sp>
    <dsp:sp modelId="{3C0A75CD-B6C3-5F44-9322-B7BBBC397ED8}">
      <dsp:nvSpPr>
        <dsp:cNvPr id="0" name=""/>
        <dsp:cNvSpPr/>
      </dsp:nvSpPr>
      <dsp:spPr>
        <a:xfrm>
          <a:off x="5140960" y="1454573"/>
          <a:ext cx="528320" cy="528320"/>
        </a:xfrm>
        <a:prstGeom prst="ellips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FAC2F7E-C628-2C4C-B07A-A4A6446B77EC}">
      <dsp:nvSpPr>
        <dsp:cNvPr id="0" name=""/>
        <dsp:cNvSpPr/>
      </dsp:nvSpPr>
      <dsp:spPr>
        <a:xfrm>
          <a:off x="5405120" y="1718733"/>
          <a:ext cx="1950719" cy="3530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946" tIns="0" rIns="0" bIns="0" numCol="1" spcCol="1270" anchor="t" anchorCtr="0">
          <a:noAutofit/>
        </a:bodyPr>
        <a:lstStyle/>
        <a:p>
          <a:pPr marL="0" lvl="0" indent="0" algn="l" defTabSz="755650">
            <a:lnSpc>
              <a:spcPct val="90000"/>
            </a:lnSpc>
            <a:spcBef>
              <a:spcPct val="0"/>
            </a:spcBef>
            <a:spcAft>
              <a:spcPct val="35000"/>
            </a:spcAft>
            <a:buSzPts val="1000"/>
            <a:buFont typeface="Courier New" panose="02070309020205020404" pitchFamily="49" charset="0"/>
            <a:buNone/>
          </a:pPr>
          <a:r>
            <a:rPr lang="en-PK" sz="1700" kern="1200" dirty="0"/>
            <a:t>Does digital delivery reduce barriers for some while creating new barriers for others, particularly those with low digital literacy or limited devices and data?</a:t>
          </a:r>
        </a:p>
      </dsp:txBody>
      <dsp:txXfrm>
        <a:off x="5405120" y="1718733"/>
        <a:ext cx="1950719" cy="353059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9A8B4-3A00-DEAE-21F8-EB56DDABB27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PK"/>
          </a:p>
        </p:txBody>
      </p:sp>
      <p:sp>
        <p:nvSpPr>
          <p:cNvPr id="3" name="Subtitle 2">
            <a:extLst>
              <a:ext uri="{FF2B5EF4-FFF2-40B4-BE49-F238E27FC236}">
                <a16:creationId xmlns:a16="http://schemas.microsoft.com/office/drawing/2014/main" id="{EC9D61B0-15D1-CD9A-9CE9-EEB003D4F7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sp>
        <p:nvSpPr>
          <p:cNvPr id="4" name="Date Placeholder 3">
            <a:extLst>
              <a:ext uri="{FF2B5EF4-FFF2-40B4-BE49-F238E27FC236}">
                <a16:creationId xmlns:a16="http://schemas.microsoft.com/office/drawing/2014/main" id="{3F2462F7-8AC6-537D-4B57-018054B5DAD6}"/>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5" name="Footer Placeholder 4">
            <a:extLst>
              <a:ext uri="{FF2B5EF4-FFF2-40B4-BE49-F238E27FC236}">
                <a16:creationId xmlns:a16="http://schemas.microsoft.com/office/drawing/2014/main" id="{64BEEB67-FB06-8E06-F408-EBEECED5A30E}"/>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C4AB332D-BF58-D532-619B-BC5EAEB337AF}"/>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262199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261B1-7100-161D-126F-200833AEE7B6}"/>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CCFC8CE1-E8A5-B160-7287-552D67CCCCA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C80850E0-D71E-C7F4-4F9A-5BE4EDA2D0A8}"/>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5" name="Footer Placeholder 4">
            <a:extLst>
              <a:ext uri="{FF2B5EF4-FFF2-40B4-BE49-F238E27FC236}">
                <a16:creationId xmlns:a16="http://schemas.microsoft.com/office/drawing/2014/main" id="{7C36D532-42EB-4943-F660-94E927354F9C}"/>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425BD40-443E-4F8C-AEC3-2E5F3D1A5049}"/>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975899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34770-AEAD-519B-70E9-66E4736B7E0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PK"/>
          </a:p>
        </p:txBody>
      </p:sp>
      <p:sp>
        <p:nvSpPr>
          <p:cNvPr id="3" name="Text Placeholder 2">
            <a:extLst>
              <a:ext uri="{FF2B5EF4-FFF2-40B4-BE49-F238E27FC236}">
                <a16:creationId xmlns:a16="http://schemas.microsoft.com/office/drawing/2014/main" id="{C276BEA1-1DA3-8328-1136-2B87B54292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21B5A3-D1A1-2EE2-DC3A-EEDFD8863201}"/>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5" name="Footer Placeholder 4">
            <a:extLst>
              <a:ext uri="{FF2B5EF4-FFF2-40B4-BE49-F238E27FC236}">
                <a16:creationId xmlns:a16="http://schemas.microsoft.com/office/drawing/2014/main" id="{1594B075-27F4-B157-6456-4D04BE57064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3777FCCF-51B9-05A6-367A-2701A014F424}"/>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646859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27E83-9CDB-1944-0E85-F856DBDDAAA1}"/>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EDD14C19-D428-7A75-E5BF-F7A1757C577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Content Placeholder 3">
            <a:extLst>
              <a:ext uri="{FF2B5EF4-FFF2-40B4-BE49-F238E27FC236}">
                <a16:creationId xmlns:a16="http://schemas.microsoft.com/office/drawing/2014/main" id="{5C76773B-F642-5675-42DA-1D1A93E570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Date Placeholder 4">
            <a:extLst>
              <a:ext uri="{FF2B5EF4-FFF2-40B4-BE49-F238E27FC236}">
                <a16:creationId xmlns:a16="http://schemas.microsoft.com/office/drawing/2014/main" id="{DC73A4BF-8AFA-0B9D-20A4-ED8683032163}"/>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6" name="Footer Placeholder 5">
            <a:extLst>
              <a:ext uri="{FF2B5EF4-FFF2-40B4-BE49-F238E27FC236}">
                <a16:creationId xmlns:a16="http://schemas.microsoft.com/office/drawing/2014/main" id="{01759101-5233-5F20-BD2E-9451B6C25C1A}"/>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311C6087-E68F-AE26-37F1-C0DB6F5768E4}"/>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2473087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CF949-CEBA-ADD2-FAC0-6EBAAB898145}"/>
              </a:ext>
            </a:extLst>
          </p:cNvPr>
          <p:cNvSpPr>
            <a:spLocks noGrp="1"/>
          </p:cNvSpPr>
          <p:nvPr>
            <p:ph type="title"/>
          </p:nvPr>
        </p:nvSpPr>
        <p:spPr>
          <a:xfrm>
            <a:off x="839788" y="365125"/>
            <a:ext cx="10515600" cy="1325563"/>
          </a:xfrm>
        </p:spPr>
        <p:txBody>
          <a:bodyPr/>
          <a:lstStyle/>
          <a:p>
            <a:r>
              <a:rPr lang="en-GB"/>
              <a:t>Click to edit Master title style</a:t>
            </a:r>
            <a:endParaRPr lang="en-PK"/>
          </a:p>
        </p:txBody>
      </p:sp>
      <p:sp>
        <p:nvSpPr>
          <p:cNvPr id="3" name="Text Placeholder 2">
            <a:extLst>
              <a:ext uri="{FF2B5EF4-FFF2-40B4-BE49-F238E27FC236}">
                <a16:creationId xmlns:a16="http://schemas.microsoft.com/office/drawing/2014/main" id="{F16A4351-5555-07DC-F996-1E6BEA8427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3780744-42EF-7516-DC58-987CDEA519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Text Placeholder 4">
            <a:extLst>
              <a:ext uri="{FF2B5EF4-FFF2-40B4-BE49-F238E27FC236}">
                <a16:creationId xmlns:a16="http://schemas.microsoft.com/office/drawing/2014/main" id="{06ACAE26-18B5-3A60-3AE9-A83C22BB03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3B884B0-A217-B7AF-DE6A-4390ED163C3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7" name="Date Placeholder 6">
            <a:extLst>
              <a:ext uri="{FF2B5EF4-FFF2-40B4-BE49-F238E27FC236}">
                <a16:creationId xmlns:a16="http://schemas.microsoft.com/office/drawing/2014/main" id="{C87140A8-209F-4B3E-A95C-159C4CB335B9}"/>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8" name="Footer Placeholder 7">
            <a:extLst>
              <a:ext uri="{FF2B5EF4-FFF2-40B4-BE49-F238E27FC236}">
                <a16:creationId xmlns:a16="http://schemas.microsoft.com/office/drawing/2014/main" id="{8C468D6C-B2D5-8ABF-C070-782220A2D427}"/>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8C316D77-B89E-D652-A5CF-AB25300C6BC9}"/>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2887779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14518-B345-BEF0-C2EB-18B795A4285F}"/>
              </a:ext>
            </a:extLst>
          </p:cNvPr>
          <p:cNvSpPr>
            <a:spLocks noGrp="1"/>
          </p:cNvSpPr>
          <p:nvPr>
            <p:ph type="title"/>
          </p:nvPr>
        </p:nvSpPr>
        <p:spPr/>
        <p:txBody>
          <a:bodyPr/>
          <a:lstStyle/>
          <a:p>
            <a:r>
              <a:rPr lang="en-GB"/>
              <a:t>Click to edit Master title style</a:t>
            </a:r>
            <a:endParaRPr lang="en-PK"/>
          </a:p>
        </p:txBody>
      </p:sp>
      <p:sp>
        <p:nvSpPr>
          <p:cNvPr id="3" name="Date Placeholder 2">
            <a:extLst>
              <a:ext uri="{FF2B5EF4-FFF2-40B4-BE49-F238E27FC236}">
                <a16:creationId xmlns:a16="http://schemas.microsoft.com/office/drawing/2014/main" id="{A305BC1D-9B59-D597-E5DF-89E5B8B8BA17}"/>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4" name="Footer Placeholder 3">
            <a:extLst>
              <a:ext uri="{FF2B5EF4-FFF2-40B4-BE49-F238E27FC236}">
                <a16:creationId xmlns:a16="http://schemas.microsoft.com/office/drawing/2014/main" id="{A9CA05DC-0D5F-4884-22A8-FF00308F5171}"/>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1C950F47-45DF-31BA-05FF-A24F63AE831B}"/>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613208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90560C-F774-FB73-DAA8-ADF2032A7191}"/>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3" name="Footer Placeholder 2">
            <a:extLst>
              <a:ext uri="{FF2B5EF4-FFF2-40B4-BE49-F238E27FC236}">
                <a16:creationId xmlns:a16="http://schemas.microsoft.com/office/drawing/2014/main" id="{4F05C15C-FF0C-85CA-FFCD-82E0FF24B0CB}"/>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100DC668-ABE3-457F-546E-30D6C46EC185}"/>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2584860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82343-BC3B-E0B1-14F4-EC49756ECA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Content Placeholder 2">
            <a:extLst>
              <a:ext uri="{FF2B5EF4-FFF2-40B4-BE49-F238E27FC236}">
                <a16:creationId xmlns:a16="http://schemas.microsoft.com/office/drawing/2014/main" id="{54888B1D-FD47-CBC9-4FB6-AC052774DE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Text Placeholder 3">
            <a:extLst>
              <a:ext uri="{FF2B5EF4-FFF2-40B4-BE49-F238E27FC236}">
                <a16:creationId xmlns:a16="http://schemas.microsoft.com/office/drawing/2014/main" id="{9C3F4184-5ED8-F2EF-F6FF-992A356E56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336301B-4D4D-5400-EF55-AB218840DC41}"/>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6" name="Footer Placeholder 5">
            <a:extLst>
              <a:ext uri="{FF2B5EF4-FFF2-40B4-BE49-F238E27FC236}">
                <a16:creationId xmlns:a16="http://schemas.microsoft.com/office/drawing/2014/main" id="{A19A7C9D-F9CB-9E16-4E77-09DAF2B0B4EF}"/>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967A3BFA-96A1-757E-50ED-ECD73D75A241}"/>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801678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BE3CF-8ADF-DBAD-1B49-051F6F044C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Picture Placeholder 2">
            <a:extLst>
              <a:ext uri="{FF2B5EF4-FFF2-40B4-BE49-F238E27FC236}">
                <a16:creationId xmlns:a16="http://schemas.microsoft.com/office/drawing/2014/main" id="{AFDD3408-31D7-4CC9-8A13-161E70A0B8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D182E874-E618-A5D9-9845-737851A549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283B8D-8057-008D-90BC-73C5C1F82833}"/>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6" name="Footer Placeholder 5">
            <a:extLst>
              <a:ext uri="{FF2B5EF4-FFF2-40B4-BE49-F238E27FC236}">
                <a16:creationId xmlns:a16="http://schemas.microsoft.com/office/drawing/2014/main" id="{0D67207D-E41F-7377-F113-89E66CBCF00B}"/>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CED7524C-7013-EA52-BE9E-7BA8EAA3EADC}"/>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1007906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F9264-8C8B-42AA-56FF-82DB88B9BACB}"/>
              </a:ext>
            </a:extLst>
          </p:cNvPr>
          <p:cNvSpPr>
            <a:spLocks noGrp="1"/>
          </p:cNvSpPr>
          <p:nvPr>
            <p:ph type="title"/>
          </p:nvPr>
        </p:nvSpPr>
        <p:spPr/>
        <p:txBody>
          <a:bodyPr/>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6DC1D45E-1B2E-1644-D0EB-C5B8D469577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AF8EA020-9799-21B2-64BA-1BADDFAB7FE5}"/>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5" name="Footer Placeholder 4">
            <a:extLst>
              <a:ext uri="{FF2B5EF4-FFF2-40B4-BE49-F238E27FC236}">
                <a16:creationId xmlns:a16="http://schemas.microsoft.com/office/drawing/2014/main" id="{0DEAE916-3956-11A4-6352-02DC2D14C265}"/>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334104A3-FA94-4746-6683-461EE6E29B20}"/>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3043017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59635C-9741-62A0-79B4-580F8C276AA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4FD30275-E026-2E41-55A0-0054E569FB5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1EB07523-8B4A-340A-E950-D7BB600F31D5}"/>
              </a:ext>
            </a:extLst>
          </p:cNvPr>
          <p:cNvSpPr>
            <a:spLocks noGrp="1"/>
          </p:cNvSpPr>
          <p:nvPr>
            <p:ph type="dt" sz="half" idx="10"/>
          </p:nvPr>
        </p:nvSpPr>
        <p:spPr/>
        <p:txBody>
          <a:bodyPr/>
          <a:lstStyle/>
          <a:p>
            <a:fld id="{BAD126DC-5E2A-F24F-9CC5-21C54A6EB15F}" type="datetimeFigureOut">
              <a:rPr lang="en-PK" smtClean="0"/>
              <a:t>02/14/2026</a:t>
            </a:fld>
            <a:endParaRPr lang="en-PK"/>
          </a:p>
        </p:txBody>
      </p:sp>
      <p:sp>
        <p:nvSpPr>
          <p:cNvPr id="5" name="Footer Placeholder 4">
            <a:extLst>
              <a:ext uri="{FF2B5EF4-FFF2-40B4-BE49-F238E27FC236}">
                <a16:creationId xmlns:a16="http://schemas.microsoft.com/office/drawing/2014/main" id="{CACEB3F0-F9CC-4E5F-0929-AFC5F669F6F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9C2F8556-B6EF-CD44-1765-3282A212287F}"/>
              </a:ext>
            </a:extLst>
          </p:cNvPr>
          <p:cNvSpPr>
            <a:spLocks noGrp="1"/>
          </p:cNvSpPr>
          <p:nvPr>
            <p:ph type="sldNum" sz="quarter" idx="12"/>
          </p:nvPr>
        </p:nvSpPr>
        <p:spPr/>
        <p:txBody>
          <a:bodyPr/>
          <a:lstStyle/>
          <a:p>
            <a:fld id="{7EB7CAF0-0E2D-734B-91D7-9506DDFC6B05}" type="slidenum">
              <a:rPr lang="en-PK" smtClean="0"/>
              <a:t>‹#›</a:t>
            </a:fld>
            <a:endParaRPr lang="en-PK"/>
          </a:p>
        </p:txBody>
      </p:sp>
    </p:spTree>
    <p:extLst>
      <p:ext uri="{BB962C8B-B14F-4D97-AF65-F5344CB8AC3E}">
        <p14:creationId xmlns:p14="http://schemas.microsoft.com/office/powerpoint/2010/main" val="55308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838A25-22A1-6C29-B035-4A6202DD8B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PK"/>
          </a:p>
        </p:txBody>
      </p:sp>
      <p:sp>
        <p:nvSpPr>
          <p:cNvPr id="3" name="Text Placeholder 2">
            <a:extLst>
              <a:ext uri="{FF2B5EF4-FFF2-40B4-BE49-F238E27FC236}">
                <a16:creationId xmlns:a16="http://schemas.microsoft.com/office/drawing/2014/main" id="{C1A4C885-B704-C651-2031-44148CC300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78F43F90-DF8A-D24C-5E00-CB968EDFCB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AD126DC-5E2A-F24F-9CC5-21C54A6EB15F}" type="datetimeFigureOut">
              <a:rPr lang="en-PK" smtClean="0"/>
              <a:t>02/14/2026</a:t>
            </a:fld>
            <a:endParaRPr lang="en-PK"/>
          </a:p>
        </p:txBody>
      </p:sp>
      <p:sp>
        <p:nvSpPr>
          <p:cNvPr id="5" name="Footer Placeholder 4">
            <a:extLst>
              <a:ext uri="{FF2B5EF4-FFF2-40B4-BE49-F238E27FC236}">
                <a16:creationId xmlns:a16="http://schemas.microsoft.com/office/drawing/2014/main" id="{BF0BA778-A56D-315B-9B0A-8ECE917683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PK"/>
          </a:p>
        </p:txBody>
      </p:sp>
      <p:sp>
        <p:nvSpPr>
          <p:cNvPr id="6" name="Slide Number Placeholder 5">
            <a:extLst>
              <a:ext uri="{FF2B5EF4-FFF2-40B4-BE49-F238E27FC236}">
                <a16:creationId xmlns:a16="http://schemas.microsoft.com/office/drawing/2014/main" id="{FDD18572-4CD9-854A-3925-9F653432CB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EB7CAF0-0E2D-734B-91D7-9506DDFC6B05}" type="slidenum">
              <a:rPr lang="en-PK" smtClean="0"/>
              <a:t>‹#›</a:t>
            </a:fld>
            <a:endParaRPr lang="en-PK"/>
          </a:p>
        </p:txBody>
      </p:sp>
    </p:spTree>
    <p:extLst>
      <p:ext uri="{BB962C8B-B14F-4D97-AF65-F5344CB8AC3E}">
        <p14:creationId xmlns:p14="http://schemas.microsoft.com/office/powerpoint/2010/main" val="13530147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7" Type="http://schemas.openxmlformats.org/officeDocument/2006/relationships/image" Target="../media/image24.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50" name="Group 1049">
            <a:extLst>
              <a:ext uri="{FF2B5EF4-FFF2-40B4-BE49-F238E27FC236}">
                <a16:creationId xmlns:a16="http://schemas.microsoft.com/office/drawing/2014/main" id="{C2616E71-7702-4514-BCE4-BAADB22ED8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034" name="Color Cover">
              <a:extLst>
                <a:ext uri="{FF2B5EF4-FFF2-40B4-BE49-F238E27FC236}">
                  <a16:creationId xmlns:a16="http://schemas.microsoft.com/office/drawing/2014/main" id="{15F9A7D7-E8EB-49D7-ACB0-13481EF1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1" name="Color Cover">
              <a:extLst>
                <a:ext uri="{FF2B5EF4-FFF2-40B4-BE49-F238E27FC236}">
                  <a16:creationId xmlns:a16="http://schemas.microsoft.com/office/drawing/2014/main" id="{044CB560-3BF4-4256-8C60-8864DA0ABF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52" name="Group 1051">
            <a:extLst>
              <a:ext uri="{FF2B5EF4-FFF2-40B4-BE49-F238E27FC236}">
                <a16:creationId xmlns:a16="http://schemas.microsoft.com/office/drawing/2014/main" id="{A2840072-D6EC-480D-9A1B-928B36F923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053" name="Color">
              <a:extLst>
                <a:ext uri="{FF2B5EF4-FFF2-40B4-BE49-F238E27FC236}">
                  <a16:creationId xmlns:a16="http://schemas.microsoft.com/office/drawing/2014/main" id="{CADDA0B4-EE72-46AA-A7BB-C271924B72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Color">
              <a:extLst>
                <a:ext uri="{FF2B5EF4-FFF2-40B4-BE49-F238E27FC236}">
                  <a16:creationId xmlns:a16="http://schemas.microsoft.com/office/drawing/2014/main" id="{B2519E48-483B-4612-935D-790A10605F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descr="About Integration - Health and social care integration">
            <a:extLst>
              <a:ext uri="{FF2B5EF4-FFF2-40B4-BE49-F238E27FC236}">
                <a16:creationId xmlns:a16="http://schemas.microsoft.com/office/drawing/2014/main" id="{7BB8310B-5892-E4FB-9D91-22382C7ECC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336"/>
          <a:stretch>
            <a:fillRect/>
          </a:stretch>
        </p:blipFill>
        <p:spPr bwMode="auto">
          <a:xfrm>
            <a:off x="6677026" y="1819661"/>
            <a:ext cx="4571936" cy="3196922"/>
          </a:xfrm>
          <a:prstGeom prst="rect">
            <a:avLst/>
          </a:prstGeom>
          <a:noFill/>
          <a:extLst>
            <a:ext uri="{909E8E84-426E-40DD-AFC4-6F175D3DCCD1}">
              <a14:hiddenFill xmlns:a14="http://schemas.microsoft.com/office/drawing/2010/main">
                <a:solidFill>
                  <a:srgbClr val="FFFFFF"/>
                </a:solidFill>
              </a14:hiddenFill>
            </a:ext>
          </a:extLst>
        </p:spPr>
      </p:pic>
      <p:grpSp>
        <p:nvGrpSpPr>
          <p:cNvPr id="1041" name="Group 104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42" name="Freeform: Shape 104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3" name="Freeform: Shape 104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4" name="Freeform: Shape 104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5" name="Freeform: Shape 104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6" name="Freeform: Shape 104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7" name="Freeform: Shape 104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8" name="Freeform: Shape 104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1A2F86D-F0CB-CAEF-3E56-09521FDE0062}"/>
              </a:ext>
            </a:extLst>
          </p:cNvPr>
          <p:cNvSpPr>
            <a:spLocks noGrp="1"/>
          </p:cNvSpPr>
          <p:nvPr>
            <p:ph type="ctrTitle"/>
          </p:nvPr>
        </p:nvSpPr>
        <p:spPr>
          <a:xfrm>
            <a:off x="1014169" y="1202656"/>
            <a:ext cx="5203990" cy="2782723"/>
          </a:xfrm>
        </p:spPr>
        <p:txBody>
          <a:bodyPr anchor="b">
            <a:noAutofit/>
          </a:bodyPr>
          <a:lstStyle/>
          <a:p>
            <a:r>
              <a:rPr lang="en-GB" sz="3600" b="1" dirty="0">
                <a:solidFill>
                  <a:schemeClr val="bg1"/>
                </a:solidFill>
              </a:rPr>
              <a:t>Integration Of Health, Wellbeing And Sustainable Development In Health And Social Care Sector, And Impact On Deliverance Of Services</a:t>
            </a:r>
            <a:endParaRPr lang="en-PK" sz="3600" b="1" dirty="0">
              <a:solidFill>
                <a:schemeClr val="bg1"/>
              </a:solidFill>
            </a:endParaRPr>
          </a:p>
        </p:txBody>
      </p:sp>
      <p:sp>
        <p:nvSpPr>
          <p:cNvPr id="3" name="Subtitle 2">
            <a:extLst>
              <a:ext uri="{FF2B5EF4-FFF2-40B4-BE49-F238E27FC236}">
                <a16:creationId xmlns:a16="http://schemas.microsoft.com/office/drawing/2014/main" id="{DA3034F8-511F-E08A-7B86-7C06E158FBB7}"/>
              </a:ext>
            </a:extLst>
          </p:cNvPr>
          <p:cNvSpPr>
            <a:spLocks noGrp="1"/>
          </p:cNvSpPr>
          <p:nvPr>
            <p:ph type="subTitle" idx="1"/>
          </p:nvPr>
        </p:nvSpPr>
        <p:spPr>
          <a:xfrm>
            <a:off x="1014169" y="4424277"/>
            <a:ext cx="5095314" cy="1696654"/>
          </a:xfrm>
        </p:spPr>
        <p:txBody>
          <a:bodyPr anchor="t">
            <a:normAutofit fontScale="92500" lnSpcReduction="20000"/>
          </a:bodyPr>
          <a:lstStyle/>
          <a:p>
            <a:r>
              <a:rPr lang="en-GB" dirty="0">
                <a:solidFill>
                  <a:schemeClr val="bg1"/>
                </a:solidFill>
              </a:rPr>
              <a:t>Name: Noreen Akhtar</a:t>
            </a:r>
          </a:p>
          <a:p>
            <a:r>
              <a:rPr lang="en-GB" dirty="0">
                <a:solidFill>
                  <a:schemeClr val="bg1"/>
                </a:solidFill>
              </a:rPr>
              <a:t>S</a:t>
            </a:r>
            <a:r>
              <a:rPr lang="en-PK" dirty="0">
                <a:solidFill>
                  <a:schemeClr val="bg1"/>
                </a:solidFill>
              </a:rPr>
              <a:t>tudent ID</a:t>
            </a:r>
            <a:r>
              <a:rPr lang="en-US" dirty="0">
                <a:solidFill>
                  <a:schemeClr val="bg1"/>
                </a:solidFill>
              </a:rPr>
              <a:t>: 2246135</a:t>
            </a:r>
            <a:endParaRPr lang="en-PK" dirty="0">
              <a:solidFill>
                <a:schemeClr val="bg1"/>
              </a:solidFill>
            </a:endParaRPr>
          </a:p>
          <a:p>
            <a:r>
              <a:rPr lang="en-GB" dirty="0">
                <a:solidFill>
                  <a:schemeClr val="bg1"/>
                </a:solidFill>
              </a:rPr>
              <a:t>Module code: BMHP6030</a:t>
            </a:r>
          </a:p>
          <a:p>
            <a:r>
              <a:rPr lang="en-GB" dirty="0">
                <a:solidFill>
                  <a:schemeClr val="bg1"/>
                </a:solidFill>
              </a:rPr>
              <a:t>Health, Wellbeing and Sustainable Development</a:t>
            </a:r>
            <a:endParaRPr lang="en-PK" dirty="0">
              <a:solidFill>
                <a:schemeClr val="bg1"/>
              </a:solidFill>
            </a:endParaRPr>
          </a:p>
        </p:txBody>
      </p:sp>
    </p:spTree>
    <p:extLst>
      <p:ext uri="{BB962C8B-B14F-4D97-AF65-F5344CB8AC3E}">
        <p14:creationId xmlns:p14="http://schemas.microsoft.com/office/powerpoint/2010/main" val="1109974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099C5-BC93-0FF6-F87C-BC453433AF35}"/>
              </a:ext>
            </a:extLst>
          </p:cNvPr>
          <p:cNvSpPr>
            <a:spLocks noGrp="1"/>
          </p:cNvSpPr>
          <p:nvPr>
            <p:ph type="title"/>
          </p:nvPr>
        </p:nvSpPr>
        <p:spPr/>
        <p:txBody>
          <a:bodyPr>
            <a:normAutofit/>
          </a:bodyPr>
          <a:lstStyle/>
          <a:p>
            <a:pPr algn="ctr"/>
            <a:r>
              <a:rPr lang="en-GB" sz="4800" b="1" dirty="0"/>
              <a:t>I</a:t>
            </a:r>
            <a:r>
              <a:rPr lang="en-PK" sz="4800" b="1" dirty="0"/>
              <a:t>ntroduction </a:t>
            </a:r>
          </a:p>
        </p:txBody>
      </p:sp>
      <p:graphicFrame>
        <p:nvGraphicFramePr>
          <p:cNvPr id="17" name="Content Placeholder 2">
            <a:extLst>
              <a:ext uri="{FF2B5EF4-FFF2-40B4-BE49-F238E27FC236}">
                <a16:creationId xmlns:a16="http://schemas.microsoft.com/office/drawing/2014/main" id="{C3B5BCCE-3B5C-C476-1FF7-495A06568B98}"/>
              </a:ext>
            </a:extLst>
          </p:cNvPr>
          <p:cNvGraphicFramePr>
            <a:graphicFrameLocks noGrp="1"/>
          </p:cNvGraphicFramePr>
          <p:nvPr>
            <p:ph idx="1"/>
            <p:extLst>
              <p:ext uri="{D42A27DB-BD31-4B8C-83A1-F6EECF244321}">
                <p14:modId xmlns:p14="http://schemas.microsoft.com/office/powerpoint/2010/main" val="6966629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6376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787EE-FE7A-8813-12CD-6312DB5AD441}"/>
              </a:ext>
            </a:extLst>
          </p:cNvPr>
          <p:cNvSpPr>
            <a:spLocks noGrp="1"/>
          </p:cNvSpPr>
          <p:nvPr>
            <p:ph type="title"/>
          </p:nvPr>
        </p:nvSpPr>
        <p:spPr>
          <a:xfrm>
            <a:off x="838200" y="365126"/>
            <a:ext cx="10515600" cy="799796"/>
          </a:xfrm>
        </p:spPr>
        <p:txBody>
          <a:bodyPr>
            <a:normAutofit/>
          </a:bodyPr>
          <a:lstStyle/>
          <a:p>
            <a:pPr algn="ctr"/>
            <a:r>
              <a:rPr lang="en-PK" sz="3600" b="1" dirty="0"/>
              <a:t>Defining Health through the Biopsychosocial Lens</a:t>
            </a:r>
            <a:r>
              <a:rPr lang="en-PK" sz="3600" dirty="0"/>
              <a:t> </a:t>
            </a:r>
          </a:p>
        </p:txBody>
      </p:sp>
      <p:sp>
        <p:nvSpPr>
          <p:cNvPr id="5" name="TextBox 4">
            <a:extLst>
              <a:ext uri="{FF2B5EF4-FFF2-40B4-BE49-F238E27FC236}">
                <a16:creationId xmlns:a16="http://schemas.microsoft.com/office/drawing/2014/main" id="{A5774D97-D0F3-4C41-310F-7524BEDBE1EF}"/>
              </a:ext>
            </a:extLst>
          </p:cNvPr>
          <p:cNvSpPr txBox="1"/>
          <p:nvPr/>
        </p:nvSpPr>
        <p:spPr>
          <a:xfrm>
            <a:off x="318369" y="1277330"/>
            <a:ext cx="11555261" cy="709233"/>
          </a:xfrm>
          <a:prstGeom prst="rect">
            <a:avLst/>
          </a:prstGeom>
          <a:noFill/>
        </p:spPr>
        <p:txBody>
          <a:bodyPr wrap="square">
            <a:spAutoFit/>
          </a:bodyPr>
          <a:lstStyle/>
          <a:p>
            <a:pPr lvl="0" algn="ctr">
              <a:lnSpc>
                <a:spcPct val="115000"/>
              </a:lnSpc>
              <a:spcAft>
                <a:spcPts val="800"/>
              </a:spcAft>
              <a:buSzPts val="1000"/>
              <a:tabLst>
                <a:tab pos="457200" algn="l"/>
              </a:tabLst>
            </a:pPr>
            <a:r>
              <a:rPr lang="en-PK" sz="1800" kern="0" dirty="0">
                <a:effectLst/>
                <a:latin typeface="Calibri" panose="020F0502020204030204" pitchFamily="34" charset="0"/>
                <a:ea typeface="Times New Roman" panose="02020603050405020304" pitchFamily="18" charset="0"/>
                <a:cs typeface="Arial" panose="020B0604020202020204" pitchFamily="34" charset="0"/>
              </a:rPr>
              <a:t>The World Health Organization defines health as physical, mental and social wellbeing, not only the absence of disease </a:t>
            </a:r>
            <a:r>
              <a:rPr lang="en-PK" sz="1800" kern="100" dirty="0">
                <a:effectLst/>
                <a:latin typeface="Calibri" panose="020F0502020204030204" pitchFamily="34" charset="0"/>
                <a:ea typeface="Aptos" panose="020B0004020202020204" pitchFamily="34" charset="0"/>
                <a:cs typeface="Arial" panose="020B0604020202020204" pitchFamily="34" charset="0"/>
              </a:rPr>
              <a:t>(World Health Organization, 1948)</a:t>
            </a:r>
            <a:r>
              <a:rPr lang="en-PK" sz="1800" kern="0" dirty="0">
                <a:effectLst/>
                <a:latin typeface="Calibri" panose="020F0502020204030204" pitchFamily="34" charset="0"/>
                <a:ea typeface="Times New Roman" panose="02020603050405020304" pitchFamily="18" charset="0"/>
                <a:cs typeface="Arial" panose="020B0604020202020204" pitchFamily="34" charset="0"/>
              </a:rPr>
              <a:t>.</a:t>
            </a:r>
            <a:endParaRPr lang="en-PK" sz="1800" kern="100" dirty="0">
              <a:effectLst/>
              <a:latin typeface="Times New Roman" panose="02020603050405020304" pitchFamily="18" charset="0"/>
              <a:ea typeface="Aptos" panose="020B00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3E056D99-D336-4E88-0953-C1C6D04A3F82}"/>
              </a:ext>
            </a:extLst>
          </p:cNvPr>
          <p:cNvGraphicFramePr/>
          <p:nvPr>
            <p:extLst>
              <p:ext uri="{D42A27DB-BD31-4B8C-83A1-F6EECF244321}">
                <p14:modId xmlns:p14="http://schemas.microsoft.com/office/powerpoint/2010/main" val="3317537423"/>
              </p:ext>
            </p:extLst>
          </p:nvPr>
        </p:nvGraphicFramePr>
        <p:xfrm>
          <a:off x="1175184" y="2260368"/>
          <a:ext cx="9841630" cy="1447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CC2956D3-BBBD-A573-689C-B1ABD5C02F35}"/>
              </a:ext>
            </a:extLst>
          </p:cNvPr>
          <p:cNvSpPr txBox="1"/>
          <p:nvPr/>
        </p:nvSpPr>
        <p:spPr>
          <a:xfrm>
            <a:off x="546968" y="3981509"/>
            <a:ext cx="11098061" cy="709233"/>
          </a:xfrm>
          <a:prstGeom prst="rect">
            <a:avLst/>
          </a:prstGeom>
          <a:noFill/>
        </p:spPr>
        <p:txBody>
          <a:bodyPr wrap="square">
            <a:spAutoFit/>
          </a:bodyPr>
          <a:lstStyle/>
          <a:p>
            <a:pPr lvl="0" algn="ctr">
              <a:lnSpc>
                <a:spcPct val="115000"/>
              </a:lnSpc>
              <a:spcAft>
                <a:spcPts val="800"/>
              </a:spcAft>
              <a:buSzPts val="1000"/>
              <a:tabLst>
                <a:tab pos="457200" algn="l"/>
              </a:tabLst>
            </a:pPr>
            <a:r>
              <a:rPr lang="en-PK" sz="1800" kern="0" dirty="0">
                <a:effectLst/>
                <a:latin typeface="Calibri" panose="020F0502020204030204" pitchFamily="34" charset="0"/>
                <a:ea typeface="Times New Roman" panose="02020603050405020304" pitchFamily="18" charset="0"/>
                <a:cs typeface="Arial" panose="020B0604020202020204" pitchFamily="34" charset="0"/>
              </a:rPr>
              <a:t>The biopsychosocial perspective explains health as shaped by interacting biological, psychological and social influences </a:t>
            </a:r>
            <a:r>
              <a:rPr lang="en-PK" sz="1800" kern="100" dirty="0">
                <a:effectLst/>
                <a:latin typeface="Calibri" panose="020F0502020204030204" pitchFamily="34" charset="0"/>
                <a:ea typeface="Aptos" panose="020B0004020202020204" pitchFamily="34" charset="0"/>
                <a:cs typeface="Arial" panose="020B0604020202020204" pitchFamily="34" charset="0"/>
              </a:rPr>
              <a:t>(Card, 2022)</a:t>
            </a:r>
            <a:r>
              <a:rPr lang="en-PK" sz="1800" kern="0" dirty="0">
                <a:effectLst/>
                <a:latin typeface="Calibri" panose="020F0502020204030204" pitchFamily="34" charset="0"/>
                <a:ea typeface="Times New Roman" panose="02020603050405020304" pitchFamily="18" charset="0"/>
                <a:cs typeface="Arial" panose="020B0604020202020204" pitchFamily="34" charset="0"/>
              </a:rPr>
              <a:t>.</a:t>
            </a:r>
            <a:endParaRPr lang="en-PK" sz="1800" kern="100" dirty="0">
              <a:effectLst/>
              <a:latin typeface="Times New Roman" panose="02020603050405020304" pitchFamily="18" charset="0"/>
              <a:ea typeface="Aptos" panose="020B0004020202020204" pitchFamily="34" charset="0"/>
              <a:cs typeface="Arial" panose="020B0604020202020204" pitchFamily="34" charset="0"/>
            </a:endParaRPr>
          </a:p>
        </p:txBody>
      </p:sp>
      <p:graphicFrame>
        <p:nvGraphicFramePr>
          <p:cNvPr id="9" name="Diagram 8">
            <a:extLst>
              <a:ext uri="{FF2B5EF4-FFF2-40B4-BE49-F238E27FC236}">
                <a16:creationId xmlns:a16="http://schemas.microsoft.com/office/drawing/2014/main" id="{1849B364-836C-4061-861F-EDE1118C4BAC}"/>
              </a:ext>
            </a:extLst>
          </p:cNvPr>
          <p:cNvGraphicFramePr/>
          <p:nvPr>
            <p:extLst>
              <p:ext uri="{D42A27DB-BD31-4B8C-83A1-F6EECF244321}">
                <p14:modId xmlns:p14="http://schemas.microsoft.com/office/powerpoint/2010/main" val="1271595289"/>
              </p:ext>
            </p:extLst>
          </p:nvPr>
        </p:nvGraphicFramePr>
        <p:xfrm>
          <a:off x="2031998" y="4964547"/>
          <a:ext cx="8128000" cy="164775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49753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DE6C4-7214-4439-D51D-C615C79B95AB}"/>
              </a:ext>
            </a:extLst>
          </p:cNvPr>
          <p:cNvSpPr>
            <a:spLocks noGrp="1"/>
          </p:cNvSpPr>
          <p:nvPr>
            <p:ph type="title"/>
          </p:nvPr>
        </p:nvSpPr>
        <p:spPr/>
        <p:txBody>
          <a:bodyPr>
            <a:normAutofit/>
          </a:bodyPr>
          <a:lstStyle/>
          <a:p>
            <a:pPr algn="ctr"/>
            <a:r>
              <a:rPr lang="en-PK" sz="3600" b="1" dirty="0"/>
              <a:t>Defining Health through the Biopsychosocial Lens</a:t>
            </a:r>
            <a:r>
              <a:rPr lang="en-PK" sz="3600" dirty="0"/>
              <a:t> </a:t>
            </a:r>
          </a:p>
        </p:txBody>
      </p:sp>
      <p:graphicFrame>
        <p:nvGraphicFramePr>
          <p:cNvPr id="4" name="Table 3">
            <a:extLst>
              <a:ext uri="{FF2B5EF4-FFF2-40B4-BE49-F238E27FC236}">
                <a16:creationId xmlns:a16="http://schemas.microsoft.com/office/drawing/2014/main" id="{D85CF689-A86E-D025-0071-71232FC9CA96}"/>
              </a:ext>
            </a:extLst>
          </p:cNvPr>
          <p:cNvGraphicFramePr>
            <a:graphicFrameLocks noGrp="1"/>
          </p:cNvGraphicFramePr>
          <p:nvPr>
            <p:extLst>
              <p:ext uri="{D42A27DB-BD31-4B8C-83A1-F6EECF244321}">
                <p14:modId xmlns:p14="http://schemas.microsoft.com/office/powerpoint/2010/main" val="575564278"/>
              </p:ext>
            </p:extLst>
          </p:nvPr>
        </p:nvGraphicFramePr>
        <p:xfrm>
          <a:off x="449893" y="1812020"/>
          <a:ext cx="6330468" cy="2884000"/>
        </p:xfrm>
        <a:graphic>
          <a:graphicData uri="http://schemas.openxmlformats.org/drawingml/2006/table">
            <a:tbl>
              <a:tblPr firstRow="1" firstCol="1" bandRow="1">
                <a:tableStyleId>{C083E6E3-FA7D-4D7B-A595-EF9225AFEA82}</a:tableStyleId>
              </a:tblPr>
              <a:tblGrid>
                <a:gridCol w="1582617">
                  <a:extLst>
                    <a:ext uri="{9D8B030D-6E8A-4147-A177-3AD203B41FA5}">
                      <a16:colId xmlns:a16="http://schemas.microsoft.com/office/drawing/2014/main" val="2658388977"/>
                    </a:ext>
                  </a:extLst>
                </a:gridCol>
                <a:gridCol w="1582617">
                  <a:extLst>
                    <a:ext uri="{9D8B030D-6E8A-4147-A177-3AD203B41FA5}">
                      <a16:colId xmlns:a16="http://schemas.microsoft.com/office/drawing/2014/main" val="4249867730"/>
                    </a:ext>
                  </a:extLst>
                </a:gridCol>
                <a:gridCol w="1582617">
                  <a:extLst>
                    <a:ext uri="{9D8B030D-6E8A-4147-A177-3AD203B41FA5}">
                      <a16:colId xmlns:a16="http://schemas.microsoft.com/office/drawing/2014/main" val="2636592731"/>
                    </a:ext>
                  </a:extLst>
                </a:gridCol>
                <a:gridCol w="1582617">
                  <a:extLst>
                    <a:ext uri="{9D8B030D-6E8A-4147-A177-3AD203B41FA5}">
                      <a16:colId xmlns:a16="http://schemas.microsoft.com/office/drawing/2014/main" val="1142188337"/>
                    </a:ext>
                  </a:extLst>
                </a:gridCol>
              </a:tblGrid>
              <a:tr h="599418">
                <a:tc>
                  <a:txBody>
                    <a:bodyPr/>
                    <a:lstStyle/>
                    <a:p>
                      <a:pPr algn="ctr">
                        <a:lnSpc>
                          <a:spcPct val="115000"/>
                        </a:lnSpc>
                        <a:spcAft>
                          <a:spcPts val="800"/>
                        </a:spcAft>
                        <a:buNone/>
                      </a:pPr>
                      <a:r>
                        <a:rPr lang="en-PK" sz="1600" kern="0" dirty="0">
                          <a:effectLst/>
                        </a:rPr>
                        <a:t>Domain</a:t>
                      </a:r>
                      <a:endParaRPr lang="en-PK" sz="1600" kern="100" dirty="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PK" sz="1600" kern="0" dirty="0">
                          <a:effectLst/>
                        </a:rPr>
                        <a:t>Example drivers</a:t>
                      </a:r>
                      <a:endParaRPr lang="en-PK" sz="1600" kern="100" dirty="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PK" sz="1600" kern="0">
                          <a:effectLst/>
                        </a:rPr>
                        <a:t>Service response</a:t>
                      </a:r>
                      <a:endParaRPr lang="en-PK" sz="1600" kern="10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15000"/>
                        </a:lnSpc>
                        <a:spcAft>
                          <a:spcPts val="800"/>
                        </a:spcAft>
                        <a:buNone/>
                      </a:pPr>
                      <a:r>
                        <a:rPr lang="en-PK" sz="1600" kern="0">
                          <a:effectLst/>
                        </a:rPr>
                        <a:t>Benefit</a:t>
                      </a:r>
                      <a:endParaRPr lang="en-PK" sz="1600" kern="10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305967943"/>
                  </a:ext>
                </a:extLst>
              </a:tr>
              <a:tr h="599418">
                <a:tc>
                  <a:txBody>
                    <a:bodyPr/>
                    <a:lstStyle/>
                    <a:p>
                      <a:pPr>
                        <a:lnSpc>
                          <a:spcPct val="115000"/>
                        </a:lnSpc>
                        <a:spcAft>
                          <a:spcPts val="800"/>
                        </a:spcAft>
                        <a:buNone/>
                      </a:pPr>
                      <a:r>
                        <a:rPr lang="en-PK" sz="1600" kern="0">
                          <a:effectLst/>
                        </a:rPr>
                        <a:t>Biological</a:t>
                      </a:r>
                      <a:endParaRPr lang="en-PK" sz="1600" kern="10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PK" sz="1600" kern="0">
                          <a:effectLst/>
                        </a:rPr>
                        <a:t>Risk factors, long-term conditions</a:t>
                      </a:r>
                      <a:endParaRPr lang="en-PK" sz="1600" kern="10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PK" sz="1600" kern="0" dirty="0">
                          <a:effectLst/>
                        </a:rPr>
                        <a:t>Screening, medication, clinical monitoring</a:t>
                      </a:r>
                      <a:endParaRPr lang="en-PK" sz="1600" kern="100" dirty="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PK" sz="1600" kern="0">
                          <a:effectLst/>
                        </a:rPr>
                        <a:t>Reduced complications</a:t>
                      </a:r>
                      <a:endParaRPr lang="en-PK" sz="1600" kern="10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4282170884"/>
                  </a:ext>
                </a:extLst>
              </a:tr>
              <a:tr h="599418">
                <a:tc>
                  <a:txBody>
                    <a:bodyPr/>
                    <a:lstStyle/>
                    <a:p>
                      <a:pPr>
                        <a:lnSpc>
                          <a:spcPct val="115000"/>
                        </a:lnSpc>
                        <a:spcAft>
                          <a:spcPts val="800"/>
                        </a:spcAft>
                        <a:buNone/>
                      </a:pPr>
                      <a:r>
                        <a:rPr lang="en-PK" sz="1600" kern="0">
                          <a:effectLst/>
                        </a:rPr>
                        <a:t>Psychological</a:t>
                      </a:r>
                      <a:endParaRPr lang="en-PK" sz="1600" kern="10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PK" sz="1600" kern="0">
                          <a:effectLst/>
                        </a:rPr>
                        <a:t>Stress, motivation, coping</a:t>
                      </a:r>
                      <a:endParaRPr lang="en-PK" sz="1600" kern="10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PK" sz="1600" kern="0">
                          <a:effectLst/>
                        </a:rPr>
                        <a:t>Coaching, self-management support</a:t>
                      </a:r>
                      <a:endParaRPr lang="en-PK" sz="1600" kern="10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PK" sz="1600" kern="0">
                          <a:effectLst/>
                        </a:rPr>
                        <a:t>Better adherence and outcomes</a:t>
                      </a:r>
                      <a:endParaRPr lang="en-PK" sz="1600" kern="10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339722227"/>
                  </a:ext>
                </a:extLst>
              </a:tr>
              <a:tr h="599418">
                <a:tc>
                  <a:txBody>
                    <a:bodyPr/>
                    <a:lstStyle/>
                    <a:p>
                      <a:pPr>
                        <a:lnSpc>
                          <a:spcPct val="115000"/>
                        </a:lnSpc>
                        <a:spcAft>
                          <a:spcPts val="800"/>
                        </a:spcAft>
                        <a:buNone/>
                      </a:pPr>
                      <a:r>
                        <a:rPr lang="en-PK" sz="1600" kern="0">
                          <a:effectLst/>
                        </a:rPr>
                        <a:t>Social</a:t>
                      </a:r>
                      <a:endParaRPr lang="en-PK" sz="1600" kern="10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PK" sz="1600" kern="0">
                          <a:effectLst/>
                        </a:rPr>
                        <a:t>Housing, income, relationships</a:t>
                      </a:r>
                      <a:endParaRPr lang="en-PK" sz="1600" kern="10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PK" sz="1600" kern="0">
                          <a:effectLst/>
                        </a:rPr>
                        <a:t>Social prescribing, community links</a:t>
                      </a:r>
                      <a:endParaRPr lang="en-PK" sz="1600" kern="10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PK" sz="1600" kern="0" dirty="0">
                          <a:effectLst/>
                        </a:rPr>
                        <a:t>Improved access and resilience</a:t>
                      </a:r>
                      <a:endParaRPr lang="en-PK" sz="1600" kern="100" dirty="0">
                        <a:effectLst/>
                        <a:latin typeface="Times New Roman" panose="02020603050405020304" pitchFamily="18"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591167314"/>
                  </a:ext>
                </a:extLst>
              </a:tr>
            </a:tbl>
          </a:graphicData>
        </a:graphic>
      </p:graphicFrame>
      <p:sp>
        <p:nvSpPr>
          <p:cNvPr id="6" name="TextBox 5">
            <a:extLst>
              <a:ext uri="{FF2B5EF4-FFF2-40B4-BE49-F238E27FC236}">
                <a16:creationId xmlns:a16="http://schemas.microsoft.com/office/drawing/2014/main" id="{713B5FDA-7F4F-8590-D974-3DB2F7A07638}"/>
              </a:ext>
            </a:extLst>
          </p:cNvPr>
          <p:cNvSpPr txBox="1"/>
          <p:nvPr/>
        </p:nvSpPr>
        <p:spPr>
          <a:xfrm>
            <a:off x="838199" y="1433862"/>
            <a:ext cx="6100174" cy="390684"/>
          </a:xfrm>
          <a:prstGeom prst="rect">
            <a:avLst/>
          </a:prstGeom>
          <a:noFill/>
        </p:spPr>
        <p:txBody>
          <a:bodyPr wrap="square">
            <a:spAutoFit/>
          </a:bodyPr>
          <a:lstStyle/>
          <a:p>
            <a:pPr>
              <a:lnSpc>
                <a:spcPct val="115000"/>
              </a:lnSpc>
              <a:spcAft>
                <a:spcPts val="800"/>
              </a:spcAft>
              <a:buNone/>
            </a:pPr>
            <a:r>
              <a:rPr lang="en-PK" sz="1800" b="1" kern="0" dirty="0">
                <a:effectLst/>
                <a:latin typeface="Calibri" panose="020F0502020204030204" pitchFamily="34" charset="0"/>
                <a:ea typeface="Times New Roman" panose="02020603050405020304" pitchFamily="18" charset="0"/>
                <a:cs typeface="Arial" panose="020B0604020202020204" pitchFamily="34" charset="0"/>
              </a:rPr>
              <a:t>Biopsychosocial model applied to care planning</a:t>
            </a:r>
            <a:endParaRPr lang="en-PK" sz="1600" kern="100" dirty="0">
              <a:effectLst/>
              <a:latin typeface="Times New Roman" panose="02020603050405020304" pitchFamily="18" charset="0"/>
              <a:ea typeface="Aptos" panose="020B0004020202020204" pitchFamily="34" charset="0"/>
              <a:cs typeface="Arial" panose="020B0604020202020204" pitchFamily="34" charset="0"/>
            </a:endParaRPr>
          </a:p>
        </p:txBody>
      </p:sp>
      <p:pic>
        <p:nvPicPr>
          <p:cNvPr id="1026" name="Picture 2" descr="bio-psych-social-diagram">
            <a:extLst>
              <a:ext uri="{FF2B5EF4-FFF2-40B4-BE49-F238E27FC236}">
                <a16:creationId xmlns:a16="http://schemas.microsoft.com/office/drawing/2014/main" id="{AA0CB8B9-A80F-9DDA-2650-295A9B714B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0734" y="1293313"/>
            <a:ext cx="4271373" cy="427137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22A9920-7608-CF29-7825-6162BFE17F48}"/>
              </a:ext>
            </a:extLst>
          </p:cNvPr>
          <p:cNvSpPr txBox="1"/>
          <p:nvPr/>
        </p:nvSpPr>
        <p:spPr>
          <a:xfrm>
            <a:off x="8008119" y="5788057"/>
            <a:ext cx="3733988" cy="369332"/>
          </a:xfrm>
          <a:prstGeom prst="rect">
            <a:avLst/>
          </a:prstGeom>
          <a:noFill/>
        </p:spPr>
        <p:txBody>
          <a:bodyPr wrap="square">
            <a:spAutoFit/>
          </a:bodyPr>
          <a:lstStyle/>
          <a:p>
            <a:r>
              <a:rPr lang="en-PK" sz="1800" b="1" kern="0" dirty="0">
                <a:effectLst/>
                <a:latin typeface="Calibri" panose="020F0502020204030204" pitchFamily="34" charset="0"/>
                <a:ea typeface="Times New Roman" panose="02020603050405020304" pitchFamily="18" charset="0"/>
                <a:cs typeface="Arial" panose="020B0604020202020204" pitchFamily="34" charset="0"/>
              </a:rPr>
              <a:t>Biopsychosocial Model (Card, 2022)</a:t>
            </a:r>
            <a:endParaRPr lang="en-PK" dirty="0"/>
          </a:p>
        </p:txBody>
      </p:sp>
      <p:sp>
        <p:nvSpPr>
          <p:cNvPr id="8" name="TextBox 7">
            <a:extLst>
              <a:ext uri="{FF2B5EF4-FFF2-40B4-BE49-F238E27FC236}">
                <a16:creationId xmlns:a16="http://schemas.microsoft.com/office/drawing/2014/main" id="{37F9A2FC-3CF4-9ACF-B031-DFA1CD6DBF1F}"/>
              </a:ext>
            </a:extLst>
          </p:cNvPr>
          <p:cNvSpPr txBox="1"/>
          <p:nvPr/>
        </p:nvSpPr>
        <p:spPr>
          <a:xfrm>
            <a:off x="562153" y="4957060"/>
            <a:ext cx="6098874" cy="1477328"/>
          </a:xfrm>
          <a:prstGeom prst="rect">
            <a:avLst/>
          </a:prstGeom>
          <a:noFill/>
        </p:spPr>
        <p:txBody>
          <a:bodyPr wrap="square">
            <a:spAutoFit/>
          </a:bodyPr>
          <a:lstStyle/>
          <a:p>
            <a:pPr marL="285750" indent="-285750">
              <a:buFont typeface="Arial" panose="020B0604020202020204" pitchFamily="34" charset="0"/>
              <a:buChar char="•"/>
            </a:pPr>
            <a:r>
              <a:rPr lang="en-GB" dirty="0"/>
              <a:t>Health, from a holistic model, is the overall wellbeing of the whole person, integrating physical, mental, emotional and social dimensions. </a:t>
            </a:r>
          </a:p>
          <a:p>
            <a:pPr marL="285750" indent="-285750">
              <a:buFont typeface="Arial" panose="020B0604020202020204" pitchFamily="34" charset="0"/>
              <a:buChar char="•"/>
            </a:pPr>
            <a:r>
              <a:rPr lang="en-GB" dirty="0"/>
              <a:t>It is shaped by an individual’s values, relationships and life context, not only by disease status (</a:t>
            </a:r>
            <a:r>
              <a:rPr lang="en-GB" dirty="0" err="1"/>
              <a:t>Stoewen</a:t>
            </a:r>
            <a:r>
              <a:rPr lang="en-GB" dirty="0"/>
              <a:t>, 2017).</a:t>
            </a:r>
          </a:p>
        </p:txBody>
      </p:sp>
    </p:spTree>
    <p:extLst>
      <p:ext uri="{BB962C8B-B14F-4D97-AF65-F5344CB8AC3E}">
        <p14:creationId xmlns:p14="http://schemas.microsoft.com/office/powerpoint/2010/main" val="2886037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500DF-037E-1D6A-F6D0-99C2A17AB79D}"/>
              </a:ext>
            </a:extLst>
          </p:cNvPr>
          <p:cNvSpPr>
            <a:spLocks noGrp="1"/>
          </p:cNvSpPr>
          <p:nvPr>
            <p:ph type="title"/>
          </p:nvPr>
        </p:nvSpPr>
        <p:spPr>
          <a:xfrm>
            <a:off x="838200" y="41568"/>
            <a:ext cx="10515600" cy="1325563"/>
          </a:xfrm>
        </p:spPr>
        <p:txBody>
          <a:bodyPr>
            <a:normAutofit/>
          </a:bodyPr>
          <a:lstStyle/>
          <a:p>
            <a:pPr algn="ctr"/>
            <a:r>
              <a:rPr lang="en-PK" sz="4000" b="1" dirty="0"/>
              <a:t>Defining Wellbeing and How Services Measure It</a:t>
            </a:r>
            <a:endParaRPr lang="en-PK" sz="4000" dirty="0"/>
          </a:p>
        </p:txBody>
      </p:sp>
      <p:graphicFrame>
        <p:nvGraphicFramePr>
          <p:cNvPr id="4" name="Diagram 3">
            <a:extLst>
              <a:ext uri="{FF2B5EF4-FFF2-40B4-BE49-F238E27FC236}">
                <a16:creationId xmlns:a16="http://schemas.microsoft.com/office/drawing/2014/main" id="{F4AF5569-32BE-FCA7-49F9-9E525B657A43}"/>
              </a:ext>
            </a:extLst>
          </p:cNvPr>
          <p:cNvGraphicFramePr/>
          <p:nvPr>
            <p:extLst>
              <p:ext uri="{D42A27DB-BD31-4B8C-83A1-F6EECF244321}">
                <p14:modId xmlns:p14="http://schemas.microsoft.com/office/powerpoint/2010/main" val="1524203126"/>
              </p:ext>
            </p:extLst>
          </p:nvPr>
        </p:nvGraphicFramePr>
        <p:xfrm>
          <a:off x="-1462762" y="1859534"/>
          <a:ext cx="6798849" cy="45162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CEE415E-FA92-28B4-9A31-A59BA4221351}"/>
              </a:ext>
            </a:extLst>
          </p:cNvPr>
          <p:cNvSpPr txBox="1"/>
          <p:nvPr/>
        </p:nvSpPr>
        <p:spPr>
          <a:xfrm>
            <a:off x="3781657" y="2028759"/>
            <a:ext cx="5362343" cy="4099905"/>
          </a:xfrm>
          <a:prstGeom prst="rect">
            <a:avLst/>
          </a:prstGeom>
          <a:noFill/>
        </p:spPr>
        <p:txBody>
          <a:bodyPr wrap="square">
            <a:spAutoFit/>
          </a:bodyPr>
          <a:lstStyle/>
          <a:p>
            <a:pPr marL="342900" lvl="0" indent="-342900">
              <a:lnSpc>
                <a:spcPct val="115000"/>
              </a:lnSpc>
              <a:spcAft>
                <a:spcPts val="800"/>
              </a:spcAft>
              <a:buSzPts val="1000"/>
              <a:buFont typeface="Symbol" pitchFamily="2" charset="2"/>
              <a:buChar char=""/>
              <a:tabLst>
                <a:tab pos="457200" algn="l"/>
              </a:tabLst>
            </a:pPr>
            <a:r>
              <a:rPr lang="en-PK" sz="1800" kern="0" dirty="0">
                <a:effectLst/>
                <a:latin typeface="Calibri" panose="020F0502020204030204" pitchFamily="34" charset="0"/>
                <a:ea typeface="Times New Roman" panose="02020603050405020304" pitchFamily="18" charset="0"/>
                <a:cs typeface="Arial" panose="020B0604020202020204" pitchFamily="34" charset="0"/>
              </a:rPr>
              <a:t>Office for National Statistics uses four personal wellbeing questions covering life satisfaction, worthwhileness, happiness and anxiety </a:t>
            </a:r>
            <a:r>
              <a:rPr lang="en-PK" sz="1800" kern="100" dirty="0">
                <a:effectLst/>
                <a:latin typeface="Calibri" panose="020F0502020204030204" pitchFamily="34" charset="0"/>
                <a:ea typeface="Aptos" panose="020B0004020202020204" pitchFamily="34" charset="0"/>
                <a:cs typeface="Arial" panose="020B0604020202020204" pitchFamily="34" charset="0"/>
              </a:rPr>
              <a:t>(Rees and Eddolls, 2018)</a:t>
            </a:r>
            <a:r>
              <a:rPr lang="en-PK" sz="1800" kern="0" dirty="0">
                <a:effectLst/>
                <a:latin typeface="Calibri" panose="020F0502020204030204" pitchFamily="34" charset="0"/>
                <a:ea typeface="Times New Roman" panose="02020603050405020304" pitchFamily="18" charset="0"/>
                <a:cs typeface="Arial" panose="020B0604020202020204" pitchFamily="34" charset="0"/>
              </a:rPr>
              <a:t>.</a:t>
            </a:r>
            <a:endParaRPr lang="en-PK" sz="1800" kern="100" dirty="0">
              <a:effectLst/>
              <a:latin typeface="Times New Roman" panose="02020603050405020304" pitchFamily="18" charset="0"/>
              <a:ea typeface="Aptos" panose="020B0004020202020204" pitchFamily="34" charset="0"/>
              <a:cs typeface="Arial" panose="020B0604020202020204" pitchFamily="34" charset="0"/>
            </a:endParaRPr>
          </a:p>
          <a:p>
            <a:pPr marL="285750" indent="-285750">
              <a:lnSpc>
                <a:spcPct val="115000"/>
              </a:lnSpc>
              <a:spcAft>
                <a:spcPts val="800"/>
              </a:spcAft>
              <a:buFont typeface="Arial" panose="020B0604020202020204" pitchFamily="34" charset="0"/>
              <a:buChar char="•"/>
            </a:pPr>
            <a:r>
              <a:rPr lang="en-PK" sz="1800" kern="0" dirty="0">
                <a:effectLst/>
                <a:latin typeface="Calibri" panose="020F0502020204030204" pitchFamily="34" charset="0"/>
                <a:ea typeface="Times New Roman" panose="02020603050405020304" pitchFamily="18" charset="0"/>
                <a:cs typeface="Arial" panose="020B0604020202020204" pitchFamily="34" charset="0"/>
              </a:rPr>
              <a:t>Subjective wellbeing measures capture lived experience but may not fully reflect structural constraints or cultural differences in reporting.</a:t>
            </a:r>
            <a:endParaRPr lang="en-PK" sz="1800" kern="100" dirty="0">
              <a:effectLst/>
              <a:latin typeface="Times New Roman" panose="02020603050405020304" pitchFamily="18" charset="0"/>
              <a:ea typeface="Aptos" panose="020B0004020202020204" pitchFamily="34" charset="0"/>
              <a:cs typeface="Arial" panose="020B0604020202020204" pitchFamily="34" charset="0"/>
            </a:endParaRPr>
          </a:p>
          <a:p>
            <a:pPr marL="285750" indent="-285750">
              <a:lnSpc>
                <a:spcPct val="115000"/>
              </a:lnSpc>
              <a:spcAft>
                <a:spcPts val="800"/>
              </a:spcAft>
              <a:buFont typeface="Arial" panose="020B0604020202020204" pitchFamily="34" charset="0"/>
              <a:buChar char="•"/>
            </a:pPr>
            <a:r>
              <a:rPr lang="en-PK" sz="1800" kern="0" dirty="0">
                <a:effectLst/>
                <a:latin typeface="Calibri" panose="020F0502020204030204" pitchFamily="34" charset="0"/>
                <a:ea typeface="Times New Roman" panose="02020603050405020304" pitchFamily="18" charset="0"/>
                <a:cs typeface="Arial" panose="020B0604020202020204" pitchFamily="34" charset="0"/>
              </a:rPr>
              <a:t>Heavy reliance on self-report can under-identify exclusion, stigma, and unequal ability to convert services into improved outcomes (for example, due to poverty or insecure housing) </a:t>
            </a:r>
            <a:r>
              <a:rPr lang="en-PK" sz="1800" kern="100" dirty="0">
                <a:effectLst/>
                <a:latin typeface="Calibri" panose="020F0502020204030204" pitchFamily="34" charset="0"/>
                <a:ea typeface="Aptos" panose="020B0004020202020204" pitchFamily="34" charset="0"/>
                <a:cs typeface="Arial" panose="020B0604020202020204" pitchFamily="34" charset="0"/>
              </a:rPr>
              <a:t>(Addison, Lhussier and Bambra, 2023)</a:t>
            </a:r>
            <a:r>
              <a:rPr lang="en-PK" sz="1800" kern="0" dirty="0">
                <a:effectLst/>
                <a:latin typeface="Calibri" panose="020F0502020204030204" pitchFamily="34" charset="0"/>
                <a:ea typeface="Times New Roman" panose="02020603050405020304" pitchFamily="18" charset="0"/>
                <a:cs typeface="Arial" panose="020B0604020202020204" pitchFamily="34" charset="0"/>
              </a:rPr>
              <a:t>.</a:t>
            </a:r>
            <a:endParaRPr lang="en-PK" sz="1800" kern="100" dirty="0">
              <a:effectLst/>
              <a:latin typeface="Times New Roman" panose="02020603050405020304" pitchFamily="18" charset="0"/>
              <a:ea typeface="Aptos" panose="020B00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FB48D2C9-FE7E-6E08-28EB-4FD82D0FAAB9}"/>
              </a:ext>
            </a:extLst>
          </p:cNvPr>
          <p:cNvGraphicFramePr/>
          <p:nvPr>
            <p:extLst>
              <p:ext uri="{D42A27DB-BD31-4B8C-83A1-F6EECF244321}">
                <p14:modId xmlns:p14="http://schemas.microsoft.com/office/powerpoint/2010/main" val="3659759276"/>
              </p:ext>
            </p:extLst>
          </p:nvPr>
        </p:nvGraphicFramePr>
        <p:xfrm>
          <a:off x="6996332" y="1408306"/>
          <a:ext cx="8128000" cy="508457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8AB42F84-C1E3-C86C-9883-D65A252FB316}"/>
              </a:ext>
            </a:extLst>
          </p:cNvPr>
          <p:cNvSpPr txBox="1"/>
          <p:nvPr/>
        </p:nvSpPr>
        <p:spPr>
          <a:xfrm rot="16200000">
            <a:off x="6835503" y="3682407"/>
            <a:ext cx="5532120" cy="307777"/>
          </a:xfrm>
          <a:prstGeom prst="rect">
            <a:avLst/>
          </a:prstGeom>
          <a:noFill/>
        </p:spPr>
        <p:txBody>
          <a:bodyPr wrap="square">
            <a:spAutoFit/>
          </a:bodyPr>
          <a:lstStyle/>
          <a:p>
            <a:r>
              <a:rPr lang="en-GB" sz="1400" dirty="0"/>
              <a:t>Dimensions of </a:t>
            </a:r>
            <a:r>
              <a:rPr lang="en-GB" sz="1400" dirty="0" err="1"/>
              <a:t>Weel</a:t>
            </a:r>
            <a:r>
              <a:rPr lang="en-GB" sz="1400" dirty="0"/>
              <a:t> being (Livingston, Jackson-</a:t>
            </a:r>
            <a:r>
              <a:rPr lang="en-GB" sz="1400" dirty="0" err="1"/>
              <a:t>Nevels</a:t>
            </a:r>
            <a:r>
              <a:rPr lang="en-GB" sz="1400" dirty="0"/>
              <a:t> and Reddy, 2022)</a:t>
            </a:r>
            <a:endParaRPr lang="en-PK" sz="1400" dirty="0"/>
          </a:p>
        </p:txBody>
      </p:sp>
    </p:spTree>
    <p:extLst>
      <p:ext uri="{BB962C8B-B14F-4D97-AF65-F5344CB8AC3E}">
        <p14:creationId xmlns:p14="http://schemas.microsoft.com/office/powerpoint/2010/main" val="598044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37F56A-C195-8494-17F9-0152B88C5106}"/>
              </a:ext>
            </a:extLst>
          </p:cNvPr>
          <p:cNvSpPr>
            <a:spLocks noGrp="1"/>
          </p:cNvSpPr>
          <p:nvPr>
            <p:ph type="title"/>
          </p:nvPr>
        </p:nvSpPr>
        <p:spPr>
          <a:xfrm>
            <a:off x="838200" y="939574"/>
            <a:ext cx="10489800" cy="1182927"/>
          </a:xfrm>
        </p:spPr>
        <p:txBody>
          <a:bodyPr anchor="b">
            <a:normAutofit/>
          </a:bodyPr>
          <a:lstStyle/>
          <a:p>
            <a:r>
              <a:rPr lang="en-PK" sz="3900" b="1" dirty="0"/>
              <a:t>Sustainable Development as a Health Systems Framework</a:t>
            </a:r>
            <a:endParaRPr lang="en-PK" sz="3900" dirty="0"/>
          </a:p>
        </p:txBody>
      </p:sp>
      <p:cxnSp>
        <p:nvCxnSpPr>
          <p:cNvPr id="35" name="Straight Connector 34">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8F60AC-ADD6-A3D8-96F0-8A3EB1FF85A1}"/>
              </a:ext>
            </a:extLst>
          </p:cNvPr>
          <p:cNvSpPr>
            <a:spLocks noGrp="1"/>
          </p:cNvSpPr>
          <p:nvPr>
            <p:ph idx="1"/>
          </p:nvPr>
        </p:nvSpPr>
        <p:spPr>
          <a:xfrm>
            <a:off x="625976" y="2255604"/>
            <a:ext cx="6068122" cy="4353126"/>
          </a:xfrm>
        </p:spPr>
        <p:txBody>
          <a:bodyPr anchor="t">
            <a:normAutofit fontScale="92500"/>
          </a:bodyPr>
          <a:lstStyle/>
          <a:p>
            <a:pPr lvl="0"/>
            <a:r>
              <a:rPr lang="en-PK" sz="1800" dirty="0">
                <a:solidFill>
                  <a:schemeClr val="tx1">
                    <a:alpha val="80000"/>
                  </a:schemeClr>
                </a:solidFill>
              </a:rPr>
              <a:t>Sustainable development means meeting present needs without compromising the ability of future generations to meet theirs</a:t>
            </a:r>
          </a:p>
          <a:p>
            <a:r>
              <a:rPr lang="en-GB" sz="1800" dirty="0"/>
              <a:t>Global framework for ending poverty, protecting the planet and improving wellbeing through integrated action. </a:t>
            </a:r>
          </a:p>
          <a:p>
            <a:r>
              <a:rPr lang="en-GB" sz="1800" dirty="0"/>
              <a:t>Agreed by all UN Member States through the UN General Assembly as the “2030 Agenda for Sustainable Development”. </a:t>
            </a:r>
          </a:p>
          <a:p>
            <a:r>
              <a:rPr lang="en-GB" sz="1800" dirty="0"/>
              <a:t>Adopted in 2015 (2030 Agenda). </a:t>
            </a:r>
          </a:p>
          <a:p>
            <a:r>
              <a:rPr lang="en-GB" sz="1800" dirty="0"/>
              <a:t>Target year: 2030 is the deadline for achieving the goals and targets. </a:t>
            </a:r>
            <a:endParaRPr lang="en-PK" sz="1800" dirty="0">
              <a:solidFill>
                <a:schemeClr val="tx1">
                  <a:alpha val="80000"/>
                </a:schemeClr>
              </a:solidFill>
            </a:endParaRPr>
          </a:p>
          <a:p>
            <a:pPr lvl="0"/>
            <a:r>
              <a:rPr lang="en-PK" sz="1800" dirty="0">
                <a:solidFill>
                  <a:schemeClr val="tx1">
                    <a:alpha val="80000"/>
                  </a:schemeClr>
                </a:solidFill>
              </a:rPr>
              <a:t>In health and social care translates into protecting long-term population health and service capacity (Mensah, 2019).</a:t>
            </a:r>
          </a:p>
          <a:p>
            <a:pPr lvl="0"/>
            <a:r>
              <a:rPr lang="en-PK" sz="1800" dirty="0">
                <a:solidFill>
                  <a:schemeClr val="tx1">
                    <a:alpha val="80000"/>
                  </a:schemeClr>
                </a:solidFill>
              </a:rPr>
              <a:t>In the Sustainable Development Goals, Goal 3 focuses on ensuring healthy lives and promoting wellbeing for all, across the life course, including commitments such as universal health coverage and prevention (WHO, 2022).</a:t>
            </a:r>
          </a:p>
          <a:p>
            <a:endParaRPr lang="en-PK" sz="1800" dirty="0">
              <a:solidFill>
                <a:schemeClr val="tx1">
                  <a:alpha val="80000"/>
                </a:schemeClr>
              </a:solidFill>
            </a:endParaRPr>
          </a:p>
        </p:txBody>
      </p:sp>
      <p:sp>
        <p:nvSpPr>
          <p:cNvPr id="3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
        <p:nvSpPr>
          <p:cNvPr id="6" name="Rectangle 6">
            <a:extLst>
              <a:ext uri="{FF2B5EF4-FFF2-40B4-BE49-F238E27FC236}">
                <a16:creationId xmlns:a16="http://schemas.microsoft.com/office/drawing/2014/main" id="{A3D8F9A9-0C46-8608-F8C2-2969DAD3EC5E}"/>
              </a:ext>
            </a:extLst>
          </p:cNvPr>
          <p:cNvSpPr>
            <a:spLocks noChangeArrowheads="1"/>
          </p:cNvSpPr>
          <p:nvPr/>
        </p:nvSpPr>
        <p:spPr bwMode="auto">
          <a:xfrm>
            <a:off x="-2104372" y="1302706"/>
            <a:ext cx="9674753" cy="122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PK"/>
          </a:p>
        </p:txBody>
      </p:sp>
      <p:pic>
        <p:nvPicPr>
          <p:cNvPr id="8" name="Picture 7">
            <a:extLst>
              <a:ext uri="{FF2B5EF4-FFF2-40B4-BE49-F238E27FC236}">
                <a16:creationId xmlns:a16="http://schemas.microsoft.com/office/drawing/2014/main" id="{007BBA26-AA9E-CDA1-56B3-9B347F32A611}"/>
              </a:ext>
            </a:extLst>
          </p:cNvPr>
          <p:cNvPicPr>
            <a:picLocks noChangeAspect="1"/>
          </p:cNvPicPr>
          <p:nvPr/>
        </p:nvPicPr>
        <p:blipFill>
          <a:blip r:embed="rId2"/>
          <a:stretch>
            <a:fillRect/>
          </a:stretch>
        </p:blipFill>
        <p:spPr>
          <a:xfrm>
            <a:off x="7116585" y="2371849"/>
            <a:ext cx="5075415" cy="3933670"/>
          </a:xfrm>
          <a:prstGeom prst="rect">
            <a:avLst/>
          </a:prstGeom>
        </p:spPr>
      </p:pic>
      <p:sp>
        <p:nvSpPr>
          <p:cNvPr id="10" name="TextBox 9">
            <a:extLst>
              <a:ext uri="{FF2B5EF4-FFF2-40B4-BE49-F238E27FC236}">
                <a16:creationId xmlns:a16="http://schemas.microsoft.com/office/drawing/2014/main" id="{8E63EECC-A5C1-9DAB-4FC1-3B83C5BD56F0}"/>
              </a:ext>
            </a:extLst>
          </p:cNvPr>
          <p:cNvSpPr txBox="1"/>
          <p:nvPr/>
        </p:nvSpPr>
        <p:spPr>
          <a:xfrm>
            <a:off x="8658125" y="6305519"/>
            <a:ext cx="2669875" cy="374447"/>
          </a:xfrm>
          <a:prstGeom prst="rect">
            <a:avLst/>
          </a:prstGeom>
          <a:noFill/>
        </p:spPr>
        <p:txBody>
          <a:bodyPr wrap="square">
            <a:spAutoFit/>
          </a:bodyPr>
          <a:lstStyle/>
          <a:p>
            <a:r>
              <a:rPr lang="en-GB" sz="1800" dirty="0">
                <a:effectLst/>
                <a:latin typeface="Calibri" panose="020F0502020204030204" pitchFamily="34" charset="0"/>
              </a:rPr>
              <a:t>(Circular Ecology, 2022)</a:t>
            </a:r>
            <a:endParaRPr lang="en-PK" dirty="0"/>
          </a:p>
        </p:txBody>
      </p:sp>
    </p:spTree>
    <p:extLst>
      <p:ext uri="{BB962C8B-B14F-4D97-AF65-F5344CB8AC3E}">
        <p14:creationId xmlns:p14="http://schemas.microsoft.com/office/powerpoint/2010/main" val="4029127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C3E36C-0875-15DB-179E-02899F5D58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BD4C84-4060-AE26-A94D-2C3F7396454A}"/>
              </a:ext>
            </a:extLst>
          </p:cNvPr>
          <p:cNvSpPr>
            <a:spLocks noGrp="1"/>
          </p:cNvSpPr>
          <p:nvPr>
            <p:ph type="title"/>
          </p:nvPr>
        </p:nvSpPr>
        <p:spPr>
          <a:xfrm>
            <a:off x="838200" y="1336390"/>
            <a:ext cx="10489800" cy="1182927"/>
          </a:xfrm>
        </p:spPr>
        <p:txBody>
          <a:bodyPr anchor="b">
            <a:normAutofit/>
          </a:bodyPr>
          <a:lstStyle/>
          <a:p>
            <a:r>
              <a:rPr lang="en-PK" sz="3900" b="1" dirty="0"/>
              <a:t>Sustainable Development as a Health Systems Framework</a:t>
            </a:r>
            <a:endParaRPr lang="en-PK" sz="3900" dirty="0"/>
          </a:p>
        </p:txBody>
      </p:sp>
      <p:sp>
        <p:nvSpPr>
          <p:cNvPr id="3" name="Content Placeholder 2">
            <a:extLst>
              <a:ext uri="{FF2B5EF4-FFF2-40B4-BE49-F238E27FC236}">
                <a16:creationId xmlns:a16="http://schemas.microsoft.com/office/drawing/2014/main" id="{2E958F74-F6D8-8C23-0398-328CC3CC6D16}"/>
              </a:ext>
            </a:extLst>
          </p:cNvPr>
          <p:cNvSpPr>
            <a:spLocks noGrp="1"/>
          </p:cNvSpPr>
          <p:nvPr>
            <p:ph idx="1"/>
          </p:nvPr>
        </p:nvSpPr>
        <p:spPr>
          <a:xfrm>
            <a:off x="803776" y="2829330"/>
            <a:ext cx="5292224" cy="3344459"/>
          </a:xfrm>
        </p:spPr>
        <p:txBody>
          <a:bodyPr anchor="t">
            <a:normAutofit/>
          </a:bodyPr>
          <a:lstStyle/>
          <a:p>
            <a:r>
              <a:rPr lang="en-GB" sz="2000" dirty="0"/>
              <a:t>SDG 3 targets: SDG 3 (Good Health and Wellbeing) is commonly presented as 13 health targets covering areas like maternal and child mortality, infectious diseases, NCDs, UHC, and health risks (Radwan, 2025). </a:t>
            </a:r>
          </a:p>
          <a:p>
            <a:r>
              <a:rPr lang="en-GB" sz="2000" dirty="0"/>
              <a:t>Example global success: global under-5 mortality has fallen by about half since 2000, reaching a historic low level of deaths in 2022 (progress, though slowing) (UNICEF, 2024). </a:t>
            </a:r>
          </a:p>
          <a:p>
            <a:endParaRPr lang="en-PK" sz="2000" dirty="0">
              <a:solidFill>
                <a:schemeClr val="tx1">
                  <a:alpha val="80000"/>
                </a:schemeClr>
              </a:solidFill>
            </a:endParaRPr>
          </a:p>
        </p:txBody>
      </p:sp>
      <p:pic>
        <p:nvPicPr>
          <p:cNvPr id="7" name="Picture 6" descr="A close-up of a sign&#10;&#10;AI-generated content may be incorrect.">
            <a:extLst>
              <a:ext uri="{FF2B5EF4-FFF2-40B4-BE49-F238E27FC236}">
                <a16:creationId xmlns:a16="http://schemas.microsoft.com/office/drawing/2014/main" id="{638AA498-75CF-0DF7-D109-FB9B4A202C85}"/>
              </a:ext>
            </a:extLst>
          </p:cNvPr>
          <p:cNvPicPr>
            <a:picLocks noChangeAspect="1"/>
          </p:cNvPicPr>
          <p:nvPr/>
        </p:nvPicPr>
        <p:blipFill>
          <a:blip r:embed="rId2"/>
          <a:stretch>
            <a:fillRect/>
          </a:stretch>
        </p:blipFill>
        <p:spPr>
          <a:xfrm>
            <a:off x="6600857" y="2519317"/>
            <a:ext cx="4727143" cy="3344451"/>
          </a:xfrm>
          <a:prstGeom prst="rect">
            <a:avLst/>
          </a:prstGeom>
        </p:spPr>
      </p:pic>
      <p:sp>
        <p:nvSpPr>
          <p:cNvPr id="6" name="Rectangle 6">
            <a:extLst>
              <a:ext uri="{FF2B5EF4-FFF2-40B4-BE49-F238E27FC236}">
                <a16:creationId xmlns:a16="http://schemas.microsoft.com/office/drawing/2014/main" id="{F422DBD0-A969-30DD-0BF0-45ECC5FD7964}"/>
              </a:ext>
            </a:extLst>
          </p:cNvPr>
          <p:cNvSpPr>
            <a:spLocks noChangeArrowheads="1"/>
          </p:cNvSpPr>
          <p:nvPr/>
        </p:nvSpPr>
        <p:spPr bwMode="auto">
          <a:xfrm>
            <a:off x="-2104372" y="1302706"/>
            <a:ext cx="9674753" cy="1220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PK"/>
          </a:p>
        </p:txBody>
      </p:sp>
      <p:sp>
        <p:nvSpPr>
          <p:cNvPr id="5" name="TextBox 4">
            <a:extLst>
              <a:ext uri="{FF2B5EF4-FFF2-40B4-BE49-F238E27FC236}">
                <a16:creationId xmlns:a16="http://schemas.microsoft.com/office/drawing/2014/main" id="{356273E9-0A87-B6FD-30C6-7B3D33E6EF57}"/>
              </a:ext>
            </a:extLst>
          </p:cNvPr>
          <p:cNvSpPr txBox="1"/>
          <p:nvPr/>
        </p:nvSpPr>
        <p:spPr>
          <a:xfrm>
            <a:off x="7903723" y="5917353"/>
            <a:ext cx="2176975" cy="369332"/>
          </a:xfrm>
          <a:prstGeom prst="rect">
            <a:avLst/>
          </a:prstGeom>
          <a:noFill/>
        </p:spPr>
        <p:txBody>
          <a:bodyPr wrap="square">
            <a:spAutoFit/>
          </a:bodyPr>
          <a:lstStyle/>
          <a:p>
            <a:r>
              <a:rPr lang="en-GB" sz="1800" dirty="0">
                <a:effectLst/>
                <a:latin typeface="Calibri" panose="020F0502020204030204" pitchFamily="34" charset="0"/>
              </a:rPr>
              <a:t>(Radwan, 2025)</a:t>
            </a:r>
            <a:endParaRPr lang="en-PK" dirty="0"/>
          </a:p>
        </p:txBody>
      </p:sp>
    </p:spTree>
    <p:extLst>
      <p:ext uri="{BB962C8B-B14F-4D97-AF65-F5344CB8AC3E}">
        <p14:creationId xmlns:p14="http://schemas.microsoft.com/office/powerpoint/2010/main" val="1506961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7D96E-BC13-42AC-3346-C957E40B6D85}"/>
              </a:ext>
            </a:extLst>
          </p:cNvPr>
          <p:cNvSpPr>
            <a:spLocks noGrp="1"/>
          </p:cNvSpPr>
          <p:nvPr>
            <p:ph type="title"/>
          </p:nvPr>
        </p:nvSpPr>
        <p:spPr>
          <a:xfrm>
            <a:off x="761995" y="307447"/>
            <a:ext cx="10693884" cy="1109932"/>
          </a:xfrm>
        </p:spPr>
        <p:txBody>
          <a:bodyPr>
            <a:normAutofit/>
          </a:bodyPr>
          <a:lstStyle/>
          <a:p>
            <a:pPr algn="ctr"/>
            <a:r>
              <a:rPr lang="en-PK" sz="3700" b="1" dirty="0"/>
              <a:t>Sustainable Development as a Health Systems Framework</a:t>
            </a:r>
            <a:endParaRPr lang="en-PK" sz="3700" dirty="0"/>
          </a:p>
        </p:txBody>
      </p:sp>
      <p:sp>
        <p:nvSpPr>
          <p:cNvPr id="3" name="Content Placeholder 2">
            <a:extLst>
              <a:ext uri="{FF2B5EF4-FFF2-40B4-BE49-F238E27FC236}">
                <a16:creationId xmlns:a16="http://schemas.microsoft.com/office/drawing/2014/main" id="{72DB87C1-31C8-A271-BFC6-A179E146AFCB}"/>
              </a:ext>
            </a:extLst>
          </p:cNvPr>
          <p:cNvSpPr>
            <a:spLocks noGrp="1"/>
          </p:cNvSpPr>
          <p:nvPr>
            <p:ph idx="1"/>
          </p:nvPr>
        </p:nvSpPr>
        <p:spPr>
          <a:xfrm>
            <a:off x="6475693" y="2357888"/>
            <a:ext cx="4980186" cy="3902635"/>
          </a:xfrm>
        </p:spPr>
        <p:txBody>
          <a:bodyPr anchor="ctr">
            <a:normAutofit/>
          </a:bodyPr>
          <a:lstStyle/>
          <a:p>
            <a:pPr lvl="1"/>
            <a:r>
              <a:rPr lang="en-PK" sz="2000" dirty="0"/>
              <a:t>Sustainability strategies often lose momentum when systems prioritise short-term targets and throughput, which can crowd out prevention and redesign work.</a:t>
            </a:r>
          </a:p>
          <a:p>
            <a:pPr lvl="1"/>
            <a:endParaRPr lang="en-PK" sz="2000" dirty="0"/>
          </a:p>
          <a:p>
            <a:pPr lvl="1"/>
            <a:r>
              <a:rPr lang="en-PK" sz="2000" dirty="0"/>
              <a:t>The benefits of sustainability and prevention are frequently long-term and cross-sector, so accountability and incentives can be misaligned, limiting sustained implementation (Bertolotti and Roman, 2024).</a:t>
            </a:r>
          </a:p>
          <a:p>
            <a:endParaRPr lang="en-PK" sz="2000" dirty="0"/>
          </a:p>
        </p:txBody>
      </p:sp>
      <p:graphicFrame>
        <p:nvGraphicFramePr>
          <p:cNvPr id="4" name="Table 3">
            <a:extLst>
              <a:ext uri="{FF2B5EF4-FFF2-40B4-BE49-F238E27FC236}">
                <a16:creationId xmlns:a16="http://schemas.microsoft.com/office/drawing/2014/main" id="{7EA6BE9C-46FD-79CD-F35A-BA2852649553}"/>
              </a:ext>
            </a:extLst>
          </p:cNvPr>
          <p:cNvGraphicFramePr>
            <a:graphicFrameLocks noGrp="1"/>
          </p:cNvGraphicFramePr>
          <p:nvPr>
            <p:extLst>
              <p:ext uri="{D42A27DB-BD31-4B8C-83A1-F6EECF244321}">
                <p14:modId xmlns:p14="http://schemas.microsoft.com/office/powerpoint/2010/main" val="1634622605"/>
              </p:ext>
            </p:extLst>
          </p:nvPr>
        </p:nvGraphicFramePr>
        <p:xfrm>
          <a:off x="801507" y="2357888"/>
          <a:ext cx="5674186" cy="3775497"/>
        </p:xfrm>
        <a:graphic>
          <a:graphicData uri="http://schemas.openxmlformats.org/drawingml/2006/table">
            <a:tbl>
              <a:tblPr firstRow="1" firstCol="1" bandRow="1">
                <a:tableStyleId>{BDBED569-4797-4DF1-A0F4-6AAB3CD982D8}</a:tableStyleId>
              </a:tblPr>
              <a:tblGrid>
                <a:gridCol w="1759132">
                  <a:extLst>
                    <a:ext uri="{9D8B030D-6E8A-4147-A177-3AD203B41FA5}">
                      <a16:colId xmlns:a16="http://schemas.microsoft.com/office/drawing/2014/main" val="3127659954"/>
                    </a:ext>
                  </a:extLst>
                </a:gridCol>
                <a:gridCol w="1943694">
                  <a:extLst>
                    <a:ext uri="{9D8B030D-6E8A-4147-A177-3AD203B41FA5}">
                      <a16:colId xmlns:a16="http://schemas.microsoft.com/office/drawing/2014/main" val="1615726849"/>
                    </a:ext>
                  </a:extLst>
                </a:gridCol>
                <a:gridCol w="1971360">
                  <a:extLst>
                    <a:ext uri="{9D8B030D-6E8A-4147-A177-3AD203B41FA5}">
                      <a16:colId xmlns:a16="http://schemas.microsoft.com/office/drawing/2014/main" val="72058417"/>
                    </a:ext>
                  </a:extLst>
                </a:gridCol>
              </a:tblGrid>
              <a:tr h="808277">
                <a:tc>
                  <a:txBody>
                    <a:bodyPr/>
                    <a:lstStyle/>
                    <a:p>
                      <a:pPr algn="ctr">
                        <a:lnSpc>
                          <a:spcPct val="115000"/>
                        </a:lnSpc>
                        <a:spcAft>
                          <a:spcPts val="800"/>
                        </a:spcAft>
                        <a:buNone/>
                      </a:pPr>
                      <a:r>
                        <a:rPr lang="en-PK" sz="1400" b="1" kern="0" cap="all" spc="60">
                          <a:solidFill>
                            <a:schemeClr val="tx1"/>
                          </a:solidFill>
                          <a:effectLst/>
                        </a:rPr>
                        <a:t>Sustainability dimension</a:t>
                      </a:r>
                      <a:endParaRPr lang="en-PK" sz="1400" b="1" kern="100" cap="all" spc="6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46177" marR="146177" marT="146177" marB="146177" anchor="ctr"/>
                </a:tc>
                <a:tc>
                  <a:txBody>
                    <a:bodyPr/>
                    <a:lstStyle/>
                    <a:p>
                      <a:pPr algn="ctr">
                        <a:lnSpc>
                          <a:spcPct val="115000"/>
                        </a:lnSpc>
                        <a:spcAft>
                          <a:spcPts val="800"/>
                        </a:spcAft>
                        <a:buNone/>
                      </a:pPr>
                      <a:r>
                        <a:rPr lang="en-PK" sz="1400" b="1" kern="0" cap="all" spc="60">
                          <a:solidFill>
                            <a:schemeClr val="tx1"/>
                          </a:solidFill>
                          <a:effectLst/>
                        </a:rPr>
                        <a:t>Meaning in healthcare</a:t>
                      </a:r>
                      <a:endParaRPr lang="en-PK" sz="1400" b="1" kern="100" cap="all" spc="6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46177" marR="146177" marT="146177" marB="146177" anchor="ctr"/>
                </a:tc>
                <a:tc>
                  <a:txBody>
                    <a:bodyPr/>
                    <a:lstStyle/>
                    <a:p>
                      <a:pPr algn="ctr">
                        <a:lnSpc>
                          <a:spcPct val="115000"/>
                        </a:lnSpc>
                        <a:spcAft>
                          <a:spcPts val="800"/>
                        </a:spcAft>
                        <a:buNone/>
                      </a:pPr>
                      <a:r>
                        <a:rPr lang="en-PK" sz="1400" b="1" kern="0" cap="all" spc="60">
                          <a:solidFill>
                            <a:schemeClr val="tx1"/>
                          </a:solidFill>
                          <a:effectLst/>
                        </a:rPr>
                        <a:t>Example</a:t>
                      </a:r>
                      <a:endParaRPr lang="en-PK" sz="1400" b="1" kern="100" cap="all" spc="6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46177" marR="146177" marT="146177" marB="146177" anchor="ctr"/>
                </a:tc>
                <a:extLst>
                  <a:ext uri="{0D108BD9-81ED-4DB2-BD59-A6C34878D82A}">
                    <a16:rowId xmlns:a16="http://schemas.microsoft.com/office/drawing/2014/main" val="4175262931"/>
                  </a:ext>
                </a:extLst>
              </a:tr>
              <a:tr h="741805">
                <a:tc>
                  <a:txBody>
                    <a:bodyPr/>
                    <a:lstStyle/>
                    <a:p>
                      <a:pPr>
                        <a:lnSpc>
                          <a:spcPct val="115000"/>
                        </a:lnSpc>
                        <a:spcAft>
                          <a:spcPts val="800"/>
                        </a:spcAft>
                        <a:buNone/>
                      </a:pPr>
                      <a:r>
                        <a:rPr lang="en-PK" sz="1600" b="1" kern="0" cap="none" spc="0">
                          <a:solidFill>
                            <a:schemeClr val="tx1"/>
                          </a:solidFill>
                          <a:effectLst/>
                        </a:rPr>
                        <a:t>Environmental</a:t>
                      </a:r>
                      <a:endParaRPr lang="en-PK" sz="1600" b="1" kern="100" cap="none" spc="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0152" marR="10152" marT="10152" marB="97451" anchor="ctr"/>
                </a:tc>
                <a:tc>
                  <a:txBody>
                    <a:bodyPr/>
                    <a:lstStyle/>
                    <a:p>
                      <a:pPr>
                        <a:lnSpc>
                          <a:spcPct val="115000"/>
                        </a:lnSpc>
                        <a:spcAft>
                          <a:spcPts val="800"/>
                        </a:spcAft>
                        <a:buNone/>
                      </a:pPr>
                      <a:r>
                        <a:rPr lang="en-PK" sz="1800" kern="0" cap="none" spc="0">
                          <a:solidFill>
                            <a:schemeClr val="tx1"/>
                          </a:solidFill>
                          <a:effectLst/>
                        </a:rPr>
                        <a:t>Reduce harm to environment</a:t>
                      </a:r>
                      <a:endParaRPr lang="en-PK" sz="1800" kern="100" cap="none" spc="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0152" marR="10152" marT="10152" marB="97451" anchor="ctr"/>
                </a:tc>
                <a:tc>
                  <a:txBody>
                    <a:bodyPr/>
                    <a:lstStyle/>
                    <a:p>
                      <a:pPr>
                        <a:lnSpc>
                          <a:spcPct val="115000"/>
                        </a:lnSpc>
                        <a:spcAft>
                          <a:spcPts val="800"/>
                        </a:spcAft>
                        <a:buNone/>
                      </a:pPr>
                      <a:r>
                        <a:rPr lang="en-PK" sz="1800" kern="0" cap="none" spc="0">
                          <a:solidFill>
                            <a:schemeClr val="tx1"/>
                          </a:solidFill>
                          <a:effectLst/>
                        </a:rPr>
                        <a:t>Net zero NHS</a:t>
                      </a:r>
                      <a:endParaRPr lang="en-PK" sz="1800" kern="100" cap="none" spc="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0152" marR="10152" marT="10152" marB="97451" anchor="ctr"/>
                </a:tc>
                <a:extLst>
                  <a:ext uri="{0D108BD9-81ED-4DB2-BD59-A6C34878D82A}">
                    <a16:rowId xmlns:a16="http://schemas.microsoft.com/office/drawing/2014/main" val="996116829"/>
                  </a:ext>
                </a:extLst>
              </a:tr>
              <a:tr h="741805">
                <a:tc>
                  <a:txBody>
                    <a:bodyPr/>
                    <a:lstStyle/>
                    <a:p>
                      <a:pPr>
                        <a:lnSpc>
                          <a:spcPct val="115000"/>
                        </a:lnSpc>
                        <a:spcAft>
                          <a:spcPts val="800"/>
                        </a:spcAft>
                        <a:buNone/>
                      </a:pPr>
                      <a:r>
                        <a:rPr lang="en-PK" sz="1600" b="1" kern="0" cap="none" spc="0">
                          <a:solidFill>
                            <a:schemeClr val="tx1"/>
                          </a:solidFill>
                          <a:effectLst/>
                        </a:rPr>
                        <a:t>Fiscal</a:t>
                      </a:r>
                      <a:endParaRPr lang="en-PK" sz="1600" b="1" kern="100" cap="none" spc="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0152" marR="10152" marT="10152" marB="97451" anchor="ctr"/>
                </a:tc>
                <a:tc>
                  <a:txBody>
                    <a:bodyPr/>
                    <a:lstStyle/>
                    <a:p>
                      <a:pPr>
                        <a:lnSpc>
                          <a:spcPct val="115000"/>
                        </a:lnSpc>
                        <a:spcAft>
                          <a:spcPts val="800"/>
                        </a:spcAft>
                        <a:buNone/>
                      </a:pPr>
                      <a:r>
                        <a:rPr lang="en-PK" sz="1800" kern="0" cap="none" spc="0">
                          <a:solidFill>
                            <a:schemeClr val="tx1"/>
                          </a:solidFill>
                          <a:effectLst/>
                        </a:rPr>
                        <a:t>Use resources efficiently</a:t>
                      </a:r>
                      <a:endParaRPr lang="en-PK" sz="1800" kern="100" cap="none" spc="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0152" marR="10152" marT="10152" marB="97451" anchor="ctr"/>
                </a:tc>
                <a:tc>
                  <a:txBody>
                    <a:bodyPr/>
                    <a:lstStyle/>
                    <a:p>
                      <a:pPr>
                        <a:lnSpc>
                          <a:spcPct val="115000"/>
                        </a:lnSpc>
                        <a:spcAft>
                          <a:spcPts val="800"/>
                        </a:spcAft>
                        <a:buNone/>
                      </a:pPr>
                      <a:r>
                        <a:rPr lang="en-PK" sz="1800" kern="0" cap="none" spc="0">
                          <a:solidFill>
                            <a:schemeClr val="tx1"/>
                          </a:solidFill>
                          <a:effectLst/>
                        </a:rPr>
                        <a:t>Prevention investment</a:t>
                      </a:r>
                      <a:endParaRPr lang="en-PK" sz="1800" kern="100" cap="none" spc="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0152" marR="10152" marT="10152" marB="97451" anchor="ctr"/>
                </a:tc>
                <a:extLst>
                  <a:ext uri="{0D108BD9-81ED-4DB2-BD59-A6C34878D82A}">
                    <a16:rowId xmlns:a16="http://schemas.microsoft.com/office/drawing/2014/main" val="2431959112"/>
                  </a:ext>
                </a:extLst>
              </a:tr>
              <a:tr h="741805">
                <a:tc>
                  <a:txBody>
                    <a:bodyPr/>
                    <a:lstStyle/>
                    <a:p>
                      <a:pPr>
                        <a:lnSpc>
                          <a:spcPct val="115000"/>
                        </a:lnSpc>
                        <a:spcAft>
                          <a:spcPts val="800"/>
                        </a:spcAft>
                        <a:buNone/>
                      </a:pPr>
                      <a:r>
                        <a:rPr lang="en-PK" sz="1600" b="1" kern="0" cap="none" spc="0">
                          <a:solidFill>
                            <a:schemeClr val="tx1"/>
                          </a:solidFill>
                          <a:effectLst/>
                        </a:rPr>
                        <a:t>Workforce</a:t>
                      </a:r>
                      <a:endParaRPr lang="en-PK" sz="1600" b="1" kern="100" cap="none" spc="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0152" marR="10152" marT="10152" marB="97451" anchor="ctr"/>
                </a:tc>
                <a:tc>
                  <a:txBody>
                    <a:bodyPr/>
                    <a:lstStyle/>
                    <a:p>
                      <a:pPr>
                        <a:lnSpc>
                          <a:spcPct val="115000"/>
                        </a:lnSpc>
                        <a:spcAft>
                          <a:spcPts val="800"/>
                        </a:spcAft>
                        <a:buNone/>
                      </a:pPr>
                      <a:r>
                        <a:rPr lang="en-PK" sz="1800" kern="0" cap="none" spc="0">
                          <a:solidFill>
                            <a:schemeClr val="tx1"/>
                          </a:solidFill>
                          <a:effectLst/>
                        </a:rPr>
                        <a:t>Protect staff wellbeing</a:t>
                      </a:r>
                      <a:endParaRPr lang="en-PK" sz="1800" kern="100" cap="none" spc="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0152" marR="10152" marT="10152" marB="97451" anchor="ctr"/>
                </a:tc>
                <a:tc>
                  <a:txBody>
                    <a:bodyPr/>
                    <a:lstStyle/>
                    <a:p>
                      <a:pPr>
                        <a:lnSpc>
                          <a:spcPct val="115000"/>
                        </a:lnSpc>
                        <a:spcAft>
                          <a:spcPts val="800"/>
                        </a:spcAft>
                        <a:buNone/>
                      </a:pPr>
                      <a:r>
                        <a:rPr lang="en-PK" sz="1800" kern="0" cap="none" spc="0">
                          <a:solidFill>
                            <a:schemeClr val="tx1"/>
                          </a:solidFill>
                          <a:effectLst/>
                        </a:rPr>
                        <a:t>Retention and safe staffing</a:t>
                      </a:r>
                      <a:endParaRPr lang="en-PK" sz="1800" kern="100" cap="none" spc="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0152" marR="10152" marT="10152" marB="97451" anchor="ctr"/>
                </a:tc>
                <a:extLst>
                  <a:ext uri="{0D108BD9-81ED-4DB2-BD59-A6C34878D82A}">
                    <a16:rowId xmlns:a16="http://schemas.microsoft.com/office/drawing/2014/main" val="3575507635"/>
                  </a:ext>
                </a:extLst>
              </a:tr>
              <a:tr h="741805">
                <a:tc>
                  <a:txBody>
                    <a:bodyPr/>
                    <a:lstStyle/>
                    <a:p>
                      <a:pPr>
                        <a:lnSpc>
                          <a:spcPct val="115000"/>
                        </a:lnSpc>
                        <a:spcAft>
                          <a:spcPts val="800"/>
                        </a:spcAft>
                        <a:buNone/>
                      </a:pPr>
                      <a:r>
                        <a:rPr lang="en-PK" sz="1600" b="1" kern="0" cap="none" spc="0">
                          <a:solidFill>
                            <a:schemeClr val="tx1"/>
                          </a:solidFill>
                          <a:effectLst/>
                        </a:rPr>
                        <a:t>Population health</a:t>
                      </a:r>
                      <a:endParaRPr lang="en-PK" sz="1600" b="1" kern="100" cap="none" spc="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0152" marR="10152" marT="10152" marB="97451" anchor="ctr"/>
                </a:tc>
                <a:tc>
                  <a:txBody>
                    <a:bodyPr/>
                    <a:lstStyle/>
                    <a:p>
                      <a:pPr>
                        <a:lnSpc>
                          <a:spcPct val="115000"/>
                        </a:lnSpc>
                        <a:spcAft>
                          <a:spcPts val="800"/>
                        </a:spcAft>
                        <a:buNone/>
                      </a:pPr>
                      <a:r>
                        <a:rPr lang="en-PK" sz="1800" kern="0" cap="none" spc="0">
                          <a:solidFill>
                            <a:schemeClr val="tx1"/>
                          </a:solidFill>
                          <a:effectLst/>
                        </a:rPr>
                        <a:t>Reduce future demand</a:t>
                      </a:r>
                      <a:endParaRPr lang="en-PK" sz="1800" kern="100" cap="none" spc="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0152" marR="10152" marT="10152" marB="97451" anchor="ctr"/>
                </a:tc>
                <a:tc>
                  <a:txBody>
                    <a:bodyPr/>
                    <a:lstStyle/>
                    <a:p>
                      <a:pPr>
                        <a:lnSpc>
                          <a:spcPct val="115000"/>
                        </a:lnSpc>
                        <a:spcAft>
                          <a:spcPts val="800"/>
                        </a:spcAft>
                        <a:buNone/>
                      </a:pPr>
                      <a:r>
                        <a:rPr lang="en-PK" sz="1800" kern="0" cap="none" spc="0">
                          <a:solidFill>
                            <a:schemeClr val="tx1"/>
                          </a:solidFill>
                          <a:effectLst/>
                        </a:rPr>
                        <a:t>Early intervention programmes</a:t>
                      </a:r>
                      <a:endParaRPr lang="en-PK" sz="1800" kern="100" cap="none" spc="0">
                        <a:solidFill>
                          <a:schemeClr val="tx1"/>
                        </a:solidFill>
                        <a:effectLst/>
                        <a:latin typeface="Times New Roman" panose="02020603050405020304" pitchFamily="18" charset="0"/>
                        <a:ea typeface="Aptos" panose="020B0004020202020204" pitchFamily="34" charset="0"/>
                        <a:cs typeface="Arial" panose="020B0604020202020204" pitchFamily="34" charset="0"/>
                      </a:endParaRPr>
                    </a:p>
                  </a:txBody>
                  <a:tcPr marL="10152" marR="10152" marT="10152" marB="97451" anchor="ctr"/>
                </a:tc>
                <a:extLst>
                  <a:ext uri="{0D108BD9-81ED-4DB2-BD59-A6C34878D82A}">
                    <a16:rowId xmlns:a16="http://schemas.microsoft.com/office/drawing/2014/main" val="3059974419"/>
                  </a:ext>
                </a:extLst>
              </a:tr>
            </a:tbl>
          </a:graphicData>
        </a:graphic>
      </p:graphicFrame>
    </p:spTree>
    <p:extLst>
      <p:ext uri="{BB962C8B-B14F-4D97-AF65-F5344CB8AC3E}">
        <p14:creationId xmlns:p14="http://schemas.microsoft.com/office/powerpoint/2010/main" val="2712631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50054-0A0B-7D68-D3B0-221ED264D51E}"/>
              </a:ext>
            </a:extLst>
          </p:cNvPr>
          <p:cNvSpPr>
            <a:spLocks noGrp="1"/>
          </p:cNvSpPr>
          <p:nvPr>
            <p:ph type="title"/>
          </p:nvPr>
        </p:nvSpPr>
        <p:spPr/>
        <p:txBody>
          <a:bodyPr>
            <a:normAutofit/>
          </a:bodyPr>
          <a:lstStyle/>
          <a:p>
            <a:pPr algn="ctr"/>
            <a:r>
              <a:rPr lang="en-PK" sz="4000" b="1"/>
              <a:t>Integration Framework: Health in All Policies and Systems Thinking</a:t>
            </a:r>
            <a:r>
              <a:rPr lang="en-PK" sz="4000"/>
              <a:t> </a:t>
            </a:r>
            <a:endParaRPr lang="en-PK" sz="4000" dirty="0"/>
          </a:p>
        </p:txBody>
      </p:sp>
      <p:graphicFrame>
        <p:nvGraphicFramePr>
          <p:cNvPr id="5" name="Content Placeholder 2">
            <a:extLst>
              <a:ext uri="{FF2B5EF4-FFF2-40B4-BE49-F238E27FC236}">
                <a16:creationId xmlns:a16="http://schemas.microsoft.com/office/drawing/2014/main" id="{7A2AC1C0-E568-2EBB-C161-79B4A427C660}"/>
              </a:ext>
            </a:extLst>
          </p:cNvPr>
          <p:cNvGraphicFramePr>
            <a:graphicFrameLocks noGrp="1"/>
          </p:cNvGraphicFramePr>
          <p:nvPr>
            <p:ph idx="1"/>
            <p:extLst>
              <p:ext uri="{D42A27DB-BD31-4B8C-83A1-F6EECF244321}">
                <p14:modId xmlns:p14="http://schemas.microsoft.com/office/powerpoint/2010/main" val="4482598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66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F7393-4D37-7536-0CDA-2B7E52F075BE}"/>
              </a:ext>
            </a:extLst>
          </p:cNvPr>
          <p:cNvSpPr>
            <a:spLocks noGrp="1"/>
          </p:cNvSpPr>
          <p:nvPr>
            <p:ph type="title"/>
          </p:nvPr>
        </p:nvSpPr>
        <p:spPr>
          <a:xfrm>
            <a:off x="761800" y="762001"/>
            <a:ext cx="5334197" cy="1708242"/>
          </a:xfrm>
        </p:spPr>
        <p:txBody>
          <a:bodyPr anchor="ctr">
            <a:normAutofit/>
          </a:bodyPr>
          <a:lstStyle/>
          <a:p>
            <a:r>
              <a:rPr lang="en-PK" sz="3700" b="1"/>
              <a:t>Policy and Governance in the UK: Enablers and Constraints</a:t>
            </a:r>
            <a:r>
              <a:rPr lang="en-PK" sz="3700"/>
              <a:t> </a:t>
            </a:r>
          </a:p>
        </p:txBody>
      </p:sp>
      <p:sp>
        <p:nvSpPr>
          <p:cNvPr id="3" name="Content Placeholder 2">
            <a:extLst>
              <a:ext uri="{FF2B5EF4-FFF2-40B4-BE49-F238E27FC236}">
                <a16:creationId xmlns:a16="http://schemas.microsoft.com/office/drawing/2014/main" id="{344268B7-558F-5628-6117-3441E841AC1B}"/>
              </a:ext>
            </a:extLst>
          </p:cNvPr>
          <p:cNvSpPr>
            <a:spLocks noGrp="1"/>
          </p:cNvSpPr>
          <p:nvPr>
            <p:ph idx="1"/>
          </p:nvPr>
        </p:nvSpPr>
        <p:spPr>
          <a:xfrm>
            <a:off x="761800" y="2470244"/>
            <a:ext cx="5334197" cy="3769835"/>
          </a:xfrm>
        </p:spPr>
        <p:txBody>
          <a:bodyPr anchor="ctr">
            <a:normAutofit/>
          </a:bodyPr>
          <a:lstStyle/>
          <a:p>
            <a:pPr lvl="0"/>
            <a:r>
              <a:rPr lang="en-PK" sz="1600"/>
              <a:t>Policy focus is increasingly holistic, prioritising prevention, mental health, and population health alongside treatment.</a:t>
            </a:r>
          </a:p>
          <a:p>
            <a:pPr lvl="0"/>
            <a:r>
              <a:rPr lang="en-PK" sz="1600"/>
              <a:t>International frameworks shape UK direction, including World Health Organization Health in All Policies, linking health outcomes to housing, education and transport decisions.</a:t>
            </a:r>
          </a:p>
          <a:p>
            <a:pPr lvl="0"/>
            <a:r>
              <a:rPr lang="en-PK" sz="1600"/>
              <a:t>National strategy (NHS Long Term Plan) promotes three major shifts: hospital to community, analogue to digital, and sickness to prevention (Department of Health and Social Care, 2019).</a:t>
            </a:r>
          </a:p>
          <a:p>
            <a:pPr lvl="0"/>
            <a:r>
              <a:rPr lang="en-PK" sz="1600"/>
              <a:t>Governance structures (Integrated Care Systems) aim to join up NHS, local government and wider partners to plan services around population need (NHS England, 2022).</a:t>
            </a:r>
          </a:p>
          <a:p>
            <a:endParaRPr lang="en-PK" sz="1600"/>
          </a:p>
        </p:txBody>
      </p:sp>
      <p:pic>
        <p:nvPicPr>
          <p:cNvPr id="5" name="Picture 4" descr="Colourful carved figures of humans">
            <a:extLst>
              <a:ext uri="{FF2B5EF4-FFF2-40B4-BE49-F238E27FC236}">
                <a16:creationId xmlns:a16="http://schemas.microsoft.com/office/drawing/2014/main" id="{F3CE3ED7-5D15-8245-13F9-A6001B273D69}"/>
              </a:ext>
            </a:extLst>
          </p:cNvPr>
          <p:cNvPicPr>
            <a:picLocks noChangeAspect="1"/>
          </p:cNvPicPr>
          <p:nvPr/>
        </p:nvPicPr>
        <p:blipFill>
          <a:blip r:embed="rId2"/>
          <a:srcRect l="22451" r="2221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737141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96ACF6-6058-56DD-2617-7041CB8899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7D2E99-52FA-29D3-B5E3-6A26544C3801}"/>
              </a:ext>
            </a:extLst>
          </p:cNvPr>
          <p:cNvSpPr>
            <a:spLocks noGrp="1"/>
          </p:cNvSpPr>
          <p:nvPr>
            <p:ph type="title"/>
          </p:nvPr>
        </p:nvSpPr>
        <p:spPr/>
        <p:txBody>
          <a:bodyPr>
            <a:normAutofit/>
          </a:bodyPr>
          <a:lstStyle/>
          <a:p>
            <a:pPr algn="ctr"/>
            <a:r>
              <a:rPr lang="en-PK" sz="4000" b="1" dirty="0"/>
              <a:t>Policy and Governance in the UK: Enablers and Constraints</a:t>
            </a:r>
            <a:r>
              <a:rPr lang="en-PK" sz="4000" dirty="0"/>
              <a:t> </a:t>
            </a:r>
          </a:p>
        </p:txBody>
      </p:sp>
      <p:sp>
        <p:nvSpPr>
          <p:cNvPr id="3" name="Content Placeholder 2">
            <a:extLst>
              <a:ext uri="{FF2B5EF4-FFF2-40B4-BE49-F238E27FC236}">
                <a16:creationId xmlns:a16="http://schemas.microsoft.com/office/drawing/2014/main" id="{F92A3A6A-F1B2-A833-903E-EE79013F0241}"/>
              </a:ext>
            </a:extLst>
          </p:cNvPr>
          <p:cNvSpPr>
            <a:spLocks noGrp="1"/>
          </p:cNvSpPr>
          <p:nvPr>
            <p:ph idx="1"/>
          </p:nvPr>
        </p:nvSpPr>
        <p:spPr>
          <a:xfrm>
            <a:off x="700413" y="2264036"/>
            <a:ext cx="4363387" cy="4351338"/>
          </a:xfrm>
        </p:spPr>
        <p:txBody>
          <a:bodyPr>
            <a:normAutofit/>
          </a:bodyPr>
          <a:lstStyle/>
          <a:p>
            <a:pPr lvl="0"/>
            <a:r>
              <a:rPr lang="en-PK" sz="2000" dirty="0"/>
              <a:t>Legislation and standards underpin equity and safeguarding duties, including the Equality Act 2010 and Care Act 2014, shaping access, quality, and person-centred practice (GOV.UK, 2010).</a:t>
            </a:r>
          </a:p>
          <a:p>
            <a:pPr lvl="0"/>
            <a:endParaRPr lang="en-PK" sz="2000" dirty="0"/>
          </a:p>
          <a:p>
            <a:pPr lvl="0"/>
            <a:r>
              <a:rPr lang="en-PK" sz="2000" dirty="0"/>
              <a:t>Sustainable healthcare governance includes the NHS commitment to net zero, positioning climate risk as both a public health and service delivery issue.</a:t>
            </a:r>
          </a:p>
          <a:p>
            <a:endParaRPr lang="en-PK" sz="2000" dirty="0"/>
          </a:p>
        </p:txBody>
      </p:sp>
      <p:graphicFrame>
        <p:nvGraphicFramePr>
          <p:cNvPr id="4" name="Diagram 3">
            <a:extLst>
              <a:ext uri="{FF2B5EF4-FFF2-40B4-BE49-F238E27FC236}">
                <a16:creationId xmlns:a16="http://schemas.microsoft.com/office/drawing/2014/main" id="{015FEAED-BB68-31D5-126B-61876DABBE61}"/>
              </a:ext>
            </a:extLst>
          </p:cNvPr>
          <p:cNvGraphicFramePr/>
          <p:nvPr>
            <p:extLst>
              <p:ext uri="{D42A27DB-BD31-4B8C-83A1-F6EECF244321}">
                <p14:modId xmlns:p14="http://schemas.microsoft.com/office/powerpoint/2010/main" val="1875617759"/>
              </p:ext>
            </p:extLst>
          </p:nvPr>
        </p:nvGraphicFramePr>
        <p:xfrm>
          <a:off x="5329836" y="1289154"/>
          <a:ext cx="7486754" cy="483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A11BCEE-8D6C-6175-3266-FFC9380D7A50}"/>
              </a:ext>
            </a:extLst>
          </p:cNvPr>
          <p:cNvSpPr txBox="1"/>
          <p:nvPr/>
        </p:nvSpPr>
        <p:spPr>
          <a:xfrm rot="16200000">
            <a:off x="5443705" y="3478140"/>
            <a:ext cx="3805628" cy="461665"/>
          </a:xfrm>
          <a:prstGeom prst="rect">
            <a:avLst/>
          </a:prstGeom>
          <a:noFill/>
        </p:spPr>
        <p:txBody>
          <a:bodyPr wrap="square">
            <a:spAutoFit/>
          </a:bodyPr>
          <a:lstStyle/>
          <a:p>
            <a:r>
              <a:rPr lang="en-PK" sz="2400" b="1" dirty="0"/>
              <a:t>Challenges and Constraints</a:t>
            </a:r>
          </a:p>
        </p:txBody>
      </p:sp>
      <p:sp>
        <p:nvSpPr>
          <p:cNvPr id="7" name="TextBox 6">
            <a:extLst>
              <a:ext uri="{FF2B5EF4-FFF2-40B4-BE49-F238E27FC236}">
                <a16:creationId xmlns:a16="http://schemas.microsoft.com/office/drawing/2014/main" id="{9AB03D38-5D93-4CA5-2D0C-FCDBEDEEF043}"/>
              </a:ext>
            </a:extLst>
          </p:cNvPr>
          <p:cNvSpPr txBox="1"/>
          <p:nvPr/>
        </p:nvSpPr>
        <p:spPr>
          <a:xfrm>
            <a:off x="6096000" y="6169709"/>
            <a:ext cx="6409426" cy="646331"/>
          </a:xfrm>
          <a:prstGeom prst="rect">
            <a:avLst/>
          </a:prstGeom>
          <a:noFill/>
        </p:spPr>
        <p:txBody>
          <a:bodyPr wrap="square">
            <a:spAutoFit/>
          </a:bodyPr>
          <a:lstStyle/>
          <a:p>
            <a:pPr algn="ctr"/>
            <a:r>
              <a:rPr lang="en-GB" sz="1800" dirty="0">
                <a:effectLst/>
                <a:latin typeface="Calibri" panose="020F0502020204030204" pitchFamily="34" charset="0"/>
              </a:rPr>
              <a:t>(Croker, Lucas and Wardle, 2012; Orji, </a:t>
            </a:r>
            <a:r>
              <a:rPr lang="en-GB" sz="1800" dirty="0" err="1">
                <a:effectLst/>
                <a:latin typeface="Calibri" panose="020F0502020204030204" pitchFamily="34" charset="0"/>
              </a:rPr>
              <a:t>Vassileva</a:t>
            </a:r>
            <a:r>
              <a:rPr lang="en-GB" sz="1800" dirty="0">
                <a:effectLst/>
                <a:latin typeface="Calibri" panose="020F0502020204030204" pitchFamily="34" charset="0"/>
              </a:rPr>
              <a:t> and Mandryk, 2012)</a:t>
            </a:r>
            <a:endParaRPr lang="en-PK" dirty="0"/>
          </a:p>
        </p:txBody>
      </p:sp>
    </p:spTree>
    <p:extLst>
      <p:ext uri="{BB962C8B-B14F-4D97-AF65-F5344CB8AC3E}">
        <p14:creationId xmlns:p14="http://schemas.microsoft.com/office/powerpoint/2010/main" val="1916073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0A344-E979-A54B-F65F-65CDA5DCB5BD}"/>
              </a:ext>
            </a:extLst>
          </p:cNvPr>
          <p:cNvSpPr>
            <a:spLocks noGrp="1"/>
          </p:cNvSpPr>
          <p:nvPr>
            <p:ph type="title"/>
          </p:nvPr>
        </p:nvSpPr>
        <p:spPr/>
        <p:txBody>
          <a:bodyPr/>
          <a:lstStyle/>
          <a:p>
            <a:pPr algn="ctr"/>
            <a:r>
              <a:rPr lang="en-PK" b="1" dirty="0"/>
              <a:t>Service Delivery Integration</a:t>
            </a:r>
            <a:endParaRPr lang="en-PK" dirty="0"/>
          </a:p>
        </p:txBody>
      </p:sp>
      <p:graphicFrame>
        <p:nvGraphicFramePr>
          <p:cNvPr id="12" name="Content Placeholder 2">
            <a:extLst>
              <a:ext uri="{FF2B5EF4-FFF2-40B4-BE49-F238E27FC236}">
                <a16:creationId xmlns:a16="http://schemas.microsoft.com/office/drawing/2014/main" id="{A9BD6FDF-3882-C94D-B07A-A1D95D4F7C4F}"/>
              </a:ext>
            </a:extLst>
          </p:cNvPr>
          <p:cNvGraphicFramePr>
            <a:graphicFrameLocks noGrp="1"/>
          </p:cNvGraphicFramePr>
          <p:nvPr>
            <p:ph idx="1"/>
            <p:extLst>
              <p:ext uri="{D42A27DB-BD31-4B8C-83A1-F6EECF244321}">
                <p14:modId xmlns:p14="http://schemas.microsoft.com/office/powerpoint/2010/main" val="3445042182"/>
              </p:ext>
            </p:extLst>
          </p:nvPr>
        </p:nvGraphicFramePr>
        <p:xfrm>
          <a:off x="838200" y="1825625"/>
          <a:ext cx="10515600" cy="48749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0705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CF55E8-FDE2-159A-8A84-B0CD8DDE3B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C53A37-1B4A-CC66-17CB-AA934496EE46}"/>
              </a:ext>
            </a:extLst>
          </p:cNvPr>
          <p:cNvSpPr>
            <a:spLocks noGrp="1"/>
          </p:cNvSpPr>
          <p:nvPr>
            <p:ph type="title"/>
          </p:nvPr>
        </p:nvSpPr>
        <p:spPr/>
        <p:txBody>
          <a:bodyPr>
            <a:normAutofit/>
          </a:bodyPr>
          <a:lstStyle/>
          <a:p>
            <a:pPr algn="ctr"/>
            <a:r>
              <a:rPr lang="en-PK" sz="4000" b="1" dirty="0"/>
              <a:t>Change4Life as Integrated Health, Wellbeing and Prevention Strategy</a:t>
            </a:r>
            <a:endParaRPr lang="en-PK" sz="4000" dirty="0"/>
          </a:p>
        </p:txBody>
      </p:sp>
      <p:sp>
        <p:nvSpPr>
          <p:cNvPr id="3" name="Content Placeholder 2">
            <a:extLst>
              <a:ext uri="{FF2B5EF4-FFF2-40B4-BE49-F238E27FC236}">
                <a16:creationId xmlns:a16="http://schemas.microsoft.com/office/drawing/2014/main" id="{3801995E-D8FF-DF03-A84B-0947DD7F9AFB}"/>
              </a:ext>
            </a:extLst>
          </p:cNvPr>
          <p:cNvSpPr>
            <a:spLocks noGrp="1"/>
          </p:cNvSpPr>
          <p:nvPr>
            <p:ph idx="1"/>
          </p:nvPr>
        </p:nvSpPr>
        <p:spPr>
          <a:xfrm>
            <a:off x="838200" y="1825625"/>
            <a:ext cx="10515600" cy="1325563"/>
          </a:xfrm>
        </p:spPr>
        <p:txBody>
          <a:bodyPr>
            <a:normAutofit fontScale="85000" lnSpcReduction="20000"/>
          </a:bodyPr>
          <a:lstStyle/>
          <a:p>
            <a:pPr lvl="0"/>
            <a:r>
              <a:rPr lang="en-PK" dirty="0"/>
              <a:t>National social marketing movement launched in 2009 to encourage families to “eat well, move more, live longer,” </a:t>
            </a:r>
          </a:p>
          <a:p>
            <a:pPr lvl="0"/>
            <a:r>
              <a:rPr lang="en-PK" dirty="0"/>
              <a:t>Delivered through mass media plus partnerships across schools, community settings and retailers (Public Health England, 2017). </a:t>
            </a:r>
          </a:p>
          <a:p>
            <a:endParaRPr lang="en-PK" dirty="0"/>
          </a:p>
        </p:txBody>
      </p:sp>
      <p:graphicFrame>
        <p:nvGraphicFramePr>
          <p:cNvPr id="4" name="Diagram 3">
            <a:extLst>
              <a:ext uri="{FF2B5EF4-FFF2-40B4-BE49-F238E27FC236}">
                <a16:creationId xmlns:a16="http://schemas.microsoft.com/office/drawing/2014/main" id="{92B5C1B5-DBFD-F09C-0C31-F8B3ED53722A}"/>
              </a:ext>
            </a:extLst>
          </p:cNvPr>
          <p:cNvGraphicFramePr/>
          <p:nvPr/>
        </p:nvGraphicFramePr>
        <p:xfrm>
          <a:off x="1207541" y="2910364"/>
          <a:ext cx="9525416" cy="3582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761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0C9C4-2C2A-1B4E-829E-1D13259AF9DB}"/>
              </a:ext>
            </a:extLst>
          </p:cNvPr>
          <p:cNvSpPr>
            <a:spLocks noGrp="1"/>
          </p:cNvSpPr>
          <p:nvPr>
            <p:ph type="title"/>
          </p:nvPr>
        </p:nvSpPr>
        <p:spPr/>
        <p:txBody>
          <a:bodyPr>
            <a:normAutofit/>
          </a:bodyPr>
          <a:lstStyle/>
          <a:p>
            <a:pPr algn="ctr"/>
            <a:r>
              <a:rPr lang="en-PK" sz="4000" b="1" dirty="0"/>
              <a:t>Change4Life as Integrated Health, Wellbeing and Prevention Strategy</a:t>
            </a:r>
            <a:endParaRPr lang="en-PK" sz="4000" dirty="0"/>
          </a:p>
        </p:txBody>
      </p:sp>
      <p:graphicFrame>
        <p:nvGraphicFramePr>
          <p:cNvPr id="4" name="Diagram 3">
            <a:extLst>
              <a:ext uri="{FF2B5EF4-FFF2-40B4-BE49-F238E27FC236}">
                <a16:creationId xmlns:a16="http://schemas.microsoft.com/office/drawing/2014/main" id="{82566D25-F184-9237-363F-F58C210E4894}"/>
              </a:ext>
            </a:extLst>
          </p:cNvPr>
          <p:cNvGraphicFramePr/>
          <p:nvPr>
            <p:extLst>
              <p:ext uri="{D42A27DB-BD31-4B8C-83A1-F6EECF244321}">
                <p14:modId xmlns:p14="http://schemas.microsoft.com/office/powerpoint/2010/main" val="3166788071"/>
              </p:ext>
            </p:extLst>
          </p:nvPr>
        </p:nvGraphicFramePr>
        <p:xfrm>
          <a:off x="1104024" y="2047722"/>
          <a:ext cx="9525416" cy="3582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5622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2C088-C79E-EBD9-DB54-4E66B1638FBB}"/>
              </a:ext>
            </a:extLst>
          </p:cNvPr>
          <p:cNvSpPr>
            <a:spLocks noGrp="1"/>
          </p:cNvSpPr>
          <p:nvPr>
            <p:ph type="title"/>
          </p:nvPr>
        </p:nvSpPr>
        <p:spPr>
          <a:xfrm>
            <a:off x="526093" y="114604"/>
            <a:ext cx="10852759" cy="1325563"/>
          </a:xfrm>
        </p:spPr>
        <p:txBody>
          <a:bodyPr>
            <a:normAutofit/>
          </a:bodyPr>
          <a:lstStyle/>
          <a:p>
            <a:pPr algn="ctr"/>
            <a:r>
              <a:rPr lang="en-PK" sz="3600" b="1" dirty="0"/>
              <a:t>Change4Life as Integrated Health, Wellbeing and Prevention Strategy</a:t>
            </a:r>
            <a:endParaRPr lang="en-PK" sz="3600" dirty="0"/>
          </a:p>
        </p:txBody>
      </p:sp>
      <p:graphicFrame>
        <p:nvGraphicFramePr>
          <p:cNvPr id="4" name="Diagram 3">
            <a:extLst>
              <a:ext uri="{FF2B5EF4-FFF2-40B4-BE49-F238E27FC236}">
                <a16:creationId xmlns:a16="http://schemas.microsoft.com/office/drawing/2014/main" id="{FAD2BC39-14C1-4C8B-F1C3-636DB40AE593}"/>
              </a:ext>
            </a:extLst>
          </p:cNvPr>
          <p:cNvGraphicFramePr/>
          <p:nvPr>
            <p:extLst>
              <p:ext uri="{D42A27DB-BD31-4B8C-83A1-F6EECF244321}">
                <p14:modId xmlns:p14="http://schemas.microsoft.com/office/powerpoint/2010/main" val="1547236939"/>
              </p:ext>
            </p:extLst>
          </p:nvPr>
        </p:nvGraphicFramePr>
        <p:xfrm>
          <a:off x="347249" y="1828474"/>
          <a:ext cx="5320778" cy="4647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95AD66AF-B540-028F-5840-4D5F6F618693}"/>
              </a:ext>
            </a:extLst>
          </p:cNvPr>
          <p:cNvPicPr>
            <a:picLocks noChangeAspect="1"/>
          </p:cNvPicPr>
          <p:nvPr/>
        </p:nvPicPr>
        <p:blipFill>
          <a:blip r:embed="rId7"/>
          <a:stretch>
            <a:fillRect/>
          </a:stretch>
        </p:blipFill>
        <p:spPr>
          <a:xfrm>
            <a:off x="5599134" y="1828474"/>
            <a:ext cx="6265884" cy="4230811"/>
          </a:xfrm>
          <a:prstGeom prst="rect">
            <a:avLst/>
          </a:prstGeom>
        </p:spPr>
      </p:pic>
      <p:sp>
        <p:nvSpPr>
          <p:cNvPr id="8" name="TextBox 7">
            <a:extLst>
              <a:ext uri="{FF2B5EF4-FFF2-40B4-BE49-F238E27FC236}">
                <a16:creationId xmlns:a16="http://schemas.microsoft.com/office/drawing/2014/main" id="{DD74C29E-A5A7-DA95-6D14-BE1634A6B949}"/>
              </a:ext>
            </a:extLst>
          </p:cNvPr>
          <p:cNvSpPr txBox="1"/>
          <p:nvPr/>
        </p:nvSpPr>
        <p:spPr>
          <a:xfrm>
            <a:off x="8311019" y="6056908"/>
            <a:ext cx="2286000" cy="390684"/>
          </a:xfrm>
          <a:prstGeom prst="rect">
            <a:avLst/>
          </a:prstGeom>
          <a:noFill/>
        </p:spPr>
        <p:txBody>
          <a:bodyPr wrap="square">
            <a:spAutoFit/>
          </a:bodyPr>
          <a:lstStyle/>
          <a:p>
            <a:pPr>
              <a:lnSpc>
                <a:spcPct val="115000"/>
              </a:lnSpc>
              <a:spcAft>
                <a:spcPts val="800"/>
              </a:spcAft>
              <a:buNone/>
            </a:pPr>
            <a:r>
              <a:rPr lang="en-PK" sz="1800" kern="100" dirty="0">
                <a:effectLst/>
                <a:latin typeface="Calibri" panose="020F0502020204030204" pitchFamily="34" charset="0"/>
                <a:ea typeface="Aptos" panose="020B0004020202020204" pitchFamily="34" charset="0"/>
                <a:cs typeface="Arial" panose="020B0604020202020204" pitchFamily="34" charset="0"/>
              </a:rPr>
              <a:t>(Urich, 2020)</a:t>
            </a:r>
            <a:endParaRPr lang="en-PK" sz="1800" kern="100" dirty="0">
              <a:effectLst/>
              <a:latin typeface="Times New Roman" panose="02020603050405020304" pitchFamily="18"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233912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EE78C-D61B-DCE4-4FDC-D3F7761BACFE}"/>
              </a:ext>
            </a:extLst>
          </p:cNvPr>
          <p:cNvSpPr>
            <a:spLocks noGrp="1"/>
          </p:cNvSpPr>
          <p:nvPr>
            <p:ph type="title"/>
          </p:nvPr>
        </p:nvSpPr>
        <p:spPr>
          <a:xfrm>
            <a:off x="841248" y="256032"/>
            <a:ext cx="10506456" cy="1014984"/>
          </a:xfrm>
        </p:spPr>
        <p:txBody>
          <a:bodyPr anchor="b">
            <a:normAutofit/>
          </a:bodyPr>
          <a:lstStyle/>
          <a:p>
            <a:r>
              <a:rPr lang="en-PK" sz="3100" b="1"/>
              <a:t>Change4Life as Integrated Health, Wellbeing and Prevention Strategy</a:t>
            </a:r>
            <a:endParaRPr lang="en-PK" sz="3100"/>
          </a:p>
        </p:txBody>
      </p:sp>
      <p:sp>
        <p:nvSpPr>
          <p:cNvPr id="28" name="Rectangle 2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81CCEE0-6B20-9DB8-8E58-1B8882E7B9B5}"/>
              </a:ext>
            </a:extLst>
          </p:cNvPr>
          <p:cNvGraphicFramePr>
            <a:graphicFrameLocks noGrp="1"/>
          </p:cNvGraphicFramePr>
          <p:nvPr>
            <p:ph idx="1"/>
            <p:extLst>
              <p:ext uri="{D42A27DB-BD31-4B8C-83A1-F6EECF244321}">
                <p14:modId xmlns:p14="http://schemas.microsoft.com/office/powerpoint/2010/main" val="225249427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1001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2539C-B6CA-62EA-715B-6F63565AE567}"/>
              </a:ext>
            </a:extLst>
          </p:cNvPr>
          <p:cNvSpPr>
            <a:spLocks noGrp="1"/>
          </p:cNvSpPr>
          <p:nvPr>
            <p:ph type="title"/>
          </p:nvPr>
        </p:nvSpPr>
        <p:spPr/>
        <p:txBody>
          <a:bodyPr/>
          <a:lstStyle/>
          <a:p>
            <a:r>
              <a:rPr lang="en-PK" b="1" dirty="0"/>
              <a:t>Health Belief Model to Explain Planning and Engagement</a:t>
            </a:r>
            <a:r>
              <a:rPr lang="en-PK" dirty="0"/>
              <a:t> </a:t>
            </a:r>
          </a:p>
        </p:txBody>
      </p:sp>
      <p:graphicFrame>
        <p:nvGraphicFramePr>
          <p:cNvPr id="5" name="Content Placeholder 2">
            <a:extLst>
              <a:ext uri="{FF2B5EF4-FFF2-40B4-BE49-F238E27FC236}">
                <a16:creationId xmlns:a16="http://schemas.microsoft.com/office/drawing/2014/main" id="{950D7317-6C9A-86AE-E27E-D01B19C24E6F}"/>
              </a:ext>
            </a:extLst>
          </p:cNvPr>
          <p:cNvGraphicFramePr>
            <a:graphicFrameLocks noGrp="1"/>
          </p:cNvGraphicFramePr>
          <p:nvPr>
            <p:ph idx="1"/>
            <p:extLst>
              <p:ext uri="{D42A27DB-BD31-4B8C-83A1-F6EECF244321}">
                <p14:modId xmlns:p14="http://schemas.microsoft.com/office/powerpoint/2010/main" val="1587427657"/>
              </p:ext>
            </p:extLst>
          </p:nvPr>
        </p:nvGraphicFramePr>
        <p:xfrm>
          <a:off x="838200" y="3428999"/>
          <a:ext cx="10515600" cy="2747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C1B686BE-24C5-8A17-5481-35176B0FCA91}"/>
              </a:ext>
            </a:extLst>
          </p:cNvPr>
          <p:cNvSpPr txBox="1"/>
          <p:nvPr/>
        </p:nvSpPr>
        <p:spPr>
          <a:xfrm>
            <a:off x="838200" y="2236678"/>
            <a:ext cx="10134600" cy="923330"/>
          </a:xfrm>
          <a:prstGeom prst="rect">
            <a:avLst/>
          </a:prstGeom>
          <a:noFill/>
        </p:spPr>
        <p:txBody>
          <a:bodyPr wrap="square">
            <a:spAutoFit/>
          </a:bodyPr>
          <a:lstStyle/>
          <a:p>
            <a:pPr lvl="0" algn="ctr"/>
            <a:r>
              <a:rPr lang="en-PK" dirty="0"/>
              <a:t>The Health Belief Model explains uptake as shaped by perceived risk, perceived consequences, expected benefits, practical barriers, triggers to act, and confidence to sustain change </a:t>
            </a:r>
            <a:r>
              <a:rPr lang="en-GB" dirty="0"/>
              <a:t>(Green, Murphy and Gryboski, 2020)</a:t>
            </a:r>
            <a:r>
              <a:rPr lang="en-PK" dirty="0"/>
              <a:t>.</a:t>
            </a:r>
            <a:endParaRPr lang="en-US" dirty="0"/>
          </a:p>
        </p:txBody>
      </p:sp>
    </p:spTree>
    <p:extLst>
      <p:ext uri="{BB962C8B-B14F-4D97-AF65-F5344CB8AC3E}">
        <p14:creationId xmlns:p14="http://schemas.microsoft.com/office/powerpoint/2010/main" val="2163115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D1A2CED-DA9B-4CCF-8215-CFC65FE71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514FA5-1246-453C-580F-789924E2A415}"/>
              </a:ext>
            </a:extLst>
          </p:cNvPr>
          <p:cNvSpPr>
            <a:spLocks noGrp="1"/>
          </p:cNvSpPr>
          <p:nvPr>
            <p:ph type="title"/>
          </p:nvPr>
        </p:nvSpPr>
        <p:spPr>
          <a:xfrm>
            <a:off x="1115568" y="509521"/>
            <a:ext cx="10232136" cy="1014984"/>
          </a:xfrm>
        </p:spPr>
        <p:txBody>
          <a:bodyPr>
            <a:normAutofit/>
          </a:bodyPr>
          <a:lstStyle/>
          <a:p>
            <a:r>
              <a:rPr lang="en-PK" sz="4000" b="1" dirty="0"/>
              <a:t>Equity and Access</a:t>
            </a:r>
            <a:r>
              <a:rPr lang="en-PK" sz="4000" dirty="0"/>
              <a:t> </a:t>
            </a:r>
          </a:p>
        </p:txBody>
      </p:sp>
      <p:sp>
        <p:nvSpPr>
          <p:cNvPr id="27" name="Rectangle 26">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658327"/>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5" name="Content Placeholder 2">
            <a:extLst>
              <a:ext uri="{FF2B5EF4-FFF2-40B4-BE49-F238E27FC236}">
                <a16:creationId xmlns:a16="http://schemas.microsoft.com/office/drawing/2014/main" id="{7A7F8964-157A-F2EA-E3D2-BB54524A0FC0}"/>
              </a:ext>
            </a:extLst>
          </p:cNvPr>
          <p:cNvGraphicFramePr>
            <a:graphicFrameLocks noGrp="1"/>
          </p:cNvGraphicFramePr>
          <p:nvPr>
            <p:ph idx="1"/>
            <p:extLst>
              <p:ext uri="{D42A27DB-BD31-4B8C-83A1-F6EECF244321}">
                <p14:modId xmlns:p14="http://schemas.microsoft.com/office/powerpoint/2010/main" val="3132842769"/>
              </p:ext>
            </p:extLst>
          </p:nvPr>
        </p:nvGraphicFramePr>
        <p:xfrm>
          <a:off x="1115568" y="1673351"/>
          <a:ext cx="10232136" cy="4037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857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7F9294-52FC-31BC-4655-E7C793014E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8AEC37-6020-3441-7EBD-352807186E40}"/>
              </a:ext>
            </a:extLst>
          </p:cNvPr>
          <p:cNvSpPr>
            <a:spLocks noGrp="1"/>
          </p:cNvSpPr>
          <p:nvPr>
            <p:ph type="title"/>
          </p:nvPr>
        </p:nvSpPr>
        <p:spPr/>
        <p:txBody>
          <a:bodyPr/>
          <a:lstStyle/>
          <a:p>
            <a:r>
              <a:rPr lang="en-PK" b="1" dirty="0"/>
              <a:t>Equity and Access</a:t>
            </a:r>
            <a:r>
              <a:rPr lang="en-PK" dirty="0"/>
              <a:t> </a:t>
            </a:r>
          </a:p>
        </p:txBody>
      </p:sp>
      <p:sp>
        <p:nvSpPr>
          <p:cNvPr id="3" name="Content Placeholder 2">
            <a:extLst>
              <a:ext uri="{FF2B5EF4-FFF2-40B4-BE49-F238E27FC236}">
                <a16:creationId xmlns:a16="http://schemas.microsoft.com/office/drawing/2014/main" id="{16F29D1A-A886-F043-5688-D6448E9E3AF0}"/>
              </a:ext>
            </a:extLst>
          </p:cNvPr>
          <p:cNvSpPr>
            <a:spLocks noGrp="1"/>
          </p:cNvSpPr>
          <p:nvPr>
            <p:ph idx="1"/>
          </p:nvPr>
        </p:nvSpPr>
        <p:spPr>
          <a:xfrm>
            <a:off x="349685" y="2476999"/>
            <a:ext cx="2744244" cy="1603375"/>
          </a:xfrm>
        </p:spPr>
        <p:txBody>
          <a:bodyPr>
            <a:normAutofit fontScale="92500"/>
          </a:bodyPr>
          <a:lstStyle/>
          <a:p>
            <a:pPr marL="0" lvl="0" indent="0" algn="ctr">
              <a:buNone/>
            </a:pPr>
            <a:r>
              <a:rPr lang="en-PK" sz="1600" dirty="0"/>
              <a:t>Initiatives to reduce inequalities require targeted interventions alongside universal provision, including outreach in high-need areas and culturally competent design (Orji, Vassileva and Mandryk, 2012).</a:t>
            </a:r>
          </a:p>
        </p:txBody>
      </p:sp>
      <p:graphicFrame>
        <p:nvGraphicFramePr>
          <p:cNvPr id="4" name="Diagram 3">
            <a:extLst>
              <a:ext uri="{FF2B5EF4-FFF2-40B4-BE49-F238E27FC236}">
                <a16:creationId xmlns:a16="http://schemas.microsoft.com/office/drawing/2014/main" id="{3E35B9FD-11EB-5487-5D22-C3543CC2FC80}"/>
              </a:ext>
            </a:extLst>
          </p:cNvPr>
          <p:cNvGraphicFramePr/>
          <p:nvPr>
            <p:extLst>
              <p:ext uri="{D42A27DB-BD31-4B8C-83A1-F6EECF244321}">
                <p14:modId xmlns:p14="http://schemas.microsoft.com/office/powerpoint/2010/main" val="1876370826"/>
              </p:ext>
            </p:extLst>
          </p:nvPr>
        </p:nvGraphicFramePr>
        <p:xfrm>
          <a:off x="4064000" y="569354"/>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9E35D88-4AB6-C5CD-6456-58A21F6DAC95}"/>
              </a:ext>
            </a:extLst>
          </p:cNvPr>
          <p:cNvSpPr txBox="1"/>
          <p:nvPr/>
        </p:nvSpPr>
        <p:spPr>
          <a:xfrm rot="19462519">
            <a:off x="3758157" y="2257980"/>
            <a:ext cx="6100174" cy="369332"/>
          </a:xfrm>
          <a:prstGeom prst="rect">
            <a:avLst/>
          </a:prstGeom>
          <a:noFill/>
        </p:spPr>
        <p:txBody>
          <a:bodyPr wrap="square">
            <a:spAutoFit/>
          </a:bodyPr>
          <a:lstStyle/>
          <a:p>
            <a:r>
              <a:rPr lang="en-PK" sz="1800" b="1" kern="0" dirty="0">
                <a:effectLst/>
                <a:latin typeface="Calibri" panose="020F0502020204030204" pitchFamily="34" charset="0"/>
                <a:ea typeface="Times New Roman" panose="02020603050405020304" pitchFamily="18" charset="0"/>
              </a:rPr>
              <a:t>Equity-focused evaluation questions</a:t>
            </a:r>
            <a:r>
              <a:rPr lang="en-PK" b="1" dirty="0">
                <a:effectLst/>
              </a:rPr>
              <a:t> </a:t>
            </a:r>
            <a:endParaRPr lang="en-PK" b="1" dirty="0"/>
          </a:p>
        </p:txBody>
      </p:sp>
    </p:spTree>
    <p:extLst>
      <p:ext uri="{BB962C8B-B14F-4D97-AF65-F5344CB8AC3E}">
        <p14:creationId xmlns:p14="http://schemas.microsoft.com/office/powerpoint/2010/main" val="34660463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74550B-8D63-E2B8-AD4E-8E163944D94C}"/>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C</a:t>
            </a:r>
            <a:r>
              <a:rPr lang="en-PK" sz="5600">
                <a:solidFill>
                  <a:srgbClr val="FFFFFF"/>
                </a:solidFill>
              </a:rPr>
              <a:t>onclusion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2B7BD63-1A5B-E6E7-07C0-8F86DA664FED}"/>
              </a:ext>
            </a:extLst>
          </p:cNvPr>
          <p:cNvSpPr>
            <a:spLocks noGrp="1"/>
          </p:cNvSpPr>
          <p:nvPr>
            <p:ph idx="1"/>
          </p:nvPr>
        </p:nvSpPr>
        <p:spPr>
          <a:xfrm>
            <a:off x="6297233" y="518400"/>
            <a:ext cx="4771607" cy="5837949"/>
          </a:xfrm>
        </p:spPr>
        <p:txBody>
          <a:bodyPr anchor="ctr">
            <a:normAutofit/>
          </a:bodyPr>
          <a:lstStyle/>
          <a:p>
            <a:r>
              <a:rPr lang="en-PK" sz="1700">
                <a:solidFill>
                  <a:schemeClr val="tx1">
                    <a:alpha val="80000"/>
                  </a:schemeClr>
                </a:solidFill>
              </a:rPr>
              <a:t>Health and wellbeing are multidimensional, so effective services must integrate biological, psychological and social needs, not only treat illness.</a:t>
            </a:r>
          </a:p>
          <a:p>
            <a:r>
              <a:rPr lang="en-PK" sz="1700">
                <a:solidFill>
                  <a:schemeClr val="tx1">
                    <a:alpha val="80000"/>
                  </a:schemeClr>
                </a:solidFill>
              </a:rPr>
              <a:t>Sustainable development strengthens long-term capacity by prioritising prevention, workforce wellbeing, and responsible use of resources, not only environmental goals.</a:t>
            </a:r>
          </a:p>
          <a:p>
            <a:r>
              <a:rPr lang="en-PK" sz="1700">
                <a:solidFill>
                  <a:schemeClr val="tx1">
                    <a:alpha val="80000"/>
                  </a:schemeClr>
                </a:solidFill>
              </a:rPr>
              <a:t>Health in All Policies and systems thinking show that joined-up action across sectors is essential, because determinants sit beyond healthcare alone.</a:t>
            </a:r>
          </a:p>
          <a:p>
            <a:r>
              <a:rPr lang="en-PK" sz="1700">
                <a:solidFill>
                  <a:schemeClr val="tx1">
                    <a:alpha val="80000"/>
                  </a:schemeClr>
                </a:solidFill>
              </a:rPr>
              <a:t>UK policy enables integration (prevention, community care, digital), however implementation is constrained by silos, workforce pressure and unequal local capacity.</a:t>
            </a:r>
          </a:p>
          <a:p>
            <a:r>
              <a:rPr lang="en-PK" sz="1700">
                <a:solidFill>
                  <a:schemeClr val="tx1">
                    <a:alpha val="80000"/>
                  </a:schemeClr>
                </a:solidFill>
              </a:rPr>
              <a:t>SDGs, especially Goal 3, provide a shared framework to deliver integrated, equitable and sustainable health and social care by keeping prevention and inequality reduction central to practice. </a:t>
            </a:r>
          </a:p>
          <a:p>
            <a:endParaRPr lang="en-PK" sz="17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7262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0CAAB-AD83-610A-A91D-760E6037E207}"/>
              </a:ext>
            </a:extLst>
          </p:cNvPr>
          <p:cNvSpPr>
            <a:spLocks noGrp="1"/>
          </p:cNvSpPr>
          <p:nvPr>
            <p:ph type="title"/>
          </p:nvPr>
        </p:nvSpPr>
        <p:spPr/>
        <p:txBody>
          <a:bodyPr/>
          <a:lstStyle/>
          <a:p>
            <a:r>
              <a:rPr lang="en-GB" dirty="0"/>
              <a:t>R</a:t>
            </a:r>
            <a:r>
              <a:rPr lang="en-PK" dirty="0"/>
              <a:t>eferences </a:t>
            </a:r>
          </a:p>
        </p:txBody>
      </p:sp>
      <p:sp>
        <p:nvSpPr>
          <p:cNvPr id="3" name="Content Placeholder 2">
            <a:extLst>
              <a:ext uri="{FF2B5EF4-FFF2-40B4-BE49-F238E27FC236}">
                <a16:creationId xmlns:a16="http://schemas.microsoft.com/office/drawing/2014/main" id="{C2201C4B-8622-AD0F-038C-507587103326}"/>
              </a:ext>
            </a:extLst>
          </p:cNvPr>
          <p:cNvSpPr>
            <a:spLocks noGrp="1"/>
          </p:cNvSpPr>
          <p:nvPr>
            <p:ph idx="1"/>
          </p:nvPr>
        </p:nvSpPr>
        <p:spPr>
          <a:xfrm>
            <a:off x="838200" y="1503123"/>
            <a:ext cx="10515600" cy="5014804"/>
          </a:xfrm>
        </p:spPr>
        <p:txBody>
          <a:bodyPr>
            <a:normAutofit fontScale="47500" lnSpcReduction="20000"/>
          </a:bodyPr>
          <a:lstStyle/>
          <a:p>
            <a:r>
              <a:rPr lang="en-GB" dirty="0"/>
              <a:t>Addison, M., </a:t>
            </a:r>
            <a:r>
              <a:rPr lang="en-GB" dirty="0" err="1"/>
              <a:t>Lhussier</a:t>
            </a:r>
            <a:r>
              <a:rPr lang="en-GB" dirty="0"/>
              <a:t>, M. and Bambra, C. (2023) ‘Relational stigma as a social determinant of health: “I’m not what you _____see me as”’, </a:t>
            </a:r>
            <a:r>
              <a:rPr lang="en-GB" i="1" dirty="0"/>
              <a:t>SSM - Qualitative Research in Health</a:t>
            </a:r>
            <a:r>
              <a:rPr lang="en-GB" dirty="0"/>
              <a:t>, 4, pp. 100295–100295. Available at: https://</a:t>
            </a:r>
            <a:r>
              <a:rPr lang="en-GB" dirty="0" err="1"/>
              <a:t>doi.org</a:t>
            </a:r>
            <a:r>
              <a:rPr lang="en-GB" dirty="0"/>
              <a:t>/10.1016/j.ssmqr.2023.100295.</a:t>
            </a:r>
          </a:p>
          <a:p>
            <a:r>
              <a:rPr lang="en-GB" dirty="0" err="1"/>
              <a:t>Bekerom</a:t>
            </a:r>
            <a:r>
              <a:rPr lang="en-GB" dirty="0"/>
              <a:t>, L. van den </a:t>
            </a:r>
            <a:r>
              <a:rPr lang="en-GB" i="1" dirty="0"/>
              <a:t>et al.</a:t>
            </a:r>
            <a:r>
              <a:rPr lang="en-GB" dirty="0"/>
              <a:t> (2024) ‘Health </a:t>
            </a:r>
            <a:r>
              <a:rPr lang="en-GB" dirty="0" err="1"/>
              <a:t>behavior</a:t>
            </a:r>
            <a:r>
              <a:rPr lang="en-GB" dirty="0"/>
              <a:t> interventions among people with lower socio-economic position: a scoping review of </a:t>
            </a:r>
            <a:r>
              <a:rPr lang="en-GB" dirty="0" err="1"/>
              <a:t>behavior</a:t>
            </a:r>
            <a:r>
              <a:rPr lang="en-GB" dirty="0"/>
              <a:t> change techniques and effectiveness’, </a:t>
            </a:r>
            <a:r>
              <a:rPr lang="en-GB" i="1" dirty="0"/>
              <a:t>Health Psychology and </a:t>
            </a:r>
            <a:r>
              <a:rPr lang="en-GB" i="1" dirty="0" err="1"/>
              <a:t>Behavioral</a:t>
            </a:r>
            <a:r>
              <a:rPr lang="en-GB" i="1" dirty="0"/>
              <a:t> Medicine</a:t>
            </a:r>
            <a:r>
              <a:rPr lang="en-GB" dirty="0"/>
              <a:t>, 12(1), p. 2365931. Available at: https://</a:t>
            </a:r>
            <a:r>
              <a:rPr lang="en-GB" dirty="0" err="1"/>
              <a:t>doi.org</a:t>
            </a:r>
            <a:r>
              <a:rPr lang="en-GB" dirty="0"/>
              <a:t>/10.1080/21642850.2024.2365931.</a:t>
            </a:r>
          </a:p>
          <a:p>
            <a:r>
              <a:rPr lang="en-GB" dirty="0"/>
              <a:t>Bertolotti, F. and Roman, S. (2024) ‘Balancing Long-term and Short-term Strategies in a Sustainability Game’, </a:t>
            </a:r>
            <a:r>
              <a:rPr lang="en-GB" i="1" dirty="0" err="1"/>
              <a:t>iScience</a:t>
            </a:r>
            <a:r>
              <a:rPr lang="en-GB" dirty="0"/>
              <a:t>, 27(6), pp. 110020–110020. Available at: https://</a:t>
            </a:r>
            <a:r>
              <a:rPr lang="en-GB" dirty="0" err="1"/>
              <a:t>doi.org</a:t>
            </a:r>
            <a:r>
              <a:rPr lang="en-GB" dirty="0"/>
              <a:t>/10.1016/j.isci.2024.110020.</a:t>
            </a:r>
          </a:p>
          <a:p>
            <a:r>
              <a:rPr lang="en-GB" dirty="0"/>
              <a:t>Card, A.J. (2022) ‘The </a:t>
            </a:r>
            <a:r>
              <a:rPr lang="en-GB" dirty="0" err="1"/>
              <a:t>biopsychosociotechnical</a:t>
            </a:r>
            <a:r>
              <a:rPr lang="en-GB" dirty="0"/>
              <a:t> model: a systems-based framework for human-</a:t>
            </a:r>
            <a:r>
              <a:rPr lang="en-GB" dirty="0" err="1"/>
              <a:t>centered</a:t>
            </a:r>
            <a:r>
              <a:rPr lang="en-GB" dirty="0"/>
              <a:t> health improvement’, </a:t>
            </a:r>
            <a:r>
              <a:rPr lang="en-GB" i="1" dirty="0"/>
              <a:t>Health Systems</a:t>
            </a:r>
            <a:r>
              <a:rPr lang="en-GB" dirty="0"/>
              <a:t>, 12(4), pp. 1–21. Available at: https://</a:t>
            </a:r>
            <a:r>
              <a:rPr lang="en-GB" dirty="0" err="1"/>
              <a:t>doi.org</a:t>
            </a:r>
            <a:r>
              <a:rPr lang="en-GB" dirty="0"/>
              <a:t>/10.1080/20476965.2022.2029584.</a:t>
            </a:r>
          </a:p>
          <a:p>
            <a:r>
              <a:rPr lang="en-GB" dirty="0"/>
              <a:t>Croker, H., Lucas, R. and Wardle, J. (2012) ‘Cluster-randomised trial to evaluate the “Change for Life” mass media/ social marketing campaign in the UK’, </a:t>
            </a:r>
            <a:r>
              <a:rPr lang="en-GB" i="1" dirty="0"/>
              <a:t>BMC Public Health</a:t>
            </a:r>
            <a:r>
              <a:rPr lang="en-GB" dirty="0"/>
              <a:t>, 12(1).</a:t>
            </a:r>
          </a:p>
          <a:p>
            <a:r>
              <a:rPr lang="en-GB" dirty="0"/>
              <a:t>Department of Health and Social Care (2019) </a:t>
            </a:r>
            <a:r>
              <a:rPr lang="en-GB" i="1" dirty="0"/>
              <a:t>NHS Long Term Plan Launched</a:t>
            </a:r>
            <a:r>
              <a:rPr lang="en-GB" dirty="0"/>
              <a:t>, </a:t>
            </a:r>
            <a:r>
              <a:rPr lang="en-GB" i="1" dirty="0"/>
              <a:t>GOV.UK</a:t>
            </a:r>
            <a:r>
              <a:rPr lang="en-GB" dirty="0"/>
              <a:t>. Available at: https://</a:t>
            </a:r>
            <a:r>
              <a:rPr lang="en-GB" dirty="0" err="1"/>
              <a:t>www.gov.uk</a:t>
            </a:r>
            <a:r>
              <a:rPr lang="en-GB" dirty="0"/>
              <a:t>/government/news/</a:t>
            </a:r>
            <a:r>
              <a:rPr lang="en-GB" dirty="0" err="1"/>
              <a:t>nhs</a:t>
            </a:r>
            <a:r>
              <a:rPr lang="en-GB" dirty="0"/>
              <a:t>-long-term-plan-launched (Accessed: 9 February 2026).</a:t>
            </a:r>
          </a:p>
          <a:p>
            <a:r>
              <a:rPr lang="en-GB" dirty="0"/>
              <a:t>Eastwood, J.G. and Miller, R. (2025) ‘Integrating Health and Social Care Systems’, </a:t>
            </a:r>
            <a:r>
              <a:rPr lang="en-GB" i="1" dirty="0"/>
              <a:t>Handbook of Integrated Care</a:t>
            </a:r>
            <a:r>
              <a:rPr lang="en-GB" dirty="0"/>
              <a:t>, pp. 71–93. Available at: https://</a:t>
            </a:r>
            <a:r>
              <a:rPr lang="en-GB" dirty="0" err="1"/>
              <a:t>doi.org</a:t>
            </a:r>
            <a:r>
              <a:rPr lang="en-GB" dirty="0"/>
              <a:t>/10.1007/978-3-031-96286-8_6.</a:t>
            </a:r>
          </a:p>
          <a:p>
            <a:r>
              <a:rPr lang="en-GB" dirty="0"/>
              <a:t>GOV.UK (2010) </a:t>
            </a:r>
            <a:r>
              <a:rPr lang="en-GB" i="1" dirty="0"/>
              <a:t>Equality Act 2010</a:t>
            </a:r>
            <a:r>
              <a:rPr lang="en-GB" dirty="0"/>
              <a:t>, </a:t>
            </a:r>
            <a:r>
              <a:rPr lang="en-GB" i="1" dirty="0" err="1"/>
              <a:t>Legislation.gov.uk</a:t>
            </a:r>
            <a:r>
              <a:rPr lang="en-GB" dirty="0"/>
              <a:t>. </a:t>
            </a:r>
            <a:r>
              <a:rPr lang="en-GB" dirty="0" err="1"/>
              <a:t>Gov.uk</a:t>
            </a:r>
            <a:r>
              <a:rPr lang="en-GB" dirty="0"/>
              <a:t>. Available at: https://</a:t>
            </a:r>
            <a:r>
              <a:rPr lang="en-GB" dirty="0" err="1"/>
              <a:t>www.legislation.gov.uk</a:t>
            </a:r>
            <a:r>
              <a:rPr lang="en-GB" dirty="0"/>
              <a:t>/</a:t>
            </a:r>
            <a:r>
              <a:rPr lang="en-GB" dirty="0" err="1"/>
              <a:t>ukpga</a:t>
            </a:r>
            <a:r>
              <a:rPr lang="en-GB" dirty="0"/>
              <a:t>/2010/15/contents (Accessed: 9 February 2026).</a:t>
            </a:r>
          </a:p>
          <a:p>
            <a:r>
              <a:rPr lang="en-GB" dirty="0"/>
              <a:t>Green, E.C., Murphy, E.M. and Gryboski, K. (2020) ‘The health belief model’, </a:t>
            </a:r>
            <a:r>
              <a:rPr lang="en-GB" i="1" dirty="0"/>
              <a:t>The Wiley </a:t>
            </a:r>
            <a:r>
              <a:rPr lang="en-GB" i="1" dirty="0" err="1"/>
              <a:t>Encyclopedia</a:t>
            </a:r>
            <a:r>
              <a:rPr lang="en-GB" i="1" dirty="0"/>
              <a:t> of Health Psychology</a:t>
            </a:r>
            <a:r>
              <a:rPr lang="en-GB" dirty="0"/>
              <a:t>, 1(1), pp. 211–214. Available at: https://</a:t>
            </a:r>
            <a:r>
              <a:rPr lang="en-GB" dirty="0" err="1"/>
              <a:t>doi.org</a:t>
            </a:r>
            <a:r>
              <a:rPr lang="en-GB" dirty="0"/>
              <a:t>/10.1002/9781119057840.ch68.</a:t>
            </a:r>
          </a:p>
          <a:p>
            <a:r>
              <a:rPr lang="en-GB" dirty="0"/>
              <a:t>Green, L. </a:t>
            </a:r>
            <a:r>
              <a:rPr lang="en-GB" i="1" dirty="0"/>
              <a:t>et al.</a:t>
            </a:r>
            <a:r>
              <a:rPr lang="en-GB" dirty="0"/>
              <a:t> (2021) ‘“Health in All Policies”—A Key Driver for Health and Well-Being in a Post-COVID-19 Pandemic World’, </a:t>
            </a:r>
            <a:r>
              <a:rPr lang="en-GB" i="1" dirty="0"/>
              <a:t>International Journal of Environmental Research and Public Health</a:t>
            </a:r>
            <a:r>
              <a:rPr lang="en-GB" dirty="0"/>
              <a:t>, 18(18), p. 9468. Available at: https://</a:t>
            </a:r>
            <a:r>
              <a:rPr lang="en-GB" dirty="0" err="1"/>
              <a:t>doi.org</a:t>
            </a:r>
            <a:r>
              <a:rPr lang="en-GB" dirty="0"/>
              <a:t>/10.3390/ijerph18189468.</a:t>
            </a:r>
          </a:p>
          <a:p>
            <a:r>
              <a:rPr lang="en-GB" dirty="0"/>
              <a:t>Livingston, V., Jackson-</a:t>
            </a:r>
            <a:r>
              <a:rPr lang="en-GB" dirty="0" err="1"/>
              <a:t>Nevels</a:t>
            </a:r>
            <a:r>
              <a:rPr lang="en-GB" dirty="0"/>
              <a:t>, B. and Reddy, V.V. (2022) ‘Social, Cultural, and Economic Determinants of Well-Being’, </a:t>
            </a:r>
            <a:r>
              <a:rPr lang="en-GB" i="1" dirty="0" err="1"/>
              <a:t>Encyclopedia</a:t>
            </a:r>
            <a:r>
              <a:rPr lang="en-GB" dirty="0"/>
              <a:t>, 2(3), pp. 1183–1199.</a:t>
            </a:r>
          </a:p>
          <a:p>
            <a:endParaRPr lang="en-PK" dirty="0"/>
          </a:p>
        </p:txBody>
      </p:sp>
    </p:spTree>
    <p:extLst>
      <p:ext uri="{BB962C8B-B14F-4D97-AF65-F5344CB8AC3E}">
        <p14:creationId xmlns:p14="http://schemas.microsoft.com/office/powerpoint/2010/main" val="13023431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C48F54-968B-37AF-8B7B-8BFD2A98CD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794264-C7E9-993F-7A51-0F6B8BE513BA}"/>
              </a:ext>
            </a:extLst>
          </p:cNvPr>
          <p:cNvSpPr>
            <a:spLocks noGrp="1"/>
          </p:cNvSpPr>
          <p:nvPr>
            <p:ph type="title"/>
          </p:nvPr>
        </p:nvSpPr>
        <p:spPr/>
        <p:txBody>
          <a:bodyPr/>
          <a:lstStyle/>
          <a:p>
            <a:r>
              <a:rPr lang="en-GB" dirty="0"/>
              <a:t>R</a:t>
            </a:r>
            <a:r>
              <a:rPr lang="en-PK" dirty="0"/>
              <a:t>eferences </a:t>
            </a:r>
          </a:p>
        </p:txBody>
      </p:sp>
      <p:sp>
        <p:nvSpPr>
          <p:cNvPr id="3" name="Content Placeholder 2">
            <a:extLst>
              <a:ext uri="{FF2B5EF4-FFF2-40B4-BE49-F238E27FC236}">
                <a16:creationId xmlns:a16="http://schemas.microsoft.com/office/drawing/2014/main" id="{706D21A0-2099-6AC8-B79B-0062962DC63E}"/>
              </a:ext>
            </a:extLst>
          </p:cNvPr>
          <p:cNvSpPr>
            <a:spLocks noGrp="1"/>
          </p:cNvSpPr>
          <p:nvPr>
            <p:ph idx="1"/>
          </p:nvPr>
        </p:nvSpPr>
        <p:spPr>
          <a:xfrm>
            <a:off x="838200" y="1825625"/>
            <a:ext cx="10515600" cy="4667250"/>
          </a:xfrm>
        </p:spPr>
        <p:txBody>
          <a:bodyPr>
            <a:normAutofit fontScale="40000" lnSpcReduction="20000"/>
          </a:bodyPr>
          <a:lstStyle/>
          <a:p>
            <a:r>
              <a:rPr lang="en-GB" dirty="0"/>
              <a:t>Mensah, J. (2019) ‘Sustainable development: Meaning, history, principles, pillars, and Implications for Human action: Literature Review’, </a:t>
            </a:r>
            <a:r>
              <a:rPr lang="en-GB" i="1" dirty="0"/>
              <a:t>Cogent Social Sciences</a:t>
            </a:r>
            <a:r>
              <a:rPr lang="en-GB" dirty="0"/>
              <a:t>. Edited by S.R. Casadevall, 5(1), pp. 1–21. Available at: https://</a:t>
            </a:r>
            <a:r>
              <a:rPr lang="en-GB" dirty="0" err="1"/>
              <a:t>doi.org</a:t>
            </a:r>
            <a:r>
              <a:rPr lang="en-GB" dirty="0"/>
              <a:t>/10.1080/23311886.2019.1653531.</a:t>
            </a:r>
          </a:p>
          <a:p>
            <a:r>
              <a:rPr lang="en-GB" dirty="0"/>
              <a:t>NHS England (2020) </a:t>
            </a:r>
            <a:r>
              <a:rPr lang="en-GB" i="1" dirty="0"/>
              <a:t>Making Every Contact Count (MECC)</a:t>
            </a:r>
            <a:r>
              <a:rPr lang="en-GB" dirty="0"/>
              <a:t>, </a:t>
            </a:r>
            <a:r>
              <a:rPr lang="en-GB" i="1" dirty="0"/>
              <a:t>NHS England</a:t>
            </a:r>
            <a:r>
              <a:rPr lang="en-GB" dirty="0"/>
              <a:t>. Available at: https://</a:t>
            </a:r>
            <a:r>
              <a:rPr lang="en-GB" dirty="0" err="1"/>
              <a:t>www.hee.nhs.uk</a:t>
            </a:r>
            <a:r>
              <a:rPr lang="en-GB" dirty="0"/>
              <a:t>/our-work/population-health/our-resources-hub/making-every-contact-count-</a:t>
            </a:r>
            <a:r>
              <a:rPr lang="en-GB" dirty="0" err="1"/>
              <a:t>mecc</a:t>
            </a:r>
            <a:r>
              <a:rPr lang="en-GB" dirty="0"/>
              <a:t> (Accessed: 9 February 2026).</a:t>
            </a:r>
          </a:p>
          <a:p>
            <a:r>
              <a:rPr lang="en-GB" dirty="0"/>
              <a:t>NHS England (2022) </a:t>
            </a:r>
            <a:r>
              <a:rPr lang="en-GB" i="1" dirty="0"/>
              <a:t>What Are Integrated Care systems?</a:t>
            </a:r>
            <a:r>
              <a:rPr lang="en-GB" dirty="0"/>
              <a:t>, </a:t>
            </a:r>
            <a:r>
              <a:rPr lang="en-GB" i="1" dirty="0"/>
              <a:t>NHS England</a:t>
            </a:r>
            <a:r>
              <a:rPr lang="en-GB" dirty="0"/>
              <a:t>. Available at: https://</a:t>
            </a:r>
            <a:r>
              <a:rPr lang="en-GB" dirty="0" err="1"/>
              <a:t>www.england.nhs.uk</a:t>
            </a:r>
            <a:r>
              <a:rPr lang="en-GB" dirty="0"/>
              <a:t>/</a:t>
            </a:r>
            <a:r>
              <a:rPr lang="en-GB" dirty="0" err="1"/>
              <a:t>integratedcare</a:t>
            </a:r>
            <a:r>
              <a:rPr lang="en-GB" dirty="0"/>
              <a:t>/what-is-integrated-care/ (Accessed: 9 February 2026).</a:t>
            </a:r>
          </a:p>
          <a:p>
            <a:r>
              <a:rPr lang="en-GB" dirty="0"/>
              <a:t>O’Sullivan, D.J. </a:t>
            </a:r>
            <a:r>
              <a:rPr lang="en-GB" i="1" dirty="0"/>
              <a:t>et al.</a:t>
            </a:r>
            <a:r>
              <a:rPr lang="en-GB" dirty="0"/>
              <a:t> (2024) ‘The effectiveness of social prescribing in the management of long-term conditions in community-based adults: A systematic review and meta-analysis’, </a:t>
            </a:r>
            <a:r>
              <a:rPr lang="en-GB" i="1" dirty="0"/>
              <a:t>Clinical rehabilitation</a:t>
            </a:r>
            <a:r>
              <a:rPr lang="en-GB" dirty="0"/>
              <a:t>, 38(10). Available at: https://</a:t>
            </a:r>
            <a:r>
              <a:rPr lang="en-GB" dirty="0" err="1"/>
              <a:t>doi.org</a:t>
            </a:r>
            <a:r>
              <a:rPr lang="en-GB" dirty="0"/>
              <a:t>/10.1177/02692155241258903.</a:t>
            </a:r>
          </a:p>
          <a:p>
            <a:r>
              <a:rPr lang="en-GB" dirty="0"/>
              <a:t>Orji, R., </a:t>
            </a:r>
            <a:r>
              <a:rPr lang="en-GB" dirty="0" err="1"/>
              <a:t>Vassileva</a:t>
            </a:r>
            <a:r>
              <a:rPr lang="en-GB" dirty="0"/>
              <a:t>, J. and Mandryk, R. (2012) ‘Towards an Effective Health Interventions Design: An Extension of the Health Belief Model’, </a:t>
            </a:r>
            <a:r>
              <a:rPr lang="en-GB" i="1" dirty="0"/>
              <a:t>Online Journal of Public Health Informatics</a:t>
            </a:r>
            <a:r>
              <a:rPr lang="en-GB" dirty="0"/>
              <a:t>, 4(3). Available at: https://</a:t>
            </a:r>
            <a:r>
              <a:rPr lang="en-GB" dirty="0" err="1"/>
              <a:t>doi.org</a:t>
            </a:r>
            <a:r>
              <a:rPr lang="en-GB" dirty="0"/>
              <a:t>/10.5210/ojphi.v4i3.4321.</a:t>
            </a:r>
          </a:p>
          <a:p>
            <a:r>
              <a:rPr lang="en-GB" dirty="0"/>
              <a:t>Pilgrim, D. (2015) ‘The Biopsychosocial Model in Health Research: Its Strengths and Limitations for Critical Realists’, </a:t>
            </a:r>
            <a:r>
              <a:rPr lang="en-GB" i="1" dirty="0"/>
              <a:t>Journal of Critical Realism</a:t>
            </a:r>
            <a:r>
              <a:rPr lang="en-GB" dirty="0"/>
              <a:t>, 14(2), pp. 164–180. Available at: https://</a:t>
            </a:r>
            <a:r>
              <a:rPr lang="en-GB" dirty="0" err="1"/>
              <a:t>doi.org</a:t>
            </a:r>
            <a:r>
              <a:rPr lang="en-GB" dirty="0"/>
              <a:t>/10.1179/1572513814y.0000000007.</a:t>
            </a:r>
          </a:p>
          <a:p>
            <a:r>
              <a:rPr lang="en-GB" dirty="0"/>
              <a:t>Public Health England (2017) </a:t>
            </a:r>
            <a:r>
              <a:rPr lang="en-GB" i="1" dirty="0"/>
              <a:t>Public Health England Marketing Strategy 2014 to 2017</a:t>
            </a:r>
            <a:r>
              <a:rPr lang="en-GB" dirty="0"/>
              <a:t>. Available at: https://</a:t>
            </a:r>
            <a:r>
              <a:rPr lang="en-GB" dirty="0" err="1"/>
              <a:t>assets.publishing.service.gov.uk</a:t>
            </a:r>
            <a:r>
              <a:rPr lang="en-GB" dirty="0"/>
              <a:t>/media/5a7ed2cf40f0b6230268bc48/PHE_StrategyDoc_2014_10.pdf (Accessed: 9 February 2026).</a:t>
            </a:r>
          </a:p>
          <a:p>
            <a:r>
              <a:rPr lang="en-GB" dirty="0"/>
              <a:t>Rees, E. and </a:t>
            </a:r>
            <a:r>
              <a:rPr lang="en-GB" dirty="0" err="1"/>
              <a:t>Eddolls</a:t>
            </a:r>
            <a:r>
              <a:rPr lang="en-GB" dirty="0"/>
              <a:t>, J. (2018) </a:t>
            </a:r>
            <a:r>
              <a:rPr lang="en-GB" i="1" dirty="0"/>
              <a:t>Surveys using our four personal well-being questions - Office for National Statistics</a:t>
            </a:r>
            <a:r>
              <a:rPr lang="en-GB" dirty="0"/>
              <a:t>, </a:t>
            </a:r>
            <a:r>
              <a:rPr lang="en-GB" i="1" dirty="0" err="1"/>
              <a:t>Ons.gov.uk</a:t>
            </a:r>
            <a:r>
              <a:rPr lang="en-GB" dirty="0"/>
              <a:t>. Available at: https://</a:t>
            </a:r>
            <a:r>
              <a:rPr lang="en-GB" dirty="0" err="1"/>
              <a:t>www.ons.gov.uk</a:t>
            </a:r>
            <a:r>
              <a:rPr lang="en-GB" dirty="0"/>
              <a:t>/</a:t>
            </a:r>
            <a:r>
              <a:rPr lang="en-GB" dirty="0" err="1"/>
              <a:t>peoplepopulationandcommunity</a:t>
            </a:r>
            <a:r>
              <a:rPr lang="en-GB" dirty="0"/>
              <a:t>/wellbeing/methodologies/surveysusingthe4officefornationalstatisticspersonalwellbeingquestions (Accessed: 9 February 2026).</a:t>
            </a:r>
          </a:p>
          <a:p>
            <a:r>
              <a:rPr lang="en-GB" dirty="0" err="1"/>
              <a:t>Schramme</a:t>
            </a:r>
            <a:r>
              <a:rPr lang="en-GB" dirty="0"/>
              <a:t>, T. (2023) ‘Health as Complete Well-Being: the WHO Definition and beyond’, </a:t>
            </a:r>
            <a:r>
              <a:rPr lang="en-GB" i="1" dirty="0"/>
              <a:t>Public Health Ethics</a:t>
            </a:r>
            <a:r>
              <a:rPr lang="en-GB" dirty="0"/>
              <a:t>, 16(3), pp. 210–218. Available at: https://</a:t>
            </a:r>
            <a:r>
              <a:rPr lang="en-GB" dirty="0" err="1"/>
              <a:t>doi.org</a:t>
            </a:r>
            <a:r>
              <a:rPr lang="en-GB" dirty="0"/>
              <a:t>/10.1093/</a:t>
            </a:r>
            <a:r>
              <a:rPr lang="en-GB" dirty="0" err="1"/>
              <a:t>phe</a:t>
            </a:r>
            <a:r>
              <a:rPr lang="en-GB" dirty="0"/>
              <a:t>/phad017.</a:t>
            </a:r>
          </a:p>
          <a:p>
            <a:r>
              <a:rPr lang="en-GB" dirty="0"/>
              <a:t>Taflinger, S. and Sattler, S. (2024) ‘A situational test of the health belief model: How perceived susceptibility mediates the effects of the environment on </a:t>
            </a:r>
            <a:r>
              <a:rPr lang="en-GB" dirty="0" err="1"/>
              <a:t>behavioral</a:t>
            </a:r>
            <a:r>
              <a:rPr lang="en-GB" dirty="0"/>
              <a:t> intentions’, </a:t>
            </a:r>
            <a:r>
              <a:rPr lang="en-GB" i="1" dirty="0"/>
              <a:t>Social Science &amp; Medicine (1982)</a:t>
            </a:r>
            <a:r>
              <a:rPr lang="en-GB" dirty="0"/>
              <a:t>, 346, p. 116715. Available at: https://</a:t>
            </a:r>
            <a:r>
              <a:rPr lang="en-GB" dirty="0" err="1"/>
              <a:t>doi.org</a:t>
            </a:r>
            <a:r>
              <a:rPr lang="en-GB" dirty="0"/>
              <a:t>/10.1016/j.socscimed.2024.116715.</a:t>
            </a:r>
          </a:p>
          <a:p>
            <a:r>
              <a:rPr lang="en-GB" dirty="0"/>
              <a:t>Urich, A. (2020) </a:t>
            </a:r>
            <a:r>
              <a:rPr lang="en-GB" i="1" dirty="0"/>
              <a:t>The Health Belief Model</a:t>
            </a:r>
            <a:r>
              <a:rPr lang="en-GB" dirty="0"/>
              <a:t>, </a:t>
            </a:r>
            <a:r>
              <a:rPr lang="en-GB" i="1" dirty="0" err="1"/>
              <a:t>PennState</a:t>
            </a:r>
            <a:r>
              <a:rPr lang="en-GB" dirty="0"/>
              <a:t>. Pressbooks. Available at: https://</a:t>
            </a:r>
            <a:r>
              <a:rPr lang="en-GB" dirty="0" err="1"/>
              <a:t>psu.pb.unizin.org</a:t>
            </a:r>
            <a:r>
              <a:rPr lang="en-GB" dirty="0"/>
              <a:t>/kines082/chapter/the-health-belief-model/ (Accessed: 9 February 2026).</a:t>
            </a:r>
          </a:p>
          <a:p>
            <a:r>
              <a:rPr lang="en-GB" dirty="0"/>
              <a:t>WHO (2022) </a:t>
            </a:r>
            <a:r>
              <a:rPr lang="en-GB" i="1" dirty="0"/>
              <a:t>Targets of sustainable development goal 3</a:t>
            </a:r>
            <a:r>
              <a:rPr lang="en-GB" dirty="0"/>
              <a:t>, </a:t>
            </a:r>
            <a:r>
              <a:rPr lang="en-GB" i="1" dirty="0"/>
              <a:t>World Health Organisation</a:t>
            </a:r>
            <a:r>
              <a:rPr lang="en-GB" dirty="0"/>
              <a:t>. Available at: https://</a:t>
            </a:r>
            <a:r>
              <a:rPr lang="en-GB" dirty="0" err="1"/>
              <a:t>www.who.int</a:t>
            </a:r>
            <a:r>
              <a:rPr lang="en-GB" dirty="0"/>
              <a:t>/</a:t>
            </a:r>
            <a:r>
              <a:rPr lang="en-GB" dirty="0" err="1"/>
              <a:t>europe</a:t>
            </a:r>
            <a:r>
              <a:rPr lang="en-GB" dirty="0"/>
              <a:t>/about-us/our-work/sustainable-development-goals/targets-of-sustainable-development-goal-3 (Accessed: 9 February 2026).</a:t>
            </a:r>
          </a:p>
          <a:p>
            <a:r>
              <a:rPr lang="en-GB" dirty="0"/>
              <a:t>World Health Organization (1948) </a:t>
            </a:r>
            <a:r>
              <a:rPr lang="en-GB" i="1" dirty="0"/>
              <a:t>Constitution of the world health organization</a:t>
            </a:r>
            <a:r>
              <a:rPr lang="en-GB" dirty="0"/>
              <a:t>, </a:t>
            </a:r>
            <a:r>
              <a:rPr lang="en-GB" i="1" dirty="0"/>
              <a:t>World Health Organization</a:t>
            </a:r>
            <a:r>
              <a:rPr lang="en-GB" dirty="0"/>
              <a:t>. Available at: https://</a:t>
            </a:r>
            <a:r>
              <a:rPr lang="en-GB" dirty="0" err="1"/>
              <a:t>www.who.int</a:t>
            </a:r>
            <a:r>
              <a:rPr lang="en-GB" dirty="0"/>
              <a:t>/about/governance/constitution (Accessed: 9 February 2026).</a:t>
            </a:r>
          </a:p>
          <a:p>
            <a:endParaRPr lang="en-PK" dirty="0"/>
          </a:p>
        </p:txBody>
      </p:sp>
    </p:spTree>
    <p:extLst>
      <p:ext uri="{BB962C8B-B14F-4D97-AF65-F5344CB8AC3E}">
        <p14:creationId xmlns:p14="http://schemas.microsoft.com/office/powerpoint/2010/main" val="26233181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2007 - 20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458</TotalTime>
  <Words>3683</Words>
  <Application>Microsoft Office PowerPoint</Application>
  <PresentationFormat>Widescreen</PresentationFormat>
  <Paragraphs>201</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Courier New</vt:lpstr>
      <vt:lpstr>Symbol</vt:lpstr>
      <vt:lpstr>Times New Roman</vt:lpstr>
      <vt:lpstr>Office Theme</vt:lpstr>
      <vt:lpstr>Integration Of Health, Wellbeing And Sustainable Development In Health And Social Care Sector, And Impact On Deliverance Of Services</vt:lpstr>
      <vt:lpstr>Introduction </vt:lpstr>
      <vt:lpstr>Defining Health through the Biopsychosocial Lens </vt:lpstr>
      <vt:lpstr>Defining Health through the Biopsychosocial Lens </vt:lpstr>
      <vt:lpstr>Defining Wellbeing and How Services Measure It</vt:lpstr>
      <vt:lpstr>Sustainable Development as a Health Systems Framework</vt:lpstr>
      <vt:lpstr>Sustainable Development as a Health Systems Framework</vt:lpstr>
      <vt:lpstr>Sustainable Development as a Health Systems Framework</vt:lpstr>
      <vt:lpstr>Integration Framework: Health in All Policies and Systems Thinking </vt:lpstr>
      <vt:lpstr>Policy and Governance in the UK: Enablers and Constraints </vt:lpstr>
      <vt:lpstr>Policy and Governance in the UK: Enablers and Constraints </vt:lpstr>
      <vt:lpstr>Service Delivery Integration</vt:lpstr>
      <vt:lpstr>Change4Life as Integrated Health, Wellbeing and Prevention Strategy</vt:lpstr>
      <vt:lpstr>Change4Life as Integrated Health, Wellbeing and Prevention Strategy</vt:lpstr>
      <vt:lpstr>Change4Life as Integrated Health, Wellbeing and Prevention Strategy</vt:lpstr>
      <vt:lpstr>Change4Life as Integrated Health, Wellbeing and Prevention Strategy</vt:lpstr>
      <vt:lpstr>Health Belief Model to Explain Planning and Engagement </vt:lpstr>
      <vt:lpstr>Equity and Access </vt:lpstr>
      <vt:lpstr>Equity and Access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Integration Of Health, Wellbeing And Sustainable Development In Health And Social Care Sector, And Impact On Deliverance Of Services</dc:title>
  <dc:creator>WORD FILE</dc:creator>
  <cp:lastModifiedBy>Naqi Mir</cp:lastModifiedBy>
  <cp:revision>88</cp:revision>
  <dcterms:created xsi:type="dcterms:W3CDTF">2026-02-05T12:22:39Z</dcterms:created>
  <dcterms:modified xsi:type="dcterms:W3CDTF">2026-02-14T15:55:29Z</dcterms:modified>
</cp:coreProperties>
</file>