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6"/>
  </p:notesMasterIdLst>
  <p:handoutMasterIdLst>
    <p:handoutMasterId r:id="rId37"/>
  </p:handoutMasterIdLst>
  <p:sldIdLst>
    <p:sldId id="272" r:id="rId3"/>
    <p:sldId id="411" r:id="rId4"/>
    <p:sldId id="485" r:id="rId5"/>
    <p:sldId id="419" r:id="rId6"/>
    <p:sldId id="421" r:id="rId7"/>
    <p:sldId id="420" r:id="rId8"/>
    <p:sldId id="375" r:id="rId9"/>
    <p:sldId id="422" r:id="rId10"/>
    <p:sldId id="414" r:id="rId11"/>
    <p:sldId id="390" r:id="rId12"/>
    <p:sldId id="318" r:id="rId13"/>
    <p:sldId id="331" r:id="rId14"/>
    <p:sldId id="412" r:id="rId15"/>
    <p:sldId id="386" r:id="rId16"/>
    <p:sldId id="324" r:id="rId17"/>
    <p:sldId id="389" r:id="rId18"/>
    <p:sldId id="326" r:id="rId19"/>
    <p:sldId id="298" r:id="rId20"/>
    <p:sldId id="332" r:id="rId21"/>
    <p:sldId id="333" r:id="rId22"/>
    <p:sldId id="334" r:id="rId23"/>
    <p:sldId id="335" r:id="rId24"/>
    <p:sldId id="336" r:id="rId25"/>
    <p:sldId id="337" r:id="rId26"/>
    <p:sldId id="391" r:id="rId27"/>
    <p:sldId id="479" r:id="rId28"/>
    <p:sldId id="480" r:id="rId29"/>
    <p:sldId id="261" r:id="rId30"/>
    <p:sldId id="269" r:id="rId31"/>
    <p:sldId id="362" r:id="rId32"/>
    <p:sldId id="370" r:id="rId33"/>
    <p:sldId id="478" r:id="rId34"/>
    <p:sldId id="477" r:id="rId3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02DFFD-FC89-4EDD-B11F-3BB73CA24720}" v="1805" dt="2026-10-03T15:10:31.0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74045" autoAdjust="0"/>
  </p:normalViewPr>
  <p:slideViewPr>
    <p:cSldViewPr>
      <p:cViewPr varScale="1">
        <p:scale>
          <a:sx n="78" d="100"/>
          <a:sy n="78" d="100"/>
        </p:scale>
        <p:origin x="1608"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54C9AE00-D1B0-4E49-9E4E-407B2EB8B46F}"/>
    <pc:docChg chg="custSel addSld delSld modSld">
      <pc:chgData name="Hoang Dang Nguyen" userId="1de6b3a7-5191-4a0c-8968-b8f905305e1d" providerId="ADAL" clId="{54C9AE00-D1B0-4E49-9E4E-407B2EB8B46F}" dt="2026-10-03T15:10:30.995" v="2138"/>
      <pc:docMkLst>
        <pc:docMk/>
      </pc:docMkLst>
      <pc:sldChg chg="modSp mod">
        <pc:chgData name="Hoang Dang Nguyen" userId="1de6b3a7-5191-4a0c-8968-b8f905305e1d" providerId="ADAL" clId="{54C9AE00-D1B0-4E49-9E4E-407B2EB8B46F}" dt="2026-10-03T14:59:18.533" v="2136" actId="20577"/>
        <pc:sldMkLst>
          <pc:docMk/>
          <pc:sldMk cId="3075729420" sldId="269"/>
        </pc:sldMkLst>
        <pc:spChg chg="mod">
          <ac:chgData name="Hoang Dang Nguyen" userId="1de6b3a7-5191-4a0c-8968-b8f905305e1d" providerId="ADAL" clId="{54C9AE00-D1B0-4E49-9E4E-407B2EB8B46F}" dt="2026-10-03T14:48:20.215" v="1960"/>
          <ac:spMkLst>
            <pc:docMk/>
            <pc:sldMk cId="3075729420" sldId="269"/>
            <ac:spMk id="2" creationId="{E05A69A5-96A9-4322-495F-62F08662F37B}"/>
          </ac:spMkLst>
        </pc:spChg>
        <pc:spChg chg="mod">
          <ac:chgData name="Hoang Dang Nguyen" userId="1de6b3a7-5191-4a0c-8968-b8f905305e1d" providerId="ADAL" clId="{54C9AE00-D1B0-4E49-9E4E-407B2EB8B46F}" dt="2026-10-03T14:59:18.533" v="2136" actId="20577"/>
          <ac:spMkLst>
            <pc:docMk/>
            <pc:sldMk cId="3075729420" sldId="269"/>
            <ac:spMk id="8" creationId="{2B606EC2-6345-F881-240E-0D6F925F794D}"/>
          </ac:spMkLst>
        </pc:spChg>
      </pc:sldChg>
      <pc:sldChg chg="modSp new mod">
        <pc:chgData name="Hoang Dang Nguyen" userId="1de6b3a7-5191-4a0c-8968-b8f905305e1d" providerId="ADAL" clId="{54C9AE00-D1B0-4E49-9E4E-407B2EB8B46F}" dt="2026-10-03T14:10:49.125" v="1931" actId="404"/>
        <pc:sldMkLst>
          <pc:docMk/>
          <pc:sldMk cId="391901763" sldId="479"/>
        </pc:sldMkLst>
        <pc:spChg chg="mod">
          <ac:chgData name="Hoang Dang Nguyen" userId="1de6b3a7-5191-4a0c-8968-b8f905305e1d" providerId="ADAL" clId="{54C9AE00-D1B0-4E49-9E4E-407B2EB8B46F}" dt="2026-10-03T14:10:49.125" v="1931" actId="404"/>
          <ac:spMkLst>
            <pc:docMk/>
            <pc:sldMk cId="391901763" sldId="479"/>
            <ac:spMk id="2" creationId="{3075673C-5807-5EAD-A4A9-E231C5A096DC}"/>
          </ac:spMkLst>
        </pc:spChg>
        <pc:spChg chg="mod">
          <ac:chgData name="Hoang Dang Nguyen" userId="1de6b3a7-5191-4a0c-8968-b8f905305e1d" providerId="ADAL" clId="{54C9AE00-D1B0-4E49-9E4E-407B2EB8B46F}" dt="2026-10-03T14:04:05.913" v="1293" actId="20577"/>
          <ac:spMkLst>
            <pc:docMk/>
            <pc:sldMk cId="391901763" sldId="479"/>
            <ac:spMk id="3" creationId="{F5488FB3-46D1-F3B1-6452-AC1D6B36CA5A}"/>
          </ac:spMkLst>
        </pc:spChg>
      </pc:sldChg>
      <pc:sldChg chg="modSp add mod modNotesTx">
        <pc:chgData name="Hoang Dang Nguyen" userId="1de6b3a7-5191-4a0c-8968-b8f905305e1d" providerId="ADAL" clId="{54C9AE00-D1B0-4E49-9E4E-407B2EB8B46F}" dt="2026-10-03T14:10:44.637" v="1929" actId="404"/>
        <pc:sldMkLst>
          <pc:docMk/>
          <pc:sldMk cId="2500657695" sldId="480"/>
        </pc:sldMkLst>
        <pc:spChg chg="mod">
          <ac:chgData name="Hoang Dang Nguyen" userId="1de6b3a7-5191-4a0c-8968-b8f905305e1d" providerId="ADAL" clId="{54C9AE00-D1B0-4E49-9E4E-407B2EB8B46F}" dt="2026-10-03T14:10:44.637" v="1929" actId="404"/>
          <ac:spMkLst>
            <pc:docMk/>
            <pc:sldMk cId="2500657695" sldId="480"/>
            <ac:spMk id="2" creationId="{D8655207-0094-4564-A019-39097733E6C6}"/>
          </ac:spMkLst>
        </pc:spChg>
        <pc:spChg chg="mod">
          <ac:chgData name="Hoang Dang Nguyen" userId="1de6b3a7-5191-4a0c-8968-b8f905305e1d" providerId="ADAL" clId="{54C9AE00-D1B0-4E49-9E4E-407B2EB8B46F}" dt="2026-10-03T14:10:13.714" v="1883" actId="20577"/>
          <ac:spMkLst>
            <pc:docMk/>
            <pc:sldMk cId="2500657695" sldId="480"/>
            <ac:spMk id="3" creationId="{25E0902C-E959-4549-6A3B-FDC995162613}"/>
          </ac:spMkLst>
        </pc:spChg>
      </pc:sldChg>
      <pc:sldChg chg="modSp add del">
        <pc:chgData name="Hoang Dang Nguyen" userId="1de6b3a7-5191-4a0c-8968-b8f905305e1d" providerId="ADAL" clId="{54C9AE00-D1B0-4E49-9E4E-407B2EB8B46F}" dt="2026-10-03T14:59:20.680" v="2137" actId="47"/>
        <pc:sldMkLst>
          <pc:docMk/>
          <pc:sldMk cId="2106395250" sldId="481"/>
        </pc:sldMkLst>
        <pc:spChg chg="mod">
          <ac:chgData name="Hoang Dang Nguyen" userId="1de6b3a7-5191-4a0c-8968-b8f905305e1d" providerId="ADAL" clId="{54C9AE00-D1B0-4E49-9E4E-407B2EB8B46F}" dt="2026-10-03T14:10:57.197" v="1958" actId="20577"/>
          <ac:spMkLst>
            <pc:docMk/>
            <pc:sldMk cId="2106395250" sldId="481"/>
            <ac:spMk id="8" creationId="{3361C424-96E5-99EB-6A7D-0610A3425E9E}"/>
          </ac:spMkLst>
        </pc:spChg>
      </pc:sldChg>
      <pc:sldChg chg="add">
        <pc:chgData name="Hoang Dang Nguyen" userId="1de6b3a7-5191-4a0c-8968-b8f905305e1d" providerId="ADAL" clId="{54C9AE00-D1B0-4E49-9E4E-407B2EB8B46F}" dt="2026-10-03T15:10:30.995" v="2138"/>
        <pc:sldMkLst>
          <pc:docMk/>
          <pc:sldMk cId="1003697037" sldId="48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should be added to aid better use,</a:t>
            </a:r>
          </a:p>
        </p:txBody>
      </p:sp>
      <p:sp>
        <p:nvSpPr>
          <p:cNvPr id="4" name="Slide Number Placeholder 3"/>
          <p:cNvSpPr>
            <a:spLocks noGrp="1"/>
          </p:cNvSpPr>
          <p:nvPr>
            <p:ph type="sldNum" sz="quarter" idx="5"/>
          </p:nvPr>
        </p:nvSpPr>
        <p:spPr/>
        <p:txBody>
          <a:bodyPr/>
          <a:lstStyle/>
          <a:p>
            <a:fld id="{657F13BE-0D13-4DB1-B8FE-C23C5387B70B}" type="slidenum">
              <a:rPr lang="en-GB" smtClean="0"/>
              <a:t>1</a:t>
            </a:fld>
            <a:endParaRPr lang="en-GB"/>
          </a:p>
        </p:txBody>
      </p:sp>
    </p:spTree>
    <p:extLst>
      <p:ext uri="{BB962C8B-B14F-4D97-AF65-F5344CB8AC3E}">
        <p14:creationId xmlns:p14="http://schemas.microsoft.com/office/powerpoint/2010/main" val="2100385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70693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41196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933794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3033609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93112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E7B318E-1DC9-4D52-AED7-A6970FBCCA71}"/>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4339" name="Rectangle 3">
            <a:extLst>
              <a:ext uri="{FF2B5EF4-FFF2-40B4-BE49-F238E27FC236}">
                <a16:creationId xmlns:a16="http://schemas.microsoft.com/office/drawing/2014/main" id="{339192E8-938B-4FE4-A249-F7416D40B821}"/>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GB" altLang="en-US" sz="10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a:t>
            </a:r>
          </a:p>
        </p:txBody>
      </p:sp>
      <p:sp>
        <p:nvSpPr>
          <p:cNvPr id="14340" name="Rectangle 4">
            <a:extLst>
              <a:ext uri="{FF2B5EF4-FFF2-40B4-BE49-F238E27FC236}">
                <a16:creationId xmlns:a16="http://schemas.microsoft.com/office/drawing/2014/main" id="{E5D55960-58E5-4451-BBD1-654B8C298678}"/>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4341" name="Rectangle 5">
            <a:extLst>
              <a:ext uri="{FF2B5EF4-FFF2-40B4-BE49-F238E27FC236}">
                <a16:creationId xmlns:a16="http://schemas.microsoft.com/office/drawing/2014/main" id="{20D9D45B-3125-434C-8675-95E5DA1369B2}"/>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4342" name="Rectangle 6">
            <a:extLst>
              <a:ext uri="{FF2B5EF4-FFF2-40B4-BE49-F238E27FC236}">
                <a16:creationId xmlns:a16="http://schemas.microsoft.com/office/drawing/2014/main" id="{1E4FF2F7-0765-4CB2-B6F7-E562F7295AA2}"/>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3" name="Rectangle 7">
            <a:extLst>
              <a:ext uri="{FF2B5EF4-FFF2-40B4-BE49-F238E27FC236}">
                <a16:creationId xmlns:a16="http://schemas.microsoft.com/office/drawing/2014/main" id="{78E30841-EA49-4D8A-B0FD-56F67F629C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8195777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374184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C237FDA-EC27-43B2-81B1-7CBE53053C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D0E31911-1567-4DCB-80A2-DAAA7699C5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7E76E6E0-3647-460B-A804-D4C93A3D18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4C7EA8-7E91-461E-8B68-32215D5B2C80}" type="slidenum">
              <a:rPr lang="en-GB" altLang="en-US"/>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8164CFB-75E0-438B-AE6F-0B6035AA80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49A9DF9-FCE5-4AEC-9B30-B26FD345B5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7ADF56AE-8329-4CA7-A554-FD37DD0BDA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EA73E3-6D23-4D98-9F23-D87EE83B5A7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EEBB653-E17A-48DE-B6FB-54E5C53518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36C6FEB-8014-4A98-AFB5-411D9142BB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DD46F304-2D6D-481B-8221-F4420524C5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CF6B87E-53B8-46BA-A74D-D1B3106D22D2}"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61A2B39-CFDB-490D-8E87-E5F395C128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517BE8C-A5D5-4B48-9243-B5DC9CD773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1CAE9BAC-3082-4CDE-890C-83FFD41507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6F3AC4C-8BEA-44C4-8B60-1618EF16F70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163CD9D-C6EC-4A82-97E1-7297763EBE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241A401-B739-4974-8F56-8D0D3BF4AF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9CB901E2-0258-4F49-8CF0-57A456E145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B54D67D-5C6E-4FC5-8038-4CF9F5E57CC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E72D5A8-19D9-4669-A202-00B03A80E5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DDA8D52-1D83-44B3-99D1-30BEC27C7A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A987DE8E-192D-455A-AE10-BF74BA2B9F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620B88B-0183-4150-B652-6746C4726B2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5AD0925-CEC0-47F1-A652-9D1421F138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4264CF63-268E-4D42-8333-0F98264B8C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ECF2E6D3-4B61-4A4A-BE6C-196DDF0DA9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D1BDE66-01F6-4C76-BEC4-3F980A49941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48F631C-EDB4-4CE9-9D65-91F61555DB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12286D55-8275-453F-87E7-52E860036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77364FEA-0EFD-4C38-A315-DC71AEBBF0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A84BC95-5D6D-4AD3-806B-D4130DAA0B8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E448136-FA9D-4E66-8068-B72D852C85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7B28813-B951-49DF-BE17-28B0D15989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D4DE6359-4EBB-4DE2-AE56-288471C6A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86F2BAC-CDDA-4298-B7DE-003B56D5A0A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E38477-5F5A-45A1-A2C1-FC3A114B1F3E}"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E38477-5F5A-45A1-A2C1-FC3A114B1F3E}"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35090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time permit, have a discussion regarding the potential of the identified needs, and what services/products/solutions could be provided to meet these needs.</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dirty="0"/>
          </a:p>
        </p:txBody>
      </p:sp>
    </p:spTree>
    <p:extLst>
      <p:ext uri="{BB962C8B-B14F-4D97-AF65-F5344CB8AC3E}">
        <p14:creationId xmlns:p14="http://schemas.microsoft.com/office/powerpoint/2010/main" val="16146900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57D9B86-D1BD-43ED-B2E0-16000283450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6372DCFE-B54D-4D9D-9AA5-A562095B55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65B515FF-A395-4EC2-8540-308FE1011E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4FF4F99-4AAC-4EAF-9E10-9BF2C245468C}"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03/10/2026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03/10/2026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03/10/2026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03/10/2026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03/10/2026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03/10/2026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03/10/2026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03/10/2026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03/10/2026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03/10/2026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03/10/2026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03/10/2026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5917150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03/10/2026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9097814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03/10/2026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32760917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03/10/2026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40318978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03/10/2026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1828378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03/10/2026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3850552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03/10/2026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40190227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03/10/2026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0809997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03/10/2026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1116495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03/10/2026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8822954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03/10/2026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350048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03/10/2026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03/10/2026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482337142"/>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hyperlink" Target="https://www.shopify.com/uk/blog/innovative-products" TargetMode="Externa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3.xml"/><Relationship Id="rId5" Type="http://schemas.openxmlformats.org/officeDocument/2006/relationships/image" Target="../media/image26.png"/><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4583832" y="2406262"/>
            <a:ext cx="4392613" cy="936625"/>
          </a:xfrm>
        </p:spPr>
        <p:txBody>
          <a:bodyPr/>
          <a:lstStyle/>
          <a:p>
            <a:r>
              <a:rPr lang="en-GB" b="1" noProof="0" dirty="0">
                <a:latin typeface="Arial" panose="020B0604020202020204" pitchFamily="34" charset="0"/>
                <a:cs typeface="Arial" panose="020B0604020202020204" pitchFamily="34" charset="0"/>
              </a:rPr>
              <a:t>LCMB7003</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63352" y="3643742"/>
            <a:ext cx="11305256"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sz="2800" b="1" noProof="0" dirty="0">
                <a:solidFill>
                  <a:srgbClr val="FFFF00"/>
                </a:solidFill>
                <a:latin typeface="Arial" panose="020B0604020202020204" pitchFamily="34" charset="0"/>
                <a:cs typeface="Arial" panose="020B0604020202020204" pitchFamily="34" charset="0"/>
              </a:rPr>
              <a:t>                                    Week 2: LECTURE</a:t>
            </a:r>
          </a:p>
          <a:p>
            <a:pPr>
              <a:spcBef>
                <a:spcPct val="0"/>
              </a:spcBef>
              <a:buFontTx/>
              <a:buNone/>
            </a:pPr>
            <a:r>
              <a:rPr lang="en-GB" altLang="en-US" sz="2800" dirty="0">
                <a:solidFill>
                  <a:schemeClr val="accent2"/>
                </a:solidFill>
              </a:rPr>
              <a:t>  The Macro Environmental Analysis (</a:t>
            </a:r>
            <a:r>
              <a:rPr lang="en-GB" sz="2800" dirty="0">
                <a:solidFill>
                  <a:schemeClr val="accent2"/>
                </a:solidFill>
              </a:rPr>
              <a:t>Scanning External Environment</a:t>
            </a:r>
            <a:endParaRPr lang="en-GB" sz="2800" noProof="0" dirty="0">
              <a:solidFill>
                <a:schemeClr val="accent2"/>
              </a:solidFill>
              <a:latin typeface="Arial" panose="020B0604020202020204" pitchFamily="34" charset="0"/>
              <a:cs typeface="Arial" panose="020B0604020202020204" pitchFamily="34" charset="0"/>
            </a:endParaRP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695400" y="1124744"/>
            <a:ext cx="12487334"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 </a:t>
            </a:r>
            <a:endParaRPr lang="en-GB" sz="4800" b="1" noProof="0"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27154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556792"/>
            <a:ext cx="10729191" cy="3816424"/>
          </a:xfrm>
          <a:prstGeom prst="rect">
            <a:avLst/>
          </a:prstGeom>
        </p:spPr>
        <p:txBody>
          <a:bodyPr/>
          <a:lstStyle/>
          <a:p>
            <a:pPr algn="just">
              <a:spcBef>
                <a:spcPts val="1200"/>
              </a:spcBef>
              <a:spcAft>
                <a:spcPts val="1200"/>
              </a:spcAft>
            </a:pPr>
            <a:r>
              <a:rPr lang="en-GB" sz="3000" dirty="0"/>
              <a:t>Describe the strategic management process </a:t>
            </a:r>
          </a:p>
          <a:p>
            <a:pPr algn="just">
              <a:spcBef>
                <a:spcPts val="1200"/>
              </a:spcBef>
              <a:spcAft>
                <a:spcPts val="1200"/>
              </a:spcAft>
            </a:pPr>
            <a:r>
              <a:rPr lang="en-GB" sz="3000" dirty="0"/>
              <a:t>Explain why it is important to study the environment of the organisation</a:t>
            </a:r>
          </a:p>
          <a:p>
            <a:pPr algn="just">
              <a:spcBef>
                <a:spcPts val="1200"/>
              </a:spcBef>
              <a:spcAft>
                <a:spcPts val="1200"/>
              </a:spcAft>
            </a:pPr>
            <a:r>
              <a:rPr lang="en-GB" sz="3000" dirty="0"/>
              <a:t>Outline the main environmental influences on the organisation using PESTEL analysis </a:t>
            </a:r>
          </a:p>
        </p:txBody>
      </p:sp>
      <p:sp>
        <p:nvSpPr>
          <p:cNvPr id="2" name="Footer Placeholder 1">
            <a:extLst>
              <a:ext uri="{FF2B5EF4-FFF2-40B4-BE49-F238E27FC236}">
                <a16:creationId xmlns:a16="http://schemas.microsoft.com/office/drawing/2014/main" id="{7ECCB5C1-6546-4E2B-583F-A76A4A44324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4FE9C2-D371-3A90-2241-B6E3900843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643D27-D258-914A-20F4-EE81E6974756}"/>
              </a:ext>
            </a:extLst>
          </p:cNvPr>
          <p:cNvSpPr>
            <a:spLocks noGrp="1"/>
          </p:cNvSpPr>
          <p:nvPr>
            <p:ph type="title"/>
          </p:nvPr>
        </p:nvSpPr>
        <p:spPr>
          <a:solidFill>
            <a:schemeClr val="accent2"/>
          </a:solidFill>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9E0B51A5-F5D6-580E-628E-AB411DB757A2}"/>
              </a:ext>
            </a:extLst>
          </p:cNvPr>
          <p:cNvSpPr>
            <a:spLocks noGrp="1"/>
          </p:cNvSpPr>
          <p:nvPr>
            <p:ph idx="1"/>
          </p:nvPr>
        </p:nvSpPr>
        <p:spPr/>
        <p:txBody>
          <a:bodyPr/>
          <a:lstStyle/>
          <a:p>
            <a:r>
              <a:rPr lang="en-US" dirty="0"/>
              <a:t>Let’s review the independent study!</a:t>
            </a:r>
          </a:p>
        </p:txBody>
      </p:sp>
    </p:spTree>
    <p:extLst>
      <p:ext uri="{BB962C8B-B14F-4D97-AF65-F5344CB8AC3E}">
        <p14:creationId xmlns:p14="http://schemas.microsoft.com/office/powerpoint/2010/main" val="100369703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Strategic Management Process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87388" y="1143000"/>
            <a:ext cx="11017224" cy="1997968"/>
          </a:xfrm>
        </p:spPr>
        <p:txBody>
          <a:bodyPr/>
          <a:lstStyle/>
          <a:p>
            <a:pPr marL="0" indent="0" algn="just">
              <a:buClr>
                <a:schemeClr val="tx1"/>
              </a:buClr>
              <a:buNone/>
            </a:pPr>
            <a:r>
              <a:rPr lang="en-GB" sz="2800" dirty="0"/>
              <a:t>The strategic management process is a sequential set of analyses and choices that can increase the likelihood that a firm will choose a good strategy; that is, a strategy that generates competitive advantages.</a:t>
            </a:r>
            <a:endParaRPr lang="en-GB" sz="2400" dirty="0"/>
          </a:p>
        </p:txBody>
      </p:sp>
      <p:sp>
        <p:nvSpPr>
          <p:cNvPr id="2" name="TextBox 1">
            <a:extLst>
              <a:ext uri="{FF2B5EF4-FFF2-40B4-BE49-F238E27FC236}">
                <a16:creationId xmlns:a16="http://schemas.microsoft.com/office/drawing/2014/main" id="{A1160B19-E137-20C7-8616-E097946E6BFD}"/>
              </a:ext>
            </a:extLst>
          </p:cNvPr>
          <p:cNvSpPr txBox="1"/>
          <p:nvPr/>
        </p:nvSpPr>
        <p:spPr>
          <a:xfrm>
            <a:off x="8559181" y="5301208"/>
            <a:ext cx="3081435"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Barney and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Hesterly</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(2015)</a:t>
            </a:r>
          </a:p>
        </p:txBody>
      </p:sp>
      <p:pic>
        <p:nvPicPr>
          <p:cNvPr id="4" name="Picture 3">
            <a:extLst>
              <a:ext uri="{FF2B5EF4-FFF2-40B4-BE49-F238E27FC236}">
                <a16:creationId xmlns:a16="http://schemas.microsoft.com/office/drawing/2014/main" id="{68F65DA2-DB97-CB47-4D99-8B971D933271}"/>
              </a:ext>
            </a:extLst>
          </p:cNvPr>
          <p:cNvPicPr>
            <a:picLocks noChangeAspect="1"/>
          </p:cNvPicPr>
          <p:nvPr/>
        </p:nvPicPr>
        <p:blipFill>
          <a:blip r:embed="rId3"/>
          <a:stretch>
            <a:fillRect/>
          </a:stretch>
        </p:blipFill>
        <p:spPr>
          <a:xfrm>
            <a:off x="957262" y="2924944"/>
            <a:ext cx="10277475" cy="2314575"/>
          </a:xfrm>
          <a:prstGeom prst="rect">
            <a:avLst/>
          </a:prstGeom>
        </p:spPr>
      </p:pic>
      <p:sp>
        <p:nvSpPr>
          <p:cNvPr id="3" name="Footer Placeholder 1">
            <a:extLst>
              <a:ext uri="{FF2B5EF4-FFF2-40B4-BE49-F238E27FC236}">
                <a16:creationId xmlns:a16="http://schemas.microsoft.com/office/drawing/2014/main" id="{A7B4E6F7-C574-8DD5-8561-D616760B0FE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554231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250"/>
                                        <p:tgtEl>
                                          <p:spTgt spid="7172">
                                            <p:txEl>
                                              <p:pRg st="0" end="0"/>
                                            </p:txEl>
                                          </p:spTgt>
                                        </p:tgtEl>
                                      </p:cBhvr>
                                    </p:animEffect>
                                    <p:anim calcmode="lin" valueType="num">
                                      <p:cBhvr>
                                        <p:cTn id="8" dur="225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25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25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2250"/>
                                        <p:tgtEl>
                                          <p:spTgt spid="4"/>
                                        </p:tgtEl>
                                      </p:cBhvr>
                                    </p:animEffect>
                                    <p:anim calcmode="lin" valueType="num">
                                      <p:cBhvr>
                                        <p:cTn id="14" dur="2250" fill="hold"/>
                                        <p:tgtEl>
                                          <p:spTgt spid="4"/>
                                        </p:tgtEl>
                                        <p:attrNameLst>
                                          <p:attrName>ppt_x</p:attrName>
                                        </p:attrNameLst>
                                      </p:cBhvr>
                                      <p:tavLst>
                                        <p:tav tm="0">
                                          <p:val>
                                            <p:strVal val="#ppt_x"/>
                                          </p:val>
                                        </p:tav>
                                        <p:tav tm="100000">
                                          <p:val>
                                            <p:strVal val="#ppt_x"/>
                                          </p:val>
                                        </p:tav>
                                      </p:tavLst>
                                    </p:anim>
                                    <p:anim calcmode="lin" valueType="num">
                                      <p:cBhvr>
                                        <p:cTn id="15" dur="225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53" presetClass="entr" presetSubtype="16"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The Three Core Areas of Strategic Management</a:t>
            </a:r>
          </a:p>
        </p:txBody>
      </p:sp>
      <p:sp>
        <p:nvSpPr>
          <p:cNvPr id="2" name="Text Placeholder 4">
            <a:extLst>
              <a:ext uri="{FF2B5EF4-FFF2-40B4-BE49-F238E27FC236}">
                <a16:creationId xmlns:a16="http://schemas.microsoft.com/office/drawing/2014/main" id="{67131773-182D-C7F1-D64D-F9C8DD48D464}"/>
              </a:ext>
            </a:extLst>
          </p:cNvPr>
          <p:cNvSpPr txBox="1">
            <a:spLocks/>
          </p:cNvSpPr>
          <p:nvPr/>
        </p:nvSpPr>
        <p:spPr>
          <a:xfrm>
            <a:off x="695400" y="1052736"/>
            <a:ext cx="10951614" cy="4509120"/>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marR="0" lvl="1" indent="-357188" algn="just" defTabSz="914400" rtl="0" eaLnBrk="0" fontAlgn="base" latinLnBrk="0" hangingPunct="0">
              <a:lnSpc>
                <a:spcPct val="100000"/>
              </a:lnSpc>
              <a:spcBef>
                <a:spcPts val="600"/>
              </a:spcBef>
              <a:spcAft>
                <a:spcPts val="600"/>
              </a:spcAft>
              <a:buClrTx/>
              <a:buSzTx/>
              <a:buFont typeface="Wingdings" panose="05000000000000000000" pitchFamily="2" charset="2"/>
              <a:buChar char="§"/>
              <a:tabLst/>
              <a:defRPr/>
            </a:pPr>
            <a:r>
              <a:rPr kumimoji="0" lang="en-GB" altLang="en-US" sz="2400" b="1" i="0" u="none" strike="noStrike" kern="1200" cap="none" spc="0" normalizeH="0" baseline="0" noProof="0" dirty="0">
                <a:ln>
                  <a:noFill/>
                </a:ln>
                <a:solidFill>
                  <a:srgbClr val="00B0F0">
                    <a:lumMod val="50000"/>
                  </a:srgbClr>
                </a:solidFill>
                <a:effectLst/>
                <a:uLnTx/>
                <a:uFillTx/>
                <a:latin typeface="Myriad Pro"/>
                <a:ea typeface="+mn-ea"/>
                <a:cs typeface="+mn-cs"/>
              </a:rPr>
              <a:t>Strategic analysis</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Environment</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Resources</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Vision, mission and objectives</a:t>
            </a:r>
          </a:p>
          <a:p>
            <a:pPr marL="357188" marR="0" lvl="1" indent="-357188" algn="just" defTabSz="914400" rtl="0" eaLnBrk="0" fontAlgn="base" latinLnBrk="0" hangingPunct="0">
              <a:lnSpc>
                <a:spcPct val="100000"/>
              </a:lnSpc>
              <a:spcBef>
                <a:spcPts val="600"/>
              </a:spcBef>
              <a:spcAft>
                <a:spcPts val="600"/>
              </a:spcAft>
              <a:buClrTx/>
              <a:buSzTx/>
              <a:buFont typeface="Wingdings" panose="05000000000000000000" pitchFamily="2" charset="2"/>
              <a:buChar char="§"/>
              <a:tabLst/>
              <a:defRPr/>
            </a:pPr>
            <a:r>
              <a:rPr kumimoji="0" lang="en-GB" altLang="en-US" sz="2400" b="1" i="0" u="none" strike="noStrike" kern="1200" cap="none" spc="0" normalizeH="0" baseline="0" noProof="0" dirty="0">
                <a:ln>
                  <a:noFill/>
                </a:ln>
                <a:solidFill>
                  <a:srgbClr val="00B0F0">
                    <a:lumMod val="50000"/>
                  </a:srgbClr>
                </a:solidFill>
                <a:effectLst/>
                <a:uLnTx/>
                <a:uFillTx/>
                <a:latin typeface="Myriad Pro"/>
                <a:ea typeface="+mn-ea"/>
                <a:cs typeface="+mn-cs"/>
              </a:rPr>
              <a:t>Strategy development</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Identifying options</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Rational selection between options</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Finding the strategic route forward</a:t>
            </a:r>
          </a:p>
          <a:p>
            <a:pPr marL="357188" marR="0" lvl="1" indent="-357188" algn="just" defTabSz="914400" rtl="0" eaLnBrk="0" fontAlgn="base" latinLnBrk="0" hangingPunct="0">
              <a:lnSpc>
                <a:spcPct val="100000"/>
              </a:lnSpc>
              <a:spcBef>
                <a:spcPts val="600"/>
              </a:spcBef>
              <a:spcAft>
                <a:spcPts val="600"/>
              </a:spcAft>
              <a:buClrTx/>
              <a:buSzTx/>
              <a:buFont typeface="Wingdings" panose="05000000000000000000" pitchFamily="2" charset="2"/>
              <a:buChar char="§"/>
              <a:tabLst/>
              <a:defRPr/>
            </a:pPr>
            <a:r>
              <a:rPr kumimoji="0" lang="en-GB" altLang="en-US" sz="2400" b="1" i="0" u="none" strike="noStrike" kern="1200" cap="none" spc="0" normalizeH="0" baseline="0" noProof="0" dirty="0">
                <a:ln>
                  <a:noFill/>
                </a:ln>
                <a:solidFill>
                  <a:srgbClr val="00B0F0">
                    <a:lumMod val="50000"/>
                  </a:srgbClr>
                </a:solidFill>
                <a:effectLst/>
                <a:uLnTx/>
                <a:uFillTx/>
                <a:latin typeface="Myriad Pro"/>
                <a:ea typeface="+mn-ea"/>
                <a:cs typeface="+mn-cs"/>
              </a:rPr>
              <a:t>Strategy implementation</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Resource allocation</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Strategic planning and control</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People issues and strategic change (change management)</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Critical success factor (CSF) analysis and performance measurement</a:t>
            </a:r>
          </a:p>
        </p:txBody>
      </p:sp>
      <p:pic>
        <p:nvPicPr>
          <p:cNvPr id="4" name="Immagine 3" descr="coreareas.jpg">
            <a:extLst>
              <a:ext uri="{FF2B5EF4-FFF2-40B4-BE49-F238E27FC236}">
                <a16:creationId xmlns:a16="http://schemas.microsoft.com/office/drawing/2014/main" id="{12024D9B-BDBE-AD3B-9FD8-12A9463CD70D}"/>
              </a:ext>
            </a:extLst>
          </p:cNvPr>
          <p:cNvPicPr>
            <a:picLocks noChangeAspect="1"/>
          </p:cNvPicPr>
          <p:nvPr/>
        </p:nvPicPr>
        <p:blipFill>
          <a:blip r:embed="rId3" cstate="print"/>
          <a:stretch>
            <a:fillRect/>
          </a:stretch>
        </p:blipFill>
        <p:spPr>
          <a:xfrm>
            <a:off x="7248128" y="1196752"/>
            <a:ext cx="4535626" cy="3816424"/>
          </a:xfrm>
          <a:prstGeom prst="rect">
            <a:avLst/>
          </a:prstGeom>
        </p:spPr>
      </p:pic>
      <p:sp>
        <p:nvSpPr>
          <p:cNvPr id="3" name="Footer Placeholder 1">
            <a:extLst>
              <a:ext uri="{FF2B5EF4-FFF2-40B4-BE49-F238E27FC236}">
                <a16:creationId xmlns:a16="http://schemas.microsoft.com/office/drawing/2014/main" id="{CD930AF9-D298-CA67-B6E5-FDC27FB77E5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1941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500"/>
                                        <p:tgtEl>
                                          <p:spTgt spid="2">
                                            <p:txEl>
                                              <p:pRg st="0" end="0"/>
                                            </p:txEl>
                                          </p:spTgt>
                                        </p:tgtEl>
                                      </p:cBhvr>
                                    </p:animEffect>
                                    <p:anim calcmode="lin" valueType="num">
                                      <p:cBhvr>
                                        <p:cTn id="8" dur="2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2500"/>
                                        <p:tgtEl>
                                          <p:spTgt spid="2">
                                            <p:txEl>
                                              <p:pRg st="1" end="1"/>
                                            </p:txEl>
                                          </p:spTgt>
                                        </p:tgtEl>
                                      </p:cBhvr>
                                    </p:animEffect>
                                    <p:anim calcmode="lin" valueType="num">
                                      <p:cBhvr>
                                        <p:cTn id="13" dur="2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250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2500"/>
                                        <p:tgtEl>
                                          <p:spTgt spid="2">
                                            <p:txEl>
                                              <p:pRg st="2" end="2"/>
                                            </p:txEl>
                                          </p:spTgt>
                                        </p:tgtEl>
                                      </p:cBhvr>
                                    </p:animEffect>
                                    <p:anim calcmode="lin" valueType="num">
                                      <p:cBhvr>
                                        <p:cTn id="18" dur="2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25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2500"/>
                                        <p:tgtEl>
                                          <p:spTgt spid="2">
                                            <p:txEl>
                                              <p:pRg st="3" end="3"/>
                                            </p:txEl>
                                          </p:spTgt>
                                        </p:tgtEl>
                                      </p:cBhvr>
                                    </p:animEffect>
                                    <p:anim calcmode="lin" valueType="num">
                                      <p:cBhvr>
                                        <p:cTn id="23" dur="2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4" dur="25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2500"/>
                            </p:stCondLst>
                            <p:childTnLst>
                              <p:par>
                                <p:cTn id="26" presetID="42" presetClass="entr" presetSubtype="0" fill="hold" grpId="0" nodeType="after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2500"/>
                                        <p:tgtEl>
                                          <p:spTgt spid="2">
                                            <p:txEl>
                                              <p:pRg st="4" end="4"/>
                                            </p:txEl>
                                          </p:spTgt>
                                        </p:tgtEl>
                                      </p:cBhvr>
                                    </p:animEffect>
                                    <p:anim calcmode="lin" valueType="num">
                                      <p:cBhvr>
                                        <p:cTn id="29" dur="2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2500" fill="hold"/>
                                        <p:tgtEl>
                                          <p:spTgt spid="2">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Effect transition="in" filter="fade">
                                      <p:cBhvr>
                                        <p:cTn id="33" dur="2500"/>
                                        <p:tgtEl>
                                          <p:spTgt spid="2">
                                            <p:txEl>
                                              <p:pRg st="5" end="5"/>
                                            </p:txEl>
                                          </p:spTgt>
                                        </p:tgtEl>
                                      </p:cBhvr>
                                    </p:animEffect>
                                    <p:anim calcmode="lin" valueType="num">
                                      <p:cBhvr>
                                        <p:cTn id="34" dur="2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5" dur="2500" fill="hold"/>
                                        <p:tgtEl>
                                          <p:spTgt spid="2">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2">
                                            <p:txEl>
                                              <p:pRg st="6" end="6"/>
                                            </p:txEl>
                                          </p:spTgt>
                                        </p:tgtEl>
                                        <p:attrNameLst>
                                          <p:attrName>style.visibility</p:attrName>
                                        </p:attrNameLst>
                                      </p:cBhvr>
                                      <p:to>
                                        <p:strVal val="visible"/>
                                      </p:to>
                                    </p:set>
                                    <p:animEffect transition="in" filter="fade">
                                      <p:cBhvr>
                                        <p:cTn id="38" dur="2500"/>
                                        <p:tgtEl>
                                          <p:spTgt spid="2">
                                            <p:txEl>
                                              <p:pRg st="6" end="6"/>
                                            </p:txEl>
                                          </p:spTgt>
                                        </p:tgtEl>
                                      </p:cBhvr>
                                    </p:animEffect>
                                    <p:anim calcmode="lin" valueType="num">
                                      <p:cBhvr>
                                        <p:cTn id="39" dur="2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0" dur="2500" fill="hold"/>
                                        <p:tgtEl>
                                          <p:spTgt spid="2">
                                            <p:txEl>
                                              <p:pRg st="6" end="6"/>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Effect transition="in" filter="fade">
                                      <p:cBhvr>
                                        <p:cTn id="43" dur="2500"/>
                                        <p:tgtEl>
                                          <p:spTgt spid="2">
                                            <p:txEl>
                                              <p:pRg st="7" end="7"/>
                                            </p:txEl>
                                          </p:spTgt>
                                        </p:tgtEl>
                                      </p:cBhvr>
                                    </p:animEffect>
                                    <p:anim calcmode="lin" valueType="num">
                                      <p:cBhvr>
                                        <p:cTn id="44" dur="2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5" dur="25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par>
                          <p:cTn id="46" fill="hold">
                            <p:stCondLst>
                              <p:cond delay="5000"/>
                            </p:stCondLst>
                            <p:childTnLst>
                              <p:par>
                                <p:cTn id="47" presetID="42" presetClass="entr" presetSubtype="0" fill="hold" grpId="0" nodeType="after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Effect transition="in" filter="fade">
                                      <p:cBhvr>
                                        <p:cTn id="49" dur="2500"/>
                                        <p:tgtEl>
                                          <p:spTgt spid="2">
                                            <p:txEl>
                                              <p:pRg st="8" end="8"/>
                                            </p:txEl>
                                          </p:spTgt>
                                        </p:tgtEl>
                                      </p:cBhvr>
                                    </p:animEffect>
                                    <p:anim calcmode="lin" valueType="num">
                                      <p:cBhvr>
                                        <p:cTn id="50" dur="25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1" dur="2500" fill="hold"/>
                                        <p:tgtEl>
                                          <p:spTgt spid="2">
                                            <p:txEl>
                                              <p:pRg st="8" end="8"/>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2">
                                            <p:txEl>
                                              <p:pRg st="9" end="9"/>
                                            </p:txEl>
                                          </p:spTgt>
                                        </p:tgtEl>
                                        <p:attrNameLst>
                                          <p:attrName>style.visibility</p:attrName>
                                        </p:attrNameLst>
                                      </p:cBhvr>
                                      <p:to>
                                        <p:strVal val="visible"/>
                                      </p:to>
                                    </p:set>
                                    <p:animEffect transition="in" filter="fade">
                                      <p:cBhvr>
                                        <p:cTn id="54" dur="2500"/>
                                        <p:tgtEl>
                                          <p:spTgt spid="2">
                                            <p:txEl>
                                              <p:pRg st="9" end="9"/>
                                            </p:txEl>
                                          </p:spTgt>
                                        </p:tgtEl>
                                      </p:cBhvr>
                                    </p:animEffect>
                                    <p:anim calcmode="lin" valueType="num">
                                      <p:cBhvr>
                                        <p:cTn id="55" dur="25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56" dur="2500" fill="hold"/>
                                        <p:tgtEl>
                                          <p:spTgt spid="2">
                                            <p:txEl>
                                              <p:pRg st="9" end="9"/>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2">
                                            <p:txEl>
                                              <p:pRg st="10" end="10"/>
                                            </p:txEl>
                                          </p:spTgt>
                                        </p:tgtEl>
                                        <p:attrNameLst>
                                          <p:attrName>style.visibility</p:attrName>
                                        </p:attrNameLst>
                                      </p:cBhvr>
                                      <p:to>
                                        <p:strVal val="visible"/>
                                      </p:to>
                                    </p:set>
                                    <p:animEffect transition="in" filter="fade">
                                      <p:cBhvr>
                                        <p:cTn id="59" dur="2500"/>
                                        <p:tgtEl>
                                          <p:spTgt spid="2">
                                            <p:txEl>
                                              <p:pRg st="10" end="10"/>
                                            </p:txEl>
                                          </p:spTgt>
                                        </p:tgtEl>
                                      </p:cBhvr>
                                    </p:animEffect>
                                    <p:anim calcmode="lin" valueType="num">
                                      <p:cBhvr>
                                        <p:cTn id="60" dur="25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61" dur="2500" fill="hold"/>
                                        <p:tgtEl>
                                          <p:spTgt spid="2">
                                            <p:txEl>
                                              <p:pRg st="10" end="10"/>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2">
                                            <p:txEl>
                                              <p:pRg st="11" end="11"/>
                                            </p:txEl>
                                          </p:spTgt>
                                        </p:tgtEl>
                                        <p:attrNameLst>
                                          <p:attrName>style.visibility</p:attrName>
                                        </p:attrNameLst>
                                      </p:cBhvr>
                                      <p:to>
                                        <p:strVal val="visible"/>
                                      </p:to>
                                    </p:set>
                                    <p:animEffect transition="in" filter="fade">
                                      <p:cBhvr>
                                        <p:cTn id="64" dur="2500"/>
                                        <p:tgtEl>
                                          <p:spTgt spid="2">
                                            <p:txEl>
                                              <p:pRg st="11" end="11"/>
                                            </p:txEl>
                                          </p:spTgt>
                                        </p:tgtEl>
                                      </p:cBhvr>
                                    </p:animEffect>
                                    <p:anim calcmode="lin" valueType="num">
                                      <p:cBhvr>
                                        <p:cTn id="65" dur="25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66" dur="2500" fill="hold"/>
                                        <p:tgtEl>
                                          <p:spTgt spid="2">
                                            <p:txEl>
                                              <p:pRg st="11" end="11"/>
                                            </p:txEl>
                                          </p:spTgt>
                                        </p:tgtEl>
                                        <p:attrNameLst>
                                          <p:attrName>ppt_y</p:attrName>
                                        </p:attrNameLst>
                                      </p:cBhvr>
                                      <p:tavLst>
                                        <p:tav tm="0">
                                          <p:val>
                                            <p:strVal val="#ppt_y+.1"/>
                                          </p:val>
                                        </p:tav>
                                        <p:tav tm="100000">
                                          <p:val>
                                            <p:strVal val="#ppt_y"/>
                                          </p:val>
                                        </p:tav>
                                      </p:tavLst>
                                    </p:anim>
                                  </p:childTnLst>
                                </p:cTn>
                              </p:par>
                              <p:par>
                                <p:cTn id="67" presetID="42" presetClass="entr" presetSubtype="0" fill="hold" grpId="0" nodeType="withEffect">
                                  <p:stCondLst>
                                    <p:cond delay="0"/>
                                  </p:stCondLst>
                                  <p:childTnLst>
                                    <p:set>
                                      <p:cBhvr>
                                        <p:cTn id="68" dur="1" fill="hold">
                                          <p:stCondLst>
                                            <p:cond delay="0"/>
                                          </p:stCondLst>
                                        </p:cTn>
                                        <p:tgtEl>
                                          <p:spTgt spid="2">
                                            <p:txEl>
                                              <p:pRg st="12" end="12"/>
                                            </p:txEl>
                                          </p:spTgt>
                                        </p:tgtEl>
                                        <p:attrNameLst>
                                          <p:attrName>style.visibility</p:attrName>
                                        </p:attrNameLst>
                                      </p:cBhvr>
                                      <p:to>
                                        <p:strVal val="visible"/>
                                      </p:to>
                                    </p:set>
                                    <p:animEffect transition="in" filter="fade">
                                      <p:cBhvr>
                                        <p:cTn id="69" dur="2500"/>
                                        <p:tgtEl>
                                          <p:spTgt spid="2">
                                            <p:txEl>
                                              <p:pRg st="12" end="12"/>
                                            </p:txEl>
                                          </p:spTgt>
                                        </p:tgtEl>
                                      </p:cBhvr>
                                    </p:animEffect>
                                    <p:anim calcmode="lin" valueType="num">
                                      <p:cBhvr>
                                        <p:cTn id="70" dur="25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71" dur="2500" fill="hold"/>
                                        <p:tgtEl>
                                          <p:spTgt spid="2">
                                            <p:txEl>
                                              <p:pRg st="12" end="12"/>
                                            </p:txEl>
                                          </p:spTgt>
                                        </p:tgtEl>
                                        <p:attrNameLst>
                                          <p:attrName>ppt_y</p:attrName>
                                        </p:attrNameLst>
                                      </p:cBhvr>
                                      <p:tavLst>
                                        <p:tav tm="0">
                                          <p:val>
                                            <p:strVal val="#ppt_y+.1"/>
                                          </p:val>
                                        </p:tav>
                                        <p:tav tm="100000">
                                          <p:val>
                                            <p:strVal val="#ppt_y"/>
                                          </p:val>
                                        </p:tav>
                                      </p:tavLst>
                                    </p:anim>
                                  </p:childTnLst>
                                </p:cTn>
                              </p:par>
                              <p:par>
                                <p:cTn id="72" presetID="53" presetClass="entr" presetSubtype="16" fill="hold" nodeType="withEffect">
                                  <p:stCondLst>
                                    <p:cond delay="0"/>
                                  </p:stCondLst>
                                  <p:childTnLst>
                                    <p:set>
                                      <p:cBhvr>
                                        <p:cTn id="73" dur="1" fill="hold">
                                          <p:stCondLst>
                                            <p:cond delay="0"/>
                                          </p:stCondLst>
                                        </p:cTn>
                                        <p:tgtEl>
                                          <p:spTgt spid="4"/>
                                        </p:tgtEl>
                                        <p:attrNameLst>
                                          <p:attrName>style.visibility</p:attrName>
                                        </p:attrNameLst>
                                      </p:cBhvr>
                                      <p:to>
                                        <p:strVal val="visible"/>
                                      </p:to>
                                    </p:set>
                                    <p:anim calcmode="lin" valueType="num">
                                      <p:cBhvr>
                                        <p:cTn id="74" dur="2600" fill="hold"/>
                                        <p:tgtEl>
                                          <p:spTgt spid="4"/>
                                        </p:tgtEl>
                                        <p:attrNameLst>
                                          <p:attrName>ppt_w</p:attrName>
                                        </p:attrNameLst>
                                      </p:cBhvr>
                                      <p:tavLst>
                                        <p:tav tm="0">
                                          <p:val>
                                            <p:fltVal val="0"/>
                                          </p:val>
                                        </p:tav>
                                        <p:tav tm="100000">
                                          <p:val>
                                            <p:strVal val="#ppt_w"/>
                                          </p:val>
                                        </p:tav>
                                      </p:tavLst>
                                    </p:anim>
                                    <p:anim calcmode="lin" valueType="num">
                                      <p:cBhvr>
                                        <p:cTn id="75" dur="2600" fill="hold"/>
                                        <p:tgtEl>
                                          <p:spTgt spid="4"/>
                                        </p:tgtEl>
                                        <p:attrNameLst>
                                          <p:attrName>ppt_h</p:attrName>
                                        </p:attrNameLst>
                                      </p:cBhvr>
                                      <p:tavLst>
                                        <p:tav tm="0">
                                          <p:val>
                                            <p:fltVal val="0"/>
                                          </p:val>
                                        </p:tav>
                                        <p:tav tm="100000">
                                          <p:val>
                                            <p:strVal val="#ppt_h"/>
                                          </p:val>
                                        </p:tav>
                                      </p:tavLst>
                                    </p:anim>
                                    <p:animEffect transition="in" filter="fade">
                                      <p:cBhvr>
                                        <p:cTn id="76" dur="26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52736"/>
            <a:ext cx="10765195" cy="4680520"/>
          </a:xfrm>
        </p:spPr>
        <p:txBody>
          <a:bodyPr/>
          <a:lstStyle/>
          <a:p>
            <a:pPr marL="0" indent="0" eaLnBrk="1" hangingPunct="1">
              <a:buNone/>
              <a:defRPr/>
            </a:pPr>
            <a:r>
              <a:rPr lang="en-GB" altLang="en-US" sz="2400" b="1" dirty="0"/>
              <a:t>The three core areas of strategic management are</a:t>
            </a:r>
            <a:r>
              <a:rPr lang="en-GB" altLang="en-US" sz="2400" dirty="0"/>
              <a:t>:</a:t>
            </a:r>
          </a:p>
          <a:p>
            <a:pPr lvl="1" algn="just" eaLnBrk="1" hangingPunct="1">
              <a:buFont typeface="Wingdings" panose="05000000000000000000" pitchFamily="2" charset="2"/>
              <a:buChar char="§"/>
              <a:defRPr/>
            </a:pPr>
            <a:r>
              <a:rPr lang="en-GB" altLang="en-US" sz="2400" b="1" dirty="0">
                <a:solidFill>
                  <a:schemeClr val="accent1">
                    <a:lumMod val="50000"/>
                  </a:schemeClr>
                </a:solidFill>
              </a:rPr>
              <a:t>Strategic analysis</a:t>
            </a:r>
            <a:r>
              <a:rPr lang="en-GB" altLang="en-US" sz="2400" dirty="0"/>
              <a:t>. The organisation, its mission and objectives have to be examined and analysed.</a:t>
            </a:r>
          </a:p>
          <a:p>
            <a:pPr lvl="1" algn="just" eaLnBrk="1" hangingPunct="1">
              <a:buFont typeface="Wingdings" panose="05000000000000000000" pitchFamily="2" charset="2"/>
              <a:buChar char="§"/>
              <a:defRPr/>
            </a:pPr>
            <a:r>
              <a:rPr lang="en-GB" altLang="en-US" sz="2400" b="1" dirty="0">
                <a:solidFill>
                  <a:srgbClr val="00B050"/>
                </a:solidFill>
              </a:rPr>
              <a:t>Strategy development</a:t>
            </a:r>
            <a:r>
              <a:rPr lang="en-GB" altLang="en-US" sz="2400" dirty="0"/>
              <a:t>. The strategy options have to be developed and then selected. To be successful, the strategy is likely to be built on the particular skills of the organisation and the special relationships that it has or can develop with those outside – suppliers, customers, distributors and government.</a:t>
            </a:r>
          </a:p>
          <a:p>
            <a:pPr lvl="1" algn="just" eaLnBrk="1" hangingPunct="1">
              <a:buFont typeface="Wingdings" panose="05000000000000000000" pitchFamily="2" charset="2"/>
              <a:buChar char="§"/>
              <a:defRPr/>
            </a:pPr>
            <a:r>
              <a:rPr lang="en-GB" altLang="en-US" sz="2400" b="1" dirty="0">
                <a:solidFill>
                  <a:schemeClr val="accent6">
                    <a:lumMod val="50000"/>
                  </a:schemeClr>
                </a:solidFill>
              </a:rPr>
              <a:t>Strategy implementation</a:t>
            </a:r>
            <a:r>
              <a:rPr lang="en-GB" altLang="en-US" sz="2400" dirty="0"/>
              <a:t>. The selected options now have to be implemented. There may be major difficulties in terms of motivation, power relationships, government negotiations, company acquisitions and many other matters. </a:t>
            </a:r>
          </a:p>
        </p:txBody>
      </p:sp>
      <p:sp>
        <p:nvSpPr>
          <p:cNvPr id="2" name="Footer Placeholder 1">
            <a:extLst>
              <a:ext uri="{FF2B5EF4-FFF2-40B4-BE49-F238E27FC236}">
                <a16:creationId xmlns:a16="http://schemas.microsoft.com/office/drawing/2014/main" id="{F409F212-E279-E95F-7156-17B5539500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770170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2000"/>
                                        <p:tgtEl>
                                          <p:spTgt spid="7172">
                                            <p:txEl>
                                              <p:pRg st="1" end="1"/>
                                            </p:txEl>
                                          </p:spTgt>
                                        </p:tgtEl>
                                      </p:cBhvr>
                                    </p:animEffect>
                                    <p:anim calcmode="lin" valueType="num">
                                      <p:cBhvr>
                                        <p:cTn id="8"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Effect transition="in" filter="fade">
                                      <p:cBhvr>
                                        <p:cTn id="13" dur="2000"/>
                                        <p:tgtEl>
                                          <p:spTgt spid="7172">
                                            <p:txEl>
                                              <p:pRg st="2" end="2"/>
                                            </p:txEl>
                                          </p:spTgt>
                                        </p:tgtEl>
                                      </p:cBhvr>
                                    </p:animEffect>
                                    <p:anim calcmode="lin" valueType="num">
                                      <p:cBhvr>
                                        <p:cTn id="14"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2000"/>
                                        <p:tgtEl>
                                          <p:spTgt spid="7172">
                                            <p:txEl>
                                              <p:pRg st="3" end="3"/>
                                            </p:txEl>
                                          </p:spTgt>
                                        </p:tgtEl>
                                      </p:cBhvr>
                                    </p:animEffect>
                                    <p:anim calcmode="lin" valueType="num">
                                      <p:cBhvr>
                                        <p:cTn id="20"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4" name="Picture 3">
            <a:extLst>
              <a:ext uri="{FF2B5EF4-FFF2-40B4-BE49-F238E27FC236}">
                <a16:creationId xmlns:a16="http://schemas.microsoft.com/office/drawing/2014/main" id="{160BFD20-3D4F-8EBD-8541-29B53376E84A}"/>
              </a:ext>
            </a:extLst>
          </p:cNvPr>
          <p:cNvPicPr>
            <a:picLocks noChangeAspect="1"/>
          </p:cNvPicPr>
          <p:nvPr/>
        </p:nvPicPr>
        <p:blipFill>
          <a:blip r:embed="rId3"/>
          <a:stretch>
            <a:fillRect/>
          </a:stretch>
        </p:blipFill>
        <p:spPr>
          <a:xfrm>
            <a:off x="201512" y="1143000"/>
            <a:ext cx="11788976" cy="3942184"/>
          </a:xfrm>
          <a:prstGeom prst="rect">
            <a:avLst/>
          </a:prstGeom>
        </p:spPr>
      </p:pic>
      <p:sp>
        <p:nvSpPr>
          <p:cNvPr id="5" name="TextBox 4">
            <a:extLst>
              <a:ext uri="{FF2B5EF4-FFF2-40B4-BE49-F238E27FC236}">
                <a16:creationId xmlns:a16="http://schemas.microsoft.com/office/drawing/2014/main" id="{F8FF5300-1A66-7922-E1DD-F1AD3B8C3A64}"/>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
        <p:nvSpPr>
          <p:cNvPr id="2" name="Oval 1">
            <a:extLst>
              <a:ext uri="{FF2B5EF4-FFF2-40B4-BE49-F238E27FC236}">
                <a16:creationId xmlns:a16="http://schemas.microsoft.com/office/drawing/2014/main" id="{C376E92B-9189-C3A7-DF16-D403E4882964}"/>
              </a:ext>
            </a:extLst>
          </p:cNvPr>
          <p:cNvSpPr/>
          <p:nvPr/>
        </p:nvSpPr>
        <p:spPr>
          <a:xfrm>
            <a:off x="0" y="730697"/>
            <a:ext cx="4511824" cy="480628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ooter Placeholder 1">
            <a:extLst>
              <a:ext uri="{FF2B5EF4-FFF2-40B4-BE49-F238E27FC236}">
                <a16:creationId xmlns:a16="http://schemas.microsoft.com/office/drawing/2014/main" id="{17CE311C-9DDB-E0B6-2FAB-10987FED6B6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982152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500" fill="hold"/>
                                        <p:tgtEl>
                                          <p:spTgt spid="4"/>
                                        </p:tgtEl>
                                        <p:attrNameLst>
                                          <p:attrName>ppt_w</p:attrName>
                                        </p:attrNameLst>
                                      </p:cBhvr>
                                      <p:tavLst>
                                        <p:tav tm="0">
                                          <p:val>
                                            <p:fltVal val="0"/>
                                          </p:val>
                                        </p:tav>
                                        <p:tav tm="100000">
                                          <p:val>
                                            <p:strVal val="#ppt_w"/>
                                          </p:val>
                                        </p:tav>
                                      </p:tavLst>
                                    </p:anim>
                                    <p:anim calcmode="lin" valueType="num">
                                      <p:cBhvr>
                                        <p:cTn id="8" dur="2500" fill="hold"/>
                                        <p:tgtEl>
                                          <p:spTgt spid="4"/>
                                        </p:tgtEl>
                                        <p:attrNameLst>
                                          <p:attrName>ppt_h</p:attrName>
                                        </p:attrNameLst>
                                      </p:cBhvr>
                                      <p:tavLst>
                                        <p:tav tm="0">
                                          <p:val>
                                            <p:fltVal val="0"/>
                                          </p:val>
                                        </p:tav>
                                        <p:tav tm="100000">
                                          <p:val>
                                            <p:strVal val="#ppt_h"/>
                                          </p:val>
                                        </p:tav>
                                      </p:tavLst>
                                    </p:anim>
                                    <p:animEffect transition="in" filter="fade">
                                      <p:cBhvr>
                                        <p:cTn id="9" dur="2500"/>
                                        <p:tgtEl>
                                          <p:spTgt spid="4"/>
                                        </p:tgtEl>
                                      </p:cBhvr>
                                    </p:animEffect>
                                  </p:childTnLst>
                                </p:cTn>
                              </p:par>
                            </p:childTnLst>
                          </p:cTn>
                        </p:par>
                        <p:par>
                          <p:cTn id="10" fill="hold">
                            <p:stCondLst>
                              <p:cond delay="2500"/>
                            </p:stCondLst>
                            <p:childTnLst>
                              <p:par>
                                <p:cTn id="11" presetID="45"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000"/>
                                        <p:tgtEl>
                                          <p:spTgt spid="2"/>
                                        </p:tgtEl>
                                      </p:cBhvr>
                                    </p:animEffect>
                                    <p:anim calcmode="lin" valueType="num">
                                      <p:cBhvr>
                                        <p:cTn id="14" dur="2000" fill="hold"/>
                                        <p:tgtEl>
                                          <p:spTgt spid="2"/>
                                        </p:tgtEl>
                                        <p:attrNameLst>
                                          <p:attrName>ppt_w</p:attrName>
                                        </p:attrNameLst>
                                      </p:cBhvr>
                                      <p:tavLst>
                                        <p:tav tm="0" fmla="#ppt_w*sin(2.5*pi*$)">
                                          <p:val>
                                            <p:fltVal val="0"/>
                                          </p:val>
                                        </p:tav>
                                        <p:tav tm="100000">
                                          <p:val>
                                            <p:fltVal val="1"/>
                                          </p:val>
                                        </p:tav>
                                      </p:tavLst>
                                    </p:anim>
                                    <p:anim calcmode="lin" valueType="num">
                                      <p:cBhvr>
                                        <p:cTn id="15"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Macro Business Environment Scanning </a:t>
            </a:r>
          </a:p>
        </p:txBody>
      </p:sp>
      <p:pic>
        <p:nvPicPr>
          <p:cNvPr id="4" name="Picture 3">
            <a:extLst>
              <a:ext uri="{FF2B5EF4-FFF2-40B4-BE49-F238E27FC236}">
                <a16:creationId xmlns:a16="http://schemas.microsoft.com/office/drawing/2014/main" id="{48A01328-E6A2-596B-D9E3-B5C3A3A3CE32}"/>
              </a:ext>
            </a:extLst>
          </p:cNvPr>
          <p:cNvPicPr>
            <a:picLocks noChangeAspect="1"/>
          </p:cNvPicPr>
          <p:nvPr/>
        </p:nvPicPr>
        <p:blipFill>
          <a:blip r:embed="rId3"/>
          <a:stretch>
            <a:fillRect/>
          </a:stretch>
        </p:blipFill>
        <p:spPr>
          <a:xfrm>
            <a:off x="650128" y="1988840"/>
            <a:ext cx="10990488" cy="2509639"/>
          </a:xfrm>
          <a:prstGeom prst="rect">
            <a:avLst/>
          </a:prstGeom>
        </p:spPr>
      </p:pic>
      <p:sp>
        <p:nvSpPr>
          <p:cNvPr id="5" name="TextBox 4">
            <a:extLst>
              <a:ext uri="{FF2B5EF4-FFF2-40B4-BE49-F238E27FC236}">
                <a16:creationId xmlns:a16="http://schemas.microsoft.com/office/drawing/2014/main" id="{AD2B52AC-8650-068B-B2FD-42B594DEE2BE}"/>
              </a:ext>
            </a:extLst>
          </p:cNvPr>
          <p:cNvSpPr txBox="1"/>
          <p:nvPr/>
        </p:nvSpPr>
        <p:spPr>
          <a:xfrm>
            <a:off x="8487173" y="5229200"/>
            <a:ext cx="3528392" cy="307777"/>
          </a:xfrm>
          <a:prstGeom prst="rect">
            <a:avLst/>
          </a:prstGeom>
          <a:noFill/>
        </p:spPr>
        <p:txBody>
          <a:bodyPr wrap="square">
            <a:spAutoFit/>
          </a:bodyPr>
          <a:lstStyle/>
          <a:p>
            <a:r>
              <a:rPr lang="en-GB" sz="1400" dirty="0"/>
              <a:t>Source: </a:t>
            </a:r>
            <a:r>
              <a:rPr lang="en-GB" sz="1400" dirty="0" err="1"/>
              <a:t>Wheelen</a:t>
            </a:r>
            <a:r>
              <a:rPr lang="en-GB" sz="1400" dirty="0"/>
              <a:t> et al., (2018)</a:t>
            </a:r>
          </a:p>
        </p:txBody>
      </p:sp>
      <p:sp>
        <p:nvSpPr>
          <p:cNvPr id="2" name="Footer Placeholder 1">
            <a:extLst>
              <a:ext uri="{FF2B5EF4-FFF2-40B4-BE49-F238E27FC236}">
                <a16:creationId xmlns:a16="http://schemas.microsoft.com/office/drawing/2014/main" id="{98B30567-915B-BE13-7A5A-F4776E750AC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369517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200" b="1" dirty="0">
                <a:solidFill>
                  <a:schemeClr val="tx2">
                    <a:lumMod val="75000"/>
                  </a:schemeClr>
                </a:solidFill>
              </a:rPr>
              <a:t>Why Studying the Competitive Environment is Important?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19336" y="1149178"/>
            <a:ext cx="11773308" cy="4590256"/>
          </a:xfrm>
        </p:spPr>
        <p:txBody>
          <a:bodyPr/>
          <a:lstStyle/>
          <a:p>
            <a:pPr algn="just" eaLnBrk="1" hangingPunct="1">
              <a:defRPr/>
            </a:pPr>
            <a:r>
              <a:rPr lang="en-GB" altLang="en-US" sz="2700" dirty="0"/>
              <a:t>In strategy, the environment means everything and everyone outside the organisation: competitors, customers, suppliers plus other influential institutions such as local and national governments.</a:t>
            </a:r>
          </a:p>
          <a:p>
            <a:pPr algn="just" eaLnBrk="1" hangingPunct="1">
              <a:defRPr/>
            </a:pPr>
            <a:r>
              <a:rPr lang="en-GB" altLang="en-US" sz="2700" dirty="0"/>
              <a:t>A study of the environment will provide information on the nature of competition as a step to developing </a:t>
            </a:r>
            <a:r>
              <a:rPr lang="en-GB" altLang="en-US" sz="2700" b="1" dirty="0">
                <a:solidFill>
                  <a:srgbClr val="FF0000"/>
                </a:solidFill>
              </a:rPr>
              <a:t>sustainable competitive advantage (SCA)</a:t>
            </a:r>
            <a:r>
              <a:rPr lang="en-GB" altLang="en-US" sz="2700" dirty="0"/>
              <a:t>.</a:t>
            </a:r>
          </a:p>
          <a:p>
            <a:pPr algn="just" eaLnBrk="1" hangingPunct="1">
              <a:buClr>
                <a:schemeClr val="tx1"/>
              </a:buClr>
              <a:defRPr/>
            </a:pPr>
            <a:r>
              <a:rPr lang="en-GB" altLang="en-US" sz="2700" b="1" dirty="0">
                <a:solidFill>
                  <a:srgbClr val="FF0000"/>
                </a:solidFill>
              </a:rPr>
              <a:t>SCA </a:t>
            </a:r>
            <a:r>
              <a:rPr lang="en-GB" altLang="en-US" sz="2700" dirty="0"/>
              <a:t>is an advantage over competitors that cannot easily be imitated.</a:t>
            </a:r>
          </a:p>
          <a:p>
            <a:pPr algn="just" eaLnBrk="1" hangingPunct="1">
              <a:buClr>
                <a:schemeClr val="tx1"/>
              </a:buClr>
              <a:defRPr/>
            </a:pPr>
            <a:r>
              <a:rPr lang="en-GB" sz="2700" dirty="0">
                <a:solidFill>
                  <a:srgbClr val="242021"/>
                </a:solidFill>
              </a:rPr>
              <a:t>Organisations will perceive </a:t>
            </a:r>
            <a:r>
              <a:rPr lang="en-GB" sz="2700" i="1" dirty="0">
                <a:solidFill>
                  <a:srgbClr val="242021"/>
                </a:solidFill>
              </a:rPr>
              <a:t>opportunities </a:t>
            </a:r>
            <a:r>
              <a:rPr lang="en-GB" sz="2700" dirty="0">
                <a:solidFill>
                  <a:srgbClr val="242021"/>
                </a:solidFill>
              </a:rPr>
              <a:t>that might be explored and </a:t>
            </a:r>
            <a:r>
              <a:rPr lang="en-GB" sz="2700" i="1" dirty="0">
                <a:solidFill>
                  <a:srgbClr val="242021"/>
                </a:solidFill>
              </a:rPr>
              <a:t>threats </a:t>
            </a:r>
            <a:r>
              <a:rPr lang="en-GB" sz="2700" dirty="0">
                <a:solidFill>
                  <a:srgbClr val="242021"/>
                </a:solidFill>
              </a:rPr>
              <a:t>that need to be contained.</a:t>
            </a:r>
          </a:p>
        </p:txBody>
      </p:sp>
      <p:sp>
        <p:nvSpPr>
          <p:cNvPr id="2" name="Footer Placeholder 1">
            <a:extLst>
              <a:ext uri="{FF2B5EF4-FFF2-40B4-BE49-F238E27FC236}">
                <a16:creationId xmlns:a16="http://schemas.microsoft.com/office/drawing/2014/main" id="{A47BF917-0E28-FA73-C1F7-59B2F489206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0301003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500"/>
                                        <p:tgtEl>
                                          <p:spTgt spid="7172">
                                            <p:txEl>
                                              <p:pRg st="1" end="1"/>
                                            </p:txEl>
                                          </p:spTgt>
                                        </p:tgtEl>
                                      </p:cBhvr>
                                    </p:animEffect>
                                    <p:anim calcmode="lin" valueType="num">
                                      <p:cBhvr>
                                        <p:cTn id="14"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500"/>
                                        <p:tgtEl>
                                          <p:spTgt spid="7172">
                                            <p:txEl>
                                              <p:pRg st="2" end="2"/>
                                            </p:txEl>
                                          </p:spTgt>
                                        </p:tgtEl>
                                      </p:cBhvr>
                                    </p:animEffect>
                                    <p:anim calcmode="lin" valueType="num">
                                      <p:cBhvr>
                                        <p:cTn id="20"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500"/>
                                        <p:tgtEl>
                                          <p:spTgt spid="7172">
                                            <p:txEl>
                                              <p:pRg st="3" end="3"/>
                                            </p:txEl>
                                          </p:spTgt>
                                        </p:tgtEl>
                                      </p:cBhvr>
                                    </p:animEffect>
                                    <p:anim calcmode="lin" valueType="num">
                                      <p:cBhvr>
                                        <p:cTn id="26"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Macro-environmental changes can often seem too big, complex or unpredictable for managers to grasp.</a:t>
            </a:r>
          </a:p>
          <a:p>
            <a:pPr algn="just"/>
            <a:r>
              <a:rPr lang="en-GB" sz="2200"/>
              <a:t>The </a:t>
            </a:r>
            <a:r>
              <a:rPr lang="en-GB" sz="2200" dirty="0"/>
              <a:t>market environment consists mainly of suppliers, customers and competitors. These are environmental participants with whom interactions are primarily economic.</a:t>
            </a:r>
          </a:p>
          <a:p>
            <a:pPr algn="just"/>
            <a:r>
              <a:rPr lang="en-GB" altLang="en-US" sz="2200" dirty="0"/>
              <a:t>The nonmarket environment involves primarily the social, political, legal and ecological factors, but can also be impacted by economic factors. </a:t>
            </a:r>
          </a:p>
        </p:txBody>
      </p:sp>
      <p:sp>
        <p:nvSpPr>
          <p:cNvPr id="2" name="Footer Placeholder 1">
            <a:extLst>
              <a:ext uri="{FF2B5EF4-FFF2-40B4-BE49-F238E27FC236}">
                <a16:creationId xmlns:a16="http://schemas.microsoft.com/office/drawing/2014/main" id="{D24EDCEF-C54A-788B-A19F-4F1A3853C1A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6123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31" presetClass="entr" presetSubtype="0" fill="hold" nodeType="with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p:cTn id="22" dur="2500" fill="hold"/>
                                        <p:tgtEl>
                                          <p:spTgt spid="3"/>
                                        </p:tgtEl>
                                        <p:attrNameLst>
                                          <p:attrName>ppt_w</p:attrName>
                                        </p:attrNameLst>
                                      </p:cBhvr>
                                      <p:tavLst>
                                        <p:tav tm="0">
                                          <p:val>
                                            <p:fltVal val="0"/>
                                          </p:val>
                                        </p:tav>
                                        <p:tav tm="100000">
                                          <p:val>
                                            <p:strVal val="#ppt_w"/>
                                          </p:val>
                                        </p:tav>
                                      </p:tavLst>
                                    </p:anim>
                                    <p:anim calcmode="lin" valueType="num">
                                      <p:cBhvr>
                                        <p:cTn id="23" dur="2500" fill="hold"/>
                                        <p:tgtEl>
                                          <p:spTgt spid="3"/>
                                        </p:tgtEl>
                                        <p:attrNameLst>
                                          <p:attrName>ppt_h</p:attrName>
                                        </p:attrNameLst>
                                      </p:cBhvr>
                                      <p:tavLst>
                                        <p:tav tm="0">
                                          <p:val>
                                            <p:fltVal val="0"/>
                                          </p:val>
                                        </p:tav>
                                        <p:tav tm="100000">
                                          <p:val>
                                            <p:strVal val="#ppt_h"/>
                                          </p:val>
                                        </p:tav>
                                      </p:tavLst>
                                    </p:anim>
                                    <p:anim calcmode="lin" valueType="num">
                                      <p:cBhvr>
                                        <p:cTn id="24" dur="2500" fill="hold"/>
                                        <p:tgtEl>
                                          <p:spTgt spid="3"/>
                                        </p:tgtEl>
                                        <p:attrNameLst>
                                          <p:attrName>style.rotation</p:attrName>
                                        </p:attrNameLst>
                                      </p:cBhvr>
                                      <p:tavLst>
                                        <p:tav tm="0">
                                          <p:val>
                                            <p:fltVal val="90"/>
                                          </p:val>
                                        </p:tav>
                                        <p:tav tm="100000">
                                          <p:val>
                                            <p:fltVal val="0"/>
                                          </p:val>
                                        </p:tav>
                                      </p:tavLst>
                                    </p:anim>
                                    <p:animEffect transition="in" filter="fade">
                                      <p:cBhvr>
                                        <p:cTn id="25" dur="2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a:extLst>
              <a:ext uri="{FF2B5EF4-FFF2-40B4-BE49-F238E27FC236}">
                <a16:creationId xmlns:a16="http://schemas.microsoft.com/office/drawing/2014/main" id="{9277ACA8-01EC-45AE-AE9B-5FA189086D73}"/>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5" name="Oval 4">
            <a:extLst>
              <a:ext uri="{FF2B5EF4-FFF2-40B4-BE49-F238E27FC236}">
                <a16:creationId xmlns:a16="http://schemas.microsoft.com/office/drawing/2014/main" id="{B15F89E2-D444-40DE-85CE-62967E0FFF3D}"/>
              </a:ext>
            </a:extLst>
          </p:cNvPr>
          <p:cNvSpPr>
            <a:spLocks noChangeArrowheads="1"/>
          </p:cNvSpPr>
          <p:nvPr/>
        </p:nvSpPr>
        <p:spPr bwMode="auto">
          <a:xfrm>
            <a:off x="2957116" y="126157"/>
            <a:ext cx="5668962" cy="5668962"/>
          </a:xfrm>
          <a:prstGeom prst="ellipse">
            <a:avLst/>
          </a:prstGeom>
          <a:solidFill>
            <a:srgbClr val="FDE3BA"/>
          </a:solidFill>
          <a:ln w="127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6" name="Oval 5">
            <a:extLst>
              <a:ext uri="{FF2B5EF4-FFF2-40B4-BE49-F238E27FC236}">
                <a16:creationId xmlns:a16="http://schemas.microsoft.com/office/drawing/2014/main" id="{5DD88598-B056-489B-8ECB-C94F8B9AF05A}"/>
              </a:ext>
            </a:extLst>
          </p:cNvPr>
          <p:cNvSpPr>
            <a:spLocks noChangeArrowheads="1"/>
          </p:cNvSpPr>
          <p:nvPr/>
        </p:nvSpPr>
        <p:spPr bwMode="auto">
          <a:xfrm>
            <a:off x="2639616" y="11663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7" name="Oval 6">
            <a:extLst>
              <a:ext uri="{FF2B5EF4-FFF2-40B4-BE49-F238E27FC236}">
                <a16:creationId xmlns:a16="http://schemas.microsoft.com/office/drawing/2014/main" id="{53993E42-EB03-4293-BAC9-1551D6F46107}"/>
              </a:ext>
            </a:extLst>
          </p:cNvPr>
          <p:cNvSpPr>
            <a:spLocks noChangeArrowheads="1"/>
          </p:cNvSpPr>
          <p:nvPr/>
        </p:nvSpPr>
        <p:spPr bwMode="auto">
          <a:xfrm>
            <a:off x="2239566" y="11345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8" name="Oval 7">
            <a:extLst>
              <a:ext uri="{FF2B5EF4-FFF2-40B4-BE49-F238E27FC236}">
                <a16:creationId xmlns:a16="http://schemas.microsoft.com/office/drawing/2014/main" id="{29DDEB85-0F95-41A7-8FD7-D7CE9B78F90F}"/>
              </a:ext>
            </a:extLst>
          </p:cNvPr>
          <p:cNvSpPr>
            <a:spLocks noChangeArrowheads="1"/>
          </p:cNvSpPr>
          <p:nvPr/>
        </p:nvSpPr>
        <p:spPr bwMode="auto">
          <a:xfrm>
            <a:off x="1839516" y="110282"/>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9" name="Oval 8">
            <a:extLst>
              <a:ext uri="{FF2B5EF4-FFF2-40B4-BE49-F238E27FC236}">
                <a16:creationId xmlns:a16="http://schemas.microsoft.com/office/drawing/2014/main" id="{42759C26-072E-4F87-A7D7-3179E6027BCC}"/>
              </a:ext>
            </a:extLst>
          </p:cNvPr>
          <p:cNvSpPr>
            <a:spLocks noChangeArrowheads="1"/>
          </p:cNvSpPr>
          <p:nvPr/>
        </p:nvSpPr>
        <p:spPr bwMode="auto">
          <a:xfrm>
            <a:off x="2633267" y="92308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0" name="Oval 9">
            <a:extLst>
              <a:ext uri="{FF2B5EF4-FFF2-40B4-BE49-F238E27FC236}">
                <a16:creationId xmlns:a16="http://schemas.microsoft.com/office/drawing/2014/main" id="{1493FE97-1348-4FBC-B076-C26185C663B3}"/>
              </a:ext>
            </a:extLst>
          </p:cNvPr>
          <p:cNvSpPr>
            <a:spLocks noChangeArrowheads="1"/>
          </p:cNvSpPr>
          <p:nvPr/>
        </p:nvSpPr>
        <p:spPr bwMode="auto">
          <a:xfrm>
            <a:off x="3558778" y="1848594"/>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2" name="Line 11">
            <a:extLst>
              <a:ext uri="{FF2B5EF4-FFF2-40B4-BE49-F238E27FC236}">
                <a16:creationId xmlns:a16="http://schemas.microsoft.com/office/drawing/2014/main" id="{AF702B6F-6C0F-4FF0-80FA-ACE922346F7D}"/>
              </a:ext>
            </a:extLst>
          </p:cNvPr>
          <p:cNvSpPr>
            <a:spLocks noChangeShapeType="1"/>
          </p:cNvSpPr>
          <p:nvPr/>
        </p:nvSpPr>
        <p:spPr bwMode="auto">
          <a:xfrm flipH="1">
            <a:off x="6292454" y="130567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3" name="Line 12">
            <a:extLst>
              <a:ext uri="{FF2B5EF4-FFF2-40B4-BE49-F238E27FC236}">
                <a16:creationId xmlns:a16="http://schemas.microsoft.com/office/drawing/2014/main" id="{0F394A41-F6E3-49F6-882D-F9BD394190F0}"/>
              </a:ext>
            </a:extLst>
          </p:cNvPr>
          <p:cNvSpPr>
            <a:spLocks noChangeShapeType="1"/>
          </p:cNvSpPr>
          <p:nvPr/>
        </p:nvSpPr>
        <p:spPr bwMode="auto">
          <a:xfrm>
            <a:off x="5587604" y="479182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4" name="Line 13">
            <a:extLst>
              <a:ext uri="{FF2B5EF4-FFF2-40B4-BE49-F238E27FC236}">
                <a16:creationId xmlns:a16="http://schemas.microsoft.com/office/drawing/2014/main" id="{DF3D9703-2E63-4129-BA7C-03244BC74E8E}"/>
              </a:ext>
            </a:extLst>
          </p:cNvPr>
          <p:cNvSpPr>
            <a:spLocks noChangeShapeType="1"/>
          </p:cNvSpPr>
          <p:nvPr/>
        </p:nvSpPr>
        <p:spPr bwMode="auto">
          <a:xfrm>
            <a:off x="6692504" y="334402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5" name="Line 14">
            <a:extLst>
              <a:ext uri="{FF2B5EF4-FFF2-40B4-BE49-F238E27FC236}">
                <a16:creationId xmlns:a16="http://schemas.microsoft.com/office/drawing/2014/main" id="{55DBA1D0-7FA2-4478-AA15-E6D293ACDE16}"/>
              </a:ext>
            </a:extLst>
          </p:cNvPr>
          <p:cNvSpPr>
            <a:spLocks noChangeShapeType="1"/>
          </p:cNvSpPr>
          <p:nvPr/>
        </p:nvSpPr>
        <p:spPr bwMode="auto">
          <a:xfrm flipH="1">
            <a:off x="3263504" y="477277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6" name="Line 15">
            <a:extLst>
              <a:ext uri="{FF2B5EF4-FFF2-40B4-BE49-F238E27FC236}">
                <a16:creationId xmlns:a16="http://schemas.microsoft.com/office/drawing/2014/main" id="{D5CA41A5-2A4B-4557-A57F-63F64AEDC275}"/>
              </a:ext>
            </a:extLst>
          </p:cNvPr>
          <p:cNvSpPr>
            <a:spLocks noChangeShapeType="1"/>
          </p:cNvSpPr>
          <p:nvPr/>
        </p:nvSpPr>
        <p:spPr bwMode="auto">
          <a:xfrm flipH="1">
            <a:off x="1891904" y="342022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7" name="Line 16">
            <a:extLst>
              <a:ext uri="{FF2B5EF4-FFF2-40B4-BE49-F238E27FC236}">
                <a16:creationId xmlns:a16="http://schemas.microsoft.com/office/drawing/2014/main" id="{6484FABF-458A-49AD-AD53-27ADF5A029F8}"/>
              </a:ext>
            </a:extLst>
          </p:cNvPr>
          <p:cNvSpPr>
            <a:spLocks noChangeShapeType="1"/>
          </p:cNvSpPr>
          <p:nvPr/>
        </p:nvSpPr>
        <p:spPr bwMode="auto">
          <a:xfrm flipH="1" flipV="1">
            <a:off x="2438003" y="111358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8" name="Line 17">
            <a:extLst>
              <a:ext uri="{FF2B5EF4-FFF2-40B4-BE49-F238E27FC236}">
                <a16:creationId xmlns:a16="http://schemas.microsoft.com/office/drawing/2014/main" id="{1A1FE514-19D6-4B44-B896-C6C4F0007217}"/>
              </a:ext>
            </a:extLst>
          </p:cNvPr>
          <p:cNvSpPr>
            <a:spLocks noChangeShapeType="1"/>
          </p:cNvSpPr>
          <p:nvPr/>
        </p:nvSpPr>
        <p:spPr bwMode="auto">
          <a:xfrm flipH="1">
            <a:off x="2977754" y="355357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9" name="Line 18">
            <a:extLst>
              <a:ext uri="{FF2B5EF4-FFF2-40B4-BE49-F238E27FC236}">
                <a16:creationId xmlns:a16="http://schemas.microsoft.com/office/drawing/2014/main" id="{9CBD1379-9EDA-4FC3-BA70-A4AC85C32183}"/>
              </a:ext>
            </a:extLst>
          </p:cNvPr>
          <p:cNvSpPr>
            <a:spLocks noChangeShapeType="1"/>
          </p:cNvSpPr>
          <p:nvPr/>
        </p:nvSpPr>
        <p:spPr bwMode="auto">
          <a:xfrm>
            <a:off x="5530454" y="366787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31" name="Rectangle 20">
            <a:extLst>
              <a:ext uri="{FF2B5EF4-FFF2-40B4-BE49-F238E27FC236}">
                <a16:creationId xmlns:a16="http://schemas.microsoft.com/office/drawing/2014/main" id="{D776E00B-1163-43AD-8166-BDB6A2EAEB0D}"/>
              </a:ext>
            </a:extLst>
          </p:cNvPr>
          <p:cNvSpPr>
            <a:spLocks noChangeArrowheads="1"/>
          </p:cNvSpPr>
          <p:nvPr/>
        </p:nvSpPr>
        <p:spPr bwMode="auto">
          <a:xfrm>
            <a:off x="2852342" y="669082"/>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Political/legal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32" name="Rectangle 21">
            <a:extLst>
              <a:ext uri="{FF2B5EF4-FFF2-40B4-BE49-F238E27FC236}">
                <a16:creationId xmlns:a16="http://schemas.microsoft.com/office/drawing/2014/main" id="{0D45F86B-AC2F-42AF-BECB-0D19F4CC8B23}"/>
              </a:ext>
            </a:extLst>
          </p:cNvPr>
          <p:cNvSpPr>
            <a:spLocks noChangeArrowheads="1"/>
          </p:cNvSpPr>
          <p:nvPr/>
        </p:nvSpPr>
        <p:spPr bwMode="auto">
          <a:xfrm>
            <a:off x="5516167" y="669082"/>
            <a:ext cx="92233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Economic</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33" name="Rectangle 22">
            <a:extLst>
              <a:ext uri="{FF2B5EF4-FFF2-40B4-BE49-F238E27FC236}">
                <a16:creationId xmlns:a16="http://schemas.microsoft.com/office/drawing/2014/main" id="{E1F66FEE-D103-4BC9-9B93-96211801D4B4}"/>
              </a:ext>
            </a:extLst>
          </p:cNvPr>
          <p:cNvSpPr>
            <a:spLocks noChangeArrowheads="1"/>
          </p:cNvSpPr>
          <p:nvPr/>
        </p:nvSpPr>
        <p:spPr bwMode="auto">
          <a:xfrm>
            <a:off x="5481241" y="201369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Competitive</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structure</a:t>
            </a:r>
          </a:p>
        </p:txBody>
      </p:sp>
      <p:sp>
        <p:nvSpPr>
          <p:cNvPr id="13334" name="Rectangle 23">
            <a:extLst>
              <a:ext uri="{FF2B5EF4-FFF2-40B4-BE49-F238E27FC236}">
                <a16:creationId xmlns:a16="http://schemas.microsoft.com/office/drawing/2014/main" id="{EB1C0586-7E9A-42D7-B623-C5D2F784B938}"/>
              </a:ext>
            </a:extLst>
          </p:cNvPr>
          <p:cNvSpPr>
            <a:spLocks noChangeArrowheads="1"/>
          </p:cNvSpPr>
          <p:nvPr/>
        </p:nvSpPr>
        <p:spPr bwMode="auto">
          <a:xfrm>
            <a:off x="6449616" y="2075607"/>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Competitive</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35" name="Rectangle 24">
            <a:extLst>
              <a:ext uri="{FF2B5EF4-FFF2-40B4-BE49-F238E27FC236}">
                <a16:creationId xmlns:a16="http://schemas.microsoft.com/office/drawing/2014/main" id="{823DA979-DF08-4570-B89D-0428646E11FE}"/>
              </a:ext>
            </a:extLst>
          </p:cNvPr>
          <p:cNvSpPr>
            <a:spLocks noChangeArrowheads="1"/>
          </p:cNvSpPr>
          <p:nvPr/>
        </p:nvSpPr>
        <p:spPr bwMode="auto">
          <a:xfrm>
            <a:off x="5925742" y="4321919"/>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     Level of </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Technology</a:t>
            </a:r>
          </a:p>
        </p:txBody>
      </p:sp>
      <p:sp>
        <p:nvSpPr>
          <p:cNvPr id="13340" name="Rectangle 29">
            <a:extLst>
              <a:ext uri="{FF2B5EF4-FFF2-40B4-BE49-F238E27FC236}">
                <a16:creationId xmlns:a16="http://schemas.microsoft.com/office/drawing/2014/main" id="{738B4D7B-0322-439B-A13D-85122B92005A}"/>
              </a:ext>
            </a:extLst>
          </p:cNvPr>
          <p:cNvSpPr>
            <a:spLocks noChangeArrowheads="1"/>
          </p:cNvSpPr>
          <p:nvPr/>
        </p:nvSpPr>
        <p:spPr bwMode="auto">
          <a:xfrm>
            <a:off x="2095103" y="4156819"/>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Geography </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and</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Infrastructure</a:t>
            </a:r>
          </a:p>
        </p:txBody>
      </p:sp>
      <p:sp>
        <p:nvSpPr>
          <p:cNvPr id="13341" name="Rectangle 30">
            <a:extLst>
              <a:ext uri="{FF2B5EF4-FFF2-40B4-BE49-F238E27FC236}">
                <a16:creationId xmlns:a16="http://schemas.microsoft.com/office/drawing/2014/main" id="{15EEDFEC-72EE-4DA3-9236-CDBCAF709A0F}"/>
              </a:ext>
            </a:extLst>
          </p:cNvPr>
          <p:cNvSpPr>
            <a:spLocks noChangeArrowheads="1"/>
          </p:cNvSpPr>
          <p:nvPr/>
        </p:nvSpPr>
        <p:spPr bwMode="auto">
          <a:xfrm>
            <a:off x="3715941" y="194420"/>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400" b="1" i="0" u="none" strike="noStrike" kern="1200" cap="none" spc="0" normalizeH="0" baseline="0" noProof="0">
                <a:ln>
                  <a:noFill/>
                </a:ln>
                <a:solidFill>
                  <a:srgbClr val="6699FF"/>
                </a:solidFill>
                <a:effectLst/>
                <a:uLnTx/>
                <a:uFillTx/>
                <a:latin typeface="Arial" panose="020B0604020202020204" pitchFamily="34" charset="0"/>
                <a:ea typeface="+mn-ea"/>
                <a:cs typeface="Arial" panose="020B0604020202020204" pitchFamily="34" charset="0"/>
              </a:rPr>
              <a:t>Foreign environment</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400" b="1" i="0" u="none" strike="noStrike" kern="1200" cap="none" spc="0" normalizeH="0" baseline="0" noProof="0">
                <a:ln>
                  <a:noFill/>
                </a:ln>
                <a:solidFill>
                  <a:srgbClr val="6699FF"/>
                </a:solidFill>
                <a:effectLst/>
                <a:uLnTx/>
                <a:uFillTx/>
                <a:latin typeface="Arial" panose="020B0604020202020204" pitchFamily="34" charset="0"/>
                <a:ea typeface="+mn-ea"/>
                <a:cs typeface="Arial" panose="020B0604020202020204" pitchFamily="34" charset="0"/>
              </a:rPr>
              <a:t>(uncontrollable)</a:t>
            </a:r>
          </a:p>
        </p:txBody>
      </p:sp>
      <p:sp>
        <p:nvSpPr>
          <p:cNvPr id="13342" name="Rectangle 31">
            <a:extLst>
              <a:ext uri="{FF2B5EF4-FFF2-40B4-BE49-F238E27FC236}">
                <a16:creationId xmlns:a16="http://schemas.microsoft.com/office/drawing/2014/main" id="{3F17CBA0-0008-4634-92C7-5CE3035949AE}"/>
              </a:ext>
            </a:extLst>
          </p:cNvPr>
          <p:cNvSpPr>
            <a:spLocks noChangeArrowheads="1"/>
          </p:cNvSpPr>
          <p:nvPr/>
        </p:nvSpPr>
        <p:spPr bwMode="auto">
          <a:xfrm>
            <a:off x="4128692" y="5061694"/>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Structure of</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distribution</a:t>
            </a:r>
          </a:p>
        </p:txBody>
      </p:sp>
      <p:sp>
        <p:nvSpPr>
          <p:cNvPr id="13343" name="Rectangle 32">
            <a:extLst>
              <a:ext uri="{FF2B5EF4-FFF2-40B4-BE49-F238E27FC236}">
                <a16:creationId xmlns:a16="http://schemas.microsoft.com/office/drawing/2014/main" id="{17A5FA48-E50C-4080-A9D1-715FDDF13C27}"/>
              </a:ext>
            </a:extLst>
          </p:cNvPr>
          <p:cNvSpPr>
            <a:spLocks noChangeArrowheads="1"/>
          </p:cNvSpPr>
          <p:nvPr/>
        </p:nvSpPr>
        <p:spPr bwMode="auto">
          <a:xfrm>
            <a:off x="3595291" y="424254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Economic climate</a:t>
            </a:r>
          </a:p>
        </p:txBody>
      </p:sp>
      <p:sp>
        <p:nvSpPr>
          <p:cNvPr id="13344" name="Rectangle 33">
            <a:extLst>
              <a:ext uri="{FF2B5EF4-FFF2-40B4-BE49-F238E27FC236}">
                <a16:creationId xmlns:a16="http://schemas.microsoft.com/office/drawing/2014/main" id="{C75C17E8-1393-45A8-ADA6-0B5C3E0FB835}"/>
              </a:ext>
            </a:extLst>
          </p:cNvPr>
          <p:cNvSpPr>
            <a:spLocks noChangeArrowheads="1"/>
          </p:cNvSpPr>
          <p:nvPr/>
        </p:nvSpPr>
        <p:spPr bwMode="auto">
          <a:xfrm>
            <a:off x="1955403" y="2075607"/>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Cultural </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45" name="Rectangle 34">
            <a:extLst>
              <a:ext uri="{FF2B5EF4-FFF2-40B4-BE49-F238E27FC236}">
                <a16:creationId xmlns:a16="http://schemas.microsoft.com/office/drawing/2014/main" id="{E868DB90-E740-4313-BAFE-DFC31C41791D}"/>
              </a:ext>
            </a:extLst>
          </p:cNvPr>
          <p:cNvSpPr>
            <a:spLocks noChangeArrowheads="1"/>
          </p:cNvSpPr>
          <p:nvPr/>
        </p:nvSpPr>
        <p:spPr bwMode="auto">
          <a:xfrm>
            <a:off x="2436417" y="66749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46" name="Rectangle 35">
            <a:extLst>
              <a:ext uri="{FF2B5EF4-FFF2-40B4-BE49-F238E27FC236}">
                <a16:creationId xmlns:a16="http://schemas.microsoft.com/office/drawing/2014/main" id="{FE59AC99-620A-4B14-B557-6FDFC0AE8EDE}"/>
              </a:ext>
            </a:extLst>
          </p:cNvPr>
          <p:cNvSpPr>
            <a:spLocks noChangeArrowheads="1"/>
          </p:cNvSpPr>
          <p:nvPr/>
        </p:nvSpPr>
        <p:spPr bwMode="auto">
          <a:xfrm>
            <a:off x="2880917" y="188510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Political/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legal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47" name="Rectangle 36">
            <a:extLst>
              <a:ext uri="{FF2B5EF4-FFF2-40B4-BE49-F238E27FC236}">
                <a16:creationId xmlns:a16="http://schemas.microsoft.com/office/drawing/2014/main" id="{E701900A-F239-4528-9D8F-3B457063D18E}"/>
              </a:ext>
            </a:extLst>
          </p:cNvPr>
          <p:cNvSpPr>
            <a:spLocks noChangeArrowheads="1"/>
          </p:cNvSpPr>
          <p:nvPr/>
        </p:nvSpPr>
        <p:spPr bwMode="auto">
          <a:xfrm>
            <a:off x="3628629" y="1200895"/>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400" b="1" i="0" u="none" strike="noStrike" kern="1200" cap="none" spc="0" normalizeH="0" baseline="0" noProof="0">
                <a:ln>
                  <a:noFill/>
                </a:ln>
                <a:solidFill>
                  <a:srgbClr val="6699FF"/>
                </a:solidFill>
                <a:effectLst/>
                <a:uLnTx/>
                <a:uFillTx/>
                <a:latin typeface="Arial" panose="020B0604020202020204" pitchFamily="34" charset="0"/>
                <a:ea typeface="+mn-ea"/>
                <a:cs typeface="Arial" panose="020B0604020202020204" pitchFamily="34" charset="0"/>
              </a:rPr>
              <a:t>Domestic environment</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400" b="1" i="0" u="none" strike="noStrike" kern="1200" cap="none" spc="0" normalizeH="0" baseline="0" noProof="0">
                <a:ln>
                  <a:noFill/>
                </a:ln>
                <a:solidFill>
                  <a:srgbClr val="6699FF"/>
                </a:solidFill>
                <a:effectLst/>
                <a:uLnTx/>
                <a:uFillTx/>
                <a:latin typeface="Arial" panose="020B0604020202020204" pitchFamily="34" charset="0"/>
                <a:ea typeface="+mn-ea"/>
                <a:cs typeface="Arial" panose="020B0604020202020204" pitchFamily="34" charset="0"/>
              </a:rPr>
              <a:t>(uncontrollable)</a:t>
            </a:r>
          </a:p>
        </p:txBody>
      </p:sp>
      <p:sp>
        <p:nvSpPr>
          <p:cNvPr id="13348" name="Rectangle 37">
            <a:extLst>
              <a:ext uri="{FF2B5EF4-FFF2-40B4-BE49-F238E27FC236}">
                <a16:creationId xmlns:a16="http://schemas.microsoft.com/office/drawing/2014/main" id="{57ECAFD5-39DE-49CC-8828-D49B25AE736C}"/>
              </a:ext>
            </a:extLst>
          </p:cNvPr>
          <p:cNvSpPr>
            <a:spLocks noChangeArrowheads="1"/>
          </p:cNvSpPr>
          <p:nvPr/>
        </p:nvSpPr>
        <p:spPr bwMode="auto">
          <a:xfrm>
            <a:off x="3895100" y="2678085"/>
            <a:ext cx="152445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400" b="1" i="0" u="none" strike="noStrike" kern="1200" cap="none" spc="0" normalizeH="0" baseline="0" noProof="0" dirty="0">
                <a:ln>
                  <a:noFill/>
                </a:ln>
                <a:solidFill>
                  <a:srgbClr val="6699FF"/>
                </a:solidFill>
                <a:effectLst/>
                <a:uLnTx/>
                <a:uFillTx/>
                <a:latin typeface="Arial" panose="020B0604020202020204" pitchFamily="34" charset="0"/>
                <a:ea typeface="+mn-ea"/>
                <a:cs typeface="Arial" panose="020B0604020202020204" pitchFamily="34" charset="0"/>
              </a:rPr>
              <a:t>Internal Factors</a:t>
            </a:r>
            <a:br>
              <a:rPr kumimoji="0" lang="en-GB" altLang="en-US" sz="1400" b="1" i="0" u="none" strike="noStrike" kern="1200" cap="none" spc="0" normalizeH="0" baseline="0" noProof="0" dirty="0">
                <a:ln>
                  <a:noFill/>
                </a:ln>
                <a:solidFill>
                  <a:srgbClr val="6699FF"/>
                </a:solidFill>
                <a:effectLst/>
                <a:uLnTx/>
                <a:uFillTx/>
                <a:latin typeface="Arial" panose="020B0604020202020204" pitchFamily="34" charset="0"/>
                <a:ea typeface="+mn-ea"/>
                <a:cs typeface="Arial" panose="020B0604020202020204" pitchFamily="34" charset="0"/>
              </a:rPr>
            </a:br>
            <a:r>
              <a:rPr kumimoji="0" lang="en-GB" altLang="en-US" sz="1400" b="1" i="0" u="none" strike="noStrike" kern="1200" cap="none" spc="0" normalizeH="0" baseline="0" noProof="0" dirty="0">
                <a:ln>
                  <a:noFill/>
                </a:ln>
                <a:solidFill>
                  <a:srgbClr val="6699FF"/>
                </a:solidFill>
                <a:effectLst/>
                <a:uLnTx/>
                <a:uFillTx/>
                <a:latin typeface="Arial" panose="020B0604020202020204" pitchFamily="34" charset="0"/>
                <a:ea typeface="+mn-ea"/>
                <a:cs typeface="Arial" panose="020B0604020202020204" pitchFamily="34" charset="0"/>
              </a:rPr>
              <a:t>(controllable)</a:t>
            </a:r>
          </a:p>
        </p:txBody>
      </p:sp>
      <p:sp>
        <p:nvSpPr>
          <p:cNvPr id="13349" name="Line 38">
            <a:extLst>
              <a:ext uri="{FF2B5EF4-FFF2-40B4-BE49-F238E27FC236}">
                <a16:creationId xmlns:a16="http://schemas.microsoft.com/office/drawing/2014/main" id="{09017C8D-45B0-4694-9593-39F4CEC86A5B}"/>
              </a:ext>
            </a:extLst>
          </p:cNvPr>
          <p:cNvSpPr>
            <a:spLocks noChangeShapeType="1"/>
          </p:cNvSpPr>
          <p:nvPr/>
        </p:nvSpPr>
        <p:spPr bwMode="auto">
          <a:xfrm flipH="1" flipV="1">
            <a:off x="7719616" y="3380532"/>
            <a:ext cx="852488" cy="415924"/>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50" name="Line 39">
            <a:extLst>
              <a:ext uri="{FF2B5EF4-FFF2-40B4-BE49-F238E27FC236}">
                <a16:creationId xmlns:a16="http://schemas.microsoft.com/office/drawing/2014/main" id="{741A310A-3170-487B-A3DE-7D312EF26318}"/>
              </a:ext>
            </a:extLst>
          </p:cNvPr>
          <p:cNvSpPr>
            <a:spLocks noChangeShapeType="1"/>
          </p:cNvSpPr>
          <p:nvPr/>
        </p:nvSpPr>
        <p:spPr bwMode="auto">
          <a:xfrm flipH="1" flipV="1">
            <a:off x="7833916" y="4169518"/>
            <a:ext cx="738187" cy="357189"/>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51" name="Line 40">
            <a:extLst>
              <a:ext uri="{FF2B5EF4-FFF2-40B4-BE49-F238E27FC236}">
                <a16:creationId xmlns:a16="http://schemas.microsoft.com/office/drawing/2014/main" id="{34628ED8-31AA-46D2-B570-9ADFF54C17B8}"/>
              </a:ext>
            </a:extLst>
          </p:cNvPr>
          <p:cNvSpPr>
            <a:spLocks noChangeShapeType="1"/>
          </p:cNvSpPr>
          <p:nvPr/>
        </p:nvSpPr>
        <p:spPr bwMode="auto">
          <a:xfrm>
            <a:off x="7719615" y="4839444"/>
            <a:ext cx="893763" cy="415925"/>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52" name="Rectangle 42">
            <a:extLst>
              <a:ext uri="{FF2B5EF4-FFF2-40B4-BE49-F238E27FC236}">
                <a16:creationId xmlns:a16="http://schemas.microsoft.com/office/drawing/2014/main" id="{D937FC60-2BDF-41DB-BEC1-C493C3AF6951}"/>
              </a:ext>
            </a:extLst>
          </p:cNvPr>
          <p:cNvSpPr>
            <a:spLocks noChangeArrowheads="1"/>
          </p:cNvSpPr>
          <p:nvPr/>
        </p:nvSpPr>
        <p:spPr bwMode="auto">
          <a:xfrm>
            <a:off x="8527654" y="3510707"/>
            <a:ext cx="14319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Environmental</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uncontrollables</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country market A</a:t>
            </a:r>
          </a:p>
        </p:txBody>
      </p:sp>
      <p:sp>
        <p:nvSpPr>
          <p:cNvPr id="13353" name="Rectangle 43">
            <a:extLst>
              <a:ext uri="{FF2B5EF4-FFF2-40B4-BE49-F238E27FC236}">
                <a16:creationId xmlns:a16="http://schemas.microsoft.com/office/drawing/2014/main" id="{C1F48B0D-C38B-416E-B436-9822F6812C14}"/>
              </a:ext>
            </a:extLst>
          </p:cNvPr>
          <p:cNvSpPr>
            <a:spLocks noChangeArrowheads="1"/>
          </p:cNvSpPr>
          <p:nvPr/>
        </p:nvSpPr>
        <p:spPr bwMode="auto">
          <a:xfrm>
            <a:off x="8527654" y="4245719"/>
            <a:ext cx="1554163"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Environmental</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uncontrollable</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country market B</a:t>
            </a:r>
          </a:p>
        </p:txBody>
      </p:sp>
      <p:sp>
        <p:nvSpPr>
          <p:cNvPr id="13354" name="Rectangle 44">
            <a:extLst>
              <a:ext uri="{FF2B5EF4-FFF2-40B4-BE49-F238E27FC236}">
                <a16:creationId xmlns:a16="http://schemas.microsoft.com/office/drawing/2014/main" id="{DB19CA91-0147-4DA4-9139-8D9F2F0CE36D}"/>
              </a:ext>
            </a:extLst>
          </p:cNvPr>
          <p:cNvSpPr>
            <a:spLocks noChangeArrowheads="1"/>
          </p:cNvSpPr>
          <p:nvPr/>
        </p:nvSpPr>
        <p:spPr bwMode="auto">
          <a:xfrm>
            <a:off x="8572102" y="4980731"/>
            <a:ext cx="148907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Environmental</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uncontrollable</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country market C</a:t>
            </a:r>
          </a:p>
        </p:txBody>
      </p:sp>
      <p:sp>
        <p:nvSpPr>
          <p:cNvPr id="45" name="Title 1">
            <a:extLst>
              <a:ext uri="{FF2B5EF4-FFF2-40B4-BE49-F238E27FC236}">
                <a16:creationId xmlns:a16="http://schemas.microsoft.com/office/drawing/2014/main" id="{2510E201-99F5-443D-8547-3F134580C5F9}"/>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1" i="0" u="none" strike="noStrike" kern="1200" cap="none" spc="0" normalizeH="0" baseline="0" noProof="0" dirty="0">
                <a:ln>
                  <a:noFill/>
                </a:ln>
                <a:solidFill>
                  <a:srgbClr val="1F497D">
                    <a:lumMod val="75000"/>
                  </a:srgbClr>
                </a:solidFill>
                <a:effectLst/>
                <a:uLnTx/>
                <a:uFillTx/>
                <a:latin typeface="Myriad Pro"/>
                <a:ea typeface="+mj-ea"/>
                <a:cs typeface="+mj-cs"/>
              </a:rPr>
              <a:t>Analysing the Strategic Environment</a:t>
            </a:r>
          </a:p>
        </p:txBody>
      </p:sp>
      <p:sp>
        <p:nvSpPr>
          <p:cNvPr id="2" name="Footer Placeholder 1">
            <a:extLst>
              <a:ext uri="{FF2B5EF4-FFF2-40B4-BE49-F238E27FC236}">
                <a16:creationId xmlns:a16="http://schemas.microsoft.com/office/drawing/2014/main" id="{3B6E2F24-908B-8A90-D22D-8A04F4C48B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1000"/>
                                        <p:tgtEl>
                                          <p:spTgt spid="13314"/>
                                        </p:tgtEl>
                                      </p:cBhvr>
                                    </p:animEffect>
                                    <p:anim calcmode="lin" valueType="num">
                                      <p:cBhvr>
                                        <p:cTn id="8" dur="1000" fill="hold"/>
                                        <p:tgtEl>
                                          <p:spTgt spid="13314"/>
                                        </p:tgtEl>
                                        <p:attrNameLst>
                                          <p:attrName>ppt_x</p:attrName>
                                        </p:attrNameLst>
                                      </p:cBhvr>
                                      <p:tavLst>
                                        <p:tav tm="0">
                                          <p:val>
                                            <p:strVal val="#ppt_x"/>
                                          </p:val>
                                        </p:tav>
                                        <p:tav tm="100000">
                                          <p:val>
                                            <p:strVal val="#ppt_x"/>
                                          </p:val>
                                        </p:tav>
                                      </p:tavLst>
                                    </p:anim>
                                    <p:anim calcmode="lin" valueType="num">
                                      <p:cBhvr>
                                        <p:cTn id="9" dur="1000" fill="hold"/>
                                        <p:tgtEl>
                                          <p:spTgt spid="1331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3315"/>
                                        </p:tgtEl>
                                        <p:attrNameLst>
                                          <p:attrName>style.visibility</p:attrName>
                                        </p:attrNameLst>
                                      </p:cBhvr>
                                      <p:to>
                                        <p:strVal val="visible"/>
                                      </p:to>
                                    </p:set>
                                    <p:animEffect transition="in" filter="fade">
                                      <p:cBhvr>
                                        <p:cTn id="12" dur="1000"/>
                                        <p:tgtEl>
                                          <p:spTgt spid="13315"/>
                                        </p:tgtEl>
                                      </p:cBhvr>
                                    </p:animEffect>
                                    <p:anim calcmode="lin" valueType="num">
                                      <p:cBhvr>
                                        <p:cTn id="13" dur="1000" fill="hold"/>
                                        <p:tgtEl>
                                          <p:spTgt spid="13315"/>
                                        </p:tgtEl>
                                        <p:attrNameLst>
                                          <p:attrName>ppt_x</p:attrName>
                                        </p:attrNameLst>
                                      </p:cBhvr>
                                      <p:tavLst>
                                        <p:tav tm="0">
                                          <p:val>
                                            <p:strVal val="#ppt_x"/>
                                          </p:val>
                                        </p:tav>
                                        <p:tav tm="100000">
                                          <p:val>
                                            <p:strVal val="#ppt_x"/>
                                          </p:val>
                                        </p:tav>
                                      </p:tavLst>
                                    </p:anim>
                                    <p:anim calcmode="lin" valueType="num">
                                      <p:cBhvr>
                                        <p:cTn id="14" dur="1000" fill="hold"/>
                                        <p:tgtEl>
                                          <p:spTgt spid="1331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3316"/>
                                        </p:tgtEl>
                                        <p:attrNameLst>
                                          <p:attrName>style.visibility</p:attrName>
                                        </p:attrNameLst>
                                      </p:cBhvr>
                                      <p:to>
                                        <p:strVal val="visible"/>
                                      </p:to>
                                    </p:set>
                                    <p:animEffect transition="in" filter="fade">
                                      <p:cBhvr>
                                        <p:cTn id="17" dur="1000"/>
                                        <p:tgtEl>
                                          <p:spTgt spid="13316"/>
                                        </p:tgtEl>
                                      </p:cBhvr>
                                    </p:animEffect>
                                    <p:anim calcmode="lin" valueType="num">
                                      <p:cBhvr>
                                        <p:cTn id="18" dur="1000" fill="hold"/>
                                        <p:tgtEl>
                                          <p:spTgt spid="13316"/>
                                        </p:tgtEl>
                                        <p:attrNameLst>
                                          <p:attrName>ppt_x</p:attrName>
                                        </p:attrNameLst>
                                      </p:cBhvr>
                                      <p:tavLst>
                                        <p:tav tm="0">
                                          <p:val>
                                            <p:strVal val="#ppt_x"/>
                                          </p:val>
                                        </p:tav>
                                        <p:tav tm="100000">
                                          <p:val>
                                            <p:strVal val="#ppt_x"/>
                                          </p:val>
                                        </p:tav>
                                      </p:tavLst>
                                    </p:anim>
                                    <p:anim calcmode="lin" valueType="num">
                                      <p:cBhvr>
                                        <p:cTn id="19" dur="1000" fill="hold"/>
                                        <p:tgtEl>
                                          <p:spTgt spid="1331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3317"/>
                                        </p:tgtEl>
                                        <p:attrNameLst>
                                          <p:attrName>style.visibility</p:attrName>
                                        </p:attrNameLst>
                                      </p:cBhvr>
                                      <p:to>
                                        <p:strVal val="visible"/>
                                      </p:to>
                                    </p:set>
                                    <p:animEffect transition="in" filter="fade">
                                      <p:cBhvr>
                                        <p:cTn id="22" dur="1000"/>
                                        <p:tgtEl>
                                          <p:spTgt spid="13317"/>
                                        </p:tgtEl>
                                      </p:cBhvr>
                                    </p:animEffect>
                                    <p:anim calcmode="lin" valueType="num">
                                      <p:cBhvr>
                                        <p:cTn id="23" dur="1000" fill="hold"/>
                                        <p:tgtEl>
                                          <p:spTgt spid="13317"/>
                                        </p:tgtEl>
                                        <p:attrNameLst>
                                          <p:attrName>ppt_x</p:attrName>
                                        </p:attrNameLst>
                                      </p:cBhvr>
                                      <p:tavLst>
                                        <p:tav tm="0">
                                          <p:val>
                                            <p:strVal val="#ppt_x"/>
                                          </p:val>
                                        </p:tav>
                                        <p:tav tm="100000">
                                          <p:val>
                                            <p:strVal val="#ppt_x"/>
                                          </p:val>
                                        </p:tav>
                                      </p:tavLst>
                                    </p:anim>
                                    <p:anim calcmode="lin" valueType="num">
                                      <p:cBhvr>
                                        <p:cTn id="24" dur="1000" fill="hold"/>
                                        <p:tgtEl>
                                          <p:spTgt spid="1331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3318"/>
                                        </p:tgtEl>
                                        <p:attrNameLst>
                                          <p:attrName>style.visibility</p:attrName>
                                        </p:attrNameLst>
                                      </p:cBhvr>
                                      <p:to>
                                        <p:strVal val="visible"/>
                                      </p:to>
                                    </p:set>
                                    <p:animEffect transition="in" filter="fade">
                                      <p:cBhvr>
                                        <p:cTn id="27" dur="1000"/>
                                        <p:tgtEl>
                                          <p:spTgt spid="13318"/>
                                        </p:tgtEl>
                                      </p:cBhvr>
                                    </p:animEffect>
                                    <p:anim calcmode="lin" valueType="num">
                                      <p:cBhvr>
                                        <p:cTn id="28" dur="1000" fill="hold"/>
                                        <p:tgtEl>
                                          <p:spTgt spid="13318"/>
                                        </p:tgtEl>
                                        <p:attrNameLst>
                                          <p:attrName>ppt_x</p:attrName>
                                        </p:attrNameLst>
                                      </p:cBhvr>
                                      <p:tavLst>
                                        <p:tav tm="0">
                                          <p:val>
                                            <p:strVal val="#ppt_x"/>
                                          </p:val>
                                        </p:tav>
                                        <p:tav tm="100000">
                                          <p:val>
                                            <p:strVal val="#ppt_x"/>
                                          </p:val>
                                        </p:tav>
                                      </p:tavLst>
                                    </p:anim>
                                    <p:anim calcmode="lin" valueType="num">
                                      <p:cBhvr>
                                        <p:cTn id="29" dur="1000" fill="hold"/>
                                        <p:tgtEl>
                                          <p:spTgt spid="13318"/>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3319"/>
                                        </p:tgtEl>
                                        <p:attrNameLst>
                                          <p:attrName>style.visibility</p:attrName>
                                        </p:attrNameLst>
                                      </p:cBhvr>
                                      <p:to>
                                        <p:strVal val="visible"/>
                                      </p:to>
                                    </p:set>
                                    <p:animEffect transition="in" filter="fade">
                                      <p:cBhvr>
                                        <p:cTn id="32" dur="1000"/>
                                        <p:tgtEl>
                                          <p:spTgt spid="13319"/>
                                        </p:tgtEl>
                                      </p:cBhvr>
                                    </p:animEffect>
                                    <p:anim calcmode="lin" valueType="num">
                                      <p:cBhvr>
                                        <p:cTn id="33" dur="1000" fill="hold"/>
                                        <p:tgtEl>
                                          <p:spTgt spid="13319"/>
                                        </p:tgtEl>
                                        <p:attrNameLst>
                                          <p:attrName>ppt_x</p:attrName>
                                        </p:attrNameLst>
                                      </p:cBhvr>
                                      <p:tavLst>
                                        <p:tav tm="0">
                                          <p:val>
                                            <p:strVal val="#ppt_x"/>
                                          </p:val>
                                        </p:tav>
                                        <p:tav tm="100000">
                                          <p:val>
                                            <p:strVal val="#ppt_x"/>
                                          </p:val>
                                        </p:tav>
                                      </p:tavLst>
                                    </p:anim>
                                    <p:anim calcmode="lin" valueType="num">
                                      <p:cBhvr>
                                        <p:cTn id="34" dur="1000" fill="hold"/>
                                        <p:tgtEl>
                                          <p:spTgt spid="13319"/>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3320"/>
                                        </p:tgtEl>
                                        <p:attrNameLst>
                                          <p:attrName>style.visibility</p:attrName>
                                        </p:attrNameLst>
                                      </p:cBhvr>
                                      <p:to>
                                        <p:strVal val="visible"/>
                                      </p:to>
                                    </p:set>
                                    <p:animEffect transition="in" filter="fade">
                                      <p:cBhvr>
                                        <p:cTn id="37" dur="1000"/>
                                        <p:tgtEl>
                                          <p:spTgt spid="13320"/>
                                        </p:tgtEl>
                                      </p:cBhvr>
                                    </p:animEffect>
                                    <p:anim calcmode="lin" valueType="num">
                                      <p:cBhvr>
                                        <p:cTn id="38" dur="1000" fill="hold"/>
                                        <p:tgtEl>
                                          <p:spTgt spid="13320"/>
                                        </p:tgtEl>
                                        <p:attrNameLst>
                                          <p:attrName>ppt_x</p:attrName>
                                        </p:attrNameLst>
                                      </p:cBhvr>
                                      <p:tavLst>
                                        <p:tav tm="0">
                                          <p:val>
                                            <p:strVal val="#ppt_x"/>
                                          </p:val>
                                        </p:tav>
                                        <p:tav tm="100000">
                                          <p:val>
                                            <p:strVal val="#ppt_x"/>
                                          </p:val>
                                        </p:tav>
                                      </p:tavLst>
                                    </p:anim>
                                    <p:anim calcmode="lin" valueType="num">
                                      <p:cBhvr>
                                        <p:cTn id="39" dur="1000" fill="hold"/>
                                        <p:tgtEl>
                                          <p:spTgt spid="13320"/>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3322"/>
                                        </p:tgtEl>
                                        <p:attrNameLst>
                                          <p:attrName>style.visibility</p:attrName>
                                        </p:attrNameLst>
                                      </p:cBhvr>
                                      <p:to>
                                        <p:strVal val="visible"/>
                                      </p:to>
                                    </p:set>
                                    <p:animEffect transition="in" filter="fade">
                                      <p:cBhvr>
                                        <p:cTn id="42" dur="1000"/>
                                        <p:tgtEl>
                                          <p:spTgt spid="13322"/>
                                        </p:tgtEl>
                                      </p:cBhvr>
                                    </p:animEffect>
                                    <p:anim calcmode="lin" valueType="num">
                                      <p:cBhvr>
                                        <p:cTn id="43" dur="1000" fill="hold"/>
                                        <p:tgtEl>
                                          <p:spTgt spid="13322"/>
                                        </p:tgtEl>
                                        <p:attrNameLst>
                                          <p:attrName>ppt_x</p:attrName>
                                        </p:attrNameLst>
                                      </p:cBhvr>
                                      <p:tavLst>
                                        <p:tav tm="0">
                                          <p:val>
                                            <p:strVal val="#ppt_x"/>
                                          </p:val>
                                        </p:tav>
                                        <p:tav tm="100000">
                                          <p:val>
                                            <p:strVal val="#ppt_x"/>
                                          </p:val>
                                        </p:tav>
                                      </p:tavLst>
                                    </p:anim>
                                    <p:anim calcmode="lin" valueType="num">
                                      <p:cBhvr>
                                        <p:cTn id="44" dur="1000" fill="hold"/>
                                        <p:tgtEl>
                                          <p:spTgt spid="13322"/>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3323"/>
                                        </p:tgtEl>
                                        <p:attrNameLst>
                                          <p:attrName>style.visibility</p:attrName>
                                        </p:attrNameLst>
                                      </p:cBhvr>
                                      <p:to>
                                        <p:strVal val="visible"/>
                                      </p:to>
                                    </p:set>
                                    <p:animEffect transition="in" filter="fade">
                                      <p:cBhvr>
                                        <p:cTn id="47" dur="1000"/>
                                        <p:tgtEl>
                                          <p:spTgt spid="13323"/>
                                        </p:tgtEl>
                                      </p:cBhvr>
                                    </p:animEffect>
                                    <p:anim calcmode="lin" valueType="num">
                                      <p:cBhvr>
                                        <p:cTn id="48" dur="1000" fill="hold"/>
                                        <p:tgtEl>
                                          <p:spTgt spid="13323"/>
                                        </p:tgtEl>
                                        <p:attrNameLst>
                                          <p:attrName>ppt_x</p:attrName>
                                        </p:attrNameLst>
                                      </p:cBhvr>
                                      <p:tavLst>
                                        <p:tav tm="0">
                                          <p:val>
                                            <p:strVal val="#ppt_x"/>
                                          </p:val>
                                        </p:tav>
                                        <p:tav tm="100000">
                                          <p:val>
                                            <p:strVal val="#ppt_x"/>
                                          </p:val>
                                        </p:tav>
                                      </p:tavLst>
                                    </p:anim>
                                    <p:anim calcmode="lin" valueType="num">
                                      <p:cBhvr>
                                        <p:cTn id="49" dur="1000" fill="hold"/>
                                        <p:tgtEl>
                                          <p:spTgt spid="13323"/>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3324"/>
                                        </p:tgtEl>
                                        <p:attrNameLst>
                                          <p:attrName>style.visibility</p:attrName>
                                        </p:attrNameLst>
                                      </p:cBhvr>
                                      <p:to>
                                        <p:strVal val="visible"/>
                                      </p:to>
                                    </p:set>
                                    <p:animEffect transition="in" filter="fade">
                                      <p:cBhvr>
                                        <p:cTn id="52" dur="1000"/>
                                        <p:tgtEl>
                                          <p:spTgt spid="13324"/>
                                        </p:tgtEl>
                                      </p:cBhvr>
                                    </p:animEffect>
                                    <p:anim calcmode="lin" valueType="num">
                                      <p:cBhvr>
                                        <p:cTn id="53" dur="1000" fill="hold"/>
                                        <p:tgtEl>
                                          <p:spTgt spid="13324"/>
                                        </p:tgtEl>
                                        <p:attrNameLst>
                                          <p:attrName>ppt_x</p:attrName>
                                        </p:attrNameLst>
                                      </p:cBhvr>
                                      <p:tavLst>
                                        <p:tav tm="0">
                                          <p:val>
                                            <p:strVal val="#ppt_x"/>
                                          </p:val>
                                        </p:tav>
                                        <p:tav tm="100000">
                                          <p:val>
                                            <p:strVal val="#ppt_x"/>
                                          </p:val>
                                        </p:tav>
                                      </p:tavLst>
                                    </p:anim>
                                    <p:anim calcmode="lin" valueType="num">
                                      <p:cBhvr>
                                        <p:cTn id="54" dur="1000" fill="hold"/>
                                        <p:tgtEl>
                                          <p:spTgt spid="13324"/>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13325"/>
                                        </p:tgtEl>
                                        <p:attrNameLst>
                                          <p:attrName>style.visibility</p:attrName>
                                        </p:attrNameLst>
                                      </p:cBhvr>
                                      <p:to>
                                        <p:strVal val="visible"/>
                                      </p:to>
                                    </p:set>
                                    <p:animEffect transition="in" filter="fade">
                                      <p:cBhvr>
                                        <p:cTn id="57" dur="1000"/>
                                        <p:tgtEl>
                                          <p:spTgt spid="13325"/>
                                        </p:tgtEl>
                                      </p:cBhvr>
                                    </p:animEffect>
                                    <p:anim calcmode="lin" valueType="num">
                                      <p:cBhvr>
                                        <p:cTn id="58" dur="1000" fill="hold"/>
                                        <p:tgtEl>
                                          <p:spTgt spid="13325"/>
                                        </p:tgtEl>
                                        <p:attrNameLst>
                                          <p:attrName>ppt_x</p:attrName>
                                        </p:attrNameLst>
                                      </p:cBhvr>
                                      <p:tavLst>
                                        <p:tav tm="0">
                                          <p:val>
                                            <p:strVal val="#ppt_x"/>
                                          </p:val>
                                        </p:tav>
                                        <p:tav tm="100000">
                                          <p:val>
                                            <p:strVal val="#ppt_x"/>
                                          </p:val>
                                        </p:tav>
                                      </p:tavLst>
                                    </p:anim>
                                    <p:anim calcmode="lin" valueType="num">
                                      <p:cBhvr>
                                        <p:cTn id="59" dur="1000" fill="hold"/>
                                        <p:tgtEl>
                                          <p:spTgt spid="13325"/>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13326"/>
                                        </p:tgtEl>
                                        <p:attrNameLst>
                                          <p:attrName>style.visibility</p:attrName>
                                        </p:attrNameLst>
                                      </p:cBhvr>
                                      <p:to>
                                        <p:strVal val="visible"/>
                                      </p:to>
                                    </p:set>
                                    <p:animEffect transition="in" filter="fade">
                                      <p:cBhvr>
                                        <p:cTn id="62" dur="1000"/>
                                        <p:tgtEl>
                                          <p:spTgt spid="13326"/>
                                        </p:tgtEl>
                                      </p:cBhvr>
                                    </p:animEffect>
                                    <p:anim calcmode="lin" valueType="num">
                                      <p:cBhvr>
                                        <p:cTn id="63" dur="1000" fill="hold"/>
                                        <p:tgtEl>
                                          <p:spTgt spid="13326"/>
                                        </p:tgtEl>
                                        <p:attrNameLst>
                                          <p:attrName>ppt_x</p:attrName>
                                        </p:attrNameLst>
                                      </p:cBhvr>
                                      <p:tavLst>
                                        <p:tav tm="0">
                                          <p:val>
                                            <p:strVal val="#ppt_x"/>
                                          </p:val>
                                        </p:tav>
                                        <p:tav tm="100000">
                                          <p:val>
                                            <p:strVal val="#ppt_x"/>
                                          </p:val>
                                        </p:tav>
                                      </p:tavLst>
                                    </p:anim>
                                    <p:anim calcmode="lin" valueType="num">
                                      <p:cBhvr>
                                        <p:cTn id="64" dur="1000" fill="hold"/>
                                        <p:tgtEl>
                                          <p:spTgt spid="13326"/>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13327"/>
                                        </p:tgtEl>
                                        <p:attrNameLst>
                                          <p:attrName>style.visibility</p:attrName>
                                        </p:attrNameLst>
                                      </p:cBhvr>
                                      <p:to>
                                        <p:strVal val="visible"/>
                                      </p:to>
                                    </p:set>
                                    <p:animEffect transition="in" filter="fade">
                                      <p:cBhvr>
                                        <p:cTn id="67" dur="1000"/>
                                        <p:tgtEl>
                                          <p:spTgt spid="13327"/>
                                        </p:tgtEl>
                                      </p:cBhvr>
                                    </p:animEffect>
                                    <p:anim calcmode="lin" valueType="num">
                                      <p:cBhvr>
                                        <p:cTn id="68" dur="1000" fill="hold"/>
                                        <p:tgtEl>
                                          <p:spTgt spid="13327"/>
                                        </p:tgtEl>
                                        <p:attrNameLst>
                                          <p:attrName>ppt_x</p:attrName>
                                        </p:attrNameLst>
                                      </p:cBhvr>
                                      <p:tavLst>
                                        <p:tav tm="0">
                                          <p:val>
                                            <p:strVal val="#ppt_x"/>
                                          </p:val>
                                        </p:tav>
                                        <p:tav tm="100000">
                                          <p:val>
                                            <p:strVal val="#ppt_x"/>
                                          </p:val>
                                        </p:tav>
                                      </p:tavLst>
                                    </p:anim>
                                    <p:anim calcmode="lin" valueType="num">
                                      <p:cBhvr>
                                        <p:cTn id="69" dur="1000" fill="hold"/>
                                        <p:tgtEl>
                                          <p:spTgt spid="13327"/>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13328"/>
                                        </p:tgtEl>
                                        <p:attrNameLst>
                                          <p:attrName>style.visibility</p:attrName>
                                        </p:attrNameLst>
                                      </p:cBhvr>
                                      <p:to>
                                        <p:strVal val="visible"/>
                                      </p:to>
                                    </p:set>
                                    <p:animEffect transition="in" filter="fade">
                                      <p:cBhvr>
                                        <p:cTn id="72" dur="1000"/>
                                        <p:tgtEl>
                                          <p:spTgt spid="13328"/>
                                        </p:tgtEl>
                                      </p:cBhvr>
                                    </p:animEffect>
                                    <p:anim calcmode="lin" valueType="num">
                                      <p:cBhvr>
                                        <p:cTn id="73" dur="1000" fill="hold"/>
                                        <p:tgtEl>
                                          <p:spTgt spid="13328"/>
                                        </p:tgtEl>
                                        <p:attrNameLst>
                                          <p:attrName>ppt_x</p:attrName>
                                        </p:attrNameLst>
                                      </p:cBhvr>
                                      <p:tavLst>
                                        <p:tav tm="0">
                                          <p:val>
                                            <p:strVal val="#ppt_x"/>
                                          </p:val>
                                        </p:tav>
                                        <p:tav tm="100000">
                                          <p:val>
                                            <p:strVal val="#ppt_x"/>
                                          </p:val>
                                        </p:tav>
                                      </p:tavLst>
                                    </p:anim>
                                    <p:anim calcmode="lin" valueType="num">
                                      <p:cBhvr>
                                        <p:cTn id="74" dur="1000" fill="hold"/>
                                        <p:tgtEl>
                                          <p:spTgt spid="13328"/>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13329"/>
                                        </p:tgtEl>
                                        <p:attrNameLst>
                                          <p:attrName>style.visibility</p:attrName>
                                        </p:attrNameLst>
                                      </p:cBhvr>
                                      <p:to>
                                        <p:strVal val="visible"/>
                                      </p:to>
                                    </p:set>
                                    <p:animEffect transition="in" filter="fade">
                                      <p:cBhvr>
                                        <p:cTn id="77" dur="1000"/>
                                        <p:tgtEl>
                                          <p:spTgt spid="13329"/>
                                        </p:tgtEl>
                                      </p:cBhvr>
                                    </p:animEffect>
                                    <p:anim calcmode="lin" valueType="num">
                                      <p:cBhvr>
                                        <p:cTn id="78" dur="1000" fill="hold"/>
                                        <p:tgtEl>
                                          <p:spTgt spid="13329"/>
                                        </p:tgtEl>
                                        <p:attrNameLst>
                                          <p:attrName>ppt_x</p:attrName>
                                        </p:attrNameLst>
                                      </p:cBhvr>
                                      <p:tavLst>
                                        <p:tav tm="0">
                                          <p:val>
                                            <p:strVal val="#ppt_x"/>
                                          </p:val>
                                        </p:tav>
                                        <p:tav tm="100000">
                                          <p:val>
                                            <p:strVal val="#ppt_x"/>
                                          </p:val>
                                        </p:tav>
                                      </p:tavLst>
                                    </p:anim>
                                    <p:anim calcmode="lin" valueType="num">
                                      <p:cBhvr>
                                        <p:cTn id="79" dur="1000" fill="hold"/>
                                        <p:tgtEl>
                                          <p:spTgt spid="13329"/>
                                        </p:tgtEl>
                                        <p:attrNameLst>
                                          <p:attrName>ppt_y</p:attrName>
                                        </p:attrNameLst>
                                      </p:cBhvr>
                                      <p:tavLst>
                                        <p:tav tm="0">
                                          <p:val>
                                            <p:strVal val="#ppt_y+.1"/>
                                          </p:val>
                                        </p:tav>
                                        <p:tav tm="100000">
                                          <p:val>
                                            <p:strVal val="#ppt_y"/>
                                          </p:val>
                                        </p:tav>
                                      </p:tavLst>
                                    </p:anim>
                                  </p:childTnLst>
                                </p:cTn>
                              </p:par>
                              <p:par>
                                <p:cTn id="80" presetID="42" presetClass="entr" presetSubtype="0" fill="hold" grpId="0" nodeType="withEffect">
                                  <p:stCondLst>
                                    <p:cond delay="0"/>
                                  </p:stCondLst>
                                  <p:childTnLst>
                                    <p:set>
                                      <p:cBhvr>
                                        <p:cTn id="81" dur="1" fill="hold">
                                          <p:stCondLst>
                                            <p:cond delay="0"/>
                                          </p:stCondLst>
                                        </p:cTn>
                                        <p:tgtEl>
                                          <p:spTgt spid="13331"/>
                                        </p:tgtEl>
                                        <p:attrNameLst>
                                          <p:attrName>style.visibility</p:attrName>
                                        </p:attrNameLst>
                                      </p:cBhvr>
                                      <p:to>
                                        <p:strVal val="visible"/>
                                      </p:to>
                                    </p:set>
                                    <p:animEffect transition="in" filter="fade">
                                      <p:cBhvr>
                                        <p:cTn id="82" dur="1000"/>
                                        <p:tgtEl>
                                          <p:spTgt spid="13331"/>
                                        </p:tgtEl>
                                      </p:cBhvr>
                                    </p:animEffect>
                                    <p:anim calcmode="lin" valueType="num">
                                      <p:cBhvr>
                                        <p:cTn id="83" dur="1000" fill="hold"/>
                                        <p:tgtEl>
                                          <p:spTgt spid="13331"/>
                                        </p:tgtEl>
                                        <p:attrNameLst>
                                          <p:attrName>ppt_x</p:attrName>
                                        </p:attrNameLst>
                                      </p:cBhvr>
                                      <p:tavLst>
                                        <p:tav tm="0">
                                          <p:val>
                                            <p:strVal val="#ppt_x"/>
                                          </p:val>
                                        </p:tav>
                                        <p:tav tm="100000">
                                          <p:val>
                                            <p:strVal val="#ppt_x"/>
                                          </p:val>
                                        </p:tav>
                                      </p:tavLst>
                                    </p:anim>
                                    <p:anim calcmode="lin" valueType="num">
                                      <p:cBhvr>
                                        <p:cTn id="84" dur="1000" fill="hold"/>
                                        <p:tgtEl>
                                          <p:spTgt spid="13331"/>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13332"/>
                                        </p:tgtEl>
                                        <p:attrNameLst>
                                          <p:attrName>style.visibility</p:attrName>
                                        </p:attrNameLst>
                                      </p:cBhvr>
                                      <p:to>
                                        <p:strVal val="visible"/>
                                      </p:to>
                                    </p:set>
                                    <p:animEffect transition="in" filter="fade">
                                      <p:cBhvr>
                                        <p:cTn id="87" dur="1000"/>
                                        <p:tgtEl>
                                          <p:spTgt spid="13332"/>
                                        </p:tgtEl>
                                      </p:cBhvr>
                                    </p:animEffect>
                                    <p:anim calcmode="lin" valueType="num">
                                      <p:cBhvr>
                                        <p:cTn id="88" dur="1000" fill="hold"/>
                                        <p:tgtEl>
                                          <p:spTgt spid="13332"/>
                                        </p:tgtEl>
                                        <p:attrNameLst>
                                          <p:attrName>ppt_x</p:attrName>
                                        </p:attrNameLst>
                                      </p:cBhvr>
                                      <p:tavLst>
                                        <p:tav tm="0">
                                          <p:val>
                                            <p:strVal val="#ppt_x"/>
                                          </p:val>
                                        </p:tav>
                                        <p:tav tm="100000">
                                          <p:val>
                                            <p:strVal val="#ppt_x"/>
                                          </p:val>
                                        </p:tav>
                                      </p:tavLst>
                                    </p:anim>
                                    <p:anim calcmode="lin" valueType="num">
                                      <p:cBhvr>
                                        <p:cTn id="89" dur="1000" fill="hold"/>
                                        <p:tgtEl>
                                          <p:spTgt spid="13332"/>
                                        </p:tgtEl>
                                        <p:attrNameLst>
                                          <p:attrName>ppt_y</p:attrName>
                                        </p:attrNameLst>
                                      </p:cBhvr>
                                      <p:tavLst>
                                        <p:tav tm="0">
                                          <p:val>
                                            <p:strVal val="#ppt_y+.1"/>
                                          </p:val>
                                        </p:tav>
                                        <p:tav tm="100000">
                                          <p:val>
                                            <p:strVal val="#ppt_y"/>
                                          </p:val>
                                        </p:tav>
                                      </p:tavLst>
                                    </p:anim>
                                  </p:childTnLst>
                                </p:cTn>
                              </p:par>
                              <p:par>
                                <p:cTn id="90" presetID="42" presetClass="entr" presetSubtype="0" fill="hold" grpId="0" nodeType="withEffect">
                                  <p:stCondLst>
                                    <p:cond delay="0"/>
                                  </p:stCondLst>
                                  <p:childTnLst>
                                    <p:set>
                                      <p:cBhvr>
                                        <p:cTn id="91" dur="1" fill="hold">
                                          <p:stCondLst>
                                            <p:cond delay="0"/>
                                          </p:stCondLst>
                                        </p:cTn>
                                        <p:tgtEl>
                                          <p:spTgt spid="13333"/>
                                        </p:tgtEl>
                                        <p:attrNameLst>
                                          <p:attrName>style.visibility</p:attrName>
                                        </p:attrNameLst>
                                      </p:cBhvr>
                                      <p:to>
                                        <p:strVal val="visible"/>
                                      </p:to>
                                    </p:set>
                                    <p:animEffect transition="in" filter="fade">
                                      <p:cBhvr>
                                        <p:cTn id="92" dur="1000"/>
                                        <p:tgtEl>
                                          <p:spTgt spid="13333"/>
                                        </p:tgtEl>
                                      </p:cBhvr>
                                    </p:animEffect>
                                    <p:anim calcmode="lin" valueType="num">
                                      <p:cBhvr>
                                        <p:cTn id="93" dur="1000" fill="hold"/>
                                        <p:tgtEl>
                                          <p:spTgt spid="13333"/>
                                        </p:tgtEl>
                                        <p:attrNameLst>
                                          <p:attrName>ppt_x</p:attrName>
                                        </p:attrNameLst>
                                      </p:cBhvr>
                                      <p:tavLst>
                                        <p:tav tm="0">
                                          <p:val>
                                            <p:strVal val="#ppt_x"/>
                                          </p:val>
                                        </p:tav>
                                        <p:tav tm="100000">
                                          <p:val>
                                            <p:strVal val="#ppt_x"/>
                                          </p:val>
                                        </p:tav>
                                      </p:tavLst>
                                    </p:anim>
                                    <p:anim calcmode="lin" valueType="num">
                                      <p:cBhvr>
                                        <p:cTn id="94" dur="1000" fill="hold"/>
                                        <p:tgtEl>
                                          <p:spTgt spid="13333"/>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13334"/>
                                        </p:tgtEl>
                                        <p:attrNameLst>
                                          <p:attrName>style.visibility</p:attrName>
                                        </p:attrNameLst>
                                      </p:cBhvr>
                                      <p:to>
                                        <p:strVal val="visible"/>
                                      </p:to>
                                    </p:set>
                                    <p:animEffect transition="in" filter="fade">
                                      <p:cBhvr>
                                        <p:cTn id="97" dur="1000"/>
                                        <p:tgtEl>
                                          <p:spTgt spid="13334"/>
                                        </p:tgtEl>
                                      </p:cBhvr>
                                    </p:animEffect>
                                    <p:anim calcmode="lin" valueType="num">
                                      <p:cBhvr>
                                        <p:cTn id="98" dur="1000" fill="hold"/>
                                        <p:tgtEl>
                                          <p:spTgt spid="13334"/>
                                        </p:tgtEl>
                                        <p:attrNameLst>
                                          <p:attrName>ppt_x</p:attrName>
                                        </p:attrNameLst>
                                      </p:cBhvr>
                                      <p:tavLst>
                                        <p:tav tm="0">
                                          <p:val>
                                            <p:strVal val="#ppt_x"/>
                                          </p:val>
                                        </p:tav>
                                        <p:tav tm="100000">
                                          <p:val>
                                            <p:strVal val="#ppt_x"/>
                                          </p:val>
                                        </p:tav>
                                      </p:tavLst>
                                    </p:anim>
                                    <p:anim calcmode="lin" valueType="num">
                                      <p:cBhvr>
                                        <p:cTn id="99" dur="1000" fill="hold"/>
                                        <p:tgtEl>
                                          <p:spTgt spid="13334"/>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13335"/>
                                        </p:tgtEl>
                                        <p:attrNameLst>
                                          <p:attrName>style.visibility</p:attrName>
                                        </p:attrNameLst>
                                      </p:cBhvr>
                                      <p:to>
                                        <p:strVal val="visible"/>
                                      </p:to>
                                    </p:set>
                                    <p:animEffect transition="in" filter="fade">
                                      <p:cBhvr>
                                        <p:cTn id="102" dur="1000"/>
                                        <p:tgtEl>
                                          <p:spTgt spid="13335"/>
                                        </p:tgtEl>
                                      </p:cBhvr>
                                    </p:animEffect>
                                    <p:anim calcmode="lin" valueType="num">
                                      <p:cBhvr>
                                        <p:cTn id="103" dur="1000" fill="hold"/>
                                        <p:tgtEl>
                                          <p:spTgt spid="13335"/>
                                        </p:tgtEl>
                                        <p:attrNameLst>
                                          <p:attrName>ppt_x</p:attrName>
                                        </p:attrNameLst>
                                      </p:cBhvr>
                                      <p:tavLst>
                                        <p:tav tm="0">
                                          <p:val>
                                            <p:strVal val="#ppt_x"/>
                                          </p:val>
                                        </p:tav>
                                        <p:tav tm="100000">
                                          <p:val>
                                            <p:strVal val="#ppt_x"/>
                                          </p:val>
                                        </p:tav>
                                      </p:tavLst>
                                    </p:anim>
                                    <p:anim calcmode="lin" valueType="num">
                                      <p:cBhvr>
                                        <p:cTn id="104" dur="1000" fill="hold"/>
                                        <p:tgtEl>
                                          <p:spTgt spid="13335"/>
                                        </p:tgtEl>
                                        <p:attrNameLst>
                                          <p:attrName>ppt_y</p:attrName>
                                        </p:attrNameLst>
                                      </p:cBhvr>
                                      <p:tavLst>
                                        <p:tav tm="0">
                                          <p:val>
                                            <p:strVal val="#ppt_y+.1"/>
                                          </p:val>
                                        </p:tav>
                                        <p:tav tm="100000">
                                          <p:val>
                                            <p:strVal val="#ppt_y"/>
                                          </p:val>
                                        </p:tav>
                                      </p:tavLst>
                                    </p:anim>
                                  </p:childTnLst>
                                </p:cTn>
                              </p:par>
                              <p:par>
                                <p:cTn id="105" presetID="42" presetClass="entr" presetSubtype="0" fill="hold" grpId="0" nodeType="withEffect">
                                  <p:stCondLst>
                                    <p:cond delay="0"/>
                                  </p:stCondLst>
                                  <p:childTnLst>
                                    <p:set>
                                      <p:cBhvr>
                                        <p:cTn id="106" dur="1" fill="hold">
                                          <p:stCondLst>
                                            <p:cond delay="0"/>
                                          </p:stCondLst>
                                        </p:cTn>
                                        <p:tgtEl>
                                          <p:spTgt spid="13340"/>
                                        </p:tgtEl>
                                        <p:attrNameLst>
                                          <p:attrName>style.visibility</p:attrName>
                                        </p:attrNameLst>
                                      </p:cBhvr>
                                      <p:to>
                                        <p:strVal val="visible"/>
                                      </p:to>
                                    </p:set>
                                    <p:animEffect transition="in" filter="fade">
                                      <p:cBhvr>
                                        <p:cTn id="107" dur="1000"/>
                                        <p:tgtEl>
                                          <p:spTgt spid="13340"/>
                                        </p:tgtEl>
                                      </p:cBhvr>
                                    </p:animEffect>
                                    <p:anim calcmode="lin" valueType="num">
                                      <p:cBhvr>
                                        <p:cTn id="108" dur="1000" fill="hold"/>
                                        <p:tgtEl>
                                          <p:spTgt spid="13340"/>
                                        </p:tgtEl>
                                        <p:attrNameLst>
                                          <p:attrName>ppt_x</p:attrName>
                                        </p:attrNameLst>
                                      </p:cBhvr>
                                      <p:tavLst>
                                        <p:tav tm="0">
                                          <p:val>
                                            <p:strVal val="#ppt_x"/>
                                          </p:val>
                                        </p:tav>
                                        <p:tav tm="100000">
                                          <p:val>
                                            <p:strVal val="#ppt_x"/>
                                          </p:val>
                                        </p:tav>
                                      </p:tavLst>
                                    </p:anim>
                                    <p:anim calcmode="lin" valueType="num">
                                      <p:cBhvr>
                                        <p:cTn id="109" dur="1000" fill="hold"/>
                                        <p:tgtEl>
                                          <p:spTgt spid="13340"/>
                                        </p:tgtEl>
                                        <p:attrNameLst>
                                          <p:attrName>ppt_y</p:attrName>
                                        </p:attrNameLst>
                                      </p:cBhvr>
                                      <p:tavLst>
                                        <p:tav tm="0">
                                          <p:val>
                                            <p:strVal val="#ppt_y+.1"/>
                                          </p:val>
                                        </p:tav>
                                        <p:tav tm="100000">
                                          <p:val>
                                            <p:strVal val="#ppt_y"/>
                                          </p:val>
                                        </p:tav>
                                      </p:tavLst>
                                    </p:anim>
                                  </p:childTnLst>
                                </p:cTn>
                              </p:par>
                              <p:par>
                                <p:cTn id="110" presetID="42" presetClass="entr" presetSubtype="0" fill="hold" grpId="0" nodeType="withEffect">
                                  <p:stCondLst>
                                    <p:cond delay="0"/>
                                  </p:stCondLst>
                                  <p:childTnLst>
                                    <p:set>
                                      <p:cBhvr>
                                        <p:cTn id="111" dur="1" fill="hold">
                                          <p:stCondLst>
                                            <p:cond delay="0"/>
                                          </p:stCondLst>
                                        </p:cTn>
                                        <p:tgtEl>
                                          <p:spTgt spid="13341"/>
                                        </p:tgtEl>
                                        <p:attrNameLst>
                                          <p:attrName>style.visibility</p:attrName>
                                        </p:attrNameLst>
                                      </p:cBhvr>
                                      <p:to>
                                        <p:strVal val="visible"/>
                                      </p:to>
                                    </p:set>
                                    <p:animEffect transition="in" filter="fade">
                                      <p:cBhvr>
                                        <p:cTn id="112" dur="1000"/>
                                        <p:tgtEl>
                                          <p:spTgt spid="13341"/>
                                        </p:tgtEl>
                                      </p:cBhvr>
                                    </p:animEffect>
                                    <p:anim calcmode="lin" valueType="num">
                                      <p:cBhvr>
                                        <p:cTn id="113" dur="1000" fill="hold"/>
                                        <p:tgtEl>
                                          <p:spTgt spid="13341"/>
                                        </p:tgtEl>
                                        <p:attrNameLst>
                                          <p:attrName>ppt_x</p:attrName>
                                        </p:attrNameLst>
                                      </p:cBhvr>
                                      <p:tavLst>
                                        <p:tav tm="0">
                                          <p:val>
                                            <p:strVal val="#ppt_x"/>
                                          </p:val>
                                        </p:tav>
                                        <p:tav tm="100000">
                                          <p:val>
                                            <p:strVal val="#ppt_x"/>
                                          </p:val>
                                        </p:tav>
                                      </p:tavLst>
                                    </p:anim>
                                    <p:anim calcmode="lin" valueType="num">
                                      <p:cBhvr>
                                        <p:cTn id="114" dur="1000" fill="hold"/>
                                        <p:tgtEl>
                                          <p:spTgt spid="13341"/>
                                        </p:tgtEl>
                                        <p:attrNameLst>
                                          <p:attrName>ppt_y</p:attrName>
                                        </p:attrNameLst>
                                      </p:cBhvr>
                                      <p:tavLst>
                                        <p:tav tm="0">
                                          <p:val>
                                            <p:strVal val="#ppt_y+.1"/>
                                          </p:val>
                                        </p:tav>
                                        <p:tav tm="100000">
                                          <p:val>
                                            <p:strVal val="#ppt_y"/>
                                          </p:val>
                                        </p:tav>
                                      </p:tavLst>
                                    </p:anim>
                                  </p:childTnLst>
                                </p:cTn>
                              </p:par>
                              <p:par>
                                <p:cTn id="115" presetID="42" presetClass="entr" presetSubtype="0" fill="hold" grpId="0" nodeType="withEffect">
                                  <p:stCondLst>
                                    <p:cond delay="0"/>
                                  </p:stCondLst>
                                  <p:childTnLst>
                                    <p:set>
                                      <p:cBhvr>
                                        <p:cTn id="116" dur="1" fill="hold">
                                          <p:stCondLst>
                                            <p:cond delay="0"/>
                                          </p:stCondLst>
                                        </p:cTn>
                                        <p:tgtEl>
                                          <p:spTgt spid="13342"/>
                                        </p:tgtEl>
                                        <p:attrNameLst>
                                          <p:attrName>style.visibility</p:attrName>
                                        </p:attrNameLst>
                                      </p:cBhvr>
                                      <p:to>
                                        <p:strVal val="visible"/>
                                      </p:to>
                                    </p:set>
                                    <p:animEffect transition="in" filter="fade">
                                      <p:cBhvr>
                                        <p:cTn id="117" dur="1000"/>
                                        <p:tgtEl>
                                          <p:spTgt spid="13342"/>
                                        </p:tgtEl>
                                      </p:cBhvr>
                                    </p:animEffect>
                                    <p:anim calcmode="lin" valueType="num">
                                      <p:cBhvr>
                                        <p:cTn id="118" dur="1000" fill="hold"/>
                                        <p:tgtEl>
                                          <p:spTgt spid="13342"/>
                                        </p:tgtEl>
                                        <p:attrNameLst>
                                          <p:attrName>ppt_x</p:attrName>
                                        </p:attrNameLst>
                                      </p:cBhvr>
                                      <p:tavLst>
                                        <p:tav tm="0">
                                          <p:val>
                                            <p:strVal val="#ppt_x"/>
                                          </p:val>
                                        </p:tav>
                                        <p:tav tm="100000">
                                          <p:val>
                                            <p:strVal val="#ppt_x"/>
                                          </p:val>
                                        </p:tav>
                                      </p:tavLst>
                                    </p:anim>
                                    <p:anim calcmode="lin" valueType="num">
                                      <p:cBhvr>
                                        <p:cTn id="119" dur="1000" fill="hold"/>
                                        <p:tgtEl>
                                          <p:spTgt spid="13342"/>
                                        </p:tgtEl>
                                        <p:attrNameLst>
                                          <p:attrName>ppt_y</p:attrName>
                                        </p:attrNameLst>
                                      </p:cBhvr>
                                      <p:tavLst>
                                        <p:tav tm="0">
                                          <p:val>
                                            <p:strVal val="#ppt_y+.1"/>
                                          </p:val>
                                        </p:tav>
                                        <p:tav tm="100000">
                                          <p:val>
                                            <p:strVal val="#ppt_y"/>
                                          </p:val>
                                        </p:tav>
                                      </p:tavLst>
                                    </p:anim>
                                  </p:childTnLst>
                                </p:cTn>
                              </p:par>
                              <p:par>
                                <p:cTn id="120" presetID="42" presetClass="entr" presetSubtype="0" fill="hold" grpId="0" nodeType="withEffect">
                                  <p:stCondLst>
                                    <p:cond delay="0"/>
                                  </p:stCondLst>
                                  <p:childTnLst>
                                    <p:set>
                                      <p:cBhvr>
                                        <p:cTn id="121" dur="1" fill="hold">
                                          <p:stCondLst>
                                            <p:cond delay="0"/>
                                          </p:stCondLst>
                                        </p:cTn>
                                        <p:tgtEl>
                                          <p:spTgt spid="13343"/>
                                        </p:tgtEl>
                                        <p:attrNameLst>
                                          <p:attrName>style.visibility</p:attrName>
                                        </p:attrNameLst>
                                      </p:cBhvr>
                                      <p:to>
                                        <p:strVal val="visible"/>
                                      </p:to>
                                    </p:set>
                                    <p:animEffect transition="in" filter="fade">
                                      <p:cBhvr>
                                        <p:cTn id="122" dur="1000"/>
                                        <p:tgtEl>
                                          <p:spTgt spid="13343"/>
                                        </p:tgtEl>
                                      </p:cBhvr>
                                    </p:animEffect>
                                    <p:anim calcmode="lin" valueType="num">
                                      <p:cBhvr>
                                        <p:cTn id="123" dur="1000" fill="hold"/>
                                        <p:tgtEl>
                                          <p:spTgt spid="13343"/>
                                        </p:tgtEl>
                                        <p:attrNameLst>
                                          <p:attrName>ppt_x</p:attrName>
                                        </p:attrNameLst>
                                      </p:cBhvr>
                                      <p:tavLst>
                                        <p:tav tm="0">
                                          <p:val>
                                            <p:strVal val="#ppt_x"/>
                                          </p:val>
                                        </p:tav>
                                        <p:tav tm="100000">
                                          <p:val>
                                            <p:strVal val="#ppt_x"/>
                                          </p:val>
                                        </p:tav>
                                      </p:tavLst>
                                    </p:anim>
                                    <p:anim calcmode="lin" valueType="num">
                                      <p:cBhvr>
                                        <p:cTn id="124" dur="1000" fill="hold"/>
                                        <p:tgtEl>
                                          <p:spTgt spid="13343"/>
                                        </p:tgtEl>
                                        <p:attrNameLst>
                                          <p:attrName>ppt_y</p:attrName>
                                        </p:attrNameLst>
                                      </p:cBhvr>
                                      <p:tavLst>
                                        <p:tav tm="0">
                                          <p:val>
                                            <p:strVal val="#ppt_y+.1"/>
                                          </p:val>
                                        </p:tav>
                                        <p:tav tm="100000">
                                          <p:val>
                                            <p:strVal val="#ppt_y"/>
                                          </p:val>
                                        </p:tav>
                                      </p:tavLst>
                                    </p:anim>
                                  </p:childTnLst>
                                </p:cTn>
                              </p:par>
                              <p:par>
                                <p:cTn id="125" presetID="42" presetClass="entr" presetSubtype="0" fill="hold" grpId="0" nodeType="withEffect">
                                  <p:stCondLst>
                                    <p:cond delay="0"/>
                                  </p:stCondLst>
                                  <p:childTnLst>
                                    <p:set>
                                      <p:cBhvr>
                                        <p:cTn id="126" dur="1" fill="hold">
                                          <p:stCondLst>
                                            <p:cond delay="0"/>
                                          </p:stCondLst>
                                        </p:cTn>
                                        <p:tgtEl>
                                          <p:spTgt spid="13344"/>
                                        </p:tgtEl>
                                        <p:attrNameLst>
                                          <p:attrName>style.visibility</p:attrName>
                                        </p:attrNameLst>
                                      </p:cBhvr>
                                      <p:to>
                                        <p:strVal val="visible"/>
                                      </p:to>
                                    </p:set>
                                    <p:animEffect transition="in" filter="fade">
                                      <p:cBhvr>
                                        <p:cTn id="127" dur="1000"/>
                                        <p:tgtEl>
                                          <p:spTgt spid="13344"/>
                                        </p:tgtEl>
                                      </p:cBhvr>
                                    </p:animEffect>
                                    <p:anim calcmode="lin" valueType="num">
                                      <p:cBhvr>
                                        <p:cTn id="128" dur="1000" fill="hold"/>
                                        <p:tgtEl>
                                          <p:spTgt spid="13344"/>
                                        </p:tgtEl>
                                        <p:attrNameLst>
                                          <p:attrName>ppt_x</p:attrName>
                                        </p:attrNameLst>
                                      </p:cBhvr>
                                      <p:tavLst>
                                        <p:tav tm="0">
                                          <p:val>
                                            <p:strVal val="#ppt_x"/>
                                          </p:val>
                                        </p:tav>
                                        <p:tav tm="100000">
                                          <p:val>
                                            <p:strVal val="#ppt_x"/>
                                          </p:val>
                                        </p:tav>
                                      </p:tavLst>
                                    </p:anim>
                                    <p:anim calcmode="lin" valueType="num">
                                      <p:cBhvr>
                                        <p:cTn id="129" dur="1000" fill="hold"/>
                                        <p:tgtEl>
                                          <p:spTgt spid="13344"/>
                                        </p:tgtEl>
                                        <p:attrNameLst>
                                          <p:attrName>ppt_y</p:attrName>
                                        </p:attrNameLst>
                                      </p:cBhvr>
                                      <p:tavLst>
                                        <p:tav tm="0">
                                          <p:val>
                                            <p:strVal val="#ppt_y+.1"/>
                                          </p:val>
                                        </p:tav>
                                        <p:tav tm="100000">
                                          <p:val>
                                            <p:strVal val="#ppt_y"/>
                                          </p:val>
                                        </p:tav>
                                      </p:tavLst>
                                    </p:anim>
                                  </p:childTnLst>
                                </p:cTn>
                              </p:par>
                              <p:par>
                                <p:cTn id="130" presetID="42" presetClass="entr" presetSubtype="0" fill="hold" grpId="0" nodeType="withEffect" nodePh="1">
                                  <p:stCondLst>
                                    <p:cond delay="0"/>
                                  </p:stCondLst>
                                  <p:endCondLst>
                                    <p:cond evt="begin" delay="0">
                                      <p:tn val="130"/>
                                    </p:cond>
                                  </p:endCondLst>
                                  <p:childTnLst>
                                    <p:set>
                                      <p:cBhvr>
                                        <p:cTn id="131" dur="1" fill="hold">
                                          <p:stCondLst>
                                            <p:cond delay="0"/>
                                          </p:stCondLst>
                                        </p:cTn>
                                        <p:tgtEl>
                                          <p:spTgt spid="13345"/>
                                        </p:tgtEl>
                                        <p:attrNameLst>
                                          <p:attrName>style.visibility</p:attrName>
                                        </p:attrNameLst>
                                      </p:cBhvr>
                                      <p:to>
                                        <p:strVal val="visible"/>
                                      </p:to>
                                    </p:set>
                                    <p:animEffect transition="in" filter="fade">
                                      <p:cBhvr>
                                        <p:cTn id="132" dur="1000"/>
                                        <p:tgtEl>
                                          <p:spTgt spid="13345"/>
                                        </p:tgtEl>
                                      </p:cBhvr>
                                    </p:animEffect>
                                    <p:anim calcmode="lin" valueType="num">
                                      <p:cBhvr>
                                        <p:cTn id="133" dur="1000" fill="hold"/>
                                        <p:tgtEl>
                                          <p:spTgt spid="13345"/>
                                        </p:tgtEl>
                                        <p:attrNameLst>
                                          <p:attrName>ppt_x</p:attrName>
                                        </p:attrNameLst>
                                      </p:cBhvr>
                                      <p:tavLst>
                                        <p:tav tm="0">
                                          <p:val>
                                            <p:strVal val="#ppt_x"/>
                                          </p:val>
                                        </p:tav>
                                        <p:tav tm="100000">
                                          <p:val>
                                            <p:strVal val="#ppt_x"/>
                                          </p:val>
                                        </p:tav>
                                      </p:tavLst>
                                    </p:anim>
                                    <p:anim calcmode="lin" valueType="num">
                                      <p:cBhvr>
                                        <p:cTn id="134" dur="1000" fill="hold"/>
                                        <p:tgtEl>
                                          <p:spTgt spid="13345"/>
                                        </p:tgtEl>
                                        <p:attrNameLst>
                                          <p:attrName>ppt_y</p:attrName>
                                        </p:attrNameLst>
                                      </p:cBhvr>
                                      <p:tavLst>
                                        <p:tav tm="0">
                                          <p:val>
                                            <p:strVal val="#ppt_y+.1"/>
                                          </p:val>
                                        </p:tav>
                                        <p:tav tm="100000">
                                          <p:val>
                                            <p:strVal val="#ppt_y"/>
                                          </p:val>
                                        </p:tav>
                                      </p:tavLst>
                                    </p:anim>
                                  </p:childTnLst>
                                </p:cTn>
                              </p:par>
                              <p:par>
                                <p:cTn id="135" presetID="42" presetClass="entr" presetSubtype="0" fill="hold" grpId="0" nodeType="withEffect">
                                  <p:stCondLst>
                                    <p:cond delay="0"/>
                                  </p:stCondLst>
                                  <p:childTnLst>
                                    <p:set>
                                      <p:cBhvr>
                                        <p:cTn id="136" dur="1" fill="hold">
                                          <p:stCondLst>
                                            <p:cond delay="0"/>
                                          </p:stCondLst>
                                        </p:cTn>
                                        <p:tgtEl>
                                          <p:spTgt spid="13346"/>
                                        </p:tgtEl>
                                        <p:attrNameLst>
                                          <p:attrName>style.visibility</p:attrName>
                                        </p:attrNameLst>
                                      </p:cBhvr>
                                      <p:to>
                                        <p:strVal val="visible"/>
                                      </p:to>
                                    </p:set>
                                    <p:animEffect transition="in" filter="fade">
                                      <p:cBhvr>
                                        <p:cTn id="137" dur="1000"/>
                                        <p:tgtEl>
                                          <p:spTgt spid="13346"/>
                                        </p:tgtEl>
                                      </p:cBhvr>
                                    </p:animEffect>
                                    <p:anim calcmode="lin" valueType="num">
                                      <p:cBhvr>
                                        <p:cTn id="138" dur="1000" fill="hold"/>
                                        <p:tgtEl>
                                          <p:spTgt spid="13346"/>
                                        </p:tgtEl>
                                        <p:attrNameLst>
                                          <p:attrName>ppt_x</p:attrName>
                                        </p:attrNameLst>
                                      </p:cBhvr>
                                      <p:tavLst>
                                        <p:tav tm="0">
                                          <p:val>
                                            <p:strVal val="#ppt_x"/>
                                          </p:val>
                                        </p:tav>
                                        <p:tav tm="100000">
                                          <p:val>
                                            <p:strVal val="#ppt_x"/>
                                          </p:val>
                                        </p:tav>
                                      </p:tavLst>
                                    </p:anim>
                                    <p:anim calcmode="lin" valueType="num">
                                      <p:cBhvr>
                                        <p:cTn id="139" dur="1000" fill="hold"/>
                                        <p:tgtEl>
                                          <p:spTgt spid="13346"/>
                                        </p:tgtEl>
                                        <p:attrNameLst>
                                          <p:attrName>ppt_y</p:attrName>
                                        </p:attrNameLst>
                                      </p:cBhvr>
                                      <p:tavLst>
                                        <p:tav tm="0">
                                          <p:val>
                                            <p:strVal val="#ppt_y+.1"/>
                                          </p:val>
                                        </p:tav>
                                        <p:tav tm="100000">
                                          <p:val>
                                            <p:strVal val="#ppt_y"/>
                                          </p:val>
                                        </p:tav>
                                      </p:tavLst>
                                    </p:anim>
                                  </p:childTnLst>
                                </p:cTn>
                              </p:par>
                              <p:par>
                                <p:cTn id="140" presetID="42" presetClass="entr" presetSubtype="0" fill="hold" grpId="0" nodeType="withEffect">
                                  <p:stCondLst>
                                    <p:cond delay="0"/>
                                  </p:stCondLst>
                                  <p:childTnLst>
                                    <p:set>
                                      <p:cBhvr>
                                        <p:cTn id="141" dur="1" fill="hold">
                                          <p:stCondLst>
                                            <p:cond delay="0"/>
                                          </p:stCondLst>
                                        </p:cTn>
                                        <p:tgtEl>
                                          <p:spTgt spid="13347"/>
                                        </p:tgtEl>
                                        <p:attrNameLst>
                                          <p:attrName>style.visibility</p:attrName>
                                        </p:attrNameLst>
                                      </p:cBhvr>
                                      <p:to>
                                        <p:strVal val="visible"/>
                                      </p:to>
                                    </p:set>
                                    <p:animEffect transition="in" filter="fade">
                                      <p:cBhvr>
                                        <p:cTn id="142" dur="1000"/>
                                        <p:tgtEl>
                                          <p:spTgt spid="13347"/>
                                        </p:tgtEl>
                                      </p:cBhvr>
                                    </p:animEffect>
                                    <p:anim calcmode="lin" valueType="num">
                                      <p:cBhvr>
                                        <p:cTn id="143" dur="1000" fill="hold"/>
                                        <p:tgtEl>
                                          <p:spTgt spid="13347"/>
                                        </p:tgtEl>
                                        <p:attrNameLst>
                                          <p:attrName>ppt_x</p:attrName>
                                        </p:attrNameLst>
                                      </p:cBhvr>
                                      <p:tavLst>
                                        <p:tav tm="0">
                                          <p:val>
                                            <p:strVal val="#ppt_x"/>
                                          </p:val>
                                        </p:tav>
                                        <p:tav tm="100000">
                                          <p:val>
                                            <p:strVal val="#ppt_x"/>
                                          </p:val>
                                        </p:tav>
                                      </p:tavLst>
                                    </p:anim>
                                    <p:anim calcmode="lin" valueType="num">
                                      <p:cBhvr>
                                        <p:cTn id="144" dur="1000" fill="hold"/>
                                        <p:tgtEl>
                                          <p:spTgt spid="13347"/>
                                        </p:tgtEl>
                                        <p:attrNameLst>
                                          <p:attrName>ppt_y</p:attrName>
                                        </p:attrNameLst>
                                      </p:cBhvr>
                                      <p:tavLst>
                                        <p:tav tm="0">
                                          <p:val>
                                            <p:strVal val="#ppt_y+.1"/>
                                          </p:val>
                                        </p:tav>
                                        <p:tav tm="100000">
                                          <p:val>
                                            <p:strVal val="#ppt_y"/>
                                          </p:val>
                                        </p:tav>
                                      </p:tavLst>
                                    </p:anim>
                                  </p:childTnLst>
                                </p:cTn>
                              </p:par>
                              <p:par>
                                <p:cTn id="145" presetID="42" presetClass="entr" presetSubtype="0" fill="hold" grpId="0" nodeType="withEffect">
                                  <p:stCondLst>
                                    <p:cond delay="0"/>
                                  </p:stCondLst>
                                  <p:childTnLst>
                                    <p:set>
                                      <p:cBhvr>
                                        <p:cTn id="146" dur="1" fill="hold">
                                          <p:stCondLst>
                                            <p:cond delay="0"/>
                                          </p:stCondLst>
                                        </p:cTn>
                                        <p:tgtEl>
                                          <p:spTgt spid="13348"/>
                                        </p:tgtEl>
                                        <p:attrNameLst>
                                          <p:attrName>style.visibility</p:attrName>
                                        </p:attrNameLst>
                                      </p:cBhvr>
                                      <p:to>
                                        <p:strVal val="visible"/>
                                      </p:to>
                                    </p:set>
                                    <p:animEffect transition="in" filter="fade">
                                      <p:cBhvr>
                                        <p:cTn id="147" dur="1000"/>
                                        <p:tgtEl>
                                          <p:spTgt spid="13348"/>
                                        </p:tgtEl>
                                      </p:cBhvr>
                                    </p:animEffect>
                                    <p:anim calcmode="lin" valueType="num">
                                      <p:cBhvr>
                                        <p:cTn id="148" dur="1000" fill="hold"/>
                                        <p:tgtEl>
                                          <p:spTgt spid="13348"/>
                                        </p:tgtEl>
                                        <p:attrNameLst>
                                          <p:attrName>ppt_x</p:attrName>
                                        </p:attrNameLst>
                                      </p:cBhvr>
                                      <p:tavLst>
                                        <p:tav tm="0">
                                          <p:val>
                                            <p:strVal val="#ppt_x"/>
                                          </p:val>
                                        </p:tav>
                                        <p:tav tm="100000">
                                          <p:val>
                                            <p:strVal val="#ppt_x"/>
                                          </p:val>
                                        </p:tav>
                                      </p:tavLst>
                                    </p:anim>
                                    <p:anim calcmode="lin" valueType="num">
                                      <p:cBhvr>
                                        <p:cTn id="149" dur="1000" fill="hold"/>
                                        <p:tgtEl>
                                          <p:spTgt spid="13348"/>
                                        </p:tgtEl>
                                        <p:attrNameLst>
                                          <p:attrName>ppt_y</p:attrName>
                                        </p:attrNameLst>
                                      </p:cBhvr>
                                      <p:tavLst>
                                        <p:tav tm="0">
                                          <p:val>
                                            <p:strVal val="#ppt_y+.1"/>
                                          </p:val>
                                        </p:tav>
                                        <p:tav tm="100000">
                                          <p:val>
                                            <p:strVal val="#ppt_y"/>
                                          </p:val>
                                        </p:tav>
                                      </p:tavLst>
                                    </p:anim>
                                  </p:childTnLst>
                                </p:cTn>
                              </p:par>
                              <p:par>
                                <p:cTn id="150" presetID="42" presetClass="entr" presetSubtype="0" fill="hold" grpId="0" nodeType="withEffect">
                                  <p:stCondLst>
                                    <p:cond delay="0"/>
                                  </p:stCondLst>
                                  <p:childTnLst>
                                    <p:set>
                                      <p:cBhvr>
                                        <p:cTn id="151" dur="1" fill="hold">
                                          <p:stCondLst>
                                            <p:cond delay="0"/>
                                          </p:stCondLst>
                                        </p:cTn>
                                        <p:tgtEl>
                                          <p:spTgt spid="13349"/>
                                        </p:tgtEl>
                                        <p:attrNameLst>
                                          <p:attrName>style.visibility</p:attrName>
                                        </p:attrNameLst>
                                      </p:cBhvr>
                                      <p:to>
                                        <p:strVal val="visible"/>
                                      </p:to>
                                    </p:set>
                                    <p:animEffect transition="in" filter="fade">
                                      <p:cBhvr>
                                        <p:cTn id="152" dur="1000"/>
                                        <p:tgtEl>
                                          <p:spTgt spid="13349"/>
                                        </p:tgtEl>
                                      </p:cBhvr>
                                    </p:animEffect>
                                    <p:anim calcmode="lin" valueType="num">
                                      <p:cBhvr>
                                        <p:cTn id="153" dur="1000" fill="hold"/>
                                        <p:tgtEl>
                                          <p:spTgt spid="13349"/>
                                        </p:tgtEl>
                                        <p:attrNameLst>
                                          <p:attrName>ppt_x</p:attrName>
                                        </p:attrNameLst>
                                      </p:cBhvr>
                                      <p:tavLst>
                                        <p:tav tm="0">
                                          <p:val>
                                            <p:strVal val="#ppt_x"/>
                                          </p:val>
                                        </p:tav>
                                        <p:tav tm="100000">
                                          <p:val>
                                            <p:strVal val="#ppt_x"/>
                                          </p:val>
                                        </p:tav>
                                      </p:tavLst>
                                    </p:anim>
                                    <p:anim calcmode="lin" valueType="num">
                                      <p:cBhvr>
                                        <p:cTn id="154" dur="1000" fill="hold"/>
                                        <p:tgtEl>
                                          <p:spTgt spid="13349"/>
                                        </p:tgtEl>
                                        <p:attrNameLst>
                                          <p:attrName>ppt_y</p:attrName>
                                        </p:attrNameLst>
                                      </p:cBhvr>
                                      <p:tavLst>
                                        <p:tav tm="0">
                                          <p:val>
                                            <p:strVal val="#ppt_y+.1"/>
                                          </p:val>
                                        </p:tav>
                                        <p:tav tm="100000">
                                          <p:val>
                                            <p:strVal val="#ppt_y"/>
                                          </p:val>
                                        </p:tav>
                                      </p:tavLst>
                                    </p:anim>
                                  </p:childTnLst>
                                </p:cTn>
                              </p:par>
                              <p:par>
                                <p:cTn id="155" presetID="42" presetClass="entr" presetSubtype="0" fill="hold" grpId="0" nodeType="withEffect">
                                  <p:stCondLst>
                                    <p:cond delay="0"/>
                                  </p:stCondLst>
                                  <p:childTnLst>
                                    <p:set>
                                      <p:cBhvr>
                                        <p:cTn id="156" dur="1" fill="hold">
                                          <p:stCondLst>
                                            <p:cond delay="0"/>
                                          </p:stCondLst>
                                        </p:cTn>
                                        <p:tgtEl>
                                          <p:spTgt spid="13350"/>
                                        </p:tgtEl>
                                        <p:attrNameLst>
                                          <p:attrName>style.visibility</p:attrName>
                                        </p:attrNameLst>
                                      </p:cBhvr>
                                      <p:to>
                                        <p:strVal val="visible"/>
                                      </p:to>
                                    </p:set>
                                    <p:animEffect transition="in" filter="fade">
                                      <p:cBhvr>
                                        <p:cTn id="157" dur="1000"/>
                                        <p:tgtEl>
                                          <p:spTgt spid="13350"/>
                                        </p:tgtEl>
                                      </p:cBhvr>
                                    </p:animEffect>
                                    <p:anim calcmode="lin" valueType="num">
                                      <p:cBhvr>
                                        <p:cTn id="158" dur="1000" fill="hold"/>
                                        <p:tgtEl>
                                          <p:spTgt spid="13350"/>
                                        </p:tgtEl>
                                        <p:attrNameLst>
                                          <p:attrName>ppt_x</p:attrName>
                                        </p:attrNameLst>
                                      </p:cBhvr>
                                      <p:tavLst>
                                        <p:tav tm="0">
                                          <p:val>
                                            <p:strVal val="#ppt_x"/>
                                          </p:val>
                                        </p:tav>
                                        <p:tav tm="100000">
                                          <p:val>
                                            <p:strVal val="#ppt_x"/>
                                          </p:val>
                                        </p:tav>
                                      </p:tavLst>
                                    </p:anim>
                                    <p:anim calcmode="lin" valueType="num">
                                      <p:cBhvr>
                                        <p:cTn id="159" dur="1000" fill="hold"/>
                                        <p:tgtEl>
                                          <p:spTgt spid="13350"/>
                                        </p:tgtEl>
                                        <p:attrNameLst>
                                          <p:attrName>ppt_y</p:attrName>
                                        </p:attrNameLst>
                                      </p:cBhvr>
                                      <p:tavLst>
                                        <p:tav tm="0">
                                          <p:val>
                                            <p:strVal val="#ppt_y+.1"/>
                                          </p:val>
                                        </p:tav>
                                        <p:tav tm="100000">
                                          <p:val>
                                            <p:strVal val="#ppt_y"/>
                                          </p:val>
                                        </p:tav>
                                      </p:tavLst>
                                    </p:anim>
                                  </p:childTnLst>
                                </p:cTn>
                              </p:par>
                              <p:par>
                                <p:cTn id="160" presetID="42" presetClass="entr" presetSubtype="0" fill="hold" grpId="0" nodeType="withEffect">
                                  <p:stCondLst>
                                    <p:cond delay="0"/>
                                  </p:stCondLst>
                                  <p:childTnLst>
                                    <p:set>
                                      <p:cBhvr>
                                        <p:cTn id="161" dur="1" fill="hold">
                                          <p:stCondLst>
                                            <p:cond delay="0"/>
                                          </p:stCondLst>
                                        </p:cTn>
                                        <p:tgtEl>
                                          <p:spTgt spid="13351"/>
                                        </p:tgtEl>
                                        <p:attrNameLst>
                                          <p:attrName>style.visibility</p:attrName>
                                        </p:attrNameLst>
                                      </p:cBhvr>
                                      <p:to>
                                        <p:strVal val="visible"/>
                                      </p:to>
                                    </p:set>
                                    <p:animEffect transition="in" filter="fade">
                                      <p:cBhvr>
                                        <p:cTn id="162" dur="1000"/>
                                        <p:tgtEl>
                                          <p:spTgt spid="13351"/>
                                        </p:tgtEl>
                                      </p:cBhvr>
                                    </p:animEffect>
                                    <p:anim calcmode="lin" valueType="num">
                                      <p:cBhvr>
                                        <p:cTn id="163" dur="1000" fill="hold"/>
                                        <p:tgtEl>
                                          <p:spTgt spid="13351"/>
                                        </p:tgtEl>
                                        <p:attrNameLst>
                                          <p:attrName>ppt_x</p:attrName>
                                        </p:attrNameLst>
                                      </p:cBhvr>
                                      <p:tavLst>
                                        <p:tav tm="0">
                                          <p:val>
                                            <p:strVal val="#ppt_x"/>
                                          </p:val>
                                        </p:tav>
                                        <p:tav tm="100000">
                                          <p:val>
                                            <p:strVal val="#ppt_x"/>
                                          </p:val>
                                        </p:tav>
                                      </p:tavLst>
                                    </p:anim>
                                    <p:anim calcmode="lin" valueType="num">
                                      <p:cBhvr>
                                        <p:cTn id="164" dur="1000" fill="hold"/>
                                        <p:tgtEl>
                                          <p:spTgt spid="13351"/>
                                        </p:tgtEl>
                                        <p:attrNameLst>
                                          <p:attrName>ppt_y</p:attrName>
                                        </p:attrNameLst>
                                      </p:cBhvr>
                                      <p:tavLst>
                                        <p:tav tm="0">
                                          <p:val>
                                            <p:strVal val="#ppt_y+.1"/>
                                          </p:val>
                                        </p:tav>
                                        <p:tav tm="100000">
                                          <p:val>
                                            <p:strVal val="#ppt_y"/>
                                          </p:val>
                                        </p:tav>
                                      </p:tavLst>
                                    </p:anim>
                                  </p:childTnLst>
                                </p:cTn>
                              </p:par>
                              <p:par>
                                <p:cTn id="165" presetID="42" presetClass="entr" presetSubtype="0" fill="hold" grpId="0" nodeType="withEffect">
                                  <p:stCondLst>
                                    <p:cond delay="0"/>
                                  </p:stCondLst>
                                  <p:childTnLst>
                                    <p:set>
                                      <p:cBhvr>
                                        <p:cTn id="166" dur="1" fill="hold">
                                          <p:stCondLst>
                                            <p:cond delay="0"/>
                                          </p:stCondLst>
                                        </p:cTn>
                                        <p:tgtEl>
                                          <p:spTgt spid="13352"/>
                                        </p:tgtEl>
                                        <p:attrNameLst>
                                          <p:attrName>style.visibility</p:attrName>
                                        </p:attrNameLst>
                                      </p:cBhvr>
                                      <p:to>
                                        <p:strVal val="visible"/>
                                      </p:to>
                                    </p:set>
                                    <p:animEffect transition="in" filter="fade">
                                      <p:cBhvr>
                                        <p:cTn id="167" dur="1000"/>
                                        <p:tgtEl>
                                          <p:spTgt spid="13352"/>
                                        </p:tgtEl>
                                      </p:cBhvr>
                                    </p:animEffect>
                                    <p:anim calcmode="lin" valueType="num">
                                      <p:cBhvr>
                                        <p:cTn id="168" dur="1000" fill="hold"/>
                                        <p:tgtEl>
                                          <p:spTgt spid="13352"/>
                                        </p:tgtEl>
                                        <p:attrNameLst>
                                          <p:attrName>ppt_x</p:attrName>
                                        </p:attrNameLst>
                                      </p:cBhvr>
                                      <p:tavLst>
                                        <p:tav tm="0">
                                          <p:val>
                                            <p:strVal val="#ppt_x"/>
                                          </p:val>
                                        </p:tav>
                                        <p:tav tm="100000">
                                          <p:val>
                                            <p:strVal val="#ppt_x"/>
                                          </p:val>
                                        </p:tav>
                                      </p:tavLst>
                                    </p:anim>
                                    <p:anim calcmode="lin" valueType="num">
                                      <p:cBhvr>
                                        <p:cTn id="169" dur="1000" fill="hold"/>
                                        <p:tgtEl>
                                          <p:spTgt spid="13352"/>
                                        </p:tgtEl>
                                        <p:attrNameLst>
                                          <p:attrName>ppt_y</p:attrName>
                                        </p:attrNameLst>
                                      </p:cBhvr>
                                      <p:tavLst>
                                        <p:tav tm="0">
                                          <p:val>
                                            <p:strVal val="#ppt_y+.1"/>
                                          </p:val>
                                        </p:tav>
                                        <p:tav tm="100000">
                                          <p:val>
                                            <p:strVal val="#ppt_y"/>
                                          </p:val>
                                        </p:tav>
                                      </p:tavLst>
                                    </p:anim>
                                  </p:childTnLst>
                                </p:cTn>
                              </p:par>
                              <p:par>
                                <p:cTn id="170" presetID="42" presetClass="entr" presetSubtype="0" fill="hold" grpId="0" nodeType="withEffect">
                                  <p:stCondLst>
                                    <p:cond delay="0"/>
                                  </p:stCondLst>
                                  <p:childTnLst>
                                    <p:set>
                                      <p:cBhvr>
                                        <p:cTn id="171" dur="1" fill="hold">
                                          <p:stCondLst>
                                            <p:cond delay="0"/>
                                          </p:stCondLst>
                                        </p:cTn>
                                        <p:tgtEl>
                                          <p:spTgt spid="13353"/>
                                        </p:tgtEl>
                                        <p:attrNameLst>
                                          <p:attrName>style.visibility</p:attrName>
                                        </p:attrNameLst>
                                      </p:cBhvr>
                                      <p:to>
                                        <p:strVal val="visible"/>
                                      </p:to>
                                    </p:set>
                                    <p:animEffect transition="in" filter="fade">
                                      <p:cBhvr>
                                        <p:cTn id="172" dur="1000"/>
                                        <p:tgtEl>
                                          <p:spTgt spid="13353"/>
                                        </p:tgtEl>
                                      </p:cBhvr>
                                    </p:animEffect>
                                    <p:anim calcmode="lin" valueType="num">
                                      <p:cBhvr>
                                        <p:cTn id="173" dur="1000" fill="hold"/>
                                        <p:tgtEl>
                                          <p:spTgt spid="13353"/>
                                        </p:tgtEl>
                                        <p:attrNameLst>
                                          <p:attrName>ppt_x</p:attrName>
                                        </p:attrNameLst>
                                      </p:cBhvr>
                                      <p:tavLst>
                                        <p:tav tm="0">
                                          <p:val>
                                            <p:strVal val="#ppt_x"/>
                                          </p:val>
                                        </p:tav>
                                        <p:tav tm="100000">
                                          <p:val>
                                            <p:strVal val="#ppt_x"/>
                                          </p:val>
                                        </p:tav>
                                      </p:tavLst>
                                    </p:anim>
                                    <p:anim calcmode="lin" valueType="num">
                                      <p:cBhvr>
                                        <p:cTn id="174" dur="1000" fill="hold"/>
                                        <p:tgtEl>
                                          <p:spTgt spid="13353"/>
                                        </p:tgtEl>
                                        <p:attrNameLst>
                                          <p:attrName>ppt_y</p:attrName>
                                        </p:attrNameLst>
                                      </p:cBhvr>
                                      <p:tavLst>
                                        <p:tav tm="0">
                                          <p:val>
                                            <p:strVal val="#ppt_y+.1"/>
                                          </p:val>
                                        </p:tav>
                                        <p:tav tm="100000">
                                          <p:val>
                                            <p:strVal val="#ppt_y"/>
                                          </p:val>
                                        </p:tav>
                                      </p:tavLst>
                                    </p:anim>
                                  </p:childTnLst>
                                </p:cTn>
                              </p:par>
                              <p:par>
                                <p:cTn id="175" presetID="42" presetClass="entr" presetSubtype="0" fill="hold" grpId="0" nodeType="withEffect">
                                  <p:stCondLst>
                                    <p:cond delay="0"/>
                                  </p:stCondLst>
                                  <p:childTnLst>
                                    <p:set>
                                      <p:cBhvr>
                                        <p:cTn id="176" dur="1" fill="hold">
                                          <p:stCondLst>
                                            <p:cond delay="0"/>
                                          </p:stCondLst>
                                        </p:cTn>
                                        <p:tgtEl>
                                          <p:spTgt spid="13354"/>
                                        </p:tgtEl>
                                        <p:attrNameLst>
                                          <p:attrName>style.visibility</p:attrName>
                                        </p:attrNameLst>
                                      </p:cBhvr>
                                      <p:to>
                                        <p:strVal val="visible"/>
                                      </p:to>
                                    </p:set>
                                    <p:animEffect transition="in" filter="fade">
                                      <p:cBhvr>
                                        <p:cTn id="177" dur="1000"/>
                                        <p:tgtEl>
                                          <p:spTgt spid="13354"/>
                                        </p:tgtEl>
                                      </p:cBhvr>
                                    </p:animEffect>
                                    <p:anim calcmode="lin" valueType="num">
                                      <p:cBhvr>
                                        <p:cTn id="178" dur="1000" fill="hold"/>
                                        <p:tgtEl>
                                          <p:spTgt spid="13354"/>
                                        </p:tgtEl>
                                        <p:attrNameLst>
                                          <p:attrName>ppt_x</p:attrName>
                                        </p:attrNameLst>
                                      </p:cBhvr>
                                      <p:tavLst>
                                        <p:tav tm="0">
                                          <p:val>
                                            <p:strVal val="#ppt_x"/>
                                          </p:val>
                                        </p:tav>
                                        <p:tav tm="100000">
                                          <p:val>
                                            <p:strVal val="#ppt_x"/>
                                          </p:val>
                                        </p:tav>
                                      </p:tavLst>
                                    </p:anim>
                                    <p:anim calcmode="lin" valueType="num">
                                      <p:cBhvr>
                                        <p:cTn id="179" dur="1000" fill="hold"/>
                                        <p:tgtEl>
                                          <p:spTgt spid="1335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animBg="1"/>
      <p:bldP spid="13316" grpId="0" animBg="1"/>
      <p:bldP spid="13317" grpId="0" animBg="1"/>
      <p:bldP spid="13318" grpId="0" animBg="1"/>
      <p:bldP spid="13319" grpId="0" animBg="1"/>
      <p:bldP spid="13320" grpId="0" animBg="1"/>
      <p:bldP spid="13322" grpId="0" animBg="1"/>
      <p:bldP spid="13323" grpId="0" animBg="1"/>
      <p:bldP spid="13324" grpId="0" animBg="1"/>
      <p:bldP spid="13325" grpId="0" animBg="1"/>
      <p:bldP spid="13326" grpId="0" animBg="1"/>
      <p:bldP spid="13327" grpId="0" animBg="1"/>
      <p:bldP spid="13328" grpId="0" animBg="1"/>
      <p:bldP spid="13329" grpId="0" animBg="1"/>
      <p:bldP spid="13331" grpId="0"/>
      <p:bldP spid="13332" grpId="0"/>
      <p:bldP spid="13333" grpId="0"/>
      <p:bldP spid="13334" grpId="0"/>
      <p:bldP spid="13335" grpId="0"/>
      <p:bldP spid="13340" grpId="0"/>
      <p:bldP spid="13341" grpId="0"/>
      <p:bldP spid="13342" grpId="0"/>
      <p:bldP spid="13343" grpId="0"/>
      <p:bldP spid="13344" grpId="0"/>
      <p:bldP spid="13345" grpId="0"/>
      <p:bldP spid="13346" grpId="0"/>
      <p:bldP spid="13347" grpId="0"/>
      <p:bldP spid="13348" grpId="0"/>
      <p:bldP spid="13349" grpId="0" animBg="1"/>
      <p:bldP spid="13350" grpId="0" animBg="1"/>
      <p:bldP spid="13351" grpId="0" animBg="1"/>
      <p:bldP spid="13352" grpId="0"/>
      <p:bldP spid="13353" grpId="0"/>
      <p:bldP spid="13354"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External Environmental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43000"/>
            <a:ext cx="5904656" cy="4464496"/>
          </a:xfrm>
          <a:prstGeom prst="rect">
            <a:avLst/>
          </a:prstGeom>
        </p:spPr>
        <p:txBody>
          <a:bodyPr/>
          <a:lstStyle/>
          <a:p>
            <a:pPr algn="just"/>
            <a:r>
              <a:rPr lang="en-GB" sz="3000" dirty="0"/>
              <a:t>Analysis of the external environment: examining what is happening or likely to happen outside the organisation.</a:t>
            </a:r>
          </a:p>
          <a:p>
            <a:pPr algn="just"/>
            <a:r>
              <a:rPr lang="en-GB" sz="3000" dirty="0"/>
              <a:t>External sources include economic forecasts, market trends, technological changes, labour market, demographic trends, government initiatives.</a:t>
            </a:r>
            <a:r>
              <a:rPr lang="en-GB" dirty="0"/>
              <a:t> </a:t>
            </a:r>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19553F79-C77D-B7E3-CFC3-4585E0AA97AB}"/>
              </a:ext>
            </a:extLst>
          </p:cNvPr>
          <p:cNvPicPr>
            <a:picLocks noChangeAspect="1"/>
          </p:cNvPicPr>
          <p:nvPr/>
        </p:nvPicPr>
        <p:blipFill rotWithShape="1">
          <a:blip r:embed="rId3"/>
          <a:srcRect t="2214" b="1128"/>
          <a:stretch/>
        </p:blipFill>
        <p:spPr>
          <a:xfrm>
            <a:off x="6816081" y="997549"/>
            <a:ext cx="4752528" cy="4681113"/>
          </a:xfrm>
          <a:prstGeom prst="rect">
            <a:avLst/>
          </a:prstGeom>
        </p:spPr>
      </p:pic>
      <p:sp>
        <p:nvSpPr>
          <p:cNvPr id="2" name="Footer Placeholder 1">
            <a:extLst>
              <a:ext uri="{FF2B5EF4-FFF2-40B4-BE49-F238E27FC236}">
                <a16:creationId xmlns:a16="http://schemas.microsoft.com/office/drawing/2014/main" id="{B9CE3A2C-951F-0E18-34E3-7E989AA9256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53" presetClass="entr" presetSubtype="16" fill="hold"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3000" fill="hold"/>
                                        <p:tgtEl>
                                          <p:spTgt spid="3"/>
                                        </p:tgtEl>
                                        <p:attrNameLst>
                                          <p:attrName>ppt_w</p:attrName>
                                        </p:attrNameLst>
                                      </p:cBhvr>
                                      <p:tavLst>
                                        <p:tav tm="0">
                                          <p:val>
                                            <p:fltVal val="0"/>
                                          </p:val>
                                        </p:tav>
                                        <p:tav tm="100000">
                                          <p:val>
                                            <p:strVal val="#ppt_w"/>
                                          </p:val>
                                        </p:tav>
                                      </p:tavLst>
                                    </p:anim>
                                    <p:anim calcmode="lin" valueType="num">
                                      <p:cBhvr>
                                        <p:cTn id="18" dur="3000" fill="hold"/>
                                        <p:tgtEl>
                                          <p:spTgt spid="3"/>
                                        </p:tgtEl>
                                        <p:attrNameLst>
                                          <p:attrName>ppt_h</p:attrName>
                                        </p:attrNameLst>
                                      </p:cBhvr>
                                      <p:tavLst>
                                        <p:tav tm="0">
                                          <p:val>
                                            <p:fltVal val="0"/>
                                          </p:val>
                                        </p:tav>
                                        <p:tav tm="100000">
                                          <p:val>
                                            <p:strVal val="#ppt_h"/>
                                          </p:val>
                                        </p:tav>
                                      </p:tavLst>
                                    </p:anim>
                                    <p:animEffect transition="in" filter="fade">
                                      <p:cBhvr>
                                        <p:cTn id="19"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Internal Environmental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80728"/>
            <a:ext cx="5904656" cy="4680520"/>
          </a:xfrm>
          <a:prstGeom prst="rect">
            <a:avLst/>
          </a:prstGeom>
        </p:spPr>
        <p:txBody>
          <a:bodyPr/>
          <a:lstStyle/>
          <a:p>
            <a:pPr algn="just"/>
            <a:r>
              <a:rPr lang="en-GB" sz="3000" dirty="0"/>
              <a:t>Analysis of the internal environment: exploring the skills and resources available besides those in the organisation.</a:t>
            </a:r>
          </a:p>
          <a:p>
            <a:pPr algn="just"/>
            <a:r>
              <a:rPr lang="en-GB" sz="3000" dirty="0"/>
              <a:t>Internal data include business processes, performance metrics, staffing and skill levels, financial data, attitude surveys etc. </a:t>
            </a:r>
          </a:p>
          <a:p>
            <a:pPr algn="just"/>
            <a:endParaRPr lang="en-GB" dirty="0"/>
          </a:p>
          <a:p>
            <a:endParaRPr lang="en-US" sz="2800" dirty="0"/>
          </a:p>
          <a:p>
            <a:pPr marL="0" indent="0" eaLnBrk="1" hangingPunct="1">
              <a:buNone/>
              <a:defRPr/>
            </a:pPr>
            <a:endParaRPr lang="en-GB" altLang="en-US" sz="2400" dirty="0"/>
          </a:p>
        </p:txBody>
      </p:sp>
      <p:pic>
        <p:nvPicPr>
          <p:cNvPr id="2" name="Picture 1">
            <a:extLst>
              <a:ext uri="{FF2B5EF4-FFF2-40B4-BE49-F238E27FC236}">
                <a16:creationId xmlns:a16="http://schemas.microsoft.com/office/drawing/2014/main" id="{64302859-B4D4-9F40-4A3F-A5E897F76A4A}"/>
              </a:ext>
            </a:extLst>
          </p:cNvPr>
          <p:cNvPicPr>
            <a:picLocks noChangeAspect="1"/>
          </p:cNvPicPr>
          <p:nvPr/>
        </p:nvPicPr>
        <p:blipFill rotWithShape="1">
          <a:blip r:embed="rId3"/>
          <a:srcRect t="2214" b="1128"/>
          <a:stretch/>
        </p:blipFill>
        <p:spPr>
          <a:xfrm>
            <a:off x="6816081" y="997549"/>
            <a:ext cx="4752528" cy="4681113"/>
          </a:xfrm>
          <a:prstGeom prst="rect">
            <a:avLst/>
          </a:prstGeom>
        </p:spPr>
      </p:pic>
      <p:sp>
        <p:nvSpPr>
          <p:cNvPr id="3" name="Footer Placeholder 1">
            <a:extLst>
              <a:ext uri="{FF2B5EF4-FFF2-40B4-BE49-F238E27FC236}">
                <a16:creationId xmlns:a16="http://schemas.microsoft.com/office/drawing/2014/main" id="{76AF54A6-A093-50A7-579A-B131FE8DBE5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71368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53" presetClass="entr" presetSubtype="16" fill="hold" nodeType="with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p:cTn id="17" dur="2000" fill="hold"/>
                                        <p:tgtEl>
                                          <p:spTgt spid="2"/>
                                        </p:tgtEl>
                                        <p:attrNameLst>
                                          <p:attrName>ppt_w</p:attrName>
                                        </p:attrNameLst>
                                      </p:cBhvr>
                                      <p:tavLst>
                                        <p:tav tm="0">
                                          <p:val>
                                            <p:fltVal val="0"/>
                                          </p:val>
                                        </p:tav>
                                        <p:tav tm="100000">
                                          <p:val>
                                            <p:strVal val="#ppt_w"/>
                                          </p:val>
                                        </p:tav>
                                      </p:tavLst>
                                    </p:anim>
                                    <p:anim calcmode="lin" valueType="num">
                                      <p:cBhvr>
                                        <p:cTn id="18" dur="2000" fill="hold"/>
                                        <p:tgtEl>
                                          <p:spTgt spid="2"/>
                                        </p:tgtEl>
                                        <p:attrNameLst>
                                          <p:attrName>ppt_h</p:attrName>
                                        </p:attrNameLst>
                                      </p:cBhvr>
                                      <p:tavLst>
                                        <p:tav tm="0">
                                          <p:val>
                                            <p:fltVal val="0"/>
                                          </p:val>
                                        </p:tav>
                                        <p:tav tm="100000">
                                          <p:val>
                                            <p:strVal val="#ppt_h"/>
                                          </p:val>
                                        </p:tav>
                                      </p:tavLst>
                                    </p:anim>
                                    <p:animEffect transition="in" filter="fade">
                                      <p:cBhvr>
                                        <p:cTn id="1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600" b="1" dirty="0">
                <a:solidFill>
                  <a:schemeClr val="tx2">
                    <a:lumMod val="75000"/>
                  </a:schemeClr>
                </a:solidFill>
              </a:rPr>
              <a:t>PEST/PESTEL Analysis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980728"/>
            <a:ext cx="10945216" cy="4626768"/>
          </a:xfrm>
        </p:spPr>
        <p:txBody>
          <a:bodyPr/>
          <a:lstStyle/>
          <a:p>
            <a:pPr algn="just" eaLnBrk="1" hangingPunct="1">
              <a:spcBef>
                <a:spcPts val="600"/>
              </a:spcBef>
              <a:spcAft>
                <a:spcPts val="600"/>
              </a:spcAft>
              <a:buClr>
                <a:schemeClr val="tx1"/>
              </a:buClr>
            </a:pPr>
            <a:r>
              <a:rPr lang="en-GB" altLang="en-US" sz="3000" b="1" dirty="0">
                <a:solidFill>
                  <a:srgbClr val="FF0000"/>
                </a:solidFill>
                <a:cs typeface="Arial" panose="020B0604020202020204" pitchFamily="34" charset="0"/>
              </a:rPr>
              <a:t>PEST/PESTEL analysis </a:t>
            </a:r>
            <a:r>
              <a:rPr lang="en-GB" altLang="en-US" sz="3000" dirty="0">
                <a:cs typeface="Arial" panose="020B0604020202020204" pitchFamily="34" charset="0"/>
              </a:rPr>
              <a:t>is a simple and effective tool used to identify the key external forces that might affect an organisation. </a:t>
            </a:r>
          </a:p>
          <a:p>
            <a:pPr algn="just" eaLnBrk="1" hangingPunct="1">
              <a:spcBef>
                <a:spcPts val="600"/>
              </a:spcBef>
              <a:spcAft>
                <a:spcPts val="600"/>
              </a:spcAft>
            </a:pPr>
            <a:r>
              <a:rPr lang="en-GB" altLang="en-US" sz="3000" dirty="0">
                <a:cs typeface="Arial" panose="020B0604020202020204" pitchFamily="34" charset="0"/>
              </a:rPr>
              <a:t>These forces can create both opportunities and threats for an organisation. </a:t>
            </a:r>
          </a:p>
          <a:p>
            <a:pPr algn="just" eaLnBrk="1" hangingPunct="1">
              <a:spcBef>
                <a:spcPts val="600"/>
              </a:spcBef>
              <a:spcAft>
                <a:spcPts val="600"/>
              </a:spcAft>
            </a:pPr>
            <a:r>
              <a:rPr lang="en-GB" altLang="en-US" sz="3000" dirty="0">
                <a:cs typeface="Arial" panose="020B0604020202020204" pitchFamily="34" charset="0"/>
              </a:rPr>
              <a:t>The aim of doing PEST/PESTEL is to: </a:t>
            </a:r>
          </a:p>
          <a:p>
            <a:pPr lvl="2" indent="-427038" algn="just" eaLnBrk="1" hangingPunct="1">
              <a:spcBef>
                <a:spcPct val="0"/>
              </a:spcBef>
              <a:buFont typeface="Wingdings" panose="05000000000000000000" pitchFamily="2" charset="2"/>
              <a:buChar char="Ø"/>
            </a:pPr>
            <a:r>
              <a:rPr lang="en-GB" altLang="en-US" dirty="0">
                <a:cs typeface="Arial" panose="020B0604020202020204" pitchFamily="34" charset="0"/>
              </a:rPr>
              <a:t>find out the current external factors affecting an organisation;</a:t>
            </a:r>
          </a:p>
          <a:p>
            <a:pPr lvl="2" indent="-427038" algn="just" eaLnBrk="1" hangingPunct="1">
              <a:spcBef>
                <a:spcPct val="0"/>
              </a:spcBef>
              <a:buFont typeface="Wingdings" panose="05000000000000000000" pitchFamily="2" charset="2"/>
              <a:buChar char="Ø"/>
            </a:pPr>
            <a:r>
              <a:rPr lang="en-GB" altLang="en-US" dirty="0">
                <a:cs typeface="Arial" panose="020B0604020202020204" pitchFamily="34" charset="0"/>
              </a:rPr>
              <a:t>identify the external factors that may change in the future;</a:t>
            </a:r>
          </a:p>
          <a:p>
            <a:pPr lvl="2" indent="-427038" algn="just" eaLnBrk="1" hangingPunct="1">
              <a:spcBef>
                <a:spcPct val="0"/>
              </a:spcBef>
              <a:buFont typeface="Wingdings" panose="05000000000000000000" pitchFamily="2" charset="2"/>
              <a:buChar char="Ø"/>
            </a:pPr>
            <a:r>
              <a:rPr lang="en-GB" altLang="en-US" dirty="0">
                <a:cs typeface="Arial" panose="020B0604020202020204" pitchFamily="34" charset="0"/>
              </a:rPr>
              <a:t>to exploit the changes (opportunities) or defend against them (threats) better than competitors would do.</a:t>
            </a:r>
          </a:p>
        </p:txBody>
      </p:sp>
      <p:sp>
        <p:nvSpPr>
          <p:cNvPr id="2" name="Footer Placeholder 1">
            <a:extLst>
              <a:ext uri="{FF2B5EF4-FFF2-40B4-BE49-F238E27FC236}">
                <a16:creationId xmlns:a16="http://schemas.microsoft.com/office/drawing/2014/main" id="{155C8E32-25D0-43D5-76E4-D1C2C1A985F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177328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2000"/>
                                        <p:tgtEl>
                                          <p:spTgt spid="7172">
                                            <p:txEl>
                                              <p:pRg st="5" end="5"/>
                                            </p:txEl>
                                          </p:spTgt>
                                        </p:tgtEl>
                                      </p:cBhvr>
                                    </p:animEffect>
                                    <p:anim calcmode="lin" valueType="num">
                                      <p:cBhvr>
                                        <p:cTn id="38"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5" name="Picture 1">
            <a:extLst>
              <a:ext uri="{FF2B5EF4-FFF2-40B4-BE49-F238E27FC236}">
                <a16:creationId xmlns:a16="http://schemas.microsoft.com/office/drawing/2014/main" id="{365F3332-4E90-4201-A7FE-CA3A6236EA0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13545" y="1107677"/>
            <a:ext cx="9364910" cy="4522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7DC37F08-70A0-41EE-8C56-A34DEAD48223}"/>
              </a:ext>
            </a:extLst>
          </p:cNvPr>
          <p:cNvSpPr txBox="1">
            <a:spLocks/>
          </p:cNvSpPr>
          <p:nvPr/>
        </p:nvSpPr>
        <p:spPr bwMode="auto">
          <a:xfrm>
            <a:off x="0" y="0"/>
            <a:ext cx="12192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What factors are included in a PEST/PESTEL analysis?</a:t>
            </a:r>
          </a:p>
        </p:txBody>
      </p:sp>
      <p:sp>
        <p:nvSpPr>
          <p:cNvPr id="2" name="Footer Placeholder 1">
            <a:extLst>
              <a:ext uri="{FF2B5EF4-FFF2-40B4-BE49-F238E27FC236}">
                <a16:creationId xmlns:a16="http://schemas.microsoft.com/office/drawing/2014/main" id="{1D261729-00FC-C00D-B011-B706ABFBBA3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3795"/>
                                        </p:tgtEl>
                                        <p:attrNameLst>
                                          <p:attrName>style.visibility</p:attrName>
                                        </p:attrNameLst>
                                      </p:cBhvr>
                                      <p:to>
                                        <p:strVal val="visible"/>
                                      </p:to>
                                    </p:set>
                                    <p:anim calcmode="lin" valueType="num">
                                      <p:cBhvr>
                                        <p:cTn id="7" dur="1750" fill="hold"/>
                                        <p:tgtEl>
                                          <p:spTgt spid="33795"/>
                                        </p:tgtEl>
                                        <p:attrNameLst>
                                          <p:attrName>ppt_w</p:attrName>
                                        </p:attrNameLst>
                                      </p:cBhvr>
                                      <p:tavLst>
                                        <p:tav tm="0">
                                          <p:val>
                                            <p:fltVal val="0"/>
                                          </p:val>
                                        </p:tav>
                                        <p:tav tm="100000">
                                          <p:val>
                                            <p:strVal val="#ppt_w"/>
                                          </p:val>
                                        </p:tav>
                                      </p:tavLst>
                                    </p:anim>
                                    <p:anim calcmode="lin" valueType="num">
                                      <p:cBhvr>
                                        <p:cTn id="8" dur="1750" fill="hold"/>
                                        <p:tgtEl>
                                          <p:spTgt spid="33795"/>
                                        </p:tgtEl>
                                        <p:attrNameLst>
                                          <p:attrName>ppt_h</p:attrName>
                                        </p:attrNameLst>
                                      </p:cBhvr>
                                      <p:tavLst>
                                        <p:tav tm="0">
                                          <p:val>
                                            <p:fltVal val="0"/>
                                          </p:val>
                                        </p:tav>
                                        <p:tav tm="100000">
                                          <p:val>
                                            <p:strVal val="#ppt_h"/>
                                          </p:val>
                                        </p:tav>
                                      </p:tavLst>
                                    </p:anim>
                                    <p:anim calcmode="lin" valueType="num">
                                      <p:cBhvr>
                                        <p:cTn id="9" dur="1750" fill="hold"/>
                                        <p:tgtEl>
                                          <p:spTgt spid="33795"/>
                                        </p:tgtEl>
                                        <p:attrNameLst>
                                          <p:attrName>style.rotation</p:attrName>
                                        </p:attrNameLst>
                                      </p:cBhvr>
                                      <p:tavLst>
                                        <p:tav tm="0">
                                          <p:val>
                                            <p:fltVal val="90"/>
                                          </p:val>
                                        </p:tav>
                                        <p:tav tm="100000">
                                          <p:val>
                                            <p:fltVal val="0"/>
                                          </p:val>
                                        </p:tav>
                                      </p:tavLst>
                                    </p:anim>
                                    <p:animEffect transition="in" filter="fade">
                                      <p:cBhvr>
                                        <p:cTn id="10" dur="175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3">
            <a:extLst>
              <a:ext uri="{FF2B5EF4-FFF2-40B4-BE49-F238E27FC236}">
                <a16:creationId xmlns:a16="http://schemas.microsoft.com/office/drawing/2014/main" id="{7CCAE59C-436C-4888-A40E-B151AA47E139}"/>
              </a:ext>
            </a:extLst>
          </p:cNvPr>
          <p:cNvSpPr txBox="1">
            <a:spLocks noChangeArrowheads="1"/>
          </p:cNvSpPr>
          <p:nvPr/>
        </p:nvSpPr>
        <p:spPr bwMode="auto">
          <a:xfrm>
            <a:off x="407193" y="1412776"/>
            <a:ext cx="11377613" cy="4176713"/>
          </a:xfrm>
          <a:prstGeom prst="rect">
            <a:avLst/>
          </a:prstGeom>
          <a:noFill/>
          <a:ln>
            <a:noFill/>
          </a:ln>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32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The process of carrying out PEST/PESTEL analysis should involve as many managers as possible to get the best results. It includes the following steps:</a:t>
            </a:r>
          </a:p>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endParaRPr kumimoji="0" lang="en-GB" altLang="en-US" sz="32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endParaRPr>
          </a:p>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2800" b="1"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Step 1. </a:t>
            </a:r>
            <a:r>
              <a:rPr kumimoji="0" lang="en-GB" altLang="en-US" sz="28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Gathering information about political, economic, social and technological changes + any other factor(s).</a:t>
            </a:r>
          </a:p>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2800" b="1"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Step 2. </a:t>
            </a:r>
            <a:r>
              <a:rPr kumimoji="0" lang="en-GB" altLang="en-US" sz="28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Identifying which of the PEST/PESTEL factors represent opportunities or threats.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576263" marR="0" lvl="1"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2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197D6B56-A7C1-4D3A-89FA-AE62379B58C6}"/>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How to perform the analysis?</a:t>
            </a:r>
          </a:p>
        </p:txBody>
      </p:sp>
      <p:sp>
        <p:nvSpPr>
          <p:cNvPr id="2" name="Footer Placeholder 1">
            <a:extLst>
              <a:ext uri="{FF2B5EF4-FFF2-40B4-BE49-F238E27FC236}">
                <a16:creationId xmlns:a16="http://schemas.microsoft.com/office/drawing/2014/main" id="{DA32559A-1E0F-3E1C-7F69-0A75481AF05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500"/>
                                        <p:tgtEl>
                                          <p:spTgt spid="17412">
                                            <p:txEl>
                                              <p:pRg st="0" end="0"/>
                                            </p:txEl>
                                          </p:spTgt>
                                        </p:tgtEl>
                                      </p:cBhvr>
                                    </p:animEffect>
                                    <p:anim calcmode="lin" valueType="num">
                                      <p:cBhvr>
                                        <p:cTn id="8" dur="15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17412">
                                            <p:txEl>
                                              <p:pRg st="2" end="2"/>
                                            </p:txEl>
                                          </p:spTgt>
                                        </p:tgtEl>
                                        <p:attrNameLst>
                                          <p:attrName>style.visibility</p:attrName>
                                        </p:attrNameLst>
                                      </p:cBhvr>
                                      <p:to>
                                        <p:strVal val="visible"/>
                                      </p:to>
                                    </p:set>
                                    <p:animEffect transition="in" filter="fade">
                                      <p:cBhvr>
                                        <p:cTn id="13" dur="1500"/>
                                        <p:tgtEl>
                                          <p:spTgt spid="17412">
                                            <p:txEl>
                                              <p:pRg st="2" end="2"/>
                                            </p:txEl>
                                          </p:spTgt>
                                        </p:tgtEl>
                                      </p:cBhvr>
                                    </p:animEffect>
                                    <p:anim calcmode="lin" valueType="num">
                                      <p:cBhvr>
                                        <p:cTn id="14" dur="15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5" dur="1500" fill="hold"/>
                                        <p:tgtEl>
                                          <p:spTgt spid="1741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17412">
                                            <p:txEl>
                                              <p:pRg st="3" end="3"/>
                                            </p:txEl>
                                          </p:spTgt>
                                        </p:tgtEl>
                                        <p:attrNameLst>
                                          <p:attrName>style.visibility</p:attrName>
                                        </p:attrNameLst>
                                      </p:cBhvr>
                                      <p:to>
                                        <p:strVal val="visible"/>
                                      </p:to>
                                    </p:set>
                                    <p:animEffect transition="in" filter="fade">
                                      <p:cBhvr>
                                        <p:cTn id="19" dur="1500"/>
                                        <p:tgtEl>
                                          <p:spTgt spid="17412">
                                            <p:txEl>
                                              <p:pRg st="3" end="3"/>
                                            </p:txEl>
                                          </p:spTgt>
                                        </p:tgtEl>
                                      </p:cBhvr>
                                    </p:animEffect>
                                    <p:anim calcmode="lin" valueType="num">
                                      <p:cBhvr>
                                        <p:cTn id="20" dur="1500" fill="hold"/>
                                        <p:tgtEl>
                                          <p:spTgt spid="17412">
                                            <p:txEl>
                                              <p:pRg st="3" end="3"/>
                                            </p:txEl>
                                          </p:spTgt>
                                        </p:tgtEl>
                                        <p:attrNameLst>
                                          <p:attrName>ppt_x</p:attrName>
                                        </p:attrNameLst>
                                      </p:cBhvr>
                                      <p:tavLst>
                                        <p:tav tm="0">
                                          <p:val>
                                            <p:strVal val="#ppt_x"/>
                                          </p:val>
                                        </p:tav>
                                        <p:tav tm="100000">
                                          <p:val>
                                            <p:strVal val="#ppt_x"/>
                                          </p:val>
                                        </p:tav>
                                      </p:tavLst>
                                    </p:anim>
                                    <p:anim calcmode="lin" valueType="num">
                                      <p:cBhvr>
                                        <p:cTn id="21" dur="1500" fill="hold"/>
                                        <p:tgtEl>
                                          <p:spTgt spid="1741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oy, food&#10;&#10;Description automatically generated">
            <a:extLst>
              <a:ext uri="{FF2B5EF4-FFF2-40B4-BE49-F238E27FC236}">
                <a16:creationId xmlns:a16="http://schemas.microsoft.com/office/drawing/2014/main" id="{A9B3E1A8-960F-4B1B-9A8D-7F2FC53F6FA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344" y="1196938"/>
            <a:ext cx="3339422" cy="4248472"/>
          </a:xfrm>
          <a:prstGeom prst="rect">
            <a:avLst/>
          </a:prstGeom>
        </p:spPr>
      </p:pic>
      <p:sp>
        <p:nvSpPr>
          <p:cNvPr id="24578" name="Rectangle 3">
            <a:extLst>
              <a:ext uri="{FF2B5EF4-FFF2-40B4-BE49-F238E27FC236}">
                <a16:creationId xmlns:a16="http://schemas.microsoft.com/office/drawing/2014/main" id="{D29BDAF8-AA34-4881-B2DD-42E7EF35A50B}"/>
              </a:ext>
            </a:extLst>
          </p:cNvPr>
          <p:cNvSpPr txBox="1">
            <a:spLocks noChangeArrowheads="1"/>
          </p:cNvSpPr>
          <p:nvPr/>
        </p:nvSpPr>
        <p:spPr bwMode="auto">
          <a:xfrm>
            <a:off x="3330166" y="1340768"/>
            <a:ext cx="7967131"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32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In order to perform PEST/PESTEL (or any other variation of it), managers have to gather as much relevant information as possible about the firm’s external environment. Nowadays, most information can be found on the internet relatively easy, fast and with little cost. </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576263" marR="0" lvl="1"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2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5D48E848-E1C7-4E7F-9E69-C2F2409DDE8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srgbClr val="1F497D">
                    <a:lumMod val="75000"/>
                  </a:srgbClr>
                </a:solidFill>
                <a:effectLst/>
                <a:uLnTx/>
                <a:uFillTx/>
                <a:latin typeface="Myriad Pro"/>
                <a:ea typeface="+mj-ea"/>
                <a:cs typeface="+mj-cs"/>
              </a:rPr>
              <a:t>Step 1: Gathering PEST, PESTEL Information</a:t>
            </a:r>
          </a:p>
        </p:txBody>
      </p:sp>
      <p:sp>
        <p:nvSpPr>
          <p:cNvPr id="2" name="Footer Placeholder 1">
            <a:extLst>
              <a:ext uri="{FF2B5EF4-FFF2-40B4-BE49-F238E27FC236}">
                <a16:creationId xmlns:a16="http://schemas.microsoft.com/office/drawing/2014/main" id="{B0997BE6-AC86-304C-E6A7-1BC852CC122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4578">
                                            <p:txEl>
                                              <p:pRg st="0" end="0"/>
                                            </p:txEl>
                                          </p:spTgt>
                                        </p:tgtEl>
                                        <p:attrNameLst>
                                          <p:attrName>style.visibility</p:attrName>
                                        </p:attrNameLst>
                                      </p:cBhvr>
                                      <p:to>
                                        <p:strVal val="visible"/>
                                      </p:to>
                                    </p:set>
                                    <p:animEffect transition="in" filter="fade">
                                      <p:cBhvr>
                                        <p:cTn id="7" dur="1500"/>
                                        <p:tgtEl>
                                          <p:spTgt spid="24578">
                                            <p:txEl>
                                              <p:pRg st="0" end="0"/>
                                            </p:txEl>
                                          </p:spTgt>
                                        </p:tgtEl>
                                      </p:cBhvr>
                                    </p:animEffect>
                                    <p:anim calcmode="lin" valueType="num">
                                      <p:cBhvr>
                                        <p:cTn id="8" dur="1500" fill="hold"/>
                                        <p:tgtEl>
                                          <p:spTgt spid="24578">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24578">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500" fill="hold"/>
                                        <p:tgtEl>
                                          <p:spTgt spid="6"/>
                                        </p:tgtEl>
                                        <p:attrNameLst>
                                          <p:attrName>ppt_w</p:attrName>
                                        </p:attrNameLst>
                                      </p:cBhvr>
                                      <p:tavLst>
                                        <p:tav tm="0">
                                          <p:val>
                                            <p:fltVal val="0"/>
                                          </p:val>
                                        </p:tav>
                                        <p:tav tm="100000">
                                          <p:val>
                                            <p:strVal val="#ppt_w"/>
                                          </p:val>
                                        </p:tav>
                                      </p:tavLst>
                                    </p:anim>
                                    <p:anim calcmode="lin" valueType="num">
                                      <p:cBhvr>
                                        <p:cTn id="13" dur="1500" fill="hold"/>
                                        <p:tgtEl>
                                          <p:spTgt spid="6"/>
                                        </p:tgtEl>
                                        <p:attrNameLst>
                                          <p:attrName>ppt_h</p:attrName>
                                        </p:attrNameLst>
                                      </p:cBhvr>
                                      <p:tavLst>
                                        <p:tav tm="0">
                                          <p:val>
                                            <p:fltVal val="0"/>
                                          </p:val>
                                        </p:tav>
                                        <p:tav tm="100000">
                                          <p:val>
                                            <p:strVal val="#ppt_h"/>
                                          </p:val>
                                        </p:tav>
                                      </p:tavLst>
                                    </p:anim>
                                    <p:animEffect transition="in" filter="fade">
                                      <p:cBhvr>
                                        <p:cTn id="14"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a:extLst>
              <a:ext uri="{FF2B5EF4-FFF2-40B4-BE49-F238E27FC236}">
                <a16:creationId xmlns:a16="http://schemas.microsoft.com/office/drawing/2014/main" id="{B946FDD2-14CE-4110-B046-A07314D1374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67856" y="2394032"/>
            <a:ext cx="2890973" cy="2882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FC1DB8A2-4DC5-466F-9259-BCED705131CD}"/>
              </a:ext>
            </a:extLst>
          </p:cNvPr>
          <p:cNvSpPr txBox="1">
            <a:spLocks noChangeArrowheads="1"/>
          </p:cNvSpPr>
          <p:nvPr/>
        </p:nvSpPr>
        <p:spPr bwMode="auto">
          <a:xfrm>
            <a:off x="551385" y="908720"/>
            <a:ext cx="7358076" cy="4760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Government stability and likely changes</a:t>
            </a:r>
          </a:p>
          <a:p>
            <a:pPr algn="just" eaLnBrk="1" hangingPunct="1">
              <a:spcBef>
                <a:spcPts val="200"/>
              </a:spcBef>
              <a:spcAft>
                <a:spcPts val="200"/>
              </a:spcAft>
              <a:buClr>
                <a:srgbClr val="00B0F0"/>
              </a:buClr>
            </a:pPr>
            <a:r>
              <a:rPr lang="en-GB" altLang="en-US" sz="2800" dirty="0">
                <a:solidFill>
                  <a:schemeClr val="tx1"/>
                </a:solidFill>
                <a:latin typeface="+mj-lt"/>
              </a:rPr>
              <a:t>Import restrictions (quality and quantity)</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Bureaucracy</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Corruption level</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Freedom of press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Tax policy (rates and incentives)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Regulation/de-regulation</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Trade control</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Tariffs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pic>
        <p:nvPicPr>
          <p:cNvPr id="13" name="Picture 12" descr="A chain link fence&#10;&#10;Description automatically generated">
            <a:extLst>
              <a:ext uri="{FF2B5EF4-FFF2-40B4-BE49-F238E27FC236}">
                <a16:creationId xmlns:a16="http://schemas.microsoft.com/office/drawing/2014/main" id="{7D50FDB2-538E-4B42-84FF-21328CA653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43993">
            <a:off x="8693754" y="1700583"/>
            <a:ext cx="2337787" cy="2198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22A2FB3B-A6CA-4B3F-894E-222640523E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28248" y="286627"/>
            <a:ext cx="3197076" cy="1853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person wearing a suit and tie&#10;&#10;Description automatically generated">
            <a:extLst>
              <a:ext uri="{FF2B5EF4-FFF2-40B4-BE49-F238E27FC236}">
                <a16:creationId xmlns:a16="http://schemas.microsoft.com/office/drawing/2014/main" id="{8D0B9562-6E4D-42F7-B681-AB2F434F3FE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418911" y="3437639"/>
            <a:ext cx="3770312" cy="232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AEBC324D-5802-4F5B-A841-62D0235703DE}"/>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Political Factors</a:t>
            </a:r>
          </a:p>
        </p:txBody>
      </p:sp>
      <p:sp>
        <p:nvSpPr>
          <p:cNvPr id="2" name="Footer Placeholder 1">
            <a:extLst>
              <a:ext uri="{FF2B5EF4-FFF2-40B4-BE49-F238E27FC236}">
                <a16:creationId xmlns:a16="http://schemas.microsoft.com/office/drawing/2014/main" id="{90D15DA7-B13B-C1A5-F24D-D9AC00B925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ppt_x</p:attrName>
                                        </p:attrNameLst>
                                      </p:cBhvr>
                                      <p:tavLst>
                                        <p:tav tm="0">
                                          <p:val>
                                            <p:strVal val="#ppt_x"/>
                                          </p:val>
                                        </p:tav>
                                        <p:tav tm="100000">
                                          <p:val>
                                            <p:strVal val="#ppt_x"/>
                                          </p:val>
                                        </p:tav>
                                      </p:tavLst>
                                    </p:anim>
                                    <p:anim calcmode="lin" valueType="num">
                                      <p:cBhvr>
                                        <p:cTn id="16" dur="2000" fill="hold"/>
                                        <p:tgtEl>
                                          <p:spTgt spid="4"/>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2000"/>
                                        <p:tgtEl>
                                          <p:spTgt spid="13"/>
                                        </p:tgtEl>
                                      </p:cBhvr>
                                    </p:animEffect>
                                    <p:anim calcmode="lin" valueType="num">
                                      <p:cBhvr>
                                        <p:cTn id="21" dur="2000" fill="hold"/>
                                        <p:tgtEl>
                                          <p:spTgt spid="13"/>
                                        </p:tgtEl>
                                        <p:attrNameLst>
                                          <p:attrName>ppt_x</p:attrName>
                                        </p:attrNameLst>
                                      </p:cBhvr>
                                      <p:tavLst>
                                        <p:tav tm="0">
                                          <p:val>
                                            <p:strVal val="#ppt_x"/>
                                          </p:val>
                                        </p:tav>
                                        <p:tav tm="100000">
                                          <p:val>
                                            <p:strVal val="#ppt_x"/>
                                          </p:val>
                                        </p:tav>
                                      </p:tavLst>
                                    </p:anim>
                                    <p:anim calcmode="lin" valueType="num">
                                      <p:cBhvr>
                                        <p:cTn id="22" dur="2000" fill="hold"/>
                                        <p:tgtEl>
                                          <p:spTgt spid="13"/>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2000"/>
                                        <p:tgtEl>
                                          <p:spTgt spid="11"/>
                                        </p:tgtEl>
                                      </p:cBhvr>
                                    </p:animEffect>
                                    <p:anim calcmode="lin" valueType="num">
                                      <p:cBhvr>
                                        <p:cTn id="27" dur="2000" fill="hold"/>
                                        <p:tgtEl>
                                          <p:spTgt spid="11"/>
                                        </p:tgtEl>
                                        <p:attrNameLst>
                                          <p:attrName>ppt_x</p:attrName>
                                        </p:attrNameLst>
                                      </p:cBhvr>
                                      <p:tavLst>
                                        <p:tav tm="0">
                                          <p:val>
                                            <p:strVal val="#ppt_x"/>
                                          </p:val>
                                        </p:tav>
                                        <p:tav tm="100000">
                                          <p:val>
                                            <p:strVal val="#ppt_x"/>
                                          </p:val>
                                        </p:tav>
                                      </p:tavLst>
                                    </p:anim>
                                    <p:anim calcmode="lin" valueType="num">
                                      <p:cBhvr>
                                        <p:cTn id="28" dur="2000" fill="hold"/>
                                        <p:tgtEl>
                                          <p:spTgt spid="11"/>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35842"/>
                                        </p:tgtEl>
                                        <p:attrNameLst>
                                          <p:attrName>style.visibility</p:attrName>
                                        </p:attrNameLst>
                                      </p:cBhvr>
                                      <p:to>
                                        <p:strVal val="visible"/>
                                      </p:to>
                                    </p:set>
                                    <p:animEffect transition="in" filter="fade">
                                      <p:cBhvr>
                                        <p:cTn id="32" dur="2000"/>
                                        <p:tgtEl>
                                          <p:spTgt spid="35842"/>
                                        </p:tgtEl>
                                      </p:cBhvr>
                                    </p:animEffect>
                                    <p:anim calcmode="lin" valueType="num">
                                      <p:cBhvr>
                                        <p:cTn id="33" dur="2000" fill="hold"/>
                                        <p:tgtEl>
                                          <p:spTgt spid="35842"/>
                                        </p:tgtEl>
                                        <p:attrNameLst>
                                          <p:attrName>ppt_x</p:attrName>
                                        </p:attrNameLst>
                                      </p:cBhvr>
                                      <p:tavLst>
                                        <p:tav tm="0">
                                          <p:val>
                                            <p:strVal val="#ppt_x"/>
                                          </p:val>
                                        </p:tav>
                                        <p:tav tm="100000">
                                          <p:val>
                                            <p:strVal val="#ppt_x"/>
                                          </p:val>
                                        </p:tav>
                                      </p:tavLst>
                                    </p:anim>
                                    <p:anim calcmode="lin" valueType="num">
                                      <p:cBhvr>
                                        <p:cTn id="34" dur="2000" fill="hold"/>
                                        <p:tgtEl>
                                          <p:spTgt spid="358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1" name="Picture 5">
            <a:extLst>
              <a:ext uri="{FF2B5EF4-FFF2-40B4-BE49-F238E27FC236}">
                <a16:creationId xmlns:a16="http://schemas.microsoft.com/office/drawing/2014/main" id="{B964FC0B-0205-44B5-B43B-14670E745A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81128" y="1269579"/>
            <a:ext cx="4319587" cy="2605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7">
            <a:extLst>
              <a:ext uri="{FF2B5EF4-FFF2-40B4-BE49-F238E27FC236}">
                <a16:creationId xmlns:a16="http://schemas.microsoft.com/office/drawing/2014/main" id="{26C36292-4DC1-43B1-B735-3A63BF68E0C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162031" y="3068960"/>
            <a:ext cx="2452687" cy="198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BAFBB5C4-D04E-4B18-8CD8-56BACF2CC685}"/>
              </a:ext>
            </a:extLst>
          </p:cNvPr>
          <p:cNvSpPr txBox="1">
            <a:spLocks noChangeArrowheads="1"/>
          </p:cNvSpPr>
          <p:nvPr/>
        </p:nvSpPr>
        <p:spPr bwMode="auto">
          <a:xfrm>
            <a:off x="694639" y="807939"/>
            <a:ext cx="6478587" cy="49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Growth rates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Inflation rate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Interest rates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Exchange rates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Unemployment trends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Labour costs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Stage of business cycle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Credit availability</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Trade flows and patterns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Level of consumers’ disposable income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pic>
        <p:nvPicPr>
          <p:cNvPr id="4" name="Picture 3" descr="A picture containing indoor, table, cake, top&#10;&#10;Description automatically generated">
            <a:extLst>
              <a:ext uri="{FF2B5EF4-FFF2-40B4-BE49-F238E27FC236}">
                <a16:creationId xmlns:a16="http://schemas.microsoft.com/office/drawing/2014/main" id="{20A2C104-1E00-41E0-9E1B-0B7CFF53996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19949" y="1269579"/>
            <a:ext cx="2736850" cy="192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7F8F8F9F-4D09-4387-89BA-3370F16631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47218" y="3792442"/>
            <a:ext cx="2414813" cy="1560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1">
            <a:extLst>
              <a:ext uri="{FF2B5EF4-FFF2-40B4-BE49-F238E27FC236}">
                <a16:creationId xmlns:a16="http://schemas.microsoft.com/office/drawing/2014/main" id="{7A4024D1-9B64-4FF4-B69D-ED61A8838263}"/>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Economic Factors</a:t>
            </a:r>
          </a:p>
        </p:txBody>
      </p:sp>
      <p:sp>
        <p:nvSpPr>
          <p:cNvPr id="2" name="Footer Placeholder 1">
            <a:extLst>
              <a:ext uri="{FF2B5EF4-FFF2-40B4-BE49-F238E27FC236}">
                <a16:creationId xmlns:a16="http://schemas.microsoft.com/office/drawing/2014/main" id="{93B9446C-142B-1C22-C817-806EFCFBB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37891"/>
                                        </p:tgtEl>
                                        <p:attrNameLst>
                                          <p:attrName>style.visibility</p:attrName>
                                        </p:attrNameLst>
                                      </p:cBhvr>
                                      <p:to>
                                        <p:strVal val="visible"/>
                                      </p:to>
                                    </p:set>
                                    <p:animEffect transition="in" filter="fade">
                                      <p:cBhvr>
                                        <p:cTn id="14" dur="2000"/>
                                        <p:tgtEl>
                                          <p:spTgt spid="37891"/>
                                        </p:tgtEl>
                                      </p:cBhvr>
                                    </p:animEffect>
                                    <p:anim calcmode="lin" valueType="num">
                                      <p:cBhvr>
                                        <p:cTn id="15" dur="2000" fill="hold"/>
                                        <p:tgtEl>
                                          <p:spTgt spid="37891"/>
                                        </p:tgtEl>
                                        <p:attrNameLst>
                                          <p:attrName>ppt_x</p:attrName>
                                        </p:attrNameLst>
                                      </p:cBhvr>
                                      <p:tavLst>
                                        <p:tav tm="0">
                                          <p:val>
                                            <p:strVal val="#ppt_x"/>
                                          </p:val>
                                        </p:tav>
                                        <p:tav tm="100000">
                                          <p:val>
                                            <p:strVal val="#ppt_x"/>
                                          </p:val>
                                        </p:tav>
                                      </p:tavLst>
                                    </p:anim>
                                    <p:anim calcmode="lin" valueType="num">
                                      <p:cBhvr>
                                        <p:cTn id="16" dur="2000" fill="hold"/>
                                        <p:tgtEl>
                                          <p:spTgt spid="37891"/>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37894"/>
                                        </p:tgtEl>
                                        <p:attrNameLst>
                                          <p:attrName>style.visibility</p:attrName>
                                        </p:attrNameLst>
                                      </p:cBhvr>
                                      <p:to>
                                        <p:strVal val="visible"/>
                                      </p:to>
                                    </p:set>
                                    <p:animEffect transition="in" filter="fade">
                                      <p:cBhvr>
                                        <p:cTn id="20" dur="2000"/>
                                        <p:tgtEl>
                                          <p:spTgt spid="37894"/>
                                        </p:tgtEl>
                                      </p:cBhvr>
                                    </p:animEffect>
                                    <p:anim calcmode="lin" valueType="num">
                                      <p:cBhvr>
                                        <p:cTn id="21" dur="2000" fill="hold"/>
                                        <p:tgtEl>
                                          <p:spTgt spid="37894"/>
                                        </p:tgtEl>
                                        <p:attrNameLst>
                                          <p:attrName>ppt_x</p:attrName>
                                        </p:attrNameLst>
                                      </p:cBhvr>
                                      <p:tavLst>
                                        <p:tav tm="0">
                                          <p:val>
                                            <p:strVal val="#ppt_x"/>
                                          </p:val>
                                        </p:tav>
                                        <p:tav tm="100000">
                                          <p:val>
                                            <p:strVal val="#ppt_x"/>
                                          </p:val>
                                        </p:tav>
                                      </p:tavLst>
                                    </p:anim>
                                    <p:anim calcmode="lin" valueType="num">
                                      <p:cBhvr>
                                        <p:cTn id="22" dur="2000" fill="hold"/>
                                        <p:tgtEl>
                                          <p:spTgt spid="37894"/>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2000"/>
                                        <p:tgtEl>
                                          <p:spTgt spid="9"/>
                                        </p:tgtEl>
                                      </p:cBhvr>
                                    </p:animEffect>
                                    <p:anim calcmode="lin" valueType="num">
                                      <p:cBhvr>
                                        <p:cTn id="33" dur="2000" fill="hold"/>
                                        <p:tgtEl>
                                          <p:spTgt spid="9"/>
                                        </p:tgtEl>
                                        <p:attrNameLst>
                                          <p:attrName>ppt_x</p:attrName>
                                        </p:attrNameLst>
                                      </p:cBhvr>
                                      <p:tavLst>
                                        <p:tav tm="0">
                                          <p:val>
                                            <p:strVal val="#ppt_x"/>
                                          </p:val>
                                        </p:tav>
                                        <p:tav tm="100000">
                                          <p:val>
                                            <p:strVal val="#ppt_x"/>
                                          </p:val>
                                        </p:tav>
                                      </p:tavLst>
                                    </p:anim>
                                    <p:anim calcmode="lin" valueType="num">
                                      <p:cBhvr>
                                        <p:cTn id="34"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E84A64E-5C27-4CA6-A475-E249C08946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4152" y="2295943"/>
            <a:ext cx="5015880" cy="382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E85E704F-DD63-4970-8BC9-56F47BA41867}"/>
              </a:ext>
            </a:extLst>
          </p:cNvPr>
          <p:cNvSpPr txBox="1">
            <a:spLocks noChangeArrowheads="1"/>
          </p:cNvSpPr>
          <p:nvPr/>
        </p:nvSpPr>
        <p:spPr bwMode="auto">
          <a:xfrm>
            <a:off x="577147" y="764704"/>
            <a:ext cx="84963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Health consciousness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Education level</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imported goods and services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work, leisure, career and retirement</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product quality and customer service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saving and investing</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Lifestyles and population growth rate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Buying habits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Religion and beliefs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“green” or ecological products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9E5E8219-1FBB-41DC-89CB-EC258076C53E}"/>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Social Factors</a:t>
            </a:r>
          </a:p>
        </p:txBody>
      </p:sp>
      <p:sp>
        <p:nvSpPr>
          <p:cNvPr id="2" name="Footer Placeholder 1">
            <a:extLst>
              <a:ext uri="{FF2B5EF4-FFF2-40B4-BE49-F238E27FC236}">
                <a16:creationId xmlns:a16="http://schemas.microsoft.com/office/drawing/2014/main" id="{B29D5682-637F-7872-DF79-50046887E1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2000"/>
                                        <p:tgtEl>
                                          <p:spTgt spid="9"/>
                                        </p:tgtEl>
                                      </p:cBhvr>
                                    </p:animEffect>
                                    <p:anim calcmode="lin" valueType="num">
                                      <p:cBhvr>
                                        <p:cTn id="15" dur="2000" fill="hold"/>
                                        <p:tgtEl>
                                          <p:spTgt spid="9"/>
                                        </p:tgtEl>
                                        <p:attrNameLst>
                                          <p:attrName>ppt_x</p:attrName>
                                        </p:attrNameLst>
                                      </p:cBhvr>
                                      <p:tavLst>
                                        <p:tav tm="0">
                                          <p:val>
                                            <p:strVal val="#ppt_x"/>
                                          </p:val>
                                        </p:tav>
                                        <p:tav tm="100000">
                                          <p:val>
                                            <p:strVal val="#ppt_x"/>
                                          </p:val>
                                        </p:tav>
                                      </p:tavLst>
                                    </p:anim>
                                    <p:anim calcmode="lin" valueType="num">
                                      <p:cBhvr>
                                        <p:cTn id="16"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7" name="Picture 2">
            <a:extLst>
              <a:ext uri="{FF2B5EF4-FFF2-40B4-BE49-F238E27FC236}">
                <a16:creationId xmlns:a16="http://schemas.microsoft.com/office/drawing/2014/main" id="{A87150B3-2519-4F21-AE75-955B2D570A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16080" y="1412776"/>
            <a:ext cx="5240338" cy="431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873D9DBB-8E6B-40C1-A24E-894E4DCC5179}"/>
              </a:ext>
            </a:extLst>
          </p:cNvPr>
          <p:cNvSpPr txBox="1">
            <a:spLocks noChangeArrowheads="1"/>
          </p:cNvSpPr>
          <p:nvPr/>
        </p:nvSpPr>
        <p:spPr bwMode="auto">
          <a:xfrm>
            <a:off x="695400" y="896938"/>
            <a:ext cx="6768752"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Basic infrastructure level</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Rate of technological change</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Spending on research &amp; development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Technology incentives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Legislation regarding technology</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Technology level in your industry</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Communication infrastructure</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Access to latest technology</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Internet infrastructure and penetration</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BDA43619-899B-4015-86A6-463BD8A3669A}"/>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srgbClr val="1F497D">
                    <a:lumMod val="75000"/>
                  </a:srgbClr>
                </a:solidFill>
                <a:effectLst/>
                <a:uLnTx/>
                <a:uFillTx/>
                <a:latin typeface="Myriad Pro"/>
                <a:ea typeface="+mj-ea"/>
                <a:cs typeface="+mj-cs"/>
              </a:rPr>
              <a:t>Technological Factors</a:t>
            </a:r>
          </a:p>
        </p:txBody>
      </p:sp>
      <p:sp>
        <p:nvSpPr>
          <p:cNvPr id="2" name="Footer Placeholder 1">
            <a:extLst>
              <a:ext uri="{FF2B5EF4-FFF2-40B4-BE49-F238E27FC236}">
                <a16:creationId xmlns:a16="http://schemas.microsoft.com/office/drawing/2014/main" id="{A9E8EE83-EE1C-8DC1-E293-DF4FF9B19C6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1987"/>
                                        </p:tgtEl>
                                        <p:attrNameLst>
                                          <p:attrName>style.visibility</p:attrName>
                                        </p:attrNameLst>
                                      </p:cBhvr>
                                      <p:to>
                                        <p:strVal val="visible"/>
                                      </p:to>
                                    </p:set>
                                    <p:animEffect transition="in" filter="fade">
                                      <p:cBhvr>
                                        <p:cTn id="14" dur="2000"/>
                                        <p:tgtEl>
                                          <p:spTgt spid="41987"/>
                                        </p:tgtEl>
                                      </p:cBhvr>
                                    </p:animEffect>
                                    <p:anim calcmode="lin" valueType="num">
                                      <p:cBhvr>
                                        <p:cTn id="15" dur="2000" fill="hold"/>
                                        <p:tgtEl>
                                          <p:spTgt spid="41987"/>
                                        </p:tgtEl>
                                        <p:attrNameLst>
                                          <p:attrName>ppt_x</p:attrName>
                                        </p:attrNameLst>
                                      </p:cBhvr>
                                      <p:tavLst>
                                        <p:tav tm="0">
                                          <p:val>
                                            <p:strVal val="#ppt_x"/>
                                          </p:val>
                                        </p:tav>
                                        <p:tav tm="100000">
                                          <p:val>
                                            <p:strVal val="#ppt_x"/>
                                          </p:val>
                                        </p:tav>
                                      </p:tavLst>
                                    </p:anim>
                                    <p:anim calcmode="lin" valueType="num">
                                      <p:cBhvr>
                                        <p:cTn id="16" dur="2000" fill="hold"/>
                                        <p:tgtEl>
                                          <p:spTgt spid="419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Picture 1">
            <a:extLst>
              <a:ext uri="{FF2B5EF4-FFF2-40B4-BE49-F238E27FC236}">
                <a16:creationId xmlns:a16="http://schemas.microsoft.com/office/drawing/2014/main" id="{4506DE18-E86E-4650-A3E7-305F9AA882C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92144" y="1215720"/>
            <a:ext cx="4655987" cy="431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3D08262B-00EC-4D33-A8EE-C594EDD071A8}"/>
              </a:ext>
            </a:extLst>
          </p:cNvPr>
          <p:cNvSpPr txBox="1">
            <a:spLocks noChangeArrowheads="1"/>
          </p:cNvSpPr>
          <p:nvPr/>
        </p:nvSpPr>
        <p:spPr bwMode="auto">
          <a:xfrm>
            <a:off x="659397" y="961271"/>
            <a:ext cx="8712968"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Weather</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Climate change</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Laws regulating environment pollution</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Air and water pollution</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Recycling</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Waste management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Endangered species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“green” or ecological products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and support for renewable energy</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9E48BA4D-6CC5-4C60-980F-097F528C4BE6}"/>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Environmental Factors</a:t>
            </a:r>
          </a:p>
        </p:txBody>
      </p:sp>
      <p:sp>
        <p:nvSpPr>
          <p:cNvPr id="2" name="Footer Placeholder 1">
            <a:extLst>
              <a:ext uri="{FF2B5EF4-FFF2-40B4-BE49-F238E27FC236}">
                <a16:creationId xmlns:a16="http://schemas.microsoft.com/office/drawing/2014/main" id="{50755D8C-9743-C301-4E7A-429C0EBD34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4035"/>
                                        </p:tgtEl>
                                        <p:attrNameLst>
                                          <p:attrName>style.visibility</p:attrName>
                                        </p:attrNameLst>
                                      </p:cBhvr>
                                      <p:to>
                                        <p:strVal val="visible"/>
                                      </p:to>
                                    </p:set>
                                    <p:animEffect transition="in" filter="fade">
                                      <p:cBhvr>
                                        <p:cTn id="14" dur="2000"/>
                                        <p:tgtEl>
                                          <p:spTgt spid="44035"/>
                                        </p:tgtEl>
                                      </p:cBhvr>
                                    </p:animEffect>
                                    <p:anim calcmode="lin" valueType="num">
                                      <p:cBhvr>
                                        <p:cTn id="15" dur="2000" fill="hold"/>
                                        <p:tgtEl>
                                          <p:spTgt spid="44035"/>
                                        </p:tgtEl>
                                        <p:attrNameLst>
                                          <p:attrName>ppt_x</p:attrName>
                                        </p:attrNameLst>
                                      </p:cBhvr>
                                      <p:tavLst>
                                        <p:tav tm="0">
                                          <p:val>
                                            <p:strVal val="#ppt_x"/>
                                          </p:val>
                                        </p:tav>
                                        <p:tav tm="100000">
                                          <p:val>
                                            <p:strVal val="#ppt_x"/>
                                          </p:val>
                                        </p:tav>
                                      </p:tavLst>
                                    </p:anim>
                                    <p:anim calcmode="lin" valueType="num">
                                      <p:cBhvr>
                                        <p:cTn id="16" dur="2000" fill="hold"/>
                                        <p:tgtEl>
                                          <p:spTgt spid="440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2">
            <a:extLst>
              <a:ext uri="{FF2B5EF4-FFF2-40B4-BE49-F238E27FC236}">
                <a16:creationId xmlns:a16="http://schemas.microsoft.com/office/drawing/2014/main" id="{6ABDD663-CD18-46B6-A989-36037C48C34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25503" y="2276872"/>
            <a:ext cx="4728081" cy="3251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C5920E70-DF9F-4426-BF45-586E085A3A61}"/>
              </a:ext>
            </a:extLst>
          </p:cNvPr>
          <p:cNvSpPr txBox="1">
            <a:spLocks noChangeArrowheads="1"/>
          </p:cNvSpPr>
          <p:nvPr/>
        </p:nvSpPr>
        <p:spPr bwMode="auto">
          <a:xfrm>
            <a:off x="551384" y="1226391"/>
            <a:ext cx="792088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Discrimination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Copyright, patents / Intellectual property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Consumer protection and e-commerce</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Employment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Health and safety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Data Protection</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Environmental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Education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F826C9F6-BFEB-4E68-B69E-AAA2D1BC22F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Legal Factors</a:t>
            </a:r>
          </a:p>
        </p:txBody>
      </p:sp>
      <p:sp>
        <p:nvSpPr>
          <p:cNvPr id="2" name="Footer Placeholder 1">
            <a:extLst>
              <a:ext uri="{FF2B5EF4-FFF2-40B4-BE49-F238E27FC236}">
                <a16:creationId xmlns:a16="http://schemas.microsoft.com/office/drawing/2014/main" id="{AFA6603E-8666-A27C-8DDC-8A43951686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6084"/>
                                        </p:tgtEl>
                                        <p:attrNameLst>
                                          <p:attrName>style.visibility</p:attrName>
                                        </p:attrNameLst>
                                      </p:cBhvr>
                                      <p:to>
                                        <p:strVal val="visible"/>
                                      </p:to>
                                    </p:set>
                                    <p:animEffect transition="in" filter="fade">
                                      <p:cBhvr>
                                        <p:cTn id="14" dur="2000"/>
                                        <p:tgtEl>
                                          <p:spTgt spid="46084"/>
                                        </p:tgtEl>
                                      </p:cBhvr>
                                    </p:animEffect>
                                    <p:anim calcmode="lin" valueType="num">
                                      <p:cBhvr>
                                        <p:cTn id="15" dur="2000" fill="hold"/>
                                        <p:tgtEl>
                                          <p:spTgt spid="46084"/>
                                        </p:tgtEl>
                                        <p:attrNameLst>
                                          <p:attrName>ppt_x</p:attrName>
                                        </p:attrNameLst>
                                      </p:cBhvr>
                                      <p:tavLst>
                                        <p:tav tm="0">
                                          <p:val>
                                            <p:strVal val="#ppt_x"/>
                                          </p:val>
                                        </p:tav>
                                        <p:tav tm="100000">
                                          <p:val>
                                            <p:strVal val="#ppt_x"/>
                                          </p:val>
                                        </p:tav>
                                      </p:tavLst>
                                    </p:anim>
                                    <p:anim calcmode="lin" valueType="num">
                                      <p:cBhvr>
                                        <p:cTn id="16" dur="2000" fill="hold"/>
                                        <p:tgtEl>
                                          <p:spTgt spid="460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5A857480-D65A-41D7-8843-B7C18A7BC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23792" y="1988840"/>
            <a:ext cx="4752528" cy="3701426"/>
          </a:xfrm>
          <a:prstGeom prst="rect">
            <a:avLst/>
          </a:prstGeom>
        </p:spPr>
      </p:pic>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551384" y="1413321"/>
            <a:ext cx="11377613" cy="4031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30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Gathering information is just a first important step in doing PEST/PESTEL analysis. Once it is done, the information has to be evaluated. </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3000" b="0" i="0" u="none" strike="noStrike" kern="1200" cap="none" spc="0" normalizeH="0" baseline="0" noProof="0" dirty="0">
              <a:ln>
                <a:noFill/>
              </a:ln>
              <a:solidFill>
                <a:schemeClr val="tx1"/>
              </a:solidFill>
              <a:effectLst/>
              <a:uLnTx/>
              <a:uFillTx/>
              <a:latin typeface="+mj-lt"/>
              <a:ea typeface="+mn-ea"/>
              <a:cs typeface="Arial" panose="020B0604020202020204" pitchFamily="34" charset="0"/>
            </a:endParaRP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3000" b="0" i="0" u="none" strike="noStrike" kern="1200" cap="none" spc="0" normalizeH="0" baseline="0" noProof="0" dirty="0">
              <a:ln>
                <a:noFill/>
              </a:ln>
              <a:solidFill>
                <a:schemeClr val="tx1"/>
              </a:solidFill>
              <a:effectLst/>
              <a:uLnTx/>
              <a:uFillTx/>
              <a:latin typeface="+mj-lt"/>
              <a:ea typeface="+mn-ea"/>
              <a:cs typeface="Arial" panose="020B0604020202020204" pitchFamily="34" charset="0"/>
            </a:endParaRP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30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It is essential to identify which PEST/PESTEL factors represent the opportunities or threats for the organisation.</a:t>
            </a: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srgbClr val="1F497D">
                    <a:lumMod val="75000"/>
                  </a:srgbClr>
                </a:solidFill>
                <a:effectLst/>
                <a:uLnTx/>
                <a:uFillTx/>
                <a:latin typeface="Myriad Pro"/>
                <a:ea typeface="+mj-ea"/>
                <a:cs typeface="+mj-cs"/>
              </a:rPr>
              <a:t>Step 2: Identifying Opportunities and Threats</a:t>
            </a:r>
          </a:p>
        </p:txBody>
      </p:sp>
      <p:sp>
        <p:nvSpPr>
          <p:cNvPr id="2" name="Footer Placeholder 1">
            <a:extLst>
              <a:ext uri="{FF2B5EF4-FFF2-40B4-BE49-F238E27FC236}">
                <a16:creationId xmlns:a16="http://schemas.microsoft.com/office/drawing/2014/main" id="{79FCAE49-0FC4-28AA-312B-09B095A3E3C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8131"/>
                                        </p:tgtEl>
                                        <p:attrNameLst>
                                          <p:attrName>style.visibility</p:attrName>
                                        </p:attrNameLst>
                                      </p:cBhvr>
                                      <p:to>
                                        <p:strVal val="visible"/>
                                      </p:to>
                                    </p:set>
                                    <p:anim calcmode="lin" valueType="num">
                                      <p:cBhvr>
                                        <p:cTn id="7" dur="2000" fill="hold"/>
                                        <p:tgtEl>
                                          <p:spTgt spid="48131"/>
                                        </p:tgtEl>
                                        <p:attrNameLst>
                                          <p:attrName>ppt_w</p:attrName>
                                        </p:attrNameLst>
                                      </p:cBhvr>
                                      <p:tavLst>
                                        <p:tav tm="0">
                                          <p:val>
                                            <p:fltVal val="0"/>
                                          </p:val>
                                        </p:tav>
                                        <p:tav tm="100000">
                                          <p:val>
                                            <p:strVal val="#ppt_w"/>
                                          </p:val>
                                        </p:tav>
                                      </p:tavLst>
                                    </p:anim>
                                    <p:anim calcmode="lin" valueType="num">
                                      <p:cBhvr>
                                        <p:cTn id="8" dur="2000" fill="hold"/>
                                        <p:tgtEl>
                                          <p:spTgt spid="48131"/>
                                        </p:tgtEl>
                                        <p:attrNameLst>
                                          <p:attrName>ppt_h</p:attrName>
                                        </p:attrNameLst>
                                      </p:cBhvr>
                                      <p:tavLst>
                                        <p:tav tm="0">
                                          <p:val>
                                            <p:fltVal val="0"/>
                                          </p:val>
                                        </p:tav>
                                        <p:tav tm="100000">
                                          <p:val>
                                            <p:strVal val="#ppt_h"/>
                                          </p:val>
                                        </p:tav>
                                      </p:tavLst>
                                    </p:anim>
                                    <p:anim calcmode="lin" valueType="num">
                                      <p:cBhvr>
                                        <p:cTn id="9" dur="2000" fill="hold"/>
                                        <p:tgtEl>
                                          <p:spTgt spid="48131"/>
                                        </p:tgtEl>
                                        <p:attrNameLst>
                                          <p:attrName>style.rotation</p:attrName>
                                        </p:attrNameLst>
                                      </p:cBhvr>
                                      <p:tavLst>
                                        <p:tav tm="0">
                                          <p:val>
                                            <p:fltVal val="90"/>
                                          </p:val>
                                        </p:tav>
                                        <p:tav tm="100000">
                                          <p:val>
                                            <p:fltVal val="0"/>
                                          </p:val>
                                        </p:tav>
                                      </p:tavLst>
                                    </p:anim>
                                    <p:animEffect transition="in" filter="fade">
                                      <p:cBhvr>
                                        <p:cTn id="10" dur="2000"/>
                                        <p:tgtEl>
                                          <p:spTgt spid="48131"/>
                                        </p:tgtEl>
                                      </p:cBhvr>
                                    </p:animEffect>
                                  </p:childTnLst>
                                </p:cTn>
                              </p:par>
                              <p:par>
                                <p:cTn id="11" presetID="53" presetClass="entr" presetSubtype="16"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263003" y="1052736"/>
            <a:ext cx="11377613"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R="0" lvl="0" algn="just" defTabSz="914400" rtl="0" eaLnBrk="1" fontAlgn="base" latinLnBrk="0" hangingPunct="1">
              <a:lnSpc>
                <a:spcPct val="100000"/>
              </a:lnSpc>
              <a:spcBef>
                <a:spcPct val="20000"/>
              </a:spcBef>
              <a:spcAft>
                <a:spcPct val="0"/>
              </a:spcAft>
              <a:buClr>
                <a:srgbClr val="00B0F0"/>
              </a:buClr>
              <a:buSzPct val="100000"/>
              <a:buFont typeface="Arial" panose="020B0604020202020204" pitchFamily="34" charset="0"/>
              <a:buChar char="•"/>
              <a:tabLst/>
              <a:defRPr/>
            </a:pPr>
            <a:r>
              <a:rPr kumimoji="0" lang="en-GB" altLang="en-US" sz="2600" b="1"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Key drivers for change</a:t>
            </a: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 are the environmental factors likely to have a high impact on industries and sectors, and the success or failure of strategies within them.</a:t>
            </a:r>
          </a:p>
          <a:p>
            <a:pPr marR="0" lvl="0" algn="just" defTabSz="914400" rtl="0" eaLnBrk="1" fontAlgn="base" latinLnBrk="0" hangingPunct="1">
              <a:lnSpc>
                <a:spcPct val="100000"/>
              </a:lnSpc>
              <a:spcBef>
                <a:spcPct val="20000"/>
              </a:spcBef>
              <a:spcAft>
                <a:spcPct val="0"/>
              </a:spcAft>
              <a:buClr>
                <a:srgbClr val="00B0F0"/>
              </a:buClr>
              <a:buSzPct val="100000"/>
              <a:buFont typeface="Arial" panose="020B0604020202020204" pitchFamily="34" charset="0"/>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Key drivers translate macro-environmental factors to the level of the specific industry or sector.</a:t>
            </a:r>
          </a:p>
          <a:p>
            <a:pPr marR="0" lvl="0" algn="just" defTabSz="914400" rtl="0" eaLnBrk="1" fontAlgn="base" latinLnBrk="0" hangingPunct="1">
              <a:lnSpc>
                <a:spcPct val="100000"/>
              </a:lnSpc>
              <a:spcBef>
                <a:spcPct val="20000"/>
              </a:spcBef>
              <a:spcAft>
                <a:spcPct val="0"/>
              </a:spcAft>
              <a:buClr>
                <a:srgbClr val="00B0F0"/>
              </a:buClr>
              <a:buSzPct val="100000"/>
              <a:buFont typeface="Arial" panose="020B0604020202020204" pitchFamily="34" charset="0"/>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Without a clear sense of the key drivers for change, managers will not be able to take the strategic decisions that allow for effective responses to environmental changes.</a:t>
            </a:r>
          </a:p>
          <a:p>
            <a:pPr marR="0" lvl="0" algn="just" defTabSz="914400" rtl="0" eaLnBrk="1" fontAlgn="base" latinLnBrk="0" hangingPunct="1">
              <a:lnSpc>
                <a:spcPct val="100000"/>
              </a:lnSpc>
              <a:spcBef>
                <a:spcPct val="20000"/>
              </a:spcBef>
              <a:spcAft>
                <a:spcPct val="0"/>
              </a:spcAft>
              <a:buClr>
                <a:srgbClr val="00B0F0"/>
              </a:buClr>
              <a:buSzPct val="100000"/>
              <a:buFont typeface="Arial" panose="020B0604020202020204" pitchFamily="34" charset="0"/>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It is important that an organisation’s strategists consider each of the key drivers for change, looking to minimise threats and, where possible, seize opportunities.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srgbClr val="1F497D">
                    <a:lumMod val="75000"/>
                  </a:srgbClr>
                </a:solidFill>
                <a:effectLst/>
                <a:uLnTx/>
                <a:uFillTx/>
                <a:latin typeface="Myriad Pro"/>
                <a:ea typeface="+mj-ea"/>
                <a:cs typeface="+mj-cs"/>
              </a:rPr>
              <a:t>Key Drivers for Change</a:t>
            </a:r>
          </a:p>
        </p:txBody>
      </p:sp>
      <p:sp>
        <p:nvSpPr>
          <p:cNvPr id="2" name="Footer Placeholder 1">
            <a:extLst>
              <a:ext uri="{FF2B5EF4-FFF2-40B4-BE49-F238E27FC236}">
                <a16:creationId xmlns:a16="http://schemas.microsoft.com/office/drawing/2014/main" id="{48629D10-1E7F-6E8D-685D-5CA9329BBDA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2688187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fade">
                                      <p:cBhvr>
                                        <p:cTn id="7" dur="1750"/>
                                        <p:tgtEl>
                                          <p:spTgt spid="48131">
                                            <p:txEl>
                                              <p:pRg st="0" end="0"/>
                                            </p:txEl>
                                          </p:spTgt>
                                        </p:tgtEl>
                                      </p:cBhvr>
                                    </p:animEffect>
                                    <p:anim calcmode="lin" valueType="num">
                                      <p:cBhvr>
                                        <p:cTn id="8" dur="1750" fill="hold"/>
                                        <p:tgtEl>
                                          <p:spTgt spid="48131">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4813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Effect transition="in" filter="fade">
                                      <p:cBhvr>
                                        <p:cTn id="13" dur="1750"/>
                                        <p:tgtEl>
                                          <p:spTgt spid="48131">
                                            <p:txEl>
                                              <p:pRg st="1" end="1"/>
                                            </p:txEl>
                                          </p:spTgt>
                                        </p:tgtEl>
                                      </p:cBhvr>
                                    </p:animEffect>
                                    <p:anim calcmode="lin" valueType="num">
                                      <p:cBhvr>
                                        <p:cTn id="14" dur="1750" fill="hold"/>
                                        <p:tgtEl>
                                          <p:spTgt spid="48131">
                                            <p:txEl>
                                              <p:pRg st="1" end="1"/>
                                            </p:txEl>
                                          </p:spTgt>
                                        </p:tgtEl>
                                        <p:attrNameLst>
                                          <p:attrName>ppt_x</p:attrName>
                                        </p:attrNameLst>
                                      </p:cBhvr>
                                      <p:tavLst>
                                        <p:tav tm="0">
                                          <p:val>
                                            <p:strVal val="#ppt_x"/>
                                          </p:val>
                                        </p:tav>
                                        <p:tav tm="100000">
                                          <p:val>
                                            <p:strVal val="#ppt_x"/>
                                          </p:val>
                                        </p:tav>
                                      </p:tavLst>
                                    </p:anim>
                                    <p:anim calcmode="lin" valueType="num">
                                      <p:cBhvr>
                                        <p:cTn id="15" dur="1750" fill="hold"/>
                                        <p:tgtEl>
                                          <p:spTgt spid="48131">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0"/>
                                  </p:stCondLst>
                                  <p:childTnLst>
                                    <p:set>
                                      <p:cBhvr>
                                        <p:cTn id="18" dur="1" fill="hold">
                                          <p:stCondLst>
                                            <p:cond delay="0"/>
                                          </p:stCondLst>
                                        </p:cTn>
                                        <p:tgtEl>
                                          <p:spTgt spid="48131">
                                            <p:txEl>
                                              <p:pRg st="2" end="2"/>
                                            </p:txEl>
                                          </p:spTgt>
                                        </p:tgtEl>
                                        <p:attrNameLst>
                                          <p:attrName>style.visibility</p:attrName>
                                        </p:attrNameLst>
                                      </p:cBhvr>
                                      <p:to>
                                        <p:strVal val="visible"/>
                                      </p:to>
                                    </p:set>
                                    <p:animEffect transition="in" filter="fade">
                                      <p:cBhvr>
                                        <p:cTn id="19" dur="1750"/>
                                        <p:tgtEl>
                                          <p:spTgt spid="48131">
                                            <p:txEl>
                                              <p:pRg st="2" end="2"/>
                                            </p:txEl>
                                          </p:spTgt>
                                        </p:tgtEl>
                                      </p:cBhvr>
                                    </p:animEffect>
                                    <p:anim calcmode="lin" valueType="num">
                                      <p:cBhvr>
                                        <p:cTn id="20" dur="1750" fill="hold"/>
                                        <p:tgtEl>
                                          <p:spTgt spid="48131">
                                            <p:txEl>
                                              <p:pRg st="2" end="2"/>
                                            </p:txEl>
                                          </p:spTgt>
                                        </p:tgtEl>
                                        <p:attrNameLst>
                                          <p:attrName>ppt_x</p:attrName>
                                        </p:attrNameLst>
                                      </p:cBhvr>
                                      <p:tavLst>
                                        <p:tav tm="0">
                                          <p:val>
                                            <p:strVal val="#ppt_x"/>
                                          </p:val>
                                        </p:tav>
                                        <p:tav tm="100000">
                                          <p:val>
                                            <p:strVal val="#ppt_x"/>
                                          </p:val>
                                        </p:tav>
                                      </p:tavLst>
                                    </p:anim>
                                    <p:anim calcmode="lin" valueType="num">
                                      <p:cBhvr>
                                        <p:cTn id="21" dur="1750" fill="hold"/>
                                        <p:tgtEl>
                                          <p:spTgt spid="48131">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nodeType="afterEffect">
                                  <p:stCondLst>
                                    <p:cond delay="0"/>
                                  </p:stCondLst>
                                  <p:childTnLst>
                                    <p:set>
                                      <p:cBhvr>
                                        <p:cTn id="24" dur="1" fill="hold">
                                          <p:stCondLst>
                                            <p:cond delay="0"/>
                                          </p:stCondLst>
                                        </p:cTn>
                                        <p:tgtEl>
                                          <p:spTgt spid="48131">
                                            <p:txEl>
                                              <p:pRg st="3" end="3"/>
                                            </p:txEl>
                                          </p:spTgt>
                                        </p:tgtEl>
                                        <p:attrNameLst>
                                          <p:attrName>style.visibility</p:attrName>
                                        </p:attrNameLst>
                                      </p:cBhvr>
                                      <p:to>
                                        <p:strVal val="visible"/>
                                      </p:to>
                                    </p:set>
                                    <p:animEffect transition="in" filter="fade">
                                      <p:cBhvr>
                                        <p:cTn id="25" dur="1750"/>
                                        <p:tgtEl>
                                          <p:spTgt spid="48131">
                                            <p:txEl>
                                              <p:pRg st="3" end="3"/>
                                            </p:txEl>
                                          </p:spTgt>
                                        </p:tgtEl>
                                      </p:cBhvr>
                                    </p:animEffect>
                                    <p:anim calcmode="lin" valueType="num">
                                      <p:cBhvr>
                                        <p:cTn id="26" dur="1750" fill="hold"/>
                                        <p:tgtEl>
                                          <p:spTgt spid="48131">
                                            <p:txEl>
                                              <p:pRg st="3" end="3"/>
                                            </p:txEl>
                                          </p:spTgt>
                                        </p:tgtEl>
                                        <p:attrNameLst>
                                          <p:attrName>ppt_x</p:attrName>
                                        </p:attrNameLst>
                                      </p:cBhvr>
                                      <p:tavLst>
                                        <p:tav tm="0">
                                          <p:val>
                                            <p:strVal val="#ppt_x"/>
                                          </p:val>
                                        </p:tav>
                                        <p:tav tm="100000">
                                          <p:val>
                                            <p:strVal val="#ppt_x"/>
                                          </p:val>
                                        </p:tav>
                                      </p:tavLst>
                                    </p:anim>
                                    <p:anim calcmode="lin" valueType="num">
                                      <p:cBhvr>
                                        <p:cTn id="27" dur="1750" fill="hold"/>
                                        <p:tgtEl>
                                          <p:spTgt spid="4813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5673C-5807-5EAD-A4A9-E231C5A096DC}"/>
              </a:ext>
            </a:extLst>
          </p:cNvPr>
          <p:cNvSpPr>
            <a:spLocks noGrp="1"/>
          </p:cNvSpPr>
          <p:nvPr>
            <p:ph type="title"/>
          </p:nvPr>
        </p:nvSpPr>
        <p:spPr>
          <a:solidFill>
            <a:srgbClr val="FFC000"/>
          </a:solidFill>
        </p:spPr>
        <p:txBody>
          <a:bodyPr/>
          <a:lstStyle/>
          <a:p>
            <a:r>
              <a:rPr lang="en-US" sz="4000" dirty="0"/>
              <a:t>Activity – Business Development Proposal (BDP)</a:t>
            </a:r>
            <a:endParaRPr lang="en-GB" sz="4000" dirty="0"/>
          </a:p>
        </p:txBody>
      </p:sp>
      <p:sp>
        <p:nvSpPr>
          <p:cNvPr id="3" name="Content Placeholder 2">
            <a:extLst>
              <a:ext uri="{FF2B5EF4-FFF2-40B4-BE49-F238E27FC236}">
                <a16:creationId xmlns:a16="http://schemas.microsoft.com/office/drawing/2014/main" id="{F5488FB3-46D1-F3B1-6452-AC1D6B36CA5A}"/>
              </a:ext>
            </a:extLst>
          </p:cNvPr>
          <p:cNvSpPr>
            <a:spLocks noGrp="1"/>
          </p:cNvSpPr>
          <p:nvPr>
            <p:ph idx="1"/>
          </p:nvPr>
        </p:nvSpPr>
        <p:spPr/>
        <p:txBody>
          <a:bodyPr/>
          <a:lstStyle/>
          <a:p>
            <a:pPr marL="0" indent="0">
              <a:buNone/>
            </a:pPr>
            <a:r>
              <a:rPr lang="en-GB" sz="2400" b="1" dirty="0"/>
              <a:t>Introduction</a:t>
            </a:r>
          </a:p>
          <a:p>
            <a:pPr lvl="0"/>
            <a:r>
              <a:rPr lang="en-GB" sz="2400" dirty="0"/>
              <a:t>What this is: This activity introduces students to the Business Development Proposal module, which requires them to identify a business opportunity and develop a comprehensive plan to capture it.</a:t>
            </a:r>
          </a:p>
          <a:p>
            <a:r>
              <a:rPr lang="en-GB" sz="2400" dirty="0"/>
              <a:t>Purpose: attempt to identify a market need that has not been fully met.</a:t>
            </a:r>
          </a:p>
          <a:p>
            <a:r>
              <a:rPr lang="en-GB" sz="2400" dirty="0"/>
              <a:t>How to do this: Different tasks are to be done every week.</a:t>
            </a:r>
          </a:p>
          <a:p>
            <a:r>
              <a:rPr lang="en-US" sz="2400" b="1" dirty="0"/>
              <a:t>Some examples</a:t>
            </a:r>
            <a:r>
              <a:rPr lang="en-US" sz="2400" dirty="0"/>
              <a:t>: </a:t>
            </a:r>
            <a:r>
              <a:rPr lang="en-US" sz="2400" dirty="0">
                <a:hlinkClick r:id="rId2"/>
              </a:rPr>
              <a:t>https://www.shopify.com/uk/blog/innovative-products</a:t>
            </a:r>
            <a:r>
              <a:rPr lang="en-US" sz="2400" dirty="0"/>
              <a:t> </a:t>
            </a:r>
          </a:p>
        </p:txBody>
      </p:sp>
    </p:spTree>
    <p:extLst>
      <p:ext uri="{BB962C8B-B14F-4D97-AF65-F5344CB8AC3E}">
        <p14:creationId xmlns:p14="http://schemas.microsoft.com/office/powerpoint/2010/main" val="3919017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15DDF-F442-69BD-B8D4-10FE1C05C5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655207-0094-4564-A019-39097733E6C6}"/>
              </a:ext>
            </a:extLst>
          </p:cNvPr>
          <p:cNvSpPr>
            <a:spLocks noGrp="1"/>
          </p:cNvSpPr>
          <p:nvPr>
            <p:ph type="title"/>
          </p:nvPr>
        </p:nvSpPr>
        <p:spPr>
          <a:solidFill>
            <a:srgbClr val="FFC000"/>
          </a:solidFill>
        </p:spPr>
        <p:txBody>
          <a:bodyPr/>
          <a:lstStyle/>
          <a:p>
            <a:r>
              <a:rPr lang="en-US" sz="4000" dirty="0"/>
              <a:t>Activity – Business Development Proposal (BDP)</a:t>
            </a:r>
            <a:endParaRPr lang="en-GB" sz="4000" dirty="0"/>
          </a:p>
        </p:txBody>
      </p:sp>
      <p:sp>
        <p:nvSpPr>
          <p:cNvPr id="3" name="Content Placeholder 2">
            <a:extLst>
              <a:ext uri="{FF2B5EF4-FFF2-40B4-BE49-F238E27FC236}">
                <a16:creationId xmlns:a16="http://schemas.microsoft.com/office/drawing/2014/main" id="{25E0902C-E959-4549-6A3B-FDC995162613}"/>
              </a:ext>
            </a:extLst>
          </p:cNvPr>
          <p:cNvSpPr>
            <a:spLocks noGrp="1"/>
          </p:cNvSpPr>
          <p:nvPr>
            <p:ph idx="1"/>
          </p:nvPr>
        </p:nvSpPr>
        <p:spPr/>
        <p:txBody>
          <a:bodyPr/>
          <a:lstStyle/>
          <a:p>
            <a:pPr marL="0" indent="0">
              <a:buNone/>
            </a:pPr>
            <a:r>
              <a:rPr lang="en-US" sz="2400" b="1" dirty="0"/>
              <a:t>Requirements:</a:t>
            </a:r>
          </a:p>
          <a:p>
            <a:pPr lvl="0"/>
            <a:r>
              <a:rPr lang="en-GB" sz="2400" dirty="0"/>
              <a:t>Group of 3 to 4 students. Time: 20 minutes.</a:t>
            </a:r>
          </a:p>
          <a:p>
            <a:pPr lvl="0"/>
            <a:r>
              <a:rPr lang="en-GB" sz="2400" dirty="0"/>
              <a:t>Collect and </a:t>
            </a:r>
            <a:r>
              <a:rPr lang="en-GB" sz="2400" dirty="0" err="1"/>
              <a:t>analyze</a:t>
            </a:r>
            <a:r>
              <a:rPr lang="en-GB" sz="2400" dirty="0"/>
              <a:t> data to prove that this need has a large market. You are encouraged to use AI to complete this task.</a:t>
            </a:r>
          </a:p>
          <a:p>
            <a:pPr lvl="0"/>
            <a:r>
              <a:rPr lang="en-GB" sz="2400" dirty="0"/>
              <a:t>Note which theories or frameworks are most useful for completing this task.</a:t>
            </a:r>
          </a:p>
          <a:p>
            <a:pPr lvl="0"/>
            <a:r>
              <a:rPr lang="en-GB" sz="2400" dirty="0"/>
              <a:t>Record your answers and keep them for future activities.</a:t>
            </a:r>
          </a:p>
          <a:p>
            <a:pPr lvl="0"/>
            <a:r>
              <a:rPr lang="en-GB" sz="2400" dirty="0"/>
              <a:t>Your group may be required to present your findings to the class.</a:t>
            </a:r>
          </a:p>
          <a:p>
            <a:pPr lvl="0"/>
            <a:r>
              <a:rPr lang="en-GB" sz="2400" dirty="0"/>
              <a:t>If you cannot complete this activity in the class, please complete them as one of your independent study task.</a:t>
            </a:r>
          </a:p>
          <a:p>
            <a:endParaRPr lang="en-US" sz="2400" dirty="0"/>
          </a:p>
          <a:p>
            <a:endParaRPr lang="en-GB" sz="2400" dirty="0"/>
          </a:p>
        </p:txBody>
      </p:sp>
    </p:spTree>
    <p:extLst>
      <p:ext uri="{BB962C8B-B14F-4D97-AF65-F5344CB8AC3E}">
        <p14:creationId xmlns:p14="http://schemas.microsoft.com/office/powerpoint/2010/main" val="250065769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D7E89-62DA-1596-8449-04216C83D611}"/>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A68F7CBA-97AA-00E6-DE2D-783BA2FD2607}"/>
              </a:ext>
            </a:extLst>
          </p:cNvPr>
          <p:cNvSpPr>
            <a:spLocks noGrp="1"/>
          </p:cNvSpPr>
          <p:nvPr>
            <p:ph idx="1"/>
          </p:nvPr>
        </p:nvSpPr>
        <p:spPr/>
        <p:txBody>
          <a:bodyPr/>
          <a:lstStyle/>
          <a:p>
            <a:r>
              <a:rPr lang="en-GB" noProof="0" dirty="0">
                <a:latin typeface="Arial" panose="020B0604020202020204" pitchFamily="34" charset="0"/>
                <a:cs typeface="Arial" panose="020B0604020202020204" pitchFamily="34" charset="0"/>
              </a:rPr>
              <a:t>Today we have covered:</a:t>
            </a:r>
          </a:p>
        </p:txBody>
      </p:sp>
      <p:sp>
        <p:nvSpPr>
          <p:cNvPr id="6" name="Slide Number Placeholder 5">
            <a:extLst>
              <a:ext uri="{FF2B5EF4-FFF2-40B4-BE49-F238E27FC236}">
                <a16:creationId xmlns:a16="http://schemas.microsoft.com/office/drawing/2014/main" id="{B11ABDDE-7417-9B38-8983-085ED8E0DF39}"/>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28</a:t>
            </a:fld>
            <a:endParaRPr lang="en-GB" noProof="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28F4B47F-B351-26AB-C0A6-4FA17B0D3088}"/>
              </a:ext>
            </a:extLst>
          </p:cNvPr>
          <p:cNvSpPr txBox="1">
            <a:spLocks/>
          </p:cNvSpPr>
          <p:nvPr/>
        </p:nvSpPr>
        <p:spPr bwMode="auto">
          <a:xfrm>
            <a:off x="850900" y="1600201"/>
            <a:ext cx="10972800" cy="3505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457200"/>
            <a:endParaRPr lang="en-GB" dirty="0"/>
          </a:p>
          <a:p>
            <a:pPr marL="514350" indent="-457200"/>
            <a:r>
              <a:rPr lang="en-GB" dirty="0"/>
              <a:t>The strategic management Defining Strategy</a:t>
            </a:r>
          </a:p>
          <a:p>
            <a:pPr marL="514350" indent="-457200"/>
            <a:r>
              <a:rPr lang="en-GB" altLang="en-US" dirty="0"/>
              <a:t>The Three Core Areas of Strategic Management</a:t>
            </a:r>
          </a:p>
          <a:p>
            <a:pPr marL="514350" indent="-457200"/>
            <a:r>
              <a:rPr lang="en-GB" altLang="en-US" dirty="0"/>
              <a:t>The Macro Business Environment Scanning</a:t>
            </a:r>
          </a:p>
          <a:p>
            <a:pPr marL="514350" indent="-457200"/>
            <a:r>
              <a:rPr lang="en-GB" altLang="en-US" dirty="0"/>
              <a:t>PEST/PESTEL Analysis The Characteristics of Strategy</a:t>
            </a:r>
          </a:p>
          <a:p>
            <a:pPr marL="514350" indent="-457200"/>
            <a:r>
              <a:rPr lang="en-GB" altLang="en-US" dirty="0"/>
              <a:t>Key Drivers for Change</a:t>
            </a:r>
          </a:p>
          <a:p>
            <a:pPr marL="514350" indent="-457200"/>
            <a:endParaRPr lang="en-GB" dirty="0"/>
          </a:p>
          <a:p>
            <a:pPr marL="514350" indent="-457200"/>
            <a:endParaRPr lang="en-GB" dirty="0"/>
          </a:p>
          <a:p>
            <a:pPr marL="57150" indent="0">
              <a:buFont typeface="Arial" panose="020B0604020202020204" pitchFamily="34" charset="0"/>
              <a:buNone/>
            </a:pPr>
            <a:endParaRPr lang="en-GB" dirty="0"/>
          </a:p>
        </p:txBody>
      </p:sp>
    </p:spTree>
    <p:extLst>
      <p:ext uri="{BB962C8B-B14F-4D97-AF65-F5344CB8AC3E}">
        <p14:creationId xmlns:p14="http://schemas.microsoft.com/office/powerpoint/2010/main" val="19615072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B1CC7-F9AA-EB66-8BE2-4D2B684FC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5A69A5-96A9-4322-495F-62F08662F37B}"/>
              </a:ext>
            </a:extLst>
          </p:cNvPr>
          <p:cNvSpPr>
            <a:spLocks noGrp="1"/>
          </p:cNvSpPr>
          <p:nvPr>
            <p:ph type="title"/>
          </p:nvPr>
        </p:nvSpPr>
        <p:spPr>
          <a:xfrm>
            <a:off x="643555" y="425748"/>
            <a:ext cx="10972800" cy="706090"/>
          </a:xfrm>
        </p:spPr>
        <p:txBody>
          <a:bodyPr/>
          <a:lstStyle/>
          <a:p>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Independent study </a:t>
            </a:r>
            <a:b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Complete at least one task, prepare to make a 5-minute presentation next week</a:t>
            </a:r>
            <a:endParaRPr lang="en-GB" noProof="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2B606EC2-6345-F881-240E-0D6F925F794D}"/>
              </a:ext>
            </a:extLst>
          </p:cNvPr>
          <p:cNvSpPr>
            <a:spLocks noGrp="1"/>
          </p:cNvSpPr>
          <p:nvPr>
            <p:ph idx="1"/>
          </p:nvPr>
        </p:nvSpPr>
        <p:spPr>
          <a:xfrm>
            <a:off x="185526" y="1470484"/>
            <a:ext cx="12017828" cy="3917032"/>
          </a:xfrm>
        </p:spPr>
        <p:txBody>
          <a:bodyPr/>
          <a:lstStyle/>
          <a:p>
            <a:pPr marL="0" indent="0">
              <a:buNone/>
            </a:pPr>
            <a:r>
              <a:rPr lang="en-GB" sz="2000" b="1" dirty="0">
                <a:latin typeface="Arial" panose="020B0604020202020204" pitchFamily="34" charset="0"/>
                <a:cs typeface="Arial" panose="020B0604020202020204" pitchFamily="34" charset="0"/>
              </a:rPr>
              <a:t>Task 1: </a:t>
            </a:r>
            <a:r>
              <a:rPr lang="en-GB" sz="2000" dirty="0">
                <a:latin typeface="Arial" panose="020B0604020202020204" pitchFamily="34" charset="0"/>
                <a:cs typeface="Arial" panose="020B0604020202020204" pitchFamily="34" charset="0"/>
              </a:rPr>
              <a:t>Take a closer look at the “</a:t>
            </a:r>
            <a:r>
              <a:rPr lang="en-GB" sz="2000" dirty="0"/>
              <a:t>Comparative PESTLE Analysis between </a:t>
            </a:r>
            <a:r>
              <a:rPr lang="en-GB" sz="2000" b="1" dirty="0">
                <a:highlight>
                  <a:srgbClr val="FFFF00"/>
                </a:highlight>
              </a:rPr>
              <a:t>Mexico &amp; Norway</a:t>
            </a:r>
            <a:r>
              <a:rPr lang="en-GB" sz="2000" dirty="0"/>
              <a:t>” </a:t>
            </a:r>
            <a:r>
              <a:rPr lang="en-GB" sz="2000" dirty="0">
                <a:latin typeface="Arial" panose="020B0604020202020204" pitchFamily="34" charset="0"/>
                <a:cs typeface="Arial" panose="020B0604020202020204" pitchFamily="34" charset="0"/>
              </a:rPr>
              <a:t>(available on Moodle) </a:t>
            </a:r>
            <a:r>
              <a:rPr lang="en-GB" sz="2000" dirty="0"/>
              <a:t>and as Business Strategist make a suggestion  / recommendation how the Negatives elements in either of the country’s PESTEL analysis can potentially be converted into something positive.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Task 2:</a:t>
            </a:r>
            <a:r>
              <a:rPr lang="en-GB" sz="2000" dirty="0">
                <a:latin typeface="Arial" panose="020B0604020202020204" pitchFamily="34" charset="0"/>
                <a:cs typeface="Arial" panose="020B0604020202020204" pitchFamily="34" charset="0"/>
              </a:rPr>
              <a:t> Take a closer look at the “</a:t>
            </a:r>
            <a:r>
              <a:rPr lang="en-GB" sz="2000" dirty="0"/>
              <a:t>Comparative PEST Analysis between </a:t>
            </a:r>
            <a:r>
              <a:rPr lang="en-GB" sz="2000" b="1" dirty="0">
                <a:highlight>
                  <a:srgbClr val="FFFF00"/>
                </a:highlight>
              </a:rPr>
              <a:t>USA &amp; China </a:t>
            </a:r>
            <a:r>
              <a:rPr lang="en-GB" sz="2000" dirty="0"/>
              <a:t>(Sample)”.  As Business Strategist conduct PESTLE analysis between your country of </a:t>
            </a:r>
            <a:r>
              <a:rPr lang="en-GB" sz="2000" b="1" dirty="0">
                <a:highlight>
                  <a:srgbClr val="FFFF00"/>
                </a:highlight>
              </a:rPr>
              <a:t>origin and the UK</a:t>
            </a:r>
            <a:r>
              <a:rPr lang="en-GB" sz="2000" b="1" dirty="0"/>
              <a:t>. </a:t>
            </a:r>
            <a:r>
              <a:rPr lang="en-GB" sz="2000" dirty="0">
                <a:latin typeface="Arial" panose="020B0604020202020204" pitchFamily="34" charset="0"/>
                <a:cs typeface="Arial" panose="020B0604020202020204" pitchFamily="34" charset="0"/>
              </a:rPr>
              <a:t>(available on Moodle) and be prepared to present a 2-minute verbal summary of your thoughts.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Task 3: </a:t>
            </a:r>
            <a:r>
              <a:rPr lang="en-GB" sz="2000" dirty="0">
                <a:latin typeface="Arial" panose="020B0604020202020204" pitchFamily="34" charset="0"/>
                <a:cs typeface="Arial" panose="020B0604020202020204" pitchFamily="34" charset="0"/>
              </a:rPr>
              <a:t>Perform an external environment analysis on a selected company. Alternatively, examine a published external environment analysis.</a:t>
            </a:r>
          </a:p>
        </p:txBody>
      </p:sp>
      <p:sp>
        <p:nvSpPr>
          <p:cNvPr id="6" name="Slide Number Placeholder 5">
            <a:extLst>
              <a:ext uri="{FF2B5EF4-FFF2-40B4-BE49-F238E27FC236}">
                <a16:creationId xmlns:a16="http://schemas.microsoft.com/office/drawing/2014/main" id="{E5E4A7B3-9DD3-3A50-D8CA-CCF8439F2A89}"/>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29</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57294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A picture containing cake, motorcycle&#10;&#10;Description automatically generated">
            <a:extLst>
              <a:ext uri="{FF2B5EF4-FFF2-40B4-BE49-F238E27FC236}">
                <a16:creationId xmlns:a16="http://schemas.microsoft.com/office/drawing/2014/main" id="{59380C36-E201-47E7-B06D-1F424E82118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56240" y="533750"/>
            <a:ext cx="2641149" cy="1959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Rectangle 3">
            <a:extLst>
              <a:ext uri="{FF2B5EF4-FFF2-40B4-BE49-F238E27FC236}">
                <a16:creationId xmlns:a16="http://schemas.microsoft.com/office/drawing/2014/main" id="{5DAF896F-F887-4073-BA38-A20218CA19D3}"/>
              </a:ext>
            </a:extLst>
          </p:cNvPr>
          <p:cNvSpPr txBox="1">
            <a:spLocks noChangeArrowheads="1"/>
          </p:cNvSpPr>
          <p:nvPr/>
        </p:nvSpPr>
        <p:spPr bwMode="auto">
          <a:xfrm>
            <a:off x="119336" y="2492896"/>
            <a:ext cx="11760249" cy="252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b="1"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TASK</a:t>
            </a:r>
            <a:r>
              <a:rPr kumimoji="0" lang="en-GB" altLang="en-US" b="1" i="0" u="none" strike="noStrike" kern="1200" cap="none" spc="0" normalizeH="0" noProof="0" dirty="0">
                <a:ln>
                  <a:noFill/>
                </a:ln>
                <a:solidFill>
                  <a:srgbClr val="002060"/>
                </a:solidFill>
                <a:effectLst/>
                <a:uLnTx/>
                <a:uFillTx/>
                <a:latin typeface="Arial" panose="020B0604020202020204" pitchFamily="34" charset="0"/>
                <a:ea typeface="+mn-ea"/>
                <a:cs typeface="Arial" panose="020B0604020202020204" pitchFamily="34" charset="0"/>
              </a:rPr>
              <a:t> 3) </a:t>
            </a:r>
          </a:p>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Senior management of Motorrad section at BMW plc has identified that there is a strategic need for launching a factory to produce motorbikes and reduce the cost of production and delivery time in the UK market. They are unsure that this strategic decision will be the best decision based on the current business environment of the UK. They want you to analyse the general environment surrounding the organisation by applying a </a:t>
            </a:r>
            <a:r>
              <a:rPr kumimoji="0" lang="en-GB" altLang="en-US"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PESTEL</a:t>
            </a:r>
            <a:r>
              <a:rPr kumimoji="0" lang="en-GB" altLang="en-US"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analysis framework and provide your suggestion on this strategic decision. </a:t>
            </a:r>
          </a:p>
        </p:txBody>
      </p:sp>
      <p:pic>
        <p:nvPicPr>
          <p:cNvPr id="40965" name="Picture 9">
            <a:extLst>
              <a:ext uri="{FF2B5EF4-FFF2-40B4-BE49-F238E27FC236}">
                <a16:creationId xmlns:a16="http://schemas.microsoft.com/office/drawing/2014/main" id="{605AF6D5-5819-406C-9089-988AA0B81EC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91944" y="972339"/>
            <a:ext cx="1252537" cy="1252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6" name="Picture 11">
            <a:extLst>
              <a:ext uri="{FF2B5EF4-FFF2-40B4-BE49-F238E27FC236}">
                <a16:creationId xmlns:a16="http://schemas.microsoft.com/office/drawing/2014/main" id="{EA2E51B7-1FF4-4DC2-A4EB-DFCF442F32F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15480" y="1340768"/>
            <a:ext cx="38608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2F91226C-8F11-AB58-D61C-AA710B9C55B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6ED3B97B-1374-D758-3FCB-7742BB99F325}"/>
              </a:ext>
            </a:extLst>
          </p:cNvPr>
          <p:cNvSpPr>
            <a:spLocks noGrp="1"/>
          </p:cNvSpPr>
          <p:nvPr>
            <p:ph type="title"/>
          </p:nvPr>
        </p:nvSpPr>
        <p:spPr>
          <a:xfrm>
            <a:off x="609600" y="0"/>
            <a:ext cx="10972800" cy="706090"/>
          </a:xfrm>
        </p:spPr>
        <p:txBody>
          <a:bodyPr/>
          <a:lstStyle/>
          <a:p>
            <a:r>
              <a:rPr lang="en-GB" noProof="0" dirty="0">
                <a:latin typeface="Arial" panose="020B0604020202020204" pitchFamily="34" charset="0"/>
                <a:cs typeface="Arial" panose="020B0604020202020204" pitchFamily="34" charset="0"/>
              </a:rPr>
              <a:t>Independent study </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16" fill="hold" nodeType="withEffect">
                                  <p:stCondLst>
                                    <p:cond delay="0"/>
                                  </p:stCondLst>
                                  <p:childTnLst>
                                    <p:set>
                                      <p:cBhvr>
                                        <p:cTn id="6" dur="1" fill="hold">
                                          <p:stCondLst>
                                            <p:cond delay="0"/>
                                          </p:stCondLst>
                                        </p:cTn>
                                        <p:tgtEl>
                                          <p:spTgt spid="40965"/>
                                        </p:tgtEl>
                                        <p:attrNameLst>
                                          <p:attrName>style.visibility</p:attrName>
                                        </p:attrNameLst>
                                      </p:cBhvr>
                                      <p:to>
                                        <p:strVal val="visible"/>
                                      </p:to>
                                    </p:set>
                                    <p:animEffect transition="in" filter="circle(in)">
                                      <p:cBhvr>
                                        <p:cTn id="7" dur="2500"/>
                                        <p:tgtEl>
                                          <p:spTgt spid="40965"/>
                                        </p:tgtEl>
                                      </p:cBhvr>
                                    </p:animEffect>
                                  </p:childTnLst>
                                </p:cTn>
                              </p:par>
                              <p:par>
                                <p:cTn id="8" presetID="6" presetClass="entr" presetSubtype="16" fill="hold" nodeType="withEffect">
                                  <p:stCondLst>
                                    <p:cond delay="0"/>
                                  </p:stCondLst>
                                  <p:childTnLst>
                                    <p:set>
                                      <p:cBhvr>
                                        <p:cTn id="9" dur="1" fill="hold">
                                          <p:stCondLst>
                                            <p:cond delay="0"/>
                                          </p:stCondLst>
                                        </p:cTn>
                                        <p:tgtEl>
                                          <p:spTgt spid="40966"/>
                                        </p:tgtEl>
                                        <p:attrNameLst>
                                          <p:attrName>style.visibility</p:attrName>
                                        </p:attrNameLst>
                                      </p:cBhvr>
                                      <p:to>
                                        <p:strVal val="visible"/>
                                      </p:to>
                                    </p:set>
                                    <p:animEffect transition="in" filter="circle(in)">
                                      <p:cBhvr>
                                        <p:cTn id="10" dur="2500"/>
                                        <p:tgtEl>
                                          <p:spTgt spid="40966"/>
                                        </p:tgtEl>
                                      </p:cBhvr>
                                    </p:animEffect>
                                  </p:childTnLst>
                                </p:cTn>
                              </p:par>
                            </p:childTnLst>
                          </p:cTn>
                        </p:par>
                        <p:par>
                          <p:cTn id="11" fill="hold" nodeType="withGroup">
                            <p:stCondLst>
                              <p:cond delay="2500"/>
                            </p:stCondLst>
                            <p:childTnLst>
                              <p:par>
                                <p:cTn id="12" presetID="42" presetClass="entr" presetSubtype="0" fill="hold" grpId="0" nodeType="afterEffect">
                                  <p:stCondLst>
                                    <p:cond delay="0"/>
                                  </p:stCondLst>
                                  <p:childTnLst>
                                    <p:set>
                                      <p:cBhvr>
                                        <p:cTn id="13" dur="1" fill="hold">
                                          <p:stCondLst>
                                            <p:cond delay="0"/>
                                          </p:stCondLst>
                                        </p:cTn>
                                        <p:tgtEl>
                                          <p:spTgt spid="50179"/>
                                        </p:tgtEl>
                                        <p:attrNameLst>
                                          <p:attrName>style.visibility</p:attrName>
                                        </p:attrNameLst>
                                      </p:cBhvr>
                                      <p:to>
                                        <p:strVal val="visible"/>
                                      </p:to>
                                    </p:set>
                                    <p:animEffect transition="in" filter="fade">
                                      <p:cBhvr>
                                        <p:cTn id="14" dur="1000"/>
                                        <p:tgtEl>
                                          <p:spTgt spid="50179"/>
                                        </p:tgtEl>
                                      </p:cBhvr>
                                    </p:animEffect>
                                    <p:anim calcmode="lin" valueType="num">
                                      <p:cBhvr>
                                        <p:cTn id="15" dur="1000" fill="hold"/>
                                        <p:tgtEl>
                                          <p:spTgt spid="50179"/>
                                        </p:tgtEl>
                                        <p:attrNameLst>
                                          <p:attrName>ppt_x</p:attrName>
                                        </p:attrNameLst>
                                      </p:cBhvr>
                                      <p:tavLst>
                                        <p:tav tm="0">
                                          <p:val>
                                            <p:strVal val="#ppt_x"/>
                                          </p:val>
                                        </p:tav>
                                        <p:tav tm="100000">
                                          <p:val>
                                            <p:strVal val="#ppt_x"/>
                                          </p:val>
                                        </p:tav>
                                      </p:tavLst>
                                    </p:anim>
                                    <p:anim calcmode="lin" valueType="num">
                                      <p:cBhvr>
                                        <p:cTn id="16" dur="1000" fill="hold"/>
                                        <p:tgtEl>
                                          <p:spTgt spid="50179"/>
                                        </p:tgtEl>
                                        <p:attrNameLst>
                                          <p:attrName>ppt_y</p:attrName>
                                        </p:attrNameLst>
                                      </p:cBhvr>
                                      <p:tavLst>
                                        <p:tav tm="0">
                                          <p:val>
                                            <p:strVal val="#ppt_y+.1"/>
                                          </p:val>
                                        </p:tav>
                                        <p:tav tm="100000">
                                          <p:val>
                                            <p:strVal val="#ppt_y"/>
                                          </p:val>
                                        </p:tav>
                                      </p:tavLst>
                                    </p:anim>
                                  </p:childTnLst>
                                </p:cTn>
                              </p:par>
                            </p:childTnLst>
                          </p:cTn>
                        </p:par>
                        <p:par>
                          <p:cTn id="17" fill="hold">
                            <p:stCondLst>
                              <p:cond delay="3500"/>
                            </p:stCondLst>
                            <p:childTnLst>
                              <p:par>
                                <p:cTn id="18" presetID="53" presetClass="entr" presetSubtype="16" fill="hold" nodeType="after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p:cTn id="20" dur="500" fill="hold"/>
                                        <p:tgtEl>
                                          <p:spTgt spid="2"/>
                                        </p:tgtEl>
                                        <p:attrNameLst>
                                          <p:attrName>ppt_w</p:attrName>
                                        </p:attrNameLst>
                                      </p:cBhvr>
                                      <p:tavLst>
                                        <p:tav tm="0">
                                          <p:val>
                                            <p:fltVal val="0"/>
                                          </p:val>
                                        </p:tav>
                                        <p:tav tm="100000">
                                          <p:val>
                                            <p:strVal val="#ppt_w"/>
                                          </p:val>
                                        </p:tav>
                                      </p:tavLst>
                                    </p:anim>
                                    <p:anim calcmode="lin" valueType="num">
                                      <p:cBhvr>
                                        <p:cTn id="21" dur="500" fill="hold"/>
                                        <p:tgtEl>
                                          <p:spTgt spid="2"/>
                                        </p:tgtEl>
                                        <p:attrNameLst>
                                          <p:attrName>ppt_h</p:attrName>
                                        </p:attrNameLst>
                                      </p:cBhvr>
                                      <p:tavLst>
                                        <p:tav tm="0">
                                          <p:val>
                                            <p:fltVal val="0"/>
                                          </p:val>
                                        </p:tav>
                                        <p:tav tm="100000">
                                          <p:val>
                                            <p:strVal val="#ppt_h"/>
                                          </p:val>
                                        </p:tav>
                                      </p:tavLst>
                                    </p:anim>
                                    <p:animEffect transition="in" filter="fade">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443372" y="899592"/>
            <a:ext cx="11305256" cy="50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Barney, J. B. &amp; </a:t>
            </a:r>
            <a:r>
              <a:rPr lang="en-GB" sz="1900" dirty="0" err="1">
                <a:effectLst/>
                <a:latin typeface="Times New Roman" panose="02020603050405020304" pitchFamily="18" charset="0"/>
                <a:ea typeface="Calibri" panose="020F0502020204030204" pitchFamily="34" charset="0"/>
                <a:cs typeface="Times New Roman" panose="02020603050405020304" pitchFamily="18" charset="0"/>
              </a:rPr>
              <a:t>Hesterly</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W. S., 2015.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Concepts and Cases</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5 ed. Essex: Pearson Education Limited.</a:t>
            </a:r>
            <a:endParaRPr lang="en-US"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Gamble, J. E., </a:t>
            </a: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Peteraf</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M. A. &amp; Thompson Jr, A. A., 2015.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Essentials of Strategic Management: The Quest for Competitive Advantage.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4 ed. New York: McGraw-Hill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Grant, R. M., 2018. Contemporary Strategy Analysis. 10 ed. NJ: John Wiley &amp; Sons, Inc.</a:t>
            </a: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Hill, C. W. L., Schilling, M. A. &amp; Jones, G. R., 2017.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Theory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Boston: Cengage Learning.</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Lynch, R.,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8 ed. Harlow: Pearson Education Limited.</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Wheelen, T. L., Hunger, J. D., Hoffman, A. N. &amp; Bamford, C. E.,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Business Policy: Globalization, Innovation and Sustainability.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15 ed. Harlow: Pearson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Whittington, R. et al., 2020.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Harlow: Pearson Education Limited.</a:t>
            </a:r>
            <a:endParaRPr lang="en-GB" sz="1900" dirty="0">
              <a:latin typeface="Times New Roman" panose="02020603050405020304" pitchFamily="18" charset="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23E3D0B3-820F-07A6-5FA5-8CDD500EDAC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Reading</a:t>
            </a:r>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7" name="TextBox 6">
            <a:extLst>
              <a:ext uri="{FF2B5EF4-FFF2-40B4-BE49-F238E27FC236}">
                <a16:creationId xmlns:a16="http://schemas.microsoft.com/office/drawing/2014/main" id="{8A11924F-03C1-46CB-8F11-43011CC81104}"/>
              </a:ext>
            </a:extLst>
          </p:cNvPr>
          <p:cNvSpPr txBox="1"/>
          <p:nvPr/>
        </p:nvSpPr>
        <p:spPr>
          <a:xfrm>
            <a:off x="371364" y="2084509"/>
            <a:ext cx="11449272" cy="369332"/>
          </a:xfrm>
          <a:prstGeom prst="rect">
            <a:avLst/>
          </a:prstGeom>
          <a:noFill/>
        </p:spPr>
        <p:txBody>
          <a:bodyPr wrap="square">
            <a:spAutoFit/>
          </a:bodyPr>
          <a:lstStyle/>
          <a:p>
            <a:r>
              <a:rPr lang="en-GB" dirty="0"/>
              <a:t>CHECKLIST:  SWOT &amp; PESTEL</a:t>
            </a:r>
          </a:p>
        </p:txBody>
      </p:sp>
      <p:sp>
        <p:nvSpPr>
          <p:cNvPr id="4" name="TextBox 3">
            <a:extLst>
              <a:ext uri="{FF2B5EF4-FFF2-40B4-BE49-F238E27FC236}">
                <a16:creationId xmlns:a16="http://schemas.microsoft.com/office/drawing/2014/main" id="{1526320A-465D-4957-E19A-2A156143C844}"/>
              </a:ext>
            </a:extLst>
          </p:cNvPr>
          <p:cNvSpPr txBox="1"/>
          <p:nvPr/>
        </p:nvSpPr>
        <p:spPr>
          <a:xfrm>
            <a:off x="551384" y="3072184"/>
            <a:ext cx="10009112" cy="369332"/>
          </a:xfrm>
          <a:prstGeom prst="rect">
            <a:avLst/>
          </a:prstGeom>
          <a:noFill/>
        </p:spPr>
        <p:txBody>
          <a:bodyPr wrap="square">
            <a:spAutoFit/>
          </a:bodyPr>
          <a:lstStyle/>
          <a:p>
            <a:r>
              <a:rPr lang="en-GB" dirty="0"/>
              <a:t>Understanding your external and internal context for better planning and decision-making </a:t>
            </a:r>
          </a:p>
        </p:txBody>
      </p:sp>
    </p:spTree>
    <p:extLst>
      <p:ext uri="{BB962C8B-B14F-4D97-AF65-F5344CB8AC3E}">
        <p14:creationId xmlns:p14="http://schemas.microsoft.com/office/powerpoint/2010/main" val="381662000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268760"/>
            <a:ext cx="11089232" cy="1143000"/>
          </a:xfrm>
        </p:spPr>
        <p:txBody>
          <a:bodyPr/>
          <a:lstStyle/>
          <a:p>
            <a:pPr eaLnBrk="1" hangingPunct="1"/>
            <a:r>
              <a:rPr lang="en-GB" altLang="en-US" sz="3600" b="1" dirty="0">
                <a:solidFill>
                  <a:schemeClr val="tx2">
                    <a:lumMod val="75000"/>
                  </a:schemeClr>
                </a:solidFill>
              </a:rPr>
              <a:t>Any Questions?</a:t>
            </a:r>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4710</TotalTime>
  <Words>2091</Words>
  <Application>Microsoft Office PowerPoint</Application>
  <PresentationFormat>Widescreen</PresentationFormat>
  <Paragraphs>285</Paragraphs>
  <Slides>33</Slides>
  <Notes>29</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33</vt:i4>
      </vt:variant>
    </vt:vector>
  </HeadingPairs>
  <TitlesOfParts>
    <vt:vector size="44" baseType="lpstr">
      <vt:lpstr>Aharoni</vt:lpstr>
      <vt:lpstr>Arial</vt:lpstr>
      <vt:lpstr>Arial Narrow</vt:lpstr>
      <vt:lpstr>Candara</vt:lpstr>
      <vt:lpstr>Myriad Pro</vt:lpstr>
      <vt:lpstr>Symbol</vt:lpstr>
      <vt:lpstr>Times New Roman</vt:lpstr>
      <vt:lpstr>Verdana</vt:lpstr>
      <vt:lpstr>Wingdings</vt:lpstr>
      <vt:lpstr>20140311PresentationUWTSDTemplate</vt:lpstr>
      <vt:lpstr>1_20140311PresentationUWTSDTemplate</vt:lpstr>
      <vt:lpstr>LCMB7003</vt:lpstr>
      <vt:lpstr>Learning Objectives</vt:lpstr>
      <vt:lpstr>Activity</vt:lpstr>
      <vt:lpstr>The Strategic Management Process</vt:lpstr>
      <vt:lpstr>The Three Core Areas of Strategic Management</vt:lpstr>
      <vt:lpstr>Core Areas of Strategic Management</vt:lpstr>
      <vt:lpstr>Fundamental Questions in Strategy</vt:lpstr>
      <vt:lpstr>The Macro Business Environment Scanning </vt:lpstr>
      <vt:lpstr>Why Studying the Competitive Environment is Important?</vt:lpstr>
      <vt:lpstr>Layers of the Business Environment</vt:lpstr>
      <vt:lpstr>PowerPoint Presentation</vt:lpstr>
      <vt:lpstr>External Environmental Analysis</vt:lpstr>
      <vt:lpstr>Internal Environmental Analysis</vt:lpstr>
      <vt:lpstr>PEST/PESTEL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 Business Development Proposal (BDP)</vt:lpstr>
      <vt:lpstr>Activity – Business Development Proposal (BDP)</vt:lpstr>
      <vt:lpstr>Summary</vt:lpstr>
      <vt:lpstr>Independent study  Complete at least one task, prepare to make a 5-minute presentation next week</vt:lpstr>
      <vt:lpstr>Independent study </vt:lpstr>
      <vt:lpstr>Bibliography</vt:lpstr>
      <vt:lpstr>Reading</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Hoang Dang Nguyen</cp:lastModifiedBy>
  <cp:revision>285</cp:revision>
  <cp:lastPrinted>2018-07-09T15:27:01Z</cp:lastPrinted>
  <dcterms:created xsi:type="dcterms:W3CDTF">2002-10-07T19:43:58Z</dcterms:created>
  <dcterms:modified xsi:type="dcterms:W3CDTF">2026-10-03T15:10:31Z</dcterms:modified>
</cp:coreProperties>
</file>