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56" r:id="rId2"/>
    <p:sldId id="320" r:id="rId3"/>
    <p:sldId id="321" r:id="rId4"/>
    <p:sldId id="323" r:id="rId5"/>
    <p:sldId id="385" r:id="rId6"/>
    <p:sldId id="386" r:id="rId7"/>
    <p:sldId id="387" r:id="rId8"/>
    <p:sldId id="391" r:id="rId9"/>
    <p:sldId id="353" r:id="rId10"/>
    <p:sldId id="354" r:id="rId11"/>
    <p:sldId id="343" r:id="rId12"/>
    <p:sldId id="342" r:id="rId13"/>
    <p:sldId id="341" r:id="rId14"/>
    <p:sldId id="360" r:id="rId15"/>
    <p:sldId id="325" r:id="rId16"/>
    <p:sldId id="326" r:id="rId17"/>
    <p:sldId id="363" r:id="rId18"/>
    <p:sldId id="361" r:id="rId19"/>
    <p:sldId id="362" r:id="rId20"/>
    <p:sldId id="328" r:id="rId21"/>
    <p:sldId id="344" r:id="rId22"/>
    <p:sldId id="333" r:id="rId23"/>
    <p:sldId id="340" r:id="rId24"/>
    <p:sldId id="364" r:id="rId25"/>
    <p:sldId id="349" r:id="rId26"/>
    <p:sldId id="350" r:id="rId27"/>
    <p:sldId id="351" r:id="rId28"/>
    <p:sldId id="352" r:id="rId29"/>
    <p:sldId id="365" r:id="rId30"/>
    <p:sldId id="388" r:id="rId31"/>
    <p:sldId id="366" r:id="rId32"/>
    <p:sldId id="367" r:id="rId33"/>
    <p:sldId id="371" r:id="rId34"/>
    <p:sldId id="368" r:id="rId35"/>
    <p:sldId id="369" r:id="rId36"/>
    <p:sldId id="370" r:id="rId37"/>
    <p:sldId id="373" r:id="rId38"/>
    <p:sldId id="374" r:id="rId39"/>
    <p:sldId id="375" r:id="rId40"/>
    <p:sldId id="372" r:id="rId41"/>
    <p:sldId id="376" r:id="rId42"/>
    <p:sldId id="378" r:id="rId43"/>
    <p:sldId id="377" r:id="rId44"/>
    <p:sldId id="383" r:id="rId45"/>
    <p:sldId id="384" r:id="rId46"/>
    <p:sldId id="379" r:id="rId47"/>
    <p:sldId id="380" r:id="rId48"/>
    <p:sldId id="382" r:id="rId49"/>
    <p:sldId id="347" r:id="rId50"/>
    <p:sldId id="348" r:id="rId51"/>
    <p:sldId id="356" r:id="rId52"/>
    <p:sldId id="355" r:id="rId53"/>
    <p:sldId id="389" r:id="rId54"/>
    <p:sldId id="390" r:id="rId55"/>
    <p:sldId id="327" r:id="rId56"/>
    <p:sldId id="339" r:id="rId57"/>
    <p:sldId id="329" r:id="rId58"/>
    <p:sldId id="330" r:id="rId59"/>
    <p:sldId id="331" r:id="rId60"/>
    <p:sldId id="332" r:id="rId61"/>
    <p:sldId id="315" r:id="rId62"/>
    <p:sldId id="316" r:id="rId63"/>
    <p:sldId id="337" r:id="rId64"/>
    <p:sldId id="291"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13"/>
    <p:restoredTop sz="74150"/>
  </p:normalViewPr>
  <p:slideViewPr>
    <p:cSldViewPr snapToGrid="0" snapToObjects="1">
      <p:cViewPr varScale="1">
        <p:scale>
          <a:sx n="93" d="100"/>
          <a:sy n="93" d="100"/>
        </p:scale>
        <p:origin x="19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D54CD-81E6-B348-8595-78C8C80CF9E2}" type="datetimeFigureOut">
              <a:rPr lang="en-US" smtClean="0"/>
              <a:t>5/10/20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ED210-B6F5-4445-8718-47C35B3EA0A4}" type="slidenum">
              <a:rPr lang="en-US" smtClean="0"/>
              <a:t>‹#›</a:t>
            </a:fld>
            <a:endParaRPr lang="en-US"/>
          </a:p>
        </p:txBody>
      </p:sp>
    </p:spTree>
    <p:extLst>
      <p:ext uri="{BB962C8B-B14F-4D97-AF65-F5344CB8AC3E}">
        <p14:creationId xmlns:p14="http://schemas.microsoft.com/office/powerpoint/2010/main" val="384382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a:t>
            </a:fld>
            <a:endParaRPr lang="en-US"/>
          </a:p>
        </p:txBody>
      </p:sp>
    </p:spTree>
    <p:extLst>
      <p:ext uri="{BB962C8B-B14F-4D97-AF65-F5344CB8AC3E}">
        <p14:creationId xmlns:p14="http://schemas.microsoft.com/office/powerpoint/2010/main" val="2345699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a:t>
            </a:fld>
            <a:endParaRPr lang="en-US" dirty="0"/>
          </a:p>
        </p:txBody>
      </p:sp>
    </p:spTree>
    <p:extLst>
      <p:ext uri="{BB962C8B-B14F-4D97-AF65-F5344CB8AC3E}">
        <p14:creationId xmlns:p14="http://schemas.microsoft.com/office/powerpoint/2010/main" val="3010009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 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a:t>
            </a:fld>
            <a:endParaRPr lang="en-US" dirty="0"/>
          </a:p>
        </p:txBody>
      </p:sp>
    </p:spTree>
    <p:extLst>
      <p:ext uri="{BB962C8B-B14F-4D97-AF65-F5344CB8AC3E}">
        <p14:creationId xmlns:p14="http://schemas.microsoft.com/office/powerpoint/2010/main" val="4114950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4</a:t>
            </a:fld>
            <a:endParaRPr lang="en-US"/>
          </a:p>
        </p:txBody>
      </p:sp>
    </p:spTree>
    <p:extLst>
      <p:ext uri="{BB962C8B-B14F-4D97-AF65-F5344CB8AC3E}">
        <p14:creationId xmlns:p14="http://schemas.microsoft.com/office/powerpoint/2010/main" val="2400195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7</a:t>
            </a:fld>
            <a:endParaRPr lang="en-US"/>
          </a:p>
        </p:txBody>
      </p:sp>
    </p:spTree>
    <p:extLst>
      <p:ext uri="{BB962C8B-B14F-4D97-AF65-F5344CB8AC3E}">
        <p14:creationId xmlns:p14="http://schemas.microsoft.com/office/powerpoint/2010/main" val="4225363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9</a:t>
            </a:fld>
            <a:endParaRPr lang="en-US"/>
          </a:p>
        </p:txBody>
      </p:sp>
    </p:spTree>
    <p:extLst>
      <p:ext uri="{BB962C8B-B14F-4D97-AF65-F5344CB8AC3E}">
        <p14:creationId xmlns:p14="http://schemas.microsoft.com/office/powerpoint/2010/main" val="1037202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12</a:t>
            </a:fld>
            <a:endParaRPr lang="en-US"/>
          </a:p>
        </p:txBody>
      </p:sp>
    </p:spTree>
    <p:extLst>
      <p:ext uri="{BB962C8B-B14F-4D97-AF65-F5344CB8AC3E}">
        <p14:creationId xmlns:p14="http://schemas.microsoft.com/office/powerpoint/2010/main" val="1041103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15</a:t>
            </a:fld>
            <a:endParaRPr lang="en-US" dirty="0"/>
          </a:p>
        </p:txBody>
      </p:sp>
    </p:spTree>
    <p:extLst>
      <p:ext uri="{BB962C8B-B14F-4D97-AF65-F5344CB8AC3E}">
        <p14:creationId xmlns:p14="http://schemas.microsoft.com/office/powerpoint/2010/main" val="70124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16</a:t>
            </a:fld>
            <a:endParaRPr lang="en-US" dirty="0"/>
          </a:p>
        </p:txBody>
      </p:sp>
    </p:spTree>
    <p:extLst>
      <p:ext uri="{BB962C8B-B14F-4D97-AF65-F5344CB8AC3E}">
        <p14:creationId xmlns:p14="http://schemas.microsoft.com/office/powerpoint/2010/main" val="2582924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20</a:t>
            </a:fld>
            <a:endParaRPr lang="en-US"/>
          </a:p>
        </p:txBody>
      </p:sp>
    </p:spTree>
    <p:extLst>
      <p:ext uri="{BB962C8B-B14F-4D97-AF65-F5344CB8AC3E}">
        <p14:creationId xmlns:p14="http://schemas.microsoft.com/office/powerpoint/2010/main" val="4683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22</a:t>
            </a:fld>
            <a:endParaRPr lang="en-US"/>
          </a:p>
        </p:txBody>
      </p:sp>
    </p:spTree>
    <p:extLst>
      <p:ext uri="{BB962C8B-B14F-4D97-AF65-F5344CB8AC3E}">
        <p14:creationId xmlns:p14="http://schemas.microsoft.com/office/powerpoint/2010/main" val="851941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29</a:t>
            </a:fld>
            <a:endParaRPr lang="en-US"/>
          </a:p>
        </p:txBody>
      </p:sp>
    </p:spTree>
    <p:extLst>
      <p:ext uri="{BB962C8B-B14F-4D97-AF65-F5344CB8AC3E}">
        <p14:creationId xmlns:p14="http://schemas.microsoft.com/office/powerpoint/2010/main" val="2291407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31</a:t>
            </a:fld>
            <a:endParaRPr lang="en-US"/>
          </a:p>
        </p:txBody>
      </p:sp>
    </p:spTree>
    <p:extLst>
      <p:ext uri="{BB962C8B-B14F-4D97-AF65-F5344CB8AC3E}">
        <p14:creationId xmlns:p14="http://schemas.microsoft.com/office/powerpoint/2010/main" val="1089568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36</a:t>
            </a:fld>
            <a:endParaRPr lang="en-US"/>
          </a:p>
        </p:txBody>
      </p:sp>
    </p:spTree>
    <p:extLst>
      <p:ext uri="{BB962C8B-B14F-4D97-AF65-F5344CB8AC3E}">
        <p14:creationId xmlns:p14="http://schemas.microsoft.com/office/powerpoint/2010/main" val="40942782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37</a:t>
            </a:fld>
            <a:endParaRPr lang="en-US"/>
          </a:p>
        </p:txBody>
      </p:sp>
    </p:spTree>
    <p:extLst>
      <p:ext uri="{BB962C8B-B14F-4D97-AF65-F5344CB8AC3E}">
        <p14:creationId xmlns:p14="http://schemas.microsoft.com/office/powerpoint/2010/main" val="2291817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40</a:t>
            </a:fld>
            <a:endParaRPr lang="en-US"/>
          </a:p>
        </p:txBody>
      </p:sp>
    </p:spTree>
    <p:extLst>
      <p:ext uri="{BB962C8B-B14F-4D97-AF65-F5344CB8AC3E}">
        <p14:creationId xmlns:p14="http://schemas.microsoft.com/office/powerpoint/2010/main" val="8524068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53</a:t>
            </a:fld>
            <a:endParaRPr lang="en-US"/>
          </a:p>
        </p:txBody>
      </p:sp>
    </p:spTree>
    <p:extLst>
      <p:ext uri="{BB962C8B-B14F-4D97-AF65-F5344CB8AC3E}">
        <p14:creationId xmlns:p14="http://schemas.microsoft.com/office/powerpoint/2010/main" val="3393845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55</a:t>
            </a:fld>
            <a:endParaRPr lang="en-US"/>
          </a:p>
        </p:txBody>
      </p:sp>
    </p:spTree>
    <p:extLst>
      <p:ext uri="{BB962C8B-B14F-4D97-AF65-F5344CB8AC3E}">
        <p14:creationId xmlns:p14="http://schemas.microsoft.com/office/powerpoint/2010/main" val="2315247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56</a:t>
            </a:fld>
            <a:endParaRPr lang="en-US" dirty="0"/>
          </a:p>
        </p:txBody>
      </p:sp>
    </p:spTree>
    <p:extLst>
      <p:ext uri="{BB962C8B-B14F-4D97-AF65-F5344CB8AC3E}">
        <p14:creationId xmlns:p14="http://schemas.microsoft.com/office/powerpoint/2010/main" val="37802732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57</a:t>
            </a:fld>
            <a:endParaRPr lang="en-US"/>
          </a:p>
        </p:txBody>
      </p:sp>
    </p:spTree>
    <p:extLst>
      <p:ext uri="{BB962C8B-B14F-4D97-AF65-F5344CB8AC3E}">
        <p14:creationId xmlns:p14="http://schemas.microsoft.com/office/powerpoint/2010/main" val="23886401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58</a:t>
            </a:fld>
            <a:endParaRPr lang="en-US"/>
          </a:p>
        </p:txBody>
      </p:sp>
    </p:spTree>
    <p:extLst>
      <p:ext uri="{BB962C8B-B14F-4D97-AF65-F5344CB8AC3E}">
        <p14:creationId xmlns:p14="http://schemas.microsoft.com/office/powerpoint/2010/main" val="3390767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59</a:t>
            </a:fld>
            <a:endParaRPr lang="en-US"/>
          </a:p>
        </p:txBody>
      </p:sp>
    </p:spTree>
    <p:extLst>
      <p:ext uri="{BB962C8B-B14F-4D97-AF65-F5344CB8AC3E}">
        <p14:creationId xmlns:p14="http://schemas.microsoft.com/office/powerpoint/2010/main" val="39012285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60</a:t>
            </a:fld>
            <a:endParaRPr lang="en-US"/>
          </a:p>
        </p:txBody>
      </p:sp>
    </p:spTree>
    <p:extLst>
      <p:ext uri="{BB962C8B-B14F-4D97-AF65-F5344CB8AC3E}">
        <p14:creationId xmlns:p14="http://schemas.microsoft.com/office/powerpoint/2010/main" val="27220025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61</a:t>
            </a:fld>
            <a:endParaRPr lang="en-US"/>
          </a:p>
        </p:txBody>
      </p:sp>
    </p:spTree>
    <p:extLst>
      <p:ext uri="{BB962C8B-B14F-4D97-AF65-F5344CB8AC3E}">
        <p14:creationId xmlns:p14="http://schemas.microsoft.com/office/powerpoint/2010/main" val="2332140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62</a:t>
            </a:fld>
            <a:endParaRPr lang="en-US"/>
          </a:p>
        </p:txBody>
      </p:sp>
    </p:spTree>
    <p:extLst>
      <p:ext uri="{BB962C8B-B14F-4D97-AF65-F5344CB8AC3E}">
        <p14:creationId xmlns:p14="http://schemas.microsoft.com/office/powerpoint/2010/main" val="13295597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8ED210-B6F5-4445-8718-47C35B3EA0A4}" type="slidenum">
              <a:rPr lang="en-US" smtClean="0"/>
              <a:t>63</a:t>
            </a:fld>
            <a:endParaRPr lang="en-US"/>
          </a:p>
        </p:txBody>
      </p:sp>
    </p:spTree>
    <p:extLst>
      <p:ext uri="{BB962C8B-B14F-4D97-AF65-F5344CB8AC3E}">
        <p14:creationId xmlns:p14="http://schemas.microsoft.com/office/powerpoint/2010/main" val="2404725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F8C57-EB11-C34C-95DD-845AF938BD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A37E7A-129D-3946-A760-DAA23E04F3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7F89A3-7147-4045-8CB9-D0470790B649}"/>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a:extLst>
              <a:ext uri="{FF2B5EF4-FFF2-40B4-BE49-F238E27FC236}">
                <a16:creationId xmlns:a16="http://schemas.microsoft.com/office/drawing/2014/main" id="{9BA43B36-6140-5542-A9BF-482F262B3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249C9-A069-0D48-900D-C6BEF0B71C9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021330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9C28-3610-5542-8471-AB908C4D9B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1FD472-ACAC-324A-B3E7-64CCCFA4AD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6D120C-CD43-3342-A96A-CC8C34561B2A}"/>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a:extLst>
              <a:ext uri="{FF2B5EF4-FFF2-40B4-BE49-F238E27FC236}">
                <a16:creationId xmlns:a16="http://schemas.microsoft.com/office/drawing/2014/main" id="{EC2657BD-BAE6-A24C-91DB-36E9A963CF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C15953-27DC-144D-950F-6D2917C80DB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6503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9D0E-893C-A940-B250-EC52E8E4C5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3C613C-6320-164A-9B3F-BAFA93A682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6B97701-CDE8-8445-B5AD-712AB606BFD6}"/>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a:extLst>
              <a:ext uri="{FF2B5EF4-FFF2-40B4-BE49-F238E27FC236}">
                <a16:creationId xmlns:a16="http://schemas.microsoft.com/office/drawing/2014/main" id="{7CEF9C9B-0CC4-C84F-9CEE-A48FEA04A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03C5E7-E1EC-0448-8E11-5CCD7B72EC8B}"/>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785975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FC9D4-2E64-8E46-A304-DB57389313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7C6F75B-8AC8-CC49-82F7-F179BDA461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F8EE26E-5976-F746-86D8-6B877E5D08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C4908F6-1AA7-194B-B7A2-ABF54818C82D}"/>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6" name="Footer Placeholder 5">
            <a:extLst>
              <a:ext uri="{FF2B5EF4-FFF2-40B4-BE49-F238E27FC236}">
                <a16:creationId xmlns:a16="http://schemas.microsoft.com/office/drawing/2014/main" id="{60150010-583D-8344-BA03-183086A47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029F63-1F44-044C-832D-D0420BB6AAB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844384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196CF-FA2C-F84B-B600-755B51C465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5B1F0A-FFBE-B748-B75B-45E41BC90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E8F41F-830A-D842-AFD9-11000A1EC9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F40837B-E6BE-5344-94EB-E09B87CE7A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1828FC-242A-854A-9EE3-BA0EC24BB5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1CEA30-F0B8-7647-A0E6-AF00E0E8699F}"/>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8" name="Footer Placeholder 7">
            <a:extLst>
              <a:ext uri="{FF2B5EF4-FFF2-40B4-BE49-F238E27FC236}">
                <a16:creationId xmlns:a16="http://schemas.microsoft.com/office/drawing/2014/main" id="{A879AA30-5F2E-1641-A91D-E6E7857D7B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5E4F47-3606-2441-9602-AAC1AF25BD0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829754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DD352-88AC-7E4B-99C3-926281C771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C2B04B9-FB5F-0342-9CFF-E333D9752697}"/>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4" name="Footer Placeholder 3">
            <a:extLst>
              <a:ext uri="{FF2B5EF4-FFF2-40B4-BE49-F238E27FC236}">
                <a16:creationId xmlns:a16="http://schemas.microsoft.com/office/drawing/2014/main" id="{98A4D5E1-F6FB-E54D-A02E-C30DCA88F2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18B6BF-9F74-2143-8EEB-47B3D03B40B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95528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91812D-1FF8-0543-934A-8B828CF4472B}"/>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3" name="Footer Placeholder 2">
            <a:extLst>
              <a:ext uri="{FF2B5EF4-FFF2-40B4-BE49-F238E27FC236}">
                <a16:creationId xmlns:a16="http://schemas.microsoft.com/office/drawing/2014/main" id="{67431488-C460-5B4E-89BB-0997B1A47B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F4A9D7-1723-634D-82A5-CF57D3ADD7F9}"/>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58799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A6CB3-87FF-984D-8DAD-A3910260AB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99CDEFC-7C60-F14E-A307-9393082884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DB640F-4637-4E4A-9296-0FD72FBFC0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979BB1-FED0-714D-B2A9-0655403349B7}"/>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6" name="Footer Placeholder 5">
            <a:extLst>
              <a:ext uri="{FF2B5EF4-FFF2-40B4-BE49-F238E27FC236}">
                <a16:creationId xmlns:a16="http://schemas.microsoft.com/office/drawing/2014/main" id="{3E2013E2-3C92-EB44-9F88-ED0354B7A5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6DBB03-8AD2-B145-9FEB-26309F4F36F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121365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5F49-0018-0A42-B547-636EAB746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8525417-1A32-5A42-B890-25F5F5D062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37DB75-2DE0-1847-9E05-86C7DF4DE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028CF-59C3-C240-93B0-3437F7DF2410}"/>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6" name="Footer Placeholder 5">
            <a:extLst>
              <a:ext uri="{FF2B5EF4-FFF2-40B4-BE49-F238E27FC236}">
                <a16:creationId xmlns:a16="http://schemas.microsoft.com/office/drawing/2014/main" id="{464D1303-8066-7C41-9F6E-00EE29840B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C45CDC-323F-2A44-A045-D0C145369708}"/>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17995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0395-9EBE-F94E-B4EB-833C46304D4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F34835-63B2-DA42-A75B-60ADEF5AC7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EDDB9B-F766-7D43-8908-E59B0E1A9630}"/>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a:extLst>
              <a:ext uri="{FF2B5EF4-FFF2-40B4-BE49-F238E27FC236}">
                <a16:creationId xmlns:a16="http://schemas.microsoft.com/office/drawing/2014/main" id="{951B8797-F49E-FB4E-A056-1994121757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FCD8ED-E34B-4D40-A780-638210ED522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969754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99E8B4-A064-AF47-B95C-F29AFC6B652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12EE7C-A477-AD40-975A-5D61BCF456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D41D36-3BB3-7640-8AC4-4DC5F3038801}"/>
              </a:ext>
            </a:extLst>
          </p:cNvPr>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a:extLst>
              <a:ext uri="{FF2B5EF4-FFF2-40B4-BE49-F238E27FC236}">
                <a16:creationId xmlns:a16="http://schemas.microsoft.com/office/drawing/2014/main" id="{8301C38F-7FAB-3949-9E81-E6193DDC69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9968FD-4C18-8A42-AB4A-71CC68BB245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82372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FABFE-1D17-9048-97C5-84C01D345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2C740E-7720-F147-ACDF-2566E539F7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57B664-E9B2-9846-AFE9-589F064129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C27F56-BE81-7D4B-BE15-8115E1BAF275}" type="datetimeFigureOut">
              <a:rPr lang="en-US" smtClean="0"/>
              <a:t>5/10/20</a:t>
            </a:fld>
            <a:endParaRPr lang="en-US"/>
          </a:p>
        </p:txBody>
      </p:sp>
      <p:sp>
        <p:nvSpPr>
          <p:cNvPr id="5" name="Footer Placeholder 4">
            <a:extLst>
              <a:ext uri="{FF2B5EF4-FFF2-40B4-BE49-F238E27FC236}">
                <a16:creationId xmlns:a16="http://schemas.microsoft.com/office/drawing/2014/main" id="{95752582-E880-8849-AFF8-74252146B6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E96B5B9-7A5C-264C-99FA-5DA31ABC20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95EBDB-E23B-914C-9C53-4C40319F1A19}" type="slidenum">
              <a:rPr lang="en-US" smtClean="0"/>
              <a:t>‹#›</a:t>
            </a:fld>
            <a:endParaRPr lang="en-US"/>
          </a:p>
        </p:txBody>
      </p:sp>
    </p:spTree>
    <p:extLst>
      <p:ext uri="{BB962C8B-B14F-4D97-AF65-F5344CB8AC3E}">
        <p14:creationId xmlns:p14="http://schemas.microsoft.com/office/powerpoint/2010/main" val="4249167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uwtsd.ac.uk/tel/technology-enhanced-learning/moodle-link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3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3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3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3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4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 Id="rId4" Type="http://schemas.openxmlformats.org/officeDocument/2006/relationships/image" Target="../media/image86.jpeg"/></Relationships>
</file>

<file path=ppt/slides/_rels/slide49.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96.jpeg"/></Relationships>
</file>

<file path=ppt/slides/_rels/slide54.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0.jpeg"/></Relationships>
</file>

<file path=ppt/slides/_rels/slide56.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02.jpeg"/></Relationships>
</file>

<file path=ppt/slides/_rels/slide57.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06.jpeg"/><Relationship Id="rId5" Type="http://schemas.openxmlformats.org/officeDocument/2006/relationships/image" Target="../media/image105.jpeg"/><Relationship Id="rId4" Type="http://schemas.openxmlformats.org/officeDocument/2006/relationships/image" Target="../media/image104.jpeg"/></Relationships>
</file>

<file path=ppt/slides/_rels/slide58.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10.jpeg"/><Relationship Id="rId4" Type="http://schemas.openxmlformats.org/officeDocument/2006/relationships/image" Target="../media/image109.jpeg"/></Relationships>
</file>

<file path=ppt/slides/_rels/slide60.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12.jpeg"/></Relationships>
</file>

<file path=ppt/slides/_rels/slide61.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114.jpeg"/></Relationships>
</file>

<file path=ppt/slides/_rels/slide6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116.jpeg"/></Relationships>
</file>

<file path=ppt/slides/_rels/slide63.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hyperlink" Target="https://www.pexels.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B04EB5-8E7B-6C47-86C5-F1C800CA6261}"/>
              </a:ext>
            </a:extLst>
          </p:cNvPr>
          <p:cNvSpPr txBox="1"/>
          <p:nvPr/>
        </p:nvSpPr>
        <p:spPr>
          <a:xfrm>
            <a:off x="180237" y="-246772"/>
            <a:ext cx="7643191" cy="6986528"/>
          </a:xfrm>
          <a:prstGeom prst="rect">
            <a:avLst/>
          </a:prstGeom>
          <a:noFill/>
        </p:spPr>
        <p:txBody>
          <a:bodyPr wrap="square" rtlCol="0">
            <a:spAutoFit/>
          </a:bodyPr>
          <a:lstStyle/>
          <a:p>
            <a:endParaRPr lang="en-US" sz="3200" dirty="0">
              <a:solidFill>
                <a:schemeClr val="bg1">
                  <a:lumMod val="50000"/>
                </a:schemeClr>
              </a:solidFill>
              <a:latin typeface="Century Gothic" panose="020B0502020202020204" pitchFamily="34" charset="0"/>
            </a:endParaRPr>
          </a:p>
          <a:p>
            <a:r>
              <a:rPr lang="en-US" sz="3200" dirty="0">
                <a:latin typeface="Century Gothic" panose="020B0502020202020204" pitchFamily="34" charset="0"/>
              </a:rPr>
              <a:t>1</a:t>
            </a:r>
            <a:r>
              <a:rPr lang="en-US" sz="3200" baseline="30000" dirty="0">
                <a:latin typeface="Century Gothic" panose="020B0502020202020204" pitchFamily="34" charset="0"/>
              </a:rPr>
              <a:t>st</a:t>
            </a:r>
            <a:r>
              <a:rPr lang="en-US" sz="3200" dirty="0">
                <a:latin typeface="Century Gothic" panose="020B0502020202020204" pitchFamily="34" charset="0"/>
              </a:rPr>
              <a:t> YEAR</a:t>
            </a:r>
          </a:p>
          <a:p>
            <a:endParaRPr lang="en-US" sz="3200" dirty="0">
              <a:latin typeface="Century Gothic" panose="020B0502020202020204" pitchFamily="34" charset="0"/>
            </a:endParaRPr>
          </a:p>
          <a:p>
            <a:r>
              <a:rPr lang="en-US" sz="3200" dirty="0">
                <a:latin typeface="Century Gothic" panose="020B0502020202020204" pitchFamily="34" charset="0"/>
              </a:rPr>
              <a:t>Digital &amp; Material </a:t>
            </a:r>
          </a:p>
          <a:p>
            <a:r>
              <a:rPr lang="en-US" sz="3200" dirty="0">
                <a:latin typeface="Century Gothic" panose="020B0502020202020204" pitchFamily="34" charset="0"/>
              </a:rPr>
              <a:t>Process B2</a:t>
            </a:r>
          </a:p>
          <a:p>
            <a:endParaRPr lang="en-US" sz="3200" dirty="0">
              <a:latin typeface="Century Gothic" panose="020B0502020202020204" pitchFamily="34" charset="0"/>
            </a:endParaRPr>
          </a:p>
          <a:p>
            <a:r>
              <a:rPr lang="en-US" sz="3200" dirty="0">
                <a:latin typeface="Century Gothic" panose="020B0502020202020204" pitchFamily="34" charset="0"/>
              </a:rPr>
              <a:t>Digital Portfolio</a:t>
            </a:r>
          </a:p>
          <a:p>
            <a:endParaRPr lang="en-US" sz="3200" dirty="0">
              <a:latin typeface="Century Gothic" panose="020B0502020202020204" pitchFamily="34" charset="0"/>
            </a:endParaRPr>
          </a:p>
          <a:p>
            <a:r>
              <a:rPr lang="en-GB" sz="3200" b="1" dirty="0">
                <a:latin typeface="Century Gothic" panose="020B0502020202020204" pitchFamily="34" charset="0"/>
                <a:ea typeface="Calibri" panose="020F0502020204030204" pitchFamily="34" charset="0"/>
                <a:cs typeface="Times New Roman" panose="02020603050405020304" pitchFamily="18" charset="0"/>
              </a:rPr>
              <a:t>Submission </a:t>
            </a:r>
          </a:p>
          <a:p>
            <a:r>
              <a:rPr lang="en-GB" sz="3200" b="1" dirty="0">
                <a:latin typeface="Century Gothic" panose="020B0502020202020204" pitchFamily="34" charset="0"/>
                <a:ea typeface="Calibri" panose="020F0502020204030204" pitchFamily="34" charset="0"/>
                <a:cs typeface="Times New Roman" panose="02020603050405020304" pitchFamily="18" charset="0"/>
              </a:rPr>
              <a:t>deadline date: </a:t>
            </a:r>
          </a:p>
          <a:p>
            <a:r>
              <a:rPr lang="en-GB" sz="3200" dirty="0">
                <a:latin typeface="Century Gothic" panose="020B0502020202020204" pitchFamily="34" charset="0"/>
                <a:ea typeface="Calibri" panose="020F0502020204030204" pitchFamily="34" charset="0"/>
                <a:cs typeface="Times New Roman" panose="02020603050405020304" pitchFamily="18" charset="0"/>
              </a:rPr>
              <a:t>Monday 11</a:t>
            </a:r>
            <a:r>
              <a:rPr lang="en-GB" sz="3200" baseline="30000" dirty="0">
                <a:latin typeface="Century Gothic" panose="020B0502020202020204" pitchFamily="34" charset="0"/>
                <a:ea typeface="Calibri" panose="020F0502020204030204" pitchFamily="34" charset="0"/>
                <a:cs typeface="Times New Roman" panose="02020603050405020304" pitchFamily="18" charset="0"/>
              </a:rPr>
              <a:t>th</a:t>
            </a:r>
            <a:r>
              <a:rPr lang="en-GB" sz="3200" dirty="0">
                <a:latin typeface="Century Gothic" panose="020B0502020202020204" pitchFamily="34" charset="0"/>
                <a:ea typeface="Calibri" panose="020F0502020204030204" pitchFamily="34" charset="0"/>
                <a:cs typeface="Times New Roman" panose="02020603050405020304" pitchFamily="18" charset="0"/>
              </a:rPr>
              <a:t> May </a:t>
            </a:r>
          </a:p>
          <a:p>
            <a:r>
              <a:rPr lang="en-GB" sz="3200" dirty="0">
                <a:latin typeface="Century Gothic" panose="020B0502020202020204" pitchFamily="34" charset="0"/>
                <a:ea typeface="Calibri" panose="020F0502020204030204" pitchFamily="34" charset="0"/>
                <a:cs typeface="Times New Roman" panose="02020603050405020304" pitchFamily="18" charset="0"/>
              </a:rPr>
              <a:t>2020</a:t>
            </a:r>
          </a:p>
          <a:p>
            <a:r>
              <a:rPr lang="en-GB" sz="3200" b="1" dirty="0">
                <a:latin typeface="Century Gothic" panose="020B0502020202020204" pitchFamily="34" charset="0"/>
                <a:ea typeface="Calibri" panose="020F0502020204030204" pitchFamily="34" charset="0"/>
                <a:cs typeface="Times New Roman" panose="02020603050405020304" pitchFamily="18" charset="0"/>
              </a:rPr>
              <a:t>9:30am</a:t>
            </a:r>
            <a:endParaRPr lang="en-GB" sz="3600" b="1" dirty="0">
              <a:latin typeface="Century Gothic" panose="020B0502020202020204" pitchFamily="34" charset="0"/>
              <a:ea typeface="Calibri" panose="020F0502020204030204" pitchFamily="34" charset="0"/>
              <a:cs typeface="Times New Roman" panose="02020603050405020304" pitchFamily="18" charset="0"/>
            </a:endParaRPr>
          </a:p>
          <a:p>
            <a:endParaRPr lang="en-US" sz="3200" dirty="0">
              <a:solidFill>
                <a:schemeClr val="bg1">
                  <a:lumMod val="50000"/>
                </a:schemeClr>
              </a:solidFill>
              <a:latin typeface="Century Gothic" panose="020B0502020202020204" pitchFamily="34" charset="0"/>
            </a:endParaRPr>
          </a:p>
        </p:txBody>
      </p:sp>
      <p:pic>
        <p:nvPicPr>
          <p:cNvPr id="6" name="Content Placeholder 4" descr="A close up of a flower garden&#10;&#10;Description automatically generated">
            <a:extLst>
              <a:ext uri="{FF2B5EF4-FFF2-40B4-BE49-F238E27FC236}">
                <a16:creationId xmlns:a16="http://schemas.microsoft.com/office/drawing/2014/main" id="{19699F35-AB7E-F247-8ED0-B238AC03B9A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20" y="10"/>
            <a:ext cx="6095980" cy="6857990"/>
          </a:xfrm>
          <a:prstGeom prst="rect">
            <a:avLst/>
          </a:prstGeom>
        </p:spPr>
      </p:pic>
    </p:spTree>
    <p:extLst>
      <p:ext uri="{BB962C8B-B14F-4D97-AF65-F5344CB8AC3E}">
        <p14:creationId xmlns:p14="http://schemas.microsoft.com/office/powerpoint/2010/main" val="2144559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715085"/>
            <a:ext cx="10515600" cy="4032462"/>
          </a:xfrm>
        </p:spPr>
        <p:txBody>
          <a:bodyPr>
            <a:normAutofit fontScale="90000"/>
          </a:bodyPr>
          <a:lstStyle/>
          <a:p>
            <a:pPr algn="ctr"/>
            <a:r>
              <a:rPr lang="en-GB" i="1" dirty="0">
                <a:solidFill>
                  <a:srgbClr val="C00000"/>
                </a:solidFill>
                <a:latin typeface="Century Gothic" panose="020B0502020202020204" pitchFamily="34" charset="0"/>
              </a:rPr>
              <a:t>Name: Olivia Christine Evans </a:t>
            </a:r>
            <a:br>
              <a:rPr lang="en-GB" i="1" dirty="0">
                <a:solidFill>
                  <a:srgbClr val="C00000"/>
                </a:solidFill>
                <a:latin typeface="Century Gothic" panose="020B0502020202020204" pitchFamily="34" charset="0"/>
              </a:rPr>
            </a:br>
            <a:r>
              <a:rPr lang="en-GB" i="1" dirty="0">
                <a:solidFill>
                  <a:srgbClr val="C00000"/>
                </a:solidFill>
                <a:latin typeface="Century Gothic" panose="020B0502020202020204" pitchFamily="34" charset="0"/>
              </a:rPr>
              <a:t>P Number: 1901546</a:t>
            </a:r>
            <a:br>
              <a:rPr lang="en-GB" sz="3200" dirty="0">
                <a:solidFill>
                  <a:schemeClr val="bg1">
                    <a:lumMod val="50000"/>
                  </a:schemeClr>
                </a:solidFill>
                <a:latin typeface="Century Gothic" panose="020B0502020202020204" pitchFamily="34" charset="0"/>
              </a:rPr>
            </a:b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B2 – Digital &amp; Material Process</a:t>
            </a:r>
            <a:br>
              <a:rPr lang="en-GB" sz="3200" dirty="0">
                <a:solidFill>
                  <a:schemeClr val="bg1">
                    <a:lumMod val="50000"/>
                  </a:schemeClr>
                </a:solidFill>
                <a:latin typeface="Century Gothic" panose="020B0502020202020204" pitchFamily="34" charset="0"/>
              </a:rPr>
            </a:br>
            <a:br>
              <a:rPr lang="en-GB" sz="3200" dirty="0">
                <a:solidFill>
                  <a:schemeClr val="bg1">
                    <a:lumMod val="50000"/>
                  </a:schemeClr>
                </a:solidFill>
                <a:latin typeface="Century Gothic" panose="020B0502020202020204" pitchFamily="34" charset="0"/>
              </a:rPr>
            </a:br>
            <a:r>
              <a:rPr lang="en-GB" sz="3600" dirty="0">
                <a:solidFill>
                  <a:schemeClr val="bg1">
                    <a:lumMod val="50000"/>
                  </a:schemeClr>
                </a:solidFill>
                <a:latin typeface="Century Gothic" panose="020B0502020202020204" pitchFamily="34" charset="0"/>
              </a:rPr>
              <a:t>M4X02220</a:t>
            </a:r>
            <a:br>
              <a:rPr lang="en-GB" b="1" dirty="0"/>
            </a:b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UWTSD</a:t>
            </a:r>
            <a:br>
              <a:rPr lang="en-GB" dirty="0"/>
            </a:br>
            <a:br>
              <a:rPr lang="en-GB" dirty="0"/>
            </a:br>
            <a:endParaRPr lang="en-US" dirty="0"/>
          </a:p>
        </p:txBody>
      </p:sp>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Tree>
    <p:extLst>
      <p:ext uri="{BB962C8B-B14F-4D97-AF65-F5344CB8AC3E}">
        <p14:creationId xmlns:p14="http://schemas.microsoft.com/office/powerpoint/2010/main" val="1140111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
        <p:nvSpPr>
          <p:cNvPr id="6" name="TextBox 5">
            <a:extLst>
              <a:ext uri="{FF2B5EF4-FFF2-40B4-BE49-F238E27FC236}">
                <a16:creationId xmlns:a16="http://schemas.microsoft.com/office/drawing/2014/main" id="{5A33F2D0-F2DE-6B41-B4F6-2A6BE966DD6D}"/>
              </a:ext>
            </a:extLst>
          </p:cNvPr>
          <p:cNvSpPr txBox="1"/>
          <p:nvPr/>
        </p:nvSpPr>
        <p:spPr>
          <a:xfrm>
            <a:off x="824364" y="827691"/>
            <a:ext cx="10543271" cy="4401205"/>
          </a:xfrm>
          <a:prstGeom prst="rect">
            <a:avLst/>
          </a:prstGeom>
          <a:noFill/>
        </p:spPr>
        <p:txBody>
          <a:bodyPr wrap="none" rtlCol="0">
            <a:spAutoFit/>
          </a:bodyPr>
          <a:lstStyle/>
          <a:p>
            <a:pPr algn="ctr"/>
            <a:r>
              <a:rPr lang="en-GB" sz="3200" dirty="0">
                <a:solidFill>
                  <a:schemeClr val="bg1">
                    <a:lumMod val="50000"/>
                  </a:schemeClr>
                </a:solidFill>
                <a:latin typeface="Century Gothic" panose="020B0502020202020204" pitchFamily="34" charset="0"/>
              </a:rPr>
              <a:t> LEARNING OUTCOMES:</a:t>
            </a:r>
          </a:p>
          <a:p>
            <a:endParaRPr lang="en-GB" sz="3200" dirty="0">
              <a:solidFill>
                <a:schemeClr val="bg1">
                  <a:lumMod val="50000"/>
                </a:schemeClr>
              </a:solidFill>
            </a:endParaRPr>
          </a:p>
          <a:p>
            <a:pPr marL="457200" lvl="0" indent="-457200" algn="ctr">
              <a:buSzPct val="100000"/>
              <a:buFont typeface="Arial" panose="020B0604020202020204" pitchFamily="34" charset="0"/>
              <a:buChar char="•"/>
            </a:pPr>
            <a:r>
              <a:rPr lang="en-GB" sz="2400" dirty="0">
                <a:solidFill>
                  <a:schemeClr val="bg1">
                    <a:lumMod val="50000"/>
                  </a:schemeClr>
                </a:solidFill>
                <a:latin typeface="Century Gothic" panose="020B0502020202020204" pitchFamily="34" charset="0"/>
              </a:rPr>
              <a:t>Manage and make appropriate use of the interaction between</a:t>
            </a:r>
          </a:p>
          <a:p>
            <a:pPr lvl="0" algn="ctr">
              <a:buSzPct val="100000"/>
            </a:pPr>
            <a:r>
              <a:rPr lang="en-GB" sz="2400" dirty="0">
                <a:solidFill>
                  <a:schemeClr val="bg1">
                    <a:lumMod val="50000"/>
                  </a:schemeClr>
                </a:solidFill>
                <a:latin typeface="Century Gothic" panose="020B0502020202020204" pitchFamily="34" charset="0"/>
              </a:rPr>
              <a:t>intention, process, outcome, context, and the methods</a:t>
            </a:r>
          </a:p>
          <a:p>
            <a:pPr lvl="0" algn="ctr">
              <a:buSzPct val="100000"/>
            </a:pPr>
            <a:r>
              <a:rPr lang="en-GB" sz="2400" dirty="0">
                <a:solidFill>
                  <a:schemeClr val="bg1">
                    <a:lumMod val="50000"/>
                  </a:schemeClr>
                </a:solidFill>
                <a:latin typeface="Century Gothic" panose="020B0502020202020204" pitchFamily="34" charset="0"/>
              </a:rPr>
              <a:t>of dissemination.</a:t>
            </a:r>
          </a:p>
          <a:p>
            <a:pPr lvl="0" algn="ctr">
              <a:buSzPct val="100000"/>
            </a:pPr>
            <a:endParaRPr lang="en-GB" sz="2400" dirty="0">
              <a:solidFill>
                <a:schemeClr val="bg1">
                  <a:lumMod val="50000"/>
                </a:schemeClr>
              </a:solidFill>
              <a:latin typeface="Century Gothic" panose="020B0502020202020204" pitchFamily="34" charset="0"/>
            </a:endParaRPr>
          </a:p>
          <a:p>
            <a:pPr marL="457200" lvl="0" indent="-457200" algn="ctr">
              <a:buSzPct val="100000"/>
              <a:buFont typeface="Arial" panose="020B0604020202020204" pitchFamily="34" charset="0"/>
              <a:buChar char="•"/>
            </a:pPr>
            <a:r>
              <a:rPr lang="en-GB" sz="2400" dirty="0">
                <a:solidFill>
                  <a:schemeClr val="bg1">
                    <a:lumMod val="50000"/>
                  </a:schemeClr>
                </a:solidFill>
                <a:latin typeface="Century Gothic" panose="020B0502020202020204" pitchFamily="34" charset="0"/>
              </a:rPr>
              <a:t>Anticipate and accommodate change, and work within contexts</a:t>
            </a:r>
          </a:p>
          <a:p>
            <a:pPr lvl="0" algn="ctr">
              <a:buSzPct val="100000"/>
            </a:pPr>
            <a:r>
              <a:rPr lang="en-GB" sz="2400" dirty="0">
                <a:solidFill>
                  <a:schemeClr val="bg1">
                    <a:lumMod val="50000"/>
                  </a:schemeClr>
                </a:solidFill>
                <a:latin typeface="Century Gothic" panose="020B0502020202020204" pitchFamily="34" charset="0"/>
              </a:rPr>
              <a:t>of ambiguity, uncertainty and unfamiliarity</a:t>
            </a: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r>
              <a:rPr lang="en-GB" sz="2400" dirty="0">
                <a:hlinkClick r:id="rId4"/>
              </a:rPr>
              <a:t>https://www.uwtsd.ac.uk/tel/technology-enhanced-learning/moodle-links/</a:t>
            </a:r>
            <a:endParaRPr lang="en-GB" sz="2400" dirty="0">
              <a:solidFill>
                <a:schemeClr val="bg1">
                  <a:lumMod val="50000"/>
                </a:schemeClr>
              </a:solidFill>
              <a:latin typeface="Century Gothic" panose="020B0502020202020204" pitchFamily="34" charset="0"/>
            </a:endParaRPr>
          </a:p>
        </p:txBody>
      </p:sp>
    </p:spTree>
    <p:extLst>
      <p:ext uri="{BB962C8B-B14F-4D97-AF65-F5344CB8AC3E}">
        <p14:creationId xmlns:p14="http://schemas.microsoft.com/office/powerpoint/2010/main" val="3113127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64709AC-57CE-BB41-8EDB-C85D547A5F10}"/>
              </a:ext>
            </a:extLst>
          </p:cNvPr>
          <p:cNvSpPr txBox="1"/>
          <p:nvPr/>
        </p:nvSpPr>
        <p:spPr>
          <a:xfrm>
            <a:off x="5021821" y="3812954"/>
            <a:ext cx="6465287" cy="1516014"/>
          </a:xfrm>
          <a:prstGeom prst="rect">
            <a:avLst/>
          </a:prstGeom>
        </p:spPr>
        <p:txBody>
          <a:bodyPr vert="horz" lIns="91440" tIns="45720" rIns="91440" bIns="45720" rtlCol="0" anchor="b">
            <a:normAutofit fontScale="85000" lnSpcReduction="20000"/>
          </a:bodyPr>
          <a:lstStyle/>
          <a:p>
            <a:pPr>
              <a:lnSpc>
                <a:spcPct val="90000"/>
              </a:lnSpc>
              <a:spcBef>
                <a:spcPct val="0"/>
              </a:spcBef>
              <a:spcAft>
                <a:spcPts val="600"/>
              </a:spcAft>
            </a:pPr>
            <a:r>
              <a:rPr lang="en-US" sz="4800" dirty="0">
                <a:solidFill>
                  <a:srgbClr val="FFFFFF"/>
                </a:solidFill>
                <a:latin typeface="+mj-lt"/>
                <a:ea typeface="+mj-ea"/>
                <a:cs typeface="+mj-cs"/>
              </a:rPr>
              <a:t>https://</a:t>
            </a:r>
            <a:r>
              <a:rPr lang="en-US" sz="4800" dirty="0" err="1">
                <a:solidFill>
                  <a:srgbClr val="FFFFFF"/>
                </a:solidFill>
                <a:latin typeface="+mj-lt"/>
                <a:ea typeface="+mj-ea"/>
                <a:cs typeface="+mj-cs"/>
              </a:rPr>
              <a:t>www.pinterest.co.uk</a:t>
            </a:r>
            <a:r>
              <a:rPr lang="en-US" sz="4800">
                <a:solidFill>
                  <a:srgbClr val="FFFFFF"/>
                </a:solidFill>
                <a:latin typeface="+mj-lt"/>
                <a:ea typeface="+mj-ea"/>
                <a:cs typeface="+mj-cs"/>
              </a:rPr>
              <a:t>/</a:t>
            </a:r>
            <a:r>
              <a:rPr lang="en-US" sz="4800" err="1">
                <a:solidFill>
                  <a:srgbClr val="FFFFFF"/>
                </a:solidFill>
                <a:latin typeface="+mj-lt"/>
                <a:ea typeface="+mj-ea"/>
                <a:cs typeface="+mj-cs"/>
              </a:rPr>
              <a:t>oliviacevansx</a:t>
            </a:r>
            <a:r>
              <a:rPr lang="en-US" sz="4800">
                <a:solidFill>
                  <a:srgbClr val="FFFFFF"/>
                </a:solidFill>
                <a:latin typeface="+mj-lt"/>
                <a:ea typeface="+mj-ea"/>
                <a:cs typeface="+mj-cs"/>
              </a:rPr>
              <a:t>/digital-design-b2/</a:t>
            </a:r>
            <a:endParaRPr lang="en-US" sz="4800" kern="1200">
              <a:solidFill>
                <a:srgbClr val="FFFFFF"/>
              </a:solidFill>
              <a:latin typeface="+mj-lt"/>
              <a:ea typeface="+mj-ea"/>
              <a:cs typeface="+mj-cs"/>
            </a:endParaRPr>
          </a:p>
        </p:txBody>
      </p:sp>
      <p:cxnSp>
        <p:nvCxnSpPr>
          <p:cNvPr id="12" name="Straight Connector 11">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A picture containing many, food, large, colorful&#10;&#10;Description automatically generated">
            <a:extLst>
              <a:ext uri="{FF2B5EF4-FFF2-40B4-BE49-F238E27FC236}">
                <a16:creationId xmlns:a16="http://schemas.microsoft.com/office/drawing/2014/main" id="{1F6B5855-A0EE-3A49-B565-AC4314140A9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77956" y="0"/>
            <a:ext cx="4476941" cy="6858000"/>
          </a:xfrm>
          <a:prstGeom prst="rect">
            <a:avLst/>
          </a:prstGeom>
        </p:spPr>
      </p:pic>
      <p:pic>
        <p:nvPicPr>
          <p:cNvPr id="4" name="Picture 3" descr="A picture containing drawing&#10;&#10;Description automatically generated">
            <a:extLst>
              <a:ext uri="{FF2B5EF4-FFF2-40B4-BE49-F238E27FC236}">
                <a16:creationId xmlns:a16="http://schemas.microsoft.com/office/drawing/2014/main" id="{0858BECE-7A23-B045-92AC-2085849A6EA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b="4247"/>
          <a:stretch/>
        </p:blipFill>
        <p:spPr>
          <a:xfrm>
            <a:off x="4645921" y="339849"/>
            <a:ext cx="7217085" cy="3008188"/>
          </a:xfrm>
          <a:prstGeom prst="rect">
            <a:avLst/>
          </a:prstGeom>
        </p:spPr>
      </p:pic>
      <p:sp>
        <p:nvSpPr>
          <p:cNvPr id="2" name="TextBox 1">
            <a:extLst>
              <a:ext uri="{FF2B5EF4-FFF2-40B4-BE49-F238E27FC236}">
                <a16:creationId xmlns:a16="http://schemas.microsoft.com/office/drawing/2014/main" id="{80C749A5-7E8C-F242-B7B5-C047D12FAF0C}"/>
              </a:ext>
            </a:extLst>
          </p:cNvPr>
          <p:cNvSpPr txBox="1"/>
          <p:nvPr/>
        </p:nvSpPr>
        <p:spPr>
          <a:xfrm>
            <a:off x="0" y="105399"/>
            <a:ext cx="2646218" cy="646331"/>
          </a:xfrm>
          <a:prstGeom prst="rect">
            <a:avLst/>
          </a:prstGeom>
          <a:solidFill>
            <a:schemeClr val="bg1"/>
          </a:solidFill>
        </p:spPr>
        <p:txBody>
          <a:bodyPr wrap="square" rtlCol="0">
            <a:spAutoFit/>
          </a:bodyPr>
          <a:lstStyle/>
          <a:p>
            <a:r>
              <a:rPr lang="en-US" dirty="0"/>
              <a:t>Block repeat with my pictures of flowers.</a:t>
            </a:r>
          </a:p>
        </p:txBody>
      </p:sp>
    </p:spTree>
    <p:extLst>
      <p:ext uri="{BB962C8B-B14F-4D97-AF65-F5344CB8AC3E}">
        <p14:creationId xmlns:p14="http://schemas.microsoft.com/office/powerpoint/2010/main" val="2811065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flower&#10;&#10;Description automatically generated">
            <a:extLst>
              <a:ext uri="{FF2B5EF4-FFF2-40B4-BE49-F238E27FC236}">
                <a16:creationId xmlns:a16="http://schemas.microsoft.com/office/drawing/2014/main" id="{CF15B5F0-DAE5-154F-9E61-5B27F7A6EE7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Picture 4" descr="A close up of a flower&#10;&#10;Description automatically generated">
            <a:extLst>
              <a:ext uri="{FF2B5EF4-FFF2-40B4-BE49-F238E27FC236}">
                <a16:creationId xmlns:a16="http://schemas.microsoft.com/office/drawing/2014/main" id="{9D99D7BE-E871-4A4A-99B2-18D54BF9CA5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8" name="TextBox 7">
            <a:extLst>
              <a:ext uri="{FF2B5EF4-FFF2-40B4-BE49-F238E27FC236}">
                <a16:creationId xmlns:a16="http://schemas.microsoft.com/office/drawing/2014/main" id="{8D17722A-CA06-4B44-8B8C-408E919F4BFA}"/>
              </a:ext>
            </a:extLst>
          </p:cNvPr>
          <p:cNvSpPr txBox="1"/>
          <p:nvPr/>
        </p:nvSpPr>
        <p:spPr>
          <a:xfrm>
            <a:off x="4405744" y="249381"/>
            <a:ext cx="3158837" cy="369332"/>
          </a:xfrm>
          <a:prstGeom prst="rect">
            <a:avLst/>
          </a:prstGeom>
          <a:solidFill>
            <a:schemeClr val="bg1"/>
          </a:solidFill>
        </p:spPr>
        <p:txBody>
          <a:bodyPr wrap="square" rtlCol="0">
            <a:spAutoFit/>
          </a:bodyPr>
          <a:lstStyle/>
          <a:p>
            <a:r>
              <a:rPr lang="en-US" dirty="0"/>
              <a:t>Repeat pattern </a:t>
            </a:r>
            <a:r>
              <a:rPr lang="en-US" dirty="0" err="1"/>
              <a:t>coloured</a:t>
            </a:r>
            <a:r>
              <a:rPr lang="en-US" dirty="0"/>
              <a:t> leaves </a:t>
            </a:r>
          </a:p>
        </p:txBody>
      </p:sp>
    </p:spTree>
    <p:extLst>
      <p:ext uri="{BB962C8B-B14F-4D97-AF65-F5344CB8AC3E}">
        <p14:creationId xmlns:p14="http://schemas.microsoft.com/office/powerpoint/2010/main" val="3131499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flower&#10;&#10;Description automatically generated">
            <a:extLst>
              <a:ext uri="{FF2B5EF4-FFF2-40B4-BE49-F238E27FC236}">
                <a16:creationId xmlns:a16="http://schemas.microsoft.com/office/drawing/2014/main" id="{ADB71D5F-E635-BC4E-A2FA-A9C69D0477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picture containing sitting, fabric, table, room&#10;&#10;Description automatically generated">
            <a:extLst>
              <a:ext uri="{FF2B5EF4-FFF2-40B4-BE49-F238E27FC236}">
                <a16:creationId xmlns:a16="http://schemas.microsoft.com/office/drawing/2014/main" id="{ADD21D41-19A5-2043-BBC4-976CEAC374E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8" name="TextBox 7">
            <a:extLst>
              <a:ext uri="{FF2B5EF4-FFF2-40B4-BE49-F238E27FC236}">
                <a16:creationId xmlns:a16="http://schemas.microsoft.com/office/drawing/2014/main" id="{27E621AB-31B6-7246-B2F4-C28107056918}"/>
              </a:ext>
            </a:extLst>
          </p:cNvPr>
          <p:cNvSpPr txBox="1"/>
          <p:nvPr/>
        </p:nvSpPr>
        <p:spPr>
          <a:xfrm>
            <a:off x="4779818" y="193963"/>
            <a:ext cx="2410691" cy="369332"/>
          </a:xfrm>
          <a:prstGeom prst="rect">
            <a:avLst/>
          </a:prstGeom>
          <a:solidFill>
            <a:schemeClr val="bg1"/>
          </a:solidFill>
        </p:spPr>
        <p:txBody>
          <a:bodyPr wrap="square" rtlCol="0">
            <a:spAutoFit/>
          </a:bodyPr>
          <a:lstStyle/>
          <a:p>
            <a:r>
              <a:rPr lang="en-US" dirty="0"/>
              <a:t>Pattern repeat layered </a:t>
            </a:r>
          </a:p>
        </p:txBody>
      </p:sp>
    </p:spTree>
    <p:extLst>
      <p:ext uri="{BB962C8B-B14F-4D97-AF65-F5344CB8AC3E}">
        <p14:creationId xmlns:p14="http://schemas.microsoft.com/office/powerpoint/2010/main" val="4186026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holding, woman, fabric&#10;&#10;Description automatically generated">
            <a:extLst>
              <a:ext uri="{FF2B5EF4-FFF2-40B4-BE49-F238E27FC236}">
                <a16:creationId xmlns:a16="http://schemas.microsoft.com/office/drawing/2014/main" id="{B020301C-BC2B-0347-919B-AD9A34DB1A4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close up of a flower&#10;&#10;Description automatically generated">
            <a:extLst>
              <a:ext uri="{FF2B5EF4-FFF2-40B4-BE49-F238E27FC236}">
                <a16:creationId xmlns:a16="http://schemas.microsoft.com/office/drawing/2014/main" id="{E794AFA0-D379-A04B-9B1B-9134BA66042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Tree>
    <p:extLst>
      <p:ext uri="{BB962C8B-B14F-4D97-AF65-F5344CB8AC3E}">
        <p14:creationId xmlns:p14="http://schemas.microsoft.com/office/powerpoint/2010/main" val="3957143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iving room filled with furniture and vase of colorful flowers&#10;&#10;Description automatically generated">
            <a:extLst>
              <a:ext uri="{FF2B5EF4-FFF2-40B4-BE49-F238E27FC236}">
                <a16:creationId xmlns:a16="http://schemas.microsoft.com/office/drawing/2014/main" id="{CCCEAF31-637D-D04D-93E0-4EE9B9BE93A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B0014570-0660-014E-9B2B-2C34EFFD3D87}"/>
              </a:ext>
            </a:extLst>
          </p:cNvPr>
          <p:cNvSpPr txBox="1"/>
          <p:nvPr/>
        </p:nvSpPr>
        <p:spPr>
          <a:xfrm>
            <a:off x="4419600" y="110836"/>
            <a:ext cx="3546764" cy="369332"/>
          </a:xfrm>
          <a:prstGeom prst="rect">
            <a:avLst/>
          </a:prstGeom>
          <a:solidFill>
            <a:schemeClr val="bg1"/>
          </a:solidFill>
        </p:spPr>
        <p:txBody>
          <a:bodyPr wrap="square" rtlCol="0">
            <a:spAutoFit/>
          </a:bodyPr>
          <a:lstStyle/>
          <a:p>
            <a:r>
              <a:rPr lang="en-US" dirty="0"/>
              <a:t>Pattern repeat room visualization</a:t>
            </a:r>
          </a:p>
        </p:txBody>
      </p:sp>
    </p:spTree>
    <p:extLst>
      <p:ext uri="{BB962C8B-B14F-4D97-AF65-F5344CB8AC3E}">
        <p14:creationId xmlns:p14="http://schemas.microsoft.com/office/powerpoint/2010/main" val="3323146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large, table, sitting, fabric&#10;&#10;Description automatically generated">
            <a:extLst>
              <a:ext uri="{FF2B5EF4-FFF2-40B4-BE49-F238E27FC236}">
                <a16:creationId xmlns:a16="http://schemas.microsoft.com/office/drawing/2014/main" id="{D4D0BD41-6A01-2247-948D-6284809F414A}"/>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0" y="10"/>
            <a:ext cx="6095980" cy="6857990"/>
          </a:xfrm>
          <a:prstGeom prst="rect">
            <a:avLst/>
          </a:prstGeom>
        </p:spPr>
      </p:pic>
      <p:pic>
        <p:nvPicPr>
          <p:cNvPr id="9" name="Picture 8" descr="A picture containing fabric&#10;&#10;Description automatically generated">
            <a:extLst>
              <a:ext uri="{FF2B5EF4-FFF2-40B4-BE49-F238E27FC236}">
                <a16:creationId xmlns:a16="http://schemas.microsoft.com/office/drawing/2014/main" id="{8F374EDD-97C0-3548-BEB6-3C9128F02F0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4E7753BD-9A44-6547-BD20-00BD5D1DE571}"/>
              </a:ext>
            </a:extLst>
          </p:cNvPr>
          <p:cNvSpPr txBox="1"/>
          <p:nvPr/>
        </p:nvSpPr>
        <p:spPr>
          <a:xfrm>
            <a:off x="9407236" y="152400"/>
            <a:ext cx="2673928" cy="646331"/>
          </a:xfrm>
          <a:prstGeom prst="rect">
            <a:avLst/>
          </a:prstGeom>
          <a:solidFill>
            <a:schemeClr val="bg1"/>
          </a:solidFill>
        </p:spPr>
        <p:txBody>
          <a:bodyPr wrap="square" rtlCol="0">
            <a:spAutoFit/>
          </a:bodyPr>
          <a:lstStyle/>
          <a:p>
            <a:r>
              <a:rPr lang="en-US"/>
              <a:t>Block repeat of scattered repeat design </a:t>
            </a:r>
          </a:p>
        </p:txBody>
      </p:sp>
      <p:sp>
        <p:nvSpPr>
          <p:cNvPr id="3" name="TextBox 2">
            <a:extLst>
              <a:ext uri="{FF2B5EF4-FFF2-40B4-BE49-F238E27FC236}">
                <a16:creationId xmlns:a16="http://schemas.microsoft.com/office/drawing/2014/main" id="{43E5B8DE-A166-5A4C-B87E-7FAF65CEC900}"/>
              </a:ext>
            </a:extLst>
          </p:cNvPr>
          <p:cNvSpPr txBox="1"/>
          <p:nvPr/>
        </p:nvSpPr>
        <p:spPr>
          <a:xfrm>
            <a:off x="290945" y="152400"/>
            <a:ext cx="3241964" cy="646331"/>
          </a:xfrm>
          <a:prstGeom prst="rect">
            <a:avLst/>
          </a:prstGeom>
          <a:solidFill>
            <a:schemeClr val="bg1"/>
          </a:solidFill>
        </p:spPr>
        <p:txBody>
          <a:bodyPr wrap="square" rtlCol="0">
            <a:spAutoFit/>
          </a:bodyPr>
          <a:lstStyle/>
          <a:p>
            <a:r>
              <a:rPr lang="en-US" dirty="0" err="1"/>
              <a:t>Coloured</a:t>
            </a:r>
            <a:r>
              <a:rPr lang="en-US" dirty="0"/>
              <a:t> Block repeat layered with black outline block repeat  </a:t>
            </a:r>
          </a:p>
        </p:txBody>
      </p:sp>
    </p:spTree>
    <p:extLst>
      <p:ext uri="{BB962C8B-B14F-4D97-AF65-F5344CB8AC3E}">
        <p14:creationId xmlns:p14="http://schemas.microsoft.com/office/powerpoint/2010/main" val="2258751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green, sitting, rug, table&#10;&#10;Description automatically generated">
            <a:extLst>
              <a:ext uri="{FF2B5EF4-FFF2-40B4-BE49-F238E27FC236}">
                <a16:creationId xmlns:a16="http://schemas.microsoft.com/office/drawing/2014/main" id="{51E6C97F-771D-9B46-9251-C79E13F6D116}"/>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picture containing colorful, colored, lined, colors&#10;&#10;Description automatically generated">
            <a:extLst>
              <a:ext uri="{FF2B5EF4-FFF2-40B4-BE49-F238E27FC236}">
                <a16:creationId xmlns:a16="http://schemas.microsoft.com/office/drawing/2014/main" id="{47C9A528-F491-5848-BDC8-EEC710BDEE3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91EB8953-D5D1-7245-8D58-BB79C4C5A666}"/>
              </a:ext>
            </a:extLst>
          </p:cNvPr>
          <p:cNvSpPr txBox="1"/>
          <p:nvPr/>
        </p:nvSpPr>
        <p:spPr>
          <a:xfrm>
            <a:off x="193964" y="152400"/>
            <a:ext cx="2119745" cy="369332"/>
          </a:xfrm>
          <a:prstGeom prst="rect">
            <a:avLst/>
          </a:prstGeom>
          <a:solidFill>
            <a:schemeClr val="bg1"/>
          </a:solidFill>
        </p:spPr>
        <p:txBody>
          <a:bodyPr wrap="square" rtlCol="0">
            <a:spAutoFit/>
          </a:bodyPr>
          <a:lstStyle/>
          <a:p>
            <a:r>
              <a:rPr lang="en-US" dirty="0"/>
              <a:t>Block repeat layered </a:t>
            </a:r>
          </a:p>
        </p:txBody>
      </p:sp>
      <p:sp>
        <p:nvSpPr>
          <p:cNvPr id="3" name="TextBox 2">
            <a:extLst>
              <a:ext uri="{FF2B5EF4-FFF2-40B4-BE49-F238E27FC236}">
                <a16:creationId xmlns:a16="http://schemas.microsoft.com/office/drawing/2014/main" id="{9AB90209-06A9-6144-AD28-3957A3872025}"/>
              </a:ext>
            </a:extLst>
          </p:cNvPr>
          <p:cNvSpPr txBox="1"/>
          <p:nvPr/>
        </p:nvSpPr>
        <p:spPr>
          <a:xfrm>
            <a:off x="10363201" y="152400"/>
            <a:ext cx="1468582" cy="369332"/>
          </a:xfrm>
          <a:prstGeom prst="rect">
            <a:avLst/>
          </a:prstGeom>
          <a:solidFill>
            <a:schemeClr val="bg1"/>
          </a:solidFill>
        </p:spPr>
        <p:txBody>
          <a:bodyPr wrap="square" rtlCol="0">
            <a:spAutoFit/>
          </a:bodyPr>
          <a:lstStyle/>
          <a:p>
            <a:r>
              <a:rPr lang="en-US" dirty="0"/>
              <a:t>Block repeat </a:t>
            </a:r>
          </a:p>
        </p:txBody>
      </p:sp>
    </p:spTree>
    <p:extLst>
      <p:ext uri="{BB962C8B-B14F-4D97-AF65-F5344CB8AC3E}">
        <p14:creationId xmlns:p14="http://schemas.microsoft.com/office/powerpoint/2010/main" val="755698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coral&#10;&#10;Description automatically generated">
            <a:extLst>
              <a:ext uri="{FF2B5EF4-FFF2-40B4-BE49-F238E27FC236}">
                <a16:creationId xmlns:a16="http://schemas.microsoft.com/office/drawing/2014/main" id="{CF9C9E46-987C-B944-991B-EED6F25C126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close up of a purple flower&#10;&#10;Description automatically generated">
            <a:extLst>
              <a:ext uri="{FF2B5EF4-FFF2-40B4-BE49-F238E27FC236}">
                <a16:creationId xmlns:a16="http://schemas.microsoft.com/office/drawing/2014/main" id="{549EF381-1584-904B-A9DF-8783E997A15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5C0566D3-B282-5240-8E04-C6DC846159A9}"/>
              </a:ext>
            </a:extLst>
          </p:cNvPr>
          <p:cNvSpPr txBox="1"/>
          <p:nvPr/>
        </p:nvSpPr>
        <p:spPr>
          <a:xfrm>
            <a:off x="5209309" y="207818"/>
            <a:ext cx="1773381" cy="369332"/>
          </a:xfrm>
          <a:prstGeom prst="rect">
            <a:avLst/>
          </a:prstGeom>
          <a:solidFill>
            <a:schemeClr val="bg1"/>
          </a:solidFill>
        </p:spPr>
        <p:txBody>
          <a:bodyPr wrap="square" rtlCol="0">
            <a:spAutoFit/>
          </a:bodyPr>
          <a:lstStyle/>
          <a:p>
            <a:r>
              <a:rPr lang="en-US" dirty="0"/>
              <a:t>Pattern repeat </a:t>
            </a:r>
          </a:p>
        </p:txBody>
      </p:sp>
    </p:spTree>
    <p:extLst>
      <p:ext uri="{BB962C8B-B14F-4D97-AF65-F5344CB8AC3E}">
        <p14:creationId xmlns:p14="http://schemas.microsoft.com/office/powerpoint/2010/main" val="126611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close up of a logo&#10;&#10;Description automatically generated">
            <a:extLst>
              <a:ext uri="{FF2B5EF4-FFF2-40B4-BE49-F238E27FC236}">
                <a16:creationId xmlns:a16="http://schemas.microsoft.com/office/drawing/2014/main" id="{EAE6B2E8-1877-0347-9FB1-A7F482E2BEF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4" name="Picture 3" descr="A close up of a flower garden&#10;&#10;Description automatically generated">
            <a:extLst>
              <a:ext uri="{FF2B5EF4-FFF2-40B4-BE49-F238E27FC236}">
                <a16:creationId xmlns:a16="http://schemas.microsoft.com/office/drawing/2014/main" id="{E4F31C0E-6805-5542-A16F-E7F8B3DE8D8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5" name="TextBox 4">
            <a:extLst>
              <a:ext uri="{FF2B5EF4-FFF2-40B4-BE49-F238E27FC236}">
                <a16:creationId xmlns:a16="http://schemas.microsoft.com/office/drawing/2014/main" id="{EE0F8807-46D2-714E-AAF5-EBEC2E41A97D}"/>
              </a:ext>
            </a:extLst>
          </p:cNvPr>
          <p:cNvSpPr txBox="1"/>
          <p:nvPr/>
        </p:nvSpPr>
        <p:spPr>
          <a:xfrm>
            <a:off x="124691" y="221673"/>
            <a:ext cx="3255817" cy="369332"/>
          </a:xfrm>
          <a:prstGeom prst="rect">
            <a:avLst/>
          </a:prstGeom>
          <a:solidFill>
            <a:schemeClr val="bg1"/>
          </a:solidFill>
        </p:spPr>
        <p:txBody>
          <a:bodyPr wrap="square" rtlCol="0">
            <a:spAutoFit/>
          </a:bodyPr>
          <a:lstStyle/>
          <a:p>
            <a:r>
              <a:rPr lang="en-US" dirty="0"/>
              <a:t>Block repeat 53cm by 53 cm </a:t>
            </a:r>
          </a:p>
        </p:txBody>
      </p:sp>
      <p:sp>
        <p:nvSpPr>
          <p:cNvPr id="7" name="TextBox 6">
            <a:extLst>
              <a:ext uri="{FF2B5EF4-FFF2-40B4-BE49-F238E27FC236}">
                <a16:creationId xmlns:a16="http://schemas.microsoft.com/office/drawing/2014/main" id="{22FBD8E3-30CE-834C-BFE1-6BE8D834993F}"/>
              </a:ext>
            </a:extLst>
          </p:cNvPr>
          <p:cNvSpPr txBox="1"/>
          <p:nvPr/>
        </p:nvSpPr>
        <p:spPr>
          <a:xfrm>
            <a:off x="10113818" y="221673"/>
            <a:ext cx="1953491" cy="369332"/>
          </a:xfrm>
          <a:prstGeom prst="rect">
            <a:avLst/>
          </a:prstGeom>
          <a:solidFill>
            <a:schemeClr val="bg1"/>
          </a:solidFill>
        </p:spPr>
        <p:txBody>
          <a:bodyPr wrap="square" rtlCol="0">
            <a:spAutoFit/>
          </a:bodyPr>
          <a:lstStyle/>
          <a:p>
            <a:r>
              <a:rPr lang="en-US" dirty="0"/>
              <a:t>Pattern repeat </a:t>
            </a:r>
          </a:p>
        </p:txBody>
      </p:sp>
    </p:spTree>
    <p:extLst>
      <p:ext uri="{BB962C8B-B14F-4D97-AF65-F5344CB8AC3E}">
        <p14:creationId xmlns:p14="http://schemas.microsoft.com/office/powerpoint/2010/main" val="2318371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flower garden&#10;&#10;Description automatically generated">
            <a:extLst>
              <a:ext uri="{FF2B5EF4-FFF2-40B4-BE49-F238E27FC236}">
                <a16:creationId xmlns:a16="http://schemas.microsoft.com/office/drawing/2014/main" id="{02630B4A-20C9-5044-A5EF-92F380B9BDC5}"/>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picture containing chair, table, umbrella, building&#10;&#10;Description automatically generated">
            <a:extLst>
              <a:ext uri="{FF2B5EF4-FFF2-40B4-BE49-F238E27FC236}">
                <a16:creationId xmlns:a16="http://schemas.microsoft.com/office/drawing/2014/main" id="{E1680C96-46B1-B642-8DF3-88133BC65B4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2" b="-3"/>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F7C00237-E502-BA4A-AF77-9825E1EDB224}"/>
              </a:ext>
            </a:extLst>
          </p:cNvPr>
          <p:cNvSpPr txBox="1"/>
          <p:nvPr/>
        </p:nvSpPr>
        <p:spPr>
          <a:xfrm>
            <a:off x="7564582" y="2563091"/>
            <a:ext cx="3685309" cy="369332"/>
          </a:xfrm>
          <a:prstGeom prst="rect">
            <a:avLst/>
          </a:prstGeom>
          <a:solidFill>
            <a:schemeClr val="bg1"/>
          </a:solidFill>
        </p:spPr>
        <p:txBody>
          <a:bodyPr wrap="square" rtlCol="0">
            <a:spAutoFit/>
          </a:bodyPr>
          <a:lstStyle/>
          <a:p>
            <a:r>
              <a:rPr lang="en-US" dirty="0"/>
              <a:t>Block repeat onto outdoor umbrella </a:t>
            </a:r>
          </a:p>
        </p:txBody>
      </p:sp>
    </p:spTree>
    <p:extLst>
      <p:ext uri="{BB962C8B-B14F-4D97-AF65-F5344CB8AC3E}">
        <p14:creationId xmlns:p14="http://schemas.microsoft.com/office/powerpoint/2010/main" val="678726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bag&#10;&#10;Description automatically generated">
            <a:extLst>
              <a:ext uri="{FF2B5EF4-FFF2-40B4-BE49-F238E27FC236}">
                <a16:creationId xmlns:a16="http://schemas.microsoft.com/office/drawing/2014/main" id="{21B34ACF-E166-EB4E-99CC-B311271AD86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7534636" cy="6857990"/>
          </a:xfrm>
          <a:prstGeom prst="rect">
            <a:avLst/>
          </a:prstGeom>
        </p:spPr>
      </p:pic>
      <p:sp>
        <p:nvSpPr>
          <p:cNvPr id="2" name="TextBox 1">
            <a:extLst>
              <a:ext uri="{FF2B5EF4-FFF2-40B4-BE49-F238E27FC236}">
                <a16:creationId xmlns:a16="http://schemas.microsoft.com/office/drawing/2014/main" id="{DA56E705-76C1-294B-9605-1FB0FC07CD77}"/>
              </a:ext>
            </a:extLst>
          </p:cNvPr>
          <p:cNvSpPr txBox="1"/>
          <p:nvPr/>
        </p:nvSpPr>
        <p:spPr>
          <a:xfrm>
            <a:off x="7813964" y="609600"/>
            <a:ext cx="3948545" cy="369332"/>
          </a:xfrm>
          <a:prstGeom prst="rect">
            <a:avLst/>
          </a:prstGeom>
          <a:noFill/>
        </p:spPr>
        <p:txBody>
          <a:bodyPr wrap="square" rtlCol="0">
            <a:spAutoFit/>
          </a:bodyPr>
          <a:lstStyle/>
          <a:p>
            <a:r>
              <a:rPr lang="en-US" dirty="0"/>
              <a:t>Visualization on brick textured wall</a:t>
            </a:r>
          </a:p>
        </p:txBody>
      </p:sp>
    </p:spTree>
    <p:extLst>
      <p:ext uri="{BB962C8B-B14F-4D97-AF65-F5344CB8AC3E}">
        <p14:creationId xmlns:p14="http://schemas.microsoft.com/office/powerpoint/2010/main" val="3473957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many, food, large, colorful&#10;&#10;Description automatically generated">
            <a:extLst>
              <a:ext uri="{FF2B5EF4-FFF2-40B4-BE49-F238E27FC236}">
                <a16:creationId xmlns:a16="http://schemas.microsoft.com/office/drawing/2014/main" id="{8B94C45D-4E0F-F248-AC2C-96C214C8696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3" name="Picture 2" descr="A group of colorful flowers&#10;&#10;Description automatically generated">
            <a:extLst>
              <a:ext uri="{FF2B5EF4-FFF2-40B4-BE49-F238E27FC236}">
                <a16:creationId xmlns:a16="http://schemas.microsoft.com/office/drawing/2014/main" id="{5D8EE4AF-8DF9-FE4F-9DAE-FD46AEA2360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4E651D6A-5FFB-9A45-ACFD-243E68AB4104}"/>
              </a:ext>
            </a:extLst>
          </p:cNvPr>
          <p:cNvSpPr txBox="1"/>
          <p:nvPr/>
        </p:nvSpPr>
        <p:spPr>
          <a:xfrm>
            <a:off x="8866909" y="124691"/>
            <a:ext cx="3131127" cy="646331"/>
          </a:xfrm>
          <a:prstGeom prst="rect">
            <a:avLst/>
          </a:prstGeom>
          <a:solidFill>
            <a:schemeClr val="bg1"/>
          </a:solidFill>
        </p:spPr>
        <p:txBody>
          <a:bodyPr wrap="square" rtlCol="0">
            <a:spAutoFit/>
          </a:bodyPr>
          <a:lstStyle/>
          <a:p>
            <a:r>
              <a:rPr lang="en-US" dirty="0"/>
              <a:t>pattern repeat of flowers I have photographed </a:t>
            </a:r>
          </a:p>
        </p:txBody>
      </p:sp>
      <p:sp>
        <p:nvSpPr>
          <p:cNvPr id="4" name="TextBox 3">
            <a:extLst>
              <a:ext uri="{FF2B5EF4-FFF2-40B4-BE49-F238E27FC236}">
                <a16:creationId xmlns:a16="http://schemas.microsoft.com/office/drawing/2014/main" id="{1BB9EA86-4403-F04A-A456-94A57DDEB7CA}"/>
              </a:ext>
            </a:extLst>
          </p:cNvPr>
          <p:cNvSpPr txBox="1"/>
          <p:nvPr/>
        </p:nvSpPr>
        <p:spPr>
          <a:xfrm>
            <a:off x="235527" y="152400"/>
            <a:ext cx="1524000" cy="369332"/>
          </a:xfrm>
          <a:prstGeom prst="rect">
            <a:avLst/>
          </a:prstGeom>
          <a:solidFill>
            <a:schemeClr val="bg1"/>
          </a:solidFill>
        </p:spPr>
        <p:txBody>
          <a:bodyPr wrap="square" rtlCol="0">
            <a:spAutoFit/>
          </a:bodyPr>
          <a:lstStyle/>
          <a:p>
            <a:r>
              <a:rPr lang="en-US" dirty="0"/>
              <a:t>Smaller scale</a:t>
            </a:r>
          </a:p>
        </p:txBody>
      </p:sp>
    </p:spTree>
    <p:extLst>
      <p:ext uri="{BB962C8B-B14F-4D97-AF65-F5344CB8AC3E}">
        <p14:creationId xmlns:p14="http://schemas.microsoft.com/office/powerpoint/2010/main" val="1679893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colorful flowers in a field&#10;&#10;Description automatically generated">
            <a:extLst>
              <a:ext uri="{FF2B5EF4-FFF2-40B4-BE49-F238E27FC236}">
                <a16:creationId xmlns:a16="http://schemas.microsoft.com/office/drawing/2014/main" id="{07B1AC96-AE3C-294E-90E5-31B67A563CA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607047" y="1363083"/>
            <a:ext cx="7190823" cy="3846227"/>
          </a:xfrm>
          <a:prstGeom prst="rect">
            <a:avLst/>
          </a:prstGeom>
        </p:spPr>
      </p:pic>
      <p:pic>
        <p:nvPicPr>
          <p:cNvPr id="5" name="Picture 4" descr="A close up of a colorful background&#10;&#10;Description automatically generated">
            <a:extLst>
              <a:ext uri="{FF2B5EF4-FFF2-40B4-BE49-F238E27FC236}">
                <a16:creationId xmlns:a16="http://schemas.microsoft.com/office/drawing/2014/main" id="{A7CB6039-2E03-B349-A1B6-A0E77B35769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a:stretch/>
        </p:blipFill>
        <p:spPr>
          <a:xfrm>
            <a:off x="643467" y="3429000"/>
            <a:ext cx="3622484" cy="3055696"/>
          </a:xfrm>
          <a:prstGeom prst="rect">
            <a:avLst/>
          </a:prstGeom>
        </p:spPr>
      </p:pic>
      <p:pic>
        <p:nvPicPr>
          <p:cNvPr id="7" name="Picture 6" descr="A picture containing indoor, vase, colorful, sitting&#10;&#10;Description automatically generated">
            <a:extLst>
              <a:ext uri="{FF2B5EF4-FFF2-40B4-BE49-F238E27FC236}">
                <a16:creationId xmlns:a16="http://schemas.microsoft.com/office/drawing/2014/main" id="{08E25228-4670-3D45-B624-2FAEEB9F8AF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43467" y="373304"/>
            <a:ext cx="3622484" cy="2749399"/>
          </a:xfrm>
          <a:prstGeom prst="rect">
            <a:avLst/>
          </a:prstGeom>
        </p:spPr>
      </p:pic>
      <p:sp>
        <p:nvSpPr>
          <p:cNvPr id="8" name="TextBox 7">
            <a:extLst>
              <a:ext uri="{FF2B5EF4-FFF2-40B4-BE49-F238E27FC236}">
                <a16:creationId xmlns:a16="http://schemas.microsoft.com/office/drawing/2014/main" id="{1D86C404-7942-6F4E-B6BA-BAFA703F7705}"/>
              </a:ext>
            </a:extLst>
          </p:cNvPr>
          <p:cNvSpPr txBox="1"/>
          <p:nvPr/>
        </p:nvSpPr>
        <p:spPr>
          <a:xfrm>
            <a:off x="1238588" y="67007"/>
            <a:ext cx="2723812" cy="369332"/>
          </a:xfrm>
          <a:prstGeom prst="rect">
            <a:avLst/>
          </a:prstGeom>
          <a:noFill/>
        </p:spPr>
        <p:txBody>
          <a:bodyPr wrap="square" rtlCol="0">
            <a:spAutoFit/>
          </a:bodyPr>
          <a:lstStyle/>
          <a:p>
            <a:r>
              <a:rPr lang="en-US" dirty="0"/>
              <a:t>pattern repeat on pillow </a:t>
            </a:r>
          </a:p>
        </p:txBody>
      </p:sp>
      <p:sp>
        <p:nvSpPr>
          <p:cNvPr id="9" name="TextBox 8">
            <a:extLst>
              <a:ext uri="{FF2B5EF4-FFF2-40B4-BE49-F238E27FC236}">
                <a16:creationId xmlns:a16="http://schemas.microsoft.com/office/drawing/2014/main" id="{9A72C6AD-B7BE-C044-A280-C35136886462}"/>
              </a:ext>
            </a:extLst>
          </p:cNvPr>
          <p:cNvSpPr txBox="1"/>
          <p:nvPr/>
        </p:nvSpPr>
        <p:spPr>
          <a:xfrm>
            <a:off x="7066385" y="699575"/>
            <a:ext cx="2493251" cy="369332"/>
          </a:xfrm>
          <a:prstGeom prst="rect">
            <a:avLst/>
          </a:prstGeom>
          <a:noFill/>
        </p:spPr>
        <p:txBody>
          <a:bodyPr wrap="square" rtlCol="0">
            <a:spAutoFit/>
          </a:bodyPr>
          <a:lstStyle/>
          <a:p>
            <a:r>
              <a:rPr lang="en-US" dirty="0"/>
              <a:t>Pattern repeat on shed </a:t>
            </a:r>
          </a:p>
        </p:txBody>
      </p:sp>
    </p:spTree>
    <p:extLst>
      <p:ext uri="{BB962C8B-B14F-4D97-AF65-F5344CB8AC3E}">
        <p14:creationId xmlns:p14="http://schemas.microsoft.com/office/powerpoint/2010/main" val="2684197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colorful, sitting, kite, colored&#10;&#10;Description automatically generated">
            <a:extLst>
              <a:ext uri="{FF2B5EF4-FFF2-40B4-BE49-F238E27FC236}">
                <a16:creationId xmlns:a16="http://schemas.microsoft.com/office/drawing/2014/main" id="{9034A631-A2A6-F943-B7CD-4EA4AD34BFAD}"/>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7534636" cy="6857990"/>
          </a:xfrm>
          <a:prstGeom prst="rect">
            <a:avLst/>
          </a:prstGeom>
        </p:spPr>
      </p:pic>
      <p:sp>
        <p:nvSpPr>
          <p:cNvPr id="2" name="TextBox 1">
            <a:extLst>
              <a:ext uri="{FF2B5EF4-FFF2-40B4-BE49-F238E27FC236}">
                <a16:creationId xmlns:a16="http://schemas.microsoft.com/office/drawing/2014/main" id="{8443D8BB-3745-1A46-8F74-FCFA9A86D896}"/>
              </a:ext>
            </a:extLst>
          </p:cNvPr>
          <p:cNvSpPr txBox="1"/>
          <p:nvPr/>
        </p:nvSpPr>
        <p:spPr>
          <a:xfrm>
            <a:off x="8160327" y="762000"/>
            <a:ext cx="2909455" cy="646331"/>
          </a:xfrm>
          <a:prstGeom prst="rect">
            <a:avLst/>
          </a:prstGeom>
          <a:noFill/>
        </p:spPr>
        <p:txBody>
          <a:bodyPr wrap="square" rtlCol="0">
            <a:spAutoFit/>
          </a:bodyPr>
          <a:lstStyle/>
          <a:p>
            <a:r>
              <a:rPr lang="en-US" dirty="0"/>
              <a:t>Flower repeat pattern on bricked wall texture. Large </a:t>
            </a:r>
          </a:p>
        </p:txBody>
      </p:sp>
    </p:spTree>
    <p:extLst>
      <p:ext uri="{BB962C8B-B14F-4D97-AF65-F5344CB8AC3E}">
        <p14:creationId xmlns:p14="http://schemas.microsoft.com/office/powerpoint/2010/main" val="4065625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sofa in a room&#10;&#10;Description automatically generated">
            <a:extLst>
              <a:ext uri="{FF2B5EF4-FFF2-40B4-BE49-F238E27FC236}">
                <a16:creationId xmlns:a16="http://schemas.microsoft.com/office/drawing/2014/main" id="{A47B8C30-3902-1945-94E9-46D1EEB9053D}"/>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AB022DA8-90DC-7842-B42A-BBA9537B57A2}"/>
              </a:ext>
            </a:extLst>
          </p:cNvPr>
          <p:cNvSpPr txBox="1"/>
          <p:nvPr/>
        </p:nvSpPr>
        <p:spPr>
          <a:xfrm>
            <a:off x="4239491" y="512618"/>
            <a:ext cx="4017818" cy="369332"/>
          </a:xfrm>
          <a:prstGeom prst="rect">
            <a:avLst/>
          </a:prstGeom>
          <a:solidFill>
            <a:schemeClr val="bg1"/>
          </a:solidFill>
        </p:spPr>
        <p:txBody>
          <a:bodyPr wrap="square" rtlCol="0">
            <a:spAutoFit/>
          </a:bodyPr>
          <a:lstStyle/>
          <a:p>
            <a:r>
              <a:rPr lang="en-US" dirty="0"/>
              <a:t>Visualization of sofa with repeat pattern </a:t>
            </a:r>
          </a:p>
        </p:txBody>
      </p:sp>
    </p:spTree>
    <p:extLst>
      <p:ext uri="{BB962C8B-B14F-4D97-AF65-F5344CB8AC3E}">
        <p14:creationId xmlns:p14="http://schemas.microsoft.com/office/powerpoint/2010/main" val="2721417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olorful living room&#10;&#10;Description automatically generated">
            <a:extLst>
              <a:ext uri="{FF2B5EF4-FFF2-40B4-BE49-F238E27FC236}">
                <a16:creationId xmlns:a16="http://schemas.microsoft.com/office/drawing/2014/main" id="{1801FE26-B894-0842-B980-DB9F73F7D37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3122278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sitting, fabric, rug, green&#10;&#10;Description automatically generated">
            <a:extLst>
              <a:ext uri="{FF2B5EF4-FFF2-40B4-BE49-F238E27FC236}">
                <a16:creationId xmlns:a16="http://schemas.microsoft.com/office/drawing/2014/main" id="{98D43A06-24BF-7748-B61C-2DE0E30BD1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6096000" y="-54583"/>
            <a:ext cx="6096000" cy="6912583"/>
          </a:xfrm>
          <a:prstGeom prst="rect">
            <a:avLst/>
          </a:prstGeom>
        </p:spPr>
      </p:pic>
      <p:sp>
        <p:nvSpPr>
          <p:cNvPr id="4" name="TextBox 3">
            <a:extLst>
              <a:ext uri="{FF2B5EF4-FFF2-40B4-BE49-F238E27FC236}">
                <a16:creationId xmlns:a16="http://schemas.microsoft.com/office/drawing/2014/main" id="{1952F8BE-0A52-2144-AFC4-35ACEE41A4B6}"/>
              </a:ext>
            </a:extLst>
          </p:cNvPr>
          <p:cNvSpPr txBox="1"/>
          <p:nvPr/>
        </p:nvSpPr>
        <p:spPr>
          <a:xfrm>
            <a:off x="8963890" y="0"/>
            <a:ext cx="3061855" cy="646331"/>
          </a:xfrm>
          <a:prstGeom prst="rect">
            <a:avLst/>
          </a:prstGeom>
          <a:solidFill>
            <a:schemeClr val="bg1"/>
          </a:solidFill>
        </p:spPr>
        <p:txBody>
          <a:bodyPr wrap="square" rtlCol="0">
            <a:spAutoFit/>
          </a:bodyPr>
          <a:lstStyle/>
          <a:p>
            <a:r>
              <a:rPr lang="en-US"/>
              <a:t>Block repeat with multi </a:t>
            </a:r>
            <a:r>
              <a:rPr lang="en-US" err="1"/>
              <a:t>coloured</a:t>
            </a:r>
            <a:r>
              <a:rPr lang="en-US"/>
              <a:t> background </a:t>
            </a:r>
          </a:p>
        </p:txBody>
      </p:sp>
      <p:pic>
        <p:nvPicPr>
          <p:cNvPr id="7" name="Picture 6" descr="A picture containing colorful, painted, covered, decorated&#10;&#10;Description automatically generated">
            <a:extLst>
              <a:ext uri="{FF2B5EF4-FFF2-40B4-BE49-F238E27FC236}">
                <a16:creationId xmlns:a16="http://schemas.microsoft.com/office/drawing/2014/main" id="{AB9761E7-6BD6-0E40-A204-059A50D430B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27292"/>
            <a:ext cx="6096000" cy="6858000"/>
          </a:xfrm>
          <a:prstGeom prst="rect">
            <a:avLst/>
          </a:prstGeom>
        </p:spPr>
      </p:pic>
      <p:sp>
        <p:nvSpPr>
          <p:cNvPr id="8" name="TextBox 7">
            <a:extLst>
              <a:ext uri="{FF2B5EF4-FFF2-40B4-BE49-F238E27FC236}">
                <a16:creationId xmlns:a16="http://schemas.microsoft.com/office/drawing/2014/main" id="{4119D927-0872-044D-B9BB-ED1DE7099C51}"/>
              </a:ext>
            </a:extLst>
          </p:cNvPr>
          <p:cNvSpPr txBox="1"/>
          <p:nvPr/>
        </p:nvSpPr>
        <p:spPr>
          <a:xfrm>
            <a:off x="166255" y="138499"/>
            <a:ext cx="2382982" cy="369332"/>
          </a:xfrm>
          <a:prstGeom prst="rect">
            <a:avLst/>
          </a:prstGeom>
          <a:solidFill>
            <a:schemeClr val="bg1"/>
          </a:solidFill>
        </p:spPr>
        <p:txBody>
          <a:bodyPr wrap="square" rtlCol="0">
            <a:spAutoFit/>
          </a:bodyPr>
          <a:lstStyle/>
          <a:p>
            <a:r>
              <a:rPr lang="en-US" dirty="0" err="1"/>
              <a:t>Coloured</a:t>
            </a:r>
            <a:r>
              <a:rPr lang="en-US" dirty="0"/>
              <a:t> block repeat </a:t>
            </a:r>
          </a:p>
        </p:txBody>
      </p:sp>
    </p:spTree>
    <p:extLst>
      <p:ext uri="{BB962C8B-B14F-4D97-AF65-F5344CB8AC3E}">
        <p14:creationId xmlns:p14="http://schemas.microsoft.com/office/powerpoint/2010/main" val="1804083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clothing, colorful, fabric, group&#10;&#10;Description automatically generated">
            <a:extLst>
              <a:ext uri="{FF2B5EF4-FFF2-40B4-BE49-F238E27FC236}">
                <a16:creationId xmlns:a16="http://schemas.microsoft.com/office/drawing/2014/main" id="{4F692BD5-6AC3-014B-A5BB-3C52EC0E43A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sp>
        <p:nvSpPr>
          <p:cNvPr id="2" name="TextBox 1">
            <a:extLst>
              <a:ext uri="{FF2B5EF4-FFF2-40B4-BE49-F238E27FC236}">
                <a16:creationId xmlns:a16="http://schemas.microsoft.com/office/drawing/2014/main" id="{A0127157-A74C-4648-9F07-0E2F81C3332F}"/>
              </a:ext>
            </a:extLst>
          </p:cNvPr>
          <p:cNvSpPr txBox="1"/>
          <p:nvPr/>
        </p:nvSpPr>
        <p:spPr>
          <a:xfrm>
            <a:off x="138545" y="207818"/>
            <a:ext cx="2715491" cy="646331"/>
          </a:xfrm>
          <a:prstGeom prst="rect">
            <a:avLst/>
          </a:prstGeom>
          <a:solidFill>
            <a:schemeClr val="bg1"/>
          </a:solidFill>
        </p:spPr>
        <p:txBody>
          <a:bodyPr wrap="square" rtlCol="0">
            <a:spAutoFit/>
          </a:bodyPr>
          <a:lstStyle/>
          <a:p>
            <a:r>
              <a:rPr lang="en-US" dirty="0"/>
              <a:t>Block repeat with white background </a:t>
            </a:r>
          </a:p>
        </p:txBody>
      </p:sp>
      <p:pic>
        <p:nvPicPr>
          <p:cNvPr id="9" name="Picture 8" descr="A picture containing fabric&#10;&#10;Description automatically generated">
            <a:extLst>
              <a:ext uri="{FF2B5EF4-FFF2-40B4-BE49-F238E27FC236}">
                <a16:creationId xmlns:a16="http://schemas.microsoft.com/office/drawing/2014/main" id="{748E43DE-07D5-EE46-8F8C-A54C66DBB8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0"/>
            <a:ext cx="6096000" cy="6858000"/>
          </a:xfrm>
          <a:prstGeom prst="rect">
            <a:avLst/>
          </a:prstGeom>
        </p:spPr>
      </p:pic>
      <p:sp>
        <p:nvSpPr>
          <p:cNvPr id="10" name="TextBox 9">
            <a:extLst>
              <a:ext uri="{FF2B5EF4-FFF2-40B4-BE49-F238E27FC236}">
                <a16:creationId xmlns:a16="http://schemas.microsoft.com/office/drawing/2014/main" id="{97FBF07C-A4B7-C34C-B5B4-2E4B99998325}"/>
              </a:ext>
            </a:extLst>
          </p:cNvPr>
          <p:cNvSpPr txBox="1"/>
          <p:nvPr/>
        </p:nvSpPr>
        <p:spPr>
          <a:xfrm>
            <a:off x="8950016" y="161651"/>
            <a:ext cx="3075709" cy="369332"/>
          </a:xfrm>
          <a:prstGeom prst="rect">
            <a:avLst/>
          </a:prstGeom>
          <a:solidFill>
            <a:schemeClr val="bg1"/>
          </a:solidFill>
        </p:spPr>
        <p:txBody>
          <a:bodyPr wrap="square" rtlCol="0">
            <a:spAutoFit/>
          </a:bodyPr>
          <a:lstStyle/>
          <a:p>
            <a:r>
              <a:rPr lang="en-US" dirty="0"/>
              <a:t>Block repeat (</a:t>
            </a:r>
            <a:r>
              <a:rPr lang="en-US" dirty="0" err="1"/>
              <a:t>colour</a:t>
            </a:r>
            <a:r>
              <a:rPr lang="en-US" dirty="0"/>
              <a:t> changed)</a:t>
            </a:r>
          </a:p>
        </p:txBody>
      </p:sp>
    </p:spTree>
    <p:extLst>
      <p:ext uri="{BB962C8B-B14F-4D97-AF65-F5344CB8AC3E}">
        <p14:creationId xmlns:p14="http://schemas.microsoft.com/office/powerpoint/2010/main" val="1407384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building, people, group&#10;&#10;Description automatically generated">
            <a:extLst>
              <a:ext uri="{FF2B5EF4-FFF2-40B4-BE49-F238E27FC236}">
                <a16:creationId xmlns:a16="http://schemas.microsoft.com/office/drawing/2014/main" id="{5CC2F88B-575A-3C4E-B701-BA8E14268B2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9" name="Picture 8" descr="A crowd of people&#10;&#10;Description automatically generated">
            <a:extLst>
              <a:ext uri="{FF2B5EF4-FFF2-40B4-BE49-F238E27FC236}">
                <a16:creationId xmlns:a16="http://schemas.microsoft.com/office/drawing/2014/main" id="{37201531-D785-7C4D-A9FF-2C23FBAD273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415D43C8-55B9-AC48-B38E-DE05D89E2BB2}"/>
              </a:ext>
            </a:extLst>
          </p:cNvPr>
          <p:cNvSpPr txBox="1"/>
          <p:nvPr/>
        </p:nvSpPr>
        <p:spPr>
          <a:xfrm>
            <a:off x="9296400" y="152399"/>
            <a:ext cx="2646218" cy="646331"/>
          </a:xfrm>
          <a:prstGeom prst="rect">
            <a:avLst/>
          </a:prstGeom>
          <a:solidFill>
            <a:schemeClr val="bg1"/>
          </a:solidFill>
        </p:spPr>
        <p:txBody>
          <a:bodyPr wrap="square" rtlCol="0">
            <a:spAutoFit/>
          </a:bodyPr>
          <a:lstStyle/>
          <a:p>
            <a:r>
              <a:rPr lang="en-US" dirty="0"/>
              <a:t>Pattern repeat with dark background</a:t>
            </a:r>
          </a:p>
        </p:txBody>
      </p:sp>
      <p:sp>
        <p:nvSpPr>
          <p:cNvPr id="4" name="TextBox 3">
            <a:extLst>
              <a:ext uri="{FF2B5EF4-FFF2-40B4-BE49-F238E27FC236}">
                <a16:creationId xmlns:a16="http://schemas.microsoft.com/office/drawing/2014/main" id="{746745D8-C9A8-904D-89FB-466E607D8119}"/>
              </a:ext>
            </a:extLst>
          </p:cNvPr>
          <p:cNvSpPr txBox="1"/>
          <p:nvPr/>
        </p:nvSpPr>
        <p:spPr>
          <a:xfrm>
            <a:off x="249382" y="152400"/>
            <a:ext cx="2618509" cy="646331"/>
          </a:xfrm>
          <a:prstGeom prst="rect">
            <a:avLst/>
          </a:prstGeom>
          <a:solidFill>
            <a:schemeClr val="bg1"/>
          </a:solidFill>
        </p:spPr>
        <p:txBody>
          <a:bodyPr wrap="square" rtlCol="0">
            <a:spAutoFit/>
          </a:bodyPr>
          <a:lstStyle/>
          <a:p>
            <a:r>
              <a:rPr lang="en-US" dirty="0"/>
              <a:t>Pattern repeat layered with dark background</a:t>
            </a:r>
          </a:p>
        </p:txBody>
      </p:sp>
    </p:spTree>
    <p:extLst>
      <p:ext uri="{BB962C8B-B14F-4D97-AF65-F5344CB8AC3E}">
        <p14:creationId xmlns:p14="http://schemas.microsoft.com/office/powerpoint/2010/main" val="2547929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blue and white dress&#10;&#10;Description automatically generated">
            <a:extLst>
              <a:ext uri="{FF2B5EF4-FFF2-40B4-BE49-F238E27FC236}">
                <a16:creationId xmlns:a16="http://schemas.microsoft.com/office/drawing/2014/main" id="{5EF41B42-1030-C146-B8B7-BCABA1D2DD7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table, chair, building, sitting&#10;&#10;Description automatically generated">
            <a:extLst>
              <a:ext uri="{FF2B5EF4-FFF2-40B4-BE49-F238E27FC236}">
                <a16:creationId xmlns:a16="http://schemas.microsoft.com/office/drawing/2014/main" id="{63E7DE6F-9DD7-DF40-A8AD-845794C3F297}"/>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r="-2"/>
          <a:stretch/>
        </p:blipFill>
        <p:spPr>
          <a:xfrm>
            <a:off x="6095980" y="10"/>
            <a:ext cx="6096000" cy="6857990"/>
          </a:xfrm>
          <a:prstGeom prst="rect">
            <a:avLst/>
          </a:prstGeom>
        </p:spPr>
      </p:pic>
    </p:spTree>
    <p:extLst>
      <p:ext uri="{BB962C8B-B14F-4D97-AF65-F5344CB8AC3E}">
        <p14:creationId xmlns:p14="http://schemas.microsoft.com/office/powerpoint/2010/main" val="488682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iving room filled with furniture and a purple chair&#10;&#10;Description automatically generated">
            <a:extLst>
              <a:ext uri="{FF2B5EF4-FFF2-40B4-BE49-F238E27FC236}">
                <a16:creationId xmlns:a16="http://schemas.microsoft.com/office/drawing/2014/main" id="{72D922A0-1D26-C04A-9F50-4E0A2103DB2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E1CB85FC-A7B0-2344-AA89-E8C362C24E4F}"/>
              </a:ext>
            </a:extLst>
          </p:cNvPr>
          <p:cNvSpPr txBox="1"/>
          <p:nvPr/>
        </p:nvSpPr>
        <p:spPr>
          <a:xfrm>
            <a:off x="5098472" y="554182"/>
            <a:ext cx="1995055" cy="369332"/>
          </a:xfrm>
          <a:prstGeom prst="rect">
            <a:avLst/>
          </a:prstGeom>
          <a:solidFill>
            <a:schemeClr val="bg1"/>
          </a:solidFill>
        </p:spPr>
        <p:txBody>
          <a:bodyPr wrap="square" rtlCol="0">
            <a:spAutoFit/>
          </a:bodyPr>
          <a:lstStyle/>
          <a:p>
            <a:r>
              <a:rPr lang="en-US" dirty="0"/>
              <a:t>Sofa Visualization</a:t>
            </a:r>
          </a:p>
        </p:txBody>
      </p:sp>
    </p:spTree>
    <p:extLst>
      <p:ext uri="{BB962C8B-B14F-4D97-AF65-F5344CB8AC3E}">
        <p14:creationId xmlns:p14="http://schemas.microsoft.com/office/powerpoint/2010/main" val="942177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flower&#10;&#10;Description automatically generated">
            <a:extLst>
              <a:ext uri="{FF2B5EF4-FFF2-40B4-BE49-F238E27FC236}">
                <a16:creationId xmlns:a16="http://schemas.microsoft.com/office/drawing/2014/main" id="{8CE82B3C-877E-CD47-A98A-A7D54C73D0B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6095980" cy="6857990"/>
          </a:xfrm>
          <a:prstGeom prst="rect">
            <a:avLst/>
          </a:prstGeom>
        </p:spPr>
      </p:pic>
      <p:pic>
        <p:nvPicPr>
          <p:cNvPr id="5" name="Content Placeholder 4" descr="A close up of a building&#10;&#10;Description automatically generated">
            <a:extLst>
              <a:ext uri="{FF2B5EF4-FFF2-40B4-BE49-F238E27FC236}">
                <a16:creationId xmlns:a16="http://schemas.microsoft.com/office/drawing/2014/main" id="{21594ECC-4E4B-0F40-8C19-1693B8673C05}"/>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0730F168-4D52-1A48-A5EB-0465338F1582}"/>
              </a:ext>
            </a:extLst>
          </p:cNvPr>
          <p:cNvSpPr txBox="1"/>
          <p:nvPr/>
        </p:nvSpPr>
        <p:spPr>
          <a:xfrm>
            <a:off x="9795163" y="193964"/>
            <a:ext cx="2258291" cy="646331"/>
          </a:xfrm>
          <a:prstGeom prst="rect">
            <a:avLst/>
          </a:prstGeom>
          <a:solidFill>
            <a:schemeClr val="bg1"/>
          </a:solidFill>
        </p:spPr>
        <p:txBody>
          <a:bodyPr wrap="square" rtlCol="0">
            <a:spAutoFit/>
          </a:bodyPr>
          <a:lstStyle/>
          <a:p>
            <a:r>
              <a:rPr lang="en-US" dirty="0"/>
              <a:t>Block repeat with dark background</a:t>
            </a:r>
          </a:p>
        </p:txBody>
      </p:sp>
      <p:sp>
        <p:nvSpPr>
          <p:cNvPr id="3" name="TextBox 2">
            <a:extLst>
              <a:ext uri="{FF2B5EF4-FFF2-40B4-BE49-F238E27FC236}">
                <a16:creationId xmlns:a16="http://schemas.microsoft.com/office/drawing/2014/main" id="{EAB9C1B8-64CE-B14D-BA48-B98EBA809F30}"/>
              </a:ext>
            </a:extLst>
          </p:cNvPr>
          <p:cNvSpPr txBox="1"/>
          <p:nvPr/>
        </p:nvSpPr>
        <p:spPr>
          <a:xfrm>
            <a:off x="138546" y="193964"/>
            <a:ext cx="2521507" cy="646331"/>
          </a:xfrm>
          <a:prstGeom prst="rect">
            <a:avLst/>
          </a:prstGeom>
          <a:solidFill>
            <a:schemeClr val="bg1"/>
          </a:solidFill>
        </p:spPr>
        <p:txBody>
          <a:bodyPr wrap="square" rtlCol="0">
            <a:spAutoFit/>
          </a:bodyPr>
          <a:lstStyle/>
          <a:p>
            <a:r>
              <a:rPr lang="en-US" dirty="0"/>
              <a:t>Block repeat layered with dark background </a:t>
            </a:r>
          </a:p>
        </p:txBody>
      </p:sp>
    </p:spTree>
    <p:extLst>
      <p:ext uri="{BB962C8B-B14F-4D97-AF65-F5344CB8AC3E}">
        <p14:creationId xmlns:p14="http://schemas.microsoft.com/office/powerpoint/2010/main" val="10551181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green, large, colorful, front&#10;&#10;Description automatically generated">
            <a:extLst>
              <a:ext uri="{FF2B5EF4-FFF2-40B4-BE49-F238E27FC236}">
                <a16:creationId xmlns:a16="http://schemas.microsoft.com/office/drawing/2014/main" id="{717B96D4-36F8-BB42-991C-C2AB35FAEA2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colorful, large, row, food&#10;&#10;Description automatically generated">
            <a:extLst>
              <a:ext uri="{FF2B5EF4-FFF2-40B4-BE49-F238E27FC236}">
                <a16:creationId xmlns:a16="http://schemas.microsoft.com/office/drawing/2014/main" id="{B54DA6E8-7117-B14B-883D-04F949FF1CDB}"/>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059871C3-19E5-3D47-A5FE-FA51F6AC88E2}"/>
              </a:ext>
            </a:extLst>
          </p:cNvPr>
          <p:cNvSpPr txBox="1"/>
          <p:nvPr/>
        </p:nvSpPr>
        <p:spPr>
          <a:xfrm>
            <a:off x="5209309" y="138545"/>
            <a:ext cx="2396836" cy="369332"/>
          </a:xfrm>
          <a:prstGeom prst="rect">
            <a:avLst/>
          </a:prstGeom>
          <a:solidFill>
            <a:schemeClr val="bg1"/>
          </a:solidFill>
        </p:spPr>
        <p:txBody>
          <a:bodyPr wrap="square" rtlCol="0">
            <a:spAutoFit/>
          </a:bodyPr>
          <a:lstStyle/>
          <a:p>
            <a:r>
              <a:rPr lang="en-US" dirty="0"/>
              <a:t>Block repeat (layered)</a:t>
            </a:r>
          </a:p>
        </p:txBody>
      </p:sp>
    </p:spTree>
    <p:extLst>
      <p:ext uri="{BB962C8B-B14F-4D97-AF65-F5344CB8AC3E}">
        <p14:creationId xmlns:p14="http://schemas.microsoft.com/office/powerpoint/2010/main" val="12898468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colorful, umbrella, woman, walking&#10;&#10;Description automatically generated">
            <a:extLst>
              <a:ext uri="{FF2B5EF4-FFF2-40B4-BE49-F238E27FC236}">
                <a16:creationId xmlns:a16="http://schemas.microsoft.com/office/drawing/2014/main" id="{956BE4B1-8F1D-BB4E-85F5-73B4F07F8CB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11" name="Picture 10" descr="A picture containing indoor, curtain, small, little&#10;&#10;Description automatically generated">
            <a:extLst>
              <a:ext uri="{FF2B5EF4-FFF2-40B4-BE49-F238E27FC236}">
                <a16:creationId xmlns:a16="http://schemas.microsoft.com/office/drawing/2014/main" id="{BBD49B5A-4C22-A347-A9B8-29A5AB52D9F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2"/>
          <a:stretch/>
        </p:blipFill>
        <p:spPr>
          <a:xfrm>
            <a:off x="6096000" y="10"/>
            <a:ext cx="6096000" cy="6857990"/>
          </a:xfrm>
          <a:prstGeom prst="rect">
            <a:avLst/>
          </a:prstGeom>
        </p:spPr>
      </p:pic>
    </p:spTree>
    <p:extLst>
      <p:ext uri="{BB962C8B-B14F-4D97-AF65-F5344CB8AC3E}">
        <p14:creationId xmlns:p14="http://schemas.microsoft.com/office/powerpoint/2010/main" val="1171123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group, people, large, street&#10;&#10;Description automatically generated">
            <a:extLst>
              <a:ext uri="{FF2B5EF4-FFF2-40B4-BE49-F238E27FC236}">
                <a16:creationId xmlns:a16="http://schemas.microsoft.com/office/drawing/2014/main" id="{B611C55B-C62F-8945-9F89-E0F02425F1C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sp>
        <p:nvSpPr>
          <p:cNvPr id="3" name="TextBox 2">
            <a:extLst>
              <a:ext uri="{FF2B5EF4-FFF2-40B4-BE49-F238E27FC236}">
                <a16:creationId xmlns:a16="http://schemas.microsoft.com/office/drawing/2014/main" id="{1810A168-038F-0D45-99D2-95091A37FC81}"/>
              </a:ext>
            </a:extLst>
          </p:cNvPr>
          <p:cNvSpPr txBox="1"/>
          <p:nvPr/>
        </p:nvSpPr>
        <p:spPr>
          <a:xfrm>
            <a:off x="235527" y="235527"/>
            <a:ext cx="2646218" cy="646331"/>
          </a:xfrm>
          <a:prstGeom prst="rect">
            <a:avLst/>
          </a:prstGeom>
          <a:solidFill>
            <a:schemeClr val="bg1"/>
          </a:solidFill>
        </p:spPr>
        <p:txBody>
          <a:bodyPr wrap="square" rtlCol="0">
            <a:spAutoFit/>
          </a:bodyPr>
          <a:lstStyle/>
          <a:p>
            <a:r>
              <a:rPr lang="en-US" dirty="0"/>
              <a:t>Large block repeat with gradient background </a:t>
            </a:r>
          </a:p>
        </p:txBody>
      </p:sp>
      <p:pic>
        <p:nvPicPr>
          <p:cNvPr id="8" name="Picture 7" descr="A picture containing fabric, man&#10;&#10;Description automatically generated">
            <a:extLst>
              <a:ext uri="{FF2B5EF4-FFF2-40B4-BE49-F238E27FC236}">
                <a16:creationId xmlns:a16="http://schemas.microsoft.com/office/drawing/2014/main" id="{EBAF6028-17D1-5C45-934A-5F1812E12F7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0"/>
            <a:ext cx="6096000" cy="6858000"/>
          </a:xfrm>
          <a:prstGeom prst="rect">
            <a:avLst/>
          </a:prstGeom>
        </p:spPr>
      </p:pic>
    </p:spTree>
    <p:extLst>
      <p:ext uri="{BB962C8B-B14F-4D97-AF65-F5344CB8AC3E}">
        <p14:creationId xmlns:p14="http://schemas.microsoft.com/office/powerpoint/2010/main" val="34635747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hair sitting in front of a store&#10;&#10;Description automatically generated">
            <a:extLst>
              <a:ext uri="{FF2B5EF4-FFF2-40B4-BE49-F238E27FC236}">
                <a16:creationId xmlns:a16="http://schemas.microsoft.com/office/drawing/2014/main" id="{5E616901-4B71-F640-B5DA-BFEADB3D5CD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3" name="TextBox 2">
            <a:extLst>
              <a:ext uri="{FF2B5EF4-FFF2-40B4-BE49-F238E27FC236}">
                <a16:creationId xmlns:a16="http://schemas.microsoft.com/office/drawing/2014/main" id="{86EF0D1B-9E62-8542-9E6A-6B677F2EF4EE}"/>
              </a:ext>
            </a:extLst>
          </p:cNvPr>
          <p:cNvSpPr txBox="1"/>
          <p:nvPr/>
        </p:nvSpPr>
        <p:spPr>
          <a:xfrm>
            <a:off x="8395854" y="5902037"/>
            <a:ext cx="2022764" cy="369332"/>
          </a:xfrm>
          <a:prstGeom prst="rect">
            <a:avLst/>
          </a:prstGeom>
          <a:solidFill>
            <a:schemeClr val="bg1"/>
          </a:solidFill>
        </p:spPr>
        <p:txBody>
          <a:bodyPr wrap="square" rtlCol="0">
            <a:spAutoFit/>
          </a:bodyPr>
          <a:lstStyle/>
          <a:p>
            <a:r>
              <a:rPr lang="en-US" dirty="0"/>
              <a:t>Block repeat on tile</a:t>
            </a:r>
          </a:p>
        </p:txBody>
      </p:sp>
      <p:pic>
        <p:nvPicPr>
          <p:cNvPr id="6" name="Picture 5" descr="A chair sitting in front of a store&#10;&#10;Description automatically generated">
            <a:extLst>
              <a:ext uri="{FF2B5EF4-FFF2-40B4-BE49-F238E27FC236}">
                <a16:creationId xmlns:a16="http://schemas.microsoft.com/office/drawing/2014/main" id="{1834920D-9F4C-2342-82EF-98A7419778B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0"/>
            <a:ext cx="6095999" cy="6858000"/>
          </a:xfrm>
          <a:prstGeom prst="rect">
            <a:avLst/>
          </a:prstGeom>
        </p:spPr>
      </p:pic>
      <p:sp>
        <p:nvSpPr>
          <p:cNvPr id="9" name="TextBox 8">
            <a:extLst>
              <a:ext uri="{FF2B5EF4-FFF2-40B4-BE49-F238E27FC236}">
                <a16:creationId xmlns:a16="http://schemas.microsoft.com/office/drawing/2014/main" id="{E70B3B62-6B01-9349-A530-C3169C6F75CF}"/>
              </a:ext>
            </a:extLst>
          </p:cNvPr>
          <p:cNvSpPr txBox="1"/>
          <p:nvPr/>
        </p:nvSpPr>
        <p:spPr>
          <a:xfrm>
            <a:off x="1433946" y="5902037"/>
            <a:ext cx="2341418" cy="369332"/>
          </a:xfrm>
          <a:prstGeom prst="rect">
            <a:avLst/>
          </a:prstGeom>
          <a:solidFill>
            <a:schemeClr val="bg1"/>
          </a:solidFill>
        </p:spPr>
        <p:txBody>
          <a:bodyPr wrap="square" rtlCol="0">
            <a:spAutoFit/>
          </a:bodyPr>
          <a:lstStyle/>
          <a:p>
            <a:r>
              <a:rPr lang="en-US" dirty="0"/>
              <a:t>Pattern repeat on tile </a:t>
            </a:r>
          </a:p>
        </p:txBody>
      </p:sp>
    </p:spTree>
    <p:extLst>
      <p:ext uri="{BB962C8B-B14F-4D97-AF65-F5344CB8AC3E}">
        <p14:creationId xmlns:p14="http://schemas.microsoft.com/office/powerpoint/2010/main" val="525521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indoor, table, room, chair&#10;&#10;Description automatically generated">
            <a:extLst>
              <a:ext uri="{FF2B5EF4-FFF2-40B4-BE49-F238E27FC236}">
                <a16:creationId xmlns:a16="http://schemas.microsoft.com/office/drawing/2014/main" id="{004830E9-B1C0-4F40-8CC1-0E80FE99D4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6" name="TextBox 5">
            <a:extLst>
              <a:ext uri="{FF2B5EF4-FFF2-40B4-BE49-F238E27FC236}">
                <a16:creationId xmlns:a16="http://schemas.microsoft.com/office/drawing/2014/main" id="{A651B9DF-8671-814C-A1A8-2715EFF34168}"/>
              </a:ext>
            </a:extLst>
          </p:cNvPr>
          <p:cNvSpPr txBox="1"/>
          <p:nvPr/>
        </p:nvSpPr>
        <p:spPr>
          <a:xfrm>
            <a:off x="817418" y="1080655"/>
            <a:ext cx="2064327" cy="369332"/>
          </a:xfrm>
          <a:prstGeom prst="rect">
            <a:avLst/>
          </a:prstGeom>
          <a:solidFill>
            <a:schemeClr val="bg1"/>
          </a:solidFill>
        </p:spPr>
        <p:txBody>
          <a:bodyPr wrap="square" rtlCol="0">
            <a:spAutoFit/>
          </a:bodyPr>
          <a:lstStyle/>
          <a:p>
            <a:r>
              <a:rPr lang="en-US" dirty="0"/>
              <a:t>Block repeat on tile </a:t>
            </a:r>
          </a:p>
        </p:txBody>
      </p:sp>
    </p:spTree>
    <p:extLst>
      <p:ext uri="{BB962C8B-B14F-4D97-AF65-F5344CB8AC3E}">
        <p14:creationId xmlns:p14="http://schemas.microsoft.com/office/powerpoint/2010/main" val="13981635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brown leather couch in a living room&#10;&#10;Description automatically generated">
            <a:extLst>
              <a:ext uri="{FF2B5EF4-FFF2-40B4-BE49-F238E27FC236}">
                <a16:creationId xmlns:a16="http://schemas.microsoft.com/office/drawing/2014/main" id="{C84D133C-4C52-AA4A-98DB-033394A153DF}"/>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b="-1"/>
          <a:stretch/>
        </p:blipFill>
        <p:spPr>
          <a:xfrm>
            <a:off x="0" y="1"/>
            <a:ext cx="6095998" cy="6858000"/>
          </a:xfrm>
          <a:prstGeom prst="rect">
            <a:avLst/>
          </a:prstGeom>
        </p:spPr>
      </p:pic>
      <p:pic>
        <p:nvPicPr>
          <p:cNvPr id="9" name="Picture 8" descr="A living room filled with furniture and a lamp&#10;&#10;Description automatically generated">
            <a:extLst>
              <a:ext uri="{FF2B5EF4-FFF2-40B4-BE49-F238E27FC236}">
                <a16:creationId xmlns:a16="http://schemas.microsoft.com/office/drawing/2014/main" id="{1782B33A-97AC-4348-BE0B-6C54A7F25A2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6050280" y="1"/>
            <a:ext cx="6095999" cy="6858000"/>
          </a:xfrm>
          <a:prstGeom prst="rect">
            <a:avLst/>
          </a:prstGeom>
        </p:spPr>
      </p:pic>
      <p:sp>
        <p:nvSpPr>
          <p:cNvPr id="2" name="TextBox 1">
            <a:extLst>
              <a:ext uri="{FF2B5EF4-FFF2-40B4-BE49-F238E27FC236}">
                <a16:creationId xmlns:a16="http://schemas.microsoft.com/office/drawing/2014/main" id="{33A57D2C-9705-7849-B3B4-2A493BE3346A}"/>
              </a:ext>
            </a:extLst>
          </p:cNvPr>
          <p:cNvSpPr txBox="1"/>
          <p:nvPr/>
        </p:nvSpPr>
        <p:spPr>
          <a:xfrm>
            <a:off x="4741025" y="900545"/>
            <a:ext cx="2618509" cy="369332"/>
          </a:xfrm>
          <a:prstGeom prst="rect">
            <a:avLst/>
          </a:prstGeom>
          <a:solidFill>
            <a:schemeClr val="bg1"/>
          </a:solidFill>
        </p:spPr>
        <p:txBody>
          <a:bodyPr wrap="square" rtlCol="0">
            <a:spAutoFit/>
          </a:bodyPr>
          <a:lstStyle/>
          <a:p>
            <a:r>
              <a:rPr lang="en-US" dirty="0"/>
              <a:t>Block repeats on blankets </a:t>
            </a:r>
          </a:p>
        </p:txBody>
      </p:sp>
    </p:spTree>
    <p:extLst>
      <p:ext uri="{BB962C8B-B14F-4D97-AF65-F5344CB8AC3E}">
        <p14:creationId xmlns:p14="http://schemas.microsoft.com/office/powerpoint/2010/main" val="803976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ainting of a curtain&#10;&#10;Description automatically generated">
            <a:extLst>
              <a:ext uri="{FF2B5EF4-FFF2-40B4-BE49-F238E27FC236}">
                <a16:creationId xmlns:a16="http://schemas.microsoft.com/office/drawing/2014/main" id="{9836A908-C65C-614E-8E67-F87703CF0D8D}"/>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picture containing curtain, sitting, large, group&#10;&#10;Description automatically generated">
            <a:extLst>
              <a:ext uri="{FF2B5EF4-FFF2-40B4-BE49-F238E27FC236}">
                <a16:creationId xmlns:a16="http://schemas.microsoft.com/office/drawing/2014/main" id="{E7B79B78-D671-644D-A4AD-825D77996DD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8" name="TextBox 7">
            <a:extLst>
              <a:ext uri="{FF2B5EF4-FFF2-40B4-BE49-F238E27FC236}">
                <a16:creationId xmlns:a16="http://schemas.microsoft.com/office/drawing/2014/main" id="{761AF455-A5F1-5F4D-ACE3-D73EF803A028}"/>
              </a:ext>
            </a:extLst>
          </p:cNvPr>
          <p:cNvSpPr txBox="1"/>
          <p:nvPr/>
        </p:nvSpPr>
        <p:spPr>
          <a:xfrm>
            <a:off x="263236" y="124691"/>
            <a:ext cx="2590800" cy="369332"/>
          </a:xfrm>
          <a:prstGeom prst="rect">
            <a:avLst/>
          </a:prstGeom>
          <a:solidFill>
            <a:schemeClr val="bg1"/>
          </a:solidFill>
        </p:spPr>
        <p:txBody>
          <a:bodyPr wrap="square" rtlCol="0">
            <a:spAutoFit/>
          </a:bodyPr>
          <a:lstStyle/>
          <a:p>
            <a:r>
              <a:rPr lang="en-US" dirty="0"/>
              <a:t>Simple half drop </a:t>
            </a:r>
          </a:p>
        </p:txBody>
      </p:sp>
      <p:sp>
        <p:nvSpPr>
          <p:cNvPr id="10" name="TextBox 9">
            <a:extLst>
              <a:ext uri="{FF2B5EF4-FFF2-40B4-BE49-F238E27FC236}">
                <a16:creationId xmlns:a16="http://schemas.microsoft.com/office/drawing/2014/main" id="{0AD93B14-97A4-F44B-8529-0493769A4EC6}"/>
              </a:ext>
            </a:extLst>
          </p:cNvPr>
          <p:cNvSpPr txBox="1"/>
          <p:nvPr/>
        </p:nvSpPr>
        <p:spPr>
          <a:xfrm>
            <a:off x="9310254" y="124691"/>
            <a:ext cx="2618510" cy="369332"/>
          </a:xfrm>
          <a:prstGeom prst="rect">
            <a:avLst/>
          </a:prstGeom>
          <a:solidFill>
            <a:schemeClr val="bg1"/>
          </a:solidFill>
        </p:spPr>
        <p:txBody>
          <a:bodyPr wrap="square" rtlCol="0">
            <a:spAutoFit/>
          </a:bodyPr>
          <a:lstStyle/>
          <a:p>
            <a:r>
              <a:rPr lang="en-US" dirty="0"/>
              <a:t>Simple half drop layered </a:t>
            </a:r>
          </a:p>
        </p:txBody>
      </p:sp>
    </p:spTree>
    <p:extLst>
      <p:ext uri="{BB962C8B-B14F-4D97-AF65-F5344CB8AC3E}">
        <p14:creationId xmlns:p14="http://schemas.microsoft.com/office/powerpoint/2010/main" val="10464377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outdoor, holding, large, blue&#10;&#10;Description automatically generated">
            <a:extLst>
              <a:ext uri="{FF2B5EF4-FFF2-40B4-BE49-F238E27FC236}">
                <a16:creationId xmlns:a16="http://schemas.microsoft.com/office/drawing/2014/main" id="{1B4A33A6-655C-8540-BEF1-848121B4765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photo, group, large, many&#10;&#10;Description automatically generated">
            <a:extLst>
              <a:ext uri="{FF2B5EF4-FFF2-40B4-BE49-F238E27FC236}">
                <a16:creationId xmlns:a16="http://schemas.microsoft.com/office/drawing/2014/main" id="{7ADD9108-C423-DC4E-879D-73A67D9E6000}"/>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1341F1C1-6220-FE40-807C-81FB60F102FC}"/>
              </a:ext>
            </a:extLst>
          </p:cNvPr>
          <p:cNvSpPr txBox="1"/>
          <p:nvPr/>
        </p:nvSpPr>
        <p:spPr>
          <a:xfrm>
            <a:off x="4779818" y="166254"/>
            <a:ext cx="2632364" cy="369332"/>
          </a:xfrm>
          <a:prstGeom prst="rect">
            <a:avLst/>
          </a:prstGeom>
          <a:solidFill>
            <a:schemeClr val="bg1"/>
          </a:solidFill>
        </p:spPr>
        <p:txBody>
          <a:bodyPr wrap="square" rtlCol="0">
            <a:spAutoFit/>
          </a:bodyPr>
          <a:lstStyle/>
          <a:p>
            <a:r>
              <a:rPr lang="en-US" dirty="0"/>
              <a:t>Simple half drops layered </a:t>
            </a:r>
          </a:p>
        </p:txBody>
      </p:sp>
    </p:spTree>
    <p:extLst>
      <p:ext uri="{BB962C8B-B14F-4D97-AF65-F5344CB8AC3E}">
        <p14:creationId xmlns:p14="http://schemas.microsoft.com/office/powerpoint/2010/main" val="35502075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woman, curtain, holding, fabric&#10;&#10;Description automatically generated">
            <a:extLst>
              <a:ext uri="{FF2B5EF4-FFF2-40B4-BE49-F238E27FC236}">
                <a16:creationId xmlns:a16="http://schemas.microsoft.com/office/drawing/2014/main" id="{8F2BF466-6B34-3140-800F-AB55B8A9763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bird, group, white, standing&#10;&#10;Description automatically generated">
            <a:extLst>
              <a:ext uri="{FF2B5EF4-FFF2-40B4-BE49-F238E27FC236}">
                <a16:creationId xmlns:a16="http://schemas.microsoft.com/office/drawing/2014/main" id="{B6966EC6-1987-734F-9A82-77F1AA1FA52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8" name="TextBox 7">
            <a:extLst>
              <a:ext uri="{FF2B5EF4-FFF2-40B4-BE49-F238E27FC236}">
                <a16:creationId xmlns:a16="http://schemas.microsoft.com/office/drawing/2014/main" id="{D85CEB15-BFA5-7C4C-B11F-CD41ED91A758}"/>
              </a:ext>
            </a:extLst>
          </p:cNvPr>
          <p:cNvSpPr txBox="1"/>
          <p:nvPr/>
        </p:nvSpPr>
        <p:spPr>
          <a:xfrm>
            <a:off x="5195454" y="124691"/>
            <a:ext cx="1801091" cy="369332"/>
          </a:xfrm>
          <a:prstGeom prst="rect">
            <a:avLst/>
          </a:prstGeom>
          <a:solidFill>
            <a:schemeClr val="bg1"/>
          </a:solidFill>
        </p:spPr>
        <p:txBody>
          <a:bodyPr wrap="square" rtlCol="0">
            <a:spAutoFit/>
          </a:bodyPr>
          <a:lstStyle/>
          <a:p>
            <a:r>
              <a:rPr lang="en-US" dirty="0"/>
              <a:t>Simple half drops </a:t>
            </a:r>
          </a:p>
        </p:txBody>
      </p:sp>
    </p:spTree>
    <p:extLst>
      <p:ext uri="{BB962C8B-B14F-4D97-AF65-F5344CB8AC3E}">
        <p14:creationId xmlns:p14="http://schemas.microsoft.com/office/powerpoint/2010/main" val="13761181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large, green, close, curtain&#10;&#10;Description automatically generated">
            <a:extLst>
              <a:ext uri="{FF2B5EF4-FFF2-40B4-BE49-F238E27FC236}">
                <a16:creationId xmlns:a16="http://schemas.microsoft.com/office/drawing/2014/main" id="{68010D80-4830-924F-A58A-0D501791A38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standing, holding, red, group&#10;&#10;Description automatically generated">
            <a:extLst>
              <a:ext uri="{FF2B5EF4-FFF2-40B4-BE49-F238E27FC236}">
                <a16:creationId xmlns:a16="http://schemas.microsoft.com/office/drawing/2014/main" id="{3B0CDD6D-1534-8143-A55E-D04A9C90474D}"/>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Tree>
    <p:extLst>
      <p:ext uri="{BB962C8B-B14F-4D97-AF65-F5344CB8AC3E}">
        <p14:creationId xmlns:p14="http://schemas.microsoft.com/office/powerpoint/2010/main" val="30733835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large, group, standing, green&#10;&#10;Description automatically generated">
            <a:extLst>
              <a:ext uri="{FF2B5EF4-FFF2-40B4-BE49-F238E27FC236}">
                <a16:creationId xmlns:a16="http://schemas.microsoft.com/office/drawing/2014/main" id="{78ADD850-4782-7948-8257-9FCEF1CC371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Picture 4" descr="A picture containing orange, red, large, people&#10;&#10;Description automatically generated">
            <a:extLst>
              <a:ext uri="{FF2B5EF4-FFF2-40B4-BE49-F238E27FC236}">
                <a16:creationId xmlns:a16="http://schemas.microsoft.com/office/drawing/2014/main" id="{E9AF555A-AE79-6545-A50D-95B656BD16E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Tree>
    <p:extLst>
      <p:ext uri="{BB962C8B-B14F-4D97-AF65-F5344CB8AC3E}">
        <p14:creationId xmlns:p14="http://schemas.microsoft.com/office/powerpoint/2010/main" val="14212563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furniture, curtain, front, covered&#10;&#10;Description automatically generated">
            <a:extLst>
              <a:ext uri="{FF2B5EF4-FFF2-40B4-BE49-F238E27FC236}">
                <a16:creationId xmlns:a16="http://schemas.microsoft.com/office/drawing/2014/main" id="{02377A77-F2ED-EA46-A6B3-498A2497C36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9" name="Picture 8" descr="A picture containing green, sitting, curtain, large&#10;&#10;Description automatically generated">
            <a:extLst>
              <a:ext uri="{FF2B5EF4-FFF2-40B4-BE49-F238E27FC236}">
                <a16:creationId xmlns:a16="http://schemas.microsoft.com/office/drawing/2014/main" id="{CC3E021F-AC76-1D4B-BA05-8BAA5288188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29CE01B5-7526-8D4F-AA79-88E199FE67EB}"/>
              </a:ext>
            </a:extLst>
          </p:cNvPr>
          <p:cNvSpPr txBox="1"/>
          <p:nvPr/>
        </p:nvSpPr>
        <p:spPr>
          <a:xfrm>
            <a:off x="9462655" y="152400"/>
            <a:ext cx="2216727" cy="646331"/>
          </a:xfrm>
          <a:prstGeom prst="rect">
            <a:avLst/>
          </a:prstGeom>
          <a:solidFill>
            <a:schemeClr val="bg1"/>
          </a:solidFill>
        </p:spPr>
        <p:txBody>
          <a:bodyPr wrap="square" rtlCol="0">
            <a:spAutoFit/>
          </a:bodyPr>
          <a:lstStyle/>
          <a:p>
            <a:r>
              <a:rPr lang="en-US" dirty="0"/>
              <a:t>Simple drop repeat (layered)</a:t>
            </a:r>
          </a:p>
        </p:txBody>
      </p:sp>
    </p:spTree>
    <p:extLst>
      <p:ext uri="{BB962C8B-B14F-4D97-AF65-F5344CB8AC3E}">
        <p14:creationId xmlns:p14="http://schemas.microsoft.com/office/powerpoint/2010/main" val="31041061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curtain, indoor, covered, room&#10;&#10;Description automatically generated">
            <a:extLst>
              <a:ext uri="{FF2B5EF4-FFF2-40B4-BE49-F238E27FC236}">
                <a16:creationId xmlns:a16="http://schemas.microsoft.com/office/drawing/2014/main" id="{2956389F-38A7-E04B-B920-BA2B3B14CE7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shower curtain&#10;&#10;Description automatically generated">
            <a:extLst>
              <a:ext uri="{FF2B5EF4-FFF2-40B4-BE49-F238E27FC236}">
                <a16:creationId xmlns:a16="http://schemas.microsoft.com/office/drawing/2014/main" id="{619F8540-0AAA-1948-B771-714CEF62AA2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Tree>
    <p:extLst>
      <p:ext uri="{BB962C8B-B14F-4D97-AF65-F5344CB8AC3E}">
        <p14:creationId xmlns:p14="http://schemas.microsoft.com/office/powerpoint/2010/main" val="2832024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affiti covered wall&#10;&#10;Description automatically generated">
            <a:extLst>
              <a:ext uri="{FF2B5EF4-FFF2-40B4-BE49-F238E27FC236}">
                <a16:creationId xmlns:a16="http://schemas.microsoft.com/office/drawing/2014/main" id="{01C37218-E97E-1F42-99B2-80ED32E33B9B}"/>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picture containing valley, canyon&#10;&#10;Description automatically generated">
            <a:extLst>
              <a:ext uri="{FF2B5EF4-FFF2-40B4-BE49-F238E27FC236}">
                <a16:creationId xmlns:a16="http://schemas.microsoft.com/office/drawing/2014/main" id="{E6B51CBA-2A29-3F44-AB88-005E0123544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638FA6A8-8B87-1A4D-8995-90A7F187F2D1}"/>
              </a:ext>
            </a:extLst>
          </p:cNvPr>
          <p:cNvSpPr txBox="1"/>
          <p:nvPr/>
        </p:nvSpPr>
        <p:spPr>
          <a:xfrm>
            <a:off x="9919855" y="235527"/>
            <a:ext cx="1911927" cy="646331"/>
          </a:xfrm>
          <a:prstGeom prst="rect">
            <a:avLst/>
          </a:prstGeom>
          <a:solidFill>
            <a:schemeClr val="bg1"/>
          </a:solidFill>
        </p:spPr>
        <p:txBody>
          <a:bodyPr wrap="square" rtlCol="0">
            <a:spAutoFit/>
          </a:bodyPr>
          <a:lstStyle/>
          <a:p>
            <a:r>
              <a:rPr lang="en-US" dirty="0"/>
              <a:t>Simple half drop (layered)</a:t>
            </a:r>
          </a:p>
        </p:txBody>
      </p:sp>
    </p:spTree>
    <p:extLst>
      <p:ext uri="{BB962C8B-B14F-4D97-AF65-F5344CB8AC3E}">
        <p14:creationId xmlns:p14="http://schemas.microsoft.com/office/powerpoint/2010/main" val="25341186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blue and green grass&#10;&#10;Description automatically generated">
            <a:extLst>
              <a:ext uri="{FF2B5EF4-FFF2-40B4-BE49-F238E27FC236}">
                <a16:creationId xmlns:a16="http://schemas.microsoft.com/office/drawing/2014/main" id="{C20F3C4A-200A-0247-BEE0-1BE50BE83F1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indoor, table, sitting, room&#10;&#10;Description automatically generated">
            <a:extLst>
              <a:ext uri="{FF2B5EF4-FFF2-40B4-BE49-F238E27FC236}">
                <a16:creationId xmlns:a16="http://schemas.microsoft.com/office/drawing/2014/main" id="{7F5BD824-7DA8-6247-AAE3-5D5CC5AEA38B}"/>
              </a:ext>
            </a:extLst>
          </p:cNvPr>
          <p:cNvPicPr>
            <a:picLocks noGrp="1" noChangeAspect="1"/>
          </p:cNvPicPr>
          <p:nvPr>
            <p:ph idx="1"/>
          </p:nvPr>
        </p:nvPicPr>
        <p:blipFill rotWithShape="1">
          <a:blip r:embed="rId4" cstate="screen">
            <a:extLst>
              <a:ext uri="{28A0092B-C50C-407E-A947-70E740481C1C}">
                <a14:useLocalDpi xmlns:a14="http://schemas.microsoft.com/office/drawing/2010/main"/>
              </a:ext>
            </a:extLst>
          </a:blip>
          <a:srcRect r="-1" b="-1"/>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2C06BDA9-F1A5-274A-815C-26E1E4CD30AD}"/>
              </a:ext>
            </a:extLst>
          </p:cNvPr>
          <p:cNvSpPr txBox="1"/>
          <p:nvPr/>
        </p:nvSpPr>
        <p:spPr>
          <a:xfrm>
            <a:off x="9725891" y="304800"/>
            <a:ext cx="2216727" cy="646331"/>
          </a:xfrm>
          <a:prstGeom prst="rect">
            <a:avLst/>
          </a:prstGeom>
          <a:solidFill>
            <a:schemeClr val="bg1"/>
          </a:solidFill>
        </p:spPr>
        <p:txBody>
          <a:bodyPr wrap="square" rtlCol="0">
            <a:spAutoFit/>
          </a:bodyPr>
          <a:lstStyle/>
          <a:p>
            <a:r>
              <a:rPr lang="en-US" dirty="0"/>
              <a:t>Visualisation of drop repeat (in my house)</a:t>
            </a:r>
          </a:p>
        </p:txBody>
      </p:sp>
      <p:sp>
        <p:nvSpPr>
          <p:cNvPr id="3" name="TextBox 2">
            <a:extLst>
              <a:ext uri="{FF2B5EF4-FFF2-40B4-BE49-F238E27FC236}">
                <a16:creationId xmlns:a16="http://schemas.microsoft.com/office/drawing/2014/main" id="{1C95A093-A6C5-454E-9319-C685B8503B10}"/>
              </a:ext>
            </a:extLst>
          </p:cNvPr>
          <p:cNvSpPr txBox="1"/>
          <p:nvPr/>
        </p:nvSpPr>
        <p:spPr>
          <a:xfrm>
            <a:off x="249382" y="120134"/>
            <a:ext cx="3103418" cy="369332"/>
          </a:xfrm>
          <a:prstGeom prst="rect">
            <a:avLst/>
          </a:prstGeom>
          <a:solidFill>
            <a:schemeClr val="bg1"/>
          </a:solidFill>
        </p:spPr>
        <p:txBody>
          <a:bodyPr wrap="square" rtlCol="0">
            <a:spAutoFit/>
          </a:bodyPr>
          <a:lstStyle/>
          <a:p>
            <a:r>
              <a:rPr lang="en-US" dirty="0"/>
              <a:t>Half drop pillow visualization </a:t>
            </a:r>
          </a:p>
        </p:txBody>
      </p:sp>
    </p:spTree>
    <p:extLst>
      <p:ext uri="{BB962C8B-B14F-4D97-AF65-F5344CB8AC3E}">
        <p14:creationId xmlns:p14="http://schemas.microsoft.com/office/powerpoint/2010/main" val="15596453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icture containing indoor, colorful, sitting, flower&#10;&#10;Description automatically generated">
            <a:extLst>
              <a:ext uri="{FF2B5EF4-FFF2-40B4-BE49-F238E27FC236}">
                <a16:creationId xmlns:a16="http://schemas.microsoft.com/office/drawing/2014/main" id="{D36D12D7-B538-154D-B0C8-299635E051E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16" name="Picture 15" descr="A picture containing green, sitting, small, table&#10;&#10;Description automatically generated">
            <a:extLst>
              <a:ext uri="{FF2B5EF4-FFF2-40B4-BE49-F238E27FC236}">
                <a16:creationId xmlns:a16="http://schemas.microsoft.com/office/drawing/2014/main" id="{5F08D3C9-52BE-E84C-B504-E9554F09211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49331332-C226-AA41-80D8-E681C7BB4B5C}"/>
              </a:ext>
            </a:extLst>
          </p:cNvPr>
          <p:cNvSpPr txBox="1"/>
          <p:nvPr/>
        </p:nvSpPr>
        <p:spPr>
          <a:xfrm>
            <a:off x="110836" y="92425"/>
            <a:ext cx="2507673" cy="369332"/>
          </a:xfrm>
          <a:prstGeom prst="rect">
            <a:avLst/>
          </a:prstGeom>
          <a:solidFill>
            <a:schemeClr val="bg1"/>
          </a:solidFill>
        </p:spPr>
        <p:txBody>
          <a:bodyPr wrap="square" rtlCol="0">
            <a:spAutoFit/>
          </a:bodyPr>
          <a:lstStyle/>
          <a:p>
            <a:r>
              <a:rPr lang="en-US" dirty="0"/>
              <a:t>Block repeat on pillow </a:t>
            </a:r>
          </a:p>
        </p:txBody>
      </p:sp>
      <p:sp>
        <p:nvSpPr>
          <p:cNvPr id="3" name="TextBox 2">
            <a:extLst>
              <a:ext uri="{FF2B5EF4-FFF2-40B4-BE49-F238E27FC236}">
                <a16:creationId xmlns:a16="http://schemas.microsoft.com/office/drawing/2014/main" id="{96E04B0A-3671-AF46-9A2A-5B1BCE4F8554}"/>
              </a:ext>
            </a:extLst>
          </p:cNvPr>
          <p:cNvSpPr txBox="1"/>
          <p:nvPr/>
        </p:nvSpPr>
        <p:spPr>
          <a:xfrm>
            <a:off x="8395856" y="92425"/>
            <a:ext cx="3505200" cy="369332"/>
          </a:xfrm>
          <a:prstGeom prst="rect">
            <a:avLst/>
          </a:prstGeom>
          <a:solidFill>
            <a:schemeClr val="bg1"/>
          </a:solidFill>
        </p:spPr>
        <p:txBody>
          <a:bodyPr wrap="square" rtlCol="0">
            <a:spAutoFit/>
          </a:bodyPr>
          <a:lstStyle/>
          <a:p>
            <a:r>
              <a:rPr lang="en-US" dirty="0"/>
              <a:t>Layered half drop repeat on pillow </a:t>
            </a:r>
          </a:p>
        </p:txBody>
      </p:sp>
    </p:spTree>
    <p:extLst>
      <p:ext uri="{BB962C8B-B14F-4D97-AF65-F5344CB8AC3E}">
        <p14:creationId xmlns:p14="http://schemas.microsoft.com/office/powerpoint/2010/main" val="871328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necktie, shirt, fabric, green&#10;&#10;Description automatically generated">
            <a:extLst>
              <a:ext uri="{FF2B5EF4-FFF2-40B4-BE49-F238E27FC236}">
                <a16:creationId xmlns:a16="http://schemas.microsoft.com/office/drawing/2014/main" id="{2C56E68C-BC47-9244-BBC2-562FE72AD25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7" name="Picture 6" descr="A close up of an animal&#10;&#10;Description automatically generated">
            <a:extLst>
              <a:ext uri="{FF2B5EF4-FFF2-40B4-BE49-F238E27FC236}">
                <a16:creationId xmlns:a16="http://schemas.microsoft.com/office/drawing/2014/main" id="{F9DB1BC5-6D1B-304C-8238-94A7A2DED91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052C2C1F-156B-FD4F-A633-387BD9048F60}"/>
              </a:ext>
            </a:extLst>
          </p:cNvPr>
          <p:cNvSpPr txBox="1"/>
          <p:nvPr/>
        </p:nvSpPr>
        <p:spPr>
          <a:xfrm>
            <a:off x="4454236" y="193964"/>
            <a:ext cx="3283528" cy="369332"/>
          </a:xfrm>
          <a:prstGeom prst="rect">
            <a:avLst/>
          </a:prstGeom>
          <a:solidFill>
            <a:schemeClr val="bg1"/>
          </a:solidFill>
        </p:spPr>
        <p:txBody>
          <a:bodyPr wrap="square" rtlCol="0">
            <a:spAutoFit/>
          </a:bodyPr>
          <a:lstStyle/>
          <a:p>
            <a:r>
              <a:rPr lang="en-US" dirty="0"/>
              <a:t>Half drop pillow visualization </a:t>
            </a:r>
          </a:p>
        </p:txBody>
      </p:sp>
    </p:spTree>
    <p:extLst>
      <p:ext uri="{BB962C8B-B14F-4D97-AF65-F5344CB8AC3E}">
        <p14:creationId xmlns:p14="http://schemas.microsoft.com/office/powerpoint/2010/main" val="19745737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blue and white shirt&#10;&#10;Description automatically generated">
            <a:extLst>
              <a:ext uri="{FF2B5EF4-FFF2-40B4-BE49-F238E27FC236}">
                <a16:creationId xmlns:a16="http://schemas.microsoft.com/office/drawing/2014/main" id="{16E47CE3-88B0-DB4C-AF6F-46880695FAE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2"/>
          <a:stretch/>
        </p:blipFill>
        <p:spPr>
          <a:xfrm>
            <a:off x="0" y="-3"/>
            <a:ext cx="6096000" cy="6858003"/>
          </a:xfrm>
          <a:prstGeom prst="rect">
            <a:avLst/>
          </a:prstGeom>
        </p:spPr>
      </p:pic>
      <p:pic>
        <p:nvPicPr>
          <p:cNvPr id="5" name="Picture 4" descr="A picture containing table&#10;&#10;Description automatically generated">
            <a:extLst>
              <a:ext uri="{FF2B5EF4-FFF2-40B4-BE49-F238E27FC236}">
                <a16:creationId xmlns:a16="http://schemas.microsoft.com/office/drawing/2014/main" id="{857AC7F3-3127-4142-824E-CAD734F913D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096000" y="0"/>
            <a:ext cx="6096002" cy="6858000"/>
          </a:xfrm>
          <a:prstGeom prst="rect">
            <a:avLst/>
          </a:prstGeom>
        </p:spPr>
      </p:pic>
      <p:sp>
        <p:nvSpPr>
          <p:cNvPr id="2" name="TextBox 1">
            <a:extLst>
              <a:ext uri="{FF2B5EF4-FFF2-40B4-BE49-F238E27FC236}">
                <a16:creationId xmlns:a16="http://schemas.microsoft.com/office/drawing/2014/main" id="{AEAF44C4-BFA4-D146-A1B3-A8F33FBDCC1F}"/>
              </a:ext>
            </a:extLst>
          </p:cNvPr>
          <p:cNvSpPr txBox="1"/>
          <p:nvPr/>
        </p:nvSpPr>
        <p:spPr>
          <a:xfrm>
            <a:off x="4682836" y="193964"/>
            <a:ext cx="3075710" cy="369332"/>
          </a:xfrm>
          <a:prstGeom prst="rect">
            <a:avLst/>
          </a:prstGeom>
          <a:solidFill>
            <a:schemeClr val="bg1"/>
          </a:solidFill>
        </p:spPr>
        <p:txBody>
          <a:bodyPr wrap="square" rtlCol="0">
            <a:spAutoFit/>
          </a:bodyPr>
          <a:lstStyle/>
          <a:p>
            <a:r>
              <a:rPr lang="en-US" dirty="0"/>
              <a:t>Half drop pillow visualization </a:t>
            </a:r>
          </a:p>
        </p:txBody>
      </p:sp>
    </p:spTree>
    <p:extLst>
      <p:ext uri="{BB962C8B-B14F-4D97-AF65-F5344CB8AC3E}">
        <p14:creationId xmlns:p14="http://schemas.microsoft.com/office/powerpoint/2010/main" val="13265751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room filled with furniture and vase of flowers on a table&#10;&#10;Description automatically generated">
            <a:extLst>
              <a:ext uri="{FF2B5EF4-FFF2-40B4-BE49-F238E27FC236}">
                <a16:creationId xmlns:a16="http://schemas.microsoft.com/office/drawing/2014/main" id="{B0873C16-4B67-B149-AC68-3C01F527610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80" cy="6857990"/>
          </a:xfrm>
          <a:prstGeom prst="rect">
            <a:avLst/>
          </a:prstGeom>
        </p:spPr>
      </p:pic>
      <p:pic>
        <p:nvPicPr>
          <p:cNvPr id="5" name="Content Placeholder 4" descr="A group of colorful graffiti&#10;&#10;Description automatically generated">
            <a:extLst>
              <a:ext uri="{FF2B5EF4-FFF2-40B4-BE49-F238E27FC236}">
                <a16:creationId xmlns:a16="http://schemas.microsoft.com/office/drawing/2014/main" id="{3AF26C1C-662B-6C40-9C91-59E7B889710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4" name="TextBox 3">
            <a:extLst>
              <a:ext uri="{FF2B5EF4-FFF2-40B4-BE49-F238E27FC236}">
                <a16:creationId xmlns:a16="http://schemas.microsoft.com/office/drawing/2014/main" id="{F90B8FC1-9982-A84D-BE3E-EE894E4FFFE2}"/>
              </a:ext>
            </a:extLst>
          </p:cNvPr>
          <p:cNvSpPr txBox="1"/>
          <p:nvPr/>
        </p:nvSpPr>
        <p:spPr>
          <a:xfrm>
            <a:off x="374073" y="180109"/>
            <a:ext cx="3796145" cy="646331"/>
          </a:xfrm>
          <a:prstGeom prst="rect">
            <a:avLst/>
          </a:prstGeom>
          <a:solidFill>
            <a:schemeClr val="bg1"/>
          </a:solidFill>
        </p:spPr>
        <p:txBody>
          <a:bodyPr wrap="square" rtlCol="0">
            <a:spAutoFit/>
          </a:bodyPr>
          <a:lstStyle/>
          <a:p>
            <a:r>
              <a:rPr lang="en-US" dirty="0"/>
              <a:t>Block repeat (layered) onto wood visualization </a:t>
            </a:r>
          </a:p>
        </p:txBody>
      </p:sp>
    </p:spTree>
    <p:extLst>
      <p:ext uri="{BB962C8B-B14F-4D97-AF65-F5344CB8AC3E}">
        <p14:creationId xmlns:p14="http://schemas.microsoft.com/office/powerpoint/2010/main" val="17011781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affiti covered wall&#10;&#10;Description automatically generated">
            <a:extLst>
              <a:ext uri="{FF2B5EF4-FFF2-40B4-BE49-F238E27FC236}">
                <a16:creationId xmlns:a16="http://schemas.microsoft.com/office/drawing/2014/main" id="{C4BC0F81-9BA2-7249-A427-E2F23A198F4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14" name="Picture 13" descr="A room filled with furniture and a large window&#10;&#10;Description automatically generated">
            <a:extLst>
              <a:ext uri="{FF2B5EF4-FFF2-40B4-BE49-F238E27FC236}">
                <a16:creationId xmlns:a16="http://schemas.microsoft.com/office/drawing/2014/main" id="{8A8B9E08-AFDA-B64D-9342-4EB59AB9FE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5980" y="10"/>
            <a:ext cx="6096000" cy="6857990"/>
          </a:xfrm>
          <a:prstGeom prst="rect">
            <a:avLst/>
          </a:prstGeom>
        </p:spPr>
      </p:pic>
      <p:sp>
        <p:nvSpPr>
          <p:cNvPr id="15" name="TextBox 14">
            <a:extLst>
              <a:ext uri="{FF2B5EF4-FFF2-40B4-BE49-F238E27FC236}">
                <a16:creationId xmlns:a16="http://schemas.microsoft.com/office/drawing/2014/main" id="{91D92AE7-8691-A84B-A19D-254BC5073ED6}"/>
              </a:ext>
            </a:extLst>
          </p:cNvPr>
          <p:cNvSpPr txBox="1"/>
          <p:nvPr/>
        </p:nvSpPr>
        <p:spPr>
          <a:xfrm>
            <a:off x="7079673" y="166255"/>
            <a:ext cx="4378036" cy="369332"/>
          </a:xfrm>
          <a:prstGeom prst="rect">
            <a:avLst/>
          </a:prstGeom>
          <a:solidFill>
            <a:schemeClr val="bg1"/>
          </a:solidFill>
        </p:spPr>
        <p:txBody>
          <a:bodyPr wrap="square" rtlCol="0">
            <a:spAutoFit/>
          </a:bodyPr>
          <a:lstStyle/>
          <a:p>
            <a:r>
              <a:rPr lang="en-US" dirty="0"/>
              <a:t>Half drop (layered) on to wood visualization </a:t>
            </a:r>
          </a:p>
        </p:txBody>
      </p:sp>
    </p:spTree>
    <p:extLst>
      <p:ext uri="{BB962C8B-B14F-4D97-AF65-F5344CB8AC3E}">
        <p14:creationId xmlns:p14="http://schemas.microsoft.com/office/powerpoint/2010/main" val="1626183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om filled with furniture and a fireplace&#10;&#10;Description automatically generated">
            <a:extLst>
              <a:ext uri="{FF2B5EF4-FFF2-40B4-BE49-F238E27FC236}">
                <a16:creationId xmlns:a16="http://schemas.microsoft.com/office/drawing/2014/main" id="{5CF232D8-827A-1546-A306-CF4EAD4F313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b="-3"/>
          <a:stretch/>
        </p:blipFill>
        <p:spPr>
          <a:xfrm>
            <a:off x="20" y="10"/>
            <a:ext cx="6095980" cy="6857990"/>
          </a:xfrm>
          <a:prstGeom prst="rect">
            <a:avLst/>
          </a:prstGeom>
        </p:spPr>
      </p:pic>
      <p:pic>
        <p:nvPicPr>
          <p:cNvPr id="3" name="Picture 2" descr="A living room filled with furniture and a fireplace&#10;&#10;Description automatically generated">
            <a:extLst>
              <a:ext uri="{FF2B5EF4-FFF2-40B4-BE49-F238E27FC236}">
                <a16:creationId xmlns:a16="http://schemas.microsoft.com/office/drawing/2014/main" id="{BEBD097B-95D6-A740-B666-AD84CA4C78F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10"/>
            <a:ext cx="6096000" cy="6857990"/>
          </a:xfrm>
          <a:prstGeom prst="rect">
            <a:avLst/>
          </a:prstGeom>
        </p:spPr>
      </p:pic>
      <p:sp>
        <p:nvSpPr>
          <p:cNvPr id="4" name="TextBox 3">
            <a:extLst>
              <a:ext uri="{FF2B5EF4-FFF2-40B4-BE49-F238E27FC236}">
                <a16:creationId xmlns:a16="http://schemas.microsoft.com/office/drawing/2014/main" id="{C23102B4-28BB-8B41-83C9-70B14D3D06AC}"/>
              </a:ext>
            </a:extLst>
          </p:cNvPr>
          <p:cNvSpPr txBox="1"/>
          <p:nvPr/>
        </p:nvSpPr>
        <p:spPr>
          <a:xfrm>
            <a:off x="1634836" y="290945"/>
            <a:ext cx="2964873" cy="369332"/>
          </a:xfrm>
          <a:prstGeom prst="rect">
            <a:avLst/>
          </a:prstGeom>
          <a:solidFill>
            <a:schemeClr val="bg1"/>
          </a:solidFill>
        </p:spPr>
        <p:txBody>
          <a:bodyPr wrap="square" rtlCol="0">
            <a:spAutoFit/>
          </a:bodyPr>
          <a:lstStyle/>
          <a:p>
            <a:r>
              <a:rPr lang="en-US" dirty="0"/>
              <a:t>Pillow and stool visualization </a:t>
            </a:r>
          </a:p>
        </p:txBody>
      </p:sp>
      <p:sp>
        <p:nvSpPr>
          <p:cNvPr id="6" name="TextBox 5">
            <a:extLst>
              <a:ext uri="{FF2B5EF4-FFF2-40B4-BE49-F238E27FC236}">
                <a16:creationId xmlns:a16="http://schemas.microsoft.com/office/drawing/2014/main" id="{0D9188CF-8889-4F4A-9213-3C45BEEF2FD1}"/>
              </a:ext>
            </a:extLst>
          </p:cNvPr>
          <p:cNvSpPr txBox="1"/>
          <p:nvPr/>
        </p:nvSpPr>
        <p:spPr>
          <a:xfrm>
            <a:off x="9892146" y="1399310"/>
            <a:ext cx="2092036" cy="1754326"/>
          </a:xfrm>
          <a:prstGeom prst="rect">
            <a:avLst/>
          </a:prstGeom>
          <a:solidFill>
            <a:schemeClr val="bg1"/>
          </a:solidFill>
        </p:spPr>
        <p:txBody>
          <a:bodyPr wrap="square" rtlCol="0">
            <a:spAutoFit/>
          </a:bodyPr>
          <a:lstStyle/>
          <a:p>
            <a:r>
              <a:rPr lang="en-US" dirty="0"/>
              <a:t>Layered block repeat- Pillows, blanket, carpet, ceiling fan, lamp and wall decoration visualization </a:t>
            </a:r>
          </a:p>
        </p:txBody>
      </p:sp>
    </p:spTree>
    <p:extLst>
      <p:ext uri="{BB962C8B-B14F-4D97-AF65-F5344CB8AC3E}">
        <p14:creationId xmlns:p14="http://schemas.microsoft.com/office/powerpoint/2010/main" val="11874975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table, wooden, indoor, sitting&#10;&#10;Description automatically generated">
            <a:extLst>
              <a:ext uri="{FF2B5EF4-FFF2-40B4-BE49-F238E27FC236}">
                <a16:creationId xmlns:a16="http://schemas.microsoft.com/office/drawing/2014/main" id="{016C2694-BEB4-3A4B-9C83-1EABA4E0B8D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b="-1"/>
          <a:stretch/>
        </p:blipFill>
        <p:spPr>
          <a:xfrm>
            <a:off x="20" y="10"/>
            <a:ext cx="6095980" cy="6857990"/>
          </a:xfrm>
          <a:prstGeom prst="rect">
            <a:avLst/>
          </a:prstGeom>
        </p:spPr>
      </p:pic>
      <p:pic>
        <p:nvPicPr>
          <p:cNvPr id="5" name="Content Placeholder 4" descr="A piece of cake sitting on top of a wooden cutting board&#10;&#10;Description automatically generated">
            <a:extLst>
              <a:ext uri="{FF2B5EF4-FFF2-40B4-BE49-F238E27FC236}">
                <a16:creationId xmlns:a16="http://schemas.microsoft.com/office/drawing/2014/main" id="{3DA72BC9-032A-6F49-9F52-56F0538A5018}"/>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r="-2" b="-1"/>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E904436B-2ADA-2A40-A300-4790090BBED1}"/>
              </a:ext>
            </a:extLst>
          </p:cNvPr>
          <p:cNvSpPr txBox="1"/>
          <p:nvPr/>
        </p:nvSpPr>
        <p:spPr>
          <a:xfrm>
            <a:off x="1579428" y="387928"/>
            <a:ext cx="2937163" cy="369332"/>
          </a:xfrm>
          <a:prstGeom prst="rect">
            <a:avLst/>
          </a:prstGeom>
          <a:solidFill>
            <a:schemeClr val="bg1"/>
          </a:solidFill>
        </p:spPr>
        <p:txBody>
          <a:bodyPr wrap="square" rtlCol="0">
            <a:spAutoFit/>
          </a:bodyPr>
          <a:lstStyle/>
          <a:p>
            <a:r>
              <a:rPr lang="en-US" dirty="0"/>
              <a:t>Mug with half drop pattern </a:t>
            </a:r>
          </a:p>
        </p:txBody>
      </p:sp>
      <p:sp>
        <p:nvSpPr>
          <p:cNvPr id="3" name="TextBox 2">
            <a:extLst>
              <a:ext uri="{FF2B5EF4-FFF2-40B4-BE49-F238E27FC236}">
                <a16:creationId xmlns:a16="http://schemas.microsoft.com/office/drawing/2014/main" id="{3BBCB898-55F1-E74D-B668-0305B53B6DDE}"/>
              </a:ext>
            </a:extLst>
          </p:cNvPr>
          <p:cNvSpPr txBox="1"/>
          <p:nvPr/>
        </p:nvSpPr>
        <p:spPr>
          <a:xfrm>
            <a:off x="7620000" y="387928"/>
            <a:ext cx="3048000" cy="369332"/>
          </a:xfrm>
          <a:prstGeom prst="rect">
            <a:avLst/>
          </a:prstGeom>
          <a:solidFill>
            <a:schemeClr val="bg1"/>
          </a:solidFill>
        </p:spPr>
        <p:txBody>
          <a:bodyPr wrap="square" rtlCol="0">
            <a:spAutoFit/>
          </a:bodyPr>
          <a:lstStyle/>
          <a:p>
            <a:r>
              <a:rPr lang="en-US" dirty="0"/>
              <a:t>Mug with layered block repeat</a:t>
            </a:r>
          </a:p>
        </p:txBody>
      </p:sp>
    </p:spTree>
    <p:extLst>
      <p:ext uri="{BB962C8B-B14F-4D97-AF65-F5344CB8AC3E}">
        <p14:creationId xmlns:p14="http://schemas.microsoft.com/office/powerpoint/2010/main" val="30600329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items on a table&#10;&#10;Description automatically generated">
            <a:extLst>
              <a:ext uri="{FF2B5EF4-FFF2-40B4-BE49-F238E27FC236}">
                <a16:creationId xmlns:a16="http://schemas.microsoft.com/office/drawing/2014/main" id="{5186143A-EAF9-4546-A1DE-524DCBF9090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1397201" y="1397203"/>
            <a:ext cx="6858000" cy="4063593"/>
          </a:xfrm>
          <a:prstGeom prst="rect">
            <a:avLst/>
          </a:prstGeom>
        </p:spPr>
      </p:pic>
      <p:pic>
        <p:nvPicPr>
          <p:cNvPr id="5" name="Picture 4" descr="A picture containing indoor, table, food, sitting&#10;&#10;Description automatically generated">
            <a:extLst>
              <a:ext uri="{FF2B5EF4-FFF2-40B4-BE49-F238E27FC236}">
                <a16:creationId xmlns:a16="http://schemas.microsoft.com/office/drawing/2014/main" id="{E2FF59A7-3F8E-D647-A0DA-28EFE00BD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667000" y="1397203"/>
            <a:ext cx="6858000" cy="4063593"/>
          </a:xfrm>
          <a:prstGeom prst="rect">
            <a:avLst/>
          </a:prstGeom>
        </p:spPr>
      </p:pic>
      <p:pic>
        <p:nvPicPr>
          <p:cNvPr id="10" name="Picture 9" descr="A picture containing table, wooden, indoor, sitting&#10;&#10;Description automatically generated">
            <a:extLst>
              <a:ext uri="{FF2B5EF4-FFF2-40B4-BE49-F238E27FC236}">
                <a16:creationId xmlns:a16="http://schemas.microsoft.com/office/drawing/2014/main" id="{B8A4F912-F4B0-3141-8449-DDF0524B10F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8127797" y="10"/>
            <a:ext cx="4063593" cy="6857990"/>
          </a:xfrm>
          <a:prstGeom prst="rect">
            <a:avLst/>
          </a:prstGeom>
        </p:spPr>
      </p:pic>
      <p:sp>
        <p:nvSpPr>
          <p:cNvPr id="2" name="TextBox 1">
            <a:extLst>
              <a:ext uri="{FF2B5EF4-FFF2-40B4-BE49-F238E27FC236}">
                <a16:creationId xmlns:a16="http://schemas.microsoft.com/office/drawing/2014/main" id="{A91928A6-9AFF-FC40-9CAC-6E2083F1A25F}"/>
              </a:ext>
            </a:extLst>
          </p:cNvPr>
          <p:cNvSpPr txBox="1"/>
          <p:nvPr/>
        </p:nvSpPr>
        <p:spPr>
          <a:xfrm>
            <a:off x="2297445" y="152400"/>
            <a:ext cx="3532910" cy="369332"/>
          </a:xfrm>
          <a:prstGeom prst="rect">
            <a:avLst/>
          </a:prstGeom>
          <a:solidFill>
            <a:schemeClr val="bg1"/>
          </a:solidFill>
        </p:spPr>
        <p:txBody>
          <a:bodyPr wrap="square" rtlCol="0">
            <a:spAutoFit/>
          </a:bodyPr>
          <a:lstStyle/>
          <a:p>
            <a:r>
              <a:rPr lang="en-US" dirty="0"/>
              <a:t>Slate cutting board visualization </a:t>
            </a:r>
          </a:p>
        </p:txBody>
      </p:sp>
      <p:sp>
        <p:nvSpPr>
          <p:cNvPr id="3" name="TextBox 2">
            <a:extLst>
              <a:ext uri="{FF2B5EF4-FFF2-40B4-BE49-F238E27FC236}">
                <a16:creationId xmlns:a16="http://schemas.microsoft.com/office/drawing/2014/main" id="{299C1386-9D24-4342-AD9F-A550A0D03FDB}"/>
              </a:ext>
            </a:extLst>
          </p:cNvPr>
          <p:cNvSpPr txBox="1"/>
          <p:nvPr/>
        </p:nvSpPr>
        <p:spPr>
          <a:xfrm>
            <a:off x="8642520" y="198566"/>
            <a:ext cx="3034146" cy="646331"/>
          </a:xfrm>
          <a:prstGeom prst="rect">
            <a:avLst/>
          </a:prstGeom>
          <a:solidFill>
            <a:schemeClr val="bg1"/>
          </a:solidFill>
        </p:spPr>
        <p:txBody>
          <a:bodyPr wrap="square" rtlCol="0">
            <a:spAutoFit/>
          </a:bodyPr>
          <a:lstStyle/>
          <a:p>
            <a:r>
              <a:rPr lang="en-US" dirty="0"/>
              <a:t>Mug with repeat pattern of flowers</a:t>
            </a:r>
          </a:p>
        </p:txBody>
      </p:sp>
    </p:spTree>
    <p:extLst>
      <p:ext uri="{BB962C8B-B14F-4D97-AF65-F5344CB8AC3E}">
        <p14:creationId xmlns:p14="http://schemas.microsoft.com/office/powerpoint/2010/main" val="40210682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curtain, furniture, table, large&#10;&#10;Description automatically generated">
            <a:extLst>
              <a:ext uri="{FF2B5EF4-FFF2-40B4-BE49-F238E27FC236}">
                <a16:creationId xmlns:a16="http://schemas.microsoft.com/office/drawing/2014/main" id="{E671B58D-286E-2446-A027-B18FFF910B2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6095980" cy="6857990"/>
          </a:xfrm>
          <a:prstGeom prst="rect">
            <a:avLst/>
          </a:prstGeom>
          <a:solidFill>
            <a:schemeClr val="bg1"/>
          </a:solidFill>
        </p:spPr>
      </p:pic>
      <p:pic>
        <p:nvPicPr>
          <p:cNvPr id="5" name="Content Placeholder 4" descr="A picture containing indoor, chair, sitting, table&#10;&#10;Description automatically generated">
            <a:extLst>
              <a:ext uri="{FF2B5EF4-FFF2-40B4-BE49-F238E27FC236}">
                <a16:creationId xmlns:a16="http://schemas.microsoft.com/office/drawing/2014/main" id="{8CDDF95D-6F9F-C445-B5F4-A1E0341054CC}"/>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r="-2"/>
          <a:stretch/>
        </p:blipFill>
        <p:spPr>
          <a:xfrm>
            <a:off x="6096000" y="10"/>
            <a:ext cx="6096000" cy="6857990"/>
          </a:xfrm>
          <a:prstGeom prst="rect">
            <a:avLst/>
          </a:prstGeom>
        </p:spPr>
      </p:pic>
      <p:sp>
        <p:nvSpPr>
          <p:cNvPr id="2" name="TextBox 1">
            <a:extLst>
              <a:ext uri="{FF2B5EF4-FFF2-40B4-BE49-F238E27FC236}">
                <a16:creationId xmlns:a16="http://schemas.microsoft.com/office/drawing/2014/main" id="{24887DB8-5820-F744-AA75-9A7CB2752F4E}"/>
              </a:ext>
            </a:extLst>
          </p:cNvPr>
          <p:cNvSpPr txBox="1"/>
          <p:nvPr/>
        </p:nvSpPr>
        <p:spPr>
          <a:xfrm>
            <a:off x="6816436" y="207818"/>
            <a:ext cx="2590800" cy="646331"/>
          </a:xfrm>
          <a:prstGeom prst="rect">
            <a:avLst/>
          </a:prstGeom>
          <a:solidFill>
            <a:schemeClr val="bg1"/>
          </a:solidFill>
        </p:spPr>
        <p:txBody>
          <a:bodyPr wrap="square" rtlCol="0">
            <a:spAutoFit/>
          </a:bodyPr>
          <a:lstStyle/>
          <a:p>
            <a:r>
              <a:rPr lang="en-US" dirty="0"/>
              <a:t>Visualisation with white background </a:t>
            </a:r>
          </a:p>
        </p:txBody>
      </p:sp>
      <p:sp>
        <p:nvSpPr>
          <p:cNvPr id="3" name="TextBox 2">
            <a:extLst>
              <a:ext uri="{FF2B5EF4-FFF2-40B4-BE49-F238E27FC236}">
                <a16:creationId xmlns:a16="http://schemas.microsoft.com/office/drawing/2014/main" id="{200722EC-FB97-D344-93AF-C193F6AC8260}"/>
              </a:ext>
            </a:extLst>
          </p:cNvPr>
          <p:cNvSpPr txBox="1"/>
          <p:nvPr/>
        </p:nvSpPr>
        <p:spPr>
          <a:xfrm>
            <a:off x="96981" y="207818"/>
            <a:ext cx="2978727" cy="1200329"/>
          </a:xfrm>
          <a:prstGeom prst="rect">
            <a:avLst/>
          </a:prstGeom>
          <a:solidFill>
            <a:schemeClr val="bg1"/>
          </a:solidFill>
        </p:spPr>
        <p:txBody>
          <a:bodyPr wrap="square" rtlCol="0">
            <a:spAutoFit/>
          </a:bodyPr>
          <a:lstStyle/>
          <a:p>
            <a:r>
              <a:rPr lang="en-US" dirty="0"/>
              <a:t>Block repeat of screen print scan layered onto a white screen print with mint background </a:t>
            </a:r>
          </a:p>
        </p:txBody>
      </p:sp>
    </p:spTree>
    <p:extLst>
      <p:ext uri="{BB962C8B-B14F-4D97-AF65-F5344CB8AC3E}">
        <p14:creationId xmlns:p14="http://schemas.microsoft.com/office/powerpoint/2010/main" val="12728764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alm trees&#10;&#10;Description automatically generated">
            <a:extLst>
              <a:ext uri="{FF2B5EF4-FFF2-40B4-BE49-F238E27FC236}">
                <a16:creationId xmlns:a16="http://schemas.microsoft.com/office/drawing/2014/main" id="{BC1D6ECE-C4AC-174F-B291-1ED5C2A49AC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picture containing furniture, curtain, table, covered&#10;&#10;Description automatically generated">
            <a:extLst>
              <a:ext uri="{FF2B5EF4-FFF2-40B4-BE49-F238E27FC236}">
                <a16:creationId xmlns:a16="http://schemas.microsoft.com/office/drawing/2014/main" id="{7506686A-615A-2945-AF04-36CD090F4343}"/>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3" name="TextBox 2">
            <a:extLst>
              <a:ext uri="{FF2B5EF4-FFF2-40B4-BE49-F238E27FC236}">
                <a16:creationId xmlns:a16="http://schemas.microsoft.com/office/drawing/2014/main" id="{6A957B60-9B22-8447-9C7B-0EDF58E04372}"/>
              </a:ext>
            </a:extLst>
          </p:cNvPr>
          <p:cNvSpPr txBox="1"/>
          <p:nvPr/>
        </p:nvSpPr>
        <p:spPr>
          <a:xfrm>
            <a:off x="138544" y="193964"/>
            <a:ext cx="2493819" cy="1200329"/>
          </a:xfrm>
          <a:prstGeom prst="rect">
            <a:avLst/>
          </a:prstGeom>
          <a:solidFill>
            <a:schemeClr val="bg1"/>
          </a:solidFill>
        </p:spPr>
        <p:txBody>
          <a:bodyPr wrap="square" rtlCol="0">
            <a:spAutoFit/>
          </a:bodyPr>
          <a:lstStyle/>
          <a:p>
            <a:r>
              <a:rPr lang="en-US" dirty="0"/>
              <a:t>Block repeat of my screen print on top of my digital print with white background.</a:t>
            </a:r>
          </a:p>
        </p:txBody>
      </p:sp>
      <p:sp>
        <p:nvSpPr>
          <p:cNvPr id="4" name="TextBox 3">
            <a:extLst>
              <a:ext uri="{FF2B5EF4-FFF2-40B4-BE49-F238E27FC236}">
                <a16:creationId xmlns:a16="http://schemas.microsoft.com/office/drawing/2014/main" id="{A1C3F73E-1961-ED4D-A5AF-9F67C9784740}"/>
              </a:ext>
            </a:extLst>
          </p:cNvPr>
          <p:cNvSpPr txBox="1"/>
          <p:nvPr/>
        </p:nvSpPr>
        <p:spPr>
          <a:xfrm>
            <a:off x="6359236" y="263236"/>
            <a:ext cx="2784764" cy="923330"/>
          </a:xfrm>
          <a:prstGeom prst="rect">
            <a:avLst/>
          </a:prstGeom>
          <a:solidFill>
            <a:schemeClr val="bg1"/>
          </a:solidFill>
        </p:spPr>
        <p:txBody>
          <a:bodyPr wrap="square" rtlCol="0">
            <a:spAutoFit/>
          </a:bodyPr>
          <a:lstStyle/>
          <a:p>
            <a:r>
              <a:rPr lang="en-US" dirty="0"/>
              <a:t>White block repeat and changed the opacity on top of </a:t>
            </a:r>
            <a:r>
              <a:rPr lang="en-US" dirty="0" err="1"/>
              <a:t>coloured</a:t>
            </a:r>
            <a:r>
              <a:rPr lang="en-US" dirty="0"/>
              <a:t> block repeat </a:t>
            </a:r>
          </a:p>
        </p:txBody>
      </p:sp>
    </p:spTree>
    <p:extLst>
      <p:ext uri="{BB962C8B-B14F-4D97-AF65-F5344CB8AC3E}">
        <p14:creationId xmlns:p14="http://schemas.microsoft.com/office/powerpoint/2010/main" val="177132405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large, purple, display, people&#10;&#10;Description automatically generated">
            <a:extLst>
              <a:ext uri="{FF2B5EF4-FFF2-40B4-BE49-F238E27FC236}">
                <a16:creationId xmlns:a16="http://schemas.microsoft.com/office/drawing/2014/main" id="{F9780F3C-D410-0E4B-85B2-C6674F26F2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Content Placeholder 4" descr="A group of purple flowers&#10;&#10;Description automatically generated">
            <a:extLst>
              <a:ext uri="{FF2B5EF4-FFF2-40B4-BE49-F238E27FC236}">
                <a16:creationId xmlns:a16="http://schemas.microsoft.com/office/drawing/2014/main" id="{174EDB01-FE68-0F48-AE6B-1890C000DCC5}"/>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Tree>
    <p:extLst>
      <p:ext uri="{BB962C8B-B14F-4D97-AF65-F5344CB8AC3E}">
        <p14:creationId xmlns:p14="http://schemas.microsoft.com/office/powerpoint/2010/main" val="40854059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F6590A3-7067-724D-BCCD-CB917993DCA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pic>
        <p:nvPicPr>
          <p:cNvPr id="4" name="Picture 3" descr="A group of purple flowers&#10;&#10;Description automatically generated">
            <a:extLst>
              <a:ext uri="{FF2B5EF4-FFF2-40B4-BE49-F238E27FC236}">
                <a16:creationId xmlns:a16="http://schemas.microsoft.com/office/drawing/2014/main" id="{EE70A222-D68A-144D-8A53-4A541BE82A6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6096000" cy="6858000"/>
          </a:xfrm>
          <a:prstGeom prst="rect">
            <a:avLst/>
          </a:prstGeom>
        </p:spPr>
      </p:pic>
      <p:sp>
        <p:nvSpPr>
          <p:cNvPr id="6" name="TextBox 5">
            <a:extLst>
              <a:ext uri="{FF2B5EF4-FFF2-40B4-BE49-F238E27FC236}">
                <a16:creationId xmlns:a16="http://schemas.microsoft.com/office/drawing/2014/main" id="{54C08600-95A3-8B4E-9175-05D44151A07A}"/>
              </a:ext>
            </a:extLst>
          </p:cNvPr>
          <p:cNvSpPr txBox="1"/>
          <p:nvPr/>
        </p:nvSpPr>
        <p:spPr>
          <a:xfrm>
            <a:off x="429491" y="180109"/>
            <a:ext cx="2202873" cy="646331"/>
          </a:xfrm>
          <a:prstGeom prst="rect">
            <a:avLst/>
          </a:prstGeom>
          <a:solidFill>
            <a:schemeClr val="bg1"/>
          </a:solidFill>
        </p:spPr>
        <p:txBody>
          <a:bodyPr wrap="square" rtlCol="0">
            <a:spAutoFit/>
          </a:bodyPr>
          <a:lstStyle/>
          <a:p>
            <a:r>
              <a:rPr lang="en-US" dirty="0"/>
              <a:t>Screen print block repeat layered</a:t>
            </a:r>
          </a:p>
        </p:txBody>
      </p:sp>
    </p:spTree>
    <p:extLst>
      <p:ext uri="{BB962C8B-B14F-4D97-AF65-F5344CB8AC3E}">
        <p14:creationId xmlns:p14="http://schemas.microsoft.com/office/powerpoint/2010/main" val="41228038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outdoor, person, large, colorful&#10;&#10;Description automatically generated">
            <a:extLst>
              <a:ext uri="{FF2B5EF4-FFF2-40B4-BE49-F238E27FC236}">
                <a16:creationId xmlns:a16="http://schemas.microsoft.com/office/drawing/2014/main" id="{84D95A3D-DA29-5C4C-AFF1-591BBC479D5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Picture 4" descr="A picture containing indoor, dark, many, large&#10;&#10;Description automatically generated">
            <a:extLst>
              <a:ext uri="{FF2B5EF4-FFF2-40B4-BE49-F238E27FC236}">
                <a16:creationId xmlns:a16="http://schemas.microsoft.com/office/drawing/2014/main" id="{71E813D7-17A0-0145-8E58-F9E226C9029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
        <p:nvSpPr>
          <p:cNvPr id="8" name="TextBox 7">
            <a:extLst>
              <a:ext uri="{FF2B5EF4-FFF2-40B4-BE49-F238E27FC236}">
                <a16:creationId xmlns:a16="http://schemas.microsoft.com/office/drawing/2014/main" id="{D68DA42A-0D17-E84C-834E-8CF35EB38D43}"/>
              </a:ext>
            </a:extLst>
          </p:cNvPr>
          <p:cNvSpPr txBox="1"/>
          <p:nvPr/>
        </p:nvSpPr>
        <p:spPr>
          <a:xfrm>
            <a:off x="9379526" y="124691"/>
            <a:ext cx="2687782" cy="369332"/>
          </a:xfrm>
          <a:prstGeom prst="rect">
            <a:avLst/>
          </a:prstGeom>
          <a:solidFill>
            <a:schemeClr val="bg1"/>
          </a:solidFill>
        </p:spPr>
        <p:txBody>
          <a:bodyPr wrap="square" rtlCol="0">
            <a:spAutoFit/>
          </a:bodyPr>
          <a:lstStyle/>
          <a:p>
            <a:r>
              <a:rPr lang="en-US" dirty="0"/>
              <a:t>Screen print block repeat </a:t>
            </a:r>
          </a:p>
        </p:txBody>
      </p:sp>
      <p:sp>
        <p:nvSpPr>
          <p:cNvPr id="9" name="TextBox 8">
            <a:extLst>
              <a:ext uri="{FF2B5EF4-FFF2-40B4-BE49-F238E27FC236}">
                <a16:creationId xmlns:a16="http://schemas.microsoft.com/office/drawing/2014/main" id="{70AA3910-0BB6-EC44-B3D3-0FEF6AA52AEE}"/>
              </a:ext>
            </a:extLst>
          </p:cNvPr>
          <p:cNvSpPr txBox="1"/>
          <p:nvPr/>
        </p:nvSpPr>
        <p:spPr>
          <a:xfrm>
            <a:off x="124692" y="124691"/>
            <a:ext cx="2092035" cy="646331"/>
          </a:xfrm>
          <a:prstGeom prst="rect">
            <a:avLst/>
          </a:prstGeom>
          <a:solidFill>
            <a:schemeClr val="bg1"/>
          </a:solidFill>
        </p:spPr>
        <p:txBody>
          <a:bodyPr wrap="square" rtlCol="0">
            <a:spAutoFit/>
          </a:bodyPr>
          <a:lstStyle/>
          <a:p>
            <a:r>
              <a:rPr lang="en-US" dirty="0"/>
              <a:t>Screen print block repeat layered </a:t>
            </a:r>
          </a:p>
        </p:txBody>
      </p:sp>
    </p:spTree>
    <p:extLst>
      <p:ext uri="{BB962C8B-B14F-4D97-AF65-F5344CB8AC3E}">
        <p14:creationId xmlns:p14="http://schemas.microsoft.com/office/powerpoint/2010/main" val="5807988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flower&#10;&#10;Description automatically generated">
            <a:extLst>
              <a:ext uri="{FF2B5EF4-FFF2-40B4-BE49-F238E27FC236}">
                <a16:creationId xmlns:a16="http://schemas.microsoft.com/office/drawing/2014/main" id="{77838A44-B1B8-694B-9455-4508D7BEAC0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4793652" cy="6857990"/>
          </a:xfrm>
          <a:prstGeom prst="rect">
            <a:avLst/>
          </a:prstGeom>
        </p:spPr>
      </p:pic>
      <p:pic>
        <p:nvPicPr>
          <p:cNvPr id="7" name="Picture 6" descr="A large red chair in the living room&#10;&#10;Description automatically generated">
            <a:extLst>
              <a:ext uri="{FF2B5EF4-FFF2-40B4-BE49-F238E27FC236}">
                <a16:creationId xmlns:a16="http://schemas.microsoft.com/office/drawing/2014/main" id="{7AAC6313-5B34-3141-A263-E5F4F552BB2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93672" y="10"/>
            <a:ext cx="7398327" cy="6857990"/>
          </a:xfrm>
          <a:prstGeom prst="rect">
            <a:avLst/>
          </a:prstGeom>
        </p:spPr>
      </p:pic>
      <p:sp>
        <p:nvSpPr>
          <p:cNvPr id="8" name="TextBox 7">
            <a:extLst>
              <a:ext uri="{FF2B5EF4-FFF2-40B4-BE49-F238E27FC236}">
                <a16:creationId xmlns:a16="http://schemas.microsoft.com/office/drawing/2014/main" id="{0045E5AF-D41B-1F43-98C8-D9B5CC2C39CA}"/>
              </a:ext>
            </a:extLst>
          </p:cNvPr>
          <p:cNvSpPr txBox="1"/>
          <p:nvPr/>
        </p:nvSpPr>
        <p:spPr>
          <a:xfrm>
            <a:off x="138544" y="124691"/>
            <a:ext cx="3408219" cy="369332"/>
          </a:xfrm>
          <a:prstGeom prst="rect">
            <a:avLst/>
          </a:prstGeom>
          <a:solidFill>
            <a:schemeClr val="bg1"/>
          </a:solidFill>
        </p:spPr>
        <p:txBody>
          <a:bodyPr wrap="square" rtlCol="0">
            <a:spAutoFit/>
          </a:bodyPr>
          <a:lstStyle/>
          <a:p>
            <a:r>
              <a:rPr lang="en-US" dirty="0"/>
              <a:t>Screen print block repeat layered </a:t>
            </a:r>
          </a:p>
        </p:txBody>
      </p:sp>
      <p:sp>
        <p:nvSpPr>
          <p:cNvPr id="9" name="TextBox 8">
            <a:extLst>
              <a:ext uri="{FF2B5EF4-FFF2-40B4-BE49-F238E27FC236}">
                <a16:creationId xmlns:a16="http://schemas.microsoft.com/office/drawing/2014/main" id="{E20C7700-1EAF-E141-B789-B8D9A161F148}"/>
              </a:ext>
            </a:extLst>
          </p:cNvPr>
          <p:cNvSpPr txBox="1"/>
          <p:nvPr/>
        </p:nvSpPr>
        <p:spPr>
          <a:xfrm>
            <a:off x="8548256" y="124691"/>
            <a:ext cx="3505200" cy="646331"/>
          </a:xfrm>
          <a:prstGeom prst="rect">
            <a:avLst/>
          </a:prstGeom>
          <a:solidFill>
            <a:schemeClr val="bg1"/>
          </a:solidFill>
        </p:spPr>
        <p:txBody>
          <a:bodyPr wrap="square" rtlCol="0">
            <a:spAutoFit/>
          </a:bodyPr>
          <a:lstStyle/>
          <a:p>
            <a:r>
              <a:rPr lang="en-US" dirty="0"/>
              <a:t>Screen print block repeat on wall and sofa</a:t>
            </a:r>
          </a:p>
        </p:txBody>
      </p:sp>
    </p:spTree>
    <p:extLst>
      <p:ext uri="{BB962C8B-B14F-4D97-AF65-F5344CB8AC3E}">
        <p14:creationId xmlns:p14="http://schemas.microsoft.com/office/powerpoint/2010/main" val="8840406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fabric&#10;&#10;Description automatically generated">
            <a:extLst>
              <a:ext uri="{FF2B5EF4-FFF2-40B4-BE49-F238E27FC236}">
                <a16:creationId xmlns:a16="http://schemas.microsoft.com/office/drawing/2014/main" id="{B1102CB1-1F5F-FD4E-BB7F-E4EC0F87CEB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
            <a:ext cx="5124669" cy="6874558"/>
          </a:xfrm>
          <a:prstGeom prst="rect">
            <a:avLst/>
          </a:prstGeom>
        </p:spPr>
      </p:pic>
      <p:sp>
        <p:nvSpPr>
          <p:cNvPr id="2" name="TextBox 1">
            <a:extLst>
              <a:ext uri="{FF2B5EF4-FFF2-40B4-BE49-F238E27FC236}">
                <a16:creationId xmlns:a16="http://schemas.microsoft.com/office/drawing/2014/main" id="{A4735340-CA4E-0F4E-AD0B-92F594DB0494}"/>
              </a:ext>
            </a:extLst>
          </p:cNvPr>
          <p:cNvSpPr txBox="1"/>
          <p:nvPr/>
        </p:nvSpPr>
        <p:spPr>
          <a:xfrm>
            <a:off x="110836" y="41564"/>
            <a:ext cx="3020291" cy="646331"/>
          </a:xfrm>
          <a:prstGeom prst="rect">
            <a:avLst/>
          </a:prstGeom>
          <a:solidFill>
            <a:schemeClr val="bg1"/>
          </a:solidFill>
        </p:spPr>
        <p:txBody>
          <a:bodyPr wrap="square" rtlCol="0">
            <a:spAutoFit/>
          </a:bodyPr>
          <a:lstStyle/>
          <a:p>
            <a:r>
              <a:rPr lang="en-US" dirty="0"/>
              <a:t>Screen print on top of digital block repeat </a:t>
            </a:r>
          </a:p>
        </p:txBody>
      </p:sp>
      <p:pic>
        <p:nvPicPr>
          <p:cNvPr id="5" name="Picture 4" descr="A picture containing food&#10;&#10;Description automatically generated">
            <a:extLst>
              <a:ext uri="{FF2B5EF4-FFF2-40B4-BE49-F238E27FC236}">
                <a16:creationId xmlns:a16="http://schemas.microsoft.com/office/drawing/2014/main" id="{75BC103C-3C3D-8D4E-B82B-77EEDCFBD39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246726" y="-87275"/>
            <a:ext cx="6858000" cy="7032549"/>
          </a:xfrm>
          <a:prstGeom prst="rect">
            <a:avLst/>
          </a:prstGeom>
        </p:spPr>
      </p:pic>
      <p:sp>
        <p:nvSpPr>
          <p:cNvPr id="4" name="TextBox 3">
            <a:extLst>
              <a:ext uri="{FF2B5EF4-FFF2-40B4-BE49-F238E27FC236}">
                <a16:creationId xmlns:a16="http://schemas.microsoft.com/office/drawing/2014/main" id="{80C8AFDB-AE15-6E46-B467-34052EFE4E59}"/>
              </a:ext>
            </a:extLst>
          </p:cNvPr>
          <p:cNvSpPr txBox="1"/>
          <p:nvPr/>
        </p:nvSpPr>
        <p:spPr>
          <a:xfrm>
            <a:off x="293725" y="6183959"/>
            <a:ext cx="4294910" cy="646331"/>
          </a:xfrm>
          <a:prstGeom prst="rect">
            <a:avLst/>
          </a:prstGeom>
          <a:solidFill>
            <a:schemeClr val="bg1"/>
          </a:solidFill>
        </p:spPr>
        <p:txBody>
          <a:bodyPr wrap="square" rtlCol="0">
            <a:spAutoFit/>
          </a:bodyPr>
          <a:lstStyle/>
          <a:p>
            <a:r>
              <a:rPr lang="en-US" dirty="0"/>
              <a:t>Opaque mint – 95g binder and 5g </a:t>
            </a:r>
            <a:r>
              <a:rPr lang="en-US" dirty="0" err="1"/>
              <a:t>colour</a:t>
            </a:r>
            <a:endParaRPr lang="en-US" dirty="0"/>
          </a:p>
          <a:p>
            <a:r>
              <a:rPr lang="en-US" dirty="0"/>
              <a:t>Pearl purple- 95g pearl binder and 5g </a:t>
            </a:r>
            <a:r>
              <a:rPr lang="en-US" dirty="0" err="1"/>
              <a:t>colour</a:t>
            </a:r>
            <a:r>
              <a:rPr lang="en-US" dirty="0"/>
              <a:t>  </a:t>
            </a:r>
          </a:p>
        </p:txBody>
      </p:sp>
      <p:sp>
        <p:nvSpPr>
          <p:cNvPr id="7" name="TextBox 6">
            <a:extLst>
              <a:ext uri="{FF2B5EF4-FFF2-40B4-BE49-F238E27FC236}">
                <a16:creationId xmlns:a16="http://schemas.microsoft.com/office/drawing/2014/main" id="{159D1575-B379-5B4A-93DF-9F4142C401D5}"/>
              </a:ext>
            </a:extLst>
          </p:cNvPr>
          <p:cNvSpPr txBox="1"/>
          <p:nvPr/>
        </p:nvSpPr>
        <p:spPr>
          <a:xfrm>
            <a:off x="7994074" y="6356545"/>
            <a:ext cx="4087090" cy="369332"/>
          </a:xfrm>
          <a:prstGeom prst="rect">
            <a:avLst/>
          </a:prstGeom>
          <a:solidFill>
            <a:schemeClr val="bg1"/>
          </a:solidFill>
        </p:spPr>
        <p:txBody>
          <a:bodyPr wrap="square" rtlCol="0">
            <a:spAutoFit/>
          </a:bodyPr>
          <a:lstStyle/>
          <a:p>
            <a:r>
              <a:rPr lang="en-US" dirty="0"/>
              <a:t>Opaque pink – 95g binder and 5g </a:t>
            </a:r>
            <a:r>
              <a:rPr lang="en-US" dirty="0" err="1"/>
              <a:t>colour</a:t>
            </a:r>
            <a:endParaRPr lang="en-US" dirty="0"/>
          </a:p>
        </p:txBody>
      </p:sp>
    </p:spTree>
    <p:extLst>
      <p:ext uri="{BB962C8B-B14F-4D97-AF65-F5344CB8AC3E}">
        <p14:creationId xmlns:p14="http://schemas.microsoft.com/office/powerpoint/2010/main" val="31975808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piece of paper&#10;&#10;Description automatically generated">
            <a:extLst>
              <a:ext uri="{FF2B5EF4-FFF2-40B4-BE49-F238E27FC236}">
                <a16:creationId xmlns:a16="http://schemas.microsoft.com/office/drawing/2014/main" id="{3CAB2F34-6FF3-EB42-B954-4B41155F35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97779" y="297776"/>
            <a:ext cx="6858000" cy="6262445"/>
          </a:xfrm>
          <a:prstGeom prst="rect">
            <a:avLst/>
          </a:prstGeom>
        </p:spPr>
      </p:pic>
      <p:pic>
        <p:nvPicPr>
          <p:cNvPr id="5" name="Content Placeholder 4" descr="A close up of an animal&#10;&#10;Description automatically generated">
            <a:extLst>
              <a:ext uri="{FF2B5EF4-FFF2-40B4-BE49-F238E27FC236}">
                <a16:creationId xmlns:a16="http://schemas.microsoft.com/office/drawing/2014/main" id="{8E87051D-B0B3-5E46-B93D-A691868538F6}"/>
              </a:ext>
            </a:extLst>
          </p:cNvPr>
          <p:cNvPicPr>
            <a:picLocks noGrp="1" noChangeAspect="1"/>
          </p:cNvPicPr>
          <p:nvPr>
            <p:ph idx="1"/>
          </p:nvPr>
        </p:nvPicPr>
        <p:blipFill rotWithShape="1">
          <a:blip r:embed="rId4" cstate="screen">
            <a:extLst>
              <a:ext uri="{28A0092B-C50C-407E-A947-70E740481C1C}">
                <a14:useLocalDpi xmlns:a14="http://schemas.microsoft.com/office/drawing/2010/main"/>
              </a:ext>
            </a:extLst>
          </a:blip>
          <a:srcRect/>
          <a:stretch/>
        </p:blipFill>
        <p:spPr>
          <a:xfrm rot="16200000">
            <a:off x="5791013" y="458429"/>
            <a:ext cx="6871001" cy="5928140"/>
          </a:xfrm>
          <a:prstGeom prst="rect">
            <a:avLst/>
          </a:prstGeom>
        </p:spPr>
      </p:pic>
      <p:sp>
        <p:nvSpPr>
          <p:cNvPr id="2" name="TextBox 1">
            <a:extLst>
              <a:ext uri="{FF2B5EF4-FFF2-40B4-BE49-F238E27FC236}">
                <a16:creationId xmlns:a16="http://schemas.microsoft.com/office/drawing/2014/main" id="{C4FF0625-7595-C646-BF6A-C362E237E7CD}"/>
              </a:ext>
            </a:extLst>
          </p:cNvPr>
          <p:cNvSpPr txBox="1"/>
          <p:nvPr/>
        </p:nvSpPr>
        <p:spPr>
          <a:xfrm>
            <a:off x="817418" y="6419575"/>
            <a:ext cx="4225636" cy="369332"/>
          </a:xfrm>
          <a:prstGeom prst="rect">
            <a:avLst/>
          </a:prstGeom>
          <a:solidFill>
            <a:schemeClr val="bg1"/>
          </a:solidFill>
        </p:spPr>
        <p:txBody>
          <a:bodyPr wrap="square" rtlCol="0">
            <a:spAutoFit/>
          </a:bodyPr>
          <a:lstStyle/>
          <a:p>
            <a:r>
              <a:rPr lang="en-US" dirty="0"/>
              <a:t>Opaque pink – 95g binder and 5g </a:t>
            </a:r>
            <a:r>
              <a:rPr lang="en-US" dirty="0" err="1"/>
              <a:t>colour</a:t>
            </a:r>
            <a:endParaRPr lang="en-US" dirty="0"/>
          </a:p>
        </p:txBody>
      </p:sp>
      <p:sp>
        <p:nvSpPr>
          <p:cNvPr id="4" name="TextBox 3">
            <a:extLst>
              <a:ext uri="{FF2B5EF4-FFF2-40B4-BE49-F238E27FC236}">
                <a16:creationId xmlns:a16="http://schemas.microsoft.com/office/drawing/2014/main" id="{55CD7BBB-BD80-9D4A-8988-4C0C15CBE741}"/>
              </a:ext>
            </a:extLst>
          </p:cNvPr>
          <p:cNvSpPr txBox="1"/>
          <p:nvPr/>
        </p:nvSpPr>
        <p:spPr>
          <a:xfrm>
            <a:off x="7370430" y="6142576"/>
            <a:ext cx="4156554" cy="646331"/>
          </a:xfrm>
          <a:prstGeom prst="rect">
            <a:avLst/>
          </a:prstGeom>
          <a:solidFill>
            <a:schemeClr val="bg1"/>
          </a:solidFill>
        </p:spPr>
        <p:txBody>
          <a:bodyPr wrap="square" rtlCol="0">
            <a:spAutoFit/>
          </a:bodyPr>
          <a:lstStyle/>
          <a:p>
            <a:r>
              <a:rPr lang="en-US" dirty="0"/>
              <a:t>Opaque pink – 95g binder and 5g </a:t>
            </a:r>
            <a:r>
              <a:rPr lang="en-US" dirty="0" err="1"/>
              <a:t>colour</a:t>
            </a:r>
            <a:endParaRPr lang="en-US" dirty="0"/>
          </a:p>
          <a:p>
            <a:r>
              <a:rPr lang="en-US" dirty="0"/>
              <a:t>On gold metallic gold paper</a:t>
            </a:r>
          </a:p>
        </p:txBody>
      </p:sp>
    </p:spTree>
    <p:extLst>
      <p:ext uri="{BB962C8B-B14F-4D97-AF65-F5344CB8AC3E}">
        <p14:creationId xmlns:p14="http://schemas.microsoft.com/office/powerpoint/2010/main" val="21595382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Graffiti on a wall&#10;&#10;Description automatically generated">
            <a:extLst>
              <a:ext uri="{FF2B5EF4-FFF2-40B4-BE49-F238E27FC236}">
                <a16:creationId xmlns:a16="http://schemas.microsoft.com/office/drawing/2014/main" id="{B62922AF-6443-6649-9755-5247F5D559B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0" y="0"/>
            <a:ext cx="3856873" cy="4184073"/>
          </a:xfrm>
          <a:prstGeom prst="rect">
            <a:avLst/>
          </a:prstGeom>
        </p:spPr>
      </p:pic>
      <p:pic>
        <p:nvPicPr>
          <p:cNvPr id="6" name="Picture 5" descr="A picture containing indoor, table, desk, computer&#10;&#10;Description automatically generated">
            <a:extLst>
              <a:ext uri="{FF2B5EF4-FFF2-40B4-BE49-F238E27FC236}">
                <a16:creationId xmlns:a16="http://schemas.microsoft.com/office/drawing/2014/main" id="{6640628E-65ED-E840-80DA-DCA44E69910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117274" y="1496291"/>
            <a:ext cx="2955800" cy="5361709"/>
          </a:xfrm>
          <a:prstGeom prst="rect">
            <a:avLst/>
          </a:prstGeom>
        </p:spPr>
      </p:pic>
      <p:sp>
        <p:nvSpPr>
          <p:cNvPr id="4" name="TextBox 3">
            <a:extLst>
              <a:ext uri="{FF2B5EF4-FFF2-40B4-BE49-F238E27FC236}">
                <a16:creationId xmlns:a16="http://schemas.microsoft.com/office/drawing/2014/main" id="{660E4C5E-4CE9-2E46-90E6-D25706655856}"/>
              </a:ext>
            </a:extLst>
          </p:cNvPr>
          <p:cNvSpPr txBox="1"/>
          <p:nvPr/>
        </p:nvSpPr>
        <p:spPr>
          <a:xfrm>
            <a:off x="14382" y="4220988"/>
            <a:ext cx="3283527" cy="2031325"/>
          </a:xfrm>
          <a:prstGeom prst="rect">
            <a:avLst/>
          </a:prstGeom>
          <a:solidFill>
            <a:schemeClr val="bg1"/>
          </a:solidFill>
        </p:spPr>
        <p:txBody>
          <a:bodyPr wrap="square" rtlCol="0">
            <a:spAutoFit/>
          </a:bodyPr>
          <a:lstStyle/>
          <a:p>
            <a:r>
              <a:rPr lang="en-US" dirty="0"/>
              <a:t>Opaque mint – 95g binder and 5g </a:t>
            </a:r>
            <a:r>
              <a:rPr lang="en-US" dirty="0" err="1"/>
              <a:t>colour</a:t>
            </a:r>
            <a:endParaRPr lang="en-US" dirty="0"/>
          </a:p>
          <a:p>
            <a:r>
              <a:rPr lang="en-US" dirty="0"/>
              <a:t>Pearl purple- 95g pearl binder and 5g </a:t>
            </a:r>
            <a:r>
              <a:rPr lang="en-US" dirty="0" err="1"/>
              <a:t>colour</a:t>
            </a:r>
            <a:r>
              <a:rPr lang="en-US" dirty="0"/>
              <a:t> </a:t>
            </a:r>
          </a:p>
          <a:p>
            <a:endParaRPr lang="en-US" dirty="0"/>
          </a:p>
          <a:p>
            <a:endParaRPr lang="en-US" dirty="0"/>
          </a:p>
          <a:p>
            <a:endParaRPr lang="en-US" dirty="0"/>
          </a:p>
        </p:txBody>
      </p:sp>
      <p:sp>
        <p:nvSpPr>
          <p:cNvPr id="5" name="TextBox 4">
            <a:extLst>
              <a:ext uri="{FF2B5EF4-FFF2-40B4-BE49-F238E27FC236}">
                <a16:creationId xmlns:a16="http://schemas.microsoft.com/office/drawing/2014/main" id="{3B3BC888-E025-FA47-B4F7-7E2413428787}"/>
              </a:ext>
            </a:extLst>
          </p:cNvPr>
          <p:cNvSpPr txBox="1"/>
          <p:nvPr/>
        </p:nvSpPr>
        <p:spPr>
          <a:xfrm>
            <a:off x="9740434" y="5532613"/>
            <a:ext cx="2451566" cy="1477328"/>
          </a:xfrm>
          <a:prstGeom prst="rect">
            <a:avLst/>
          </a:prstGeom>
          <a:noFill/>
        </p:spPr>
        <p:txBody>
          <a:bodyPr wrap="square" rtlCol="0">
            <a:spAutoFit/>
          </a:bodyPr>
          <a:lstStyle/>
          <a:p>
            <a:r>
              <a:rPr lang="en-US" dirty="0"/>
              <a:t>Opaque pink – 95g binder and 5g </a:t>
            </a:r>
            <a:r>
              <a:rPr lang="en-US" dirty="0" err="1"/>
              <a:t>colour</a:t>
            </a:r>
            <a:endParaRPr lang="en-US" dirty="0"/>
          </a:p>
          <a:p>
            <a:r>
              <a:rPr lang="en-US" dirty="0"/>
              <a:t>Pearl yellow- 95g pearl binder and 5g </a:t>
            </a:r>
            <a:r>
              <a:rPr lang="en-US" dirty="0" err="1"/>
              <a:t>colour</a:t>
            </a:r>
            <a:r>
              <a:rPr lang="en-US" dirty="0"/>
              <a:t> </a:t>
            </a:r>
          </a:p>
          <a:p>
            <a:endParaRPr lang="en-US" dirty="0"/>
          </a:p>
        </p:txBody>
      </p:sp>
      <p:pic>
        <p:nvPicPr>
          <p:cNvPr id="8" name="Picture 7" descr="A picture containing indoor, table, desk, computer&#10;&#10;Description automatically generated">
            <a:extLst>
              <a:ext uri="{FF2B5EF4-FFF2-40B4-BE49-F238E27FC236}">
                <a16:creationId xmlns:a16="http://schemas.microsoft.com/office/drawing/2014/main" id="{AD780BB7-38EE-6541-BE1A-78B609D9269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9505436" y="4649"/>
            <a:ext cx="2672182" cy="5527964"/>
          </a:xfrm>
          <a:prstGeom prst="rect">
            <a:avLst/>
          </a:prstGeom>
        </p:spPr>
      </p:pic>
      <p:pic>
        <p:nvPicPr>
          <p:cNvPr id="11" name="Picture 10" descr="A picture containing red, large, blue, filled&#10;&#10;Description automatically generated">
            <a:extLst>
              <a:ext uri="{FF2B5EF4-FFF2-40B4-BE49-F238E27FC236}">
                <a16:creationId xmlns:a16="http://schemas.microsoft.com/office/drawing/2014/main" id="{6C02A7BC-C9E7-EF4C-8F32-CDA2E628ED4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000988" y="175735"/>
            <a:ext cx="3614755" cy="4581206"/>
          </a:xfrm>
          <a:prstGeom prst="rect">
            <a:avLst/>
          </a:prstGeom>
        </p:spPr>
      </p:pic>
      <p:sp>
        <p:nvSpPr>
          <p:cNvPr id="12" name="TextBox 11">
            <a:extLst>
              <a:ext uri="{FF2B5EF4-FFF2-40B4-BE49-F238E27FC236}">
                <a16:creationId xmlns:a16="http://schemas.microsoft.com/office/drawing/2014/main" id="{B8907F9A-7707-834C-95AA-CB7C573E3CE6}"/>
              </a:ext>
            </a:extLst>
          </p:cNvPr>
          <p:cNvSpPr txBox="1"/>
          <p:nvPr/>
        </p:nvSpPr>
        <p:spPr>
          <a:xfrm>
            <a:off x="6395201" y="4756941"/>
            <a:ext cx="2826327" cy="646331"/>
          </a:xfrm>
          <a:prstGeom prst="rect">
            <a:avLst/>
          </a:prstGeom>
          <a:noFill/>
        </p:spPr>
        <p:txBody>
          <a:bodyPr wrap="square" rtlCol="0">
            <a:spAutoFit/>
          </a:bodyPr>
          <a:lstStyle/>
          <a:p>
            <a:r>
              <a:rPr lang="en-US" dirty="0"/>
              <a:t>Opaque pink and purple  – 95g binder and 5g </a:t>
            </a:r>
            <a:r>
              <a:rPr lang="en-US" dirty="0" err="1"/>
              <a:t>colour</a:t>
            </a:r>
            <a:endParaRPr lang="en-US" dirty="0"/>
          </a:p>
        </p:txBody>
      </p:sp>
    </p:spTree>
    <p:extLst>
      <p:ext uri="{BB962C8B-B14F-4D97-AF65-F5344CB8AC3E}">
        <p14:creationId xmlns:p14="http://schemas.microsoft.com/office/powerpoint/2010/main" val="39176661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able, wooden, sitting&#10;&#10;Description automatically generated">
            <a:extLst>
              <a:ext uri="{FF2B5EF4-FFF2-40B4-BE49-F238E27FC236}">
                <a16:creationId xmlns:a16="http://schemas.microsoft.com/office/drawing/2014/main" id="{8E29BADE-81D6-1D4D-8BC1-40C90BB1CC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24000" y="0"/>
            <a:ext cx="9144000" cy="6858000"/>
          </a:xfrm>
          <a:prstGeom prst="rect">
            <a:avLst/>
          </a:prstGeom>
        </p:spPr>
      </p:pic>
      <p:sp>
        <p:nvSpPr>
          <p:cNvPr id="2" name="TextBox 1">
            <a:extLst>
              <a:ext uri="{FF2B5EF4-FFF2-40B4-BE49-F238E27FC236}">
                <a16:creationId xmlns:a16="http://schemas.microsoft.com/office/drawing/2014/main" id="{304F0F13-9DAB-D542-9F01-C7007C12B6F5}"/>
              </a:ext>
            </a:extLst>
          </p:cNvPr>
          <p:cNvSpPr txBox="1"/>
          <p:nvPr/>
        </p:nvSpPr>
        <p:spPr>
          <a:xfrm>
            <a:off x="8437419" y="983673"/>
            <a:ext cx="2064327" cy="646331"/>
          </a:xfrm>
          <a:prstGeom prst="rect">
            <a:avLst/>
          </a:prstGeom>
          <a:solidFill>
            <a:schemeClr val="bg1"/>
          </a:solidFill>
        </p:spPr>
        <p:txBody>
          <a:bodyPr wrap="square" rtlCol="0">
            <a:spAutoFit/>
          </a:bodyPr>
          <a:lstStyle/>
          <a:p>
            <a:r>
              <a:rPr lang="en-US" dirty="0"/>
              <a:t>Digital printing onto fabric </a:t>
            </a:r>
          </a:p>
        </p:txBody>
      </p:sp>
    </p:spTree>
    <p:extLst>
      <p:ext uri="{BB962C8B-B14F-4D97-AF65-F5344CB8AC3E}">
        <p14:creationId xmlns:p14="http://schemas.microsoft.com/office/powerpoint/2010/main" val="24323730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4AE949-C705-6940-B6F3-E9F609744DCF}"/>
              </a:ext>
            </a:extLst>
          </p:cNvPr>
          <p:cNvSpPr txBox="1"/>
          <p:nvPr/>
        </p:nvSpPr>
        <p:spPr>
          <a:xfrm>
            <a:off x="642996" y="4571216"/>
            <a:ext cx="10906008" cy="111541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a:latin typeface="+mj-lt"/>
                <a:ea typeface="+mj-ea"/>
                <a:cs typeface="+mj-cs"/>
              </a:rPr>
              <a:t>Machine stitch </a:t>
            </a:r>
          </a:p>
        </p:txBody>
      </p:sp>
      <p:pic>
        <p:nvPicPr>
          <p:cNvPr id="5" name="Picture 4" descr="A close up of a blackboard&#10;&#10;Description automatically generated">
            <a:extLst>
              <a:ext uri="{FF2B5EF4-FFF2-40B4-BE49-F238E27FC236}">
                <a16:creationId xmlns:a16="http://schemas.microsoft.com/office/drawing/2014/main" id="{23A6E3B2-26E9-1F48-BC41-C44820B4D9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5450" y="450612"/>
            <a:ext cx="3306785" cy="4120604"/>
          </a:xfrm>
          <a:prstGeom prst="rect">
            <a:avLst/>
          </a:prstGeom>
        </p:spPr>
      </p:pic>
      <p:pic>
        <p:nvPicPr>
          <p:cNvPr id="4" name="Picture 3" descr="A picture containing looking, standing, sitting, bird&#10;&#10;Description automatically generated">
            <a:extLst>
              <a:ext uri="{FF2B5EF4-FFF2-40B4-BE49-F238E27FC236}">
                <a16:creationId xmlns:a16="http://schemas.microsoft.com/office/drawing/2014/main" id="{AACF4058-1A47-334B-ADCB-B5E5CEE6CC0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38601" y="149733"/>
            <a:ext cx="3723574" cy="4654469"/>
          </a:xfrm>
          <a:prstGeom prst="rect">
            <a:avLst/>
          </a:prstGeom>
        </p:spPr>
      </p:pic>
      <p:pic>
        <p:nvPicPr>
          <p:cNvPr id="3" name="Picture 2" descr="A picture containing indoor, clothing, sitting, bed&#10;&#10;Description automatically generated">
            <a:extLst>
              <a:ext uri="{FF2B5EF4-FFF2-40B4-BE49-F238E27FC236}">
                <a16:creationId xmlns:a16="http://schemas.microsoft.com/office/drawing/2014/main" id="{D40FA6F7-C870-5644-95DF-1138C6F370B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924800" y="1102372"/>
            <a:ext cx="4100702" cy="2911498"/>
          </a:xfrm>
          <a:prstGeom prst="rect">
            <a:avLst/>
          </a:prstGeom>
        </p:spPr>
      </p:pic>
      <p:cxnSp>
        <p:nvCxnSpPr>
          <p:cNvPr id="10" name="Straight Connector 9">
            <a:extLst>
              <a:ext uri="{FF2B5EF4-FFF2-40B4-BE49-F238E27FC236}">
                <a16:creationId xmlns:a16="http://schemas.microsoft.com/office/drawing/2014/main" id="{8F880EF2-DF79-4D9D-8F11-E91D48C797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81964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ir of blue shoes on a blanket&#10;&#10;Description automatically generated">
            <a:extLst>
              <a:ext uri="{FF2B5EF4-FFF2-40B4-BE49-F238E27FC236}">
                <a16:creationId xmlns:a16="http://schemas.microsoft.com/office/drawing/2014/main" id="{3ADED455-4F5C-A94B-95AC-4A5CF55839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17378" y="0"/>
            <a:ext cx="5143500" cy="6858000"/>
          </a:xfrm>
          <a:prstGeom prst="rect">
            <a:avLst/>
          </a:prstGeom>
        </p:spPr>
      </p:pic>
      <p:pic>
        <p:nvPicPr>
          <p:cNvPr id="5" name="Picture 4" descr="A blue and white shoes&#10;&#10;Description automatically generated">
            <a:extLst>
              <a:ext uri="{FF2B5EF4-FFF2-40B4-BE49-F238E27FC236}">
                <a16:creationId xmlns:a16="http://schemas.microsoft.com/office/drawing/2014/main" id="{98250134-727B-F641-9DC8-0CB73AF9442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0"/>
            <a:ext cx="7417378" cy="4649452"/>
          </a:xfrm>
          <a:prstGeom prst="rect">
            <a:avLst/>
          </a:prstGeom>
        </p:spPr>
      </p:pic>
      <p:sp>
        <p:nvSpPr>
          <p:cNvPr id="6" name="TextBox 5">
            <a:extLst>
              <a:ext uri="{FF2B5EF4-FFF2-40B4-BE49-F238E27FC236}">
                <a16:creationId xmlns:a16="http://schemas.microsoft.com/office/drawing/2014/main" id="{ADADA0A0-BEBC-494B-8D65-1C69A58D93A4}"/>
              </a:ext>
            </a:extLst>
          </p:cNvPr>
          <p:cNvSpPr txBox="1"/>
          <p:nvPr/>
        </p:nvSpPr>
        <p:spPr>
          <a:xfrm>
            <a:off x="1274618" y="5056909"/>
            <a:ext cx="4821382" cy="369332"/>
          </a:xfrm>
          <a:prstGeom prst="rect">
            <a:avLst/>
          </a:prstGeom>
          <a:noFill/>
        </p:spPr>
        <p:txBody>
          <a:bodyPr wrap="square" rtlCol="0">
            <a:spAutoFit/>
          </a:bodyPr>
          <a:lstStyle/>
          <a:p>
            <a:r>
              <a:rPr lang="en-US" dirty="0"/>
              <a:t>Machine stitch with felt </a:t>
            </a:r>
          </a:p>
        </p:txBody>
      </p:sp>
    </p:spTree>
    <p:extLst>
      <p:ext uri="{BB962C8B-B14F-4D97-AF65-F5344CB8AC3E}">
        <p14:creationId xmlns:p14="http://schemas.microsoft.com/office/powerpoint/2010/main" val="395662180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indoor, sitting, bed, blanket&#10;&#10;Description automatically generated">
            <a:extLst>
              <a:ext uri="{FF2B5EF4-FFF2-40B4-BE49-F238E27FC236}">
                <a16:creationId xmlns:a16="http://schemas.microsoft.com/office/drawing/2014/main" id="{5A63E23F-FE8A-3744-A20B-C1FB83B1045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27" y="1898073"/>
            <a:ext cx="6089071" cy="4959927"/>
          </a:xfrm>
          <a:prstGeom prst="rect">
            <a:avLst/>
          </a:prstGeom>
        </p:spPr>
      </p:pic>
      <p:pic>
        <p:nvPicPr>
          <p:cNvPr id="3" name="Picture 2" descr="A group of colorful flowers&#10;&#10;Description automatically generated">
            <a:extLst>
              <a:ext uri="{FF2B5EF4-FFF2-40B4-BE49-F238E27FC236}">
                <a16:creationId xmlns:a16="http://schemas.microsoft.com/office/drawing/2014/main" id="{8E7984F3-A013-6B48-A8B1-53F01DEF0BE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1"/>
            <a:ext cx="6089072" cy="6858000"/>
          </a:xfrm>
          <a:prstGeom prst="rect">
            <a:avLst/>
          </a:prstGeom>
        </p:spPr>
      </p:pic>
      <p:sp>
        <p:nvSpPr>
          <p:cNvPr id="6" name="TextBox 5">
            <a:extLst>
              <a:ext uri="{FF2B5EF4-FFF2-40B4-BE49-F238E27FC236}">
                <a16:creationId xmlns:a16="http://schemas.microsoft.com/office/drawing/2014/main" id="{E7D92061-4AC9-504C-BF28-1EC0CC68402D}"/>
              </a:ext>
            </a:extLst>
          </p:cNvPr>
          <p:cNvSpPr txBox="1"/>
          <p:nvPr/>
        </p:nvSpPr>
        <p:spPr>
          <a:xfrm>
            <a:off x="623453" y="764371"/>
            <a:ext cx="5223164" cy="923330"/>
          </a:xfrm>
          <a:prstGeom prst="rect">
            <a:avLst/>
          </a:prstGeom>
          <a:noFill/>
        </p:spPr>
        <p:txBody>
          <a:bodyPr wrap="square" rtlCol="0">
            <a:spAutoFit/>
          </a:bodyPr>
          <a:lstStyle/>
          <a:p>
            <a:r>
              <a:rPr lang="en-US" dirty="0"/>
              <a:t>Embellished piece from found objects, collage- wire, </a:t>
            </a:r>
            <a:r>
              <a:rPr lang="en-US" dirty="0" err="1"/>
              <a:t>coloured</a:t>
            </a:r>
            <a:r>
              <a:rPr lang="en-US" dirty="0"/>
              <a:t> sweet wrappers, ribbon, pipe cleaners, paint and thread.</a:t>
            </a:r>
          </a:p>
        </p:txBody>
      </p:sp>
    </p:spTree>
    <p:extLst>
      <p:ext uri="{BB962C8B-B14F-4D97-AF65-F5344CB8AC3E}">
        <p14:creationId xmlns:p14="http://schemas.microsoft.com/office/powerpoint/2010/main" val="32838043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able, indoor, sitting, cake&#10;&#10;Description automatically generated">
            <a:extLst>
              <a:ext uri="{FF2B5EF4-FFF2-40B4-BE49-F238E27FC236}">
                <a16:creationId xmlns:a16="http://schemas.microsoft.com/office/drawing/2014/main" id="{B69A29EF-8851-F846-AE69-726B4191245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5902036" cy="6871855"/>
          </a:xfrm>
          <a:prstGeom prst="rect">
            <a:avLst/>
          </a:prstGeom>
        </p:spPr>
      </p:pic>
      <p:pic>
        <p:nvPicPr>
          <p:cNvPr id="5" name="Picture 4" descr="A colorful blanket&#10;&#10;Description automatically generated">
            <a:extLst>
              <a:ext uri="{FF2B5EF4-FFF2-40B4-BE49-F238E27FC236}">
                <a16:creationId xmlns:a16="http://schemas.microsoft.com/office/drawing/2014/main" id="{FB3CF8AC-E5CE-6140-A30F-F0EBB415194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02036" y="1"/>
            <a:ext cx="6400803" cy="6871854"/>
          </a:xfrm>
          <a:prstGeom prst="rect">
            <a:avLst/>
          </a:prstGeom>
        </p:spPr>
      </p:pic>
    </p:spTree>
    <p:extLst>
      <p:ext uri="{BB962C8B-B14F-4D97-AF65-F5344CB8AC3E}">
        <p14:creationId xmlns:p14="http://schemas.microsoft.com/office/powerpoint/2010/main" val="42420943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ttoo on his arm&#10;&#10;Description automatically generated">
            <a:extLst>
              <a:ext uri="{FF2B5EF4-FFF2-40B4-BE49-F238E27FC236}">
                <a16:creationId xmlns:a16="http://schemas.microsoft.com/office/drawing/2014/main" id="{E9FABD45-A120-3A42-8341-6F466F59DAF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10836"/>
            <a:ext cx="5143500" cy="6858000"/>
          </a:xfrm>
          <a:prstGeom prst="rect">
            <a:avLst/>
          </a:prstGeom>
        </p:spPr>
      </p:pic>
      <p:sp>
        <p:nvSpPr>
          <p:cNvPr id="4" name="TextBox 3">
            <a:extLst>
              <a:ext uri="{FF2B5EF4-FFF2-40B4-BE49-F238E27FC236}">
                <a16:creationId xmlns:a16="http://schemas.microsoft.com/office/drawing/2014/main" id="{91298F9A-46C1-9041-B4DA-5BB2697CADE8}"/>
              </a:ext>
            </a:extLst>
          </p:cNvPr>
          <p:cNvSpPr txBox="1"/>
          <p:nvPr/>
        </p:nvSpPr>
        <p:spPr>
          <a:xfrm>
            <a:off x="6096000" y="1260764"/>
            <a:ext cx="5126182" cy="369332"/>
          </a:xfrm>
          <a:prstGeom prst="rect">
            <a:avLst/>
          </a:prstGeom>
          <a:noFill/>
        </p:spPr>
        <p:txBody>
          <a:bodyPr wrap="square" rtlCol="0">
            <a:spAutoFit/>
          </a:bodyPr>
          <a:lstStyle/>
          <a:p>
            <a:r>
              <a:rPr lang="en-US" dirty="0"/>
              <a:t>Diamond repeat onto fabric using heat transfer ink </a:t>
            </a:r>
          </a:p>
        </p:txBody>
      </p:sp>
    </p:spTree>
    <p:extLst>
      <p:ext uri="{BB962C8B-B14F-4D97-AF65-F5344CB8AC3E}">
        <p14:creationId xmlns:p14="http://schemas.microsoft.com/office/powerpoint/2010/main" val="160674473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7F3591-B930-F247-9AC2-7C952F6B352D}"/>
              </a:ext>
            </a:extLst>
          </p:cNvPr>
          <p:cNvSpPr/>
          <p:nvPr/>
        </p:nvSpPr>
        <p:spPr>
          <a:xfrm>
            <a:off x="920169" y="2417899"/>
            <a:ext cx="5905206" cy="1569660"/>
          </a:xfrm>
          <a:prstGeom prst="rect">
            <a:avLst/>
          </a:prstGeom>
        </p:spPr>
        <p:txBody>
          <a:bodyPr wrap="none">
            <a:spAutoFit/>
          </a:bodyPr>
          <a:lstStyle/>
          <a:p>
            <a:endParaRPr lang="en-GB" sz="1400">
              <a:solidFill>
                <a:schemeClr val="bg2">
                  <a:lumMod val="50000"/>
                </a:schemeClr>
              </a:solidFill>
              <a:latin typeface="Century Gothic" panose="020B0502020202020204" pitchFamily="34" charset="0"/>
            </a:endParaRPr>
          </a:p>
          <a:p>
            <a:r>
              <a:rPr lang="en-GB" sz="1400">
                <a:solidFill>
                  <a:schemeClr val="bg2">
                    <a:lumMod val="50000"/>
                  </a:schemeClr>
                </a:solidFill>
                <a:latin typeface="Century Gothic" panose="020B0502020202020204" pitchFamily="34" charset="0"/>
                <a:hlinkClick r:id="rId2">
                  <a:extLst>
                    <a:ext uri="{A12FA001-AC4F-418D-AE19-62706E023703}">
                      <ahyp:hlinkClr xmlns:ahyp="http://schemas.microsoft.com/office/drawing/2018/hyperlinkcolor" val="tx"/>
                    </a:ext>
                  </a:extLst>
                </a:hlinkClick>
              </a:rPr>
              <a:t>https://www.pexels.com/</a:t>
            </a:r>
            <a:endParaRPr lang="en-GB" sz="1400">
              <a:solidFill>
                <a:schemeClr val="bg2">
                  <a:lumMod val="50000"/>
                </a:schemeClr>
              </a:solidFill>
              <a:latin typeface="Century Gothic" panose="020B0502020202020204" pitchFamily="34" charset="0"/>
            </a:endParaRPr>
          </a:p>
          <a:p>
            <a:endParaRPr lang="en-GB" sz="1400">
              <a:latin typeface="Century Gothic" panose="020B0502020202020204" pitchFamily="34" charset="0"/>
            </a:endParaRPr>
          </a:p>
          <a:p>
            <a:r>
              <a:rPr lang="en-US"/>
              <a:t>https://</a:t>
            </a:r>
            <a:r>
              <a:rPr lang="en-US" err="1"/>
              <a:t>www.pinterest.co.uk</a:t>
            </a:r>
            <a:r>
              <a:rPr lang="en-US"/>
              <a:t>/</a:t>
            </a:r>
            <a:r>
              <a:rPr lang="en-US" err="1"/>
              <a:t>oliviacevansx</a:t>
            </a:r>
            <a:r>
              <a:rPr lang="en-US"/>
              <a:t>/digital-design-b2</a:t>
            </a:r>
            <a:r>
              <a:rPr lang="en-US">
                <a:solidFill>
                  <a:srgbClr val="FFFFFF"/>
                </a:solidFill>
              </a:rPr>
              <a:t>/</a:t>
            </a:r>
          </a:p>
          <a:p>
            <a:endParaRPr lang="en-GB">
              <a:latin typeface="Century Gothic" panose="020B0502020202020204" pitchFamily="34" charset="0"/>
            </a:endParaRPr>
          </a:p>
          <a:p>
            <a:endParaRPr lang="en-US">
              <a:latin typeface="Century Gothic" panose="020B0502020202020204" pitchFamily="34" charset="0"/>
            </a:endParaRPr>
          </a:p>
        </p:txBody>
      </p:sp>
      <p:sp>
        <p:nvSpPr>
          <p:cNvPr id="4" name="TextBox 3">
            <a:extLst>
              <a:ext uri="{FF2B5EF4-FFF2-40B4-BE49-F238E27FC236}">
                <a16:creationId xmlns:a16="http://schemas.microsoft.com/office/drawing/2014/main" id="{D4C21928-5A83-784D-B5FF-DABB3C66F060}"/>
              </a:ext>
            </a:extLst>
          </p:cNvPr>
          <p:cNvSpPr txBox="1"/>
          <p:nvPr/>
        </p:nvSpPr>
        <p:spPr>
          <a:xfrm>
            <a:off x="920169" y="1928663"/>
            <a:ext cx="2418776" cy="369332"/>
          </a:xfrm>
          <a:prstGeom prst="rect">
            <a:avLst/>
          </a:prstGeom>
          <a:noFill/>
        </p:spPr>
        <p:txBody>
          <a:bodyPr wrap="square" rtlCol="0">
            <a:spAutoFit/>
          </a:bodyPr>
          <a:lstStyle/>
          <a:p>
            <a:r>
              <a:rPr lang="en-US" dirty="0">
                <a:solidFill>
                  <a:schemeClr val="bg2">
                    <a:lumMod val="50000"/>
                  </a:schemeClr>
                </a:solidFill>
                <a:latin typeface="Century Gothic" panose="020B0502020202020204" pitchFamily="34" charset="0"/>
              </a:rPr>
              <a:t>Links I have used:</a:t>
            </a:r>
          </a:p>
        </p:txBody>
      </p:sp>
    </p:spTree>
    <p:extLst>
      <p:ext uri="{BB962C8B-B14F-4D97-AF65-F5344CB8AC3E}">
        <p14:creationId xmlns:p14="http://schemas.microsoft.com/office/powerpoint/2010/main" val="345179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1413</Words>
  <Application>Microsoft Macintosh PowerPoint</Application>
  <PresentationFormat>Widescreen</PresentationFormat>
  <Paragraphs>176</Paragraphs>
  <Slides>64</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64</vt:i4>
      </vt:variant>
    </vt:vector>
  </HeadingPairs>
  <TitlesOfParts>
    <vt:vector size="69" baseType="lpstr">
      <vt:lpstr>Arial</vt:lpstr>
      <vt:lpstr>Calibri</vt:lpstr>
      <vt:lpstr>Calibri Light</vt:lpstr>
      <vt:lpstr>Century Gothic</vt:lpstr>
      <vt:lpstr>Office Theme</vt:lpstr>
      <vt:lpstr>PowerPoint Presentation</vt:lpstr>
      <vt:lpstr>Name: Olivia Christine Evans  P Number: 1901546  B2 – Digital &amp; Material Process  M4X02220  UWTSD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Olivia Evans (1901546)</dc:creator>
  <cp:lastModifiedBy>Olivia Evans (1901546)</cp:lastModifiedBy>
  <cp:revision>8</cp:revision>
  <dcterms:created xsi:type="dcterms:W3CDTF">2020-05-10T13:44:17Z</dcterms:created>
  <dcterms:modified xsi:type="dcterms:W3CDTF">2020-05-10T15:24:58Z</dcterms:modified>
</cp:coreProperties>
</file>