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6" r:id="rId2"/>
    <p:sldId id="257" r:id="rId3"/>
    <p:sldId id="265" r:id="rId4"/>
    <p:sldId id="327" r:id="rId5"/>
    <p:sldId id="356" r:id="rId6"/>
    <p:sldId id="272" r:id="rId7"/>
    <p:sldId id="273" r:id="rId8"/>
    <p:sldId id="314" r:id="rId9"/>
    <p:sldId id="324" r:id="rId10"/>
    <p:sldId id="325" r:id="rId11"/>
    <p:sldId id="258" r:id="rId12"/>
    <p:sldId id="398" r:id="rId13"/>
    <p:sldId id="39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88B48A-F42D-4BCB-94F2-D9F55B001618}" type="datetimeFigureOut">
              <a:rPr lang="en-GB" smtClean="0"/>
              <a:t>17/09/2024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56AC6-B14F-456C-9C38-9D7235E0E2BB}" type="slidenum">
              <a:rPr lang="en-GB" smtClean="0"/>
              <a:t>‹#›</a:t>
            </a:fld>
            <a:endParaRPr lang="en-GB"/>
          </a:p>
        </p:txBody>
      </p:sp>
    </p:spTree>
    <p:extLst>
      <p:ext uri="{BB962C8B-B14F-4D97-AF65-F5344CB8AC3E}">
        <p14:creationId xmlns:p14="http://schemas.microsoft.com/office/powerpoint/2010/main" val="1980905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Early scholars </a:t>
            </a:r>
            <a:r>
              <a:rPr lang="en-GB"/>
              <a:t>such</a:t>
            </a:r>
            <a:r>
              <a:rPr lang="en-GB" baseline="0"/>
              <a:t> as</a:t>
            </a:r>
            <a:r>
              <a:rPr lang="en-GB"/>
              <a:t>:</a:t>
            </a:r>
            <a:r>
              <a:rPr lang="en-US"/>
              <a:t> Morgan. Stone (2001) states that it was as if kinship was assumed to be an ancient social instinct. This notion ties back to the ideas of nature and biology, and that some activities being so-called natural.</a:t>
            </a:r>
          </a:p>
        </p:txBody>
      </p:sp>
      <p:sp>
        <p:nvSpPr>
          <p:cNvPr id="4" name="Slide Number Placeholder 3"/>
          <p:cNvSpPr>
            <a:spLocks noGrp="1"/>
          </p:cNvSpPr>
          <p:nvPr>
            <p:ph type="sldNum" sz="quarter" idx="10"/>
          </p:nvPr>
        </p:nvSpPr>
        <p:spPr/>
        <p:txBody>
          <a:bodyPr/>
          <a:lstStyle/>
          <a:p>
            <a:fld id="{521C7B94-0634-5F4A-A11A-40F123814A1D}" type="slidenum">
              <a:rPr lang="en-US" smtClean="0"/>
              <a:t>3</a:t>
            </a:fld>
            <a:endParaRPr lang="en-US"/>
          </a:p>
        </p:txBody>
      </p:sp>
    </p:spTree>
    <p:extLst>
      <p:ext uri="{BB962C8B-B14F-4D97-AF65-F5344CB8AC3E}">
        <p14:creationId xmlns:p14="http://schemas.microsoft.com/office/powerpoint/2010/main" val="1717357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Morgan was interested in what held people together </a:t>
            </a:r>
            <a:r>
              <a:rPr lang="mr-IN"/>
              <a:t>–</a:t>
            </a:r>
            <a:r>
              <a:rPr lang="en-US"/>
              <a:t> what made them behave as a group rather than individuals. He maintained</a:t>
            </a:r>
            <a:r>
              <a:rPr lang="en-US" baseline="0"/>
              <a:t> that t</a:t>
            </a:r>
            <a:r>
              <a:rPr lang="en-US"/>
              <a:t>he earliest social institution was</a:t>
            </a:r>
            <a:r>
              <a:rPr lang="en-US" baseline="0"/>
              <a:t> the matrilineal clan because of biology. He stated that a link between the sexual act and pregnancy was not obvious. This meant that paternity rules need to be established, which consequently, produced social identity labels to indicate who was connected to who.</a:t>
            </a:r>
          </a:p>
          <a:p>
            <a:r>
              <a:rPr lang="en-US" baseline="0"/>
              <a:t>His book is a classic and therefore is available online as a </a:t>
            </a:r>
            <a:r>
              <a:rPr lang="en-US" baseline="0" err="1"/>
              <a:t>pdf</a:t>
            </a:r>
            <a:r>
              <a:rPr lang="en-US" baseline="0"/>
              <a:t>.</a:t>
            </a:r>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4</a:t>
            </a:fld>
            <a:endParaRPr lang="en-US"/>
          </a:p>
        </p:txBody>
      </p:sp>
    </p:spTree>
    <p:extLst>
      <p:ext uri="{BB962C8B-B14F-4D97-AF65-F5344CB8AC3E}">
        <p14:creationId xmlns:p14="http://schemas.microsoft.com/office/powerpoint/2010/main" val="975226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8</a:t>
            </a:fld>
            <a:endParaRPr lang="en-US"/>
          </a:p>
        </p:txBody>
      </p:sp>
    </p:spTree>
    <p:extLst>
      <p:ext uri="{BB962C8B-B14F-4D97-AF65-F5344CB8AC3E}">
        <p14:creationId xmlns:p14="http://schemas.microsoft.com/office/powerpoint/2010/main" val="174138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1C7B94-0634-5F4A-A11A-40F123814A1D}" type="slidenum">
              <a:rPr lang="en-US" smtClean="0"/>
              <a:t>10</a:t>
            </a:fld>
            <a:endParaRPr lang="en-US"/>
          </a:p>
        </p:txBody>
      </p:sp>
    </p:spTree>
    <p:extLst>
      <p:ext uri="{BB962C8B-B14F-4D97-AF65-F5344CB8AC3E}">
        <p14:creationId xmlns:p14="http://schemas.microsoft.com/office/powerpoint/2010/main" val="2428375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17C3-70FD-9688-FAF7-067B1BDF64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A4572B-35D3-289E-F00F-EB0F5EC1C7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4C1EED-36BC-1C09-33FC-12FE0FA2A445}"/>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5" name="Footer Placeholder 4">
            <a:extLst>
              <a:ext uri="{FF2B5EF4-FFF2-40B4-BE49-F238E27FC236}">
                <a16:creationId xmlns:a16="http://schemas.microsoft.com/office/drawing/2014/main" id="{3F5F2D42-8309-19B5-216A-E4A26FD38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329E6-5179-B095-5EE7-56E74A9B81FA}"/>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368463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0AFF3-7BE6-9523-A6E4-90717429A8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AC91DD-40F0-447B-4E85-E3F904715E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61B4D2-183F-1768-8461-17AD901F5A47}"/>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5" name="Footer Placeholder 4">
            <a:extLst>
              <a:ext uri="{FF2B5EF4-FFF2-40B4-BE49-F238E27FC236}">
                <a16:creationId xmlns:a16="http://schemas.microsoft.com/office/drawing/2014/main" id="{56208D77-AA73-341A-C58C-6282C3035B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9CBE8-26FD-4674-6372-4BAA5480FF01}"/>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1256052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DA761-47FF-52B6-CDB6-080DEED55C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845DF6-0272-9E73-04F7-CC35EF246A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F46D96-617F-AEF7-6018-8CF23A120B85}"/>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5" name="Footer Placeholder 4">
            <a:extLst>
              <a:ext uri="{FF2B5EF4-FFF2-40B4-BE49-F238E27FC236}">
                <a16:creationId xmlns:a16="http://schemas.microsoft.com/office/drawing/2014/main" id="{8CA99EE1-259C-334F-99DF-DED3D0120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92E1E-467F-C2F6-D603-0CE8FD336901}"/>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2768112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CD09-B08C-47E7-7C03-808CA3883F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CE4569-9559-890E-6B32-6F094A001D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9685DD-5BFC-51C4-1699-F5ADD3278F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801FCA-9B53-56DA-AA00-A3C7EC2E159E}"/>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6" name="Footer Placeholder 5">
            <a:extLst>
              <a:ext uri="{FF2B5EF4-FFF2-40B4-BE49-F238E27FC236}">
                <a16:creationId xmlns:a16="http://schemas.microsoft.com/office/drawing/2014/main" id="{314FABA7-A1B9-34F9-9A03-C0A33909F3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2A08C-0B0A-2693-299F-AC1F8AF87C57}"/>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3984954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4DD16-E55A-40A9-83C7-BFCB9AD85F0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C47E49-63B4-9F64-5A4D-7B9BBBA807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198D54-D081-F0C5-4F45-A31BDF6911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554B74-6E04-C0E7-C5DB-161A6F00EA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41B908-E08F-F632-5A08-E7403F6E88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C7CB5C-DD3D-4C5D-51A8-4F0002232022}"/>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8" name="Footer Placeholder 7">
            <a:extLst>
              <a:ext uri="{FF2B5EF4-FFF2-40B4-BE49-F238E27FC236}">
                <a16:creationId xmlns:a16="http://schemas.microsoft.com/office/drawing/2014/main" id="{BBAE9450-6D98-7BEE-3C73-7A7074F037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B60960-DE9C-4381-DD91-301B358EE14F}"/>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411913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406D-2A4D-ECD0-39D7-D60A4001B8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E560DE-6F48-8E41-A2F9-2522170B69FF}"/>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4" name="Footer Placeholder 3">
            <a:extLst>
              <a:ext uri="{FF2B5EF4-FFF2-40B4-BE49-F238E27FC236}">
                <a16:creationId xmlns:a16="http://schemas.microsoft.com/office/drawing/2014/main" id="{AA2FBDE3-639E-B351-6C45-8B7100886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4B0CEB-F2D5-89B0-2A7E-2BB1A4950508}"/>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4022479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C1F261-D4F7-3C51-97BA-523BDAF1B199}"/>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3" name="Footer Placeholder 2">
            <a:extLst>
              <a:ext uri="{FF2B5EF4-FFF2-40B4-BE49-F238E27FC236}">
                <a16:creationId xmlns:a16="http://schemas.microsoft.com/office/drawing/2014/main" id="{2527F6D6-B98D-EB33-33E9-9C14FCD0B6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23E609-BBD7-8297-C324-186324728E54}"/>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2864802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CEECF-2B8E-FAE6-3A11-D2FF947AB4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E5105C-A895-3E8F-D95E-70D91506D4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AC446F-4331-F730-04AC-5977C1759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47A713-BB58-D083-0826-3024EDECC023}"/>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6" name="Footer Placeholder 5">
            <a:extLst>
              <a:ext uri="{FF2B5EF4-FFF2-40B4-BE49-F238E27FC236}">
                <a16:creationId xmlns:a16="http://schemas.microsoft.com/office/drawing/2014/main" id="{9B44BE12-CD2C-F442-09AF-A710E49720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58545F-18B1-97FA-9056-B318000BF537}"/>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1340467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B19A0-0F0B-5A82-6942-DCAFD3AC01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A44B81-7640-3979-DAD4-47BF800913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9C7EB6-09C1-688C-7DE4-21C58B5076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B5F56C-21F4-F864-5461-1AED27FCA945}"/>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6" name="Footer Placeholder 5">
            <a:extLst>
              <a:ext uri="{FF2B5EF4-FFF2-40B4-BE49-F238E27FC236}">
                <a16:creationId xmlns:a16="http://schemas.microsoft.com/office/drawing/2014/main" id="{8D470A65-1362-8E9D-7549-CE8A245ACD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24525A-2BE6-6A89-C899-B06679A218C4}"/>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2757589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31F44-208E-D4D7-34F8-BE7FA643AA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F42769-E171-68BC-C1CF-0F29F30BAB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BB2305-AF5D-5E3D-EE68-1E4AD5C640F1}"/>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5" name="Footer Placeholder 4">
            <a:extLst>
              <a:ext uri="{FF2B5EF4-FFF2-40B4-BE49-F238E27FC236}">
                <a16:creationId xmlns:a16="http://schemas.microsoft.com/office/drawing/2014/main" id="{AAB33EC9-9729-7685-477B-A52B7BCDDD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50F9FD-785F-C562-1D27-725DF6CBDBA5}"/>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3166416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17475B-2C60-8491-7BBF-8F004A8385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C549E8-4023-EFBC-91EF-5AF78437BA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3802F5-9886-0A35-24D7-B3435D0727E1}"/>
              </a:ext>
            </a:extLst>
          </p:cNvPr>
          <p:cNvSpPr>
            <a:spLocks noGrp="1"/>
          </p:cNvSpPr>
          <p:nvPr>
            <p:ph type="dt" sz="half" idx="10"/>
          </p:nvPr>
        </p:nvSpPr>
        <p:spPr/>
        <p:txBody>
          <a:bodyPr/>
          <a:lstStyle/>
          <a:p>
            <a:fld id="{DB1C47C1-1782-4D2F-AE01-209D03DDB721}" type="datetimeFigureOut">
              <a:rPr lang="en-GB" smtClean="0"/>
              <a:t>17/09/2024</a:t>
            </a:fld>
            <a:endParaRPr lang="en-GB"/>
          </a:p>
        </p:txBody>
      </p:sp>
      <p:sp>
        <p:nvSpPr>
          <p:cNvPr id="5" name="Footer Placeholder 4">
            <a:extLst>
              <a:ext uri="{FF2B5EF4-FFF2-40B4-BE49-F238E27FC236}">
                <a16:creationId xmlns:a16="http://schemas.microsoft.com/office/drawing/2014/main" id="{16BB1482-BB89-0C92-688A-1FB51AD280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EEAEA-9AAF-C14A-5DAE-977388C42AA8}"/>
              </a:ext>
            </a:extLst>
          </p:cNvPr>
          <p:cNvSpPr>
            <a:spLocks noGrp="1"/>
          </p:cNvSpPr>
          <p:nvPr>
            <p:ph type="sldNum" sz="quarter" idx="12"/>
          </p:nvPr>
        </p:nvSpPr>
        <p:spPr/>
        <p:txBody>
          <a:bodyPr/>
          <a:lstStyle/>
          <a:p>
            <a:fld id="{870F31C1-65A6-404B-AD60-C5DCA632BE2C}" type="slidenum">
              <a:rPr lang="en-GB" smtClean="0"/>
              <a:t>‹#›</a:t>
            </a:fld>
            <a:endParaRPr lang="en-GB"/>
          </a:p>
        </p:txBody>
      </p:sp>
    </p:spTree>
    <p:extLst>
      <p:ext uri="{BB962C8B-B14F-4D97-AF65-F5344CB8AC3E}">
        <p14:creationId xmlns:p14="http://schemas.microsoft.com/office/powerpoint/2010/main" val="1245826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1B557A-11BB-17A0-D77D-E319538791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7C68B3-5927-404A-131E-CF37B7AE1A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9FCCAC-B228-38AE-EB30-32BC13C9DE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1C47C1-1782-4D2F-AE01-209D03DDB721}" type="datetimeFigureOut">
              <a:rPr lang="en-GB" smtClean="0"/>
              <a:t>17/09/2024</a:t>
            </a:fld>
            <a:endParaRPr lang="en-GB"/>
          </a:p>
        </p:txBody>
      </p:sp>
      <p:sp>
        <p:nvSpPr>
          <p:cNvPr id="5" name="Footer Placeholder 4">
            <a:extLst>
              <a:ext uri="{FF2B5EF4-FFF2-40B4-BE49-F238E27FC236}">
                <a16:creationId xmlns:a16="http://schemas.microsoft.com/office/drawing/2014/main" id="{B75AB0F7-669E-1E74-A499-FB077F9D99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19B779-A126-624F-4537-1753F67AD6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0F31C1-65A6-404B-AD60-C5DCA632BE2C}" type="slidenum">
              <a:rPr lang="en-GB" smtClean="0"/>
              <a:t>‹#›</a:t>
            </a:fld>
            <a:endParaRPr lang="en-GB"/>
          </a:p>
        </p:txBody>
      </p:sp>
    </p:spTree>
    <p:extLst>
      <p:ext uri="{BB962C8B-B14F-4D97-AF65-F5344CB8AC3E}">
        <p14:creationId xmlns:p14="http://schemas.microsoft.com/office/powerpoint/2010/main" val="3853078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1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1200" y="274638"/>
            <a:ext cx="8229600" cy="1143000"/>
          </a:xfrm>
        </p:spPr>
        <p:txBody>
          <a:bodyPr anchor="ctr">
            <a:normAutofit/>
          </a:bodyPr>
          <a:lstStyle/>
          <a:p>
            <a:r>
              <a:rPr lang="en-US"/>
              <a:t>Kinship</a:t>
            </a:r>
          </a:p>
        </p:txBody>
      </p:sp>
      <p:pic>
        <p:nvPicPr>
          <p:cNvPr id="3" name="Picture 2" descr="A lion and a cub on a rock against the sky">
            <a:extLst>
              <a:ext uri="{FF2B5EF4-FFF2-40B4-BE49-F238E27FC236}">
                <a16:creationId xmlns:a16="http://schemas.microsoft.com/office/drawing/2014/main" id="{D8AE8F10-F0C1-AA4E-A7D7-659E2F693440}"/>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475230" y="1600201"/>
            <a:ext cx="7241540" cy="4525963"/>
          </a:xfrm>
          <a:prstGeom prst="rect">
            <a:avLst/>
          </a:prstGeom>
          <a:noFill/>
        </p:spPr>
      </p:pic>
    </p:spTree>
    <p:extLst>
      <p:ext uri="{BB962C8B-B14F-4D97-AF65-F5344CB8AC3E}">
        <p14:creationId xmlns:p14="http://schemas.microsoft.com/office/powerpoint/2010/main" val="3961971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t>Kinship: is?</a:t>
            </a:r>
          </a:p>
        </p:txBody>
      </p:sp>
      <p:sp>
        <p:nvSpPr>
          <p:cNvPr id="6" name="Content Placeholder 5"/>
          <p:cNvSpPr>
            <a:spLocks noGrp="1"/>
          </p:cNvSpPr>
          <p:nvPr>
            <p:ph sz="half" idx="1"/>
          </p:nvPr>
        </p:nvSpPr>
        <p:spPr/>
        <p:txBody>
          <a:bodyPr>
            <a:normAutofit/>
          </a:bodyPr>
          <a:lstStyle/>
          <a:p>
            <a:r>
              <a:rPr lang="en-US"/>
              <a:t>The idea that some people are or can become related to each other.</a:t>
            </a:r>
          </a:p>
          <a:p>
            <a:r>
              <a:rPr lang="en-US"/>
              <a:t>This notion produces a set of social rules and expectations that determine how people behave towards each other.</a:t>
            </a:r>
          </a:p>
        </p:txBody>
      </p:sp>
      <p:pic>
        <p:nvPicPr>
          <p:cNvPr id="8" name="Content Placeholder 7" descr="Sie_HeadBanner_usefulLik.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05521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297870"/>
            <a:ext cx="7772400" cy="2300464"/>
          </a:xfrm>
        </p:spPr>
        <p:txBody>
          <a:bodyPr>
            <a:normAutofit fontScale="90000"/>
          </a:bodyPr>
          <a:lstStyle/>
          <a:p>
            <a:r>
              <a:rPr lang="en-US"/>
              <a:t>Early scholars assumed kinship was the foundation of social institutions and a cultural universal. Consequently, they </a:t>
            </a:r>
            <a:r>
              <a:rPr lang="en-US" i="1"/>
              <a:t>looked for it </a:t>
            </a:r>
            <a:r>
              <a:rPr lang="en-US"/>
              <a:t>when they studied people. </a:t>
            </a:r>
          </a:p>
        </p:txBody>
      </p:sp>
      <p:sp>
        <p:nvSpPr>
          <p:cNvPr id="5" name="Subtitle 4"/>
          <p:cNvSpPr>
            <a:spLocks noGrp="1"/>
          </p:cNvSpPr>
          <p:nvPr>
            <p:ph type="subTitle" idx="1"/>
          </p:nvPr>
        </p:nvSpPr>
        <p:spPr>
          <a:xfrm>
            <a:off x="2895600" y="4850869"/>
            <a:ext cx="6400800" cy="1752600"/>
          </a:xfrm>
        </p:spPr>
        <p:txBody>
          <a:bodyPr>
            <a:normAutofit/>
          </a:bodyPr>
          <a:lstStyle/>
          <a:p>
            <a:r>
              <a:rPr lang="en-US"/>
              <a:t>Just to test the hypothesis that kinship is universal: does anyone know of a person who has never had a family of any kind?</a:t>
            </a:r>
          </a:p>
        </p:txBody>
      </p:sp>
    </p:spTree>
    <p:extLst>
      <p:ext uri="{BB962C8B-B14F-4D97-AF65-F5344CB8AC3E}">
        <p14:creationId xmlns:p14="http://schemas.microsoft.com/office/powerpoint/2010/main" val="3832523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Why did kinship exist?</a:t>
            </a:r>
            <a:br>
              <a:rPr lang="en-US"/>
            </a:br>
            <a:r>
              <a:rPr lang="en-US"/>
              <a:t>Lewis Henry Morgan 1877</a:t>
            </a:r>
          </a:p>
        </p:txBody>
      </p:sp>
      <p:sp>
        <p:nvSpPr>
          <p:cNvPr id="3" name="Content Placeholder 2"/>
          <p:cNvSpPr>
            <a:spLocks noGrp="1"/>
          </p:cNvSpPr>
          <p:nvPr>
            <p:ph sz="half" idx="1"/>
          </p:nvPr>
        </p:nvSpPr>
        <p:spPr/>
        <p:txBody>
          <a:bodyPr>
            <a:normAutofit lnSpcReduction="10000"/>
          </a:bodyPr>
          <a:lstStyle/>
          <a:p>
            <a:r>
              <a:rPr lang="en-US"/>
              <a:t>Considered to be the founder of kinship studies. (famous for his phrase ‘Channels of Blood’)</a:t>
            </a:r>
          </a:p>
          <a:p>
            <a:r>
              <a:rPr lang="en-US"/>
              <a:t>Asserted that the failure of biology to reveal paternity created rules designed to distinguish ‘real’ fathers from the wider group (see: Stone, 2001)</a:t>
            </a:r>
          </a:p>
          <a:p>
            <a:r>
              <a:rPr lang="en-US"/>
              <a:t>People became ‘labeled’ to show who was who</a:t>
            </a:r>
          </a:p>
        </p:txBody>
      </p:sp>
      <p:pic>
        <p:nvPicPr>
          <p:cNvPr id="6" name="Content Placeholder 5" descr="BIXDI.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244972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As everyone has a family</a:t>
            </a:r>
            <a:r>
              <a:rPr lang="mr-IN"/>
              <a:t>…</a:t>
            </a:r>
            <a:r>
              <a:rPr lang="en-GB"/>
              <a:t>scholars maintained that</a:t>
            </a:r>
            <a:endParaRPr lang="en-US"/>
          </a:p>
        </p:txBody>
      </p:sp>
      <p:sp>
        <p:nvSpPr>
          <p:cNvPr id="3" name="Content Placeholder 2"/>
          <p:cNvSpPr>
            <a:spLocks noGrp="1"/>
          </p:cNvSpPr>
          <p:nvPr>
            <p:ph sz="half" idx="1"/>
          </p:nvPr>
        </p:nvSpPr>
        <p:spPr/>
        <p:txBody>
          <a:bodyPr>
            <a:normAutofit/>
          </a:bodyPr>
          <a:lstStyle/>
          <a:p>
            <a:r>
              <a:rPr lang="en-US"/>
              <a:t>Finding kinship structures would helpfully reveal other social workings. Thus, kinship became an analytical domain to which all social </a:t>
            </a:r>
            <a:r>
              <a:rPr lang="en-US" err="1"/>
              <a:t>behaviour</a:t>
            </a:r>
            <a:r>
              <a:rPr lang="en-US"/>
              <a:t> could be hinged. </a:t>
            </a:r>
          </a:p>
          <a:p>
            <a:r>
              <a:rPr lang="en-US"/>
              <a:t>And Anthropology grabbed it as its own</a:t>
            </a:r>
            <a:r>
              <a:rPr lang="mr-IN"/>
              <a:t>…</a:t>
            </a:r>
            <a:endParaRPr lang="en-US"/>
          </a:p>
          <a:p>
            <a:endParaRPr lang="en-US"/>
          </a:p>
        </p:txBody>
      </p:sp>
      <p:pic>
        <p:nvPicPr>
          <p:cNvPr id="7" name="Content Placeholder 6" descr="16609179-abstract-word-cloud-for-kinship-with-related-tags-and-terms.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550234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Holy, L. 1996 </a:t>
            </a:r>
            <a:r>
              <a:rPr lang="en-US" i="1"/>
              <a:t>Anthropological Perspectives on Kinship </a:t>
            </a:r>
            <a:r>
              <a:rPr lang="en-US"/>
              <a:t>Pluto Press</a:t>
            </a:r>
            <a:endParaRPr lang="en-US" i="1"/>
          </a:p>
        </p:txBody>
      </p:sp>
      <p:sp>
        <p:nvSpPr>
          <p:cNvPr id="3" name="Content Placeholder 2"/>
          <p:cNvSpPr>
            <a:spLocks noGrp="1"/>
          </p:cNvSpPr>
          <p:nvPr>
            <p:ph sz="half" idx="1"/>
          </p:nvPr>
        </p:nvSpPr>
        <p:spPr>
          <a:xfrm>
            <a:off x="1981200" y="1600201"/>
            <a:ext cx="4038600" cy="4912841"/>
          </a:xfrm>
        </p:spPr>
        <p:txBody>
          <a:bodyPr>
            <a:normAutofit fontScale="92500" lnSpcReduction="10000"/>
          </a:bodyPr>
          <a:lstStyle/>
          <a:p>
            <a:r>
              <a:rPr lang="en-US" b="1" i="1">
                <a:solidFill>
                  <a:srgbClr val="FFFF00"/>
                </a:solidFill>
              </a:rPr>
              <a:t>Kinship was Anthropology’s, because: kinship is ‘the very essence of being human’ (Holy, 1996:9)</a:t>
            </a:r>
          </a:p>
          <a:p>
            <a:r>
              <a:rPr lang="en-US"/>
              <a:t>Holy opens with a quote from Fox (1967)</a:t>
            </a:r>
          </a:p>
          <a:p>
            <a:r>
              <a:rPr lang="en-US"/>
              <a:t>‘Kinship is to anthropology what logic is to philosophy or nude is to art; it is the basic discipline of the subject’ (pg1)</a:t>
            </a:r>
          </a:p>
        </p:txBody>
      </p:sp>
      <p:pic>
        <p:nvPicPr>
          <p:cNvPr id="7" name="Picture 6" descr="41lsZPm5AXL._SX313_BO1,204,203,200_.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830401" y="1865909"/>
            <a:ext cx="2933561" cy="4647133"/>
          </a:xfrm>
          <a:prstGeom prst="rect">
            <a:avLst/>
          </a:prstGeom>
        </p:spPr>
      </p:pic>
    </p:spTree>
    <p:extLst>
      <p:ext uri="{BB962C8B-B14F-4D97-AF65-F5344CB8AC3E}">
        <p14:creationId xmlns:p14="http://schemas.microsoft.com/office/powerpoint/2010/main" val="324918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err="1"/>
              <a:t>Anth</a:t>
            </a:r>
            <a:r>
              <a:rPr lang="en-US"/>
              <a:t> established theories of Kinship</a:t>
            </a:r>
          </a:p>
        </p:txBody>
      </p:sp>
      <p:sp>
        <p:nvSpPr>
          <p:cNvPr id="3" name="Content Placeholder 2"/>
          <p:cNvSpPr>
            <a:spLocks noGrp="1"/>
          </p:cNvSpPr>
          <p:nvPr>
            <p:ph sz="half" idx="1"/>
          </p:nvPr>
        </p:nvSpPr>
        <p:spPr/>
        <p:txBody>
          <a:bodyPr>
            <a:normAutofit/>
          </a:bodyPr>
          <a:lstStyle/>
          <a:p>
            <a:r>
              <a:rPr lang="en-US"/>
              <a:t>Founded on the notion that kinship is ‘based on attributing social significance to the natural facts of procreation’ (Holy, 1996: 1)</a:t>
            </a:r>
          </a:p>
          <a:p>
            <a:r>
              <a:rPr lang="en-US"/>
              <a:t>It even got its own language. (Latinisms according to Holy (1996) </a:t>
            </a:r>
            <a:r>
              <a:rPr lang="mr-IN"/>
              <a:t>–</a:t>
            </a:r>
            <a:r>
              <a:rPr lang="en-US"/>
              <a:t> </a:t>
            </a:r>
            <a:r>
              <a:rPr lang="en-US" err="1"/>
              <a:t>eg</a:t>
            </a:r>
            <a:r>
              <a:rPr lang="en-US"/>
              <a:t>: </a:t>
            </a:r>
            <a:r>
              <a:rPr lang="en-US" err="1"/>
              <a:t>affinal</a:t>
            </a:r>
            <a:r>
              <a:rPr lang="en-US"/>
              <a:t>, consanguine, avuncular </a:t>
            </a:r>
            <a:r>
              <a:rPr lang="en-US" err="1"/>
              <a:t>etc</a:t>
            </a:r>
            <a:r>
              <a:rPr lang="en-US"/>
              <a:t>)</a:t>
            </a:r>
          </a:p>
        </p:txBody>
      </p:sp>
      <p:pic>
        <p:nvPicPr>
          <p:cNvPr id="5" name="Content Placeholder 4" descr="273ee6ba237d44f69fd601d9ca40bb5d.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15530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usins.gi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651000" y="1691877"/>
            <a:ext cx="8890000" cy="5334000"/>
          </a:xfrm>
          <a:prstGeom prst="rect">
            <a:avLst/>
          </a:prstGeom>
          <a:solidFill>
            <a:schemeClr val="tx1">
              <a:lumMod val="75000"/>
            </a:schemeClr>
          </a:solidFill>
        </p:spPr>
      </p:pic>
      <p:sp>
        <p:nvSpPr>
          <p:cNvPr id="2" name="Title 1"/>
          <p:cNvSpPr>
            <a:spLocks noGrp="1"/>
          </p:cNvSpPr>
          <p:nvPr>
            <p:ph type="title"/>
          </p:nvPr>
        </p:nvSpPr>
        <p:spPr/>
        <p:txBody>
          <a:bodyPr/>
          <a:lstStyle/>
          <a:p>
            <a:r>
              <a:rPr lang="en-US"/>
              <a:t>Primary basis: biology and alliance</a:t>
            </a:r>
          </a:p>
        </p:txBody>
      </p:sp>
    </p:spTree>
    <p:extLst>
      <p:ext uri="{BB962C8B-B14F-4D97-AF65-F5344CB8AC3E}">
        <p14:creationId xmlns:p14="http://schemas.microsoft.com/office/powerpoint/2010/main" val="1697264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Kinship studies </a:t>
            </a:r>
            <a:br>
              <a:rPr lang="en-US"/>
            </a:br>
            <a:r>
              <a:rPr lang="en-US"/>
              <a:t>is not just about ‘mum and dad’</a:t>
            </a:r>
            <a:r>
              <a:rPr lang="mr-IN"/>
              <a:t>…</a:t>
            </a:r>
            <a:endParaRPr lang="en-US"/>
          </a:p>
        </p:txBody>
      </p:sp>
      <p:sp>
        <p:nvSpPr>
          <p:cNvPr id="3" name="Content Placeholder 2"/>
          <p:cNvSpPr>
            <a:spLocks noGrp="1"/>
          </p:cNvSpPr>
          <p:nvPr>
            <p:ph sz="half" idx="1"/>
          </p:nvPr>
        </p:nvSpPr>
        <p:spPr>
          <a:xfrm>
            <a:off x="1981200" y="1600200"/>
            <a:ext cx="4038600" cy="4713514"/>
          </a:xfrm>
        </p:spPr>
        <p:txBody>
          <a:bodyPr>
            <a:normAutofit fontScale="92500" lnSpcReduction="20000"/>
          </a:bodyPr>
          <a:lstStyle/>
          <a:p>
            <a:r>
              <a:rPr lang="en-US"/>
              <a:t>Marriage systems</a:t>
            </a:r>
          </a:p>
          <a:p>
            <a:pPr lvl="1"/>
            <a:r>
              <a:rPr lang="en-US"/>
              <a:t>Who you can and can’t marry. (Incest taboo.)</a:t>
            </a:r>
          </a:p>
          <a:p>
            <a:r>
              <a:rPr lang="en-US"/>
              <a:t>Inheritance</a:t>
            </a:r>
          </a:p>
          <a:p>
            <a:pPr lvl="1"/>
            <a:r>
              <a:rPr lang="en-US"/>
              <a:t>Movement of property</a:t>
            </a:r>
          </a:p>
          <a:p>
            <a:pPr lvl="1"/>
            <a:r>
              <a:rPr lang="en-US"/>
              <a:t>Social status</a:t>
            </a:r>
          </a:p>
          <a:p>
            <a:r>
              <a:rPr lang="en-US"/>
              <a:t>Procreation</a:t>
            </a:r>
          </a:p>
          <a:p>
            <a:pPr lvl="1"/>
            <a:r>
              <a:rPr lang="en-US"/>
              <a:t>Child rearing methods and ideas</a:t>
            </a:r>
          </a:p>
          <a:p>
            <a:r>
              <a:rPr lang="en-US"/>
              <a:t>Fictive kin</a:t>
            </a:r>
          </a:p>
          <a:p>
            <a:pPr lvl="1"/>
            <a:r>
              <a:rPr lang="en-US"/>
              <a:t>Honorary</a:t>
            </a:r>
          </a:p>
          <a:p>
            <a:pPr lvl="1"/>
            <a:r>
              <a:rPr lang="en-US"/>
              <a:t>Spiritual</a:t>
            </a:r>
          </a:p>
          <a:p>
            <a:pPr lvl="1"/>
            <a:r>
              <a:rPr lang="en-US"/>
              <a:t>Ceremonial </a:t>
            </a:r>
          </a:p>
          <a:p>
            <a:pPr lvl="1"/>
            <a:r>
              <a:rPr lang="en-US"/>
              <a:t>Cross species</a:t>
            </a:r>
          </a:p>
        </p:txBody>
      </p:sp>
      <p:pic>
        <p:nvPicPr>
          <p:cNvPr id="7" name="Content Placeholder 6" descr="BN-QW037_1ethic_GR_20161117175906-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1531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a:bodyPr>
          <a:lstStyle/>
          <a:p>
            <a:r>
              <a:rPr lang="en-US"/>
              <a:t>VBCD: Fictive kin - now not used</a:t>
            </a:r>
          </a:p>
        </p:txBody>
      </p:sp>
      <p:sp>
        <p:nvSpPr>
          <p:cNvPr id="3" name="Content Placeholder 2"/>
          <p:cNvSpPr>
            <a:spLocks noGrp="1"/>
          </p:cNvSpPr>
          <p:nvPr>
            <p:ph sz="half" idx="1"/>
          </p:nvPr>
        </p:nvSpPr>
        <p:spPr>
          <a:xfrm>
            <a:off x="1981200" y="1600201"/>
            <a:ext cx="4038600" cy="4525963"/>
          </a:xfrm>
        </p:spPr>
        <p:txBody>
          <a:bodyPr>
            <a:normAutofit/>
          </a:bodyPr>
          <a:lstStyle/>
          <a:p>
            <a:pPr>
              <a:lnSpc>
                <a:spcPct val="90000"/>
              </a:lnSpc>
            </a:pPr>
            <a:r>
              <a:rPr lang="en-US" sz="2200"/>
              <a:t>‘Fictive’ was given by scholars to any family members that were not consanguine (do not share blood), affinal (through marriage) or adopted/fostered. These ties are said to mimic consanguine and affinal ties without actually being tied</a:t>
            </a:r>
          </a:p>
          <a:p>
            <a:pPr>
              <a:lnSpc>
                <a:spcPct val="90000"/>
              </a:lnSpc>
            </a:pPr>
            <a:r>
              <a:rPr lang="en-US" sz="2200"/>
              <a:t>The same obligations apply as to ‘real’ or ‘true’ kin.</a:t>
            </a:r>
          </a:p>
          <a:p>
            <a:pPr>
              <a:lnSpc>
                <a:spcPct val="90000"/>
              </a:lnSpc>
            </a:pPr>
            <a:r>
              <a:rPr lang="en-US" sz="2200"/>
              <a:t>The term is now considered offensive by some.</a:t>
            </a:r>
          </a:p>
        </p:txBody>
      </p:sp>
      <p:pic>
        <p:nvPicPr>
          <p:cNvPr id="9" name="Content Placeholder 8" descr="maxresdefault-2.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21" b="1"/>
          <a:stretch/>
        </p:blipFill>
        <p:spPr>
          <a:xfrm>
            <a:off x="6172200" y="1600201"/>
            <a:ext cx="4038600" cy="4525963"/>
          </a:xfrm>
          <a:noFill/>
        </p:spPr>
      </p:pic>
    </p:spTree>
    <p:extLst>
      <p:ext uri="{BB962C8B-B14F-4D97-AF65-F5344CB8AC3E}">
        <p14:creationId xmlns:p14="http://schemas.microsoft.com/office/powerpoint/2010/main" val="1135405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ln w="76200" cmpd="sng">
            <a:solidFill>
              <a:srgbClr val="FF0000"/>
            </a:solidFill>
          </a:ln>
        </p:spPr>
        <p:txBody>
          <a:bodyPr>
            <a:normAutofit fontScale="90000"/>
          </a:bodyPr>
          <a:lstStyle/>
          <a:p>
            <a:r>
              <a:rPr lang="en-US"/>
              <a:t>Think about who is in your family and why you call them family.</a:t>
            </a:r>
          </a:p>
        </p:txBody>
      </p:sp>
      <p:sp>
        <p:nvSpPr>
          <p:cNvPr id="4" name="Subtitle 3"/>
          <p:cNvSpPr>
            <a:spLocks noGrp="1"/>
          </p:cNvSpPr>
          <p:nvPr>
            <p:ph type="subTitle" idx="1"/>
          </p:nvPr>
        </p:nvSpPr>
        <p:spPr>
          <a:xfrm>
            <a:off x="3002426" y="370604"/>
            <a:ext cx="6400800" cy="1752600"/>
          </a:xfrm>
        </p:spPr>
        <p:txBody>
          <a:bodyPr/>
          <a:lstStyle/>
          <a:p>
            <a:r>
              <a:rPr lang="en-US"/>
              <a:t>Activity/discussion</a:t>
            </a:r>
          </a:p>
        </p:txBody>
      </p:sp>
      <p:pic>
        <p:nvPicPr>
          <p:cNvPr id="5" name="Picture 4" descr="modernfamily09-e1336841241850.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992902" y="4475060"/>
            <a:ext cx="2271534" cy="2135430"/>
          </a:xfrm>
          <a:prstGeom prst="rect">
            <a:avLst/>
          </a:prstGeom>
        </p:spPr>
      </p:pic>
      <p:pic>
        <p:nvPicPr>
          <p:cNvPr id="6" name="Picture 5" descr="160728-koko-gorilla-doc-feature.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20738" y="4475061"/>
            <a:ext cx="3203146" cy="2135430"/>
          </a:xfrm>
          <a:prstGeom prst="rect">
            <a:avLst/>
          </a:prstGeom>
        </p:spPr>
      </p:pic>
      <p:pic>
        <p:nvPicPr>
          <p:cNvPr id="7" name="Picture 6" descr="wow.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109272" y="4475061"/>
            <a:ext cx="2776804" cy="2146394"/>
          </a:xfrm>
          <a:prstGeom prst="rect">
            <a:avLst/>
          </a:prstGeom>
        </p:spPr>
      </p:pic>
    </p:spTree>
    <p:extLst>
      <p:ext uri="{BB962C8B-B14F-4D97-AF65-F5344CB8AC3E}">
        <p14:creationId xmlns:p14="http://schemas.microsoft.com/office/powerpoint/2010/main" val="2854073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209800" y="1395413"/>
            <a:ext cx="7772400" cy="1470025"/>
          </a:xfrm>
        </p:spPr>
        <p:txBody>
          <a:bodyPr/>
          <a:lstStyle/>
          <a:p>
            <a:r>
              <a:rPr lang="en-US"/>
              <a:t>Kinship diagram</a:t>
            </a:r>
          </a:p>
        </p:txBody>
      </p:sp>
      <p:pic>
        <p:nvPicPr>
          <p:cNvPr id="8" name="Picture 7" descr="diagram.gif"/>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209800" y="3107143"/>
            <a:ext cx="7467600" cy="3162300"/>
          </a:xfrm>
          <a:prstGeom prst="rect">
            <a:avLst/>
          </a:prstGeom>
        </p:spPr>
      </p:pic>
    </p:spTree>
    <p:extLst>
      <p:ext uri="{BB962C8B-B14F-4D97-AF65-F5344CB8AC3E}">
        <p14:creationId xmlns:p14="http://schemas.microsoft.com/office/powerpoint/2010/main" val="1876867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Game of Thrones Family </a:t>
            </a:r>
          </a:p>
        </p:txBody>
      </p:sp>
      <p:sp>
        <p:nvSpPr>
          <p:cNvPr id="3" name="Content Placeholder 2"/>
          <p:cNvSpPr>
            <a:spLocks noGrp="1"/>
          </p:cNvSpPr>
          <p:nvPr>
            <p:ph sz="half" idx="1"/>
          </p:nvPr>
        </p:nvSpPr>
        <p:spPr/>
        <p:txBody>
          <a:bodyPr/>
          <a:lstStyle/>
          <a:p>
            <a:r>
              <a:rPr lang="en-US"/>
              <a:t>Create a </a:t>
            </a:r>
            <a:r>
              <a:rPr lang="en-US" err="1"/>
              <a:t>GoT</a:t>
            </a:r>
            <a:r>
              <a:rPr lang="en-US"/>
              <a:t> kinship diagram using the appropriate kin symbols</a:t>
            </a:r>
          </a:p>
          <a:p>
            <a:r>
              <a:rPr lang="en-US"/>
              <a:t>Pick a house, e.g.:</a:t>
            </a:r>
          </a:p>
          <a:p>
            <a:pPr lvl="1"/>
            <a:r>
              <a:rPr lang="en-US"/>
              <a:t>House of Stark</a:t>
            </a:r>
          </a:p>
          <a:p>
            <a:pPr lvl="1"/>
            <a:r>
              <a:rPr lang="en-US"/>
              <a:t>House of </a:t>
            </a:r>
            <a:r>
              <a:rPr lang="en-US" err="1"/>
              <a:t>Lannister</a:t>
            </a:r>
            <a:endParaRPr lang="en-US"/>
          </a:p>
          <a:p>
            <a:pPr lvl="1"/>
            <a:r>
              <a:rPr lang="en-US"/>
              <a:t>House of Tyrell</a:t>
            </a:r>
          </a:p>
        </p:txBody>
      </p:sp>
      <p:pic>
        <p:nvPicPr>
          <p:cNvPr id="5" name="Content Placeholder 4" descr="quadro-braso-familia-game-of-thrones-em-moldura-mdf-cantaki-D_NQ_NP_956301-MLB20305211994_052015-F.jpg"/>
          <p:cNvPicPr>
            <a:picLocks noGrp="1" noChangeAspect="1"/>
          </p:cNvPicPr>
          <p:nvPr>
            <p:ph sz="half" idx="2"/>
          </p:nvPr>
        </p:nvPicPr>
        <p:blipFill>
          <a:blip r:embed="rId2" cstate="email">
            <a:extLst>
              <a:ext uri="{28A0092B-C50C-407E-A947-70E740481C1C}">
                <a14:useLocalDpi xmlns:a14="http://schemas.microsoft.com/office/drawing/2010/main" val="0"/>
              </a:ext>
            </a:extLst>
          </a:blip>
          <a:srcRect l="500" r="500"/>
          <a:stretch>
            <a:fillRect/>
          </a:stretch>
        </p:blipFill>
        <p:spPr/>
      </p:pic>
      <p:pic>
        <p:nvPicPr>
          <p:cNvPr id="6" name="Picture 5" descr="diagram.gi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981200" y="4965347"/>
            <a:ext cx="3810000" cy="1613418"/>
          </a:xfrm>
          <a:prstGeom prst="rect">
            <a:avLst/>
          </a:prstGeom>
        </p:spPr>
      </p:pic>
    </p:spTree>
    <p:extLst>
      <p:ext uri="{BB962C8B-B14F-4D97-AF65-F5344CB8AC3E}">
        <p14:creationId xmlns:p14="http://schemas.microsoft.com/office/powerpoint/2010/main" val="133603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646</Words>
  <Application>Microsoft Office PowerPoint</Application>
  <PresentationFormat>Widescreen</PresentationFormat>
  <Paragraphs>54</Paragraphs>
  <Slides>13</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Kinship</vt:lpstr>
      <vt:lpstr>Kinship: is?</vt:lpstr>
      <vt:lpstr>Early scholars assumed kinship was the foundation of social institutions and a cultural universal. Consequently, they looked for it when they studied people. </vt:lpstr>
      <vt:lpstr>Why did kinship exist? Lewis Henry Morgan 1877</vt:lpstr>
      <vt:lpstr>As everyone has a family…scholars maintained that</vt:lpstr>
      <vt:lpstr>Holy, L. 1996 Anthropological Perspectives on Kinship Pluto Press</vt:lpstr>
      <vt:lpstr>Anth established theories of Kinship</vt:lpstr>
      <vt:lpstr>Primary basis: biology and alliance</vt:lpstr>
      <vt:lpstr>Kinship studies  is not just about ‘mum and dad’…</vt:lpstr>
      <vt:lpstr>VBCD: Fictive kin - now not used</vt:lpstr>
      <vt:lpstr>Think about who is in your family and why you call them family.</vt:lpstr>
      <vt:lpstr>Kinship diagram</vt:lpstr>
      <vt:lpstr>Game of Thrones Family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Bettina Schmidt</dc:creator>
  <cp:lastModifiedBy>Bettina Schmidt</cp:lastModifiedBy>
  <cp:revision>1</cp:revision>
  <dcterms:created xsi:type="dcterms:W3CDTF">2024-09-17T16:10:04Z</dcterms:created>
  <dcterms:modified xsi:type="dcterms:W3CDTF">2024-09-17T16:10:35Z</dcterms:modified>
</cp:coreProperties>
</file>