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6247" autoAdjust="0"/>
  </p:normalViewPr>
  <p:slideViewPr>
    <p:cSldViewPr snapToGrid="0">
      <p:cViewPr varScale="1">
        <p:scale>
          <a:sx n="63" d="100"/>
          <a:sy n="63" d="100"/>
        </p:scale>
        <p:origin x="72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23124-C82C-8ABA-EC99-BD98244B53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8472127-1C56-1CDC-E5FB-21D03D0445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4DADA3-63C5-AC09-5DE4-28C060E3499B}"/>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AC2E397B-E441-5699-CB34-0221E5CEE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4F8A4-1670-A3F5-07BB-8F5664D00233}"/>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374449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5743-938A-A418-E8BC-5058F31B60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5FB12E-7044-9B57-AA5B-36816769714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9B4ADA-32B6-905F-F850-3BA8D3182799}"/>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EA6B0D63-882A-20FE-7F6B-79921EC8C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723D7C-765F-A362-352D-1FFC4107C5EF}"/>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1861468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E7FB-D30D-7913-699D-72FDA468BC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55816CF-D5AD-EBA7-CDBA-3EC3B44EC8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7F5960-3E0F-C805-8B0C-220B031F78F5}"/>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F970BEBE-A630-3B92-B8CA-23555B8C6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A68FB-3663-A8EB-A597-3453614796DF}"/>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2505024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73A58-8671-255E-34BB-D9B960648F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995E4F-858C-CAB2-E4E1-6DC90AD045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0848326-9E9D-D944-A39E-450B034DF44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D84985-B810-4573-E0AB-8C38FAD155FA}"/>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6" name="Footer Placeholder 5">
            <a:extLst>
              <a:ext uri="{FF2B5EF4-FFF2-40B4-BE49-F238E27FC236}">
                <a16:creationId xmlns:a16="http://schemas.microsoft.com/office/drawing/2014/main" id="{DD51E42E-0C13-927F-33D7-85E80BA1C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460F02-C1F3-3FA2-3408-317E790E45D8}"/>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2269056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4E24-4B94-C275-3EDB-E12FD7E51F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D1B53B9-0C44-A378-F28B-A6B84267C9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CD4968-67FA-8CDB-5357-33967D4C0D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C563B03-27F0-245A-38D9-2D67DE58C8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7EE63A-41BB-D510-CBF5-6F80086475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25BF0A1-4F55-764B-157B-EEEAC09144C3}"/>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8" name="Footer Placeholder 7">
            <a:extLst>
              <a:ext uri="{FF2B5EF4-FFF2-40B4-BE49-F238E27FC236}">
                <a16:creationId xmlns:a16="http://schemas.microsoft.com/office/drawing/2014/main" id="{CC0695A2-5399-A4EA-C979-BCB3966659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649574-F7C7-592A-FD9F-CE0545268B9E}"/>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4068039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D7FA-19D4-DEB8-E7C4-CF4423A58EC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297B8ED-518B-F404-40F3-D2FD4F189602}"/>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4" name="Footer Placeholder 3">
            <a:extLst>
              <a:ext uri="{FF2B5EF4-FFF2-40B4-BE49-F238E27FC236}">
                <a16:creationId xmlns:a16="http://schemas.microsoft.com/office/drawing/2014/main" id="{6B782FF9-D947-9A92-9354-0E06B2F1D0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19F8E3-B911-CF94-E364-6416D6FDF2A6}"/>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2365977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0649F3-75FC-9D3F-1758-9CFF1CC942C4}"/>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3" name="Footer Placeholder 2">
            <a:extLst>
              <a:ext uri="{FF2B5EF4-FFF2-40B4-BE49-F238E27FC236}">
                <a16:creationId xmlns:a16="http://schemas.microsoft.com/office/drawing/2014/main" id="{3EE1FF6F-E5BD-CC83-5F19-73599E7DE9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D895C3-9297-6179-B5D8-C492EEBB9DDA}"/>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4205314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1258B-131C-54A3-0344-8C68CFBACC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6004EDC-10B4-21FC-1844-7D980AC70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7A0033-B8CE-85B7-09DE-1265E36000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A8510B-94C1-9975-02F9-EFCC4F24C431}"/>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6" name="Footer Placeholder 5">
            <a:extLst>
              <a:ext uri="{FF2B5EF4-FFF2-40B4-BE49-F238E27FC236}">
                <a16:creationId xmlns:a16="http://schemas.microsoft.com/office/drawing/2014/main" id="{C6BF42FB-1D2E-35A0-4F82-72D313BDFB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C3248B-C32B-D646-2CDF-99D8ACDCC8CA}"/>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195998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81CFD-0344-147A-23EA-F3601C91A3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BA8EBDA-BDD9-EC33-8A98-36A6E70B54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847B09-BF03-D834-2780-2ED9126971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61258D-5B6D-E626-8D00-ADDB1ACB47A0}"/>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6" name="Footer Placeholder 5">
            <a:extLst>
              <a:ext uri="{FF2B5EF4-FFF2-40B4-BE49-F238E27FC236}">
                <a16:creationId xmlns:a16="http://schemas.microsoft.com/office/drawing/2014/main" id="{C41499F7-163C-C317-7C72-B8E1D841CF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CF2FD8-52DB-93B5-7CE1-E7D3A36C58C3}"/>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3078836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858C0-297A-F6F2-11A7-3ED17F6CACA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969A35-D3F1-346A-D779-6FBF5111F9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660F97-0D5A-59EE-7584-BC420B6126C2}"/>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6D5192BE-B152-115F-1BBC-DAF968AD29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C754E7-EDB7-3951-F00E-12A4A203F012}"/>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2791725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F241E-C888-734E-F2BC-D7A35ECE72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794D55C-2E40-80BB-55AC-074C98431C3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6F7EC7-BD2A-6F83-409E-F116D8761D5D}"/>
              </a:ext>
            </a:extLst>
          </p:cNvPr>
          <p:cNvSpPr>
            <a:spLocks noGrp="1"/>
          </p:cNvSpPr>
          <p:nvPr>
            <p:ph type="dt" sz="half" idx="10"/>
          </p:nvPr>
        </p:nvSpPr>
        <p:spPr/>
        <p:txBody>
          <a:body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F5CC430A-CB7B-2351-A214-7B411C292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ED53CE-D39D-EDA0-BC09-E5D65DBB3A06}"/>
              </a:ext>
            </a:extLst>
          </p:cNvPr>
          <p:cNvSpPr>
            <a:spLocks noGrp="1"/>
          </p:cNvSpPr>
          <p:nvPr>
            <p:ph type="sldNum" sz="quarter" idx="12"/>
          </p:nvPr>
        </p:nvSpPr>
        <p:spPr/>
        <p:txBody>
          <a:bodyPr/>
          <a:lstStyle/>
          <a:p>
            <a:fld id="{3140C96E-952F-445D-9C28-7D658915B897}" type="slidenum">
              <a:rPr lang="en-GB" smtClean="0"/>
              <a:t>‹#›</a:t>
            </a:fld>
            <a:endParaRPr lang="en-GB"/>
          </a:p>
        </p:txBody>
      </p:sp>
    </p:spTree>
    <p:extLst>
      <p:ext uri="{BB962C8B-B14F-4D97-AF65-F5344CB8AC3E}">
        <p14:creationId xmlns:p14="http://schemas.microsoft.com/office/powerpoint/2010/main" val="350955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F521A3-BF5F-A4B0-214D-F9827A5B1D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C87AF95-6B03-27BF-B892-7C69C733C7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826455-DB38-B0F9-071F-0BA49DFC6F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ABAF1-2F6B-4449-BEDA-8C627CCC6D3B}" type="datetimeFigureOut">
              <a:rPr lang="en-GB" smtClean="0"/>
              <a:t>26/05/2023</a:t>
            </a:fld>
            <a:endParaRPr lang="en-GB"/>
          </a:p>
        </p:txBody>
      </p:sp>
      <p:sp>
        <p:nvSpPr>
          <p:cNvPr id="5" name="Footer Placeholder 4">
            <a:extLst>
              <a:ext uri="{FF2B5EF4-FFF2-40B4-BE49-F238E27FC236}">
                <a16:creationId xmlns:a16="http://schemas.microsoft.com/office/drawing/2014/main" id="{90E1819D-5663-9FA7-A92D-8EDC6351CD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A9DF59-826E-1513-24F8-76C319955B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40C96E-952F-445D-9C28-7D658915B897}" type="slidenum">
              <a:rPr lang="en-GB" smtClean="0"/>
              <a:t>‹#›</a:t>
            </a:fld>
            <a:endParaRPr lang="en-GB"/>
          </a:p>
        </p:txBody>
      </p:sp>
    </p:spTree>
    <p:extLst>
      <p:ext uri="{BB962C8B-B14F-4D97-AF65-F5344CB8AC3E}">
        <p14:creationId xmlns:p14="http://schemas.microsoft.com/office/powerpoint/2010/main" val="14845328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the-luxury-collection.marriott.com/about/" TargetMode="External"/><Relationship Id="rId2" Type="http://schemas.openxmlformats.org/officeDocument/2006/relationships/hyperlink" Target="https://www.hospitalitynet.or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99A85-1679-F3BE-2925-23B5D6CF17A2}"/>
              </a:ext>
            </a:extLst>
          </p:cNvPr>
          <p:cNvSpPr>
            <a:spLocks noGrp="1"/>
          </p:cNvSpPr>
          <p:nvPr>
            <p:ph type="ctrTitle"/>
          </p:nvPr>
        </p:nvSpPr>
        <p:spPr>
          <a:xfrm>
            <a:off x="1782148" y="629729"/>
            <a:ext cx="8474660" cy="1009290"/>
          </a:xfrm>
        </p:spPr>
        <p:txBody>
          <a:bodyPr>
            <a:normAutofit/>
          </a:bodyPr>
          <a:lstStyle/>
          <a:p>
            <a:r>
              <a:rPr lang="en-GB" sz="4400" dirty="0">
                <a:latin typeface="Times New Roman" panose="02020603050405020304" pitchFamily="18" charset="0"/>
                <a:cs typeface="Times New Roman" panose="02020603050405020304" pitchFamily="18" charset="0"/>
              </a:rPr>
              <a:t>Luxury Collections from Marriott</a:t>
            </a:r>
          </a:p>
        </p:txBody>
      </p:sp>
      <p:sp>
        <p:nvSpPr>
          <p:cNvPr id="3" name="Subtitle 2">
            <a:extLst>
              <a:ext uri="{FF2B5EF4-FFF2-40B4-BE49-F238E27FC236}">
                <a16:creationId xmlns:a16="http://schemas.microsoft.com/office/drawing/2014/main" id="{EADCB2C5-40BF-2C62-342B-49E147279610}"/>
              </a:ext>
            </a:extLst>
          </p:cNvPr>
          <p:cNvSpPr>
            <a:spLocks noGrp="1"/>
          </p:cNvSpPr>
          <p:nvPr>
            <p:ph type="subTitle" idx="1"/>
          </p:nvPr>
        </p:nvSpPr>
        <p:spPr>
          <a:xfrm>
            <a:off x="320351" y="2501309"/>
            <a:ext cx="11551298" cy="3956179"/>
          </a:xfrm>
        </p:spPr>
        <p:txBody>
          <a:bodyPr/>
          <a:lstStyle/>
          <a:p>
            <a:r>
              <a:rPr lang="en-GB" dirty="0">
                <a:latin typeface="Times New Roman" panose="02020603050405020304" pitchFamily="18" charset="0"/>
                <a:cs typeface="Times New Roman" panose="02020603050405020304" pitchFamily="18" charset="0"/>
              </a:rPr>
              <a:t>Hospitality and Guest Services       </a:t>
            </a:r>
            <a:r>
              <a:rPr lang="en-GB" sz="2400" b="0" i="0" u="none" strike="noStrike" baseline="0" dirty="0">
                <a:latin typeface="Times New Roman" panose="02020603050405020304" pitchFamily="18" charset="0"/>
                <a:cs typeface="Times New Roman" panose="02020603050405020304" pitchFamily="18" charset="0"/>
              </a:rPr>
              <a:t>BMIH4003</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Lecturer name: Luciana </a:t>
            </a:r>
            <a:r>
              <a:rPr lang="en-GB" dirty="0" err="1">
                <a:latin typeface="Times New Roman" panose="02020603050405020304" pitchFamily="18" charset="0"/>
                <a:cs typeface="Times New Roman" panose="02020603050405020304" pitchFamily="18" charset="0"/>
              </a:rPr>
              <a:t>Suardi</a:t>
            </a:r>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Student ID: 2212951</a:t>
            </a:r>
          </a:p>
          <a:p>
            <a:pPr algn="l"/>
            <a:r>
              <a:rPr lang="en-GB" dirty="0">
                <a:latin typeface="Times New Roman" panose="02020603050405020304" pitchFamily="18" charset="0"/>
                <a:cs typeface="Times New Roman" panose="02020603050405020304" pitchFamily="18" charset="0"/>
              </a:rPr>
              <a:t>Student name: Georgiana Samuila</a:t>
            </a:r>
          </a:p>
          <a:p>
            <a:endParaRPr lang="en-GB" dirty="0"/>
          </a:p>
          <a:p>
            <a:endParaRPr lang="en-GB" dirty="0"/>
          </a:p>
        </p:txBody>
      </p:sp>
      <p:pic>
        <p:nvPicPr>
          <p:cNvPr id="1026" name="Picture 2">
            <a:extLst>
              <a:ext uri="{FF2B5EF4-FFF2-40B4-BE49-F238E27FC236}">
                <a16:creationId xmlns:a16="http://schemas.microsoft.com/office/drawing/2014/main" id="{514E7DAF-8B0D-00E1-0410-73E1C15D2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2114" y="3088255"/>
            <a:ext cx="6021238" cy="30106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35288C7-E782-5EB7-B38F-E6D0B3664127}"/>
              </a:ext>
            </a:extLst>
          </p:cNvPr>
          <p:cNvSpPr txBox="1"/>
          <p:nvPr/>
        </p:nvSpPr>
        <p:spPr>
          <a:xfrm>
            <a:off x="5957977" y="6139681"/>
            <a:ext cx="4954438" cy="246221"/>
          </a:xfrm>
          <a:prstGeom prst="rect">
            <a:avLst/>
          </a:prstGeom>
          <a:noFill/>
        </p:spPr>
        <p:txBody>
          <a:bodyPr wrap="square" rtlCol="0">
            <a:spAutoFit/>
          </a:bodyPr>
          <a:lstStyle/>
          <a:p>
            <a:r>
              <a:rPr lang="en-US" sz="1000" b="1" i="0" dirty="0">
                <a:solidFill>
                  <a:srgbClr val="2C3E50"/>
                </a:solidFill>
                <a:effectLst/>
                <a:latin typeface="Times New Roman" panose="02020603050405020304" pitchFamily="18" charset="0"/>
                <a:cs typeface="Times New Roman" panose="02020603050405020304" pitchFamily="18" charset="0"/>
              </a:rPr>
              <a:t>(Marriott International </a:t>
            </a:r>
            <a:r>
              <a:rPr lang="en-US" sz="1000" b="1" i="0" dirty="0" err="1">
                <a:solidFill>
                  <a:srgbClr val="2C3E50"/>
                </a:solidFill>
                <a:effectLst/>
                <a:latin typeface="Times New Roman" panose="02020603050405020304" pitchFamily="18" charset="0"/>
                <a:cs typeface="Times New Roman" panose="02020603050405020304" pitchFamily="18" charset="0"/>
              </a:rPr>
              <a:t>Newscenter</a:t>
            </a:r>
            <a:r>
              <a:rPr lang="en-US" sz="1000" b="1" dirty="0" err="1">
                <a:solidFill>
                  <a:srgbClr val="2C3E50"/>
                </a:solidFill>
                <a:latin typeface="Times New Roman" panose="02020603050405020304" pitchFamily="18" charset="0"/>
                <a:cs typeface="Times New Roman" panose="02020603050405020304" pitchFamily="18" charset="0"/>
              </a:rPr>
              <a:t>,n.d</a:t>
            </a:r>
            <a:r>
              <a:rPr lang="en-US" sz="1000" b="1" dirty="0">
                <a:solidFill>
                  <a:srgbClr val="2C3E50"/>
                </a:solidFill>
                <a:latin typeface="Times New Roman" panose="02020603050405020304" pitchFamily="18" charset="0"/>
                <a:cs typeface="Times New Roman" panose="02020603050405020304" pitchFamily="18" charset="0"/>
              </a:rPr>
              <a:t>., </a:t>
            </a:r>
            <a:r>
              <a:rPr lang="en-US" sz="1000" b="1" i="0" dirty="0">
                <a:solidFill>
                  <a:srgbClr val="2C3E50"/>
                </a:solidFill>
                <a:effectLst/>
                <a:latin typeface="Times New Roman" panose="02020603050405020304" pitchFamily="18" charset="0"/>
                <a:cs typeface="Times New Roman" panose="02020603050405020304" pitchFamily="18" charset="0"/>
              </a:rPr>
              <a:t> </a:t>
            </a:r>
            <a:r>
              <a:rPr lang="en-US" sz="1000" b="1" i="1" dirty="0">
                <a:solidFill>
                  <a:srgbClr val="2C3E50"/>
                </a:solidFill>
                <a:effectLst/>
                <a:latin typeface="Times New Roman" panose="02020603050405020304" pitchFamily="18" charset="0"/>
                <a:cs typeface="Times New Roman" panose="02020603050405020304" pitchFamily="18" charset="0"/>
              </a:rPr>
              <a:t>The Luxury Collection)</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8268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0A53D-4148-C17E-F581-2657CCC98776}"/>
              </a:ext>
            </a:extLst>
          </p:cNvPr>
          <p:cNvSpPr>
            <a:spLocks noGrp="1"/>
          </p:cNvSpPr>
          <p:nvPr>
            <p:ph type="title"/>
          </p:nvPr>
        </p:nvSpPr>
        <p:spPr/>
        <p:txBody>
          <a:bodyPr>
            <a:normAutofit/>
          </a:bodyPr>
          <a:lstStyle/>
          <a:p>
            <a:r>
              <a:rPr lang="en-GB" sz="3200" dirty="0">
                <a:latin typeface="Times New Roman" panose="02020603050405020304" pitchFamily="18" charset="0"/>
                <a:cs typeface="Times New Roman" panose="02020603050405020304" pitchFamily="18" charset="0"/>
              </a:rPr>
              <a:t>Contents</a:t>
            </a:r>
          </a:p>
        </p:txBody>
      </p:sp>
      <p:sp>
        <p:nvSpPr>
          <p:cNvPr id="3" name="Content Placeholder 2">
            <a:extLst>
              <a:ext uri="{FF2B5EF4-FFF2-40B4-BE49-F238E27FC236}">
                <a16:creationId xmlns:a16="http://schemas.microsoft.com/office/drawing/2014/main" id="{0D24E82B-19A9-1A04-D35B-68B0FAD8F9E4}"/>
              </a:ext>
            </a:extLst>
          </p:cNvPr>
          <p:cNvSpPr>
            <a:spLocks noGrp="1"/>
          </p:cNvSpPr>
          <p:nvPr>
            <p:ph idx="1"/>
          </p:nvPr>
        </p:nvSpPr>
        <p:spPr>
          <a:xfrm>
            <a:off x="838199" y="1825625"/>
            <a:ext cx="6551645" cy="3885062"/>
          </a:xfrm>
        </p:spPr>
        <p:txBody>
          <a:bodyPr>
            <a:normAutofit/>
          </a:bodyPr>
          <a:lstStyle/>
          <a:p>
            <a:pPr algn="just">
              <a:lnSpc>
                <a:spcPct val="15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Introduction</a:t>
            </a:r>
          </a:p>
          <a:p>
            <a:pPr algn="just">
              <a:lnSpc>
                <a:spcPct val="15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Main consumers of Luxury Collections from Marriott</a:t>
            </a:r>
          </a:p>
          <a:p>
            <a:pPr algn="just">
              <a:lnSpc>
                <a:spcPct val="150000"/>
              </a:lnSpc>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Nature, extent, and function of the guest services</a:t>
            </a:r>
          </a:p>
          <a:p>
            <a:pPr algn="just">
              <a:lnSpc>
                <a:spcPct val="150000"/>
              </a:lnSpc>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The function and purpose of the hospitality facilities</a:t>
            </a:r>
          </a:p>
          <a:p>
            <a:pPr algn="just">
              <a:lnSpc>
                <a:spcPct val="150000"/>
              </a:lnSpc>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The Importance of Hospitality</a:t>
            </a:r>
          </a:p>
          <a:p>
            <a:pPr algn="just">
              <a:lnSpc>
                <a:spcPct val="150000"/>
              </a:lnSpc>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How to exceed visitor expectations</a:t>
            </a:r>
          </a:p>
          <a:p>
            <a:pPr algn="just">
              <a:lnSpc>
                <a:spcPct val="15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Conclusion</a:t>
            </a:r>
          </a:p>
          <a:p>
            <a:pPr algn="just">
              <a:lnSpc>
                <a:spcPct val="15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References</a:t>
            </a:r>
          </a:p>
          <a:p>
            <a:endParaRPr lang="en-GB" dirty="0"/>
          </a:p>
        </p:txBody>
      </p:sp>
      <p:pic>
        <p:nvPicPr>
          <p:cNvPr id="2050" name="Picture 2" descr="The Luxury Collection - Approved Signage">
            <a:extLst>
              <a:ext uri="{FF2B5EF4-FFF2-40B4-BE49-F238E27FC236}">
                <a16:creationId xmlns:a16="http://schemas.microsoft.com/office/drawing/2014/main" id="{8F486CDE-98F8-64A2-237C-C94DEA30A4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3860" y="2228491"/>
            <a:ext cx="6581775" cy="2590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328126-9FC1-EDB1-1CA4-C7C5F83C0EF0}"/>
              </a:ext>
            </a:extLst>
          </p:cNvPr>
          <p:cNvSpPr txBox="1"/>
          <p:nvPr/>
        </p:nvSpPr>
        <p:spPr>
          <a:xfrm>
            <a:off x="5733897" y="4954228"/>
            <a:ext cx="6458103" cy="276999"/>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www.adahotelsigns.com. (n.d.). </a:t>
            </a:r>
            <a:r>
              <a:rPr lang="en-US" sz="1000" b="1" i="1" dirty="0">
                <a:solidFill>
                  <a:srgbClr val="2C3E50"/>
                </a:solidFill>
                <a:effectLst/>
                <a:latin typeface="Times New Roman" panose="02020603050405020304" pitchFamily="18" charset="0"/>
                <a:cs typeface="Times New Roman" panose="02020603050405020304" pitchFamily="18" charset="0"/>
              </a:rPr>
              <a:t>The Luxury Collection - Marriott Hotels - Branded Hotels</a:t>
            </a:r>
            <a:r>
              <a:rPr lang="en-US" sz="1200" b="1" i="1" dirty="0">
                <a:solidFill>
                  <a:srgbClr val="2C3E50"/>
                </a:solidFill>
                <a:effectLst/>
                <a:latin typeface="Times New Roman" panose="02020603050405020304" pitchFamily="18" charset="0"/>
                <a:cs typeface="Times New Roman" panose="02020603050405020304" pitchFamily="18" charset="0"/>
              </a:rPr>
              <a:t>)</a:t>
            </a:r>
            <a:endParaRPr lang="en-GB" sz="1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519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D54D7-C344-3428-7B6C-9DEF24E62C42}"/>
              </a:ext>
            </a:extLst>
          </p:cNvPr>
          <p:cNvSpPr>
            <a:spLocks noGrp="1"/>
          </p:cNvSpPr>
          <p:nvPr>
            <p:ph type="title"/>
          </p:nvPr>
        </p:nvSpPr>
        <p:spPr/>
        <p:txBody>
          <a:bodyPr/>
          <a:lstStyle/>
          <a:p>
            <a:r>
              <a:rPr lang="en-GB" sz="3200" dirty="0">
                <a:latin typeface="Times New Roman" panose="02020603050405020304" pitchFamily="18" charset="0"/>
                <a:cs typeface="Times New Roman" panose="02020603050405020304" pitchFamily="18" charset="0"/>
              </a:rPr>
              <a:t>Introduction</a:t>
            </a:r>
            <a:br>
              <a:rPr lang="en-GB"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E7B3423-C636-F4AB-9281-AB9EA28259B9}"/>
              </a:ext>
            </a:extLst>
          </p:cNvPr>
          <p:cNvSpPr>
            <a:spLocks noGrp="1"/>
          </p:cNvSpPr>
          <p:nvPr>
            <p:ph idx="1"/>
          </p:nvPr>
        </p:nvSpPr>
        <p:spPr>
          <a:xfrm>
            <a:off x="5331125" y="1101012"/>
            <a:ext cx="6650966" cy="5144513"/>
          </a:xfrm>
        </p:spPr>
        <p:txBody>
          <a:bodyPr>
            <a:noAutofit/>
          </a:bodyPr>
          <a:lstStyle/>
          <a:p>
            <a:pPr algn="just">
              <a:lnSpc>
                <a:spcPct val="150000"/>
              </a:lnSpc>
            </a:pPr>
            <a:r>
              <a:rPr lang="en-US" sz="1200" dirty="0">
                <a:latin typeface="Times New Roman" panose="02020603050405020304" pitchFamily="18" charset="0"/>
                <a:cs typeface="Times New Roman" panose="02020603050405020304" pitchFamily="18" charset="0"/>
              </a:rPr>
              <a:t>Marriott International is well-known for its luxury hotels and resorts worldwide. The Luxury Collection is a brand of Marriott International (Marriott International, 2023). </a:t>
            </a:r>
          </a:p>
          <a:p>
            <a:pPr algn="just">
              <a:lnSpc>
                <a:spcPct val="150000"/>
              </a:lnSpc>
            </a:pPr>
            <a:endParaRPr lang="en-US"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As of 2021,it comprised more than 100 hotels in over 30 countries, each with amenities and designs inspired by the local culture (The Luxury Collection, n.d.)</a:t>
            </a:r>
          </a:p>
          <a:p>
            <a:pPr marL="0" indent="0" algn="just">
              <a:lnSpc>
                <a:spcPct val="150000"/>
              </a:lnSpc>
              <a:buNone/>
            </a:pPr>
            <a:endParaRPr lang="en-US"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These properties pander to those in search of superior service and distinctive, enriching travel experiences (The Luxury Collection, n.d.) .</a:t>
            </a:r>
          </a:p>
          <a:p>
            <a:pPr marL="0" indent="0" algn="just">
              <a:lnSpc>
                <a:spcPct val="150000"/>
              </a:lnSpc>
              <a:buNone/>
            </a:pPr>
            <a:endParaRPr lang="en-US"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This brand's hotels and resorts typically have a rich history and are situated in ideal locations, including cities, beachfronts, and mountains. They provide services such as exquisite dining, saunas, and individualized attention (The Luxury Collection, n.d.).</a:t>
            </a:r>
          </a:p>
          <a:p>
            <a:pPr algn="just">
              <a:lnSpc>
                <a:spcPct val="150000"/>
              </a:lnSpc>
            </a:pPr>
            <a:endParaRPr lang="en-US"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Each property features local artwork, architecture, interior design, and cuisine, reflecting the culture and history of its location (The Luxury Collection, n.d.).</a:t>
            </a:r>
            <a:endParaRPr lang="en-GB" sz="1200" dirty="0">
              <a:latin typeface="Times New Roman" panose="02020603050405020304" pitchFamily="18" charset="0"/>
              <a:cs typeface="Times New Roman" panose="02020603050405020304" pitchFamily="18" charset="0"/>
            </a:endParaRPr>
          </a:p>
        </p:txBody>
      </p:sp>
      <p:pic>
        <p:nvPicPr>
          <p:cNvPr id="3074" name="Picture 2" descr="The Langley Spa">
            <a:extLst>
              <a:ext uri="{FF2B5EF4-FFF2-40B4-BE49-F238E27FC236}">
                <a16:creationId xmlns:a16="http://schemas.microsoft.com/office/drawing/2014/main" id="{B4A12E6C-714C-50B5-6918-217910063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69" y="1690688"/>
            <a:ext cx="5147469"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D31C38-1C83-A860-7652-D86F573AE7FC}"/>
              </a:ext>
            </a:extLst>
          </p:cNvPr>
          <p:cNvSpPr txBox="1"/>
          <p:nvPr/>
        </p:nvSpPr>
        <p:spPr>
          <a:xfrm>
            <a:off x="260664" y="5158775"/>
            <a:ext cx="5015617"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www.marriott.com. (n.d.). </a:t>
            </a:r>
            <a:r>
              <a:rPr lang="en-US" sz="1000" b="1" i="1" dirty="0">
                <a:solidFill>
                  <a:srgbClr val="2C3E50"/>
                </a:solidFill>
                <a:effectLst/>
                <a:latin typeface="Times New Roman" panose="02020603050405020304" pitchFamily="18" charset="0"/>
                <a:cs typeface="Times New Roman" panose="02020603050405020304" pitchFamily="18" charset="0"/>
              </a:rPr>
              <a:t>The Langley, a Luxury Collection Hotel, Buckinghamshire)</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4284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7D82-8796-97D1-1AE9-FC7217FB6E4B}"/>
              </a:ext>
            </a:extLst>
          </p:cNvPr>
          <p:cNvSpPr>
            <a:spLocks noGrp="1"/>
          </p:cNvSpPr>
          <p:nvPr>
            <p:ph type="title"/>
          </p:nvPr>
        </p:nvSpPr>
        <p:spPr>
          <a:xfrm>
            <a:off x="1382484" y="251927"/>
            <a:ext cx="10737980" cy="1866122"/>
          </a:xfrm>
        </p:spPr>
        <p:txBody>
          <a:bodyPr>
            <a:normAutofit/>
          </a:bodyPr>
          <a:lstStyle/>
          <a:p>
            <a:r>
              <a:rPr lang="en-GB" sz="3200" dirty="0">
                <a:latin typeface="Times New Roman" panose="02020603050405020304" pitchFamily="18" charset="0"/>
                <a:cs typeface="Times New Roman" panose="02020603050405020304" pitchFamily="18" charset="0"/>
              </a:rPr>
              <a:t>Main consumers of Luxury Collections from Marriott</a:t>
            </a:r>
            <a:br>
              <a:rPr lang="en-GB" sz="4400"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0054CB-7E61-79BE-CC12-D31FCA98B2C2}"/>
              </a:ext>
            </a:extLst>
          </p:cNvPr>
          <p:cNvSpPr>
            <a:spLocks noGrp="1"/>
          </p:cNvSpPr>
          <p:nvPr>
            <p:ph idx="1"/>
          </p:nvPr>
        </p:nvSpPr>
        <p:spPr>
          <a:xfrm>
            <a:off x="615820" y="2416629"/>
            <a:ext cx="10737980" cy="3760334"/>
          </a:xfrm>
        </p:spPr>
        <p:txBody>
          <a:bodyPr>
            <a:normAutofit/>
          </a:bodyPr>
          <a:lstStyle/>
          <a:p>
            <a:pPr algn="just">
              <a:lnSpc>
                <a:spcPct val="150000"/>
              </a:lnSpc>
            </a:pPr>
            <a:r>
              <a:rPr lang="en-GB" sz="1200" dirty="0">
                <a:latin typeface="Times New Roman" panose="02020603050405020304" pitchFamily="18" charset="0"/>
                <a:cs typeface="Times New Roman" panose="02020603050405020304" pitchFamily="18" charset="0"/>
              </a:rPr>
              <a:t>Affluent Travelers</a:t>
            </a:r>
          </a:p>
          <a:p>
            <a:pPr algn="just">
              <a:lnSpc>
                <a:spcPct val="150000"/>
              </a:lnSpc>
            </a:pPr>
            <a:r>
              <a:rPr lang="en-GB" sz="1200" dirty="0">
                <a:latin typeface="Times New Roman" panose="02020603050405020304" pitchFamily="18" charset="0"/>
                <a:cs typeface="Times New Roman" panose="02020603050405020304" pitchFamily="18" charset="0"/>
              </a:rPr>
              <a:t>Business Executives</a:t>
            </a:r>
          </a:p>
          <a:p>
            <a:pPr algn="just">
              <a:lnSpc>
                <a:spcPct val="150000"/>
              </a:lnSpc>
            </a:pPr>
            <a:r>
              <a:rPr lang="en-GB" sz="1200" dirty="0">
                <a:latin typeface="Times New Roman" panose="02020603050405020304" pitchFamily="18" charset="0"/>
                <a:cs typeface="Times New Roman" panose="02020603050405020304" pitchFamily="18" charset="0"/>
              </a:rPr>
              <a:t>Celebrity and High-Profile Individuals</a:t>
            </a:r>
          </a:p>
          <a:p>
            <a:pPr algn="just">
              <a:lnSpc>
                <a:spcPct val="150000"/>
              </a:lnSpc>
            </a:pPr>
            <a:r>
              <a:rPr lang="en-GB" sz="1200" dirty="0">
                <a:latin typeface="Times New Roman" panose="02020603050405020304" pitchFamily="18" charset="0"/>
                <a:cs typeface="Times New Roman" panose="02020603050405020304" pitchFamily="18" charset="0"/>
              </a:rPr>
              <a:t>Luxury Leisure Travelers</a:t>
            </a:r>
          </a:p>
          <a:p>
            <a:pPr algn="just">
              <a:lnSpc>
                <a:spcPct val="150000"/>
              </a:lnSpc>
            </a:pPr>
            <a:r>
              <a:rPr lang="en-GB" sz="1200" dirty="0">
                <a:latin typeface="Times New Roman" panose="02020603050405020304" pitchFamily="18" charset="0"/>
                <a:cs typeface="Times New Roman" panose="02020603050405020304" pitchFamily="18" charset="0"/>
              </a:rPr>
              <a:t>Event Planners</a:t>
            </a:r>
          </a:p>
          <a:p>
            <a:pPr algn="just">
              <a:lnSpc>
                <a:spcPct val="150000"/>
              </a:lnSpc>
            </a:pPr>
            <a:r>
              <a:rPr lang="en-GB" sz="1200" dirty="0">
                <a:latin typeface="Times New Roman" panose="02020603050405020304" pitchFamily="18" charset="0"/>
                <a:cs typeface="Times New Roman" panose="02020603050405020304" pitchFamily="18" charset="0"/>
              </a:rPr>
              <a:t>Cultural and History Enthusiasts</a:t>
            </a:r>
          </a:p>
          <a:p>
            <a:pPr marL="0" indent="0" algn="just">
              <a:lnSpc>
                <a:spcPct val="150000"/>
              </a:lnSpc>
              <a:buNone/>
            </a:pPr>
            <a:r>
              <a:rPr lang="en-GB" sz="1200" dirty="0">
                <a:latin typeface="Times New Roman" panose="02020603050405020304" pitchFamily="18" charset="0"/>
                <a:cs typeface="Times New Roman" panose="02020603050405020304" pitchFamily="18" charset="0"/>
              </a:rPr>
              <a:t>                                      (The Luxury Collection, 2020).</a:t>
            </a:r>
          </a:p>
        </p:txBody>
      </p:sp>
      <p:pic>
        <p:nvPicPr>
          <p:cNvPr id="4098" name="Picture 2" descr="Cedar">
            <a:extLst>
              <a:ext uri="{FF2B5EF4-FFF2-40B4-BE49-F238E27FC236}">
                <a16:creationId xmlns:a16="http://schemas.microsoft.com/office/drawing/2014/main" id="{1F1C5C78-5E57-0BC5-B7F3-9F26A852B4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5409" y="1727200"/>
            <a:ext cx="6679794" cy="44497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7F6E8AD-D81D-B51B-6C3D-4330175A42A5}"/>
              </a:ext>
            </a:extLst>
          </p:cNvPr>
          <p:cNvSpPr txBox="1"/>
          <p:nvPr/>
        </p:nvSpPr>
        <p:spPr>
          <a:xfrm>
            <a:off x="5866312" y="6229322"/>
            <a:ext cx="6254152"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www.marriott.com. (n.d.). </a:t>
            </a:r>
            <a:r>
              <a:rPr lang="en-US" sz="1000" b="1" i="1" dirty="0">
                <a:solidFill>
                  <a:srgbClr val="2C3E50"/>
                </a:solidFill>
                <a:effectLst/>
                <a:latin typeface="Times New Roman" panose="02020603050405020304" pitchFamily="18" charset="0"/>
                <a:cs typeface="Times New Roman" panose="02020603050405020304" pitchFamily="18" charset="0"/>
              </a:rPr>
              <a:t>The Langley, a Luxury Collection Hotel, Buckinghamshire)</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1021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D67-3B14-20C8-8F0E-920EA41FCA5E}"/>
              </a:ext>
            </a:extLst>
          </p:cNvPr>
          <p:cNvSpPr>
            <a:spLocks noGrp="1"/>
          </p:cNvSpPr>
          <p:nvPr>
            <p:ph type="title"/>
          </p:nvPr>
        </p:nvSpPr>
        <p:spPr>
          <a:xfrm>
            <a:off x="838200" y="365125"/>
            <a:ext cx="9375475" cy="1179003"/>
          </a:xfrm>
        </p:spPr>
        <p:txBody>
          <a:bodyPr>
            <a:normAutofit fontScale="90000"/>
          </a:bodyPr>
          <a:lstStyle/>
          <a:p>
            <a:r>
              <a:rPr lang="en-US" sz="3600" dirty="0">
                <a:latin typeface="Times New Roman" panose="02020603050405020304" pitchFamily="18" charset="0"/>
                <a:cs typeface="Times New Roman" panose="02020603050405020304" pitchFamily="18" charset="0"/>
              </a:rPr>
              <a:t>         Nature, extent, and function of the guest services</a:t>
            </a:r>
            <a:br>
              <a:rPr lang="en-US" sz="4400" dirty="0">
                <a:latin typeface="Arial" panose="020B0604020202020204" pitchFamily="34" charset="0"/>
                <a:cs typeface="Arial" panose="020B0604020202020204" pitchFamily="34" charset="0"/>
              </a:rPr>
            </a:br>
            <a:endParaRPr lang="en-GB" dirty="0"/>
          </a:p>
        </p:txBody>
      </p:sp>
      <p:sp>
        <p:nvSpPr>
          <p:cNvPr id="6" name="Content Placeholder 5">
            <a:extLst>
              <a:ext uri="{FF2B5EF4-FFF2-40B4-BE49-F238E27FC236}">
                <a16:creationId xmlns:a16="http://schemas.microsoft.com/office/drawing/2014/main" id="{BED016DD-AF88-2F2B-522D-83F7476B60F0}"/>
              </a:ext>
            </a:extLst>
          </p:cNvPr>
          <p:cNvSpPr txBox="1">
            <a:spLocks noGrp="1"/>
          </p:cNvSpPr>
          <p:nvPr>
            <p:ph idx="1"/>
          </p:nvPr>
        </p:nvSpPr>
        <p:spPr>
          <a:xfrm>
            <a:off x="3597214" y="1708030"/>
            <a:ext cx="4744529" cy="4727063"/>
          </a:xfrm>
          <a:prstGeom prst="rect">
            <a:avLst/>
          </a:prstGeom>
          <a:noFill/>
        </p:spPr>
        <p:txBody>
          <a:bodyPr wrap="square">
            <a:spAutoFit/>
          </a:bodyPr>
          <a:lstStyle/>
          <a:p>
            <a:pPr algn="just">
              <a:lnSpc>
                <a:spcPct val="150000"/>
              </a:lnSpc>
            </a:pPr>
            <a:r>
              <a:rPr lang="en-GB" sz="1200" dirty="0">
                <a:latin typeface="Times New Roman" panose="02020603050405020304" pitchFamily="18" charset="0"/>
                <a:cs typeface="Times New Roman" panose="02020603050405020304" pitchFamily="18" charset="0"/>
              </a:rPr>
              <a:t>Guest services entail providing exceptional customer service to satisfy the requirements of guests, providing local information, making reservations, coordinating transportation and more (Hospitality Net, 2019).</a:t>
            </a: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In luxury hotels such as the Luxury Collection, </a:t>
            </a:r>
            <a:r>
              <a:rPr lang="en-US" sz="1200" dirty="0" err="1">
                <a:latin typeface="Times New Roman" panose="02020603050405020304" pitchFamily="18" charset="0"/>
                <a:cs typeface="Times New Roman" panose="02020603050405020304" pitchFamily="18" charset="0"/>
              </a:rPr>
              <a:t>personalised</a:t>
            </a:r>
            <a:r>
              <a:rPr lang="en-US" sz="1200" dirty="0">
                <a:latin typeface="Times New Roman" panose="02020603050405020304" pitchFamily="18" charset="0"/>
                <a:cs typeface="Times New Roman" panose="02020603050405020304" pitchFamily="18" charset="0"/>
              </a:rPr>
              <a:t> services such as private check-in/check-out, concierge services, 24-hour room service, housekeeping, and the arrangement of local excursions are common (The Luxury Collection, 2020).</a:t>
            </a: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In prestige brands such as the prestige Collection, the goal of guest services is to provide an experience that reflects the local culture and history, including locally inspired cuisine, local excursions and experiences, and local artwork and design elements (The Luxury Collection, 2020).</a:t>
            </a:r>
            <a:endParaRPr lang="en-GB" sz="1200"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ABE8645A-4516-B3C1-E468-E42156DE7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67" y="2608502"/>
            <a:ext cx="3233447" cy="215759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D17A6E65-0CF4-7FC7-6E4B-7C95D34F35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6143" y="2664574"/>
            <a:ext cx="3295064" cy="21987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9A38C4-EC78-382B-1B74-C41088B0CA3C}"/>
              </a:ext>
            </a:extLst>
          </p:cNvPr>
          <p:cNvSpPr txBox="1"/>
          <p:nvPr/>
        </p:nvSpPr>
        <p:spPr>
          <a:xfrm>
            <a:off x="276029" y="4863280"/>
            <a:ext cx="3121247" cy="400110"/>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www.tripadvisor.co.uk. (n.d.). </a:t>
            </a:r>
            <a:r>
              <a:rPr lang="en-US" sz="1000" b="1" i="1" dirty="0">
                <a:solidFill>
                  <a:srgbClr val="2C3E50"/>
                </a:solidFill>
                <a:effectLst/>
                <a:latin typeface="Times New Roman" panose="02020603050405020304" pitchFamily="18" charset="0"/>
                <a:cs typeface="Times New Roman" panose="02020603050405020304" pitchFamily="18" charset="0"/>
              </a:rPr>
              <a:t>THE 10 BEST Marriott Hotels in London)</a:t>
            </a:r>
            <a:endParaRPr lang="en-GB" sz="10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1806A61-C76C-483E-5C20-F746AE13763F}"/>
              </a:ext>
            </a:extLst>
          </p:cNvPr>
          <p:cNvSpPr txBox="1"/>
          <p:nvPr/>
        </p:nvSpPr>
        <p:spPr>
          <a:xfrm>
            <a:off x="8794649" y="4924836"/>
            <a:ext cx="2838051" cy="677108"/>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www.tripadvisor.co.uk. (n.d.). </a:t>
            </a:r>
            <a:r>
              <a:rPr lang="en-US" sz="1000" b="1" i="1" dirty="0">
                <a:solidFill>
                  <a:srgbClr val="2C3E50"/>
                </a:solidFill>
                <a:effectLst/>
                <a:latin typeface="Times New Roman" panose="02020603050405020304" pitchFamily="18" charset="0"/>
                <a:cs typeface="Times New Roman" panose="02020603050405020304" pitchFamily="18" charset="0"/>
              </a:rPr>
              <a:t>THE 10 BEST Marriott Hotels in London)</a:t>
            </a:r>
            <a:endParaRPr lang="en-GB" sz="1000"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32159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3122-BE57-4D03-0C03-D1F59445867F}"/>
              </a:ext>
            </a:extLst>
          </p:cNvPr>
          <p:cNvSpPr>
            <a:spLocks noGrp="1"/>
          </p:cNvSpPr>
          <p:nvPr>
            <p:ph type="title"/>
          </p:nvPr>
        </p:nvSpPr>
        <p:spPr>
          <a:xfrm>
            <a:off x="467264" y="321993"/>
            <a:ext cx="10515600" cy="1325563"/>
          </a:xfrm>
        </p:spPr>
        <p:txBody>
          <a:bodyPr>
            <a:normAutofit/>
          </a:bodyPr>
          <a:lstStyle/>
          <a:p>
            <a:r>
              <a:rPr lang="en-US" sz="3200" dirty="0">
                <a:latin typeface="Times New Roman" panose="02020603050405020304" pitchFamily="18" charset="0"/>
                <a:cs typeface="Times New Roman" panose="02020603050405020304" pitchFamily="18" charset="0"/>
              </a:rPr>
              <a:t>        The function and purpose of the hospitality facilities</a:t>
            </a:r>
            <a:br>
              <a:rPr lang="en-US"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F9ED12C-ADF8-8A80-A2DC-594AAD13DD0D}"/>
              </a:ext>
            </a:extLst>
          </p:cNvPr>
          <p:cNvSpPr>
            <a:spLocks noGrp="1"/>
          </p:cNvSpPr>
          <p:nvPr>
            <p:ph idx="1"/>
          </p:nvPr>
        </p:nvSpPr>
        <p:spPr>
          <a:xfrm>
            <a:off x="838200" y="992038"/>
            <a:ext cx="10515600" cy="4261449"/>
          </a:xfrm>
        </p:spPr>
        <p:txBody>
          <a:bodyPr>
            <a:normAutofit/>
          </a:bodyPr>
          <a:lstStyle/>
          <a:p>
            <a:pPr algn="just">
              <a:lnSpc>
                <a:spcPct val="150000"/>
              </a:lnSpc>
            </a:pPr>
            <a:r>
              <a:rPr lang="en-US" sz="1200" dirty="0">
                <a:latin typeface="Times New Roman" panose="02020603050405020304" pitchFamily="18" charset="0"/>
                <a:cs typeface="Times New Roman" panose="02020603050405020304" pitchFamily="18" charset="0"/>
              </a:rPr>
              <a:t>The primary function of hospitality facilities is to provide lodging and assure guest convenience (Wood, 2015). </a:t>
            </a:r>
          </a:p>
          <a:p>
            <a:pPr algn="just">
              <a:lnSpc>
                <a:spcPct val="150000"/>
              </a:lnSpc>
            </a:pPr>
            <a:r>
              <a:rPr lang="en-US" sz="1200" dirty="0">
                <a:latin typeface="Times New Roman" panose="02020603050405020304" pitchFamily="18" charset="0"/>
                <a:cs typeface="Times New Roman" panose="02020603050405020304" pitchFamily="18" charset="0"/>
              </a:rPr>
              <a:t>They provide a comfortable environment for visitors to rest, work, or celebrate (Walker, 2013).</a:t>
            </a:r>
          </a:p>
          <a:p>
            <a:pPr algn="just">
              <a:lnSpc>
                <a:spcPct val="150000"/>
              </a:lnSpc>
            </a:pPr>
            <a:r>
              <a:rPr lang="en-US" sz="1200" dirty="0">
                <a:latin typeface="Times New Roman" panose="02020603050405020304" pitchFamily="18" charset="0"/>
                <a:cs typeface="Times New Roman" panose="02020603050405020304" pitchFamily="18" charset="0"/>
              </a:rPr>
              <a:t>These establishments frequently offer food and beverage services, providing visitors with convenient and pleasurable dining opportunities. This includes on-site restaurants, room service, banquets, and catering for special events (Tesone, 2014). </a:t>
            </a:r>
          </a:p>
          <a:p>
            <a:pPr algn="just">
              <a:lnSpc>
                <a:spcPct val="150000"/>
              </a:lnSpc>
            </a:pPr>
            <a:r>
              <a:rPr lang="en-US" sz="1200" dirty="0">
                <a:latin typeface="Times New Roman" panose="02020603050405020304" pitchFamily="18" charset="0"/>
                <a:cs typeface="Times New Roman" panose="02020603050405020304" pitchFamily="18" charset="0"/>
              </a:rPr>
              <a:t>Many facilities are furnished with spaces designed for various events, such as meetings, conferences, and ceremonies (O'Fallon &amp; Rutherford, 2010).</a:t>
            </a:r>
          </a:p>
          <a:p>
            <a:pPr algn="just">
              <a:lnSpc>
                <a:spcPct val="150000"/>
              </a:lnSpc>
            </a:pPr>
            <a:r>
              <a:rPr lang="en-US" sz="1200" dirty="0">
                <a:latin typeface="Times New Roman" panose="02020603050405020304" pitchFamily="18" charset="0"/>
                <a:cs typeface="Times New Roman" panose="02020603050405020304" pitchFamily="18" charset="0"/>
              </a:rPr>
              <a:t>They offer a variety of services, including concierge, transportation arrangements, and maintenance, to exceed visitors expectations and meet their requirements (Heppell, 2015).</a:t>
            </a:r>
            <a:endParaRPr lang="en-GB" sz="1200"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B6B793FB-F4B2-B36E-7389-A35A42883D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2089" y="3629309"/>
            <a:ext cx="6867821" cy="25476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0592BA-DDBF-F08C-6BF3-7646EBF4F4BC}"/>
              </a:ext>
            </a:extLst>
          </p:cNvPr>
          <p:cNvSpPr txBox="1"/>
          <p:nvPr/>
        </p:nvSpPr>
        <p:spPr>
          <a:xfrm>
            <a:off x="3372928" y="6341913"/>
            <a:ext cx="5725063"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absolute (2016). </a:t>
            </a:r>
            <a:r>
              <a:rPr lang="en-US" sz="1000" b="1" i="1" dirty="0">
                <a:solidFill>
                  <a:srgbClr val="2C3E50"/>
                </a:solidFill>
                <a:effectLst/>
                <a:latin typeface="Times New Roman" panose="02020603050405020304" pitchFamily="18" charset="0"/>
                <a:cs typeface="Times New Roman" panose="02020603050405020304" pitchFamily="18" charset="0"/>
              </a:rPr>
              <a:t>Luxury family-friendly staycations – The London Marriott Hotel County Hall)</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4181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041A7-0753-B075-6D8B-8D7A06355122}"/>
              </a:ext>
            </a:extLst>
          </p:cNvPr>
          <p:cNvSpPr>
            <a:spLocks noGrp="1"/>
          </p:cNvSpPr>
          <p:nvPr>
            <p:ph type="title"/>
          </p:nvPr>
        </p:nvSpPr>
        <p:spPr>
          <a:xfrm>
            <a:off x="2915728" y="365125"/>
            <a:ext cx="8438072" cy="1325563"/>
          </a:xfrm>
        </p:spPr>
        <p:txBody>
          <a:bodyPr/>
          <a:lstStyle/>
          <a:p>
            <a:r>
              <a:rPr lang="en-US" sz="3200" dirty="0">
                <a:latin typeface="Times New Roman" panose="02020603050405020304" pitchFamily="18" charset="0"/>
                <a:cs typeface="Times New Roman" panose="02020603050405020304" pitchFamily="18" charset="0"/>
              </a:rPr>
              <a:t>The Importance of Hospitality</a:t>
            </a:r>
            <a:br>
              <a:rPr lang="en-US"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6874E83-0D74-480A-866C-E784E0859C24}"/>
              </a:ext>
            </a:extLst>
          </p:cNvPr>
          <p:cNvSpPr>
            <a:spLocks noGrp="1"/>
          </p:cNvSpPr>
          <p:nvPr>
            <p:ph idx="1"/>
          </p:nvPr>
        </p:nvSpPr>
        <p:spPr>
          <a:xfrm>
            <a:off x="198408" y="1285336"/>
            <a:ext cx="8764437" cy="4977441"/>
          </a:xfrm>
        </p:spPr>
        <p:txBody>
          <a:bodyPr>
            <a:noAutofit/>
          </a:bodyPr>
          <a:lstStyle/>
          <a:p>
            <a:pPr algn="just">
              <a:lnSpc>
                <a:spcPct val="150000"/>
              </a:lnSpc>
            </a:pPr>
            <a:r>
              <a:rPr lang="en-US" sz="1200" dirty="0">
                <a:latin typeface="Times New Roman" panose="02020603050405020304" pitchFamily="18" charset="0"/>
                <a:cs typeface="Times New Roman" panose="02020603050405020304" pitchFamily="18" charset="0"/>
              </a:rPr>
              <a:t>The hospitality industry is a major contributor to local, national, and international economies, providing employment opportunities and generating substantial revenue (People 1st, 2017).</a:t>
            </a:r>
          </a:p>
          <a:p>
            <a:pPr algn="just">
              <a:lnSpc>
                <a:spcPct val="150000"/>
              </a:lnSpc>
            </a:pPr>
            <a:r>
              <a:rPr lang="en-US" sz="1200" dirty="0">
                <a:latin typeface="Times New Roman" panose="02020603050405020304" pitchFamily="18" charset="0"/>
                <a:cs typeface="Times New Roman" panose="02020603050405020304" pitchFamily="18" charset="0"/>
              </a:rPr>
              <a:t>Hospitality is essential to promoting tourism by demonstrating local culture, history, and natural grandeur to tourists from around the globe (O’Gorman, 2010).</a:t>
            </a:r>
          </a:p>
          <a:p>
            <a:pPr algn="just">
              <a:lnSpc>
                <a:spcPct val="150000"/>
              </a:lnSpc>
            </a:pPr>
            <a:r>
              <a:rPr lang="en-US" sz="1200" dirty="0">
                <a:latin typeface="Times New Roman" panose="02020603050405020304" pitchFamily="18" charset="0"/>
                <a:cs typeface="Times New Roman" panose="02020603050405020304" pitchFamily="18" charset="0"/>
              </a:rPr>
              <a:t>Hospitality promotes social interaction, allowing people from disparate origins to communicate and better comprehend one another (</a:t>
            </a:r>
            <a:r>
              <a:rPr lang="en-US" sz="1200" dirty="0" err="1">
                <a:latin typeface="Times New Roman" panose="02020603050405020304" pitchFamily="18" charset="0"/>
                <a:cs typeface="Times New Roman" panose="02020603050405020304" pitchFamily="18" charset="0"/>
              </a:rPr>
              <a:t>Swarbrooke</a:t>
            </a:r>
            <a:r>
              <a:rPr lang="en-US" sz="1200" dirty="0">
                <a:latin typeface="Times New Roman" panose="02020603050405020304" pitchFamily="18" charset="0"/>
                <a:cs typeface="Times New Roman" panose="02020603050405020304" pitchFamily="18" charset="0"/>
              </a:rPr>
              <a:t> &amp; Horne, 2011).</a:t>
            </a:r>
          </a:p>
          <a:p>
            <a:pPr algn="just">
              <a:lnSpc>
                <a:spcPct val="150000"/>
              </a:lnSpc>
            </a:pPr>
            <a:r>
              <a:rPr lang="en-US" sz="1200" dirty="0">
                <a:latin typeface="Times New Roman" panose="02020603050405020304" pitchFamily="18" charset="0"/>
                <a:cs typeface="Times New Roman" panose="02020603050405020304" pitchFamily="18" charset="0"/>
              </a:rPr>
              <a:t>The hospitality industry increases consumer satisfaction through superior service, resulting in recurrent business and positive word-of-mouth referrals (Heppell, 2015).</a:t>
            </a:r>
          </a:p>
          <a:p>
            <a:pPr algn="just">
              <a:lnSpc>
                <a:spcPct val="150000"/>
              </a:lnSpc>
            </a:pPr>
            <a:r>
              <a:rPr lang="en-US" sz="1200" dirty="0">
                <a:latin typeface="Times New Roman" panose="02020603050405020304" pitchFamily="18" charset="0"/>
                <a:cs typeface="Times New Roman" panose="02020603050405020304" pitchFamily="18" charset="0"/>
              </a:rPr>
              <a:t>Hospitality businesses often invest in local communities, supporting local infrastructure, services, and cultural events (Tesone, 2014).</a:t>
            </a:r>
            <a:endParaRPr lang="en-GB" sz="1200" dirty="0">
              <a:latin typeface="Times New Roman" panose="02020603050405020304" pitchFamily="18" charset="0"/>
              <a:cs typeface="Times New Roman" panose="02020603050405020304" pitchFamily="18" charset="0"/>
            </a:endParaRPr>
          </a:p>
        </p:txBody>
      </p:sp>
      <p:pic>
        <p:nvPicPr>
          <p:cNvPr id="7170" name="Picture 2">
            <a:extLst>
              <a:ext uri="{FF2B5EF4-FFF2-40B4-BE49-F238E27FC236}">
                <a16:creationId xmlns:a16="http://schemas.microsoft.com/office/drawing/2014/main" id="{65432964-25AF-974D-7FB1-61021041F0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8778" y="4538662"/>
            <a:ext cx="3190633" cy="20680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4377B3D-65CE-54E4-B2F2-6D234B94615E}"/>
              </a:ext>
            </a:extLst>
          </p:cNvPr>
          <p:cNvSpPr txBox="1"/>
          <p:nvPr/>
        </p:nvSpPr>
        <p:spPr>
          <a:xfrm>
            <a:off x="2708694" y="6374921"/>
            <a:ext cx="5560083" cy="400110"/>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westbury-mayfair.londonhotelsuk.net. (n.d.). </a:t>
            </a:r>
            <a:r>
              <a:rPr lang="en-US" sz="1000" b="1" i="1" dirty="0">
                <a:solidFill>
                  <a:srgbClr val="2C3E50"/>
                </a:solidFill>
                <a:effectLst/>
                <a:latin typeface="Times New Roman" panose="02020603050405020304" pitchFamily="18" charset="0"/>
                <a:cs typeface="Times New Roman" panose="02020603050405020304" pitchFamily="18" charset="0"/>
              </a:rPr>
              <a:t> THE WESTBURY, A LUXURY COLLECTION HOTEL, MAYFAIR-LONDON, LONDON)</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371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C92AE-261A-38A1-9EFF-E31803E2A8A8}"/>
              </a:ext>
            </a:extLst>
          </p:cNvPr>
          <p:cNvSpPr>
            <a:spLocks noGrp="1"/>
          </p:cNvSpPr>
          <p:nvPr>
            <p:ph type="title"/>
          </p:nvPr>
        </p:nvSpPr>
        <p:spPr/>
        <p:txBody>
          <a:bodyPr/>
          <a:lstStyle/>
          <a:p>
            <a:r>
              <a:rPr lang="en-US" sz="3200" dirty="0">
                <a:latin typeface="Times New Roman" panose="02020603050405020304" pitchFamily="18" charset="0"/>
                <a:cs typeface="Times New Roman" panose="02020603050405020304" pitchFamily="18" charset="0"/>
              </a:rPr>
              <a:t>                  How to exceed visitor expectations</a:t>
            </a:r>
            <a:br>
              <a:rPr lang="en-US"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DC58D06-868E-F9B2-5BF3-60477C765A03}"/>
              </a:ext>
            </a:extLst>
          </p:cNvPr>
          <p:cNvSpPr>
            <a:spLocks noGrp="1"/>
          </p:cNvSpPr>
          <p:nvPr>
            <p:ph idx="1"/>
          </p:nvPr>
        </p:nvSpPr>
        <p:spPr>
          <a:xfrm>
            <a:off x="414068" y="1690688"/>
            <a:ext cx="5840083" cy="4486274"/>
          </a:xfrm>
        </p:spPr>
        <p:txBody>
          <a:bodyPr>
            <a:normAutofit/>
          </a:bodyPr>
          <a:lstStyle/>
          <a:p>
            <a:pPr algn="just">
              <a:lnSpc>
                <a:spcPct val="150000"/>
              </a:lnSpc>
            </a:pPr>
            <a:r>
              <a:rPr lang="en-US" sz="1200" dirty="0">
                <a:latin typeface="Times New Roman" panose="02020603050405020304" pitchFamily="18" charset="0"/>
                <a:cs typeface="Times New Roman" panose="02020603050405020304" pitchFamily="18" charset="0"/>
              </a:rPr>
              <a:t>The initial step in exceeding expectations is to comprehend those expectations. This requires attentiveness and understanding (Walker, 2013).</a:t>
            </a:r>
          </a:p>
          <a:p>
            <a:pPr algn="just">
              <a:lnSpc>
                <a:spcPct val="150000"/>
              </a:lnSpc>
            </a:pPr>
            <a:r>
              <a:rPr lang="en-US" sz="1200" dirty="0">
                <a:latin typeface="Times New Roman" panose="02020603050405020304" pitchFamily="18" charset="0"/>
                <a:cs typeface="Times New Roman" panose="02020603050405020304" pitchFamily="18" charset="0"/>
              </a:rPr>
              <a:t>Personalization of services can significantly improve the visitor experience. This may entail remembering a guest's preferences, tailoring their stay, or going above and beyond to satisfy their specific requirements (Heppell, 2015).</a:t>
            </a:r>
          </a:p>
          <a:p>
            <a:pPr algn="just">
              <a:lnSpc>
                <a:spcPct val="150000"/>
              </a:lnSpc>
            </a:pPr>
            <a:r>
              <a:rPr lang="en-US" sz="1200" dirty="0">
                <a:latin typeface="Times New Roman" panose="02020603050405020304" pitchFamily="18" charset="0"/>
                <a:cs typeface="Times New Roman" panose="02020603050405020304" pitchFamily="18" charset="0"/>
              </a:rPr>
              <a:t>Well-trained, professional staff can make a significant difference in exceeding guest expectations. This includes not only technical skills, but also soft skills like communication, empathy, and problem-solving (People 1st, 2017).</a:t>
            </a:r>
          </a:p>
          <a:p>
            <a:pPr algn="just">
              <a:lnSpc>
                <a:spcPct val="150000"/>
              </a:lnSpc>
            </a:pPr>
            <a:r>
              <a:rPr lang="en-US" sz="1200" dirty="0">
                <a:latin typeface="Times New Roman" panose="02020603050405020304" pitchFamily="18" charset="0"/>
                <a:cs typeface="Times New Roman" panose="02020603050405020304" pitchFamily="18" charset="0"/>
              </a:rPr>
              <a:t> Creating unique, memorable experiences for guests can greatly exceed their expectations. This might involve offering unique local experiences, special events, or unexpected surprises for guests (O'Fallon &amp; Rutherford, 2010).</a:t>
            </a:r>
            <a:endParaRPr lang="en-GB" sz="1200" dirty="0">
              <a:latin typeface="Times New Roman" panose="02020603050405020304" pitchFamily="18" charset="0"/>
              <a:cs typeface="Times New Roman" panose="02020603050405020304" pitchFamily="18" charset="0"/>
            </a:endParaRPr>
          </a:p>
        </p:txBody>
      </p:sp>
      <p:pic>
        <p:nvPicPr>
          <p:cNvPr id="8194" name="Picture 2" descr="King Main House Classic Guest Room">
            <a:extLst>
              <a:ext uri="{FF2B5EF4-FFF2-40B4-BE49-F238E27FC236}">
                <a16:creationId xmlns:a16="http://schemas.microsoft.com/office/drawing/2014/main" id="{49ED6070-4D20-31D2-7719-019E750EF5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5011" y="1975404"/>
            <a:ext cx="5171932" cy="29071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FE34EF-EB8A-8C17-22DB-09F39BFFBC00}"/>
              </a:ext>
            </a:extLst>
          </p:cNvPr>
          <p:cNvSpPr txBox="1"/>
          <p:nvPr/>
        </p:nvSpPr>
        <p:spPr>
          <a:xfrm>
            <a:off x="6871461" y="4921090"/>
            <a:ext cx="4906471"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www.marriott.com. (n.d.). </a:t>
            </a:r>
            <a:r>
              <a:rPr lang="en-US" sz="1000" b="1" i="1" dirty="0">
                <a:solidFill>
                  <a:srgbClr val="2C3E50"/>
                </a:solidFill>
                <a:effectLst/>
                <a:latin typeface="Times New Roman" panose="02020603050405020304" pitchFamily="18" charset="0"/>
                <a:cs typeface="Times New Roman" panose="02020603050405020304" pitchFamily="18" charset="0"/>
              </a:rPr>
              <a:t>The Langley, a Luxury Collection Hotel, Buckinghamshire)</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94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296D-44C3-DF9C-5AFF-5E85E956E78F}"/>
              </a:ext>
            </a:extLst>
          </p:cNvPr>
          <p:cNvSpPr>
            <a:spLocks noGrp="1"/>
          </p:cNvSpPr>
          <p:nvPr>
            <p:ph type="title"/>
          </p:nvPr>
        </p:nvSpPr>
        <p:spPr>
          <a:xfrm>
            <a:off x="838200" y="992037"/>
            <a:ext cx="9841302" cy="1242203"/>
          </a:xfrm>
        </p:spPr>
        <p:txBody>
          <a:bodyPr>
            <a:normAutofit/>
          </a:bodyPr>
          <a:lstStyle/>
          <a:p>
            <a:r>
              <a:rPr lang="en-GB" sz="3200" dirty="0">
                <a:latin typeface="Times New Roman" panose="02020603050405020304" pitchFamily="18" charset="0"/>
                <a:cs typeface="Times New Roman" panose="02020603050405020304" pitchFamily="18" charset="0"/>
              </a:rPr>
              <a:t>            Conclusion</a:t>
            </a:r>
          </a:p>
        </p:txBody>
      </p:sp>
      <p:sp>
        <p:nvSpPr>
          <p:cNvPr id="3" name="Content Placeholder 2">
            <a:extLst>
              <a:ext uri="{FF2B5EF4-FFF2-40B4-BE49-F238E27FC236}">
                <a16:creationId xmlns:a16="http://schemas.microsoft.com/office/drawing/2014/main" id="{EFFE21C0-551F-2BC5-783D-8EC0FE922501}"/>
              </a:ext>
            </a:extLst>
          </p:cNvPr>
          <p:cNvSpPr>
            <a:spLocks noGrp="1"/>
          </p:cNvSpPr>
          <p:nvPr>
            <p:ph idx="1"/>
          </p:nvPr>
        </p:nvSpPr>
        <p:spPr>
          <a:xfrm>
            <a:off x="405442" y="2329132"/>
            <a:ext cx="8057071" cy="3536830"/>
          </a:xfrm>
        </p:spPr>
        <p:txBody>
          <a:bodyPr>
            <a:noAutofit/>
          </a:bodyPr>
          <a:lstStyle/>
          <a:p>
            <a:pPr algn="just">
              <a:lnSpc>
                <a:spcPct val="150000"/>
              </a:lnSpc>
            </a:pPr>
            <a:r>
              <a:rPr lang="en-US" sz="1200" dirty="0">
                <a:latin typeface="Times New Roman" panose="02020603050405020304" pitchFamily="18" charset="0"/>
                <a:cs typeface="Times New Roman" panose="02020603050405020304" pitchFamily="18" charset="0"/>
              </a:rPr>
              <a:t>The Luxury Collection from Marriott in the United Kingdom represents the pinnacle of luxury and </a:t>
            </a:r>
            <a:r>
              <a:rPr lang="en-US" sz="1200" dirty="0" err="1">
                <a:latin typeface="Times New Roman" panose="02020603050405020304" pitchFamily="18" charset="0"/>
                <a:cs typeface="Times New Roman" panose="02020603050405020304" pitchFamily="18" charset="0"/>
              </a:rPr>
              <a:t>personalised</a:t>
            </a:r>
            <a:r>
              <a:rPr lang="en-US" sz="1200" dirty="0">
                <a:latin typeface="Times New Roman" panose="02020603050405020304" pitchFamily="18" charset="0"/>
                <a:cs typeface="Times New Roman" panose="02020603050405020304" pitchFamily="18" charset="0"/>
              </a:rPr>
              <a:t> service.</a:t>
            </a:r>
          </a:p>
          <a:p>
            <a:pPr algn="just">
              <a:lnSpc>
                <a:spcPct val="150000"/>
              </a:lnSpc>
            </a:pPr>
            <a:r>
              <a:rPr lang="en-US" sz="1200" dirty="0">
                <a:latin typeface="Times New Roman" panose="02020603050405020304" pitchFamily="18" charset="0"/>
                <a:cs typeface="Times New Roman" panose="02020603050405020304" pitchFamily="18" charset="0"/>
              </a:rPr>
              <a:t>These properties, which are immersed in local history and culture, provide visitors with an experience that transcends conventional lodging. </a:t>
            </a:r>
          </a:p>
          <a:p>
            <a:pPr algn="just">
              <a:lnSpc>
                <a:spcPct val="150000"/>
              </a:lnSpc>
            </a:pPr>
            <a:r>
              <a:rPr lang="en-US" sz="1200" dirty="0">
                <a:latin typeface="Times New Roman" panose="02020603050405020304" pitchFamily="18" charset="0"/>
                <a:cs typeface="Times New Roman" panose="02020603050405020304" pitchFamily="18" charset="0"/>
              </a:rPr>
              <a:t>They uphold Marriott's reputation for excellence by providing exquisite design, cuisine sourced locally, and </a:t>
            </a:r>
            <a:r>
              <a:rPr lang="en-US" sz="1200" dirty="0" err="1">
                <a:latin typeface="Times New Roman" panose="02020603050405020304" pitchFamily="18" charset="0"/>
                <a:cs typeface="Times New Roman" panose="02020603050405020304" pitchFamily="18" charset="0"/>
              </a:rPr>
              <a:t>individualised</a:t>
            </a:r>
            <a:r>
              <a:rPr lang="en-US" sz="1200" dirty="0">
                <a:latin typeface="Times New Roman" panose="02020603050405020304" pitchFamily="18" charset="0"/>
                <a:cs typeface="Times New Roman" panose="02020603050405020304" pitchFamily="18" charset="0"/>
              </a:rPr>
              <a:t> service. </a:t>
            </a:r>
          </a:p>
          <a:p>
            <a:pPr algn="just">
              <a:lnSpc>
                <a:spcPct val="150000"/>
              </a:lnSpc>
            </a:pPr>
            <a:r>
              <a:rPr lang="en-US" sz="1200" dirty="0">
                <a:latin typeface="Times New Roman" panose="02020603050405020304" pitchFamily="18" charset="0"/>
                <a:cs typeface="Times New Roman" panose="02020603050405020304" pitchFamily="18" charset="0"/>
              </a:rPr>
              <a:t>The Luxury Collection exemplifies Marriott's dedication to enhancing travel experiences and continuously elevating hospitality standards.</a:t>
            </a:r>
          </a:p>
          <a:p>
            <a:pPr algn="just">
              <a:lnSpc>
                <a:spcPct val="150000"/>
              </a:lnSpc>
            </a:pPr>
            <a:r>
              <a:rPr lang="en-US" sz="1200" dirty="0">
                <a:latin typeface="Times New Roman" panose="02020603050405020304" pitchFamily="18" charset="0"/>
                <a:cs typeface="Times New Roman" panose="02020603050405020304" pitchFamily="18" charset="0"/>
              </a:rPr>
              <a:t>By transforming each stay into a voyage of cultural exploration and opulent indulgence, the brand distinguishes itself in the luxury hospitality sector.</a:t>
            </a:r>
            <a:endParaRPr lang="en-GB" sz="1200" dirty="0">
              <a:latin typeface="Times New Roman" panose="02020603050405020304" pitchFamily="18" charset="0"/>
              <a:cs typeface="Times New Roman" panose="02020603050405020304" pitchFamily="18" charset="0"/>
            </a:endParaRPr>
          </a:p>
        </p:txBody>
      </p:sp>
      <p:pic>
        <p:nvPicPr>
          <p:cNvPr id="9218" name="Picture 2" descr="Hotel near London | The Wellesley Knightsbridge, a Luxury Collection Hotel,  London Amenities">
            <a:extLst>
              <a:ext uri="{FF2B5EF4-FFF2-40B4-BE49-F238E27FC236}">
                <a16:creationId xmlns:a16="http://schemas.microsoft.com/office/drawing/2014/main" id="{09863CE0-F135-A284-15BF-55430FCED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5235" y="519740"/>
            <a:ext cx="31242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D81DFB-C0D6-F23C-E479-88CED14861A0}"/>
              </a:ext>
            </a:extLst>
          </p:cNvPr>
          <p:cNvSpPr txBox="1"/>
          <p:nvPr/>
        </p:nvSpPr>
        <p:spPr>
          <a:xfrm>
            <a:off x="8462513" y="2583426"/>
            <a:ext cx="3073879"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t>
            </a:r>
            <a:r>
              <a:rPr lang="en-US" sz="1000" b="1" i="0" dirty="0">
                <a:solidFill>
                  <a:srgbClr val="2C3E50"/>
                </a:solidFill>
                <a:effectLst/>
                <a:latin typeface="Times New Roman" panose="02020603050405020304" pitchFamily="18" charset="0"/>
                <a:cs typeface="Times New Roman" panose="02020603050405020304" pitchFamily="18" charset="0"/>
              </a:rPr>
              <a:t>www.marriott.com. (n.d.). </a:t>
            </a:r>
            <a:r>
              <a:rPr lang="en-US" sz="1000" b="1" i="1" dirty="0">
                <a:solidFill>
                  <a:srgbClr val="2C3E50"/>
                </a:solidFill>
                <a:effectLst/>
                <a:latin typeface="Times New Roman" panose="02020603050405020304" pitchFamily="18" charset="0"/>
                <a:cs typeface="Times New Roman" panose="02020603050405020304" pitchFamily="18" charset="0"/>
              </a:rPr>
              <a:t>Hotel near London)</a:t>
            </a:r>
            <a:endParaRPr lang="en-GB" sz="1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2427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34512-C617-9E2B-38D8-8E2AE5656B5A}"/>
              </a:ext>
            </a:extLst>
          </p:cNvPr>
          <p:cNvSpPr>
            <a:spLocks noGrp="1"/>
          </p:cNvSpPr>
          <p:nvPr>
            <p:ph type="title"/>
          </p:nvPr>
        </p:nvSpPr>
        <p:spPr>
          <a:xfrm>
            <a:off x="405442" y="365125"/>
            <a:ext cx="10948358" cy="1489554"/>
          </a:xfrm>
        </p:spPr>
        <p:txBody>
          <a:bodyPr/>
          <a:lstStyle/>
          <a:p>
            <a:r>
              <a:rPr lang="en-GB" sz="3200" dirty="0">
                <a:latin typeface="Times New Roman" panose="02020603050405020304" pitchFamily="18" charset="0"/>
                <a:cs typeface="Times New Roman" panose="02020603050405020304" pitchFamily="18" charset="0"/>
              </a:rPr>
              <a:t>References</a:t>
            </a:r>
            <a:br>
              <a:rPr lang="en-GB"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9F15FB-6086-FF32-0ACF-1100CAFB7B6F}"/>
              </a:ext>
            </a:extLst>
          </p:cNvPr>
          <p:cNvSpPr>
            <a:spLocks noGrp="1"/>
          </p:cNvSpPr>
          <p:nvPr>
            <p:ph idx="1"/>
          </p:nvPr>
        </p:nvSpPr>
        <p:spPr>
          <a:xfrm>
            <a:off x="181155" y="1207699"/>
            <a:ext cx="11818011" cy="4969264"/>
          </a:xfrm>
        </p:spPr>
        <p:txBody>
          <a:bodyPr>
            <a:noAutofit/>
          </a:bodyPr>
          <a:lstStyle/>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Heppell, M. (2015) Five Star Service: How to deliver Exceptional Customer Service, Pearson, London</a:t>
            </a:r>
          </a:p>
          <a:p>
            <a:pPr algn="just">
              <a:lnSpc>
                <a:spcPct val="150000"/>
              </a:lnSpc>
            </a:pPr>
            <a:r>
              <a:rPr lang="en-US" sz="1200" b="0" i="0" dirty="0">
                <a:effectLst/>
                <a:latin typeface="Times New Roman" panose="02020603050405020304" pitchFamily="18" charset="0"/>
                <a:cs typeface="Times New Roman" panose="02020603050405020304" pitchFamily="18" charset="0"/>
              </a:rPr>
              <a:t>Hospitality Net (2019). </a:t>
            </a:r>
            <a:r>
              <a:rPr lang="en-US" sz="1200" b="0" i="1" dirty="0">
                <a:effectLst/>
                <a:latin typeface="Times New Roman" panose="02020603050405020304" pitchFamily="18" charset="0"/>
                <a:cs typeface="Times New Roman" panose="02020603050405020304" pitchFamily="18" charset="0"/>
              </a:rPr>
              <a:t>Hospitality Net – Home</a:t>
            </a:r>
            <a:r>
              <a:rPr lang="en-US" sz="1200" b="0" i="0" dirty="0">
                <a:effectLst/>
                <a:latin typeface="Times New Roman" panose="02020603050405020304" pitchFamily="18" charset="0"/>
                <a:cs typeface="Times New Roman" panose="02020603050405020304" pitchFamily="18" charset="0"/>
              </a:rPr>
              <a:t>. [online] Hospitality Net. Available at: </a:t>
            </a:r>
            <a:r>
              <a:rPr lang="en-US" sz="1200" b="0" i="0"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https://www.hospitalitynet.org/</a:t>
            </a:r>
            <a:r>
              <a:rPr lang="en-US" sz="1200" b="0" i="0" dirty="0">
                <a:effectLst/>
                <a:latin typeface="Times New Roman" panose="02020603050405020304" pitchFamily="18" charset="0"/>
                <a:cs typeface="Times New Roman" panose="02020603050405020304" pitchFamily="18" charset="0"/>
              </a:rPr>
              <a:t>.</a:t>
            </a:r>
            <a:endParaRPr lang="en-US"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r>
              <a:rPr lang="en-US" sz="1200" b="0" i="0" dirty="0">
                <a:effectLst/>
                <a:latin typeface="Times New Roman" panose="02020603050405020304" pitchFamily="18" charset="0"/>
                <a:cs typeface="Times New Roman" panose="02020603050405020304" pitchFamily="18" charset="0"/>
              </a:rPr>
              <a:t>Marriott International. (2023). </a:t>
            </a:r>
            <a:r>
              <a:rPr lang="en-US" sz="1200" i="1" dirty="0">
                <a:latin typeface="Times New Roman" panose="02020603050405020304" pitchFamily="18" charset="0"/>
                <a:cs typeface="Times New Roman" panose="02020603050405020304" pitchFamily="18" charset="0"/>
              </a:rPr>
              <a:t>The Luxury Collection.</a:t>
            </a:r>
            <a:r>
              <a:rPr lang="en-US" sz="1200" b="0" i="0" dirty="0">
                <a:effectLst/>
                <a:latin typeface="Times New Roman" panose="02020603050405020304" pitchFamily="18" charset="0"/>
                <a:cs typeface="Times New Roman" panose="02020603050405020304" pitchFamily="18" charset="0"/>
              </a:rPr>
              <a:t> [online] Available at: https://www.marriott.co.uk/default.mi. </a:t>
            </a:r>
            <a:r>
              <a:rPr lang="en-US" sz="1200" b="0" i="1" dirty="0">
                <a:effectLst/>
                <a:latin typeface="Times New Roman" panose="02020603050405020304" pitchFamily="18" charset="0"/>
                <a:cs typeface="Times New Roman" panose="02020603050405020304" pitchFamily="18" charset="0"/>
              </a:rPr>
              <a:t>n About Our Luxury Hotels &amp; Resorts</a:t>
            </a:r>
            <a:r>
              <a:rPr lang="en-US" sz="1200" b="0" i="0" dirty="0">
                <a:effectLst/>
                <a:latin typeface="Times New Roman" panose="02020603050405020304" pitchFamily="18" charset="0"/>
                <a:cs typeface="Times New Roman" panose="02020603050405020304" pitchFamily="18" charset="0"/>
              </a:rPr>
              <a:t>. [online] Available at: </a:t>
            </a:r>
            <a:r>
              <a:rPr lang="en-US" sz="1200" b="0" i="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https://the-luxury-collection.marriott.com/about/</a:t>
            </a:r>
            <a:r>
              <a:rPr lang="en-US" sz="1200" b="0" i="0" dirty="0">
                <a:effectLst/>
                <a:latin typeface="Times New Roman" panose="02020603050405020304" pitchFamily="18" charset="0"/>
                <a:cs typeface="Times New Roman" panose="02020603050405020304" pitchFamily="18" charset="0"/>
              </a:rPr>
              <a:t>.</a:t>
            </a:r>
          </a:p>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O'Fallon, M.J. and Rutherford, D.G., 2010. Hotel management and operations, 5th Ed, John Wiley &amp; </a:t>
            </a:r>
            <a:r>
              <a:rPr lang="en-GB" sz="1200" b="0" i="0" u="none" strike="noStrike" baseline="0" dirty="0">
                <a:latin typeface="Times New Roman" panose="02020603050405020304" pitchFamily="18" charset="0"/>
                <a:cs typeface="Times New Roman" panose="02020603050405020304" pitchFamily="18" charset="0"/>
              </a:rPr>
              <a:t>Sons.</a:t>
            </a:r>
          </a:p>
          <a:p>
            <a:pPr algn="just">
              <a:lnSpc>
                <a:spcPct val="150000"/>
              </a:lnSpc>
            </a:pPr>
            <a:r>
              <a:rPr lang="en-GB" sz="1200" dirty="0">
                <a:latin typeface="Times New Roman" panose="02020603050405020304" pitchFamily="18" charset="0"/>
                <a:cs typeface="Times New Roman" panose="02020603050405020304" pitchFamily="18" charset="0"/>
              </a:rPr>
              <a:t>O’Gorman, K. (2010) The Origins of Hospitality and Tourism, Goodfellow, Oxford</a:t>
            </a: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People 1st (2017) The performance &amp; talent management </a:t>
            </a:r>
            <a:r>
              <a:rPr lang="en-GB" sz="1200" b="0" i="0" u="none" strike="noStrike" baseline="0" dirty="0">
                <a:latin typeface="Times New Roman" panose="02020603050405020304" pitchFamily="18" charset="0"/>
                <a:cs typeface="Times New Roman" panose="02020603050405020304" pitchFamily="18" charset="0"/>
              </a:rPr>
              <a:t>revolution, PF, Uxbridge.</a:t>
            </a:r>
          </a:p>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Tesone, V. (2014) Principles of Management for the Hospitality Industry, Butterworth Heineman, Oxford</a:t>
            </a: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r>
              <a:rPr lang="en-US" sz="1200" b="0" i="0" dirty="0">
                <a:effectLst/>
                <a:latin typeface="Times New Roman" panose="02020603050405020304" pitchFamily="18" charset="0"/>
                <a:cs typeface="Times New Roman" panose="02020603050405020304" pitchFamily="18" charset="0"/>
              </a:rPr>
              <a:t>The Luxury Collection. (2020). </a:t>
            </a:r>
            <a:r>
              <a:rPr lang="en-US" sz="1200" b="0" i="1" dirty="0">
                <a:effectLst/>
                <a:latin typeface="Times New Roman" panose="02020603050405020304" pitchFamily="18" charset="0"/>
                <a:cs typeface="Times New Roman" panose="02020603050405020304" pitchFamily="18" charset="0"/>
              </a:rPr>
              <a:t>Discover Luxury Hotels &amp; Resorts | The Luxury Collection</a:t>
            </a:r>
            <a:r>
              <a:rPr lang="en-US" sz="1200" b="0" i="0" dirty="0">
                <a:effectLst/>
                <a:latin typeface="Times New Roman" panose="02020603050405020304" pitchFamily="18" charset="0"/>
                <a:cs typeface="Times New Roman" panose="02020603050405020304" pitchFamily="18" charset="0"/>
              </a:rPr>
              <a:t>. [online] Available at: https://luxurycollection.marriott.com [Accessed 16 May 2023].</a:t>
            </a: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r>
              <a:rPr lang="en-US" sz="1200" b="0" i="0" u="none" strike="noStrike" baseline="0" dirty="0" err="1">
                <a:latin typeface="Times New Roman" panose="02020603050405020304" pitchFamily="18" charset="0"/>
                <a:cs typeface="Times New Roman" panose="02020603050405020304" pitchFamily="18" charset="0"/>
              </a:rPr>
              <a:t>Vallen</a:t>
            </a:r>
            <a:r>
              <a:rPr lang="en-US" sz="1200" b="0" i="0" u="none" strike="noStrike" baseline="0" dirty="0">
                <a:latin typeface="Times New Roman" panose="02020603050405020304" pitchFamily="18" charset="0"/>
                <a:cs typeface="Times New Roman" panose="02020603050405020304" pitchFamily="18" charset="0"/>
              </a:rPr>
              <a:t>, G.K. &amp; </a:t>
            </a:r>
            <a:r>
              <a:rPr lang="en-US" sz="1200" b="0" i="0" u="none" strike="noStrike" baseline="0" dirty="0" err="1">
                <a:latin typeface="Times New Roman" panose="02020603050405020304" pitchFamily="18" charset="0"/>
                <a:cs typeface="Times New Roman" panose="02020603050405020304" pitchFamily="18" charset="0"/>
              </a:rPr>
              <a:t>Vallen</a:t>
            </a:r>
            <a:r>
              <a:rPr lang="en-US" sz="1200" b="0" i="0" u="none" strike="noStrike" baseline="0" dirty="0">
                <a:latin typeface="Times New Roman" panose="02020603050405020304" pitchFamily="18" charset="0"/>
                <a:cs typeface="Times New Roman" panose="02020603050405020304" pitchFamily="18" charset="0"/>
              </a:rPr>
              <a:t>, Jerome J. (2014) Check-in check-out: managing hotel operations Ninth edition.; </a:t>
            </a:r>
            <a:r>
              <a:rPr lang="en-GB" sz="1200" b="0" i="0" u="none" strike="noStrike" baseline="0" dirty="0">
                <a:latin typeface="Times New Roman" panose="02020603050405020304" pitchFamily="18" charset="0"/>
                <a:cs typeface="Times New Roman" panose="02020603050405020304" pitchFamily="18" charset="0"/>
              </a:rPr>
              <a:t>Pearson new international.</a:t>
            </a:r>
          </a:p>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Walker, J. (2013) Introduction to Hospitality Management, </a:t>
            </a:r>
            <a:r>
              <a:rPr lang="en-GB" sz="1200" b="0" i="0" u="none" strike="noStrike" baseline="0" dirty="0">
                <a:latin typeface="Times New Roman" panose="02020603050405020304" pitchFamily="18" charset="0"/>
                <a:cs typeface="Times New Roman" panose="02020603050405020304" pitchFamily="18" charset="0"/>
              </a:rPr>
              <a:t>Pearson, London</a:t>
            </a:r>
          </a:p>
          <a:p>
            <a:pPr algn="just">
              <a:lnSpc>
                <a:spcPct val="150000"/>
              </a:lnSpc>
            </a:pPr>
            <a:r>
              <a:rPr lang="en-US" sz="1200" b="0" i="0" u="none" strike="noStrike" baseline="0" dirty="0">
                <a:latin typeface="Times New Roman" panose="02020603050405020304" pitchFamily="18" charset="0"/>
                <a:cs typeface="Times New Roman" panose="02020603050405020304" pitchFamily="18" charset="0"/>
              </a:rPr>
              <a:t>Wood, R.C., 2015. Hospitality Management: a brief </a:t>
            </a:r>
            <a:r>
              <a:rPr lang="en-GB" sz="1200" b="0" i="0" u="none" strike="noStrike" baseline="0" dirty="0">
                <a:latin typeface="Times New Roman" panose="02020603050405020304" pitchFamily="18" charset="0"/>
                <a:cs typeface="Times New Roman" panose="02020603050405020304" pitchFamily="18" charset="0"/>
              </a:rPr>
              <a:t>introduction, Sage, London</a:t>
            </a: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endParaRPr lang="en-GB" sz="1200" dirty="0">
              <a:latin typeface="Times New Roman" panose="02020603050405020304" pitchFamily="18" charset="0"/>
              <a:cs typeface="Times New Roman" panose="02020603050405020304" pitchFamily="18" charset="0"/>
            </a:endParaRPr>
          </a:p>
          <a:p>
            <a:pPr algn="just">
              <a:lnSpc>
                <a:spcPct val="150000"/>
              </a:lnSpc>
            </a:pPr>
            <a:endParaRPr lang="en-GB" sz="1200" b="0" i="0" u="none" strike="noStrike" baseline="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200" b="0" i="0" u="none" strike="noStrike" baseline="0" dirty="0">
              <a:latin typeface="Times New Roman" panose="02020603050405020304" pitchFamily="18" charset="0"/>
              <a:cs typeface="Times New Roman" panose="02020603050405020304" pitchFamily="18" charset="0"/>
            </a:endParaRPr>
          </a:p>
          <a:p>
            <a:pPr algn="just">
              <a:lnSpc>
                <a:spcPct val="150000"/>
              </a:lnSpc>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2048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627ED-7AE5-3354-F7D9-7E5BD73B4D93}"/>
              </a:ext>
            </a:extLst>
          </p:cNvPr>
          <p:cNvSpPr>
            <a:spLocks noGrp="1"/>
          </p:cNvSpPr>
          <p:nvPr>
            <p:ph type="title"/>
          </p:nvPr>
        </p:nvSpPr>
        <p:spPr>
          <a:xfrm>
            <a:off x="838200" y="365125"/>
            <a:ext cx="10515600" cy="1006475"/>
          </a:xfrm>
        </p:spPr>
        <p:txBody>
          <a:bodyPr>
            <a:normAutofit fontScale="90000"/>
          </a:bodyPr>
          <a:lstStyle/>
          <a:p>
            <a:r>
              <a:rPr lang="en-GB" dirty="0"/>
              <a:t>Notes</a:t>
            </a:r>
            <a:br>
              <a:rPr lang="en-GB" dirty="0"/>
            </a:br>
            <a:endParaRPr lang="en-GB" dirty="0"/>
          </a:p>
        </p:txBody>
      </p:sp>
      <p:sp>
        <p:nvSpPr>
          <p:cNvPr id="3" name="TextBox 2">
            <a:extLst>
              <a:ext uri="{FF2B5EF4-FFF2-40B4-BE49-F238E27FC236}">
                <a16:creationId xmlns:a16="http://schemas.microsoft.com/office/drawing/2014/main" id="{65F2403C-6A37-AA07-CBED-B057A93167CC}"/>
              </a:ext>
            </a:extLst>
          </p:cNvPr>
          <p:cNvSpPr txBox="1"/>
          <p:nvPr/>
        </p:nvSpPr>
        <p:spPr>
          <a:xfrm>
            <a:off x="548640" y="1239519"/>
            <a:ext cx="11358880" cy="5078313"/>
          </a:xfrm>
          <a:prstGeom prst="rect">
            <a:avLst/>
          </a:prstGeom>
          <a:noFill/>
        </p:spPr>
        <p:txBody>
          <a:bodyPr wrap="square" rtlCol="0">
            <a:spAutoFit/>
          </a:bodyPr>
          <a:lstStyle/>
          <a:p>
            <a:r>
              <a:rPr lang="en-GB" dirty="0"/>
              <a:t>Introduction</a:t>
            </a:r>
          </a:p>
          <a:p>
            <a:endParaRPr lang="en-GB" dirty="0"/>
          </a:p>
          <a:p>
            <a:r>
              <a:rPr lang="en-GB" dirty="0"/>
              <a:t>Marriott Internationals Luxury Collection exemplifies the company’s dedication to offering</a:t>
            </a:r>
          </a:p>
          <a:p>
            <a:r>
              <a:rPr lang="en-GB" dirty="0"/>
              <a:t>exceptional experiences to discerning travellers. This distinctive brand, established as a part of</a:t>
            </a:r>
          </a:p>
          <a:p>
            <a:r>
              <a:rPr lang="en-GB" dirty="0"/>
              <a:t>Marriott Internationals extensive portfolio, offers over 100 hotels in over 30 countries,</a:t>
            </a:r>
          </a:p>
          <a:p>
            <a:r>
              <a:rPr lang="en-GB" dirty="0"/>
              <a:t>demonstrating its global reach and appeal to a diverse clientele (Marriott International, 2023; The</a:t>
            </a:r>
          </a:p>
          <a:p>
            <a:r>
              <a:rPr lang="en-GB" dirty="0"/>
              <a:t>Luxury Collection, n.d.).</a:t>
            </a:r>
          </a:p>
          <a:p>
            <a:r>
              <a:rPr lang="en-GB" dirty="0"/>
              <a:t>The Luxury Collection distinguishes itself by curating experiences that are firmly entrenched in</a:t>
            </a:r>
          </a:p>
          <a:p>
            <a:r>
              <a:rPr lang="en-GB" dirty="0"/>
              <a:t>the culture and history of the locales they inhabit. From local artwork and architecture to interior</a:t>
            </a:r>
          </a:p>
          <a:p>
            <a:r>
              <a:rPr lang="en-GB" dirty="0"/>
              <a:t>design and cuisine, every property embodies the essence of its location. The Luxury Collection,</a:t>
            </a:r>
          </a:p>
          <a:p>
            <a:r>
              <a:rPr lang="en-GB" dirty="0"/>
              <a:t>n.d.). This approach not only offers guests a distinct sensory journey, but also an authentic,</a:t>
            </a:r>
          </a:p>
          <a:p>
            <a:r>
              <a:rPr lang="en-GB" dirty="0"/>
              <a:t>immersive cultural experience.</a:t>
            </a:r>
          </a:p>
          <a:p>
            <a:r>
              <a:rPr lang="en-GB" dirty="0"/>
              <a:t>The hotels and resorts that comprise the Luxury Collection are strategically located in a variety</a:t>
            </a:r>
          </a:p>
          <a:p>
            <a:r>
              <a:rPr lang="en-GB" dirty="0"/>
              <a:t>of desirable locales, including teeming cities, tranquil beachfronts, and majestic mountains. The</a:t>
            </a:r>
          </a:p>
          <a:p>
            <a:r>
              <a:rPr lang="en-GB" dirty="0"/>
              <a:t>diverse locations accommodate a broad spectrum of preferences, from urban explorers to nature</a:t>
            </a:r>
          </a:p>
          <a:p>
            <a:r>
              <a:rPr lang="en-GB" dirty="0"/>
              <a:t>enthusiasts. In addition, the extensive history of these properties often functions as a unique</a:t>
            </a:r>
          </a:p>
          <a:p>
            <a:r>
              <a:rPr lang="en-GB" dirty="0"/>
              <a:t>selling point, attracting guests who are interested in both luxury and the allure of a rich past (The</a:t>
            </a:r>
          </a:p>
          <a:p>
            <a:r>
              <a:rPr lang="en-GB" dirty="0"/>
              <a:t>Luxury Collection, n.d.).</a:t>
            </a:r>
          </a:p>
        </p:txBody>
      </p:sp>
    </p:spTree>
    <p:extLst>
      <p:ext uri="{BB962C8B-B14F-4D97-AF65-F5344CB8AC3E}">
        <p14:creationId xmlns:p14="http://schemas.microsoft.com/office/powerpoint/2010/main" val="2933375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8465AC-7333-9F05-2160-453E8E9AFC9C}"/>
              </a:ext>
            </a:extLst>
          </p:cNvPr>
          <p:cNvSpPr txBox="1"/>
          <p:nvPr/>
        </p:nvSpPr>
        <p:spPr>
          <a:xfrm>
            <a:off x="934720" y="721360"/>
            <a:ext cx="10820400" cy="6186309"/>
          </a:xfrm>
          <a:prstGeom prst="rect">
            <a:avLst/>
          </a:prstGeom>
          <a:noFill/>
        </p:spPr>
        <p:txBody>
          <a:bodyPr wrap="square" rtlCol="0">
            <a:spAutoFit/>
          </a:bodyPr>
          <a:lstStyle/>
          <a:p>
            <a:r>
              <a:rPr lang="en-GB" dirty="0"/>
              <a:t>Main consumers of Luxury Collections from Marriott</a:t>
            </a:r>
          </a:p>
          <a:p>
            <a:endParaRPr lang="en-GB" dirty="0"/>
          </a:p>
          <a:p>
            <a:r>
              <a:rPr lang="en-GB" dirty="0"/>
              <a:t>The Luxury Collection by Marriott International has carved out a distinct niche in the luxury</a:t>
            </a:r>
          </a:p>
          <a:p>
            <a:r>
              <a:rPr lang="en-GB" dirty="0"/>
              <a:t>hospitality industry, ministering to a diverse and sophisticated clientele. Its primary consumers</a:t>
            </a:r>
          </a:p>
          <a:p>
            <a:r>
              <a:rPr lang="en-GB" dirty="0"/>
              <a:t>are evidence of the brand&amp;#39;s ability to provide a unique combination of superior service, rich</a:t>
            </a:r>
          </a:p>
          <a:p>
            <a:r>
              <a:rPr lang="en-GB" dirty="0"/>
              <a:t>cultural immersion, and unmatched luxury.</a:t>
            </a:r>
          </a:p>
          <a:p>
            <a:r>
              <a:rPr lang="en-GB" dirty="0"/>
              <a:t>A significant portion of the clientele of the Luxury Collection is affluent individuals. These</a:t>
            </a:r>
          </a:p>
          <a:p>
            <a:r>
              <a:rPr lang="en-GB" dirty="0"/>
              <a:t>individuals are drawn to the finer things in life and seek experiences that are not just a hotel stay.</a:t>
            </a:r>
          </a:p>
          <a:p>
            <a:r>
              <a:rPr lang="en-GB" dirty="0"/>
              <a:t>The collection&amp;#39;s offerings cater to their desires and expectations.</a:t>
            </a:r>
          </a:p>
          <a:p>
            <a:r>
              <a:rPr lang="en-GB" dirty="0"/>
              <a:t>Furthermore, another hotel&amp;#39;s clientele are business executives. These individuals prefer to stay at</a:t>
            </a:r>
          </a:p>
          <a:p>
            <a:r>
              <a:rPr lang="en-GB" dirty="0"/>
              <a:t>the luxury brand&amp;#39;s properties as they provide them with the ideal environment to work and relax.</a:t>
            </a:r>
          </a:p>
          <a:p>
            <a:endParaRPr lang="en-GB" dirty="0"/>
          </a:p>
          <a:p>
            <a:r>
              <a:rPr lang="en-GB" dirty="0"/>
              <a:t>The locations of the hotels in major cities and the modern business facilities they have available</a:t>
            </a:r>
          </a:p>
          <a:p>
            <a:r>
              <a:rPr lang="en-GB" dirty="0"/>
              <a:t>make them an ideal choice for both leisure and work.</a:t>
            </a:r>
          </a:p>
          <a:p>
            <a:r>
              <a:rPr lang="en-GB" dirty="0"/>
              <a:t>Moreover, many high-profile individuals and celebrities choose the Luxury Collection. Its</a:t>
            </a:r>
          </a:p>
          <a:p>
            <a:r>
              <a:rPr lang="en-GB" dirty="0"/>
              <a:t>commitment to privacy and the quality of its products makes it an ideal choice for people who</a:t>
            </a:r>
          </a:p>
          <a:p>
            <a:r>
              <a:rPr lang="en-GB" dirty="0"/>
              <a:t>are in the public eye.</a:t>
            </a:r>
          </a:p>
          <a:p>
            <a:r>
              <a:rPr lang="en-GB" dirty="0"/>
              <a:t>Also, the Luxury Collection caters to leisure travellers who seek a break from their busy lives.</a:t>
            </a:r>
          </a:p>
          <a:p>
            <a:r>
              <a:rPr lang="en-GB" dirty="0"/>
              <a:t>These individuals prefer to unwind at the brand&amp;#39;s mountain retreats or tranquil beachfront</a:t>
            </a:r>
          </a:p>
          <a:p>
            <a:r>
              <a:rPr lang="en-GB" dirty="0"/>
              <a:t>locations.</a:t>
            </a:r>
          </a:p>
          <a:p>
            <a:r>
              <a:rPr lang="en-GB" dirty="0"/>
              <a:t>Similarly, the company facilities attract also event planners and individuals who are passionate</a:t>
            </a:r>
          </a:p>
          <a:p>
            <a:r>
              <a:rPr lang="en-GB" dirty="0"/>
              <a:t>about history and culture.</a:t>
            </a:r>
          </a:p>
        </p:txBody>
      </p:sp>
    </p:spTree>
    <p:extLst>
      <p:ext uri="{BB962C8B-B14F-4D97-AF65-F5344CB8AC3E}">
        <p14:creationId xmlns:p14="http://schemas.microsoft.com/office/powerpoint/2010/main" val="2503830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44A148-A010-CFC8-D1CA-E712115B0BE7}"/>
              </a:ext>
            </a:extLst>
          </p:cNvPr>
          <p:cNvSpPr txBox="1"/>
          <p:nvPr/>
        </p:nvSpPr>
        <p:spPr>
          <a:xfrm>
            <a:off x="345440" y="117693"/>
            <a:ext cx="11277600" cy="6740307"/>
          </a:xfrm>
          <a:prstGeom prst="rect">
            <a:avLst/>
          </a:prstGeom>
          <a:noFill/>
        </p:spPr>
        <p:txBody>
          <a:bodyPr wrap="square" rtlCol="0">
            <a:spAutoFit/>
          </a:bodyPr>
          <a:lstStyle/>
          <a:p>
            <a:r>
              <a:rPr lang="en-GB" b="1" dirty="0"/>
              <a:t>Nature, extent, and function of the guest services</a:t>
            </a:r>
          </a:p>
          <a:p>
            <a:r>
              <a:rPr lang="en-GB" dirty="0"/>
              <a:t>The guest services division plays a vital role in hospitality, as it oversees the delivery of</a:t>
            </a:r>
          </a:p>
          <a:p>
            <a:r>
              <a:rPr lang="en-GB" dirty="0"/>
              <a:t>unparalleled assistance that goes beyond the expectations of travellers. These include handling</a:t>
            </a:r>
          </a:p>
          <a:p>
            <a:r>
              <a:rPr lang="en-GB" dirty="0"/>
              <a:t>the logistics of coordinating transportation and providing local information. In luxury</a:t>
            </a:r>
          </a:p>
          <a:p>
            <a:r>
              <a:rPr lang="en-GB" dirty="0"/>
              <a:t>establishments, this division is further enhanced to offer a superior level of service</a:t>
            </a:r>
          </a:p>
          <a:p>
            <a:r>
              <a:rPr lang="en-GB" dirty="0"/>
              <a:t>(Hospitality.net).</a:t>
            </a:r>
          </a:p>
          <a:p>
            <a:r>
              <a:rPr lang="en-GB" dirty="0"/>
              <a:t>Brands such as the Luxury Collection have considerably raised the bar for guest services within</a:t>
            </a:r>
          </a:p>
          <a:p>
            <a:r>
              <a:rPr lang="en-GB" dirty="0"/>
              <a:t>the luxury hospitality industry. Their personalised approach and in-depth understanding of the</a:t>
            </a:r>
          </a:p>
          <a:p>
            <a:r>
              <a:rPr lang="en-GB" dirty="0"/>
              <a:t>requirements of discerning travellers enable them to provide guests with an unforgettable</a:t>
            </a:r>
          </a:p>
          <a:p>
            <a:r>
              <a:rPr lang="en-GB" dirty="0"/>
              <a:t>experience. Private check-in and check-out services are provided to ensure a hassle-free stay,</a:t>
            </a:r>
          </a:p>
          <a:p>
            <a:r>
              <a:rPr lang="en-GB" dirty="0"/>
              <a:t>removing any potential tension or inconvenient. Their concierge services are available around-</a:t>
            </a:r>
          </a:p>
          <a:p>
            <a:r>
              <a:rPr lang="en-GB" dirty="0"/>
              <a:t>the-clock to accommodate a variety of visitor requests, such as restaurant reservations and event</a:t>
            </a:r>
          </a:p>
          <a:p>
            <a:r>
              <a:rPr lang="en-GB" dirty="0"/>
              <a:t>ticket purchases. The 24-hour room service ensures that guests&amp;#39; requirements are met at all times,</a:t>
            </a:r>
          </a:p>
          <a:p>
            <a:r>
              <a:rPr lang="en-GB" dirty="0"/>
              <a:t>and meticulous housekeeping keeps their accommodations in pristine condition (The Luxury</a:t>
            </a:r>
          </a:p>
          <a:p>
            <a:r>
              <a:rPr lang="en-GB" dirty="0"/>
              <a:t>Collection, 2020).</a:t>
            </a:r>
          </a:p>
          <a:p>
            <a:r>
              <a:rPr lang="en-GB" dirty="0"/>
              <a:t>In addition, the Luxury Collection provides its guests with curated local excursions. In</a:t>
            </a:r>
          </a:p>
          <a:p>
            <a:r>
              <a:rPr lang="en-GB" dirty="0"/>
              <a:t>accordance with the brand&amp;#39;s commitment to providing enriching, genuine experiences, these</a:t>
            </a:r>
          </a:p>
          <a:p>
            <a:r>
              <a:rPr lang="en-GB" dirty="0"/>
              <a:t>excursions are designed to immerse participants in the local culture and history.</a:t>
            </a:r>
          </a:p>
          <a:p>
            <a:r>
              <a:rPr lang="en-GB" dirty="0"/>
              <a:t>Prestige brands, such as the Luxury Collection, endeavour to infuse local flavour into their guest</a:t>
            </a:r>
          </a:p>
          <a:p>
            <a:r>
              <a:rPr lang="en-GB" dirty="0"/>
              <a:t>services. Expert chefs produce regionally inspired dishes with the freshest local ingredients. This</a:t>
            </a:r>
          </a:p>
          <a:p>
            <a:r>
              <a:rPr lang="en-GB" dirty="0"/>
              <a:t>enables guests to embark on a culinary voyage that reflects the region&amp;#39;s distinctive flavours and</a:t>
            </a:r>
          </a:p>
          <a:p>
            <a:r>
              <a:rPr lang="en-GB" dirty="0"/>
              <a:t>traditions. Similarly, local artwork and design elements are woven into the properties&amp;#39; fabric,</a:t>
            </a:r>
          </a:p>
          <a:p>
            <a:r>
              <a:rPr lang="en-GB" dirty="0"/>
              <a:t>allowing visitors to appreciate the local culture and history in a very intimate and personal</a:t>
            </a:r>
          </a:p>
          <a:p>
            <a:r>
              <a:rPr lang="en-GB" dirty="0"/>
              <a:t>manner (The Luxury Collection, 2020).</a:t>
            </a:r>
          </a:p>
        </p:txBody>
      </p:sp>
    </p:spTree>
    <p:extLst>
      <p:ext uri="{BB962C8B-B14F-4D97-AF65-F5344CB8AC3E}">
        <p14:creationId xmlns:p14="http://schemas.microsoft.com/office/powerpoint/2010/main" val="1582460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07B616-D8FB-8A82-B32C-48AE6DDD0214}"/>
              </a:ext>
            </a:extLst>
          </p:cNvPr>
          <p:cNvSpPr txBox="1"/>
          <p:nvPr/>
        </p:nvSpPr>
        <p:spPr>
          <a:xfrm>
            <a:off x="111760" y="0"/>
            <a:ext cx="11694160" cy="7294305"/>
          </a:xfrm>
          <a:prstGeom prst="rect">
            <a:avLst/>
          </a:prstGeom>
          <a:noFill/>
        </p:spPr>
        <p:txBody>
          <a:bodyPr wrap="square" rtlCol="0">
            <a:spAutoFit/>
          </a:bodyPr>
          <a:lstStyle/>
          <a:p>
            <a:r>
              <a:rPr lang="en-GB" b="1" dirty="0"/>
              <a:t>The function and purpose of the hospitality facilities</a:t>
            </a:r>
          </a:p>
          <a:p>
            <a:r>
              <a:rPr lang="en-GB" dirty="0"/>
              <a:t>Multiple functions designed to provide guests with comfort, convenience, and a pleasant stay are</a:t>
            </a:r>
          </a:p>
          <a:p>
            <a:r>
              <a:rPr lang="en-GB" dirty="0"/>
              <a:t>performed by hospitality facilities, which play an integral role in the overall guest experience.</a:t>
            </a:r>
          </a:p>
          <a:p>
            <a:r>
              <a:rPr lang="en-GB" dirty="0"/>
              <a:t>The design and function of these facilities are meticulously conceived to meet a variety of</a:t>
            </a:r>
          </a:p>
          <a:p>
            <a:r>
              <a:rPr lang="en-GB" dirty="0"/>
              <a:t>requirements, including lodging, dining, event hosting, and service provision (Wood, 2015).</a:t>
            </a:r>
          </a:p>
          <a:p>
            <a:r>
              <a:rPr lang="en-GB" dirty="0"/>
              <a:t>At the heart of these establishments is the provision of lodging - a comfortable, secure, and</a:t>
            </a:r>
          </a:p>
          <a:p>
            <a:r>
              <a:rPr lang="en-GB" dirty="0"/>
              <a:t>hospitable space for visitors to rest or work. This goes beyond simply supplying a place to sleep.</a:t>
            </a:r>
          </a:p>
          <a:p>
            <a:r>
              <a:rPr lang="en-GB" dirty="0"/>
              <a:t>Modern hospitality facilities, especially in the luxury segment, endeavour to create a home-</a:t>
            </a:r>
          </a:p>
          <a:p>
            <a:r>
              <a:rPr lang="en-GB" dirty="0"/>
              <a:t>away-from-home atmosphere by providing amenities such as high-speed internet, luxurious</a:t>
            </a:r>
          </a:p>
          <a:p>
            <a:r>
              <a:rPr lang="en-GB" dirty="0"/>
              <a:t>bedding, and well-appointed bathrooms for the comfort and convenience of their guests.</a:t>
            </a:r>
          </a:p>
          <a:p>
            <a:r>
              <a:rPr lang="en-GB" dirty="0"/>
              <a:t>Food and beverage services are another essential aspect of hospitality establishments. On-site</a:t>
            </a:r>
          </a:p>
          <a:p>
            <a:r>
              <a:rPr lang="en-GB" dirty="0"/>
              <a:t>restaurants provide guests with the convenience of dining without leaving the hotel, and their</a:t>
            </a:r>
          </a:p>
          <a:p>
            <a:r>
              <a:rPr lang="en-GB" dirty="0"/>
              <a:t>menus frequently feature local and international cuisine. Guests can enjoy their meals in the</a:t>
            </a:r>
          </a:p>
          <a:p>
            <a:r>
              <a:rPr lang="en-GB" dirty="0"/>
              <a:t>luxury of their rooms thanks to the additional level of convenience provided by room service. In</a:t>
            </a:r>
          </a:p>
          <a:p>
            <a:r>
              <a:rPr lang="en-GB" dirty="0"/>
              <a:t>addition, these facilities frequently provide banquet services and catering for special events, such</a:t>
            </a:r>
          </a:p>
          <a:p>
            <a:r>
              <a:rPr lang="en-GB" dirty="0"/>
              <a:t>as nuptials and business meetings (</a:t>
            </a:r>
            <a:r>
              <a:rPr lang="en-GB" dirty="0" err="1"/>
              <a:t>Tesone</a:t>
            </a:r>
            <a:r>
              <a:rPr lang="en-GB" dirty="0"/>
              <a:t>, 2014).</a:t>
            </a:r>
          </a:p>
          <a:p>
            <a:r>
              <a:rPr lang="en-GB" dirty="0"/>
              <a:t>Additionally, hospitality facilities are designed to accommodate a variety of functions. Elegant</a:t>
            </a:r>
          </a:p>
          <a:p>
            <a:r>
              <a:rPr lang="en-GB" dirty="0"/>
              <a:t>ballrooms and open areas can be transformed into venues for nuptials, anniversaries, and other</a:t>
            </a:r>
          </a:p>
          <a:p>
            <a:r>
              <a:rPr lang="en-GB" dirty="0"/>
              <a:t>special occasions. This versatility enhances the guest experience and positions the facility as a</a:t>
            </a:r>
          </a:p>
          <a:p>
            <a:r>
              <a:rPr lang="en-GB" dirty="0"/>
              <a:t>one-stop shop for a variety of requirements (O&amp;#39;Fallon &amp;amp; Rutherford, 2010).</a:t>
            </a:r>
          </a:p>
          <a:p>
            <a:r>
              <a:rPr lang="en-GB" dirty="0"/>
              <a:t>The services provided by hospitality facilities are crucial to exceeding guests expectations and</a:t>
            </a:r>
          </a:p>
          <a:p>
            <a:r>
              <a:rPr lang="en-GB" dirty="0"/>
              <a:t>fulfilling their needs. This includes concierge services, which offer visitors local information,</a:t>
            </a:r>
          </a:p>
          <a:p>
            <a:r>
              <a:rPr lang="en-GB" dirty="0"/>
              <a:t>make reservations, and arrange transportation. Maintenance services ensure that all facilities and</a:t>
            </a:r>
          </a:p>
          <a:p>
            <a:r>
              <a:rPr lang="en-GB" dirty="0"/>
              <a:t>amenities are in pristine condition, which contributes to the overall guest contentment (</a:t>
            </a:r>
            <a:r>
              <a:rPr lang="en-GB" dirty="0" err="1"/>
              <a:t>Heppell</a:t>
            </a:r>
            <a:r>
              <a:rPr lang="en-GB" dirty="0"/>
              <a:t>,</a:t>
            </a:r>
          </a:p>
          <a:p>
            <a:r>
              <a:rPr lang="en-GB" dirty="0"/>
              <a:t>2015).</a:t>
            </a:r>
          </a:p>
        </p:txBody>
      </p:sp>
    </p:spTree>
    <p:extLst>
      <p:ext uri="{BB962C8B-B14F-4D97-AF65-F5344CB8AC3E}">
        <p14:creationId xmlns:p14="http://schemas.microsoft.com/office/powerpoint/2010/main" val="2573386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51A47D-4F15-445C-28E8-83108D8D265F}"/>
              </a:ext>
            </a:extLst>
          </p:cNvPr>
          <p:cNvSpPr txBox="1"/>
          <p:nvPr/>
        </p:nvSpPr>
        <p:spPr>
          <a:xfrm>
            <a:off x="213360" y="264160"/>
            <a:ext cx="9876999" cy="4247317"/>
          </a:xfrm>
          <a:prstGeom prst="rect">
            <a:avLst/>
          </a:prstGeom>
          <a:noFill/>
        </p:spPr>
        <p:txBody>
          <a:bodyPr wrap="none" rtlCol="0">
            <a:spAutoFit/>
          </a:bodyPr>
          <a:lstStyle/>
          <a:p>
            <a:r>
              <a:rPr lang="en-GB" b="1" dirty="0"/>
              <a:t>The Importance of Hospitality</a:t>
            </a:r>
          </a:p>
          <a:p>
            <a:r>
              <a:rPr lang="en-GB" dirty="0"/>
              <a:t>As a significant contributor to local, national, and international economies, the hospitality</a:t>
            </a:r>
          </a:p>
          <a:p>
            <a:r>
              <a:rPr lang="en-GB" dirty="0"/>
              <a:t>industry plays a crucial role not only in economic growth but also in social and cultural</a:t>
            </a:r>
          </a:p>
          <a:p>
            <a:r>
              <a:rPr lang="en-GB" dirty="0"/>
              <a:t>development (People 1st, 2017).</a:t>
            </a:r>
          </a:p>
          <a:p>
            <a:r>
              <a:rPr lang="en-GB" dirty="0"/>
              <a:t>This industry generates tens of thousands of jobs in diverse sectors, including lodging, food and</a:t>
            </a:r>
          </a:p>
          <a:p>
            <a:r>
              <a:rPr lang="en-GB" dirty="0"/>
              <a:t>beverage, and event management, thereby nurturing economic stability (Wood, 2015).</a:t>
            </a:r>
          </a:p>
          <a:p>
            <a:endParaRPr lang="en-GB" dirty="0"/>
          </a:p>
          <a:p>
            <a:r>
              <a:rPr lang="en-GB" dirty="0"/>
              <a:t>The hospitality industry is an essential component of tourism, demonstrating the distinct cultural</a:t>
            </a:r>
          </a:p>
          <a:p>
            <a:r>
              <a:rPr lang="en-GB" dirty="0"/>
              <a:t>heritage, history, and natural grandeur of a location to tourists from around the world (O&amp;#39;Gorman,</a:t>
            </a:r>
          </a:p>
          <a:p>
            <a:r>
              <a:rPr lang="en-GB" dirty="0"/>
              <a:t>2010).</a:t>
            </a:r>
          </a:p>
          <a:p>
            <a:r>
              <a:rPr lang="en-GB" dirty="0"/>
              <a:t>It allows travellers to experience local customs and traditions, thereby expanding their horizons</a:t>
            </a:r>
          </a:p>
          <a:p>
            <a:r>
              <a:rPr lang="en-GB" dirty="0"/>
              <a:t>and cultivating mutual understanding. The hospitality industry promotes global unity and cultural</a:t>
            </a:r>
          </a:p>
          <a:p>
            <a:r>
              <a:rPr lang="en-GB" dirty="0"/>
              <a:t>appreciation through this exchange (</a:t>
            </a:r>
            <a:r>
              <a:rPr lang="en-GB" dirty="0" err="1"/>
              <a:t>Swarbrooke</a:t>
            </a:r>
            <a:r>
              <a:rPr lang="en-GB" dirty="0"/>
              <a:t> &amp;amp; Horne, 2011).</a:t>
            </a:r>
          </a:p>
          <a:p>
            <a:r>
              <a:rPr lang="en-GB" dirty="0"/>
              <a:t>The hospitality industry contributes considerably to economic growth, cultural preservation, and</a:t>
            </a:r>
          </a:p>
          <a:p>
            <a:r>
              <a:rPr lang="en-GB" dirty="0"/>
              <a:t>social interaction; it is a multidimensional industry.</a:t>
            </a:r>
          </a:p>
        </p:txBody>
      </p:sp>
    </p:spTree>
    <p:extLst>
      <p:ext uri="{BB962C8B-B14F-4D97-AF65-F5344CB8AC3E}">
        <p14:creationId xmlns:p14="http://schemas.microsoft.com/office/powerpoint/2010/main" val="3408921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4BCFCD-DDBF-93E4-457D-167A808F1AA2}"/>
              </a:ext>
            </a:extLst>
          </p:cNvPr>
          <p:cNvSpPr txBox="1"/>
          <p:nvPr/>
        </p:nvSpPr>
        <p:spPr>
          <a:xfrm>
            <a:off x="599440" y="477520"/>
            <a:ext cx="9511963" cy="5078313"/>
          </a:xfrm>
          <a:prstGeom prst="rect">
            <a:avLst/>
          </a:prstGeom>
          <a:noFill/>
        </p:spPr>
        <p:txBody>
          <a:bodyPr wrap="none" rtlCol="0">
            <a:spAutoFit/>
          </a:bodyPr>
          <a:lstStyle/>
          <a:p>
            <a:r>
              <a:rPr lang="en-GB" b="1" dirty="0"/>
              <a:t>How to exceed visitor expectations</a:t>
            </a:r>
          </a:p>
          <a:p>
            <a:endParaRPr lang="en-GB" b="1" dirty="0"/>
          </a:p>
          <a:p>
            <a:r>
              <a:rPr lang="en-GB" dirty="0"/>
              <a:t>Understanding the expectations of visitors is the first step in exceeding them. This requires</a:t>
            </a:r>
          </a:p>
          <a:p>
            <a:r>
              <a:rPr lang="en-GB" dirty="0"/>
              <a:t>attentive listening, keen observation, and compassion from the hospitality personnel (Walker,</a:t>
            </a:r>
          </a:p>
          <a:p>
            <a:r>
              <a:rPr lang="en-GB" dirty="0"/>
              <a:t>2013).</a:t>
            </a:r>
          </a:p>
          <a:p>
            <a:r>
              <a:rPr lang="en-GB" dirty="0"/>
              <a:t>Personalization is a potent instrument for enhancing the visitor experience. Remembering a</a:t>
            </a:r>
          </a:p>
          <a:p>
            <a:r>
              <a:rPr lang="en-GB" dirty="0"/>
              <a:t>guests preferences, customising their stay, and going above and beyond to meet their specific</a:t>
            </a:r>
          </a:p>
          <a:p>
            <a:r>
              <a:rPr lang="en-GB" dirty="0"/>
              <a:t>needs can significantly improve their perception of the service (</a:t>
            </a:r>
            <a:r>
              <a:rPr lang="en-GB" dirty="0" err="1"/>
              <a:t>Heppell</a:t>
            </a:r>
            <a:r>
              <a:rPr lang="en-GB" dirty="0"/>
              <a:t>, 2015).</a:t>
            </a:r>
          </a:p>
          <a:p>
            <a:r>
              <a:rPr lang="en-GB" dirty="0"/>
              <a:t>Providing clients with distinctive, memorable experiences is another way to exceed their</a:t>
            </a:r>
          </a:p>
          <a:p>
            <a:r>
              <a:rPr lang="en-GB" dirty="0"/>
              <a:t>expectations (O’Fallon &amp; Rutherford, 2010).</a:t>
            </a:r>
          </a:p>
          <a:p>
            <a:r>
              <a:rPr lang="en-GB" dirty="0"/>
              <a:t>This can be accomplished by providing guests with one-of-a-kind local experiences that convey</a:t>
            </a:r>
          </a:p>
          <a:p>
            <a:r>
              <a:rPr lang="en-GB" dirty="0"/>
              <a:t>a sense of place and culture, organising special events that appeal to the guests interests, or</a:t>
            </a:r>
          </a:p>
          <a:p>
            <a:r>
              <a:rPr lang="en-GB" dirty="0"/>
              <a:t>surprising guests with unanticipated acts of hospitality.</a:t>
            </a:r>
          </a:p>
          <a:p>
            <a:r>
              <a:rPr lang="en-GB" dirty="0"/>
              <a:t>Consistency in service delivery is essential for exceeding guests expectations. If fundamental</a:t>
            </a:r>
          </a:p>
          <a:p>
            <a:r>
              <a:rPr lang="en-GB" dirty="0"/>
              <a:t>services are not delivered consistently and to a high standard, it can have a negative effect on the</a:t>
            </a:r>
          </a:p>
          <a:p>
            <a:r>
              <a:rPr lang="en-GB" dirty="0"/>
              <a:t>passenger experience, regardless of the level of personalization or uniqueness of the experiences</a:t>
            </a:r>
          </a:p>
          <a:p>
            <a:r>
              <a:rPr lang="en-GB" dirty="0"/>
              <a:t>provided. In order to exceed guest expectations, it is essential to consistently uphold high service</a:t>
            </a:r>
          </a:p>
          <a:p>
            <a:r>
              <a:rPr lang="en-GB" dirty="0"/>
              <a:t>standards across all visitor journey touchpoints.</a:t>
            </a:r>
          </a:p>
        </p:txBody>
      </p:sp>
    </p:spTree>
    <p:extLst>
      <p:ext uri="{BB962C8B-B14F-4D97-AF65-F5344CB8AC3E}">
        <p14:creationId xmlns:p14="http://schemas.microsoft.com/office/powerpoint/2010/main" val="3119568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6E4113-4D4E-E3AC-A962-0E49FF9D78AD}"/>
              </a:ext>
            </a:extLst>
          </p:cNvPr>
          <p:cNvSpPr txBox="1"/>
          <p:nvPr/>
        </p:nvSpPr>
        <p:spPr>
          <a:xfrm>
            <a:off x="711200" y="426720"/>
            <a:ext cx="9505423" cy="4801314"/>
          </a:xfrm>
          <a:prstGeom prst="rect">
            <a:avLst/>
          </a:prstGeom>
          <a:noFill/>
        </p:spPr>
        <p:txBody>
          <a:bodyPr wrap="none" rtlCol="0">
            <a:spAutoFit/>
          </a:bodyPr>
          <a:lstStyle/>
          <a:p>
            <a:r>
              <a:rPr lang="en-GB" b="1" dirty="0"/>
              <a:t>Conclusion</a:t>
            </a:r>
          </a:p>
          <a:p>
            <a:endParaRPr lang="en-GB" dirty="0"/>
          </a:p>
          <a:p>
            <a:r>
              <a:rPr lang="en-GB" dirty="0"/>
              <a:t>Marriott’s Luxury Collection in the United Kingdom exemplifies the brands dedication to</a:t>
            </a:r>
          </a:p>
          <a:p>
            <a:r>
              <a:rPr lang="en-GB" dirty="0"/>
              <a:t>providing unmatched luxury and individualised service.</a:t>
            </a:r>
          </a:p>
          <a:p>
            <a:endParaRPr lang="en-GB" dirty="0"/>
          </a:p>
          <a:p>
            <a:r>
              <a:rPr lang="en-GB" dirty="0"/>
              <a:t>These properties, located in some of the most desirable areas of the country, are each a symbol of</a:t>
            </a:r>
          </a:p>
          <a:p>
            <a:r>
              <a:rPr lang="en-GB" dirty="0"/>
              <a:t>excellence and sophistication, offering far more than a simple place to rest ones head.</a:t>
            </a:r>
          </a:p>
          <a:p>
            <a:r>
              <a:rPr lang="en-GB" dirty="0"/>
              <a:t>Each property in the Luxury Collection provides a distinct insight into the regions past, as it is</a:t>
            </a:r>
          </a:p>
          <a:p>
            <a:r>
              <a:rPr lang="en-GB" dirty="0"/>
              <a:t>steeped in local history and culture. The properties are frequently located in historically</a:t>
            </a:r>
          </a:p>
          <a:p>
            <a:r>
              <a:rPr lang="en-GB" dirty="0"/>
              <a:t>significant structures or culturally significant areas, allowing visitors to feel profoundly</a:t>
            </a:r>
          </a:p>
          <a:p>
            <a:r>
              <a:rPr lang="en-GB" dirty="0"/>
              <a:t>connected to the locale.</a:t>
            </a:r>
          </a:p>
          <a:p>
            <a:r>
              <a:rPr lang="en-GB" dirty="0"/>
              <a:t>This immersion in local culture is enhanced by design elements that capture the essence of the</a:t>
            </a:r>
          </a:p>
          <a:p>
            <a:r>
              <a:rPr lang="en-GB" dirty="0"/>
              <a:t>region, such as regionally-inspired artwork and architectural details, as well as interior décor that</a:t>
            </a:r>
          </a:p>
          <a:p>
            <a:r>
              <a:rPr lang="en-GB" dirty="0"/>
              <a:t>reflects traditional craftsmanship.</a:t>
            </a:r>
          </a:p>
          <a:p>
            <a:r>
              <a:rPr lang="en-GB" dirty="0"/>
              <a:t>Marriott’s Luxury Collection in the United Kingdom reflects the brands commitment to</a:t>
            </a:r>
          </a:p>
          <a:p>
            <a:r>
              <a:rPr lang="en-GB" dirty="0"/>
              <a:t>redefining hospitality. Each hotel in the Luxury Collection is a destination that invites its visitors</a:t>
            </a:r>
          </a:p>
          <a:p>
            <a:r>
              <a:rPr lang="en-GB" dirty="0"/>
              <a:t>to explore, discover, and indulge.</a:t>
            </a:r>
          </a:p>
        </p:txBody>
      </p:sp>
    </p:spTree>
    <p:extLst>
      <p:ext uri="{BB962C8B-B14F-4D97-AF65-F5344CB8AC3E}">
        <p14:creationId xmlns:p14="http://schemas.microsoft.com/office/powerpoint/2010/main" val="36933868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3137</Words>
  <Application>Microsoft Office PowerPoint</Application>
  <PresentationFormat>Widescreen</PresentationFormat>
  <Paragraphs>235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Office Theme</vt:lpstr>
      <vt:lpstr>Luxury Collections from Marriott</vt:lpstr>
      <vt:lpstr>Contents</vt:lpstr>
      <vt:lpstr>Introduction </vt:lpstr>
      <vt:lpstr>Main consumers of Luxury Collections from Marriott </vt:lpstr>
      <vt:lpstr>         Nature, extent, and function of the guest services </vt:lpstr>
      <vt:lpstr>        The function and purpose of the hospitality facilities </vt:lpstr>
      <vt:lpstr>The Importance of Hospitality </vt:lpstr>
      <vt:lpstr>                  How to exceed visitor expectations </vt:lpstr>
      <vt:lpstr>            Conclusion</vt:lpstr>
      <vt:lpstr>References </vt:lpstr>
      <vt:lpstr>Notes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Luxury collections from Marriott</dc:title>
  <cp:lastModifiedBy>Georgiana-Gabriela Samuila (2212951)</cp:lastModifiedBy>
  <cp:revision>5</cp:revision>
  <dcterms:created xsi:type="dcterms:W3CDTF">2023-05-16T23:07:09Z</dcterms:created>
  <dcterms:modified xsi:type="dcterms:W3CDTF">2023-05-26T13:53:12Z</dcterms:modified>
</cp:coreProperties>
</file>