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2.xml" ContentType="application/vnd.openxmlformats-officedocument.presentationml.tags+xml"/>
  <Override PartName="/ppt/notesSlides/notesSlide10.xml" ContentType="application/vnd.openxmlformats-officedocument.presentationml.notesSlide+xml"/>
  <Override PartName="/ppt/tags/tag3.xml" ContentType="application/vnd.openxmlformats-officedocument.presentationml.tags+xml"/>
  <Override PartName="/ppt/notesSlides/notesSlide11.xml" ContentType="application/vnd.openxmlformats-officedocument.presentationml.notesSlide+xml"/>
  <Override PartName="/ppt/tags/tag4.xml" ContentType="application/vnd.openxmlformats-officedocument.presentationml.tags+xml"/>
  <Override PartName="/ppt/notesSlides/notesSlide12.xml" ContentType="application/vnd.openxmlformats-officedocument.presentationml.notesSlide+xml"/>
  <Override PartName="/ppt/tags/tag5.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6.xml" ContentType="application/vnd.openxmlformats-officedocument.presentationml.tags+xml"/>
  <Override PartName="/ppt/notesSlides/notesSlide19.xml" ContentType="application/vnd.openxmlformats-officedocument.presentationml.notesSlide+xml"/>
  <Override PartName="/ppt/tags/tag7.xml" ContentType="application/vnd.openxmlformats-officedocument.presentationml.tags+xml"/>
  <Override PartName="/ppt/notesSlides/notesSlide20.xml" ContentType="application/vnd.openxmlformats-officedocument.presentationml.notesSlide+xml"/>
  <Override PartName="/ppt/tags/tag8.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9.xml" ContentType="application/vnd.openxmlformats-officedocument.presentationml.tags+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28"/>
  </p:notesMasterIdLst>
  <p:sldIdLst>
    <p:sldId id="256" r:id="rId2"/>
    <p:sldId id="278" r:id="rId3"/>
    <p:sldId id="280" r:id="rId4"/>
    <p:sldId id="279" r:id="rId5"/>
    <p:sldId id="257" r:id="rId6"/>
    <p:sldId id="258" r:id="rId7"/>
    <p:sldId id="259" r:id="rId8"/>
    <p:sldId id="260" r:id="rId9"/>
    <p:sldId id="261" r:id="rId10"/>
    <p:sldId id="263" r:id="rId11"/>
    <p:sldId id="264" r:id="rId12"/>
    <p:sldId id="265" r:id="rId13"/>
    <p:sldId id="266" r:id="rId14"/>
    <p:sldId id="267" r:id="rId15"/>
    <p:sldId id="268" r:id="rId16"/>
    <p:sldId id="269" r:id="rId17"/>
    <p:sldId id="270" r:id="rId18"/>
    <p:sldId id="271" r:id="rId19"/>
    <p:sldId id="272" r:id="rId20"/>
    <p:sldId id="282" r:id="rId21"/>
    <p:sldId id="273" r:id="rId22"/>
    <p:sldId id="275" r:id="rId23"/>
    <p:sldId id="276" r:id="rId24"/>
    <p:sldId id="277" r:id="rId25"/>
    <p:sldId id="274" r:id="rId26"/>
    <p:sldId id="281"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68593" autoAdjust="0"/>
  </p:normalViewPr>
  <p:slideViewPr>
    <p:cSldViewPr snapToGrid="0">
      <p:cViewPr varScale="1">
        <p:scale>
          <a:sx n="59" d="100"/>
          <a:sy n="59" d="100"/>
        </p:scale>
        <p:origin x="161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55250E0-B9A1-4ABD-AFAA-F060FD1BB585}" type="datetimeFigureOut">
              <a:rPr lang="en-GB" smtClean="0"/>
              <a:t>16/03/2021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3E565BE-530D-4C29-8463-1C1CB80D20B9}" type="slidenum">
              <a:rPr lang="en-GB" smtClean="0"/>
              <a:t>‹#›</a:t>
            </a:fld>
            <a:endParaRPr lang="en-GB"/>
          </a:p>
        </p:txBody>
      </p:sp>
    </p:spTree>
    <p:extLst>
      <p:ext uri="{BB962C8B-B14F-4D97-AF65-F5344CB8AC3E}">
        <p14:creationId xmlns:p14="http://schemas.microsoft.com/office/powerpoint/2010/main" val="3716155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a:t>
            </a:fld>
            <a:endParaRPr lang="en-GB"/>
          </a:p>
        </p:txBody>
      </p:sp>
    </p:spTree>
    <p:extLst>
      <p:ext uri="{BB962C8B-B14F-4D97-AF65-F5344CB8AC3E}">
        <p14:creationId xmlns:p14="http://schemas.microsoft.com/office/powerpoint/2010/main" val="326692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E565BE-530D-4C29-8463-1C1CB80D20B9}" type="slidenum">
              <a:rPr lang="en-GB" smtClean="0"/>
              <a:t>2</a:t>
            </a:fld>
            <a:endParaRPr lang="en-GB"/>
          </a:p>
        </p:txBody>
      </p:sp>
    </p:spTree>
    <p:extLst>
      <p:ext uri="{BB962C8B-B14F-4D97-AF65-F5344CB8AC3E}">
        <p14:creationId xmlns:p14="http://schemas.microsoft.com/office/powerpoint/2010/main" val="2810160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E565BE-530D-4C29-8463-1C1CB80D20B9}" type="slidenum">
              <a:rPr lang="en-GB" smtClean="0"/>
              <a:t>3</a:t>
            </a:fld>
            <a:endParaRPr lang="en-GB"/>
          </a:p>
        </p:txBody>
      </p:sp>
    </p:spTree>
    <p:extLst>
      <p:ext uri="{BB962C8B-B14F-4D97-AF65-F5344CB8AC3E}">
        <p14:creationId xmlns:p14="http://schemas.microsoft.com/office/powerpoint/2010/main" val="833644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endParaRPr lang="en-GB" sz="1200" dirty="0"/>
          </a:p>
        </p:txBody>
      </p:sp>
      <p:sp>
        <p:nvSpPr>
          <p:cNvPr id="4" name="Slide Number Placeholder 3"/>
          <p:cNvSpPr>
            <a:spLocks noGrp="1"/>
          </p:cNvSpPr>
          <p:nvPr>
            <p:ph type="sldNum" sz="quarter" idx="5"/>
          </p:nvPr>
        </p:nvSpPr>
        <p:spPr/>
        <p:txBody>
          <a:bodyPr/>
          <a:lstStyle/>
          <a:p>
            <a:fld id="{63E565BE-530D-4C29-8463-1C1CB80D20B9}" type="slidenum">
              <a:rPr lang="en-GB" smtClean="0"/>
              <a:t>4</a:t>
            </a:fld>
            <a:endParaRPr lang="en-GB"/>
          </a:p>
        </p:txBody>
      </p:sp>
    </p:spTree>
    <p:extLst>
      <p:ext uri="{BB962C8B-B14F-4D97-AF65-F5344CB8AC3E}">
        <p14:creationId xmlns:p14="http://schemas.microsoft.com/office/powerpoint/2010/main" val="4293804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E565BE-530D-4C29-8463-1C1CB80D20B9}" type="slidenum">
              <a:rPr lang="en-GB" smtClean="0"/>
              <a:t>5</a:t>
            </a:fld>
            <a:endParaRPr lang="en-GB"/>
          </a:p>
        </p:txBody>
      </p:sp>
    </p:spTree>
    <p:extLst>
      <p:ext uri="{BB962C8B-B14F-4D97-AF65-F5344CB8AC3E}">
        <p14:creationId xmlns:p14="http://schemas.microsoft.com/office/powerpoint/2010/main" val="412565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6</a:t>
            </a:fld>
            <a:endParaRPr lang="en-GB"/>
          </a:p>
        </p:txBody>
      </p:sp>
    </p:spTree>
    <p:extLst>
      <p:ext uri="{BB962C8B-B14F-4D97-AF65-F5344CB8AC3E}">
        <p14:creationId xmlns:p14="http://schemas.microsoft.com/office/powerpoint/2010/main" val="3214817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7</a:t>
            </a:fld>
            <a:endParaRPr lang="en-GB"/>
          </a:p>
        </p:txBody>
      </p:sp>
    </p:spTree>
    <p:extLst>
      <p:ext uri="{BB962C8B-B14F-4D97-AF65-F5344CB8AC3E}">
        <p14:creationId xmlns:p14="http://schemas.microsoft.com/office/powerpoint/2010/main" val="1323114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E565BE-530D-4C29-8463-1C1CB80D20B9}" type="slidenum">
              <a:rPr lang="en-GB" smtClean="0"/>
              <a:t>8</a:t>
            </a:fld>
            <a:endParaRPr lang="en-GB"/>
          </a:p>
        </p:txBody>
      </p:sp>
    </p:spTree>
    <p:extLst>
      <p:ext uri="{BB962C8B-B14F-4D97-AF65-F5344CB8AC3E}">
        <p14:creationId xmlns:p14="http://schemas.microsoft.com/office/powerpoint/2010/main" val="1943217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9</a:t>
            </a:fld>
            <a:endParaRPr lang="en-GB"/>
          </a:p>
        </p:txBody>
      </p:sp>
    </p:spTree>
    <p:extLst>
      <p:ext uri="{BB962C8B-B14F-4D97-AF65-F5344CB8AC3E}">
        <p14:creationId xmlns:p14="http://schemas.microsoft.com/office/powerpoint/2010/main" val="722778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10</a:t>
            </a:fld>
            <a:endParaRPr lang="en-GB"/>
          </a:p>
        </p:txBody>
      </p:sp>
    </p:spTree>
    <p:extLst>
      <p:ext uri="{BB962C8B-B14F-4D97-AF65-F5344CB8AC3E}">
        <p14:creationId xmlns:p14="http://schemas.microsoft.com/office/powerpoint/2010/main" val="1635500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11</a:t>
            </a:fld>
            <a:endParaRPr lang="en-GB"/>
          </a:p>
        </p:txBody>
      </p:sp>
    </p:spTree>
    <p:extLst>
      <p:ext uri="{BB962C8B-B14F-4D97-AF65-F5344CB8AC3E}">
        <p14:creationId xmlns:p14="http://schemas.microsoft.com/office/powerpoint/2010/main" val="2889439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12</a:t>
            </a:fld>
            <a:endParaRPr lang="en-GB"/>
          </a:p>
        </p:txBody>
      </p:sp>
    </p:spTree>
    <p:extLst>
      <p:ext uri="{BB962C8B-B14F-4D97-AF65-F5344CB8AC3E}">
        <p14:creationId xmlns:p14="http://schemas.microsoft.com/office/powerpoint/2010/main" val="34181419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endParaRPr>
          </a:p>
        </p:txBody>
      </p:sp>
      <p:sp>
        <p:nvSpPr>
          <p:cNvPr id="4" name="Slide Number Placeholder 3"/>
          <p:cNvSpPr>
            <a:spLocks noGrp="1"/>
          </p:cNvSpPr>
          <p:nvPr>
            <p:ph type="sldNum" sz="quarter" idx="10"/>
          </p:nvPr>
        </p:nvSpPr>
        <p:spPr/>
        <p:txBody>
          <a:bodyPr/>
          <a:lstStyle/>
          <a:p>
            <a:fld id="{63E565BE-530D-4C29-8463-1C1CB80D20B9}" type="slidenum">
              <a:rPr lang="en-GB" smtClean="0"/>
              <a:t>13</a:t>
            </a:fld>
            <a:endParaRPr lang="en-GB"/>
          </a:p>
        </p:txBody>
      </p:sp>
    </p:spTree>
    <p:extLst>
      <p:ext uri="{BB962C8B-B14F-4D97-AF65-F5344CB8AC3E}">
        <p14:creationId xmlns:p14="http://schemas.microsoft.com/office/powerpoint/2010/main" val="165541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E565BE-530D-4C29-8463-1C1CB80D20B9}" type="slidenum">
              <a:rPr lang="en-GB" smtClean="0"/>
              <a:t>14</a:t>
            </a:fld>
            <a:endParaRPr lang="en-GB"/>
          </a:p>
        </p:txBody>
      </p:sp>
    </p:spTree>
    <p:extLst>
      <p:ext uri="{BB962C8B-B14F-4D97-AF65-F5344CB8AC3E}">
        <p14:creationId xmlns:p14="http://schemas.microsoft.com/office/powerpoint/2010/main" val="1093289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3E565BE-530D-4C29-8463-1C1CB80D20B9}" type="slidenum">
              <a:rPr lang="en-GB" smtClean="0"/>
              <a:t>15</a:t>
            </a:fld>
            <a:endParaRPr lang="en-GB"/>
          </a:p>
        </p:txBody>
      </p:sp>
    </p:spTree>
    <p:extLst>
      <p:ext uri="{BB962C8B-B14F-4D97-AF65-F5344CB8AC3E}">
        <p14:creationId xmlns:p14="http://schemas.microsoft.com/office/powerpoint/2010/main" val="3382136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E565BE-530D-4C29-8463-1C1CB80D20B9}" type="slidenum">
              <a:rPr lang="en-GB" smtClean="0"/>
              <a:t>16</a:t>
            </a:fld>
            <a:endParaRPr lang="en-GB"/>
          </a:p>
        </p:txBody>
      </p:sp>
    </p:spTree>
    <p:extLst>
      <p:ext uri="{BB962C8B-B14F-4D97-AF65-F5344CB8AC3E}">
        <p14:creationId xmlns:p14="http://schemas.microsoft.com/office/powerpoint/2010/main" val="3985582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E565BE-530D-4C29-8463-1C1CB80D20B9}" type="slidenum">
              <a:rPr lang="en-GB" smtClean="0"/>
              <a:t>17</a:t>
            </a:fld>
            <a:endParaRPr lang="en-GB"/>
          </a:p>
        </p:txBody>
      </p:sp>
    </p:spTree>
    <p:extLst>
      <p:ext uri="{BB962C8B-B14F-4D97-AF65-F5344CB8AC3E}">
        <p14:creationId xmlns:p14="http://schemas.microsoft.com/office/powerpoint/2010/main" val="2657020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18</a:t>
            </a:fld>
            <a:endParaRPr lang="en-GB"/>
          </a:p>
        </p:txBody>
      </p:sp>
    </p:spTree>
    <p:extLst>
      <p:ext uri="{BB962C8B-B14F-4D97-AF65-F5344CB8AC3E}">
        <p14:creationId xmlns:p14="http://schemas.microsoft.com/office/powerpoint/2010/main" val="1267936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19</a:t>
            </a:fld>
            <a:endParaRPr lang="en-GB"/>
          </a:p>
        </p:txBody>
      </p:sp>
    </p:spTree>
    <p:extLst>
      <p:ext uri="{BB962C8B-B14F-4D97-AF65-F5344CB8AC3E}">
        <p14:creationId xmlns:p14="http://schemas.microsoft.com/office/powerpoint/2010/main" val="16184099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chemeClr val="tx1"/>
              </a:solidFill>
            </a:endParaRPr>
          </a:p>
        </p:txBody>
      </p:sp>
      <p:sp>
        <p:nvSpPr>
          <p:cNvPr id="4" name="Slide Number Placeholder 3"/>
          <p:cNvSpPr>
            <a:spLocks noGrp="1"/>
          </p:cNvSpPr>
          <p:nvPr>
            <p:ph type="sldNum" sz="quarter" idx="10"/>
          </p:nvPr>
        </p:nvSpPr>
        <p:spPr/>
        <p:txBody>
          <a:bodyPr/>
          <a:lstStyle/>
          <a:p>
            <a:fld id="{63E565BE-530D-4C29-8463-1C1CB80D20B9}" type="slidenum">
              <a:rPr lang="en-GB" smtClean="0"/>
              <a:t>21</a:t>
            </a:fld>
            <a:endParaRPr lang="en-GB"/>
          </a:p>
        </p:txBody>
      </p:sp>
    </p:spTree>
    <p:extLst>
      <p:ext uri="{BB962C8B-B14F-4D97-AF65-F5344CB8AC3E}">
        <p14:creationId xmlns:p14="http://schemas.microsoft.com/office/powerpoint/2010/main" val="13146557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E565BE-530D-4C29-8463-1C1CB80D20B9}" type="slidenum">
              <a:rPr lang="en-GB" smtClean="0"/>
              <a:t>22</a:t>
            </a:fld>
            <a:endParaRPr lang="en-GB"/>
          </a:p>
        </p:txBody>
      </p:sp>
    </p:spTree>
    <p:extLst>
      <p:ext uri="{BB962C8B-B14F-4D97-AF65-F5344CB8AC3E}">
        <p14:creationId xmlns:p14="http://schemas.microsoft.com/office/powerpoint/2010/main" val="4439375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dirty="0">
              <a:solidFill>
                <a:schemeClr val="tx1"/>
              </a:solidFill>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3E565BE-530D-4C29-8463-1C1CB80D20B9}" type="slidenum">
              <a:rPr lang="en-GB" smtClean="0"/>
              <a:t>23</a:t>
            </a:fld>
            <a:endParaRPr lang="en-GB"/>
          </a:p>
        </p:txBody>
      </p:sp>
    </p:spTree>
    <p:extLst>
      <p:ext uri="{BB962C8B-B14F-4D97-AF65-F5344CB8AC3E}">
        <p14:creationId xmlns:p14="http://schemas.microsoft.com/office/powerpoint/2010/main" val="14846866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24</a:t>
            </a:fld>
            <a:endParaRPr lang="en-GB"/>
          </a:p>
        </p:txBody>
      </p:sp>
    </p:spTree>
    <p:extLst>
      <p:ext uri="{BB962C8B-B14F-4D97-AF65-F5344CB8AC3E}">
        <p14:creationId xmlns:p14="http://schemas.microsoft.com/office/powerpoint/2010/main" val="3469825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25</a:t>
            </a:fld>
            <a:endParaRPr lang="en-GB"/>
          </a:p>
        </p:txBody>
      </p:sp>
    </p:spTree>
    <p:extLst>
      <p:ext uri="{BB962C8B-B14F-4D97-AF65-F5344CB8AC3E}">
        <p14:creationId xmlns:p14="http://schemas.microsoft.com/office/powerpoint/2010/main" val="2435891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08502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54531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1167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3/16/2021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619763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4372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4701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5281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9847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3256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5218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66186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748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684783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3648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2532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36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3/16/2021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1150025"/>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He7CrBLn-RE&amp;ab_channel=SimplyPsyc"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He7CrBLn-RE&amp;ab_channel=SimplyPsy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1558" y="2362990"/>
            <a:ext cx="7766936" cy="1646302"/>
          </a:xfrm>
        </p:spPr>
        <p:txBody>
          <a:bodyPr/>
          <a:lstStyle/>
          <a:p>
            <a:r>
              <a:rPr lang="en-GB" sz="6600" dirty="0"/>
              <a:t>Social Development </a:t>
            </a:r>
          </a:p>
        </p:txBody>
      </p:sp>
    </p:spTree>
    <p:custDataLst>
      <p:tags r:id="rId1"/>
    </p:custDataLst>
    <p:extLst>
      <p:ext uri="{BB962C8B-B14F-4D97-AF65-F5344CB8AC3E}">
        <p14:creationId xmlns:p14="http://schemas.microsoft.com/office/powerpoint/2010/main" val="1917676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FBEAE-BD45-4B05-A2AB-F424EE104AA5}"/>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7DD1ECA5-B0B6-4B5C-B403-2A88FBFD8827}"/>
              </a:ext>
            </a:extLst>
          </p:cNvPr>
          <p:cNvSpPr>
            <a:spLocks noGrp="1"/>
          </p:cNvSpPr>
          <p:nvPr>
            <p:ph idx="1"/>
          </p:nvPr>
        </p:nvSpPr>
        <p:spPr>
          <a:xfrm>
            <a:off x="457200" y="1465385"/>
            <a:ext cx="10358846" cy="4948478"/>
          </a:xfrm>
        </p:spPr>
        <p:txBody>
          <a:bodyPr>
            <a:normAutofit fontScale="92500" lnSpcReduction="10000"/>
          </a:bodyPr>
          <a:lstStyle/>
          <a:p>
            <a:pPr lvl="0">
              <a:lnSpc>
                <a:spcPct val="150000"/>
              </a:lnSpc>
            </a:pPr>
            <a:r>
              <a:rPr lang="en-GB" sz="2400" dirty="0">
                <a:solidFill>
                  <a:schemeClr val="tx1"/>
                </a:solidFill>
              </a:rPr>
              <a:t>To explore the effect of some of the factors that influence social development.</a:t>
            </a:r>
          </a:p>
          <a:p>
            <a:pPr lvl="0">
              <a:lnSpc>
                <a:spcPct val="150000"/>
              </a:lnSpc>
            </a:pPr>
            <a:r>
              <a:rPr lang="en-GB" sz="2400" dirty="0">
                <a:solidFill>
                  <a:schemeClr val="tx1"/>
                </a:solidFill>
              </a:rPr>
              <a:t>To consider the importance of friendship at all stages of development including adults.</a:t>
            </a:r>
          </a:p>
          <a:p>
            <a:pPr lvl="0">
              <a:lnSpc>
                <a:spcPct val="150000"/>
              </a:lnSpc>
            </a:pPr>
            <a:r>
              <a:rPr lang="en-GB" sz="2400" dirty="0">
                <a:solidFill>
                  <a:schemeClr val="tx1"/>
                </a:solidFill>
              </a:rPr>
              <a:t>To consider the importance of Erikson’s ideas to life span development.</a:t>
            </a:r>
          </a:p>
          <a:p>
            <a:pPr lvl="0">
              <a:lnSpc>
                <a:spcPct val="150000"/>
              </a:lnSpc>
            </a:pPr>
            <a:r>
              <a:rPr lang="en-GB" sz="2400" dirty="0">
                <a:solidFill>
                  <a:schemeClr val="tx1"/>
                </a:solidFill>
              </a:rPr>
              <a:t>To develop an understanding of the relevance of the stages of psychosocial development. To consider how the stages relate to concepts already explored this year.</a:t>
            </a:r>
          </a:p>
          <a:p>
            <a:pPr lvl="0">
              <a:lnSpc>
                <a:spcPct val="150000"/>
              </a:lnSpc>
            </a:pPr>
            <a:r>
              <a:rPr lang="en-GB" sz="2400" dirty="0">
                <a:solidFill>
                  <a:schemeClr val="tx1"/>
                </a:solidFill>
              </a:rPr>
              <a:t>To consider factors that influence social development.</a:t>
            </a:r>
          </a:p>
          <a:p>
            <a:pPr lvl="0"/>
            <a:endParaRPr lang="en-GB" dirty="0"/>
          </a:p>
          <a:p>
            <a:endParaRPr lang="en-GB" dirty="0"/>
          </a:p>
        </p:txBody>
      </p:sp>
    </p:spTree>
    <p:extLst>
      <p:ext uri="{BB962C8B-B14F-4D97-AF65-F5344CB8AC3E}">
        <p14:creationId xmlns:p14="http://schemas.microsoft.com/office/powerpoint/2010/main" val="713544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C4E0EE-ED33-448F-A140-DA6BF0326388}"/>
              </a:ext>
            </a:extLst>
          </p:cNvPr>
          <p:cNvSpPr>
            <a:spLocks noGrp="1"/>
          </p:cNvSpPr>
          <p:nvPr>
            <p:ph idx="1"/>
          </p:nvPr>
        </p:nvSpPr>
        <p:spPr>
          <a:xfrm>
            <a:off x="750022" y="1921310"/>
            <a:ext cx="9413886" cy="3015379"/>
          </a:xfrm>
        </p:spPr>
        <p:txBody>
          <a:bodyPr>
            <a:normAutofit/>
          </a:bodyPr>
          <a:lstStyle/>
          <a:p>
            <a:pPr marL="0" indent="0">
              <a:lnSpc>
                <a:spcPct val="150000"/>
              </a:lnSpc>
              <a:buNone/>
            </a:pPr>
            <a:r>
              <a:rPr lang="en-GB" sz="3200" dirty="0">
                <a:solidFill>
                  <a:schemeClr val="tx1"/>
                </a:solidFill>
              </a:rPr>
              <a:t>According to SCAN (2021):</a:t>
            </a:r>
          </a:p>
          <a:p>
            <a:pPr marL="0" indent="0" algn="ctr">
              <a:lnSpc>
                <a:spcPct val="150000"/>
              </a:lnSpc>
              <a:buNone/>
            </a:pPr>
            <a:r>
              <a:rPr lang="en-GB" sz="2800" dirty="0">
                <a:solidFill>
                  <a:schemeClr val="tx1"/>
                </a:solidFill>
              </a:rPr>
              <a:t>“Social development refers to the process by which a child learns to interact with others around them.”</a:t>
            </a:r>
          </a:p>
        </p:txBody>
      </p:sp>
    </p:spTree>
    <p:extLst>
      <p:ext uri="{BB962C8B-B14F-4D97-AF65-F5344CB8AC3E}">
        <p14:creationId xmlns:p14="http://schemas.microsoft.com/office/powerpoint/2010/main" val="520570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E0AE4-D904-4AB1-A4E3-FF41CFB4DEC6}"/>
              </a:ext>
            </a:extLst>
          </p:cNvPr>
          <p:cNvSpPr>
            <a:spLocks noGrp="1"/>
          </p:cNvSpPr>
          <p:nvPr>
            <p:ph type="title"/>
          </p:nvPr>
        </p:nvSpPr>
        <p:spPr/>
        <p:txBody>
          <a:bodyPr>
            <a:normAutofit/>
          </a:bodyPr>
          <a:lstStyle/>
          <a:p>
            <a:r>
              <a:rPr lang="en-GB" dirty="0"/>
              <a:t>Why is social development so important?</a:t>
            </a:r>
          </a:p>
        </p:txBody>
      </p:sp>
      <p:sp>
        <p:nvSpPr>
          <p:cNvPr id="3" name="Content Placeholder 2">
            <a:extLst>
              <a:ext uri="{FF2B5EF4-FFF2-40B4-BE49-F238E27FC236}">
                <a16:creationId xmlns:a16="http://schemas.microsoft.com/office/drawing/2014/main" id="{DD8B9740-0359-4B06-A89D-C46601D5B2B6}"/>
              </a:ext>
            </a:extLst>
          </p:cNvPr>
          <p:cNvSpPr>
            <a:spLocks noGrp="1"/>
          </p:cNvSpPr>
          <p:nvPr>
            <p:ph idx="1"/>
          </p:nvPr>
        </p:nvSpPr>
        <p:spPr/>
        <p:txBody>
          <a:bodyPr>
            <a:normAutofit/>
          </a:bodyPr>
          <a:lstStyle/>
          <a:p>
            <a:r>
              <a:rPr lang="en-GB" sz="3200" dirty="0">
                <a:solidFill>
                  <a:schemeClr val="tx1"/>
                </a:solidFill>
              </a:rPr>
              <a:t> Develop language skills</a:t>
            </a:r>
          </a:p>
          <a:p>
            <a:r>
              <a:rPr lang="en-GB" sz="3200" dirty="0">
                <a:solidFill>
                  <a:schemeClr val="tx1"/>
                </a:solidFill>
              </a:rPr>
              <a:t> Build self-esteem</a:t>
            </a:r>
          </a:p>
          <a:p>
            <a:r>
              <a:rPr lang="en-GB" sz="3200" dirty="0">
                <a:solidFill>
                  <a:schemeClr val="tx1"/>
                </a:solidFill>
              </a:rPr>
              <a:t> Grow confidence</a:t>
            </a:r>
          </a:p>
          <a:p>
            <a:r>
              <a:rPr lang="en-GB" sz="3200" dirty="0">
                <a:solidFill>
                  <a:schemeClr val="tx1"/>
                </a:solidFill>
              </a:rPr>
              <a:t> Strengthen learning</a:t>
            </a:r>
          </a:p>
          <a:p>
            <a:r>
              <a:rPr lang="en-GB" sz="3200" dirty="0">
                <a:solidFill>
                  <a:schemeClr val="tx1"/>
                </a:solidFill>
              </a:rPr>
              <a:t> Help establish empathy and sort conflict</a:t>
            </a:r>
          </a:p>
        </p:txBody>
      </p:sp>
    </p:spTree>
    <p:extLst>
      <p:ext uri="{BB962C8B-B14F-4D97-AF65-F5344CB8AC3E}">
        <p14:creationId xmlns:p14="http://schemas.microsoft.com/office/powerpoint/2010/main" val="3491498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Psychosocial development theory</a:t>
            </a:r>
            <a:br>
              <a:rPr lang="en-GB" dirty="0"/>
            </a:br>
            <a:endParaRPr lang="en-GB" dirty="0"/>
          </a:p>
        </p:txBody>
      </p:sp>
      <p:sp>
        <p:nvSpPr>
          <p:cNvPr id="3" name="Content Placeholder 2"/>
          <p:cNvSpPr>
            <a:spLocks noGrp="1"/>
          </p:cNvSpPr>
          <p:nvPr>
            <p:ph idx="1"/>
          </p:nvPr>
        </p:nvSpPr>
        <p:spPr>
          <a:xfrm>
            <a:off x="677334" y="1688123"/>
            <a:ext cx="8781633" cy="4124638"/>
          </a:xfrm>
        </p:spPr>
        <p:txBody>
          <a:bodyPr>
            <a:normAutofit fontScale="92500" lnSpcReduction="20000"/>
          </a:bodyPr>
          <a:lstStyle/>
          <a:p>
            <a:pPr>
              <a:lnSpc>
                <a:spcPct val="150000"/>
              </a:lnSpc>
            </a:pPr>
            <a:endParaRPr lang="en-GB" sz="2800" dirty="0">
              <a:solidFill>
                <a:schemeClr val="tx1"/>
              </a:solidFill>
            </a:endParaRPr>
          </a:p>
          <a:p>
            <a:pPr marL="0" indent="0">
              <a:lnSpc>
                <a:spcPct val="150000"/>
              </a:lnSpc>
              <a:buNone/>
            </a:pPr>
            <a:r>
              <a:rPr lang="en-GB" sz="2800" dirty="0">
                <a:solidFill>
                  <a:schemeClr val="tx1"/>
                </a:solidFill>
              </a:rPr>
              <a:t>Erikson’s theory is about how we socialise and make sense of the world around us.</a:t>
            </a:r>
          </a:p>
          <a:p>
            <a:pPr marL="0" indent="0">
              <a:lnSpc>
                <a:spcPct val="150000"/>
              </a:lnSpc>
              <a:buNone/>
            </a:pPr>
            <a:endParaRPr lang="en-GB" sz="2800" dirty="0">
              <a:solidFill>
                <a:schemeClr val="tx1"/>
              </a:solidFill>
            </a:endParaRPr>
          </a:p>
          <a:p>
            <a:pPr marL="0" indent="0">
              <a:lnSpc>
                <a:spcPct val="150000"/>
              </a:lnSpc>
              <a:buNone/>
            </a:pPr>
            <a:r>
              <a:rPr lang="en-GB" sz="2800" dirty="0">
                <a:solidFill>
                  <a:schemeClr val="tx1"/>
                </a:solidFill>
              </a:rPr>
              <a:t>He is the only person to look at development throughout life –socialisation is a life long process. (Lifespan development was a phrase coined by Erikson)</a:t>
            </a:r>
          </a:p>
          <a:p>
            <a:endParaRPr lang="en-GB" dirty="0"/>
          </a:p>
        </p:txBody>
      </p:sp>
    </p:spTree>
    <p:extLst>
      <p:ext uri="{BB962C8B-B14F-4D97-AF65-F5344CB8AC3E}">
        <p14:creationId xmlns:p14="http://schemas.microsoft.com/office/powerpoint/2010/main" val="157923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954" y="914401"/>
            <a:ext cx="8764048" cy="5126962"/>
          </a:xfrm>
        </p:spPr>
        <p:txBody>
          <a:bodyPr/>
          <a:lstStyle/>
          <a:p>
            <a:pPr marL="0" indent="0">
              <a:buNone/>
            </a:pPr>
            <a:r>
              <a:rPr lang="en-GB" dirty="0"/>
              <a:t> </a:t>
            </a:r>
          </a:p>
          <a:p>
            <a:pPr marL="0" indent="0">
              <a:lnSpc>
                <a:spcPct val="150000"/>
              </a:lnSpc>
              <a:buNone/>
            </a:pPr>
            <a:r>
              <a:rPr lang="en-GB" sz="2800" b="1" i="1" dirty="0">
                <a:solidFill>
                  <a:schemeClr val="tx1"/>
                </a:solidFill>
              </a:rPr>
              <a:t>Eight stages of development</a:t>
            </a:r>
          </a:p>
          <a:p>
            <a:pPr>
              <a:lnSpc>
                <a:spcPct val="150000"/>
              </a:lnSpc>
            </a:pPr>
            <a:r>
              <a:rPr lang="en-GB" sz="2400" dirty="0">
                <a:solidFill>
                  <a:schemeClr val="tx1"/>
                </a:solidFill>
              </a:rPr>
              <a:t>Erikson’s theory is based on the idea that development through life is a series of stages which are each defined by a crisis or challenge.</a:t>
            </a:r>
          </a:p>
          <a:p>
            <a:pPr>
              <a:lnSpc>
                <a:spcPct val="150000"/>
              </a:lnSpc>
            </a:pPr>
            <a:r>
              <a:rPr lang="en-GB" sz="2400" dirty="0">
                <a:solidFill>
                  <a:schemeClr val="tx1"/>
                </a:solidFill>
              </a:rPr>
              <a:t>These crises act as a turning point in life –it is about developing or failing to develop. Other researchers call them a time of exploration rather than crises.</a:t>
            </a:r>
          </a:p>
        </p:txBody>
      </p:sp>
    </p:spTree>
    <p:extLst>
      <p:ext uri="{BB962C8B-B14F-4D97-AF65-F5344CB8AC3E}">
        <p14:creationId xmlns:p14="http://schemas.microsoft.com/office/powerpoint/2010/main" val="2388127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3385" y="360484"/>
            <a:ext cx="10269415" cy="6137031"/>
          </a:xfrm>
        </p:spPr>
        <p:txBody>
          <a:bodyPr>
            <a:normAutofit fontScale="70000" lnSpcReduction="20000"/>
          </a:bodyPr>
          <a:lstStyle/>
          <a:p>
            <a:pPr marL="0" indent="0">
              <a:lnSpc>
                <a:spcPct val="170000"/>
              </a:lnSpc>
              <a:buNone/>
            </a:pPr>
            <a:r>
              <a:rPr lang="en-GB" dirty="0"/>
              <a:t> </a:t>
            </a:r>
            <a:endParaRPr lang="en-GB" sz="3400" dirty="0">
              <a:solidFill>
                <a:schemeClr val="tx1"/>
              </a:solidFill>
            </a:endParaRPr>
          </a:p>
          <a:p>
            <a:pPr marL="0" indent="0">
              <a:lnSpc>
                <a:spcPct val="170000"/>
              </a:lnSpc>
              <a:buNone/>
            </a:pPr>
            <a:r>
              <a:rPr lang="en-GB" sz="3400" dirty="0">
                <a:solidFill>
                  <a:schemeClr val="tx1"/>
                </a:solidFill>
              </a:rPr>
              <a:t>The early stages provide the foundations for later stages so Erikson says that if a child does not resolve a crisis in a particular stage, they will have problems in later stages</a:t>
            </a:r>
          </a:p>
          <a:p>
            <a:pPr marL="0" indent="0">
              <a:lnSpc>
                <a:spcPct val="170000"/>
              </a:lnSpc>
              <a:buNone/>
            </a:pPr>
            <a:r>
              <a:rPr lang="en-GB" sz="3400" dirty="0">
                <a:solidFill>
                  <a:schemeClr val="tx1"/>
                </a:solidFill>
              </a:rPr>
              <a:t>For example, if an adolescent does not establish their own identity, they will have difficulty in relationships as an adult</a:t>
            </a:r>
          </a:p>
          <a:p>
            <a:pPr marL="0" indent="0">
              <a:lnSpc>
                <a:spcPct val="170000"/>
              </a:lnSpc>
              <a:buNone/>
            </a:pPr>
            <a:r>
              <a:rPr lang="en-GB" sz="3400" b="1" dirty="0">
                <a:solidFill>
                  <a:schemeClr val="tx1"/>
                </a:solidFill>
              </a:rPr>
              <a:t>Each stage includes:</a:t>
            </a:r>
          </a:p>
          <a:p>
            <a:pPr>
              <a:lnSpc>
                <a:spcPct val="170000"/>
              </a:lnSpc>
            </a:pPr>
            <a:r>
              <a:rPr lang="en-GB" sz="3400" dirty="0">
                <a:solidFill>
                  <a:schemeClr val="tx1"/>
                </a:solidFill>
              </a:rPr>
              <a:t>Significant relationship</a:t>
            </a:r>
          </a:p>
          <a:p>
            <a:pPr>
              <a:lnSpc>
                <a:spcPct val="170000"/>
              </a:lnSpc>
            </a:pPr>
            <a:r>
              <a:rPr lang="en-GB" sz="3400" dirty="0">
                <a:solidFill>
                  <a:schemeClr val="tx1"/>
                </a:solidFill>
              </a:rPr>
              <a:t>Psychosocial crisis</a:t>
            </a:r>
          </a:p>
          <a:p>
            <a:pPr>
              <a:lnSpc>
                <a:spcPct val="170000"/>
              </a:lnSpc>
            </a:pPr>
            <a:r>
              <a:rPr lang="en-GB" sz="3400" dirty="0">
                <a:solidFill>
                  <a:schemeClr val="tx1"/>
                </a:solidFill>
              </a:rPr>
              <a:t>Potential positive or negative outcomes</a:t>
            </a:r>
            <a:endParaRPr lang="en-GB" dirty="0"/>
          </a:p>
        </p:txBody>
      </p:sp>
    </p:spTree>
    <p:extLst>
      <p:ext uri="{BB962C8B-B14F-4D97-AF65-F5344CB8AC3E}">
        <p14:creationId xmlns:p14="http://schemas.microsoft.com/office/powerpoint/2010/main" val="951061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Stage 1: Basic Trust vs. Mistrust</a:t>
            </a:r>
            <a:br>
              <a:rPr lang="en-GB" dirty="0"/>
            </a:br>
            <a:endParaRPr lang="en-GB" dirty="0"/>
          </a:p>
        </p:txBody>
      </p:sp>
      <p:sp>
        <p:nvSpPr>
          <p:cNvPr id="3" name="Content Placeholder 2"/>
          <p:cNvSpPr>
            <a:spLocks noGrp="1"/>
          </p:cNvSpPr>
          <p:nvPr>
            <p:ph idx="1"/>
          </p:nvPr>
        </p:nvSpPr>
        <p:spPr>
          <a:xfrm>
            <a:off x="677334" y="1831464"/>
            <a:ext cx="9835661" cy="4416936"/>
          </a:xfrm>
        </p:spPr>
        <p:txBody>
          <a:bodyPr>
            <a:normAutofit/>
          </a:bodyPr>
          <a:lstStyle/>
          <a:p>
            <a:pPr marL="0" indent="0">
              <a:buNone/>
            </a:pPr>
            <a:r>
              <a:rPr lang="en-GB" sz="3200" b="1" i="1" dirty="0">
                <a:solidFill>
                  <a:schemeClr val="tx1"/>
                </a:solidFill>
              </a:rPr>
              <a:t>Birth to age 1/1.5</a:t>
            </a:r>
          </a:p>
          <a:p>
            <a:r>
              <a:rPr lang="en-GB" sz="2800" dirty="0">
                <a:solidFill>
                  <a:schemeClr val="tx1"/>
                </a:solidFill>
              </a:rPr>
              <a:t>Totally dependent on others</a:t>
            </a:r>
          </a:p>
          <a:p>
            <a:r>
              <a:rPr lang="en-GB" sz="2800" dirty="0">
                <a:solidFill>
                  <a:schemeClr val="tx1"/>
                </a:solidFill>
              </a:rPr>
              <a:t>Caregiver meets needs: child develops trust</a:t>
            </a:r>
          </a:p>
          <a:p>
            <a:r>
              <a:rPr lang="en-GB" sz="2800" dirty="0">
                <a:solidFill>
                  <a:schemeClr val="tx1"/>
                </a:solidFill>
              </a:rPr>
              <a:t>Caregiver does not meet needs: child develops mistrust</a:t>
            </a:r>
          </a:p>
          <a:p>
            <a:r>
              <a:rPr lang="en-GB" sz="2800" dirty="0">
                <a:solidFill>
                  <a:schemeClr val="tx1"/>
                </a:solidFill>
              </a:rPr>
              <a:t>Basic strength: Hope</a:t>
            </a:r>
          </a:p>
          <a:p>
            <a:r>
              <a:rPr lang="en-GB" sz="2800" dirty="0">
                <a:solidFill>
                  <a:schemeClr val="tx1"/>
                </a:solidFill>
              </a:rPr>
              <a:t>Believe their desires will be satisfied</a:t>
            </a:r>
          </a:p>
          <a:p>
            <a:r>
              <a:rPr lang="en-GB" sz="2800" dirty="0">
                <a:solidFill>
                  <a:schemeClr val="tx1"/>
                </a:solidFill>
              </a:rPr>
              <a:t>Gain a feeling of confidence</a:t>
            </a:r>
          </a:p>
          <a:p>
            <a:pPr marL="0" indent="0">
              <a:buNone/>
            </a:pPr>
            <a:endParaRPr lang="en-GB" sz="2400" dirty="0">
              <a:solidFill>
                <a:schemeClr val="tx1"/>
              </a:solidFill>
            </a:endParaRPr>
          </a:p>
        </p:txBody>
      </p:sp>
    </p:spTree>
    <p:extLst>
      <p:ext uri="{BB962C8B-B14F-4D97-AF65-F5344CB8AC3E}">
        <p14:creationId xmlns:p14="http://schemas.microsoft.com/office/powerpoint/2010/main" val="964526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2: Autonomy vs Shame and Doubt</a:t>
            </a:r>
          </a:p>
        </p:txBody>
      </p:sp>
      <p:sp>
        <p:nvSpPr>
          <p:cNvPr id="3" name="Content Placeholder 2"/>
          <p:cNvSpPr>
            <a:spLocks noGrp="1"/>
          </p:cNvSpPr>
          <p:nvPr>
            <p:ph idx="1"/>
          </p:nvPr>
        </p:nvSpPr>
        <p:spPr>
          <a:xfrm>
            <a:off x="677334" y="1546143"/>
            <a:ext cx="9601196" cy="3765714"/>
          </a:xfrm>
        </p:spPr>
        <p:txBody>
          <a:bodyPr>
            <a:normAutofit/>
          </a:bodyPr>
          <a:lstStyle/>
          <a:p>
            <a:endParaRPr lang="en-GB" dirty="0"/>
          </a:p>
          <a:p>
            <a:pPr marL="0" indent="0">
              <a:buNone/>
            </a:pPr>
            <a:r>
              <a:rPr lang="en-GB" sz="2800" b="1" i="1" dirty="0">
                <a:solidFill>
                  <a:schemeClr val="tx1"/>
                </a:solidFill>
              </a:rPr>
              <a:t>Ages 1.5-3 years old</a:t>
            </a:r>
          </a:p>
          <a:p>
            <a:r>
              <a:rPr lang="en-GB" sz="2800" dirty="0">
                <a:solidFill>
                  <a:schemeClr val="tx1"/>
                </a:solidFill>
              </a:rPr>
              <a:t>Child able to exercise some degree of choice</a:t>
            </a:r>
          </a:p>
          <a:p>
            <a:r>
              <a:rPr lang="en-GB" sz="2800" dirty="0">
                <a:solidFill>
                  <a:schemeClr val="tx1"/>
                </a:solidFill>
              </a:rPr>
              <a:t>Child’s independence is thwarted: child develops feelings of self-doubt, shame in dealing with others</a:t>
            </a:r>
          </a:p>
          <a:p>
            <a:r>
              <a:rPr lang="en-GB" sz="2800" dirty="0">
                <a:solidFill>
                  <a:schemeClr val="tx1"/>
                </a:solidFill>
              </a:rPr>
              <a:t>Basic Strength: Will</a:t>
            </a:r>
          </a:p>
          <a:p>
            <a:r>
              <a:rPr lang="en-GB" sz="2800" dirty="0">
                <a:solidFill>
                  <a:schemeClr val="tx1"/>
                </a:solidFill>
              </a:rPr>
              <a:t>Determination to exercise freedom.</a:t>
            </a:r>
          </a:p>
        </p:txBody>
      </p:sp>
    </p:spTree>
    <p:extLst>
      <p:ext uri="{BB962C8B-B14F-4D97-AF65-F5344CB8AC3E}">
        <p14:creationId xmlns:p14="http://schemas.microsoft.com/office/powerpoint/2010/main" val="3749988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3: Initiative vs. Guilt</a:t>
            </a:r>
          </a:p>
        </p:txBody>
      </p:sp>
      <p:sp>
        <p:nvSpPr>
          <p:cNvPr id="3" name="Content Placeholder 2"/>
          <p:cNvSpPr>
            <a:spLocks noGrp="1"/>
          </p:cNvSpPr>
          <p:nvPr>
            <p:ph idx="1"/>
          </p:nvPr>
        </p:nvSpPr>
        <p:spPr>
          <a:xfrm>
            <a:off x="543318" y="1611949"/>
            <a:ext cx="11105363" cy="4762726"/>
          </a:xfrm>
        </p:spPr>
        <p:txBody>
          <a:bodyPr>
            <a:normAutofit/>
          </a:bodyPr>
          <a:lstStyle/>
          <a:p>
            <a:endParaRPr lang="en-GB" dirty="0"/>
          </a:p>
          <a:p>
            <a:pPr marL="0" indent="0">
              <a:buNone/>
            </a:pPr>
            <a:r>
              <a:rPr lang="en-GB" sz="3000" b="1" i="1" dirty="0">
                <a:solidFill>
                  <a:schemeClr val="tx1"/>
                </a:solidFill>
              </a:rPr>
              <a:t>Ages 3-5</a:t>
            </a:r>
          </a:p>
          <a:p>
            <a:r>
              <a:rPr lang="en-GB" sz="3000" dirty="0">
                <a:solidFill>
                  <a:schemeClr val="tx1"/>
                </a:solidFill>
              </a:rPr>
              <a:t>Child expresses desire to take initiative in activities</a:t>
            </a:r>
          </a:p>
          <a:p>
            <a:r>
              <a:rPr lang="en-GB" sz="3000" dirty="0">
                <a:solidFill>
                  <a:schemeClr val="tx1"/>
                </a:solidFill>
              </a:rPr>
              <a:t>If parents punish child for initiative, the child develops feelings of guilt that will affect self-directed activity throughout life</a:t>
            </a:r>
          </a:p>
          <a:p>
            <a:r>
              <a:rPr lang="en-GB" sz="3000" dirty="0">
                <a:solidFill>
                  <a:schemeClr val="tx1"/>
                </a:solidFill>
              </a:rPr>
              <a:t>Basic strength: Purpose</a:t>
            </a:r>
          </a:p>
          <a:p>
            <a:r>
              <a:rPr lang="en-GB" sz="3000" dirty="0">
                <a:solidFill>
                  <a:schemeClr val="tx1"/>
                </a:solidFill>
              </a:rPr>
              <a:t>Courage to envision and pursue goals</a:t>
            </a:r>
          </a:p>
          <a:p>
            <a:pPr marL="0" indent="0">
              <a:buNone/>
            </a:pPr>
            <a:endParaRPr lang="en-GB" sz="2400" b="1" i="1" dirty="0">
              <a:solidFill>
                <a:schemeClr val="tx1"/>
              </a:solidFill>
            </a:endParaRPr>
          </a:p>
          <a:p>
            <a:endParaRPr lang="en-GB" dirty="0"/>
          </a:p>
        </p:txBody>
      </p:sp>
    </p:spTree>
    <p:custDataLst>
      <p:tags r:id="rId1"/>
    </p:custDataLst>
    <p:extLst>
      <p:ext uri="{BB962C8B-B14F-4D97-AF65-F5344CB8AC3E}">
        <p14:creationId xmlns:p14="http://schemas.microsoft.com/office/powerpoint/2010/main" val="3499122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3: Initiative vs. Guilt</a:t>
            </a:r>
          </a:p>
        </p:txBody>
      </p:sp>
      <p:sp>
        <p:nvSpPr>
          <p:cNvPr id="3" name="Content Placeholder 2"/>
          <p:cNvSpPr>
            <a:spLocks noGrp="1"/>
          </p:cNvSpPr>
          <p:nvPr>
            <p:ph idx="1"/>
          </p:nvPr>
        </p:nvSpPr>
        <p:spPr>
          <a:xfrm>
            <a:off x="363825" y="1175657"/>
            <a:ext cx="9681512" cy="5325808"/>
          </a:xfrm>
        </p:spPr>
        <p:txBody>
          <a:bodyPr>
            <a:normAutofit lnSpcReduction="10000"/>
          </a:bodyPr>
          <a:lstStyle/>
          <a:p>
            <a:pPr>
              <a:lnSpc>
                <a:spcPct val="150000"/>
              </a:lnSpc>
            </a:pPr>
            <a:endParaRPr lang="en-GB" sz="2800" dirty="0"/>
          </a:p>
          <a:p>
            <a:pPr>
              <a:lnSpc>
                <a:spcPct val="150000"/>
              </a:lnSpc>
            </a:pPr>
            <a:r>
              <a:rPr lang="en-GB" sz="2800" dirty="0">
                <a:solidFill>
                  <a:schemeClr val="tx1"/>
                </a:solidFill>
              </a:rPr>
              <a:t>In this phase (and the previous one) self esteem emerges from the acquisition of skills and competencies.</a:t>
            </a:r>
          </a:p>
          <a:p>
            <a:pPr>
              <a:lnSpc>
                <a:spcPct val="150000"/>
              </a:lnSpc>
            </a:pPr>
            <a:r>
              <a:rPr lang="en-GB" sz="2800" dirty="0">
                <a:solidFill>
                  <a:schemeClr val="tx1"/>
                </a:solidFill>
              </a:rPr>
              <a:t>At this stage children are very positive about themselves. (Lockhart et al 2002) found they believe they can do anything. This research found that the shortest child in class thought he could be the next Michael Jordan. </a:t>
            </a:r>
          </a:p>
          <a:p>
            <a:endParaRPr lang="en-GB" dirty="0"/>
          </a:p>
        </p:txBody>
      </p:sp>
    </p:spTree>
    <p:custDataLst>
      <p:tags r:id="rId1"/>
    </p:custDataLst>
    <p:extLst>
      <p:ext uri="{BB962C8B-B14F-4D97-AF65-F5344CB8AC3E}">
        <p14:creationId xmlns:p14="http://schemas.microsoft.com/office/powerpoint/2010/main" val="2262331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4: Industriousness vs. Inferiority</a:t>
            </a:r>
          </a:p>
        </p:txBody>
      </p:sp>
      <p:sp>
        <p:nvSpPr>
          <p:cNvPr id="3" name="Content Placeholder 2"/>
          <p:cNvSpPr>
            <a:spLocks noGrp="1"/>
          </p:cNvSpPr>
          <p:nvPr>
            <p:ph idx="1"/>
          </p:nvPr>
        </p:nvSpPr>
        <p:spPr>
          <a:xfrm>
            <a:off x="677334" y="718458"/>
            <a:ext cx="8596668" cy="5708468"/>
          </a:xfrm>
        </p:spPr>
        <p:txBody>
          <a:bodyPr>
            <a:normAutofit fontScale="92500" lnSpcReduction="20000"/>
          </a:bodyPr>
          <a:lstStyle/>
          <a:p>
            <a:pPr>
              <a:lnSpc>
                <a:spcPct val="160000"/>
              </a:lnSpc>
            </a:pPr>
            <a:endParaRPr lang="en-GB" sz="2800" dirty="0">
              <a:solidFill>
                <a:schemeClr val="tx1"/>
              </a:solidFill>
            </a:endParaRPr>
          </a:p>
          <a:p>
            <a:pPr marL="0" indent="0">
              <a:lnSpc>
                <a:spcPct val="160000"/>
              </a:lnSpc>
              <a:buNone/>
            </a:pPr>
            <a:r>
              <a:rPr lang="en-GB" sz="2800" b="1" i="1" dirty="0">
                <a:solidFill>
                  <a:schemeClr val="tx1"/>
                </a:solidFill>
              </a:rPr>
              <a:t>Ages 6-12</a:t>
            </a:r>
          </a:p>
          <a:p>
            <a:pPr>
              <a:lnSpc>
                <a:spcPct val="160000"/>
              </a:lnSpc>
            </a:pPr>
            <a:r>
              <a:rPr lang="en-GB" sz="2800" dirty="0">
                <a:solidFill>
                  <a:schemeClr val="tx1"/>
                </a:solidFill>
              </a:rPr>
              <a:t>Child develops cognitive abilities to enable in task completion (school work, play)</a:t>
            </a:r>
          </a:p>
          <a:p>
            <a:pPr>
              <a:lnSpc>
                <a:spcPct val="160000"/>
              </a:lnSpc>
            </a:pPr>
            <a:r>
              <a:rPr lang="en-GB" sz="2800" dirty="0">
                <a:solidFill>
                  <a:schemeClr val="tx1"/>
                </a:solidFill>
              </a:rPr>
              <a:t>If parents/teachers do not support child’s efforts: child develops feelings of inferiority and inadequacy</a:t>
            </a:r>
          </a:p>
          <a:p>
            <a:pPr>
              <a:lnSpc>
                <a:spcPct val="160000"/>
              </a:lnSpc>
            </a:pPr>
            <a:r>
              <a:rPr lang="en-GB" sz="2800" dirty="0">
                <a:solidFill>
                  <a:schemeClr val="tx1"/>
                </a:solidFill>
              </a:rPr>
              <a:t>Basic strength: Competence</a:t>
            </a:r>
          </a:p>
          <a:p>
            <a:pPr>
              <a:lnSpc>
                <a:spcPct val="160000"/>
              </a:lnSpc>
            </a:pPr>
            <a:r>
              <a:rPr lang="en-GB" sz="2800" dirty="0">
                <a:solidFill>
                  <a:schemeClr val="tx1"/>
                </a:solidFill>
              </a:rPr>
              <a:t>Exertion of skill and intelligence in pursuing and completing tasks</a:t>
            </a:r>
          </a:p>
        </p:txBody>
      </p:sp>
    </p:spTree>
    <p:custDataLst>
      <p:tags r:id="rId1"/>
    </p:custDataLst>
    <p:extLst>
      <p:ext uri="{BB962C8B-B14F-4D97-AF65-F5344CB8AC3E}">
        <p14:creationId xmlns:p14="http://schemas.microsoft.com/office/powerpoint/2010/main" val="4025100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4: Industriousness vs. Inferiority</a:t>
            </a:r>
          </a:p>
        </p:txBody>
      </p:sp>
      <p:sp>
        <p:nvSpPr>
          <p:cNvPr id="3" name="Content Placeholder 2"/>
          <p:cNvSpPr>
            <a:spLocks noGrp="1"/>
          </p:cNvSpPr>
          <p:nvPr>
            <p:ph idx="1"/>
          </p:nvPr>
        </p:nvSpPr>
        <p:spPr>
          <a:xfrm>
            <a:off x="677334" y="1688910"/>
            <a:ext cx="8596668" cy="4559490"/>
          </a:xfrm>
        </p:spPr>
        <p:txBody>
          <a:bodyPr>
            <a:normAutofit/>
          </a:bodyPr>
          <a:lstStyle/>
          <a:p>
            <a:pPr>
              <a:lnSpc>
                <a:spcPct val="150000"/>
              </a:lnSpc>
            </a:pPr>
            <a:r>
              <a:rPr lang="en-GB" sz="2800" dirty="0">
                <a:solidFill>
                  <a:schemeClr val="tx1"/>
                </a:solidFill>
              </a:rPr>
              <a:t>Cognitive development is progressing rapidly.</a:t>
            </a:r>
          </a:p>
          <a:p>
            <a:pPr>
              <a:lnSpc>
                <a:spcPct val="150000"/>
              </a:lnSpc>
            </a:pPr>
            <a:r>
              <a:rPr lang="en-GB" sz="2800" dirty="0">
                <a:solidFill>
                  <a:schemeClr val="tx1"/>
                </a:solidFill>
              </a:rPr>
              <a:t>Now need to re-establish Erikson's previous stages in the unfamiliar school setting. They need to learn to </a:t>
            </a:r>
            <a:r>
              <a:rPr lang="en-GB" sz="2800" b="1" dirty="0">
                <a:solidFill>
                  <a:schemeClr val="tx1"/>
                </a:solidFill>
              </a:rPr>
              <a:t>trust </a:t>
            </a:r>
            <a:r>
              <a:rPr lang="en-GB" sz="2800" dirty="0">
                <a:solidFill>
                  <a:schemeClr val="tx1"/>
                </a:solidFill>
              </a:rPr>
              <a:t>new adults, act </a:t>
            </a:r>
            <a:r>
              <a:rPr lang="en-GB" sz="2800" b="1" dirty="0">
                <a:solidFill>
                  <a:schemeClr val="tx1"/>
                </a:solidFill>
              </a:rPr>
              <a:t>autonomously </a:t>
            </a:r>
            <a:r>
              <a:rPr lang="en-GB" sz="2800" dirty="0">
                <a:solidFill>
                  <a:schemeClr val="tx1"/>
                </a:solidFill>
              </a:rPr>
              <a:t>in this more complex situation and </a:t>
            </a:r>
            <a:r>
              <a:rPr lang="en-GB" sz="2800" b="1" dirty="0">
                <a:solidFill>
                  <a:schemeClr val="tx1"/>
                </a:solidFill>
              </a:rPr>
              <a:t>initiate </a:t>
            </a:r>
            <a:r>
              <a:rPr lang="en-GB" sz="2800" dirty="0">
                <a:solidFill>
                  <a:schemeClr val="tx1"/>
                </a:solidFill>
              </a:rPr>
              <a:t>actions in ways that fit the new rules of school.</a:t>
            </a:r>
          </a:p>
          <a:p>
            <a:endParaRPr lang="en-GB" dirty="0"/>
          </a:p>
        </p:txBody>
      </p:sp>
    </p:spTree>
    <p:custDataLst>
      <p:tags r:id="rId1"/>
    </p:custDataLst>
    <p:extLst>
      <p:ext uri="{BB962C8B-B14F-4D97-AF65-F5344CB8AC3E}">
        <p14:creationId xmlns:p14="http://schemas.microsoft.com/office/powerpoint/2010/main" val="2546565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136469" y="1110344"/>
            <a:ext cx="9760128" cy="4991518"/>
          </a:xfrm>
        </p:spPr>
        <p:txBody>
          <a:bodyPr>
            <a:normAutofit/>
          </a:bodyPr>
          <a:lstStyle/>
          <a:p>
            <a:pPr marL="0" indent="0">
              <a:buNone/>
            </a:pPr>
            <a:r>
              <a:rPr lang="en-GB" sz="3000" b="1" i="1" dirty="0">
                <a:solidFill>
                  <a:schemeClr val="tx1"/>
                </a:solidFill>
              </a:rPr>
              <a:t>Stages 1-4</a:t>
            </a:r>
          </a:p>
          <a:p>
            <a:r>
              <a:rPr lang="en-GB" sz="3000" dirty="0">
                <a:solidFill>
                  <a:schemeClr val="tx1"/>
                </a:solidFill>
              </a:rPr>
              <a:t>Largely determined by others (parents, teachers)</a:t>
            </a:r>
          </a:p>
          <a:p>
            <a:pPr marL="0" indent="0">
              <a:buNone/>
            </a:pPr>
            <a:endParaRPr lang="en-GB" sz="3000" dirty="0">
              <a:solidFill>
                <a:schemeClr val="tx1"/>
              </a:solidFill>
            </a:endParaRPr>
          </a:p>
          <a:p>
            <a:pPr marL="0" indent="0">
              <a:buNone/>
            </a:pPr>
            <a:r>
              <a:rPr lang="en-GB" sz="3000" b="1" i="1" dirty="0">
                <a:solidFill>
                  <a:schemeClr val="tx1"/>
                </a:solidFill>
              </a:rPr>
              <a:t>Stages 5-8</a:t>
            </a:r>
          </a:p>
          <a:p>
            <a:pPr marL="0" indent="0">
              <a:buNone/>
            </a:pPr>
            <a:r>
              <a:rPr lang="en-GB" sz="3000" dirty="0">
                <a:solidFill>
                  <a:schemeClr val="tx1"/>
                </a:solidFill>
              </a:rPr>
              <a:t>–Individual has more control over environment</a:t>
            </a:r>
          </a:p>
          <a:p>
            <a:pPr marL="0" indent="0">
              <a:buNone/>
            </a:pPr>
            <a:r>
              <a:rPr lang="en-GB" sz="3000" dirty="0">
                <a:solidFill>
                  <a:schemeClr val="tx1"/>
                </a:solidFill>
              </a:rPr>
              <a:t>–Individual responsibility for crisis resolution in each stage</a:t>
            </a:r>
          </a:p>
          <a:p>
            <a:pPr marL="0" indent="0">
              <a:buNone/>
            </a:pPr>
            <a:r>
              <a:rPr lang="en-GB" sz="3000" b="1" i="1" dirty="0">
                <a:solidFill>
                  <a:schemeClr val="tx1"/>
                </a:solidFill>
              </a:rPr>
              <a:t>How does this fit in with becoming a teenager?</a:t>
            </a:r>
          </a:p>
          <a:p>
            <a:endParaRPr lang="en-GB" dirty="0"/>
          </a:p>
        </p:txBody>
      </p:sp>
    </p:spTree>
    <p:extLst>
      <p:ext uri="{BB962C8B-B14F-4D97-AF65-F5344CB8AC3E}">
        <p14:creationId xmlns:p14="http://schemas.microsoft.com/office/powerpoint/2010/main" val="2729009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5: Identity vs. Role Confusion</a:t>
            </a:r>
          </a:p>
        </p:txBody>
      </p:sp>
      <p:sp>
        <p:nvSpPr>
          <p:cNvPr id="3" name="Content Placeholder 2"/>
          <p:cNvSpPr>
            <a:spLocks noGrp="1"/>
          </p:cNvSpPr>
          <p:nvPr>
            <p:ph idx="1"/>
          </p:nvPr>
        </p:nvSpPr>
        <p:spPr>
          <a:xfrm>
            <a:off x="966651" y="1685109"/>
            <a:ext cx="9588138" cy="4859382"/>
          </a:xfrm>
        </p:spPr>
        <p:txBody>
          <a:bodyPr>
            <a:noAutofit/>
          </a:bodyPr>
          <a:lstStyle/>
          <a:p>
            <a:pPr marL="0" indent="0">
              <a:buNone/>
            </a:pPr>
            <a:r>
              <a:rPr lang="en-GB" sz="2800" b="1" i="1" dirty="0">
                <a:solidFill>
                  <a:schemeClr val="tx1"/>
                </a:solidFill>
              </a:rPr>
              <a:t>Ages 12-18</a:t>
            </a:r>
          </a:p>
          <a:p>
            <a:r>
              <a:rPr lang="en-GB" sz="2800" dirty="0">
                <a:solidFill>
                  <a:schemeClr val="tx1"/>
                </a:solidFill>
              </a:rPr>
              <a:t>Form ego identity: Self-image</a:t>
            </a:r>
          </a:p>
          <a:p>
            <a:r>
              <a:rPr lang="en-GB" sz="2800" dirty="0">
                <a:solidFill>
                  <a:schemeClr val="tx1"/>
                </a:solidFill>
              </a:rPr>
              <a:t>Strong sense of identity: face adulthood with certainty and confidence</a:t>
            </a:r>
          </a:p>
          <a:p>
            <a:r>
              <a:rPr lang="en-GB" sz="2800" dirty="0">
                <a:solidFill>
                  <a:schemeClr val="tx1"/>
                </a:solidFill>
              </a:rPr>
              <a:t>Identity crisis: Confusion of ego identity</a:t>
            </a:r>
          </a:p>
          <a:p>
            <a:r>
              <a:rPr lang="en-GB" sz="2800" dirty="0">
                <a:solidFill>
                  <a:schemeClr val="tx1"/>
                </a:solidFill>
              </a:rPr>
              <a:t>Basic strength: Loyalty</a:t>
            </a:r>
          </a:p>
          <a:p>
            <a:r>
              <a:rPr lang="en-GB" sz="2800" dirty="0">
                <a:solidFill>
                  <a:schemeClr val="tx1"/>
                </a:solidFill>
              </a:rPr>
              <a:t>Emerges from cohesive ego identity</a:t>
            </a:r>
          </a:p>
          <a:p>
            <a:r>
              <a:rPr lang="en-GB" sz="2800" dirty="0">
                <a:solidFill>
                  <a:schemeClr val="tx1"/>
                </a:solidFill>
              </a:rPr>
              <a:t>Sincerity, genuineness, sense of duty  in relationships with others</a:t>
            </a:r>
            <a:endParaRPr lang="en-GB" sz="2400" dirty="0">
              <a:solidFill>
                <a:schemeClr val="tx1"/>
              </a:solidFill>
            </a:endParaRPr>
          </a:p>
        </p:txBody>
      </p:sp>
    </p:spTree>
    <p:extLst>
      <p:ext uri="{BB962C8B-B14F-4D97-AF65-F5344CB8AC3E}">
        <p14:creationId xmlns:p14="http://schemas.microsoft.com/office/powerpoint/2010/main" val="1344490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6: Intimacy vs Isolation</a:t>
            </a:r>
          </a:p>
        </p:txBody>
      </p:sp>
      <p:sp>
        <p:nvSpPr>
          <p:cNvPr id="3" name="Content Placeholder 2"/>
          <p:cNvSpPr>
            <a:spLocks noGrp="1"/>
          </p:cNvSpPr>
          <p:nvPr>
            <p:ph idx="1"/>
          </p:nvPr>
        </p:nvSpPr>
        <p:spPr>
          <a:xfrm>
            <a:off x="1047207" y="1777003"/>
            <a:ext cx="9601196" cy="4693465"/>
          </a:xfrm>
        </p:spPr>
        <p:txBody>
          <a:bodyPr>
            <a:normAutofit/>
          </a:bodyPr>
          <a:lstStyle/>
          <a:p>
            <a:pPr marL="0" indent="0">
              <a:buNone/>
            </a:pPr>
            <a:r>
              <a:rPr lang="en-GB" sz="3000" b="1" i="1" dirty="0">
                <a:solidFill>
                  <a:schemeClr val="tx1"/>
                </a:solidFill>
              </a:rPr>
              <a:t>Ages 18-35 (approximately)</a:t>
            </a:r>
          </a:p>
          <a:p>
            <a:r>
              <a:rPr lang="en-GB" sz="3000" dirty="0">
                <a:solidFill>
                  <a:schemeClr val="tx1"/>
                </a:solidFill>
              </a:rPr>
              <a:t>Undertake productive work and establish intimate relationships</a:t>
            </a:r>
          </a:p>
          <a:p>
            <a:r>
              <a:rPr lang="en-GB" sz="3000" dirty="0">
                <a:solidFill>
                  <a:schemeClr val="tx1"/>
                </a:solidFill>
              </a:rPr>
              <a:t>Inability to establish intimacy leads to social isolation</a:t>
            </a:r>
          </a:p>
          <a:p>
            <a:r>
              <a:rPr lang="en-GB" sz="3000" dirty="0">
                <a:solidFill>
                  <a:schemeClr val="tx1"/>
                </a:solidFill>
              </a:rPr>
              <a:t>Basic strength: Love</a:t>
            </a:r>
          </a:p>
          <a:p>
            <a:r>
              <a:rPr lang="en-GB" sz="3000" dirty="0">
                <a:solidFill>
                  <a:schemeClr val="tx1"/>
                </a:solidFill>
              </a:rPr>
              <a:t>Mutual devotion in a shared identity</a:t>
            </a:r>
          </a:p>
          <a:p>
            <a:r>
              <a:rPr lang="en-GB" sz="3000" dirty="0">
                <a:solidFill>
                  <a:schemeClr val="tx1"/>
                </a:solidFill>
              </a:rPr>
              <a:t>Fusing of oneself with another person</a:t>
            </a:r>
          </a:p>
          <a:p>
            <a:endParaRPr lang="en-GB" dirty="0"/>
          </a:p>
        </p:txBody>
      </p:sp>
    </p:spTree>
    <p:extLst>
      <p:ext uri="{BB962C8B-B14F-4D97-AF65-F5344CB8AC3E}">
        <p14:creationId xmlns:p14="http://schemas.microsoft.com/office/powerpoint/2010/main" val="2894565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7: Generativity vs. Stagnation</a:t>
            </a:r>
          </a:p>
        </p:txBody>
      </p:sp>
      <p:sp>
        <p:nvSpPr>
          <p:cNvPr id="3" name="Content Placeholder 2"/>
          <p:cNvSpPr>
            <a:spLocks noGrp="1"/>
          </p:cNvSpPr>
          <p:nvPr>
            <p:ph idx="1"/>
          </p:nvPr>
        </p:nvSpPr>
        <p:spPr>
          <a:xfrm>
            <a:off x="1045029" y="1606731"/>
            <a:ext cx="9851568" cy="4641669"/>
          </a:xfrm>
        </p:spPr>
        <p:txBody>
          <a:bodyPr>
            <a:normAutofit lnSpcReduction="10000"/>
          </a:bodyPr>
          <a:lstStyle/>
          <a:p>
            <a:endParaRPr lang="en-GB" dirty="0">
              <a:solidFill>
                <a:schemeClr val="tx1"/>
              </a:solidFill>
            </a:endParaRPr>
          </a:p>
          <a:p>
            <a:pPr marL="0" indent="0">
              <a:buNone/>
            </a:pPr>
            <a:r>
              <a:rPr lang="en-GB" sz="3000" b="1" i="1" dirty="0">
                <a:solidFill>
                  <a:schemeClr val="tx1"/>
                </a:solidFill>
              </a:rPr>
              <a:t>Ages 35-55 (approximately)</a:t>
            </a:r>
          </a:p>
          <a:p>
            <a:r>
              <a:rPr lang="en-GB" sz="3000" dirty="0">
                <a:solidFill>
                  <a:schemeClr val="tx1"/>
                </a:solidFill>
              </a:rPr>
              <a:t>Generativity: Active involvement in teaching/guiding the next generation</a:t>
            </a:r>
          </a:p>
          <a:p>
            <a:r>
              <a:rPr lang="en-GB" sz="3000" dirty="0">
                <a:solidFill>
                  <a:schemeClr val="tx1"/>
                </a:solidFill>
              </a:rPr>
              <a:t>Stagnation involves not seeking outlets for generativity</a:t>
            </a:r>
          </a:p>
          <a:p>
            <a:r>
              <a:rPr lang="en-GB" sz="3000" dirty="0">
                <a:solidFill>
                  <a:schemeClr val="tx1"/>
                </a:solidFill>
              </a:rPr>
              <a:t>Basic strength: Care</a:t>
            </a:r>
          </a:p>
          <a:p>
            <a:r>
              <a:rPr lang="en-GB" sz="3000" dirty="0">
                <a:solidFill>
                  <a:schemeClr val="tx1"/>
                </a:solidFill>
              </a:rPr>
              <a:t>Broad concern for others</a:t>
            </a:r>
          </a:p>
          <a:p>
            <a:r>
              <a:rPr lang="en-GB" sz="3000" dirty="0">
                <a:solidFill>
                  <a:schemeClr val="tx1"/>
                </a:solidFill>
              </a:rPr>
              <a:t>Need to teach others</a:t>
            </a:r>
          </a:p>
          <a:p>
            <a:endParaRPr lang="en-GB" dirty="0"/>
          </a:p>
        </p:txBody>
      </p:sp>
    </p:spTree>
    <p:extLst>
      <p:ext uri="{BB962C8B-B14F-4D97-AF65-F5344CB8AC3E}">
        <p14:creationId xmlns:p14="http://schemas.microsoft.com/office/powerpoint/2010/main" val="1103487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8: Ego Integrity vs. Despair</a:t>
            </a:r>
          </a:p>
        </p:txBody>
      </p:sp>
      <p:sp>
        <p:nvSpPr>
          <p:cNvPr id="3" name="Content Placeholder 2"/>
          <p:cNvSpPr>
            <a:spLocks noGrp="1"/>
          </p:cNvSpPr>
          <p:nvPr>
            <p:ph idx="1"/>
          </p:nvPr>
        </p:nvSpPr>
        <p:spPr>
          <a:xfrm>
            <a:off x="1240971" y="1685109"/>
            <a:ext cx="9655627" cy="4102835"/>
          </a:xfrm>
        </p:spPr>
        <p:txBody>
          <a:bodyPr>
            <a:normAutofit/>
          </a:bodyPr>
          <a:lstStyle/>
          <a:p>
            <a:endParaRPr lang="en-GB" dirty="0">
              <a:solidFill>
                <a:schemeClr val="tx1"/>
              </a:solidFill>
            </a:endParaRPr>
          </a:p>
          <a:p>
            <a:pPr marL="0" indent="0">
              <a:buNone/>
            </a:pPr>
            <a:r>
              <a:rPr lang="en-GB" sz="3000" b="1" i="1" dirty="0">
                <a:solidFill>
                  <a:schemeClr val="tx1"/>
                </a:solidFill>
              </a:rPr>
              <a:t>Age 55 - Death</a:t>
            </a:r>
          </a:p>
          <a:p>
            <a:r>
              <a:rPr lang="en-GB" sz="3000" dirty="0">
                <a:solidFill>
                  <a:schemeClr val="tx1"/>
                </a:solidFill>
              </a:rPr>
              <a:t>Evaluation of entire life</a:t>
            </a:r>
          </a:p>
          <a:p>
            <a:r>
              <a:rPr lang="en-GB" sz="3000" dirty="0">
                <a:solidFill>
                  <a:schemeClr val="tx1"/>
                </a:solidFill>
              </a:rPr>
              <a:t>Integrity: Look back with satisfaction</a:t>
            </a:r>
          </a:p>
          <a:p>
            <a:r>
              <a:rPr lang="en-GB" sz="3000" dirty="0">
                <a:solidFill>
                  <a:schemeClr val="tx1"/>
                </a:solidFill>
              </a:rPr>
              <a:t>Despair: Review with anger, frustration</a:t>
            </a:r>
          </a:p>
          <a:p>
            <a:r>
              <a:rPr lang="en-GB" sz="3000" dirty="0">
                <a:solidFill>
                  <a:schemeClr val="tx1"/>
                </a:solidFill>
              </a:rPr>
              <a:t>Basic strength: Wisdom</a:t>
            </a:r>
          </a:p>
          <a:p>
            <a:r>
              <a:rPr lang="en-GB" sz="3000" dirty="0">
                <a:solidFill>
                  <a:schemeClr val="tx1"/>
                </a:solidFill>
              </a:rPr>
              <a:t>Detached concern with the whole of life</a:t>
            </a:r>
          </a:p>
          <a:p>
            <a:endParaRPr lang="en-GB" dirty="0"/>
          </a:p>
        </p:txBody>
      </p:sp>
    </p:spTree>
    <p:extLst>
      <p:ext uri="{BB962C8B-B14F-4D97-AF65-F5344CB8AC3E}">
        <p14:creationId xmlns:p14="http://schemas.microsoft.com/office/powerpoint/2010/main" val="3790709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idx="1"/>
          </p:nvPr>
        </p:nvSpPr>
        <p:spPr>
          <a:xfrm>
            <a:off x="677333" y="1638075"/>
            <a:ext cx="9577009" cy="4514531"/>
          </a:xfrm>
        </p:spPr>
        <p:txBody>
          <a:bodyPr>
            <a:normAutofit/>
          </a:bodyPr>
          <a:lstStyle/>
          <a:p>
            <a:endParaRPr lang="en-GB" dirty="0">
              <a:solidFill>
                <a:schemeClr val="tx1"/>
              </a:solidFill>
            </a:endParaRPr>
          </a:p>
          <a:p>
            <a:pPr>
              <a:lnSpc>
                <a:spcPct val="150000"/>
              </a:lnSpc>
            </a:pPr>
            <a:r>
              <a:rPr lang="en-GB" sz="2800" dirty="0">
                <a:solidFill>
                  <a:schemeClr val="tx1"/>
                </a:solidFill>
              </a:rPr>
              <a:t>Is it possible for adults to rediscover themselves and develop a different understanding of their lives during the later stages – give an example</a:t>
            </a:r>
          </a:p>
          <a:p>
            <a:pPr>
              <a:lnSpc>
                <a:spcPct val="150000"/>
              </a:lnSpc>
            </a:pPr>
            <a:r>
              <a:rPr lang="en-GB" sz="2800" dirty="0">
                <a:solidFill>
                  <a:schemeClr val="tx1"/>
                </a:solidFill>
              </a:rPr>
              <a:t>How can his theory be applicable to the changing environment of today? What are some of the issues?</a:t>
            </a:r>
          </a:p>
          <a:p>
            <a:endParaRPr lang="en-GB" dirty="0"/>
          </a:p>
        </p:txBody>
      </p:sp>
    </p:spTree>
    <p:custDataLst>
      <p:tags r:id="rId1"/>
    </p:custDataLst>
    <p:extLst>
      <p:ext uri="{BB962C8B-B14F-4D97-AF65-F5344CB8AC3E}">
        <p14:creationId xmlns:p14="http://schemas.microsoft.com/office/powerpoint/2010/main" val="450208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7D9CA-8972-490D-8C93-EBA7594BF019}"/>
              </a:ext>
            </a:extLst>
          </p:cNvPr>
          <p:cNvSpPr>
            <a:spLocks noGrp="1"/>
          </p:cNvSpPr>
          <p:nvPr>
            <p:ph type="title"/>
          </p:nvPr>
        </p:nvSpPr>
        <p:spPr>
          <a:xfrm>
            <a:off x="1797666" y="2438400"/>
            <a:ext cx="8596668" cy="1320800"/>
          </a:xfrm>
        </p:spPr>
        <p:txBody>
          <a:bodyPr/>
          <a:lstStyle/>
          <a:p>
            <a:r>
              <a:rPr lang="en-GB" dirty="0">
                <a:hlinkClick r:id="rId2"/>
              </a:rPr>
              <a:t>(23) Erik Erikson’s Identity Crisis: Who am I? - YouTube</a:t>
            </a:r>
            <a:endParaRPr lang="en-GB" dirty="0"/>
          </a:p>
        </p:txBody>
      </p:sp>
    </p:spTree>
    <p:extLst>
      <p:ext uri="{BB962C8B-B14F-4D97-AF65-F5344CB8AC3E}">
        <p14:creationId xmlns:p14="http://schemas.microsoft.com/office/powerpoint/2010/main" val="2760180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Criticisms </a:t>
            </a:r>
          </a:p>
        </p:txBody>
      </p:sp>
      <p:sp>
        <p:nvSpPr>
          <p:cNvPr id="3" name="Content Placeholder 2"/>
          <p:cNvSpPr>
            <a:spLocks noGrp="1"/>
          </p:cNvSpPr>
          <p:nvPr>
            <p:ph idx="1"/>
          </p:nvPr>
        </p:nvSpPr>
        <p:spPr>
          <a:xfrm>
            <a:off x="677334" y="1685109"/>
            <a:ext cx="9668449" cy="4447693"/>
          </a:xfrm>
        </p:spPr>
        <p:txBody>
          <a:bodyPr>
            <a:normAutofit/>
          </a:bodyPr>
          <a:lstStyle/>
          <a:p>
            <a:pPr>
              <a:lnSpc>
                <a:spcPct val="150000"/>
              </a:lnSpc>
            </a:pPr>
            <a:r>
              <a:rPr lang="en-GB" sz="2400" dirty="0">
                <a:solidFill>
                  <a:schemeClr val="tx1"/>
                </a:solidFill>
              </a:rPr>
              <a:t>Complain that more attention is paid to infancy and childhood than to adult life</a:t>
            </a:r>
          </a:p>
          <a:p>
            <a:pPr>
              <a:lnSpc>
                <a:spcPct val="150000"/>
              </a:lnSpc>
            </a:pPr>
            <a:r>
              <a:rPr lang="en-GB" sz="2400" dirty="0">
                <a:solidFill>
                  <a:schemeClr val="tx1"/>
                </a:solidFill>
              </a:rPr>
              <a:t>Identity crisis may only apply to those affluent enough to explore identities</a:t>
            </a:r>
          </a:p>
          <a:p>
            <a:pPr>
              <a:lnSpc>
                <a:spcPct val="150000"/>
              </a:lnSpc>
            </a:pPr>
            <a:r>
              <a:rPr lang="en-GB" sz="2400" dirty="0">
                <a:solidFill>
                  <a:schemeClr val="tx1"/>
                </a:solidFill>
              </a:rPr>
              <a:t>Ambiguous terms and concepts</a:t>
            </a:r>
          </a:p>
          <a:p>
            <a:pPr>
              <a:lnSpc>
                <a:spcPct val="150000"/>
              </a:lnSpc>
            </a:pPr>
            <a:r>
              <a:rPr lang="en-GB" sz="2400" dirty="0">
                <a:solidFill>
                  <a:schemeClr val="tx1"/>
                </a:solidFill>
              </a:rPr>
              <a:t>Lack of precision</a:t>
            </a:r>
          </a:p>
          <a:p>
            <a:pPr>
              <a:lnSpc>
                <a:spcPct val="150000"/>
              </a:lnSpc>
            </a:pPr>
            <a:r>
              <a:rPr lang="en-GB" sz="2400" dirty="0">
                <a:solidFill>
                  <a:schemeClr val="tx1"/>
                </a:solidFill>
              </a:rPr>
              <a:t>Some terms are not easily measured empirically</a:t>
            </a:r>
          </a:p>
          <a:p>
            <a:endParaRPr lang="en-GB" dirty="0"/>
          </a:p>
        </p:txBody>
      </p:sp>
    </p:spTree>
    <p:custDataLst>
      <p:tags r:id="rId1"/>
    </p:custDataLst>
    <p:extLst>
      <p:ext uri="{BB962C8B-B14F-4D97-AF65-F5344CB8AC3E}">
        <p14:creationId xmlns:p14="http://schemas.microsoft.com/office/powerpoint/2010/main" val="460299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2777066"/>
            <a:ext cx="9601196" cy="1303867"/>
          </a:xfrm>
        </p:spPr>
        <p:txBody>
          <a:bodyPr/>
          <a:lstStyle/>
          <a:p>
            <a:r>
              <a:rPr lang="en-GB" dirty="0"/>
              <a:t>What factors affect social development?</a:t>
            </a:r>
          </a:p>
        </p:txBody>
      </p:sp>
    </p:spTree>
    <p:custDataLst>
      <p:tags r:id="rId1"/>
    </p:custDataLst>
    <p:extLst>
      <p:ext uri="{BB962C8B-B14F-4D97-AF65-F5344CB8AC3E}">
        <p14:creationId xmlns:p14="http://schemas.microsoft.com/office/powerpoint/2010/main" val="3072312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4" y="431074"/>
            <a:ext cx="9313816" cy="5995851"/>
          </a:xfrm>
        </p:spPr>
        <p:txBody>
          <a:bodyPr>
            <a:normAutofit fontScale="85000" lnSpcReduction="20000"/>
          </a:bodyPr>
          <a:lstStyle/>
          <a:p>
            <a:endParaRPr lang="en-GB" dirty="0">
              <a:solidFill>
                <a:schemeClr val="tx1"/>
              </a:solidFill>
            </a:endParaRPr>
          </a:p>
          <a:p>
            <a:pPr>
              <a:lnSpc>
                <a:spcPct val="160000"/>
              </a:lnSpc>
            </a:pPr>
            <a:r>
              <a:rPr lang="en-GB" sz="2800" dirty="0">
                <a:solidFill>
                  <a:schemeClr val="tx1"/>
                </a:solidFill>
              </a:rPr>
              <a:t>Genes</a:t>
            </a:r>
          </a:p>
          <a:p>
            <a:pPr>
              <a:lnSpc>
                <a:spcPct val="160000"/>
              </a:lnSpc>
            </a:pPr>
            <a:r>
              <a:rPr lang="en-GB" sz="2800" dirty="0">
                <a:solidFill>
                  <a:schemeClr val="tx1"/>
                </a:solidFill>
              </a:rPr>
              <a:t>Levels of attachment they have received</a:t>
            </a:r>
          </a:p>
          <a:p>
            <a:pPr>
              <a:lnSpc>
                <a:spcPct val="160000"/>
              </a:lnSpc>
            </a:pPr>
            <a:r>
              <a:rPr lang="en-GB" sz="2800" dirty="0">
                <a:solidFill>
                  <a:schemeClr val="tx1"/>
                </a:solidFill>
              </a:rPr>
              <a:t>Parenting styles – parent/child interactions, authoritarian etc.</a:t>
            </a:r>
          </a:p>
          <a:p>
            <a:pPr>
              <a:lnSpc>
                <a:spcPct val="160000"/>
              </a:lnSpc>
            </a:pPr>
            <a:r>
              <a:rPr lang="en-GB" sz="2800" dirty="0">
                <a:solidFill>
                  <a:schemeClr val="tx1"/>
                </a:solidFill>
              </a:rPr>
              <a:t>Socially competent parents</a:t>
            </a:r>
          </a:p>
          <a:p>
            <a:pPr>
              <a:lnSpc>
                <a:spcPct val="160000"/>
              </a:lnSpc>
            </a:pPr>
            <a:r>
              <a:rPr lang="en-GB" sz="2800" dirty="0">
                <a:solidFill>
                  <a:schemeClr val="tx1"/>
                </a:solidFill>
              </a:rPr>
              <a:t>Number of siblings</a:t>
            </a:r>
          </a:p>
          <a:p>
            <a:pPr>
              <a:lnSpc>
                <a:spcPct val="160000"/>
              </a:lnSpc>
            </a:pPr>
            <a:r>
              <a:rPr lang="en-GB" sz="2800" dirty="0">
                <a:solidFill>
                  <a:schemeClr val="tx1"/>
                </a:solidFill>
              </a:rPr>
              <a:t>Prematurity</a:t>
            </a:r>
          </a:p>
          <a:p>
            <a:pPr>
              <a:lnSpc>
                <a:spcPct val="160000"/>
              </a:lnSpc>
            </a:pPr>
            <a:r>
              <a:rPr lang="en-GB" sz="2800" dirty="0">
                <a:solidFill>
                  <a:schemeClr val="tx1"/>
                </a:solidFill>
              </a:rPr>
              <a:t>Disability.</a:t>
            </a:r>
          </a:p>
          <a:p>
            <a:pPr>
              <a:lnSpc>
                <a:spcPct val="160000"/>
              </a:lnSpc>
            </a:pPr>
            <a:r>
              <a:rPr lang="en-GB" sz="2800" dirty="0">
                <a:solidFill>
                  <a:schemeClr val="tx1"/>
                </a:solidFill>
              </a:rPr>
              <a:t>Whether exposed to many different situations early in life, for example- playgroups.</a:t>
            </a:r>
          </a:p>
          <a:p>
            <a:endParaRPr lang="en-GB" dirty="0"/>
          </a:p>
        </p:txBody>
      </p:sp>
    </p:spTree>
    <p:extLst>
      <p:ext uri="{BB962C8B-B14F-4D97-AF65-F5344CB8AC3E}">
        <p14:creationId xmlns:p14="http://schemas.microsoft.com/office/powerpoint/2010/main" val="41295153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and social development</a:t>
            </a:r>
          </a:p>
        </p:txBody>
      </p:sp>
      <p:sp>
        <p:nvSpPr>
          <p:cNvPr id="3" name="Content Placeholder 2"/>
          <p:cNvSpPr>
            <a:spLocks noGrp="1"/>
          </p:cNvSpPr>
          <p:nvPr>
            <p:ph idx="1"/>
          </p:nvPr>
        </p:nvSpPr>
        <p:spPr>
          <a:xfrm>
            <a:off x="677333" y="2160590"/>
            <a:ext cx="9916643" cy="3116804"/>
          </a:xfrm>
        </p:spPr>
        <p:txBody>
          <a:bodyPr>
            <a:normAutofit/>
          </a:bodyPr>
          <a:lstStyle/>
          <a:p>
            <a:pPr marL="0" indent="0" algn="ctr">
              <a:lnSpc>
                <a:spcPct val="150000"/>
              </a:lnSpc>
              <a:buNone/>
            </a:pPr>
            <a:r>
              <a:rPr lang="en-GB" sz="3600" dirty="0">
                <a:solidFill>
                  <a:schemeClr val="tx1"/>
                </a:solidFill>
              </a:rPr>
              <a:t>Does social media has a negative impact on our social development?</a:t>
            </a:r>
          </a:p>
          <a:p>
            <a:pPr marL="0" indent="0" algn="ctr">
              <a:lnSpc>
                <a:spcPct val="150000"/>
              </a:lnSpc>
              <a:buNone/>
            </a:pPr>
            <a:r>
              <a:rPr lang="en-GB" sz="3600" dirty="0">
                <a:solidFill>
                  <a:schemeClr val="tx1"/>
                </a:solidFill>
              </a:rPr>
              <a:t>Do you agree or disagree</a:t>
            </a:r>
            <a:r>
              <a:rPr lang="en-GB" sz="3600" b="1" dirty="0">
                <a:solidFill>
                  <a:schemeClr val="tx1"/>
                </a:solidFill>
              </a:rPr>
              <a:t>?  </a:t>
            </a:r>
          </a:p>
        </p:txBody>
      </p:sp>
    </p:spTree>
    <p:extLst>
      <p:ext uri="{BB962C8B-B14F-4D97-AF65-F5344CB8AC3E}">
        <p14:creationId xmlns:p14="http://schemas.microsoft.com/office/powerpoint/2010/main" val="2852019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a:xfrm>
            <a:off x="677334" y="1423851"/>
            <a:ext cx="10269340" cy="4937759"/>
          </a:xfrm>
        </p:spPr>
        <p:txBody>
          <a:bodyPr>
            <a:normAutofit/>
          </a:bodyPr>
          <a:lstStyle/>
          <a:p>
            <a:pPr>
              <a:lnSpc>
                <a:spcPct val="150000"/>
              </a:lnSpc>
            </a:pPr>
            <a:r>
              <a:rPr lang="en-GB" sz="2800" dirty="0">
                <a:solidFill>
                  <a:schemeClr val="tx1"/>
                </a:solidFill>
              </a:rPr>
              <a:t>Choose one stage in Erikson's theory</a:t>
            </a:r>
          </a:p>
          <a:p>
            <a:pPr>
              <a:lnSpc>
                <a:spcPct val="150000"/>
              </a:lnSpc>
            </a:pPr>
            <a:r>
              <a:rPr lang="en-GB" sz="2800" dirty="0">
                <a:solidFill>
                  <a:schemeClr val="tx1"/>
                </a:solidFill>
              </a:rPr>
              <a:t>How do parents/carers/friends/the wider community impact on this stage?</a:t>
            </a:r>
          </a:p>
          <a:p>
            <a:pPr>
              <a:lnSpc>
                <a:spcPct val="150000"/>
              </a:lnSpc>
            </a:pPr>
            <a:r>
              <a:rPr lang="en-GB" sz="2800" dirty="0">
                <a:solidFill>
                  <a:schemeClr val="tx1"/>
                </a:solidFill>
              </a:rPr>
              <a:t>How can schools/wider community ensure that crisis are resolved at your chosen stage?</a:t>
            </a:r>
          </a:p>
          <a:p>
            <a:pPr>
              <a:lnSpc>
                <a:spcPct val="150000"/>
              </a:lnSpc>
            </a:pPr>
            <a:r>
              <a:rPr lang="en-GB" sz="2800" dirty="0">
                <a:solidFill>
                  <a:schemeClr val="tx1"/>
                </a:solidFill>
              </a:rPr>
              <a:t>What barriers may interfere with this stage – could these barriers be overcome? How?</a:t>
            </a:r>
          </a:p>
        </p:txBody>
      </p:sp>
    </p:spTree>
    <p:custDataLst>
      <p:tags r:id="rId1"/>
    </p:custDataLst>
    <p:extLst>
      <p:ext uri="{BB962C8B-B14F-4D97-AF65-F5344CB8AC3E}">
        <p14:creationId xmlns:p14="http://schemas.microsoft.com/office/powerpoint/2010/main" val="17701570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872F9-76BB-47DC-B29D-6423C12622F2}"/>
              </a:ext>
            </a:extLst>
          </p:cNvPr>
          <p:cNvSpPr>
            <a:spLocks noGrp="1"/>
          </p:cNvSpPr>
          <p:nvPr>
            <p:ph type="title"/>
          </p:nvPr>
        </p:nvSpPr>
        <p:spPr/>
        <p:txBody>
          <a:bodyPr/>
          <a:lstStyle/>
          <a:p>
            <a:pPr algn="l"/>
            <a:r>
              <a:rPr lang="en-GB" dirty="0"/>
              <a:t>References</a:t>
            </a:r>
          </a:p>
        </p:txBody>
      </p:sp>
      <p:sp>
        <p:nvSpPr>
          <p:cNvPr id="3" name="Content Placeholder 2">
            <a:extLst>
              <a:ext uri="{FF2B5EF4-FFF2-40B4-BE49-F238E27FC236}">
                <a16:creationId xmlns:a16="http://schemas.microsoft.com/office/drawing/2014/main" id="{C204EE77-57D8-4993-84A5-17400E9CCE92}"/>
              </a:ext>
            </a:extLst>
          </p:cNvPr>
          <p:cNvSpPr>
            <a:spLocks noGrp="1"/>
          </p:cNvSpPr>
          <p:nvPr>
            <p:ph idx="1"/>
          </p:nvPr>
        </p:nvSpPr>
        <p:spPr/>
        <p:txBody>
          <a:bodyPr/>
          <a:lstStyle/>
          <a:p>
            <a:pPr marL="0" indent="0">
              <a:buNone/>
            </a:pPr>
            <a:r>
              <a:rPr lang="en-GB" dirty="0">
                <a:solidFill>
                  <a:schemeClr val="tx1"/>
                </a:solidFill>
              </a:rPr>
              <a:t>SCAN of Northern Virginia (2021) </a:t>
            </a:r>
            <a:r>
              <a:rPr lang="en-GB" i="1" dirty="0">
                <a:solidFill>
                  <a:schemeClr val="tx1"/>
                </a:solidFill>
              </a:rPr>
              <a:t>Social Development. </a:t>
            </a:r>
            <a:r>
              <a:rPr lang="en-GB" dirty="0">
                <a:solidFill>
                  <a:schemeClr val="tx1"/>
                </a:solidFill>
              </a:rPr>
              <a:t>[Online] Available at: https://www.scanva.org/support-for-parents/parent-resource-center-2/social-development-in-children/ (Accessed: 28/02/2021)</a:t>
            </a:r>
          </a:p>
          <a:p>
            <a:pPr marL="0" indent="0">
              <a:buNone/>
            </a:pPr>
            <a:endParaRPr lang="en-GB" dirty="0"/>
          </a:p>
          <a:p>
            <a:pPr marL="0" indent="0">
              <a:buNone/>
            </a:pPr>
            <a:endParaRPr lang="en-GB" dirty="0">
              <a:solidFill>
                <a:schemeClr val="tx1"/>
              </a:solidFill>
            </a:endParaRPr>
          </a:p>
          <a:p>
            <a:pPr marL="0" indent="0">
              <a:buNone/>
            </a:pPr>
            <a:r>
              <a:rPr lang="en-GB" dirty="0">
                <a:solidFill>
                  <a:schemeClr val="tx1"/>
                </a:solidFill>
              </a:rPr>
              <a:t>Simply </a:t>
            </a:r>
            <a:r>
              <a:rPr lang="en-GB" dirty="0" err="1">
                <a:solidFill>
                  <a:schemeClr val="tx1"/>
                </a:solidFill>
              </a:rPr>
              <a:t>Psyc</a:t>
            </a:r>
            <a:r>
              <a:rPr lang="en-GB" dirty="0">
                <a:solidFill>
                  <a:schemeClr val="tx1"/>
                </a:solidFill>
              </a:rPr>
              <a:t> (2014) </a:t>
            </a:r>
            <a:r>
              <a:rPr lang="en-GB" i="1" dirty="0">
                <a:solidFill>
                  <a:schemeClr val="tx1"/>
                </a:solidFill>
              </a:rPr>
              <a:t>Erik Erikson’s Identity Crisis: Who am I? </a:t>
            </a:r>
            <a:r>
              <a:rPr lang="en-GB" dirty="0">
                <a:solidFill>
                  <a:schemeClr val="tx1"/>
                </a:solidFill>
              </a:rPr>
              <a:t>[Online] Available at: </a:t>
            </a:r>
            <a:r>
              <a:rPr lang="en-GB" dirty="0">
                <a:solidFill>
                  <a:schemeClr val="tx1"/>
                </a:solidFill>
                <a:hlinkClick r:id="rId2"/>
              </a:rPr>
              <a:t>https://www.youtube.com/watch?v=He7CrBLn-RE&amp;ab_channel=SimplyPsyc</a:t>
            </a:r>
            <a:r>
              <a:rPr lang="en-GB" dirty="0">
                <a:solidFill>
                  <a:schemeClr val="tx1"/>
                </a:solidFill>
              </a:rPr>
              <a:t> (Accessed: 01/03/2021)</a:t>
            </a:r>
          </a:p>
        </p:txBody>
      </p:sp>
    </p:spTree>
    <p:extLst>
      <p:ext uri="{BB962C8B-B14F-4D97-AF65-F5344CB8AC3E}">
        <p14:creationId xmlns:p14="http://schemas.microsoft.com/office/powerpoint/2010/main" val="351951855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583</TotalTime>
  <Words>1175</Words>
  <Application>Microsoft Office PowerPoint</Application>
  <PresentationFormat>Widescreen</PresentationFormat>
  <Paragraphs>164</Paragraphs>
  <Slides>26</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Trebuchet MS</vt:lpstr>
      <vt:lpstr>Wingdings 3</vt:lpstr>
      <vt:lpstr>Facet</vt:lpstr>
      <vt:lpstr>Social Development </vt:lpstr>
      <vt:lpstr>Objectives</vt:lpstr>
      <vt:lpstr>PowerPoint Presentation</vt:lpstr>
      <vt:lpstr>Why is social development so important?</vt:lpstr>
      <vt:lpstr>Psychosocial development theory </vt:lpstr>
      <vt:lpstr>PowerPoint Presentation</vt:lpstr>
      <vt:lpstr>PowerPoint Presentation</vt:lpstr>
      <vt:lpstr>Stage 1: Basic Trust vs. Mistrust </vt:lpstr>
      <vt:lpstr>Stage 2: Autonomy vs Shame and Doubt</vt:lpstr>
      <vt:lpstr>Stage 3: Initiative vs. Guilt</vt:lpstr>
      <vt:lpstr>Stage 3: Initiative vs. Guilt</vt:lpstr>
      <vt:lpstr>Stage 4: Industriousness vs. Inferiority</vt:lpstr>
      <vt:lpstr>Stage 4: Industriousness vs. Inferiority</vt:lpstr>
      <vt:lpstr>PowerPoint Presentation</vt:lpstr>
      <vt:lpstr>Stage 5: Identity vs. Role Confusion</vt:lpstr>
      <vt:lpstr>Stage 6: Intimacy vs Isolation</vt:lpstr>
      <vt:lpstr>Stage 7: Generativity vs. Stagnation</vt:lpstr>
      <vt:lpstr>Stage 8: Ego Integrity vs. Despair</vt:lpstr>
      <vt:lpstr>Questions</vt:lpstr>
      <vt:lpstr>(23) Erik Erikson’s Identity Crisis: Who am I? - YouTube</vt:lpstr>
      <vt:lpstr>Criticisms </vt:lpstr>
      <vt:lpstr>What factors affect social development?</vt:lpstr>
      <vt:lpstr>PowerPoint Presentation</vt:lpstr>
      <vt:lpstr>Social media and social development</vt:lpstr>
      <vt:lpstr>Task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Development</dc:title>
  <dc:creator>Laura Hutchings</dc:creator>
  <cp:lastModifiedBy>Ross Abraham (Student)</cp:lastModifiedBy>
  <cp:revision>41</cp:revision>
  <cp:lastPrinted>2018-03-13T14:52:30Z</cp:lastPrinted>
  <dcterms:created xsi:type="dcterms:W3CDTF">2018-03-13T14:22:13Z</dcterms:created>
  <dcterms:modified xsi:type="dcterms:W3CDTF">2021-03-16T18:19:59Z</dcterms:modified>
</cp:coreProperties>
</file>