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80" r:id="rId1"/>
  </p:sldMasterIdLst>
  <p:notesMasterIdLst>
    <p:notesMasterId r:id="rId33"/>
  </p:notesMasterIdLst>
  <p:handoutMasterIdLst>
    <p:handoutMasterId r:id="rId34"/>
  </p:handoutMasterIdLst>
  <p:sldIdLst>
    <p:sldId id="428" r:id="rId2"/>
    <p:sldId id="427" r:id="rId3"/>
    <p:sldId id="429" r:id="rId4"/>
    <p:sldId id="433" r:id="rId5"/>
    <p:sldId id="431" r:id="rId6"/>
    <p:sldId id="430" r:id="rId7"/>
    <p:sldId id="432" r:id="rId8"/>
    <p:sldId id="306" r:id="rId9"/>
    <p:sldId id="337" r:id="rId10"/>
    <p:sldId id="335" r:id="rId11"/>
    <p:sldId id="336" r:id="rId12"/>
    <p:sldId id="367" r:id="rId13"/>
    <p:sldId id="368" r:id="rId14"/>
    <p:sldId id="369" r:id="rId15"/>
    <p:sldId id="370" r:id="rId16"/>
    <p:sldId id="330" r:id="rId17"/>
    <p:sldId id="339" r:id="rId18"/>
    <p:sldId id="340" r:id="rId19"/>
    <p:sldId id="425" r:id="rId20"/>
    <p:sldId id="389" r:id="rId21"/>
    <p:sldId id="390" r:id="rId22"/>
    <p:sldId id="391" r:id="rId23"/>
    <p:sldId id="392" r:id="rId24"/>
    <p:sldId id="426" r:id="rId25"/>
    <p:sldId id="393" r:id="rId26"/>
    <p:sldId id="394" r:id="rId27"/>
    <p:sldId id="423" r:id="rId28"/>
    <p:sldId id="424" r:id="rId29"/>
    <p:sldId id="413" r:id="rId30"/>
    <p:sldId id="422" r:id="rId31"/>
    <p:sldId id="414" r:id="rId32"/>
  </p:sldIdLst>
  <p:sldSz cx="9144000" cy="6858000" type="screen4x3"/>
  <p:notesSz cx="681355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33">
          <p15:clr>
            <a:srgbClr val="A4A3A4"/>
          </p15:clr>
        </p15:guide>
        <p15:guide id="2" pos="2147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1261" autoAdjust="0"/>
  </p:normalViewPr>
  <p:slideViewPr>
    <p:cSldViewPr>
      <p:cViewPr varScale="1">
        <p:scale>
          <a:sx n="66" d="100"/>
          <a:sy n="66" d="100"/>
        </p:scale>
        <p:origin x="150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2967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1" d="100"/>
          <a:sy n="51" d="100"/>
        </p:scale>
        <p:origin x="2976" y="84"/>
      </p:cViewPr>
      <p:guideLst>
        <p:guide orient="horz" pos="3133"/>
        <p:guide pos="2147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1"/>
            <a:ext cx="2952062" cy="497603"/>
          </a:xfrm>
          <a:prstGeom prst="rect">
            <a:avLst/>
          </a:prstGeom>
        </p:spPr>
        <p:txBody>
          <a:bodyPr vert="horz" lIns="94675" tIns="47339" rIns="94675" bIns="47339" rtlCol="0"/>
          <a:lstStyle>
            <a:lvl1pPr algn="l">
              <a:defRPr sz="1200"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9902" y="1"/>
            <a:ext cx="2952062" cy="497603"/>
          </a:xfrm>
          <a:prstGeom prst="rect">
            <a:avLst/>
          </a:prstGeom>
        </p:spPr>
        <p:txBody>
          <a:bodyPr vert="horz" lIns="94675" tIns="47339" rIns="94675" bIns="47339" rtlCol="0"/>
          <a:lstStyle>
            <a:lvl1pPr algn="r">
              <a:defRPr sz="1200"/>
            </a:lvl1pPr>
          </a:lstStyle>
          <a:p>
            <a:pPr>
              <a:defRPr/>
            </a:pPr>
            <a:fld id="{15AAC6F3-DB98-48C9-B3FB-B59325D1CA58}" type="datetimeFigureOut">
              <a:rPr lang="en-US"/>
              <a:pPr>
                <a:defRPr/>
              </a:pPr>
              <a:t>4/8/2018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2" y="9446496"/>
            <a:ext cx="2952062" cy="497603"/>
          </a:xfrm>
          <a:prstGeom prst="rect">
            <a:avLst/>
          </a:prstGeom>
        </p:spPr>
        <p:txBody>
          <a:bodyPr vert="horz" lIns="94675" tIns="47339" rIns="94675" bIns="47339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9902" y="9446496"/>
            <a:ext cx="2952062" cy="497603"/>
          </a:xfrm>
          <a:prstGeom prst="rect">
            <a:avLst/>
          </a:prstGeom>
        </p:spPr>
        <p:txBody>
          <a:bodyPr vert="horz" lIns="94675" tIns="47339" rIns="94675" bIns="47339" rtlCol="0" anchor="b"/>
          <a:lstStyle>
            <a:lvl1pPr algn="r">
              <a:defRPr sz="1200"/>
            </a:lvl1pPr>
          </a:lstStyle>
          <a:p>
            <a:pPr>
              <a:defRPr/>
            </a:pPr>
            <a:fld id="{C6F8337D-41E2-4E48-B33C-1A4DA310C76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9163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2952062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675" tIns="47339" rIns="94675" bIns="47339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9902" y="0"/>
            <a:ext cx="2952062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675" tIns="47339" rIns="94675" bIns="47339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48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20750" y="744538"/>
            <a:ext cx="4973638" cy="37306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130939" y="4723250"/>
            <a:ext cx="6551673" cy="48281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675" tIns="47339" rIns="94675" bIns="47339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448086"/>
            <a:ext cx="2952062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675" tIns="47339" rIns="94675" bIns="47339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9902" y="9448086"/>
            <a:ext cx="2952062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675" tIns="47339" rIns="94675" bIns="47339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3EC064A-24D5-4395-AE76-6C58BA43AF7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49533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260F4B-ACCC-454A-8AD7-99238F06D385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3333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64738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21923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30030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300F607-095B-4225-ADD6-953055355AB5}" type="slidenum">
              <a:rPr lang="en-GB" smtClean="0"/>
              <a:pPr/>
              <a:t>12</a:t>
            </a:fld>
            <a:endParaRPr lang="en-GB" dirty="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" y="4475163"/>
            <a:ext cx="6813550" cy="5470524"/>
          </a:xfrm>
          <a:noFill/>
          <a:ln/>
        </p:spPr>
        <p:txBody>
          <a:bodyPr>
            <a:normAutofit/>
          </a:bodyPr>
          <a:lstStyle/>
          <a:p>
            <a:pPr lvl="1" eaLnBrk="1" hangingPunct="1">
              <a:lnSpc>
                <a:spcPct val="85000"/>
              </a:lnSpc>
              <a:spcBef>
                <a:spcPct val="5000"/>
              </a:spcBef>
            </a:pPr>
            <a:endParaRPr lang="en-GB" sz="1400" b="1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90713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xfrm>
            <a:off x="130939" y="4515644"/>
            <a:ext cx="6323125" cy="5334000"/>
          </a:xfrm>
          <a:noFill/>
          <a:ln/>
        </p:spPr>
        <p:txBody>
          <a:bodyPr>
            <a:noAutofit/>
          </a:bodyPr>
          <a:lstStyle/>
          <a:p>
            <a:endParaRPr lang="en-GB" sz="1100" dirty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E5B709-8408-4313-B3C2-02DC322BDC60}" type="slidenum">
              <a:rPr lang="en-GB" smtClean="0"/>
              <a:pPr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13442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xfrm>
            <a:off x="130939" y="4723249"/>
            <a:ext cx="6323125" cy="3145195"/>
          </a:xfrm>
          <a:noFill/>
          <a:ln/>
        </p:spPr>
        <p:txBody>
          <a:bodyPr>
            <a:noAutofit/>
          </a:bodyPr>
          <a:lstStyle/>
          <a:p>
            <a:endParaRPr lang="en-US" sz="1400" dirty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A1BEBE1-BD2D-420A-978B-C08A70D8C1C9}" type="slidenum">
              <a:rPr lang="en-GB" smtClean="0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39897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0939" y="4515644"/>
            <a:ext cx="6476236" cy="5334000"/>
          </a:xfrm>
        </p:spPr>
        <p:txBody>
          <a:bodyPr>
            <a:noAutofit/>
          </a:bodyPr>
          <a:lstStyle/>
          <a:p>
            <a:endParaRPr lang="en-GB" sz="1100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64760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22185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FD0CFF7-30A3-4BA9-B90B-11933CFD965B}" type="slidenum">
              <a:rPr lang="en-GB" smtClean="0"/>
              <a:pPr/>
              <a:t>17</a:t>
            </a:fld>
            <a:endParaRPr lang="en-GB" dirty="0"/>
          </a:p>
        </p:txBody>
      </p:sp>
      <p:sp>
        <p:nvSpPr>
          <p:cNvPr id="41987" name="Rectangle 7"/>
          <p:cNvSpPr txBox="1">
            <a:spLocks noGrp="1" noChangeArrowheads="1"/>
          </p:cNvSpPr>
          <p:nvPr/>
        </p:nvSpPr>
        <p:spPr bwMode="auto">
          <a:xfrm>
            <a:off x="3861490" y="9448086"/>
            <a:ext cx="2950474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246" tIns="45624" rIns="91246" bIns="45624" anchor="b"/>
          <a:lstStyle/>
          <a:p>
            <a:pPr algn="r" defTabSz="911654"/>
            <a:fld id="{A1A049B2-9977-45AC-8B6C-14424B3C8F01}" type="slidenum">
              <a:rPr lang="en-GB" sz="1200"/>
              <a:pPr algn="r" defTabSz="911654"/>
              <a:t>17</a:t>
            </a:fld>
            <a:endParaRPr lang="en-GB" sz="1200" dirty="0"/>
          </a:p>
        </p:txBody>
      </p:sp>
      <p:sp>
        <p:nvSpPr>
          <p:cNvPr id="4198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" y="4642170"/>
            <a:ext cx="6813550" cy="5301928"/>
          </a:xfrm>
          <a:noFill/>
          <a:ln/>
        </p:spPr>
        <p:txBody>
          <a:bodyPr lIns="91246" tIns="45624" rIns="91246" bIns="45624">
            <a:normAutofit/>
          </a:bodyPr>
          <a:lstStyle/>
          <a:p>
            <a:pPr lvl="2" eaLnBrk="1" hangingPunct="1">
              <a:buClr>
                <a:schemeClr val="tx1"/>
              </a:buClr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845906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76D0A4-8809-41DD-85F4-2311A42A55CF}" type="slidenum">
              <a:rPr lang="en-GB" smtClean="0"/>
              <a:pPr/>
              <a:t>18</a:t>
            </a:fld>
            <a:endParaRPr lang="en-GB" dirty="0"/>
          </a:p>
        </p:txBody>
      </p:sp>
      <p:sp>
        <p:nvSpPr>
          <p:cNvPr id="43011" name="Rectangle 7"/>
          <p:cNvSpPr txBox="1">
            <a:spLocks noGrp="1" noChangeArrowheads="1"/>
          </p:cNvSpPr>
          <p:nvPr/>
        </p:nvSpPr>
        <p:spPr bwMode="auto">
          <a:xfrm>
            <a:off x="3861490" y="9448086"/>
            <a:ext cx="2950474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246" tIns="45624" rIns="91246" bIns="45624" anchor="b"/>
          <a:lstStyle/>
          <a:p>
            <a:pPr algn="r" defTabSz="911654"/>
            <a:fld id="{97DB2F77-A4C9-4FE4-8FD2-8ECA819B98E0}" type="slidenum">
              <a:rPr lang="en-GB" sz="1200"/>
              <a:pPr algn="r" defTabSz="911654"/>
              <a:t>18</a:t>
            </a:fld>
            <a:endParaRPr lang="en-GB" sz="1200" dirty="0"/>
          </a:p>
        </p:txBody>
      </p:sp>
      <p:sp>
        <p:nvSpPr>
          <p:cNvPr id="4301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756" y="4465703"/>
            <a:ext cx="6758793" cy="5478395"/>
          </a:xfrm>
          <a:noFill/>
          <a:ln/>
        </p:spPr>
        <p:txBody>
          <a:bodyPr lIns="91246" tIns="45624" rIns="91246" bIns="45624">
            <a:normAutofit/>
          </a:bodyPr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00987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0147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04683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F9AA3DD-4A62-4FC3-8B56-BA31CD750D87}" type="slidenum">
              <a:rPr lang="en-GB" smtClean="0"/>
              <a:pPr/>
              <a:t>21</a:t>
            </a:fld>
            <a:endParaRPr lang="en-GB" dirty="0"/>
          </a:p>
        </p:txBody>
      </p:sp>
      <p:sp>
        <p:nvSpPr>
          <p:cNvPr id="48131" name="Rectangle 7"/>
          <p:cNvSpPr txBox="1">
            <a:spLocks noGrp="1" noChangeArrowheads="1"/>
          </p:cNvSpPr>
          <p:nvPr/>
        </p:nvSpPr>
        <p:spPr bwMode="auto">
          <a:xfrm>
            <a:off x="3861490" y="9448086"/>
            <a:ext cx="2950474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246" tIns="45624" rIns="91246" bIns="45624" anchor="b"/>
          <a:lstStyle/>
          <a:p>
            <a:pPr algn="r" defTabSz="911654"/>
            <a:fld id="{1B5E2A0A-F6B2-45AB-8D01-9E708396F223}" type="slidenum">
              <a:rPr lang="en-GB" sz="1200"/>
              <a:pPr algn="r" defTabSz="911654"/>
              <a:t>21</a:t>
            </a:fld>
            <a:endParaRPr lang="en-GB" sz="1200" dirty="0"/>
          </a:p>
        </p:txBody>
      </p:sp>
      <p:sp>
        <p:nvSpPr>
          <p:cNvPr id="4813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9689" y="4723249"/>
            <a:ext cx="5802983" cy="4475241"/>
          </a:xfrm>
          <a:noFill/>
          <a:ln/>
        </p:spPr>
        <p:txBody>
          <a:bodyPr lIns="91246" tIns="45624" rIns="91246" bIns="45624">
            <a:normAutofit/>
          </a:bodyPr>
          <a:lstStyle/>
          <a:p>
            <a:pPr eaLnBrk="1" hangingPunct="1"/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859062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1EA3D7D-6B34-4223-80B5-166475DE2D24}" type="slidenum">
              <a:rPr lang="en-GB" smtClean="0"/>
              <a:pPr/>
              <a:t>22</a:t>
            </a:fld>
            <a:endParaRPr lang="en-GB" dirty="0"/>
          </a:p>
        </p:txBody>
      </p:sp>
      <p:sp>
        <p:nvSpPr>
          <p:cNvPr id="49155" name="Rectangle 7"/>
          <p:cNvSpPr txBox="1">
            <a:spLocks noGrp="1" noChangeArrowheads="1"/>
          </p:cNvSpPr>
          <p:nvPr/>
        </p:nvSpPr>
        <p:spPr bwMode="auto">
          <a:xfrm>
            <a:off x="3861490" y="9448086"/>
            <a:ext cx="2950474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246" tIns="45624" rIns="91246" bIns="45624" anchor="b"/>
          <a:lstStyle/>
          <a:p>
            <a:pPr algn="r" defTabSz="911654"/>
            <a:fld id="{25F8BF0E-1A55-435C-8FB8-2E55078F5E60}" type="slidenum">
              <a:rPr lang="en-GB" sz="1200"/>
              <a:pPr algn="r" defTabSz="911654"/>
              <a:t>22</a:t>
            </a:fld>
            <a:endParaRPr lang="en-GB" sz="1200" dirty="0"/>
          </a:p>
        </p:txBody>
      </p:sp>
      <p:sp>
        <p:nvSpPr>
          <p:cNvPr id="4915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" y="4723249"/>
            <a:ext cx="6813550" cy="5220849"/>
          </a:xfrm>
          <a:noFill/>
          <a:ln/>
        </p:spPr>
        <p:txBody>
          <a:bodyPr lIns="91246" tIns="45624" rIns="91246" bIns="45624">
            <a:normAutofit/>
          </a:bodyPr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57024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>
          <a:xfrm>
            <a:off x="130939" y="4514988"/>
            <a:ext cx="6682611" cy="5429110"/>
          </a:xfrm>
          <a:noFill/>
          <a:ln/>
        </p:spPr>
        <p:txBody>
          <a:bodyPr/>
          <a:lstStyle/>
          <a:p>
            <a:endParaRPr lang="en-US" dirty="0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9352E13-07CE-4885-ABB7-D5816F939501}" type="slidenum">
              <a:rPr lang="en-GB" smtClean="0"/>
              <a:pPr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30248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00613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>
            <a:normAutofit/>
          </a:bodyPr>
          <a:lstStyle/>
          <a:p>
            <a:endParaRPr lang="en-US" sz="1400" dirty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C6B5A6F-3063-490A-9D2A-1F3AC89241F7}" type="slidenum">
              <a:rPr lang="en-GB" smtClean="0"/>
              <a:pPr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886220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3F38F6-0688-415F-9772-9730AAE3728B}" type="slidenum">
              <a:rPr lang="en-GB" smtClean="0"/>
              <a:pPr/>
              <a:t>26</a:t>
            </a:fld>
            <a:endParaRPr lang="en-GB" dirty="0"/>
          </a:p>
        </p:txBody>
      </p:sp>
      <p:sp>
        <p:nvSpPr>
          <p:cNvPr id="54275" name="Rectangle 7"/>
          <p:cNvSpPr txBox="1">
            <a:spLocks noGrp="1" noChangeArrowheads="1"/>
          </p:cNvSpPr>
          <p:nvPr/>
        </p:nvSpPr>
        <p:spPr bwMode="auto">
          <a:xfrm>
            <a:off x="3861490" y="9448086"/>
            <a:ext cx="2950474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246" tIns="45624" rIns="91246" bIns="45624" anchor="b"/>
          <a:lstStyle/>
          <a:p>
            <a:pPr algn="r" defTabSz="911654"/>
            <a:fld id="{7837BB9B-3332-4F21-8FE6-91BE3B4CD375}" type="slidenum">
              <a:rPr lang="en-GB" sz="1200"/>
              <a:pPr algn="r" defTabSz="911654"/>
              <a:t>26</a:t>
            </a:fld>
            <a:endParaRPr lang="en-GB" sz="1200" dirty="0"/>
          </a:p>
        </p:txBody>
      </p:sp>
      <p:sp>
        <p:nvSpPr>
          <p:cNvPr id="5427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-1586" y="4514986"/>
            <a:ext cx="6813550" cy="5429111"/>
          </a:xfrm>
          <a:noFill/>
          <a:ln/>
        </p:spPr>
        <p:txBody>
          <a:bodyPr lIns="91246" tIns="45624" rIns="91246" bIns="45624">
            <a:normAutofit/>
          </a:bodyPr>
          <a:lstStyle/>
          <a:p>
            <a:pPr marL="244589" indent="-244589" eaLnBrk="1" hangingPunct="1">
              <a:spcBef>
                <a:spcPct val="10000"/>
              </a:spcBef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39226600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49087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057543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485508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11059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83332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B7A31-A92F-4419-A9AB-021A418670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C08FC-8BE9-48D7-AA14-ACC9D89C35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CEA4FC-D37C-4217-B014-A19F26230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5B2B9D2-3CCC-49F2-909E-FB4C7DC0014E}" type="datetime4">
              <a:rPr lang="en-GB" smtClean="0"/>
              <a:t>08 April 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A44264-B18B-4F4B-81DE-254660B60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Data Protection Act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69B-31C8-46B9-B3B3-15E8433D4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C6D5AB-7D5C-4C14-B7E2-4BE228C6D201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7521494"/>
      </p:ext>
    </p:extLst>
  </p:cSld>
  <p:clrMapOvr>
    <a:masterClrMapping/>
  </p:clrMapOvr>
  <p:transition spd="med">
    <p:cover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1D65F-A511-405F-929D-3DA3B6D16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E92D6-F97A-43DD-AC46-EE65A2A8C1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918A20-1DFE-4E8C-BBF8-466F67C3A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36F72E-5505-4045-BC7E-AA29384B0949}" type="datetime4">
              <a:rPr lang="en-GB" smtClean="0"/>
              <a:t>08 April 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AF06FA-23DC-4576-B3BA-16A30E9ADD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Data Protection Act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C10348-0F92-45F9-A551-22E01282E8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5BA28A-9720-46C3-A3AD-3B24FD291957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73309"/>
      </p:ext>
    </p:extLst>
  </p:cSld>
  <p:clrMapOvr>
    <a:masterClrMapping/>
  </p:clrMapOvr>
  <p:transition spd="med">
    <p:cover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3D89A-A8D2-452C-A6B6-A17E21646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2C9CFA-019F-4605-8865-4548A16FD6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2B621E-F1A6-473A-A3BD-B77FBC74D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24F710B-2397-4817-9732-65143353E707}" type="datetime4">
              <a:rPr lang="en-GB" smtClean="0"/>
              <a:t>08 April 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EC9A26-60A7-4A18-B5A4-983F801B2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Data Protection Act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5FE1F-E599-4D19-A5DD-5348DB8B0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C732081-6C73-4C0A-8496-E668B46B623C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176417"/>
      </p:ext>
    </p:extLst>
  </p:cSld>
  <p:clrMapOvr>
    <a:masterClrMapping/>
  </p:clrMapOvr>
  <p:transition spd="med">
    <p:cover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3A25D-C6AC-4CCE-B24C-7E72ABF0C5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49BA3-68DF-48D6-B9F1-D24AC39427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07A15F-06C9-40E8-A92F-23D747ADDA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6720DE-D5D0-4F6B-81FA-3AFEFB280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87F96A-71D0-4D99-834D-86EC50E6D3F0}" type="datetime4">
              <a:rPr lang="en-GB" smtClean="0"/>
              <a:t>08 April 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64C335-3029-430F-898F-66554F4A4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Data Protection Act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270B7F-E7CC-4FBF-B9D7-9FFED7054B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8206E7-C8BB-430D-B9FF-7A494CD34721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6356546"/>
      </p:ext>
    </p:extLst>
  </p:cSld>
  <p:clrMapOvr>
    <a:masterClrMapping/>
  </p:clrMapOvr>
  <p:transition spd="med">
    <p:cover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AC082-DE23-4503-9347-91A442C30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A23884-8147-48CF-B4A7-8C74BAC26B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A3087F-84F4-46C9-96C5-68D040A028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D263E8-7021-4D7A-A2F0-A842CCBBBC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9B211B-250D-4063-80F0-98A1925680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E99B8B-396D-44B1-B0B0-88D43DD68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F9AFF2-BEA8-4F55-A7FB-DA49256D35FE}" type="datetime4">
              <a:rPr lang="en-GB" smtClean="0"/>
              <a:t>08 April 2018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D86B9C-E52D-43A4-843A-495FDB651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Data Protection Act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5CCA67-8FBB-4459-B72B-221DD7DF5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93BD1D-10B0-45BA-AE98-50DB442A571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5550995"/>
      </p:ext>
    </p:extLst>
  </p:cSld>
  <p:clrMapOvr>
    <a:masterClrMapping/>
  </p:clrMapOvr>
  <p:transition spd="med">
    <p:cover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A49EF-6EF1-4543-8523-F9681FFBB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00EA1C-F360-487F-A0EF-E0C724983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91DF30-07A7-437C-B722-64E73826937D}" type="datetime4">
              <a:rPr lang="en-GB" smtClean="0"/>
              <a:t>08 April 2018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9384A9-AED9-495E-B751-0501B1E0E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Data Protection Act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5405CD-9BC7-4089-86D9-8571E7112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FB21645-0B6F-4045-9AD2-CB96D1EA8890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3574827"/>
      </p:ext>
    </p:extLst>
  </p:cSld>
  <p:clrMapOvr>
    <a:masterClrMapping/>
  </p:clrMapOvr>
  <p:transition spd="med">
    <p:cover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25EEC1-EF7F-4B86-A911-CD691B5AF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75070F9-F478-45C1-8E66-791BC3D0E79A}" type="datetime4">
              <a:rPr lang="en-GB" smtClean="0"/>
              <a:t>08 April 2018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9FC2EF-E21D-4C92-BEC2-7A54DBA69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Data Protection Act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FEA10D-83C7-401D-B195-65E006AF4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973932-54AC-431B-900C-FF1E504E92FF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1736565"/>
      </p:ext>
    </p:extLst>
  </p:cSld>
  <p:clrMapOvr>
    <a:masterClrMapping/>
  </p:clrMapOvr>
  <p:transition spd="med">
    <p:cover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19243-EE57-4D1B-B0BA-0AC7783AB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D6471-B254-4FBD-9C72-8F199D7E1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E1A0AB-55E3-4D79-9B50-F5C87FC0A6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ED909B-FCE9-49EB-9837-E5783AC39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C6364C4-3546-403B-8C9A-056C4E1EC540}" type="datetime4">
              <a:rPr lang="en-GB" smtClean="0"/>
              <a:t>08 April 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0D639C-58AB-4BD4-B70A-5F18D9139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Data Protection Act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FE9212-758D-4C4B-A3B3-CEBB9B9DA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74FD93-2758-4352-9078-3F66B0B49B31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3702947"/>
      </p:ext>
    </p:extLst>
  </p:cSld>
  <p:clrMapOvr>
    <a:masterClrMapping/>
  </p:clrMapOvr>
  <p:transition spd="med">
    <p:cover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6544C-3F86-454A-B71B-8733E9611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5D204A-F9E0-4DB5-8A3B-994DC2BC31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CD3ABB-FFC7-4792-BB1E-5AF1853E87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FC6711-2D99-44CA-BF1B-2D5BD28F1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D735ABA-DF03-4B88-865D-2BFCC37BC7A9}" type="datetime4">
              <a:rPr lang="en-GB" smtClean="0"/>
              <a:t>08 April 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86BB7C-A433-4D24-8B3B-2E5C0A1BE3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Data Protection Act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67C2D-7869-423F-918F-07570B6B7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ADDB34A-E33E-480F-9BAE-B99461252264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651415"/>
      </p:ext>
    </p:extLst>
  </p:cSld>
  <p:clrMapOvr>
    <a:masterClrMapping/>
  </p:clrMapOvr>
  <p:transition spd="med">
    <p:cover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3A4AC-74B8-4414-BAFA-DBD53BA96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D28B89-9A69-483F-93FD-CCA34287A7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9EFA4F-A2CC-4C56-99CA-F6F6A936E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EA42A02-E2D9-4E39-82F1-2F1EFA68F679}" type="datetime4">
              <a:rPr lang="en-GB" smtClean="0"/>
              <a:t>08 April 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460E37-A54B-44FD-86C5-B7907532E3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Data Protection Act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1BB8A-0B25-4160-95DF-33FF432CD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533ACB-A215-46D5-9C0B-84F27DFE288D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9759256"/>
      </p:ext>
    </p:extLst>
  </p:cSld>
  <p:clrMapOvr>
    <a:masterClrMapping/>
  </p:clrMapOvr>
  <p:transition spd="med">
    <p:cover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BA66E5-B68A-4AC3-AB28-88A809239A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B40A2B-C469-4E55-ACE0-7D1BC13D52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17777-36D8-423F-9A7A-C48F7A7BB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6BAD68A-C878-48CF-BF0E-B415A4F9CC39}" type="datetime4">
              <a:rPr lang="en-GB" smtClean="0"/>
              <a:t>08 April 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A7C617-CD8D-4AB8-88BF-83C726EBE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Data Protection Act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BD8D8-569A-4F96-8926-172663CEA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2A3EC8-9B45-4963-B79B-58FEFDAA4ECD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5131660"/>
      </p:ext>
    </p:extLst>
  </p:cSld>
  <p:clrMapOvr>
    <a:masterClrMapping/>
  </p:clrMapOvr>
  <p:transition spd="med">
    <p:cover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73F918-FACE-487C-9E03-10718BA6A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DED52B-49B9-4D3D-B760-B5E0F57442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8AE6D7-A6DF-49E5-AE49-70C7EB467C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FA9B144-C210-400A-BB22-6208618A3072}" type="datetime4">
              <a:rPr lang="en-GB" smtClean="0"/>
              <a:t>08 April 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33438F-B11A-45D3-BF8D-A6DB429D2F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Data Protection Act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4471A2-E28B-4444-99D6-A4EA2904D8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067AD30-042A-440C-85FD-898B647E8F78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7788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med">
    <p:cover/>
    <p:sndAc>
      <p:stSnd>
        <p:snd r:embed="rId13" name="click.wav"/>
      </p:stSnd>
    </p:sndAc>
  </p:transition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ico.org.uk/about-the-ico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co.org.uk/for-organisations/data-protection-reform/overview-of-the-gdpr/breach-notification/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co.org.uk/for-organisations/data-protection-reform/overview-of-the-gdpr/individuals-rights/the-right-to-data-portabilit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8256EFB-FE14-4302-B291-5824E64C890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Ethical Consideration and the Data Protection Act</a:t>
            </a:r>
          </a:p>
        </p:txBody>
      </p:sp>
    </p:spTree>
    <p:extLst>
      <p:ext uri="{BB962C8B-B14F-4D97-AF65-F5344CB8AC3E}">
        <p14:creationId xmlns:p14="http://schemas.microsoft.com/office/powerpoint/2010/main" val="2255561496"/>
      </p:ext>
    </p:extLst>
  </p:cSld>
  <p:clrMapOvr>
    <a:masterClrMapping/>
  </p:clrMapOvr>
  <p:transition spd="med">
    <p:cover/>
    <p:sndAc>
      <p:stSnd>
        <p:snd r:embed="rId2" name="click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ED779-2D2B-4F1B-BE08-EBFCF5177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3E08F-395D-42DC-9493-C5B6C80109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Ethical behaviour represents a set of moral principles, rules, or</a:t>
            </a:r>
            <a:br>
              <a:rPr lang="en-GB" dirty="0"/>
            </a:br>
            <a:r>
              <a:rPr lang="en-GB" dirty="0"/>
              <a:t>standards governing a person or a profession. We understand that to be ethical is to “do good and</a:t>
            </a:r>
            <a:br>
              <a:rPr lang="en-GB" dirty="0"/>
            </a:br>
            <a:r>
              <a:rPr lang="en-GB" dirty="0"/>
              <a:t>avoid evil.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0096218"/>
      </p:ext>
    </p:extLst>
  </p:cSld>
  <p:clrMapOvr>
    <a:masterClrMapping/>
  </p:clrMapOvr>
  <p:transition spd="med">
    <p:cover/>
    <p:sndAc>
      <p:stSnd>
        <p:snd r:embed="rId2" name="click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6E46F-C56E-4C66-82D1-59F0222E2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Major Principles Associated With Ethical Conduct</a:t>
            </a: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39BE4-5DD8-4E8C-8B7B-D17BDEDAD2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11200" b="1" dirty="0"/>
              <a:t>Do No Harm</a:t>
            </a:r>
            <a:r>
              <a:rPr lang="en-GB" sz="11200" dirty="0"/>
              <a:t> </a:t>
            </a:r>
          </a:p>
          <a:p>
            <a:pPr marL="0" indent="0">
              <a:buNone/>
            </a:pPr>
            <a:endParaRPr lang="en-GB" sz="11200" dirty="0"/>
          </a:p>
          <a:p>
            <a:r>
              <a:rPr lang="en-GB" sz="11200" b="1" dirty="0"/>
              <a:t>Privacy and Anonymity</a:t>
            </a:r>
            <a:r>
              <a:rPr lang="en-GB" sz="11200" dirty="0"/>
              <a:t> </a:t>
            </a:r>
          </a:p>
          <a:p>
            <a:pPr marL="0" indent="0">
              <a:buNone/>
            </a:pPr>
            <a:endParaRPr lang="en-GB" sz="11200" dirty="0"/>
          </a:p>
          <a:p>
            <a:r>
              <a:rPr lang="en-GB" sz="11200" b="1" dirty="0"/>
              <a:t>Confidentiality</a:t>
            </a:r>
          </a:p>
          <a:p>
            <a:pPr marL="0" indent="0">
              <a:buNone/>
            </a:pPr>
            <a:endParaRPr lang="en-GB" sz="11200" b="1" dirty="0"/>
          </a:p>
          <a:p>
            <a:r>
              <a:rPr lang="en-GB" sz="11200" b="1" dirty="0"/>
              <a:t>Informed Consent</a:t>
            </a:r>
          </a:p>
          <a:p>
            <a:pPr marL="0" indent="0">
              <a:buNone/>
            </a:pPr>
            <a:endParaRPr lang="en-GB" sz="11200" b="1" dirty="0"/>
          </a:p>
          <a:p>
            <a:r>
              <a:rPr lang="en-GB" sz="11200" b="1" dirty="0"/>
              <a:t>Rapport and Friendship</a:t>
            </a:r>
            <a:r>
              <a:rPr lang="en-GB" sz="11200" dirty="0"/>
              <a:t> </a:t>
            </a:r>
          </a:p>
          <a:p>
            <a:pPr marL="0" indent="0">
              <a:buNone/>
            </a:pPr>
            <a:br>
              <a:rPr lang="en-GB" sz="4000" dirty="0"/>
            </a:br>
            <a:br>
              <a:rPr lang="en-GB" sz="4000" dirty="0"/>
            </a:br>
            <a:br>
              <a:rPr lang="en-GB" sz="4000" dirty="0"/>
            </a:br>
            <a:br>
              <a:rPr lang="en-GB" sz="4000" dirty="0"/>
            </a:br>
            <a:r>
              <a:rPr lang="en-GB" dirty="0"/>
              <a:t>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1325283"/>
      </p:ext>
    </p:extLst>
  </p:cSld>
  <p:clrMapOvr>
    <a:masterClrMapping/>
  </p:clrMapOvr>
  <p:transition spd="med">
    <p:cover/>
    <p:sndAc>
      <p:stSnd>
        <p:snd r:embed="rId2" name="click.wav"/>
      </p:stSnd>
    </p:sndAc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3125C-2ABE-4170-B0BD-EBB95CFFA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BBC86-8B11-4E77-A3F5-81BB8A3A24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Intrusiveness</a:t>
            </a:r>
            <a:r>
              <a:rPr lang="en-GB" dirty="0"/>
              <a:t> </a:t>
            </a:r>
          </a:p>
          <a:p>
            <a:r>
              <a:rPr lang="en-GB" b="1" dirty="0"/>
              <a:t>Inappropriate Behaviour</a:t>
            </a:r>
            <a:r>
              <a:rPr lang="en-GB" dirty="0"/>
              <a:t> </a:t>
            </a:r>
          </a:p>
          <a:p>
            <a:r>
              <a:rPr lang="en-GB" b="1" dirty="0"/>
              <a:t>Data Interpretation</a:t>
            </a:r>
            <a:r>
              <a:rPr lang="en-GB" dirty="0"/>
              <a:t> </a:t>
            </a:r>
          </a:p>
          <a:p>
            <a:r>
              <a:rPr lang="en-GB" b="1" dirty="0"/>
              <a:t>Data Ownership and Rewards</a:t>
            </a:r>
            <a:r>
              <a:rPr lang="en-GB" dirty="0"/>
              <a:t> 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5552336"/>
      </p:ext>
    </p:extLst>
  </p:cSld>
  <p:clrMapOvr>
    <a:masterClrMapping/>
  </p:clrMapOvr>
  <p:transition spd="med">
    <p:cover/>
    <p:sndAc>
      <p:stSnd>
        <p:snd r:embed="rId2" name="click.wav"/>
      </p:stSnd>
    </p:sndAc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F5C77-0934-4CD3-AFE8-BABF0EA95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DBC31-456F-436B-8C0E-51A429227A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According to Bryman and Bell (2007),  the following ten points represent the most important principles related to ethical considerations in dissertations: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Research participants should not be subjected to harm in any ways whatsoever.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protection of the privacy of research participants has to be ensured.</a:t>
            </a:r>
          </a:p>
          <a:p>
            <a:endParaRPr lang="en-GB" dirty="0"/>
          </a:p>
          <a:p>
            <a:r>
              <a:rPr lang="en-GB" dirty="0"/>
              <a:t>Anonymity of individuals and organisations participating in the research has to be ensured.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65770"/>
      </p:ext>
    </p:extLst>
  </p:cSld>
  <p:clrMapOvr>
    <a:masterClrMapping/>
  </p:clrMapOvr>
  <p:transition spd="med">
    <p:cover/>
    <p:sndAc>
      <p:stSnd>
        <p:snd r:embed="rId2" name="click.wav"/>
      </p:stSnd>
    </p:sndAc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EF717-545A-463A-8D2A-D11EAFE81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9B836-F869-47D2-A452-7F9C148B41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Full consent should be obtained from the participants prior to the study.</a:t>
            </a:r>
          </a:p>
          <a:p>
            <a:endParaRPr lang="en-GB" dirty="0"/>
          </a:p>
          <a:p>
            <a:r>
              <a:rPr lang="en-GB" dirty="0"/>
              <a:t>Adequate level of confidentiality of the research data should be ensured.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Respect for the dignity of research participants should be prioritised.</a:t>
            </a:r>
          </a:p>
          <a:p>
            <a:endParaRPr lang="en-GB" dirty="0"/>
          </a:p>
          <a:p>
            <a:r>
              <a:rPr lang="en-GB" dirty="0"/>
              <a:t>Any deception or exaggeration about the aims and objectives of the research must be avoided.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5938430"/>
      </p:ext>
    </p:extLst>
  </p:cSld>
  <p:clrMapOvr>
    <a:masterClrMapping/>
  </p:clrMapOvr>
  <p:transition spd="med">
    <p:cover/>
    <p:sndAc>
      <p:stSnd>
        <p:snd r:embed="rId2" name="click.wav"/>
      </p:stSnd>
    </p:sndAc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FEB00-9B27-4749-B771-C7D4043879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Affiliations in any forms, sources of funding, as well as any possible conflicts of interests have to be declared.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Any type of communication in relation to the research should be done with honesty and transparency.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Any type of misleading information, as well as representation of primary data findings in a biased way must be avoided.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3204640"/>
      </p:ext>
    </p:extLst>
  </p:cSld>
  <p:clrMapOvr>
    <a:masterClrMapping/>
  </p:clrMapOvr>
  <p:transition spd="med">
    <p:cover/>
    <p:sndAc>
      <p:stSnd>
        <p:snd r:embed="rId2" name="click.wav"/>
      </p:stSnd>
    </p:sndAc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dirty="0"/>
              <a:t>The Data Protection Act</a:t>
            </a:r>
            <a:br>
              <a:rPr lang="en-GB" sz="4000" dirty="0"/>
            </a:br>
            <a:r>
              <a:rPr lang="en-GB" sz="4000" dirty="0"/>
              <a:t> and the GDPR</a:t>
            </a:r>
            <a:endParaRPr lang="en-GB" sz="3200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5289305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why protect personal data?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Prevent identity theft</a:t>
            </a:r>
          </a:p>
          <a:p>
            <a:r>
              <a:rPr lang="en-GB" dirty="0"/>
              <a:t>Intrusive media hacking private information</a:t>
            </a:r>
          </a:p>
          <a:p>
            <a:r>
              <a:rPr lang="en-GB" dirty="0"/>
              <a:t>Collection and analysis of ‘big data’</a:t>
            </a:r>
          </a:p>
          <a:p>
            <a:r>
              <a:rPr lang="en-GB" dirty="0"/>
              <a:t>Collection of sensitive e.g. medical data by companies</a:t>
            </a:r>
          </a:p>
          <a:p>
            <a:pPr lvl="1"/>
            <a:r>
              <a:rPr lang="en-GB" dirty="0"/>
              <a:t>… and ability to identify people even from ‘anonymised’ data</a:t>
            </a:r>
          </a:p>
          <a:p>
            <a:r>
              <a:rPr lang="en-GB" dirty="0"/>
              <a:t>Ethically the right thing to do</a:t>
            </a:r>
          </a:p>
          <a:p>
            <a:pPr lvl="1"/>
            <a:r>
              <a:rPr lang="en-GB" dirty="0"/>
              <a:t>protecting privacy and integrity of other people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844083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has been</a:t>
            </a:r>
            <a:br>
              <a:rPr lang="en-GB" dirty="0"/>
            </a:br>
            <a:r>
              <a:rPr lang="en-GB" dirty="0"/>
              <a:t> the response?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Europe: people should have certain rights over the data that refers to them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Concerns led to EU Data Protection Directives, implemented in UK as DPA 1984, 1998</a:t>
            </a:r>
          </a:p>
          <a:p>
            <a:r>
              <a:rPr lang="en-GB" dirty="0"/>
              <a:t>DPA only relates to </a:t>
            </a:r>
            <a:r>
              <a:rPr lang="en-GB" i="1" dirty="0">
                <a:solidFill>
                  <a:srgbClr val="00B0F0"/>
                </a:solidFill>
              </a:rPr>
              <a:t>personal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/>
              <a:t>data</a:t>
            </a:r>
          </a:p>
          <a:p>
            <a:pPr lvl="1"/>
            <a:r>
              <a:rPr lang="en-GB" dirty="0"/>
              <a:t>anything else not covered!</a:t>
            </a:r>
          </a:p>
        </p:txBody>
      </p:sp>
    </p:spTree>
    <p:extLst>
      <p:ext uri="{BB962C8B-B14F-4D97-AF65-F5344CB8AC3E}">
        <p14:creationId xmlns:p14="http://schemas.microsoft.com/office/powerpoint/2010/main" val="3072694827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the Data Protection Act 1998</a:t>
            </a:r>
          </a:p>
        </p:txBody>
      </p:sp>
      <p:sp>
        <p:nvSpPr>
          <p:cNvPr id="4102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legal framework to protect personal data against</a:t>
            </a:r>
          </a:p>
          <a:p>
            <a:pPr lvl="1" eaLnBrk="1" hangingPunct="1">
              <a:defRPr/>
            </a:pPr>
            <a:r>
              <a:rPr lang="en-GB" dirty="0"/>
              <a:t>misuse: blacklisting, blackmail, …</a:t>
            </a:r>
          </a:p>
          <a:p>
            <a:pPr lvl="1" eaLnBrk="1" hangingPunct="1">
              <a:defRPr/>
            </a:pPr>
            <a:r>
              <a:rPr lang="en-GB" dirty="0"/>
              <a:t>theft: identity theft for fraud, …</a:t>
            </a:r>
          </a:p>
          <a:p>
            <a:pPr eaLnBrk="1" hangingPunct="1">
              <a:defRPr/>
            </a:pPr>
            <a:r>
              <a:rPr lang="en-GB" dirty="0"/>
              <a:t>gives rights to data subjects</a:t>
            </a:r>
          </a:p>
          <a:p>
            <a:pPr lvl="1" eaLnBrk="1" hangingPunct="1">
              <a:defRPr/>
            </a:pPr>
            <a:r>
              <a:rPr lang="en-GB" dirty="0"/>
              <a:t>and places obligations on data controllers</a:t>
            </a:r>
          </a:p>
          <a:p>
            <a:pPr eaLnBrk="1" hangingPunct="1">
              <a:defRPr/>
            </a:pPr>
            <a:r>
              <a:rPr lang="en-GB" dirty="0"/>
              <a:t>UK law, based on European conventions</a:t>
            </a:r>
          </a:p>
        </p:txBody>
      </p:sp>
    </p:spTree>
    <p:extLst>
      <p:ext uri="{BB962C8B-B14F-4D97-AF65-F5344CB8AC3E}">
        <p14:creationId xmlns:p14="http://schemas.microsoft.com/office/powerpoint/2010/main" val="2353919200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i="1" dirty="0">
                <a:solidFill>
                  <a:srgbClr val="00B0F0"/>
                </a:solidFill>
              </a:rPr>
              <a:t>personal data</a:t>
            </a:r>
            <a:r>
              <a:rPr lang="en-GB" dirty="0"/>
              <a:t>?</a:t>
            </a:r>
          </a:p>
        </p:txBody>
      </p:sp>
      <p:sp>
        <p:nvSpPr>
          <p:cNvPr id="512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relates to a living individual who can be identified</a:t>
            </a:r>
          </a:p>
          <a:p>
            <a:pPr lvl="1"/>
            <a:r>
              <a:rPr lang="en-GB" dirty="0"/>
              <a:t>from that data</a:t>
            </a:r>
          </a:p>
          <a:p>
            <a:pPr lvl="1"/>
            <a:r>
              <a:rPr lang="en-GB" dirty="0"/>
              <a:t>from that data and other information currently or likely to come into hands of data controller</a:t>
            </a:r>
          </a:p>
          <a:p>
            <a:r>
              <a:rPr lang="en-GB" dirty="0"/>
              <a:t>includes </a:t>
            </a:r>
            <a:r>
              <a:rPr lang="en-GB" i="1" dirty="0">
                <a:solidFill>
                  <a:srgbClr val="00B0F0"/>
                </a:solidFill>
              </a:rPr>
              <a:t>not just facts </a:t>
            </a:r>
            <a:r>
              <a:rPr lang="en-GB" dirty="0"/>
              <a:t>but</a:t>
            </a:r>
          </a:p>
          <a:p>
            <a:pPr lvl="1"/>
            <a:r>
              <a:rPr lang="en-GB" dirty="0"/>
              <a:t>expressions of opinion</a:t>
            </a:r>
          </a:p>
          <a:p>
            <a:pPr lvl="1"/>
            <a:r>
              <a:rPr lang="en-GB" dirty="0"/>
              <a:t>intentions WRT subject</a:t>
            </a:r>
          </a:p>
          <a:p>
            <a:r>
              <a:rPr lang="en-GB" dirty="0"/>
              <a:t>clarification from ICO</a:t>
            </a:r>
          </a:p>
          <a:p>
            <a:pPr lvl="1"/>
            <a:r>
              <a:rPr lang="en-GB" dirty="0"/>
              <a:t>many kinds of information can count as personal data</a:t>
            </a:r>
          </a:p>
          <a:p>
            <a:pPr lvl="1"/>
            <a:r>
              <a:rPr lang="en-GB" dirty="0"/>
              <a:t>someone trying to identify a person might work hard to identify that person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GDPR: definition now includes other information which might identify an individual – IP addresses …</a:t>
            </a:r>
          </a:p>
        </p:txBody>
      </p:sp>
    </p:spTree>
    <p:extLst>
      <p:ext uri="{BB962C8B-B14F-4D97-AF65-F5344CB8AC3E}">
        <p14:creationId xmlns:p14="http://schemas.microsoft.com/office/powerpoint/2010/main" val="3227559260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 and what is</a:t>
            </a:r>
            <a:br>
              <a:rPr lang="en-GB" dirty="0"/>
            </a:br>
            <a:r>
              <a:rPr lang="en-GB" dirty="0"/>
              <a:t> </a:t>
            </a:r>
            <a:r>
              <a:rPr lang="en-GB" i="1" dirty="0">
                <a:solidFill>
                  <a:srgbClr val="00B0F0"/>
                </a:solidFill>
              </a:rPr>
              <a:t>sensitive personal data</a:t>
            </a:r>
            <a:r>
              <a:rPr lang="en-GB" dirty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905000"/>
            <a:ext cx="7848600" cy="4114800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data relating to</a:t>
            </a:r>
          </a:p>
          <a:p>
            <a:pPr lvl="1">
              <a:defRPr/>
            </a:pPr>
            <a:r>
              <a:rPr lang="en-GB" dirty="0"/>
              <a:t>racial or ethnic origin </a:t>
            </a:r>
          </a:p>
          <a:p>
            <a:pPr lvl="1">
              <a:defRPr/>
            </a:pPr>
            <a:r>
              <a:rPr lang="en-GB" dirty="0"/>
              <a:t>political opinions,</a:t>
            </a:r>
          </a:p>
          <a:p>
            <a:pPr lvl="1">
              <a:defRPr/>
            </a:pPr>
            <a:r>
              <a:rPr lang="en-GB" dirty="0"/>
              <a:t>religious or other beliefs,</a:t>
            </a:r>
          </a:p>
          <a:p>
            <a:pPr lvl="1">
              <a:defRPr/>
            </a:pPr>
            <a:r>
              <a:rPr lang="en-GB" dirty="0"/>
              <a:t>trade union membership,</a:t>
            </a:r>
          </a:p>
          <a:p>
            <a:pPr lvl="1">
              <a:defRPr/>
            </a:pPr>
            <a:r>
              <a:rPr lang="en-GB" dirty="0"/>
              <a:t>physical or mental health,</a:t>
            </a:r>
          </a:p>
          <a:p>
            <a:pPr lvl="1">
              <a:defRPr/>
            </a:pPr>
            <a:r>
              <a:rPr lang="en-GB" dirty="0"/>
              <a:t>sexual life</a:t>
            </a:r>
          </a:p>
          <a:p>
            <a:pPr lvl="1">
              <a:defRPr/>
            </a:pPr>
            <a:r>
              <a:rPr lang="en-GB" dirty="0"/>
              <a:t>criminal offences, previous convictions, or alleged offences</a:t>
            </a:r>
          </a:p>
          <a:p>
            <a:pPr lvl="1">
              <a:defRPr/>
            </a:pPr>
            <a:r>
              <a:rPr lang="en-GB" dirty="0">
                <a:solidFill>
                  <a:srgbClr val="00B0F0"/>
                </a:solidFill>
              </a:rPr>
              <a:t>GDPR: biometrics, genetic data when used to identify individuals</a:t>
            </a:r>
          </a:p>
          <a:p>
            <a:pPr>
              <a:defRPr/>
            </a:pPr>
            <a:r>
              <a:rPr lang="en-GB" dirty="0"/>
              <a:t>… considered to need greater protection</a:t>
            </a:r>
          </a:p>
          <a:p>
            <a:pPr lvl="1">
              <a:defRPr/>
            </a:pPr>
            <a:r>
              <a:rPr lang="en-GB" dirty="0"/>
              <a:t>additional conditions for lawful processing apply</a:t>
            </a:r>
          </a:p>
          <a:p>
            <a:pPr>
              <a:defRPr/>
            </a:pPr>
            <a:r>
              <a:rPr lang="en-GB" dirty="0"/>
              <a:t>if you make personal data public yourself you cannot use DPA to prevent processing!</a:t>
            </a:r>
          </a:p>
        </p:txBody>
      </p:sp>
    </p:spTree>
    <p:extLst>
      <p:ext uri="{BB962C8B-B14F-4D97-AF65-F5344CB8AC3E}">
        <p14:creationId xmlns:p14="http://schemas.microsoft.com/office/powerpoint/2010/main" val="2380212824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 and what is a</a:t>
            </a:r>
            <a:br>
              <a:rPr lang="en-GB" dirty="0"/>
            </a:br>
            <a:r>
              <a:rPr lang="en-GB" dirty="0"/>
              <a:t>         </a:t>
            </a:r>
            <a:r>
              <a:rPr lang="en-GB" i="1" dirty="0">
                <a:solidFill>
                  <a:srgbClr val="00B0F0"/>
                </a:solidFill>
              </a:rPr>
              <a:t>relevant filing system</a:t>
            </a:r>
            <a:r>
              <a:rPr lang="en-GB" dirty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set of information relating to individuals</a:t>
            </a:r>
          </a:p>
          <a:p>
            <a:pPr lvl="1"/>
            <a:r>
              <a:rPr lang="en-US" dirty="0"/>
              <a:t>structured, either by reference to individuals or criteria relating to individuals</a:t>
            </a:r>
          </a:p>
          <a:p>
            <a:pPr lvl="1"/>
            <a:r>
              <a:rPr lang="en-GB" dirty="0"/>
              <a:t>... such </a:t>
            </a:r>
            <a:r>
              <a:rPr lang="en-US" dirty="0"/>
              <a:t>that ‘specific information relating to a particular individual is readily accessible’ (DPA 1998, s.1)</a:t>
            </a:r>
          </a:p>
          <a:p>
            <a:r>
              <a:rPr lang="en-US" dirty="0"/>
              <a:t>covers computerised, manual systems</a:t>
            </a:r>
          </a:p>
        </p:txBody>
      </p:sp>
    </p:spTree>
    <p:extLst>
      <p:ext uri="{BB962C8B-B14F-4D97-AF65-F5344CB8AC3E}">
        <p14:creationId xmlns:p14="http://schemas.microsoft.com/office/powerpoint/2010/main" val="1445811318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responsible for personal data? (DPA, 1998)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2057400"/>
            <a:ext cx="7543800" cy="4648200"/>
          </a:xfrm>
        </p:spPr>
        <p:txBody>
          <a:bodyPr>
            <a:normAutofit fontScale="70000" lnSpcReduction="20000"/>
          </a:bodyPr>
          <a:lstStyle/>
          <a:p>
            <a:r>
              <a:rPr lang="en-GB" sz="3200" dirty="0"/>
              <a:t>“data controller”</a:t>
            </a:r>
          </a:p>
          <a:p>
            <a:pPr lvl="1"/>
            <a:r>
              <a:rPr lang="en-GB" sz="3200" dirty="0"/>
              <a:t>person who (either alone or jointly or in common with other persons) determines purposes for which and the manner in which any personal data are, or are to be, processed</a:t>
            </a:r>
          </a:p>
          <a:p>
            <a:r>
              <a:rPr lang="en-GB" sz="3200" i="1" dirty="0">
                <a:solidFill>
                  <a:srgbClr val="00B0F0"/>
                </a:solidFill>
              </a:rPr>
              <a:t>not the same as </a:t>
            </a:r>
            <a:r>
              <a:rPr lang="en-GB" sz="3200" dirty="0"/>
              <a:t>“data processor” which is …</a:t>
            </a:r>
          </a:p>
          <a:p>
            <a:pPr lvl="1"/>
            <a:r>
              <a:rPr lang="en-GB" sz="3200" dirty="0"/>
              <a:t>any person (other than an employee of the data controller) who processes the data on behalf of the data controller</a:t>
            </a:r>
          </a:p>
          <a:p>
            <a:pPr lvl="1"/>
            <a:r>
              <a:rPr lang="en-GB" sz="3200" dirty="0">
                <a:solidFill>
                  <a:srgbClr val="00B0F0"/>
                </a:solidFill>
              </a:rPr>
              <a:t>GDPR: new obligations for processors: records of categories of processing, third country transfers, security measures</a:t>
            </a:r>
          </a:p>
          <a:p>
            <a:r>
              <a:rPr lang="en-GB" sz="3200" dirty="0"/>
              <a:t>data controller is responsible for ensuring DPA compliance</a:t>
            </a:r>
          </a:p>
          <a:p>
            <a:pPr lvl="1"/>
            <a:r>
              <a:rPr lang="en-GB" sz="3200" dirty="0"/>
              <a:t>although data processor also responsible for security etc.</a:t>
            </a:r>
          </a:p>
          <a:p>
            <a:pPr lvl="1"/>
            <a:r>
              <a:rPr lang="en-GB" sz="3200" dirty="0"/>
              <a:t>recent ICO guidance suggests that </a:t>
            </a:r>
            <a:r>
              <a:rPr lang="en-GB" sz="3200" i="1" dirty="0">
                <a:solidFill>
                  <a:srgbClr val="00B0F0"/>
                </a:solidFill>
              </a:rPr>
              <a:t>processors may become controllers</a:t>
            </a:r>
            <a:r>
              <a:rPr lang="en-GB" sz="3200" dirty="0"/>
              <a:t> if they have control over how data is processed</a:t>
            </a:r>
          </a:p>
          <a:p>
            <a:pPr lvl="1"/>
            <a:r>
              <a:rPr lang="en-GB" sz="3200" dirty="0"/>
              <a:t>… and using external processor does not remove obligation from data controller!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99734046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Data Protection Principles</a:t>
            </a:r>
          </a:p>
        </p:txBody>
      </p:sp>
      <p:sp>
        <p:nvSpPr>
          <p:cNvPr id="8" name="Subtitle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1554155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Protection Principles </a:t>
            </a:r>
          </a:p>
        </p:txBody>
      </p:sp>
      <p:sp>
        <p:nvSpPr>
          <p:cNvPr id="11267" name="Rectangle 5"/>
          <p:cNvSpPr>
            <a:spLocks noGrp="1" noChangeArrowheads="1"/>
          </p:cNvSpPr>
          <p:nvPr>
            <p:ph idx="1"/>
          </p:nvPr>
        </p:nvSpPr>
        <p:spPr>
          <a:xfrm>
            <a:off x="1295400" y="1752600"/>
            <a:ext cx="7315200" cy="4343400"/>
          </a:xfrm>
        </p:spPr>
        <p:txBody>
          <a:bodyPr>
            <a:no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000" dirty="0"/>
              <a:t>personal data shall be processed fairly and lawfully.</a:t>
            </a:r>
          </a:p>
          <a:p>
            <a:pPr marL="40005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B0F0"/>
                </a:solidFill>
              </a:rPr>
              <a:t> GDPR: criminal record checks must be justified by law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 startAt="2"/>
            </a:pPr>
            <a:r>
              <a:rPr lang="en-GB" sz="2000" dirty="0"/>
              <a:t>personal data shall be obtained only for specified and lawful purposes, and shall not be further processed in any manner incompatible with those purposes.</a:t>
            </a:r>
          </a:p>
          <a:p>
            <a:pPr marL="40005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B0F0"/>
                </a:solidFill>
              </a:rPr>
              <a:t> GDPR: further processing for archiving in public interest, scientific or historical research purposes or statistical purposes permitted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 startAt="3"/>
            </a:pPr>
            <a:r>
              <a:rPr lang="en-GB" sz="2000" dirty="0"/>
              <a:t>personal data shall be adequate, relevant and not excessive in relation to the purposes for which it is processed.</a:t>
            </a:r>
          </a:p>
          <a:p>
            <a:pPr marL="40005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B0F0"/>
                </a:solidFill>
              </a:rPr>
              <a:t> GDPR: privacy notices must be clearer, consent more explicit, must state right to withdraw consent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 startAt="4"/>
            </a:pPr>
            <a:r>
              <a:rPr lang="en-GB" sz="2000" dirty="0"/>
              <a:t>personal data shall be accurate, and where necessary, kept up to date.</a:t>
            </a:r>
          </a:p>
        </p:txBody>
      </p:sp>
    </p:spTree>
    <p:extLst>
      <p:ext uri="{BB962C8B-B14F-4D97-AF65-F5344CB8AC3E}">
        <p14:creationId xmlns:p14="http://schemas.microsoft.com/office/powerpoint/2010/main" val="2559806067"/>
      </p:ext>
    </p:extLst>
  </p:cSld>
  <p:clrMapOvr>
    <a:masterClrMapping/>
  </p:clrMapOvr>
  <p:transition advClick="0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Data Protection Principles </a:t>
            </a:r>
          </a:p>
        </p:txBody>
      </p:sp>
      <p:sp>
        <p:nvSpPr>
          <p:cNvPr id="8198" name="Rectangle 5"/>
          <p:cNvSpPr>
            <a:spLocks noGrp="1" noChangeArrowheads="1"/>
          </p:cNvSpPr>
          <p:nvPr>
            <p:ph idx="1"/>
          </p:nvPr>
        </p:nvSpPr>
        <p:spPr>
          <a:xfrm>
            <a:off x="762000" y="1714362"/>
            <a:ext cx="7924800" cy="4191000"/>
          </a:xfrm>
        </p:spPr>
        <p:txBody>
          <a:bodyPr>
            <a:noAutofit/>
          </a:bodyPr>
          <a:lstStyle/>
          <a:p>
            <a:pPr marL="457200" indent="-457200" eaLnBrk="1" hangingPunct="1">
              <a:spcBef>
                <a:spcPts val="0"/>
              </a:spcBef>
              <a:buFont typeface="+mj-lt"/>
              <a:buAutoNum type="arabicPeriod" startAt="5"/>
              <a:defRPr/>
            </a:pPr>
            <a:r>
              <a:rPr lang="en-GB" sz="2000" dirty="0"/>
              <a:t>personal data shall not be kept for longer than is necessary for the purposes for which it is being processed.</a:t>
            </a:r>
          </a:p>
          <a:p>
            <a:pPr marL="400050" lvl="1" indent="0" eaLnBrk="1" hangingPunct="1">
              <a:spcBef>
                <a:spcPts val="0"/>
              </a:spcBef>
              <a:buNone/>
              <a:defRPr/>
            </a:pPr>
            <a:r>
              <a:rPr lang="en-GB" sz="1600" dirty="0">
                <a:solidFill>
                  <a:srgbClr val="00B0F0"/>
                </a:solidFill>
              </a:rPr>
              <a:t> GDPR: only data which can identify individuals covered; right to be forgotten</a:t>
            </a:r>
          </a:p>
          <a:p>
            <a:pPr marL="457200" indent="-457200" eaLnBrk="1" hangingPunct="1">
              <a:spcBef>
                <a:spcPts val="0"/>
              </a:spcBef>
              <a:buFont typeface="+mj-lt"/>
              <a:buAutoNum type="arabicPeriod" startAt="6"/>
              <a:defRPr/>
            </a:pPr>
            <a:r>
              <a:rPr lang="en-GB" sz="2000" dirty="0"/>
              <a:t>personal data shall be processed in accordance with the rights of data subjects under this Act.</a:t>
            </a:r>
          </a:p>
          <a:p>
            <a:pPr marL="400050" lvl="1" indent="0" eaLnBrk="1" hangingPunct="1">
              <a:spcBef>
                <a:spcPts val="0"/>
              </a:spcBef>
              <a:buNone/>
              <a:defRPr/>
            </a:pPr>
            <a:r>
              <a:rPr lang="en-GB" sz="1600" dirty="0">
                <a:solidFill>
                  <a:srgbClr val="00B0F0"/>
                </a:solidFill>
              </a:rPr>
              <a:t> GDPR: right to be forgotten, right to transfer personal data</a:t>
            </a:r>
          </a:p>
          <a:p>
            <a:pPr marL="457200" indent="-457200" eaLnBrk="1" hangingPunct="1">
              <a:spcBef>
                <a:spcPts val="0"/>
              </a:spcBef>
              <a:buFont typeface="+mj-lt"/>
              <a:buAutoNum type="arabicPeriod" startAt="7"/>
              <a:defRPr/>
            </a:pPr>
            <a:r>
              <a:rPr lang="en-GB" sz="2000" dirty="0"/>
              <a:t>appropriate technical and organisational measures shall be taken against unauthorised or unlawful processing of personal data and against accidental loss or destruction of, or damage to, personal data.</a:t>
            </a:r>
          </a:p>
          <a:p>
            <a:pPr marL="400050" lvl="1" indent="0" eaLnBrk="1" hangingPunct="1">
              <a:spcBef>
                <a:spcPts val="0"/>
              </a:spcBef>
              <a:buNone/>
              <a:defRPr/>
            </a:pPr>
            <a:r>
              <a:rPr lang="en-GB" sz="1600" dirty="0">
                <a:solidFill>
                  <a:srgbClr val="00B0F0"/>
                </a:solidFill>
              </a:rPr>
              <a:t> GDPR: may need to appoint Data Protection Officer</a:t>
            </a:r>
          </a:p>
          <a:p>
            <a:pPr marL="457200" indent="-457200" eaLnBrk="1" hangingPunct="1">
              <a:spcBef>
                <a:spcPts val="0"/>
              </a:spcBef>
              <a:buFont typeface="+mj-lt"/>
              <a:buAutoNum type="arabicPeriod" startAt="7"/>
              <a:defRPr/>
            </a:pPr>
            <a:r>
              <a:rPr lang="en-GB" sz="2000" dirty="0"/>
              <a:t>personal data shall not be transferred outside the EEA unless that country / territory ensures an adequate level of protection.</a:t>
            </a:r>
          </a:p>
          <a:p>
            <a:pPr marL="400050" lvl="1" indent="0" eaLnBrk="1" hangingPunct="1">
              <a:spcBef>
                <a:spcPts val="0"/>
              </a:spcBef>
              <a:buNone/>
              <a:defRPr/>
            </a:pPr>
            <a:r>
              <a:rPr lang="en-GB" sz="1600" dirty="0">
                <a:solidFill>
                  <a:srgbClr val="00B0F0"/>
                </a:solidFill>
              </a:rPr>
              <a:t> GDPR: need consent, obligations still apply</a:t>
            </a:r>
          </a:p>
        </p:txBody>
      </p:sp>
    </p:spTree>
    <p:extLst>
      <p:ext uri="{BB962C8B-B14F-4D97-AF65-F5344CB8AC3E}">
        <p14:creationId xmlns:p14="http://schemas.microsoft.com/office/powerpoint/2010/main" val="114345484"/>
      </p:ext>
    </p:extLst>
  </p:cSld>
  <p:clrMapOvr>
    <a:masterClrMapping/>
  </p:clrMapOvr>
  <p:transition advClick="0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conditions for</a:t>
            </a:r>
            <a:br>
              <a:rPr lang="en-GB" dirty="0"/>
            </a:br>
            <a:r>
              <a:rPr lang="en-GB" dirty="0"/>
              <a:t> processing “lawfully”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1717675"/>
            <a:ext cx="7467600" cy="4530725"/>
          </a:xfrm>
        </p:spPr>
        <p:txBody>
          <a:bodyPr>
            <a:normAutofit fontScale="92500"/>
          </a:bodyPr>
          <a:lstStyle/>
          <a:p>
            <a:r>
              <a:rPr lang="en-GB" dirty="0"/>
              <a:t>consent of the data subject</a:t>
            </a:r>
          </a:p>
          <a:p>
            <a:r>
              <a:rPr lang="en-GB" dirty="0"/>
              <a:t>necessary for performance of contract with data subject or to take steps to enter into a contract</a:t>
            </a:r>
          </a:p>
          <a:p>
            <a:r>
              <a:rPr lang="en-GB" dirty="0"/>
              <a:t>necessary for compliance with legal obligation</a:t>
            </a:r>
          </a:p>
          <a:p>
            <a:r>
              <a:rPr lang="en-GB" dirty="0"/>
              <a:t>necessary to protect vital interests of data subject or another person</a:t>
            </a:r>
          </a:p>
          <a:p>
            <a:r>
              <a:rPr lang="en-GB" dirty="0"/>
              <a:t>necessary for performance of task carried out in public interest or in exercise of official authority vested in controller</a:t>
            </a:r>
          </a:p>
          <a:p>
            <a:r>
              <a:rPr lang="en-GB" dirty="0"/>
              <a:t>necessary for purposes of legitimate interests pursued by the controller or third party, except where such interests are overridden by the interests, rights or freedoms of the data subject</a:t>
            </a:r>
          </a:p>
          <a:p>
            <a:r>
              <a:rPr lang="en-GB" dirty="0"/>
              <a:t>… more constraints for sensitive personal data</a:t>
            </a:r>
          </a:p>
          <a:p>
            <a:pPr marL="3543300" lvl="8" indent="0">
              <a:buNone/>
            </a:pPr>
            <a:endParaRPr lang="en-GB" sz="1600" dirty="0"/>
          </a:p>
          <a:p>
            <a:pPr marL="3543300" lvl="8" indent="0">
              <a:buNone/>
            </a:pPr>
            <a:r>
              <a:rPr lang="en-GB" sz="2600" dirty="0"/>
              <a:t>GDPR: from ICO Overview</a:t>
            </a:r>
          </a:p>
        </p:txBody>
      </p:sp>
    </p:spTree>
    <p:extLst>
      <p:ext uri="{BB962C8B-B14F-4D97-AF65-F5344CB8AC3E}">
        <p14:creationId xmlns:p14="http://schemas.microsoft.com/office/powerpoint/2010/main" val="2283701117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dirty="0"/>
              <a:t>DPA: control, obligations and rights</a:t>
            </a:r>
          </a:p>
        </p:txBody>
      </p:sp>
      <p:sp>
        <p:nvSpPr>
          <p:cNvPr id="8" name="Subtitle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9107179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controls DPA matters?</a:t>
            </a:r>
          </a:p>
        </p:txBody>
      </p:sp>
      <p:sp>
        <p:nvSpPr>
          <p:cNvPr id="19459" name="Rectangle 7"/>
          <p:cNvSpPr>
            <a:spLocks noGrp="1" noChangeArrowheads="1"/>
          </p:cNvSpPr>
          <p:nvPr>
            <p:ph idx="1"/>
          </p:nvPr>
        </p:nvSpPr>
        <p:spPr>
          <a:xfrm>
            <a:off x="227356" y="1752600"/>
            <a:ext cx="4876800" cy="4114800"/>
          </a:xfrm>
        </p:spPr>
        <p:txBody>
          <a:bodyPr>
            <a:normAutofit/>
          </a:bodyPr>
          <a:lstStyle/>
          <a:p>
            <a:r>
              <a:rPr lang="en-GB" dirty="0"/>
              <a:t>Information Commissioner</a:t>
            </a:r>
          </a:p>
          <a:p>
            <a:pPr lvl="1"/>
            <a:r>
              <a:rPr lang="en-GB" dirty="0"/>
              <a:t>oversees Data Protection Act, Freedom of Information Act</a:t>
            </a:r>
          </a:p>
          <a:p>
            <a:r>
              <a:rPr lang="en-GB" dirty="0"/>
              <a:t>IC’s office:</a:t>
            </a:r>
          </a:p>
          <a:p>
            <a:pPr lvl="1"/>
            <a:r>
              <a:rPr lang="en-US" dirty="0"/>
              <a:t>“</a:t>
            </a:r>
            <a:r>
              <a:rPr lang="en-GB" dirty="0"/>
              <a:t>The UK’s independent authority set up to </a:t>
            </a:r>
            <a:r>
              <a:rPr lang="en-GB" dirty="0">
                <a:hlinkClick r:id="rId3" tooltip="About the ICO"/>
              </a:rPr>
              <a:t>uphold information rights in the public interest</a:t>
            </a:r>
            <a:r>
              <a:rPr lang="en-GB" dirty="0"/>
              <a:t>, promoting openness by public bodies and data privacy for individuals.” (http://www.ico.org.uk)</a:t>
            </a:r>
            <a:endParaRPr lang="en-US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2230822"/>
            <a:ext cx="3109912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0172068"/>
      </p:ext>
    </p:extLst>
  </p:cSld>
  <p:clrMapOvr>
    <a:masterClrMapping/>
  </p:clrMapOvr>
  <p:transition advClick="0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powers of the</a:t>
            </a:r>
            <a:br>
              <a:rPr lang="en-GB" dirty="0"/>
            </a:br>
            <a:r>
              <a:rPr lang="en-GB" dirty="0"/>
              <a:t>  Information Commissioner</a:t>
            </a:r>
          </a:p>
        </p:txBody>
      </p:sp>
      <p:sp>
        <p:nvSpPr>
          <p:cNvPr id="20483" name="Rectangle 7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can he do under DPA?</a:t>
            </a:r>
          </a:p>
          <a:p>
            <a:pPr lvl="1"/>
            <a:r>
              <a:rPr lang="en-GB" dirty="0"/>
              <a:t>investigate claims of breaches of act</a:t>
            </a:r>
          </a:p>
          <a:p>
            <a:pPr lvl="1"/>
            <a:r>
              <a:rPr lang="en-GB" dirty="0"/>
              <a:t>assess DPA compliance, including gaining information with </a:t>
            </a:r>
            <a:r>
              <a:rPr lang="en-GB" i="1" dirty="0">
                <a:solidFill>
                  <a:srgbClr val="00B0F0"/>
                </a:solidFill>
              </a:rPr>
              <a:t>information notices</a:t>
            </a:r>
            <a:r>
              <a:rPr lang="en-GB" dirty="0"/>
              <a:t>, </a:t>
            </a:r>
          </a:p>
          <a:p>
            <a:pPr lvl="1"/>
            <a:r>
              <a:rPr lang="en-GB" dirty="0"/>
              <a:t>where Act breached, serve </a:t>
            </a:r>
            <a:r>
              <a:rPr lang="en-GB" i="1" dirty="0">
                <a:solidFill>
                  <a:srgbClr val="00B0F0"/>
                </a:solidFill>
              </a:rPr>
              <a:t>enforcement notice </a:t>
            </a:r>
            <a:r>
              <a:rPr lang="en-GB" dirty="0"/>
              <a:t>and/or</a:t>
            </a:r>
            <a:r>
              <a:rPr lang="en-GB" i="1" dirty="0">
                <a:solidFill>
                  <a:srgbClr val="00B0F0"/>
                </a:solidFill>
              </a:rPr>
              <a:t> levy fines</a:t>
            </a:r>
          </a:p>
          <a:p>
            <a:r>
              <a:rPr lang="en-GB" dirty="0"/>
              <a:t>what can’t he do? includes:</a:t>
            </a:r>
          </a:p>
          <a:p>
            <a:pPr lvl="1"/>
            <a:r>
              <a:rPr lang="en-GB" dirty="0"/>
              <a:t>award compensation for breach of DPA</a:t>
            </a:r>
          </a:p>
          <a:p>
            <a:pPr lvl="1"/>
            <a:r>
              <a:rPr lang="en-GB" dirty="0"/>
              <a:t>apply for injunction to prevent disclosure of information. </a:t>
            </a:r>
          </a:p>
          <a:p>
            <a:pPr lvl="1"/>
            <a:r>
              <a:rPr lang="en-GB" dirty="0"/>
              <a:t>require data controller to release personal data other than in response to subject access request</a:t>
            </a:r>
          </a:p>
        </p:txBody>
      </p:sp>
    </p:spTree>
    <p:extLst>
      <p:ext uri="{BB962C8B-B14F-4D97-AF65-F5344CB8AC3E}">
        <p14:creationId xmlns:p14="http://schemas.microsoft.com/office/powerpoint/2010/main" val="237968245"/>
      </p:ext>
    </p:extLst>
  </p:cSld>
  <p:clrMapOvr>
    <a:masterClrMapping/>
  </p:clrMapOvr>
  <p:transition advClick="0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1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000" dirty="0"/>
              <a:t>what does a data</a:t>
            </a:r>
            <a:br>
              <a:rPr lang="en-GB" sz="4000" dirty="0"/>
            </a:br>
            <a:r>
              <a:rPr lang="en-GB" sz="4000" dirty="0"/>
              <a:t> controller have to tell ICO?</a:t>
            </a:r>
          </a:p>
        </p:txBody>
      </p:sp>
      <p:sp>
        <p:nvSpPr>
          <p:cNvPr id="14342" name="Rectangle 3"/>
          <p:cNvSpPr>
            <a:spLocks noGrp="1" noChangeArrowheads="1"/>
          </p:cNvSpPr>
          <p:nvPr>
            <p:ph idx="1"/>
          </p:nvPr>
        </p:nvSpPr>
        <p:spPr>
          <a:xfrm>
            <a:off x="1143000" y="1752600"/>
            <a:ext cx="7620000" cy="44196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no general obligation to inform data subjects</a:t>
            </a:r>
          </a:p>
          <a:p>
            <a:pPr lvl="1" eaLnBrk="1" hangingPunct="1">
              <a:defRPr/>
            </a:pPr>
            <a:r>
              <a:rPr lang="en-GB" dirty="0"/>
              <a:t>but </a:t>
            </a:r>
            <a:r>
              <a:rPr lang="en-GB" i="1" dirty="0">
                <a:solidFill>
                  <a:srgbClr val="00B0F0"/>
                </a:solidFill>
              </a:rPr>
              <a:t>data controller</a:t>
            </a:r>
            <a:r>
              <a:rPr lang="en-GB" dirty="0"/>
              <a:t> must </a:t>
            </a:r>
            <a:r>
              <a:rPr lang="en-GB" i="1" dirty="0">
                <a:solidFill>
                  <a:srgbClr val="00B0F0"/>
                </a:solidFill>
              </a:rPr>
              <a:t>notify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/>
              <a:t>ICO that they are processing personal data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dirty="0"/>
              <a:t>need to renew annually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dirty="0"/>
              <a:t>do not need to pay third party to help you!!!!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/>
              <a:t>what do they need to tell ICO?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dirty="0"/>
              <a:t>name, address, purposes for which data is held/processed, whom to send access requests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/>
              <a:t>register is published on ICO website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dirty="0"/>
              <a:t>data subjects can see (in general terms) what personal data is held, by whom and why</a:t>
            </a:r>
          </a:p>
        </p:txBody>
      </p:sp>
    </p:spTree>
    <p:extLst>
      <p:ext uri="{BB962C8B-B14F-4D97-AF65-F5344CB8AC3E}">
        <p14:creationId xmlns:p14="http://schemas.microsoft.com/office/powerpoint/2010/main" val="3063858505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rights do </a:t>
            </a:r>
            <a:br>
              <a:rPr lang="en-GB" dirty="0"/>
            </a:br>
            <a:r>
              <a:rPr lang="en-GB" dirty="0"/>
              <a:t> I have over my data?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be informed</a:t>
            </a:r>
          </a:p>
          <a:p>
            <a:r>
              <a:rPr lang="en-GB" dirty="0"/>
              <a:t>access</a:t>
            </a:r>
          </a:p>
          <a:p>
            <a:r>
              <a:rPr lang="en-GB" dirty="0"/>
              <a:t>rectification</a:t>
            </a:r>
          </a:p>
          <a:p>
            <a:r>
              <a:rPr lang="en-GB" dirty="0"/>
              <a:t>erasure</a:t>
            </a:r>
          </a:p>
          <a:p>
            <a:r>
              <a:rPr lang="en-GB"/>
              <a:t>data </a:t>
            </a:r>
            <a:r>
              <a:rPr lang="en-GB" dirty="0"/>
              <a:t>portability</a:t>
            </a:r>
          </a:p>
          <a:p>
            <a:r>
              <a:rPr lang="en-GB" dirty="0"/>
              <a:t>to object to processing/retention</a:t>
            </a:r>
          </a:p>
          <a:p>
            <a:r>
              <a:rPr lang="en-GB" dirty="0"/>
              <a:t>in relation to automated decision making and profiling</a:t>
            </a:r>
          </a:p>
        </p:txBody>
      </p:sp>
    </p:spTree>
    <p:extLst>
      <p:ext uri="{BB962C8B-B14F-4D97-AF65-F5344CB8AC3E}">
        <p14:creationId xmlns:p14="http://schemas.microsoft.com/office/powerpoint/2010/main" val="3315189923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rights do </a:t>
            </a:r>
            <a:br>
              <a:rPr lang="en-GB" dirty="0"/>
            </a:br>
            <a:r>
              <a:rPr lang="en-GB" dirty="0"/>
              <a:t> I have over my data?</a:t>
            </a:r>
          </a:p>
        </p:txBody>
      </p:sp>
      <p:sp>
        <p:nvSpPr>
          <p:cNvPr id="9222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GDPR: need to give clear, active consent to processing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children under 16: need parent/guardian consent unless relating to preventative or counselling services offered directly to a child  </a:t>
            </a:r>
          </a:p>
          <a:p>
            <a:r>
              <a:rPr lang="en-GB" dirty="0"/>
              <a:t>can I find out what people have on me?</a:t>
            </a:r>
          </a:p>
          <a:p>
            <a:pPr lvl="1"/>
            <a:r>
              <a:rPr lang="en-GB" dirty="0"/>
              <a:t>mostly, yes (see access requests later)</a:t>
            </a:r>
          </a:p>
          <a:p>
            <a:r>
              <a:rPr lang="en-GB" dirty="0"/>
              <a:t>also have right to have it …</a:t>
            </a:r>
          </a:p>
          <a:p>
            <a:pPr lvl="1"/>
            <a:r>
              <a:rPr lang="en-GB" dirty="0"/>
              <a:t>put right if it’s wrong</a:t>
            </a:r>
          </a:p>
          <a:p>
            <a:pPr lvl="1"/>
            <a:r>
              <a:rPr lang="en-GB" dirty="0"/>
              <a:t>deleted when it’s no longer needed</a:t>
            </a:r>
          </a:p>
          <a:p>
            <a:pPr lvl="1"/>
            <a:r>
              <a:rPr lang="en-GB" dirty="0"/>
              <a:t>blocked from further processing if inaccurate or consent withdrawn (some exceptions)</a:t>
            </a:r>
          </a:p>
          <a:p>
            <a:r>
              <a:rPr lang="en-GB" dirty="0">
                <a:solidFill>
                  <a:srgbClr val="00B0F0"/>
                </a:solidFill>
              </a:rPr>
              <a:t>GDPR: new rights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to </a:t>
            </a:r>
            <a:r>
              <a:rPr lang="en-GB">
                <a:solidFill>
                  <a:srgbClr val="00B0F0"/>
                </a:solidFill>
              </a:rPr>
              <a:t>be forgotten (“right to erasure”)</a:t>
            </a:r>
            <a:endParaRPr lang="en-GB" dirty="0">
              <a:solidFill>
                <a:srgbClr val="00B0F0"/>
              </a:solidFill>
            </a:endParaRPr>
          </a:p>
          <a:p>
            <a:pPr lvl="1"/>
            <a:r>
              <a:rPr lang="en-GB" dirty="0">
                <a:solidFill>
                  <a:srgbClr val="00B0F0"/>
                </a:solidFill>
              </a:rPr>
              <a:t>to transfer data (“data portability”)</a:t>
            </a:r>
          </a:p>
        </p:txBody>
      </p:sp>
    </p:spTree>
    <p:extLst>
      <p:ext uri="{BB962C8B-B14F-4D97-AF65-F5344CB8AC3E}">
        <p14:creationId xmlns:p14="http://schemas.microsoft.com/office/powerpoint/2010/main" val="3867261911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some additional rights</a:t>
            </a:r>
            <a:br>
              <a:rPr lang="en-GB"/>
            </a:br>
            <a:r>
              <a:rPr lang="en-GB"/>
              <a:t> under DPA</a:t>
            </a:r>
            <a:endParaRPr lang="en-GB" dirty="0"/>
          </a:p>
        </p:txBody>
      </p:sp>
      <p:sp>
        <p:nvSpPr>
          <p:cNvPr id="9222" name="Rectangle 9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prevent processing likely to cause unwarranted damage, distress </a:t>
            </a:r>
          </a:p>
          <a:p>
            <a:r>
              <a:rPr lang="en-GB" dirty="0"/>
              <a:t>to take action for compensation if individual suffers damage by any contravention of the Act</a:t>
            </a:r>
          </a:p>
          <a:p>
            <a:r>
              <a:rPr lang="en-GB" dirty="0"/>
              <a:t>to ask ICO for assessment as to whether any DPA provision has been contravened</a:t>
            </a:r>
          </a:p>
          <a:p>
            <a:r>
              <a:rPr lang="en-GB" dirty="0"/>
              <a:t>to prevent Enforced Subject Access</a:t>
            </a:r>
          </a:p>
        </p:txBody>
      </p:sp>
    </p:spTree>
    <p:extLst>
      <p:ext uri="{BB962C8B-B14F-4D97-AF65-F5344CB8AC3E}">
        <p14:creationId xmlns:p14="http://schemas.microsoft.com/office/powerpoint/2010/main" val="404608279"/>
      </p:ext>
    </p:extLst>
  </p:cSld>
  <p:clrMapOvr>
    <a:masterClrMapping/>
  </p:clrMapOvr>
  <p:transition advClick="0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GDPR: some more</a:t>
            </a:r>
            <a:br>
              <a:rPr lang="en-GB" dirty="0"/>
            </a:br>
            <a:r>
              <a:rPr lang="en-GB" dirty="0"/>
              <a:t> new provisions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0" y="1925637"/>
            <a:ext cx="7010400" cy="4114800"/>
          </a:xfrm>
        </p:spPr>
        <p:txBody>
          <a:bodyPr/>
          <a:lstStyle/>
          <a:p>
            <a:pPr>
              <a:lnSpc>
                <a:spcPct val="250000"/>
              </a:lnSpc>
            </a:pPr>
            <a:r>
              <a:rPr lang="en-GB" dirty="0"/>
              <a:t>breach notification</a:t>
            </a:r>
          </a:p>
          <a:p>
            <a:pPr>
              <a:lnSpc>
                <a:spcPct val="250000"/>
              </a:lnSpc>
            </a:pPr>
            <a:r>
              <a:rPr lang="en-GB" dirty="0"/>
              <a:t>right to be forgotten</a:t>
            </a:r>
          </a:p>
          <a:p>
            <a:pPr>
              <a:lnSpc>
                <a:spcPct val="250000"/>
              </a:lnSpc>
            </a:pPr>
            <a:r>
              <a:rPr lang="en-GB" dirty="0"/>
              <a:t>data portability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4037630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GDPR: duty to report security breaches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1600200"/>
            <a:ext cx="7620000" cy="4724399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“The GDPR will introduce a duty on all organisations to report certain types of data breach to the relevant supervisory authority, and in some cases to the individuals affected.”</a:t>
            </a:r>
            <a:r>
              <a:rPr lang="en-GB" sz="2500" dirty="0"/>
              <a:t> (</a:t>
            </a:r>
            <a:r>
              <a:rPr lang="en-GB" sz="2500" dirty="0">
                <a:hlinkClick r:id="rId4"/>
              </a:rPr>
              <a:t>https://ico.org.uk/for-organisations/data-protection-reform/overview-of-the-gdpr/breach-notification/</a:t>
            </a:r>
            <a:r>
              <a:rPr lang="en-GB" sz="2500" dirty="0"/>
              <a:t>)</a:t>
            </a:r>
            <a:endParaRPr lang="en-GB" dirty="0"/>
          </a:p>
          <a:p>
            <a:r>
              <a:rPr lang="en-GB" dirty="0"/>
              <a:t>need to notify</a:t>
            </a:r>
          </a:p>
          <a:p>
            <a:pPr lvl="1"/>
            <a:r>
              <a:rPr lang="en-GB" dirty="0"/>
              <a:t>regulatory authority if</a:t>
            </a:r>
          </a:p>
          <a:p>
            <a:pPr lvl="2"/>
            <a:r>
              <a:rPr lang="en-GB" sz="2900" dirty="0"/>
              <a:t>likely to result in a risk to the rights and freedoms of individuals. </a:t>
            </a:r>
          </a:p>
          <a:p>
            <a:pPr lvl="2"/>
            <a:r>
              <a:rPr lang="en-GB" sz="2900" dirty="0"/>
              <a:t>not addressed, likely to have significant detrimental effect on individuals, e.g. discrimination, damage to reputation, financial loss, loss of confidentiality…</a:t>
            </a:r>
          </a:p>
          <a:p>
            <a:pPr lvl="1"/>
            <a:r>
              <a:rPr lang="en-GB" dirty="0"/>
              <a:t>individual concerned if high risk to the rights and freedoms of individuals, </a:t>
            </a:r>
          </a:p>
          <a:p>
            <a:r>
              <a:rPr lang="en-GB" dirty="0"/>
              <a:t>information which must be reported includes</a:t>
            </a:r>
          </a:p>
          <a:p>
            <a:pPr lvl="1"/>
            <a:r>
              <a:rPr lang="en-GB" dirty="0"/>
              <a:t>nature of personal data breach, including categories and approximate number of individuals and personal data records concerned</a:t>
            </a:r>
          </a:p>
          <a:p>
            <a:pPr lvl="1"/>
            <a:r>
              <a:rPr lang="en-GB" dirty="0"/>
              <a:t>name, contact details of data protection officer or other contact point where more information can be obtained;</a:t>
            </a:r>
          </a:p>
          <a:p>
            <a:pPr lvl="1"/>
            <a:r>
              <a:rPr lang="en-GB" dirty="0"/>
              <a:t>description of likely consequences of the personal data breach</a:t>
            </a:r>
          </a:p>
          <a:p>
            <a:pPr lvl="1"/>
            <a:r>
              <a:rPr lang="en-GB" dirty="0"/>
              <a:t>description of measures taken, or proposed to be taken, to deal with the data breach and, where appropriate, of measures taken to mitigate any possible adverse effects.</a:t>
            </a:r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5912499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GDPR: right to erasure</a:t>
            </a:r>
            <a:br>
              <a:rPr lang="en-GB"/>
            </a:br>
            <a:r>
              <a:rPr lang="en-GB"/>
              <a:t> (or “right to be forgotten”)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0" y="1717675"/>
            <a:ext cx="7391400" cy="4530725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1800" dirty="0"/>
              <a:t>broad principle: enable individual to request deletion or removal of personal data where no compelling reason for continued processing</a:t>
            </a:r>
          </a:p>
          <a:p>
            <a:pPr>
              <a:spcBef>
                <a:spcPts val="0"/>
              </a:spcBef>
            </a:pPr>
            <a:r>
              <a:rPr lang="en-GB" sz="1800" dirty="0"/>
              <a:t>not absolute ‘right to be forgotten’; limited to:</a:t>
            </a:r>
          </a:p>
          <a:p>
            <a:pPr lvl="1">
              <a:spcBef>
                <a:spcPts val="0"/>
              </a:spcBef>
            </a:pPr>
            <a:r>
              <a:rPr lang="en-GB" sz="1600" dirty="0"/>
              <a:t>where personal data no longer necessary for original purpose</a:t>
            </a:r>
          </a:p>
          <a:p>
            <a:pPr lvl="1">
              <a:spcBef>
                <a:spcPts val="0"/>
              </a:spcBef>
            </a:pPr>
            <a:r>
              <a:rPr lang="en-GB" sz="1600" dirty="0"/>
              <a:t>when individual withdraws consent</a:t>
            </a:r>
          </a:p>
          <a:p>
            <a:pPr lvl="1">
              <a:spcBef>
                <a:spcPts val="0"/>
              </a:spcBef>
            </a:pPr>
            <a:r>
              <a:rPr lang="en-GB" sz="1600" dirty="0"/>
              <a:t>when individual objects to processing and there is no overriding legitimate interest for continuing processing</a:t>
            </a:r>
          </a:p>
          <a:p>
            <a:pPr lvl="1">
              <a:spcBef>
                <a:spcPts val="0"/>
              </a:spcBef>
            </a:pPr>
            <a:r>
              <a:rPr lang="en-GB" sz="1600" dirty="0"/>
              <a:t>where personal data was processed unlawfully</a:t>
            </a:r>
          </a:p>
          <a:p>
            <a:pPr lvl="1">
              <a:spcBef>
                <a:spcPts val="0"/>
              </a:spcBef>
            </a:pPr>
            <a:r>
              <a:rPr lang="en-GB" sz="1600" dirty="0"/>
              <a:t>when personal data must be erased to comply with legal obligation</a:t>
            </a:r>
          </a:p>
          <a:p>
            <a:pPr lvl="1">
              <a:spcBef>
                <a:spcPts val="0"/>
              </a:spcBef>
            </a:pPr>
            <a:r>
              <a:rPr lang="en-GB" sz="1600" dirty="0"/>
              <a:t>where personal data processed in relation to offer of information society services to a child</a:t>
            </a:r>
          </a:p>
          <a:p>
            <a:pPr>
              <a:spcBef>
                <a:spcPts val="0"/>
              </a:spcBef>
            </a:pPr>
            <a:r>
              <a:rPr lang="en-GB" sz="1800" dirty="0"/>
              <a:t>other provisions</a:t>
            </a:r>
          </a:p>
          <a:p>
            <a:pPr lvl="1">
              <a:spcBef>
                <a:spcPts val="0"/>
              </a:spcBef>
            </a:pPr>
            <a:r>
              <a:rPr lang="en-GB" sz="1600" dirty="0"/>
              <a:t>children’s personal data: must pay special attention to existing situations where child has given consent to processing and later requests erasure of data (regardless of age at the time of the request)</a:t>
            </a:r>
          </a:p>
          <a:p>
            <a:pPr lvl="1">
              <a:spcBef>
                <a:spcPts val="0"/>
              </a:spcBef>
            </a:pPr>
            <a:r>
              <a:rPr lang="en-GB" sz="1600" dirty="0"/>
              <a:t>if personal data disclosed to third parties, must inform them about erasure, unless impossible or involves disproportionate effort</a:t>
            </a:r>
          </a:p>
        </p:txBody>
      </p:sp>
    </p:spTree>
    <p:extLst>
      <p:ext uri="{BB962C8B-B14F-4D97-AF65-F5344CB8AC3E}">
        <p14:creationId xmlns:p14="http://schemas.microsoft.com/office/powerpoint/2010/main" val="78258788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GDPR: when does right to erasure </a:t>
            </a:r>
            <a:r>
              <a:rPr lang="en-GB" i="1" dirty="0">
                <a:solidFill>
                  <a:srgbClr val="00B0F0"/>
                </a:solidFill>
              </a:rPr>
              <a:t>not</a:t>
            </a:r>
            <a:r>
              <a:rPr lang="en-GB" dirty="0"/>
              <a:t> apply?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0" y="1717675"/>
            <a:ext cx="7543800" cy="4759325"/>
          </a:xfrm>
        </p:spPr>
        <p:txBody>
          <a:bodyPr>
            <a:normAutofit/>
          </a:bodyPr>
          <a:lstStyle/>
          <a:p>
            <a:r>
              <a:rPr lang="en-GB" dirty="0"/>
              <a:t>some specific circumstances where right to erasure does not apply and data controller can refuse to deal with a request:</a:t>
            </a:r>
          </a:p>
          <a:p>
            <a:pPr lvl="1"/>
            <a:r>
              <a:rPr lang="en-GB" dirty="0"/>
              <a:t>to exercise right of freedom of expression and information</a:t>
            </a:r>
          </a:p>
          <a:p>
            <a:pPr lvl="1"/>
            <a:r>
              <a:rPr lang="en-GB" dirty="0"/>
              <a:t>to comply with legal obligation or for performance of public interest task or exercise of official authority</a:t>
            </a:r>
          </a:p>
          <a:p>
            <a:pPr lvl="1"/>
            <a:r>
              <a:rPr lang="en-GB" dirty="0"/>
              <a:t>for public health purposes in public interest</a:t>
            </a:r>
          </a:p>
          <a:p>
            <a:pPr lvl="1"/>
            <a:r>
              <a:rPr lang="en-GB" dirty="0"/>
              <a:t>archiving purposes in public interest, scientific research historical research or statistical purposes; or</a:t>
            </a:r>
          </a:p>
          <a:p>
            <a:pPr lvl="1"/>
            <a:r>
              <a:rPr lang="en-GB" dirty="0"/>
              <a:t>the exercise or defence of legal claims</a:t>
            </a:r>
          </a:p>
        </p:txBody>
      </p:sp>
    </p:spTree>
    <p:extLst>
      <p:ext uri="{BB962C8B-B14F-4D97-AF65-F5344CB8AC3E}">
        <p14:creationId xmlns:p14="http://schemas.microsoft.com/office/powerpoint/2010/main" val="4293588299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GDPR: right to</a:t>
            </a:r>
            <a:br>
              <a:rPr lang="en-GB" dirty="0"/>
            </a:br>
            <a:r>
              <a:rPr lang="en-GB" dirty="0"/>
              <a:t> </a:t>
            </a:r>
            <a:r>
              <a:rPr lang="en-GB" i="1" dirty="0">
                <a:solidFill>
                  <a:srgbClr val="00B0F0"/>
                </a:solidFill>
              </a:rPr>
              <a:t>data portability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524000"/>
            <a:ext cx="7696200" cy="480060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1600" dirty="0"/>
              <a:t>allows individuals to </a:t>
            </a:r>
          </a:p>
          <a:p>
            <a:pPr lvl="1">
              <a:spcBef>
                <a:spcPts val="0"/>
              </a:spcBef>
            </a:pPr>
            <a:r>
              <a:rPr lang="en-GB" sz="1400" dirty="0"/>
              <a:t>obtain and reuse their personal data for their own purposes across different services.</a:t>
            </a:r>
          </a:p>
          <a:p>
            <a:pPr lvl="1">
              <a:spcBef>
                <a:spcPts val="0"/>
              </a:spcBef>
            </a:pPr>
            <a:r>
              <a:rPr lang="en-GB" sz="1400" dirty="0"/>
              <a:t>move, copy or transfer personal data from one IT environment to another</a:t>
            </a:r>
          </a:p>
          <a:p>
            <a:pPr>
              <a:spcBef>
                <a:spcPts val="0"/>
              </a:spcBef>
            </a:pPr>
            <a:r>
              <a:rPr lang="en-GB" sz="1600" dirty="0"/>
              <a:t>only applies:</a:t>
            </a:r>
          </a:p>
          <a:p>
            <a:pPr lvl="1">
              <a:spcBef>
                <a:spcPts val="0"/>
              </a:spcBef>
            </a:pPr>
            <a:r>
              <a:rPr lang="en-GB" sz="1400" dirty="0"/>
              <a:t>to personal data an individual has provided to a controller</a:t>
            </a:r>
          </a:p>
          <a:p>
            <a:pPr lvl="1">
              <a:spcBef>
                <a:spcPts val="0"/>
              </a:spcBef>
            </a:pPr>
            <a:r>
              <a:rPr lang="en-GB" sz="1400" dirty="0"/>
              <a:t>where processing based on individual’s consent or in performance of contract; and</a:t>
            </a:r>
          </a:p>
          <a:p>
            <a:pPr lvl="1">
              <a:spcBef>
                <a:spcPts val="0"/>
              </a:spcBef>
            </a:pPr>
            <a:r>
              <a:rPr lang="en-GB" sz="1400" dirty="0"/>
              <a:t>when processing is carried out by automated means</a:t>
            </a:r>
          </a:p>
          <a:p>
            <a:pPr>
              <a:spcBef>
                <a:spcPts val="0"/>
              </a:spcBef>
            </a:pPr>
            <a:r>
              <a:rPr lang="en-GB" sz="1600" dirty="0"/>
              <a:t>controller must provide personal data in structured, commonly used and machine readable form to enable other organisations to use the data</a:t>
            </a:r>
          </a:p>
          <a:p>
            <a:pPr lvl="1">
              <a:spcBef>
                <a:spcPts val="0"/>
              </a:spcBef>
            </a:pPr>
            <a:r>
              <a:rPr lang="en-GB" sz="1400" dirty="0"/>
              <a:t>information must be provided free of charge.</a:t>
            </a:r>
          </a:p>
          <a:p>
            <a:pPr lvl="1">
              <a:spcBef>
                <a:spcPts val="0"/>
              </a:spcBef>
            </a:pPr>
            <a:r>
              <a:rPr lang="en-GB" sz="1400" dirty="0"/>
              <a:t>at individual’s request, processor must transmit data directly to another organisation if technically feasible</a:t>
            </a:r>
          </a:p>
          <a:p>
            <a:pPr>
              <a:spcBef>
                <a:spcPts val="0"/>
              </a:spcBef>
            </a:pPr>
            <a:r>
              <a:rPr lang="en-GB" sz="1600" dirty="0"/>
              <a:t>If the personal data concerns more than one individual, controller must consider whether providing information would prejudice the rights of any other individual</a:t>
            </a:r>
          </a:p>
          <a:p>
            <a:pPr>
              <a:spcBef>
                <a:spcPts val="0"/>
              </a:spcBef>
            </a:pPr>
            <a:r>
              <a:rPr lang="en-GB" sz="1600" dirty="0"/>
              <a:t>time to comply: must respond </a:t>
            </a:r>
          </a:p>
          <a:p>
            <a:pPr lvl="1">
              <a:spcBef>
                <a:spcPts val="0"/>
              </a:spcBef>
            </a:pPr>
            <a:r>
              <a:rPr lang="en-GB" sz="1400" dirty="0"/>
              <a:t>“without undue delay” (ICO)</a:t>
            </a:r>
          </a:p>
          <a:p>
            <a:pPr lvl="1">
              <a:spcBef>
                <a:spcPts val="0"/>
              </a:spcBef>
            </a:pPr>
            <a:r>
              <a:rPr lang="en-GB" sz="1400" dirty="0"/>
              <a:t>within one month (extended by two months if request complex/many requests received)</a:t>
            </a:r>
          </a:p>
          <a:p>
            <a:pPr marL="800100" lvl="2" indent="0">
              <a:spcBef>
                <a:spcPts val="0"/>
              </a:spcBef>
              <a:buNone/>
            </a:pPr>
            <a:r>
              <a:rPr lang="en-GB" sz="1200" dirty="0">
                <a:hlinkClick r:id="rId4"/>
              </a:rPr>
              <a:t>https://ico.org.uk/for-organisations/data-protection-reform/overview-of-the-gdpr/individuals-rights/the-right-to-data-portability/</a:t>
            </a:r>
            <a:r>
              <a:rPr lang="en-GB" sz="1200" dirty="0"/>
              <a:t> (edited)</a:t>
            </a:r>
          </a:p>
          <a:p>
            <a:pPr>
              <a:spcBef>
                <a:spcPts val="0"/>
              </a:spcBef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635583918"/>
      </p:ext>
    </p:extLst>
  </p:cSld>
  <p:clrMapOvr>
    <a:masterClrMapping/>
  </p:clrMapOvr>
  <p:transition spd="med">
    <p:cover/>
    <p:sndAc>
      <p:stSnd>
        <p:snd r:embed="rId3" name="click.wav"/>
      </p:stSnd>
    </p:sndAc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3021</TotalTime>
  <Words>1995</Words>
  <Application>Microsoft Office PowerPoint</Application>
  <PresentationFormat>On-screen Show (4:3)</PresentationFormat>
  <Paragraphs>259</Paragraphs>
  <Slides>31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Calibri</vt:lpstr>
      <vt:lpstr>Calibri Light</vt:lpstr>
      <vt:lpstr>Times New Roman</vt:lpstr>
      <vt:lpstr>Office Theme</vt:lpstr>
      <vt:lpstr>Ethical Consideration and the Data Protection Act</vt:lpstr>
      <vt:lpstr>Ethics</vt:lpstr>
      <vt:lpstr>Major Principles Associated With Ethical Conduct  </vt:lpstr>
      <vt:lpstr>PowerPoint Presentation</vt:lpstr>
      <vt:lpstr>Ethical Consideration</vt:lpstr>
      <vt:lpstr>PowerPoint Presentation</vt:lpstr>
      <vt:lpstr>PowerPoint Presentation</vt:lpstr>
      <vt:lpstr>The Data Protection Act  and the GDPR</vt:lpstr>
      <vt:lpstr>why protect personal data?</vt:lpstr>
      <vt:lpstr>what has been  the response?</vt:lpstr>
      <vt:lpstr>the Data Protection Act 1998</vt:lpstr>
      <vt:lpstr>what is personal data?</vt:lpstr>
      <vt:lpstr>… and what is  sensitive personal data?</vt:lpstr>
      <vt:lpstr>… and what is a          relevant filing system?</vt:lpstr>
      <vt:lpstr>who is responsible for personal data? (DPA, 1998)</vt:lpstr>
      <vt:lpstr>the Data Protection Principles</vt:lpstr>
      <vt:lpstr>Data Protection Principles </vt:lpstr>
      <vt:lpstr>Data Protection Principles </vt:lpstr>
      <vt:lpstr>conditions for  processing “lawfully”</vt:lpstr>
      <vt:lpstr>DPA: control, obligations and rights</vt:lpstr>
      <vt:lpstr>who controls DPA matters?</vt:lpstr>
      <vt:lpstr>powers of the   Information Commissioner</vt:lpstr>
      <vt:lpstr>what does a data  controller have to tell ICO?</vt:lpstr>
      <vt:lpstr>what rights do   I have over my data?</vt:lpstr>
      <vt:lpstr>what rights do   I have over my data?</vt:lpstr>
      <vt:lpstr>some additional rights  under DPA</vt:lpstr>
      <vt:lpstr>GDPR: some more  new provisions</vt:lpstr>
      <vt:lpstr>GDPR: duty to report security breaches</vt:lpstr>
      <vt:lpstr>GDPR: right to erasure  (or “right to be forgotten”)</vt:lpstr>
      <vt:lpstr>GDPR: when does right to erasure not apply?</vt:lpstr>
      <vt:lpstr>GDPR: right to  data portability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Legal framework 1 : Data Protection and the DPA</dc:title>
  <dc:creator>Paul Wernick</dc:creator>
  <cp:lastModifiedBy>Supraja JAYAKUMAR</cp:lastModifiedBy>
  <cp:revision>590</cp:revision>
  <cp:lastPrinted>2014-10-16T09:33:34Z</cp:lastPrinted>
  <dcterms:created xsi:type="dcterms:W3CDTF">2009-08-18T09:51:59Z</dcterms:created>
  <dcterms:modified xsi:type="dcterms:W3CDTF">2018-04-09T00:18:39Z</dcterms:modified>
</cp:coreProperties>
</file>