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 id="2147483696" r:id="rId3"/>
  </p:sldMasterIdLst>
  <p:notesMasterIdLst>
    <p:notesMasterId r:id="rId36"/>
  </p:notesMasterIdLst>
  <p:sldIdLst>
    <p:sldId id="258" r:id="rId4"/>
    <p:sldId id="259" r:id="rId5"/>
    <p:sldId id="260" r:id="rId6"/>
    <p:sldId id="279" r:id="rId7"/>
    <p:sldId id="280" r:id="rId8"/>
    <p:sldId id="281" r:id="rId9"/>
    <p:sldId id="282" r:id="rId10"/>
    <p:sldId id="283" r:id="rId11"/>
    <p:sldId id="284" r:id="rId12"/>
    <p:sldId id="261" r:id="rId13"/>
    <p:sldId id="262" r:id="rId14"/>
    <p:sldId id="263" r:id="rId15"/>
    <p:sldId id="264" r:id="rId16"/>
    <p:sldId id="265" r:id="rId17"/>
    <p:sldId id="266" r:id="rId18"/>
    <p:sldId id="267" r:id="rId19"/>
    <p:sldId id="268" r:id="rId20"/>
    <p:sldId id="269" r:id="rId21"/>
    <p:sldId id="270" r:id="rId22"/>
    <p:sldId id="271" r:id="rId23"/>
    <p:sldId id="285" r:id="rId24"/>
    <p:sldId id="272" r:id="rId25"/>
    <p:sldId id="286" r:id="rId26"/>
    <p:sldId id="273" r:id="rId27"/>
    <p:sldId id="287" r:id="rId28"/>
    <p:sldId id="277" r:id="rId29"/>
    <p:sldId id="278" r:id="rId30"/>
    <p:sldId id="274" r:id="rId31"/>
    <p:sldId id="288" r:id="rId32"/>
    <p:sldId id="276" r:id="rId33"/>
    <p:sldId id="275" r:id="rId34"/>
    <p:sldId id="289"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8DED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8" d="100"/>
          <a:sy n="68" d="100"/>
        </p:scale>
        <p:origin x="816"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D1706B-8DEB-4568-8AC0-72DD0111659E}" type="datetimeFigureOut">
              <a:rPr lang="en-GB" smtClean="0"/>
              <a:pPr/>
              <a:t>26/04/2019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EA115F-CB85-4A2E-9E4C-72382A4A5228}" type="slidenum">
              <a:rPr lang="en-GB" smtClean="0"/>
              <a:pPr/>
              <a:t>‹#›</a:t>
            </a:fld>
            <a:endParaRPr lang="en-GB"/>
          </a:p>
        </p:txBody>
      </p:sp>
    </p:spTree>
    <p:extLst>
      <p:ext uri="{BB962C8B-B14F-4D97-AF65-F5344CB8AC3E}">
        <p14:creationId xmlns:p14="http://schemas.microsoft.com/office/powerpoint/2010/main" val="41177285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https://www.gov.uk/business-legal-structures/overview </a:t>
            </a:r>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D20E2D59-AD8B-4D15-BE76-C308BE0303F2}" type="slidenum">
              <a:rPr lang="en-GB" altLang="en-US" smtClean="0">
                <a:latin typeface="Tahoma" pitchFamily="34" charset="0"/>
              </a:rPr>
              <a:pPr eaLnBrk="1" hangingPunct="1">
                <a:spcBef>
                  <a:spcPct val="0"/>
                </a:spcBef>
              </a:pPr>
              <a:t>3</a:t>
            </a:fld>
            <a:endParaRPr lang="en-GB" altLang="en-US">
              <a:latin typeface="Tahoma" pitchFamily="34" charset="0"/>
            </a:endParaRPr>
          </a:p>
        </p:txBody>
      </p:sp>
    </p:spTree>
    <p:extLst>
      <p:ext uri="{BB962C8B-B14F-4D97-AF65-F5344CB8AC3E}">
        <p14:creationId xmlns:p14="http://schemas.microsoft.com/office/powerpoint/2010/main" val="6470516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349-697B-4481-8B38-AC32628234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5A4B623-30EF-4DCA-8810-DD3B0CA5BA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B1309D4-54D7-4B60-9357-9F6E562E1E10}"/>
              </a:ext>
            </a:extLst>
          </p:cNvPr>
          <p:cNvSpPr>
            <a:spLocks noGrp="1"/>
          </p:cNvSpPr>
          <p:nvPr>
            <p:ph type="dt" sz="half" idx="10"/>
          </p:nvPr>
        </p:nvSpPr>
        <p:spPr/>
        <p:txBody>
          <a:bodyPr/>
          <a:lstStyle/>
          <a:p>
            <a:fld id="{B6C41F0E-AE69-4926-A41D-930C79C09522}" type="datetimeFigureOut">
              <a:rPr lang="en-GB" smtClean="0"/>
              <a:pPr/>
              <a:t>26/04/2019</a:t>
            </a:fld>
            <a:endParaRPr lang="en-GB"/>
          </a:p>
        </p:txBody>
      </p:sp>
      <p:sp>
        <p:nvSpPr>
          <p:cNvPr id="5" name="Footer Placeholder 4">
            <a:extLst>
              <a:ext uri="{FF2B5EF4-FFF2-40B4-BE49-F238E27FC236}">
                <a16:creationId xmlns:a16="http://schemas.microsoft.com/office/drawing/2014/main" id="{679C37F0-8B19-4D51-ACB5-B84EE7D1BA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DAC48A-C373-48BF-883D-55B454B4864B}"/>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2857229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F62CA-6265-42B1-A754-7468ADFED6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6EFE5F-8478-42E0-B94C-FE8858E3894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63475A-5948-4265-A3A8-DDD4055D6766}"/>
              </a:ext>
            </a:extLst>
          </p:cNvPr>
          <p:cNvSpPr>
            <a:spLocks noGrp="1"/>
          </p:cNvSpPr>
          <p:nvPr>
            <p:ph type="dt" sz="half" idx="10"/>
          </p:nvPr>
        </p:nvSpPr>
        <p:spPr/>
        <p:txBody>
          <a:bodyPr/>
          <a:lstStyle/>
          <a:p>
            <a:fld id="{B6C41F0E-AE69-4926-A41D-930C79C09522}" type="datetimeFigureOut">
              <a:rPr lang="en-GB" smtClean="0"/>
              <a:pPr/>
              <a:t>26/04/2019</a:t>
            </a:fld>
            <a:endParaRPr lang="en-GB"/>
          </a:p>
        </p:txBody>
      </p:sp>
      <p:sp>
        <p:nvSpPr>
          <p:cNvPr id="5" name="Footer Placeholder 4">
            <a:extLst>
              <a:ext uri="{FF2B5EF4-FFF2-40B4-BE49-F238E27FC236}">
                <a16:creationId xmlns:a16="http://schemas.microsoft.com/office/drawing/2014/main" id="{5A458EE0-142D-40E3-8C1E-C633D85C0E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EC8F4C-FC9F-4D90-A2FE-062F92C678E9}"/>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3279032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E4452-80B1-4F19-A29C-1D98063BE3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A085108-45D6-4924-879F-C5F33C2C56D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0C9AEFE-AAA0-4A16-8DA3-7748F75DD426}"/>
              </a:ext>
            </a:extLst>
          </p:cNvPr>
          <p:cNvSpPr>
            <a:spLocks noGrp="1"/>
          </p:cNvSpPr>
          <p:nvPr>
            <p:ph type="dt" sz="half" idx="10"/>
          </p:nvPr>
        </p:nvSpPr>
        <p:spPr/>
        <p:txBody>
          <a:bodyPr/>
          <a:lstStyle/>
          <a:p>
            <a:fld id="{B6C41F0E-AE69-4926-A41D-930C79C09522}" type="datetimeFigureOut">
              <a:rPr lang="en-GB" smtClean="0"/>
              <a:pPr/>
              <a:t>26/04/2019</a:t>
            </a:fld>
            <a:endParaRPr lang="en-GB"/>
          </a:p>
        </p:txBody>
      </p:sp>
      <p:sp>
        <p:nvSpPr>
          <p:cNvPr id="5" name="Footer Placeholder 4">
            <a:extLst>
              <a:ext uri="{FF2B5EF4-FFF2-40B4-BE49-F238E27FC236}">
                <a16:creationId xmlns:a16="http://schemas.microsoft.com/office/drawing/2014/main" id="{6C7291A0-F32A-443C-84BF-45BD87D91C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8D9C0A-3A92-4CED-AC87-DAF38CDB3516}"/>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1823184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EE291-6AB3-478F-9EBC-FC57E8E645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01B04B-0EA0-4376-90AD-331020BA38D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E84934-31FF-45CD-B562-17205B4A16C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AD33BE-A38C-4B77-9237-7D3E1B8B8D78}"/>
              </a:ext>
            </a:extLst>
          </p:cNvPr>
          <p:cNvSpPr>
            <a:spLocks noGrp="1"/>
          </p:cNvSpPr>
          <p:nvPr>
            <p:ph type="dt" sz="half" idx="10"/>
          </p:nvPr>
        </p:nvSpPr>
        <p:spPr/>
        <p:txBody>
          <a:bodyPr/>
          <a:lstStyle/>
          <a:p>
            <a:fld id="{B6C41F0E-AE69-4926-A41D-930C79C09522}" type="datetimeFigureOut">
              <a:rPr lang="en-GB" smtClean="0"/>
              <a:pPr/>
              <a:t>26/04/2019</a:t>
            </a:fld>
            <a:endParaRPr lang="en-GB"/>
          </a:p>
        </p:txBody>
      </p:sp>
      <p:sp>
        <p:nvSpPr>
          <p:cNvPr id="6" name="Footer Placeholder 5">
            <a:extLst>
              <a:ext uri="{FF2B5EF4-FFF2-40B4-BE49-F238E27FC236}">
                <a16:creationId xmlns:a16="http://schemas.microsoft.com/office/drawing/2014/main" id="{0023C9A3-9ED1-4EE8-B011-63DC7ED084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4D670A-1E6F-42AE-A8FD-91294F973E26}"/>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5330733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9E7AB-52DE-47C2-88A7-60C84515960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7BF574-A456-41CD-BF3A-2A01557FA3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170C022-99E1-421E-9F8B-C0C61AC21674}"/>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74FC5D0-4417-4BCC-AB91-2FFC68429D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26BDAA1-5860-44B0-87A2-805FF2AA80E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D3562D-C7C6-4EF7-9284-A693B427AB40}"/>
              </a:ext>
            </a:extLst>
          </p:cNvPr>
          <p:cNvSpPr>
            <a:spLocks noGrp="1"/>
          </p:cNvSpPr>
          <p:nvPr>
            <p:ph type="dt" sz="half" idx="10"/>
          </p:nvPr>
        </p:nvSpPr>
        <p:spPr/>
        <p:txBody>
          <a:bodyPr/>
          <a:lstStyle/>
          <a:p>
            <a:fld id="{B6C41F0E-AE69-4926-A41D-930C79C09522}" type="datetimeFigureOut">
              <a:rPr lang="en-GB" smtClean="0"/>
              <a:pPr/>
              <a:t>26/04/2019</a:t>
            </a:fld>
            <a:endParaRPr lang="en-GB"/>
          </a:p>
        </p:txBody>
      </p:sp>
      <p:sp>
        <p:nvSpPr>
          <p:cNvPr id="8" name="Footer Placeholder 7">
            <a:extLst>
              <a:ext uri="{FF2B5EF4-FFF2-40B4-BE49-F238E27FC236}">
                <a16:creationId xmlns:a16="http://schemas.microsoft.com/office/drawing/2014/main" id="{DD162ACF-7C8B-4E33-B9FC-83B34793342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35D61B8-142F-432C-9DF7-3C8E860C43A9}"/>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17549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583D5-C384-4BB0-BEE3-5707F712109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F725C3-CA16-4266-9C06-1B7048F4CD24}"/>
              </a:ext>
            </a:extLst>
          </p:cNvPr>
          <p:cNvSpPr>
            <a:spLocks noGrp="1"/>
          </p:cNvSpPr>
          <p:nvPr>
            <p:ph type="dt" sz="half" idx="10"/>
          </p:nvPr>
        </p:nvSpPr>
        <p:spPr/>
        <p:txBody>
          <a:bodyPr/>
          <a:lstStyle/>
          <a:p>
            <a:fld id="{B6C41F0E-AE69-4926-A41D-930C79C09522}" type="datetimeFigureOut">
              <a:rPr lang="en-GB" smtClean="0"/>
              <a:pPr/>
              <a:t>26/04/2019</a:t>
            </a:fld>
            <a:endParaRPr lang="en-GB"/>
          </a:p>
        </p:txBody>
      </p:sp>
      <p:sp>
        <p:nvSpPr>
          <p:cNvPr id="4" name="Footer Placeholder 3">
            <a:extLst>
              <a:ext uri="{FF2B5EF4-FFF2-40B4-BE49-F238E27FC236}">
                <a16:creationId xmlns:a16="http://schemas.microsoft.com/office/drawing/2014/main" id="{AA86A54A-9904-4626-BC18-A6954B5AE0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98D82F4-A739-4791-ABCD-C8753249C009}"/>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2890160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CCC781-6AA3-4980-99F3-656C91B036F2}"/>
              </a:ext>
            </a:extLst>
          </p:cNvPr>
          <p:cNvSpPr>
            <a:spLocks noGrp="1"/>
          </p:cNvSpPr>
          <p:nvPr>
            <p:ph type="dt" sz="half" idx="10"/>
          </p:nvPr>
        </p:nvSpPr>
        <p:spPr/>
        <p:txBody>
          <a:bodyPr/>
          <a:lstStyle/>
          <a:p>
            <a:fld id="{B6C41F0E-AE69-4926-A41D-930C79C09522}" type="datetimeFigureOut">
              <a:rPr lang="en-GB" smtClean="0"/>
              <a:pPr/>
              <a:t>26/04/2019</a:t>
            </a:fld>
            <a:endParaRPr lang="en-GB"/>
          </a:p>
        </p:txBody>
      </p:sp>
      <p:sp>
        <p:nvSpPr>
          <p:cNvPr id="3" name="Footer Placeholder 2">
            <a:extLst>
              <a:ext uri="{FF2B5EF4-FFF2-40B4-BE49-F238E27FC236}">
                <a16:creationId xmlns:a16="http://schemas.microsoft.com/office/drawing/2014/main" id="{000BE1E4-7C20-4F45-901D-DB394D939BC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515356C-22CB-4CFA-A634-DDEE34EFCB06}"/>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3010886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8E7EE-CDD6-4414-9434-540340ABD2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6BEC506-C952-4291-85A3-3F934E8F0E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5D4F9B6-5C98-4726-BA41-A0108D4F92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28C659D-2278-4E2B-A414-349DADF869FA}"/>
              </a:ext>
            </a:extLst>
          </p:cNvPr>
          <p:cNvSpPr>
            <a:spLocks noGrp="1"/>
          </p:cNvSpPr>
          <p:nvPr>
            <p:ph type="dt" sz="half" idx="10"/>
          </p:nvPr>
        </p:nvSpPr>
        <p:spPr/>
        <p:txBody>
          <a:bodyPr/>
          <a:lstStyle/>
          <a:p>
            <a:fld id="{B6C41F0E-AE69-4926-A41D-930C79C09522}" type="datetimeFigureOut">
              <a:rPr lang="en-GB" smtClean="0"/>
              <a:pPr/>
              <a:t>26/04/2019</a:t>
            </a:fld>
            <a:endParaRPr lang="en-GB"/>
          </a:p>
        </p:txBody>
      </p:sp>
      <p:sp>
        <p:nvSpPr>
          <p:cNvPr id="6" name="Footer Placeholder 5">
            <a:extLst>
              <a:ext uri="{FF2B5EF4-FFF2-40B4-BE49-F238E27FC236}">
                <a16:creationId xmlns:a16="http://schemas.microsoft.com/office/drawing/2014/main" id="{4B0754FF-37AC-4376-9111-B0469925CE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4ECBB7-79B4-47E1-AED9-53E1C8D8D11D}"/>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2247156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DA280-DBE5-48DB-88A7-DC33249193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BEBC202-A5CB-4D93-B6AC-38DBDC23F7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1082643-C898-46BB-AE6D-08E9E2D2B8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D130773-C701-4CFB-8A8C-FD2D53B84DD3}"/>
              </a:ext>
            </a:extLst>
          </p:cNvPr>
          <p:cNvSpPr>
            <a:spLocks noGrp="1"/>
          </p:cNvSpPr>
          <p:nvPr>
            <p:ph type="dt" sz="half" idx="10"/>
          </p:nvPr>
        </p:nvSpPr>
        <p:spPr/>
        <p:txBody>
          <a:bodyPr/>
          <a:lstStyle/>
          <a:p>
            <a:fld id="{B6C41F0E-AE69-4926-A41D-930C79C09522}" type="datetimeFigureOut">
              <a:rPr lang="en-GB" smtClean="0"/>
              <a:pPr/>
              <a:t>26/04/2019</a:t>
            </a:fld>
            <a:endParaRPr lang="en-GB"/>
          </a:p>
        </p:txBody>
      </p:sp>
      <p:sp>
        <p:nvSpPr>
          <p:cNvPr id="6" name="Footer Placeholder 5">
            <a:extLst>
              <a:ext uri="{FF2B5EF4-FFF2-40B4-BE49-F238E27FC236}">
                <a16:creationId xmlns:a16="http://schemas.microsoft.com/office/drawing/2014/main" id="{9FC9F948-8825-4D66-BFA1-29B526E651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1D6E9F-D517-4027-A61F-8DB2F3F3F473}"/>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39389259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57326-0000-4569-AD05-E300120E544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DD4994-F571-4E13-A91C-5985DF09881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531B2A-798F-44A8-97D0-FEF854CED290}"/>
              </a:ext>
            </a:extLst>
          </p:cNvPr>
          <p:cNvSpPr>
            <a:spLocks noGrp="1"/>
          </p:cNvSpPr>
          <p:nvPr>
            <p:ph type="dt" sz="half" idx="10"/>
          </p:nvPr>
        </p:nvSpPr>
        <p:spPr/>
        <p:txBody>
          <a:bodyPr/>
          <a:lstStyle/>
          <a:p>
            <a:fld id="{B6C41F0E-AE69-4926-A41D-930C79C09522}" type="datetimeFigureOut">
              <a:rPr lang="en-GB" smtClean="0"/>
              <a:pPr/>
              <a:t>26/04/2019</a:t>
            </a:fld>
            <a:endParaRPr lang="en-GB"/>
          </a:p>
        </p:txBody>
      </p:sp>
      <p:sp>
        <p:nvSpPr>
          <p:cNvPr id="5" name="Footer Placeholder 4">
            <a:extLst>
              <a:ext uri="{FF2B5EF4-FFF2-40B4-BE49-F238E27FC236}">
                <a16:creationId xmlns:a16="http://schemas.microsoft.com/office/drawing/2014/main" id="{C2A47991-C93E-4D70-9690-36BFF9209A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E8AF98-2B0B-427D-A9B3-D7F58F0AE57D}"/>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3017169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7C32EC-58F8-4A65-BAED-A03F6681DBB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4D7DA2-5385-4787-A694-3C390022ECF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0D24EF-504B-4D30-B75A-3EC4B7CCE534}"/>
              </a:ext>
            </a:extLst>
          </p:cNvPr>
          <p:cNvSpPr>
            <a:spLocks noGrp="1"/>
          </p:cNvSpPr>
          <p:nvPr>
            <p:ph type="dt" sz="half" idx="10"/>
          </p:nvPr>
        </p:nvSpPr>
        <p:spPr/>
        <p:txBody>
          <a:bodyPr/>
          <a:lstStyle/>
          <a:p>
            <a:fld id="{B6C41F0E-AE69-4926-A41D-930C79C09522}" type="datetimeFigureOut">
              <a:rPr lang="en-GB" smtClean="0"/>
              <a:pPr/>
              <a:t>26/04/2019</a:t>
            </a:fld>
            <a:endParaRPr lang="en-GB"/>
          </a:p>
        </p:txBody>
      </p:sp>
      <p:sp>
        <p:nvSpPr>
          <p:cNvPr id="5" name="Footer Placeholder 4">
            <a:extLst>
              <a:ext uri="{FF2B5EF4-FFF2-40B4-BE49-F238E27FC236}">
                <a16:creationId xmlns:a16="http://schemas.microsoft.com/office/drawing/2014/main" id="{5B54D59F-BEF2-4DA7-8D73-D73FA742FF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F09651-B1A3-47A2-BD18-968F86A6F548}"/>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12943082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7966DDA0-1C0D-4745-AB7C-8B03BA13B4FF}" type="slidenum">
              <a:rPr lang="en-GB" altLang="en-US"/>
              <a:pPr>
                <a:defRPr/>
              </a:pPr>
              <a:t>‹#›</a:t>
            </a:fld>
            <a:endParaRPr lang="en-GB" altLang="en-US"/>
          </a:p>
        </p:txBody>
      </p:sp>
    </p:spTree>
    <p:extLst>
      <p:ext uri="{BB962C8B-B14F-4D97-AF65-F5344CB8AC3E}">
        <p14:creationId xmlns:p14="http://schemas.microsoft.com/office/powerpoint/2010/main" val="16825859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AAA9D7DB-BA7B-4112-8541-4C687B915D53}" type="slidenum">
              <a:rPr lang="en-GB" altLang="en-US"/>
              <a:pPr>
                <a:defRPr/>
              </a:pPr>
              <a:t>‹#›</a:t>
            </a:fld>
            <a:endParaRPr lang="en-GB" altLang="en-US"/>
          </a:p>
        </p:txBody>
      </p:sp>
    </p:spTree>
    <p:extLst>
      <p:ext uri="{BB962C8B-B14F-4D97-AF65-F5344CB8AC3E}">
        <p14:creationId xmlns:p14="http://schemas.microsoft.com/office/powerpoint/2010/main" val="112556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88922097-6C94-4B8D-9998-CF207F5DA6E7}" type="slidenum">
              <a:rPr lang="en-GB" altLang="en-US"/>
              <a:pPr>
                <a:defRPr/>
              </a:pPr>
              <a:t>‹#›</a:t>
            </a:fld>
            <a:endParaRPr lang="en-GB" altLang="en-US"/>
          </a:p>
        </p:txBody>
      </p:sp>
    </p:spTree>
    <p:extLst>
      <p:ext uri="{BB962C8B-B14F-4D97-AF65-F5344CB8AC3E}">
        <p14:creationId xmlns:p14="http://schemas.microsoft.com/office/powerpoint/2010/main" val="28713391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7AC883B7-8DF0-422F-B937-D0689DE55F2B}" type="slidenum">
              <a:rPr lang="en-GB" altLang="en-US"/>
              <a:pPr>
                <a:defRPr/>
              </a:pPr>
              <a:t>‹#›</a:t>
            </a:fld>
            <a:endParaRPr lang="en-GB" altLang="en-US"/>
          </a:p>
        </p:txBody>
      </p:sp>
    </p:spTree>
    <p:extLst>
      <p:ext uri="{BB962C8B-B14F-4D97-AF65-F5344CB8AC3E}">
        <p14:creationId xmlns:p14="http://schemas.microsoft.com/office/powerpoint/2010/main" val="10247411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8"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9"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65B0FCFB-53E7-4025-BCAB-FBCD900DDBF0}" type="slidenum">
              <a:rPr lang="en-GB" altLang="en-US"/>
              <a:pPr>
                <a:defRPr/>
              </a:pPr>
              <a:t>‹#›</a:t>
            </a:fld>
            <a:endParaRPr lang="en-GB" altLang="en-US"/>
          </a:p>
        </p:txBody>
      </p:sp>
    </p:spTree>
    <p:extLst>
      <p:ext uri="{BB962C8B-B14F-4D97-AF65-F5344CB8AC3E}">
        <p14:creationId xmlns:p14="http://schemas.microsoft.com/office/powerpoint/2010/main" val="10615981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4"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5"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A625F511-C9FD-43B9-9EC7-C8111F9E46DF}" type="slidenum">
              <a:rPr lang="en-GB" altLang="en-US"/>
              <a:pPr>
                <a:defRPr/>
              </a:pPr>
              <a:t>‹#›</a:t>
            </a:fld>
            <a:endParaRPr lang="en-GB" altLang="en-US"/>
          </a:p>
        </p:txBody>
      </p:sp>
    </p:spTree>
    <p:extLst>
      <p:ext uri="{BB962C8B-B14F-4D97-AF65-F5344CB8AC3E}">
        <p14:creationId xmlns:p14="http://schemas.microsoft.com/office/powerpoint/2010/main" val="28631244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3"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4"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58277EB4-2162-4E16-94DA-9D74CFC0E28A}" type="slidenum">
              <a:rPr lang="en-GB" altLang="en-US"/>
              <a:pPr>
                <a:defRPr/>
              </a:pPr>
              <a:t>‹#›</a:t>
            </a:fld>
            <a:endParaRPr lang="en-GB" altLang="en-US"/>
          </a:p>
        </p:txBody>
      </p:sp>
    </p:spTree>
    <p:extLst>
      <p:ext uri="{BB962C8B-B14F-4D97-AF65-F5344CB8AC3E}">
        <p14:creationId xmlns:p14="http://schemas.microsoft.com/office/powerpoint/2010/main" val="29937393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A70D67FB-FC1C-4609-A681-AD0974A6166B}" type="slidenum">
              <a:rPr lang="en-GB" altLang="en-US"/>
              <a:pPr>
                <a:defRPr/>
              </a:pPr>
              <a:t>‹#›</a:t>
            </a:fld>
            <a:endParaRPr lang="en-GB" altLang="en-US"/>
          </a:p>
        </p:txBody>
      </p:sp>
    </p:spTree>
    <p:extLst>
      <p:ext uri="{BB962C8B-B14F-4D97-AF65-F5344CB8AC3E}">
        <p14:creationId xmlns:p14="http://schemas.microsoft.com/office/powerpoint/2010/main" val="28311396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4ADEDFF9-66E5-439F-910A-EC773B27AF5A}" type="slidenum">
              <a:rPr lang="en-GB" altLang="en-US"/>
              <a:pPr>
                <a:defRPr/>
              </a:pPr>
              <a:t>‹#›</a:t>
            </a:fld>
            <a:endParaRPr lang="en-GB" altLang="en-US"/>
          </a:p>
        </p:txBody>
      </p:sp>
    </p:spTree>
    <p:extLst>
      <p:ext uri="{BB962C8B-B14F-4D97-AF65-F5344CB8AC3E}">
        <p14:creationId xmlns:p14="http://schemas.microsoft.com/office/powerpoint/2010/main" val="5656200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1173E6C3-0AA7-4FCD-B0D3-7F5C69624818}" type="slidenum">
              <a:rPr lang="en-GB" altLang="en-US"/>
              <a:pPr>
                <a:defRPr/>
              </a:pPr>
              <a:t>‹#›</a:t>
            </a:fld>
            <a:endParaRPr lang="en-GB" altLang="en-US"/>
          </a:p>
        </p:txBody>
      </p:sp>
    </p:spTree>
    <p:extLst>
      <p:ext uri="{BB962C8B-B14F-4D97-AF65-F5344CB8AC3E}">
        <p14:creationId xmlns:p14="http://schemas.microsoft.com/office/powerpoint/2010/main" val="32631755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4520D0D1-871D-4331-A774-493F273A436B}" type="slidenum">
              <a:rPr lang="en-GB" altLang="en-US"/>
              <a:pPr>
                <a:defRPr/>
              </a:pPr>
              <a:t>‹#›</a:t>
            </a:fld>
            <a:endParaRPr lang="en-GB" altLang="en-US"/>
          </a:p>
        </p:txBody>
      </p:sp>
    </p:spTree>
    <p:extLst>
      <p:ext uri="{BB962C8B-B14F-4D97-AF65-F5344CB8AC3E}">
        <p14:creationId xmlns:p14="http://schemas.microsoft.com/office/powerpoint/2010/main" val="30847570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9C64F3F4-CE19-49F8-9EF4-FF4EE52031C2}" type="datetimeFigureOut">
              <a:rPr lang="en-GB" smtClean="0"/>
              <a:pPr/>
              <a:t>26/04/2019</a:t>
            </a:fld>
            <a:endParaRPr lang="en-GB" dirty="0"/>
          </a:p>
        </p:txBody>
      </p:sp>
      <p:sp>
        <p:nvSpPr>
          <p:cNvPr id="5" name="Footer Placeholder 4"/>
          <p:cNvSpPr>
            <a:spLocks noGrp="1"/>
          </p:cNvSpPr>
          <p:nvPr>
            <p:ph type="ftr" sz="quarter" idx="11"/>
          </p:nvPr>
        </p:nvSpPr>
        <p:spPr>
          <a:xfrm>
            <a:off x="1876424" y="5410201"/>
            <a:ext cx="5124886" cy="365125"/>
          </a:xfrm>
        </p:spPr>
        <p:txBody>
          <a:bodyPr/>
          <a:lstStyle/>
          <a:p>
            <a:endParaRPr lang="en-GB" dirty="0"/>
          </a:p>
        </p:txBody>
      </p:sp>
      <p:sp>
        <p:nvSpPr>
          <p:cNvPr id="6" name="Slide Number Placeholder 5"/>
          <p:cNvSpPr>
            <a:spLocks noGrp="1"/>
          </p:cNvSpPr>
          <p:nvPr>
            <p:ph type="sldNum" sz="quarter" idx="12"/>
          </p:nvPr>
        </p:nvSpPr>
        <p:spPr>
          <a:xfrm>
            <a:off x="9896911" y="5410199"/>
            <a:ext cx="771089" cy="365125"/>
          </a:xfrm>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0953325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26/04/2019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5562930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26/04/2019</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4595444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pPr/>
              <a:t>26/04/2019</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8960324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pPr/>
              <a:t>26/04/2019</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3480403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pPr/>
              <a:t>26/04/2019</a:t>
            </a:fld>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42672939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26/04/2019</a:t>
            </a:fld>
            <a:endParaRPr lang="en-GB"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96998948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26/04/2019</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5017045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26/04/2019</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073849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26/04/2019</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42728420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26/04/2019</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4275005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26/04/2019</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7189743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26/04/2019</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4236375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C64F3F4-CE19-49F8-9EF4-FF4EE52031C2}" type="datetimeFigureOut">
              <a:rPr lang="en-GB" smtClean="0"/>
              <a:pPr/>
              <a:t>26/04/2019</a:t>
            </a:fld>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68530396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C64F3F4-CE19-49F8-9EF4-FF4EE52031C2}" type="datetimeFigureOut">
              <a:rPr lang="en-GB" smtClean="0"/>
              <a:pPr/>
              <a:t>26/04/2019</a:t>
            </a:fld>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88656836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26/04/2019</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429333572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26/04/2019</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736074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18"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slideLayout" Target="../slideLayouts/slideLayout39.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19" Type="http://schemas.openxmlformats.org/officeDocument/2006/relationships/image" Target="../media/image2.png"/><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4834">
              <a:schemeClr val="accent4">
                <a:lumMod val="20000"/>
                <a:lumOff val="80000"/>
              </a:schemeClr>
            </a:gs>
            <a:gs pos="0">
              <a:schemeClr val="accent6">
                <a:lumMod val="20000"/>
                <a:lumOff val="80000"/>
              </a:schemeClr>
            </a:gs>
            <a:gs pos="74000">
              <a:schemeClr val="accent4">
                <a:lumMod val="20000"/>
                <a:lumOff val="80000"/>
              </a:schemeClr>
            </a:gs>
            <a:gs pos="83000">
              <a:schemeClr val="accent2">
                <a:lumMod val="20000"/>
                <a:lumOff val="80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0BCB8C-D126-45E8-8C81-E7E4E1CAB5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EAF718-FE87-404E-9EDF-71F23D5752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8176FF-E293-48E7-9255-371185B222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C41F0E-AE69-4926-A41D-930C79C09522}" type="datetimeFigureOut">
              <a:rPr lang="en-GB" smtClean="0"/>
              <a:pPr/>
              <a:t>26/04/2019</a:t>
            </a:fld>
            <a:endParaRPr lang="en-GB"/>
          </a:p>
        </p:txBody>
      </p:sp>
      <p:sp>
        <p:nvSpPr>
          <p:cNvPr id="5" name="Footer Placeholder 4">
            <a:extLst>
              <a:ext uri="{FF2B5EF4-FFF2-40B4-BE49-F238E27FC236}">
                <a16:creationId xmlns:a16="http://schemas.microsoft.com/office/drawing/2014/main" id="{6C91A945-11F6-4DC1-A590-665C31ACBC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82B855E-D956-4DBC-9697-5F38B79D81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98D87E-A831-40AF-B6F8-2A1B7BB31C8D}" type="slidenum">
              <a:rPr lang="en-GB" smtClean="0"/>
              <a:pPr/>
              <a:t>‹#›</a:t>
            </a:fld>
            <a:endParaRPr lang="en-GB"/>
          </a:p>
        </p:txBody>
      </p:sp>
    </p:spTree>
    <p:extLst>
      <p:ext uri="{BB962C8B-B14F-4D97-AF65-F5344CB8AC3E}">
        <p14:creationId xmlns:p14="http://schemas.microsoft.com/office/powerpoint/2010/main" val="104791879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4834">
              <a:schemeClr val="accent4">
                <a:lumMod val="20000"/>
                <a:lumOff val="80000"/>
              </a:schemeClr>
            </a:gs>
            <a:gs pos="0">
              <a:schemeClr val="accent6">
                <a:lumMod val="20000"/>
                <a:lumOff val="80000"/>
              </a:schemeClr>
            </a:gs>
            <a:gs pos="74000">
              <a:schemeClr val="accent4">
                <a:lumMod val="20000"/>
                <a:lumOff val="80000"/>
              </a:schemeClr>
            </a:gs>
            <a:gs pos="83000">
              <a:schemeClr val="accent2">
                <a:lumMod val="20000"/>
                <a:lumOff val="80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p:cNvSpPr>
            <a:spLocks noGrp="1" noChangeArrowheads="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a:extLst>
              <a:ext uri="{FF2B5EF4-FFF2-40B4-BE49-F238E27FC236}">
                <a16:creationId xmlns:a16="http://schemas.microsoft.com/office/drawing/2014/main" id="{6C1BEFE0-B0E2-418A-872E-A77CF939B9D8}"/>
              </a:ext>
            </a:extLst>
          </p:cNvPr>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atin typeface="Arial" charset="0"/>
                <a:cs typeface="Arial" charset="0"/>
              </a:defRPr>
            </a:lvl1pPr>
          </a:lstStyle>
          <a:p>
            <a:pPr>
              <a:defRPr/>
            </a:pPr>
            <a:endParaRPr lang="en-GB"/>
          </a:p>
        </p:txBody>
      </p:sp>
      <p:sp>
        <p:nvSpPr>
          <p:cNvPr id="1029" name="Rectangle 5">
            <a:extLst>
              <a:ext uri="{FF2B5EF4-FFF2-40B4-BE49-F238E27FC236}">
                <a16:creationId xmlns:a16="http://schemas.microsoft.com/office/drawing/2014/main" id="{47107932-4192-4425-B9F9-2BDB29FE46AB}"/>
              </a:ext>
            </a:extLst>
          </p:cNvPr>
          <p:cNvSpPr>
            <a:spLocks noGrp="1" noChangeArrowheads="1"/>
          </p:cNvSpPr>
          <p:nvPr>
            <p:ph type="ftr" sz="quarter" idx="3"/>
          </p:nvPr>
        </p:nvSpPr>
        <p:spPr bwMode="auto">
          <a:xfrm>
            <a:off x="4165600"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Arial" charset="0"/>
                <a:cs typeface="Arial" charset="0"/>
              </a:defRPr>
            </a:lvl1pPr>
          </a:lstStyle>
          <a:p>
            <a:pPr>
              <a:defRPr/>
            </a:pPr>
            <a:endParaRPr lang="en-GB"/>
          </a:p>
        </p:txBody>
      </p:sp>
      <p:sp>
        <p:nvSpPr>
          <p:cNvPr id="1030" name="Rectangle 6">
            <a:extLst>
              <a:ext uri="{FF2B5EF4-FFF2-40B4-BE49-F238E27FC236}">
                <a16:creationId xmlns:a16="http://schemas.microsoft.com/office/drawing/2014/main" id="{96E320C4-E0F4-4CB1-BC76-7AB3A48B4CDD}"/>
              </a:ext>
            </a:extLst>
          </p:cNvPr>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vl1pPr>
          </a:lstStyle>
          <a:p>
            <a:pPr>
              <a:defRPr/>
            </a:pPr>
            <a:fld id="{E26F3484-1E9F-49D5-A110-7534C5FB2A7D}" type="slidenum">
              <a:rPr lang="en-GB" altLang="en-US"/>
              <a:pPr>
                <a:defRPr/>
              </a:pPr>
              <a:t>‹#›</a:t>
            </a:fld>
            <a:endParaRPr lang="en-GB" altLang="en-US"/>
          </a:p>
        </p:txBody>
      </p:sp>
    </p:spTree>
    <p:extLst>
      <p:ext uri="{BB962C8B-B14F-4D97-AF65-F5344CB8AC3E}">
        <p14:creationId xmlns:p14="http://schemas.microsoft.com/office/powerpoint/2010/main" val="338876490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cs typeface="Arial" charset="0"/>
        </a:defRPr>
      </a:lvl2pPr>
      <a:lvl3pPr algn="ctr" rtl="0" eaLnBrk="0" fontAlgn="base" hangingPunct="0">
        <a:spcBef>
          <a:spcPct val="0"/>
        </a:spcBef>
        <a:spcAft>
          <a:spcPct val="0"/>
        </a:spcAft>
        <a:defRPr sz="4400">
          <a:solidFill>
            <a:schemeClr val="tx2"/>
          </a:solidFill>
          <a:latin typeface="Arial" charset="0"/>
          <a:cs typeface="Arial" charset="0"/>
        </a:defRPr>
      </a:lvl3pPr>
      <a:lvl4pPr algn="ctr" rtl="0" eaLnBrk="0" fontAlgn="base" hangingPunct="0">
        <a:spcBef>
          <a:spcPct val="0"/>
        </a:spcBef>
        <a:spcAft>
          <a:spcPct val="0"/>
        </a:spcAft>
        <a:defRPr sz="4400">
          <a:solidFill>
            <a:schemeClr val="tx2"/>
          </a:solidFill>
          <a:latin typeface="Arial" charset="0"/>
          <a:cs typeface="Arial" charset="0"/>
        </a:defRPr>
      </a:lvl4pPr>
      <a:lvl5pPr algn="ctr" rtl="0" eaLnBrk="0" fontAlgn="base" hangingPunct="0">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4834">
              <a:schemeClr val="accent4">
                <a:lumMod val="20000"/>
                <a:lumOff val="80000"/>
              </a:schemeClr>
            </a:gs>
            <a:gs pos="0">
              <a:schemeClr val="accent6">
                <a:lumMod val="20000"/>
                <a:lumOff val="80000"/>
              </a:schemeClr>
            </a:gs>
            <a:gs pos="74000">
              <a:schemeClr val="accent4">
                <a:lumMod val="20000"/>
                <a:lumOff val="80000"/>
              </a:schemeClr>
            </a:gs>
            <a:gs pos="83000">
              <a:schemeClr val="accent2">
                <a:lumMod val="20000"/>
                <a:lumOff val="80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C64F3F4-CE19-49F8-9EF4-FF4EE52031C2}" type="datetimeFigureOut">
              <a:rPr lang="en-GB" smtClean="0"/>
              <a:pPr/>
              <a:t>26/04/2019</a:t>
            </a:fld>
            <a:endParaRPr lang="en-GB"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626978411"/>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4.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amp;url=https://www.fotosearch.com/CSP990/k10648166/&amp;psig=AOvVaw3yl2kP1kIAS2B5bCnuv6mz&amp;ust=1538634555457602" TargetMode="External"/><Relationship Id="rId2" Type="http://schemas.openxmlformats.org/officeDocument/2006/relationships/hyperlink" Target="http://www.google.com/url?sa=i&amp;rct=j&amp;q=&amp;esrc=s&amp;source=images&amp;cd=&amp;cad=rja&amp;uact=8&amp;ved=2ahUKEwiD_dbK0undAhXAgM4BHVWdDpEQjRx6BAgBEAU&amp;url=http://www.simplywholesale.co.uk/wholesale_blog/how-to-set-up-your-business-part-one-sole-trader/&amp;psig=AOvVaw3yl2kP1kIAS2B5bCnuv6mz&amp;ust=1538634555457602" TargetMode="External"/><Relationship Id="rId1" Type="http://schemas.openxmlformats.org/officeDocument/2006/relationships/slideLayout" Target="../slideLayouts/slideLayout24.xml"/><Relationship Id="rId5" Type="http://schemas.openxmlformats.org/officeDocument/2006/relationships/image" Target="../media/image6.jpeg"/><Relationship Id="rId4" Type="http://schemas.openxmlformats.org/officeDocument/2006/relationships/hyperlink" Target="https://www.google.com/url?sa=i&amp;rct=j&amp;q=&amp;esrc=s&amp;source=images&amp;cd=&amp;cad=rja&amp;uact=8&amp;ved=2ahUKEwiD_dbK0undAhXAgM4BHVWdDpEQjRx6BAgBEAU&amp;url=https://www.dreamstime.com/royalty-free-stock-images-3d-businessman-presentation-image27702189&amp;psig=AOvVaw3yl2kP1kIAS2B5bCnuv6mz&amp;ust=1538634555457602"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www.google.com/url?sa=i&amp;rct=j&amp;q=&amp;esrc=s&amp;source=images&amp;cd=&amp;cad=rja&amp;uact=8&amp;ved=2ahUKEwiD_dbK0undAhXAgM4BHVWdDpEQjRx6BAgBEAU&amp;url=http://readingcapital.org/articles/avoiding-the-hassle-when-operating-a-limited-company-2.html&amp;psig=AOvVaw3yl2kP1kIAS2B5bCnuv6mz&amp;ust=1538634555457602" TargetMode="Externa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www.google.com/url?sa=i&amp;rct=j&amp;q=&amp;esrc=s&amp;source=images&amp;cd=&amp;cad=rja&amp;uact=8&amp;ved=2ahUKEwjvtcDp2-ndAhVBzBoKHcCNDlkQjRx6BAgBEAU&amp;url=https://www.entrepreneur.com/article/220115&amp;psig=AOvVaw3GLH__X8pBGTyypbw2F-jc&amp;ust=1538637048944933" TargetMode="Externa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google.com/url?sa=i&amp;rct=j&amp;q=&amp;esrc=s&amp;source=images&amp;cd=&amp;cad=rja&amp;uact=8&amp;ved=2ahUKEwji09q61undAhUSCxoKHe1rDZIQjRx6BAgBEAU&amp;url=https://www.1stformations.co.uk/blog/sole-trader-or-limited-company/&amp;psig=AOvVaw3yl2kP1kIAS2B5bCnuv6mz&amp;ust=1538634555457602" TargetMode="Externa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www.google.com/url?sa=i&amp;rct=j&amp;q=&amp;esrc=s&amp;source=images&amp;cd=&amp;cad=rja&amp;uact=8&amp;ved=2ahUKEwju6Z-e2OndAhWKxoUKHTcrDDMQjRx6BAgBEAU&amp;url=http://canre.klonec.co/example-of-franchise/&amp;psig=AOvVaw2_UWy_TQHk1tK_z18ZGfBe&amp;ust=1538636085137261" TargetMode="Externa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hyperlink" Target="http://www.businessdictionary.com/definition/benefit.html" TargetMode="External"/><Relationship Id="rId2" Type="http://schemas.openxmlformats.org/officeDocument/2006/relationships/hyperlink" Target="http://www.businessdictionary.com/definition/group.html" TargetMode="External"/><Relationship Id="rId1" Type="http://schemas.openxmlformats.org/officeDocument/2006/relationships/slideLayout" Target="../slideLayouts/slideLayout24.xml"/><Relationship Id="rId6" Type="http://schemas.openxmlformats.org/officeDocument/2006/relationships/hyperlink" Target="http://www.businessdictionary.com/definition/principle.html" TargetMode="External"/><Relationship Id="rId5" Type="http://schemas.openxmlformats.org/officeDocument/2006/relationships/hyperlink" Target="http://www.businessdictionary.com/definition/control.html" TargetMode="External"/><Relationship Id="rId4" Type="http://schemas.openxmlformats.org/officeDocument/2006/relationships/hyperlink" Target="http://www.businessdictionary.com/definition/equity-capital.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1.png"/><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2.jpeg"/><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3.jpeg"/><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4.jpeg"/><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5.pn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6.jpe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1.png"/><Relationship Id="rId1" Type="http://schemas.openxmlformats.org/officeDocument/2006/relationships/slideLayout" Target="../slideLayouts/slideLayout13.xml"/><Relationship Id="rId4" Type="http://schemas.openxmlformats.org/officeDocument/2006/relationships/image" Target="../media/image27.png"/></Relationships>
</file>

<file path=ppt/slides/_rels/slide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b="1" dirty="0">
                <a:solidFill>
                  <a:schemeClr val="bg1">
                    <a:lumMod val="85000"/>
                    <a:lumOff val="15000"/>
                  </a:schemeClr>
                </a:solidFill>
                <a:effectLst>
                  <a:outerShdw blurRad="38100" dist="38100" dir="2700000" algn="tl">
                    <a:srgbClr val="000000">
                      <a:alpha val="43137"/>
                    </a:srgbClr>
                  </a:outerShdw>
                </a:effectLst>
              </a:rPr>
              <a:t>CertHE Skills for the Workplace</a:t>
            </a:r>
            <a:br>
              <a:rPr lang="en-GB" altLang="en-US" dirty="0">
                <a:solidFill>
                  <a:schemeClr val="bg1">
                    <a:lumMod val="85000"/>
                    <a:lumOff val="15000"/>
                  </a:schemeClr>
                </a:solidFill>
              </a:rPr>
            </a:br>
            <a:r>
              <a:rPr lang="en-GB" altLang="en-US" dirty="0">
                <a:solidFill>
                  <a:schemeClr val="bg1">
                    <a:lumMod val="85000"/>
                    <a:lumOff val="15000"/>
                  </a:schemeClr>
                </a:solidFill>
              </a:rPr>
              <a:t>Module: BMSK4006</a:t>
            </a:r>
            <a:endParaRPr lang="en-GB" dirty="0">
              <a:solidFill>
                <a:schemeClr val="bg1">
                  <a:lumMod val="85000"/>
                  <a:lumOff val="15000"/>
                </a:schemeClr>
              </a:solidFill>
            </a:endParaRPr>
          </a:p>
        </p:txBody>
      </p:sp>
      <p:sp>
        <p:nvSpPr>
          <p:cNvPr id="3" name="Subtitle 2"/>
          <p:cNvSpPr>
            <a:spLocks noGrp="1"/>
          </p:cNvSpPr>
          <p:nvPr>
            <p:ph type="subTitle" idx="1"/>
          </p:nvPr>
        </p:nvSpPr>
        <p:spPr/>
        <p:txBody>
          <a:bodyPr>
            <a:normAutofit/>
          </a:bodyPr>
          <a:lstStyle/>
          <a:p>
            <a:r>
              <a:rPr lang="en-GB" dirty="0">
                <a:solidFill>
                  <a:srgbClr val="00B050"/>
                </a:solidFill>
              </a:rPr>
              <a:t>Managing Enterprise in 21</a:t>
            </a:r>
            <a:r>
              <a:rPr lang="en-GB" baseline="30000" dirty="0">
                <a:solidFill>
                  <a:srgbClr val="00B050"/>
                </a:solidFill>
              </a:rPr>
              <a:t>st</a:t>
            </a:r>
            <a:r>
              <a:rPr lang="en-GB" dirty="0">
                <a:solidFill>
                  <a:srgbClr val="00B050"/>
                </a:solidFill>
              </a:rPr>
              <a:t> Century</a:t>
            </a:r>
          </a:p>
          <a:p>
            <a:endParaRPr lang="en-GB" dirty="0">
              <a:solidFill>
                <a:srgbClr val="00B050"/>
              </a:solidFill>
            </a:endParaRPr>
          </a:p>
          <a:p>
            <a:r>
              <a:rPr lang="en-GB" dirty="0">
                <a:solidFill>
                  <a:srgbClr val="00B050"/>
                </a:solidFill>
              </a:rPr>
              <a:t>Week 1</a:t>
            </a:r>
          </a:p>
        </p:txBody>
      </p:sp>
    </p:spTree>
    <p:extLst>
      <p:ext uri="{BB962C8B-B14F-4D97-AF65-F5344CB8AC3E}">
        <p14:creationId xmlns:p14="http://schemas.microsoft.com/office/powerpoint/2010/main" val="3372050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ctrTitle"/>
          </p:nvPr>
        </p:nvSpPr>
        <p:spPr>
          <a:xfrm>
            <a:off x="2362200" y="1327638"/>
            <a:ext cx="10363200" cy="1079674"/>
          </a:xfrm>
        </p:spPr>
        <p:txBody>
          <a:bodyPr rtlCol="0">
            <a:normAutofit/>
          </a:bodyPr>
          <a:lstStyle/>
          <a:p>
            <a:pPr>
              <a:defRPr/>
            </a:pPr>
            <a:r>
              <a:rPr lang="en-GB" sz="3600" b="1" dirty="0">
                <a:effectLst>
                  <a:outerShdw blurRad="38100" dist="38100" dir="2700000" algn="tl">
                    <a:srgbClr val="000000">
                      <a:alpha val="43137"/>
                    </a:srgbClr>
                  </a:outerShdw>
                </a:effectLst>
                <a:latin typeface="Arial" pitchFamily="34" charset="0"/>
                <a:cs typeface="Arial" pitchFamily="34" charset="0"/>
              </a:rPr>
              <a:t>Business Identities </a:t>
            </a:r>
          </a:p>
        </p:txBody>
      </p:sp>
      <p:pic>
        <p:nvPicPr>
          <p:cNvPr id="17411"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73011" y="2920804"/>
            <a:ext cx="3384550" cy="3386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2"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47321" y="175847"/>
            <a:ext cx="3075513" cy="11517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92383046"/>
      </p:ext>
    </p:extLst>
  </p:cSld>
  <p:clrMapOvr>
    <a:masterClrMapping/>
  </p:clrMapOvr>
  <p:transition spd="med">
    <p:fade thruBlk="1"/>
  </p:transition>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446210" y="722313"/>
            <a:ext cx="9905998" cy="1478570"/>
          </a:xfrm>
        </p:spPr>
        <p:txBody>
          <a:bodyPr rtlCol="0">
            <a:normAutofit/>
          </a:bodyPr>
          <a:lstStyle/>
          <a:p>
            <a:pPr algn="l">
              <a:defRPr/>
            </a:pPr>
            <a:r>
              <a:rPr lang="en-GB" sz="3600" b="1" dirty="0">
                <a:solidFill>
                  <a:srgbClr val="C00000"/>
                </a:solidFill>
                <a:effectLst>
                  <a:outerShdw blurRad="38100" dist="38100" dir="2700000" algn="tl">
                    <a:srgbClr val="000000">
                      <a:alpha val="43137"/>
                    </a:srgbClr>
                  </a:outerShdw>
                </a:effectLst>
                <a:latin typeface="Arial" pitchFamily="34" charset="0"/>
                <a:cs typeface="Arial" pitchFamily="34" charset="0"/>
              </a:rPr>
              <a:t>Business Identities </a:t>
            </a:r>
          </a:p>
        </p:txBody>
      </p:sp>
      <p:sp>
        <p:nvSpPr>
          <p:cNvPr id="5123" name="Rectangle 3" descr="Rectangle: Click to edit Master text styles&#10;Second level&#10;Third level&#10;Fourth level&#10;Fifth level"/>
          <p:cNvSpPr>
            <a:spLocks noGrp="1" noChangeArrowheads="1"/>
          </p:cNvSpPr>
          <p:nvPr>
            <p:ph idx="1"/>
          </p:nvPr>
        </p:nvSpPr>
        <p:spPr>
          <a:xfrm>
            <a:off x="1446210" y="1813561"/>
            <a:ext cx="9601201" cy="4525963"/>
          </a:xfrm>
        </p:spPr>
        <p:txBody>
          <a:bodyPr rtlCol="0">
            <a:normAutofit/>
          </a:bodyPr>
          <a:lstStyle/>
          <a:p>
            <a:pPr marL="0" indent="0">
              <a:spcBef>
                <a:spcPts val="0"/>
              </a:spcBef>
              <a:buClr>
                <a:schemeClr val="accent1">
                  <a:lumMod val="60000"/>
                  <a:lumOff val="40000"/>
                </a:schemeClr>
              </a:buClr>
              <a:buNone/>
              <a:defRPr/>
            </a:pPr>
            <a:r>
              <a:rPr lang="en-GB" b="1" dirty="0">
                <a:solidFill>
                  <a:schemeClr val="bg2">
                    <a:lumMod val="60000"/>
                    <a:lumOff val="40000"/>
                  </a:schemeClr>
                </a:solidFill>
                <a:latin typeface="Arial" pitchFamily="34" charset="0"/>
                <a:cs typeface="Arial" pitchFamily="34" charset="0"/>
              </a:rPr>
              <a:t>Sole Trader </a:t>
            </a:r>
          </a:p>
          <a:p>
            <a:pPr marL="0" indent="0">
              <a:spcBef>
                <a:spcPts val="0"/>
              </a:spcBef>
              <a:buClr>
                <a:schemeClr val="accent1">
                  <a:lumMod val="60000"/>
                  <a:lumOff val="40000"/>
                </a:schemeClr>
              </a:buClr>
              <a:buNone/>
              <a:defRPr/>
            </a:pPr>
            <a:endParaRPr lang="en-GB" sz="800" b="1" dirty="0">
              <a:solidFill>
                <a:schemeClr val="bg2">
                  <a:lumMod val="60000"/>
                  <a:lumOff val="40000"/>
                </a:schemeClr>
              </a:solidFill>
              <a:latin typeface="Arial" pitchFamily="34" charset="0"/>
              <a:cs typeface="Arial" pitchFamily="34" charset="0"/>
            </a:endParaRPr>
          </a:p>
          <a:p>
            <a:pPr marL="0" indent="0">
              <a:spcBef>
                <a:spcPts val="0"/>
              </a:spcBef>
              <a:buClr>
                <a:schemeClr val="accent1">
                  <a:lumMod val="60000"/>
                  <a:lumOff val="40000"/>
                </a:schemeClr>
              </a:buClr>
              <a:buNone/>
              <a:defRPr/>
            </a:pPr>
            <a:r>
              <a:rPr lang="en-GB" b="1" dirty="0">
                <a:solidFill>
                  <a:schemeClr val="bg2">
                    <a:lumMod val="60000"/>
                    <a:lumOff val="40000"/>
                  </a:schemeClr>
                </a:solidFill>
                <a:latin typeface="Arial" pitchFamily="34" charset="0"/>
                <a:cs typeface="Arial" pitchFamily="34" charset="0"/>
              </a:rPr>
              <a:t>Partnership </a:t>
            </a:r>
          </a:p>
          <a:p>
            <a:pPr marL="0" indent="0">
              <a:spcBef>
                <a:spcPts val="0"/>
              </a:spcBef>
              <a:buClr>
                <a:schemeClr val="accent1">
                  <a:lumMod val="60000"/>
                  <a:lumOff val="40000"/>
                </a:schemeClr>
              </a:buClr>
              <a:buNone/>
              <a:defRPr/>
            </a:pPr>
            <a:endParaRPr lang="en-GB" sz="800" b="1" dirty="0">
              <a:solidFill>
                <a:schemeClr val="bg2">
                  <a:lumMod val="60000"/>
                  <a:lumOff val="40000"/>
                </a:schemeClr>
              </a:solidFill>
              <a:latin typeface="Arial" pitchFamily="34" charset="0"/>
              <a:cs typeface="Arial" pitchFamily="34" charset="0"/>
            </a:endParaRPr>
          </a:p>
          <a:p>
            <a:pPr marL="0" indent="0">
              <a:spcBef>
                <a:spcPts val="0"/>
              </a:spcBef>
              <a:buClr>
                <a:schemeClr val="accent1">
                  <a:lumMod val="60000"/>
                  <a:lumOff val="40000"/>
                </a:schemeClr>
              </a:buClr>
              <a:buNone/>
              <a:defRPr/>
            </a:pPr>
            <a:r>
              <a:rPr lang="en-GB" b="1" dirty="0">
                <a:solidFill>
                  <a:schemeClr val="bg2">
                    <a:lumMod val="60000"/>
                    <a:lumOff val="40000"/>
                  </a:schemeClr>
                </a:solidFill>
                <a:latin typeface="Arial" pitchFamily="34" charset="0"/>
                <a:cs typeface="Arial" pitchFamily="34" charset="0"/>
              </a:rPr>
              <a:t>Limited Liability Partnerships </a:t>
            </a:r>
          </a:p>
          <a:p>
            <a:pPr marL="0" indent="0">
              <a:spcBef>
                <a:spcPts val="0"/>
              </a:spcBef>
              <a:buClr>
                <a:schemeClr val="accent1">
                  <a:lumMod val="60000"/>
                  <a:lumOff val="40000"/>
                </a:schemeClr>
              </a:buClr>
              <a:buNone/>
              <a:defRPr/>
            </a:pPr>
            <a:endParaRPr lang="en-GB" sz="800" b="1" dirty="0">
              <a:solidFill>
                <a:schemeClr val="bg2">
                  <a:lumMod val="60000"/>
                  <a:lumOff val="40000"/>
                </a:schemeClr>
              </a:solidFill>
              <a:latin typeface="Arial" pitchFamily="34" charset="0"/>
              <a:cs typeface="Arial" pitchFamily="34" charset="0"/>
            </a:endParaRPr>
          </a:p>
          <a:p>
            <a:pPr marL="0" indent="0">
              <a:spcBef>
                <a:spcPts val="0"/>
              </a:spcBef>
              <a:buClr>
                <a:schemeClr val="accent1">
                  <a:lumMod val="60000"/>
                  <a:lumOff val="40000"/>
                </a:schemeClr>
              </a:buClr>
              <a:buNone/>
              <a:defRPr/>
            </a:pPr>
            <a:r>
              <a:rPr lang="en-GB" b="1" dirty="0">
                <a:solidFill>
                  <a:schemeClr val="bg2">
                    <a:lumMod val="60000"/>
                    <a:lumOff val="40000"/>
                  </a:schemeClr>
                </a:solidFill>
                <a:latin typeface="Arial" pitchFamily="34" charset="0"/>
                <a:cs typeface="Arial" pitchFamily="34" charset="0"/>
              </a:rPr>
              <a:t>Limited Companies </a:t>
            </a:r>
          </a:p>
          <a:p>
            <a:pPr marL="0" indent="0">
              <a:spcBef>
                <a:spcPts val="0"/>
              </a:spcBef>
              <a:buClr>
                <a:schemeClr val="accent1">
                  <a:lumMod val="60000"/>
                  <a:lumOff val="40000"/>
                </a:schemeClr>
              </a:buClr>
              <a:buNone/>
              <a:defRPr/>
            </a:pPr>
            <a:endParaRPr lang="en-GB" sz="800" b="1" dirty="0">
              <a:solidFill>
                <a:schemeClr val="bg2">
                  <a:lumMod val="60000"/>
                  <a:lumOff val="40000"/>
                </a:schemeClr>
              </a:solidFill>
              <a:latin typeface="Arial" pitchFamily="34" charset="0"/>
              <a:cs typeface="Arial" pitchFamily="34" charset="0"/>
            </a:endParaRPr>
          </a:p>
          <a:p>
            <a:pPr marL="0" indent="0">
              <a:spcBef>
                <a:spcPts val="0"/>
              </a:spcBef>
              <a:buClr>
                <a:schemeClr val="accent1">
                  <a:lumMod val="60000"/>
                  <a:lumOff val="40000"/>
                </a:schemeClr>
              </a:buClr>
              <a:buNone/>
              <a:defRPr/>
            </a:pPr>
            <a:r>
              <a:rPr lang="en-GB" b="1" dirty="0">
                <a:solidFill>
                  <a:schemeClr val="bg2">
                    <a:lumMod val="60000"/>
                    <a:lumOff val="40000"/>
                  </a:schemeClr>
                </a:solidFill>
                <a:latin typeface="Arial" pitchFamily="34" charset="0"/>
                <a:cs typeface="Arial" pitchFamily="34" charset="0"/>
              </a:rPr>
              <a:t>Franchises</a:t>
            </a:r>
          </a:p>
          <a:p>
            <a:pPr marL="0" indent="0">
              <a:spcBef>
                <a:spcPts val="0"/>
              </a:spcBef>
              <a:buClr>
                <a:schemeClr val="accent1">
                  <a:lumMod val="60000"/>
                  <a:lumOff val="40000"/>
                </a:schemeClr>
              </a:buClr>
              <a:buNone/>
              <a:defRPr/>
            </a:pPr>
            <a:endParaRPr lang="en-GB" sz="800" b="1" dirty="0">
              <a:solidFill>
                <a:schemeClr val="bg2">
                  <a:lumMod val="60000"/>
                  <a:lumOff val="40000"/>
                </a:schemeClr>
              </a:solidFill>
              <a:latin typeface="Arial" pitchFamily="34" charset="0"/>
              <a:cs typeface="Arial" pitchFamily="34" charset="0"/>
            </a:endParaRPr>
          </a:p>
          <a:p>
            <a:pPr marL="0" indent="0">
              <a:spcBef>
                <a:spcPts val="0"/>
              </a:spcBef>
              <a:buClr>
                <a:schemeClr val="accent1">
                  <a:lumMod val="60000"/>
                  <a:lumOff val="40000"/>
                </a:schemeClr>
              </a:buClr>
              <a:buNone/>
              <a:defRPr/>
            </a:pPr>
            <a:r>
              <a:rPr lang="en-GB" b="1" dirty="0">
                <a:solidFill>
                  <a:schemeClr val="bg2">
                    <a:lumMod val="60000"/>
                    <a:lumOff val="40000"/>
                  </a:schemeClr>
                </a:solidFill>
                <a:latin typeface="Arial" pitchFamily="34" charset="0"/>
                <a:cs typeface="Arial" pitchFamily="34" charset="0"/>
              </a:rPr>
              <a:t>Social enterprises, co-operatives and charities </a:t>
            </a:r>
          </a:p>
        </p:txBody>
      </p:sp>
      <p:pic>
        <p:nvPicPr>
          <p:cNvPr id="18436"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03845" y="2003253"/>
            <a:ext cx="3028950" cy="2266950"/>
          </a:xfrm>
          <a:prstGeom prst="rect">
            <a:avLst/>
          </a:prstGeom>
        </p:spPr>
      </p:pic>
    </p:spTree>
    <p:extLst>
      <p:ext uri="{BB962C8B-B14F-4D97-AF65-F5344CB8AC3E}">
        <p14:creationId xmlns:p14="http://schemas.microsoft.com/office/powerpoint/2010/main" val="372122619"/>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123">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10" end="1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8358" y="147464"/>
            <a:ext cx="9905998" cy="1478570"/>
          </a:xfrm>
        </p:spPr>
        <p:txBody>
          <a:bodyPr/>
          <a:lstStyle/>
          <a:p>
            <a:pPr algn="ctr"/>
            <a:r>
              <a:rPr lang="en-GB" dirty="0">
                <a:solidFill>
                  <a:srgbClr val="FFC000"/>
                </a:solidFill>
              </a:rPr>
              <a:t>Sole Trader</a:t>
            </a:r>
            <a:endParaRPr lang="en-US" dirty="0">
              <a:solidFill>
                <a:srgbClr val="FFC000"/>
              </a:solidFill>
            </a:endParaRPr>
          </a:p>
        </p:txBody>
      </p:sp>
      <p:sp>
        <p:nvSpPr>
          <p:cNvPr id="3" name="Content Placeholder 2"/>
          <p:cNvSpPr>
            <a:spLocks noGrp="1"/>
          </p:cNvSpPr>
          <p:nvPr>
            <p:ph idx="1"/>
          </p:nvPr>
        </p:nvSpPr>
        <p:spPr>
          <a:xfrm>
            <a:off x="1215303" y="1205778"/>
            <a:ext cx="9905999" cy="3541714"/>
          </a:xfrm>
        </p:spPr>
        <p:txBody>
          <a:bodyPr>
            <a:normAutofit/>
          </a:bodyPr>
          <a:lstStyle/>
          <a:p>
            <a:pPr algn="ctr">
              <a:buNone/>
            </a:pPr>
            <a:r>
              <a:rPr lang="en-US" b="1" dirty="0">
                <a:solidFill>
                  <a:schemeClr val="bg2">
                    <a:lumMod val="60000"/>
                    <a:lumOff val="40000"/>
                  </a:schemeClr>
                </a:solidFill>
              </a:rPr>
              <a:t>A sole-trader is a self-employed person, but they are the sole owner of their business.</a:t>
            </a:r>
          </a:p>
          <a:p>
            <a:pPr>
              <a:buNone/>
            </a:pPr>
            <a:r>
              <a:rPr lang="en-US" b="1" dirty="0">
                <a:solidFill>
                  <a:srgbClr val="FFC000"/>
                </a:solidFill>
              </a:rPr>
              <a:t>'A sole trader is a person who sets up and owns their own business. They may decide to employ other people but they are the only owner. A sole trader has unlimited liability.'</a:t>
            </a:r>
          </a:p>
          <a:p>
            <a:pPr>
              <a:buNone/>
            </a:pPr>
            <a:r>
              <a:rPr lang="en-US" b="1" dirty="0">
                <a:solidFill>
                  <a:srgbClr val="FFC000"/>
                </a:solidFill>
              </a:rPr>
              <a:t>As a sole trader, your business is owned entirely by you, grown by you and ultimately succeeds or fails by you. </a:t>
            </a:r>
          </a:p>
          <a:p>
            <a:pPr algn="ctr">
              <a:buNone/>
            </a:pPr>
            <a:endParaRPr lang="en-US" b="1" dirty="0">
              <a:solidFill>
                <a:schemeClr val="bg2">
                  <a:lumMod val="60000"/>
                  <a:lumOff val="40000"/>
                </a:schemeClr>
              </a:solidFill>
            </a:endParaRPr>
          </a:p>
        </p:txBody>
      </p:sp>
      <p:sp>
        <p:nvSpPr>
          <p:cNvPr id="1026" name="AutoShape 2" descr="Image result for sole trader">
            <a:hlinkClick r:id="rId2"/>
          </p:cNvPr>
          <p:cNvSpPr>
            <a:spLocks noChangeAspect="1" noChangeArrowheads="1"/>
          </p:cNvSpPr>
          <p:nvPr/>
        </p:nvSpPr>
        <p:spPr bwMode="auto">
          <a:xfrm>
            <a:off x="155575" y="-1371600"/>
            <a:ext cx="2181225" cy="28575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028" name="AutoShape 4" descr="Image result for sole trader">
            <a:hlinkClick r:id="rId2"/>
          </p:cNvPr>
          <p:cNvSpPr>
            <a:spLocks noChangeAspect="1" noChangeArrowheads="1"/>
          </p:cNvSpPr>
          <p:nvPr/>
        </p:nvSpPr>
        <p:spPr bwMode="auto">
          <a:xfrm>
            <a:off x="155575" y="-1371600"/>
            <a:ext cx="2181225" cy="28575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030" name="AutoShape 6" descr="Related image">
            <a:hlinkClick r:id="rId3"/>
          </p:cNvPr>
          <p:cNvSpPr>
            <a:spLocks noChangeAspect="1" noChangeArrowheads="1"/>
          </p:cNvSpPr>
          <p:nvPr/>
        </p:nvSpPr>
        <p:spPr bwMode="auto">
          <a:xfrm>
            <a:off x="50800" y="-776288"/>
            <a:ext cx="1609725" cy="161925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032" name="AutoShape 8" descr="Related image">
            <a:hlinkClick r:id="rId3"/>
          </p:cNvPr>
          <p:cNvSpPr>
            <a:spLocks noChangeAspect="1" noChangeArrowheads="1"/>
          </p:cNvSpPr>
          <p:nvPr/>
        </p:nvSpPr>
        <p:spPr bwMode="auto">
          <a:xfrm>
            <a:off x="50800" y="-776288"/>
            <a:ext cx="1609725" cy="161925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034" name="Picture 10" descr="Related image">
            <a:hlinkClick r:id="rId4"/>
          </p:cNvPr>
          <p:cNvPicPr>
            <a:picLocks noChangeAspect="1" noChangeArrowheads="1"/>
          </p:cNvPicPr>
          <p:nvPr/>
        </p:nvPicPr>
        <p:blipFill>
          <a:blip r:embed="rId5" cstate="print"/>
          <a:srcRect/>
          <a:stretch>
            <a:fillRect/>
          </a:stretch>
        </p:blipFill>
        <p:spPr bwMode="auto">
          <a:xfrm>
            <a:off x="5315522" y="4646624"/>
            <a:ext cx="1898077" cy="2058978"/>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FFC000"/>
                </a:solidFill>
              </a:rPr>
              <a:t>Partnership</a:t>
            </a:r>
            <a:endParaRPr lang="en-US" dirty="0">
              <a:solidFill>
                <a:srgbClr val="FFC000"/>
              </a:solidFill>
            </a:endParaRPr>
          </a:p>
        </p:txBody>
      </p:sp>
      <p:sp>
        <p:nvSpPr>
          <p:cNvPr id="3" name="Content Placeholder 2"/>
          <p:cNvSpPr>
            <a:spLocks noGrp="1"/>
          </p:cNvSpPr>
          <p:nvPr>
            <p:ph idx="1"/>
          </p:nvPr>
        </p:nvSpPr>
        <p:spPr>
          <a:xfrm>
            <a:off x="1169122" y="1880032"/>
            <a:ext cx="9905999" cy="3541714"/>
          </a:xfrm>
        </p:spPr>
        <p:txBody>
          <a:bodyPr/>
          <a:lstStyle/>
          <a:p>
            <a:pPr algn="ctr">
              <a:buNone/>
            </a:pPr>
            <a:r>
              <a:rPr lang="en-US" b="1" dirty="0">
                <a:solidFill>
                  <a:schemeClr val="accent1">
                    <a:lumMod val="75000"/>
                  </a:schemeClr>
                </a:solidFill>
              </a:rPr>
              <a:t>A partnership is a form of business where two or more people share ownership, as well as the responsibility for managing the company and the income or losses the business generates. That income is paid to partners, who then claim it on their personal tax returns – the business is not taxed separately, as corporations are, on its profits or losses.</a:t>
            </a:r>
          </a:p>
        </p:txBody>
      </p:sp>
      <p:pic>
        <p:nvPicPr>
          <p:cNvPr id="68610" name="Picture 2" descr="Related image">
            <a:hlinkClick r:id="rId2"/>
          </p:cNvPr>
          <p:cNvPicPr>
            <a:picLocks noChangeAspect="1" noChangeArrowheads="1"/>
          </p:cNvPicPr>
          <p:nvPr/>
        </p:nvPicPr>
        <p:blipFill>
          <a:blip r:embed="rId3"/>
          <a:srcRect/>
          <a:stretch>
            <a:fillRect/>
          </a:stretch>
        </p:blipFill>
        <p:spPr bwMode="auto">
          <a:xfrm>
            <a:off x="4607504" y="4386152"/>
            <a:ext cx="3141806" cy="2203271"/>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89194" y="309850"/>
            <a:ext cx="9905999" cy="3541714"/>
          </a:xfrm>
        </p:spPr>
        <p:txBody>
          <a:bodyPr>
            <a:normAutofit/>
          </a:bodyPr>
          <a:lstStyle/>
          <a:p>
            <a:pPr>
              <a:buNone/>
            </a:pPr>
            <a:r>
              <a:rPr lang="en-GB" b="1" dirty="0">
                <a:solidFill>
                  <a:schemeClr val="bg2">
                    <a:lumMod val="60000"/>
                    <a:lumOff val="40000"/>
                  </a:schemeClr>
                </a:solidFill>
                <a:latin typeface="Arial" pitchFamily="34" charset="0"/>
                <a:cs typeface="Arial" pitchFamily="34" charset="0"/>
              </a:rPr>
              <a:t>Limited Liability Partnerships -  </a:t>
            </a:r>
            <a:r>
              <a:rPr lang="en-US" b="1" dirty="0">
                <a:solidFill>
                  <a:schemeClr val="bg2">
                    <a:lumMod val="40000"/>
                    <a:lumOff val="60000"/>
                  </a:schemeClr>
                </a:solidFill>
              </a:rPr>
              <a:t>A limited liability partnership is designed for businesses that usually operate as a traditional partnership i.e. accountancy firms, solicitors, dentists, medical practitioners and other professional services firms.</a:t>
            </a:r>
            <a:r>
              <a:rPr lang="en-US" dirty="0"/>
              <a:t> </a:t>
            </a:r>
            <a:r>
              <a:rPr lang="en-US" dirty="0">
                <a:solidFill>
                  <a:schemeClr val="bg2">
                    <a:lumMod val="40000"/>
                    <a:lumOff val="60000"/>
                  </a:schemeClr>
                </a:solidFill>
              </a:rPr>
              <a:t>These types of businesses are able to operate as LLPs and provide limited liability to their members (partners). This means that individual partners are not personally responsible for business debts and liabilities beyond what they invest or guarantee to the LLP.</a:t>
            </a:r>
            <a:endParaRPr lang="en-US" b="1" dirty="0">
              <a:solidFill>
                <a:schemeClr val="bg2">
                  <a:lumMod val="40000"/>
                  <a:lumOff val="60000"/>
                </a:schemeClr>
              </a:solidFill>
            </a:endParaRPr>
          </a:p>
        </p:txBody>
      </p:sp>
      <p:sp>
        <p:nvSpPr>
          <p:cNvPr id="71682" name="AutoShape 2" descr="Image result for partnership business">
            <a:hlinkClick r:id="rId2"/>
          </p:cNvPr>
          <p:cNvSpPr>
            <a:spLocks noChangeAspect="1" noChangeArrowheads="1"/>
          </p:cNvSpPr>
          <p:nvPr/>
        </p:nvSpPr>
        <p:spPr bwMode="auto">
          <a:xfrm>
            <a:off x="50800" y="-2636838"/>
            <a:ext cx="8239125" cy="5495926"/>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71684" name="Picture 4" descr="Image result for partnership business">
            <a:hlinkClick r:id="rId2"/>
          </p:cNvPr>
          <p:cNvPicPr>
            <a:picLocks noChangeAspect="1" noChangeArrowheads="1"/>
          </p:cNvPicPr>
          <p:nvPr/>
        </p:nvPicPr>
        <p:blipFill>
          <a:blip r:embed="rId3" cstate="print"/>
          <a:srcRect/>
          <a:stretch>
            <a:fillRect/>
          </a:stretch>
        </p:blipFill>
        <p:spPr bwMode="auto">
          <a:xfrm>
            <a:off x="4385927" y="3856325"/>
            <a:ext cx="3288337" cy="2193492"/>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51427" y="1164740"/>
            <a:ext cx="6734629" cy="4786118"/>
          </a:xfrm>
        </p:spPr>
        <p:txBody>
          <a:bodyPr>
            <a:noAutofit/>
          </a:bodyPr>
          <a:lstStyle/>
          <a:p>
            <a:pPr fontAlgn="t">
              <a:buNone/>
            </a:pPr>
            <a:r>
              <a:rPr lang="en-US" sz="2000" dirty="0">
                <a:solidFill>
                  <a:srgbClr val="C00000"/>
                </a:solidFill>
              </a:rPr>
              <a:t>A limited company is a type of business structure that has been incorporated at Companies House as a legal ‘person’. It is completely separate from its owners, it can enter into contracts in its own name and is responsible for its own actions, finances and liabilities. The owners of a company are protected by ‘limited liability’, which means they are only responsible for business debts up to the value of their investments or what they guarantee to the company.</a:t>
            </a:r>
          </a:p>
          <a:p>
            <a:pPr fontAlgn="t">
              <a:buNone/>
            </a:pPr>
            <a:r>
              <a:rPr lang="en-US" sz="2000" dirty="0">
                <a:solidFill>
                  <a:srgbClr val="C00000"/>
                </a:solidFill>
              </a:rPr>
              <a:t>A limited company must be registered at Companies House (UK registrar of companies) as ‘limited by shares’ or ‘limited by guarantee’. Limited by shares companies are owned by one or more shareholders and managed by one or more directors. </a:t>
            </a:r>
          </a:p>
        </p:txBody>
      </p:sp>
      <p:pic>
        <p:nvPicPr>
          <p:cNvPr id="70658" name="Picture 2" descr="Image result for sole trader">
            <a:hlinkClick r:id="rId2"/>
          </p:cNvPr>
          <p:cNvPicPr>
            <a:picLocks noChangeAspect="1" noChangeArrowheads="1"/>
          </p:cNvPicPr>
          <p:nvPr/>
        </p:nvPicPr>
        <p:blipFill>
          <a:blip r:embed="rId3"/>
          <a:srcRect/>
          <a:stretch>
            <a:fillRect/>
          </a:stretch>
        </p:blipFill>
        <p:spPr bwMode="auto">
          <a:xfrm>
            <a:off x="8484260" y="1855849"/>
            <a:ext cx="3538104" cy="285750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bg2">
                    <a:lumMod val="60000"/>
                    <a:lumOff val="40000"/>
                  </a:schemeClr>
                </a:solidFill>
                <a:latin typeface="Arial" pitchFamily="34" charset="0"/>
                <a:cs typeface="Arial" pitchFamily="34" charset="0"/>
              </a:rPr>
              <a:t>Franchises</a:t>
            </a:r>
            <a:br>
              <a:rPr lang="en-GB" b="1" dirty="0">
                <a:solidFill>
                  <a:schemeClr val="bg2">
                    <a:lumMod val="60000"/>
                    <a:lumOff val="40000"/>
                  </a:schemeClr>
                </a:solidFill>
                <a:latin typeface="Arial" pitchFamily="34" charset="0"/>
                <a:cs typeface="Arial" pitchFamily="34" charset="0"/>
              </a:rPr>
            </a:br>
            <a:endParaRPr lang="en-US" dirty="0"/>
          </a:p>
        </p:txBody>
      </p:sp>
      <p:sp>
        <p:nvSpPr>
          <p:cNvPr id="3" name="Content Placeholder 2"/>
          <p:cNvSpPr>
            <a:spLocks noGrp="1"/>
          </p:cNvSpPr>
          <p:nvPr>
            <p:ph idx="1"/>
          </p:nvPr>
        </p:nvSpPr>
        <p:spPr>
          <a:xfrm>
            <a:off x="4498109" y="1741487"/>
            <a:ext cx="6577011" cy="3541714"/>
          </a:xfrm>
        </p:spPr>
        <p:txBody>
          <a:bodyPr>
            <a:normAutofit fontScale="85000" lnSpcReduction="10000"/>
          </a:bodyPr>
          <a:lstStyle/>
          <a:p>
            <a:pPr>
              <a:buNone/>
            </a:pPr>
            <a:r>
              <a:rPr lang="en-US" dirty="0">
                <a:solidFill>
                  <a:srgbClr val="FF0000"/>
                </a:solidFill>
              </a:rPr>
              <a:t>A franchise is a type of license that a party (franchisee) acquires to allow them to have access to a business's (the franchiser) proprietary knowledge, processes, and trademarks in order to allow the party to sell a product or provide a service under the business's name. In exchange for gaining the franchise, the franchisee usually pays the franchisor an initial start-up and annual licensing fees.</a:t>
            </a:r>
            <a:br>
              <a:rPr lang="en-US" dirty="0">
                <a:solidFill>
                  <a:srgbClr val="FF0000"/>
                </a:solidFill>
              </a:rPr>
            </a:br>
            <a:br>
              <a:rPr lang="en-US" dirty="0">
                <a:solidFill>
                  <a:srgbClr val="FF0000"/>
                </a:solidFill>
              </a:rPr>
            </a:br>
            <a:br>
              <a:rPr lang="en-US" dirty="0">
                <a:solidFill>
                  <a:srgbClr val="FF0000"/>
                </a:solidFill>
              </a:rPr>
            </a:br>
            <a:endParaRPr lang="en-US" dirty="0">
              <a:solidFill>
                <a:srgbClr val="FF0000"/>
              </a:solidFill>
            </a:endParaRPr>
          </a:p>
        </p:txBody>
      </p:sp>
      <p:pic>
        <p:nvPicPr>
          <p:cNvPr id="69634" name="Picture 2" descr="Image result for example of franchise">
            <a:hlinkClick r:id="rId2"/>
          </p:cNvPr>
          <p:cNvPicPr>
            <a:picLocks noChangeAspect="1" noChangeArrowheads="1"/>
          </p:cNvPicPr>
          <p:nvPr/>
        </p:nvPicPr>
        <p:blipFill>
          <a:blip r:embed="rId3"/>
          <a:srcRect/>
          <a:stretch>
            <a:fillRect/>
          </a:stretch>
        </p:blipFill>
        <p:spPr bwMode="auto">
          <a:xfrm>
            <a:off x="1088447" y="1499610"/>
            <a:ext cx="3333750" cy="3486151"/>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7521" y="448396"/>
            <a:ext cx="9905999" cy="6284913"/>
          </a:xfrm>
        </p:spPr>
        <p:txBody>
          <a:bodyPr>
            <a:normAutofit/>
          </a:bodyPr>
          <a:lstStyle/>
          <a:p>
            <a:r>
              <a:rPr lang="en-GB" b="1" dirty="0">
                <a:solidFill>
                  <a:srgbClr val="0070C0"/>
                </a:solidFill>
              </a:rPr>
              <a:t>Social Enterprise -</a:t>
            </a:r>
            <a:r>
              <a:rPr lang="en-US" dirty="0"/>
              <a:t> </a:t>
            </a:r>
            <a:r>
              <a:rPr lang="en-US" dirty="0">
                <a:solidFill>
                  <a:schemeClr val="accent2">
                    <a:lumMod val="75000"/>
                  </a:schemeClr>
                </a:solidFill>
              </a:rPr>
              <a:t>businesses that are changing the world for the better. Like traditional businesses they aim to make a profit but it’s what they do with their profits that sets them apart – reinvesting or donating them to create positive social change.  Social enterprises are in our communities and on our high streets – from coffee shops and cinemas, to pubs and leisure </a:t>
            </a:r>
            <a:r>
              <a:rPr lang="en-US" dirty="0" err="1">
                <a:solidFill>
                  <a:schemeClr val="accent2">
                    <a:lumMod val="75000"/>
                  </a:schemeClr>
                </a:solidFill>
              </a:rPr>
              <a:t>centres</a:t>
            </a:r>
            <a:r>
              <a:rPr lang="en-US" dirty="0">
                <a:solidFill>
                  <a:schemeClr val="accent2">
                    <a:lumMod val="75000"/>
                  </a:schemeClr>
                </a:solidFill>
              </a:rPr>
              <a:t>, banks and bus companies.</a:t>
            </a:r>
          </a:p>
          <a:p>
            <a:pPr>
              <a:buNone/>
            </a:pPr>
            <a:r>
              <a:rPr lang="en-US" dirty="0">
                <a:solidFill>
                  <a:schemeClr val="accent2">
                    <a:lumMod val="75000"/>
                  </a:schemeClr>
                </a:solidFill>
              </a:rPr>
              <a:t>	</a:t>
            </a:r>
            <a:r>
              <a:rPr lang="en-GB" b="1" dirty="0">
                <a:solidFill>
                  <a:schemeClr val="bg2">
                    <a:lumMod val="60000"/>
                    <a:lumOff val="40000"/>
                  </a:schemeClr>
                </a:solidFill>
                <a:latin typeface="Arial" pitchFamily="34" charset="0"/>
                <a:cs typeface="Arial" pitchFamily="34" charset="0"/>
              </a:rPr>
              <a:t>co-operatives </a:t>
            </a:r>
            <a:r>
              <a:rPr lang="en-GB" dirty="0">
                <a:solidFill>
                  <a:schemeClr val="accent2">
                    <a:lumMod val="75000"/>
                  </a:schemeClr>
                </a:solidFill>
                <a:latin typeface="Arial" pitchFamily="34" charset="0"/>
                <a:cs typeface="Arial" pitchFamily="34" charset="0"/>
              </a:rPr>
              <a:t>- </a:t>
            </a:r>
            <a:r>
              <a:rPr lang="en-US" dirty="0">
                <a:solidFill>
                  <a:schemeClr val="accent2">
                    <a:lumMod val="75000"/>
                  </a:schemeClr>
                </a:solidFill>
              </a:rPr>
              <a:t>Firm owned, controlled, and operated by a </a:t>
            </a:r>
            <a:r>
              <a:rPr lang="en-US" dirty="0">
                <a:solidFill>
                  <a:srgbClr val="FFC000"/>
                </a:solidFill>
                <a:hlinkClick r:id="rId2"/>
              </a:rPr>
              <a:t>group</a:t>
            </a:r>
            <a:r>
              <a:rPr lang="en-US" dirty="0">
                <a:solidFill>
                  <a:srgbClr val="FFC000"/>
                </a:solidFill>
              </a:rPr>
              <a:t> </a:t>
            </a:r>
            <a:r>
              <a:rPr lang="en-US" dirty="0">
                <a:solidFill>
                  <a:schemeClr val="accent2">
                    <a:lumMod val="75000"/>
                  </a:schemeClr>
                </a:solidFill>
              </a:rPr>
              <a:t>of users for their own </a:t>
            </a:r>
            <a:r>
              <a:rPr lang="en-US" dirty="0">
                <a:solidFill>
                  <a:schemeClr val="accent2">
                    <a:lumMod val="75000"/>
                  </a:schemeClr>
                </a:solidFill>
                <a:hlinkClick r:id="rId3"/>
              </a:rPr>
              <a:t>benefit</a:t>
            </a:r>
            <a:r>
              <a:rPr lang="en-US" dirty="0">
                <a:solidFill>
                  <a:schemeClr val="accent2">
                    <a:lumMod val="75000"/>
                  </a:schemeClr>
                </a:solidFill>
              </a:rPr>
              <a:t>. Each member contributes </a:t>
            </a:r>
            <a:r>
              <a:rPr lang="en-US" dirty="0">
                <a:solidFill>
                  <a:schemeClr val="accent2">
                    <a:lumMod val="75000"/>
                  </a:schemeClr>
                </a:solidFill>
                <a:hlinkClick r:id="rId4"/>
              </a:rPr>
              <a:t>equity capital</a:t>
            </a:r>
            <a:r>
              <a:rPr lang="en-US" dirty="0">
                <a:solidFill>
                  <a:schemeClr val="accent2">
                    <a:lumMod val="75000"/>
                  </a:schemeClr>
                </a:solidFill>
              </a:rPr>
              <a:t>, and shares in the </a:t>
            </a:r>
            <a:r>
              <a:rPr lang="en-US" dirty="0">
                <a:solidFill>
                  <a:schemeClr val="accent2">
                    <a:lumMod val="75000"/>
                  </a:schemeClr>
                </a:solidFill>
                <a:hlinkClick r:id="rId5"/>
              </a:rPr>
              <a:t>control</a:t>
            </a:r>
            <a:r>
              <a:rPr lang="en-US" dirty="0">
                <a:solidFill>
                  <a:schemeClr val="accent2">
                    <a:lumMod val="75000"/>
                  </a:schemeClr>
                </a:solidFill>
              </a:rPr>
              <a:t> of the firm on the basis of one-member, one-vote </a:t>
            </a:r>
            <a:r>
              <a:rPr lang="en-US" dirty="0">
                <a:solidFill>
                  <a:schemeClr val="accent2">
                    <a:lumMod val="75000"/>
                  </a:schemeClr>
                </a:solidFill>
                <a:hlinkClick r:id="rId6"/>
              </a:rPr>
              <a:t>principle</a:t>
            </a:r>
            <a:r>
              <a:rPr lang="en-US" dirty="0">
                <a:solidFill>
                  <a:schemeClr val="accent2">
                    <a:lumMod val="75000"/>
                  </a:schemeClr>
                </a:solidFill>
              </a:rPr>
              <a:t> (and not in proportion to his or her equity contribution</a:t>
            </a:r>
            <a:endParaRPr lang="en-GB" dirty="0">
              <a:solidFill>
                <a:schemeClr val="accent2">
                  <a:lumMod val="75000"/>
                </a:schemeClr>
              </a:solidFill>
              <a:latin typeface="Arial" pitchFamily="34" charset="0"/>
              <a:cs typeface="Arial" pitchFamily="34" charset="0"/>
            </a:endParaRPr>
          </a:p>
          <a:p>
            <a:r>
              <a:rPr lang="en-GB" b="1" dirty="0">
                <a:solidFill>
                  <a:schemeClr val="bg2">
                    <a:lumMod val="60000"/>
                    <a:lumOff val="40000"/>
                  </a:schemeClr>
                </a:solidFill>
                <a:latin typeface="Arial" pitchFamily="34" charset="0"/>
                <a:cs typeface="Arial" pitchFamily="34" charset="0"/>
              </a:rPr>
              <a:t>Charities-</a:t>
            </a:r>
            <a:r>
              <a:rPr lang="en-US" b="1" dirty="0">
                <a:solidFill>
                  <a:schemeClr val="accent2">
                    <a:lumMod val="75000"/>
                  </a:schemeClr>
                </a:solidFill>
                <a:latin typeface="Arial" pitchFamily="34" charset="0"/>
                <a:cs typeface="Arial" pitchFamily="34" charset="0"/>
              </a:rPr>
              <a:t> </a:t>
            </a:r>
            <a:r>
              <a:rPr lang="en-US" dirty="0">
                <a:solidFill>
                  <a:schemeClr val="accent2">
                    <a:lumMod val="75000"/>
                  </a:schemeClr>
                </a:solidFill>
              </a:rPr>
              <a:t>to be a charity in England and Wales, your </a:t>
            </a:r>
            <a:r>
              <a:rPr lang="en-US" dirty="0" err="1">
                <a:solidFill>
                  <a:schemeClr val="accent2">
                    <a:lumMod val="75000"/>
                  </a:schemeClr>
                </a:solidFill>
              </a:rPr>
              <a:t>organisation</a:t>
            </a:r>
            <a:r>
              <a:rPr lang="en-US" dirty="0">
                <a:solidFill>
                  <a:schemeClr val="accent2">
                    <a:lumMod val="75000"/>
                  </a:schemeClr>
                </a:solidFill>
              </a:rPr>
              <a:t> must satisfy the definition of a charity in the Charities Act. The Charities Act says that a ‘charity’ is an institution which is established for charitable purposes </a:t>
            </a:r>
          </a:p>
          <a:p>
            <a:endParaRPr lang="en-GB" dirty="0"/>
          </a:p>
          <a:p>
            <a:endParaRPr lang="en-GB" dirty="0"/>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algn="l" eaLnBrk="1" hangingPunct="1">
              <a:defRPr/>
            </a:pPr>
            <a:r>
              <a:rPr lang="en-GB" sz="3600" b="1" dirty="0">
                <a:effectLst>
                  <a:outerShdw blurRad="38100" dist="38100" dir="2700000" algn="tl">
                    <a:srgbClr val="000000">
                      <a:alpha val="43137"/>
                    </a:srgbClr>
                  </a:outerShdw>
                </a:effectLst>
                <a:latin typeface="Arial" pitchFamily="34" charset="0"/>
                <a:cs typeface="Arial" pitchFamily="34" charset="0"/>
              </a:rPr>
              <a:t>Business Identities </a:t>
            </a:r>
          </a:p>
        </p:txBody>
      </p:sp>
      <p:pic>
        <p:nvPicPr>
          <p:cNvPr id="1945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6351" y="2297114"/>
            <a:ext cx="9186863" cy="4288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460"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34615046"/>
      </p:ext>
    </p:extLst>
  </p:cSld>
  <p:clrMapOvr>
    <a:masterClrMapping/>
  </p:clrMapOvr>
  <p:transition spd="med">
    <p:fade thruBlk="1"/>
  </p:transition>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565752" y="325438"/>
            <a:ext cx="8229600" cy="1143000"/>
          </a:xfrm>
        </p:spPr>
        <p:txBody>
          <a:bodyPr rtlCol="0">
            <a:normAutofit/>
          </a:bodyPr>
          <a:lstStyle/>
          <a:p>
            <a:pPr algn="ctr">
              <a:defRPr/>
            </a:pPr>
            <a:r>
              <a:rPr lang="en-GB" sz="3600" b="1" dirty="0">
                <a:solidFill>
                  <a:schemeClr val="bg2">
                    <a:lumMod val="40000"/>
                    <a:lumOff val="60000"/>
                  </a:schemeClr>
                </a:solidFill>
                <a:effectLst>
                  <a:outerShdw blurRad="38100" dist="38100" dir="2700000" algn="tl">
                    <a:srgbClr val="000000">
                      <a:alpha val="43137"/>
                    </a:srgbClr>
                  </a:outerShdw>
                </a:effectLst>
                <a:latin typeface="Arial" pitchFamily="34" charset="0"/>
                <a:cs typeface="Arial" pitchFamily="34" charset="0"/>
              </a:rPr>
              <a:t>Pros of operating as a sole trader </a:t>
            </a:r>
          </a:p>
        </p:txBody>
      </p:sp>
      <p:sp>
        <p:nvSpPr>
          <p:cNvPr id="7171" name="Rectangle 3" descr="Rectangle: Click to edit Master text styles&#10;Second level&#10;Third level&#10;Fourth level&#10;Fifth level"/>
          <p:cNvSpPr>
            <a:spLocks noGrp="1" noChangeArrowheads="1"/>
          </p:cNvSpPr>
          <p:nvPr>
            <p:ph idx="1"/>
          </p:nvPr>
        </p:nvSpPr>
        <p:spPr>
          <a:xfrm>
            <a:off x="762001" y="1770771"/>
            <a:ext cx="11429999" cy="4446833"/>
          </a:xfrm>
        </p:spPr>
        <p:txBody>
          <a:bodyPr rtlCol="0">
            <a:normAutofit/>
          </a:bodyPr>
          <a:lstStyle/>
          <a:p>
            <a:pPr>
              <a:lnSpc>
                <a:spcPct val="90000"/>
              </a:lnSpc>
              <a:spcBef>
                <a:spcPts val="0"/>
              </a:spcBef>
              <a:buClr>
                <a:schemeClr val="accent1">
                  <a:lumMod val="60000"/>
                  <a:lumOff val="40000"/>
                </a:schemeClr>
              </a:buClr>
              <a:defRPr/>
            </a:pPr>
            <a:r>
              <a:rPr lang="en-GB" sz="2800" dirty="0">
                <a:solidFill>
                  <a:srgbClr val="00B050"/>
                </a:solidFill>
                <a:latin typeface="Arial" pitchFamily="34" charset="0"/>
                <a:cs typeface="Arial" pitchFamily="34" charset="0"/>
              </a:rPr>
              <a:t>Usually only a </a:t>
            </a:r>
            <a:r>
              <a:rPr lang="en-GB" sz="2800" dirty="0">
                <a:solidFill>
                  <a:schemeClr val="accent3">
                    <a:lumMod val="75000"/>
                  </a:schemeClr>
                </a:solidFill>
                <a:latin typeface="Arial" pitchFamily="34" charset="0"/>
                <a:cs typeface="Arial" pitchFamily="34" charset="0"/>
              </a:rPr>
              <a:t>small amount of capital </a:t>
            </a:r>
            <a:r>
              <a:rPr lang="en-GB" sz="2800" dirty="0">
                <a:solidFill>
                  <a:srgbClr val="00B050"/>
                </a:solidFill>
                <a:latin typeface="Arial" pitchFamily="34" charset="0"/>
                <a:cs typeface="Arial" pitchFamily="34" charset="0"/>
              </a:rPr>
              <a:t>is required to start the business</a:t>
            </a:r>
          </a:p>
          <a:p>
            <a:pPr marL="0" indent="0">
              <a:lnSpc>
                <a:spcPct val="90000"/>
              </a:lnSpc>
              <a:spcBef>
                <a:spcPts val="0"/>
              </a:spcBef>
              <a:buClr>
                <a:schemeClr val="accent1">
                  <a:lumMod val="60000"/>
                  <a:lumOff val="40000"/>
                </a:schemeClr>
              </a:buClr>
              <a:buNone/>
              <a:defRPr/>
            </a:pPr>
            <a:endParaRPr lang="en-GB" sz="800" dirty="0">
              <a:solidFill>
                <a:srgbClr val="00B050"/>
              </a:solidFill>
              <a:latin typeface="Arial" pitchFamily="34" charset="0"/>
              <a:ea typeface="Arial Unicode MS" pitchFamily="34" charset="-128"/>
              <a:cs typeface="Arial" pitchFamily="34" charset="0"/>
            </a:endParaRPr>
          </a:p>
          <a:p>
            <a:pPr>
              <a:lnSpc>
                <a:spcPct val="90000"/>
              </a:lnSpc>
              <a:spcBef>
                <a:spcPts val="0"/>
              </a:spcBef>
              <a:buClr>
                <a:schemeClr val="accent1">
                  <a:lumMod val="60000"/>
                  <a:lumOff val="40000"/>
                </a:schemeClr>
              </a:buClr>
              <a:defRPr/>
            </a:pPr>
            <a:r>
              <a:rPr lang="en-GB" sz="2800" dirty="0">
                <a:solidFill>
                  <a:srgbClr val="00B050"/>
                </a:solidFill>
                <a:latin typeface="Arial" pitchFamily="34" charset="0"/>
                <a:cs typeface="Arial" pitchFamily="34" charset="0"/>
              </a:rPr>
              <a:t>You are entitled to </a:t>
            </a:r>
            <a:r>
              <a:rPr lang="en-GB" sz="2800" dirty="0">
                <a:solidFill>
                  <a:schemeClr val="accent3">
                    <a:lumMod val="75000"/>
                  </a:schemeClr>
                </a:solidFill>
                <a:latin typeface="Arial" pitchFamily="34" charset="0"/>
                <a:cs typeface="Arial" pitchFamily="34" charset="0"/>
              </a:rPr>
              <a:t>all the profits </a:t>
            </a:r>
            <a:r>
              <a:rPr lang="en-GB" sz="2800" dirty="0">
                <a:solidFill>
                  <a:srgbClr val="00B050"/>
                </a:solidFill>
                <a:latin typeface="Arial" pitchFamily="34" charset="0"/>
                <a:cs typeface="Arial" pitchFamily="34" charset="0"/>
              </a:rPr>
              <a:t>that are made by the business</a:t>
            </a:r>
          </a:p>
          <a:p>
            <a:pPr marL="0" indent="0">
              <a:lnSpc>
                <a:spcPct val="90000"/>
              </a:lnSpc>
              <a:spcBef>
                <a:spcPts val="0"/>
              </a:spcBef>
              <a:buClr>
                <a:schemeClr val="accent1">
                  <a:lumMod val="60000"/>
                  <a:lumOff val="40000"/>
                </a:schemeClr>
              </a:buClr>
              <a:buNone/>
              <a:defRPr/>
            </a:pPr>
            <a:endParaRPr lang="en-GB" sz="800" dirty="0">
              <a:solidFill>
                <a:srgbClr val="00B050"/>
              </a:solidFill>
              <a:latin typeface="Arial" pitchFamily="34" charset="0"/>
              <a:ea typeface="Arial Unicode MS" pitchFamily="34" charset="-128"/>
              <a:cs typeface="Arial" pitchFamily="34" charset="0"/>
            </a:endParaRPr>
          </a:p>
          <a:p>
            <a:pPr>
              <a:lnSpc>
                <a:spcPct val="90000"/>
              </a:lnSpc>
              <a:spcBef>
                <a:spcPts val="0"/>
              </a:spcBef>
              <a:buClr>
                <a:schemeClr val="accent1">
                  <a:lumMod val="60000"/>
                  <a:lumOff val="40000"/>
                </a:schemeClr>
              </a:buClr>
              <a:defRPr/>
            </a:pPr>
            <a:r>
              <a:rPr lang="en-GB" sz="2800" dirty="0">
                <a:solidFill>
                  <a:srgbClr val="00B050"/>
                </a:solidFill>
                <a:latin typeface="Arial" pitchFamily="34" charset="0"/>
                <a:cs typeface="Arial" pitchFamily="34" charset="0"/>
              </a:rPr>
              <a:t>You do </a:t>
            </a:r>
            <a:r>
              <a:rPr lang="en-GB" sz="2800" dirty="0">
                <a:solidFill>
                  <a:schemeClr val="accent3">
                    <a:lumMod val="75000"/>
                  </a:schemeClr>
                </a:solidFill>
                <a:latin typeface="Arial" pitchFamily="34" charset="0"/>
                <a:cs typeface="Arial" pitchFamily="34" charset="0"/>
              </a:rPr>
              <a:t>not have to answer to anyone </a:t>
            </a:r>
            <a:r>
              <a:rPr lang="en-GB" sz="2800" dirty="0">
                <a:solidFill>
                  <a:srgbClr val="00B050"/>
                </a:solidFill>
                <a:latin typeface="Arial" pitchFamily="34" charset="0"/>
                <a:cs typeface="Arial" pitchFamily="34" charset="0"/>
              </a:rPr>
              <a:t>else and can keep overall control of the business</a:t>
            </a:r>
          </a:p>
          <a:p>
            <a:pPr marL="0" indent="0">
              <a:lnSpc>
                <a:spcPct val="90000"/>
              </a:lnSpc>
              <a:spcBef>
                <a:spcPts val="0"/>
              </a:spcBef>
              <a:buClr>
                <a:schemeClr val="accent1">
                  <a:lumMod val="60000"/>
                  <a:lumOff val="40000"/>
                </a:schemeClr>
              </a:buClr>
              <a:buNone/>
              <a:defRPr/>
            </a:pPr>
            <a:endParaRPr lang="en-GB" sz="800" dirty="0">
              <a:solidFill>
                <a:srgbClr val="00B050"/>
              </a:solidFill>
              <a:latin typeface="Arial" pitchFamily="34" charset="0"/>
              <a:ea typeface="Arial Unicode MS" pitchFamily="34" charset="-128"/>
              <a:cs typeface="Arial" pitchFamily="34" charset="0"/>
            </a:endParaRPr>
          </a:p>
          <a:p>
            <a:pPr>
              <a:lnSpc>
                <a:spcPct val="90000"/>
              </a:lnSpc>
              <a:spcBef>
                <a:spcPts val="0"/>
              </a:spcBef>
              <a:buClr>
                <a:schemeClr val="accent1">
                  <a:lumMod val="60000"/>
                  <a:lumOff val="40000"/>
                </a:schemeClr>
              </a:buClr>
              <a:defRPr/>
            </a:pPr>
            <a:r>
              <a:rPr lang="en-GB" sz="2800" dirty="0">
                <a:solidFill>
                  <a:srgbClr val="00B050"/>
                </a:solidFill>
                <a:latin typeface="Arial" pitchFamily="34" charset="0"/>
                <a:cs typeface="Arial" pitchFamily="34" charset="0"/>
              </a:rPr>
              <a:t>There is little bureaucracy involved so </a:t>
            </a:r>
            <a:r>
              <a:rPr lang="en-GB" sz="2800" dirty="0">
                <a:solidFill>
                  <a:schemeClr val="accent3">
                    <a:lumMod val="75000"/>
                  </a:schemeClr>
                </a:solidFill>
                <a:latin typeface="Arial" pitchFamily="34" charset="0"/>
                <a:cs typeface="Arial" pitchFamily="34" charset="0"/>
              </a:rPr>
              <a:t>changes can be made quickly</a:t>
            </a:r>
          </a:p>
          <a:p>
            <a:pPr marL="0" indent="0">
              <a:lnSpc>
                <a:spcPct val="90000"/>
              </a:lnSpc>
              <a:spcBef>
                <a:spcPts val="0"/>
              </a:spcBef>
              <a:buClr>
                <a:schemeClr val="accent1">
                  <a:lumMod val="60000"/>
                  <a:lumOff val="40000"/>
                </a:schemeClr>
              </a:buClr>
              <a:buNone/>
              <a:defRPr/>
            </a:pPr>
            <a:endParaRPr lang="en-GB" sz="800" dirty="0">
              <a:solidFill>
                <a:srgbClr val="00B050"/>
              </a:solidFill>
              <a:latin typeface="Arial" pitchFamily="34" charset="0"/>
              <a:ea typeface="Arial Unicode MS" pitchFamily="34" charset="-128"/>
              <a:cs typeface="Arial" pitchFamily="34" charset="0"/>
            </a:endParaRPr>
          </a:p>
          <a:p>
            <a:pPr>
              <a:lnSpc>
                <a:spcPct val="90000"/>
              </a:lnSpc>
              <a:spcBef>
                <a:spcPts val="0"/>
              </a:spcBef>
              <a:buClr>
                <a:schemeClr val="accent1">
                  <a:lumMod val="60000"/>
                  <a:lumOff val="40000"/>
                </a:schemeClr>
              </a:buClr>
              <a:defRPr/>
            </a:pPr>
            <a:r>
              <a:rPr lang="en-GB" sz="2800" dirty="0">
                <a:solidFill>
                  <a:srgbClr val="00B050"/>
                </a:solidFill>
                <a:latin typeface="Arial" pitchFamily="34" charset="0"/>
                <a:cs typeface="Arial" pitchFamily="34" charset="0"/>
              </a:rPr>
              <a:t>You </a:t>
            </a:r>
            <a:r>
              <a:rPr lang="en-GB" sz="2800" dirty="0">
                <a:solidFill>
                  <a:schemeClr val="accent3">
                    <a:lumMod val="75000"/>
                  </a:schemeClr>
                </a:solidFill>
                <a:latin typeface="Arial" pitchFamily="34" charset="0"/>
                <a:cs typeface="Arial" pitchFamily="34" charset="0"/>
              </a:rPr>
              <a:t>have less paperwork </a:t>
            </a:r>
            <a:r>
              <a:rPr lang="en-GB" sz="2800" dirty="0">
                <a:solidFill>
                  <a:srgbClr val="00B050"/>
                </a:solidFill>
                <a:latin typeface="Arial" pitchFamily="34" charset="0"/>
                <a:cs typeface="Arial" pitchFamily="34" charset="0"/>
              </a:rPr>
              <a:t>to deal with regarding legislation and tax. </a:t>
            </a:r>
          </a:p>
        </p:txBody>
      </p:sp>
      <p:pic>
        <p:nvPicPr>
          <p:cNvPr id="2048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877715" y="4823144"/>
            <a:ext cx="2852737" cy="183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71761" y="260350"/>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90917226"/>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1">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171">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8" end="8"/>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983641" y="722313"/>
            <a:ext cx="9479573" cy="1143000"/>
          </a:xfrm>
        </p:spPr>
        <p:txBody>
          <a:bodyPr rtlCol="0">
            <a:normAutofit/>
          </a:bodyPr>
          <a:lstStyle/>
          <a:p>
            <a:pPr algn="ctr">
              <a:defRPr/>
            </a:pPr>
            <a:r>
              <a:rPr lang="en-GB" sz="3600" b="1" dirty="0">
                <a:solidFill>
                  <a:schemeClr val="tx2"/>
                </a:solidFill>
                <a:effectLst>
                  <a:outerShdw blurRad="38100" dist="38100" dir="2700000" algn="tl">
                    <a:srgbClr val="000000">
                      <a:alpha val="43137"/>
                    </a:srgbClr>
                  </a:outerShdw>
                </a:effectLst>
                <a:latin typeface="Arial" pitchFamily="34" charset="0"/>
                <a:cs typeface="Arial" pitchFamily="34" charset="0"/>
              </a:rPr>
              <a:t>Cons of operating as a sole trader </a:t>
            </a:r>
          </a:p>
        </p:txBody>
      </p:sp>
      <p:sp>
        <p:nvSpPr>
          <p:cNvPr id="8195" name="Rectangle 3" descr="Rectangle: Click to edit Master text styles&#10;Second level&#10;Third level&#10;Fourth level&#10;Fifth level"/>
          <p:cNvSpPr>
            <a:spLocks noGrp="1" noChangeArrowheads="1"/>
          </p:cNvSpPr>
          <p:nvPr>
            <p:ph idx="1"/>
          </p:nvPr>
        </p:nvSpPr>
        <p:spPr>
          <a:xfrm>
            <a:off x="762000" y="1755141"/>
            <a:ext cx="11430000" cy="4525963"/>
          </a:xfrm>
        </p:spPr>
        <p:txBody>
          <a:bodyPr rtlCol="0">
            <a:noAutofit/>
          </a:bodyPr>
          <a:lstStyle/>
          <a:p>
            <a:pPr>
              <a:lnSpc>
                <a:spcPct val="150000"/>
              </a:lnSpc>
              <a:spcBef>
                <a:spcPts val="0"/>
              </a:spcBef>
              <a:buClr>
                <a:schemeClr val="accent1">
                  <a:lumMod val="60000"/>
                  <a:lumOff val="40000"/>
                </a:schemeClr>
              </a:buClr>
              <a:defRPr/>
            </a:pPr>
            <a:r>
              <a:rPr lang="en-GB" sz="2800" dirty="0">
                <a:solidFill>
                  <a:schemeClr val="bg2">
                    <a:lumMod val="60000"/>
                    <a:lumOff val="40000"/>
                  </a:schemeClr>
                </a:solidFill>
                <a:latin typeface="Arial" pitchFamily="34" charset="0"/>
                <a:cs typeface="Arial" pitchFamily="34" charset="0"/>
              </a:rPr>
              <a:t>Can become </a:t>
            </a:r>
            <a:r>
              <a:rPr lang="en-GB" sz="2800" dirty="0">
                <a:solidFill>
                  <a:srgbClr val="FFC000"/>
                </a:solidFill>
                <a:latin typeface="Arial" pitchFamily="34" charset="0"/>
                <a:cs typeface="Arial" pitchFamily="34" charset="0"/>
              </a:rPr>
              <a:t>isolated</a:t>
            </a:r>
            <a:r>
              <a:rPr lang="en-GB" sz="2800" dirty="0">
                <a:solidFill>
                  <a:schemeClr val="bg2">
                    <a:lumMod val="60000"/>
                    <a:lumOff val="40000"/>
                  </a:schemeClr>
                </a:solidFill>
                <a:latin typeface="Arial" pitchFamily="34" charset="0"/>
                <a:cs typeface="Arial" pitchFamily="34" charset="0"/>
              </a:rPr>
              <a:t> as there is no one to share the running of the business with</a:t>
            </a:r>
            <a:endParaRPr lang="en-GB" sz="2800" dirty="0">
              <a:solidFill>
                <a:schemeClr val="bg2">
                  <a:lumMod val="60000"/>
                  <a:lumOff val="40000"/>
                </a:schemeClr>
              </a:solidFill>
              <a:latin typeface="Arial" pitchFamily="34" charset="0"/>
              <a:ea typeface="Arial Unicode MS" pitchFamily="34" charset="-128"/>
              <a:cs typeface="Arial" pitchFamily="34" charset="0"/>
            </a:endParaRPr>
          </a:p>
          <a:p>
            <a:pPr>
              <a:lnSpc>
                <a:spcPct val="150000"/>
              </a:lnSpc>
              <a:spcBef>
                <a:spcPts val="0"/>
              </a:spcBef>
              <a:buClr>
                <a:schemeClr val="accent1">
                  <a:lumMod val="60000"/>
                  <a:lumOff val="40000"/>
                </a:schemeClr>
              </a:buClr>
              <a:defRPr/>
            </a:pPr>
            <a:r>
              <a:rPr lang="en-GB" sz="2800" dirty="0">
                <a:solidFill>
                  <a:schemeClr val="bg2">
                    <a:lumMod val="60000"/>
                    <a:lumOff val="40000"/>
                  </a:schemeClr>
                </a:solidFill>
                <a:latin typeface="Arial" pitchFamily="34" charset="0"/>
                <a:cs typeface="Arial" pitchFamily="34" charset="0"/>
              </a:rPr>
              <a:t>You will probably have to </a:t>
            </a:r>
            <a:r>
              <a:rPr lang="en-GB" sz="2800" dirty="0">
                <a:solidFill>
                  <a:srgbClr val="FFC000"/>
                </a:solidFill>
                <a:latin typeface="Arial" pitchFamily="34" charset="0"/>
                <a:cs typeface="Arial" pitchFamily="34" charset="0"/>
              </a:rPr>
              <a:t>work long hours </a:t>
            </a:r>
            <a:r>
              <a:rPr lang="en-GB" sz="2800" dirty="0">
                <a:solidFill>
                  <a:schemeClr val="bg2">
                    <a:lumMod val="60000"/>
                    <a:lumOff val="40000"/>
                  </a:schemeClr>
                </a:solidFill>
                <a:latin typeface="Arial" pitchFamily="34" charset="0"/>
                <a:cs typeface="Arial" pitchFamily="34" charset="0"/>
              </a:rPr>
              <a:t>and it will be difficult to take time off</a:t>
            </a:r>
            <a:endParaRPr lang="en-GB" sz="2800" dirty="0">
              <a:solidFill>
                <a:schemeClr val="bg2">
                  <a:lumMod val="60000"/>
                  <a:lumOff val="40000"/>
                </a:schemeClr>
              </a:solidFill>
              <a:latin typeface="Arial" pitchFamily="34" charset="0"/>
              <a:ea typeface="Arial Unicode MS" pitchFamily="34" charset="-128"/>
              <a:cs typeface="Arial" pitchFamily="34" charset="0"/>
            </a:endParaRPr>
          </a:p>
          <a:p>
            <a:pPr>
              <a:lnSpc>
                <a:spcPct val="150000"/>
              </a:lnSpc>
              <a:spcBef>
                <a:spcPts val="0"/>
              </a:spcBef>
              <a:buClr>
                <a:schemeClr val="accent1">
                  <a:lumMod val="60000"/>
                  <a:lumOff val="40000"/>
                </a:schemeClr>
              </a:buClr>
              <a:defRPr/>
            </a:pPr>
            <a:r>
              <a:rPr lang="en-GB" sz="2800" dirty="0">
                <a:solidFill>
                  <a:schemeClr val="bg2">
                    <a:lumMod val="60000"/>
                    <a:lumOff val="40000"/>
                  </a:schemeClr>
                </a:solidFill>
                <a:latin typeface="Arial" pitchFamily="34" charset="0"/>
                <a:cs typeface="Arial" pitchFamily="34" charset="0"/>
              </a:rPr>
              <a:t>The level of </a:t>
            </a:r>
            <a:r>
              <a:rPr lang="en-GB" sz="2800" dirty="0">
                <a:solidFill>
                  <a:srgbClr val="FFC000"/>
                </a:solidFill>
                <a:latin typeface="Arial" pitchFamily="34" charset="0"/>
                <a:cs typeface="Arial" pitchFamily="34" charset="0"/>
              </a:rPr>
              <a:t>finance available can be limited</a:t>
            </a:r>
            <a:r>
              <a:rPr lang="en-GB" sz="2800" dirty="0">
                <a:solidFill>
                  <a:schemeClr val="bg2">
                    <a:lumMod val="60000"/>
                    <a:lumOff val="40000"/>
                  </a:schemeClr>
                </a:solidFill>
                <a:latin typeface="Arial" pitchFamily="34" charset="0"/>
                <a:cs typeface="Arial" pitchFamily="34" charset="0"/>
              </a:rPr>
              <a:t>, depending on the type of business, which may stifle the development of the business</a:t>
            </a:r>
          </a:p>
        </p:txBody>
      </p:sp>
      <p:pic>
        <p:nvPicPr>
          <p:cNvPr id="21509"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59881" y="169704"/>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04602025"/>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717804" y="814388"/>
            <a:ext cx="9473946" cy="1143000"/>
          </a:xfrm>
        </p:spPr>
        <p:txBody>
          <a:bodyPr rtlCol="0">
            <a:normAutofit/>
          </a:bodyPr>
          <a:lstStyle/>
          <a:p>
            <a:pPr algn="ctr">
              <a:defRPr/>
            </a:pPr>
            <a:r>
              <a:rPr lang="en-GB" sz="3600" b="1" dirty="0">
                <a:solidFill>
                  <a:srgbClr val="C00000"/>
                </a:solidFill>
                <a:effectLst>
                  <a:outerShdw blurRad="38100" dist="38100" dir="2700000" algn="tl">
                    <a:srgbClr val="000000">
                      <a:alpha val="43137"/>
                    </a:srgbClr>
                  </a:outerShdw>
                </a:effectLst>
                <a:latin typeface="Arial" pitchFamily="34" charset="0"/>
                <a:cs typeface="Arial" pitchFamily="34" charset="0"/>
              </a:rPr>
              <a:t>Cons of operating as a sole trader </a:t>
            </a:r>
          </a:p>
        </p:txBody>
      </p:sp>
      <p:sp>
        <p:nvSpPr>
          <p:cNvPr id="8195" name="Rectangle 3" descr="Rectangle: Click to edit Master text styles&#10;Second level&#10;Third level&#10;Fourth level&#10;Fifth level"/>
          <p:cNvSpPr>
            <a:spLocks noGrp="1" noChangeArrowheads="1"/>
          </p:cNvSpPr>
          <p:nvPr>
            <p:ph idx="1"/>
          </p:nvPr>
        </p:nvSpPr>
        <p:spPr>
          <a:xfrm>
            <a:off x="742569" y="1837056"/>
            <a:ext cx="11274552" cy="4525963"/>
          </a:xfrm>
        </p:spPr>
        <p:txBody>
          <a:bodyPr rtlCol="0">
            <a:noAutofit/>
          </a:bodyPr>
          <a:lstStyle/>
          <a:p>
            <a:pPr marL="0" indent="0">
              <a:lnSpc>
                <a:spcPct val="150000"/>
              </a:lnSpc>
              <a:spcBef>
                <a:spcPts val="0"/>
              </a:spcBef>
              <a:buClr>
                <a:schemeClr val="accent1">
                  <a:lumMod val="60000"/>
                  <a:lumOff val="40000"/>
                </a:schemeClr>
              </a:buClr>
              <a:buNone/>
              <a:defRPr/>
            </a:pPr>
            <a:r>
              <a:rPr lang="en-GB" sz="2800" dirty="0">
                <a:solidFill>
                  <a:srgbClr val="00B050"/>
                </a:solidFill>
                <a:latin typeface="Arial" pitchFamily="34" charset="0"/>
                <a:cs typeface="Arial" pitchFamily="34" charset="0"/>
              </a:rPr>
              <a:t>Businesses with greater access to funding may have an advantage over you</a:t>
            </a:r>
            <a:endParaRPr lang="en-GB" sz="2800" dirty="0">
              <a:solidFill>
                <a:srgbClr val="00B050"/>
              </a:solidFill>
              <a:latin typeface="Arial" pitchFamily="34" charset="0"/>
              <a:ea typeface="Arial Unicode MS" pitchFamily="34" charset="-128"/>
              <a:cs typeface="Arial" pitchFamily="34" charset="0"/>
            </a:endParaRPr>
          </a:p>
          <a:p>
            <a:pPr marL="0" indent="0">
              <a:lnSpc>
                <a:spcPct val="150000"/>
              </a:lnSpc>
              <a:spcBef>
                <a:spcPts val="0"/>
              </a:spcBef>
              <a:buClr>
                <a:schemeClr val="accent1">
                  <a:lumMod val="60000"/>
                  <a:lumOff val="40000"/>
                </a:schemeClr>
              </a:buClr>
              <a:buNone/>
              <a:defRPr/>
            </a:pPr>
            <a:r>
              <a:rPr lang="en-GB" sz="2800" dirty="0">
                <a:solidFill>
                  <a:srgbClr val="00B050"/>
                </a:solidFill>
                <a:latin typeface="Arial" pitchFamily="34" charset="0"/>
                <a:cs typeface="Arial" pitchFamily="34" charset="0"/>
              </a:rPr>
              <a:t>You are </a:t>
            </a:r>
            <a:r>
              <a:rPr lang="en-GB" sz="2800" dirty="0">
                <a:solidFill>
                  <a:srgbClr val="FFC000"/>
                </a:solidFill>
                <a:latin typeface="Arial" pitchFamily="34" charset="0"/>
                <a:cs typeface="Arial" pitchFamily="34" charset="0"/>
              </a:rPr>
              <a:t>solely responsible for any losses </a:t>
            </a:r>
            <a:r>
              <a:rPr lang="en-GB" sz="2800" dirty="0">
                <a:solidFill>
                  <a:srgbClr val="00B050"/>
                </a:solidFill>
                <a:latin typeface="Arial" pitchFamily="34" charset="0"/>
                <a:cs typeface="Arial" pitchFamily="34" charset="0"/>
              </a:rPr>
              <a:t>the business incurs, i.e. you have unlimited liability. There is no distinction between personal                          and business putting your home and personal possessions at risk if you are unable to repay your debts.</a:t>
            </a:r>
            <a:endParaRPr lang="en-GB" sz="2800" dirty="0">
              <a:solidFill>
                <a:srgbClr val="00B050"/>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2800" dirty="0">
              <a:solidFill>
                <a:srgbClr val="00B050"/>
              </a:solidFill>
              <a:latin typeface="Arial" pitchFamily="34" charset="0"/>
              <a:cs typeface="Arial" pitchFamily="34" charset="0"/>
            </a:endParaRPr>
          </a:p>
        </p:txBody>
      </p:sp>
      <p:pic>
        <p:nvPicPr>
          <p:cNvPr id="22532"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79065023"/>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1" end="1"/>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a:xfrm>
            <a:off x="1093217" y="528204"/>
            <a:ext cx="9276334" cy="1143000"/>
          </a:xfrm>
        </p:spPr>
        <p:txBody>
          <a:bodyPr rtlCol="0">
            <a:normAutofit/>
          </a:bodyPr>
          <a:lstStyle/>
          <a:p>
            <a:pPr algn="l">
              <a:defRPr/>
            </a:pPr>
            <a:r>
              <a:rPr lang="en-GB" sz="3600" b="1" dirty="0">
                <a:solidFill>
                  <a:schemeClr val="bg2">
                    <a:lumMod val="60000"/>
                    <a:lumOff val="40000"/>
                  </a:schemeClr>
                </a:solidFill>
                <a:effectLst>
                  <a:outerShdw blurRad="38100" dist="38100" dir="2700000" algn="tl">
                    <a:srgbClr val="000000">
                      <a:alpha val="43137"/>
                    </a:srgbClr>
                  </a:outerShdw>
                </a:effectLst>
                <a:latin typeface="Arial" pitchFamily="34" charset="0"/>
                <a:cs typeface="Arial" pitchFamily="34" charset="0"/>
              </a:rPr>
              <a:t>Pros of forming a partnership </a:t>
            </a:r>
          </a:p>
        </p:txBody>
      </p:sp>
      <p:sp>
        <p:nvSpPr>
          <p:cNvPr id="1027" name="Rectangle 3" descr="Rectangle: Click to edit Master text styles&#10;Second level&#10;Third level&#10;Fourth level&#10;Fifth level"/>
          <p:cNvSpPr>
            <a:spLocks noGrp="1" noChangeArrowheads="1"/>
          </p:cNvSpPr>
          <p:nvPr>
            <p:ph idx="1"/>
          </p:nvPr>
        </p:nvSpPr>
        <p:spPr>
          <a:xfrm>
            <a:off x="1080654" y="1764145"/>
            <a:ext cx="9439564" cy="3953163"/>
          </a:xfrm>
        </p:spPr>
        <p:txBody>
          <a:bodyPr rtlCol="0">
            <a:normAutofit fontScale="92500" lnSpcReduction="20000"/>
          </a:bodyPr>
          <a:lstStyle/>
          <a:p>
            <a:pPr marL="0" indent="0">
              <a:lnSpc>
                <a:spcPct val="90000"/>
              </a:lnSpc>
              <a:spcBef>
                <a:spcPts val="0"/>
              </a:spcBef>
              <a:buClr>
                <a:schemeClr val="accent1">
                  <a:lumMod val="60000"/>
                  <a:lumOff val="40000"/>
                </a:schemeClr>
              </a:buClr>
              <a:buNone/>
              <a:defRPr/>
            </a:pPr>
            <a:r>
              <a:rPr lang="en-GB" sz="2800" dirty="0">
                <a:solidFill>
                  <a:schemeClr val="accent4">
                    <a:lumMod val="75000"/>
                  </a:schemeClr>
                </a:solidFill>
                <a:latin typeface="Arial" pitchFamily="34" charset="0"/>
                <a:cs typeface="Arial" pitchFamily="34" charset="0"/>
              </a:rPr>
              <a:t>No need to produce </a:t>
            </a:r>
            <a:r>
              <a:rPr lang="en-GB" sz="2800" dirty="0">
                <a:solidFill>
                  <a:srgbClr val="C00000"/>
                </a:solidFill>
                <a:latin typeface="Arial" pitchFamily="34" charset="0"/>
                <a:cs typeface="Arial" pitchFamily="34" charset="0"/>
              </a:rPr>
              <a:t>audited</a:t>
            </a:r>
            <a:r>
              <a:rPr lang="en-GB" sz="2800" dirty="0">
                <a:solidFill>
                  <a:schemeClr val="accent4">
                    <a:lumMod val="75000"/>
                  </a:schemeClr>
                </a:solidFill>
                <a:latin typeface="Arial" pitchFamily="34" charset="0"/>
                <a:cs typeface="Arial" pitchFamily="34" charset="0"/>
              </a:rPr>
              <a:t> accounts </a:t>
            </a:r>
          </a:p>
          <a:p>
            <a:pPr marL="0" indent="0">
              <a:lnSpc>
                <a:spcPct val="90000"/>
              </a:lnSpc>
              <a:spcBef>
                <a:spcPts val="0"/>
              </a:spcBef>
              <a:buClr>
                <a:schemeClr val="accent1">
                  <a:lumMod val="60000"/>
                  <a:lumOff val="40000"/>
                </a:schemeClr>
              </a:buClr>
              <a:buNone/>
              <a:defRPr/>
            </a:pPr>
            <a:endParaRPr lang="en-GB" sz="9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4">
                    <a:lumMod val="75000"/>
                  </a:schemeClr>
                </a:solidFill>
                <a:latin typeface="Arial" pitchFamily="34" charset="0"/>
                <a:cs typeface="Arial" pitchFamily="34" charset="0"/>
              </a:rPr>
              <a:t>Tax and National Insurance payments are generally </a:t>
            </a:r>
            <a:r>
              <a:rPr lang="en-GB" sz="2800" dirty="0">
                <a:solidFill>
                  <a:srgbClr val="C00000"/>
                </a:solidFill>
                <a:latin typeface="Arial" pitchFamily="34" charset="0"/>
                <a:cs typeface="Arial" pitchFamily="34" charset="0"/>
              </a:rPr>
              <a:t>lower than </a:t>
            </a:r>
            <a:r>
              <a:rPr lang="en-GB" sz="2800" dirty="0">
                <a:solidFill>
                  <a:schemeClr val="accent4">
                    <a:lumMod val="75000"/>
                  </a:schemeClr>
                </a:solidFill>
                <a:latin typeface="Arial" pitchFamily="34" charset="0"/>
                <a:cs typeface="Arial" pitchFamily="34" charset="0"/>
              </a:rPr>
              <a:t>for a limited company </a:t>
            </a:r>
          </a:p>
          <a:p>
            <a:pPr marL="0" indent="0">
              <a:lnSpc>
                <a:spcPct val="90000"/>
              </a:lnSpc>
              <a:spcBef>
                <a:spcPts val="0"/>
              </a:spcBef>
              <a:buClr>
                <a:schemeClr val="accent1">
                  <a:lumMod val="60000"/>
                  <a:lumOff val="40000"/>
                </a:schemeClr>
              </a:buClr>
              <a:buNone/>
              <a:defRPr/>
            </a:pPr>
            <a:endParaRPr lang="en-GB" sz="9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rgbClr val="C00000"/>
                </a:solidFill>
                <a:latin typeface="Arial" pitchFamily="34" charset="0"/>
                <a:cs typeface="Arial" pitchFamily="34" charset="0"/>
              </a:rPr>
              <a:t>Increased capital </a:t>
            </a:r>
            <a:r>
              <a:rPr lang="en-GB" sz="2800" dirty="0">
                <a:solidFill>
                  <a:schemeClr val="accent4">
                    <a:lumMod val="75000"/>
                  </a:schemeClr>
                </a:solidFill>
                <a:latin typeface="Arial" pitchFamily="34" charset="0"/>
                <a:cs typeface="Arial" pitchFamily="34" charset="0"/>
              </a:rPr>
              <a:t>available for investment </a:t>
            </a:r>
          </a:p>
          <a:p>
            <a:pPr marL="0" indent="0">
              <a:lnSpc>
                <a:spcPct val="90000"/>
              </a:lnSpc>
              <a:spcBef>
                <a:spcPts val="0"/>
              </a:spcBef>
              <a:buClr>
                <a:schemeClr val="accent1">
                  <a:lumMod val="60000"/>
                  <a:lumOff val="40000"/>
                </a:schemeClr>
              </a:buClr>
              <a:buNone/>
              <a:defRPr/>
            </a:pPr>
            <a:endParaRPr lang="en-GB" sz="9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rgbClr val="C00000"/>
                </a:solidFill>
                <a:latin typeface="Arial" pitchFamily="34" charset="0"/>
                <a:cs typeface="Arial" pitchFamily="34" charset="0"/>
              </a:rPr>
              <a:t>Shared</a:t>
            </a:r>
            <a:r>
              <a:rPr lang="en-GB" sz="2800" dirty="0">
                <a:solidFill>
                  <a:schemeClr val="accent4">
                    <a:lumMod val="75000"/>
                  </a:schemeClr>
                </a:solidFill>
                <a:latin typeface="Arial" pitchFamily="34" charset="0"/>
                <a:cs typeface="Arial" pitchFamily="34" charset="0"/>
              </a:rPr>
              <a:t> management responsibilities </a:t>
            </a:r>
          </a:p>
          <a:p>
            <a:pPr marL="0" indent="0">
              <a:lnSpc>
                <a:spcPct val="90000"/>
              </a:lnSpc>
              <a:spcBef>
                <a:spcPts val="0"/>
              </a:spcBef>
              <a:buClr>
                <a:schemeClr val="accent1">
                  <a:lumMod val="60000"/>
                  <a:lumOff val="40000"/>
                </a:schemeClr>
              </a:buClr>
              <a:buNone/>
              <a:defRPr/>
            </a:pPr>
            <a:endParaRPr lang="en-GB" sz="9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4">
                    <a:lumMod val="75000"/>
                  </a:schemeClr>
                </a:solidFill>
                <a:latin typeface="Arial" pitchFamily="34" charset="0"/>
                <a:cs typeface="Arial" pitchFamily="34" charset="0"/>
              </a:rPr>
              <a:t>Shared </a:t>
            </a:r>
            <a:r>
              <a:rPr lang="en-GB" sz="2800" dirty="0">
                <a:solidFill>
                  <a:srgbClr val="C00000"/>
                </a:solidFill>
                <a:latin typeface="Arial" pitchFamily="34" charset="0"/>
                <a:cs typeface="Arial" pitchFamily="34" charset="0"/>
              </a:rPr>
              <a:t>risks</a:t>
            </a:r>
            <a:r>
              <a:rPr lang="en-GB" sz="2800" dirty="0">
                <a:solidFill>
                  <a:schemeClr val="accent4">
                    <a:lumMod val="75000"/>
                  </a:schemeClr>
                </a:solidFill>
                <a:latin typeface="Arial" pitchFamily="34" charset="0"/>
                <a:cs typeface="Arial" pitchFamily="34" charset="0"/>
              </a:rPr>
              <a:t> and losses </a:t>
            </a:r>
          </a:p>
          <a:p>
            <a:pPr marL="0" indent="0">
              <a:lnSpc>
                <a:spcPct val="90000"/>
              </a:lnSpc>
              <a:spcBef>
                <a:spcPts val="0"/>
              </a:spcBef>
              <a:buClr>
                <a:schemeClr val="accent1">
                  <a:lumMod val="60000"/>
                  <a:lumOff val="40000"/>
                </a:schemeClr>
              </a:buClr>
              <a:buNone/>
              <a:defRPr/>
            </a:pPr>
            <a:endParaRPr lang="en-GB" sz="9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4">
                    <a:lumMod val="75000"/>
                  </a:schemeClr>
                </a:solidFill>
                <a:latin typeface="Arial" pitchFamily="34" charset="0"/>
                <a:cs typeface="Arial" pitchFamily="34" charset="0"/>
              </a:rPr>
              <a:t>Partners can bring a </a:t>
            </a:r>
            <a:r>
              <a:rPr lang="en-GB" sz="2800" dirty="0">
                <a:solidFill>
                  <a:srgbClr val="C00000"/>
                </a:solidFill>
                <a:latin typeface="Arial" pitchFamily="34" charset="0"/>
                <a:cs typeface="Arial" pitchFamily="34" charset="0"/>
              </a:rPr>
              <a:t>variety of different skills </a:t>
            </a:r>
            <a:r>
              <a:rPr lang="en-GB" sz="2800" dirty="0">
                <a:solidFill>
                  <a:schemeClr val="accent4">
                    <a:lumMod val="75000"/>
                  </a:schemeClr>
                </a:solidFill>
                <a:latin typeface="Arial" pitchFamily="34" charset="0"/>
                <a:cs typeface="Arial" pitchFamily="34" charset="0"/>
              </a:rPr>
              <a:t>and experience to the business </a:t>
            </a:r>
          </a:p>
          <a:p>
            <a:pPr marL="0" indent="0">
              <a:lnSpc>
                <a:spcPct val="90000"/>
              </a:lnSpc>
              <a:spcBef>
                <a:spcPts val="0"/>
              </a:spcBef>
              <a:buClr>
                <a:schemeClr val="accent1">
                  <a:lumMod val="60000"/>
                  <a:lumOff val="40000"/>
                </a:schemeClr>
              </a:buClr>
              <a:buNone/>
              <a:defRPr/>
            </a:pPr>
            <a:endParaRPr lang="en-GB" sz="9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4">
                    <a:lumMod val="75000"/>
                  </a:schemeClr>
                </a:solidFill>
                <a:latin typeface="Arial" pitchFamily="34" charset="0"/>
                <a:cs typeface="Arial" pitchFamily="34" charset="0"/>
              </a:rPr>
              <a:t>They are </a:t>
            </a:r>
            <a:r>
              <a:rPr lang="en-GB" sz="2800" dirty="0">
                <a:solidFill>
                  <a:srgbClr val="C00000"/>
                </a:solidFill>
                <a:latin typeface="Arial" pitchFamily="34" charset="0"/>
                <a:cs typeface="Arial" pitchFamily="34" charset="0"/>
              </a:rPr>
              <a:t>easy to set </a:t>
            </a:r>
            <a:r>
              <a:rPr lang="en-GB" sz="2800" dirty="0">
                <a:solidFill>
                  <a:schemeClr val="accent4">
                    <a:lumMod val="75000"/>
                  </a:schemeClr>
                </a:solidFill>
                <a:latin typeface="Arial" pitchFamily="34" charset="0"/>
                <a:cs typeface="Arial" pitchFamily="34" charset="0"/>
              </a:rPr>
              <a:t>up as they are not incorporated or registered </a:t>
            </a:r>
          </a:p>
          <a:p>
            <a:pPr marL="0" indent="0">
              <a:lnSpc>
                <a:spcPct val="90000"/>
              </a:lnSpc>
              <a:spcBef>
                <a:spcPts val="0"/>
              </a:spcBef>
              <a:buClr>
                <a:schemeClr val="accent1">
                  <a:lumMod val="60000"/>
                  <a:lumOff val="40000"/>
                </a:schemeClr>
              </a:buClr>
              <a:buNone/>
              <a:defRPr/>
            </a:pPr>
            <a:endParaRPr lang="en-GB" sz="8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4">
                    <a:lumMod val="75000"/>
                  </a:schemeClr>
                </a:solidFill>
                <a:latin typeface="Arial" pitchFamily="34" charset="0"/>
                <a:cs typeface="Arial" pitchFamily="34" charset="0"/>
              </a:rPr>
              <a:t>Partnerships cannot be taken over by other businesses</a:t>
            </a:r>
            <a:endParaRPr lang="en-GB" sz="28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2800" dirty="0">
              <a:solidFill>
                <a:schemeClr val="accent4">
                  <a:lumMod val="75000"/>
                </a:schemeClr>
              </a:solidFill>
              <a:latin typeface="Arial" pitchFamily="34" charset="0"/>
              <a:cs typeface="Arial" pitchFamily="34" charset="0"/>
            </a:endParaRPr>
          </a:p>
        </p:txBody>
      </p:sp>
      <p:pic>
        <p:nvPicPr>
          <p:cNvPr id="23556"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790179" y="5134268"/>
            <a:ext cx="2334766" cy="1623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7"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9206979"/>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7">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7">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27">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10" end="10"/>
                                            </p:txEl>
                                          </p:spTgt>
                                        </p:tgtEl>
                                        <p:attrNameLst>
                                          <p:attrName>ppt_c</p:attrName>
                                        </p:attrNameLst>
                                      </p:cBhvr>
                                      <p:to>
                                        <a:schemeClr val="accent1"/>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27">
                                            <p:txEl>
                                              <p:pRg st="12" end="12"/>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12" end="12"/>
                                            </p:txEl>
                                          </p:spTgt>
                                        </p:tgtEl>
                                        <p:attrNameLst>
                                          <p:attrName>ppt_c</p:attrName>
                                        </p:attrNameLst>
                                      </p:cBhvr>
                                      <p:to>
                                        <a:schemeClr val="accent1"/>
                                      </p:to>
                                    </p:animClr>
                                  </p:sub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27">
                                            <p:txEl>
                                              <p:pRg st="14" end="14"/>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14" end="1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11480" y="404813"/>
            <a:ext cx="9364345" cy="1143000"/>
          </a:xfrm>
        </p:spPr>
        <p:txBody>
          <a:bodyPr rtlCol="0">
            <a:normAutofit/>
          </a:bodyPr>
          <a:lstStyle/>
          <a:p>
            <a:pPr algn="ctr">
              <a:defRPr/>
            </a:pPr>
            <a:r>
              <a:rPr lang="en-GB" sz="3600" b="1" dirty="0">
                <a:solidFill>
                  <a:srgbClr val="C00000"/>
                </a:solidFill>
                <a:effectLst>
                  <a:outerShdw blurRad="38100" dist="38100" dir="2700000" algn="tl">
                    <a:srgbClr val="000000">
                      <a:alpha val="43137"/>
                    </a:srgbClr>
                  </a:outerShdw>
                </a:effectLst>
                <a:latin typeface="Arial" pitchFamily="34" charset="0"/>
                <a:cs typeface="Arial" pitchFamily="34" charset="0"/>
              </a:rPr>
              <a:t>Cons of forming a partnership </a:t>
            </a:r>
          </a:p>
        </p:txBody>
      </p:sp>
      <p:sp>
        <p:nvSpPr>
          <p:cNvPr id="9219" name="Rectangle 3" descr="Rectangle: Click to edit Master text styles&#10;Second level&#10;Third level&#10;Fourth level&#10;Fifth level"/>
          <p:cNvSpPr>
            <a:spLocks noGrp="1" noChangeArrowheads="1"/>
          </p:cNvSpPr>
          <p:nvPr>
            <p:ph idx="1"/>
          </p:nvPr>
        </p:nvSpPr>
        <p:spPr>
          <a:xfrm>
            <a:off x="411480" y="1618488"/>
            <a:ext cx="11512296" cy="4266376"/>
          </a:xfrm>
        </p:spPr>
        <p:txBody>
          <a:bodyPr rtlCol="0">
            <a:normAutofit/>
          </a:bodyPr>
          <a:lstStyle/>
          <a:p>
            <a:pPr marL="0" indent="0">
              <a:lnSpc>
                <a:spcPct val="90000"/>
              </a:lnSpc>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There is unlimited liability </a:t>
            </a:r>
            <a:r>
              <a:rPr lang="en-GB" sz="2800" dirty="0">
                <a:solidFill>
                  <a:srgbClr val="FFC000"/>
                </a:solidFill>
                <a:latin typeface="Arial" pitchFamily="34" charset="0"/>
                <a:cs typeface="Arial" pitchFamily="34" charset="0"/>
              </a:rPr>
              <a:t>and each partner is personally </a:t>
            </a:r>
            <a:r>
              <a:rPr lang="en-GB" sz="2800" dirty="0">
                <a:solidFill>
                  <a:schemeClr val="bg2"/>
                </a:solidFill>
                <a:latin typeface="Arial" pitchFamily="34" charset="0"/>
                <a:cs typeface="Arial" pitchFamily="34" charset="0"/>
              </a:rPr>
              <a:t>responsible for the debts of the partnership </a:t>
            </a:r>
          </a:p>
          <a:p>
            <a:pPr marL="0" indent="0">
              <a:lnSpc>
                <a:spcPct val="90000"/>
              </a:lnSpc>
              <a:spcBef>
                <a:spcPts val="0"/>
              </a:spcBef>
              <a:buClr>
                <a:schemeClr val="accent1">
                  <a:lumMod val="60000"/>
                  <a:lumOff val="40000"/>
                </a:schemeClr>
              </a:buClr>
              <a:buNone/>
              <a:defRPr/>
            </a:pPr>
            <a:endParaRPr lang="en-GB" sz="8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Problems can occur when there are </a:t>
            </a:r>
            <a:r>
              <a:rPr lang="en-GB" sz="2800" dirty="0">
                <a:solidFill>
                  <a:srgbClr val="FFC000"/>
                </a:solidFill>
                <a:latin typeface="Arial" pitchFamily="34" charset="0"/>
                <a:cs typeface="Arial" pitchFamily="34" charset="0"/>
              </a:rPr>
              <a:t>disagreements</a:t>
            </a:r>
            <a:r>
              <a:rPr lang="en-GB" sz="2800" dirty="0">
                <a:solidFill>
                  <a:schemeClr val="bg2"/>
                </a:solidFill>
                <a:latin typeface="Arial" pitchFamily="34" charset="0"/>
                <a:cs typeface="Arial" pitchFamily="34" charset="0"/>
              </a:rPr>
              <a:t> between partners </a:t>
            </a:r>
            <a:endParaRPr lang="en-GB" sz="28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8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An individual can make a business decision </a:t>
            </a:r>
            <a:r>
              <a:rPr lang="en-GB" sz="2800" dirty="0">
                <a:solidFill>
                  <a:srgbClr val="FFC000"/>
                </a:solidFill>
                <a:latin typeface="Arial" pitchFamily="34" charset="0"/>
                <a:cs typeface="Arial" pitchFamily="34" charset="0"/>
              </a:rPr>
              <a:t>without informing </a:t>
            </a:r>
            <a:r>
              <a:rPr lang="en-GB" sz="2800" dirty="0">
                <a:solidFill>
                  <a:schemeClr val="bg2"/>
                </a:solidFill>
                <a:latin typeface="Arial" pitchFamily="34" charset="0"/>
                <a:cs typeface="Arial" pitchFamily="34" charset="0"/>
              </a:rPr>
              <a:t>the other partners </a:t>
            </a:r>
          </a:p>
          <a:p>
            <a:pPr marL="0" indent="0">
              <a:lnSpc>
                <a:spcPct val="90000"/>
              </a:lnSpc>
              <a:spcBef>
                <a:spcPts val="0"/>
              </a:spcBef>
              <a:buClr>
                <a:schemeClr val="accent1">
                  <a:lumMod val="60000"/>
                  <a:lumOff val="40000"/>
                </a:schemeClr>
              </a:buClr>
              <a:buNone/>
              <a:defRPr/>
            </a:pPr>
            <a:endParaRPr lang="en-GB" sz="8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Partnerships must be </a:t>
            </a:r>
            <a:r>
              <a:rPr lang="en-GB" sz="2800" dirty="0">
                <a:solidFill>
                  <a:srgbClr val="FFC000"/>
                </a:solidFill>
                <a:latin typeface="Arial" pitchFamily="34" charset="0"/>
                <a:cs typeface="Arial" pitchFamily="34" charset="0"/>
              </a:rPr>
              <a:t>dissolved</a:t>
            </a:r>
            <a:r>
              <a:rPr lang="en-GB" sz="2800" dirty="0">
                <a:solidFill>
                  <a:schemeClr val="bg2"/>
                </a:solidFill>
                <a:latin typeface="Arial" pitchFamily="34" charset="0"/>
                <a:cs typeface="Arial" pitchFamily="34" charset="0"/>
              </a:rPr>
              <a:t> on death, resignation or bankruptcy of a partner</a:t>
            </a:r>
            <a:endParaRPr lang="en-GB" sz="28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2800" dirty="0">
              <a:solidFill>
                <a:schemeClr val="bg2"/>
              </a:solidFill>
              <a:latin typeface="Arial" pitchFamily="34" charset="0"/>
              <a:cs typeface="Arial" pitchFamily="34" charset="0"/>
            </a:endParaRPr>
          </a:p>
        </p:txBody>
      </p:sp>
      <p:pic>
        <p:nvPicPr>
          <p:cNvPr id="24581"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See the source image"/>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4134600" y="4383314"/>
            <a:ext cx="3234122" cy="2285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7956255"/>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9219">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9219">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9219">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9219">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754453" y="469107"/>
            <a:ext cx="9656826" cy="1143000"/>
          </a:xfrm>
        </p:spPr>
        <p:txBody>
          <a:bodyPr rtlCol="0">
            <a:noAutofit/>
          </a:bodyPr>
          <a:lstStyle/>
          <a:p>
            <a:pPr algn="ctr">
              <a:defRPr/>
            </a:pPr>
            <a:r>
              <a:rPr lang="en-GB" sz="3600" b="1" dirty="0">
                <a:solidFill>
                  <a:srgbClr val="00B0F0"/>
                </a:solidFill>
                <a:effectLst>
                  <a:outerShdw blurRad="38100" dist="38100" dir="2700000" algn="tl">
                    <a:srgbClr val="000000">
                      <a:alpha val="43137"/>
                    </a:srgbClr>
                  </a:outerShdw>
                </a:effectLst>
                <a:latin typeface="Arial" pitchFamily="34" charset="0"/>
                <a:cs typeface="Arial" pitchFamily="34" charset="0"/>
              </a:rPr>
              <a:t>Pros of forming a limited liability partnership </a:t>
            </a:r>
          </a:p>
        </p:txBody>
      </p:sp>
      <p:sp>
        <p:nvSpPr>
          <p:cNvPr id="10243" name="Rectangle 3" descr="Rectangle: Click to edit Master text styles&#10;Second level&#10;Third level&#10;Fourth level&#10;Fifth level"/>
          <p:cNvSpPr>
            <a:spLocks noGrp="1" noChangeArrowheads="1"/>
          </p:cNvSpPr>
          <p:nvPr>
            <p:ph idx="1"/>
          </p:nvPr>
        </p:nvSpPr>
        <p:spPr>
          <a:xfrm>
            <a:off x="1045028" y="2171839"/>
            <a:ext cx="10464801" cy="3824301"/>
          </a:xfrm>
        </p:spPr>
        <p:txBody>
          <a:bodyPr rtlCol="0">
            <a:noAutofit/>
          </a:bodyPr>
          <a:lstStyle/>
          <a:p>
            <a:pPr marL="0" indent="0">
              <a:lnSpc>
                <a:spcPct val="90000"/>
              </a:lnSpc>
              <a:spcBef>
                <a:spcPts val="0"/>
              </a:spcBef>
              <a:buClr>
                <a:schemeClr val="accent1">
                  <a:lumMod val="60000"/>
                  <a:lumOff val="40000"/>
                </a:schemeClr>
              </a:buClr>
              <a:buNone/>
              <a:defRPr/>
            </a:pPr>
            <a:r>
              <a:rPr lang="en-GB" sz="2800" b="1" dirty="0">
                <a:solidFill>
                  <a:srgbClr val="FFC000"/>
                </a:solidFill>
                <a:latin typeface="Arial" pitchFamily="34" charset="0"/>
                <a:cs typeface="Arial" pitchFamily="34" charset="0"/>
              </a:rPr>
              <a:t>Retains the </a:t>
            </a:r>
            <a:r>
              <a:rPr lang="en-GB" sz="2800" b="1" dirty="0">
                <a:solidFill>
                  <a:srgbClr val="00B0F0"/>
                </a:solidFill>
                <a:latin typeface="Arial" pitchFamily="34" charset="0"/>
                <a:cs typeface="Arial" pitchFamily="34" charset="0"/>
              </a:rPr>
              <a:t>flexibility</a:t>
            </a:r>
            <a:r>
              <a:rPr lang="en-GB" sz="2800" b="1" dirty="0">
                <a:solidFill>
                  <a:srgbClr val="FFC000"/>
                </a:solidFill>
                <a:latin typeface="Arial" pitchFamily="34" charset="0"/>
                <a:cs typeface="Arial" pitchFamily="34" charset="0"/>
              </a:rPr>
              <a:t> of a partnership as opposed to the well-defined structure of a limited company</a:t>
            </a:r>
          </a:p>
          <a:p>
            <a:pPr marL="0" indent="0">
              <a:lnSpc>
                <a:spcPct val="90000"/>
              </a:lnSpc>
              <a:spcBef>
                <a:spcPts val="0"/>
              </a:spcBef>
              <a:buClr>
                <a:schemeClr val="accent1">
                  <a:lumMod val="60000"/>
                  <a:lumOff val="40000"/>
                </a:schemeClr>
              </a:buClr>
              <a:buNone/>
              <a:defRPr/>
            </a:pPr>
            <a:r>
              <a:rPr lang="en-GB" sz="1200" b="1" dirty="0">
                <a:solidFill>
                  <a:srgbClr val="FFC000"/>
                </a:solidFill>
                <a:latin typeface="Arial" pitchFamily="34" charset="0"/>
                <a:cs typeface="Arial" pitchFamily="34" charset="0"/>
              </a:rPr>
              <a:t> </a:t>
            </a:r>
            <a:endParaRPr lang="en-GB" sz="1200" b="1" dirty="0">
              <a:solidFill>
                <a:srgbClr val="FFC000"/>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b="1" dirty="0">
                <a:solidFill>
                  <a:srgbClr val="FFC000"/>
                </a:solidFill>
                <a:latin typeface="Arial" pitchFamily="34" charset="0"/>
                <a:cs typeface="Arial" pitchFamily="34" charset="0"/>
              </a:rPr>
              <a:t>LLPs </a:t>
            </a:r>
            <a:r>
              <a:rPr lang="en-GB" sz="2800" b="1" dirty="0">
                <a:solidFill>
                  <a:srgbClr val="00B0F0"/>
                </a:solidFill>
                <a:latin typeface="Arial" pitchFamily="34" charset="0"/>
                <a:cs typeface="Arial" pitchFamily="34" charset="0"/>
              </a:rPr>
              <a:t>do not have to be dissolved </a:t>
            </a:r>
            <a:r>
              <a:rPr lang="en-GB" sz="2800" b="1" dirty="0">
                <a:solidFill>
                  <a:srgbClr val="FFC000"/>
                </a:solidFill>
                <a:latin typeface="Arial" pitchFamily="34" charset="0"/>
                <a:cs typeface="Arial" pitchFamily="34" charset="0"/>
              </a:rPr>
              <a:t>on the resignation, death or bankruptcy of a member </a:t>
            </a:r>
          </a:p>
          <a:p>
            <a:pPr marL="0" indent="0">
              <a:lnSpc>
                <a:spcPct val="90000"/>
              </a:lnSpc>
              <a:spcBef>
                <a:spcPts val="0"/>
              </a:spcBef>
              <a:buClr>
                <a:schemeClr val="accent1">
                  <a:lumMod val="60000"/>
                  <a:lumOff val="40000"/>
                </a:schemeClr>
              </a:buClr>
              <a:buNone/>
              <a:defRPr/>
            </a:pPr>
            <a:endParaRPr lang="en-GB" sz="1200" b="1" dirty="0">
              <a:solidFill>
                <a:srgbClr val="FFC000"/>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b="1" dirty="0">
                <a:solidFill>
                  <a:srgbClr val="FFC000"/>
                </a:solidFill>
                <a:latin typeface="Arial" pitchFamily="34" charset="0"/>
                <a:cs typeface="Arial" pitchFamily="34" charset="0"/>
              </a:rPr>
              <a:t>There is </a:t>
            </a:r>
            <a:r>
              <a:rPr lang="en-GB" sz="2800" b="1" dirty="0">
                <a:solidFill>
                  <a:srgbClr val="00B0F0"/>
                </a:solidFill>
                <a:latin typeface="Arial" pitchFamily="34" charset="0"/>
                <a:cs typeface="Arial" pitchFamily="34" charset="0"/>
              </a:rPr>
              <a:t>limited</a:t>
            </a:r>
            <a:r>
              <a:rPr lang="en-GB" sz="2800" b="1" dirty="0">
                <a:solidFill>
                  <a:srgbClr val="FFC000"/>
                </a:solidFill>
                <a:latin typeface="Arial" pitchFamily="34" charset="0"/>
                <a:cs typeface="Arial" pitchFamily="34" charset="0"/>
              </a:rPr>
              <a:t> personal liability for members </a:t>
            </a:r>
          </a:p>
          <a:p>
            <a:pPr marL="0" indent="0">
              <a:lnSpc>
                <a:spcPct val="90000"/>
              </a:lnSpc>
              <a:spcBef>
                <a:spcPts val="0"/>
              </a:spcBef>
              <a:buClr>
                <a:schemeClr val="accent1">
                  <a:lumMod val="60000"/>
                  <a:lumOff val="40000"/>
                </a:schemeClr>
              </a:buClr>
              <a:buNone/>
              <a:defRPr/>
            </a:pPr>
            <a:endParaRPr lang="en-GB" sz="1200" b="1" dirty="0">
              <a:solidFill>
                <a:srgbClr val="FFC000"/>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b="1" dirty="0">
                <a:solidFill>
                  <a:srgbClr val="FFC000"/>
                </a:solidFill>
                <a:latin typeface="Arial" pitchFamily="34" charset="0"/>
                <a:cs typeface="Arial" pitchFamily="34" charset="0"/>
              </a:rPr>
              <a:t>Tax and National Insurance contributions are </a:t>
            </a:r>
            <a:r>
              <a:rPr lang="en-GB" sz="2800" b="1" dirty="0">
                <a:solidFill>
                  <a:srgbClr val="00B0F0"/>
                </a:solidFill>
                <a:latin typeface="Arial" pitchFamily="34" charset="0"/>
                <a:cs typeface="Arial" pitchFamily="34" charset="0"/>
              </a:rPr>
              <a:t>lower</a:t>
            </a:r>
            <a:r>
              <a:rPr lang="en-GB" sz="2800" b="1" dirty="0">
                <a:solidFill>
                  <a:srgbClr val="FFC000"/>
                </a:solidFill>
                <a:latin typeface="Arial" pitchFamily="34" charset="0"/>
                <a:cs typeface="Arial" pitchFamily="34" charset="0"/>
              </a:rPr>
              <a:t> than for a limited company </a:t>
            </a:r>
          </a:p>
          <a:p>
            <a:pPr marL="0" indent="0">
              <a:lnSpc>
                <a:spcPct val="90000"/>
              </a:lnSpc>
              <a:spcBef>
                <a:spcPts val="0"/>
              </a:spcBef>
              <a:buClr>
                <a:schemeClr val="accent1">
                  <a:lumMod val="60000"/>
                  <a:lumOff val="40000"/>
                </a:schemeClr>
              </a:buClr>
              <a:buNone/>
              <a:defRPr/>
            </a:pPr>
            <a:endParaRPr lang="en-GB" sz="1200" b="1" dirty="0">
              <a:solidFill>
                <a:srgbClr val="FFC000"/>
              </a:solidFill>
              <a:latin typeface="Arial" pitchFamily="34" charset="0"/>
              <a:ea typeface="Arial Unicode MS" pitchFamily="34" charset="-128"/>
              <a:cs typeface="Arial" pitchFamily="34" charset="0"/>
            </a:endParaRPr>
          </a:p>
        </p:txBody>
      </p:sp>
      <p:pic>
        <p:nvPicPr>
          <p:cNvPr id="25604"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80321" y="150813"/>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69809108"/>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4" end="4"/>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78104" y="839057"/>
            <a:ext cx="9558084" cy="1143000"/>
          </a:xfrm>
        </p:spPr>
        <p:txBody>
          <a:bodyPr rtlCol="0">
            <a:noAutofit/>
          </a:bodyPr>
          <a:lstStyle/>
          <a:p>
            <a:pPr algn="ctr">
              <a:defRPr/>
            </a:pPr>
            <a:r>
              <a:rPr lang="en-GB" sz="3600" b="1" dirty="0">
                <a:solidFill>
                  <a:srgbClr val="00B050"/>
                </a:solidFill>
                <a:effectLst>
                  <a:outerShdw blurRad="38100" dist="38100" dir="2700000" algn="tl">
                    <a:srgbClr val="000000">
                      <a:alpha val="43137"/>
                    </a:srgbClr>
                  </a:outerShdw>
                </a:effectLst>
                <a:latin typeface="Arial" pitchFamily="34" charset="0"/>
                <a:cs typeface="Arial" pitchFamily="34" charset="0"/>
              </a:rPr>
              <a:t>Pros of forming a limited liability partnership </a:t>
            </a:r>
          </a:p>
        </p:txBody>
      </p:sp>
      <p:sp>
        <p:nvSpPr>
          <p:cNvPr id="10243" name="Rectangle 3" descr="Rectangle: Click to edit Master text styles&#10;Second level&#10;Third level&#10;Fourth level&#10;Fifth level"/>
          <p:cNvSpPr>
            <a:spLocks noGrp="1" noChangeArrowheads="1"/>
          </p:cNvSpPr>
          <p:nvPr>
            <p:ph idx="1"/>
          </p:nvPr>
        </p:nvSpPr>
        <p:spPr>
          <a:xfrm>
            <a:off x="1364343" y="2130551"/>
            <a:ext cx="8577944" cy="4095623"/>
          </a:xfrm>
        </p:spPr>
        <p:txBody>
          <a:bodyPr rtlCol="0">
            <a:noAutofit/>
          </a:bodyPr>
          <a:lstStyle/>
          <a:p>
            <a:pPr marL="0" indent="0">
              <a:lnSpc>
                <a:spcPct val="90000"/>
              </a:lnSpc>
              <a:spcBef>
                <a:spcPts val="0"/>
              </a:spcBef>
              <a:buClr>
                <a:schemeClr val="accent1">
                  <a:lumMod val="60000"/>
                  <a:lumOff val="40000"/>
                </a:schemeClr>
              </a:buClr>
              <a:buNone/>
              <a:defRPr/>
            </a:pPr>
            <a:endParaRPr lang="en-GB" sz="12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1">
                    <a:lumMod val="75000"/>
                  </a:schemeClr>
                </a:solidFill>
                <a:latin typeface="Arial" pitchFamily="34" charset="0"/>
                <a:cs typeface="Arial" pitchFamily="34" charset="0"/>
              </a:rPr>
              <a:t>Shared</a:t>
            </a:r>
            <a:r>
              <a:rPr lang="en-GB" sz="2800" dirty="0">
                <a:solidFill>
                  <a:schemeClr val="bg2"/>
                </a:solidFill>
                <a:latin typeface="Arial" pitchFamily="34" charset="0"/>
                <a:cs typeface="Arial" pitchFamily="34" charset="0"/>
              </a:rPr>
              <a:t> risks and losses </a:t>
            </a:r>
          </a:p>
          <a:p>
            <a:pPr marL="0" indent="0">
              <a:lnSpc>
                <a:spcPct val="90000"/>
              </a:lnSpc>
              <a:spcBef>
                <a:spcPts val="0"/>
              </a:spcBef>
              <a:buClr>
                <a:schemeClr val="accent1">
                  <a:lumMod val="60000"/>
                  <a:lumOff val="40000"/>
                </a:schemeClr>
              </a:buClr>
              <a:buNone/>
              <a:defRPr/>
            </a:pPr>
            <a:endParaRPr lang="en-GB" sz="12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Members can bring a </a:t>
            </a:r>
            <a:r>
              <a:rPr lang="en-GB" sz="2800" dirty="0">
                <a:solidFill>
                  <a:schemeClr val="accent1">
                    <a:lumMod val="75000"/>
                  </a:schemeClr>
                </a:solidFill>
                <a:latin typeface="Arial" pitchFamily="34" charset="0"/>
                <a:cs typeface="Arial" pitchFamily="34" charset="0"/>
              </a:rPr>
              <a:t>variety of different skills </a:t>
            </a:r>
            <a:r>
              <a:rPr lang="en-GB" sz="2800" dirty="0">
                <a:solidFill>
                  <a:schemeClr val="bg2"/>
                </a:solidFill>
                <a:latin typeface="Arial" pitchFamily="34" charset="0"/>
                <a:cs typeface="Arial" pitchFamily="34" charset="0"/>
              </a:rPr>
              <a:t>and experience to the business </a:t>
            </a:r>
          </a:p>
          <a:p>
            <a:pPr marL="0" indent="0">
              <a:lnSpc>
                <a:spcPct val="90000"/>
              </a:lnSpc>
              <a:spcBef>
                <a:spcPts val="0"/>
              </a:spcBef>
              <a:buClr>
                <a:schemeClr val="accent1">
                  <a:lumMod val="60000"/>
                  <a:lumOff val="40000"/>
                </a:schemeClr>
              </a:buClr>
              <a:buNone/>
              <a:defRPr/>
            </a:pPr>
            <a:endParaRPr lang="en-GB" sz="1200" dirty="0">
              <a:solidFill>
                <a:schemeClr val="bg2"/>
              </a:solidFill>
              <a:latin typeface="Arial" pitchFamily="34" charset="0"/>
              <a:ea typeface="Arial Unicode MS" pitchFamily="34" charset="-128"/>
              <a:cs typeface="Arial" pitchFamily="34" charset="0"/>
            </a:endParaRPr>
          </a:p>
          <a:p>
            <a:pPr marL="0" indent="0">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Limited liability partnerships </a:t>
            </a:r>
            <a:r>
              <a:rPr lang="en-GB" sz="2800" dirty="0">
                <a:solidFill>
                  <a:schemeClr val="accent1">
                    <a:lumMod val="75000"/>
                  </a:schemeClr>
                </a:solidFill>
                <a:latin typeface="Arial" pitchFamily="34" charset="0"/>
                <a:cs typeface="Arial" pitchFamily="34" charset="0"/>
              </a:rPr>
              <a:t>cannot be taken </a:t>
            </a:r>
            <a:r>
              <a:rPr lang="en-GB" sz="2800" dirty="0">
                <a:solidFill>
                  <a:schemeClr val="bg2"/>
                </a:solidFill>
                <a:latin typeface="Arial" pitchFamily="34" charset="0"/>
                <a:cs typeface="Arial" pitchFamily="34" charset="0"/>
              </a:rPr>
              <a:t>over by other businesses</a:t>
            </a:r>
            <a:endParaRPr lang="en-GB" sz="2800" dirty="0">
              <a:solidFill>
                <a:schemeClr val="bg2"/>
              </a:solidFill>
              <a:latin typeface="Arial" pitchFamily="34" charset="0"/>
              <a:ea typeface="Arial Unicode MS" pitchFamily="34" charset="-128"/>
              <a:cs typeface="Arial" pitchFamily="34" charset="0"/>
            </a:endParaRPr>
          </a:p>
          <a:p>
            <a:pPr marL="0" indent="0">
              <a:spcBef>
                <a:spcPts val="0"/>
              </a:spcBef>
              <a:buClr>
                <a:schemeClr val="accent1">
                  <a:lumMod val="60000"/>
                  <a:lumOff val="40000"/>
                </a:schemeClr>
              </a:buClr>
              <a:buNone/>
              <a:defRPr/>
            </a:pPr>
            <a:r>
              <a:rPr lang="en-GB" sz="2800" dirty="0">
                <a:solidFill>
                  <a:schemeClr val="accent1">
                    <a:lumMod val="75000"/>
                  </a:schemeClr>
                </a:solidFill>
                <a:latin typeface="Arial" pitchFamily="34" charset="0"/>
                <a:cs typeface="Arial" pitchFamily="34" charset="0"/>
              </a:rPr>
              <a:t>Increased capital </a:t>
            </a:r>
            <a:r>
              <a:rPr lang="en-GB" sz="2800" dirty="0">
                <a:solidFill>
                  <a:schemeClr val="bg2"/>
                </a:solidFill>
                <a:latin typeface="Arial" pitchFamily="34" charset="0"/>
                <a:cs typeface="Arial" pitchFamily="34" charset="0"/>
              </a:rPr>
              <a:t>available for investment </a:t>
            </a:r>
          </a:p>
          <a:p>
            <a:pPr marL="0" indent="0">
              <a:lnSpc>
                <a:spcPct val="90000"/>
              </a:lnSpc>
              <a:spcBef>
                <a:spcPts val="0"/>
              </a:spcBef>
              <a:buClr>
                <a:schemeClr val="accent1">
                  <a:lumMod val="60000"/>
                  <a:lumOff val="40000"/>
                </a:schemeClr>
              </a:buClr>
              <a:buNone/>
              <a:defRPr/>
            </a:pPr>
            <a:endParaRPr lang="en-GB" sz="12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Shared management responsibilities</a:t>
            </a:r>
          </a:p>
          <a:p>
            <a:pPr marL="0" indent="0">
              <a:lnSpc>
                <a:spcPct val="90000"/>
              </a:lnSpc>
              <a:spcBef>
                <a:spcPts val="0"/>
              </a:spcBef>
              <a:buClr>
                <a:schemeClr val="accent1">
                  <a:lumMod val="60000"/>
                  <a:lumOff val="40000"/>
                </a:schemeClr>
              </a:buClr>
              <a:buNone/>
              <a:defRPr/>
            </a:pPr>
            <a:endParaRPr lang="en-GB" sz="2800" dirty="0">
              <a:solidFill>
                <a:schemeClr val="bg2"/>
              </a:solidFill>
              <a:latin typeface="Arial" pitchFamily="34" charset="0"/>
              <a:cs typeface="Arial" pitchFamily="34" charset="0"/>
            </a:endParaRPr>
          </a:p>
        </p:txBody>
      </p:sp>
      <p:pic>
        <p:nvPicPr>
          <p:cNvPr id="26628"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96276283"/>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1" end="1"/>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3" end="3"/>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5" end="5"/>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6" end="6"/>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3">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8" end="8"/>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001486" y="795528"/>
            <a:ext cx="9587230" cy="1143000"/>
          </a:xfrm>
        </p:spPr>
        <p:txBody>
          <a:bodyPr rtlCol="0">
            <a:noAutofit/>
          </a:bodyPr>
          <a:lstStyle/>
          <a:p>
            <a:pPr algn="ctr">
              <a:defRPr/>
            </a:pPr>
            <a:r>
              <a:rPr lang="en-GB" sz="3600" b="1" dirty="0">
                <a:solidFill>
                  <a:srgbClr val="FFC000"/>
                </a:solidFill>
                <a:effectLst>
                  <a:outerShdw blurRad="38100" dist="38100" dir="2700000" algn="tl">
                    <a:srgbClr val="000000">
                      <a:alpha val="43137"/>
                    </a:srgbClr>
                  </a:outerShdw>
                </a:effectLst>
                <a:latin typeface="Arial" charset="0"/>
                <a:cs typeface="Arial" charset="0"/>
              </a:rPr>
              <a:t>Cons of forming a limited liability partnership</a:t>
            </a:r>
            <a:r>
              <a:rPr lang="en-GB" sz="3600" b="1" dirty="0">
                <a:solidFill>
                  <a:srgbClr val="FFC000"/>
                </a:solidFill>
                <a:effectLst>
                  <a:outerShdw blurRad="38100" dist="38100" dir="2700000" algn="tl">
                    <a:srgbClr val="000000">
                      <a:alpha val="43137"/>
                    </a:srgbClr>
                  </a:outerShdw>
                </a:effectLst>
              </a:rPr>
              <a:t> </a:t>
            </a:r>
          </a:p>
        </p:txBody>
      </p:sp>
      <p:sp>
        <p:nvSpPr>
          <p:cNvPr id="11267" name="Rectangle 3" descr="Rectangle: Click to edit Master text styles&#10;Second level&#10;Third level&#10;Fourth level&#10;Fifth level"/>
          <p:cNvSpPr>
            <a:spLocks noGrp="1" noChangeArrowheads="1"/>
          </p:cNvSpPr>
          <p:nvPr>
            <p:ph idx="1"/>
          </p:nvPr>
        </p:nvSpPr>
        <p:spPr>
          <a:xfrm>
            <a:off x="1001486" y="1938528"/>
            <a:ext cx="9637485" cy="4586098"/>
          </a:xfrm>
        </p:spPr>
        <p:txBody>
          <a:bodyPr rtlCol="0">
            <a:normAutofit/>
          </a:bodyPr>
          <a:lstStyle/>
          <a:p>
            <a:pPr marL="0" indent="0">
              <a:lnSpc>
                <a:spcPct val="90000"/>
              </a:lnSpc>
              <a:spcBef>
                <a:spcPts val="0"/>
              </a:spcBef>
              <a:buClr>
                <a:schemeClr val="accent1">
                  <a:lumMod val="60000"/>
                  <a:lumOff val="40000"/>
                </a:schemeClr>
              </a:buClr>
              <a:buNone/>
              <a:defRPr/>
            </a:pPr>
            <a:r>
              <a:rPr lang="en-GB" sz="2800" dirty="0">
                <a:solidFill>
                  <a:schemeClr val="accent1">
                    <a:lumMod val="75000"/>
                  </a:schemeClr>
                </a:solidFill>
                <a:latin typeface="Arial" pitchFamily="34" charset="0"/>
                <a:cs typeface="Arial" pitchFamily="34" charset="0"/>
              </a:rPr>
              <a:t>Formation is more </a:t>
            </a:r>
            <a:r>
              <a:rPr lang="en-GB" sz="2800" dirty="0">
                <a:solidFill>
                  <a:srgbClr val="FFC000"/>
                </a:solidFill>
                <a:latin typeface="Arial" pitchFamily="34" charset="0"/>
                <a:cs typeface="Arial" pitchFamily="34" charset="0"/>
              </a:rPr>
              <a:t>complex</a:t>
            </a:r>
            <a:r>
              <a:rPr lang="en-GB" sz="2800" dirty="0">
                <a:solidFill>
                  <a:schemeClr val="accent1">
                    <a:lumMod val="75000"/>
                  </a:schemeClr>
                </a:solidFill>
                <a:latin typeface="Arial" pitchFamily="34" charset="0"/>
                <a:cs typeface="Arial" pitchFamily="34" charset="0"/>
              </a:rPr>
              <a:t> and </a:t>
            </a:r>
            <a:r>
              <a:rPr lang="en-GB" sz="2800" dirty="0">
                <a:solidFill>
                  <a:srgbClr val="FFC000"/>
                </a:solidFill>
                <a:latin typeface="Arial" pitchFamily="34" charset="0"/>
                <a:cs typeface="Arial" pitchFamily="34" charset="0"/>
              </a:rPr>
              <a:t>costly</a:t>
            </a:r>
            <a:r>
              <a:rPr lang="en-GB" sz="2800" dirty="0">
                <a:solidFill>
                  <a:schemeClr val="accent1">
                    <a:lumMod val="75000"/>
                  </a:schemeClr>
                </a:solidFill>
                <a:latin typeface="Arial" pitchFamily="34" charset="0"/>
                <a:cs typeface="Arial" pitchFamily="34" charset="0"/>
              </a:rPr>
              <a:t> than that of a partnership </a:t>
            </a:r>
            <a:endParaRPr lang="en-GB" sz="2800" dirty="0">
              <a:solidFill>
                <a:schemeClr val="accent1">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800" dirty="0">
              <a:solidFill>
                <a:schemeClr val="accent1">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1">
                    <a:lumMod val="75000"/>
                  </a:schemeClr>
                </a:solidFill>
                <a:latin typeface="Arial" pitchFamily="34" charset="0"/>
                <a:cs typeface="Arial" pitchFamily="34" charset="0"/>
              </a:rPr>
              <a:t>Most limited liability partnerships need to produce </a:t>
            </a:r>
            <a:r>
              <a:rPr lang="en-GB" sz="2800" dirty="0">
                <a:solidFill>
                  <a:srgbClr val="FFC000"/>
                </a:solidFill>
                <a:latin typeface="Arial" pitchFamily="34" charset="0"/>
                <a:cs typeface="Arial" pitchFamily="34" charset="0"/>
              </a:rPr>
              <a:t>audited</a:t>
            </a:r>
            <a:r>
              <a:rPr lang="en-GB" sz="2800" dirty="0">
                <a:solidFill>
                  <a:schemeClr val="accent1">
                    <a:lumMod val="75000"/>
                  </a:schemeClr>
                </a:solidFill>
                <a:latin typeface="Arial" pitchFamily="34" charset="0"/>
                <a:cs typeface="Arial" pitchFamily="34" charset="0"/>
              </a:rPr>
              <a:t> accounts </a:t>
            </a:r>
          </a:p>
          <a:p>
            <a:pPr marL="0" indent="0">
              <a:lnSpc>
                <a:spcPct val="90000"/>
              </a:lnSpc>
              <a:spcBef>
                <a:spcPts val="0"/>
              </a:spcBef>
              <a:buClr>
                <a:schemeClr val="accent1">
                  <a:lumMod val="60000"/>
                  <a:lumOff val="40000"/>
                </a:schemeClr>
              </a:buClr>
              <a:buNone/>
              <a:defRPr/>
            </a:pPr>
            <a:endParaRPr lang="en-GB" sz="900" dirty="0">
              <a:solidFill>
                <a:schemeClr val="accent1">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1">
                    <a:lumMod val="75000"/>
                  </a:schemeClr>
                </a:solidFill>
                <a:latin typeface="Arial" pitchFamily="34" charset="0"/>
                <a:cs typeface="Arial" pitchFamily="34" charset="0"/>
              </a:rPr>
              <a:t>More </a:t>
            </a:r>
            <a:r>
              <a:rPr lang="en-GB" sz="2800" dirty="0">
                <a:solidFill>
                  <a:srgbClr val="FFC000"/>
                </a:solidFill>
                <a:latin typeface="Arial" pitchFamily="34" charset="0"/>
                <a:cs typeface="Arial" pitchFamily="34" charset="0"/>
              </a:rPr>
              <a:t>administration</a:t>
            </a:r>
            <a:r>
              <a:rPr lang="en-GB" sz="2800" dirty="0">
                <a:solidFill>
                  <a:schemeClr val="accent1">
                    <a:lumMod val="75000"/>
                  </a:schemeClr>
                </a:solidFill>
                <a:latin typeface="Arial" pitchFamily="34" charset="0"/>
                <a:cs typeface="Arial" pitchFamily="34" charset="0"/>
              </a:rPr>
              <a:t> overheads, </a:t>
            </a:r>
            <a:r>
              <a:rPr lang="en-GB" sz="2800" dirty="0" err="1">
                <a:solidFill>
                  <a:schemeClr val="accent1">
                    <a:lumMod val="75000"/>
                  </a:schemeClr>
                </a:solidFill>
                <a:latin typeface="Arial" pitchFamily="34" charset="0"/>
                <a:cs typeface="Arial" pitchFamily="34" charset="0"/>
              </a:rPr>
              <a:t>eg</a:t>
            </a:r>
            <a:r>
              <a:rPr lang="en-GB" sz="2800" dirty="0">
                <a:solidFill>
                  <a:schemeClr val="accent1">
                    <a:lumMod val="75000"/>
                  </a:schemeClr>
                </a:solidFill>
                <a:latin typeface="Arial" pitchFamily="34" charset="0"/>
                <a:cs typeface="Arial" pitchFamily="34" charset="0"/>
              </a:rPr>
              <a:t> informing Companies House of changes to members and designated members </a:t>
            </a:r>
          </a:p>
          <a:p>
            <a:pPr marL="0" indent="0">
              <a:lnSpc>
                <a:spcPct val="90000"/>
              </a:lnSpc>
              <a:spcBef>
                <a:spcPts val="0"/>
              </a:spcBef>
              <a:buClr>
                <a:schemeClr val="accent1">
                  <a:lumMod val="60000"/>
                  <a:lumOff val="40000"/>
                </a:schemeClr>
              </a:buClr>
              <a:buNone/>
              <a:defRPr/>
            </a:pPr>
            <a:endParaRPr lang="en-GB" sz="800" dirty="0">
              <a:solidFill>
                <a:schemeClr val="accent1">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1">
                    <a:lumMod val="75000"/>
                  </a:schemeClr>
                </a:solidFill>
                <a:latin typeface="Arial" pitchFamily="34" charset="0"/>
                <a:cs typeface="Arial" pitchFamily="34" charset="0"/>
              </a:rPr>
              <a:t>Problems can occur when there is </a:t>
            </a:r>
            <a:r>
              <a:rPr lang="en-GB" sz="2800" dirty="0">
                <a:solidFill>
                  <a:srgbClr val="FFC000"/>
                </a:solidFill>
                <a:latin typeface="Arial" pitchFamily="34" charset="0"/>
                <a:cs typeface="Arial" pitchFamily="34" charset="0"/>
              </a:rPr>
              <a:t>disagreements</a:t>
            </a:r>
            <a:r>
              <a:rPr lang="en-GB" sz="2800" dirty="0">
                <a:solidFill>
                  <a:schemeClr val="accent1">
                    <a:lumMod val="75000"/>
                  </a:schemeClr>
                </a:solidFill>
                <a:latin typeface="Arial" pitchFamily="34" charset="0"/>
                <a:cs typeface="Arial" pitchFamily="34" charset="0"/>
              </a:rPr>
              <a:t> with other members </a:t>
            </a:r>
          </a:p>
        </p:txBody>
      </p:sp>
      <p:pic>
        <p:nvPicPr>
          <p:cNvPr id="27652"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67516218"/>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1267">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1267">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1267">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1267">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129323" y="722313"/>
            <a:ext cx="8733815" cy="1066800"/>
          </a:xfrm>
        </p:spPr>
        <p:txBody>
          <a:bodyPr rtlCol="0">
            <a:normAutofit fontScale="90000"/>
          </a:bodyPr>
          <a:lstStyle/>
          <a:p>
            <a:pPr algn="l">
              <a:defRPr/>
            </a:pPr>
            <a:r>
              <a:rPr lang="en-GB" sz="3600" b="1" dirty="0">
                <a:effectLst>
                  <a:outerShdw blurRad="38100" dist="38100" dir="2700000" algn="tl">
                    <a:srgbClr val="000000">
                      <a:alpha val="43137"/>
                    </a:srgbClr>
                  </a:outerShdw>
                </a:effectLst>
                <a:latin typeface="Arial" pitchFamily="34" charset="0"/>
                <a:cs typeface="Arial" pitchFamily="34" charset="0"/>
              </a:rPr>
              <a:t>Pros of forming a limited company </a:t>
            </a:r>
          </a:p>
        </p:txBody>
      </p:sp>
      <p:sp>
        <p:nvSpPr>
          <p:cNvPr id="12291" name="Rectangle 3" descr="Rectangle: Click to edit Master text styles&#10;Second level&#10;Third level&#10;Fourth level&#10;Fifth level"/>
          <p:cNvSpPr>
            <a:spLocks noGrp="1" noChangeArrowheads="1"/>
          </p:cNvSpPr>
          <p:nvPr>
            <p:ph idx="1"/>
          </p:nvPr>
        </p:nvSpPr>
        <p:spPr>
          <a:xfrm>
            <a:off x="1524000" y="1600201"/>
            <a:ext cx="7526338" cy="4525963"/>
          </a:xfrm>
        </p:spPr>
        <p:txBody>
          <a:bodyPr rtlCol="0">
            <a:normAutofit/>
          </a:bodyPr>
          <a:lstStyle/>
          <a:p>
            <a:pPr marL="0" indent="0">
              <a:lnSpc>
                <a:spcPct val="90000"/>
              </a:lnSpc>
              <a:spcBef>
                <a:spcPts val="0"/>
              </a:spcBef>
              <a:buClr>
                <a:schemeClr val="accent1">
                  <a:lumMod val="60000"/>
                  <a:lumOff val="40000"/>
                </a:schemeClr>
              </a:buClr>
              <a:buNone/>
              <a:defRPr/>
            </a:pPr>
            <a:r>
              <a:rPr lang="en-GB" sz="2800" dirty="0">
                <a:solidFill>
                  <a:schemeClr val="bg2">
                    <a:lumMod val="60000"/>
                    <a:lumOff val="40000"/>
                  </a:schemeClr>
                </a:solidFill>
                <a:latin typeface="Arial" pitchFamily="34" charset="0"/>
                <a:cs typeface="Arial" pitchFamily="34" charset="0"/>
              </a:rPr>
              <a:t>Limited liability of the owners of the business </a:t>
            </a:r>
            <a:endParaRPr lang="en-GB" sz="2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lumMod val="60000"/>
                    <a:lumOff val="40000"/>
                  </a:schemeClr>
                </a:solidFill>
                <a:latin typeface="Arial" pitchFamily="34" charset="0"/>
                <a:cs typeface="Arial" pitchFamily="34" charset="0"/>
              </a:rPr>
              <a:t>Ability to raise finance by selling shares in the business </a:t>
            </a:r>
          </a:p>
          <a:p>
            <a:pPr marL="0" indent="0">
              <a:lnSpc>
                <a:spcPct val="90000"/>
              </a:lnSpc>
              <a:spcBef>
                <a:spcPts val="0"/>
              </a:spcBef>
              <a:buClr>
                <a:schemeClr val="accent1">
                  <a:lumMod val="60000"/>
                  <a:lumOff val="40000"/>
                </a:schemeClr>
              </a:buClr>
              <a:buNone/>
              <a:defRPr/>
            </a:pPr>
            <a:endParaRPr lang="en-GB" sz="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lumMod val="60000"/>
                    <a:lumOff val="40000"/>
                  </a:schemeClr>
                </a:solidFill>
                <a:latin typeface="Arial" pitchFamily="34" charset="0"/>
                <a:cs typeface="Arial" pitchFamily="34" charset="0"/>
              </a:rPr>
              <a:t>Employees are able to </a:t>
            </a:r>
            <a:r>
              <a:rPr lang="en-GB" sz="2800" dirty="0">
                <a:solidFill>
                  <a:srgbClr val="92D050"/>
                </a:solidFill>
                <a:latin typeface="Arial" pitchFamily="34" charset="0"/>
                <a:cs typeface="Arial" pitchFamily="34" charset="0"/>
              </a:rPr>
              <a:t>own a share </a:t>
            </a:r>
            <a:r>
              <a:rPr lang="en-GB" sz="2800" dirty="0">
                <a:solidFill>
                  <a:schemeClr val="bg2">
                    <a:lumMod val="60000"/>
                    <a:lumOff val="40000"/>
                  </a:schemeClr>
                </a:solidFill>
                <a:latin typeface="Arial" pitchFamily="34" charset="0"/>
                <a:cs typeface="Arial" pitchFamily="34" charset="0"/>
              </a:rPr>
              <a:t>in the business </a:t>
            </a:r>
          </a:p>
          <a:p>
            <a:pPr marL="0" indent="0">
              <a:lnSpc>
                <a:spcPct val="90000"/>
              </a:lnSpc>
              <a:spcBef>
                <a:spcPts val="0"/>
              </a:spcBef>
              <a:buClr>
                <a:schemeClr val="accent1">
                  <a:lumMod val="60000"/>
                  <a:lumOff val="40000"/>
                </a:schemeClr>
              </a:buClr>
              <a:buNone/>
              <a:defRPr/>
            </a:pPr>
            <a:endParaRPr lang="en-GB" sz="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lumMod val="60000"/>
                    <a:lumOff val="40000"/>
                  </a:schemeClr>
                </a:solidFill>
                <a:latin typeface="Arial" pitchFamily="34" charset="0"/>
                <a:cs typeface="Arial" pitchFamily="34" charset="0"/>
              </a:rPr>
              <a:t>Suppliers are sometimes more willing to deal with a limited company </a:t>
            </a:r>
            <a:endParaRPr lang="en-GB" sz="2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lumMod val="60000"/>
                    <a:lumOff val="40000"/>
                  </a:schemeClr>
                </a:solidFill>
                <a:latin typeface="Arial" pitchFamily="34" charset="0"/>
                <a:cs typeface="Arial" pitchFamily="34" charset="0"/>
              </a:rPr>
              <a:t>Can continue to trade if one of the members leaves </a:t>
            </a:r>
          </a:p>
          <a:p>
            <a:pPr marL="0" indent="0">
              <a:lnSpc>
                <a:spcPct val="90000"/>
              </a:lnSpc>
              <a:spcBef>
                <a:spcPts val="0"/>
              </a:spcBef>
              <a:buClr>
                <a:schemeClr val="accent1">
                  <a:lumMod val="60000"/>
                  <a:lumOff val="40000"/>
                </a:schemeClr>
              </a:buClr>
              <a:buNone/>
              <a:defRPr/>
            </a:pPr>
            <a:endParaRPr lang="en-GB" sz="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lumMod val="60000"/>
                    <a:lumOff val="40000"/>
                  </a:schemeClr>
                </a:solidFill>
                <a:latin typeface="Arial" pitchFamily="34" charset="0"/>
                <a:cs typeface="Arial" pitchFamily="34" charset="0"/>
              </a:rPr>
              <a:t>The company name is protected </a:t>
            </a:r>
          </a:p>
        </p:txBody>
      </p:sp>
      <p:pic>
        <p:nvPicPr>
          <p:cNvPr id="286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26819" y="4024680"/>
            <a:ext cx="2647950" cy="1628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7"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4492639"/>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10" end="1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378069" y="404813"/>
            <a:ext cx="8924681" cy="1066800"/>
          </a:xfrm>
        </p:spPr>
        <p:txBody>
          <a:bodyPr rtlCol="0">
            <a:noAutofit/>
          </a:bodyPr>
          <a:lstStyle/>
          <a:p>
            <a:pPr algn="ctr">
              <a:defRPr/>
            </a:pPr>
            <a:r>
              <a:rPr lang="en-GB" sz="3600" b="1" dirty="0">
                <a:solidFill>
                  <a:schemeClr val="bg2">
                    <a:lumMod val="60000"/>
                    <a:lumOff val="40000"/>
                  </a:schemeClr>
                </a:solidFill>
                <a:effectLst>
                  <a:outerShdw blurRad="38100" dist="38100" dir="2700000" algn="tl">
                    <a:srgbClr val="000000">
                      <a:alpha val="43137"/>
                    </a:srgbClr>
                  </a:outerShdw>
                </a:effectLst>
                <a:latin typeface="Arial" pitchFamily="34" charset="0"/>
                <a:cs typeface="Arial" pitchFamily="34" charset="0"/>
              </a:rPr>
              <a:t>Cons of forming a limited company </a:t>
            </a:r>
          </a:p>
        </p:txBody>
      </p:sp>
      <p:sp>
        <p:nvSpPr>
          <p:cNvPr id="13315" name="Rectangle 3" descr="Rectangle: Click to edit Master text styles&#10;Second level&#10;Third level&#10;Fourth level&#10;Fifth level"/>
          <p:cNvSpPr>
            <a:spLocks noGrp="1" noChangeArrowheads="1"/>
          </p:cNvSpPr>
          <p:nvPr>
            <p:ph idx="1"/>
          </p:nvPr>
        </p:nvSpPr>
        <p:spPr>
          <a:xfrm>
            <a:off x="1112944" y="1681408"/>
            <a:ext cx="7856885" cy="4525962"/>
          </a:xfrm>
        </p:spPr>
        <p:txBody>
          <a:bodyPr rtlCol="0">
            <a:normAutofit/>
          </a:bodyPr>
          <a:lstStyle/>
          <a:p>
            <a:pPr marL="0" indent="0">
              <a:spcBef>
                <a:spcPts val="0"/>
              </a:spcBef>
              <a:buClr>
                <a:schemeClr val="accent1">
                  <a:lumMod val="60000"/>
                  <a:lumOff val="40000"/>
                </a:schemeClr>
              </a:buClr>
              <a:buNone/>
              <a:defRPr/>
            </a:pPr>
            <a:r>
              <a:rPr lang="en-GB" dirty="0">
                <a:solidFill>
                  <a:srgbClr val="92D050"/>
                </a:solidFill>
                <a:cs typeface="Arial" charset="0"/>
              </a:rPr>
              <a:t>A wide range of complex and detailed legislation must be complied with, which is not applicable to sole traders and partnerships </a:t>
            </a:r>
          </a:p>
          <a:p>
            <a:pPr marL="0" indent="0">
              <a:spcBef>
                <a:spcPts val="0"/>
              </a:spcBef>
              <a:buClr>
                <a:schemeClr val="accent1">
                  <a:lumMod val="60000"/>
                  <a:lumOff val="40000"/>
                </a:schemeClr>
              </a:buClr>
              <a:buNone/>
              <a:defRPr/>
            </a:pPr>
            <a:endParaRPr lang="en-GB" sz="1200" dirty="0">
              <a:solidFill>
                <a:srgbClr val="92D050"/>
              </a:solidFill>
              <a:latin typeface="Arial Unicode MS" pitchFamily="34" charset="-128"/>
              <a:ea typeface="Arial Unicode MS" pitchFamily="34" charset="-128"/>
              <a:cs typeface="Arial Unicode MS" pitchFamily="34" charset="-128"/>
            </a:endParaRPr>
          </a:p>
          <a:p>
            <a:pPr marL="0" indent="0">
              <a:spcBef>
                <a:spcPts val="0"/>
              </a:spcBef>
              <a:buClr>
                <a:schemeClr val="accent1">
                  <a:lumMod val="60000"/>
                  <a:lumOff val="40000"/>
                </a:schemeClr>
              </a:buClr>
              <a:buNone/>
              <a:defRPr/>
            </a:pPr>
            <a:r>
              <a:rPr lang="en-GB" dirty="0">
                <a:solidFill>
                  <a:srgbClr val="92D050"/>
                </a:solidFill>
                <a:cs typeface="Arial" charset="0"/>
              </a:rPr>
              <a:t>Compulsory disclosure of company information</a:t>
            </a:r>
          </a:p>
          <a:p>
            <a:pPr marL="0" indent="0">
              <a:spcBef>
                <a:spcPts val="0"/>
              </a:spcBef>
              <a:buClr>
                <a:schemeClr val="accent1">
                  <a:lumMod val="60000"/>
                  <a:lumOff val="40000"/>
                </a:schemeClr>
              </a:buClr>
              <a:buNone/>
              <a:defRPr/>
            </a:pPr>
            <a:endParaRPr lang="en-GB" sz="1200" dirty="0">
              <a:solidFill>
                <a:srgbClr val="92D050"/>
              </a:solidFill>
              <a:cs typeface="Arial" charset="0"/>
            </a:endParaRPr>
          </a:p>
          <a:p>
            <a:pPr marL="0" indent="0">
              <a:spcBef>
                <a:spcPts val="0"/>
              </a:spcBef>
              <a:buClr>
                <a:schemeClr val="accent1">
                  <a:lumMod val="60000"/>
                  <a:lumOff val="40000"/>
                </a:schemeClr>
              </a:buClr>
              <a:buNone/>
              <a:defRPr/>
            </a:pPr>
            <a:r>
              <a:rPr lang="en-GB" dirty="0">
                <a:solidFill>
                  <a:srgbClr val="92D050"/>
                </a:solidFill>
                <a:cs typeface="Arial" charset="0"/>
              </a:rPr>
              <a:t>Credit is more difficult to obtain (especially when the business is starting up)</a:t>
            </a:r>
            <a:r>
              <a:rPr lang="en-GB" dirty="0">
                <a:solidFill>
                  <a:srgbClr val="92D050"/>
                </a:solidFill>
              </a:rPr>
              <a:t> </a:t>
            </a:r>
          </a:p>
        </p:txBody>
      </p:sp>
      <p:pic>
        <p:nvPicPr>
          <p:cNvPr id="29700"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466628" y="4650033"/>
            <a:ext cx="2528888" cy="1557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1"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1842254"/>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3315">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3315">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3315">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813" y="3739090"/>
            <a:ext cx="9905998" cy="1478570"/>
          </a:xfrm>
        </p:spPr>
        <p:txBody>
          <a:bodyPr/>
          <a:lstStyle/>
          <a:p>
            <a:pPr algn="ctr"/>
            <a:r>
              <a:rPr lang="en-GB" dirty="0">
                <a:solidFill>
                  <a:srgbClr val="FF0000"/>
                </a:solidFill>
              </a:rPr>
              <a:t>Statements</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47813" y="936663"/>
            <a:ext cx="6075810" cy="3541712"/>
          </a:xfrm>
        </p:spPr>
      </p:pic>
    </p:spTree>
    <p:extLst>
      <p:ext uri="{BB962C8B-B14F-4D97-AF65-F5344CB8AC3E}">
        <p14:creationId xmlns:p14="http://schemas.microsoft.com/office/powerpoint/2010/main" val="2584914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20C26-04C9-4B51-B5CB-635D23678D98}"/>
              </a:ext>
            </a:extLst>
          </p:cNvPr>
          <p:cNvSpPr>
            <a:spLocks noGrp="1"/>
          </p:cNvSpPr>
          <p:nvPr>
            <p:ph type="title"/>
          </p:nvPr>
        </p:nvSpPr>
        <p:spPr>
          <a:solidFill>
            <a:schemeClr val="bg1"/>
          </a:solidFill>
        </p:spPr>
        <p:txBody>
          <a:bodyPr/>
          <a:lstStyle/>
          <a:p>
            <a:r>
              <a:rPr lang="en-GB" dirty="0"/>
              <a:t>Mission Statements</a:t>
            </a:r>
          </a:p>
        </p:txBody>
      </p:sp>
      <p:sp>
        <p:nvSpPr>
          <p:cNvPr id="3" name="Content Placeholder 2">
            <a:extLst>
              <a:ext uri="{FF2B5EF4-FFF2-40B4-BE49-F238E27FC236}">
                <a16:creationId xmlns:a16="http://schemas.microsoft.com/office/drawing/2014/main" id="{4AAB0801-0191-4837-B98A-D94046F1D61D}"/>
              </a:ext>
            </a:extLst>
          </p:cNvPr>
          <p:cNvSpPr>
            <a:spLocks noGrp="1"/>
          </p:cNvSpPr>
          <p:nvPr>
            <p:ph idx="1"/>
          </p:nvPr>
        </p:nvSpPr>
        <p:spPr/>
        <p:txBody>
          <a:bodyPr>
            <a:normAutofit/>
          </a:bodyPr>
          <a:lstStyle/>
          <a:p>
            <a:r>
              <a:rPr lang="en-GB" sz="2000" dirty="0"/>
              <a:t>The mission statement for the business should be </a:t>
            </a:r>
            <a:r>
              <a:rPr lang="en-GB" sz="2000" b="1" dirty="0">
                <a:solidFill>
                  <a:srgbClr val="FF0000"/>
                </a:solidFill>
              </a:rPr>
              <a:t>clear</a:t>
            </a:r>
            <a:r>
              <a:rPr lang="en-GB" sz="2000" dirty="0"/>
              <a:t> and </a:t>
            </a:r>
            <a:r>
              <a:rPr lang="en-GB" sz="2000" dirty="0">
                <a:solidFill>
                  <a:srgbClr val="FF0000"/>
                </a:solidFill>
              </a:rPr>
              <a:t>succinct representation </a:t>
            </a:r>
            <a:r>
              <a:rPr lang="en-GB" sz="2000" dirty="0"/>
              <a:t>of the enterprise’s purpose for existence.</a:t>
            </a:r>
          </a:p>
          <a:p>
            <a:r>
              <a:rPr lang="en-GB" sz="2000" dirty="0"/>
              <a:t>Mission Statements Examples</a:t>
            </a:r>
          </a:p>
          <a:p>
            <a:r>
              <a:rPr lang="en-GB" sz="2000" dirty="0"/>
              <a:t>Disney:</a:t>
            </a:r>
          </a:p>
          <a:p>
            <a:pPr marL="0" indent="0">
              <a:buNone/>
            </a:pPr>
            <a:r>
              <a:rPr lang="en-GB" sz="2000" dirty="0"/>
              <a:t>“We create happiness by providing the finest in entertainment for people of all ages, everywhere”</a:t>
            </a:r>
          </a:p>
          <a:p>
            <a:r>
              <a:rPr lang="en-GB" sz="2000" dirty="0"/>
              <a:t>Sainsbury’s</a:t>
            </a:r>
          </a:p>
          <a:p>
            <a:pPr marL="0" indent="0">
              <a:buNone/>
            </a:pPr>
            <a:r>
              <a:rPr lang="en-GB" sz="2000" dirty="0"/>
              <a:t>“Our mission is to be the consumer’s first choice for food delivering products of outstanding quality and great service at a competitive cost through working ‘faster, simpler and together”.</a:t>
            </a:r>
          </a:p>
          <a:p>
            <a:r>
              <a:rPr lang="en-GB" sz="2000" dirty="0"/>
              <a:t>ASDA</a:t>
            </a:r>
          </a:p>
          <a:p>
            <a:pPr marL="0" indent="0">
              <a:buNone/>
            </a:pPr>
            <a:r>
              <a:rPr lang="en-GB" sz="2000" dirty="0"/>
              <a:t>Our aim at ASDA is simple- to continually lower our prices so we can save our customers money every day.</a:t>
            </a:r>
          </a:p>
          <a:p>
            <a:endParaRPr lang="en-GB" dirty="0"/>
          </a:p>
        </p:txBody>
      </p:sp>
    </p:spTree>
    <p:extLst>
      <p:ext uri="{BB962C8B-B14F-4D97-AF65-F5344CB8AC3E}">
        <p14:creationId xmlns:p14="http://schemas.microsoft.com/office/powerpoint/2010/main" val="26720718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8142962" cy="1325563"/>
          </a:xfrm>
        </p:spPr>
        <p:txBody>
          <a:bodyPr/>
          <a:lstStyle/>
          <a:p>
            <a:pPr algn="ctr"/>
            <a:r>
              <a:rPr lang="en-GB" dirty="0">
                <a:solidFill>
                  <a:schemeClr val="accent6">
                    <a:lumMod val="75000"/>
                  </a:schemeClr>
                </a:solidFill>
              </a:rPr>
              <a:t>When setting up mission statements</a:t>
            </a:r>
          </a:p>
        </p:txBody>
      </p:sp>
      <p:sp>
        <p:nvSpPr>
          <p:cNvPr id="3" name="Content Placeholder 2"/>
          <p:cNvSpPr>
            <a:spLocks noGrp="1"/>
          </p:cNvSpPr>
          <p:nvPr>
            <p:ph idx="1"/>
          </p:nvPr>
        </p:nvSpPr>
        <p:spPr/>
        <p:txBody>
          <a:bodyPr/>
          <a:lstStyle/>
          <a:p>
            <a:pPr marL="0" indent="0">
              <a:buNone/>
            </a:pPr>
            <a:r>
              <a:rPr lang="en-GB" dirty="0">
                <a:solidFill>
                  <a:srgbClr val="FF0000"/>
                </a:solidFill>
              </a:rPr>
              <a:t>It’s the “</a:t>
            </a:r>
            <a:r>
              <a:rPr lang="en-GB" dirty="0">
                <a:solidFill>
                  <a:srgbClr val="00B050"/>
                </a:solidFill>
              </a:rPr>
              <a:t>why</a:t>
            </a:r>
            <a:r>
              <a:rPr lang="en-GB" dirty="0">
                <a:solidFill>
                  <a:srgbClr val="FF0000"/>
                </a:solidFill>
              </a:rPr>
              <a:t>” of business strategy.</a:t>
            </a:r>
          </a:p>
          <a:p>
            <a:endParaRPr lang="en-GB" dirty="0">
              <a:solidFill>
                <a:srgbClr val="FF0000"/>
              </a:solidFill>
            </a:endParaRPr>
          </a:p>
          <a:p>
            <a:pPr marL="0" indent="0">
              <a:buNone/>
            </a:pPr>
            <a:r>
              <a:rPr lang="en-GB" dirty="0">
                <a:solidFill>
                  <a:srgbClr val="FF0000"/>
                </a:solidFill>
              </a:rPr>
              <a:t>A mission statement define a company’s goals in three important ways:</a:t>
            </a:r>
          </a:p>
          <a:p>
            <a:pPr marL="0" indent="0">
              <a:buNone/>
            </a:pPr>
            <a:r>
              <a:rPr lang="en-GB" dirty="0">
                <a:solidFill>
                  <a:srgbClr val="FF0000"/>
                </a:solidFill>
              </a:rPr>
              <a:t>It defines what the company </a:t>
            </a:r>
            <a:r>
              <a:rPr lang="en-GB" dirty="0">
                <a:solidFill>
                  <a:srgbClr val="00B050"/>
                </a:solidFill>
              </a:rPr>
              <a:t>does</a:t>
            </a:r>
            <a:r>
              <a:rPr lang="en-GB" dirty="0">
                <a:solidFill>
                  <a:srgbClr val="FF0000"/>
                </a:solidFill>
              </a:rPr>
              <a:t> for its </a:t>
            </a:r>
            <a:r>
              <a:rPr lang="en-GB" dirty="0">
                <a:solidFill>
                  <a:srgbClr val="00B050"/>
                </a:solidFill>
              </a:rPr>
              <a:t>customers</a:t>
            </a:r>
          </a:p>
          <a:p>
            <a:pPr marL="0" indent="0">
              <a:buNone/>
            </a:pPr>
            <a:r>
              <a:rPr lang="en-GB" dirty="0">
                <a:solidFill>
                  <a:srgbClr val="FF0000"/>
                </a:solidFill>
              </a:rPr>
              <a:t>It defines what the company </a:t>
            </a:r>
            <a:r>
              <a:rPr lang="en-GB" dirty="0">
                <a:solidFill>
                  <a:srgbClr val="00B050"/>
                </a:solidFill>
              </a:rPr>
              <a:t>does</a:t>
            </a:r>
            <a:r>
              <a:rPr lang="en-GB" dirty="0">
                <a:solidFill>
                  <a:srgbClr val="FF0000"/>
                </a:solidFill>
              </a:rPr>
              <a:t> for its </a:t>
            </a:r>
            <a:r>
              <a:rPr lang="en-GB" dirty="0">
                <a:solidFill>
                  <a:srgbClr val="00B050"/>
                </a:solidFill>
              </a:rPr>
              <a:t>employees</a:t>
            </a:r>
          </a:p>
          <a:p>
            <a:pPr marL="0" indent="0">
              <a:buNone/>
            </a:pPr>
            <a:r>
              <a:rPr lang="en-GB" dirty="0">
                <a:solidFill>
                  <a:srgbClr val="FF0000"/>
                </a:solidFill>
              </a:rPr>
              <a:t>It defines what the company </a:t>
            </a:r>
            <a:r>
              <a:rPr lang="en-GB" dirty="0">
                <a:solidFill>
                  <a:srgbClr val="00B050"/>
                </a:solidFill>
              </a:rPr>
              <a:t>does</a:t>
            </a:r>
            <a:r>
              <a:rPr lang="en-GB" dirty="0">
                <a:solidFill>
                  <a:srgbClr val="FF0000"/>
                </a:solidFill>
              </a:rPr>
              <a:t> for its </a:t>
            </a:r>
            <a:r>
              <a:rPr lang="en-GB" dirty="0">
                <a:solidFill>
                  <a:srgbClr val="00B050"/>
                </a:solidFill>
              </a:rPr>
              <a:t>owners</a:t>
            </a:r>
          </a:p>
          <a:p>
            <a:endParaRPr lang="en-GB" dirty="0">
              <a:solidFill>
                <a:srgbClr val="FF0000"/>
              </a:solidFill>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981162" y="324372"/>
            <a:ext cx="2182245" cy="1643310"/>
          </a:xfrm>
          <a:prstGeom prst="rect">
            <a:avLst/>
          </a:prstGeom>
        </p:spPr>
      </p:pic>
    </p:spTree>
    <p:extLst>
      <p:ext uri="{BB962C8B-B14F-4D97-AF65-F5344CB8AC3E}">
        <p14:creationId xmlns:p14="http://schemas.microsoft.com/office/powerpoint/2010/main" val="18633654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988DB-2B45-4C52-A0D5-EF145FB67127}"/>
              </a:ext>
            </a:extLst>
          </p:cNvPr>
          <p:cNvSpPr>
            <a:spLocks noGrp="1"/>
          </p:cNvSpPr>
          <p:nvPr>
            <p:ph type="title"/>
          </p:nvPr>
        </p:nvSpPr>
        <p:spPr/>
        <p:txBody>
          <a:bodyPr/>
          <a:lstStyle/>
          <a:p>
            <a:r>
              <a:rPr lang="en-GB" dirty="0">
                <a:solidFill>
                  <a:srgbClr val="00B0F0"/>
                </a:solidFill>
              </a:rPr>
              <a:t>Aims and Objectives</a:t>
            </a:r>
          </a:p>
        </p:txBody>
      </p:sp>
      <p:sp>
        <p:nvSpPr>
          <p:cNvPr id="3" name="Content Placeholder 2">
            <a:extLst>
              <a:ext uri="{FF2B5EF4-FFF2-40B4-BE49-F238E27FC236}">
                <a16:creationId xmlns:a16="http://schemas.microsoft.com/office/drawing/2014/main" id="{A1988272-3CFB-4DE2-80BA-8206651C6401}"/>
              </a:ext>
            </a:extLst>
          </p:cNvPr>
          <p:cNvSpPr>
            <a:spLocks noGrp="1"/>
          </p:cNvSpPr>
          <p:nvPr>
            <p:ph idx="1"/>
          </p:nvPr>
        </p:nvSpPr>
        <p:spPr/>
        <p:txBody>
          <a:bodyPr/>
          <a:lstStyle/>
          <a:p>
            <a:r>
              <a:rPr lang="en-GB" dirty="0">
                <a:solidFill>
                  <a:srgbClr val="002060"/>
                </a:solidFill>
              </a:rPr>
              <a:t>The aim of the business should set out how the mission statement is going to be achieved. It should inform the stakeholder of the </a:t>
            </a:r>
            <a:r>
              <a:rPr lang="en-GB" dirty="0">
                <a:solidFill>
                  <a:srgbClr val="FFC000"/>
                </a:solidFill>
              </a:rPr>
              <a:t>intention of the business </a:t>
            </a:r>
            <a:r>
              <a:rPr lang="en-GB" dirty="0">
                <a:solidFill>
                  <a:srgbClr val="002060"/>
                </a:solidFill>
              </a:rPr>
              <a:t>to </a:t>
            </a:r>
            <a:r>
              <a:rPr lang="en-GB" dirty="0" err="1">
                <a:solidFill>
                  <a:srgbClr val="002060"/>
                </a:solidFill>
              </a:rPr>
              <a:t>i.e</a:t>
            </a:r>
            <a:r>
              <a:rPr lang="en-GB" dirty="0">
                <a:solidFill>
                  <a:srgbClr val="002060"/>
                </a:solidFill>
              </a:rPr>
              <a:t> to grow it’s market share, to increase it’s value to customers etc.</a:t>
            </a:r>
          </a:p>
          <a:p>
            <a:r>
              <a:rPr lang="en-GB" dirty="0">
                <a:solidFill>
                  <a:srgbClr val="002060"/>
                </a:solidFill>
              </a:rPr>
              <a:t>The objectives of the business should set out </a:t>
            </a:r>
            <a:r>
              <a:rPr lang="en-GB" dirty="0">
                <a:solidFill>
                  <a:srgbClr val="FFC000"/>
                </a:solidFill>
              </a:rPr>
              <a:t>how the aim is going to be achieved.</a:t>
            </a:r>
          </a:p>
          <a:p>
            <a:r>
              <a:rPr lang="en-GB" dirty="0">
                <a:solidFill>
                  <a:srgbClr val="002060"/>
                </a:solidFill>
              </a:rPr>
              <a:t>The objectives of the business should be no more than 3 or 4 and should be simply written.</a:t>
            </a:r>
          </a:p>
          <a:p>
            <a:r>
              <a:rPr lang="en-GB" dirty="0">
                <a:solidFill>
                  <a:srgbClr val="002060"/>
                </a:solidFill>
              </a:rPr>
              <a:t>The objectives should be written using </a:t>
            </a:r>
            <a:r>
              <a:rPr lang="en-GB" dirty="0">
                <a:solidFill>
                  <a:srgbClr val="FFC000"/>
                </a:solidFill>
              </a:rPr>
              <a:t>SMART</a:t>
            </a:r>
            <a:r>
              <a:rPr lang="en-GB" dirty="0">
                <a:solidFill>
                  <a:srgbClr val="002060"/>
                </a:solidFill>
              </a:rPr>
              <a:t>.</a:t>
            </a:r>
          </a:p>
        </p:txBody>
      </p:sp>
      <p:pic>
        <p:nvPicPr>
          <p:cNvPr id="4" name="Picture 3"/>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7828766" y="257555"/>
            <a:ext cx="2054269" cy="1540702"/>
          </a:xfrm>
          <a:prstGeom prst="rect">
            <a:avLst/>
          </a:prstGeom>
        </p:spPr>
      </p:pic>
    </p:spTree>
    <p:extLst>
      <p:ext uri="{BB962C8B-B14F-4D97-AF65-F5344CB8AC3E}">
        <p14:creationId xmlns:p14="http://schemas.microsoft.com/office/powerpoint/2010/main" val="4258049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Entrepreneur ?</a:t>
            </a:r>
          </a:p>
        </p:txBody>
      </p:sp>
      <p:pic>
        <p:nvPicPr>
          <p:cNvPr id="4" name="Content Placeholder 3"/>
          <p:cNvPicPr>
            <a:picLocks noGrp="1" noChangeAspect="1"/>
          </p:cNvPicPr>
          <p:nvPr>
            <p:ph idx="1"/>
          </p:nvPr>
        </p:nvPicPr>
        <p:blipFill>
          <a:blip r:embed="rId2" cstate="hqprint">
            <a:extLst>
              <a:ext uri="{28A0092B-C50C-407E-A947-70E740481C1C}">
                <a14:useLocalDpi xmlns:a14="http://schemas.microsoft.com/office/drawing/2010/main" val="0"/>
              </a:ext>
            </a:extLst>
          </a:blip>
          <a:stretch>
            <a:fillRect/>
          </a:stretch>
        </p:blipFill>
        <p:spPr>
          <a:xfrm>
            <a:off x="3479591" y="1690688"/>
            <a:ext cx="6410263" cy="4351338"/>
          </a:xfrm>
        </p:spPr>
      </p:pic>
    </p:spTree>
    <p:extLst>
      <p:ext uri="{BB962C8B-B14F-4D97-AF65-F5344CB8AC3E}">
        <p14:creationId xmlns:p14="http://schemas.microsoft.com/office/powerpoint/2010/main" val="22998972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sz="2800" b="1" dirty="0">
                <a:solidFill>
                  <a:srgbClr val="0070C0"/>
                </a:solidFill>
                <a:latin typeface="Century Schoolbook" panose="02040604050505020304" pitchFamily="18" charset="0"/>
              </a:rPr>
              <a:t>Who and What are Entrepreneurs? </a:t>
            </a:r>
            <a:r>
              <a:rPr lang="en-GB" altLang="en-US" sz="2800" dirty="0">
                <a:solidFill>
                  <a:srgbClr val="0070C0"/>
                </a:solidFill>
                <a:latin typeface="Century Schoolbook" panose="02040604050505020304" pitchFamily="18" charset="0"/>
              </a:rPr>
              <a:t> </a:t>
            </a:r>
          </a:p>
        </p:txBody>
      </p:sp>
      <p:sp>
        <p:nvSpPr>
          <p:cNvPr id="8195" name="Rectangle 3"/>
          <p:cNvSpPr>
            <a:spLocks noGrp="1" noChangeArrowheads="1"/>
          </p:cNvSpPr>
          <p:nvPr>
            <p:ph type="body" idx="1"/>
          </p:nvPr>
        </p:nvSpPr>
        <p:spPr/>
        <p:txBody>
          <a:bodyPr/>
          <a:lstStyle/>
          <a:p>
            <a:pPr eaLnBrk="1" hangingPunct="1">
              <a:lnSpc>
                <a:spcPct val="90000"/>
              </a:lnSpc>
              <a:buFont typeface="Wingdings" panose="05000000000000000000" pitchFamily="2" charset="2"/>
              <a:buBlip>
                <a:blip r:embed="rId2"/>
              </a:buBlip>
            </a:pPr>
            <a:r>
              <a:rPr lang="en-GB" altLang="en-US" sz="2000" b="1" dirty="0">
                <a:latin typeface="Garamond" panose="02020404030301010803" pitchFamily="18" charset="0"/>
              </a:rPr>
              <a:t>William Gartner (1988)</a:t>
            </a:r>
            <a:r>
              <a:rPr lang="en-GB" altLang="en-US" sz="2000" dirty="0">
                <a:latin typeface="Garamond" panose="02020404030301010803" pitchFamily="18" charset="0"/>
              </a:rPr>
              <a:t> - put forward the argument that it was what entrepreneurs </a:t>
            </a:r>
            <a:r>
              <a:rPr lang="en-GB" altLang="en-US" sz="2000" b="1" dirty="0">
                <a:latin typeface="Garamond" panose="02020404030301010803" pitchFamily="18" charset="0"/>
              </a:rPr>
              <a:t>did</a:t>
            </a:r>
            <a:r>
              <a:rPr lang="en-GB" altLang="en-US" sz="2000" dirty="0">
                <a:latin typeface="Garamond" panose="02020404030301010803" pitchFamily="18" charset="0"/>
              </a:rPr>
              <a:t> that made them entrepreneurs.</a:t>
            </a:r>
          </a:p>
          <a:p>
            <a:pPr eaLnBrk="1" hangingPunct="1">
              <a:lnSpc>
                <a:spcPct val="90000"/>
              </a:lnSpc>
              <a:buFont typeface="Wingdings" panose="05000000000000000000" pitchFamily="2" charset="2"/>
              <a:buBlip>
                <a:blip r:embed="rId2"/>
              </a:buBlip>
            </a:pPr>
            <a:r>
              <a:rPr lang="en-GB" altLang="en-US" sz="2000" dirty="0">
                <a:latin typeface="Garamond" panose="02020404030301010803" pitchFamily="18" charset="0"/>
              </a:rPr>
              <a:t>His work applied to the study of leadership to entrepreneurship.</a:t>
            </a:r>
          </a:p>
          <a:p>
            <a:pPr eaLnBrk="1" hangingPunct="1">
              <a:lnSpc>
                <a:spcPct val="90000"/>
              </a:lnSpc>
              <a:buFont typeface="Wingdings" panose="05000000000000000000" pitchFamily="2" charset="2"/>
              <a:buBlip>
                <a:blip r:embed="rId2"/>
              </a:buBlip>
            </a:pPr>
            <a:r>
              <a:rPr lang="en-GB" altLang="en-US" sz="2000" dirty="0">
                <a:latin typeface="Garamond" panose="02020404030301010803" pitchFamily="18" charset="0"/>
              </a:rPr>
              <a:t>the work of Gartner’s echoed Leadership theory as its basis was seemed to be largely </a:t>
            </a:r>
            <a:r>
              <a:rPr lang="en-GB" altLang="en-US" sz="2000" dirty="0" err="1">
                <a:latin typeface="Garamond" panose="02020404030301010803" pitchFamily="18" charset="0"/>
              </a:rPr>
              <a:t>behaviouralist</a:t>
            </a:r>
            <a:r>
              <a:rPr lang="en-GB" altLang="en-US" sz="2000" dirty="0">
                <a:latin typeface="Garamond" panose="02020404030301010803" pitchFamily="18" charset="0"/>
              </a:rPr>
              <a:t>. </a:t>
            </a:r>
          </a:p>
          <a:p>
            <a:pPr eaLnBrk="1" hangingPunct="1">
              <a:lnSpc>
                <a:spcPct val="90000"/>
              </a:lnSpc>
              <a:buFont typeface="Wingdings" panose="05000000000000000000" pitchFamily="2" charset="2"/>
              <a:buBlip>
                <a:blip r:embed="rId2"/>
              </a:buBlip>
            </a:pPr>
            <a:r>
              <a:rPr lang="en-GB" altLang="en-US" sz="2000" dirty="0">
                <a:latin typeface="Garamond" panose="02020404030301010803" pitchFamily="18" charset="0"/>
              </a:rPr>
              <a:t>So what do entrepreneurs do? Some suggestions may be:</a:t>
            </a:r>
          </a:p>
          <a:p>
            <a:pPr lvl="1" eaLnBrk="1" hangingPunct="1">
              <a:lnSpc>
                <a:spcPct val="90000"/>
              </a:lnSpc>
            </a:pPr>
            <a:r>
              <a:rPr lang="en-GB" altLang="en-US" sz="1600" b="1" dirty="0">
                <a:solidFill>
                  <a:srgbClr val="FF0000"/>
                </a:solidFill>
                <a:latin typeface="Garamond" panose="02020404030301010803" pitchFamily="18" charset="0"/>
              </a:rPr>
              <a:t>Set up new businesses;</a:t>
            </a:r>
          </a:p>
          <a:p>
            <a:pPr lvl="1" eaLnBrk="1" hangingPunct="1">
              <a:lnSpc>
                <a:spcPct val="90000"/>
              </a:lnSpc>
            </a:pPr>
            <a:r>
              <a:rPr lang="en-GB" altLang="en-US" sz="1600" b="1" dirty="0">
                <a:solidFill>
                  <a:srgbClr val="FF0000"/>
                </a:solidFill>
                <a:latin typeface="Garamond" panose="02020404030301010803" pitchFamily="18" charset="0"/>
              </a:rPr>
              <a:t>Arrange the resources of economic activity in new ways;</a:t>
            </a:r>
          </a:p>
          <a:p>
            <a:pPr lvl="1" eaLnBrk="1" hangingPunct="1">
              <a:lnSpc>
                <a:spcPct val="90000"/>
              </a:lnSpc>
            </a:pPr>
            <a:r>
              <a:rPr lang="en-GB" altLang="en-US" sz="1600" b="1" dirty="0">
                <a:solidFill>
                  <a:srgbClr val="FF0000"/>
                </a:solidFill>
                <a:latin typeface="Garamond" panose="02020404030301010803" pitchFamily="18" charset="0"/>
              </a:rPr>
              <a:t>Carry out business in new ways, e.g. through marketing or through product development.</a:t>
            </a:r>
          </a:p>
          <a:p>
            <a:pPr lvl="1" eaLnBrk="1" hangingPunct="1">
              <a:lnSpc>
                <a:spcPct val="90000"/>
              </a:lnSpc>
            </a:pPr>
            <a:r>
              <a:rPr lang="en-GB" altLang="en-US" sz="1600" b="1" dirty="0">
                <a:solidFill>
                  <a:srgbClr val="FF0000"/>
                </a:solidFill>
                <a:latin typeface="Garamond" panose="02020404030301010803" pitchFamily="18" charset="0"/>
              </a:rPr>
              <a:t>Hold a vision of the future;</a:t>
            </a:r>
          </a:p>
          <a:p>
            <a:pPr lvl="1" eaLnBrk="1" hangingPunct="1">
              <a:lnSpc>
                <a:spcPct val="90000"/>
              </a:lnSpc>
            </a:pPr>
            <a:r>
              <a:rPr lang="en-GB" altLang="en-US" sz="1600" b="1" dirty="0">
                <a:solidFill>
                  <a:srgbClr val="FF0000"/>
                </a:solidFill>
                <a:latin typeface="Garamond" panose="02020404030301010803" pitchFamily="18" charset="0"/>
              </a:rPr>
              <a:t>Create new wants and demands;</a:t>
            </a:r>
          </a:p>
          <a:p>
            <a:pPr lvl="1" eaLnBrk="1" hangingPunct="1">
              <a:lnSpc>
                <a:spcPct val="90000"/>
              </a:lnSpc>
            </a:pPr>
            <a:r>
              <a:rPr lang="en-GB" altLang="en-US" sz="1600" b="1" dirty="0">
                <a:solidFill>
                  <a:srgbClr val="FF0000"/>
                </a:solidFill>
                <a:latin typeface="Garamond" panose="02020404030301010803" pitchFamily="18" charset="0"/>
              </a:rPr>
              <a:t>Change the world or at least their part of it;</a:t>
            </a:r>
          </a:p>
          <a:p>
            <a:pPr algn="ctr" eaLnBrk="1" hangingPunct="1">
              <a:lnSpc>
                <a:spcPct val="90000"/>
              </a:lnSpc>
              <a:buFont typeface="Wingdings" panose="05000000000000000000" pitchFamily="2" charset="2"/>
              <a:buNone/>
            </a:pPr>
            <a:endParaRPr lang="en-GB" altLang="en-US" sz="2000" b="1" dirty="0">
              <a:latin typeface="Garamond" panose="02020404030301010803" pitchFamily="18" charset="0"/>
            </a:endParaRPr>
          </a:p>
        </p:txBody>
      </p:sp>
      <p:pic>
        <p:nvPicPr>
          <p:cNvPr id="3" name="Picture 2"/>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8004749" y="4601980"/>
            <a:ext cx="3317822" cy="1866275"/>
          </a:xfrm>
          <a:prstGeom prst="rect">
            <a:avLst/>
          </a:prstGeom>
        </p:spPr>
      </p:pic>
    </p:spTree>
    <p:extLst>
      <p:ext uri="{BB962C8B-B14F-4D97-AF65-F5344CB8AC3E}">
        <p14:creationId xmlns:p14="http://schemas.microsoft.com/office/powerpoint/2010/main" val="110590265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dissolve">
                                      <p:cBhvr>
                                        <p:cTn id="7" dur="500"/>
                                        <p:tgtEl>
                                          <p:spTgt spid="8195">
                                            <p:txEl>
                                              <p:pRg st="0" end="0"/>
                                            </p:txEl>
                                          </p:spTgt>
                                        </p:tgtEl>
                                      </p:cBhvr>
                                    </p:animEffect>
                                  </p:childTnLst>
                                  <p:subTnLst>
                                    <p:animClr clrSpc="rgb" dir="cw">
                                      <p:cBhvr override="childStyle">
                                        <p:cTn dur="1" fill="hold" display="0" masterRel="nextClick" afterEffect="1"/>
                                        <p:tgtEl>
                                          <p:spTgt spid="8195">
                                            <p:txEl>
                                              <p:pRg st="0" end="0"/>
                                            </p:txEl>
                                          </p:spTgt>
                                        </p:tgtEl>
                                        <p:attrNameLst>
                                          <p:attrName>ppt_c</p:attrName>
                                        </p:attrNameLst>
                                      </p:cBhvr>
                                      <p:to>
                                        <a:srgbClr val="0066FF"/>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dissolve">
                                      <p:cBhvr>
                                        <p:cTn id="12" dur="500"/>
                                        <p:tgtEl>
                                          <p:spTgt spid="8195">
                                            <p:txEl>
                                              <p:pRg st="1" end="1"/>
                                            </p:txEl>
                                          </p:spTgt>
                                        </p:tgtEl>
                                      </p:cBhvr>
                                    </p:animEffect>
                                  </p:childTnLst>
                                  <p:subTnLst>
                                    <p:animClr clrSpc="rgb" dir="cw">
                                      <p:cBhvr override="childStyle">
                                        <p:cTn dur="1" fill="hold" display="0" masterRel="nextClick" afterEffect="1"/>
                                        <p:tgtEl>
                                          <p:spTgt spid="8195">
                                            <p:txEl>
                                              <p:pRg st="1" end="1"/>
                                            </p:txEl>
                                          </p:spTgt>
                                        </p:tgtEl>
                                        <p:attrNameLst>
                                          <p:attrName>ppt_c</p:attrName>
                                        </p:attrNameLst>
                                      </p:cBhvr>
                                      <p:to>
                                        <a:srgbClr val="0066FF"/>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dissolve">
                                      <p:cBhvr>
                                        <p:cTn id="17" dur="500"/>
                                        <p:tgtEl>
                                          <p:spTgt spid="8195">
                                            <p:txEl>
                                              <p:pRg st="2" end="2"/>
                                            </p:txEl>
                                          </p:spTgt>
                                        </p:tgtEl>
                                      </p:cBhvr>
                                    </p:animEffect>
                                  </p:childTnLst>
                                  <p:subTnLst>
                                    <p:animClr clrSpc="rgb" dir="cw">
                                      <p:cBhvr override="childStyle">
                                        <p:cTn dur="1" fill="hold" display="0" masterRel="nextClick" afterEffect="1"/>
                                        <p:tgtEl>
                                          <p:spTgt spid="8195">
                                            <p:txEl>
                                              <p:pRg st="2" end="2"/>
                                            </p:txEl>
                                          </p:spTgt>
                                        </p:tgtEl>
                                        <p:attrNameLst>
                                          <p:attrName>ppt_c</p:attrName>
                                        </p:attrNameLst>
                                      </p:cBhvr>
                                      <p:to>
                                        <a:srgbClr val="0066FF"/>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8195">
                                            <p:txEl>
                                              <p:pRg st="3" end="3"/>
                                            </p:txEl>
                                          </p:spTgt>
                                        </p:tgtEl>
                                        <p:attrNameLst>
                                          <p:attrName>style.visibility</p:attrName>
                                        </p:attrNameLst>
                                      </p:cBhvr>
                                      <p:to>
                                        <p:strVal val="visible"/>
                                      </p:to>
                                    </p:set>
                                    <p:animEffect transition="in" filter="dissolve">
                                      <p:cBhvr>
                                        <p:cTn id="22" dur="500"/>
                                        <p:tgtEl>
                                          <p:spTgt spid="8195">
                                            <p:txEl>
                                              <p:pRg st="3" end="3"/>
                                            </p:txEl>
                                          </p:spTgt>
                                        </p:tgtEl>
                                      </p:cBhvr>
                                    </p:animEffect>
                                  </p:childTnLst>
                                  <p:subTnLst>
                                    <p:animClr clrSpc="rgb" dir="cw">
                                      <p:cBhvr override="childStyle">
                                        <p:cTn dur="1" fill="hold" display="0" masterRel="nextClick" afterEffect="1"/>
                                        <p:tgtEl>
                                          <p:spTgt spid="8195">
                                            <p:txEl>
                                              <p:pRg st="3" end="3"/>
                                            </p:txEl>
                                          </p:spTgt>
                                        </p:tgtEl>
                                        <p:attrNameLst>
                                          <p:attrName>ppt_c</p:attrName>
                                        </p:attrNameLst>
                                      </p:cBhvr>
                                      <p:to>
                                        <a:srgbClr val="0066FF"/>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8195">
                                            <p:txEl>
                                              <p:pRg st="4" end="4"/>
                                            </p:txEl>
                                          </p:spTgt>
                                        </p:tgtEl>
                                        <p:attrNameLst>
                                          <p:attrName>style.visibility</p:attrName>
                                        </p:attrNameLst>
                                      </p:cBhvr>
                                      <p:to>
                                        <p:strVal val="visible"/>
                                      </p:to>
                                    </p:set>
                                    <p:animEffect transition="in" filter="dissolve">
                                      <p:cBhvr>
                                        <p:cTn id="27" dur="500"/>
                                        <p:tgtEl>
                                          <p:spTgt spid="8195">
                                            <p:txEl>
                                              <p:pRg st="4" end="4"/>
                                            </p:txEl>
                                          </p:spTgt>
                                        </p:tgtEl>
                                      </p:cBhvr>
                                    </p:animEffect>
                                  </p:childTnLst>
                                  <p:subTnLst>
                                    <p:animClr clrSpc="rgb" dir="cw">
                                      <p:cBhvr override="childStyle">
                                        <p:cTn dur="1" fill="hold" display="0" masterRel="nextClick" afterEffect="1"/>
                                        <p:tgtEl>
                                          <p:spTgt spid="8195">
                                            <p:txEl>
                                              <p:pRg st="4" end="4"/>
                                            </p:txEl>
                                          </p:spTgt>
                                        </p:tgtEl>
                                        <p:attrNameLst>
                                          <p:attrName>ppt_c</p:attrName>
                                        </p:attrNameLst>
                                      </p:cBhvr>
                                      <p:to>
                                        <a:srgbClr val="0066FF"/>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8195">
                                            <p:txEl>
                                              <p:pRg st="5" end="5"/>
                                            </p:txEl>
                                          </p:spTgt>
                                        </p:tgtEl>
                                        <p:attrNameLst>
                                          <p:attrName>style.visibility</p:attrName>
                                        </p:attrNameLst>
                                      </p:cBhvr>
                                      <p:to>
                                        <p:strVal val="visible"/>
                                      </p:to>
                                    </p:set>
                                    <p:animEffect transition="in" filter="dissolve">
                                      <p:cBhvr>
                                        <p:cTn id="32" dur="500"/>
                                        <p:tgtEl>
                                          <p:spTgt spid="8195">
                                            <p:txEl>
                                              <p:pRg st="5" end="5"/>
                                            </p:txEl>
                                          </p:spTgt>
                                        </p:tgtEl>
                                      </p:cBhvr>
                                    </p:animEffect>
                                  </p:childTnLst>
                                  <p:subTnLst>
                                    <p:animClr clrSpc="rgb" dir="cw">
                                      <p:cBhvr override="childStyle">
                                        <p:cTn dur="1" fill="hold" display="0" masterRel="nextClick" afterEffect="1"/>
                                        <p:tgtEl>
                                          <p:spTgt spid="8195">
                                            <p:txEl>
                                              <p:pRg st="5" end="5"/>
                                            </p:txEl>
                                          </p:spTgt>
                                        </p:tgtEl>
                                        <p:attrNameLst>
                                          <p:attrName>ppt_c</p:attrName>
                                        </p:attrNameLst>
                                      </p:cBhvr>
                                      <p:to>
                                        <a:srgbClr val="0066FF"/>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nodeType="clickEffect">
                                  <p:stCondLst>
                                    <p:cond delay="0"/>
                                  </p:stCondLst>
                                  <p:childTnLst>
                                    <p:set>
                                      <p:cBhvr>
                                        <p:cTn id="36" dur="1" fill="hold">
                                          <p:stCondLst>
                                            <p:cond delay="0"/>
                                          </p:stCondLst>
                                        </p:cTn>
                                        <p:tgtEl>
                                          <p:spTgt spid="8195">
                                            <p:txEl>
                                              <p:pRg st="6" end="6"/>
                                            </p:txEl>
                                          </p:spTgt>
                                        </p:tgtEl>
                                        <p:attrNameLst>
                                          <p:attrName>style.visibility</p:attrName>
                                        </p:attrNameLst>
                                      </p:cBhvr>
                                      <p:to>
                                        <p:strVal val="visible"/>
                                      </p:to>
                                    </p:set>
                                    <p:animEffect transition="in" filter="dissolve">
                                      <p:cBhvr>
                                        <p:cTn id="37" dur="500"/>
                                        <p:tgtEl>
                                          <p:spTgt spid="8195">
                                            <p:txEl>
                                              <p:pRg st="6" end="6"/>
                                            </p:txEl>
                                          </p:spTgt>
                                        </p:tgtEl>
                                      </p:cBhvr>
                                    </p:animEffect>
                                  </p:childTnLst>
                                  <p:subTnLst>
                                    <p:animClr clrSpc="rgb" dir="cw">
                                      <p:cBhvr override="childStyle">
                                        <p:cTn dur="1" fill="hold" display="0" masterRel="nextClick" afterEffect="1"/>
                                        <p:tgtEl>
                                          <p:spTgt spid="8195">
                                            <p:txEl>
                                              <p:pRg st="6" end="6"/>
                                            </p:txEl>
                                          </p:spTgt>
                                        </p:tgtEl>
                                        <p:attrNameLst>
                                          <p:attrName>ppt_c</p:attrName>
                                        </p:attrNameLst>
                                      </p:cBhvr>
                                      <p:to>
                                        <a:srgbClr val="0066FF"/>
                                      </p:to>
                                    </p:animClr>
                                  </p:sub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nodeType="clickEffect">
                                  <p:stCondLst>
                                    <p:cond delay="0"/>
                                  </p:stCondLst>
                                  <p:childTnLst>
                                    <p:set>
                                      <p:cBhvr>
                                        <p:cTn id="41" dur="1" fill="hold">
                                          <p:stCondLst>
                                            <p:cond delay="0"/>
                                          </p:stCondLst>
                                        </p:cTn>
                                        <p:tgtEl>
                                          <p:spTgt spid="8195">
                                            <p:txEl>
                                              <p:pRg st="7" end="7"/>
                                            </p:txEl>
                                          </p:spTgt>
                                        </p:tgtEl>
                                        <p:attrNameLst>
                                          <p:attrName>style.visibility</p:attrName>
                                        </p:attrNameLst>
                                      </p:cBhvr>
                                      <p:to>
                                        <p:strVal val="visible"/>
                                      </p:to>
                                    </p:set>
                                    <p:animEffect transition="in" filter="dissolve">
                                      <p:cBhvr>
                                        <p:cTn id="42" dur="500"/>
                                        <p:tgtEl>
                                          <p:spTgt spid="8195">
                                            <p:txEl>
                                              <p:pRg st="7" end="7"/>
                                            </p:txEl>
                                          </p:spTgt>
                                        </p:tgtEl>
                                      </p:cBhvr>
                                    </p:animEffect>
                                  </p:childTnLst>
                                  <p:subTnLst>
                                    <p:animClr clrSpc="rgb" dir="cw">
                                      <p:cBhvr override="childStyle">
                                        <p:cTn dur="1" fill="hold" display="0" masterRel="nextClick" afterEffect="1"/>
                                        <p:tgtEl>
                                          <p:spTgt spid="8195">
                                            <p:txEl>
                                              <p:pRg st="7" end="7"/>
                                            </p:txEl>
                                          </p:spTgt>
                                        </p:tgtEl>
                                        <p:attrNameLst>
                                          <p:attrName>ppt_c</p:attrName>
                                        </p:attrNameLst>
                                      </p:cBhvr>
                                      <p:to>
                                        <a:srgbClr val="0066FF"/>
                                      </p:to>
                                    </p:animClr>
                                  </p:subTnLst>
                                </p:cTn>
                              </p:par>
                            </p:childTnLst>
                          </p:cTn>
                        </p:par>
                      </p:childTnLst>
                    </p:cTn>
                  </p:par>
                  <p:par>
                    <p:cTn id="43" fill="hold" nodeType="clickPar">
                      <p:stCondLst>
                        <p:cond delay="indefinite"/>
                      </p:stCondLst>
                      <p:childTnLst>
                        <p:par>
                          <p:cTn id="44" fill="hold" nodeType="withGroup">
                            <p:stCondLst>
                              <p:cond delay="0"/>
                            </p:stCondLst>
                            <p:childTnLst>
                              <p:par>
                                <p:cTn id="45" presetID="9" presetClass="entr" presetSubtype="0" fill="hold" nodeType="clickEffect">
                                  <p:stCondLst>
                                    <p:cond delay="0"/>
                                  </p:stCondLst>
                                  <p:childTnLst>
                                    <p:set>
                                      <p:cBhvr>
                                        <p:cTn id="46" dur="1" fill="hold">
                                          <p:stCondLst>
                                            <p:cond delay="0"/>
                                          </p:stCondLst>
                                        </p:cTn>
                                        <p:tgtEl>
                                          <p:spTgt spid="8195">
                                            <p:txEl>
                                              <p:pRg st="8" end="8"/>
                                            </p:txEl>
                                          </p:spTgt>
                                        </p:tgtEl>
                                        <p:attrNameLst>
                                          <p:attrName>style.visibility</p:attrName>
                                        </p:attrNameLst>
                                      </p:cBhvr>
                                      <p:to>
                                        <p:strVal val="visible"/>
                                      </p:to>
                                    </p:set>
                                    <p:animEffect transition="in" filter="dissolve">
                                      <p:cBhvr>
                                        <p:cTn id="47" dur="500"/>
                                        <p:tgtEl>
                                          <p:spTgt spid="8195">
                                            <p:txEl>
                                              <p:pRg st="8" end="8"/>
                                            </p:txEl>
                                          </p:spTgt>
                                        </p:tgtEl>
                                      </p:cBhvr>
                                    </p:animEffect>
                                  </p:childTnLst>
                                  <p:subTnLst>
                                    <p:animClr clrSpc="rgb" dir="cw">
                                      <p:cBhvr override="childStyle">
                                        <p:cTn dur="1" fill="hold" display="0" masterRel="nextClick" afterEffect="1"/>
                                        <p:tgtEl>
                                          <p:spTgt spid="8195">
                                            <p:txEl>
                                              <p:pRg st="8" end="8"/>
                                            </p:txEl>
                                          </p:spTgt>
                                        </p:tgtEl>
                                        <p:attrNameLst>
                                          <p:attrName>ppt_c</p:attrName>
                                        </p:attrNameLst>
                                      </p:cBhvr>
                                      <p:to>
                                        <a:srgbClr val="0066FF"/>
                                      </p:to>
                                    </p:animClr>
                                  </p:sub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nodeType="clickEffect">
                                  <p:stCondLst>
                                    <p:cond delay="0"/>
                                  </p:stCondLst>
                                  <p:childTnLst>
                                    <p:set>
                                      <p:cBhvr>
                                        <p:cTn id="51" dur="1" fill="hold">
                                          <p:stCondLst>
                                            <p:cond delay="0"/>
                                          </p:stCondLst>
                                        </p:cTn>
                                        <p:tgtEl>
                                          <p:spTgt spid="8195">
                                            <p:txEl>
                                              <p:pRg st="9" end="9"/>
                                            </p:txEl>
                                          </p:spTgt>
                                        </p:tgtEl>
                                        <p:attrNameLst>
                                          <p:attrName>style.visibility</p:attrName>
                                        </p:attrNameLst>
                                      </p:cBhvr>
                                      <p:to>
                                        <p:strVal val="visible"/>
                                      </p:to>
                                    </p:set>
                                    <p:animEffect transition="in" filter="dissolve">
                                      <p:cBhvr>
                                        <p:cTn id="52" dur="500"/>
                                        <p:tgtEl>
                                          <p:spTgt spid="8195">
                                            <p:txEl>
                                              <p:pRg st="9" end="9"/>
                                            </p:txEl>
                                          </p:spTgt>
                                        </p:tgtEl>
                                      </p:cBhvr>
                                    </p:animEffect>
                                  </p:childTnLst>
                                  <p:subTnLst>
                                    <p:animClr clrSpc="rgb" dir="cw">
                                      <p:cBhvr override="childStyle">
                                        <p:cTn dur="1" fill="hold" display="0" masterRel="nextClick" afterEffect="1"/>
                                        <p:tgtEl>
                                          <p:spTgt spid="8195">
                                            <p:txEl>
                                              <p:pRg st="9" end="9"/>
                                            </p:txEl>
                                          </p:spTgt>
                                        </p:tgtEl>
                                        <p:attrNameLst>
                                          <p:attrName>ppt_c</p:attrName>
                                        </p:attrNameLst>
                                      </p:cBhvr>
                                      <p:to>
                                        <a:srgbClr val="0066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0" y="304619"/>
            <a:ext cx="10972800" cy="1143000"/>
          </a:xfrm>
        </p:spPr>
        <p:txBody>
          <a:bodyPr/>
          <a:lstStyle/>
          <a:p>
            <a:pPr eaLnBrk="1" hangingPunct="1"/>
            <a:r>
              <a:rPr lang="en-GB" altLang="en-US" sz="2800" b="1" dirty="0">
                <a:latin typeface="Century Schoolbook" panose="02040604050505020304" pitchFamily="18" charset="0"/>
              </a:rPr>
              <a:t>Who and What are Entrepreneurs</a:t>
            </a:r>
            <a:endParaRPr lang="en-GB" altLang="en-US" sz="2800" dirty="0">
              <a:latin typeface="Century Schoolbook" panose="02040604050505020304" pitchFamily="18" charset="0"/>
            </a:endParaRPr>
          </a:p>
        </p:txBody>
      </p:sp>
      <p:sp>
        <p:nvSpPr>
          <p:cNvPr id="9219" name="Rectangle 3"/>
          <p:cNvSpPr>
            <a:spLocks noGrp="1" noChangeArrowheads="1"/>
          </p:cNvSpPr>
          <p:nvPr>
            <p:ph type="body" idx="1"/>
          </p:nvPr>
        </p:nvSpPr>
        <p:spPr>
          <a:xfrm>
            <a:off x="329784" y="1600200"/>
            <a:ext cx="9881016" cy="4852988"/>
          </a:xfrm>
        </p:spPr>
        <p:txBody>
          <a:bodyPr/>
          <a:lstStyle/>
          <a:p>
            <a:pPr eaLnBrk="1" hangingPunct="1">
              <a:lnSpc>
                <a:spcPct val="80000"/>
              </a:lnSpc>
              <a:buFontTx/>
              <a:buBlip>
                <a:blip r:embed="rId2"/>
              </a:buBlip>
            </a:pPr>
            <a:r>
              <a:rPr lang="en-GB" altLang="en-US" sz="1800" dirty="0">
                <a:latin typeface="Garamond" panose="02020404030301010803" pitchFamily="18" charset="0"/>
              </a:rPr>
              <a:t>Traditional views of entrepreneur[s] could be characterised by specific and unique traits, e.g.:-</a:t>
            </a:r>
          </a:p>
          <a:p>
            <a:pPr lvl="1" eaLnBrk="1" hangingPunct="1">
              <a:lnSpc>
                <a:spcPct val="80000"/>
              </a:lnSpc>
            </a:pPr>
            <a:r>
              <a:rPr lang="en-GB" altLang="en-US" sz="1600" dirty="0">
                <a:solidFill>
                  <a:srgbClr val="FF0000"/>
                </a:solidFill>
                <a:latin typeface="Garamond" panose="02020404030301010803" pitchFamily="18" charset="0"/>
              </a:rPr>
              <a:t>Self-confident all-rounder </a:t>
            </a:r>
          </a:p>
          <a:p>
            <a:pPr lvl="1" eaLnBrk="1" hangingPunct="1">
              <a:lnSpc>
                <a:spcPct val="80000"/>
              </a:lnSpc>
            </a:pPr>
            <a:r>
              <a:rPr lang="en-GB" altLang="en-US" sz="1600" dirty="0">
                <a:solidFill>
                  <a:srgbClr val="FF0000"/>
                </a:solidFill>
                <a:latin typeface="Garamond" panose="02020404030301010803" pitchFamily="18" charset="0"/>
              </a:rPr>
              <a:t>Resilient </a:t>
            </a:r>
          </a:p>
          <a:p>
            <a:pPr lvl="1" eaLnBrk="1" hangingPunct="1">
              <a:lnSpc>
                <a:spcPct val="80000"/>
              </a:lnSpc>
            </a:pPr>
            <a:r>
              <a:rPr lang="en-GB" altLang="en-US" sz="1600" dirty="0">
                <a:solidFill>
                  <a:srgbClr val="FF0000"/>
                </a:solidFill>
                <a:latin typeface="Garamond" panose="02020404030301010803" pitchFamily="18" charset="0"/>
              </a:rPr>
              <a:t>Innovative </a:t>
            </a:r>
          </a:p>
          <a:p>
            <a:pPr lvl="1" eaLnBrk="1" hangingPunct="1">
              <a:lnSpc>
                <a:spcPct val="80000"/>
              </a:lnSpc>
            </a:pPr>
            <a:r>
              <a:rPr lang="en-GB" altLang="en-US" sz="1600" dirty="0">
                <a:solidFill>
                  <a:srgbClr val="FF0000"/>
                </a:solidFill>
                <a:latin typeface="Garamond" panose="02020404030301010803" pitchFamily="18" charset="0"/>
              </a:rPr>
              <a:t>Results orientated </a:t>
            </a:r>
          </a:p>
          <a:p>
            <a:pPr lvl="1" eaLnBrk="1" hangingPunct="1">
              <a:lnSpc>
                <a:spcPct val="80000"/>
              </a:lnSpc>
            </a:pPr>
            <a:r>
              <a:rPr lang="en-GB" altLang="en-US" sz="1600" dirty="0">
                <a:solidFill>
                  <a:srgbClr val="FF0000"/>
                </a:solidFill>
                <a:latin typeface="Garamond" panose="02020404030301010803" pitchFamily="18" charset="0"/>
              </a:rPr>
              <a:t>Total committed </a:t>
            </a:r>
          </a:p>
          <a:p>
            <a:pPr lvl="1" eaLnBrk="1" hangingPunct="1">
              <a:lnSpc>
                <a:spcPct val="80000"/>
              </a:lnSpc>
            </a:pPr>
            <a:r>
              <a:rPr lang="en-GB" altLang="en-US" sz="1600" dirty="0">
                <a:solidFill>
                  <a:srgbClr val="FF0000"/>
                </a:solidFill>
                <a:latin typeface="Garamond" panose="02020404030301010803" pitchFamily="18" charset="0"/>
              </a:rPr>
              <a:t>Socially skilled </a:t>
            </a:r>
          </a:p>
          <a:p>
            <a:pPr lvl="1" eaLnBrk="1" hangingPunct="1">
              <a:lnSpc>
                <a:spcPct val="80000"/>
              </a:lnSpc>
            </a:pPr>
            <a:r>
              <a:rPr lang="en-GB" altLang="en-US" sz="1600" dirty="0">
                <a:solidFill>
                  <a:srgbClr val="FF0000"/>
                </a:solidFill>
                <a:latin typeface="Garamond" panose="02020404030301010803" pitchFamily="18" charset="0"/>
              </a:rPr>
              <a:t>Skilled in managerial business </a:t>
            </a:r>
          </a:p>
          <a:p>
            <a:pPr lvl="1" algn="ctr" eaLnBrk="1" hangingPunct="1">
              <a:lnSpc>
                <a:spcPct val="80000"/>
              </a:lnSpc>
              <a:buFontTx/>
              <a:buBlip>
                <a:blip r:embed="rId2"/>
              </a:buBlip>
            </a:pPr>
            <a:r>
              <a:rPr lang="en-GB" altLang="en-US" sz="1800" dirty="0">
                <a:latin typeface="Garamond" panose="02020404030301010803" pitchFamily="18" charset="0"/>
              </a:rPr>
              <a:t>Compared leadership traits:-</a:t>
            </a:r>
            <a:r>
              <a:rPr lang="en-GB" altLang="en-US" sz="1600" dirty="0">
                <a:latin typeface="Garamond" panose="02020404030301010803" pitchFamily="18" charset="0"/>
              </a:rPr>
              <a:t> </a:t>
            </a:r>
          </a:p>
          <a:p>
            <a:pPr lvl="2" eaLnBrk="1" hangingPunct="1">
              <a:lnSpc>
                <a:spcPct val="80000"/>
              </a:lnSpc>
            </a:pPr>
            <a:r>
              <a:rPr lang="en-GB" altLang="en-US" sz="1600" dirty="0">
                <a:solidFill>
                  <a:srgbClr val="FF0000"/>
                </a:solidFill>
                <a:latin typeface="Garamond" panose="02020404030301010803" pitchFamily="18" charset="0"/>
              </a:rPr>
              <a:t>Intelligence - the ability to see things and make connections between those things.</a:t>
            </a:r>
          </a:p>
          <a:p>
            <a:pPr lvl="2" eaLnBrk="1" hangingPunct="1">
              <a:lnSpc>
                <a:spcPct val="80000"/>
              </a:lnSpc>
            </a:pPr>
            <a:r>
              <a:rPr lang="en-GB" altLang="en-US" sz="1600" dirty="0">
                <a:solidFill>
                  <a:srgbClr val="FF0000"/>
                </a:solidFill>
                <a:latin typeface="Garamond" panose="02020404030301010803" pitchFamily="18" charset="0"/>
              </a:rPr>
              <a:t>Initiative - to act out of instinct more than habit and do things in ways and in situations in which you have never done them before.</a:t>
            </a:r>
          </a:p>
          <a:p>
            <a:pPr lvl="2" eaLnBrk="1" hangingPunct="1">
              <a:lnSpc>
                <a:spcPct val="80000"/>
              </a:lnSpc>
            </a:pPr>
            <a:r>
              <a:rPr lang="en-GB" altLang="en-US" sz="1600" dirty="0">
                <a:solidFill>
                  <a:srgbClr val="FF0000"/>
                </a:solidFill>
                <a:latin typeface="Garamond" panose="02020404030301010803" pitchFamily="18" charset="0"/>
              </a:rPr>
              <a:t>Self-assurance - the confidence and belief in yourself and your ideas.</a:t>
            </a:r>
          </a:p>
          <a:p>
            <a:pPr lvl="2" eaLnBrk="1" hangingPunct="1">
              <a:lnSpc>
                <a:spcPct val="80000"/>
              </a:lnSpc>
            </a:pPr>
            <a:r>
              <a:rPr lang="en-GB" altLang="en-US" sz="1600" dirty="0">
                <a:solidFill>
                  <a:srgbClr val="FF0000"/>
                </a:solidFill>
                <a:latin typeface="Garamond" panose="02020404030301010803" pitchFamily="18" charset="0"/>
              </a:rPr>
              <a:t>The 'helicopter' factor - the ability to 'hover' above the situation and see clearly, and without distraction from what is going on around you. </a:t>
            </a:r>
          </a:p>
          <a:p>
            <a:pPr lvl="2" eaLnBrk="1" hangingPunct="1">
              <a:lnSpc>
                <a:spcPct val="80000"/>
              </a:lnSpc>
              <a:buFontTx/>
              <a:buNone/>
            </a:pPr>
            <a:endParaRPr lang="en-GB" altLang="en-US" sz="1600" dirty="0">
              <a:latin typeface="Garamond" panose="02020404030301010803" pitchFamily="18" charset="0"/>
            </a:endParaRPr>
          </a:p>
          <a:p>
            <a:pPr lvl="1" algn="ctr" eaLnBrk="1" hangingPunct="1">
              <a:lnSpc>
                <a:spcPct val="80000"/>
              </a:lnSpc>
              <a:buFontTx/>
              <a:buNone/>
            </a:pPr>
            <a:r>
              <a:rPr lang="en-GB" altLang="en-US" sz="1400" b="1" dirty="0">
                <a:latin typeface="Garamond" panose="02020404030301010803" pitchFamily="18" charset="0"/>
              </a:rPr>
              <a:t>…Additional traits from other studies include:</a:t>
            </a:r>
            <a:r>
              <a:rPr lang="en-GB" altLang="en-US" sz="1400" dirty="0">
                <a:latin typeface="Garamond" panose="02020404030301010803" pitchFamily="18" charset="0"/>
              </a:rPr>
              <a:t> </a:t>
            </a:r>
          </a:p>
          <a:p>
            <a:pPr lvl="1" algn="ctr" eaLnBrk="1" hangingPunct="1">
              <a:lnSpc>
                <a:spcPct val="80000"/>
              </a:lnSpc>
              <a:buFontTx/>
              <a:buNone/>
            </a:pPr>
            <a:r>
              <a:rPr lang="en-GB" altLang="en-US" sz="1400" dirty="0">
                <a:solidFill>
                  <a:srgbClr val="FF0000"/>
                </a:solidFill>
                <a:latin typeface="Garamond" panose="02020404030301010803" pitchFamily="18" charset="0"/>
              </a:rPr>
              <a:t>Enthusiasm, Sociability, Integrity, Courage, Imagination, Decisiveness, Determination Energy, and Faith</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35614" y="626915"/>
            <a:ext cx="2583842" cy="2071316"/>
          </a:xfrm>
          <a:prstGeom prst="rect">
            <a:avLst/>
          </a:prstGeom>
        </p:spPr>
      </p:pic>
    </p:spTree>
    <p:extLst>
      <p:ext uri="{BB962C8B-B14F-4D97-AF65-F5344CB8AC3E}">
        <p14:creationId xmlns:p14="http://schemas.microsoft.com/office/powerpoint/2010/main" val="309845824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dissolve">
                                      <p:cBhvr>
                                        <p:cTn id="7" dur="1000"/>
                                        <p:tgtEl>
                                          <p:spTgt spid="9219">
                                            <p:txEl>
                                              <p:pRg st="0" end="0"/>
                                            </p:txEl>
                                          </p:spTgt>
                                        </p:tgtEl>
                                      </p:cBhvr>
                                    </p:animEffect>
                                  </p:childTnLst>
                                  <p:subTnLst>
                                    <p:animClr clrSpc="rgb" dir="cw">
                                      <p:cBhvr override="childStyle">
                                        <p:cTn dur="1" fill="hold" display="0" masterRel="nextClick" afterEffect="1"/>
                                        <p:tgtEl>
                                          <p:spTgt spid="9219">
                                            <p:txEl>
                                              <p:pRg st="0" end="0"/>
                                            </p:txEl>
                                          </p:spTgt>
                                        </p:tgtEl>
                                        <p:attrNameLst>
                                          <p:attrName>ppt_c</p:attrName>
                                        </p:attrNameLst>
                                      </p:cBhvr>
                                      <p:to>
                                        <a:srgbClr val="0066FF"/>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dissolve">
                                      <p:cBhvr>
                                        <p:cTn id="12" dur="1000"/>
                                        <p:tgtEl>
                                          <p:spTgt spid="9219">
                                            <p:txEl>
                                              <p:pRg st="1" end="1"/>
                                            </p:txEl>
                                          </p:spTgt>
                                        </p:tgtEl>
                                      </p:cBhvr>
                                    </p:animEffect>
                                  </p:childTnLst>
                                  <p:subTnLst>
                                    <p:animClr clrSpc="rgb" dir="cw">
                                      <p:cBhvr override="childStyle">
                                        <p:cTn dur="1" fill="hold" display="0" masterRel="nextClick" afterEffect="1"/>
                                        <p:tgtEl>
                                          <p:spTgt spid="9219">
                                            <p:txEl>
                                              <p:pRg st="1" end="1"/>
                                            </p:txEl>
                                          </p:spTgt>
                                        </p:tgtEl>
                                        <p:attrNameLst>
                                          <p:attrName>ppt_c</p:attrName>
                                        </p:attrNameLst>
                                      </p:cBhvr>
                                      <p:to>
                                        <a:srgbClr val="0066FF"/>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dissolve">
                                      <p:cBhvr>
                                        <p:cTn id="17" dur="1000"/>
                                        <p:tgtEl>
                                          <p:spTgt spid="9219">
                                            <p:txEl>
                                              <p:pRg st="2" end="2"/>
                                            </p:txEl>
                                          </p:spTgt>
                                        </p:tgtEl>
                                      </p:cBhvr>
                                    </p:animEffect>
                                  </p:childTnLst>
                                  <p:subTnLst>
                                    <p:animClr clrSpc="rgb" dir="cw">
                                      <p:cBhvr override="childStyle">
                                        <p:cTn dur="1" fill="hold" display="0" masterRel="nextClick" afterEffect="1"/>
                                        <p:tgtEl>
                                          <p:spTgt spid="9219">
                                            <p:txEl>
                                              <p:pRg st="2" end="2"/>
                                            </p:txEl>
                                          </p:spTgt>
                                        </p:tgtEl>
                                        <p:attrNameLst>
                                          <p:attrName>ppt_c</p:attrName>
                                        </p:attrNameLst>
                                      </p:cBhvr>
                                      <p:to>
                                        <a:srgbClr val="0066FF"/>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9219">
                                            <p:txEl>
                                              <p:pRg st="3" end="3"/>
                                            </p:txEl>
                                          </p:spTgt>
                                        </p:tgtEl>
                                        <p:attrNameLst>
                                          <p:attrName>style.visibility</p:attrName>
                                        </p:attrNameLst>
                                      </p:cBhvr>
                                      <p:to>
                                        <p:strVal val="visible"/>
                                      </p:to>
                                    </p:set>
                                    <p:animEffect transition="in" filter="dissolve">
                                      <p:cBhvr>
                                        <p:cTn id="22" dur="1000"/>
                                        <p:tgtEl>
                                          <p:spTgt spid="9219">
                                            <p:txEl>
                                              <p:pRg st="3" end="3"/>
                                            </p:txEl>
                                          </p:spTgt>
                                        </p:tgtEl>
                                      </p:cBhvr>
                                    </p:animEffect>
                                  </p:childTnLst>
                                  <p:subTnLst>
                                    <p:animClr clrSpc="rgb" dir="cw">
                                      <p:cBhvr override="childStyle">
                                        <p:cTn dur="1" fill="hold" display="0" masterRel="nextClick" afterEffect="1"/>
                                        <p:tgtEl>
                                          <p:spTgt spid="9219">
                                            <p:txEl>
                                              <p:pRg st="3" end="3"/>
                                            </p:txEl>
                                          </p:spTgt>
                                        </p:tgtEl>
                                        <p:attrNameLst>
                                          <p:attrName>ppt_c</p:attrName>
                                        </p:attrNameLst>
                                      </p:cBhvr>
                                      <p:to>
                                        <a:srgbClr val="0066FF"/>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9219">
                                            <p:txEl>
                                              <p:pRg st="4" end="4"/>
                                            </p:txEl>
                                          </p:spTgt>
                                        </p:tgtEl>
                                        <p:attrNameLst>
                                          <p:attrName>style.visibility</p:attrName>
                                        </p:attrNameLst>
                                      </p:cBhvr>
                                      <p:to>
                                        <p:strVal val="visible"/>
                                      </p:to>
                                    </p:set>
                                    <p:animEffect transition="in" filter="dissolve">
                                      <p:cBhvr>
                                        <p:cTn id="27" dur="1000"/>
                                        <p:tgtEl>
                                          <p:spTgt spid="9219">
                                            <p:txEl>
                                              <p:pRg st="4" end="4"/>
                                            </p:txEl>
                                          </p:spTgt>
                                        </p:tgtEl>
                                      </p:cBhvr>
                                    </p:animEffect>
                                  </p:childTnLst>
                                  <p:subTnLst>
                                    <p:animClr clrSpc="rgb" dir="cw">
                                      <p:cBhvr override="childStyle">
                                        <p:cTn dur="1" fill="hold" display="0" masterRel="nextClick" afterEffect="1"/>
                                        <p:tgtEl>
                                          <p:spTgt spid="9219">
                                            <p:txEl>
                                              <p:pRg st="4" end="4"/>
                                            </p:txEl>
                                          </p:spTgt>
                                        </p:tgtEl>
                                        <p:attrNameLst>
                                          <p:attrName>ppt_c</p:attrName>
                                        </p:attrNameLst>
                                      </p:cBhvr>
                                      <p:to>
                                        <a:srgbClr val="0066FF"/>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9219">
                                            <p:txEl>
                                              <p:pRg st="5" end="5"/>
                                            </p:txEl>
                                          </p:spTgt>
                                        </p:tgtEl>
                                        <p:attrNameLst>
                                          <p:attrName>style.visibility</p:attrName>
                                        </p:attrNameLst>
                                      </p:cBhvr>
                                      <p:to>
                                        <p:strVal val="visible"/>
                                      </p:to>
                                    </p:set>
                                    <p:animEffect transition="in" filter="dissolve">
                                      <p:cBhvr>
                                        <p:cTn id="32" dur="1000"/>
                                        <p:tgtEl>
                                          <p:spTgt spid="9219">
                                            <p:txEl>
                                              <p:pRg st="5" end="5"/>
                                            </p:txEl>
                                          </p:spTgt>
                                        </p:tgtEl>
                                      </p:cBhvr>
                                    </p:animEffect>
                                  </p:childTnLst>
                                  <p:subTnLst>
                                    <p:animClr clrSpc="rgb" dir="cw">
                                      <p:cBhvr override="childStyle">
                                        <p:cTn dur="1" fill="hold" display="0" masterRel="nextClick" afterEffect="1"/>
                                        <p:tgtEl>
                                          <p:spTgt spid="9219">
                                            <p:txEl>
                                              <p:pRg st="5" end="5"/>
                                            </p:txEl>
                                          </p:spTgt>
                                        </p:tgtEl>
                                        <p:attrNameLst>
                                          <p:attrName>ppt_c</p:attrName>
                                        </p:attrNameLst>
                                      </p:cBhvr>
                                      <p:to>
                                        <a:srgbClr val="0066FF"/>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nodeType="clickEffect">
                                  <p:stCondLst>
                                    <p:cond delay="0"/>
                                  </p:stCondLst>
                                  <p:childTnLst>
                                    <p:set>
                                      <p:cBhvr>
                                        <p:cTn id="36" dur="1" fill="hold">
                                          <p:stCondLst>
                                            <p:cond delay="0"/>
                                          </p:stCondLst>
                                        </p:cTn>
                                        <p:tgtEl>
                                          <p:spTgt spid="9219">
                                            <p:txEl>
                                              <p:pRg st="6" end="6"/>
                                            </p:txEl>
                                          </p:spTgt>
                                        </p:tgtEl>
                                        <p:attrNameLst>
                                          <p:attrName>style.visibility</p:attrName>
                                        </p:attrNameLst>
                                      </p:cBhvr>
                                      <p:to>
                                        <p:strVal val="visible"/>
                                      </p:to>
                                    </p:set>
                                    <p:animEffect transition="in" filter="dissolve">
                                      <p:cBhvr>
                                        <p:cTn id="37" dur="1000"/>
                                        <p:tgtEl>
                                          <p:spTgt spid="9219">
                                            <p:txEl>
                                              <p:pRg st="6" end="6"/>
                                            </p:txEl>
                                          </p:spTgt>
                                        </p:tgtEl>
                                      </p:cBhvr>
                                    </p:animEffect>
                                  </p:childTnLst>
                                  <p:subTnLst>
                                    <p:animClr clrSpc="rgb" dir="cw">
                                      <p:cBhvr override="childStyle">
                                        <p:cTn dur="1" fill="hold" display="0" masterRel="nextClick" afterEffect="1"/>
                                        <p:tgtEl>
                                          <p:spTgt spid="9219">
                                            <p:txEl>
                                              <p:pRg st="6" end="6"/>
                                            </p:txEl>
                                          </p:spTgt>
                                        </p:tgtEl>
                                        <p:attrNameLst>
                                          <p:attrName>ppt_c</p:attrName>
                                        </p:attrNameLst>
                                      </p:cBhvr>
                                      <p:to>
                                        <a:srgbClr val="0066FF"/>
                                      </p:to>
                                    </p:animClr>
                                  </p:sub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nodeType="clickEffect">
                                  <p:stCondLst>
                                    <p:cond delay="0"/>
                                  </p:stCondLst>
                                  <p:childTnLst>
                                    <p:set>
                                      <p:cBhvr>
                                        <p:cTn id="41" dur="1" fill="hold">
                                          <p:stCondLst>
                                            <p:cond delay="0"/>
                                          </p:stCondLst>
                                        </p:cTn>
                                        <p:tgtEl>
                                          <p:spTgt spid="9219">
                                            <p:txEl>
                                              <p:pRg st="7" end="7"/>
                                            </p:txEl>
                                          </p:spTgt>
                                        </p:tgtEl>
                                        <p:attrNameLst>
                                          <p:attrName>style.visibility</p:attrName>
                                        </p:attrNameLst>
                                      </p:cBhvr>
                                      <p:to>
                                        <p:strVal val="visible"/>
                                      </p:to>
                                    </p:set>
                                    <p:animEffect transition="in" filter="dissolve">
                                      <p:cBhvr>
                                        <p:cTn id="42" dur="1000"/>
                                        <p:tgtEl>
                                          <p:spTgt spid="9219">
                                            <p:txEl>
                                              <p:pRg st="7" end="7"/>
                                            </p:txEl>
                                          </p:spTgt>
                                        </p:tgtEl>
                                      </p:cBhvr>
                                    </p:animEffect>
                                  </p:childTnLst>
                                  <p:subTnLst>
                                    <p:animClr clrSpc="rgb" dir="cw">
                                      <p:cBhvr override="childStyle">
                                        <p:cTn dur="1" fill="hold" display="0" masterRel="nextClick" afterEffect="1"/>
                                        <p:tgtEl>
                                          <p:spTgt spid="9219">
                                            <p:txEl>
                                              <p:pRg st="7" end="7"/>
                                            </p:txEl>
                                          </p:spTgt>
                                        </p:tgtEl>
                                        <p:attrNameLst>
                                          <p:attrName>ppt_c</p:attrName>
                                        </p:attrNameLst>
                                      </p:cBhvr>
                                      <p:to>
                                        <a:srgbClr val="0066FF"/>
                                      </p:to>
                                    </p:animClr>
                                  </p:subTnLst>
                                </p:cTn>
                              </p:par>
                            </p:childTnLst>
                          </p:cTn>
                        </p:par>
                      </p:childTnLst>
                    </p:cTn>
                  </p:par>
                  <p:par>
                    <p:cTn id="43" fill="hold" nodeType="clickPar">
                      <p:stCondLst>
                        <p:cond delay="indefinite"/>
                      </p:stCondLst>
                      <p:childTnLst>
                        <p:par>
                          <p:cTn id="44" fill="hold" nodeType="withGroup">
                            <p:stCondLst>
                              <p:cond delay="0"/>
                            </p:stCondLst>
                            <p:childTnLst>
                              <p:par>
                                <p:cTn id="45" presetID="9" presetClass="entr" presetSubtype="0" fill="hold" nodeType="clickEffect">
                                  <p:stCondLst>
                                    <p:cond delay="0"/>
                                  </p:stCondLst>
                                  <p:childTnLst>
                                    <p:set>
                                      <p:cBhvr>
                                        <p:cTn id="46" dur="1" fill="hold">
                                          <p:stCondLst>
                                            <p:cond delay="0"/>
                                          </p:stCondLst>
                                        </p:cTn>
                                        <p:tgtEl>
                                          <p:spTgt spid="9219">
                                            <p:txEl>
                                              <p:pRg st="8" end="8"/>
                                            </p:txEl>
                                          </p:spTgt>
                                        </p:tgtEl>
                                        <p:attrNameLst>
                                          <p:attrName>style.visibility</p:attrName>
                                        </p:attrNameLst>
                                      </p:cBhvr>
                                      <p:to>
                                        <p:strVal val="visible"/>
                                      </p:to>
                                    </p:set>
                                    <p:animEffect transition="in" filter="dissolve">
                                      <p:cBhvr>
                                        <p:cTn id="47" dur="1000"/>
                                        <p:tgtEl>
                                          <p:spTgt spid="9219">
                                            <p:txEl>
                                              <p:pRg st="8" end="8"/>
                                            </p:txEl>
                                          </p:spTgt>
                                        </p:tgtEl>
                                      </p:cBhvr>
                                    </p:animEffect>
                                  </p:childTnLst>
                                  <p:subTnLst>
                                    <p:animClr clrSpc="rgb" dir="cw">
                                      <p:cBhvr override="childStyle">
                                        <p:cTn dur="1" fill="hold" display="0" masterRel="nextClick" afterEffect="1"/>
                                        <p:tgtEl>
                                          <p:spTgt spid="9219">
                                            <p:txEl>
                                              <p:pRg st="8" end="8"/>
                                            </p:txEl>
                                          </p:spTgt>
                                        </p:tgtEl>
                                        <p:attrNameLst>
                                          <p:attrName>ppt_c</p:attrName>
                                        </p:attrNameLst>
                                      </p:cBhvr>
                                      <p:to>
                                        <a:srgbClr val="0066FF"/>
                                      </p:to>
                                    </p:animClr>
                                  </p:sub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nodeType="clickEffect">
                                  <p:stCondLst>
                                    <p:cond delay="0"/>
                                  </p:stCondLst>
                                  <p:childTnLst>
                                    <p:set>
                                      <p:cBhvr>
                                        <p:cTn id="51" dur="1" fill="hold">
                                          <p:stCondLst>
                                            <p:cond delay="0"/>
                                          </p:stCondLst>
                                        </p:cTn>
                                        <p:tgtEl>
                                          <p:spTgt spid="9219">
                                            <p:txEl>
                                              <p:pRg st="9" end="9"/>
                                            </p:txEl>
                                          </p:spTgt>
                                        </p:tgtEl>
                                        <p:attrNameLst>
                                          <p:attrName>style.visibility</p:attrName>
                                        </p:attrNameLst>
                                      </p:cBhvr>
                                      <p:to>
                                        <p:strVal val="visible"/>
                                      </p:to>
                                    </p:set>
                                    <p:animEffect transition="in" filter="dissolve">
                                      <p:cBhvr>
                                        <p:cTn id="52" dur="1000"/>
                                        <p:tgtEl>
                                          <p:spTgt spid="9219">
                                            <p:txEl>
                                              <p:pRg st="9" end="9"/>
                                            </p:txEl>
                                          </p:spTgt>
                                        </p:tgtEl>
                                      </p:cBhvr>
                                    </p:animEffect>
                                  </p:childTnLst>
                                  <p:subTnLst>
                                    <p:animClr clrSpc="rgb" dir="cw">
                                      <p:cBhvr override="childStyle">
                                        <p:cTn dur="1" fill="hold" display="0" masterRel="nextClick" afterEffect="1"/>
                                        <p:tgtEl>
                                          <p:spTgt spid="9219">
                                            <p:txEl>
                                              <p:pRg st="9" end="9"/>
                                            </p:txEl>
                                          </p:spTgt>
                                        </p:tgtEl>
                                        <p:attrNameLst>
                                          <p:attrName>ppt_c</p:attrName>
                                        </p:attrNameLst>
                                      </p:cBhvr>
                                      <p:to>
                                        <a:srgbClr val="0066FF"/>
                                      </p:to>
                                    </p:animClr>
                                  </p:subTnLst>
                                </p:cTn>
                              </p:par>
                            </p:childTnLst>
                          </p:cTn>
                        </p:par>
                      </p:childTnLst>
                    </p:cTn>
                  </p:par>
                  <p:par>
                    <p:cTn id="53" fill="hold" nodeType="clickPar">
                      <p:stCondLst>
                        <p:cond delay="indefinite"/>
                      </p:stCondLst>
                      <p:childTnLst>
                        <p:par>
                          <p:cTn id="54" fill="hold" nodeType="withGroup">
                            <p:stCondLst>
                              <p:cond delay="0"/>
                            </p:stCondLst>
                            <p:childTnLst>
                              <p:par>
                                <p:cTn id="55" presetID="9" presetClass="entr" presetSubtype="0" fill="hold" nodeType="clickEffect">
                                  <p:stCondLst>
                                    <p:cond delay="0"/>
                                  </p:stCondLst>
                                  <p:childTnLst>
                                    <p:set>
                                      <p:cBhvr>
                                        <p:cTn id="56" dur="1" fill="hold">
                                          <p:stCondLst>
                                            <p:cond delay="0"/>
                                          </p:stCondLst>
                                        </p:cTn>
                                        <p:tgtEl>
                                          <p:spTgt spid="9219">
                                            <p:txEl>
                                              <p:pRg st="10" end="10"/>
                                            </p:txEl>
                                          </p:spTgt>
                                        </p:tgtEl>
                                        <p:attrNameLst>
                                          <p:attrName>style.visibility</p:attrName>
                                        </p:attrNameLst>
                                      </p:cBhvr>
                                      <p:to>
                                        <p:strVal val="visible"/>
                                      </p:to>
                                    </p:set>
                                    <p:animEffect transition="in" filter="dissolve">
                                      <p:cBhvr>
                                        <p:cTn id="57" dur="1000"/>
                                        <p:tgtEl>
                                          <p:spTgt spid="9219">
                                            <p:txEl>
                                              <p:pRg st="10" end="10"/>
                                            </p:txEl>
                                          </p:spTgt>
                                        </p:tgtEl>
                                      </p:cBhvr>
                                    </p:animEffect>
                                  </p:childTnLst>
                                  <p:subTnLst>
                                    <p:animClr clrSpc="rgb" dir="cw">
                                      <p:cBhvr override="childStyle">
                                        <p:cTn dur="1" fill="hold" display="0" masterRel="nextClick" afterEffect="1"/>
                                        <p:tgtEl>
                                          <p:spTgt spid="9219">
                                            <p:txEl>
                                              <p:pRg st="10" end="10"/>
                                            </p:txEl>
                                          </p:spTgt>
                                        </p:tgtEl>
                                        <p:attrNameLst>
                                          <p:attrName>ppt_c</p:attrName>
                                        </p:attrNameLst>
                                      </p:cBhvr>
                                      <p:to>
                                        <a:srgbClr val="0066FF"/>
                                      </p:to>
                                    </p:animClr>
                                  </p:subTnLst>
                                </p:cTn>
                              </p:par>
                            </p:childTnLst>
                          </p:cTn>
                        </p:par>
                      </p:childTnLst>
                    </p:cTn>
                  </p:par>
                  <p:par>
                    <p:cTn id="58" fill="hold" nodeType="clickPar">
                      <p:stCondLst>
                        <p:cond delay="indefinite"/>
                      </p:stCondLst>
                      <p:childTnLst>
                        <p:par>
                          <p:cTn id="59" fill="hold" nodeType="withGroup">
                            <p:stCondLst>
                              <p:cond delay="0"/>
                            </p:stCondLst>
                            <p:childTnLst>
                              <p:par>
                                <p:cTn id="60" presetID="9" presetClass="entr" presetSubtype="0" fill="hold" nodeType="clickEffect">
                                  <p:stCondLst>
                                    <p:cond delay="0"/>
                                  </p:stCondLst>
                                  <p:childTnLst>
                                    <p:set>
                                      <p:cBhvr>
                                        <p:cTn id="61" dur="1" fill="hold">
                                          <p:stCondLst>
                                            <p:cond delay="0"/>
                                          </p:stCondLst>
                                        </p:cTn>
                                        <p:tgtEl>
                                          <p:spTgt spid="9219">
                                            <p:txEl>
                                              <p:pRg st="11" end="11"/>
                                            </p:txEl>
                                          </p:spTgt>
                                        </p:tgtEl>
                                        <p:attrNameLst>
                                          <p:attrName>style.visibility</p:attrName>
                                        </p:attrNameLst>
                                      </p:cBhvr>
                                      <p:to>
                                        <p:strVal val="visible"/>
                                      </p:to>
                                    </p:set>
                                    <p:animEffect transition="in" filter="dissolve">
                                      <p:cBhvr>
                                        <p:cTn id="62" dur="1000"/>
                                        <p:tgtEl>
                                          <p:spTgt spid="9219">
                                            <p:txEl>
                                              <p:pRg st="11" end="11"/>
                                            </p:txEl>
                                          </p:spTgt>
                                        </p:tgtEl>
                                      </p:cBhvr>
                                    </p:animEffect>
                                  </p:childTnLst>
                                  <p:subTnLst>
                                    <p:animClr clrSpc="rgb" dir="cw">
                                      <p:cBhvr override="childStyle">
                                        <p:cTn dur="1" fill="hold" display="0" masterRel="nextClick" afterEffect="1"/>
                                        <p:tgtEl>
                                          <p:spTgt spid="9219">
                                            <p:txEl>
                                              <p:pRg st="11" end="11"/>
                                            </p:txEl>
                                          </p:spTgt>
                                        </p:tgtEl>
                                        <p:attrNameLst>
                                          <p:attrName>ppt_c</p:attrName>
                                        </p:attrNameLst>
                                      </p:cBhvr>
                                      <p:to>
                                        <a:srgbClr val="0066FF"/>
                                      </p:to>
                                    </p:animClr>
                                  </p:subTnLst>
                                </p:cTn>
                              </p:par>
                            </p:childTnLst>
                          </p:cTn>
                        </p:par>
                      </p:childTnLst>
                    </p:cTn>
                  </p:par>
                  <p:par>
                    <p:cTn id="63" fill="hold" nodeType="clickPar">
                      <p:stCondLst>
                        <p:cond delay="indefinite"/>
                      </p:stCondLst>
                      <p:childTnLst>
                        <p:par>
                          <p:cTn id="64" fill="hold" nodeType="withGroup">
                            <p:stCondLst>
                              <p:cond delay="0"/>
                            </p:stCondLst>
                            <p:childTnLst>
                              <p:par>
                                <p:cTn id="65" presetID="9" presetClass="entr" presetSubtype="0" fill="hold" nodeType="clickEffect">
                                  <p:stCondLst>
                                    <p:cond delay="0"/>
                                  </p:stCondLst>
                                  <p:childTnLst>
                                    <p:set>
                                      <p:cBhvr>
                                        <p:cTn id="66" dur="1" fill="hold">
                                          <p:stCondLst>
                                            <p:cond delay="0"/>
                                          </p:stCondLst>
                                        </p:cTn>
                                        <p:tgtEl>
                                          <p:spTgt spid="9219">
                                            <p:txEl>
                                              <p:pRg st="12" end="12"/>
                                            </p:txEl>
                                          </p:spTgt>
                                        </p:tgtEl>
                                        <p:attrNameLst>
                                          <p:attrName>style.visibility</p:attrName>
                                        </p:attrNameLst>
                                      </p:cBhvr>
                                      <p:to>
                                        <p:strVal val="visible"/>
                                      </p:to>
                                    </p:set>
                                    <p:animEffect transition="in" filter="dissolve">
                                      <p:cBhvr>
                                        <p:cTn id="67" dur="1000"/>
                                        <p:tgtEl>
                                          <p:spTgt spid="9219">
                                            <p:txEl>
                                              <p:pRg st="12" end="12"/>
                                            </p:txEl>
                                          </p:spTgt>
                                        </p:tgtEl>
                                      </p:cBhvr>
                                    </p:animEffect>
                                  </p:childTnLst>
                                  <p:subTnLst>
                                    <p:animClr clrSpc="rgb" dir="cw">
                                      <p:cBhvr override="childStyle">
                                        <p:cTn dur="1" fill="hold" display="0" masterRel="nextClick" afterEffect="1"/>
                                        <p:tgtEl>
                                          <p:spTgt spid="9219">
                                            <p:txEl>
                                              <p:pRg st="12" end="12"/>
                                            </p:txEl>
                                          </p:spTgt>
                                        </p:tgtEl>
                                        <p:attrNameLst>
                                          <p:attrName>ppt_c</p:attrName>
                                        </p:attrNameLst>
                                      </p:cBhvr>
                                      <p:to>
                                        <a:srgbClr val="0066FF"/>
                                      </p:to>
                                    </p:animClr>
                                  </p:subTnLst>
                                </p:cTn>
                              </p:par>
                            </p:childTnLst>
                          </p:cTn>
                        </p:par>
                      </p:childTnLst>
                    </p:cTn>
                  </p:par>
                  <p:par>
                    <p:cTn id="68" fill="hold" nodeType="clickPar">
                      <p:stCondLst>
                        <p:cond delay="indefinite"/>
                      </p:stCondLst>
                      <p:childTnLst>
                        <p:par>
                          <p:cTn id="69" fill="hold" nodeType="withGroup">
                            <p:stCondLst>
                              <p:cond delay="0"/>
                            </p:stCondLst>
                            <p:childTnLst>
                              <p:par>
                                <p:cTn id="70" presetID="9" presetClass="entr" presetSubtype="0" fill="hold" nodeType="clickEffect">
                                  <p:stCondLst>
                                    <p:cond delay="0"/>
                                  </p:stCondLst>
                                  <p:childTnLst>
                                    <p:set>
                                      <p:cBhvr>
                                        <p:cTn id="71" dur="1" fill="hold">
                                          <p:stCondLst>
                                            <p:cond delay="0"/>
                                          </p:stCondLst>
                                        </p:cTn>
                                        <p:tgtEl>
                                          <p:spTgt spid="9219">
                                            <p:txEl>
                                              <p:pRg st="14" end="14"/>
                                            </p:txEl>
                                          </p:spTgt>
                                        </p:tgtEl>
                                        <p:attrNameLst>
                                          <p:attrName>style.visibility</p:attrName>
                                        </p:attrNameLst>
                                      </p:cBhvr>
                                      <p:to>
                                        <p:strVal val="visible"/>
                                      </p:to>
                                    </p:set>
                                    <p:animEffect transition="in" filter="dissolve">
                                      <p:cBhvr>
                                        <p:cTn id="72" dur="1000"/>
                                        <p:tgtEl>
                                          <p:spTgt spid="9219">
                                            <p:txEl>
                                              <p:pRg st="14" end="14"/>
                                            </p:txEl>
                                          </p:spTgt>
                                        </p:tgtEl>
                                      </p:cBhvr>
                                    </p:animEffect>
                                  </p:childTnLst>
                                  <p:subTnLst>
                                    <p:animClr clrSpc="rgb" dir="cw">
                                      <p:cBhvr override="childStyle">
                                        <p:cTn dur="1" fill="hold" display="0" masterRel="nextClick" afterEffect="1"/>
                                        <p:tgtEl>
                                          <p:spTgt spid="9219">
                                            <p:txEl>
                                              <p:pRg st="14" end="14"/>
                                            </p:txEl>
                                          </p:spTgt>
                                        </p:tgtEl>
                                        <p:attrNameLst>
                                          <p:attrName>ppt_c</p:attrName>
                                        </p:attrNameLst>
                                      </p:cBhvr>
                                      <p:to>
                                        <a:srgbClr val="0066FF"/>
                                      </p:to>
                                    </p:animClr>
                                  </p:subTnLst>
                                </p:cTn>
                              </p:par>
                            </p:childTnLst>
                          </p:cTn>
                        </p:par>
                      </p:childTnLst>
                    </p:cTn>
                  </p:par>
                  <p:par>
                    <p:cTn id="73" fill="hold" nodeType="clickPar">
                      <p:stCondLst>
                        <p:cond delay="indefinite"/>
                      </p:stCondLst>
                      <p:childTnLst>
                        <p:par>
                          <p:cTn id="74" fill="hold" nodeType="withGroup">
                            <p:stCondLst>
                              <p:cond delay="0"/>
                            </p:stCondLst>
                            <p:childTnLst>
                              <p:par>
                                <p:cTn id="75" presetID="9" presetClass="entr" presetSubtype="0" fill="hold" nodeType="clickEffect">
                                  <p:stCondLst>
                                    <p:cond delay="0"/>
                                  </p:stCondLst>
                                  <p:childTnLst>
                                    <p:set>
                                      <p:cBhvr>
                                        <p:cTn id="76" dur="1" fill="hold">
                                          <p:stCondLst>
                                            <p:cond delay="0"/>
                                          </p:stCondLst>
                                        </p:cTn>
                                        <p:tgtEl>
                                          <p:spTgt spid="9219">
                                            <p:txEl>
                                              <p:pRg st="15" end="15"/>
                                            </p:txEl>
                                          </p:spTgt>
                                        </p:tgtEl>
                                        <p:attrNameLst>
                                          <p:attrName>style.visibility</p:attrName>
                                        </p:attrNameLst>
                                      </p:cBhvr>
                                      <p:to>
                                        <p:strVal val="visible"/>
                                      </p:to>
                                    </p:set>
                                    <p:animEffect transition="in" filter="dissolve">
                                      <p:cBhvr>
                                        <p:cTn id="77" dur="500"/>
                                        <p:tgtEl>
                                          <p:spTgt spid="9219">
                                            <p:txEl>
                                              <p:pRg st="15" end="15"/>
                                            </p:txEl>
                                          </p:spTgt>
                                        </p:tgtEl>
                                      </p:cBhvr>
                                    </p:animEffect>
                                  </p:childTnLst>
                                  <p:subTnLst>
                                    <p:animClr clrSpc="rgb" dir="cw">
                                      <p:cBhvr override="childStyle">
                                        <p:cTn dur="1" fill="hold" display="0" masterRel="nextClick" afterEffect="1"/>
                                        <p:tgtEl>
                                          <p:spTgt spid="9219">
                                            <p:txEl>
                                              <p:pRg st="15" end="15"/>
                                            </p:txEl>
                                          </p:spTgt>
                                        </p:tgtEl>
                                        <p:attrNameLst>
                                          <p:attrName>ppt_c</p:attrName>
                                        </p:attrNameLst>
                                      </p:cBhvr>
                                      <p:to>
                                        <a:srgbClr val="0066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4"/>
          <p:cNvSpPr>
            <a:spLocks noGrp="1" noChangeArrowheads="1"/>
          </p:cNvSpPr>
          <p:nvPr>
            <p:ph type="title"/>
          </p:nvPr>
        </p:nvSpPr>
        <p:spPr/>
        <p:txBody>
          <a:bodyPr/>
          <a:lstStyle/>
          <a:p>
            <a:pPr eaLnBrk="1" hangingPunct="1"/>
            <a:r>
              <a:rPr lang="en-GB" altLang="en-US" sz="2800" b="1" u="sng">
                <a:latin typeface="Century Schoolbook" panose="02040604050505020304" pitchFamily="18" charset="0"/>
              </a:rPr>
              <a:t>The Building Blocks of Successful Entrepreneurship</a:t>
            </a:r>
          </a:p>
        </p:txBody>
      </p:sp>
      <p:graphicFrame>
        <p:nvGraphicFramePr>
          <p:cNvPr id="2081" name="Group 33">
            <a:extLst>
              <a:ext uri="{FF2B5EF4-FFF2-40B4-BE49-F238E27FC236}">
                <a16:creationId xmlns:a16="http://schemas.microsoft.com/office/drawing/2014/main" id="{87F9B150-948D-404D-B12D-FAAA48833102}"/>
              </a:ext>
            </a:extLst>
          </p:cNvPr>
          <p:cNvGraphicFramePr>
            <a:graphicFrameLocks noGrp="1"/>
          </p:cNvGraphicFramePr>
          <p:nvPr>
            <p:ph sz="half" idx="2"/>
            <p:extLst>
              <p:ext uri="{D42A27DB-BD31-4B8C-83A1-F6EECF244321}">
                <p14:modId xmlns:p14="http://schemas.microsoft.com/office/powerpoint/2010/main" val="2189398924"/>
              </p:ext>
            </p:extLst>
          </p:nvPr>
        </p:nvGraphicFramePr>
        <p:xfrm>
          <a:off x="4295776" y="4076701"/>
          <a:ext cx="3452813" cy="2049463"/>
        </p:xfrm>
        <a:graphic>
          <a:graphicData uri="http://schemas.openxmlformats.org/drawingml/2006/table">
            <a:tbl>
              <a:tblPr/>
              <a:tblGrid>
                <a:gridCol w="3452813">
                  <a:extLst>
                    <a:ext uri="{9D8B030D-6E8A-4147-A177-3AD203B41FA5}">
                      <a16:colId xmlns:a16="http://schemas.microsoft.com/office/drawing/2014/main" val="20000"/>
                    </a:ext>
                  </a:extLst>
                </a:gridCol>
              </a:tblGrid>
              <a:tr h="2049463">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a:ln>
                            <a:noFill/>
                          </a:ln>
                          <a:solidFill>
                            <a:srgbClr val="0070C0"/>
                          </a:solidFill>
                          <a:effectLst/>
                          <a:latin typeface="Century Schoolbook" pitchFamily="18" charset="0"/>
                          <a:cs typeface="Times New Roman" charset="0"/>
                        </a:rPr>
                        <a:t>Personal Attributes</a:t>
                      </a: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err="1">
                          <a:ln>
                            <a:noFill/>
                          </a:ln>
                          <a:solidFill>
                            <a:schemeClr val="tx1"/>
                          </a:solidFill>
                          <a:effectLst/>
                          <a:latin typeface="Century Schoolbook" pitchFamily="18" charset="0"/>
                          <a:cs typeface="Times New Roman" charset="0"/>
                        </a:rPr>
                        <a:t>e.g</a:t>
                      </a:r>
                      <a:r>
                        <a:rPr kumimoji="0" lang="en-GB" sz="1800" b="1" i="0" u="none" strike="noStrike" cap="none" normalizeH="0" baseline="0" dirty="0">
                          <a:ln>
                            <a:noFill/>
                          </a:ln>
                          <a:solidFill>
                            <a:schemeClr val="tx1"/>
                          </a:solidFill>
                          <a:effectLst/>
                          <a:latin typeface="Century Schoolbook" pitchFamily="18" charset="0"/>
                          <a:cs typeface="Times New Roman" charset="0"/>
                        </a:rPr>
                        <a:t>….</a:t>
                      </a:r>
                      <a:endParaRPr kumimoji="0" lang="en-GB" sz="1800" b="0" i="0" u="none" strike="noStrike" cap="none" normalizeH="0" baseline="0" dirty="0">
                        <a:ln>
                          <a:noFill/>
                        </a:ln>
                        <a:solidFill>
                          <a:schemeClr val="tx1"/>
                        </a:solidFill>
                        <a:effectLst/>
                        <a:latin typeface="Century Schoolbook" pitchFamily="18" charset="0"/>
                        <a:cs typeface="Times New Roman"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Innovative</a:t>
                      </a:r>
                      <a:endParaRPr kumimoji="0" lang="en-GB" sz="1400" b="0" i="0" u="none" strike="noStrike" cap="none" normalizeH="0" baseline="0" dirty="0">
                        <a:ln>
                          <a:noFill/>
                        </a:ln>
                        <a:solidFill>
                          <a:schemeClr val="tx1"/>
                        </a:solidFill>
                        <a:effectLst/>
                        <a:latin typeface="Century Schoolbook" pitchFamily="18" charset="0"/>
                        <a:cs typeface="Times New Roman"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Determined</a:t>
                      </a: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External Focus</a:t>
                      </a:r>
                      <a:endParaRPr kumimoji="0" lang="en-GB" sz="1400" b="0" i="0" u="none" strike="noStrike" cap="none" normalizeH="0" baseline="0" dirty="0">
                        <a:ln>
                          <a:noFill/>
                        </a:ln>
                        <a:solidFill>
                          <a:schemeClr val="tx1"/>
                        </a:solidFill>
                        <a:effectLst/>
                        <a:latin typeface="Century Schoolbook" pitchFamily="18" charset="0"/>
                        <a:cs typeface="Times New Roman"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Team Leadership</a:t>
                      </a:r>
                      <a:endParaRPr kumimoji="0" lang="en-GB" sz="1400" b="0" i="0" u="none" strike="noStrike" cap="none" normalizeH="0" baseline="0" dirty="0">
                        <a:ln>
                          <a:noFill/>
                        </a:ln>
                        <a:solidFill>
                          <a:schemeClr val="tx1"/>
                        </a:solidFill>
                        <a:effectLst/>
                        <a:latin typeface="Century Schoolbook" pitchFamily="18" charset="0"/>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bl>
          </a:graphicData>
        </a:graphic>
      </p:graphicFrame>
      <p:graphicFrame>
        <p:nvGraphicFramePr>
          <p:cNvPr id="2105" name="Group 57">
            <a:extLst>
              <a:ext uri="{FF2B5EF4-FFF2-40B4-BE49-F238E27FC236}">
                <a16:creationId xmlns:a16="http://schemas.microsoft.com/office/drawing/2014/main" id="{1A564C73-99A8-4570-B13C-F2F298F3F311}"/>
              </a:ext>
            </a:extLst>
          </p:cNvPr>
          <p:cNvGraphicFramePr>
            <a:graphicFrameLocks noGrp="1"/>
          </p:cNvGraphicFramePr>
          <p:nvPr>
            <p:ph sz="half" idx="1"/>
            <p:extLst>
              <p:ext uri="{D42A27DB-BD31-4B8C-83A1-F6EECF244321}">
                <p14:modId xmlns:p14="http://schemas.microsoft.com/office/powerpoint/2010/main" val="582802197"/>
              </p:ext>
            </p:extLst>
          </p:nvPr>
        </p:nvGraphicFramePr>
        <p:xfrm>
          <a:off x="2855914" y="1557339"/>
          <a:ext cx="6480175" cy="2192337"/>
        </p:xfrm>
        <a:graphic>
          <a:graphicData uri="http://schemas.openxmlformats.org/drawingml/2006/table">
            <a:tbl>
              <a:tblPr/>
              <a:tblGrid>
                <a:gridCol w="2957512">
                  <a:extLst>
                    <a:ext uri="{9D8B030D-6E8A-4147-A177-3AD203B41FA5}">
                      <a16:colId xmlns:a16="http://schemas.microsoft.com/office/drawing/2014/main" val="20000"/>
                    </a:ext>
                  </a:extLst>
                </a:gridCol>
                <a:gridCol w="530225">
                  <a:extLst>
                    <a:ext uri="{9D8B030D-6E8A-4147-A177-3AD203B41FA5}">
                      <a16:colId xmlns:a16="http://schemas.microsoft.com/office/drawing/2014/main" val="20001"/>
                    </a:ext>
                  </a:extLst>
                </a:gridCol>
                <a:gridCol w="2992438">
                  <a:extLst>
                    <a:ext uri="{9D8B030D-6E8A-4147-A177-3AD203B41FA5}">
                      <a16:colId xmlns:a16="http://schemas.microsoft.com/office/drawing/2014/main" val="20002"/>
                    </a:ext>
                  </a:extLst>
                </a:gridCol>
              </a:tblGrid>
              <a:tr h="2192337">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a:ln>
                            <a:noFill/>
                          </a:ln>
                          <a:solidFill>
                            <a:srgbClr val="FFC000"/>
                          </a:solidFill>
                          <a:effectLst/>
                          <a:latin typeface="Century Schoolbook" pitchFamily="18" charset="0"/>
                          <a:cs typeface="Times New Roman" charset="0"/>
                        </a:rPr>
                        <a:t>Technical Skill</a:t>
                      </a:r>
                      <a:endParaRPr kumimoji="0" lang="en-GB" sz="1800" b="0" i="0" u="none" strike="noStrike" cap="none" normalizeH="0" baseline="0" dirty="0">
                        <a:ln>
                          <a:noFill/>
                        </a:ln>
                        <a:solidFill>
                          <a:srgbClr val="FFC000"/>
                        </a:solidFill>
                        <a:effectLst/>
                        <a:latin typeface="Century Schoolbook" pitchFamily="18" charset="0"/>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err="1">
                          <a:ln>
                            <a:noFill/>
                          </a:ln>
                          <a:solidFill>
                            <a:schemeClr val="tx1"/>
                          </a:solidFill>
                          <a:effectLst/>
                          <a:latin typeface="Century Schoolbook" pitchFamily="18" charset="0"/>
                          <a:cs typeface="Times New Roman" charset="0"/>
                        </a:rPr>
                        <a:t>e.g</a:t>
                      </a:r>
                      <a:r>
                        <a:rPr kumimoji="0" lang="en-GB" sz="1800" b="1" i="0" u="none" strike="noStrike" cap="none" normalizeH="0" baseline="0" dirty="0">
                          <a:ln>
                            <a:noFill/>
                          </a:ln>
                          <a:solidFill>
                            <a:schemeClr val="tx1"/>
                          </a:solidFill>
                          <a:effectLst/>
                          <a:latin typeface="Century Schoolbook" pitchFamily="18" charset="0"/>
                          <a:cs typeface="Times New Roman" charset="0"/>
                        </a:rPr>
                        <a:t>….</a:t>
                      </a:r>
                      <a:endParaRPr kumimoji="0" lang="en-GB" sz="1800" b="0" i="0" u="none" strike="noStrike" cap="none" normalizeH="0" baseline="0" dirty="0">
                        <a:ln>
                          <a:noFill/>
                        </a:ln>
                        <a:solidFill>
                          <a:schemeClr val="tx1"/>
                        </a:solidFill>
                        <a:effectLst/>
                        <a:latin typeface="Century Schoolbook" pitchFamily="18" charset="0"/>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Product/Service Knowledge</a:t>
                      </a:r>
                      <a:endParaRPr kumimoji="0" lang="en-GB" sz="1400" b="0" i="0" u="none" strike="noStrike" cap="none" normalizeH="0" baseline="0" dirty="0">
                        <a:ln>
                          <a:noFill/>
                        </a:ln>
                        <a:solidFill>
                          <a:schemeClr val="tx1"/>
                        </a:solidFill>
                        <a:effectLst/>
                        <a:latin typeface="Century Schoolbook" pitchFamily="18" charset="0"/>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Market/Industry Understanding</a:t>
                      </a:r>
                      <a:endParaRPr kumimoji="0" lang="en-GB" sz="1400" b="0" i="0" u="none" strike="noStrike" cap="none" normalizeH="0" baseline="0" dirty="0">
                        <a:ln>
                          <a:noFill/>
                        </a:ln>
                        <a:solidFill>
                          <a:schemeClr val="tx1"/>
                        </a:solidFill>
                        <a:effectLst/>
                        <a:latin typeface="Century Schoolbook" pitchFamily="18" charset="0"/>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a:ln>
                            <a:noFill/>
                          </a:ln>
                          <a:solidFill>
                            <a:srgbClr val="FF0000"/>
                          </a:solidFill>
                          <a:effectLst/>
                          <a:latin typeface="Century Schoolbook" pitchFamily="18" charset="0"/>
                          <a:cs typeface="Times New Roman" charset="0"/>
                        </a:rPr>
                        <a:t>Management Competencies</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err="1">
                          <a:ln>
                            <a:noFill/>
                          </a:ln>
                          <a:solidFill>
                            <a:schemeClr val="tx1"/>
                          </a:solidFill>
                          <a:effectLst/>
                          <a:latin typeface="Century Schoolbook" pitchFamily="18" charset="0"/>
                          <a:cs typeface="Times New Roman" charset="0"/>
                        </a:rPr>
                        <a:t>e.g</a:t>
                      </a:r>
                      <a:r>
                        <a:rPr kumimoji="0" lang="en-GB" sz="1800" b="1" i="0" u="none" strike="noStrike" cap="none" normalizeH="0" baseline="0" dirty="0">
                          <a:ln>
                            <a:noFill/>
                          </a:ln>
                          <a:solidFill>
                            <a:schemeClr val="tx1"/>
                          </a:solidFill>
                          <a:effectLst/>
                          <a:latin typeface="Century Schoolbook" pitchFamily="18" charset="0"/>
                          <a:cs typeface="Times New Roman" charset="0"/>
                        </a:rPr>
                        <a:t>….</a:t>
                      </a:r>
                      <a:endParaRPr kumimoji="0" lang="en-GB" sz="1800" b="0" i="0" u="none" strike="noStrike" cap="none" normalizeH="0" baseline="0" dirty="0">
                        <a:ln>
                          <a:noFill/>
                        </a:ln>
                        <a:solidFill>
                          <a:schemeClr val="tx1"/>
                        </a:solidFill>
                        <a:effectLst/>
                        <a:latin typeface="Century Schoolbook" pitchFamily="18" charset="0"/>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Marketing</a:t>
                      </a:r>
                      <a:endParaRPr kumimoji="0" lang="en-GB" sz="1400" b="0" i="0" u="none" strike="noStrike" cap="none" normalizeH="0" baseline="0" dirty="0">
                        <a:ln>
                          <a:noFill/>
                        </a:ln>
                        <a:solidFill>
                          <a:schemeClr val="tx1"/>
                        </a:solidFill>
                        <a:effectLst/>
                        <a:latin typeface="Century Schoolbook" pitchFamily="18" charset="0"/>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Finance</a:t>
                      </a:r>
                      <a:endParaRPr kumimoji="0" lang="en-GB" sz="1400" b="0" i="0" u="none" strike="noStrike" cap="none" normalizeH="0" baseline="0" dirty="0">
                        <a:ln>
                          <a:noFill/>
                        </a:ln>
                        <a:solidFill>
                          <a:schemeClr val="tx1"/>
                        </a:solidFill>
                        <a:effectLst/>
                        <a:latin typeface="Century Schoolbook" pitchFamily="18" charset="0"/>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Human Resources</a:t>
                      </a:r>
                      <a:endParaRPr kumimoji="0" lang="en-GB" sz="1400" b="0" i="0" u="none" strike="noStrike" cap="none" normalizeH="0" baseline="0" dirty="0">
                        <a:ln>
                          <a:noFill/>
                        </a:ln>
                        <a:solidFill>
                          <a:schemeClr val="tx1"/>
                        </a:solidFill>
                        <a:effectLst/>
                        <a:latin typeface="Century Schoolbook" pitchFamily="18" charset="0"/>
                        <a:cs typeface="Times New Roman"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bl>
          </a:graphicData>
        </a:graphic>
      </p:graphicFrame>
      <p:sp>
        <p:nvSpPr>
          <p:cNvPr id="2071" name="Text Box 58"/>
          <p:cNvSpPr txBox="1">
            <a:spLocks noChangeArrowheads="1"/>
          </p:cNvSpPr>
          <p:nvPr/>
        </p:nvSpPr>
        <p:spPr bwMode="auto">
          <a:xfrm>
            <a:off x="8401050" y="6237288"/>
            <a:ext cx="179863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50000"/>
              </a:spcBef>
              <a:spcAft>
                <a:spcPct val="0"/>
              </a:spcAft>
              <a:buNone/>
            </a:pPr>
            <a:r>
              <a:rPr lang="en-GB" altLang="en-US" sz="1400">
                <a:solidFill>
                  <a:srgbClr val="000000"/>
                </a:solidFill>
                <a:latin typeface="Century Schoolbook" panose="02040604050505020304" pitchFamily="18" charset="0"/>
              </a:rPr>
              <a:t>Bridge et al (2002)</a:t>
            </a:r>
          </a:p>
        </p:txBody>
      </p:sp>
    </p:spTree>
    <p:extLst>
      <p:ext uri="{BB962C8B-B14F-4D97-AF65-F5344CB8AC3E}">
        <p14:creationId xmlns:p14="http://schemas.microsoft.com/office/powerpoint/2010/main" val="42669863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2105"/>
                                        </p:tgtEl>
                                        <p:attrNameLst>
                                          <p:attrName>style.visibility</p:attrName>
                                        </p:attrNameLst>
                                      </p:cBhvr>
                                      <p:to>
                                        <p:strVal val="visible"/>
                                      </p:to>
                                    </p:set>
                                    <p:animEffect transition="in" filter="dissolve">
                                      <p:cBhvr>
                                        <p:cTn id="7" dur="500"/>
                                        <p:tgtEl>
                                          <p:spTgt spid="210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1" presetClass="entr" presetSubtype="0" fill="hold" nodeType="clickEffect">
                                  <p:stCondLst>
                                    <p:cond delay="0"/>
                                  </p:stCondLst>
                                  <p:iterate type="lt">
                                    <p:tmPct val="5000"/>
                                  </p:iterate>
                                  <p:childTnLst>
                                    <p:set>
                                      <p:cBhvr>
                                        <p:cTn id="11" dur="1" fill="hold">
                                          <p:stCondLst>
                                            <p:cond delay="0"/>
                                          </p:stCondLst>
                                        </p:cTn>
                                        <p:tgtEl>
                                          <p:spTgt spid="2081"/>
                                        </p:tgtEl>
                                        <p:attrNameLst>
                                          <p:attrName>style.visibility</p:attrName>
                                        </p:attrNameLst>
                                      </p:cBhvr>
                                      <p:to>
                                        <p:strVal val="visible"/>
                                      </p:to>
                                    </p:set>
                                    <p:anim calcmode="lin" valueType="num">
                                      <p:cBhvr>
                                        <p:cTn id="12" dur="1000" fill="hold"/>
                                        <p:tgtEl>
                                          <p:spTgt spid="2081"/>
                                        </p:tgtEl>
                                        <p:attrNameLst>
                                          <p:attrName>ppt_w</p:attrName>
                                        </p:attrNameLst>
                                      </p:cBhvr>
                                      <p:tavLst>
                                        <p:tav tm="0">
                                          <p:val>
                                            <p:fltVal val="0"/>
                                          </p:val>
                                        </p:tav>
                                        <p:tav tm="100000">
                                          <p:val>
                                            <p:strVal val="#ppt_w"/>
                                          </p:val>
                                        </p:tav>
                                      </p:tavLst>
                                    </p:anim>
                                    <p:anim calcmode="lin" valueType="num">
                                      <p:cBhvr>
                                        <p:cTn id="13" dur="1000" fill="hold"/>
                                        <p:tgtEl>
                                          <p:spTgt spid="2081"/>
                                        </p:tgtEl>
                                        <p:attrNameLst>
                                          <p:attrName>ppt_h</p:attrName>
                                        </p:attrNameLst>
                                      </p:cBhvr>
                                      <p:tavLst>
                                        <p:tav tm="0">
                                          <p:val>
                                            <p:fltVal val="0"/>
                                          </p:val>
                                        </p:tav>
                                        <p:tav tm="100000">
                                          <p:val>
                                            <p:strVal val="#ppt_h"/>
                                          </p:val>
                                        </p:tav>
                                      </p:tavLst>
                                    </p:anim>
                                    <p:anim calcmode="lin" valueType="num">
                                      <p:cBhvr>
                                        <p:cTn id="14" dur="1000" fill="hold"/>
                                        <p:tgtEl>
                                          <p:spTgt spid="2081"/>
                                        </p:tgtEl>
                                        <p:attrNameLst>
                                          <p:attrName>style.rotation</p:attrName>
                                        </p:attrNameLst>
                                      </p:cBhvr>
                                      <p:tavLst>
                                        <p:tav tm="0">
                                          <p:val>
                                            <p:fltVal val="90"/>
                                          </p:val>
                                        </p:tav>
                                        <p:tav tm="100000">
                                          <p:val>
                                            <p:fltVal val="0"/>
                                          </p:val>
                                        </p:tav>
                                      </p:tavLst>
                                    </p:anim>
                                    <p:animEffect transition="in" filter="fade">
                                      <p:cBhvr>
                                        <p:cTn id="15" dur="1000"/>
                                        <p:tgtEl>
                                          <p:spTgt spid="20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is an </a:t>
            </a:r>
            <a:r>
              <a:rPr lang="en-GB" dirty="0" err="1"/>
              <a:t>Intrepreneur</a:t>
            </a:r>
            <a:endParaRPr lang="en-GB" dirty="0"/>
          </a:p>
        </p:txBody>
      </p:sp>
      <p:sp>
        <p:nvSpPr>
          <p:cNvPr id="5" name="Rectangle 4"/>
          <p:cNvSpPr/>
          <p:nvPr/>
        </p:nvSpPr>
        <p:spPr>
          <a:xfrm>
            <a:off x="1104900" y="1859340"/>
            <a:ext cx="10344150" cy="2308324"/>
          </a:xfrm>
          <a:prstGeom prst="rect">
            <a:avLst/>
          </a:prstGeom>
        </p:spPr>
        <p:txBody>
          <a:bodyPr wrap="square">
            <a:spAutoFit/>
          </a:bodyPr>
          <a:lstStyle/>
          <a:p>
            <a:r>
              <a:rPr lang="en-GB" sz="2400" dirty="0">
                <a:solidFill>
                  <a:srgbClr val="000000"/>
                </a:solidFill>
                <a:latin typeface="Georgia" panose="02040502050405020303" pitchFamily="18" charset="0"/>
              </a:rPr>
              <a:t>According to Gifford Pinchot (1985), “</a:t>
            </a:r>
            <a:r>
              <a:rPr lang="en-GB" sz="2400" dirty="0" err="1">
                <a:solidFill>
                  <a:srgbClr val="000000"/>
                </a:solidFill>
                <a:latin typeface="Georgia" panose="02040502050405020303" pitchFamily="18" charset="0"/>
              </a:rPr>
              <a:t>Intrepreneur</a:t>
            </a:r>
            <a:r>
              <a:rPr lang="en-GB" sz="2400" dirty="0">
                <a:solidFill>
                  <a:srgbClr val="000000"/>
                </a:solidFill>
                <a:latin typeface="Georgia" panose="02040502050405020303" pitchFamily="18" charset="0"/>
              </a:rPr>
              <a:t> is an entrepreneur within an already established organization.” In big organisations, the top executives are encouraged to catch hold of new ideas and then convert these into products through research and development activities within the framework of organisation. The concept of </a:t>
            </a:r>
            <a:r>
              <a:rPr lang="en-GB" sz="2400" dirty="0" err="1">
                <a:solidFill>
                  <a:srgbClr val="000000"/>
                </a:solidFill>
                <a:latin typeface="Georgia" panose="02040502050405020303" pitchFamily="18" charset="0"/>
              </a:rPr>
              <a:t>Intrepreneurship</a:t>
            </a:r>
            <a:r>
              <a:rPr lang="en-GB" sz="2400" dirty="0">
                <a:solidFill>
                  <a:srgbClr val="000000"/>
                </a:solidFill>
                <a:latin typeface="Georgia" panose="02040502050405020303" pitchFamily="18" charset="0"/>
              </a:rPr>
              <a:t> has become very popular in developed countries like America</a:t>
            </a:r>
            <a:endParaRPr lang="en-GB" sz="2400" dirty="0"/>
          </a:p>
        </p:txBody>
      </p:sp>
      <p:pic>
        <p:nvPicPr>
          <p:cNvPr id="6" name="Picture 5"/>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4083896" y="4167664"/>
            <a:ext cx="3631353" cy="2484338"/>
          </a:xfrm>
          <a:prstGeom prst="rect">
            <a:avLst/>
          </a:prstGeom>
        </p:spPr>
      </p:pic>
    </p:spTree>
    <p:extLst>
      <p:ext uri="{BB962C8B-B14F-4D97-AF65-F5344CB8AC3E}">
        <p14:creationId xmlns:p14="http://schemas.microsoft.com/office/powerpoint/2010/main" val="17127505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ltLang="en-US" sz="2800" b="1" dirty="0">
                <a:latin typeface="Century Schoolbook" panose="02040604050505020304" pitchFamily="18" charset="0"/>
              </a:rPr>
              <a:t>Who and What are </a:t>
            </a:r>
            <a:r>
              <a:rPr lang="en-GB" altLang="en-US" sz="2800" b="1" dirty="0" err="1">
                <a:latin typeface="Century Schoolbook" panose="02040604050505020304" pitchFamily="18" charset="0"/>
              </a:rPr>
              <a:t>Intrepreneurs</a:t>
            </a:r>
            <a:r>
              <a:rPr lang="en-GB" altLang="en-US" sz="2800" b="1" dirty="0">
                <a:latin typeface="Century Schoolbook" panose="02040604050505020304" pitchFamily="18" charset="0"/>
              </a:rPr>
              <a:t>?</a:t>
            </a:r>
            <a:r>
              <a:rPr lang="en-GB" altLang="en-US" sz="2800" dirty="0">
                <a:latin typeface="Century Schoolbook" panose="02040604050505020304" pitchFamily="18" charset="0"/>
              </a:rPr>
              <a:t> </a:t>
            </a:r>
          </a:p>
        </p:txBody>
      </p:sp>
      <p:sp>
        <p:nvSpPr>
          <p:cNvPr id="4" name="Rectangle 3"/>
          <p:cNvSpPr/>
          <p:nvPr/>
        </p:nvSpPr>
        <p:spPr>
          <a:xfrm>
            <a:off x="971550" y="-2018645"/>
            <a:ext cx="12134850" cy="646331"/>
          </a:xfrm>
          <a:prstGeom prst="rect">
            <a:avLst/>
          </a:prstGeom>
        </p:spPr>
        <p:txBody>
          <a:bodyPr wrap="square">
            <a:spAutoFit/>
          </a:bodyPr>
          <a:lstStyle/>
          <a:p>
            <a:endParaRPr lang="en-GB" dirty="0"/>
          </a:p>
          <a:p>
            <a:endParaRPr lang="en-GB" dirty="0"/>
          </a:p>
        </p:txBody>
      </p:sp>
      <p:sp>
        <p:nvSpPr>
          <p:cNvPr id="5" name="Rectangle 4"/>
          <p:cNvSpPr/>
          <p:nvPr/>
        </p:nvSpPr>
        <p:spPr>
          <a:xfrm>
            <a:off x="171450" y="846138"/>
            <a:ext cx="12515850" cy="5078313"/>
          </a:xfrm>
          <a:prstGeom prst="rect">
            <a:avLst/>
          </a:prstGeom>
        </p:spPr>
        <p:txBody>
          <a:bodyPr wrap="square">
            <a:spAutoFit/>
          </a:bodyPr>
          <a:lstStyle/>
          <a:p>
            <a:r>
              <a:rPr lang="en-GB" dirty="0"/>
              <a:t> </a:t>
            </a:r>
          </a:p>
          <a:p>
            <a:endParaRPr lang="en-GB" dirty="0"/>
          </a:p>
          <a:p>
            <a:r>
              <a:rPr lang="en-GB" dirty="0"/>
              <a:t>An entrepreneur is independent in his operations.</a:t>
            </a:r>
          </a:p>
          <a:p>
            <a:r>
              <a:rPr lang="en-GB" dirty="0"/>
              <a:t> </a:t>
            </a:r>
          </a:p>
          <a:p>
            <a:r>
              <a:rPr lang="en-GB" dirty="0"/>
              <a:t>But, an </a:t>
            </a:r>
            <a:r>
              <a:rPr lang="en-GB" dirty="0" err="1"/>
              <a:t>intrapreneur</a:t>
            </a:r>
            <a:r>
              <a:rPr lang="en-GB" dirty="0"/>
              <a:t> is dependent on the entrepreneur, i.e., the owner.</a:t>
            </a:r>
          </a:p>
          <a:p>
            <a:r>
              <a:rPr lang="en-GB" dirty="0"/>
              <a:t>  </a:t>
            </a:r>
          </a:p>
          <a:p>
            <a:r>
              <a:rPr lang="en-GB" dirty="0"/>
              <a:t>An entrepreneur himself raises funds required for the enterprise.</a:t>
            </a:r>
          </a:p>
          <a:p>
            <a:r>
              <a:rPr lang="en-GB" dirty="0"/>
              <a:t> </a:t>
            </a:r>
          </a:p>
          <a:p>
            <a:r>
              <a:rPr lang="en-GB" dirty="0"/>
              <a:t>Funds are not raised by the </a:t>
            </a:r>
            <a:r>
              <a:rPr lang="en-GB" dirty="0" err="1"/>
              <a:t>intrapreneur</a:t>
            </a:r>
            <a:r>
              <a:rPr lang="en-GB" dirty="0"/>
              <a:t>.</a:t>
            </a:r>
          </a:p>
          <a:p>
            <a:r>
              <a:rPr lang="en-GB" dirty="0"/>
              <a:t>  </a:t>
            </a:r>
          </a:p>
          <a:p>
            <a:r>
              <a:rPr lang="en-GB" dirty="0"/>
              <a:t>Entrepreneur bears the risk involved in the business.</a:t>
            </a:r>
          </a:p>
          <a:p>
            <a:r>
              <a:rPr lang="en-GB" dirty="0"/>
              <a:t> </a:t>
            </a:r>
          </a:p>
          <a:p>
            <a:r>
              <a:rPr lang="en-GB" dirty="0"/>
              <a:t>An </a:t>
            </a:r>
            <a:r>
              <a:rPr lang="en-GB" dirty="0" err="1"/>
              <a:t>intrapreneur</a:t>
            </a:r>
            <a:r>
              <a:rPr lang="en-GB" dirty="0"/>
              <a:t> does not fully bear the risk involved in the enterprise.</a:t>
            </a:r>
          </a:p>
          <a:p>
            <a:r>
              <a:rPr lang="en-GB" dirty="0"/>
              <a:t>  </a:t>
            </a:r>
          </a:p>
          <a:p>
            <a:r>
              <a:rPr lang="en-GB" dirty="0"/>
              <a:t>An entrepreneur operates from out-side.</a:t>
            </a:r>
          </a:p>
          <a:p>
            <a:r>
              <a:rPr lang="en-GB" dirty="0"/>
              <a:t> </a:t>
            </a:r>
          </a:p>
          <a:p>
            <a:r>
              <a:rPr lang="en-GB" dirty="0"/>
              <a:t>On the contrary, an </a:t>
            </a:r>
            <a:r>
              <a:rPr lang="en-GB" dirty="0" err="1"/>
              <a:t>intrapreneur</a:t>
            </a:r>
            <a:r>
              <a:rPr lang="en-GB" dirty="0"/>
              <a:t> operates from within the organisation itself.</a:t>
            </a:r>
          </a:p>
          <a:p>
            <a:r>
              <a:rPr lang="en-GB" dirty="0"/>
              <a:t> </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058150" y="1417638"/>
            <a:ext cx="3962400" cy="4236720"/>
          </a:xfrm>
          <a:prstGeom prst="rect">
            <a:avLst/>
          </a:prstGeom>
        </p:spPr>
      </p:pic>
    </p:spTree>
    <p:extLst>
      <p:ext uri="{BB962C8B-B14F-4D97-AF65-F5344CB8AC3E}">
        <p14:creationId xmlns:p14="http://schemas.microsoft.com/office/powerpoint/2010/main" val="40704488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altLang="en-US" sz="2800" b="1">
                <a:latin typeface="Century Schoolbook" panose="02040604050505020304" pitchFamily="18" charset="0"/>
              </a:rPr>
              <a:t>What is Intrepreneurship?</a:t>
            </a:r>
          </a:p>
        </p:txBody>
      </p:sp>
      <p:sp>
        <p:nvSpPr>
          <p:cNvPr id="6147" name="Rectangle 3"/>
          <p:cNvSpPr>
            <a:spLocks noGrp="1" noChangeArrowheads="1"/>
          </p:cNvSpPr>
          <p:nvPr>
            <p:ph type="body" idx="1"/>
          </p:nvPr>
        </p:nvSpPr>
        <p:spPr/>
        <p:txBody>
          <a:bodyPr/>
          <a:lstStyle/>
          <a:p>
            <a:pPr eaLnBrk="1" hangingPunct="1"/>
            <a:endParaRPr lang="en-GB" altLang="en-US"/>
          </a:p>
          <a:p>
            <a:pPr eaLnBrk="1" hangingPunct="1">
              <a:buFontTx/>
              <a:buBlip>
                <a:blip r:embed="rId2"/>
              </a:buBlip>
            </a:pPr>
            <a:r>
              <a:rPr lang="en-GB" altLang="en-US" sz="2000" b="1">
                <a:latin typeface="Garamond" panose="02020404030301010803" pitchFamily="18" charset="0"/>
              </a:rPr>
              <a:t>Entrepreneurship has been defined in many ways. </a:t>
            </a:r>
          </a:p>
          <a:p>
            <a:pPr eaLnBrk="1" hangingPunct="1">
              <a:buFontTx/>
              <a:buBlip>
                <a:blip r:embed="rId2"/>
              </a:buBlip>
            </a:pPr>
            <a:r>
              <a:rPr lang="en-GB" altLang="en-US" sz="2000" b="1">
                <a:latin typeface="Garamond" panose="02020404030301010803" pitchFamily="18" charset="0"/>
              </a:rPr>
              <a:t>Main difficulty: </a:t>
            </a:r>
          </a:p>
          <a:p>
            <a:pPr lvl="1" eaLnBrk="1" hangingPunct="1">
              <a:buFontTx/>
              <a:buBlip>
                <a:blip r:embed="rId3"/>
              </a:buBlip>
            </a:pPr>
            <a:r>
              <a:rPr lang="en-GB" altLang="en-US" sz="2000" b="1">
                <a:latin typeface="Garamond" panose="02020404030301010803" pitchFamily="18" charset="0"/>
              </a:rPr>
              <a:t>the disassociation of intrepreneurial activity from the stereotypical image people seems to have of an entrepreneur; </a:t>
            </a:r>
          </a:p>
          <a:p>
            <a:pPr lvl="1" eaLnBrk="1" hangingPunct="1">
              <a:buFontTx/>
              <a:buBlip>
                <a:blip r:embed="rId3"/>
              </a:buBlip>
            </a:pPr>
            <a:r>
              <a:rPr lang="en-GB" altLang="en-US" sz="2000" b="1">
                <a:latin typeface="Garamond" panose="02020404030301010803" pitchFamily="18" charset="0"/>
              </a:rPr>
              <a:t>and the inextricable link with small business.</a:t>
            </a:r>
          </a:p>
          <a:p>
            <a:pPr eaLnBrk="1" hangingPunct="1">
              <a:buFontTx/>
              <a:buBlip>
                <a:blip r:embed="rId2"/>
              </a:buBlip>
            </a:pPr>
            <a:r>
              <a:rPr lang="en-GB" altLang="en-US" sz="2000" b="1">
                <a:latin typeface="Garamond" panose="02020404030301010803" pitchFamily="18" charset="0"/>
              </a:rPr>
              <a:t>The Truth: </a:t>
            </a:r>
            <a:r>
              <a:rPr lang="en-GB" altLang="en-US" sz="2000">
                <a:latin typeface="Garamond" panose="02020404030301010803" pitchFamily="18" charset="0"/>
              </a:rPr>
              <a:t>entrepreneurship can be found in small business, but it can also be found in medium and large enterprise, the public and private sector. </a:t>
            </a:r>
          </a:p>
          <a:p>
            <a:pPr eaLnBrk="1" hangingPunct="1">
              <a:buFontTx/>
              <a:buBlip>
                <a:blip r:embed="rId2"/>
              </a:buBlip>
            </a:pPr>
            <a:r>
              <a:rPr lang="en-GB" altLang="en-US" sz="2000" b="1">
                <a:latin typeface="Garamond" panose="02020404030301010803" pitchFamily="18" charset="0"/>
              </a:rPr>
              <a:t>The key definition seems to be in what they DO and NOT the size, environment or nature of the organisation they belong too.</a:t>
            </a:r>
            <a:r>
              <a:rPr lang="en-GB" altLang="en-US" sz="2000">
                <a:latin typeface="Garamond" panose="02020404030301010803" pitchFamily="18" charset="0"/>
              </a:rPr>
              <a:t> </a:t>
            </a: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39363" y="409386"/>
            <a:ext cx="1870390" cy="2381630"/>
          </a:xfrm>
          <a:prstGeom prst="rect">
            <a:avLst/>
          </a:prstGeom>
        </p:spPr>
      </p:pic>
    </p:spTree>
    <p:extLst>
      <p:ext uri="{BB962C8B-B14F-4D97-AF65-F5344CB8AC3E}">
        <p14:creationId xmlns:p14="http://schemas.microsoft.com/office/powerpoint/2010/main" val="258105431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6147">
                                            <p:txEl>
                                              <p:pRg st="1" end="1"/>
                                            </p:txEl>
                                          </p:spTgt>
                                        </p:tgtEl>
                                        <p:attrNameLst>
                                          <p:attrName>style.visibility</p:attrName>
                                        </p:attrNameLst>
                                      </p:cBhvr>
                                      <p:to>
                                        <p:strVal val="visible"/>
                                      </p:to>
                                    </p:set>
                                    <p:animEffect transition="in" filter="dissolve">
                                      <p:cBhvr>
                                        <p:cTn id="7" dur="500"/>
                                        <p:tgtEl>
                                          <p:spTgt spid="6147">
                                            <p:txEl>
                                              <p:pRg st="1" end="1"/>
                                            </p:txEl>
                                          </p:spTgt>
                                        </p:tgtEl>
                                      </p:cBhvr>
                                    </p:animEffect>
                                  </p:childTnLst>
                                  <p:subTnLst>
                                    <p:animClr clrSpc="rgb" dir="cw">
                                      <p:cBhvr override="childStyle">
                                        <p:cTn dur="1" fill="hold" display="0" masterRel="nextClick" afterEffect="1"/>
                                        <p:tgtEl>
                                          <p:spTgt spid="6147">
                                            <p:txEl>
                                              <p:pRg st="1" end="1"/>
                                            </p:txEl>
                                          </p:spTgt>
                                        </p:tgtEl>
                                        <p:attrNameLst>
                                          <p:attrName>ppt_c</p:attrName>
                                        </p:attrNameLst>
                                      </p:cBhvr>
                                      <p:to>
                                        <a:srgbClr val="0066FF"/>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6147">
                                            <p:txEl>
                                              <p:pRg st="2" end="2"/>
                                            </p:txEl>
                                          </p:spTgt>
                                        </p:tgtEl>
                                        <p:attrNameLst>
                                          <p:attrName>style.visibility</p:attrName>
                                        </p:attrNameLst>
                                      </p:cBhvr>
                                      <p:to>
                                        <p:strVal val="visible"/>
                                      </p:to>
                                    </p:set>
                                    <p:animEffect transition="in" filter="dissolve">
                                      <p:cBhvr>
                                        <p:cTn id="12" dur="500"/>
                                        <p:tgtEl>
                                          <p:spTgt spid="6147">
                                            <p:txEl>
                                              <p:pRg st="2" end="2"/>
                                            </p:txEl>
                                          </p:spTgt>
                                        </p:tgtEl>
                                      </p:cBhvr>
                                    </p:animEffect>
                                  </p:childTnLst>
                                  <p:subTnLst>
                                    <p:animClr clrSpc="rgb" dir="cw">
                                      <p:cBhvr override="childStyle">
                                        <p:cTn dur="1" fill="hold" display="0" masterRel="nextClick" afterEffect="1"/>
                                        <p:tgtEl>
                                          <p:spTgt spid="6147">
                                            <p:txEl>
                                              <p:pRg st="2" end="2"/>
                                            </p:txEl>
                                          </p:spTgt>
                                        </p:tgtEl>
                                        <p:attrNameLst>
                                          <p:attrName>ppt_c</p:attrName>
                                        </p:attrNameLst>
                                      </p:cBhvr>
                                      <p:to>
                                        <a:srgbClr val="0066FF"/>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6147">
                                            <p:txEl>
                                              <p:pRg st="3" end="3"/>
                                            </p:txEl>
                                          </p:spTgt>
                                        </p:tgtEl>
                                        <p:attrNameLst>
                                          <p:attrName>style.visibility</p:attrName>
                                        </p:attrNameLst>
                                      </p:cBhvr>
                                      <p:to>
                                        <p:strVal val="visible"/>
                                      </p:to>
                                    </p:set>
                                    <p:animEffect transition="in" filter="dissolve">
                                      <p:cBhvr>
                                        <p:cTn id="17" dur="500"/>
                                        <p:tgtEl>
                                          <p:spTgt spid="6147">
                                            <p:txEl>
                                              <p:pRg st="3" end="3"/>
                                            </p:txEl>
                                          </p:spTgt>
                                        </p:tgtEl>
                                      </p:cBhvr>
                                    </p:animEffect>
                                  </p:childTnLst>
                                  <p:subTnLst>
                                    <p:animClr clrSpc="rgb" dir="cw">
                                      <p:cBhvr override="childStyle">
                                        <p:cTn dur="1" fill="hold" display="0" masterRel="nextClick" afterEffect="1"/>
                                        <p:tgtEl>
                                          <p:spTgt spid="6147">
                                            <p:txEl>
                                              <p:pRg st="3" end="3"/>
                                            </p:txEl>
                                          </p:spTgt>
                                        </p:tgtEl>
                                        <p:attrNameLst>
                                          <p:attrName>ppt_c</p:attrName>
                                        </p:attrNameLst>
                                      </p:cBhvr>
                                      <p:to>
                                        <a:srgbClr val="0066FF"/>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6147">
                                            <p:txEl>
                                              <p:pRg st="4" end="4"/>
                                            </p:txEl>
                                          </p:spTgt>
                                        </p:tgtEl>
                                        <p:attrNameLst>
                                          <p:attrName>style.visibility</p:attrName>
                                        </p:attrNameLst>
                                      </p:cBhvr>
                                      <p:to>
                                        <p:strVal val="visible"/>
                                      </p:to>
                                    </p:set>
                                    <p:animEffect transition="in" filter="dissolve">
                                      <p:cBhvr>
                                        <p:cTn id="22" dur="500"/>
                                        <p:tgtEl>
                                          <p:spTgt spid="6147">
                                            <p:txEl>
                                              <p:pRg st="4" end="4"/>
                                            </p:txEl>
                                          </p:spTgt>
                                        </p:tgtEl>
                                      </p:cBhvr>
                                    </p:animEffect>
                                  </p:childTnLst>
                                  <p:subTnLst>
                                    <p:animClr clrSpc="rgb" dir="cw">
                                      <p:cBhvr override="childStyle">
                                        <p:cTn dur="1" fill="hold" display="0" masterRel="nextClick" afterEffect="1"/>
                                        <p:tgtEl>
                                          <p:spTgt spid="6147">
                                            <p:txEl>
                                              <p:pRg st="4" end="4"/>
                                            </p:txEl>
                                          </p:spTgt>
                                        </p:tgtEl>
                                        <p:attrNameLst>
                                          <p:attrName>ppt_c</p:attrName>
                                        </p:attrNameLst>
                                      </p:cBhvr>
                                      <p:to>
                                        <a:srgbClr val="0066FF"/>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6147">
                                            <p:txEl>
                                              <p:pRg st="5" end="5"/>
                                            </p:txEl>
                                          </p:spTgt>
                                        </p:tgtEl>
                                        <p:attrNameLst>
                                          <p:attrName>style.visibility</p:attrName>
                                        </p:attrNameLst>
                                      </p:cBhvr>
                                      <p:to>
                                        <p:strVal val="visible"/>
                                      </p:to>
                                    </p:set>
                                    <p:animEffect transition="in" filter="dissolve">
                                      <p:cBhvr>
                                        <p:cTn id="27" dur="500"/>
                                        <p:tgtEl>
                                          <p:spTgt spid="6147">
                                            <p:txEl>
                                              <p:pRg st="5" end="5"/>
                                            </p:txEl>
                                          </p:spTgt>
                                        </p:tgtEl>
                                      </p:cBhvr>
                                    </p:animEffect>
                                  </p:childTnLst>
                                  <p:subTnLst>
                                    <p:animClr clrSpc="rgb" dir="cw">
                                      <p:cBhvr override="childStyle">
                                        <p:cTn dur="1" fill="hold" display="0" masterRel="nextClick" afterEffect="1"/>
                                        <p:tgtEl>
                                          <p:spTgt spid="6147">
                                            <p:txEl>
                                              <p:pRg st="5" end="5"/>
                                            </p:txEl>
                                          </p:spTgt>
                                        </p:tgtEl>
                                        <p:attrNameLst>
                                          <p:attrName>ppt_c</p:attrName>
                                        </p:attrNameLst>
                                      </p:cBhvr>
                                      <p:to>
                                        <a:srgbClr val="0066FF"/>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6147">
                                            <p:txEl>
                                              <p:pRg st="6" end="6"/>
                                            </p:txEl>
                                          </p:spTgt>
                                        </p:tgtEl>
                                        <p:attrNameLst>
                                          <p:attrName>style.visibility</p:attrName>
                                        </p:attrNameLst>
                                      </p:cBhvr>
                                      <p:to>
                                        <p:strVal val="visible"/>
                                      </p:to>
                                    </p:set>
                                    <p:animEffect transition="in" filter="dissolve">
                                      <p:cBhvr>
                                        <p:cTn id="32" dur="500"/>
                                        <p:tgtEl>
                                          <p:spTgt spid="6147">
                                            <p:txEl>
                                              <p:pRg st="6" end="6"/>
                                            </p:txEl>
                                          </p:spTgt>
                                        </p:tgtEl>
                                      </p:cBhvr>
                                    </p:animEffect>
                                  </p:childTnLst>
                                  <p:subTnLst>
                                    <p:animClr clrSpc="rgb" dir="cw">
                                      <p:cBhvr override="childStyle">
                                        <p:cTn dur="1" fill="hold" display="0" masterRel="nextClick" afterEffect="1"/>
                                        <p:tgtEl>
                                          <p:spTgt spid="6147">
                                            <p:txEl>
                                              <p:pRg st="6" end="6"/>
                                            </p:txEl>
                                          </p:spTgt>
                                        </p:tgtEl>
                                        <p:attrNameLst>
                                          <p:attrName>ppt_c</p:attrName>
                                        </p:attrNameLst>
                                      </p:cBhvr>
                                      <p:to>
                                        <a:srgbClr val="0066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5750" y="400051"/>
            <a:ext cx="10972800" cy="4525963"/>
          </a:xfrm>
        </p:spPr>
        <p:txBody>
          <a:bodyPr/>
          <a:lstStyle/>
          <a:p>
            <a:pPr marL="0" indent="0">
              <a:buNone/>
            </a:pPr>
            <a:endParaRPr lang="en-GB" dirty="0">
              <a:solidFill>
                <a:srgbClr val="002060"/>
              </a:solidFill>
            </a:endParaRPr>
          </a:p>
          <a:p>
            <a:r>
              <a:rPr lang="en-GB" dirty="0">
                <a:solidFill>
                  <a:srgbClr val="002060"/>
                </a:solidFill>
              </a:rPr>
              <a:t>Form group 3 – 5</a:t>
            </a:r>
          </a:p>
          <a:p>
            <a:r>
              <a:rPr lang="en-GB" dirty="0">
                <a:solidFill>
                  <a:srgbClr val="002060"/>
                </a:solidFill>
              </a:rPr>
              <a:t>Discuss business ideas for a future business (remember this cannot be based on an area/ industry of your current employer</a:t>
            </a:r>
          </a:p>
          <a:p>
            <a:r>
              <a:rPr lang="en-GB" dirty="0">
                <a:solidFill>
                  <a:srgbClr val="002060"/>
                </a:solidFill>
              </a:rPr>
              <a:t>Begin to look at</a:t>
            </a:r>
          </a:p>
          <a:p>
            <a:pPr marL="0" indent="0">
              <a:buNone/>
            </a:pPr>
            <a:r>
              <a:rPr lang="en-GB" dirty="0">
                <a:solidFill>
                  <a:srgbClr val="002060"/>
                </a:solidFill>
              </a:rPr>
              <a:t>Products</a:t>
            </a:r>
          </a:p>
          <a:p>
            <a:pPr marL="0" indent="0">
              <a:buNone/>
            </a:pPr>
            <a:r>
              <a:rPr lang="en-GB" dirty="0">
                <a:solidFill>
                  <a:srgbClr val="002060"/>
                </a:solidFill>
              </a:rPr>
              <a:t>Location</a:t>
            </a:r>
          </a:p>
          <a:p>
            <a:pPr marL="0" indent="0">
              <a:buNone/>
            </a:pPr>
            <a:r>
              <a:rPr lang="en-GB" dirty="0">
                <a:solidFill>
                  <a:srgbClr val="002060"/>
                </a:solidFill>
              </a:rPr>
              <a:t>What resources you will require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21267" y="2969790"/>
            <a:ext cx="3937283" cy="3602460"/>
          </a:xfrm>
          <a:prstGeom prst="rect">
            <a:avLst/>
          </a:prstGeom>
        </p:spPr>
      </p:pic>
    </p:spTree>
    <p:extLst>
      <p:ext uri="{BB962C8B-B14F-4D97-AF65-F5344CB8AC3E}">
        <p14:creationId xmlns:p14="http://schemas.microsoft.com/office/powerpoint/2010/main" val="953812145"/>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295</TotalTime>
  <Words>1746</Words>
  <Application>Microsoft Office PowerPoint</Application>
  <PresentationFormat>Widescreen</PresentationFormat>
  <Paragraphs>224</Paragraphs>
  <Slides>32</Slides>
  <Notes>1</Notes>
  <HiddenSlides>0</HiddenSlides>
  <MMClips>0</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32</vt:i4>
      </vt:variant>
    </vt:vector>
  </HeadingPairs>
  <TitlesOfParts>
    <vt:vector size="45" baseType="lpstr">
      <vt:lpstr>Arial Unicode MS</vt:lpstr>
      <vt:lpstr>Arial</vt:lpstr>
      <vt:lpstr>Calibri</vt:lpstr>
      <vt:lpstr>Calibri Light</vt:lpstr>
      <vt:lpstr>Century Schoolbook</vt:lpstr>
      <vt:lpstr>Garamond</vt:lpstr>
      <vt:lpstr>Georgia</vt:lpstr>
      <vt:lpstr>Tahoma</vt:lpstr>
      <vt:lpstr>Tw Cen MT</vt:lpstr>
      <vt:lpstr>Wingdings</vt:lpstr>
      <vt:lpstr>Office Theme</vt:lpstr>
      <vt:lpstr>Default Design</vt:lpstr>
      <vt:lpstr>Circuit</vt:lpstr>
      <vt:lpstr>CertHE Skills for the Workplace Module: BMSK4006</vt:lpstr>
      <vt:lpstr>Business Identities </vt:lpstr>
      <vt:lpstr>Business Identities </vt:lpstr>
      <vt:lpstr>Sole Trader</vt:lpstr>
      <vt:lpstr>Partnership</vt:lpstr>
      <vt:lpstr>PowerPoint Presentation</vt:lpstr>
      <vt:lpstr>PowerPoint Presentation</vt:lpstr>
      <vt:lpstr>Franchises </vt:lpstr>
      <vt:lpstr>PowerPoint Presentation</vt:lpstr>
      <vt:lpstr>Business Identities </vt:lpstr>
      <vt:lpstr>Pros of operating as a sole trader </vt:lpstr>
      <vt:lpstr>Cons of operating as a sole trader </vt:lpstr>
      <vt:lpstr>Cons of operating as a sole trader </vt:lpstr>
      <vt:lpstr>Pros of forming a partnership </vt:lpstr>
      <vt:lpstr>Cons of forming a partnership </vt:lpstr>
      <vt:lpstr>Pros of forming a limited liability partnership </vt:lpstr>
      <vt:lpstr>Pros of forming a limited liability partnership </vt:lpstr>
      <vt:lpstr>Cons of forming a limited liability partnership </vt:lpstr>
      <vt:lpstr>Pros of forming a limited company </vt:lpstr>
      <vt:lpstr>Cons of forming a limited company </vt:lpstr>
      <vt:lpstr>Statements</vt:lpstr>
      <vt:lpstr>Mission Statements</vt:lpstr>
      <vt:lpstr>When setting up mission statements</vt:lpstr>
      <vt:lpstr>Aims and Objectives</vt:lpstr>
      <vt:lpstr>Entrepreneur ?</vt:lpstr>
      <vt:lpstr>Who and What are Entrepreneurs?  </vt:lpstr>
      <vt:lpstr>Who and What are Entrepreneurs</vt:lpstr>
      <vt:lpstr>The Building Blocks of Successful Entrepreneurship</vt:lpstr>
      <vt:lpstr>Who is an Intrepreneur</vt:lpstr>
      <vt:lpstr>Who and What are Intrepreneurs? </vt:lpstr>
      <vt:lpstr>What is Intrepreneurship?</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BMSK4006</dc:title>
  <dc:creator>Michaela Schriek</dc:creator>
  <cp:lastModifiedBy>Jessica Shore</cp:lastModifiedBy>
  <cp:revision>14</cp:revision>
  <dcterms:created xsi:type="dcterms:W3CDTF">2018-03-26T14:53:55Z</dcterms:created>
  <dcterms:modified xsi:type="dcterms:W3CDTF">2019-04-26T08:45:18Z</dcterms:modified>
</cp:coreProperties>
</file>