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sldIdLst>
    <p:sldId id="256" r:id="rId2"/>
    <p:sldId id="257" r:id="rId3"/>
    <p:sldId id="258" r:id="rId4"/>
    <p:sldId id="259" r:id="rId5"/>
    <p:sldId id="260" r:id="rId6"/>
    <p:sldId id="261"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95" d="100"/>
          <a:sy n="195" d="100"/>
        </p:scale>
        <p:origin x="-2928" y="-5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theme" Target="theme/theme1.xml"/><Relationship Id="rId12"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printerSettings" Target="printerSettings/printerSettings1.bin"/><Relationship Id="rId9" Type="http://schemas.openxmlformats.org/officeDocument/2006/relationships/presProps" Target="presProps.xml"/><Relationship Id="rId1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GB" smtClean="0"/>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0A98AF03-7270-45C2-A683-C5E353EF01A5}" type="datetime4">
              <a:rPr lang="en-US" smtClean="0"/>
              <a:pPr/>
              <a:t>November 26, 2013</a:t>
            </a:fld>
            <a:endParaRPr lang="en-US" dirty="0"/>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US" dirty="0"/>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8B37D5FE-740C-46F5-801A-FA5477D9711F}" type="slidenum">
              <a:rPr lang="en-US" smtClean="0"/>
              <a:pPr/>
              <a:t>‹#›</a:t>
            </a:fld>
            <a:endParaRPr lang="en-US" dirty="0"/>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05A93482-8E69-40F7-BCAD-5662A6CADB27}" type="datetime4">
              <a:rPr lang="en-US" smtClean="0"/>
              <a:pPr/>
              <a:t>November 26, 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37D5FE-740C-46F5-801A-FA5477D9711F}"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GB" smtClean="0"/>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FBB7EAE1-CAAC-4AEF-919E-158692B1E55E}" type="datetime4">
              <a:rPr lang="en-US" smtClean="0"/>
              <a:pPr/>
              <a:t>November 26, 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37D5FE-740C-46F5-801A-FA5477D9711F}"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5" name="Date Placeholder 4"/>
          <p:cNvSpPr>
            <a:spLocks noGrp="1"/>
          </p:cNvSpPr>
          <p:nvPr>
            <p:ph type="dt" sz="half" idx="10"/>
          </p:nvPr>
        </p:nvSpPr>
        <p:spPr/>
        <p:txBody>
          <a:bodyPr/>
          <a:lstStyle/>
          <a:p>
            <a:fld id="{9525A706-D8F2-4D1A-855A-CADC92600C26}" type="datetime4">
              <a:rPr lang="en-US" smtClean="0"/>
              <a:pPr/>
              <a:t>November 26, 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B37D5FE-740C-46F5-801A-FA5477D9711F}" type="slidenum">
              <a:rPr lang="en-US" smtClean="0"/>
              <a:pPr/>
              <a:t>‹#›</a:t>
            </a:fld>
            <a:endParaRPr lang="en-US"/>
          </a:p>
        </p:txBody>
      </p:sp>
      <p:sp>
        <p:nvSpPr>
          <p:cNvPr id="9" name="Content Placeholder 8"/>
          <p:cNvSpPr>
            <a:spLocks noGrp="1"/>
          </p:cNvSpPr>
          <p:nvPr>
            <p:ph sz="quarter" idx="13"/>
          </p:nvPr>
        </p:nvSpPr>
        <p:spPr>
          <a:xfrm>
            <a:off x="1042416" y="2313432"/>
            <a:ext cx="3419856" cy="349300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99B4F123-1704-49AC-9D15-C4B1462B8014}" type="datetime4">
              <a:rPr lang="en-US" smtClean="0"/>
              <a:pPr/>
              <a:t>November 26, 2013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B37D5FE-740C-46F5-801A-FA5477D9711F}"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E3127EC2-47FB-48A1-8644-C8A81DDAA119}" type="datetime4">
              <a:rPr lang="en-US" smtClean="0"/>
              <a:pPr/>
              <a:t>November 26, 2013</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B37D5FE-740C-46F5-801A-FA5477D9711F}"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E3EC3ED-7435-49F9-84C8-03CCA2F8DEDB}" type="datetime4">
              <a:rPr lang="en-US" smtClean="0"/>
              <a:pPr/>
              <a:t>November 26, 2013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B37D5FE-740C-46F5-801A-FA5477D9711F}"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3FC49BF1-FCD3-4395-8FF6-0047AF66228E}" type="datetime4">
              <a:rPr lang="en-US" smtClean="0"/>
              <a:pPr/>
              <a:t>November 26, 2013</a:t>
            </a:fld>
            <a:endParaRPr lang="en-US"/>
          </a:p>
        </p:txBody>
      </p:sp>
      <p:sp>
        <p:nvSpPr>
          <p:cNvPr id="7" name="Slide Number Placeholder 6"/>
          <p:cNvSpPr>
            <a:spLocks noGrp="1"/>
          </p:cNvSpPr>
          <p:nvPr>
            <p:ph type="sldNum" sz="quarter" idx="12"/>
          </p:nvPr>
        </p:nvSpPr>
        <p:spPr/>
        <p:txBody>
          <a:bodyPr/>
          <a:lstStyle/>
          <a:p>
            <a:fld id="{8B37D5FE-740C-46F5-801A-FA5477D9711F}" type="slidenum">
              <a:rPr lang="en-US" smtClean="0"/>
              <a:pPr/>
              <a:t>‹#›</a:t>
            </a:fld>
            <a:endParaRPr lang="en-US"/>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US" dirty="0"/>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GB" smtClean="0"/>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GB" smtClean="0"/>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A861222-2C8B-4501-BE87-6797EC025925}" type="datetime4">
              <a:rPr lang="en-US" smtClean="0"/>
              <a:pPr/>
              <a:t>November 26, 2013</a:t>
            </a:fld>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US" dirty="0"/>
          </a:p>
        </p:txBody>
      </p:sp>
      <p:sp>
        <p:nvSpPr>
          <p:cNvPr id="7" name="Slide Number Placeholder 6"/>
          <p:cNvSpPr>
            <a:spLocks noGrp="1"/>
          </p:cNvSpPr>
          <p:nvPr>
            <p:ph type="sldNum" sz="quarter" idx="12"/>
          </p:nvPr>
        </p:nvSpPr>
        <p:spPr/>
        <p:txBody>
          <a:bodyPr/>
          <a:lstStyle/>
          <a:p>
            <a:fld id="{8B37D5FE-740C-46F5-801A-FA5477D9711F}"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A2FB5AFD-D735-4504-A039-ADEBB6448D55}" type="datetime4">
              <a:rPr lang="en-US" smtClean="0"/>
              <a:pPr/>
              <a:t>November 26, 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37D5FE-740C-46F5-801A-FA5477D9711F}"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GB" smtClean="0"/>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AB5C8118-FB93-4E87-B380-0175F2FE2167}" type="datetime4">
              <a:rPr lang="en-US" smtClean="0"/>
              <a:pPr/>
              <a:t>November 26, 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37D5FE-740C-46F5-801A-FA5477D9711F}"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16C01193-8287-4834-A286-6B880643E934}" type="datetime4">
              <a:rPr lang="en-US" smtClean="0"/>
              <a:pPr/>
              <a:t>November 26, 2013</a:t>
            </a:fld>
            <a:endParaRPr lang="en-US"/>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8B37D5FE-740C-46F5-801A-FA5477D9711F}"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hf sldNum="0" hdr="0" ftr="0" dt="0"/>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Focus Groups</a:t>
            </a:r>
            <a:endParaRPr lang="en-US" dirty="0"/>
          </a:p>
        </p:txBody>
      </p:sp>
      <p:sp>
        <p:nvSpPr>
          <p:cNvPr id="3" name="Subtitle 2"/>
          <p:cNvSpPr>
            <a:spLocks noGrp="1"/>
          </p:cNvSpPr>
          <p:nvPr>
            <p:ph type="subTitle" idx="1"/>
          </p:nvPr>
        </p:nvSpPr>
        <p:spPr/>
        <p:txBody>
          <a:bodyPr/>
          <a:lstStyle/>
          <a:p>
            <a:r>
              <a:rPr lang="en-US" dirty="0" smtClean="0"/>
              <a:t>Rosanna Sutton</a:t>
            </a:r>
            <a:endParaRPr lang="en-US" dirty="0"/>
          </a:p>
        </p:txBody>
      </p:sp>
    </p:spTree>
    <p:extLst>
      <p:ext uri="{BB962C8B-B14F-4D97-AF65-F5344CB8AC3E}">
        <p14:creationId xmlns:p14="http://schemas.microsoft.com/office/powerpoint/2010/main" val="38316329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47076" y="770785"/>
            <a:ext cx="7926103" cy="923330"/>
          </a:xfrm>
          <a:prstGeom prst="rect">
            <a:avLst/>
          </a:prstGeom>
        </p:spPr>
        <p:txBody>
          <a:bodyPr wrap="square">
            <a:spAutoFit/>
          </a:bodyPr>
          <a:lstStyle/>
          <a:p>
            <a:r>
              <a:rPr lang="en-GB" dirty="0"/>
              <a:t>Focus group research </a:t>
            </a:r>
            <a:r>
              <a:rPr lang="en-GB" dirty="0" smtClean="0"/>
              <a:t>is </a:t>
            </a:r>
            <a:r>
              <a:rPr lang="en-GB" dirty="0"/>
              <a:t>an enquiry that uses several group interviews of people who have experiences or conditions that are of interest to </a:t>
            </a:r>
            <a:r>
              <a:rPr lang="en-GB" dirty="0" smtClean="0"/>
              <a:t>researchers</a:t>
            </a:r>
            <a:endParaRPr lang="en-US" dirty="0"/>
          </a:p>
        </p:txBody>
      </p:sp>
      <p:sp>
        <p:nvSpPr>
          <p:cNvPr id="3" name="Rectangle 2"/>
          <p:cNvSpPr/>
          <p:nvPr/>
        </p:nvSpPr>
        <p:spPr>
          <a:xfrm>
            <a:off x="599178" y="2044005"/>
            <a:ext cx="8004257" cy="646331"/>
          </a:xfrm>
          <a:prstGeom prst="rect">
            <a:avLst/>
          </a:prstGeom>
        </p:spPr>
        <p:txBody>
          <a:bodyPr wrap="square">
            <a:spAutoFit/>
          </a:bodyPr>
          <a:lstStyle/>
          <a:p>
            <a:r>
              <a:rPr lang="en-GB" dirty="0"/>
              <a:t>This entails bringing small groups of people together in order to discuss issues identified by researchers</a:t>
            </a:r>
            <a:r>
              <a:rPr lang="en-GB" dirty="0"/>
              <a:t> </a:t>
            </a:r>
            <a:endParaRPr lang="en-US" dirty="0"/>
          </a:p>
        </p:txBody>
      </p:sp>
      <p:sp>
        <p:nvSpPr>
          <p:cNvPr id="4" name="Rectangle 3"/>
          <p:cNvSpPr/>
          <p:nvPr/>
        </p:nvSpPr>
        <p:spPr>
          <a:xfrm>
            <a:off x="670821" y="3059838"/>
            <a:ext cx="7802358" cy="1477328"/>
          </a:xfrm>
          <a:prstGeom prst="rect">
            <a:avLst/>
          </a:prstGeom>
        </p:spPr>
        <p:txBody>
          <a:bodyPr wrap="square">
            <a:spAutoFit/>
          </a:bodyPr>
          <a:lstStyle/>
          <a:p>
            <a:r>
              <a:rPr lang="en-GB" dirty="0"/>
              <a:t>The approach to focus group interviews </a:t>
            </a:r>
            <a:r>
              <a:rPr lang="en-GB" dirty="0" smtClean="0"/>
              <a:t>in research </a:t>
            </a:r>
            <a:r>
              <a:rPr lang="en-GB" dirty="0"/>
              <a:t>is generally qualitative </a:t>
            </a:r>
            <a:endParaRPr lang="en-GB" dirty="0"/>
          </a:p>
          <a:p>
            <a:endParaRPr lang="en-GB" dirty="0" smtClean="0"/>
          </a:p>
          <a:p>
            <a:r>
              <a:rPr lang="en-GB" dirty="0" smtClean="0"/>
              <a:t>They can </a:t>
            </a:r>
            <a:r>
              <a:rPr lang="en-GB" dirty="0"/>
              <a:t>be used as a supplement to other data sources such as interviews, observation, or other methods of data collection </a:t>
            </a:r>
            <a:endParaRPr lang="en-US" dirty="0"/>
          </a:p>
        </p:txBody>
      </p:sp>
      <p:sp>
        <p:nvSpPr>
          <p:cNvPr id="5" name="Rectangle 4"/>
          <p:cNvSpPr/>
          <p:nvPr/>
        </p:nvSpPr>
        <p:spPr>
          <a:xfrm>
            <a:off x="670821" y="4859718"/>
            <a:ext cx="7548359" cy="646331"/>
          </a:xfrm>
          <a:prstGeom prst="rect">
            <a:avLst/>
          </a:prstGeom>
        </p:spPr>
        <p:txBody>
          <a:bodyPr wrap="square">
            <a:spAutoFit/>
          </a:bodyPr>
          <a:lstStyle/>
          <a:p>
            <a:r>
              <a:rPr lang="en-GB" dirty="0"/>
              <a:t>The main strength of a focus group is the production of data from the social interaction and dynamics of the group.</a:t>
            </a:r>
            <a:r>
              <a:rPr lang="en-GB" dirty="0"/>
              <a:t> </a:t>
            </a:r>
            <a:endParaRPr lang="en-US" dirty="0"/>
          </a:p>
        </p:txBody>
      </p:sp>
    </p:spTree>
    <p:extLst>
      <p:ext uri="{BB962C8B-B14F-4D97-AF65-F5344CB8AC3E}">
        <p14:creationId xmlns:p14="http://schemas.microsoft.com/office/powerpoint/2010/main" val="21151558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66614" y="555650"/>
            <a:ext cx="8004257" cy="5909311"/>
          </a:xfrm>
          <a:prstGeom prst="rect">
            <a:avLst/>
          </a:prstGeom>
        </p:spPr>
        <p:txBody>
          <a:bodyPr wrap="square">
            <a:spAutoFit/>
          </a:bodyPr>
          <a:lstStyle/>
          <a:p>
            <a:r>
              <a:rPr lang="en-GB" b="1" i="1" dirty="0"/>
              <a:t>Sampling size and number of </a:t>
            </a:r>
            <a:r>
              <a:rPr lang="en-GB" b="1" i="1" dirty="0" smtClean="0"/>
              <a:t>sessions:</a:t>
            </a:r>
          </a:p>
          <a:p>
            <a:endParaRPr lang="en-GB" dirty="0"/>
          </a:p>
          <a:p>
            <a:r>
              <a:rPr lang="en-GB" dirty="0"/>
              <a:t>The area of research, and the topic that is being explored, generally determines the composition and number of members in a focus </a:t>
            </a:r>
            <a:r>
              <a:rPr lang="en-GB" dirty="0" smtClean="0"/>
              <a:t>group</a:t>
            </a:r>
          </a:p>
          <a:p>
            <a:endParaRPr lang="en-GB" dirty="0"/>
          </a:p>
          <a:p>
            <a:r>
              <a:rPr lang="en-GB" dirty="0" smtClean="0"/>
              <a:t>The </a:t>
            </a:r>
            <a:r>
              <a:rPr lang="en-GB" dirty="0"/>
              <a:t>people in a focus group do not have to hold similar views about the topic area, nor do they have to come from the same background or </a:t>
            </a:r>
            <a:r>
              <a:rPr lang="en-GB" dirty="0" smtClean="0"/>
              <a:t>organisation</a:t>
            </a:r>
          </a:p>
          <a:p>
            <a:endParaRPr lang="en-GB" dirty="0"/>
          </a:p>
          <a:p>
            <a:r>
              <a:rPr lang="en-GB" dirty="0" smtClean="0"/>
              <a:t>However gender </a:t>
            </a:r>
            <a:r>
              <a:rPr lang="en-GB" dirty="0"/>
              <a:t>and age as well as social and psychological characteristics of group members may affect the quality and level of interaction </a:t>
            </a:r>
            <a:endParaRPr lang="en-GB" dirty="0" smtClean="0"/>
          </a:p>
          <a:p>
            <a:endParaRPr lang="en-GB" dirty="0"/>
          </a:p>
          <a:p>
            <a:r>
              <a:rPr lang="en-GB" dirty="0" smtClean="0"/>
              <a:t>The </a:t>
            </a:r>
            <a:r>
              <a:rPr lang="en-GB" dirty="0"/>
              <a:t>number of focus groups depends on the needs of the researcher and the demands of the topic </a:t>
            </a:r>
            <a:r>
              <a:rPr lang="en-GB" dirty="0" smtClean="0"/>
              <a:t>area</a:t>
            </a:r>
          </a:p>
          <a:p>
            <a:endParaRPr lang="en-GB" dirty="0"/>
          </a:p>
          <a:p>
            <a:r>
              <a:rPr lang="en-GB" dirty="0" smtClean="0"/>
              <a:t>For </a:t>
            </a:r>
            <a:r>
              <a:rPr lang="en-GB" dirty="0"/>
              <a:t>a single research question the suggested optimum is between three and five </a:t>
            </a:r>
            <a:r>
              <a:rPr lang="en-GB" dirty="0" smtClean="0"/>
              <a:t>sessions in </a:t>
            </a:r>
            <a:r>
              <a:rPr lang="en-GB" dirty="0"/>
              <a:t>a group or </a:t>
            </a:r>
            <a:r>
              <a:rPr lang="en-GB" dirty="0" smtClean="0"/>
              <a:t>groups </a:t>
            </a:r>
            <a:endParaRPr lang="en-GB" dirty="0"/>
          </a:p>
          <a:p>
            <a:endParaRPr lang="en-GB" dirty="0" smtClean="0"/>
          </a:p>
          <a:p>
            <a:r>
              <a:rPr lang="en-GB" dirty="0" smtClean="0"/>
              <a:t>Group </a:t>
            </a:r>
            <a:r>
              <a:rPr lang="en-GB" dirty="0"/>
              <a:t>sessions generally last between one and three </a:t>
            </a:r>
            <a:r>
              <a:rPr lang="en-GB" dirty="0" smtClean="0"/>
              <a:t>hours</a:t>
            </a:r>
            <a:endParaRPr lang="en-GB" dirty="0"/>
          </a:p>
          <a:p>
            <a:endParaRPr lang="en-GB" dirty="0"/>
          </a:p>
        </p:txBody>
      </p:sp>
    </p:spTree>
    <p:extLst>
      <p:ext uri="{BB962C8B-B14F-4D97-AF65-F5344CB8AC3E}">
        <p14:creationId xmlns:p14="http://schemas.microsoft.com/office/powerpoint/2010/main" val="33431418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3845" y="716001"/>
            <a:ext cx="7906565" cy="1200329"/>
          </a:xfrm>
          <a:prstGeom prst="rect">
            <a:avLst/>
          </a:prstGeom>
        </p:spPr>
        <p:txBody>
          <a:bodyPr wrap="square">
            <a:spAutoFit/>
          </a:bodyPr>
          <a:lstStyle/>
          <a:p>
            <a:r>
              <a:rPr lang="en-GB" dirty="0"/>
              <a:t>Most writers suggest six or seven members as the optimum number, as a group of this size is large enough to provide a variety of perspectives and small enough not to become disorderly or fragmented </a:t>
            </a:r>
            <a:endParaRPr lang="en-US" dirty="0"/>
          </a:p>
        </p:txBody>
      </p:sp>
      <p:sp>
        <p:nvSpPr>
          <p:cNvPr id="3" name="Rectangle 2"/>
          <p:cNvSpPr/>
          <p:nvPr/>
        </p:nvSpPr>
        <p:spPr>
          <a:xfrm>
            <a:off x="683844" y="2154555"/>
            <a:ext cx="7821899" cy="1200329"/>
          </a:xfrm>
          <a:prstGeom prst="rect">
            <a:avLst/>
          </a:prstGeom>
        </p:spPr>
        <p:txBody>
          <a:bodyPr wrap="square">
            <a:spAutoFit/>
          </a:bodyPr>
          <a:lstStyle/>
          <a:p>
            <a:r>
              <a:rPr lang="en-GB" dirty="0"/>
              <a:t>Experienced researchers generally advise having small groups of only three to four individuals at any one time on the basis that this size of group makes transcription simpler as it can be easier to distinguish voices </a:t>
            </a:r>
            <a:endParaRPr lang="en-US" dirty="0"/>
          </a:p>
        </p:txBody>
      </p:sp>
      <p:sp>
        <p:nvSpPr>
          <p:cNvPr id="4" name="Rectangle 3"/>
          <p:cNvSpPr/>
          <p:nvPr/>
        </p:nvSpPr>
        <p:spPr>
          <a:xfrm>
            <a:off x="703383" y="3641305"/>
            <a:ext cx="7730720" cy="2585323"/>
          </a:xfrm>
          <a:prstGeom prst="rect">
            <a:avLst/>
          </a:prstGeom>
        </p:spPr>
        <p:txBody>
          <a:bodyPr wrap="square">
            <a:spAutoFit/>
          </a:bodyPr>
          <a:lstStyle/>
          <a:p>
            <a:r>
              <a:rPr lang="en-GB" b="1" i="1" dirty="0"/>
              <a:t>Conducting the focus </a:t>
            </a:r>
            <a:r>
              <a:rPr lang="en-GB" b="1" i="1" dirty="0" smtClean="0"/>
              <a:t>groups:</a:t>
            </a:r>
          </a:p>
          <a:p>
            <a:endParaRPr lang="en-GB" b="1" dirty="0"/>
          </a:p>
          <a:p>
            <a:r>
              <a:rPr lang="en-GB" dirty="0"/>
              <a:t>The participants </a:t>
            </a:r>
            <a:r>
              <a:rPr lang="en-GB" dirty="0" smtClean="0"/>
              <a:t>should be contacted in </a:t>
            </a:r>
            <a:r>
              <a:rPr lang="en-GB" dirty="0"/>
              <a:t>advance to invite them to </a:t>
            </a:r>
            <a:r>
              <a:rPr lang="en-GB" dirty="0" smtClean="0"/>
              <a:t>participate</a:t>
            </a:r>
          </a:p>
          <a:p>
            <a:endParaRPr lang="en-GB" dirty="0"/>
          </a:p>
          <a:p>
            <a:r>
              <a:rPr lang="en-GB" dirty="0"/>
              <a:t>O</a:t>
            </a:r>
            <a:r>
              <a:rPr lang="en-GB" dirty="0" smtClean="0"/>
              <a:t>ver </a:t>
            </a:r>
            <a:r>
              <a:rPr lang="en-GB" dirty="0"/>
              <a:t>recruitment </a:t>
            </a:r>
            <a:r>
              <a:rPr lang="en-GB" dirty="0" smtClean="0"/>
              <a:t>should be carried out </a:t>
            </a:r>
            <a:r>
              <a:rPr lang="en-GB" dirty="0"/>
              <a:t>in case some participants </a:t>
            </a:r>
            <a:r>
              <a:rPr lang="en-GB" dirty="0" smtClean="0"/>
              <a:t>are </a:t>
            </a:r>
            <a:r>
              <a:rPr lang="en-GB" dirty="0"/>
              <a:t>busy </a:t>
            </a:r>
            <a:r>
              <a:rPr lang="en-GB" dirty="0" smtClean="0"/>
              <a:t>and </a:t>
            </a:r>
            <a:r>
              <a:rPr lang="en-GB" dirty="0"/>
              <a:t>unable to attend </a:t>
            </a:r>
            <a:endParaRPr lang="en-GB" dirty="0" smtClean="0"/>
          </a:p>
          <a:p>
            <a:endParaRPr lang="en-GB" dirty="0"/>
          </a:p>
          <a:p>
            <a:r>
              <a:rPr lang="en-GB" dirty="0"/>
              <a:t>A</a:t>
            </a:r>
            <a:r>
              <a:rPr lang="en-GB" dirty="0" smtClean="0"/>
              <a:t> </a:t>
            </a:r>
            <a:r>
              <a:rPr lang="en-GB" dirty="0"/>
              <a:t>degree of flexibility in conducting these </a:t>
            </a:r>
            <a:r>
              <a:rPr lang="en-GB" dirty="0" smtClean="0"/>
              <a:t>sessions is required</a:t>
            </a:r>
            <a:endParaRPr lang="en-GB" dirty="0"/>
          </a:p>
        </p:txBody>
      </p:sp>
    </p:spTree>
    <p:extLst>
      <p:ext uri="{BB962C8B-B14F-4D97-AF65-F5344CB8AC3E}">
        <p14:creationId xmlns:p14="http://schemas.microsoft.com/office/powerpoint/2010/main" val="27436160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75435" y="622839"/>
            <a:ext cx="8245231" cy="5632312"/>
          </a:xfrm>
          <a:prstGeom prst="rect">
            <a:avLst/>
          </a:prstGeom>
        </p:spPr>
        <p:txBody>
          <a:bodyPr wrap="square">
            <a:spAutoFit/>
          </a:bodyPr>
          <a:lstStyle/>
          <a:p>
            <a:r>
              <a:rPr lang="en-GB" dirty="0"/>
              <a:t>A room </a:t>
            </a:r>
            <a:r>
              <a:rPr lang="en-GB" dirty="0" smtClean="0"/>
              <a:t>should be allocated </a:t>
            </a:r>
            <a:r>
              <a:rPr lang="en-GB" dirty="0"/>
              <a:t>that </a:t>
            </a:r>
            <a:r>
              <a:rPr lang="en-GB" dirty="0" smtClean="0"/>
              <a:t>is </a:t>
            </a:r>
            <a:r>
              <a:rPr lang="en-GB" dirty="0"/>
              <a:t>comfortable enough to accommodate up to eight people including </a:t>
            </a:r>
            <a:r>
              <a:rPr lang="en-GB" dirty="0" smtClean="0"/>
              <a:t>the researcher</a:t>
            </a:r>
          </a:p>
          <a:p>
            <a:endParaRPr lang="en-GB" dirty="0"/>
          </a:p>
          <a:p>
            <a:r>
              <a:rPr lang="en-GB" dirty="0" smtClean="0"/>
              <a:t>Refreshments </a:t>
            </a:r>
            <a:r>
              <a:rPr lang="en-GB" dirty="0"/>
              <a:t>such as drinks, sandwiches and crisps </a:t>
            </a:r>
            <a:r>
              <a:rPr lang="en-GB" dirty="0" smtClean="0"/>
              <a:t>can offered </a:t>
            </a:r>
          </a:p>
          <a:p>
            <a:endParaRPr lang="en-GB" dirty="0"/>
          </a:p>
          <a:p>
            <a:r>
              <a:rPr lang="en-GB" dirty="0" smtClean="0"/>
              <a:t>A </a:t>
            </a:r>
            <a:r>
              <a:rPr lang="en-GB" dirty="0"/>
              <a:t>schedule of questions </a:t>
            </a:r>
            <a:r>
              <a:rPr lang="en-GB" dirty="0" smtClean="0"/>
              <a:t>should be </a:t>
            </a:r>
            <a:r>
              <a:rPr lang="en-GB" dirty="0"/>
              <a:t>used </a:t>
            </a:r>
            <a:endParaRPr lang="en-GB" dirty="0" smtClean="0"/>
          </a:p>
          <a:p>
            <a:endParaRPr lang="en-GB" dirty="0"/>
          </a:p>
          <a:p>
            <a:r>
              <a:rPr lang="en-GB" dirty="0" smtClean="0"/>
              <a:t>These may be </a:t>
            </a:r>
            <a:r>
              <a:rPr lang="en-GB" dirty="0"/>
              <a:t>questions that </a:t>
            </a:r>
            <a:r>
              <a:rPr lang="en-GB" dirty="0" smtClean="0"/>
              <a:t>require </a:t>
            </a:r>
            <a:r>
              <a:rPr lang="en-GB" dirty="0"/>
              <a:t>clarification of some points made during the observations and interview sessions </a:t>
            </a:r>
            <a:endParaRPr lang="en-GB" dirty="0" smtClean="0"/>
          </a:p>
          <a:p>
            <a:endParaRPr lang="en-GB" dirty="0"/>
          </a:p>
          <a:p>
            <a:r>
              <a:rPr lang="en-GB" dirty="0" smtClean="0"/>
              <a:t>A </a:t>
            </a:r>
            <a:r>
              <a:rPr lang="en-GB" dirty="0"/>
              <a:t>digital recorder </a:t>
            </a:r>
            <a:r>
              <a:rPr lang="en-GB" dirty="0" smtClean="0"/>
              <a:t>can be used and </a:t>
            </a:r>
            <a:r>
              <a:rPr lang="en-GB" dirty="0"/>
              <a:t>placed in an appropriate position in order to record the voices </a:t>
            </a:r>
            <a:r>
              <a:rPr lang="en-GB" dirty="0" smtClean="0"/>
              <a:t>clearly</a:t>
            </a:r>
          </a:p>
          <a:p>
            <a:endParaRPr lang="en-GB" dirty="0"/>
          </a:p>
          <a:p>
            <a:r>
              <a:rPr lang="en-GB" dirty="0" smtClean="0"/>
              <a:t>A </a:t>
            </a:r>
            <a:r>
              <a:rPr lang="en-GB" dirty="0"/>
              <a:t>sound test </a:t>
            </a:r>
            <a:r>
              <a:rPr lang="en-GB" dirty="0" smtClean="0"/>
              <a:t>should be </a:t>
            </a:r>
            <a:r>
              <a:rPr lang="en-GB" dirty="0"/>
              <a:t>performed with the group present in order to ensure </a:t>
            </a:r>
            <a:r>
              <a:rPr lang="en-GB" dirty="0" smtClean="0"/>
              <a:t>this </a:t>
            </a:r>
          </a:p>
          <a:p>
            <a:endParaRPr lang="en-GB" dirty="0"/>
          </a:p>
          <a:p>
            <a:r>
              <a:rPr lang="en-GB" dirty="0"/>
              <a:t>S</a:t>
            </a:r>
            <a:r>
              <a:rPr lang="en-GB" dirty="0" smtClean="0"/>
              <a:t>eating </a:t>
            </a:r>
            <a:r>
              <a:rPr lang="en-GB" dirty="0"/>
              <a:t>arrangements </a:t>
            </a:r>
            <a:r>
              <a:rPr lang="en-GB" dirty="0" smtClean="0"/>
              <a:t>could be in </a:t>
            </a:r>
            <a:r>
              <a:rPr lang="en-GB" dirty="0"/>
              <a:t>a circle or semicircle </a:t>
            </a:r>
            <a:endParaRPr lang="en-GB" dirty="0" smtClean="0"/>
          </a:p>
          <a:p>
            <a:endParaRPr lang="en-GB" dirty="0"/>
          </a:p>
          <a:p>
            <a:r>
              <a:rPr lang="en-GB" dirty="0"/>
              <a:t>P</a:t>
            </a:r>
            <a:r>
              <a:rPr lang="en-GB" dirty="0" smtClean="0"/>
              <a:t>articipants should be </a:t>
            </a:r>
            <a:r>
              <a:rPr lang="en-GB" dirty="0"/>
              <a:t>made aware of the agenda, time management and procedures before the start of the focus group </a:t>
            </a:r>
            <a:r>
              <a:rPr lang="en-GB" dirty="0" smtClean="0"/>
              <a:t>sessions</a:t>
            </a:r>
            <a:endParaRPr lang="en-GB" dirty="0"/>
          </a:p>
        </p:txBody>
      </p:sp>
    </p:spTree>
    <p:extLst>
      <p:ext uri="{BB962C8B-B14F-4D97-AF65-F5344CB8AC3E}">
        <p14:creationId xmlns:p14="http://schemas.microsoft.com/office/powerpoint/2010/main" val="32461947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38256" y="931058"/>
            <a:ext cx="7841435" cy="2862323"/>
          </a:xfrm>
          <a:prstGeom prst="rect">
            <a:avLst/>
          </a:prstGeom>
        </p:spPr>
        <p:txBody>
          <a:bodyPr wrap="square">
            <a:spAutoFit/>
          </a:bodyPr>
          <a:lstStyle/>
          <a:p>
            <a:r>
              <a:rPr lang="en-GB" dirty="0"/>
              <a:t>As per interviews, the </a:t>
            </a:r>
            <a:r>
              <a:rPr lang="en-GB" dirty="0" smtClean="0"/>
              <a:t>recordings should be transcribed verbatim </a:t>
            </a:r>
          </a:p>
          <a:p>
            <a:endParaRPr lang="en-GB" dirty="0"/>
          </a:p>
          <a:p>
            <a:r>
              <a:rPr lang="en-GB" dirty="0" smtClean="0"/>
              <a:t>The researcher should </a:t>
            </a:r>
            <a:r>
              <a:rPr lang="en-GB" dirty="0"/>
              <a:t>read through the transcripts and </a:t>
            </a:r>
            <a:r>
              <a:rPr lang="en-GB" dirty="0" smtClean="0"/>
              <a:t>listen </a:t>
            </a:r>
            <a:r>
              <a:rPr lang="en-GB" dirty="0"/>
              <a:t>to the recordings and </a:t>
            </a:r>
            <a:r>
              <a:rPr lang="en-GB" dirty="0" smtClean="0"/>
              <a:t>correct </a:t>
            </a:r>
            <a:r>
              <a:rPr lang="en-GB" dirty="0"/>
              <a:t>any words that </a:t>
            </a:r>
            <a:r>
              <a:rPr lang="en-GB" dirty="0" smtClean="0"/>
              <a:t>are unclear </a:t>
            </a:r>
          </a:p>
          <a:p>
            <a:endParaRPr lang="en-GB" dirty="0"/>
          </a:p>
          <a:p>
            <a:r>
              <a:rPr lang="en-GB" dirty="0" smtClean="0"/>
              <a:t>Quite </a:t>
            </a:r>
            <a:r>
              <a:rPr lang="en-GB" dirty="0"/>
              <a:t>often, the transcriber </a:t>
            </a:r>
            <a:r>
              <a:rPr lang="en-GB" dirty="0" smtClean="0"/>
              <a:t>cannot understand </a:t>
            </a:r>
            <a:r>
              <a:rPr lang="en-GB" dirty="0"/>
              <a:t>what as being said, particularly when there </a:t>
            </a:r>
            <a:r>
              <a:rPr lang="en-GB" dirty="0" smtClean="0"/>
              <a:t>are </a:t>
            </a:r>
            <a:r>
              <a:rPr lang="en-GB" dirty="0"/>
              <a:t>6 or 7 </a:t>
            </a:r>
            <a:r>
              <a:rPr lang="en-GB" dirty="0" smtClean="0"/>
              <a:t>participants </a:t>
            </a:r>
            <a:r>
              <a:rPr lang="en-GB" dirty="0"/>
              <a:t>in the groups and a few </a:t>
            </a:r>
            <a:r>
              <a:rPr lang="en-GB" dirty="0" smtClean="0"/>
              <a:t>are </a:t>
            </a:r>
            <a:r>
              <a:rPr lang="en-GB" dirty="0"/>
              <a:t>trying to talk at the same </a:t>
            </a:r>
            <a:r>
              <a:rPr lang="en-GB" dirty="0" smtClean="0"/>
              <a:t>time </a:t>
            </a:r>
          </a:p>
          <a:p>
            <a:endParaRPr lang="en-GB" dirty="0"/>
          </a:p>
          <a:p>
            <a:r>
              <a:rPr lang="en-GB" dirty="0" smtClean="0"/>
              <a:t>When </a:t>
            </a:r>
            <a:r>
              <a:rPr lang="en-GB" dirty="0"/>
              <a:t>this </a:t>
            </a:r>
            <a:r>
              <a:rPr lang="en-GB" dirty="0" smtClean="0"/>
              <a:t>occurs the </a:t>
            </a:r>
            <a:r>
              <a:rPr lang="en-GB" dirty="0"/>
              <a:t>transcriber </a:t>
            </a:r>
            <a:r>
              <a:rPr lang="en-GB" dirty="0" smtClean="0"/>
              <a:t>should write </a:t>
            </a:r>
            <a:r>
              <a:rPr lang="en-GB" dirty="0"/>
              <a:t>‘inaudible</a:t>
            </a:r>
            <a:r>
              <a:rPr lang="en-GB" dirty="0" smtClean="0"/>
              <a:t>’</a:t>
            </a:r>
            <a:endParaRPr lang="en-GB" dirty="0"/>
          </a:p>
        </p:txBody>
      </p:sp>
    </p:spTree>
    <p:extLst>
      <p:ext uri="{BB962C8B-B14F-4D97-AF65-F5344CB8AC3E}">
        <p14:creationId xmlns:p14="http://schemas.microsoft.com/office/powerpoint/2010/main" val="322683252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微软雅黑"/>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微软雅黑"/>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Austin.thmx</Template>
  <TotalTime>30</TotalTime>
  <Words>535</Words>
  <Application>Microsoft Macintosh PowerPoint</Application>
  <PresentationFormat>On-screen Show (4:3)</PresentationFormat>
  <Paragraphs>52</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Austin</vt:lpstr>
      <vt:lpstr>Focus Groups</vt:lpstr>
      <vt:lpstr>PowerPoint Presentation</vt:lpstr>
      <vt:lpstr>PowerPoint Presentation</vt:lpstr>
      <vt:lpstr>PowerPoint Presentation</vt:lpstr>
      <vt:lpstr>PowerPoint Presentation</vt:lpstr>
      <vt:lpstr>PowerPoint Presentation</vt:lpstr>
    </vt:vector>
  </TitlesOfParts>
  <Company>Rosanna Sutton</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Focus Groups</dc:title>
  <dc:creator>Rosanna Sutton</dc:creator>
  <cp:lastModifiedBy>Rosanna Sutton</cp:lastModifiedBy>
  <cp:revision>4</cp:revision>
  <dcterms:created xsi:type="dcterms:W3CDTF">2013-11-26T10:29:22Z</dcterms:created>
  <dcterms:modified xsi:type="dcterms:W3CDTF">2013-11-26T11:00:08Z</dcterms:modified>
</cp:coreProperties>
</file>