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65" r:id="rId20"/>
  </p:sldIdLst>
  <p:sldSz cx="18288000" cy="10287000"/>
  <p:notesSz cx="6858000" cy="9144000"/>
  <p:embeddedFontLst>
    <p:embeddedFont>
      <p:font typeface="Agrandir Tight Bold" panose="020B0604020202020204" charset="0"/>
      <p:regular r:id="rId22"/>
    </p:embeddedFont>
    <p:embeddedFont>
      <p:font typeface="Roboto" panose="02000000000000000000" pitchFamily="2"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F9043B-576D-4525-BCD0-029F82F37E07}" type="datetimeFigureOut">
              <a:rPr lang="en-IN" smtClean="0"/>
              <a:t>08-12-2025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0D3291-3717-4E1F-95E5-FBA63F3561F5}" type="slidenum">
              <a:rPr lang="en-IN" smtClean="0"/>
              <a:t>‹#›</a:t>
            </a:fld>
            <a:endParaRPr lang="en-IN"/>
          </a:p>
        </p:txBody>
      </p:sp>
    </p:spTree>
    <p:extLst>
      <p:ext uri="{BB962C8B-B14F-4D97-AF65-F5344CB8AC3E}">
        <p14:creationId xmlns:p14="http://schemas.microsoft.com/office/powerpoint/2010/main" val="1709437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introduction presents the reason behind the </a:t>
            </a: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intervention improvement of menstrual and fertility health in women between ages of 18-35 by implementing the use of digital support. It addresses the issue of stigma, misinformation and late diagnosis of reproductive disorders. The presentation will focus on the most important benefits and the overall implications on policy, research and education.</a:t>
            </a:r>
          </a:p>
          <a:p>
            <a:endParaRPr lang="en-IN" dirty="0"/>
          </a:p>
        </p:txBody>
      </p:sp>
      <p:sp>
        <p:nvSpPr>
          <p:cNvPr id="4" name="Slide Number Placeholder 3"/>
          <p:cNvSpPr>
            <a:spLocks noGrp="1"/>
          </p:cNvSpPr>
          <p:nvPr>
            <p:ph type="sldNum" sz="quarter" idx="5"/>
          </p:nvPr>
        </p:nvSpPr>
        <p:spPr/>
        <p:txBody>
          <a:bodyPr/>
          <a:lstStyle/>
          <a:p>
            <a:fld id="{7F0D3291-3717-4E1F-95E5-FBA63F3561F5}" type="slidenum">
              <a:rPr lang="en-IN" smtClean="0"/>
              <a:t>2</a:t>
            </a:fld>
            <a:endParaRPr lang="en-IN"/>
          </a:p>
        </p:txBody>
      </p:sp>
    </p:spTree>
    <p:extLst>
      <p:ext uri="{BB962C8B-B14F-4D97-AF65-F5344CB8AC3E}">
        <p14:creationId xmlns:p14="http://schemas.microsoft.com/office/powerpoint/2010/main" val="3783019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lot of young women in their earlier age of menstruation have poor knowledge of their menstrual cycle as a result of stigma and lack of education. The evidence-based information presented by </a:t>
            </a: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is available in a readily accessible format, making people more aware and providing more control over reproductive health. Enhanced literacy can empower users to make knowledgeable choices and interact with healthcare professionals with confidence.</a:t>
            </a:r>
          </a:p>
        </p:txBody>
      </p:sp>
      <p:sp>
        <p:nvSpPr>
          <p:cNvPr id="4" name="Slide Number Placeholder 3"/>
          <p:cNvSpPr>
            <a:spLocks noGrp="1"/>
          </p:cNvSpPr>
          <p:nvPr>
            <p:ph type="sldNum" sz="quarter" idx="5"/>
          </p:nvPr>
        </p:nvSpPr>
        <p:spPr/>
        <p:txBody>
          <a:bodyPr/>
          <a:lstStyle/>
          <a:p>
            <a:fld id="{7F0D3291-3717-4E1F-95E5-FBA63F3561F5}" type="slidenum">
              <a:rPr lang="en-IN" smtClean="0"/>
              <a:t>3</a:t>
            </a:fld>
            <a:endParaRPr lang="en-IN"/>
          </a:p>
        </p:txBody>
      </p:sp>
    </p:spTree>
    <p:extLst>
      <p:ext uri="{BB962C8B-B14F-4D97-AF65-F5344CB8AC3E}">
        <p14:creationId xmlns:p14="http://schemas.microsoft.com/office/powerpoint/2010/main" val="1110417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will allow users to track symptoms and identify alarming trends that may point to other underlying conditions, such as PCOS and endometriosis. As researched by Rafique and Al-Sheikh (2024), menstrual issues are very common, with estimates showing over 500 million women lack proper menstrual hygiene access, while the prevalence of specific disorders like painful periods (dysmenorrhea) can range from 16% to over 70%. Besides, irregular cycles affect 14-25% of women, highlighting widespread challenges impacting well-being, education, and work. Early diagnosis will promote the earlier use of medical assistance, and the presence of delays that are characteristic of most cases, causing complications and aggravated symptoms. </a:t>
            </a:r>
          </a:p>
        </p:txBody>
      </p:sp>
      <p:sp>
        <p:nvSpPr>
          <p:cNvPr id="4" name="Slide Number Placeholder 3"/>
          <p:cNvSpPr>
            <a:spLocks noGrp="1"/>
          </p:cNvSpPr>
          <p:nvPr>
            <p:ph type="sldNum" sz="quarter" idx="5"/>
          </p:nvPr>
        </p:nvSpPr>
        <p:spPr/>
        <p:txBody>
          <a:bodyPr/>
          <a:lstStyle/>
          <a:p>
            <a:fld id="{7F0D3291-3717-4E1F-95E5-FBA63F3561F5}" type="slidenum">
              <a:rPr lang="en-IN" smtClean="0"/>
              <a:t>4</a:t>
            </a:fld>
            <a:endParaRPr lang="en-IN"/>
          </a:p>
        </p:txBody>
      </p:sp>
    </p:spTree>
    <p:extLst>
      <p:ext uri="{BB962C8B-B14F-4D97-AF65-F5344CB8AC3E}">
        <p14:creationId xmlns:p14="http://schemas.microsoft.com/office/powerpoint/2010/main" val="1702896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enables users to claim ownership over their menstrual and fertility health by giving them individualised insights and tracking their cycle all the time. This makes them more confident, self-managing and having independent choices regarding lifestyle choices and medical assistance.</a:t>
            </a:r>
          </a:p>
          <a:p>
            <a:endParaRPr lang="en-IN" dirty="0"/>
          </a:p>
        </p:txBody>
      </p:sp>
      <p:sp>
        <p:nvSpPr>
          <p:cNvPr id="4" name="Slide Number Placeholder 3"/>
          <p:cNvSpPr>
            <a:spLocks noGrp="1"/>
          </p:cNvSpPr>
          <p:nvPr>
            <p:ph type="sldNum" sz="quarter" idx="5"/>
          </p:nvPr>
        </p:nvSpPr>
        <p:spPr/>
        <p:txBody>
          <a:bodyPr/>
          <a:lstStyle/>
          <a:p>
            <a:fld id="{7F0D3291-3717-4E1F-95E5-FBA63F3561F5}" type="slidenum">
              <a:rPr lang="en-IN" smtClean="0"/>
              <a:t>5</a:t>
            </a:fld>
            <a:endParaRPr lang="en-IN"/>
          </a:p>
        </p:txBody>
      </p:sp>
    </p:spTree>
    <p:extLst>
      <p:ext uri="{BB962C8B-B14F-4D97-AF65-F5344CB8AC3E}">
        <p14:creationId xmlns:p14="http://schemas.microsoft.com/office/powerpoint/2010/main" val="3024862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societal norm, menstruation has been considered taboo. Due to such action, a lack of awareness has been faced as an issue among women’s knowledge of menstruation aspects. </a:t>
            </a: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provides a safe learning environment and lessens the embarrassment aspect, thus allowing young women to shatter silence and feel free to talk about their needs in society and within the healthcare provisions.</a:t>
            </a:r>
          </a:p>
          <a:p>
            <a:endParaRPr lang="en-IN" dirty="0"/>
          </a:p>
        </p:txBody>
      </p:sp>
      <p:sp>
        <p:nvSpPr>
          <p:cNvPr id="4" name="Slide Number Placeholder 3"/>
          <p:cNvSpPr>
            <a:spLocks noGrp="1"/>
          </p:cNvSpPr>
          <p:nvPr>
            <p:ph type="sldNum" sz="quarter" idx="5"/>
          </p:nvPr>
        </p:nvSpPr>
        <p:spPr/>
        <p:txBody>
          <a:bodyPr/>
          <a:lstStyle/>
          <a:p>
            <a:fld id="{7F0D3291-3717-4E1F-95E5-FBA63F3561F5}" type="slidenum">
              <a:rPr lang="en-IN" smtClean="0"/>
              <a:t>6</a:t>
            </a:fld>
            <a:endParaRPr lang="en-IN"/>
          </a:p>
        </p:txBody>
      </p:sp>
    </p:spTree>
    <p:extLst>
      <p:ext uri="{BB962C8B-B14F-4D97-AF65-F5344CB8AC3E}">
        <p14:creationId xmlns:p14="http://schemas.microsoft.com/office/powerpoint/2010/main" val="174188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is a tool which can give the right predictions on fertility to help users plan pregnancies or just to get to know their cycles better. This fosters confidence and informed reproductive decisions, particularly in the case of first-time planners and persons who feel uncertain.</a:t>
            </a:r>
          </a:p>
          <a:p>
            <a:endParaRPr lang="en-IN" dirty="0"/>
          </a:p>
        </p:txBody>
      </p:sp>
      <p:sp>
        <p:nvSpPr>
          <p:cNvPr id="4" name="Slide Number Placeholder 3"/>
          <p:cNvSpPr>
            <a:spLocks noGrp="1"/>
          </p:cNvSpPr>
          <p:nvPr>
            <p:ph type="sldNum" sz="quarter" idx="5"/>
          </p:nvPr>
        </p:nvSpPr>
        <p:spPr/>
        <p:txBody>
          <a:bodyPr/>
          <a:lstStyle/>
          <a:p>
            <a:fld id="{7F0D3291-3717-4E1F-95E5-FBA63F3561F5}" type="slidenum">
              <a:rPr lang="en-IN" smtClean="0"/>
              <a:t>7</a:t>
            </a:fld>
            <a:endParaRPr lang="en-IN"/>
          </a:p>
        </p:txBody>
      </p:sp>
    </p:spTree>
    <p:extLst>
      <p:ext uri="{BB962C8B-B14F-4D97-AF65-F5344CB8AC3E}">
        <p14:creationId xmlns:p14="http://schemas.microsoft.com/office/powerpoint/2010/main" val="4059962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Menstrual changes are usually unexpected, leading to stress and emotional difficulties. The tracking devices used by </a:t>
            </a: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allow people to grasp the trends and maintain a positive mental state due to a sense of predictability and self-awareness, which minimises anxiety as a result of uncertainty.</a:t>
            </a:r>
          </a:p>
          <a:p>
            <a:endParaRPr lang="en-IN" dirty="0"/>
          </a:p>
        </p:txBody>
      </p:sp>
      <p:sp>
        <p:nvSpPr>
          <p:cNvPr id="4" name="Slide Number Placeholder 3"/>
          <p:cNvSpPr>
            <a:spLocks noGrp="1"/>
          </p:cNvSpPr>
          <p:nvPr>
            <p:ph type="sldNum" sz="quarter" idx="5"/>
          </p:nvPr>
        </p:nvSpPr>
        <p:spPr/>
        <p:txBody>
          <a:bodyPr/>
          <a:lstStyle/>
          <a:p>
            <a:fld id="{7F0D3291-3717-4E1F-95E5-FBA63F3561F5}" type="slidenum">
              <a:rPr lang="en-IN" smtClean="0"/>
              <a:t>8</a:t>
            </a:fld>
            <a:endParaRPr lang="en-IN"/>
          </a:p>
        </p:txBody>
      </p:sp>
    </p:spTree>
    <p:extLst>
      <p:ext uri="{BB962C8B-B14F-4D97-AF65-F5344CB8AC3E}">
        <p14:creationId xmlns:p14="http://schemas.microsoft.com/office/powerpoint/2010/main" val="492919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Insights provide users an opportunity to think about personal trends over time and identify the connections between symptoms, lifestyle, and well-being. This will allow more significant clinical conversations and be supported by documented data enabling access to enhance the experience of diagnosis and treatment.</a:t>
            </a:r>
          </a:p>
          <a:p>
            <a:endParaRPr lang="en-IN" dirty="0"/>
          </a:p>
        </p:txBody>
      </p:sp>
      <p:sp>
        <p:nvSpPr>
          <p:cNvPr id="4" name="Slide Number Placeholder 3"/>
          <p:cNvSpPr>
            <a:spLocks noGrp="1"/>
          </p:cNvSpPr>
          <p:nvPr>
            <p:ph type="sldNum" sz="quarter" idx="5"/>
          </p:nvPr>
        </p:nvSpPr>
        <p:spPr/>
        <p:txBody>
          <a:bodyPr/>
          <a:lstStyle/>
          <a:p>
            <a:fld id="{7F0D3291-3717-4E1F-95E5-FBA63F3561F5}" type="slidenum">
              <a:rPr lang="en-IN" smtClean="0"/>
              <a:t>9</a:t>
            </a:fld>
            <a:endParaRPr lang="en-IN"/>
          </a:p>
        </p:txBody>
      </p:sp>
    </p:spTree>
    <p:extLst>
      <p:ext uri="{BB962C8B-B14F-4D97-AF65-F5344CB8AC3E}">
        <p14:creationId xmlns:p14="http://schemas.microsoft.com/office/powerpoint/2010/main" val="2180304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AACA-56F8-5BAE-B8D1-C02C9F6F08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510684-A650-894D-4E25-F061D7BDF4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66C6BB-0676-BAC1-5938-61BDEB519DC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Sensitive health information needs to be made accessible and confidential. Offline access expands access to underserved populations, whereas, the privacy of handling user data honours user autonomy, fostering its adoption without stigma or risk of being outed.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3C4A76A-181A-2110-41D8-84AB0D0B5066}"/>
              </a:ext>
            </a:extLst>
          </p:cNvPr>
          <p:cNvSpPr>
            <a:spLocks noGrp="1"/>
          </p:cNvSpPr>
          <p:nvPr>
            <p:ph type="sldNum" sz="quarter" idx="5"/>
          </p:nvPr>
        </p:nvSpPr>
        <p:spPr/>
        <p:txBody>
          <a:bodyPr/>
          <a:lstStyle/>
          <a:p>
            <a:fld id="{7F0D3291-3717-4E1F-95E5-FBA63F3561F5}" type="slidenum">
              <a:rPr lang="en-IN" smtClean="0"/>
              <a:t>10</a:t>
            </a:fld>
            <a:endParaRPr lang="en-IN"/>
          </a:p>
        </p:txBody>
      </p:sp>
    </p:spTree>
    <p:extLst>
      <p:ext uri="{BB962C8B-B14F-4D97-AF65-F5344CB8AC3E}">
        <p14:creationId xmlns:p14="http://schemas.microsoft.com/office/powerpoint/2010/main" val="2107816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7D027-EA27-B438-77BD-1E3E19EA9A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57535B-2612-86B2-32F8-0ABE02A6E4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E22D61-F59D-D8E8-0768-74E78032B7E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can help to ease the burden on health care systems by investing in early diagnosis and self-management. Proper follow-up enables more effective consultations and eliminates the possibility of worsening of untreated reproductive disorders.</a:t>
            </a:r>
          </a:p>
        </p:txBody>
      </p:sp>
      <p:sp>
        <p:nvSpPr>
          <p:cNvPr id="4" name="Slide Number Placeholder 3">
            <a:extLst>
              <a:ext uri="{FF2B5EF4-FFF2-40B4-BE49-F238E27FC236}">
                <a16:creationId xmlns:a16="http://schemas.microsoft.com/office/drawing/2014/main" id="{B50C5080-D539-ACC9-BF59-15E70F2EC793}"/>
              </a:ext>
            </a:extLst>
          </p:cNvPr>
          <p:cNvSpPr>
            <a:spLocks noGrp="1"/>
          </p:cNvSpPr>
          <p:nvPr>
            <p:ph type="sldNum" sz="quarter" idx="5"/>
          </p:nvPr>
        </p:nvSpPr>
        <p:spPr/>
        <p:txBody>
          <a:bodyPr/>
          <a:lstStyle/>
          <a:p>
            <a:fld id="{7F0D3291-3717-4E1F-95E5-FBA63F3561F5}" type="slidenum">
              <a:rPr lang="en-IN" smtClean="0"/>
              <a:t>11</a:t>
            </a:fld>
            <a:endParaRPr lang="en-IN"/>
          </a:p>
        </p:txBody>
      </p:sp>
    </p:spTree>
    <p:extLst>
      <p:ext uri="{BB962C8B-B14F-4D97-AF65-F5344CB8AC3E}">
        <p14:creationId xmlns:p14="http://schemas.microsoft.com/office/powerpoint/2010/main" val="2494584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3778E-FA28-EDCB-FF7D-FA8ABEB890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559DD-CB35-529A-DC71-B123C0F316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807CF0-D96D-F9EE-7ABD-11A784D3844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is in line with the priorities of public health that include prevention, digital transformation, and reproductive wellbeing. It urges policymakers to incorporate menstrual health at the national level and to provide greater access to digital health.</a:t>
            </a:r>
          </a:p>
        </p:txBody>
      </p:sp>
      <p:sp>
        <p:nvSpPr>
          <p:cNvPr id="4" name="Slide Number Placeholder 3">
            <a:extLst>
              <a:ext uri="{FF2B5EF4-FFF2-40B4-BE49-F238E27FC236}">
                <a16:creationId xmlns:a16="http://schemas.microsoft.com/office/drawing/2014/main" id="{8E1D4D73-C3F6-4F33-3B20-0C5C5A5C498A}"/>
              </a:ext>
            </a:extLst>
          </p:cNvPr>
          <p:cNvSpPr>
            <a:spLocks noGrp="1"/>
          </p:cNvSpPr>
          <p:nvPr>
            <p:ph type="sldNum" sz="quarter" idx="5"/>
          </p:nvPr>
        </p:nvSpPr>
        <p:spPr/>
        <p:txBody>
          <a:bodyPr/>
          <a:lstStyle/>
          <a:p>
            <a:fld id="{7F0D3291-3717-4E1F-95E5-FBA63F3561F5}" type="slidenum">
              <a:rPr lang="en-IN" smtClean="0"/>
              <a:t>12</a:t>
            </a:fld>
            <a:endParaRPr lang="en-IN"/>
          </a:p>
        </p:txBody>
      </p:sp>
    </p:spTree>
    <p:extLst>
      <p:ext uri="{BB962C8B-B14F-4D97-AF65-F5344CB8AC3E}">
        <p14:creationId xmlns:p14="http://schemas.microsoft.com/office/powerpoint/2010/main" val="6182597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2FD1C-54ED-EBC1-4F49-515FEB946A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14ADFA-70A5-D74B-5E05-B2358876DD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7EB60B-1D5E-E682-51DD-E3500D79B1F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information obtained via </a:t>
            </a: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could serve big research and help develop a new understanding of the menstrual disorders and online activity. This contributes to evidence-based advancements in women’s healthcare solutions and individual medicine.</a:t>
            </a:r>
          </a:p>
          <a:p>
            <a:endParaRPr lang="en-IN" dirty="0"/>
          </a:p>
        </p:txBody>
      </p:sp>
      <p:sp>
        <p:nvSpPr>
          <p:cNvPr id="4" name="Slide Number Placeholder 3">
            <a:extLst>
              <a:ext uri="{FF2B5EF4-FFF2-40B4-BE49-F238E27FC236}">
                <a16:creationId xmlns:a16="http://schemas.microsoft.com/office/drawing/2014/main" id="{120FAB07-698F-F280-2B9F-D9B1A798FDBC}"/>
              </a:ext>
            </a:extLst>
          </p:cNvPr>
          <p:cNvSpPr>
            <a:spLocks noGrp="1"/>
          </p:cNvSpPr>
          <p:nvPr>
            <p:ph type="sldNum" sz="quarter" idx="5"/>
          </p:nvPr>
        </p:nvSpPr>
        <p:spPr/>
        <p:txBody>
          <a:bodyPr/>
          <a:lstStyle/>
          <a:p>
            <a:fld id="{7F0D3291-3717-4E1F-95E5-FBA63F3561F5}" type="slidenum">
              <a:rPr lang="en-IN" smtClean="0"/>
              <a:t>13</a:t>
            </a:fld>
            <a:endParaRPr lang="en-IN"/>
          </a:p>
        </p:txBody>
      </p:sp>
    </p:spTree>
    <p:extLst>
      <p:ext uri="{BB962C8B-B14F-4D97-AF65-F5344CB8AC3E}">
        <p14:creationId xmlns:p14="http://schemas.microsoft.com/office/powerpoint/2010/main" val="42917427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34AE8-282E-E88F-8521-5172EFFAF0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699675-8434-8554-F4E8-97B6CE5D08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D3040B-BF54-0E94-5916-8B28C4DF1E4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may be incorporated in both formal and informal educational settings to enhance menstrual literacy and fertility literacy. It offers systematic and available information to the students, educators, and healthcare providers.</a:t>
            </a:r>
          </a:p>
        </p:txBody>
      </p:sp>
      <p:sp>
        <p:nvSpPr>
          <p:cNvPr id="4" name="Slide Number Placeholder 3">
            <a:extLst>
              <a:ext uri="{FF2B5EF4-FFF2-40B4-BE49-F238E27FC236}">
                <a16:creationId xmlns:a16="http://schemas.microsoft.com/office/drawing/2014/main" id="{D1679CBC-FB70-D5C1-C575-FBED1AADB4D0}"/>
              </a:ext>
            </a:extLst>
          </p:cNvPr>
          <p:cNvSpPr>
            <a:spLocks noGrp="1"/>
          </p:cNvSpPr>
          <p:nvPr>
            <p:ph type="sldNum" sz="quarter" idx="5"/>
          </p:nvPr>
        </p:nvSpPr>
        <p:spPr/>
        <p:txBody>
          <a:bodyPr/>
          <a:lstStyle/>
          <a:p>
            <a:fld id="{7F0D3291-3717-4E1F-95E5-FBA63F3561F5}" type="slidenum">
              <a:rPr lang="en-IN" smtClean="0"/>
              <a:t>14</a:t>
            </a:fld>
            <a:endParaRPr lang="en-IN"/>
          </a:p>
        </p:txBody>
      </p:sp>
    </p:spTree>
    <p:extLst>
      <p:ext uri="{BB962C8B-B14F-4D97-AF65-F5344CB8AC3E}">
        <p14:creationId xmlns:p14="http://schemas.microsoft.com/office/powerpoint/2010/main" val="29726692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3657C-8458-57E6-E3DD-859D77B891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A1538-9125-A8D3-F281-5EAD474779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706988-18F0-88A5-0EE5-9824327719E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will help in social empowerment and gender equality through attitude change and free discussion, enhancing the well-being of the community and decreasing stigma. This is because by altering attitudes and fostering open communication, </a:t>
            </a: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helps empower society socially and enhance gender equality, which promotes community wellbeing and eliminates stigma.</a:t>
            </a:r>
          </a:p>
          <a:p>
            <a:endParaRPr lang="en-IN" dirty="0"/>
          </a:p>
        </p:txBody>
      </p:sp>
      <p:sp>
        <p:nvSpPr>
          <p:cNvPr id="4" name="Slide Number Placeholder 3">
            <a:extLst>
              <a:ext uri="{FF2B5EF4-FFF2-40B4-BE49-F238E27FC236}">
                <a16:creationId xmlns:a16="http://schemas.microsoft.com/office/drawing/2014/main" id="{4664AA68-7952-B479-9544-F721ED242898}"/>
              </a:ext>
            </a:extLst>
          </p:cNvPr>
          <p:cNvSpPr>
            <a:spLocks noGrp="1"/>
          </p:cNvSpPr>
          <p:nvPr>
            <p:ph type="sldNum" sz="quarter" idx="5"/>
          </p:nvPr>
        </p:nvSpPr>
        <p:spPr/>
        <p:txBody>
          <a:bodyPr/>
          <a:lstStyle/>
          <a:p>
            <a:fld id="{7F0D3291-3717-4E1F-95E5-FBA63F3561F5}" type="slidenum">
              <a:rPr lang="en-IN" smtClean="0"/>
              <a:t>15</a:t>
            </a:fld>
            <a:endParaRPr lang="en-IN"/>
          </a:p>
        </p:txBody>
      </p:sp>
    </p:spTree>
    <p:extLst>
      <p:ext uri="{BB962C8B-B14F-4D97-AF65-F5344CB8AC3E}">
        <p14:creationId xmlns:p14="http://schemas.microsoft.com/office/powerpoint/2010/main" val="40477122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350605-11A0-2C58-9A4B-308733E1C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46913A-A45A-2EF0-7179-823B33F1CC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92003A-A63B-5152-4A26-86FF97893DE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Increased productivity and economic involvement are enhanced by improved menstrual and fertility management. The development of Fem-tech also provokes employment and innovation in the digital healthcare sector.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C20B947-B652-6F73-1CBF-3CC2B1C47535}"/>
              </a:ext>
            </a:extLst>
          </p:cNvPr>
          <p:cNvSpPr>
            <a:spLocks noGrp="1"/>
          </p:cNvSpPr>
          <p:nvPr>
            <p:ph type="sldNum" sz="quarter" idx="5"/>
          </p:nvPr>
        </p:nvSpPr>
        <p:spPr/>
        <p:txBody>
          <a:bodyPr/>
          <a:lstStyle/>
          <a:p>
            <a:fld id="{7F0D3291-3717-4E1F-95E5-FBA63F3561F5}" type="slidenum">
              <a:rPr lang="en-IN" smtClean="0"/>
              <a:t>16</a:t>
            </a:fld>
            <a:endParaRPr lang="en-IN"/>
          </a:p>
        </p:txBody>
      </p:sp>
    </p:spTree>
    <p:extLst>
      <p:ext uri="{BB962C8B-B14F-4D97-AF65-F5344CB8AC3E}">
        <p14:creationId xmlns:p14="http://schemas.microsoft.com/office/powerpoint/2010/main" val="17033317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2A931E-B94E-41DF-D6EE-54AC0372D9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9B2680-794C-3B8E-B810-BBB82E3E66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86477-C8B9-F2AD-10D0-BAC631D33D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err="1">
                <a:solidFill>
                  <a:schemeClr val="tx1"/>
                </a:solidFill>
                <a:effectLst/>
                <a:latin typeface="+mn-lt"/>
                <a:ea typeface="+mn-ea"/>
                <a:cs typeface="+mn-cs"/>
              </a:rPr>
              <a:t>CycleConnect</a:t>
            </a:r>
            <a:r>
              <a:rPr lang="en-IN" sz="1200" kern="1200" dirty="0">
                <a:solidFill>
                  <a:schemeClr val="tx1"/>
                </a:solidFill>
                <a:effectLst/>
                <a:latin typeface="+mn-lt"/>
                <a:ea typeface="+mn-ea"/>
                <a:cs typeface="+mn-cs"/>
              </a:rPr>
              <a:t> offers valuable changes in menstrual and fertility health by means of education, monitoring and insights personalisation. It has broader implications that enhance the policy, research, education, and healthcare outcomes, making it an effective digital health solution.</a:t>
            </a:r>
          </a:p>
          <a:p>
            <a:endParaRPr lang="en-IN" dirty="0"/>
          </a:p>
        </p:txBody>
      </p:sp>
      <p:sp>
        <p:nvSpPr>
          <p:cNvPr id="4" name="Slide Number Placeholder 3">
            <a:extLst>
              <a:ext uri="{FF2B5EF4-FFF2-40B4-BE49-F238E27FC236}">
                <a16:creationId xmlns:a16="http://schemas.microsoft.com/office/drawing/2014/main" id="{7A64D1E9-2E75-C7E5-373A-AA934CB15EE2}"/>
              </a:ext>
            </a:extLst>
          </p:cNvPr>
          <p:cNvSpPr>
            <a:spLocks noGrp="1"/>
          </p:cNvSpPr>
          <p:nvPr>
            <p:ph type="sldNum" sz="quarter" idx="5"/>
          </p:nvPr>
        </p:nvSpPr>
        <p:spPr/>
        <p:txBody>
          <a:bodyPr/>
          <a:lstStyle/>
          <a:p>
            <a:fld id="{7F0D3291-3717-4E1F-95E5-FBA63F3561F5}" type="slidenum">
              <a:rPr lang="en-IN" smtClean="0"/>
              <a:t>17</a:t>
            </a:fld>
            <a:endParaRPr lang="en-IN"/>
          </a:p>
        </p:txBody>
      </p:sp>
    </p:spTree>
    <p:extLst>
      <p:ext uri="{BB962C8B-B14F-4D97-AF65-F5344CB8AC3E}">
        <p14:creationId xmlns:p14="http://schemas.microsoft.com/office/powerpoint/2010/main" val="2613682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4.png"/><Relationship Id="rId15" Type="http://schemas.openxmlformats.org/officeDocument/2006/relationships/image" Target="../media/image14.sv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18" Type="http://schemas.openxmlformats.org/officeDocument/2006/relationships/image" Target="../media/image11.png"/><Relationship Id="rId3" Type="http://schemas.openxmlformats.org/officeDocument/2006/relationships/image" Target="../media/image15.png"/><Relationship Id="rId21" Type="http://schemas.openxmlformats.org/officeDocument/2006/relationships/image" Target="../media/image14.svg"/><Relationship Id="rId7" Type="http://schemas.openxmlformats.org/officeDocument/2006/relationships/image" Target="../media/image19.gif"/><Relationship Id="rId12" Type="http://schemas.openxmlformats.org/officeDocument/2006/relationships/image" Target="../media/image24.png"/><Relationship Id="rId17" Type="http://schemas.openxmlformats.org/officeDocument/2006/relationships/image" Target="../media/image29.svg"/><Relationship Id="rId2" Type="http://schemas.openxmlformats.org/officeDocument/2006/relationships/notesSlide" Target="../notesSlides/notesSlide1.xml"/><Relationship Id="rId16" Type="http://schemas.openxmlformats.org/officeDocument/2006/relationships/image" Target="../media/image28.png"/><Relationship Id="rId20"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svg"/><Relationship Id="rId24" Type="http://schemas.openxmlformats.org/officeDocument/2006/relationships/image" Target="../media/image32.png"/><Relationship Id="rId5" Type="http://schemas.openxmlformats.org/officeDocument/2006/relationships/image" Target="../media/image17.svg"/><Relationship Id="rId15" Type="http://schemas.openxmlformats.org/officeDocument/2006/relationships/image" Target="../media/image27.svg"/><Relationship Id="rId23" Type="http://schemas.openxmlformats.org/officeDocument/2006/relationships/image" Target="../media/image31.svg"/><Relationship Id="rId10" Type="http://schemas.openxmlformats.org/officeDocument/2006/relationships/image" Target="../media/image22.png"/><Relationship Id="rId19" Type="http://schemas.openxmlformats.org/officeDocument/2006/relationships/image" Target="../media/image12.svg"/><Relationship Id="rId4" Type="http://schemas.openxmlformats.org/officeDocument/2006/relationships/image" Target="../media/image16.png"/><Relationship Id="rId9" Type="http://schemas.openxmlformats.org/officeDocument/2006/relationships/image" Target="../media/image21.svg"/><Relationship Id="rId14" Type="http://schemas.openxmlformats.org/officeDocument/2006/relationships/image" Target="../media/image26.png"/><Relationship Id="rId22" Type="http://schemas.openxmlformats.org/officeDocument/2006/relationships/image" Target="../media/image30.png"/></Relationships>
</file>

<file path=ppt/slides/_rels/slide3.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svg"/><Relationship Id="rId18" Type="http://schemas.openxmlformats.org/officeDocument/2006/relationships/image" Target="../media/image35.png"/><Relationship Id="rId3" Type="http://schemas.openxmlformats.org/officeDocument/2006/relationships/image" Target="../media/image15.png"/><Relationship Id="rId21" Type="http://schemas.openxmlformats.org/officeDocument/2006/relationships/image" Target="../media/image38.svg"/><Relationship Id="rId7" Type="http://schemas.openxmlformats.org/officeDocument/2006/relationships/image" Target="../media/image28.png"/><Relationship Id="rId12" Type="http://schemas.openxmlformats.org/officeDocument/2006/relationships/image" Target="../media/image33.png"/><Relationship Id="rId17" Type="http://schemas.openxmlformats.org/officeDocument/2006/relationships/image" Target="../media/image27.svg"/><Relationship Id="rId25" Type="http://schemas.openxmlformats.org/officeDocument/2006/relationships/image" Target="../media/image31.svg"/><Relationship Id="rId2" Type="http://schemas.openxmlformats.org/officeDocument/2006/relationships/notesSlide" Target="../notesSlides/notesSlide2.xml"/><Relationship Id="rId16" Type="http://schemas.openxmlformats.org/officeDocument/2006/relationships/image" Target="../media/image26.png"/><Relationship Id="rId20"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17.svg"/><Relationship Id="rId11" Type="http://schemas.openxmlformats.org/officeDocument/2006/relationships/image" Target="../media/image23.svg"/><Relationship Id="rId24" Type="http://schemas.openxmlformats.org/officeDocument/2006/relationships/image" Target="../media/image30.png"/><Relationship Id="rId5" Type="http://schemas.openxmlformats.org/officeDocument/2006/relationships/image" Target="../media/image16.png"/><Relationship Id="rId15" Type="http://schemas.openxmlformats.org/officeDocument/2006/relationships/image" Target="../media/image12.svg"/><Relationship Id="rId23" Type="http://schemas.openxmlformats.org/officeDocument/2006/relationships/image" Target="../media/image14.svg"/><Relationship Id="rId10" Type="http://schemas.openxmlformats.org/officeDocument/2006/relationships/image" Target="../media/image22.png"/><Relationship Id="rId19" Type="http://schemas.openxmlformats.org/officeDocument/2006/relationships/image" Target="../media/image36.svg"/><Relationship Id="rId4" Type="http://schemas.openxmlformats.org/officeDocument/2006/relationships/image" Target="../media/image19.gif"/><Relationship Id="rId9" Type="http://schemas.openxmlformats.org/officeDocument/2006/relationships/image" Target="../media/image18.png"/><Relationship Id="rId14" Type="http://schemas.openxmlformats.org/officeDocument/2006/relationships/image" Target="../media/image11.png"/><Relationship Id="rId22"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42.gif"/><Relationship Id="rId13" Type="http://schemas.openxmlformats.org/officeDocument/2006/relationships/image" Target="../media/image47.svg"/><Relationship Id="rId18" Type="http://schemas.openxmlformats.org/officeDocument/2006/relationships/image" Target="../media/image52.png"/><Relationship Id="rId3" Type="http://schemas.openxmlformats.org/officeDocument/2006/relationships/image" Target="../media/image39.png"/><Relationship Id="rId21" Type="http://schemas.openxmlformats.org/officeDocument/2006/relationships/image" Target="../media/image55.svg"/><Relationship Id="rId7" Type="http://schemas.openxmlformats.org/officeDocument/2006/relationships/image" Target="../media/image41.svg"/><Relationship Id="rId12" Type="http://schemas.openxmlformats.org/officeDocument/2006/relationships/image" Target="../media/image46.png"/><Relationship Id="rId17" Type="http://schemas.openxmlformats.org/officeDocument/2006/relationships/image" Target="../media/image51.svg"/><Relationship Id="rId2" Type="http://schemas.openxmlformats.org/officeDocument/2006/relationships/notesSlide" Target="../notesSlides/notesSlide3.xml"/><Relationship Id="rId16" Type="http://schemas.openxmlformats.org/officeDocument/2006/relationships/image" Target="../media/image50.png"/><Relationship Id="rId20" Type="http://schemas.openxmlformats.org/officeDocument/2006/relationships/image" Target="../media/image54.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5.svg"/><Relationship Id="rId24" Type="http://schemas.openxmlformats.org/officeDocument/2006/relationships/image" Target="../media/image58.svg"/><Relationship Id="rId5" Type="http://schemas.openxmlformats.org/officeDocument/2006/relationships/image" Target="../media/image31.svg"/><Relationship Id="rId15" Type="http://schemas.openxmlformats.org/officeDocument/2006/relationships/image" Target="../media/image49.svg"/><Relationship Id="rId23" Type="http://schemas.openxmlformats.org/officeDocument/2006/relationships/image" Target="../media/image57.png"/><Relationship Id="rId10" Type="http://schemas.openxmlformats.org/officeDocument/2006/relationships/image" Target="../media/image44.png"/><Relationship Id="rId19" Type="http://schemas.openxmlformats.org/officeDocument/2006/relationships/image" Target="../media/image53.svg"/><Relationship Id="rId4" Type="http://schemas.openxmlformats.org/officeDocument/2006/relationships/image" Target="../media/image30.png"/><Relationship Id="rId9" Type="http://schemas.openxmlformats.org/officeDocument/2006/relationships/image" Target="../media/image43.png"/><Relationship Id="rId14" Type="http://schemas.openxmlformats.org/officeDocument/2006/relationships/image" Target="../media/image48.png"/><Relationship Id="rId22" Type="http://schemas.openxmlformats.org/officeDocument/2006/relationships/image" Target="../media/image56.png"/></Relationships>
</file>

<file path=ppt/slides/_rels/slide5.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55.svg"/><Relationship Id="rId18" Type="http://schemas.openxmlformats.org/officeDocument/2006/relationships/image" Target="../media/image30.png"/><Relationship Id="rId3" Type="http://schemas.openxmlformats.org/officeDocument/2006/relationships/image" Target="../media/image59.png"/><Relationship Id="rId21" Type="http://schemas.openxmlformats.org/officeDocument/2006/relationships/image" Target="../media/image57.png"/><Relationship Id="rId7" Type="http://schemas.openxmlformats.org/officeDocument/2006/relationships/image" Target="../media/image61.svg"/><Relationship Id="rId12" Type="http://schemas.openxmlformats.org/officeDocument/2006/relationships/image" Target="../media/image54.png"/><Relationship Id="rId17" Type="http://schemas.openxmlformats.org/officeDocument/2006/relationships/image" Target="../media/image63.svg"/><Relationship Id="rId2" Type="http://schemas.openxmlformats.org/officeDocument/2006/relationships/notesSlide" Target="../notesSlides/notesSlide4.xml"/><Relationship Id="rId16" Type="http://schemas.openxmlformats.org/officeDocument/2006/relationships/image" Target="../media/image62.png"/><Relationship Id="rId20"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image" Target="../media/image47.svg"/><Relationship Id="rId5" Type="http://schemas.openxmlformats.org/officeDocument/2006/relationships/image" Target="../media/image43.png"/><Relationship Id="rId15" Type="http://schemas.openxmlformats.org/officeDocument/2006/relationships/image" Target="../media/image51.svg"/><Relationship Id="rId10" Type="http://schemas.openxmlformats.org/officeDocument/2006/relationships/image" Target="../media/image46.png"/><Relationship Id="rId19" Type="http://schemas.openxmlformats.org/officeDocument/2006/relationships/image" Target="../media/image31.svg"/><Relationship Id="rId4" Type="http://schemas.openxmlformats.org/officeDocument/2006/relationships/image" Target="../media/image42.gif"/><Relationship Id="rId9" Type="http://schemas.openxmlformats.org/officeDocument/2006/relationships/image" Target="../media/image45.svg"/><Relationship Id="rId14" Type="http://schemas.openxmlformats.org/officeDocument/2006/relationships/image" Target="../media/image50.png"/><Relationship Id="rId22" Type="http://schemas.openxmlformats.org/officeDocument/2006/relationships/image" Target="../media/image58.sv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18" Type="http://schemas.openxmlformats.org/officeDocument/2006/relationships/image" Target="../media/image66.png"/><Relationship Id="rId3" Type="http://schemas.openxmlformats.org/officeDocument/2006/relationships/image" Target="../media/image15.png"/><Relationship Id="rId21" Type="http://schemas.openxmlformats.org/officeDocument/2006/relationships/image" Target="../media/image14.svg"/><Relationship Id="rId7" Type="http://schemas.openxmlformats.org/officeDocument/2006/relationships/image" Target="../media/image19.gif"/><Relationship Id="rId12" Type="http://schemas.openxmlformats.org/officeDocument/2006/relationships/image" Target="../media/image26.png"/><Relationship Id="rId17" Type="http://schemas.openxmlformats.org/officeDocument/2006/relationships/image" Target="../media/image12.svg"/><Relationship Id="rId2" Type="http://schemas.openxmlformats.org/officeDocument/2006/relationships/notesSlide" Target="../notesSlides/notesSlide5.xml"/><Relationship Id="rId16" Type="http://schemas.openxmlformats.org/officeDocument/2006/relationships/image" Target="../media/image11.png"/><Relationship Id="rId20"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65.svg"/><Relationship Id="rId24" Type="http://schemas.openxmlformats.org/officeDocument/2006/relationships/image" Target="../media/image32.png"/><Relationship Id="rId5" Type="http://schemas.openxmlformats.org/officeDocument/2006/relationships/image" Target="../media/image17.svg"/><Relationship Id="rId15" Type="http://schemas.openxmlformats.org/officeDocument/2006/relationships/image" Target="../media/image29.svg"/><Relationship Id="rId23" Type="http://schemas.openxmlformats.org/officeDocument/2006/relationships/image" Target="../media/image31.svg"/><Relationship Id="rId10" Type="http://schemas.openxmlformats.org/officeDocument/2006/relationships/image" Target="../media/image64.png"/><Relationship Id="rId19" Type="http://schemas.openxmlformats.org/officeDocument/2006/relationships/image" Target="../media/image67.svg"/><Relationship Id="rId4" Type="http://schemas.openxmlformats.org/officeDocument/2006/relationships/image" Target="../media/image16.png"/><Relationship Id="rId9" Type="http://schemas.openxmlformats.org/officeDocument/2006/relationships/image" Target="../media/image23.svg"/><Relationship Id="rId14" Type="http://schemas.openxmlformats.org/officeDocument/2006/relationships/image" Target="../media/image28.png"/><Relationship Id="rId22" Type="http://schemas.openxmlformats.org/officeDocument/2006/relationships/image" Target="../media/image30.png"/></Relationships>
</file>

<file path=ppt/slides/_rels/slide7.xml.rels><?xml version="1.0" encoding="UTF-8" standalone="yes"?>
<Relationships xmlns="http://schemas.openxmlformats.org/package/2006/relationships"><Relationship Id="rId8" Type="http://schemas.openxmlformats.org/officeDocument/2006/relationships/image" Target="../media/image65.svg"/><Relationship Id="rId13" Type="http://schemas.openxmlformats.org/officeDocument/2006/relationships/image" Target="../media/image23.svg"/><Relationship Id="rId18" Type="http://schemas.openxmlformats.org/officeDocument/2006/relationships/image" Target="../media/image30.png"/><Relationship Id="rId26" Type="http://schemas.openxmlformats.org/officeDocument/2006/relationships/image" Target="../media/image38.svg"/><Relationship Id="rId3" Type="http://schemas.openxmlformats.org/officeDocument/2006/relationships/image" Target="../media/image15.png"/><Relationship Id="rId21" Type="http://schemas.openxmlformats.org/officeDocument/2006/relationships/image" Target="../media/image68.png"/><Relationship Id="rId7" Type="http://schemas.openxmlformats.org/officeDocument/2006/relationships/image" Target="../media/image64.png"/><Relationship Id="rId12" Type="http://schemas.openxmlformats.org/officeDocument/2006/relationships/image" Target="../media/image22.png"/><Relationship Id="rId17" Type="http://schemas.openxmlformats.org/officeDocument/2006/relationships/image" Target="../media/image27.svg"/><Relationship Id="rId25" Type="http://schemas.openxmlformats.org/officeDocument/2006/relationships/image" Target="../media/image37.png"/><Relationship Id="rId2" Type="http://schemas.openxmlformats.org/officeDocument/2006/relationships/notesSlide" Target="../notesSlides/notesSlide6.xml"/><Relationship Id="rId16" Type="http://schemas.openxmlformats.org/officeDocument/2006/relationships/image" Target="../media/image26.png"/><Relationship Id="rId20"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17.svg"/><Relationship Id="rId11" Type="http://schemas.openxmlformats.org/officeDocument/2006/relationships/image" Target="../media/image18.png"/><Relationship Id="rId24" Type="http://schemas.openxmlformats.org/officeDocument/2006/relationships/image" Target="../media/image36.svg"/><Relationship Id="rId5" Type="http://schemas.openxmlformats.org/officeDocument/2006/relationships/image" Target="../media/image16.png"/><Relationship Id="rId15" Type="http://schemas.openxmlformats.org/officeDocument/2006/relationships/image" Target="../media/image12.svg"/><Relationship Id="rId23" Type="http://schemas.openxmlformats.org/officeDocument/2006/relationships/image" Target="../media/image35.png"/><Relationship Id="rId28" Type="http://schemas.openxmlformats.org/officeDocument/2006/relationships/image" Target="../media/image14.svg"/><Relationship Id="rId10" Type="http://schemas.openxmlformats.org/officeDocument/2006/relationships/image" Target="../media/image29.svg"/><Relationship Id="rId19" Type="http://schemas.openxmlformats.org/officeDocument/2006/relationships/image" Target="../media/image31.svg"/><Relationship Id="rId4" Type="http://schemas.openxmlformats.org/officeDocument/2006/relationships/image" Target="../media/image19.gif"/><Relationship Id="rId9" Type="http://schemas.openxmlformats.org/officeDocument/2006/relationships/image" Target="../media/image28.png"/><Relationship Id="rId14" Type="http://schemas.openxmlformats.org/officeDocument/2006/relationships/image" Target="../media/image11.png"/><Relationship Id="rId22" Type="http://schemas.openxmlformats.org/officeDocument/2006/relationships/image" Target="../media/image69.svg"/><Relationship Id="rId27"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svg"/><Relationship Id="rId18" Type="http://schemas.openxmlformats.org/officeDocument/2006/relationships/image" Target="../media/image70.png"/><Relationship Id="rId3" Type="http://schemas.openxmlformats.org/officeDocument/2006/relationships/image" Target="../media/image59.png"/><Relationship Id="rId21" Type="http://schemas.openxmlformats.org/officeDocument/2006/relationships/image" Target="../media/image58.svg"/><Relationship Id="rId7" Type="http://schemas.openxmlformats.org/officeDocument/2006/relationships/image" Target="../media/image43.png"/><Relationship Id="rId12" Type="http://schemas.openxmlformats.org/officeDocument/2006/relationships/image" Target="../media/image48.png"/><Relationship Id="rId17" Type="http://schemas.openxmlformats.org/officeDocument/2006/relationships/image" Target="../media/image55.svg"/><Relationship Id="rId2" Type="http://schemas.openxmlformats.org/officeDocument/2006/relationships/notesSlide" Target="../notesSlides/notesSlide7.xml"/><Relationship Id="rId16" Type="http://schemas.openxmlformats.org/officeDocument/2006/relationships/image" Target="../media/image54.png"/><Relationship Id="rId20" Type="http://schemas.openxmlformats.org/officeDocument/2006/relationships/image" Target="../media/image57.png"/><Relationship Id="rId1" Type="http://schemas.openxmlformats.org/officeDocument/2006/relationships/slideLayout" Target="../slideLayouts/slideLayout7.xml"/><Relationship Id="rId6" Type="http://schemas.openxmlformats.org/officeDocument/2006/relationships/image" Target="../media/image42.gif"/><Relationship Id="rId11" Type="http://schemas.openxmlformats.org/officeDocument/2006/relationships/image" Target="../media/image47.svg"/><Relationship Id="rId24" Type="http://schemas.openxmlformats.org/officeDocument/2006/relationships/image" Target="../media/image56.png"/><Relationship Id="rId5" Type="http://schemas.openxmlformats.org/officeDocument/2006/relationships/image" Target="../media/image41.svg"/><Relationship Id="rId15" Type="http://schemas.openxmlformats.org/officeDocument/2006/relationships/image" Target="../media/image51.svg"/><Relationship Id="rId23" Type="http://schemas.openxmlformats.org/officeDocument/2006/relationships/image" Target="../media/image31.svg"/><Relationship Id="rId10" Type="http://schemas.openxmlformats.org/officeDocument/2006/relationships/image" Target="../media/image46.png"/><Relationship Id="rId19" Type="http://schemas.openxmlformats.org/officeDocument/2006/relationships/image" Target="../media/image71.svg"/><Relationship Id="rId4" Type="http://schemas.openxmlformats.org/officeDocument/2006/relationships/image" Target="../media/image40.png"/><Relationship Id="rId9" Type="http://schemas.openxmlformats.org/officeDocument/2006/relationships/image" Target="../media/image45.svg"/><Relationship Id="rId14" Type="http://schemas.openxmlformats.org/officeDocument/2006/relationships/image" Target="../media/image50.png"/><Relationship Id="rId22" Type="http://schemas.openxmlformats.org/officeDocument/2006/relationships/image" Target="../media/image30.png"/></Relationships>
</file>

<file path=ppt/slides/_rels/slide9.xml.rels><?xml version="1.0" encoding="UTF-8" standalone="yes"?>
<Relationships xmlns="http://schemas.openxmlformats.org/package/2006/relationships"><Relationship Id="rId8" Type="http://schemas.openxmlformats.org/officeDocument/2006/relationships/image" Target="../media/image46.png"/><Relationship Id="rId13" Type="http://schemas.openxmlformats.org/officeDocument/2006/relationships/image" Target="../media/image55.svg"/><Relationship Id="rId18" Type="http://schemas.openxmlformats.org/officeDocument/2006/relationships/image" Target="../media/image58.svg"/><Relationship Id="rId3" Type="http://schemas.openxmlformats.org/officeDocument/2006/relationships/image" Target="../media/image59.png"/><Relationship Id="rId21" Type="http://schemas.openxmlformats.org/officeDocument/2006/relationships/image" Target="../media/image56.png"/><Relationship Id="rId7" Type="http://schemas.openxmlformats.org/officeDocument/2006/relationships/image" Target="../media/image61.svg"/><Relationship Id="rId12" Type="http://schemas.openxmlformats.org/officeDocument/2006/relationships/image" Target="../media/image54.png"/><Relationship Id="rId17" Type="http://schemas.openxmlformats.org/officeDocument/2006/relationships/image" Target="../media/image57.png"/><Relationship Id="rId2" Type="http://schemas.openxmlformats.org/officeDocument/2006/relationships/notesSlide" Target="../notesSlides/notesSlide8.xml"/><Relationship Id="rId16" Type="http://schemas.openxmlformats.org/officeDocument/2006/relationships/image" Target="../media/image72.png"/><Relationship Id="rId20" Type="http://schemas.openxmlformats.org/officeDocument/2006/relationships/image" Target="../media/image31.svg"/><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image" Target="../media/image49.svg"/><Relationship Id="rId5" Type="http://schemas.openxmlformats.org/officeDocument/2006/relationships/image" Target="../media/image43.png"/><Relationship Id="rId15" Type="http://schemas.openxmlformats.org/officeDocument/2006/relationships/image" Target="../media/image51.svg"/><Relationship Id="rId10" Type="http://schemas.openxmlformats.org/officeDocument/2006/relationships/image" Target="../media/image48.png"/><Relationship Id="rId19" Type="http://schemas.openxmlformats.org/officeDocument/2006/relationships/image" Target="../media/image30.png"/><Relationship Id="rId4" Type="http://schemas.openxmlformats.org/officeDocument/2006/relationships/image" Target="../media/image42.gif"/><Relationship Id="rId9" Type="http://schemas.openxmlformats.org/officeDocument/2006/relationships/image" Target="../media/image47.svg"/><Relationship Id="rId14" Type="http://schemas.openxmlformats.org/officeDocument/2006/relationships/image" Target="../media/image50.png"/></Relationships>
</file>

<file path=ppt/slides/_rels/slide10.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svg"/><Relationship Id="rId18" Type="http://schemas.openxmlformats.org/officeDocument/2006/relationships/image" Target="../media/image58.svg"/><Relationship Id="rId3" Type="http://schemas.openxmlformats.org/officeDocument/2006/relationships/image" Target="../media/image39.png"/><Relationship Id="rId7" Type="http://schemas.openxmlformats.org/officeDocument/2006/relationships/image" Target="../media/image41.svg"/><Relationship Id="rId12" Type="http://schemas.openxmlformats.org/officeDocument/2006/relationships/image" Target="../media/image48.png"/><Relationship Id="rId17" Type="http://schemas.openxmlformats.org/officeDocument/2006/relationships/image" Target="../media/image57.png"/><Relationship Id="rId2" Type="http://schemas.openxmlformats.org/officeDocument/2006/relationships/notesSlide" Target="../notesSlides/notesSlide9.xml"/><Relationship Id="rId16"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7.svg"/><Relationship Id="rId5" Type="http://schemas.openxmlformats.org/officeDocument/2006/relationships/image" Target="../media/image31.svg"/><Relationship Id="rId15" Type="http://schemas.openxmlformats.org/officeDocument/2006/relationships/image" Target="../media/image55.svg"/><Relationship Id="rId10" Type="http://schemas.openxmlformats.org/officeDocument/2006/relationships/image" Target="../media/image46.png"/><Relationship Id="rId19" Type="http://schemas.openxmlformats.org/officeDocument/2006/relationships/image" Target="../media/image73.gif"/><Relationship Id="rId4" Type="http://schemas.openxmlformats.org/officeDocument/2006/relationships/image" Target="../media/image30.png"/><Relationship Id="rId9" Type="http://schemas.openxmlformats.org/officeDocument/2006/relationships/image" Target="../media/image45.svg"/><Relationship Id="rId14" Type="http://schemas.openxmlformats.org/officeDocument/2006/relationships/image" Target="../media/image54.png"/></Relationships>
</file>

<file path=ppt/slides/_rels/slide11.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12.svg"/><Relationship Id="rId18" Type="http://schemas.openxmlformats.org/officeDocument/2006/relationships/image" Target="../media/image30.png"/><Relationship Id="rId3" Type="http://schemas.openxmlformats.org/officeDocument/2006/relationships/image" Target="../media/image15.png"/><Relationship Id="rId7" Type="http://schemas.openxmlformats.org/officeDocument/2006/relationships/image" Target="../media/image28.png"/><Relationship Id="rId12" Type="http://schemas.openxmlformats.org/officeDocument/2006/relationships/image" Target="../media/image11.png"/><Relationship Id="rId17" Type="http://schemas.openxmlformats.org/officeDocument/2006/relationships/image" Target="../media/image14.svg"/><Relationship Id="rId2" Type="http://schemas.openxmlformats.org/officeDocument/2006/relationships/notesSlide" Target="../notesSlides/notesSlide10.xml"/><Relationship Id="rId16" Type="http://schemas.openxmlformats.org/officeDocument/2006/relationships/image" Target="../media/image13.png"/><Relationship Id="rId20"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17.svg"/><Relationship Id="rId11" Type="http://schemas.openxmlformats.org/officeDocument/2006/relationships/image" Target="../media/image23.svg"/><Relationship Id="rId5" Type="http://schemas.openxmlformats.org/officeDocument/2006/relationships/image" Target="../media/image16.png"/><Relationship Id="rId15" Type="http://schemas.openxmlformats.org/officeDocument/2006/relationships/image" Target="../media/image27.svg"/><Relationship Id="rId10" Type="http://schemas.openxmlformats.org/officeDocument/2006/relationships/image" Target="../media/image22.png"/><Relationship Id="rId19" Type="http://schemas.openxmlformats.org/officeDocument/2006/relationships/image" Target="../media/image31.svg"/><Relationship Id="rId4" Type="http://schemas.openxmlformats.org/officeDocument/2006/relationships/image" Target="../media/image19.gif"/><Relationship Id="rId9" Type="http://schemas.openxmlformats.org/officeDocument/2006/relationships/image" Target="../media/image18.png"/><Relationship Id="rId14" Type="http://schemas.openxmlformats.org/officeDocument/2006/relationships/image" Target="../media/image26.png"/></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7.svg"/><Relationship Id="rId18" Type="http://schemas.openxmlformats.org/officeDocument/2006/relationships/image" Target="../media/image13.png"/><Relationship Id="rId3" Type="http://schemas.openxmlformats.org/officeDocument/2006/relationships/image" Target="../media/image15.png"/><Relationship Id="rId21" Type="http://schemas.openxmlformats.org/officeDocument/2006/relationships/image" Target="../media/image31.svg"/><Relationship Id="rId7" Type="http://schemas.openxmlformats.org/officeDocument/2006/relationships/image" Target="../media/image19.gif"/><Relationship Id="rId12" Type="http://schemas.openxmlformats.org/officeDocument/2006/relationships/image" Target="../media/image26.png"/><Relationship Id="rId17" Type="http://schemas.openxmlformats.org/officeDocument/2006/relationships/image" Target="../media/image12.svg"/><Relationship Id="rId2" Type="http://schemas.openxmlformats.org/officeDocument/2006/relationships/notesSlide" Target="../notesSlides/notesSlide11.xml"/><Relationship Id="rId16" Type="http://schemas.openxmlformats.org/officeDocument/2006/relationships/image" Target="../media/image11.png"/><Relationship Id="rId20"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5" Type="http://schemas.openxmlformats.org/officeDocument/2006/relationships/image" Target="../media/image29.svg"/><Relationship Id="rId23" Type="http://schemas.openxmlformats.org/officeDocument/2006/relationships/image" Target="../media/image75.png"/><Relationship Id="rId10" Type="http://schemas.openxmlformats.org/officeDocument/2006/relationships/image" Target="../media/image22.png"/><Relationship Id="rId19" Type="http://schemas.openxmlformats.org/officeDocument/2006/relationships/image" Target="../media/image14.svg"/><Relationship Id="rId4" Type="http://schemas.openxmlformats.org/officeDocument/2006/relationships/image" Target="../media/image16.png"/><Relationship Id="rId9" Type="http://schemas.openxmlformats.org/officeDocument/2006/relationships/image" Target="../media/image21.svg"/><Relationship Id="rId14" Type="http://schemas.openxmlformats.org/officeDocument/2006/relationships/image" Target="../media/image28.png"/><Relationship Id="rId22" Type="http://schemas.openxmlformats.org/officeDocument/2006/relationships/image" Target="../media/image32.png"/></Relationships>
</file>

<file path=ppt/slides/_rels/slide13.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55.svg"/><Relationship Id="rId18" Type="http://schemas.openxmlformats.org/officeDocument/2006/relationships/image" Target="../media/image58.svg"/><Relationship Id="rId3" Type="http://schemas.openxmlformats.org/officeDocument/2006/relationships/image" Target="../media/image59.png"/><Relationship Id="rId7" Type="http://schemas.openxmlformats.org/officeDocument/2006/relationships/image" Target="../media/image61.svg"/><Relationship Id="rId12" Type="http://schemas.openxmlformats.org/officeDocument/2006/relationships/image" Target="../media/image54.png"/><Relationship Id="rId17" Type="http://schemas.openxmlformats.org/officeDocument/2006/relationships/image" Target="../media/image57.png"/><Relationship Id="rId2" Type="http://schemas.openxmlformats.org/officeDocument/2006/relationships/notesSlide" Target="../notesSlides/notesSlide12.xml"/><Relationship Id="rId16"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image" Target="../media/image47.svg"/><Relationship Id="rId5" Type="http://schemas.openxmlformats.org/officeDocument/2006/relationships/image" Target="../media/image43.png"/><Relationship Id="rId15" Type="http://schemas.openxmlformats.org/officeDocument/2006/relationships/image" Target="../media/image31.svg"/><Relationship Id="rId10" Type="http://schemas.openxmlformats.org/officeDocument/2006/relationships/image" Target="../media/image46.png"/><Relationship Id="rId19" Type="http://schemas.openxmlformats.org/officeDocument/2006/relationships/image" Target="../media/image76.jpeg"/><Relationship Id="rId4" Type="http://schemas.openxmlformats.org/officeDocument/2006/relationships/image" Target="../media/image42.gif"/><Relationship Id="rId9" Type="http://schemas.openxmlformats.org/officeDocument/2006/relationships/image" Target="../media/image45.svg"/><Relationship Id="rId14" Type="http://schemas.openxmlformats.org/officeDocument/2006/relationships/image" Target="../media/image30.png"/></Relationships>
</file>

<file path=ppt/slides/_rels/slide14.xml.rels><?xml version="1.0" encoding="UTF-8" standalone="yes"?>
<Relationships xmlns="http://schemas.openxmlformats.org/package/2006/relationships"><Relationship Id="rId8" Type="http://schemas.openxmlformats.org/officeDocument/2006/relationships/image" Target="../media/image46.png"/><Relationship Id="rId13" Type="http://schemas.openxmlformats.org/officeDocument/2006/relationships/image" Target="../media/image55.svg"/><Relationship Id="rId18" Type="http://schemas.openxmlformats.org/officeDocument/2006/relationships/image" Target="../media/image30.png"/><Relationship Id="rId3" Type="http://schemas.openxmlformats.org/officeDocument/2006/relationships/image" Target="../media/image59.png"/><Relationship Id="rId21" Type="http://schemas.openxmlformats.org/officeDocument/2006/relationships/image" Target="../media/image77.jpeg"/><Relationship Id="rId7" Type="http://schemas.openxmlformats.org/officeDocument/2006/relationships/image" Target="../media/image61.svg"/><Relationship Id="rId12" Type="http://schemas.openxmlformats.org/officeDocument/2006/relationships/image" Target="../media/image54.png"/><Relationship Id="rId17" Type="http://schemas.openxmlformats.org/officeDocument/2006/relationships/image" Target="../media/image58.svg"/><Relationship Id="rId2" Type="http://schemas.openxmlformats.org/officeDocument/2006/relationships/notesSlide" Target="../notesSlides/notesSlide13.xml"/><Relationship Id="rId16" Type="http://schemas.openxmlformats.org/officeDocument/2006/relationships/image" Target="../media/image57.png"/><Relationship Id="rId20"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60.png"/><Relationship Id="rId11" Type="http://schemas.openxmlformats.org/officeDocument/2006/relationships/image" Target="../media/image49.svg"/><Relationship Id="rId5" Type="http://schemas.openxmlformats.org/officeDocument/2006/relationships/image" Target="../media/image43.png"/><Relationship Id="rId15" Type="http://schemas.openxmlformats.org/officeDocument/2006/relationships/image" Target="../media/image51.svg"/><Relationship Id="rId10" Type="http://schemas.openxmlformats.org/officeDocument/2006/relationships/image" Target="../media/image48.png"/><Relationship Id="rId19" Type="http://schemas.openxmlformats.org/officeDocument/2006/relationships/image" Target="../media/image31.svg"/><Relationship Id="rId4" Type="http://schemas.openxmlformats.org/officeDocument/2006/relationships/image" Target="../media/image42.gif"/><Relationship Id="rId9" Type="http://schemas.openxmlformats.org/officeDocument/2006/relationships/image" Target="../media/image47.svg"/><Relationship Id="rId14" Type="http://schemas.openxmlformats.org/officeDocument/2006/relationships/image" Target="../media/image50.png"/></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18" Type="http://schemas.openxmlformats.org/officeDocument/2006/relationships/image" Target="../media/image11.png"/><Relationship Id="rId3" Type="http://schemas.openxmlformats.org/officeDocument/2006/relationships/image" Target="../media/image15.png"/><Relationship Id="rId21" Type="http://schemas.openxmlformats.org/officeDocument/2006/relationships/image" Target="../media/image14.svg"/><Relationship Id="rId7" Type="http://schemas.openxmlformats.org/officeDocument/2006/relationships/image" Target="../media/image19.gif"/><Relationship Id="rId12" Type="http://schemas.openxmlformats.org/officeDocument/2006/relationships/image" Target="../media/image24.png"/><Relationship Id="rId17" Type="http://schemas.openxmlformats.org/officeDocument/2006/relationships/image" Target="../media/image29.svg"/><Relationship Id="rId2" Type="http://schemas.openxmlformats.org/officeDocument/2006/relationships/notesSlide" Target="../notesSlides/notesSlide14.xml"/><Relationship Id="rId16" Type="http://schemas.openxmlformats.org/officeDocument/2006/relationships/image" Target="../media/image28.png"/><Relationship Id="rId20"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svg"/><Relationship Id="rId24" Type="http://schemas.openxmlformats.org/officeDocument/2006/relationships/image" Target="../media/image32.png"/><Relationship Id="rId5" Type="http://schemas.openxmlformats.org/officeDocument/2006/relationships/image" Target="../media/image17.svg"/><Relationship Id="rId15" Type="http://schemas.openxmlformats.org/officeDocument/2006/relationships/image" Target="../media/image27.svg"/><Relationship Id="rId23" Type="http://schemas.openxmlformats.org/officeDocument/2006/relationships/image" Target="../media/image31.svg"/><Relationship Id="rId10" Type="http://schemas.openxmlformats.org/officeDocument/2006/relationships/image" Target="../media/image22.png"/><Relationship Id="rId19" Type="http://schemas.openxmlformats.org/officeDocument/2006/relationships/image" Target="../media/image12.svg"/><Relationship Id="rId4" Type="http://schemas.openxmlformats.org/officeDocument/2006/relationships/image" Target="../media/image16.png"/><Relationship Id="rId9" Type="http://schemas.openxmlformats.org/officeDocument/2006/relationships/image" Target="../media/image21.svg"/><Relationship Id="rId14" Type="http://schemas.openxmlformats.org/officeDocument/2006/relationships/image" Target="../media/image26.png"/><Relationship Id="rId22" Type="http://schemas.openxmlformats.org/officeDocument/2006/relationships/image" Target="../media/image30.png"/></Relationships>
</file>

<file path=ppt/slides/_rels/slide16.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svg"/><Relationship Id="rId18" Type="http://schemas.openxmlformats.org/officeDocument/2006/relationships/image" Target="../media/image58.svg"/><Relationship Id="rId3" Type="http://schemas.openxmlformats.org/officeDocument/2006/relationships/image" Target="../media/image39.png"/><Relationship Id="rId7" Type="http://schemas.openxmlformats.org/officeDocument/2006/relationships/image" Target="../media/image41.svg"/><Relationship Id="rId12" Type="http://schemas.openxmlformats.org/officeDocument/2006/relationships/image" Target="../media/image48.png"/><Relationship Id="rId17" Type="http://schemas.openxmlformats.org/officeDocument/2006/relationships/image" Target="../media/image57.png"/><Relationship Id="rId2" Type="http://schemas.openxmlformats.org/officeDocument/2006/relationships/notesSlide" Target="../notesSlides/notesSlide15.xml"/><Relationship Id="rId16" Type="http://schemas.openxmlformats.org/officeDocument/2006/relationships/image" Target="../media/image56.png"/><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7.svg"/><Relationship Id="rId5" Type="http://schemas.openxmlformats.org/officeDocument/2006/relationships/image" Target="../media/image31.svg"/><Relationship Id="rId15" Type="http://schemas.openxmlformats.org/officeDocument/2006/relationships/image" Target="../media/image55.svg"/><Relationship Id="rId10" Type="http://schemas.openxmlformats.org/officeDocument/2006/relationships/image" Target="../media/image46.png"/><Relationship Id="rId19" Type="http://schemas.openxmlformats.org/officeDocument/2006/relationships/image" Target="../media/image78.png"/><Relationship Id="rId4" Type="http://schemas.openxmlformats.org/officeDocument/2006/relationships/image" Target="../media/image30.png"/><Relationship Id="rId9" Type="http://schemas.openxmlformats.org/officeDocument/2006/relationships/image" Target="../media/image45.svg"/><Relationship Id="rId14" Type="http://schemas.openxmlformats.org/officeDocument/2006/relationships/image" Target="../media/image54.png"/></Relationships>
</file>

<file path=ppt/slides/_rels/slide17.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18" Type="http://schemas.openxmlformats.org/officeDocument/2006/relationships/image" Target="../media/image13.png"/><Relationship Id="rId3" Type="http://schemas.openxmlformats.org/officeDocument/2006/relationships/image" Target="../media/image15.png"/><Relationship Id="rId21" Type="http://schemas.openxmlformats.org/officeDocument/2006/relationships/image" Target="../media/image31.svg"/><Relationship Id="rId7" Type="http://schemas.openxmlformats.org/officeDocument/2006/relationships/image" Target="../media/image19.gif"/><Relationship Id="rId12" Type="http://schemas.openxmlformats.org/officeDocument/2006/relationships/image" Target="../media/image26.png"/><Relationship Id="rId17" Type="http://schemas.openxmlformats.org/officeDocument/2006/relationships/image" Target="../media/image12.svg"/><Relationship Id="rId2" Type="http://schemas.openxmlformats.org/officeDocument/2006/relationships/notesSlide" Target="../notesSlides/notesSlide16.xml"/><Relationship Id="rId16" Type="http://schemas.openxmlformats.org/officeDocument/2006/relationships/image" Target="../media/image11.png"/><Relationship Id="rId20"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65.svg"/><Relationship Id="rId5" Type="http://schemas.openxmlformats.org/officeDocument/2006/relationships/image" Target="../media/image17.svg"/><Relationship Id="rId15" Type="http://schemas.openxmlformats.org/officeDocument/2006/relationships/image" Target="../media/image29.svg"/><Relationship Id="rId23" Type="http://schemas.openxmlformats.org/officeDocument/2006/relationships/image" Target="../media/image79.png"/><Relationship Id="rId10" Type="http://schemas.openxmlformats.org/officeDocument/2006/relationships/image" Target="../media/image64.png"/><Relationship Id="rId19" Type="http://schemas.openxmlformats.org/officeDocument/2006/relationships/image" Target="../media/image14.svg"/><Relationship Id="rId4" Type="http://schemas.openxmlformats.org/officeDocument/2006/relationships/image" Target="../media/image16.png"/><Relationship Id="rId9" Type="http://schemas.openxmlformats.org/officeDocument/2006/relationships/image" Target="../media/image23.svg"/><Relationship Id="rId14" Type="http://schemas.openxmlformats.org/officeDocument/2006/relationships/image" Target="../media/image28.png"/><Relationship Id="rId22" Type="http://schemas.openxmlformats.org/officeDocument/2006/relationships/image" Target="../media/image3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5.svg"/><Relationship Id="rId13" Type="http://schemas.openxmlformats.org/officeDocument/2006/relationships/image" Target="../media/image10.svg"/><Relationship Id="rId3" Type="http://schemas.openxmlformats.org/officeDocument/2006/relationships/image" Target="../media/image80.png"/><Relationship Id="rId7" Type="http://schemas.openxmlformats.org/officeDocument/2006/relationships/image" Target="../media/image4.png"/><Relationship Id="rId12" Type="http://schemas.openxmlformats.org/officeDocument/2006/relationships/image" Target="../media/image9.png"/><Relationship Id="rId17" Type="http://schemas.openxmlformats.org/officeDocument/2006/relationships/image" Target="../media/image14.svg"/><Relationship Id="rId2" Type="http://schemas.openxmlformats.org/officeDocument/2006/relationships/image" Target="../media/image1.png"/><Relationship Id="rId16"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8.png"/><Relationship Id="rId5" Type="http://schemas.openxmlformats.org/officeDocument/2006/relationships/image" Target="../media/image2.png"/><Relationship Id="rId15" Type="http://schemas.openxmlformats.org/officeDocument/2006/relationships/image" Target="../media/image12.svg"/><Relationship Id="rId10" Type="http://schemas.openxmlformats.org/officeDocument/2006/relationships/image" Target="../media/image7.svg"/><Relationship Id="rId4" Type="http://schemas.openxmlformats.org/officeDocument/2006/relationships/image" Target="../media/image81.svg"/><Relationship Id="rId9" Type="http://schemas.openxmlformats.org/officeDocument/2006/relationships/image" Target="../media/image6.png"/><Relationship Id="rId1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IN" dirty="0"/>
          </a:p>
        </p:txBody>
      </p:sp>
      <p:sp>
        <p:nvSpPr>
          <p:cNvPr id="4" name="Freeform 4" descr="A person is hugging their arms around their chest, surrounded by green leaves in self-care healthcare"/>
          <p:cNvSpPr/>
          <p:nvPr/>
        </p:nvSpPr>
        <p:spPr>
          <a:xfrm>
            <a:off x="5802497" y="532062"/>
            <a:ext cx="6683007" cy="5323751"/>
          </a:xfrm>
          <a:custGeom>
            <a:avLst/>
            <a:gdLst/>
            <a:ahLst/>
            <a:cxnLst/>
            <a:rect l="l" t="t" r="r" b="b"/>
            <a:pathLst>
              <a:path w="6683007" h="5323751">
                <a:moveTo>
                  <a:pt x="0" y="0"/>
                </a:moveTo>
                <a:lnTo>
                  <a:pt x="6683006" y="0"/>
                </a:lnTo>
                <a:lnTo>
                  <a:pt x="6683006" y="5323751"/>
                </a:lnTo>
                <a:lnTo>
                  <a:pt x="0" y="532375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a:extLst>
              <a:ext uri="{C183D7F6-B498-43B3-948B-1728B52AA6E4}">
                <adec:decorative xmlns:adec="http://schemas.microsoft.com/office/drawing/2017/decorative" val="1"/>
              </a:ext>
            </a:extLst>
          </p:cNvPr>
          <p:cNvSpPr/>
          <p:nvPr/>
        </p:nvSpPr>
        <p:spPr>
          <a:xfrm>
            <a:off x="4818252" y="1330317"/>
            <a:ext cx="1968488" cy="1377942"/>
          </a:xfrm>
          <a:custGeom>
            <a:avLst/>
            <a:gdLst/>
            <a:ahLst/>
            <a:cxnLst/>
            <a:rect l="l" t="t" r="r" b="b"/>
            <a:pathLst>
              <a:path w="1968488" h="1377942">
                <a:moveTo>
                  <a:pt x="0" y="0"/>
                </a:moveTo>
                <a:lnTo>
                  <a:pt x="1968489" y="0"/>
                </a:lnTo>
                <a:lnTo>
                  <a:pt x="1968489" y="1377942"/>
                </a:lnTo>
                <a:lnTo>
                  <a:pt x="0" y="137794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rot="-1205939">
            <a:off x="3396086" y="3907317"/>
            <a:ext cx="1124354" cy="2425078"/>
          </a:xfrm>
          <a:custGeom>
            <a:avLst/>
            <a:gdLst/>
            <a:ahLst/>
            <a:cxnLst/>
            <a:rect l="l" t="t" r="r" b="b"/>
            <a:pathLst>
              <a:path w="1124354" h="2425078">
                <a:moveTo>
                  <a:pt x="0" y="0"/>
                </a:moveTo>
                <a:lnTo>
                  <a:pt x="1124354" y="0"/>
                </a:lnTo>
                <a:lnTo>
                  <a:pt x="1124354" y="2425078"/>
                </a:lnTo>
                <a:lnTo>
                  <a:pt x="0" y="242507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rot="1676147" flipH="1">
            <a:off x="13927446" y="4286634"/>
            <a:ext cx="1129659" cy="2614446"/>
          </a:xfrm>
          <a:custGeom>
            <a:avLst/>
            <a:gdLst/>
            <a:ahLst/>
            <a:cxnLst/>
            <a:rect l="l" t="t" r="r" b="b"/>
            <a:pathLst>
              <a:path w="1129659" h="2614446">
                <a:moveTo>
                  <a:pt x="1129659" y="0"/>
                </a:moveTo>
                <a:lnTo>
                  <a:pt x="0" y="0"/>
                </a:lnTo>
                <a:lnTo>
                  <a:pt x="0" y="2614447"/>
                </a:lnTo>
                <a:lnTo>
                  <a:pt x="1129659" y="2614447"/>
                </a:lnTo>
                <a:lnTo>
                  <a:pt x="1129659" y="0"/>
                </a:lnTo>
                <a:close/>
              </a:path>
            </a:pathLst>
          </a:custGeom>
          <a:blipFill>
            <a:blip r:embed="rId9"/>
            <a:stretch>
              <a:fillRect/>
            </a:stretch>
          </a:blipFill>
        </p:spPr>
      </p:sp>
      <p:grpSp>
        <p:nvGrpSpPr>
          <p:cNvPr id="8" name="Group 8"/>
          <p:cNvGrpSpPr/>
          <p:nvPr/>
        </p:nvGrpSpPr>
        <p:grpSpPr>
          <a:xfrm>
            <a:off x="0" y="7586532"/>
            <a:ext cx="18288000" cy="1517101"/>
            <a:chOff x="0" y="0"/>
            <a:chExt cx="4816593" cy="399566"/>
          </a:xfrm>
        </p:grpSpPr>
        <p:sp>
          <p:nvSpPr>
            <p:cNvPr id="9" name="Freeform 9">
              <a:extLst>
                <a:ext uri="{C183D7F6-B498-43B3-948B-1728B52AA6E4}">
                  <adec:decorative xmlns:adec="http://schemas.microsoft.com/office/drawing/2017/decorative" val="1"/>
                </a:ext>
              </a:extLst>
            </p:cNvPr>
            <p:cNvSpPr/>
            <p:nvPr/>
          </p:nvSpPr>
          <p:spPr>
            <a:xfrm>
              <a:off x="0" y="0"/>
              <a:ext cx="4816592" cy="399566"/>
            </a:xfrm>
            <a:custGeom>
              <a:avLst/>
              <a:gdLst/>
              <a:ahLst/>
              <a:cxnLst/>
              <a:rect l="l" t="t" r="r" b="b"/>
              <a:pathLst>
                <a:path w="4816592" h="399566">
                  <a:moveTo>
                    <a:pt x="0" y="0"/>
                  </a:moveTo>
                  <a:lnTo>
                    <a:pt x="4816592" y="0"/>
                  </a:lnTo>
                  <a:lnTo>
                    <a:pt x="4816592" y="399566"/>
                  </a:lnTo>
                  <a:lnTo>
                    <a:pt x="0" y="399566"/>
                  </a:lnTo>
                  <a:close/>
                </a:path>
              </a:pathLst>
            </a:custGeom>
            <a:solidFill>
              <a:srgbClr val="FFE4EC">
                <a:alpha val="90980"/>
              </a:srgbClr>
            </a:solidFill>
          </p:spPr>
        </p:sp>
        <p:sp>
          <p:nvSpPr>
            <p:cNvPr id="10" name="TextBox 10"/>
            <p:cNvSpPr txBox="1"/>
            <p:nvPr/>
          </p:nvSpPr>
          <p:spPr>
            <a:xfrm>
              <a:off x="0" y="-38100"/>
              <a:ext cx="4816593" cy="437666"/>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a:extLst>
              <a:ext uri="{C183D7F6-B498-43B3-948B-1728B52AA6E4}">
                <adec:decorative xmlns:adec="http://schemas.microsoft.com/office/drawing/2017/decorative" val="1"/>
              </a:ext>
            </a:extLst>
          </p:cNvPr>
          <p:cNvSpPr/>
          <p:nvPr/>
        </p:nvSpPr>
        <p:spPr>
          <a:xfrm>
            <a:off x="0" y="59549"/>
            <a:ext cx="2364140" cy="4114800"/>
          </a:xfrm>
          <a:custGeom>
            <a:avLst/>
            <a:gdLst/>
            <a:ahLst/>
            <a:cxnLst/>
            <a:rect l="l" t="t" r="r" b="b"/>
            <a:pathLst>
              <a:path w="2364140" h="4114800">
                <a:moveTo>
                  <a:pt x="0" y="0"/>
                </a:moveTo>
                <a:lnTo>
                  <a:pt x="2364140" y="0"/>
                </a:lnTo>
                <a:lnTo>
                  <a:pt x="2364140" y="4114800"/>
                </a:lnTo>
                <a:lnTo>
                  <a:pt x="0" y="4114800"/>
                </a:lnTo>
                <a:lnTo>
                  <a:pt x="0" y="0"/>
                </a:lnTo>
                <a:close/>
              </a:path>
            </a:pathLst>
          </a:custGeom>
          <a:blipFill>
            <a:blip r:embed="rId10">
              <a:alphaModFix amt="86000"/>
              <a:extLst>
                <a:ext uri="{96DAC541-7B7A-43D3-8B79-37D633B846F1}">
                  <asvg:svgBlip xmlns:asvg="http://schemas.microsoft.com/office/drawing/2016/SVG/main" r:embed="rId11"/>
                </a:ext>
              </a:extLst>
            </a:blip>
            <a:stretch>
              <a:fillRect/>
            </a:stretch>
          </a:blipFill>
        </p:spPr>
      </p:sp>
      <p:sp>
        <p:nvSpPr>
          <p:cNvPr id="12" name="Freeform 12">
            <a:extLst>
              <a:ext uri="{C183D7F6-B498-43B3-948B-1728B52AA6E4}">
                <adec:decorative xmlns:adec="http://schemas.microsoft.com/office/drawing/2017/decorative" val="1"/>
              </a:ext>
            </a:extLst>
          </p:cNvPr>
          <p:cNvSpPr/>
          <p:nvPr/>
        </p:nvSpPr>
        <p:spPr>
          <a:xfrm flipH="1">
            <a:off x="16077230" y="0"/>
            <a:ext cx="2364140" cy="4114800"/>
          </a:xfrm>
          <a:custGeom>
            <a:avLst/>
            <a:gdLst/>
            <a:ahLst/>
            <a:cxnLst/>
            <a:rect l="l" t="t" r="r" b="b"/>
            <a:pathLst>
              <a:path w="2364140" h="4114800">
                <a:moveTo>
                  <a:pt x="2364140" y="0"/>
                </a:moveTo>
                <a:lnTo>
                  <a:pt x="0" y="0"/>
                </a:lnTo>
                <a:lnTo>
                  <a:pt x="0" y="4114800"/>
                </a:lnTo>
                <a:lnTo>
                  <a:pt x="2364140" y="4114800"/>
                </a:lnTo>
                <a:lnTo>
                  <a:pt x="2364140" y="0"/>
                </a:lnTo>
                <a:close/>
              </a:path>
            </a:pathLst>
          </a:custGeom>
          <a:blipFill>
            <a:blip r:embed="rId10">
              <a:alphaModFix amt="86000"/>
              <a:extLst>
                <a:ext uri="{96DAC541-7B7A-43D3-8B79-37D633B846F1}">
                  <asvg:svgBlip xmlns:asvg="http://schemas.microsoft.com/office/drawing/2016/SVG/main" r:embed="rId11"/>
                </a:ext>
              </a:extLst>
            </a:blip>
            <a:stretch>
              <a:fillRect/>
            </a:stretch>
          </a:blipFill>
        </p:spPr>
      </p:sp>
      <p:sp>
        <p:nvSpPr>
          <p:cNvPr id="13" name="Freeform 13">
            <a:extLst>
              <a:ext uri="{C183D7F6-B498-43B3-948B-1728B52AA6E4}">
                <adec:decorative xmlns:adec="http://schemas.microsoft.com/office/drawing/2017/decorative" val="1"/>
              </a:ext>
            </a:extLst>
          </p:cNvPr>
          <p:cNvSpPr/>
          <p:nvPr/>
        </p:nvSpPr>
        <p:spPr>
          <a:xfrm>
            <a:off x="4818252" y="3395611"/>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4" name="Freeform 14">
            <a:extLst>
              <a:ext uri="{C183D7F6-B498-43B3-948B-1728B52AA6E4}">
                <adec:decorative xmlns:adec="http://schemas.microsoft.com/office/drawing/2017/decorative" val="1"/>
              </a:ext>
            </a:extLst>
          </p:cNvPr>
          <p:cNvSpPr/>
          <p:nvPr/>
        </p:nvSpPr>
        <p:spPr>
          <a:xfrm>
            <a:off x="12787658" y="6615557"/>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5" name="Freeform 15">
            <a:extLst>
              <a:ext uri="{C183D7F6-B498-43B3-948B-1728B52AA6E4}">
                <adec:decorative xmlns:adec="http://schemas.microsoft.com/office/drawing/2017/decorative" val="1"/>
              </a:ext>
            </a:extLst>
          </p:cNvPr>
          <p:cNvSpPr/>
          <p:nvPr/>
        </p:nvSpPr>
        <p:spPr>
          <a:xfrm>
            <a:off x="12170258" y="1574209"/>
            <a:ext cx="890158" cy="890158"/>
          </a:xfrm>
          <a:custGeom>
            <a:avLst/>
            <a:gdLst/>
            <a:ahLst/>
            <a:cxnLst/>
            <a:rect l="l" t="t" r="r" b="b"/>
            <a:pathLst>
              <a:path w="890158" h="890158">
                <a:moveTo>
                  <a:pt x="0" y="0"/>
                </a:moveTo>
                <a:lnTo>
                  <a:pt x="890158" y="0"/>
                </a:lnTo>
                <a:lnTo>
                  <a:pt x="890158" y="890158"/>
                </a:lnTo>
                <a:lnTo>
                  <a:pt x="0" y="89015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28" name="TextBox 28"/>
          <p:cNvSpPr txBox="1"/>
          <p:nvPr/>
        </p:nvSpPr>
        <p:spPr>
          <a:xfrm>
            <a:off x="1740703" y="7433582"/>
            <a:ext cx="14806594" cy="677108"/>
          </a:xfrm>
          <a:prstGeom prst="rect">
            <a:avLst/>
          </a:prstGeom>
        </p:spPr>
        <p:txBody>
          <a:bodyPr lIns="0" tIns="0" rIns="0" bIns="0" rtlCol="0" anchor="t">
            <a:spAutoFit/>
          </a:bodyPr>
          <a:lstStyle/>
          <a:p>
            <a:pPr algn="ctr"/>
            <a:endParaRPr lang="en-US" sz="4400" b="1" dirty="0">
              <a:solidFill>
                <a:srgbClr val="000000"/>
              </a:solidFill>
              <a:latin typeface="Agrandir Tight Bold"/>
              <a:ea typeface="Agrandir Tight Bold"/>
              <a:cs typeface="Agrandir Tight Bold"/>
              <a:sym typeface="Agrandir Tight Bold"/>
            </a:endParaRPr>
          </a:p>
        </p:txBody>
      </p:sp>
      <p:sp>
        <p:nvSpPr>
          <p:cNvPr id="33" name="TextBox 32">
            <a:extLst>
              <a:ext uri="{FF2B5EF4-FFF2-40B4-BE49-F238E27FC236}">
                <a16:creationId xmlns:a16="http://schemas.microsoft.com/office/drawing/2014/main" id="{92B6CA4E-5F0F-6028-262B-FFBB470D4381}"/>
              </a:ext>
            </a:extLst>
          </p:cNvPr>
          <p:cNvSpPr txBox="1"/>
          <p:nvPr/>
        </p:nvSpPr>
        <p:spPr>
          <a:xfrm>
            <a:off x="4425041" y="8170015"/>
            <a:ext cx="9437914" cy="707886"/>
          </a:xfrm>
          <a:prstGeom prst="rect">
            <a:avLst/>
          </a:prstGeom>
          <a:noFill/>
        </p:spPr>
        <p:txBody>
          <a:bodyPr wrap="square">
            <a:spAutoFit/>
          </a:bodyPr>
          <a:lstStyle/>
          <a:p>
            <a:pPr algn="ctr"/>
            <a:r>
              <a:rPr lang="en-US" sz="4000" b="1" i="1" dirty="0" err="1">
                <a:solidFill>
                  <a:srgbClr val="C00000"/>
                </a:solidFill>
              </a:rPr>
              <a:t>CycleConnect</a:t>
            </a:r>
            <a:r>
              <a:rPr lang="en-US" sz="4000" b="1" i="1" dirty="0">
                <a:solidFill>
                  <a:srgbClr val="C00000"/>
                </a:solidFill>
              </a:rPr>
              <a:t>: Benefits &amp; Implications</a:t>
            </a:r>
            <a:endParaRPr lang="en-US" sz="4000" b="1" i="1" dirty="0">
              <a:solidFill>
                <a:srgbClr val="C00000"/>
              </a:solidFill>
              <a:latin typeface="Agrandir Tight Bold"/>
              <a:ea typeface="Agrandir Tight Bold"/>
              <a:cs typeface="Agrandir Tight Bold"/>
              <a:sym typeface="Agrandir Tight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C183D7F6-B498-43B3-948B-1728B52AA6E4}">
                <adec:decorative xmlns:adec="http://schemas.microsoft.com/office/drawing/2017/decorative" val="1"/>
              </a:ext>
            </a:extLst>
          </p:cNvPr>
          <p:cNvSpPr/>
          <p:nvPr/>
        </p:nvSpPr>
        <p:spPr>
          <a:xfrm>
            <a:off x="2517658" y="336064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C183D7F6-B498-43B3-948B-1728B52AA6E4}">
                <adec:decorative xmlns:adec="http://schemas.microsoft.com/office/drawing/2017/decorative" val="1"/>
              </a:ext>
            </a:extLst>
          </p:cNvPr>
          <p:cNvSpPr/>
          <p:nvPr/>
        </p:nvSpPr>
        <p:spPr>
          <a:xfrm flipH="1">
            <a:off x="12751270" y="2542469"/>
            <a:ext cx="5536730" cy="7744531"/>
          </a:xfrm>
          <a:custGeom>
            <a:avLst/>
            <a:gdLst/>
            <a:ahLst/>
            <a:cxnLst/>
            <a:rect l="l" t="t" r="r" b="b"/>
            <a:pathLst>
              <a:path w="5536730" h="7744531">
                <a:moveTo>
                  <a:pt x="5536730" y="0"/>
                </a:moveTo>
                <a:lnTo>
                  <a:pt x="0" y="0"/>
                </a:lnTo>
                <a:lnTo>
                  <a:pt x="0" y="7744531"/>
                </a:lnTo>
                <a:lnTo>
                  <a:pt x="5536730" y="7744531"/>
                </a:lnTo>
                <a:lnTo>
                  <a:pt x="5536730" y="0"/>
                </a:lnTo>
                <a:close/>
              </a:path>
            </a:pathLst>
          </a:custGeom>
          <a:blipFill>
            <a:blip r:embed="rId6"/>
            <a:stretch>
              <a:fillRect l="-10734" b="-6263"/>
            </a:stretch>
          </a:blipFill>
        </p:spPr>
      </p:sp>
      <p:pic>
        <p:nvPicPr>
          <p:cNvPr id="5" name="Picture 5">
            <a:extLst>
              <a:ext uri="{C183D7F6-B498-43B3-948B-1728B52AA6E4}">
                <adec:decorative xmlns:adec="http://schemas.microsoft.com/office/drawing/2017/decorative" val="1"/>
              </a:ext>
            </a:extLst>
          </p:cNvPr>
          <p:cNvPicPr>
            <a:picLocks noChangeAspect="1"/>
          </p:cNvPicPr>
          <p:nvPr/>
        </p:nvPicPr>
        <p:blipFill>
          <a:blip r:embed="rId7">
            <a:alphaModFix amt="53000"/>
          </a:blip>
          <a:srcRect/>
          <a:stretch>
            <a:fillRect/>
          </a:stretch>
        </p:blipFill>
        <p:spPr>
          <a:xfrm>
            <a:off x="9892793" y="1863893"/>
            <a:ext cx="7335684" cy="6602116"/>
          </a:xfrm>
          <a:prstGeom prst="rect">
            <a:avLst/>
          </a:prstGeom>
        </p:spPr>
      </p:pic>
      <p:sp>
        <p:nvSpPr>
          <p:cNvPr id="6" name="Freeform 6">
            <a:extLst>
              <a:ext uri="{C183D7F6-B498-43B3-948B-1728B52AA6E4}">
                <adec:decorative xmlns:adec="http://schemas.microsoft.com/office/drawing/2017/decorative" val="1"/>
              </a:ext>
            </a:extLst>
          </p:cNvPr>
          <p:cNvSpPr/>
          <p:nvPr/>
        </p:nvSpPr>
        <p:spPr>
          <a:xfrm rot="-892903">
            <a:off x="11798892" y="2612841"/>
            <a:ext cx="1265645" cy="3515682"/>
          </a:xfrm>
          <a:custGeom>
            <a:avLst/>
            <a:gdLst/>
            <a:ahLst/>
            <a:cxnLst/>
            <a:rect l="l" t="t" r="r" b="b"/>
            <a:pathLst>
              <a:path w="1265645" h="3515682">
                <a:moveTo>
                  <a:pt x="0" y="0"/>
                </a:moveTo>
                <a:lnTo>
                  <a:pt x="1265645" y="0"/>
                </a:lnTo>
                <a:lnTo>
                  <a:pt x="1265645" y="3515682"/>
                </a:lnTo>
                <a:lnTo>
                  <a:pt x="0" y="351568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rot="6655843" flipV="1">
            <a:off x="11375010" y="3152085"/>
            <a:ext cx="5753912" cy="3870813"/>
          </a:xfrm>
          <a:custGeom>
            <a:avLst/>
            <a:gdLst/>
            <a:ahLst/>
            <a:cxnLst/>
            <a:rect l="l" t="t" r="r" b="b"/>
            <a:pathLst>
              <a:path w="5753912" h="3870813">
                <a:moveTo>
                  <a:pt x="0" y="3870814"/>
                </a:moveTo>
                <a:lnTo>
                  <a:pt x="5753912" y="3870814"/>
                </a:lnTo>
                <a:lnTo>
                  <a:pt x="5753912" y="0"/>
                </a:lnTo>
                <a:lnTo>
                  <a:pt x="0" y="0"/>
                </a:lnTo>
                <a:lnTo>
                  <a:pt x="0" y="3870814"/>
                </a:lnTo>
                <a:close/>
              </a:path>
            </a:pathLst>
          </a:custGeom>
          <a:blipFill>
            <a:blip r:embed="rId10">
              <a:alphaModFix amt="48000"/>
              <a:extLst>
                <a:ext uri="{96DAC541-7B7A-43D3-8B79-37D633B846F1}">
                  <asvg:svgBlip xmlns:asvg="http://schemas.microsoft.com/office/drawing/2016/SVG/main" r:embed="rId11"/>
                </a:ext>
              </a:extLst>
            </a:blip>
            <a:stretch>
              <a:fillRect/>
            </a:stretch>
          </a:blipFill>
        </p:spPr>
      </p:sp>
      <p:sp>
        <p:nvSpPr>
          <p:cNvPr id="8" name="Freeform 8" descr="an illustration of a person with long hair and flowers in self-care"/>
          <p:cNvSpPr/>
          <p:nvPr/>
        </p:nvSpPr>
        <p:spPr>
          <a:xfrm flipH="1">
            <a:off x="12086976" y="3652715"/>
            <a:ext cx="4410566" cy="4250182"/>
          </a:xfrm>
          <a:custGeom>
            <a:avLst/>
            <a:gdLst/>
            <a:ahLst/>
            <a:cxnLst/>
            <a:rect l="l" t="t" r="r" b="b"/>
            <a:pathLst>
              <a:path w="4410566" h="4250182">
                <a:moveTo>
                  <a:pt x="4410567" y="0"/>
                </a:moveTo>
                <a:lnTo>
                  <a:pt x="0" y="0"/>
                </a:lnTo>
                <a:lnTo>
                  <a:pt x="0" y="4250183"/>
                </a:lnTo>
                <a:lnTo>
                  <a:pt x="4410567" y="4250183"/>
                </a:lnTo>
                <a:lnTo>
                  <a:pt x="4410567"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2" name="Freeform 12">
            <a:extLst>
              <a:ext uri="{C183D7F6-B498-43B3-948B-1728B52AA6E4}">
                <adec:decorative xmlns:adec="http://schemas.microsoft.com/office/drawing/2017/decorative" val="1"/>
              </a:ext>
            </a:extLst>
          </p:cNvPr>
          <p:cNvSpPr/>
          <p:nvPr/>
        </p:nvSpPr>
        <p:spPr>
          <a:xfrm>
            <a:off x="11302255"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3" name="TextBox 13"/>
          <p:cNvSpPr txBox="1"/>
          <p:nvPr/>
        </p:nvSpPr>
        <p:spPr>
          <a:xfrm>
            <a:off x="2533835" y="2288473"/>
            <a:ext cx="6220741" cy="906595"/>
          </a:xfrm>
          <a:prstGeom prst="rect">
            <a:avLst/>
          </a:prstGeom>
        </p:spPr>
        <p:txBody>
          <a:bodyPr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Introduction </a:t>
            </a:r>
          </a:p>
        </p:txBody>
      </p:sp>
      <p:sp>
        <p:nvSpPr>
          <p:cNvPr id="14" name="TextBox 14"/>
          <p:cNvSpPr txBox="1"/>
          <p:nvPr/>
        </p:nvSpPr>
        <p:spPr>
          <a:xfrm>
            <a:off x="1199087" y="3581212"/>
            <a:ext cx="9502194" cy="3164841"/>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800" dirty="0" err="1"/>
              <a:t>CycleConnect</a:t>
            </a:r>
            <a:r>
              <a:rPr lang="en-IN" sz="2800" dirty="0"/>
              <a:t> is a Digital Health Promotion Intervention. </a:t>
            </a:r>
          </a:p>
          <a:p>
            <a:pPr marL="285750" lvl="0" indent="-285750" algn="just">
              <a:lnSpc>
                <a:spcPct val="150000"/>
              </a:lnSpc>
              <a:buFont typeface="Arial" panose="020B0604020202020204" pitchFamily="34" charset="0"/>
              <a:buChar char="•"/>
            </a:pPr>
            <a:r>
              <a:rPr lang="en-IN" sz="2800" dirty="0"/>
              <a:t>Targets menstrual and fertility health amongst women aged 18-35.</a:t>
            </a:r>
          </a:p>
          <a:p>
            <a:pPr marL="285750" lvl="0" indent="-285750" algn="just">
              <a:lnSpc>
                <a:spcPct val="150000"/>
              </a:lnSpc>
              <a:buFont typeface="Arial" panose="020B0604020202020204" pitchFamily="34" charset="0"/>
              <a:buChar char="•"/>
            </a:pPr>
            <a:r>
              <a:rPr lang="en-IN" sz="2800" dirty="0"/>
              <a:t>Encloses literacy disparities, stigma, and later diagnosis.</a:t>
            </a:r>
          </a:p>
          <a:p>
            <a:pPr marL="285750" lvl="0" indent="-285750" algn="just">
              <a:lnSpc>
                <a:spcPct val="150000"/>
              </a:lnSpc>
              <a:buFont typeface="Arial" panose="020B0604020202020204" pitchFamily="34" charset="0"/>
              <a:buChar char="•"/>
            </a:pPr>
            <a:r>
              <a:rPr lang="en-IN" sz="2800" dirty="0"/>
              <a:t>Utilises technology to support and manage self-management.</a:t>
            </a:r>
          </a:p>
        </p:txBody>
      </p:sp>
      <p:sp>
        <p:nvSpPr>
          <p:cNvPr id="15" name="Freeform 15">
            <a:extLst>
              <a:ext uri="{C183D7F6-B498-43B3-948B-1728B52AA6E4}">
                <adec:decorative xmlns:adec="http://schemas.microsoft.com/office/drawing/2017/decorative" val="1"/>
              </a:ext>
            </a:extLst>
          </p:cNvPr>
          <p:cNvSpPr/>
          <p:nvPr/>
        </p:nvSpPr>
        <p:spPr>
          <a:xfrm>
            <a:off x="9829975" y="170897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31" name="Freeform 31">
            <a:extLst>
              <a:ext uri="{C183D7F6-B498-43B3-948B-1728B52AA6E4}">
                <adec:decorative xmlns:adec="http://schemas.microsoft.com/office/drawing/2017/decorative" val="1"/>
              </a:ext>
            </a:extLst>
          </p:cNvPr>
          <p:cNvSpPr/>
          <p:nvPr/>
        </p:nvSpPr>
        <p:spPr>
          <a:xfrm>
            <a:off x="0" y="716269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sp>
      <p:sp>
        <p:nvSpPr>
          <p:cNvPr id="32" name="Freeform 32">
            <a:extLst>
              <a:ext uri="{C183D7F6-B498-43B3-948B-1728B52AA6E4}">
                <adec:decorative xmlns:adec="http://schemas.microsoft.com/office/drawing/2017/decorative" val="1"/>
              </a:ext>
            </a:extLst>
          </p:cNvPr>
          <p:cNvSpPr/>
          <p:nvPr/>
        </p:nvSpPr>
        <p:spPr>
          <a:xfrm>
            <a:off x="154184" y="7316876"/>
            <a:ext cx="994949" cy="994949"/>
          </a:xfrm>
          <a:custGeom>
            <a:avLst/>
            <a:gdLst/>
            <a:ahLst/>
            <a:cxnLst/>
            <a:rect l="l" t="t" r="r" b="b"/>
            <a:pathLst>
              <a:path w="994949" h="994949">
                <a:moveTo>
                  <a:pt x="0" y="0"/>
                </a:moveTo>
                <a:lnTo>
                  <a:pt x="994948" y="0"/>
                </a:lnTo>
                <a:lnTo>
                  <a:pt x="994948" y="994949"/>
                </a:lnTo>
                <a:lnTo>
                  <a:pt x="0" y="994949"/>
                </a:lnTo>
                <a:lnTo>
                  <a:pt x="0" y="0"/>
                </a:lnTo>
                <a:close/>
              </a:path>
            </a:pathLst>
          </a:custGeom>
          <a:blipFill>
            <a:blip r:embed="rId24"/>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86186"/>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C183D7F6-B498-43B3-948B-1728B52AA6E4}">
                <adec:decorative xmlns:adec="http://schemas.microsoft.com/office/drawing/2017/decorative" val="1"/>
              </a:ext>
            </a:extLst>
          </p:cNvPr>
          <p:cNvPicPr>
            <a:picLocks noChangeAspect="1"/>
          </p:cNvPicPr>
          <p:nvPr/>
        </p:nvPicPr>
        <p:blipFill>
          <a:blip r:embed="rId4">
            <a:alphaModFix amt="53000"/>
          </a:blip>
          <a:srcRect/>
          <a:stretch>
            <a:fillRect/>
          </a:stretch>
        </p:blipFill>
        <p:spPr>
          <a:xfrm flipH="1">
            <a:off x="824724" y="2530224"/>
            <a:ext cx="6653638" cy="5988274"/>
          </a:xfrm>
          <a:prstGeom prst="rect">
            <a:avLst/>
          </a:prstGeom>
        </p:spPr>
      </p:pic>
      <p:sp>
        <p:nvSpPr>
          <p:cNvPr id="4" name="Freeform 4">
            <a:extLst>
              <a:ext uri="{C183D7F6-B498-43B3-948B-1728B52AA6E4}">
                <adec:decorative xmlns:adec="http://schemas.microsoft.com/office/drawing/2017/decorative" val="1"/>
              </a:ext>
            </a:extLst>
          </p:cNvPr>
          <p:cNvSpPr/>
          <p:nvPr/>
        </p:nvSpPr>
        <p:spPr>
          <a:xfrm>
            <a:off x="8254913" y="336807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flipH="1">
            <a:off x="13118178" y="137465"/>
            <a:ext cx="5169822" cy="626020"/>
          </a:xfrm>
          <a:custGeom>
            <a:avLst/>
            <a:gdLst/>
            <a:ahLst/>
            <a:cxnLst/>
            <a:rect l="l" t="t" r="r" b="b"/>
            <a:pathLst>
              <a:path w="5169822" h="626020">
                <a:moveTo>
                  <a:pt x="5169822" y="0"/>
                </a:moveTo>
                <a:lnTo>
                  <a:pt x="0" y="0"/>
                </a:lnTo>
                <a:lnTo>
                  <a:pt x="0" y="626020"/>
                </a:lnTo>
                <a:lnTo>
                  <a:pt x="5169822" y="626020"/>
                </a:lnTo>
                <a:lnTo>
                  <a:pt x="5169822"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a:off x="0" y="2542469"/>
            <a:ext cx="5536730" cy="7744531"/>
          </a:xfrm>
          <a:custGeom>
            <a:avLst/>
            <a:gdLst/>
            <a:ahLst/>
            <a:cxnLst/>
            <a:rect l="l" t="t" r="r" b="b"/>
            <a:pathLst>
              <a:path w="5536730" h="7744531">
                <a:moveTo>
                  <a:pt x="0" y="0"/>
                </a:moveTo>
                <a:lnTo>
                  <a:pt x="5536730" y="0"/>
                </a:lnTo>
                <a:lnTo>
                  <a:pt x="5536730" y="7744531"/>
                </a:lnTo>
                <a:lnTo>
                  <a:pt x="0" y="7744531"/>
                </a:lnTo>
                <a:lnTo>
                  <a:pt x="0" y="0"/>
                </a:lnTo>
                <a:close/>
              </a:path>
            </a:pathLst>
          </a:custGeom>
          <a:blipFill>
            <a:blip r:embed="rId9"/>
            <a:stretch>
              <a:fillRect l="-10734" b="-6263"/>
            </a:stretch>
          </a:blipFill>
        </p:spPr>
      </p:sp>
      <p:sp>
        <p:nvSpPr>
          <p:cNvPr id="8" name="Freeform 8">
            <a:extLst>
              <a:ext uri="{C183D7F6-B498-43B3-948B-1728B52AA6E4}">
                <adec:decorative xmlns:adec="http://schemas.microsoft.com/office/drawing/2017/decorative" val="1"/>
              </a:ext>
            </a:extLst>
          </p:cNvPr>
          <p:cNvSpPr/>
          <p:nvPr/>
        </p:nvSpPr>
        <p:spPr>
          <a:xfrm rot="5400000">
            <a:off x="901324" y="3414035"/>
            <a:ext cx="5711650" cy="3842382"/>
          </a:xfrm>
          <a:custGeom>
            <a:avLst/>
            <a:gdLst/>
            <a:ahLst/>
            <a:cxnLst/>
            <a:rect l="l" t="t" r="r" b="b"/>
            <a:pathLst>
              <a:path w="5711650" h="3842382">
                <a:moveTo>
                  <a:pt x="0" y="0"/>
                </a:moveTo>
                <a:lnTo>
                  <a:pt x="5711650" y="0"/>
                </a:lnTo>
                <a:lnTo>
                  <a:pt x="5711650" y="3842382"/>
                </a:lnTo>
                <a:lnTo>
                  <a:pt x="0" y="3842382"/>
                </a:lnTo>
                <a:lnTo>
                  <a:pt x="0" y="0"/>
                </a:lnTo>
                <a:close/>
              </a:path>
            </a:pathLst>
          </a:custGeom>
          <a:blipFill>
            <a:blip r:embed="rId10">
              <a:alphaModFix amt="48000"/>
              <a:extLst>
                <a:ext uri="{96DAC541-7B7A-43D3-8B79-37D633B846F1}">
                  <asvg:svgBlip xmlns:asvg="http://schemas.microsoft.com/office/drawing/2016/SVG/main" r:embed="rId11"/>
                </a:ext>
              </a:extLst>
            </a:blip>
            <a:stretch>
              <a:fillRect/>
            </a:stretch>
          </a:blipFill>
        </p:spPr>
      </p:sp>
      <p:sp>
        <p:nvSpPr>
          <p:cNvPr id="9" name="Freeform 9" descr="an illustration of a person with a towel on their head in self-care"/>
          <p:cNvSpPr/>
          <p:nvPr/>
        </p:nvSpPr>
        <p:spPr>
          <a:xfrm>
            <a:off x="1657554" y="3755422"/>
            <a:ext cx="4477508" cy="4347253"/>
          </a:xfrm>
          <a:custGeom>
            <a:avLst/>
            <a:gdLst/>
            <a:ahLst/>
            <a:cxnLst/>
            <a:rect l="l" t="t" r="r" b="b"/>
            <a:pathLst>
              <a:path w="4477508" h="4347253">
                <a:moveTo>
                  <a:pt x="0" y="0"/>
                </a:moveTo>
                <a:lnTo>
                  <a:pt x="4477507" y="0"/>
                </a:lnTo>
                <a:lnTo>
                  <a:pt x="4477507" y="4347253"/>
                </a:lnTo>
                <a:lnTo>
                  <a:pt x="0" y="434725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a:off x="5536730" y="2479401"/>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2" name="Freeform 12">
            <a:extLst>
              <a:ext uri="{C183D7F6-B498-43B3-948B-1728B52AA6E4}">
                <adec:decorative xmlns:adec="http://schemas.microsoft.com/office/drawing/2017/decorative" val="1"/>
              </a:ext>
            </a:extLst>
          </p:cNvPr>
          <p:cNvSpPr/>
          <p:nvPr/>
        </p:nvSpPr>
        <p:spPr>
          <a:xfrm>
            <a:off x="-30822" y="0"/>
            <a:ext cx="2119045" cy="2057400"/>
          </a:xfrm>
          <a:custGeom>
            <a:avLst/>
            <a:gdLst/>
            <a:ahLst/>
            <a:cxnLst/>
            <a:rect l="l" t="t" r="r" b="b"/>
            <a:pathLst>
              <a:path w="2119045" h="2057400">
                <a:moveTo>
                  <a:pt x="0" y="0"/>
                </a:moveTo>
                <a:lnTo>
                  <a:pt x="2119044" y="0"/>
                </a:lnTo>
                <a:lnTo>
                  <a:pt x="2119044" y="2057400"/>
                </a:lnTo>
                <a:lnTo>
                  <a:pt x="0" y="205740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3" name="TextBox 13"/>
          <p:cNvSpPr txBox="1"/>
          <p:nvPr/>
        </p:nvSpPr>
        <p:spPr>
          <a:xfrm>
            <a:off x="6822515" y="2165222"/>
            <a:ext cx="11232639"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Improved Menstrual Health Literacy</a:t>
            </a:r>
          </a:p>
        </p:txBody>
      </p:sp>
      <p:sp>
        <p:nvSpPr>
          <p:cNvPr id="14" name="TextBox 14"/>
          <p:cNvSpPr txBox="1"/>
          <p:nvPr/>
        </p:nvSpPr>
        <p:spPr>
          <a:xfrm>
            <a:off x="6967892" y="3755422"/>
            <a:ext cx="10146757" cy="4457502"/>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800" dirty="0"/>
              <a:t>Applications improve the insight into the phases of the menstrual cycle and hormonal fluctuations (Earle et al., 2020).</a:t>
            </a:r>
            <a:endParaRPr lang="en-IN" sz="2400" dirty="0"/>
          </a:p>
          <a:p>
            <a:pPr marL="285750" lvl="0" indent="-285750" algn="just">
              <a:lnSpc>
                <a:spcPct val="150000"/>
              </a:lnSpc>
              <a:buFont typeface="Arial" panose="020B0604020202020204" pitchFamily="34" charset="0"/>
              <a:buChar char="•"/>
            </a:pPr>
            <a:r>
              <a:rPr lang="en-IN" sz="2800" dirty="0"/>
              <a:t>It offers credible education to curb bad beliefs.</a:t>
            </a:r>
            <a:endParaRPr lang="en-IN" sz="2400" dirty="0"/>
          </a:p>
          <a:p>
            <a:pPr marL="285750" lvl="0" indent="-285750" algn="just">
              <a:lnSpc>
                <a:spcPct val="150000"/>
              </a:lnSpc>
              <a:buFont typeface="Arial" panose="020B0604020202020204" pitchFamily="34" charset="0"/>
              <a:buChar char="•"/>
            </a:pPr>
            <a:r>
              <a:rPr lang="en-IN" sz="2800" dirty="0"/>
              <a:t>Promotes making informed choices regarding reproductive health (</a:t>
            </a:r>
            <a:r>
              <a:rPr lang="en-IN" sz="2800" dirty="0" err="1"/>
              <a:t>Tylstedt</a:t>
            </a:r>
            <a:r>
              <a:rPr lang="en-IN" sz="2800" dirty="0"/>
              <a:t> et al., 2023).</a:t>
            </a:r>
            <a:endParaRPr lang="en-IN" sz="2400" dirty="0"/>
          </a:p>
          <a:p>
            <a:pPr marL="285750" lvl="0" indent="-285750" algn="just">
              <a:lnSpc>
                <a:spcPct val="150000"/>
              </a:lnSpc>
              <a:buFont typeface="Arial" panose="020B0604020202020204" pitchFamily="34" charset="0"/>
              <a:buChar char="•"/>
            </a:pPr>
            <a:r>
              <a:rPr lang="en-IN" sz="2800" dirty="0"/>
              <a:t>Grows the courage to talk about menstruation.</a:t>
            </a:r>
            <a:endParaRPr lang="en-IN" sz="2400" dirty="0"/>
          </a:p>
          <a:p>
            <a:pPr marL="285750" lvl="0" indent="-285750" algn="just">
              <a:lnSpc>
                <a:spcPct val="150000"/>
              </a:lnSpc>
              <a:buFont typeface="Arial" panose="020B0604020202020204" pitchFamily="34" charset="0"/>
              <a:buChar char="•"/>
            </a:pPr>
            <a:r>
              <a:rPr lang="en-IN" sz="2800" dirty="0"/>
              <a:t>Upholds self-advocacy during healthcare consultation.</a:t>
            </a:r>
            <a:endParaRPr lang="en-IN" sz="2400" dirty="0"/>
          </a:p>
        </p:txBody>
      </p:sp>
      <p:sp>
        <p:nvSpPr>
          <p:cNvPr id="19" name="Freeform 19">
            <a:extLst>
              <a:ext uri="{C183D7F6-B498-43B3-948B-1728B52AA6E4}">
                <adec:decorative xmlns:adec="http://schemas.microsoft.com/office/drawing/2017/decorative" val="1"/>
              </a:ext>
            </a:extLst>
          </p:cNvPr>
          <p:cNvSpPr/>
          <p:nvPr/>
        </p:nvSpPr>
        <p:spPr>
          <a:xfrm>
            <a:off x="14896354" y="372742"/>
            <a:ext cx="408212" cy="408212"/>
          </a:xfrm>
          <a:custGeom>
            <a:avLst/>
            <a:gdLst/>
            <a:ahLst/>
            <a:cxnLst/>
            <a:rect l="l" t="t" r="r" b="b"/>
            <a:pathLst>
              <a:path w="408212" h="408212">
                <a:moveTo>
                  <a:pt x="0" y="0"/>
                </a:moveTo>
                <a:lnTo>
                  <a:pt x="408211" y="0"/>
                </a:lnTo>
                <a:lnTo>
                  <a:pt x="408211" y="408212"/>
                </a:lnTo>
                <a:lnTo>
                  <a:pt x="0" y="408212"/>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23" name="Freeform 23">
            <a:extLst>
              <a:ext uri="{C183D7F6-B498-43B3-948B-1728B52AA6E4}">
                <adec:decorative xmlns:adec="http://schemas.microsoft.com/office/drawing/2017/decorative" val="1"/>
              </a:ext>
            </a:extLst>
          </p:cNvPr>
          <p:cNvSpPr/>
          <p:nvPr/>
        </p:nvSpPr>
        <p:spPr>
          <a:xfrm>
            <a:off x="11099822" y="372742"/>
            <a:ext cx="408212" cy="408212"/>
          </a:xfrm>
          <a:custGeom>
            <a:avLst/>
            <a:gdLst/>
            <a:ahLst/>
            <a:cxnLst/>
            <a:rect l="l" t="t" r="r" b="b"/>
            <a:pathLst>
              <a:path w="408212" h="408212">
                <a:moveTo>
                  <a:pt x="0" y="0"/>
                </a:moveTo>
                <a:lnTo>
                  <a:pt x="408211" y="0"/>
                </a:lnTo>
                <a:lnTo>
                  <a:pt x="408211" y="408212"/>
                </a:lnTo>
                <a:lnTo>
                  <a:pt x="0" y="408212"/>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sp>
      <p:sp>
        <p:nvSpPr>
          <p:cNvPr id="31" name="Freeform 31">
            <a:extLst>
              <a:ext uri="{C183D7F6-B498-43B3-948B-1728B52AA6E4}">
                <adec:decorative xmlns:adec="http://schemas.microsoft.com/office/drawing/2017/decorative" val="1"/>
              </a:ext>
            </a:extLst>
          </p:cNvPr>
          <p:cNvSpPr/>
          <p:nvPr/>
        </p:nvSpPr>
        <p:spPr>
          <a:xfrm>
            <a:off x="16973039" y="721518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24">
              <a:extLst>
                <a:ext uri="{96DAC541-7B7A-43D3-8B79-37D633B846F1}">
                  <asvg:svgBlip xmlns:asvg="http://schemas.microsoft.com/office/drawing/2016/SVG/main" r:embed="rId25"/>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C183D7F6-B498-43B3-948B-1728B52AA6E4}">
                <adec:decorative xmlns:adec="http://schemas.microsoft.com/office/drawing/2017/decorative" val="1"/>
              </a:ext>
            </a:extLst>
          </p:cNvPr>
          <p:cNvSpPr/>
          <p:nvPr/>
        </p:nvSpPr>
        <p:spPr>
          <a:xfrm>
            <a:off x="110403" y="7251239"/>
            <a:ext cx="1303316" cy="1303316"/>
          </a:xfrm>
          <a:custGeom>
            <a:avLst/>
            <a:gdLst/>
            <a:ahLst/>
            <a:cxnLst/>
            <a:rect l="l" t="t" r="r" b="b"/>
            <a:pathLst>
              <a:path w="1303316" h="1303316">
                <a:moveTo>
                  <a:pt x="0" y="0"/>
                </a:moveTo>
                <a:lnTo>
                  <a:pt x="1303316" y="0"/>
                </a:lnTo>
                <a:lnTo>
                  <a:pt x="1303316" y="1303317"/>
                </a:lnTo>
                <a:lnTo>
                  <a:pt x="0" y="13033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C183D7F6-B498-43B3-948B-1728B52AA6E4}">
                <adec:decorative xmlns:adec="http://schemas.microsoft.com/office/drawing/2017/decorative" val="1"/>
              </a:ext>
            </a:extLst>
          </p:cNvPr>
          <p:cNvSpPr/>
          <p:nvPr/>
        </p:nvSpPr>
        <p:spPr>
          <a:xfrm>
            <a:off x="2547562" y="4095793"/>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pic>
        <p:nvPicPr>
          <p:cNvPr id="5" name="Picture 5">
            <a:extLst>
              <a:ext uri="{C183D7F6-B498-43B3-948B-1728B52AA6E4}">
                <adec:decorative xmlns:adec="http://schemas.microsoft.com/office/drawing/2017/decorative" val="1"/>
              </a:ext>
            </a:extLst>
          </p:cNvPr>
          <p:cNvPicPr>
            <a:picLocks noChangeAspect="1"/>
          </p:cNvPicPr>
          <p:nvPr/>
        </p:nvPicPr>
        <p:blipFill>
          <a:blip r:embed="rId8">
            <a:alphaModFix amt="62000"/>
          </a:blip>
          <a:srcRect/>
          <a:stretch>
            <a:fillRect/>
          </a:stretch>
        </p:blipFill>
        <p:spPr>
          <a:xfrm>
            <a:off x="9829975" y="998445"/>
            <a:ext cx="8188452" cy="8229600"/>
          </a:xfrm>
          <a:prstGeom prst="rect">
            <a:avLst/>
          </a:prstGeom>
        </p:spPr>
      </p:pic>
      <p:sp>
        <p:nvSpPr>
          <p:cNvPr id="6" name="Freeform 6">
            <a:extLst>
              <a:ext uri="{C183D7F6-B498-43B3-948B-1728B52AA6E4}">
                <adec:decorative xmlns:adec="http://schemas.microsoft.com/office/drawing/2017/decorative" val="1"/>
              </a:ext>
            </a:extLst>
          </p:cNvPr>
          <p:cNvSpPr/>
          <p:nvPr/>
        </p:nvSpPr>
        <p:spPr>
          <a:xfrm flipH="1">
            <a:off x="11691022" y="2493696"/>
            <a:ext cx="6593384" cy="7793304"/>
          </a:xfrm>
          <a:custGeom>
            <a:avLst/>
            <a:gdLst/>
            <a:ahLst/>
            <a:cxnLst/>
            <a:rect l="l" t="t" r="r" b="b"/>
            <a:pathLst>
              <a:path w="6593384" h="7793304">
                <a:moveTo>
                  <a:pt x="6593384" y="0"/>
                </a:moveTo>
                <a:lnTo>
                  <a:pt x="0" y="0"/>
                </a:lnTo>
                <a:lnTo>
                  <a:pt x="0" y="7793304"/>
                </a:lnTo>
                <a:lnTo>
                  <a:pt x="6593384" y="7793304"/>
                </a:lnTo>
                <a:lnTo>
                  <a:pt x="6593384" y="0"/>
                </a:lnTo>
                <a:close/>
              </a:path>
            </a:pathLst>
          </a:custGeom>
          <a:blipFill>
            <a:blip r:embed="rId9"/>
            <a:stretch>
              <a:fillRect l="-41514" t="-4026" b="-10362"/>
            </a:stretch>
          </a:blipFill>
        </p:spPr>
      </p:sp>
      <p:sp>
        <p:nvSpPr>
          <p:cNvPr id="7" name="Freeform 7">
            <a:extLst>
              <a:ext uri="{C183D7F6-B498-43B3-948B-1728B52AA6E4}">
                <adec:decorative xmlns:adec="http://schemas.microsoft.com/office/drawing/2017/decorative" val="1"/>
              </a:ext>
            </a:extLst>
          </p:cNvPr>
          <p:cNvSpPr/>
          <p:nvPr/>
        </p:nvSpPr>
        <p:spPr>
          <a:xfrm flipH="1">
            <a:off x="300668" y="3280795"/>
            <a:ext cx="609613" cy="3725410"/>
          </a:xfrm>
          <a:custGeom>
            <a:avLst/>
            <a:gdLst/>
            <a:ahLst/>
            <a:cxnLst/>
            <a:rect l="l" t="t" r="r" b="b"/>
            <a:pathLst>
              <a:path w="609613" h="3725410">
                <a:moveTo>
                  <a:pt x="609612" y="0"/>
                </a:moveTo>
                <a:lnTo>
                  <a:pt x="0" y="0"/>
                </a:lnTo>
                <a:lnTo>
                  <a:pt x="0" y="3725410"/>
                </a:lnTo>
                <a:lnTo>
                  <a:pt x="609612" y="3725410"/>
                </a:lnTo>
                <a:lnTo>
                  <a:pt x="609612"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8" name="Freeform 8">
            <a:extLs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9" name="Freeform 9">
            <a:extLs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rot="7131675">
            <a:off x="12216436" y="2463811"/>
            <a:ext cx="5173851" cy="4854013"/>
          </a:xfrm>
          <a:custGeom>
            <a:avLst/>
            <a:gdLst/>
            <a:ahLst/>
            <a:cxnLst/>
            <a:rect l="l" t="t" r="r" b="b"/>
            <a:pathLst>
              <a:path w="5173851" h="4854013">
                <a:moveTo>
                  <a:pt x="0" y="0"/>
                </a:moveTo>
                <a:lnTo>
                  <a:pt x="5173851" y="0"/>
                </a:lnTo>
                <a:lnTo>
                  <a:pt x="5173851" y="4854013"/>
                </a:lnTo>
                <a:lnTo>
                  <a:pt x="0" y="4854013"/>
                </a:lnTo>
                <a:lnTo>
                  <a:pt x="0" y="0"/>
                </a:lnTo>
                <a:close/>
              </a:path>
            </a:pathLst>
          </a:custGeom>
          <a:blipFill>
            <a:blip r:embed="rId16">
              <a:alphaModFix amt="48000"/>
              <a:extLst>
                <a:ext uri="{96DAC541-7B7A-43D3-8B79-37D633B846F1}">
                  <asvg:svgBlip xmlns:asvg="http://schemas.microsoft.com/office/drawing/2016/SVG/main" r:embed="rId17"/>
                </a:ext>
              </a:extLst>
            </a:blip>
            <a:stretch>
              <a:fillRect/>
            </a:stretch>
          </a:blipFill>
        </p:spPr>
      </p:sp>
      <p:sp>
        <p:nvSpPr>
          <p:cNvPr id="11" name="Freeform 11" descr="illustration of a person sleeping with a pillow in healthcare"/>
          <p:cNvSpPr/>
          <p:nvPr/>
        </p:nvSpPr>
        <p:spPr>
          <a:xfrm>
            <a:off x="11639998" y="2348088"/>
            <a:ext cx="4340946" cy="6940467"/>
          </a:xfrm>
          <a:custGeom>
            <a:avLst/>
            <a:gdLst/>
            <a:ahLst/>
            <a:cxnLst/>
            <a:rect l="l" t="t" r="r" b="b"/>
            <a:pathLst>
              <a:path w="4340946" h="6940467">
                <a:moveTo>
                  <a:pt x="0" y="0"/>
                </a:moveTo>
                <a:lnTo>
                  <a:pt x="4340946" y="0"/>
                </a:lnTo>
                <a:lnTo>
                  <a:pt x="4340946" y="6940466"/>
                </a:lnTo>
                <a:lnTo>
                  <a:pt x="0" y="6940466"/>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2" name="Freeform 12">
            <a:extLst>
              <a:ext uri="{C183D7F6-B498-43B3-948B-1728B52AA6E4}">
                <adec:decorative xmlns:adec="http://schemas.microsoft.com/office/drawing/2017/decorative" val="1"/>
              </a:ext>
            </a:extLst>
          </p:cNvPr>
          <p:cNvSpPr/>
          <p:nvPr/>
        </p:nvSpPr>
        <p:spPr>
          <a:xfrm>
            <a:off x="11691022"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13" name="Freeform 13">
            <a:extLst>
              <a:ext uri="{C183D7F6-B498-43B3-948B-1728B52AA6E4}">
                <adec:decorative xmlns:adec="http://schemas.microsoft.com/office/drawing/2017/decorative" val="1"/>
              </a:ext>
            </a:extLst>
          </p:cNvPr>
          <p:cNvSpPr/>
          <p:nvPr/>
        </p:nvSpPr>
        <p:spPr>
          <a:xfrm>
            <a:off x="10517533" y="1421061"/>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14" name="Freeform 14">
            <a:extLst>
              <a:ext uri="{C183D7F6-B498-43B3-948B-1728B52AA6E4}">
                <adec:decorative xmlns:adec="http://schemas.microsoft.com/office/drawing/2017/decorative" val="1"/>
              </a:ext>
            </a:extLst>
          </p:cNvPr>
          <p:cNvSpPr/>
          <p:nvPr/>
        </p:nvSpPr>
        <p:spPr>
          <a:xfrm>
            <a:off x="244350" y="7385201"/>
            <a:ext cx="1035424" cy="1034129"/>
          </a:xfrm>
          <a:custGeom>
            <a:avLst/>
            <a:gdLst/>
            <a:ahLst/>
            <a:cxnLst/>
            <a:rect l="l" t="t" r="r" b="b"/>
            <a:pathLst>
              <a:path w="1035424" h="1034129">
                <a:moveTo>
                  <a:pt x="0" y="0"/>
                </a:moveTo>
                <a:lnTo>
                  <a:pt x="1035423" y="0"/>
                </a:lnTo>
                <a:lnTo>
                  <a:pt x="1035423" y="1034129"/>
                </a:lnTo>
                <a:lnTo>
                  <a:pt x="0" y="1034129"/>
                </a:lnTo>
                <a:lnTo>
                  <a:pt x="0" y="0"/>
                </a:lnTo>
                <a:close/>
              </a:path>
            </a:pathLst>
          </a:custGeom>
          <a:blipFill>
            <a:blip r:embed="rId22"/>
            <a:stretch>
              <a:fillRect/>
            </a:stretch>
          </a:blipFill>
        </p:spPr>
      </p:sp>
      <p:sp>
        <p:nvSpPr>
          <p:cNvPr id="15" name="TextBox 15"/>
          <p:cNvSpPr txBox="1"/>
          <p:nvPr/>
        </p:nvSpPr>
        <p:spPr>
          <a:xfrm>
            <a:off x="1799041" y="1527257"/>
            <a:ext cx="7799461" cy="831574"/>
          </a:xfrm>
          <a:prstGeom prst="rect">
            <a:avLst/>
          </a:prstGeom>
        </p:spPr>
        <p:txBody>
          <a:bodyPr wrap="square" lIns="0" tIns="0" rIns="0" bIns="0" rtlCol="0" anchor="t">
            <a:spAutoFit/>
          </a:bodyPr>
          <a:lstStyle/>
          <a:p>
            <a:pPr algn="l">
              <a:lnSpc>
                <a:spcPts val="7526"/>
              </a:lnSpc>
            </a:pPr>
            <a:r>
              <a:rPr lang="en-US" sz="3200" b="1" dirty="0">
                <a:solidFill>
                  <a:srgbClr val="000000"/>
                </a:solidFill>
                <a:latin typeface="Agrandir Tight Bold"/>
                <a:ea typeface="Agrandir Tight Bold"/>
                <a:cs typeface="Agrandir Tight Bold"/>
                <a:sym typeface="Agrandir Tight Bold"/>
              </a:rPr>
              <a:t>Early Diagnosis of Reproductive Disorders</a:t>
            </a:r>
          </a:p>
        </p:txBody>
      </p:sp>
      <p:sp>
        <p:nvSpPr>
          <p:cNvPr id="16" name="TextBox 16"/>
          <p:cNvSpPr txBox="1"/>
          <p:nvPr/>
        </p:nvSpPr>
        <p:spPr>
          <a:xfrm>
            <a:off x="1353130" y="2886058"/>
            <a:ext cx="10611558" cy="4355680"/>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3200" dirty="0"/>
              <a:t>Monitors symptoms and detects deviant trends (Ford, De Togni and Miller, 2021)</a:t>
            </a:r>
          </a:p>
          <a:p>
            <a:pPr marL="285750" lvl="0" indent="-285750" algn="just">
              <a:lnSpc>
                <a:spcPct val="150000"/>
              </a:lnSpc>
              <a:buFont typeface="Arial" panose="020B0604020202020204" pitchFamily="34" charset="0"/>
              <a:buChar char="•"/>
            </a:pPr>
            <a:r>
              <a:rPr lang="en-IN" sz="3200" dirty="0"/>
              <a:t>The early diagnosis of PCOS and endometriosis </a:t>
            </a:r>
          </a:p>
          <a:p>
            <a:pPr marL="285750" lvl="0" indent="-285750" algn="just">
              <a:lnSpc>
                <a:spcPct val="150000"/>
              </a:lnSpc>
              <a:buFont typeface="Arial" panose="020B0604020202020204" pitchFamily="34" charset="0"/>
              <a:buChar char="•"/>
            </a:pPr>
            <a:r>
              <a:rPr lang="en-IN" sz="3200" dirty="0"/>
              <a:t>Minimises diagnostic time wastage and suffering</a:t>
            </a:r>
          </a:p>
          <a:p>
            <a:pPr marL="285750" lvl="0" indent="-285750" algn="just">
              <a:lnSpc>
                <a:spcPct val="150000"/>
              </a:lnSpc>
              <a:buFont typeface="Arial" panose="020B0604020202020204" pitchFamily="34" charset="0"/>
              <a:buChar char="•"/>
            </a:pPr>
            <a:r>
              <a:rPr lang="en-IN" sz="3200" dirty="0"/>
              <a:t>Seeks medical attention in time.</a:t>
            </a:r>
          </a:p>
          <a:p>
            <a:pPr marL="285750" lvl="0" indent="-285750" algn="just">
              <a:lnSpc>
                <a:spcPct val="150000"/>
              </a:lnSpc>
              <a:buFont typeface="Arial" panose="020B0604020202020204" pitchFamily="34" charset="0"/>
              <a:buChar char="•"/>
            </a:pPr>
            <a:r>
              <a:rPr lang="en-IN" sz="3200" dirty="0"/>
              <a:t>Promotes better health in the future.</a:t>
            </a:r>
          </a:p>
        </p:txBody>
      </p:sp>
      <p:sp>
        <p:nvSpPr>
          <p:cNvPr id="29" name="Freeform 29">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C183D7F6-B498-43B3-948B-1728B52AA6E4}">
                <adec:decorative xmlns:adec="http://schemas.microsoft.com/office/drawing/2017/decorative" val="1"/>
              </a:ext>
            </a:extLst>
          </p:cNvPr>
          <p:cNvPicPr>
            <a:picLocks noChangeAspect="1"/>
          </p:cNvPicPr>
          <p:nvPr/>
        </p:nvPicPr>
        <p:blipFill>
          <a:blip r:embed="rId4">
            <a:alphaModFix amt="62000"/>
          </a:blip>
          <a:srcRect/>
          <a:stretch>
            <a:fillRect/>
          </a:stretch>
        </p:blipFill>
        <p:spPr>
          <a:xfrm>
            <a:off x="433425" y="934428"/>
            <a:ext cx="8188452" cy="8229600"/>
          </a:xfrm>
          <a:prstGeom prst="rect">
            <a:avLst/>
          </a:prstGeom>
        </p:spPr>
      </p:pic>
      <p:sp>
        <p:nvSpPr>
          <p:cNvPr id="4" name="Freeform 4">
            <a:extLst>
              <a:ext uri="{C183D7F6-B498-43B3-948B-1728B52AA6E4}">
                <adec:decorative xmlns:adec="http://schemas.microsoft.com/office/drawing/2017/decorative" val="1"/>
              </a:ext>
            </a:extLst>
          </p:cNvPr>
          <p:cNvSpPr/>
          <p:nvPr/>
        </p:nvSpPr>
        <p:spPr>
          <a:xfrm>
            <a:off x="0" y="2493696"/>
            <a:ext cx="6593384" cy="7793304"/>
          </a:xfrm>
          <a:custGeom>
            <a:avLst/>
            <a:gdLst/>
            <a:ahLst/>
            <a:cxnLst/>
            <a:rect l="l" t="t" r="r" b="b"/>
            <a:pathLst>
              <a:path w="6593384" h="7793304">
                <a:moveTo>
                  <a:pt x="0" y="0"/>
                </a:moveTo>
                <a:lnTo>
                  <a:pt x="6593384" y="0"/>
                </a:lnTo>
                <a:lnTo>
                  <a:pt x="6593384" y="7793304"/>
                </a:lnTo>
                <a:lnTo>
                  <a:pt x="0" y="7793304"/>
                </a:lnTo>
                <a:lnTo>
                  <a:pt x="0" y="0"/>
                </a:lnTo>
                <a:close/>
              </a:path>
            </a:pathLst>
          </a:custGeom>
          <a:blipFill>
            <a:blip r:embed="rId5"/>
            <a:stretch>
              <a:fillRect l="-41514" t="-4026" b="-10362"/>
            </a:stretch>
          </a:blipFill>
        </p:spPr>
      </p:sp>
      <p:sp>
        <p:nvSpPr>
          <p:cNvPr id="5" name="Freeform 5">
            <a:extLst>
              <a:ext uri="{C183D7F6-B498-43B3-948B-1728B52AA6E4}">
                <adec:decorative xmlns:adec="http://schemas.microsoft.com/office/drawing/2017/decorative" val="1"/>
              </a:ext>
            </a:extLst>
          </p:cNvPr>
          <p:cNvSpPr/>
          <p:nvPr/>
        </p:nvSpPr>
        <p:spPr>
          <a:xfrm>
            <a:off x="9021927" y="4162772"/>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a:off x="17408815" y="3280795"/>
            <a:ext cx="609613" cy="3725410"/>
          </a:xfrm>
          <a:custGeom>
            <a:avLst/>
            <a:gdLst/>
            <a:ahLst/>
            <a:cxnLst/>
            <a:rect l="l" t="t" r="r" b="b"/>
            <a:pathLst>
              <a:path w="609613" h="3725410">
                <a:moveTo>
                  <a:pt x="0" y="0"/>
                </a:moveTo>
                <a:lnTo>
                  <a:pt x="609612" y="0"/>
                </a:lnTo>
                <a:lnTo>
                  <a:pt x="609612" y="3725410"/>
                </a:lnTo>
                <a:lnTo>
                  <a:pt x="0" y="37254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a:off x="-2095389" y="998445"/>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9" name="Freeform 9">
            <a:extLst>
              <a:ext uri="{C183D7F6-B498-43B3-948B-1728B52AA6E4}">
                <adec:decorative xmlns:adec="http://schemas.microsoft.com/office/drawing/2017/decorative" val="1"/>
              </a:ext>
            </a:extLst>
          </p:cNvPr>
          <p:cNvSpPr/>
          <p:nvPr/>
        </p:nvSpPr>
        <p:spPr>
          <a:xfrm>
            <a:off x="6201024" y="7694586"/>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a:off x="7348902" y="202714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rot="5876538" flipV="1">
            <a:off x="2106643" y="2507694"/>
            <a:ext cx="5284828" cy="4958130"/>
          </a:xfrm>
          <a:custGeom>
            <a:avLst/>
            <a:gdLst/>
            <a:ahLst/>
            <a:cxnLst/>
            <a:rect l="l" t="t" r="r" b="b"/>
            <a:pathLst>
              <a:path w="5284828" h="4958130">
                <a:moveTo>
                  <a:pt x="0" y="4958130"/>
                </a:moveTo>
                <a:lnTo>
                  <a:pt x="5284829" y="4958130"/>
                </a:lnTo>
                <a:lnTo>
                  <a:pt x="5284829" y="0"/>
                </a:lnTo>
                <a:lnTo>
                  <a:pt x="0" y="0"/>
                </a:lnTo>
                <a:lnTo>
                  <a:pt x="0" y="4958130"/>
                </a:lnTo>
                <a:close/>
              </a:path>
            </a:pathLst>
          </a:custGeom>
          <a:blipFill>
            <a:blip r:embed="rId14">
              <a:alphaModFix amt="48000"/>
              <a:extLst>
                <a:ext uri="{96DAC541-7B7A-43D3-8B79-37D633B846F1}">
                  <asvg:svgBlip xmlns:asvg="http://schemas.microsoft.com/office/drawing/2016/SVG/main" r:embed="rId15"/>
                </a:ext>
              </a:extLst>
            </a:blip>
            <a:stretch>
              <a:fillRect/>
            </a:stretch>
          </a:blipFill>
        </p:spPr>
      </p:sp>
      <p:sp>
        <p:nvSpPr>
          <p:cNvPr id="12" name="Freeform 12" descr="an illustration of a person eating a salad in healthcare"/>
          <p:cNvSpPr/>
          <p:nvPr/>
        </p:nvSpPr>
        <p:spPr>
          <a:xfrm>
            <a:off x="2050594" y="3246593"/>
            <a:ext cx="4150429" cy="4196206"/>
          </a:xfrm>
          <a:custGeom>
            <a:avLst/>
            <a:gdLst/>
            <a:ahLst/>
            <a:cxnLst/>
            <a:rect l="l" t="t" r="r" b="b"/>
            <a:pathLst>
              <a:path w="4150429" h="4196206">
                <a:moveTo>
                  <a:pt x="0" y="0"/>
                </a:moveTo>
                <a:lnTo>
                  <a:pt x="4150430" y="0"/>
                </a:lnTo>
                <a:lnTo>
                  <a:pt x="4150430" y="4196206"/>
                </a:lnTo>
                <a:lnTo>
                  <a:pt x="0" y="419620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3" name="TextBox 13"/>
          <p:cNvSpPr txBox="1"/>
          <p:nvPr/>
        </p:nvSpPr>
        <p:spPr>
          <a:xfrm>
            <a:off x="7569460" y="3090599"/>
            <a:ext cx="9403579" cy="1868397"/>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Empowerment and Self-Management</a:t>
            </a:r>
          </a:p>
        </p:txBody>
      </p:sp>
      <p:sp>
        <p:nvSpPr>
          <p:cNvPr id="14" name="TextBox 14"/>
          <p:cNvSpPr txBox="1"/>
          <p:nvPr/>
        </p:nvSpPr>
        <p:spPr>
          <a:xfrm>
            <a:off x="7691400" y="5287542"/>
            <a:ext cx="8800930" cy="3811172"/>
          </a:xfrm>
          <a:prstGeom prst="rect">
            <a:avLst/>
          </a:prstGeom>
        </p:spPr>
        <p:txBody>
          <a:bodyPr wrap="square" lIns="0" tIns="0" rIns="0" bIns="0" rtlCol="0" anchor="t">
            <a:spAutoFit/>
          </a:bodyPr>
          <a:lstStyle/>
          <a:p>
            <a:pPr marL="285750" lvl="0" indent="-285750">
              <a:lnSpc>
                <a:spcPct val="150000"/>
              </a:lnSpc>
              <a:buFont typeface="Arial" panose="020B0604020202020204" pitchFamily="34" charset="0"/>
              <a:buChar char="•"/>
            </a:pPr>
            <a:r>
              <a:rPr lang="en-IN" sz="2800" dirty="0"/>
              <a:t>Digital apps promote individual involvement in health (Saleem et al., 2021). </a:t>
            </a:r>
          </a:p>
          <a:p>
            <a:pPr marL="285750" lvl="0" indent="-285750">
              <a:lnSpc>
                <a:spcPct val="150000"/>
              </a:lnSpc>
              <a:buFont typeface="Arial" panose="020B0604020202020204" pitchFamily="34" charset="0"/>
              <a:buChar char="•"/>
            </a:pPr>
            <a:r>
              <a:rPr lang="en-IN" sz="2800" dirty="0"/>
              <a:t>Favours individual self-care planning.</a:t>
            </a:r>
          </a:p>
          <a:p>
            <a:pPr marL="285750" lvl="0" indent="-285750">
              <a:lnSpc>
                <a:spcPct val="150000"/>
              </a:lnSpc>
              <a:buFont typeface="Arial" panose="020B0604020202020204" pitchFamily="34" charset="0"/>
              <a:buChar char="•"/>
            </a:pPr>
            <a:r>
              <a:rPr lang="en-IN" sz="2800" dirty="0"/>
              <a:t>Enhances body consciousness and ownership.</a:t>
            </a:r>
          </a:p>
          <a:p>
            <a:pPr marL="285750" lvl="0" indent="-285750">
              <a:lnSpc>
                <a:spcPct val="150000"/>
              </a:lnSpc>
              <a:buFont typeface="Arial" panose="020B0604020202020204" pitchFamily="34" charset="0"/>
              <a:buChar char="•"/>
            </a:pPr>
            <a:r>
              <a:rPr lang="en-IN" sz="2800" dirty="0"/>
              <a:t>Encourages independent choices on reproduction.</a:t>
            </a:r>
          </a:p>
          <a:p>
            <a:pPr marL="285750" lvl="0" indent="-285750">
              <a:lnSpc>
                <a:spcPct val="150000"/>
              </a:lnSpc>
              <a:buFont typeface="Arial" panose="020B0604020202020204" pitchFamily="34" charset="0"/>
              <a:buChar char="•"/>
            </a:pPr>
            <a:r>
              <a:rPr lang="en-IN" sz="2800" dirty="0"/>
              <a:t>Less reliance on unreliable sources of external information.</a:t>
            </a:r>
          </a:p>
        </p:txBody>
      </p:sp>
      <p:sp>
        <p:nvSpPr>
          <p:cNvPr id="16" name="Freeform 16">
            <a:extLst>
              <a:ext uri="{C183D7F6-B498-43B3-948B-1728B52AA6E4}">
                <adec:decorative xmlns:adec="http://schemas.microsoft.com/office/drawing/2017/decorative" val="1"/>
              </a:ext>
            </a:extLst>
          </p:cNvPr>
          <p:cNvSpPr/>
          <p:nvPr/>
        </p:nvSpPr>
        <p:spPr>
          <a:xfrm>
            <a:off x="16973039" y="7175992"/>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7" name="Freeform 17">
            <a:extLst>
              <a:ext uri="{C183D7F6-B498-43B3-948B-1728B52AA6E4}">
                <adec:decorative xmlns:adec="http://schemas.microsoft.com/office/drawing/2017/decorative" val="1"/>
              </a:ext>
            </a:extLst>
          </p:cNvPr>
          <p:cNvSpPr/>
          <p:nvPr/>
        </p:nvSpPr>
        <p:spPr>
          <a:xfrm>
            <a:off x="17106985" y="7309953"/>
            <a:ext cx="1035424" cy="1034129"/>
          </a:xfrm>
          <a:custGeom>
            <a:avLst/>
            <a:gdLst/>
            <a:ahLst/>
            <a:cxnLst/>
            <a:rect l="l" t="t" r="r" b="b"/>
            <a:pathLst>
              <a:path w="1035424" h="1034129">
                <a:moveTo>
                  <a:pt x="0" y="0"/>
                </a:moveTo>
                <a:lnTo>
                  <a:pt x="1035424" y="0"/>
                </a:lnTo>
                <a:lnTo>
                  <a:pt x="1035424" y="1034129"/>
                </a:lnTo>
                <a:lnTo>
                  <a:pt x="0" y="1034129"/>
                </a:lnTo>
                <a:lnTo>
                  <a:pt x="0" y="0"/>
                </a:lnTo>
                <a:close/>
              </a:path>
            </a:pathLst>
          </a:custGeom>
          <a:blipFill>
            <a:blip r:embed="rId20"/>
            <a:stretch>
              <a:fillRect/>
            </a:stretch>
          </a:blipFill>
        </p:spPr>
      </p:sp>
      <p:sp>
        <p:nvSpPr>
          <p:cNvPr id="29" name="Freeform 29">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C183D7F6-B498-43B3-948B-1728B52AA6E4}">
                <adec:decorative xmlns:adec="http://schemas.microsoft.com/office/drawing/2017/decorative" val="1"/>
              </a:ext>
            </a:extLst>
          </p:cNvPr>
          <p:cNvSpPr/>
          <p:nvPr/>
        </p:nvSpPr>
        <p:spPr>
          <a:xfrm>
            <a:off x="2283078" y="445673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C183D7F6-B498-43B3-948B-1728B52AA6E4}">
                <adec:decorative xmlns:adec="http://schemas.microsoft.com/office/drawing/2017/decorative" val="1"/>
              </a:ext>
            </a:extLst>
          </p:cNvPr>
          <p:cNvSpPr/>
          <p:nvPr/>
        </p:nvSpPr>
        <p:spPr>
          <a:xfrm flipH="1">
            <a:off x="12751270" y="2542469"/>
            <a:ext cx="5536730" cy="7744531"/>
          </a:xfrm>
          <a:custGeom>
            <a:avLst/>
            <a:gdLst/>
            <a:ahLst/>
            <a:cxnLst/>
            <a:rect l="l" t="t" r="r" b="b"/>
            <a:pathLst>
              <a:path w="5536730" h="7744531">
                <a:moveTo>
                  <a:pt x="5536730" y="0"/>
                </a:moveTo>
                <a:lnTo>
                  <a:pt x="0" y="0"/>
                </a:lnTo>
                <a:lnTo>
                  <a:pt x="0" y="7744531"/>
                </a:lnTo>
                <a:lnTo>
                  <a:pt x="5536730" y="7744531"/>
                </a:lnTo>
                <a:lnTo>
                  <a:pt x="5536730" y="0"/>
                </a:lnTo>
                <a:close/>
              </a:path>
            </a:pathLst>
          </a:custGeom>
          <a:blipFill>
            <a:blip r:embed="rId6"/>
            <a:stretch>
              <a:fillRect l="-10734" b="-6263"/>
            </a:stretch>
          </a:blipFill>
        </p:spPr>
      </p:sp>
      <p:pic>
        <p:nvPicPr>
          <p:cNvPr id="5" name="Picture 5">
            <a:extLst>
              <a:ext uri="{C183D7F6-B498-43B3-948B-1728B52AA6E4}">
                <adec:decorative xmlns:adec="http://schemas.microsoft.com/office/drawing/2017/decorative" val="1"/>
              </a:ext>
            </a:extLst>
          </p:cNvPr>
          <p:cNvPicPr>
            <a:picLocks noChangeAspect="1"/>
          </p:cNvPicPr>
          <p:nvPr/>
        </p:nvPicPr>
        <p:blipFill>
          <a:blip r:embed="rId7">
            <a:alphaModFix amt="53000"/>
          </a:blip>
          <a:srcRect/>
          <a:stretch>
            <a:fillRect/>
          </a:stretch>
        </p:blipFill>
        <p:spPr>
          <a:xfrm>
            <a:off x="9892793" y="1863893"/>
            <a:ext cx="7335684" cy="6602116"/>
          </a:xfrm>
          <a:prstGeom prst="rect">
            <a:avLst/>
          </a:prstGeom>
        </p:spPr>
      </p:pic>
      <p:sp>
        <p:nvSpPr>
          <p:cNvPr id="6" name="Freeform 6">
            <a:extLst>
              <a:ext uri="{C183D7F6-B498-43B3-948B-1728B52AA6E4}">
                <adec:decorative xmlns:adec="http://schemas.microsoft.com/office/drawing/2017/decorative" val="1"/>
              </a:ext>
            </a:extLst>
          </p:cNvPr>
          <p:cNvSpPr/>
          <p:nvPr/>
        </p:nvSpPr>
        <p:spPr>
          <a:xfrm rot="6655843" flipV="1">
            <a:off x="11655150" y="3149128"/>
            <a:ext cx="5471737" cy="3680987"/>
          </a:xfrm>
          <a:custGeom>
            <a:avLst/>
            <a:gdLst/>
            <a:ahLst/>
            <a:cxnLst/>
            <a:rect l="l" t="t" r="r" b="b"/>
            <a:pathLst>
              <a:path w="5471737" h="3680987">
                <a:moveTo>
                  <a:pt x="0" y="3680986"/>
                </a:moveTo>
                <a:lnTo>
                  <a:pt x="5471737" y="3680986"/>
                </a:lnTo>
                <a:lnTo>
                  <a:pt x="5471737" y="0"/>
                </a:lnTo>
                <a:lnTo>
                  <a:pt x="0" y="0"/>
                </a:lnTo>
                <a:lnTo>
                  <a:pt x="0" y="3680986"/>
                </a:lnTo>
                <a:close/>
              </a:path>
            </a:pathLst>
          </a:custGeom>
          <a:blipFill>
            <a:blip r:embed="rId8">
              <a:alphaModFix amt="48000"/>
              <a:extLst>
                <a:ext uri="{96DAC541-7B7A-43D3-8B79-37D633B846F1}">
                  <asvg:svgBlip xmlns:asvg="http://schemas.microsoft.com/office/drawing/2016/SVG/main" r:embed="rId9"/>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flipH="1">
            <a:off x="300668" y="3280795"/>
            <a:ext cx="609613" cy="3725410"/>
          </a:xfrm>
          <a:custGeom>
            <a:avLst/>
            <a:gdLst/>
            <a:ahLst/>
            <a:cxnLst/>
            <a:rect l="l" t="t" r="r" b="b"/>
            <a:pathLst>
              <a:path w="609613" h="3725410">
                <a:moveTo>
                  <a:pt x="609612" y="0"/>
                </a:moveTo>
                <a:lnTo>
                  <a:pt x="0" y="0"/>
                </a:lnTo>
                <a:lnTo>
                  <a:pt x="0" y="3725410"/>
                </a:lnTo>
                <a:lnTo>
                  <a:pt x="609612" y="3725410"/>
                </a:lnTo>
                <a:lnTo>
                  <a:pt x="609612"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8" name="Freeform 8">
            <a:extLs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9" name="Freeform 9">
            <a:extLs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a:off x="11302255"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2" name="Freeform 12" descr="an illustration of a person in a purple sports bra and shorts in healthcare"/>
          <p:cNvSpPr/>
          <p:nvPr/>
        </p:nvSpPr>
        <p:spPr>
          <a:xfrm>
            <a:off x="12624472" y="2182742"/>
            <a:ext cx="2403377" cy="5554022"/>
          </a:xfrm>
          <a:custGeom>
            <a:avLst/>
            <a:gdLst/>
            <a:ahLst/>
            <a:cxnLst/>
            <a:rect l="l" t="t" r="r" b="b"/>
            <a:pathLst>
              <a:path w="2403377" h="5554022">
                <a:moveTo>
                  <a:pt x="0" y="0"/>
                </a:moveTo>
                <a:lnTo>
                  <a:pt x="2403376" y="0"/>
                </a:lnTo>
                <a:lnTo>
                  <a:pt x="2403376" y="5554021"/>
                </a:lnTo>
                <a:lnTo>
                  <a:pt x="0" y="555402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3" name="TextBox 13"/>
          <p:cNvSpPr txBox="1"/>
          <p:nvPr/>
        </p:nvSpPr>
        <p:spPr>
          <a:xfrm>
            <a:off x="1571041" y="1507833"/>
            <a:ext cx="14854704" cy="906595"/>
          </a:xfrm>
          <a:prstGeom prst="rect">
            <a:avLst/>
          </a:prstGeom>
        </p:spPr>
        <p:txBody>
          <a:bodyPr wrap="square" lIns="0" tIns="0" rIns="0" bIns="0" rtlCol="0" anchor="t">
            <a:spAutoFit/>
          </a:bodyPr>
          <a:lstStyle/>
          <a:p>
            <a:pPr algn="l">
              <a:lnSpc>
                <a:spcPts val="7526"/>
              </a:lnSpc>
            </a:pPr>
            <a:r>
              <a:rPr lang="en-US" sz="5376" b="1" dirty="0" err="1">
                <a:solidFill>
                  <a:srgbClr val="000000"/>
                </a:solidFill>
                <a:latin typeface="Agrandir Tight Bold"/>
                <a:ea typeface="Agrandir Tight Bold"/>
                <a:cs typeface="Agrandir Tight Bold"/>
                <a:sym typeface="Agrandir Tight Bold"/>
              </a:rPr>
              <a:t>Minimising</a:t>
            </a:r>
            <a:r>
              <a:rPr lang="en-US" sz="5376" b="1" dirty="0">
                <a:solidFill>
                  <a:srgbClr val="000000"/>
                </a:solidFill>
                <a:latin typeface="Agrandir Tight Bold"/>
                <a:ea typeface="Agrandir Tight Bold"/>
                <a:cs typeface="Agrandir Tight Bold"/>
                <a:sym typeface="Agrandir Tight Bold"/>
              </a:rPr>
              <a:t> Stigma and Cultural Barriers</a:t>
            </a:r>
          </a:p>
        </p:txBody>
      </p:sp>
      <p:sp>
        <p:nvSpPr>
          <p:cNvPr id="14" name="TextBox 14"/>
          <p:cNvSpPr txBox="1"/>
          <p:nvPr/>
        </p:nvSpPr>
        <p:spPr>
          <a:xfrm>
            <a:off x="1438915" y="3290628"/>
            <a:ext cx="9429690" cy="4616648"/>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800" dirty="0"/>
              <a:t>Regular tracking provides an exclusive and secure learning environment (Amelang, 2022)</a:t>
            </a:r>
          </a:p>
          <a:p>
            <a:pPr marL="285750" lvl="0" indent="-285750" algn="just">
              <a:lnSpc>
                <a:spcPct val="150000"/>
              </a:lnSpc>
              <a:buFont typeface="Arial" panose="020B0604020202020204" pitchFamily="34" charset="0"/>
              <a:buChar char="•"/>
            </a:pPr>
            <a:r>
              <a:rPr lang="en-IN" sz="2800" dirty="0"/>
              <a:t>Allows free discussion of menstruation.</a:t>
            </a:r>
          </a:p>
          <a:p>
            <a:pPr marL="285750" lvl="0" indent="-285750" algn="just">
              <a:lnSpc>
                <a:spcPct val="150000"/>
              </a:lnSpc>
              <a:buFont typeface="Arial" panose="020B0604020202020204" pitchFamily="34" charset="0"/>
              <a:buChar char="•"/>
            </a:pPr>
            <a:r>
              <a:rPr lang="en-IN" sz="2800" dirty="0"/>
              <a:t>Makes reproductive health talk normal.</a:t>
            </a:r>
          </a:p>
          <a:p>
            <a:pPr marL="285750" lvl="0" indent="-285750" algn="just">
              <a:lnSpc>
                <a:spcPct val="150000"/>
              </a:lnSpc>
              <a:buFont typeface="Arial" panose="020B0604020202020204" pitchFamily="34" charset="0"/>
              <a:buChar char="•"/>
            </a:pPr>
            <a:r>
              <a:rPr lang="en-IN" sz="2800" dirty="0"/>
              <a:t>Lessens cultural stigma and shame.</a:t>
            </a:r>
          </a:p>
          <a:p>
            <a:pPr marL="285750" lvl="0" indent="-285750" algn="just">
              <a:lnSpc>
                <a:spcPct val="150000"/>
              </a:lnSpc>
              <a:buFont typeface="Arial" panose="020B0604020202020204" pitchFamily="34" charset="0"/>
              <a:buChar char="•"/>
            </a:pPr>
            <a:r>
              <a:rPr lang="en-IN" sz="2800" dirty="0"/>
              <a:t>Promotes enabling peer and family conversations.</a:t>
            </a:r>
          </a:p>
          <a:p>
            <a:pPr marL="342900" indent="-342900" algn="just">
              <a:lnSpc>
                <a:spcPct val="150000"/>
              </a:lnSpc>
              <a:buFont typeface="Arial" panose="020B0604020202020204" pitchFamily="34" charset="0"/>
              <a:buChar char="•"/>
            </a:pPr>
            <a:endParaRPr lang="en-US" sz="3600" dirty="0">
              <a:solidFill>
                <a:srgbClr val="000000"/>
              </a:solidFill>
              <a:latin typeface="Roboto"/>
              <a:ea typeface="Roboto"/>
              <a:cs typeface="Roboto"/>
              <a:sym typeface="Roboto"/>
            </a:endParaRPr>
          </a:p>
        </p:txBody>
      </p:sp>
      <p:sp>
        <p:nvSpPr>
          <p:cNvPr id="22" name="TextBox 22"/>
          <p:cNvSpPr txBox="1"/>
          <p:nvPr/>
        </p:nvSpPr>
        <p:spPr>
          <a:xfrm>
            <a:off x="10850516" y="163445"/>
            <a:ext cx="3529642" cy="682145"/>
          </a:xfrm>
          <a:prstGeom prst="rect">
            <a:avLst/>
          </a:prstGeom>
        </p:spPr>
        <p:txBody>
          <a:bodyPr lIns="50800" tIns="50800" rIns="50800" bIns="50800" rtlCol="0" anchor="ctr"/>
          <a:lstStyle/>
          <a:p>
            <a:pPr algn="ctr">
              <a:lnSpc>
                <a:spcPts val="2659"/>
              </a:lnSpc>
              <a:spcBef>
                <a:spcPct val="0"/>
              </a:spcBef>
            </a:pPr>
            <a:endParaRPr/>
          </a:p>
        </p:txBody>
      </p:sp>
      <p:sp>
        <p:nvSpPr>
          <p:cNvPr id="26" name="TextBox 26"/>
          <p:cNvSpPr txBox="1"/>
          <p:nvPr/>
        </p:nvSpPr>
        <p:spPr>
          <a:xfrm>
            <a:off x="1028700" y="163445"/>
            <a:ext cx="2080680" cy="682145"/>
          </a:xfrm>
          <a:prstGeom prst="rect">
            <a:avLst/>
          </a:prstGeom>
        </p:spPr>
        <p:txBody>
          <a:bodyPr lIns="50800" tIns="50800" rIns="50800" bIns="50800" rtlCol="0" anchor="ctr"/>
          <a:lstStyle/>
          <a:p>
            <a:pPr algn="ctr">
              <a:lnSpc>
                <a:spcPts val="2659"/>
              </a:lnSpc>
              <a:spcBef>
                <a:spcPct val="0"/>
              </a:spcBef>
            </a:pPr>
            <a:endParaRPr/>
          </a:p>
        </p:txBody>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31" name="Freeform 31">
            <a:extLst>
              <a:ext uri="{C183D7F6-B498-43B3-948B-1728B52AA6E4}">
                <adec:decorative xmlns:adec="http://schemas.microsoft.com/office/drawing/2017/decorative" val="1"/>
              </a:ext>
            </a:extLst>
          </p:cNvPr>
          <p:cNvSpPr/>
          <p:nvPr/>
        </p:nvSpPr>
        <p:spPr>
          <a:xfrm>
            <a:off x="0" y="716269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sp>
      <p:sp>
        <p:nvSpPr>
          <p:cNvPr id="32" name="Freeform 32">
            <a:extLst>
              <a:ext uri="{C183D7F6-B498-43B3-948B-1728B52AA6E4}">
                <adec:decorative xmlns:adec="http://schemas.microsoft.com/office/drawing/2017/decorative" val="1"/>
              </a:ext>
            </a:extLst>
          </p:cNvPr>
          <p:cNvSpPr/>
          <p:nvPr/>
        </p:nvSpPr>
        <p:spPr>
          <a:xfrm>
            <a:off x="154184" y="7316876"/>
            <a:ext cx="994949" cy="994949"/>
          </a:xfrm>
          <a:custGeom>
            <a:avLst/>
            <a:gdLst/>
            <a:ahLst/>
            <a:cxnLst/>
            <a:rect l="l" t="t" r="r" b="b"/>
            <a:pathLst>
              <a:path w="994949" h="994949">
                <a:moveTo>
                  <a:pt x="0" y="0"/>
                </a:moveTo>
                <a:lnTo>
                  <a:pt x="994948" y="0"/>
                </a:lnTo>
                <a:lnTo>
                  <a:pt x="994948" y="994949"/>
                </a:lnTo>
                <a:lnTo>
                  <a:pt x="0" y="994949"/>
                </a:lnTo>
                <a:lnTo>
                  <a:pt x="0" y="0"/>
                </a:lnTo>
                <a:close/>
              </a:path>
            </a:pathLst>
          </a:custGeom>
          <a:blipFill>
            <a:blip r:embed="rId24"/>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C183D7F6-B498-43B3-948B-1728B52AA6E4}">
                <adec:decorative xmlns:adec="http://schemas.microsoft.com/office/drawing/2017/decorative" val="1"/>
              </a:ext>
            </a:extLst>
          </p:cNvPr>
          <p:cNvPicPr>
            <a:picLocks noChangeAspect="1"/>
          </p:cNvPicPr>
          <p:nvPr/>
        </p:nvPicPr>
        <p:blipFill>
          <a:blip r:embed="rId4">
            <a:alphaModFix amt="53000"/>
          </a:blip>
          <a:srcRect/>
          <a:stretch>
            <a:fillRect/>
          </a:stretch>
        </p:blipFill>
        <p:spPr>
          <a:xfrm flipH="1">
            <a:off x="824724" y="2530224"/>
            <a:ext cx="6653638" cy="5988274"/>
          </a:xfrm>
          <a:prstGeom prst="rect">
            <a:avLst/>
          </a:prstGeom>
        </p:spPr>
      </p:pic>
      <p:sp>
        <p:nvSpPr>
          <p:cNvPr id="4" name="Freeform 4">
            <a:extLst>
              <a:ext uri="{C183D7F6-B498-43B3-948B-1728B52AA6E4}">
                <adec:decorative xmlns:adec="http://schemas.microsoft.com/office/drawing/2017/decorative" val="1"/>
              </a:ext>
            </a:extLst>
          </p:cNvPr>
          <p:cNvSpPr/>
          <p:nvPr/>
        </p:nvSpPr>
        <p:spPr>
          <a:xfrm>
            <a:off x="8254913" y="4040989"/>
            <a:ext cx="2923169" cy="441133"/>
          </a:xfrm>
          <a:custGeom>
            <a:avLst/>
            <a:gdLst/>
            <a:ahLst/>
            <a:cxnLst/>
            <a:rect l="l" t="t" r="r" b="b"/>
            <a:pathLst>
              <a:path w="2923169" h="441133">
                <a:moveTo>
                  <a:pt x="0" y="0"/>
                </a:moveTo>
                <a:lnTo>
                  <a:pt x="2923169" y="0"/>
                </a:lnTo>
                <a:lnTo>
                  <a:pt x="2923169" y="441132"/>
                </a:lnTo>
                <a:lnTo>
                  <a:pt x="0" y="44113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a:extLst>
              <a:ext uri="{C183D7F6-B498-43B3-948B-1728B52AA6E4}">
                <adec:decorative xmlns:adec="http://schemas.microsoft.com/office/drawing/2017/decorative" val="1"/>
              </a:ext>
            </a:extLst>
          </p:cNvPr>
          <p:cNvSpPr/>
          <p:nvPr/>
        </p:nvSpPr>
        <p:spPr>
          <a:xfrm>
            <a:off x="17399306" y="3280795"/>
            <a:ext cx="609613" cy="3725410"/>
          </a:xfrm>
          <a:custGeom>
            <a:avLst/>
            <a:gdLst/>
            <a:ahLst/>
            <a:cxnLst/>
            <a:rect l="l" t="t" r="r" b="b"/>
            <a:pathLst>
              <a:path w="609613" h="3725410">
                <a:moveTo>
                  <a:pt x="0" y="0"/>
                </a:moveTo>
                <a:lnTo>
                  <a:pt x="609613" y="0"/>
                </a:lnTo>
                <a:lnTo>
                  <a:pt x="609613" y="3725410"/>
                </a:lnTo>
                <a:lnTo>
                  <a:pt x="0" y="37254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flipH="1">
            <a:off x="13118178" y="137465"/>
            <a:ext cx="5169822" cy="626020"/>
          </a:xfrm>
          <a:custGeom>
            <a:avLst/>
            <a:gdLst/>
            <a:ahLst/>
            <a:cxnLst/>
            <a:rect l="l" t="t" r="r" b="b"/>
            <a:pathLst>
              <a:path w="5169822" h="626020">
                <a:moveTo>
                  <a:pt x="5169822" y="0"/>
                </a:moveTo>
                <a:lnTo>
                  <a:pt x="0" y="0"/>
                </a:lnTo>
                <a:lnTo>
                  <a:pt x="0" y="626020"/>
                </a:lnTo>
                <a:lnTo>
                  <a:pt x="5169822" y="626020"/>
                </a:lnTo>
                <a:lnTo>
                  <a:pt x="5169822"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a:off x="0" y="2542469"/>
            <a:ext cx="5536730" cy="7744531"/>
          </a:xfrm>
          <a:custGeom>
            <a:avLst/>
            <a:gdLst/>
            <a:ahLst/>
            <a:cxnLst/>
            <a:rect l="l" t="t" r="r" b="b"/>
            <a:pathLst>
              <a:path w="5536730" h="7744531">
                <a:moveTo>
                  <a:pt x="0" y="0"/>
                </a:moveTo>
                <a:lnTo>
                  <a:pt x="5536730" y="0"/>
                </a:lnTo>
                <a:lnTo>
                  <a:pt x="5536730" y="7744531"/>
                </a:lnTo>
                <a:lnTo>
                  <a:pt x="0" y="7744531"/>
                </a:lnTo>
                <a:lnTo>
                  <a:pt x="0" y="0"/>
                </a:lnTo>
                <a:close/>
              </a:path>
            </a:pathLst>
          </a:custGeom>
          <a:blipFill>
            <a:blip r:embed="rId11"/>
            <a:stretch>
              <a:fillRect l="-10734" b="-6263"/>
            </a:stretch>
          </a:blipFill>
        </p:spPr>
      </p:sp>
      <p:sp>
        <p:nvSpPr>
          <p:cNvPr id="8" name="Freeform 8">
            <a:extLst>
              <a:ext uri="{C183D7F6-B498-43B3-948B-1728B52AA6E4}">
                <adec:decorative xmlns:adec="http://schemas.microsoft.com/office/drawing/2017/decorative" val="1"/>
              </a:ext>
            </a:extLst>
          </p:cNvPr>
          <p:cNvSpPr/>
          <p:nvPr/>
        </p:nvSpPr>
        <p:spPr>
          <a:xfrm rot="5400000">
            <a:off x="901324" y="3414035"/>
            <a:ext cx="5711650" cy="3842382"/>
          </a:xfrm>
          <a:custGeom>
            <a:avLst/>
            <a:gdLst/>
            <a:ahLst/>
            <a:cxnLst/>
            <a:rect l="l" t="t" r="r" b="b"/>
            <a:pathLst>
              <a:path w="5711650" h="3842382">
                <a:moveTo>
                  <a:pt x="0" y="0"/>
                </a:moveTo>
                <a:lnTo>
                  <a:pt x="5711650" y="0"/>
                </a:lnTo>
                <a:lnTo>
                  <a:pt x="5711650" y="3842382"/>
                </a:lnTo>
                <a:lnTo>
                  <a:pt x="0" y="3842382"/>
                </a:lnTo>
                <a:lnTo>
                  <a:pt x="0" y="0"/>
                </a:lnTo>
                <a:close/>
              </a:path>
            </a:pathLst>
          </a:custGeom>
          <a:blipFill>
            <a:blip r:embed="rId12">
              <a:alphaModFix amt="48000"/>
              <a:extLst>
                <a:ext uri="{96DAC541-7B7A-43D3-8B79-37D633B846F1}">
                  <asvg:svgBlip xmlns:asvg="http://schemas.microsoft.com/office/drawing/2016/SVG/main" r:embed="rId13"/>
                </a:ext>
              </a:extLst>
            </a:blip>
            <a:stretch>
              <a:fillRect/>
            </a:stretch>
          </a:blipFill>
        </p:spPr>
      </p:sp>
      <p:sp>
        <p:nvSpPr>
          <p:cNvPr id="9" name="Freeform 9">
            <a:extLst>
              <a:ext uri="{C183D7F6-B498-43B3-948B-1728B52AA6E4}">
                <adec:decorative xmlns:adec="http://schemas.microsoft.com/office/drawing/2017/decorative" val="1"/>
              </a:ext>
            </a:extLst>
          </p:cNvPr>
          <p:cNvSpPr/>
          <p:nvPr/>
        </p:nvSpPr>
        <p:spPr>
          <a:xfrm>
            <a:off x="6451482" y="8276506"/>
            <a:ext cx="784722" cy="726128"/>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a:off x="5536730" y="2479401"/>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a:off x="-30822" y="0"/>
            <a:ext cx="2119045" cy="2057400"/>
          </a:xfrm>
          <a:custGeom>
            <a:avLst/>
            <a:gdLst/>
            <a:ahLst/>
            <a:cxnLst/>
            <a:rect l="l" t="t" r="r" b="b"/>
            <a:pathLst>
              <a:path w="2119045" h="2057400">
                <a:moveTo>
                  <a:pt x="0" y="0"/>
                </a:moveTo>
                <a:lnTo>
                  <a:pt x="2119044" y="0"/>
                </a:lnTo>
                <a:lnTo>
                  <a:pt x="2119044" y="2057400"/>
                </a:lnTo>
                <a:lnTo>
                  <a:pt x="0" y="205740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2" name="Freeform 12">
            <a:extLst>
              <a:ext uri="{C183D7F6-B498-43B3-948B-1728B52AA6E4}">
                <adec:decorative xmlns:adec="http://schemas.microsoft.com/office/drawing/2017/decorative" val="1"/>
              </a:ext>
            </a:extLst>
          </p:cNvPr>
          <p:cNvSpPr/>
          <p:nvPr/>
        </p:nvSpPr>
        <p:spPr>
          <a:xfrm>
            <a:off x="16973039" y="721518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3" name="Freeform 13">
            <a:extLst>
              <a:ext uri="{C183D7F6-B498-43B3-948B-1728B52AA6E4}">
                <adec:decorative xmlns:adec="http://schemas.microsoft.com/office/drawing/2017/decorative" val="1"/>
              </a:ext>
            </a:extLst>
          </p:cNvPr>
          <p:cNvSpPr/>
          <p:nvPr/>
        </p:nvSpPr>
        <p:spPr>
          <a:xfrm>
            <a:off x="17127223" y="7369366"/>
            <a:ext cx="994949" cy="994949"/>
          </a:xfrm>
          <a:custGeom>
            <a:avLst/>
            <a:gdLst/>
            <a:ahLst/>
            <a:cxnLst/>
            <a:rect l="l" t="t" r="r" b="b"/>
            <a:pathLst>
              <a:path w="994949" h="994949">
                <a:moveTo>
                  <a:pt x="0" y="0"/>
                </a:moveTo>
                <a:lnTo>
                  <a:pt x="994949" y="0"/>
                </a:lnTo>
                <a:lnTo>
                  <a:pt x="994949" y="994949"/>
                </a:lnTo>
                <a:lnTo>
                  <a:pt x="0" y="994949"/>
                </a:lnTo>
                <a:lnTo>
                  <a:pt x="0" y="0"/>
                </a:lnTo>
                <a:close/>
              </a:path>
            </a:pathLst>
          </a:custGeom>
          <a:blipFill>
            <a:blip r:embed="rId20"/>
            <a:stretch>
              <a:fillRect/>
            </a:stretch>
          </a:blipFill>
        </p:spPr>
      </p:sp>
      <p:sp>
        <p:nvSpPr>
          <p:cNvPr id="14" name="Freeform 14" descr="an illustration of a person drinking a glass of milk in healthcare"/>
          <p:cNvSpPr/>
          <p:nvPr/>
        </p:nvSpPr>
        <p:spPr>
          <a:xfrm flipH="1">
            <a:off x="1851604" y="4018135"/>
            <a:ext cx="4599878" cy="4114800"/>
          </a:xfrm>
          <a:custGeom>
            <a:avLst/>
            <a:gdLst/>
            <a:ahLst/>
            <a:cxnLst/>
            <a:rect l="l" t="t" r="r" b="b"/>
            <a:pathLst>
              <a:path w="4599878" h="4114800">
                <a:moveTo>
                  <a:pt x="4599878" y="0"/>
                </a:moveTo>
                <a:lnTo>
                  <a:pt x="0" y="0"/>
                </a:lnTo>
                <a:lnTo>
                  <a:pt x="0" y="4114800"/>
                </a:lnTo>
                <a:lnTo>
                  <a:pt x="4599878" y="4114800"/>
                </a:lnTo>
                <a:lnTo>
                  <a:pt x="4599878" y="0"/>
                </a:lnTo>
                <a:close/>
              </a:path>
            </a:pathLst>
          </a:custGeom>
          <a:blipFill>
            <a:blip r:embed="rId21">
              <a:extLst>
                <a:ext uri="{96DAC541-7B7A-43D3-8B79-37D633B846F1}">
                  <asvg:svgBlip xmlns:asvg="http://schemas.microsoft.com/office/drawing/2016/SVG/main" r:embed="rId22"/>
                </a:ext>
              </a:extLst>
            </a:blip>
            <a:stretch>
              <a:fillRect/>
            </a:stretch>
          </a:blipFill>
        </p:spPr>
      </p:sp>
      <p:sp>
        <p:nvSpPr>
          <p:cNvPr id="15" name="TextBox 15"/>
          <p:cNvSpPr txBox="1"/>
          <p:nvPr/>
        </p:nvSpPr>
        <p:spPr>
          <a:xfrm>
            <a:off x="6321453" y="2945962"/>
            <a:ext cx="10317480"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Fertility Awareness and Planning</a:t>
            </a:r>
          </a:p>
        </p:txBody>
      </p:sp>
      <p:sp>
        <p:nvSpPr>
          <p:cNvPr id="16" name="TextBox 16"/>
          <p:cNvSpPr txBox="1"/>
          <p:nvPr/>
        </p:nvSpPr>
        <p:spPr>
          <a:xfrm>
            <a:off x="7720564" y="3885214"/>
            <a:ext cx="8881489" cy="6730048"/>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3200" dirty="0"/>
              <a:t>Forecasts ovulation and fertile periods.</a:t>
            </a:r>
          </a:p>
          <a:p>
            <a:pPr marL="285750" lvl="0" indent="-285750" algn="just">
              <a:lnSpc>
                <a:spcPct val="150000"/>
              </a:lnSpc>
              <a:buFont typeface="Arial" panose="020B0604020202020204" pitchFamily="34" charset="0"/>
              <a:buChar char="•"/>
            </a:pPr>
            <a:r>
              <a:rPr lang="en-IN" sz="3200" dirty="0"/>
              <a:t>Promotes pregnancy preparation and family planning.</a:t>
            </a:r>
          </a:p>
          <a:p>
            <a:pPr marL="285750" lvl="0" indent="-285750" algn="just">
              <a:lnSpc>
                <a:spcPct val="150000"/>
              </a:lnSpc>
              <a:buFont typeface="Arial" panose="020B0604020202020204" pitchFamily="34" charset="0"/>
              <a:buChar char="•"/>
            </a:pPr>
            <a:r>
              <a:rPr lang="en-IN" sz="3200" dirty="0"/>
              <a:t>Lowers stress and misunderstanding of the timing of fertility.</a:t>
            </a:r>
          </a:p>
          <a:p>
            <a:pPr marL="285750" lvl="0" indent="-285750" algn="just">
              <a:lnSpc>
                <a:spcPct val="150000"/>
              </a:lnSpc>
              <a:buFont typeface="Arial" panose="020B0604020202020204" pitchFamily="34" charset="0"/>
              <a:buChar char="•"/>
            </a:pPr>
            <a:r>
              <a:rPr lang="en-IN" sz="3200" dirty="0"/>
              <a:t>Helps users know normal and irregular cycles.</a:t>
            </a:r>
          </a:p>
          <a:p>
            <a:pPr marL="285750" lvl="0" indent="-285750" algn="just">
              <a:lnSpc>
                <a:spcPct val="150000"/>
              </a:lnSpc>
              <a:buFont typeface="Arial" panose="020B0604020202020204" pitchFamily="34" charset="0"/>
              <a:buChar char="•"/>
            </a:pPr>
            <a:r>
              <a:rPr lang="en-IN" sz="3200" dirty="0"/>
              <a:t>Promotes active preparation of future reproductive aims.</a:t>
            </a:r>
          </a:p>
          <a:p>
            <a:pPr marL="342900" indent="-342900" algn="just">
              <a:lnSpc>
                <a:spcPct val="150000"/>
              </a:lnSpc>
              <a:buFont typeface="Arial" panose="020B0604020202020204" pitchFamily="34" charset="0"/>
              <a:buChar char="•"/>
            </a:pPr>
            <a:endParaRPr lang="en-US" sz="4000" dirty="0">
              <a:solidFill>
                <a:srgbClr val="000000"/>
              </a:solidFill>
              <a:latin typeface="Roboto"/>
              <a:ea typeface="Roboto"/>
              <a:cs typeface="Roboto"/>
              <a:sym typeface="Roboto"/>
            </a:endParaRPr>
          </a:p>
        </p:txBody>
      </p:sp>
      <p:sp>
        <p:nvSpPr>
          <p:cNvPr id="21" name="Freeform 21">
            <a:extLst>
              <a:ext uri="{C183D7F6-B498-43B3-948B-1728B52AA6E4}">
                <adec:decorative xmlns:adec="http://schemas.microsoft.com/office/drawing/2017/decorative" val="1"/>
              </a:ext>
            </a:extLst>
          </p:cNvPr>
          <p:cNvSpPr/>
          <p:nvPr/>
        </p:nvSpPr>
        <p:spPr>
          <a:xfrm>
            <a:off x="14896354" y="372742"/>
            <a:ext cx="408212" cy="408212"/>
          </a:xfrm>
          <a:custGeom>
            <a:avLst/>
            <a:gdLst/>
            <a:ahLst/>
            <a:cxnLst/>
            <a:rect l="l" t="t" r="r" b="b"/>
            <a:pathLst>
              <a:path w="408212" h="408212">
                <a:moveTo>
                  <a:pt x="0" y="0"/>
                </a:moveTo>
                <a:lnTo>
                  <a:pt x="408211" y="0"/>
                </a:lnTo>
                <a:lnTo>
                  <a:pt x="408211" y="408212"/>
                </a:lnTo>
                <a:lnTo>
                  <a:pt x="0" y="408212"/>
                </a:lnTo>
                <a:lnTo>
                  <a:pt x="0" y="0"/>
                </a:lnTo>
                <a:close/>
              </a:path>
            </a:pathLst>
          </a:custGeom>
          <a:blipFill>
            <a:blip r:embed="rId23">
              <a:extLst>
                <a:ext uri="{96DAC541-7B7A-43D3-8B79-37D633B846F1}">
                  <asvg:svgBlip xmlns:asvg="http://schemas.microsoft.com/office/drawing/2016/SVG/main" r:embed="rId24"/>
                </a:ext>
              </a:extLst>
            </a:blip>
            <a:stretch>
              <a:fillRect/>
            </a:stretch>
          </a:blipFill>
        </p:spPr>
      </p:sp>
      <p:sp>
        <p:nvSpPr>
          <p:cNvPr id="24" name="TextBox 24"/>
          <p:cNvSpPr txBox="1"/>
          <p:nvPr/>
        </p:nvSpPr>
        <p:spPr>
          <a:xfrm>
            <a:off x="10850516" y="163445"/>
            <a:ext cx="3529642" cy="682145"/>
          </a:xfrm>
          <a:prstGeom prst="rect">
            <a:avLst/>
          </a:prstGeom>
        </p:spPr>
        <p:txBody>
          <a:bodyPr lIns="50800" tIns="50800" rIns="50800" bIns="50800" rtlCol="0" anchor="ctr"/>
          <a:lstStyle/>
          <a:p>
            <a:pPr algn="ctr">
              <a:lnSpc>
                <a:spcPts val="2659"/>
              </a:lnSpc>
              <a:spcBef>
                <a:spcPct val="0"/>
              </a:spcBef>
            </a:pPr>
            <a:endParaRPr/>
          </a:p>
        </p:txBody>
      </p:sp>
      <p:sp>
        <p:nvSpPr>
          <p:cNvPr id="25" name="Freeform 25">
            <a:extLst>
              <a:ext uri="{C183D7F6-B498-43B3-948B-1728B52AA6E4}">
                <adec:decorative xmlns:adec="http://schemas.microsoft.com/office/drawing/2017/decorative" val="1"/>
              </a:ext>
            </a:extLst>
          </p:cNvPr>
          <p:cNvSpPr/>
          <p:nvPr/>
        </p:nvSpPr>
        <p:spPr>
          <a:xfrm>
            <a:off x="11099822" y="372742"/>
            <a:ext cx="408212" cy="408212"/>
          </a:xfrm>
          <a:custGeom>
            <a:avLst/>
            <a:gdLst/>
            <a:ahLst/>
            <a:cxnLst/>
            <a:rect l="l" t="t" r="r" b="b"/>
            <a:pathLst>
              <a:path w="408212" h="408212">
                <a:moveTo>
                  <a:pt x="0" y="0"/>
                </a:moveTo>
                <a:lnTo>
                  <a:pt x="408211" y="0"/>
                </a:lnTo>
                <a:lnTo>
                  <a:pt x="408211" y="408212"/>
                </a:lnTo>
                <a:lnTo>
                  <a:pt x="0" y="408212"/>
                </a:lnTo>
                <a:lnTo>
                  <a:pt x="0" y="0"/>
                </a:lnTo>
                <a:close/>
              </a:path>
            </a:pathLst>
          </a:custGeom>
          <a:blipFill>
            <a:blip r:embed="rId25">
              <a:extLst>
                <a:ext uri="{96DAC541-7B7A-43D3-8B79-37D633B846F1}">
                  <asvg:svgBlip xmlns:asvg="http://schemas.microsoft.com/office/drawing/2016/SVG/main" r:embed="rId26"/>
                </a:ext>
              </a:extLst>
            </a:blip>
            <a:stretch>
              <a:fillRect/>
            </a:stretch>
          </a:blipFill>
        </p:spPr>
      </p:sp>
      <p:sp>
        <p:nvSpPr>
          <p:cNvPr id="29" name="Freeform 29">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7">
              <a:extLst>
                <a:ext uri="{96DAC541-7B7A-43D3-8B79-37D633B846F1}">
                  <asvg:svgBlip xmlns:asvg="http://schemas.microsoft.com/office/drawing/2016/SVG/main" r:embed="rId28"/>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C183D7F6-B498-43B3-948B-1728B52AA6E4}">
                <adec:decorative xmlns:adec="http://schemas.microsoft.com/office/drawing/2017/decorative" val="1"/>
              </a:ext>
            </a:extLst>
          </p:cNvPr>
          <p:cNvSpPr/>
          <p:nvPr/>
        </p:nvSpPr>
        <p:spPr>
          <a:xfrm>
            <a:off x="2547562" y="4095793"/>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pic>
        <p:nvPicPr>
          <p:cNvPr id="4" name="Picture 4">
            <a:extLst>
              <a:ext uri="{C183D7F6-B498-43B3-948B-1728B52AA6E4}">
                <adec:decorative xmlns:adec="http://schemas.microsoft.com/office/drawing/2017/decorative" val="1"/>
              </a:ext>
            </a:extLst>
          </p:cNvPr>
          <p:cNvPicPr>
            <a:picLocks noChangeAspect="1"/>
          </p:cNvPicPr>
          <p:nvPr/>
        </p:nvPicPr>
        <p:blipFill>
          <a:blip r:embed="rId6">
            <a:alphaModFix amt="62000"/>
          </a:blip>
          <a:srcRect/>
          <a:stretch>
            <a:fillRect/>
          </a:stretch>
        </p:blipFill>
        <p:spPr>
          <a:xfrm>
            <a:off x="9829975" y="998445"/>
            <a:ext cx="8188452" cy="8229600"/>
          </a:xfrm>
          <a:prstGeom prst="rect">
            <a:avLst/>
          </a:prstGeom>
        </p:spPr>
      </p:pic>
      <p:sp>
        <p:nvSpPr>
          <p:cNvPr id="5" name="Freeform 5">
            <a:extLst>
              <a:ext uri="{C183D7F6-B498-43B3-948B-1728B52AA6E4}">
                <adec:decorative xmlns:adec="http://schemas.microsoft.com/office/drawing/2017/decorative" val="1"/>
              </a:ext>
            </a:extLst>
          </p:cNvPr>
          <p:cNvSpPr/>
          <p:nvPr/>
        </p:nvSpPr>
        <p:spPr>
          <a:xfrm flipH="1">
            <a:off x="11691022" y="2493696"/>
            <a:ext cx="6593384" cy="7793304"/>
          </a:xfrm>
          <a:custGeom>
            <a:avLst/>
            <a:gdLst/>
            <a:ahLst/>
            <a:cxnLst/>
            <a:rect l="l" t="t" r="r" b="b"/>
            <a:pathLst>
              <a:path w="6593384" h="7793304">
                <a:moveTo>
                  <a:pt x="6593384" y="0"/>
                </a:moveTo>
                <a:lnTo>
                  <a:pt x="0" y="0"/>
                </a:lnTo>
                <a:lnTo>
                  <a:pt x="0" y="7793304"/>
                </a:lnTo>
                <a:lnTo>
                  <a:pt x="6593384" y="7793304"/>
                </a:lnTo>
                <a:lnTo>
                  <a:pt x="6593384" y="0"/>
                </a:lnTo>
                <a:close/>
              </a:path>
            </a:pathLst>
          </a:custGeom>
          <a:blipFill>
            <a:blip r:embed="rId7"/>
            <a:stretch>
              <a:fillRect l="-41514" t="-4026" b="-10362"/>
            </a:stretch>
          </a:blipFill>
        </p:spPr>
      </p:sp>
      <p:sp>
        <p:nvSpPr>
          <p:cNvPr id="6" name="Freeform 6">
            <a:extLst>
              <a:ext uri="{C183D7F6-B498-43B3-948B-1728B52AA6E4}">
                <adec:decorative xmlns:adec="http://schemas.microsoft.com/office/drawing/2017/decorative" val="1"/>
              </a:ext>
            </a:extLst>
          </p:cNvPr>
          <p:cNvSpPr/>
          <p:nvPr/>
        </p:nvSpPr>
        <p:spPr>
          <a:xfrm flipH="1">
            <a:off x="300668" y="3280795"/>
            <a:ext cx="609613" cy="3725410"/>
          </a:xfrm>
          <a:custGeom>
            <a:avLst/>
            <a:gdLst/>
            <a:ahLst/>
            <a:cxnLst/>
            <a:rect l="l" t="t" r="r" b="b"/>
            <a:pathLst>
              <a:path w="609613" h="3725410">
                <a:moveTo>
                  <a:pt x="609612" y="0"/>
                </a:moveTo>
                <a:lnTo>
                  <a:pt x="0" y="0"/>
                </a:lnTo>
                <a:lnTo>
                  <a:pt x="0" y="3725410"/>
                </a:lnTo>
                <a:lnTo>
                  <a:pt x="609612" y="3725410"/>
                </a:lnTo>
                <a:lnTo>
                  <a:pt x="609612"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8" name="Freeform 8">
            <a:extLs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9" name="Freeform 9">
            <a:extLst>
              <a:ext uri="{C183D7F6-B498-43B3-948B-1728B52AA6E4}">
                <adec:decorative xmlns:adec="http://schemas.microsoft.com/office/drawing/2017/decorative" val="1"/>
              </a:ext>
            </a:extLst>
          </p:cNvPr>
          <p:cNvSpPr/>
          <p:nvPr/>
        </p:nvSpPr>
        <p:spPr>
          <a:xfrm rot="7131675">
            <a:off x="10973710" y="2431153"/>
            <a:ext cx="5173851" cy="4854013"/>
          </a:xfrm>
          <a:custGeom>
            <a:avLst/>
            <a:gdLst/>
            <a:ahLst/>
            <a:cxnLst/>
            <a:rect l="l" t="t" r="r" b="b"/>
            <a:pathLst>
              <a:path w="5173851" h="4854013">
                <a:moveTo>
                  <a:pt x="0" y="0"/>
                </a:moveTo>
                <a:lnTo>
                  <a:pt x="5173851" y="0"/>
                </a:lnTo>
                <a:lnTo>
                  <a:pt x="5173851" y="4854013"/>
                </a:lnTo>
                <a:lnTo>
                  <a:pt x="0" y="4854013"/>
                </a:lnTo>
                <a:lnTo>
                  <a:pt x="0" y="0"/>
                </a:lnTo>
                <a:close/>
              </a:path>
            </a:pathLst>
          </a:custGeom>
          <a:blipFill>
            <a:blip r:embed="rId14">
              <a:alphaModFix amt="48000"/>
              <a:extLst>
                <a:ext uri="{96DAC541-7B7A-43D3-8B79-37D633B846F1}">
                  <asvg:svgBlip xmlns:asvg="http://schemas.microsoft.com/office/drawing/2016/SVG/main" r:embed="rId15"/>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a:off x="11691022"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a:off x="10517533" y="1421061"/>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2" name="Freeform 12" descr="an illustration of a person laying on their back with a coconut in their hand in healthcare"/>
          <p:cNvSpPr/>
          <p:nvPr/>
        </p:nvSpPr>
        <p:spPr>
          <a:xfrm>
            <a:off x="9829975" y="4858160"/>
            <a:ext cx="4873252" cy="2799905"/>
          </a:xfrm>
          <a:custGeom>
            <a:avLst/>
            <a:gdLst/>
            <a:ahLst/>
            <a:cxnLst/>
            <a:rect l="l" t="t" r="r" b="b"/>
            <a:pathLst>
              <a:path w="4873252" h="2799905">
                <a:moveTo>
                  <a:pt x="0" y="0"/>
                </a:moveTo>
                <a:lnTo>
                  <a:pt x="4873252" y="0"/>
                </a:lnTo>
                <a:lnTo>
                  <a:pt x="4873252" y="2799904"/>
                </a:lnTo>
                <a:lnTo>
                  <a:pt x="0" y="2799904"/>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3" name="TextBox 13"/>
          <p:cNvSpPr txBox="1"/>
          <p:nvPr/>
        </p:nvSpPr>
        <p:spPr>
          <a:xfrm>
            <a:off x="2563739" y="3023620"/>
            <a:ext cx="13895461" cy="906595"/>
          </a:xfrm>
          <a:prstGeom prst="rect">
            <a:avLst/>
          </a:prstGeom>
        </p:spPr>
        <p:txBody>
          <a:bodyPr wrap="square" lIns="0" tIns="0" rIns="0" bIns="0" rtlCol="0" anchor="t">
            <a:spAutoFit/>
          </a:bodyPr>
          <a:lstStyle/>
          <a:p>
            <a:pPr algn="l">
              <a:lnSpc>
                <a:spcPts val="7526"/>
              </a:lnSpc>
            </a:pPr>
            <a:r>
              <a:rPr lang="en-US" sz="5376" b="1" dirty="0" err="1">
                <a:solidFill>
                  <a:srgbClr val="000000"/>
                </a:solidFill>
                <a:latin typeface="Agrandir Tight Bold"/>
                <a:ea typeface="Agrandir Tight Bold"/>
                <a:cs typeface="Agrandir Tight Bold"/>
                <a:sym typeface="Agrandir Tight Bold"/>
              </a:rPr>
              <a:t>Optimised</a:t>
            </a:r>
            <a:r>
              <a:rPr lang="en-US" sz="5376" b="1" dirty="0">
                <a:solidFill>
                  <a:srgbClr val="000000"/>
                </a:solidFill>
                <a:latin typeface="Agrandir Tight Bold"/>
                <a:ea typeface="Agrandir Tight Bold"/>
                <a:cs typeface="Agrandir Tight Bold"/>
                <a:sym typeface="Agrandir Tight Bold"/>
              </a:rPr>
              <a:t> Mental and Emotional Wellbeing</a:t>
            </a:r>
          </a:p>
        </p:txBody>
      </p:sp>
      <p:sp>
        <p:nvSpPr>
          <p:cNvPr id="14" name="TextBox 14"/>
          <p:cNvSpPr txBox="1"/>
          <p:nvPr/>
        </p:nvSpPr>
        <p:spPr>
          <a:xfrm>
            <a:off x="2487369" y="4103882"/>
            <a:ext cx="7073033" cy="5103833"/>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800" dirty="0"/>
              <a:t>Lessens stress and disorientation concerning unforeseeable cycles.</a:t>
            </a:r>
          </a:p>
          <a:p>
            <a:pPr marL="285750" lvl="0" indent="-285750" algn="just">
              <a:lnSpc>
                <a:spcPct val="150000"/>
              </a:lnSpc>
              <a:buFont typeface="Arial" panose="020B0604020202020204" pitchFamily="34" charset="0"/>
              <a:buChar char="•"/>
            </a:pPr>
            <a:r>
              <a:rPr lang="en-IN" sz="2800" dirty="0"/>
              <a:t>Helps to track emotions and well-being.</a:t>
            </a:r>
          </a:p>
          <a:p>
            <a:pPr marL="285750" lvl="0" indent="-285750" algn="just">
              <a:lnSpc>
                <a:spcPct val="150000"/>
              </a:lnSpc>
              <a:buFont typeface="Arial" panose="020B0604020202020204" pitchFamily="34" charset="0"/>
              <a:buChar char="•"/>
            </a:pPr>
            <a:r>
              <a:rPr lang="en-IN" sz="2800" dirty="0"/>
              <a:t>Promotes stress relief with stress-managing information.</a:t>
            </a:r>
          </a:p>
          <a:p>
            <a:pPr marL="285750" lvl="0" indent="-285750" algn="just">
              <a:lnSpc>
                <a:spcPct val="150000"/>
              </a:lnSpc>
              <a:buFont typeface="Arial" panose="020B0604020202020204" pitchFamily="34" charset="0"/>
              <a:buChar char="•"/>
            </a:pPr>
            <a:r>
              <a:rPr lang="en-IN" sz="2800" dirty="0"/>
              <a:t>Enhances living standards by making effective plans.</a:t>
            </a:r>
          </a:p>
          <a:p>
            <a:pPr marL="285750" lvl="0" indent="-285750" algn="just">
              <a:lnSpc>
                <a:spcPct val="150000"/>
              </a:lnSpc>
              <a:buFont typeface="Arial" panose="020B0604020202020204" pitchFamily="34" charset="0"/>
              <a:buChar char="•"/>
            </a:pPr>
            <a:r>
              <a:rPr lang="en-IN" sz="2800" dirty="0"/>
              <a:t>Enhances self-esteem in body functioning.</a:t>
            </a:r>
          </a:p>
        </p:txBody>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31" name="Freeform 31">
            <a:extLst>
              <a:ext uri="{C183D7F6-B498-43B3-948B-1728B52AA6E4}">
                <adec:decorative xmlns:adec="http://schemas.microsoft.com/office/drawing/2017/decorative" val="1"/>
              </a:ext>
            </a:extLst>
          </p:cNvPr>
          <p:cNvSpPr/>
          <p:nvPr/>
        </p:nvSpPr>
        <p:spPr>
          <a:xfrm>
            <a:off x="110403" y="7251239"/>
            <a:ext cx="1303316" cy="1303316"/>
          </a:xfrm>
          <a:custGeom>
            <a:avLst/>
            <a:gdLst/>
            <a:ahLst/>
            <a:cxnLst/>
            <a:rect l="l" t="t" r="r" b="b"/>
            <a:pathLst>
              <a:path w="1303316" h="1303316">
                <a:moveTo>
                  <a:pt x="0" y="0"/>
                </a:moveTo>
                <a:lnTo>
                  <a:pt x="1303316" y="0"/>
                </a:lnTo>
                <a:lnTo>
                  <a:pt x="1303316" y="1303317"/>
                </a:lnTo>
                <a:lnTo>
                  <a:pt x="0" y="1303317"/>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sp>
      <p:sp>
        <p:nvSpPr>
          <p:cNvPr id="32" name="Freeform 32">
            <a:extLst>
              <a:ext uri="{C183D7F6-B498-43B3-948B-1728B52AA6E4}">
                <adec:decorative xmlns:adec="http://schemas.microsoft.com/office/drawing/2017/decorative" val="1"/>
              </a:ext>
            </a:extLst>
          </p:cNvPr>
          <p:cNvSpPr/>
          <p:nvPr/>
        </p:nvSpPr>
        <p:spPr>
          <a:xfrm>
            <a:off x="244350" y="7385201"/>
            <a:ext cx="1035424" cy="1034129"/>
          </a:xfrm>
          <a:custGeom>
            <a:avLst/>
            <a:gdLst/>
            <a:ahLst/>
            <a:cxnLst/>
            <a:rect l="l" t="t" r="r" b="b"/>
            <a:pathLst>
              <a:path w="1035424" h="1034129">
                <a:moveTo>
                  <a:pt x="0" y="0"/>
                </a:moveTo>
                <a:lnTo>
                  <a:pt x="1035423" y="0"/>
                </a:lnTo>
                <a:lnTo>
                  <a:pt x="1035423" y="1034129"/>
                </a:lnTo>
                <a:lnTo>
                  <a:pt x="0" y="1034129"/>
                </a:lnTo>
                <a:lnTo>
                  <a:pt x="0" y="0"/>
                </a:lnTo>
                <a:close/>
              </a:path>
            </a:pathLst>
          </a:custGeom>
          <a:blipFill>
            <a:blip r:embed="rId24"/>
            <a:stretch>
              <a:fillRect/>
            </a:stretch>
          </a:blipFill>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C183D7F6-B498-43B3-948B-1728B52AA6E4}">
                <adec:decorative xmlns:adec="http://schemas.microsoft.com/office/drawing/2017/decorative" val="1"/>
              </a:ext>
            </a:extLst>
          </p:cNvPr>
          <p:cNvPicPr>
            <a:picLocks noChangeAspect="1"/>
          </p:cNvPicPr>
          <p:nvPr/>
        </p:nvPicPr>
        <p:blipFill>
          <a:blip r:embed="rId4">
            <a:alphaModFix amt="62000"/>
          </a:blip>
          <a:srcRect/>
          <a:stretch>
            <a:fillRect/>
          </a:stretch>
        </p:blipFill>
        <p:spPr>
          <a:xfrm>
            <a:off x="433425" y="934428"/>
            <a:ext cx="8188452" cy="8229600"/>
          </a:xfrm>
          <a:prstGeom prst="rect">
            <a:avLst/>
          </a:prstGeom>
        </p:spPr>
      </p:pic>
      <p:sp>
        <p:nvSpPr>
          <p:cNvPr id="4" name="Freeform 4">
            <a:extLst>
              <a:ext uri="{C183D7F6-B498-43B3-948B-1728B52AA6E4}">
                <adec:decorative xmlns:adec="http://schemas.microsoft.com/office/drawing/2017/decorative" val="1"/>
              </a:ext>
            </a:extLst>
          </p:cNvPr>
          <p:cNvSpPr/>
          <p:nvPr/>
        </p:nvSpPr>
        <p:spPr>
          <a:xfrm>
            <a:off x="0" y="2493696"/>
            <a:ext cx="6593384" cy="7793304"/>
          </a:xfrm>
          <a:custGeom>
            <a:avLst/>
            <a:gdLst/>
            <a:ahLst/>
            <a:cxnLst/>
            <a:rect l="l" t="t" r="r" b="b"/>
            <a:pathLst>
              <a:path w="6593384" h="7793304">
                <a:moveTo>
                  <a:pt x="0" y="0"/>
                </a:moveTo>
                <a:lnTo>
                  <a:pt x="6593384" y="0"/>
                </a:lnTo>
                <a:lnTo>
                  <a:pt x="6593384" y="7793304"/>
                </a:lnTo>
                <a:lnTo>
                  <a:pt x="0" y="7793304"/>
                </a:lnTo>
                <a:lnTo>
                  <a:pt x="0" y="0"/>
                </a:lnTo>
                <a:close/>
              </a:path>
            </a:pathLst>
          </a:custGeom>
          <a:blipFill>
            <a:blip r:embed="rId5"/>
            <a:stretch>
              <a:fillRect l="-41514" t="-4026" b="-10362"/>
            </a:stretch>
          </a:blipFill>
        </p:spPr>
      </p:sp>
      <p:sp>
        <p:nvSpPr>
          <p:cNvPr id="5" name="Freeform 5">
            <a:extLst>
              <a:ext uri="{C183D7F6-B498-43B3-948B-1728B52AA6E4}">
                <adec:decorative xmlns:adec="http://schemas.microsoft.com/office/drawing/2017/decorative" val="1"/>
              </a:ext>
            </a:extLst>
          </p:cNvPr>
          <p:cNvSpPr/>
          <p:nvPr/>
        </p:nvSpPr>
        <p:spPr>
          <a:xfrm>
            <a:off x="9021927" y="4162772"/>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a:off x="-2095389" y="998445"/>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a:extLst>
              <a:ext uri="{C183D7F6-B498-43B3-948B-1728B52AA6E4}">
                <adec:decorative xmlns:adec="http://schemas.microsoft.com/office/drawing/2017/decorative" val="1"/>
              </a:ext>
            </a:extLst>
          </p:cNvPr>
          <p:cNvSpPr/>
          <p:nvPr/>
        </p:nvSpPr>
        <p:spPr>
          <a:xfrm flipH="1">
            <a:off x="13118178" y="107983"/>
            <a:ext cx="5169822" cy="626020"/>
          </a:xfrm>
          <a:custGeom>
            <a:avLst/>
            <a:gdLst/>
            <a:ahLst/>
            <a:cxnLst/>
            <a:rect l="l" t="t" r="r" b="b"/>
            <a:pathLst>
              <a:path w="5169822" h="626020">
                <a:moveTo>
                  <a:pt x="5169822" y="0"/>
                </a:moveTo>
                <a:lnTo>
                  <a:pt x="0" y="0"/>
                </a:lnTo>
                <a:lnTo>
                  <a:pt x="0" y="626020"/>
                </a:lnTo>
                <a:lnTo>
                  <a:pt x="5169822" y="626020"/>
                </a:lnTo>
                <a:lnTo>
                  <a:pt x="5169822"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9" name="Freeform 9">
            <a:extLst>
              <a:ext uri="{C183D7F6-B498-43B3-948B-1728B52AA6E4}">
                <adec:decorative xmlns:adec="http://schemas.microsoft.com/office/drawing/2017/decorative" val="1"/>
              </a:ext>
            </a:extLst>
          </p:cNvPr>
          <p:cNvSpPr/>
          <p:nvPr/>
        </p:nvSpPr>
        <p:spPr>
          <a:xfrm>
            <a:off x="6201024" y="7694586"/>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0" name="Freeform 10">
            <a:extLst>
              <a:ext uri="{C183D7F6-B498-43B3-948B-1728B52AA6E4}">
                <adec:decorative xmlns:adec="http://schemas.microsoft.com/office/drawing/2017/decorative" val="1"/>
              </a:ext>
            </a:extLst>
          </p:cNvPr>
          <p:cNvSpPr/>
          <p:nvPr/>
        </p:nvSpPr>
        <p:spPr>
          <a:xfrm>
            <a:off x="7348902" y="202714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1" name="Freeform 11">
            <a:extLst>
              <a:ext uri="{C183D7F6-B498-43B3-948B-1728B52AA6E4}">
                <adec:decorative xmlns:adec="http://schemas.microsoft.com/office/drawing/2017/decorative" val="1"/>
              </a:ext>
            </a:extLst>
          </p:cNvPr>
          <p:cNvSpPr/>
          <p:nvPr/>
        </p:nvSpPr>
        <p:spPr>
          <a:xfrm rot="5876538" flipV="1">
            <a:off x="2106643" y="2507694"/>
            <a:ext cx="5284828" cy="4958130"/>
          </a:xfrm>
          <a:custGeom>
            <a:avLst/>
            <a:gdLst/>
            <a:ahLst/>
            <a:cxnLst/>
            <a:rect l="l" t="t" r="r" b="b"/>
            <a:pathLst>
              <a:path w="5284828" h="4958130">
                <a:moveTo>
                  <a:pt x="0" y="4958130"/>
                </a:moveTo>
                <a:lnTo>
                  <a:pt x="5284829" y="4958130"/>
                </a:lnTo>
                <a:lnTo>
                  <a:pt x="5284829" y="0"/>
                </a:lnTo>
                <a:lnTo>
                  <a:pt x="0" y="0"/>
                </a:lnTo>
                <a:lnTo>
                  <a:pt x="0" y="4958130"/>
                </a:lnTo>
                <a:close/>
              </a:path>
            </a:pathLst>
          </a:custGeom>
          <a:blipFill>
            <a:blip r:embed="rId14">
              <a:alphaModFix amt="48000"/>
              <a:extLst>
                <a:ext uri="{96DAC541-7B7A-43D3-8B79-37D633B846F1}">
                  <asvg:svgBlip xmlns:asvg="http://schemas.microsoft.com/office/drawing/2016/SVG/main" r:embed="rId15"/>
                </a:ext>
              </a:extLst>
            </a:blip>
            <a:stretch>
              <a:fillRect/>
            </a:stretch>
          </a:blipFill>
        </p:spPr>
      </p:sp>
      <p:sp>
        <p:nvSpPr>
          <p:cNvPr id="12" name="TextBox 12"/>
          <p:cNvSpPr txBox="1"/>
          <p:nvPr/>
        </p:nvSpPr>
        <p:spPr>
          <a:xfrm>
            <a:off x="7070393" y="3090599"/>
            <a:ext cx="10912807" cy="906595"/>
          </a:xfrm>
          <a:prstGeom prst="rect">
            <a:avLst/>
          </a:prstGeom>
        </p:spPr>
        <p:txBody>
          <a:bodyPr wrap="square" lIns="0" tIns="0" rIns="0" bIns="0" rtlCol="0" anchor="t">
            <a:spAutoFit/>
          </a:bodyPr>
          <a:lstStyle/>
          <a:p>
            <a:pPr algn="l">
              <a:lnSpc>
                <a:spcPts val="7526"/>
              </a:lnSpc>
            </a:pPr>
            <a:r>
              <a:rPr lang="en-US" sz="5376" b="1" dirty="0" err="1">
                <a:solidFill>
                  <a:srgbClr val="000000"/>
                </a:solidFill>
                <a:latin typeface="Agrandir Tight Bold"/>
                <a:ea typeface="Agrandir Tight Bold"/>
                <a:cs typeface="Agrandir Tight Bold"/>
                <a:sym typeface="Agrandir Tight Bold"/>
              </a:rPr>
              <a:t>Personalised</a:t>
            </a:r>
            <a:r>
              <a:rPr lang="en-US" sz="5376" b="1" dirty="0">
                <a:solidFill>
                  <a:srgbClr val="000000"/>
                </a:solidFill>
                <a:latin typeface="Agrandir Tight Bold"/>
                <a:ea typeface="Agrandir Tight Bold"/>
                <a:cs typeface="Agrandir Tight Bold"/>
                <a:sym typeface="Agrandir Tight Bold"/>
              </a:rPr>
              <a:t> Insights (Data-Driven)</a:t>
            </a:r>
          </a:p>
        </p:txBody>
      </p:sp>
      <p:sp>
        <p:nvSpPr>
          <p:cNvPr id="13" name="TextBox 13"/>
          <p:cNvSpPr txBox="1"/>
          <p:nvPr/>
        </p:nvSpPr>
        <p:spPr>
          <a:xfrm>
            <a:off x="7765407" y="4345238"/>
            <a:ext cx="9341577" cy="4355680"/>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3200" dirty="0"/>
              <a:t>Promotions provide feedback on user history helps in tracking progress (</a:t>
            </a:r>
            <a:r>
              <a:rPr lang="en-IN" sz="3200" dirty="0" err="1"/>
              <a:t>Shauchuk</a:t>
            </a:r>
            <a:r>
              <a:rPr lang="en-IN" sz="3200" dirty="0"/>
              <a:t>, 2023). </a:t>
            </a:r>
          </a:p>
          <a:p>
            <a:pPr marL="285750" lvl="0" indent="-285750" algn="just">
              <a:lnSpc>
                <a:spcPct val="150000"/>
              </a:lnSpc>
              <a:buFont typeface="Arial" panose="020B0604020202020204" pitchFamily="34" charset="0"/>
              <a:buChar char="•"/>
            </a:pPr>
            <a:r>
              <a:rPr lang="en-IN" sz="3200" dirty="0"/>
              <a:t>Follow health improvement long-term trends. </a:t>
            </a:r>
          </a:p>
          <a:p>
            <a:pPr marL="285750" lvl="0" indent="-285750" algn="just">
              <a:lnSpc>
                <a:spcPct val="150000"/>
              </a:lnSpc>
              <a:buFont typeface="Arial" panose="020B0604020202020204" pitchFamily="34" charset="0"/>
              <a:buChar char="•"/>
            </a:pPr>
            <a:r>
              <a:rPr lang="en-IN" sz="3200" dirty="0"/>
              <a:t>Gives personalised reminders and suggestions.</a:t>
            </a:r>
          </a:p>
          <a:p>
            <a:pPr marL="285750" lvl="0" indent="-285750" algn="just">
              <a:lnSpc>
                <a:spcPct val="150000"/>
              </a:lnSpc>
              <a:buFont typeface="Arial" panose="020B0604020202020204" pitchFamily="34" charset="0"/>
              <a:buChar char="•"/>
            </a:pPr>
            <a:r>
              <a:rPr lang="en-IN" sz="3200" dirty="0"/>
              <a:t>Promotes healthy behaviour and habits.	</a:t>
            </a:r>
          </a:p>
          <a:p>
            <a:pPr marL="285750" lvl="0" indent="-285750" algn="just">
              <a:lnSpc>
                <a:spcPct val="150000"/>
              </a:lnSpc>
              <a:buFont typeface="Arial" panose="020B0604020202020204" pitchFamily="34" charset="0"/>
              <a:buChar char="•"/>
            </a:pPr>
            <a:r>
              <a:rPr lang="en-IN" sz="3200" dirty="0"/>
              <a:t>Favours better medical consultations.</a:t>
            </a:r>
          </a:p>
        </p:txBody>
      </p:sp>
      <p:sp>
        <p:nvSpPr>
          <p:cNvPr id="15" name="Freeform 15" descr="an illustration of a person with flowers in their hands"/>
          <p:cNvSpPr/>
          <p:nvPr/>
        </p:nvSpPr>
        <p:spPr>
          <a:xfrm>
            <a:off x="2124602" y="3055845"/>
            <a:ext cx="3862091" cy="4033515"/>
          </a:xfrm>
          <a:custGeom>
            <a:avLst/>
            <a:gdLst/>
            <a:ahLst/>
            <a:cxnLst/>
            <a:rect l="l" t="t" r="r" b="b"/>
            <a:pathLst>
              <a:path w="3862091" h="4033515">
                <a:moveTo>
                  <a:pt x="0" y="0"/>
                </a:moveTo>
                <a:lnTo>
                  <a:pt x="3862091" y="0"/>
                </a:lnTo>
                <a:lnTo>
                  <a:pt x="3862091" y="4033515"/>
                </a:lnTo>
                <a:lnTo>
                  <a:pt x="0" y="4033515"/>
                </a:lnTo>
                <a:lnTo>
                  <a:pt x="0" y="0"/>
                </a:lnTo>
                <a:close/>
              </a:path>
            </a:pathLst>
          </a:custGeom>
          <a:blipFill>
            <a:blip r:embed="rId16"/>
            <a:stretch>
              <a:fillRect/>
            </a:stretch>
          </a:blipFill>
        </p:spPr>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sp>
        <p:nvSpPr>
          <p:cNvPr id="31" name="Freeform 31">
            <a:extLst>
              <a:ext uri="{C183D7F6-B498-43B3-948B-1728B52AA6E4}">
                <adec:decorative xmlns:adec="http://schemas.microsoft.com/office/drawing/2017/decorative" val="1"/>
              </a:ext>
            </a:extLst>
          </p:cNvPr>
          <p:cNvSpPr/>
          <p:nvPr/>
        </p:nvSpPr>
        <p:spPr>
          <a:xfrm>
            <a:off x="16973039" y="7175992"/>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sp>
      <p:sp>
        <p:nvSpPr>
          <p:cNvPr id="32" name="Freeform 32">
            <a:extLst>
              <a:ext uri="{C183D7F6-B498-43B3-948B-1728B52AA6E4}">
                <adec:decorative xmlns:adec="http://schemas.microsoft.com/office/drawing/2017/decorative" val="1"/>
              </a:ext>
            </a:extLst>
          </p:cNvPr>
          <p:cNvSpPr/>
          <p:nvPr/>
        </p:nvSpPr>
        <p:spPr>
          <a:xfrm>
            <a:off x="17106985" y="7309953"/>
            <a:ext cx="1035424" cy="1034129"/>
          </a:xfrm>
          <a:custGeom>
            <a:avLst/>
            <a:gdLst/>
            <a:ahLst/>
            <a:cxnLst/>
            <a:rect l="l" t="t" r="r" b="b"/>
            <a:pathLst>
              <a:path w="1035424" h="1034129">
                <a:moveTo>
                  <a:pt x="0" y="0"/>
                </a:moveTo>
                <a:lnTo>
                  <a:pt x="1035424" y="0"/>
                </a:lnTo>
                <a:lnTo>
                  <a:pt x="1035424" y="1034129"/>
                </a:lnTo>
                <a:lnTo>
                  <a:pt x="0" y="1034129"/>
                </a:lnTo>
                <a:lnTo>
                  <a:pt x="0" y="0"/>
                </a:lnTo>
                <a:close/>
              </a:path>
            </a:pathLst>
          </a:custGeom>
          <a:blipFill>
            <a:blip r:embed="rId21"/>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CCB88C-D0F6-EC5B-15B1-B5B82C91763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3D01164-86AC-5F39-F391-6B34DA69A4E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FF2B5EF4-FFF2-40B4-BE49-F238E27FC236}">
                <a16:creationId xmlns:a16="http://schemas.microsoft.com/office/drawing/2014/main" id="{37801537-7B59-6603-53A9-EBF44731E229}"/>
              </a:ext>
              <a:ext uri="{C183D7F6-B498-43B3-948B-1728B52AA6E4}">
                <adec:decorative xmlns:adec="http://schemas.microsoft.com/office/drawing/2017/decorative" val="1"/>
              </a:ext>
            </a:extLst>
          </p:cNvPr>
          <p:cNvSpPr/>
          <p:nvPr/>
        </p:nvSpPr>
        <p:spPr>
          <a:xfrm>
            <a:off x="110403" y="7251239"/>
            <a:ext cx="1303316" cy="1303316"/>
          </a:xfrm>
          <a:custGeom>
            <a:avLst/>
            <a:gdLst/>
            <a:ahLst/>
            <a:cxnLst/>
            <a:rect l="l" t="t" r="r" b="b"/>
            <a:pathLst>
              <a:path w="1303316" h="1303316">
                <a:moveTo>
                  <a:pt x="0" y="0"/>
                </a:moveTo>
                <a:lnTo>
                  <a:pt x="1303316" y="0"/>
                </a:lnTo>
                <a:lnTo>
                  <a:pt x="1303316" y="1303317"/>
                </a:lnTo>
                <a:lnTo>
                  <a:pt x="0" y="13033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FF2B5EF4-FFF2-40B4-BE49-F238E27FC236}">
                <a16:creationId xmlns:a16="http://schemas.microsoft.com/office/drawing/2014/main" id="{3FB695C2-78DE-283F-E1C5-5AD62A922FF6}"/>
              </a:ext>
              <a:ext uri="{C183D7F6-B498-43B3-948B-1728B52AA6E4}">
                <adec:decorative xmlns:adec="http://schemas.microsoft.com/office/drawing/2017/decorative" val="1"/>
              </a:ext>
            </a:extLst>
          </p:cNvPr>
          <p:cNvSpPr/>
          <p:nvPr/>
        </p:nvSpPr>
        <p:spPr>
          <a:xfrm>
            <a:off x="2547562" y="4095793"/>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a:extLst>
              <a:ext uri="{FF2B5EF4-FFF2-40B4-BE49-F238E27FC236}">
                <a16:creationId xmlns:a16="http://schemas.microsoft.com/office/drawing/2014/main" id="{2E20AD73-B577-96A1-7182-A24BE7B94BC5}"/>
              </a:ext>
              <a:ext uri="{C183D7F6-B498-43B3-948B-1728B52AA6E4}">
                <adec:decorative xmlns:adec="http://schemas.microsoft.com/office/drawing/2017/decorative" val="1"/>
              </a:ext>
            </a:extLst>
          </p:cNvPr>
          <p:cNvSpPr/>
          <p:nvPr/>
        </p:nvSpPr>
        <p:spPr>
          <a:xfrm flipH="1">
            <a:off x="300668" y="3280795"/>
            <a:ext cx="609613" cy="3725410"/>
          </a:xfrm>
          <a:custGeom>
            <a:avLst/>
            <a:gdLst/>
            <a:ahLst/>
            <a:cxnLst/>
            <a:rect l="l" t="t" r="r" b="b"/>
            <a:pathLst>
              <a:path w="609613" h="3725410">
                <a:moveTo>
                  <a:pt x="609612" y="0"/>
                </a:moveTo>
                <a:lnTo>
                  <a:pt x="0" y="0"/>
                </a:lnTo>
                <a:lnTo>
                  <a:pt x="0" y="3725410"/>
                </a:lnTo>
                <a:lnTo>
                  <a:pt x="609612" y="3725410"/>
                </a:lnTo>
                <a:lnTo>
                  <a:pt x="609612"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a:extLst>
              <a:ext uri="{FF2B5EF4-FFF2-40B4-BE49-F238E27FC236}">
                <a16:creationId xmlns:a16="http://schemas.microsoft.com/office/drawing/2014/main" id="{55FDA84E-E0E5-68F1-0649-465D12E9AA8E}"/>
              </a:ex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9" name="Freeform 9">
            <a:extLst>
              <a:ext uri="{FF2B5EF4-FFF2-40B4-BE49-F238E27FC236}">
                <a16:creationId xmlns:a16="http://schemas.microsoft.com/office/drawing/2014/main" id="{F3EBDD82-166D-13AF-A9C1-DEA7372CABE0}"/>
              </a:ex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2" name="Freeform 12">
            <a:extLst>
              <a:ext uri="{FF2B5EF4-FFF2-40B4-BE49-F238E27FC236}">
                <a16:creationId xmlns:a16="http://schemas.microsoft.com/office/drawing/2014/main" id="{E0234C89-1390-0DCB-CAB6-DB4BB7AF1F07}"/>
              </a:ext>
              <a:ext uri="{C183D7F6-B498-43B3-948B-1728B52AA6E4}">
                <adec:decorative xmlns:adec="http://schemas.microsoft.com/office/drawing/2017/decorative" val="1"/>
              </a:ext>
            </a:extLst>
          </p:cNvPr>
          <p:cNvSpPr/>
          <p:nvPr/>
        </p:nvSpPr>
        <p:spPr>
          <a:xfrm>
            <a:off x="11691022"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3" name="Freeform 13">
            <a:extLst>
              <a:ext uri="{FF2B5EF4-FFF2-40B4-BE49-F238E27FC236}">
                <a16:creationId xmlns:a16="http://schemas.microsoft.com/office/drawing/2014/main" id="{FAD58276-4888-618F-ABA8-5B08A8193CB5}"/>
              </a:ext>
              <a:ext uri="{C183D7F6-B498-43B3-948B-1728B52AA6E4}">
                <adec:decorative xmlns:adec="http://schemas.microsoft.com/office/drawing/2017/decorative" val="1"/>
              </a:ext>
            </a:extLst>
          </p:cNvPr>
          <p:cNvSpPr/>
          <p:nvPr/>
        </p:nvSpPr>
        <p:spPr>
          <a:xfrm>
            <a:off x="10517533" y="1421061"/>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4" name="Freeform 14">
            <a:extLst>
              <a:ext uri="{FF2B5EF4-FFF2-40B4-BE49-F238E27FC236}">
                <a16:creationId xmlns:a16="http://schemas.microsoft.com/office/drawing/2014/main" id="{D56A620F-5D68-D3C6-49AC-CFAC5043C794}"/>
              </a:ext>
              <a:ext uri="{C183D7F6-B498-43B3-948B-1728B52AA6E4}">
                <adec:decorative xmlns:adec="http://schemas.microsoft.com/office/drawing/2017/decorative" val="1"/>
              </a:ext>
            </a:extLst>
          </p:cNvPr>
          <p:cNvSpPr/>
          <p:nvPr/>
        </p:nvSpPr>
        <p:spPr>
          <a:xfrm>
            <a:off x="244350" y="7385201"/>
            <a:ext cx="1035424" cy="1034129"/>
          </a:xfrm>
          <a:custGeom>
            <a:avLst/>
            <a:gdLst/>
            <a:ahLst/>
            <a:cxnLst/>
            <a:rect l="l" t="t" r="r" b="b"/>
            <a:pathLst>
              <a:path w="1035424" h="1034129">
                <a:moveTo>
                  <a:pt x="0" y="0"/>
                </a:moveTo>
                <a:lnTo>
                  <a:pt x="1035423" y="0"/>
                </a:lnTo>
                <a:lnTo>
                  <a:pt x="1035423" y="1034129"/>
                </a:lnTo>
                <a:lnTo>
                  <a:pt x="0" y="1034129"/>
                </a:lnTo>
                <a:lnTo>
                  <a:pt x="0" y="0"/>
                </a:lnTo>
                <a:close/>
              </a:path>
            </a:pathLst>
          </a:custGeom>
          <a:blipFill>
            <a:blip r:embed="rId16"/>
            <a:stretch>
              <a:fillRect/>
            </a:stretch>
          </a:blipFill>
        </p:spPr>
      </p:sp>
      <p:sp>
        <p:nvSpPr>
          <p:cNvPr id="15" name="TextBox 15">
            <a:extLst>
              <a:ext uri="{FF2B5EF4-FFF2-40B4-BE49-F238E27FC236}">
                <a16:creationId xmlns:a16="http://schemas.microsoft.com/office/drawing/2014/main" id="{30383DCC-1B37-47D1-A99F-41D700FE45EA}"/>
              </a:ext>
            </a:extLst>
          </p:cNvPr>
          <p:cNvSpPr txBox="1"/>
          <p:nvPr/>
        </p:nvSpPr>
        <p:spPr>
          <a:xfrm>
            <a:off x="1799041" y="1527257"/>
            <a:ext cx="7799461" cy="831574"/>
          </a:xfrm>
          <a:prstGeom prst="rect">
            <a:avLst/>
          </a:prstGeom>
        </p:spPr>
        <p:txBody>
          <a:bodyPr wrap="square" lIns="0" tIns="0" rIns="0" bIns="0" rtlCol="0" anchor="t">
            <a:spAutoFit/>
          </a:bodyPr>
          <a:lstStyle/>
          <a:p>
            <a:pPr algn="l">
              <a:lnSpc>
                <a:spcPts val="7526"/>
              </a:lnSpc>
            </a:pPr>
            <a:r>
              <a:rPr lang="en-US" sz="3200" b="1" dirty="0">
                <a:solidFill>
                  <a:srgbClr val="000000"/>
                </a:solidFill>
                <a:latin typeface="Agrandir Tight Bold"/>
                <a:ea typeface="Agrandir Tight Bold"/>
                <a:cs typeface="Agrandir Tight Bold"/>
                <a:sym typeface="Agrandir Tight Bold"/>
              </a:rPr>
              <a:t>Accessibility and Privacy</a:t>
            </a:r>
          </a:p>
        </p:txBody>
      </p:sp>
      <p:sp>
        <p:nvSpPr>
          <p:cNvPr id="16" name="TextBox 16">
            <a:extLst>
              <a:ext uri="{FF2B5EF4-FFF2-40B4-BE49-F238E27FC236}">
                <a16:creationId xmlns:a16="http://schemas.microsoft.com/office/drawing/2014/main" id="{6C55BEAA-2860-5289-43C2-698889DEFA75}"/>
              </a:ext>
            </a:extLst>
          </p:cNvPr>
          <p:cNvSpPr txBox="1"/>
          <p:nvPr/>
        </p:nvSpPr>
        <p:spPr>
          <a:xfrm>
            <a:off x="1353130" y="2886058"/>
            <a:ext cx="8549778" cy="7310335"/>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sz="3200" dirty="0"/>
              <a:t>Offline connectivity aids those who have weak connections.</a:t>
            </a:r>
          </a:p>
          <a:p>
            <a:pPr marL="285750" lvl="0" indent="-285750" algn="just">
              <a:lnSpc>
                <a:spcPct val="150000"/>
              </a:lnSpc>
              <a:buFont typeface="Arial" panose="020B0604020202020204" pitchFamily="34" charset="0"/>
              <a:buChar char="•"/>
            </a:pPr>
            <a:r>
              <a:rPr lang="en-US" sz="3200" dirty="0"/>
              <a:t>Personal information is safeguarded by confidential data storage.</a:t>
            </a:r>
          </a:p>
          <a:p>
            <a:pPr marL="285750" lvl="0" indent="-285750" algn="just">
              <a:lnSpc>
                <a:spcPct val="150000"/>
              </a:lnSpc>
              <a:buFont typeface="Arial" panose="020B0604020202020204" pitchFamily="34" charset="0"/>
              <a:buChar char="•"/>
            </a:pPr>
            <a:r>
              <a:rPr lang="en-US" sz="3200" dirty="0"/>
              <a:t>Intuitive user-friendly interface to a wide variety of digital skills.</a:t>
            </a:r>
          </a:p>
          <a:p>
            <a:pPr marL="285750" lvl="0" indent="-285750" algn="just">
              <a:lnSpc>
                <a:spcPct val="150000"/>
              </a:lnSpc>
              <a:buFont typeface="Arial" panose="020B0604020202020204" pitchFamily="34" charset="0"/>
              <a:buChar char="•"/>
            </a:pPr>
            <a:r>
              <a:rPr lang="en-US" sz="3200" dirty="0"/>
              <a:t>Convenience in a wide variety of devices.</a:t>
            </a:r>
          </a:p>
          <a:p>
            <a:pPr marL="285750" lvl="0" indent="-285750" algn="just">
              <a:lnSpc>
                <a:spcPct val="150000"/>
              </a:lnSpc>
              <a:buFont typeface="Arial" panose="020B0604020202020204" pitchFamily="34" charset="0"/>
              <a:buChar char="•"/>
            </a:pPr>
            <a:r>
              <a:rPr lang="en-US" sz="3200" dirty="0"/>
              <a:t>Encourages safe individual study without criticism.</a:t>
            </a:r>
          </a:p>
          <a:p>
            <a:pPr marL="285750" lvl="0" indent="-285750" algn="just">
              <a:lnSpc>
                <a:spcPct val="150000"/>
              </a:lnSpc>
              <a:buFont typeface="Arial" panose="020B0604020202020204" pitchFamily="34" charset="0"/>
              <a:buChar char="•"/>
            </a:pPr>
            <a:endParaRPr lang="en-IN" sz="3200" dirty="0"/>
          </a:p>
        </p:txBody>
      </p:sp>
      <p:sp>
        <p:nvSpPr>
          <p:cNvPr id="29" name="Freeform 29">
            <a:extLst>
              <a:ext uri="{FF2B5EF4-FFF2-40B4-BE49-F238E27FC236}">
                <a16:creationId xmlns:a16="http://schemas.microsoft.com/office/drawing/2014/main" id="{EDBF2171-F0F5-F9D7-878B-95BDBCE0F65B}"/>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pic>
        <p:nvPicPr>
          <p:cNvPr id="1026" name="Picture 2" descr="GDPR by Shivam Kaushik on Dribbble">
            <a:extLst>
              <a:ext uri="{FF2B5EF4-FFF2-40B4-BE49-F238E27FC236}">
                <a16:creationId xmlns:a16="http://schemas.microsoft.com/office/drawing/2014/main" id="{F3C0E9DC-7E31-8B03-D12C-41D2EA62BAB5}"/>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0285454" y="2337060"/>
            <a:ext cx="762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145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531CB-0EE5-CF30-13FB-2CFB826220F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2A51EE9-B640-7640-87AA-6253CE323C93}"/>
              </a:ext>
            </a:extLst>
          </p:cNvPr>
          <p:cNvSpPr/>
          <p:nvPr/>
        </p:nvSpPr>
        <p:spPr>
          <a:xfrm flipH="1">
            <a:off x="0" y="-86186"/>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FF2B5EF4-FFF2-40B4-BE49-F238E27FC236}">
                <a16:creationId xmlns:a16="http://schemas.microsoft.com/office/drawing/2014/main" id="{E3F49F04-0675-2508-E1F7-C1EAE1284B69}"/>
              </a:ext>
              <a:ext uri="{C183D7F6-B498-43B3-948B-1728B52AA6E4}">
                <adec:decorative xmlns:adec="http://schemas.microsoft.com/office/drawing/2017/decorative" val="1"/>
              </a:ext>
            </a:extLst>
          </p:cNvPr>
          <p:cNvPicPr>
            <a:picLocks noChangeAspect="1"/>
          </p:cNvPicPr>
          <p:nvPr/>
        </p:nvPicPr>
        <p:blipFill>
          <a:blip r:embed="rId4">
            <a:alphaModFix amt="53000"/>
          </a:blip>
          <a:srcRect/>
          <a:stretch>
            <a:fillRect/>
          </a:stretch>
        </p:blipFill>
        <p:spPr>
          <a:xfrm flipH="1">
            <a:off x="824724" y="2530224"/>
            <a:ext cx="6653638" cy="5988274"/>
          </a:xfrm>
          <a:prstGeom prst="rect">
            <a:avLst/>
          </a:prstGeom>
        </p:spPr>
      </p:pic>
      <p:sp>
        <p:nvSpPr>
          <p:cNvPr id="4" name="Freeform 4">
            <a:extLst>
              <a:ext uri="{FF2B5EF4-FFF2-40B4-BE49-F238E27FC236}">
                <a16:creationId xmlns:a16="http://schemas.microsoft.com/office/drawing/2014/main" id="{C331BCC3-BF92-669C-FA5B-A761E30FFE1E}"/>
              </a:ext>
              <a:ext uri="{C183D7F6-B498-43B3-948B-1728B52AA6E4}">
                <adec:decorative xmlns:adec="http://schemas.microsoft.com/office/drawing/2017/decorative" val="1"/>
              </a:ext>
            </a:extLst>
          </p:cNvPr>
          <p:cNvSpPr/>
          <p:nvPr/>
        </p:nvSpPr>
        <p:spPr>
          <a:xfrm>
            <a:off x="8254913" y="336807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a:extLst>
              <a:ext uri="{FF2B5EF4-FFF2-40B4-BE49-F238E27FC236}">
                <a16:creationId xmlns:a16="http://schemas.microsoft.com/office/drawing/2014/main" id="{55979B66-67EC-689F-2788-9E773641A432}"/>
              </a:ext>
              <a:ext uri="{C183D7F6-B498-43B3-948B-1728B52AA6E4}">
                <adec:decorative xmlns:adec="http://schemas.microsoft.com/office/drawing/2017/decorative" val="1"/>
              </a:ext>
            </a:extLst>
          </p:cNvPr>
          <p:cNvSpPr/>
          <p:nvPr/>
        </p:nvSpPr>
        <p:spPr>
          <a:xfrm flipH="1">
            <a:off x="13118178" y="137465"/>
            <a:ext cx="5169822" cy="626020"/>
          </a:xfrm>
          <a:custGeom>
            <a:avLst/>
            <a:gdLst/>
            <a:ahLst/>
            <a:cxnLst/>
            <a:rect l="l" t="t" r="r" b="b"/>
            <a:pathLst>
              <a:path w="5169822" h="626020">
                <a:moveTo>
                  <a:pt x="5169822" y="0"/>
                </a:moveTo>
                <a:lnTo>
                  <a:pt x="0" y="0"/>
                </a:lnTo>
                <a:lnTo>
                  <a:pt x="0" y="626020"/>
                </a:lnTo>
                <a:lnTo>
                  <a:pt x="5169822" y="626020"/>
                </a:lnTo>
                <a:lnTo>
                  <a:pt x="5169822"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a:extLst>
              <a:ext uri="{FF2B5EF4-FFF2-40B4-BE49-F238E27FC236}">
                <a16:creationId xmlns:a16="http://schemas.microsoft.com/office/drawing/2014/main" id="{4E2FDEC6-8D4F-EBD0-F34C-80AF38DFC66D}"/>
              </a:ext>
              <a:ext uri="{C183D7F6-B498-43B3-948B-1728B52AA6E4}">
                <adec:decorative xmlns:adec="http://schemas.microsoft.com/office/drawing/2017/decorative" val="1"/>
              </a:ext>
            </a:extLst>
          </p:cNvPr>
          <p:cNvSpPr/>
          <p:nvPr/>
        </p:nvSpPr>
        <p:spPr>
          <a:xfrm>
            <a:off x="0" y="2542469"/>
            <a:ext cx="5536730" cy="7744531"/>
          </a:xfrm>
          <a:custGeom>
            <a:avLst/>
            <a:gdLst/>
            <a:ahLst/>
            <a:cxnLst/>
            <a:rect l="l" t="t" r="r" b="b"/>
            <a:pathLst>
              <a:path w="5536730" h="7744531">
                <a:moveTo>
                  <a:pt x="0" y="0"/>
                </a:moveTo>
                <a:lnTo>
                  <a:pt x="5536730" y="0"/>
                </a:lnTo>
                <a:lnTo>
                  <a:pt x="5536730" y="7744531"/>
                </a:lnTo>
                <a:lnTo>
                  <a:pt x="0" y="7744531"/>
                </a:lnTo>
                <a:lnTo>
                  <a:pt x="0" y="0"/>
                </a:lnTo>
                <a:close/>
              </a:path>
            </a:pathLst>
          </a:custGeom>
          <a:blipFill>
            <a:blip r:embed="rId9"/>
            <a:stretch>
              <a:fillRect l="-10734" b="-6263"/>
            </a:stretch>
          </a:blipFill>
        </p:spPr>
      </p:sp>
      <p:sp>
        <p:nvSpPr>
          <p:cNvPr id="8" name="Freeform 8">
            <a:extLst>
              <a:ext uri="{FF2B5EF4-FFF2-40B4-BE49-F238E27FC236}">
                <a16:creationId xmlns:a16="http://schemas.microsoft.com/office/drawing/2014/main" id="{A3E86BB2-CEF6-C07C-5BD0-C691DC502965}"/>
              </a:ext>
              <a:ext uri="{C183D7F6-B498-43B3-948B-1728B52AA6E4}">
                <adec:decorative xmlns:adec="http://schemas.microsoft.com/office/drawing/2017/decorative" val="1"/>
              </a:ext>
            </a:extLst>
          </p:cNvPr>
          <p:cNvSpPr/>
          <p:nvPr/>
        </p:nvSpPr>
        <p:spPr>
          <a:xfrm rot="5400000">
            <a:off x="901324" y="3414035"/>
            <a:ext cx="5711650" cy="3842382"/>
          </a:xfrm>
          <a:custGeom>
            <a:avLst/>
            <a:gdLst/>
            <a:ahLst/>
            <a:cxnLst/>
            <a:rect l="l" t="t" r="r" b="b"/>
            <a:pathLst>
              <a:path w="5711650" h="3842382">
                <a:moveTo>
                  <a:pt x="0" y="0"/>
                </a:moveTo>
                <a:lnTo>
                  <a:pt x="5711650" y="0"/>
                </a:lnTo>
                <a:lnTo>
                  <a:pt x="5711650" y="3842382"/>
                </a:lnTo>
                <a:lnTo>
                  <a:pt x="0" y="3842382"/>
                </a:lnTo>
                <a:lnTo>
                  <a:pt x="0" y="0"/>
                </a:lnTo>
                <a:close/>
              </a:path>
            </a:pathLst>
          </a:custGeom>
          <a:blipFill>
            <a:blip r:embed="rId10">
              <a:alphaModFix amt="48000"/>
              <a:extLst>
                <a:ext uri="{96DAC541-7B7A-43D3-8B79-37D633B846F1}">
                  <asvg:svgBlip xmlns:asvg="http://schemas.microsoft.com/office/drawing/2016/SVG/main" r:embed="rId11"/>
                </a:ext>
              </a:extLst>
            </a:blip>
            <a:stretch>
              <a:fillRect/>
            </a:stretch>
          </a:blipFill>
        </p:spPr>
      </p:sp>
      <p:sp>
        <p:nvSpPr>
          <p:cNvPr id="11" name="Freeform 11">
            <a:extLst>
              <a:ext uri="{FF2B5EF4-FFF2-40B4-BE49-F238E27FC236}">
                <a16:creationId xmlns:a16="http://schemas.microsoft.com/office/drawing/2014/main" id="{D2C7D848-7A34-B4FC-FB77-EDB22998E754}"/>
              </a:ext>
              <a:ext uri="{C183D7F6-B498-43B3-948B-1728B52AA6E4}">
                <adec:decorative xmlns:adec="http://schemas.microsoft.com/office/drawing/2017/decorative" val="1"/>
              </a:ext>
            </a:extLst>
          </p:cNvPr>
          <p:cNvSpPr/>
          <p:nvPr/>
        </p:nvSpPr>
        <p:spPr>
          <a:xfrm>
            <a:off x="5536730" y="2479401"/>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2" name="Freeform 12">
            <a:extLst>
              <a:ext uri="{FF2B5EF4-FFF2-40B4-BE49-F238E27FC236}">
                <a16:creationId xmlns:a16="http://schemas.microsoft.com/office/drawing/2014/main" id="{18C22793-29D7-0BA4-7695-8C6EC052CC8B}"/>
              </a:ext>
              <a:ext uri="{C183D7F6-B498-43B3-948B-1728B52AA6E4}">
                <adec:decorative xmlns:adec="http://schemas.microsoft.com/office/drawing/2017/decorative" val="1"/>
              </a:ext>
            </a:extLst>
          </p:cNvPr>
          <p:cNvSpPr/>
          <p:nvPr/>
        </p:nvSpPr>
        <p:spPr>
          <a:xfrm>
            <a:off x="-30822" y="0"/>
            <a:ext cx="2119045" cy="2057400"/>
          </a:xfrm>
          <a:custGeom>
            <a:avLst/>
            <a:gdLst/>
            <a:ahLst/>
            <a:cxnLst/>
            <a:rect l="l" t="t" r="r" b="b"/>
            <a:pathLst>
              <a:path w="2119045" h="2057400">
                <a:moveTo>
                  <a:pt x="0" y="0"/>
                </a:moveTo>
                <a:lnTo>
                  <a:pt x="2119044" y="0"/>
                </a:lnTo>
                <a:lnTo>
                  <a:pt x="2119044" y="2057400"/>
                </a:lnTo>
                <a:lnTo>
                  <a:pt x="0" y="20574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3" name="TextBox 13">
            <a:extLst>
              <a:ext uri="{FF2B5EF4-FFF2-40B4-BE49-F238E27FC236}">
                <a16:creationId xmlns:a16="http://schemas.microsoft.com/office/drawing/2014/main" id="{F39D902C-CE1C-9C25-4B21-463F8A42F131}"/>
              </a:ext>
            </a:extLst>
          </p:cNvPr>
          <p:cNvSpPr txBox="1"/>
          <p:nvPr/>
        </p:nvSpPr>
        <p:spPr>
          <a:xfrm>
            <a:off x="6822515" y="2165222"/>
            <a:ext cx="11232639"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Lower Healthcare Supplier</a:t>
            </a:r>
          </a:p>
        </p:txBody>
      </p:sp>
      <p:sp>
        <p:nvSpPr>
          <p:cNvPr id="14" name="TextBox 14">
            <a:extLst>
              <a:ext uri="{FF2B5EF4-FFF2-40B4-BE49-F238E27FC236}">
                <a16:creationId xmlns:a16="http://schemas.microsoft.com/office/drawing/2014/main" id="{CCB73490-B034-4460-B6DE-4E9EA3D8539F}"/>
              </a:ext>
            </a:extLst>
          </p:cNvPr>
          <p:cNvSpPr txBox="1"/>
          <p:nvPr/>
        </p:nvSpPr>
        <p:spPr>
          <a:xfrm>
            <a:off x="6967892" y="3755422"/>
            <a:ext cx="10146757" cy="5094343"/>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3200" dirty="0"/>
              <a:t>Avoids unnecessarily visiting clinics with self-monitoring.</a:t>
            </a:r>
          </a:p>
          <a:p>
            <a:pPr marL="285750" lvl="0" indent="-285750" algn="just">
              <a:lnSpc>
                <a:spcPct val="150000"/>
              </a:lnSpc>
              <a:buFont typeface="Arial" panose="020B0604020202020204" pitchFamily="34" charset="0"/>
              <a:buChar char="•"/>
            </a:pPr>
            <a:r>
              <a:rPr lang="en-IN" sz="3200" dirty="0"/>
              <a:t>Endorses early intervention and minimises complications.</a:t>
            </a:r>
          </a:p>
          <a:p>
            <a:pPr marL="285750" lvl="0" indent="-285750" algn="just">
              <a:lnSpc>
                <a:spcPct val="150000"/>
              </a:lnSpc>
              <a:buFont typeface="Arial" panose="020B0604020202020204" pitchFamily="34" charset="0"/>
              <a:buChar char="•"/>
            </a:pPr>
            <a:r>
              <a:rPr lang="en-IN" sz="3200" dirty="0"/>
              <a:t>Enhances patient-clinician interactions to increase satisfaction among uses (Perez Rodriguez et al., 2025). </a:t>
            </a:r>
          </a:p>
          <a:p>
            <a:pPr marL="285750" lvl="0" indent="-285750" algn="just">
              <a:lnSpc>
                <a:spcPct val="150000"/>
              </a:lnSpc>
              <a:buFont typeface="Arial" panose="020B0604020202020204" pitchFamily="34" charset="0"/>
              <a:buChar char="•"/>
            </a:pPr>
            <a:r>
              <a:rPr lang="en-IN" sz="3200" dirty="0"/>
              <a:t>Increases the effectiveness of treatment using documented data.</a:t>
            </a:r>
          </a:p>
          <a:p>
            <a:pPr marL="285750" lvl="0" indent="-285750" algn="just">
              <a:lnSpc>
                <a:spcPct val="150000"/>
              </a:lnSpc>
              <a:buFont typeface="Arial" panose="020B0604020202020204" pitchFamily="34" charset="0"/>
              <a:buChar char="•"/>
            </a:pPr>
            <a:r>
              <a:rPr lang="en-IN" sz="3200" dirty="0"/>
              <a:t>Reduces the expenses of the loss of prompt diagnosis.</a:t>
            </a:r>
          </a:p>
        </p:txBody>
      </p:sp>
      <p:sp>
        <p:nvSpPr>
          <p:cNvPr id="27" name="Freeform 27">
            <a:extLst>
              <a:ext uri="{FF2B5EF4-FFF2-40B4-BE49-F238E27FC236}">
                <a16:creationId xmlns:a16="http://schemas.microsoft.com/office/drawing/2014/main" id="{0F3BBA7C-C033-5ED2-A6F9-179C1D76E0CB}"/>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31" name="Freeform 31">
            <a:extLst>
              <a:ext uri="{FF2B5EF4-FFF2-40B4-BE49-F238E27FC236}">
                <a16:creationId xmlns:a16="http://schemas.microsoft.com/office/drawing/2014/main" id="{B3FCD029-41E9-4F73-DE70-ABAF40B2009E}"/>
              </a:ext>
              <a:ext uri="{C183D7F6-B498-43B3-948B-1728B52AA6E4}">
                <adec:decorative xmlns:adec="http://schemas.microsoft.com/office/drawing/2017/decorative" val="1"/>
              </a:ext>
            </a:extLst>
          </p:cNvPr>
          <p:cNvSpPr/>
          <p:nvPr/>
        </p:nvSpPr>
        <p:spPr>
          <a:xfrm>
            <a:off x="16973039" y="721518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pic>
        <p:nvPicPr>
          <p:cNvPr id="2050" name="Picture 2" descr="A cartoon drawing of medical supplies and a medical chart | Premium  AI-generated vector">
            <a:extLst>
              <a:ext uri="{FF2B5EF4-FFF2-40B4-BE49-F238E27FC236}">
                <a16:creationId xmlns:a16="http://schemas.microsoft.com/office/drawing/2014/main" id="{D5538B2C-CD06-2BE6-D682-40E9922B3192}"/>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042649" y="3749979"/>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205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E742E2-EA20-1945-37FF-45ABE8086DBC}"/>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296538A-75F7-7926-7730-2059380DE491}"/>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FF2B5EF4-FFF2-40B4-BE49-F238E27FC236}">
                <a16:creationId xmlns:a16="http://schemas.microsoft.com/office/drawing/2014/main" id="{F3DC7BE2-5987-B6B6-BA37-4F19AC4869E6}"/>
              </a:ext>
              <a:ext uri="{C183D7F6-B498-43B3-948B-1728B52AA6E4}">
                <adec:decorative xmlns:adec="http://schemas.microsoft.com/office/drawing/2017/decorative" val="1"/>
              </a:ext>
            </a:extLst>
          </p:cNvPr>
          <p:cNvSpPr/>
          <p:nvPr/>
        </p:nvSpPr>
        <p:spPr>
          <a:xfrm>
            <a:off x="2517658" y="336064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FF2B5EF4-FFF2-40B4-BE49-F238E27FC236}">
                <a16:creationId xmlns:a16="http://schemas.microsoft.com/office/drawing/2014/main" id="{7B3CC28D-2BED-920A-4F93-2CEED8E8577D}"/>
              </a:ext>
              <a:ext uri="{C183D7F6-B498-43B3-948B-1728B52AA6E4}">
                <adec:decorative xmlns:adec="http://schemas.microsoft.com/office/drawing/2017/decorative" val="1"/>
              </a:ext>
            </a:extLst>
          </p:cNvPr>
          <p:cNvSpPr/>
          <p:nvPr/>
        </p:nvSpPr>
        <p:spPr>
          <a:xfrm flipH="1">
            <a:off x="12751270" y="2542469"/>
            <a:ext cx="5536730" cy="7744531"/>
          </a:xfrm>
          <a:custGeom>
            <a:avLst/>
            <a:gdLst/>
            <a:ahLst/>
            <a:cxnLst/>
            <a:rect l="l" t="t" r="r" b="b"/>
            <a:pathLst>
              <a:path w="5536730" h="7744531">
                <a:moveTo>
                  <a:pt x="5536730" y="0"/>
                </a:moveTo>
                <a:lnTo>
                  <a:pt x="0" y="0"/>
                </a:lnTo>
                <a:lnTo>
                  <a:pt x="0" y="7744531"/>
                </a:lnTo>
                <a:lnTo>
                  <a:pt x="5536730" y="7744531"/>
                </a:lnTo>
                <a:lnTo>
                  <a:pt x="5536730" y="0"/>
                </a:lnTo>
                <a:close/>
              </a:path>
            </a:pathLst>
          </a:custGeom>
          <a:blipFill>
            <a:blip r:embed="rId6"/>
            <a:stretch>
              <a:fillRect l="-10734" b="-6263"/>
            </a:stretch>
          </a:blipFill>
        </p:spPr>
      </p:sp>
      <p:pic>
        <p:nvPicPr>
          <p:cNvPr id="5" name="Picture 5">
            <a:extLst>
              <a:ext uri="{FF2B5EF4-FFF2-40B4-BE49-F238E27FC236}">
                <a16:creationId xmlns:a16="http://schemas.microsoft.com/office/drawing/2014/main" id="{9F0BAA90-9AD3-24B6-B331-A5948A5AB4DD}"/>
              </a:ext>
              <a:ext uri="{C183D7F6-B498-43B3-948B-1728B52AA6E4}">
                <adec:decorative xmlns:adec="http://schemas.microsoft.com/office/drawing/2017/decorative" val="1"/>
              </a:ext>
            </a:extLst>
          </p:cNvPr>
          <p:cNvPicPr>
            <a:picLocks noChangeAspect="1"/>
          </p:cNvPicPr>
          <p:nvPr/>
        </p:nvPicPr>
        <p:blipFill>
          <a:blip r:embed="rId7">
            <a:alphaModFix amt="53000"/>
          </a:blip>
          <a:srcRect/>
          <a:stretch>
            <a:fillRect/>
          </a:stretch>
        </p:blipFill>
        <p:spPr>
          <a:xfrm>
            <a:off x="9892793" y="1863893"/>
            <a:ext cx="7335684" cy="6602116"/>
          </a:xfrm>
          <a:prstGeom prst="rect">
            <a:avLst/>
          </a:prstGeom>
        </p:spPr>
      </p:pic>
      <p:sp>
        <p:nvSpPr>
          <p:cNvPr id="6" name="Freeform 6">
            <a:extLst>
              <a:ext uri="{FF2B5EF4-FFF2-40B4-BE49-F238E27FC236}">
                <a16:creationId xmlns:a16="http://schemas.microsoft.com/office/drawing/2014/main" id="{38964DFF-A465-51CB-F780-61128D1A3D61}"/>
              </a:ext>
              <a:ext uri="{C183D7F6-B498-43B3-948B-1728B52AA6E4}">
                <adec:decorative xmlns:adec="http://schemas.microsoft.com/office/drawing/2017/decorative" val="1"/>
              </a:ext>
            </a:extLst>
          </p:cNvPr>
          <p:cNvSpPr/>
          <p:nvPr/>
        </p:nvSpPr>
        <p:spPr>
          <a:xfrm rot="-892903">
            <a:off x="11798892" y="2612841"/>
            <a:ext cx="1265645" cy="3515682"/>
          </a:xfrm>
          <a:custGeom>
            <a:avLst/>
            <a:gdLst/>
            <a:ahLst/>
            <a:cxnLst/>
            <a:rect l="l" t="t" r="r" b="b"/>
            <a:pathLst>
              <a:path w="1265645" h="3515682">
                <a:moveTo>
                  <a:pt x="0" y="0"/>
                </a:moveTo>
                <a:lnTo>
                  <a:pt x="1265645" y="0"/>
                </a:lnTo>
                <a:lnTo>
                  <a:pt x="1265645" y="3515682"/>
                </a:lnTo>
                <a:lnTo>
                  <a:pt x="0" y="351568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a:extLst>
              <a:ext uri="{FF2B5EF4-FFF2-40B4-BE49-F238E27FC236}">
                <a16:creationId xmlns:a16="http://schemas.microsoft.com/office/drawing/2014/main" id="{C7D7F1F9-F796-620F-0ECC-35C0F1AA8EF2}"/>
              </a:ext>
              <a:ext uri="{C183D7F6-B498-43B3-948B-1728B52AA6E4}">
                <adec:decorative xmlns:adec="http://schemas.microsoft.com/office/drawing/2017/decorative" val="1"/>
              </a:ext>
            </a:extLst>
          </p:cNvPr>
          <p:cNvSpPr/>
          <p:nvPr/>
        </p:nvSpPr>
        <p:spPr>
          <a:xfrm rot="6655843" flipV="1">
            <a:off x="11375010" y="3152085"/>
            <a:ext cx="5753912" cy="3870813"/>
          </a:xfrm>
          <a:custGeom>
            <a:avLst/>
            <a:gdLst/>
            <a:ahLst/>
            <a:cxnLst/>
            <a:rect l="l" t="t" r="r" b="b"/>
            <a:pathLst>
              <a:path w="5753912" h="3870813">
                <a:moveTo>
                  <a:pt x="0" y="3870814"/>
                </a:moveTo>
                <a:lnTo>
                  <a:pt x="5753912" y="3870814"/>
                </a:lnTo>
                <a:lnTo>
                  <a:pt x="5753912" y="0"/>
                </a:lnTo>
                <a:lnTo>
                  <a:pt x="0" y="0"/>
                </a:lnTo>
                <a:lnTo>
                  <a:pt x="0" y="3870814"/>
                </a:lnTo>
                <a:close/>
              </a:path>
            </a:pathLst>
          </a:custGeom>
          <a:blipFill>
            <a:blip r:embed="rId10">
              <a:alphaModFix amt="48000"/>
              <a:extLst>
                <a:ext uri="{96DAC541-7B7A-43D3-8B79-37D633B846F1}">
                  <asvg:svgBlip xmlns:asvg="http://schemas.microsoft.com/office/drawing/2016/SVG/main" r:embed="rId11"/>
                </a:ext>
              </a:extLst>
            </a:blip>
            <a:stretch>
              <a:fillRect/>
            </a:stretch>
          </a:blipFill>
        </p:spPr>
      </p:sp>
      <p:sp>
        <p:nvSpPr>
          <p:cNvPr id="10" name="Freeform 10">
            <a:extLst>
              <a:ext uri="{FF2B5EF4-FFF2-40B4-BE49-F238E27FC236}">
                <a16:creationId xmlns:a16="http://schemas.microsoft.com/office/drawing/2014/main" id="{453298DB-2DCD-0889-601A-BD34A2D26CA5}"/>
              </a:ex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1" name="Freeform 11">
            <a:extLst>
              <a:ext uri="{FF2B5EF4-FFF2-40B4-BE49-F238E27FC236}">
                <a16:creationId xmlns:a16="http://schemas.microsoft.com/office/drawing/2014/main" id="{E2735842-F79C-A143-FD4C-69165C2F3109}"/>
              </a:ex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2" name="Freeform 12">
            <a:extLst>
              <a:ext uri="{FF2B5EF4-FFF2-40B4-BE49-F238E27FC236}">
                <a16:creationId xmlns:a16="http://schemas.microsoft.com/office/drawing/2014/main" id="{8EFBCCE1-8966-844C-41C8-7F1152C2D41E}"/>
              </a:ext>
              <a:ext uri="{C183D7F6-B498-43B3-948B-1728B52AA6E4}">
                <adec:decorative xmlns:adec="http://schemas.microsoft.com/office/drawing/2017/decorative" val="1"/>
              </a:ext>
            </a:extLst>
          </p:cNvPr>
          <p:cNvSpPr/>
          <p:nvPr/>
        </p:nvSpPr>
        <p:spPr>
          <a:xfrm>
            <a:off x="11302255"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3" name="TextBox 13">
            <a:extLst>
              <a:ext uri="{FF2B5EF4-FFF2-40B4-BE49-F238E27FC236}">
                <a16:creationId xmlns:a16="http://schemas.microsoft.com/office/drawing/2014/main" id="{0C260CDC-4055-3233-F747-90C0311B5AA6}"/>
              </a:ext>
            </a:extLst>
          </p:cNvPr>
          <p:cNvSpPr txBox="1"/>
          <p:nvPr/>
        </p:nvSpPr>
        <p:spPr>
          <a:xfrm>
            <a:off x="2533835" y="2288473"/>
            <a:ext cx="6220741" cy="906595"/>
          </a:xfrm>
          <a:prstGeom prst="rect">
            <a:avLst/>
          </a:prstGeom>
        </p:spPr>
        <p:txBody>
          <a:bodyPr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Policy Implications </a:t>
            </a:r>
          </a:p>
        </p:txBody>
      </p:sp>
      <p:sp>
        <p:nvSpPr>
          <p:cNvPr id="14" name="TextBox 14">
            <a:extLst>
              <a:ext uri="{FF2B5EF4-FFF2-40B4-BE49-F238E27FC236}">
                <a16:creationId xmlns:a16="http://schemas.microsoft.com/office/drawing/2014/main" id="{BE98E77E-1542-EE3B-31E9-6C076CC10383}"/>
              </a:ext>
            </a:extLst>
          </p:cNvPr>
          <p:cNvSpPr txBox="1"/>
          <p:nvPr/>
        </p:nvSpPr>
        <p:spPr>
          <a:xfrm>
            <a:off x="1199087" y="3581212"/>
            <a:ext cx="9502194" cy="3811172"/>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sz="2800" dirty="0"/>
              <a:t>Bears national reproductive health improvement objectives.</a:t>
            </a:r>
          </a:p>
          <a:p>
            <a:pPr marL="285750" lvl="0" indent="-285750" algn="just">
              <a:lnSpc>
                <a:spcPct val="150000"/>
              </a:lnSpc>
              <a:buFont typeface="Arial" panose="020B0604020202020204" pitchFamily="34" charset="0"/>
              <a:buChar char="•"/>
            </a:pPr>
            <a:r>
              <a:rPr lang="en-US" sz="2800" dirty="0"/>
              <a:t>Promotes investment in government in digital health tools.</a:t>
            </a:r>
          </a:p>
          <a:p>
            <a:pPr marL="285750" lvl="0" indent="-285750" algn="just">
              <a:lnSpc>
                <a:spcPct val="150000"/>
              </a:lnSpc>
              <a:buFont typeface="Arial" panose="020B0604020202020204" pitchFamily="34" charset="0"/>
              <a:buChar char="•"/>
            </a:pPr>
            <a:r>
              <a:rPr lang="en-US" sz="2800" dirty="0"/>
              <a:t>Encourages acceptance of menstrual health in the policy.</a:t>
            </a:r>
          </a:p>
          <a:p>
            <a:pPr marL="285750" lvl="0" indent="-285750" algn="just">
              <a:lnSpc>
                <a:spcPct val="150000"/>
              </a:lnSpc>
              <a:buFont typeface="Arial" panose="020B0604020202020204" pitchFamily="34" charset="0"/>
              <a:buChar char="•"/>
            </a:pPr>
            <a:r>
              <a:rPr lang="en-US" sz="2800" dirty="0"/>
              <a:t>Facilitates the low-cost preventative healthcare models that can be scaled.</a:t>
            </a:r>
          </a:p>
          <a:p>
            <a:pPr marL="285750" lvl="0" indent="-285750" algn="just">
              <a:lnSpc>
                <a:spcPct val="150000"/>
              </a:lnSpc>
              <a:buFont typeface="Arial" panose="020B0604020202020204" pitchFamily="34" charset="0"/>
              <a:buChar char="•"/>
            </a:pPr>
            <a:r>
              <a:rPr lang="en-US" sz="2800" dirty="0" err="1"/>
              <a:t>Subsidises</a:t>
            </a:r>
            <a:r>
              <a:rPr lang="en-US" sz="2800" dirty="0"/>
              <a:t> digital equity and access policies.</a:t>
            </a:r>
          </a:p>
        </p:txBody>
      </p:sp>
      <p:sp>
        <p:nvSpPr>
          <p:cNvPr id="15" name="Freeform 15">
            <a:extLst>
              <a:ext uri="{FF2B5EF4-FFF2-40B4-BE49-F238E27FC236}">
                <a16:creationId xmlns:a16="http://schemas.microsoft.com/office/drawing/2014/main" id="{2ECA996D-532B-9500-587C-EE718D586C1B}"/>
              </a:ext>
              <a:ext uri="{C183D7F6-B498-43B3-948B-1728B52AA6E4}">
                <adec:decorative xmlns:adec="http://schemas.microsoft.com/office/drawing/2017/decorative" val="1"/>
              </a:ext>
            </a:extLst>
          </p:cNvPr>
          <p:cNvSpPr/>
          <p:nvPr/>
        </p:nvSpPr>
        <p:spPr>
          <a:xfrm>
            <a:off x="9829975" y="170897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27" name="Freeform 27">
            <a:extLst>
              <a:ext uri="{FF2B5EF4-FFF2-40B4-BE49-F238E27FC236}">
                <a16:creationId xmlns:a16="http://schemas.microsoft.com/office/drawing/2014/main" id="{A3BBD179-F931-7608-D167-51E91A0FC881}"/>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31" name="Freeform 31">
            <a:extLst>
              <a:ext uri="{FF2B5EF4-FFF2-40B4-BE49-F238E27FC236}">
                <a16:creationId xmlns:a16="http://schemas.microsoft.com/office/drawing/2014/main" id="{5D8CD22E-BE6D-5FCD-8305-F05B79DD7AC4}"/>
              </a:ext>
              <a:ext uri="{C183D7F6-B498-43B3-948B-1728B52AA6E4}">
                <adec:decorative xmlns:adec="http://schemas.microsoft.com/office/drawing/2017/decorative" val="1"/>
              </a:ext>
            </a:extLst>
          </p:cNvPr>
          <p:cNvSpPr/>
          <p:nvPr/>
        </p:nvSpPr>
        <p:spPr>
          <a:xfrm>
            <a:off x="0" y="716269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32" name="Freeform 32">
            <a:extLst>
              <a:ext uri="{FF2B5EF4-FFF2-40B4-BE49-F238E27FC236}">
                <a16:creationId xmlns:a16="http://schemas.microsoft.com/office/drawing/2014/main" id="{479408E3-CFAE-F7BA-9869-A00BBDC42BE6}"/>
              </a:ext>
              <a:ext uri="{C183D7F6-B498-43B3-948B-1728B52AA6E4}">
                <adec:decorative xmlns:adec="http://schemas.microsoft.com/office/drawing/2017/decorative" val="1"/>
              </a:ext>
            </a:extLst>
          </p:cNvPr>
          <p:cNvSpPr/>
          <p:nvPr/>
        </p:nvSpPr>
        <p:spPr>
          <a:xfrm>
            <a:off x="154184" y="7316876"/>
            <a:ext cx="994949" cy="994949"/>
          </a:xfrm>
          <a:custGeom>
            <a:avLst/>
            <a:gdLst/>
            <a:ahLst/>
            <a:cxnLst/>
            <a:rect l="l" t="t" r="r" b="b"/>
            <a:pathLst>
              <a:path w="994949" h="994949">
                <a:moveTo>
                  <a:pt x="0" y="0"/>
                </a:moveTo>
                <a:lnTo>
                  <a:pt x="994948" y="0"/>
                </a:lnTo>
                <a:lnTo>
                  <a:pt x="994948" y="994949"/>
                </a:lnTo>
                <a:lnTo>
                  <a:pt x="0" y="994949"/>
                </a:lnTo>
                <a:lnTo>
                  <a:pt x="0" y="0"/>
                </a:lnTo>
                <a:close/>
              </a:path>
            </a:pathLst>
          </a:custGeom>
          <a:blipFill>
            <a:blip r:embed="rId22"/>
            <a:stretch>
              <a:fillRect/>
            </a:stretch>
          </a:blipFill>
        </p:spPr>
      </p:sp>
      <p:pic>
        <p:nvPicPr>
          <p:cNvPr id="3074" name="Picture 2" descr="Policy Implementation | Implementation">
            <a:extLst>
              <a:ext uri="{FF2B5EF4-FFF2-40B4-BE49-F238E27FC236}">
                <a16:creationId xmlns:a16="http://schemas.microsoft.com/office/drawing/2014/main" id="{B7E72CDA-C1D4-7126-EFEB-4A09A681DAE6}"/>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1133189" y="2493697"/>
            <a:ext cx="5842794" cy="582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709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925B9-117B-C406-ABE3-FB1DD0BECA3F}"/>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6BA1B20-5A2E-F31C-B60F-C1A780A8B8D3}"/>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FF2B5EF4-FFF2-40B4-BE49-F238E27FC236}">
                <a16:creationId xmlns:a16="http://schemas.microsoft.com/office/drawing/2014/main" id="{ED43645A-D422-AC2A-7198-EDAB6407A22F}"/>
              </a:ext>
              <a:ext uri="{C183D7F6-B498-43B3-948B-1728B52AA6E4}">
                <adec:decorative xmlns:adec="http://schemas.microsoft.com/office/drawing/2017/decorative" val="1"/>
              </a:ext>
            </a:extLst>
          </p:cNvPr>
          <p:cNvPicPr>
            <a:picLocks noChangeAspect="1"/>
          </p:cNvPicPr>
          <p:nvPr/>
        </p:nvPicPr>
        <p:blipFill>
          <a:blip r:embed="rId4">
            <a:alphaModFix amt="62000"/>
          </a:blip>
          <a:srcRect/>
          <a:stretch>
            <a:fillRect/>
          </a:stretch>
        </p:blipFill>
        <p:spPr>
          <a:xfrm>
            <a:off x="433425" y="934428"/>
            <a:ext cx="8188452" cy="8229600"/>
          </a:xfrm>
          <a:prstGeom prst="rect">
            <a:avLst/>
          </a:prstGeom>
        </p:spPr>
      </p:pic>
      <p:sp>
        <p:nvSpPr>
          <p:cNvPr id="4" name="Freeform 4">
            <a:extLst>
              <a:ext uri="{FF2B5EF4-FFF2-40B4-BE49-F238E27FC236}">
                <a16:creationId xmlns:a16="http://schemas.microsoft.com/office/drawing/2014/main" id="{BADB1A30-4039-95A0-1196-ECB4A339F027}"/>
              </a:ext>
              <a:ext uri="{C183D7F6-B498-43B3-948B-1728B52AA6E4}">
                <adec:decorative xmlns:adec="http://schemas.microsoft.com/office/drawing/2017/decorative" val="1"/>
              </a:ext>
            </a:extLst>
          </p:cNvPr>
          <p:cNvSpPr/>
          <p:nvPr/>
        </p:nvSpPr>
        <p:spPr>
          <a:xfrm>
            <a:off x="0" y="2493696"/>
            <a:ext cx="6593384" cy="7793304"/>
          </a:xfrm>
          <a:custGeom>
            <a:avLst/>
            <a:gdLst/>
            <a:ahLst/>
            <a:cxnLst/>
            <a:rect l="l" t="t" r="r" b="b"/>
            <a:pathLst>
              <a:path w="6593384" h="7793304">
                <a:moveTo>
                  <a:pt x="0" y="0"/>
                </a:moveTo>
                <a:lnTo>
                  <a:pt x="6593384" y="0"/>
                </a:lnTo>
                <a:lnTo>
                  <a:pt x="6593384" y="7793304"/>
                </a:lnTo>
                <a:lnTo>
                  <a:pt x="0" y="7793304"/>
                </a:lnTo>
                <a:lnTo>
                  <a:pt x="0" y="0"/>
                </a:lnTo>
                <a:close/>
              </a:path>
            </a:pathLst>
          </a:custGeom>
          <a:blipFill>
            <a:blip r:embed="rId5"/>
            <a:stretch>
              <a:fillRect l="-41514" t="-4026" b="-10362"/>
            </a:stretch>
          </a:blipFill>
        </p:spPr>
      </p:sp>
      <p:sp>
        <p:nvSpPr>
          <p:cNvPr id="5" name="Freeform 5">
            <a:extLst>
              <a:ext uri="{FF2B5EF4-FFF2-40B4-BE49-F238E27FC236}">
                <a16:creationId xmlns:a16="http://schemas.microsoft.com/office/drawing/2014/main" id="{9E04B461-EB26-9E6E-E256-9F9309A6E49F}"/>
              </a:ext>
              <a:ext uri="{C183D7F6-B498-43B3-948B-1728B52AA6E4}">
                <adec:decorative xmlns:adec="http://schemas.microsoft.com/office/drawing/2017/decorative" val="1"/>
              </a:ext>
            </a:extLst>
          </p:cNvPr>
          <p:cNvSpPr/>
          <p:nvPr/>
        </p:nvSpPr>
        <p:spPr>
          <a:xfrm>
            <a:off x="9021927" y="4162772"/>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a:extLst>
              <a:ext uri="{FF2B5EF4-FFF2-40B4-BE49-F238E27FC236}">
                <a16:creationId xmlns:a16="http://schemas.microsoft.com/office/drawing/2014/main" id="{5980DA1A-FF0F-18BF-4C70-E097D8F23C2F}"/>
              </a:ext>
              <a:ext uri="{C183D7F6-B498-43B3-948B-1728B52AA6E4}">
                <adec:decorative xmlns:adec="http://schemas.microsoft.com/office/drawing/2017/decorative" val="1"/>
              </a:ext>
            </a:extLst>
          </p:cNvPr>
          <p:cNvSpPr/>
          <p:nvPr/>
        </p:nvSpPr>
        <p:spPr>
          <a:xfrm>
            <a:off x="17408815" y="3280795"/>
            <a:ext cx="609613" cy="3725410"/>
          </a:xfrm>
          <a:custGeom>
            <a:avLst/>
            <a:gdLst/>
            <a:ahLst/>
            <a:cxnLst/>
            <a:rect l="l" t="t" r="r" b="b"/>
            <a:pathLst>
              <a:path w="609613" h="3725410">
                <a:moveTo>
                  <a:pt x="0" y="0"/>
                </a:moveTo>
                <a:lnTo>
                  <a:pt x="609612" y="0"/>
                </a:lnTo>
                <a:lnTo>
                  <a:pt x="609612" y="3725410"/>
                </a:lnTo>
                <a:lnTo>
                  <a:pt x="0" y="372541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a:extLst>
              <a:ext uri="{FF2B5EF4-FFF2-40B4-BE49-F238E27FC236}">
                <a16:creationId xmlns:a16="http://schemas.microsoft.com/office/drawing/2014/main" id="{32696FE5-0E93-C285-86C0-73A14EEE0A9D}"/>
              </a:ext>
              <a:ext uri="{C183D7F6-B498-43B3-948B-1728B52AA6E4}">
                <adec:decorative xmlns:adec="http://schemas.microsoft.com/office/drawing/2017/decorative" val="1"/>
              </a:ext>
            </a:extLst>
          </p:cNvPr>
          <p:cNvSpPr/>
          <p:nvPr/>
        </p:nvSpPr>
        <p:spPr>
          <a:xfrm>
            <a:off x="-2095389" y="998445"/>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0" name="Freeform 10">
            <a:extLst>
              <a:ext uri="{FF2B5EF4-FFF2-40B4-BE49-F238E27FC236}">
                <a16:creationId xmlns:a16="http://schemas.microsoft.com/office/drawing/2014/main" id="{1E9181EE-1CC4-D84A-B301-CA932532D29C}"/>
              </a:ext>
              <a:ext uri="{C183D7F6-B498-43B3-948B-1728B52AA6E4}">
                <adec:decorative xmlns:adec="http://schemas.microsoft.com/office/drawing/2017/decorative" val="1"/>
              </a:ext>
            </a:extLst>
          </p:cNvPr>
          <p:cNvSpPr/>
          <p:nvPr/>
        </p:nvSpPr>
        <p:spPr>
          <a:xfrm>
            <a:off x="7348902" y="202714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3" name="TextBox 13">
            <a:extLst>
              <a:ext uri="{FF2B5EF4-FFF2-40B4-BE49-F238E27FC236}">
                <a16:creationId xmlns:a16="http://schemas.microsoft.com/office/drawing/2014/main" id="{C07C7596-D024-46CC-CC0C-FA4EC59A6C9F}"/>
              </a:ext>
            </a:extLst>
          </p:cNvPr>
          <p:cNvSpPr txBox="1"/>
          <p:nvPr/>
        </p:nvSpPr>
        <p:spPr>
          <a:xfrm>
            <a:off x="8705102" y="1875159"/>
            <a:ext cx="9403579"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Implications of the Research</a:t>
            </a:r>
          </a:p>
        </p:txBody>
      </p:sp>
      <p:sp>
        <p:nvSpPr>
          <p:cNvPr id="14" name="TextBox 14">
            <a:extLst>
              <a:ext uri="{FF2B5EF4-FFF2-40B4-BE49-F238E27FC236}">
                <a16:creationId xmlns:a16="http://schemas.microsoft.com/office/drawing/2014/main" id="{04A16A05-A26C-AC23-425E-D5CFB85CF5F4}"/>
              </a:ext>
            </a:extLst>
          </p:cNvPr>
          <p:cNvSpPr txBox="1"/>
          <p:nvPr/>
        </p:nvSpPr>
        <p:spPr>
          <a:xfrm>
            <a:off x="7544631" y="3809948"/>
            <a:ext cx="8800930" cy="5750164"/>
          </a:xfrm>
          <a:prstGeom prst="rect">
            <a:avLst/>
          </a:prstGeom>
        </p:spPr>
        <p:txBody>
          <a:bodyPr wrap="square" lIns="0" tIns="0" rIns="0" bIns="0" rtlCol="0" anchor="t">
            <a:spAutoFit/>
          </a:bodyPr>
          <a:lstStyle/>
          <a:p>
            <a:pPr marL="457200" lvl="0" indent="-457200">
              <a:lnSpc>
                <a:spcPct val="150000"/>
              </a:lnSpc>
              <a:buFont typeface="Arial" panose="020B0604020202020204" pitchFamily="34" charset="0"/>
              <a:buChar char="•"/>
            </a:pPr>
            <a:r>
              <a:rPr lang="en-US" sz="2800" dirty="0"/>
              <a:t>Delivers actual menstrual health data trend. </a:t>
            </a:r>
          </a:p>
          <a:p>
            <a:pPr marL="457200" lvl="0" indent="-457200">
              <a:lnSpc>
                <a:spcPct val="150000"/>
              </a:lnSpc>
              <a:buFont typeface="Arial" panose="020B0604020202020204" pitchFamily="34" charset="0"/>
              <a:buChar char="•"/>
            </a:pPr>
            <a:r>
              <a:rPr lang="en-US" sz="2800" dirty="0"/>
              <a:t>Funds the studies about PCOS, endometriosis and cycle abnormalities.</a:t>
            </a:r>
          </a:p>
          <a:p>
            <a:pPr marL="457200" lvl="0" indent="-457200">
              <a:lnSpc>
                <a:spcPct val="150000"/>
              </a:lnSpc>
              <a:buFont typeface="Arial" panose="020B0604020202020204" pitchFamily="34" charset="0"/>
              <a:buChar char="•"/>
            </a:pPr>
            <a:r>
              <a:rPr lang="en-US" sz="2800" dirty="0"/>
              <a:t>Allows building predictive health models.</a:t>
            </a:r>
          </a:p>
          <a:p>
            <a:pPr marL="457200" lvl="0" indent="-457200">
              <a:lnSpc>
                <a:spcPct val="150000"/>
              </a:lnSpc>
              <a:buFont typeface="Arial" panose="020B0604020202020204" pitchFamily="34" charset="0"/>
              <a:buChar char="•"/>
            </a:pPr>
            <a:r>
              <a:rPr lang="en-US" sz="2800" dirty="0"/>
              <a:t>Enhances knowledge of </a:t>
            </a:r>
            <a:r>
              <a:rPr lang="en-US" sz="2800" dirty="0" err="1"/>
              <a:t>stigmatisation</a:t>
            </a:r>
            <a:r>
              <a:rPr lang="en-US" sz="2800" dirty="0"/>
              <a:t> and engagement </a:t>
            </a:r>
            <a:r>
              <a:rPr lang="en-US" sz="2800" dirty="0" err="1"/>
              <a:t>behaviours</a:t>
            </a:r>
            <a:r>
              <a:rPr lang="en-US" sz="2800" dirty="0"/>
              <a:t>.</a:t>
            </a:r>
          </a:p>
          <a:p>
            <a:pPr marL="457200" lvl="0" indent="-457200">
              <a:lnSpc>
                <a:spcPct val="150000"/>
              </a:lnSpc>
              <a:buFont typeface="Arial" panose="020B0604020202020204" pitchFamily="34" charset="0"/>
              <a:buChar char="•"/>
            </a:pPr>
            <a:r>
              <a:rPr lang="en-US" sz="2800" dirty="0"/>
              <a:t>Promotes innovation in online research that allows better awareness and education about women’s health (Borges do Nascimento et al., 2025). </a:t>
            </a:r>
          </a:p>
        </p:txBody>
      </p:sp>
      <p:sp>
        <p:nvSpPr>
          <p:cNvPr id="16" name="Freeform 16">
            <a:extLst>
              <a:ext uri="{FF2B5EF4-FFF2-40B4-BE49-F238E27FC236}">
                <a16:creationId xmlns:a16="http://schemas.microsoft.com/office/drawing/2014/main" id="{C3DF48FB-63EA-5ED6-822D-D126F48D3FE8}"/>
              </a:ext>
              <a:ext uri="{C183D7F6-B498-43B3-948B-1728B52AA6E4}">
                <adec:decorative xmlns:adec="http://schemas.microsoft.com/office/drawing/2017/decorative" val="1"/>
              </a:ext>
            </a:extLst>
          </p:cNvPr>
          <p:cNvSpPr/>
          <p:nvPr/>
        </p:nvSpPr>
        <p:spPr>
          <a:xfrm>
            <a:off x="16973039" y="7175992"/>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7" name="Freeform 17">
            <a:extLst>
              <a:ext uri="{FF2B5EF4-FFF2-40B4-BE49-F238E27FC236}">
                <a16:creationId xmlns:a16="http://schemas.microsoft.com/office/drawing/2014/main" id="{AF53B099-379C-6F45-4407-8A56380197CE}"/>
              </a:ext>
              <a:ext uri="{C183D7F6-B498-43B3-948B-1728B52AA6E4}">
                <adec:decorative xmlns:adec="http://schemas.microsoft.com/office/drawing/2017/decorative" val="1"/>
              </a:ext>
            </a:extLst>
          </p:cNvPr>
          <p:cNvSpPr/>
          <p:nvPr/>
        </p:nvSpPr>
        <p:spPr>
          <a:xfrm>
            <a:off x="17106985" y="7309953"/>
            <a:ext cx="1035424" cy="1034129"/>
          </a:xfrm>
          <a:custGeom>
            <a:avLst/>
            <a:gdLst/>
            <a:ahLst/>
            <a:cxnLst/>
            <a:rect l="l" t="t" r="r" b="b"/>
            <a:pathLst>
              <a:path w="1035424" h="1034129">
                <a:moveTo>
                  <a:pt x="0" y="0"/>
                </a:moveTo>
                <a:lnTo>
                  <a:pt x="1035424" y="0"/>
                </a:lnTo>
                <a:lnTo>
                  <a:pt x="1035424" y="1034129"/>
                </a:lnTo>
                <a:lnTo>
                  <a:pt x="0" y="1034129"/>
                </a:lnTo>
                <a:lnTo>
                  <a:pt x="0" y="0"/>
                </a:lnTo>
                <a:close/>
              </a:path>
            </a:pathLst>
          </a:custGeom>
          <a:blipFill>
            <a:blip r:embed="rId16"/>
            <a:stretch>
              <a:fillRect/>
            </a:stretch>
          </a:blipFill>
        </p:spPr>
      </p:sp>
      <p:sp>
        <p:nvSpPr>
          <p:cNvPr id="29" name="Freeform 29">
            <a:extLst>
              <a:ext uri="{FF2B5EF4-FFF2-40B4-BE49-F238E27FC236}">
                <a16:creationId xmlns:a16="http://schemas.microsoft.com/office/drawing/2014/main" id="{96A4AF7F-D54E-366C-5A9E-F02224D7BF0B}"/>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pic>
        <p:nvPicPr>
          <p:cNvPr id="4098" name="Picture 2" descr="Menstrual Cycle - an overview | ScienceDirect Topics">
            <a:extLst>
              <a:ext uri="{FF2B5EF4-FFF2-40B4-BE49-F238E27FC236}">
                <a16:creationId xmlns:a16="http://schemas.microsoft.com/office/drawing/2014/main" id="{A71E2964-6F1C-B7A6-4CC4-C6497786AF50}"/>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77881" y="3055844"/>
            <a:ext cx="6866699" cy="6788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5909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1664EA-26FA-3070-FBA8-216120C57675}"/>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95F22D6-FAF4-7CAA-BDC5-DA59D44A5AEC}"/>
              </a:ext>
            </a:extLst>
          </p:cNvPr>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t="-9222" b="-9222"/>
            </a:stretch>
          </a:blipFill>
        </p:spPr>
      </p:sp>
      <p:pic>
        <p:nvPicPr>
          <p:cNvPr id="3" name="Picture 3">
            <a:extLst>
              <a:ext uri="{FF2B5EF4-FFF2-40B4-BE49-F238E27FC236}">
                <a16:creationId xmlns:a16="http://schemas.microsoft.com/office/drawing/2014/main" id="{6FCC7DFF-061F-770C-AC06-D6130D9E5C03}"/>
              </a:ext>
              <a:ext uri="{C183D7F6-B498-43B3-948B-1728B52AA6E4}">
                <adec:decorative xmlns:adec="http://schemas.microsoft.com/office/drawing/2017/decorative" val="1"/>
              </a:ext>
            </a:extLst>
          </p:cNvPr>
          <p:cNvPicPr>
            <a:picLocks noChangeAspect="1"/>
          </p:cNvPicPr>
          <p:nvPr/>
        </p:nvPicPr>
        <p:blipFill>
          <a:blip r:embed="rId4">
            <a:alphaModFix amt="62000"/>
          </a:blip>
          <a:srcRect/>
          <a:stretch>
            <a:fillRect/>
          </a:stretch>
        </p:blipFill>
        <p:spPr>
          <a:xfrm>
            <a:off x="433425" y="934428"/>
            <a:ext cx="8188452" cy="8229600"/>
          </a:xfrm>
          <a:prstGeom prst="rect">
            <a:avLst/>
          </a:prstGeom>
        </p:spPr>
      </p:pic>
      <p:sp>
        <p:nvSpPr>
          <p:cNvPr id="4" name="Freeform 4">
            <a:extLst>
              <a:ext uri="{FF2B5EF4-FFF2-40B4-BE49-F238E27FC236}">
                <a16:creationId xmlns:a16="http://schemas.microsoft.com/office/drawing/2014/main" id="{7FF97C7B-563D-2BFF-954E-561AC0164BC8}"/>
              </a:ext>
              <a:ext uri="{C183D7F6-B498-43B3-948B-1728B52AA6E4}">
                <adec:decorative xmlns:adec="http://schemas.microsoft.com/office/drawing/2017/decorative" val="1"/>
              </a:ext>
            </a:extLst>
          </p:cNvPr>
          <p:cNvSpPr/>
          <p:nvPr/>
        </p:nvSpPr>
        <p:spPr>
          <a:xfrm>
            <a:off x="0" y="2493696"/>
            <a:ext cx="6593384" cy="7793304"/>
          </a:xfrm>
          <a:custGeom>
            <a:avLst/>
            <a:gdLst/>
            <a:ahLst/>
            <a:cxnLst/>
            <a:rect l="l" t="t" r="r" b="b"/>
            <a:pathLst>
              <a:path w="6593384" h="7793304">
                <a:moveTo>
                  <a:pt x="0" y="0"/>
                </a:moveTo>
                <a:lnTo>
                  <a:pt x="6593384" y="0"/>
                </a:lnTo>
                <a:lnTo>
                  <a:pt x="6593384" y="7793304"/>
                </a:lnTo>
                <a:lnTo>
                  <a:pt x="0" y="7793304"/>
                </a:lnTo>
                <a:lnTo>
                  <a:pt x="0" y="0"/>
                </a:lnTo>
                <a:close/>
              </a:path>
            </a:pathLst>
          </a:custGeom>
          <a:blipFill>
            <a:blip r:embed="rId5"/>
            <a:stretch>
              <a:fillRect l="-41514" t="-4026" b="-10362"/>
            </a:stretch>
          </a:blipFill>
        </p:spPr>
      </p:sp>
      <p:sp>
        <p:nvSpPr>
          <p:cNvPr id="5" name="Freeform 5">
            <a:extLst>
              <a:ext uri="{FF2B5EF4-FFF2-40B4-BE49-F238E27FC236}">
                <a16:creationId xmlns:a16="http://schemas.microsoft.com/office/drawing/2014/main" id="{E38412B9-F122-A64E-6B7B-29D07F350F66}"/>
              </a:ext>
              <a:ext uri="{C183D7F6-B498-43B3-948B-1728B52AA6E4}">
                <adec:decorative xmlns:adec="http://schemas.microsoft.com/office/drawing/2017/decorative" val="1"/>
              </a:ext>
            </a:extLst>
          </p:cNvPr>
          <p:cNvSpPr/>
          <p:nvPr/>
        </p:nvSpPr>
        <p:spPr>
          <a:xfrm>
            <a:off x="9021927" y="4162772"/>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a:extLst>
              <a:ext uri="{FF2B5EF4-FFF2-40B4-BE49-F238E27FC236}">
                <a16:creationId xmlns:a16="http://schemas.microsoft.com/office/drawing/2014/main" id="{BFF2C866-8B8B-EA5A-D97D-E8D752B48546}"/>
              </a:ext>
              <a:ext uri="{C183D7F6-B498-43B3-948B-1728B52AA6E4}">
                <adec:decorative xmlns:adec="http://schemas.microsoft.com/office/drawing/2017/decorative" val="1"/>
              </a:ext>
            </a:extLst>
          </p:cNvPr>
          <p:cNvSpPr/>
          <p:nvPr/>
        </p:nvSpPr>
        <p:spPr>
          <a:xfrm>
            <a:off x="-2095389" y="998445"/>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a:extLst>
              <a:ext uri="{FF2B5EF4-FFF2-40B4-BE49-F238E27FC236}">
                <a16:creationId xmlns:a16="http://schemas.microsoft.com/office/drawing/2014/main" id="{D33C8488-712A-A10F-A641-54CAFFE108B5}"/>
              </a:ext>
              <a:ext uri="{C183D7F6-B498-43B3-948B-1728B52AA6E4}">
                <adec:decorative xmlns:adec="http://schemas.microsoft.com/office/drawing/2017/decorative" val="1"/>
              </a:ext>
            </a:extLst>
          </p:cNvPr>
          <p:cNvSpPr/>
          <p:nvPr/>
        </p:nvSpPr>
        <p:spPr>
          <a:xfrm flipH="1">
            <a:off x="13118178" y="107983"/>
            <a:ext cx="5169822" cy="626020"/>
          </a:xfrm>
          <a:custGeom>
            <a:avLst/>
            <a:gdLst/>
            <a:ahLst/>
            <a:cxnLst/>
            <a:rect l="l" t="t" r="r" b="b"/>
            <a:pathLst>
              <a:path w="5169822" h="626020">
                <a:moveTo>
                  <a:pt x="5169822" y="0"/>
                </a:moveTo>
                <a:lnTo>
                  <a:pt x="0" y="0"/>
                </a:lnTo>
                <a:lnTo>
                  <a:pt x="0" y="626020"/>
                </a:lnTo>
                <a:lnTo>
                  <a:pt x="5169822" y="626020"/>
                </a:lnTo>
                <a:lnTo>
                  <a:pt x="5169822"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0" name="Freeform 10">
            <a:extLst>
              <a:ext uri="{FF2B5EF4-FFF2-40B4-BE49-F238E27FC236}">
                <a16:creationId xmlns:a16="http://schemas.microsoft.com/office/drawing/2014/main" id="{457B273D-EAD1-B605-B64C-0C018D1402CF}"/>
              </a:ext>
              <a:ext uri="{C183D7F6-B498-43B3-948B-1728B52AA6E4}">
                <adec:decorative xmlns:adec="http://schemas.microsoft.com/office/drawing/2017/decorative" val="1"/>
              </a:ext>
            </a:extLst>
          </p:cNvPr>
          <p:cNvSpPr/>
          <p:nvPr/>
        </p:nvSpPr>
        <p:spPr>
          <a:xfrm>
            <a:off x="7348902" y="202714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1" name="Freeform 11">
            <a:extLst>
              <a:ext uri="{FF2B5EF4-FFF2-40B4-BE49-F238E27FC236}">
                <a16:creationId xmlns:a16="http://schemas.microsoft.com/office/drawing/2014/main" id="{5F508943-EF44-5FCC-A617-6B73525609A3}"/>
              </a:ext>
              <a:ext uri="{C183D7F6-B498-43B3-948B-1728B52AA6E4}">
                <adec:decorative xmlns:adec="http://schemas.microsoft.com/office/drawing/2017/decorative" val="1"/>
              </a:ext>
            </a:extLst>
          </p:cNvPr>
          <p:cNvSpPr/>
          <p:nvPr/>
        </p:nvSpPr>
        <p:spPr>
          <a:xfrm rot="5876538" flipV="1">
            <a:off x="2106643" y="2507694"/>
            <a:ext cx="5284828" cy="4958130"/>
          </a:xfrm>
          <a:custGeom>
            <a:avLst/>
            <a:gdLst/>
            <a:ahLst/>
            <a:cxnLst/>
            <a:rect l="l" t="t" r="r" b="b"/>
            <a:pathLst>
              <a:path w="5284828" h="4958130">
                <a:moveTo>
                  <a:pt x="0" y="4958130"/>
                </a:moveTo>
                <a:lnTo>
                  <a:pt x="5284829" y="4958130"/>
                </a:lnTo>
                <a:lnTo>
                  <a:pt x="5284829" y="0"/>
                </a:lnTo>
                <a:lnTo>
                  <a:pt x="0" y="0"/>
                </a:lnTo>
                <a:lnTo>
                  <a:pt x="0" y="4958130"/>
                </a:lnTo>
                <a:close/>
              </a:path>
            </a:pathLst>
          </a:custGeom>
          <a:blipFill>
            <a:blip r:embed="rId14">
              <a:alphaModFix amt="48000"/>
              <a:extLst>
                <a:ext uri="{96DAC541-7B7A-43D3-8B79-37D633B846F1}">
                  <asvg:svgBlip xmlns:asvg="http://schemas.microsoft.com/office/drawing/2016/SVG/main" r:embed="rId15"/>
                </a:ext>
              </a:extLst>
            </a:blip>
            <a:stretch>
              <a:fillRect/>
            </a:stretch>
          </a:blipFill>
        </p:spPr>
      </p:sp>
      <p:sp>
        <p:nvSpPr>
          <p:cNvPr id="12" name="TextBox 12">
            <a:extLst>
              <a:ext uri="{FF2B5EF4-FFF2-40B4-BE49-F238E27FC236}">
                <a16:creationId xmlns:a16="http://schemas.microsoft.com/office/drawing/2014/main" id="{D1EF5616-2DAD-C356-7093-60B1F7506988}"/>
              </a:ext>
            </a:extLst>
          </p:cNvPr>
          <p:cNvSpPr txBox="1"/>
          <p:nvPr/>
        </p:nvSpPr>
        <p:spPr>
          <a:xfrm>
            <a:off x="8585721" y="1840800"/>
            <a:ext cx="10912807"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Educational Implications</a:t>
            </a:r>
          </a:p>
        </p:txBody>
      </p:sp>
      <p:sp>
        <p:nvSpPr>
          <p:cNvPr id="13" name="TextBox 13">
            <a:extLst>
              <a:ext uri="{FF2B5EF4-FFF2-40B4-BE49-F238E27FC236}">
                <a16:creationId xmlns:a16="http://schemas.microsoft.com/office/drawing/2014/main" id="{3A420ADD-EF6F-FF26-AAEB-7D514A64AD05}"/>
              </a:ext>
            </a:extLst>
          </p:cNvPr>
          <p:cNvSpPr txBox="1"/>
          <p:nvPr/>
        </p:nvSpPr>
        <p:spPr>
          <a:xfrm>
            <a:off x="7171041" y="3206083"/>
            <a:ext cx="9341577" cy="5833007"/>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sz="3200" dirty="0"/>
              <a:t>Improves reproductive health education among young females.</a:t>
            </a:r>
          </a:p>
          <a:p>
            <a:pPr marL="285750" lvl="0" indent="-285750" algn="just">
              <a:lnSpc>
                <a:spcPct val="150000"/>
              </a:lnSpc>
              <a:buFont typeface="Arial" panose="020B0604020202020204" pitchFamily="34" charset="0"/>
              <a:buChar char="•"/>
            </a:pPr>
            <a:r>
              <a:rPr lang="en-US" sz="3200" dirty="0"/>
              <a:t>In schools, universities and community programs the app can increase menstruation awareness (Munro et al., 2021). </a:t>
            </a:r>
          </a:p>
          <a:p>
            <a:pPr marL="285750" lvl="0" indent="-285750" algn="just">
              <a:lnSpc>
                <a:spcPct val="150000"/>
              </a:lnSpc>
              <a:buFont typeface="Arial" panose="020B0604020202020204" pitchFamily="34" charset="0"/>
              <a:buChar char="•"/>
            </a:pPr>
            <a:r>
              <a:rPr lang="en-US" sz="3200" dirty="0"/>
              <a:t>Offers online learning tools for formatted learning.</a:t>
            </a:r>
          </a:p>
          <a:p>
            <a:pPr marL="285750" lvl="0" indent="-285750" algn="just">
              <a:lnSpc>
                <a:spcPct val="150000"/>
              </a:lnSpc>
              <a:buFont typeface="Arial" panose="020B0604020202020204" pitchFamily="34" charset="0"/>
              <a:buChar char="•"/>
            </a:pPr>
            <a:r>
              <a:rPr lang="en-US" sz="3200" dirty="0"/>
              <a:t>Helps promote patient-</a:t>
            </a:r>
            <a:r>
              <a:rPr lang="en-US" sz="3200" dirty="0" err="1"/>
              <a:t>centred</a:t>
            </a:r>
            <a:r>
              <a:rPr lang="en-US" sz="3200" dirty="0"/>
              <a:t> instruction to the healthcare professionals.</a:t>
            </a:r>
          </a:p>
        </p:txBody>
      </p:sp>
      <p:sp>
        <p:nvSpPr>
          <p:cNvPr id="27" name="Freeform 27">
            <a:extLst>
              <a:ext uri="{FF2B5EF4-FFF2-40B4-BE49-F238E27FC236}">
                <a16:creationId xmlns:a16="http://schemas.microsoft.com/office/drawing/2014/main" id="{6666ADC9-4AB0-2024-A3C5-AAF9B751EBB1}"/>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31" name="Freeform 31">
            <a:extLst>
              <a:ext uri="{FF2B5EF4-FFF2-40B4-BE49-F238E27FC236}">
                <a16:creationId xmlns:a16="http://schemas.microsoft.com/office/drawing/2014/main" id="{B482FFE1-A329-1C51-4B96-899655B8AF31}"/>
              </a:ext>
              <a:ext uri="{C183D7F6-B498-43B3-948B-1728B52AA6E4}">
                <adec:decorative xmlns:adec="http://schemas.microsoft.com/office/drawing/2017/decorative" val="1"/>
              </a:ext>
            </a:extLst>
          </p:cNvPr>
          <p:cNvSpPr/>
          <p:nvPr/>
        </p:nvSpPr>
        <p:spPr>
          <a:xfrm>
            <a:off x="16973039" y="7175992"/>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32" name="Freeform 32">
            <a:extLst>
              <a:ext uri="{FF2B5EF4-FFF2-40B4-BE49-F238E27FC236}">
                <a16:creationId xmlns:a16="http://schemas.microsoft.com/office/drawing/2014/main" id="{5E06F520-163B-25CB-A57C-C7D0027682CD}"/>
              </a:ext>
              <a:ext uri="{C183D7F6-B498-43B3-948B-1728B52AA6E4}">
                <adec:decorative xmlns:adec="http://schemas.microsoft.com/office/drawing/2017/decorative" val="1"/>
              </a:ext>
            </a:extLst>
          </p:cNvPr>
          <p:cNvSpPr/>
          <p:nvPr/>
        </p:nvSpPr>
        <p:spPr>
          <a:xfrm>
            <a:off x="17106985" y="7309953"/>
            <a:ext cx="1035424" cy="1034129"/>
          </a:xfrm>
          <a:custGeom>
            <a:avLst/>
            <a:gdLst/>
            <a:ahLst/>
            <a:cxnLst/>
            <a:rect l="l" t="t" r="r" b="b"/>
            <a:pathLst>
              <a:path w="1035424" h="1034129">
                <a:moveTo>
                  <a:pt x="0" y="0"/>
                </a:moveTo>
                <a:lnTo>
                  <a:pt x="1035424" y="0"/>
                </a:lnTo>
                <a:lnTo>
                  <a:pt x="1035424" y="1034129"/>
                </a:lnTo>
                <a:lnTo>
                  <a:pt x="0" y="1034129"/>
                </a:lnTo>
                <a:lnTo>
                  <a:pt x="0" y="0"/>
                </a:lnTo>
                <a:close/>
              </a:path>
            </a:pathLst>
          </a:custGeom>
          <a:blipFill>
            <a:blip r:embed="rId20"/>
            <a:stretch>
              <a:fillRect/>
            </a:stretch>
          </a:blipFill>
        </p:spPr>
      </p:sp>
      <p:pic>
        <p:nvPicPr>
          <p:cNvPr id="5122" name="Picture 2" descr="Is Lack of Menstrual Hygiene Education Causing Girls to Drop Out of School?">
            <a:extLst>
              <a:ext uri="{FF2B5EF4-FFF2-40B4-BE49-F238E27FC236}">
                <a16:creationId xmlns:a16="http://schemas.microsoft.com/office/drawing/2014/main" id="{D7796708-3061-9E6C-E408-610AB3D30E06}"/>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35592" y="4028834"/>
            <a:ext cx="6046906" cy="47230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861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DACCA-0976-B972-6CED-105DD78943F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453B4D9-2FFB-45E2-2DB7-223F8DB4EAE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FF2B5EF4-FFF2-40B4-BE49-F238E27FC236}">
                <a16:creationId xmlns:a16="http://schemas.microsoft.com/office/drawing/2014/main" id="{FF5D9D5F-2D5E-A257-DE55-E5F2A4E8DD88}"/>
              </a:ext>
              <a:ext uri="{C183D7F6-B498-43B3-948B-1728B52AA6E4}">
                <adec:decorative xmlns:adec="http://schemas.microsoft.com/office/drawing/2017/decorative" val="1"/>
              </a:ext>
            </a:extLst>
          </p:cNvPr>
          <p:cNvSpPr/>
          <p:nvPr/>
        </p:nvSpPr>
        <p:spPr>
          <a:xfrm>
            <a:off x="2517658" y="336064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FF2B5EF4-FFF2-40B4-BE49-F238E27FC236}">
                <a16:creationId xmlns:a16="http://schemas.microsoft.com/office/drawing/2014/main" id="{401B56BF-32CA-D35C-0DA0-F4E5F3333411}"/>
              </a:ext>
              <a:ext uri="{C183D7F6-B498-43B3-948B-1728B52AA6E4}">
                <adec:decorative xmlns:adec="http://schemas.microsoft.com/office/drawing/2017/decorative" val="1"/>
              </a:ext>
            </a:extLst>
          </p:cNvPr>
          <p:cNvSpPr/>
          <p:nvPr/>
        </p:nvSpPr>
        <p:spPr>
          <a:xfrm flipH="1">
            <a:off x="12751270" y="2542469"/>
            <a:ext cx="5536730" cy="7744531"/>
          </a:xfrm>
          <a:custGeom>
            <a:avLst/>
            <a:gdLst/>
            <a:ahLst/>
            <a:cxnLst/>
            <a:rect l="l" t="t" r="r" b="b"/>
            <a:pathLst>
              <a:path w="5536730" h="7744531">
                <a:moveTo>
                  <a:pt x="5536730" y="0"/>
                </a:moveTo>
                <a:lnTo>
                  <a:pt x="0" y="0"/>
                </a:lnTo>
                <a:lnTo>
                  <a:pt x="0" y="7744531"/>
                </a:lnTo>
                <a:lnTo>
                  <a:pt x="5536730" y="7744531"/>
                </a:lnTo>
                <a:lnTo>
                  <a:pt x="5536730" y="0"/>
                </a:lnTo>
                <a:close/>
              </a:path>
            </a:pathLst>
          </a:custGeom>
          <a:blipFill>
            <a:blip r:embed="rId6"/>
            <a:stretch>
              <a:fillRect l="-10734" b="-6263"/>
            </a:stretch>
          </a:blipFill>
        </p:spPr>
      </p:sp>
      <p:pic>
        <p:nvPicPr>
          <p:cNvPr id="5" name="Picture 5">
            <a:extLst>
              <a:ext uri="{FF2B5EF4-FFF2-40B4-BE49-F238E27FC236}">
                <a16:creationId xmlns:a16="http://schemas.microsoft.com/office/drawing/2014/main" id="{6F83BB00-D0C2-5E76-4E12-132956922684}"/>
              </a:ext>
              <a:ext uri="{C183D7F6-B498-43B3-948B-1728B52AA6E4}">
                <adec:decorative xmlns:adec="http://schemas.microsoft.com/office/drawing/2017/decorative" val="1"/>
              </a:ext>
            </a:extLst>
          </p:cNvPr>
          <p:cNvPicPr>
            <a:picLocks noChangeAspect="1"/>
          </p:cNvPicPr>
          <p:nvPr/>
        </p:nvPicPr>
        <p:blipFill>
          <a:blip r:embed="rId7">
            <a:alphaModFix amt="53000"/>
          </a:blip>
          <a:srcRect/>
          <a:stretch>
            <a:fillRect/>
          </a:stretch>
        </p:blipFill>
        <p:spPr>
          <a:xfrm>
            <a:off x="9892793" y="1863893"/>
            <a:ext cx="7335684" cy="6602116"/>
          </a:xfrm>
          <a:prstGeom prst="rect">
            <a:avLst/>
          </a:prstGeom>
        </p:spPr>
      </p:pic>
      <p:sp>
        <p:nvSpPr>
          <p:cNvPr id="6" name="Freeform 6">
            <a:extLst>
              <a:ext uri="{FF2B5EF4-FFF2-40B4-BE49-F238E27FC236}">
                <a16:creationId xmlns:a16="http://schemas.microsoft.com/office/drawing/2014/main" id="{2A70ADC4-20D7-DC2A-6F76-2B8A4D7FC32F}"/>
              </a:ext>
              <a:ext uri="{C183D7F6-B498-43B3-948B-1728B52AA6E4}">
                <adec:decorative xmlns:adec="http://schemas.microsoft.com/office/drawing/2017/decorative" val="1"/>
              </a:ext>
            </a:extLst>
          </p:cNvPr>
          <p:cNvSpPr/>
          <p:nvPr/>
        </p:nvSpPr>
        <p:spPr>
          <a:xfrm rot="-892903">
            <a:off x="11798892" y="2612841"/>
            <a:ext cx="1265645" cy="3515682"/>
          </a:xfrm>
          <a:custGeom>
            <a:avLst/>
            <a:gdLst/>
            <a:ahLst/>
            <a:cxnLst/>
            <a:rect l="l" t="t" r="r" b="b"/>
            <a:pathLst>
              <a:path w="1265645" h="3515682">
                <a:moveTo>
                  <a:pt x="0" y="0"/>
                </a:moveTo>
                <a:lnTo>
                  <a:pt x="1265645" y="0"/>
                </a:lnTo>
                <a:lnTo>
                  <a:pt x="1265645" y="3515682"/>
                </a:lnTo>
                <a:lnTo>
                  <a:pt x="0" y="351568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7" name="Freeform 7">
            <a:extLst>
              <a:ext uri="{FF2B5EF4-FFF2-40B4-BE49-F238E27FC236}">
                <a16:creationId xmlns:a16="http://schemas.microsoft.com/office/drawing/2014/main" id="{F312E4B8-79AB-6929-081F-CF601ECA670B}"/>
              </a:ext>
              <a:ext uri="{C183D7F6-B498-43B3-948B-1728B52AA6E4}">
                <adec:decorative xmlns:adec="http://schemas.microsoft.com/office/drawing/2017/decorative" val="1"/>
              </a:ext>
            </a:extLst>
          </p:cNvPr>
          <p:cNvSpPr/>
          <p:nvPr/>
        </p:nvSpPr>
        <p:spPr>
          <a:xfrm rot="6655843" flipV="1">
            <a:off x="11375010" y="3152085"/>
            <a:ext cx="5753912" cy="3870813"/>
          </a:xfrm>
          <a:custGeom>
            <a:avLst/>
            <a:gdLst/>
            <a:ahLst/>
            <a:cxnLst/>
            <a:rect l="l" t="t" r="r" b="b"/>
            <a:pathLst>
              <a:path w="5753912" h="3870813">
                <a:moveTo>
                  <a:pt x="0" y="3870814"/>
                </a:moveTo>
                <a:lnTo>
                  <a:pt x="5753912" y="3870814"/>
                </a:lnTo>
                <a:lnTo>
                  <a:pt x="5753912" y="0"/>
                </a:lnTo>
                <a:lnTo>
                  <a:pt x="0" y="0"/>
                </a:lnTo>
                <a:lnTo>
                  <a:pt x="0" y="3870814"/>
                </a:lnTo>
                <a:close/>
              </a:path>
            </a:pathLst>
          </a:custGeom>
          <a:blipFill>
            <a:blip r:embed="rId10">
              <a:alphaModFix amt="48000"/>
              <a:extLst>
                <a:ext uri="{96DAC541-7B7A-43D3-8B79-37D633B846F1}">
                  <asvg:svgBlip xmlns:asvg="http://schemas.microsoft.com/office/drawing/2016/SVG/main" r:embed="rId11"/>
                </a:ext>
              </a:extLst>
            </a:blip>
            <a:stretch>
              <a:fillRect/>
            </a:stretch>
          </a:blipFill>
        </p:spPr>
      </p:sp>
      <p:sp>
        <p:nvSpPr>
          <p:cNvPr id="8" name="Freeform 8" descr="an illustration of a person with long hair and flowers in self-care">
            <a:extLst>
              <a:ext uri="{FF2B5EF4-FFF2-40B4-BE49-F238E27FC236}">
                <a16:creationId xmlns:a16="http://schemas.microsoft.com/office/drawing/2014/main" id="{8A045F2A-DAB0-BC58-A3D0-C1BED428D459}"/>
              </a:ext>
            </a:extLst>
          </p:cNvPr>
          <p:cNvSpPr/>
          <p:nvPr/>
        </p:nvSpPr>
        <p:spPr>
          <a:xfrm flipH="1">
            <a:off x="12086976" y="3652715"/>
            <a:ext cx="4410566" cy="4250182"/>
          </a:xfrm>
          <a:custGeom>
            <a:avLst/>
            <a:gdLst/>
            <a:ahLst/>
            <a:cxnLst/>
            <a:rect l="l" t="t" r="r" b="b"/>
            <a:pathLst>
              <a:path w="4410566" h="4250182">
                <a:moveTo>
                  <a:pt x="4410567" y="0"/>
                </a:moveTo>
                <a:lnTo>
                  <a:pt x="0" y="0"/>
                </a:lnTo>
                <a:lnTo>
                  <a:pt x="0" y="4250183"/>
                </a:lnTo>
                <a:lnTo>
                  <a:pt x="4410567" y="4250183"/>
                </a:lnTo>
                <a:lnTo>
                  <a:pt x="4410567"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0" name="Freeform 10">
            <a:extLst>
              <a:ext uri="{FF2B5EF4-FFF2-40B4-BE49-F238E27FC236}">
                <a16:creationId xmlns:a16="http://schemas.microsoft.com/office/drawing/2014/main" id="{9D5D280E-8D63-7553-47B6-569F23D4EC8B}"/>
              </a:ex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1" name="Freeform 11">
            <a:extLst>
              <a:ext uri="{FF2B5EF4-FFF2-40B4-BE49-F238E27FC236}">
                <a16:creationId xmlns:a16="http://schemas.microsoft.com/office/drawing/2014/main" id="{15B6B7A3-6EA7-0E17-5D26-A2F067260D0E}"/>
              </a:ex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2" name="Freeform 12">
            <a:extLst>
              <a:ext uri="{FF2B5EF4-FFF2-40B4-BE49-F238E27FC236}">
                <a16:creationId xmlns:a16="http://schemas.microsoft.com/office/drawing/2014/main" id="{BC48DBBA-6E7F-D355-556C-132F7F21F4B2}"/>
              </a:ext>
              <a:ext uri="{C183D7F6-B498-43B3-948B-1728B52AA6E4}">
                <adec:decorative xmlns:adec="http://schemas.microsoft.com/office/drawing/2017/decorative" val="1"/>
              </a:ext>
            </a:extLst>
          </p:cNvPr>
          <p:cNvSpPr/>
          <p:nvPr/>
        </p:nvSpPr>
        <p:spPr>
          <a:xfrm>
            <a:off x="11302255"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13" name="TextBox 13">
            <a:extLst>
              <a:ext uri="{FF2B5EF4-FFF2-40B4-BE49-F238E27FC236}">
                <a16:creationId xmlns:a16="http://schemas.microsoft.com/office/drawing/2014/main" id="{7C271624-60D4-E4AF-329E-5D958B144613}"/>
              </a:ext>
            </a:extLst>
          </p:cNvPr>
          <p:cNvSpPr txBox="1"/>
          <p:nvPr/>
        </p:nvSpPr>
        <p:spPr>
          <a:xfrm>
            <a:off x="2533835" y="2288473"/>
            <a:ext cx="9016857"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Community and Social Impact</a:t>
            </a:r>
          </a:p>
        </p:txBody>
      </p:sp>
      <p:sp>
        <p:nvSpPr>
          <p:cNvPr id="14" name="TextBox 14">
            <a:extLst>
              <a:ext uri="{FF2B5EF4-FFF2-40B4-BE49-F238E27FC236}">
                <a16:creationId xmlns:a16="http://schemas.microsoft.com/office/drawing/2014/main" id="{28C38941-05DC-922D-F4B6-BC460D187B57}"/>
              </a:ext>
            </a:extLst>
          </p:cNvPr>
          <p:cNvSpPr txBox="1"/>
          <p:nvPr/>
        </p:nvSpPr>
        <p:spPr>
          <a:xfrm>
            <a:off x="1199087" y="3581212"/>
            <a:ext cx="9502194" cy="3811172"/>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2800" dirty="0"/>
              <a:t>Enriches peer assistance in familiarity.</a:t>
            </a:r>
          </a:p>
          <a:p>
            <a:pPr marL="285750" lvl="0" indent="-285750" algn="just">
              <a:lnSpc>
                <a:spcPct val="150000"/>
              </a:lnSpc>
              <a:buFont typeface="Arial" panose="020B0604020202020204" pitchFamily="34" charset="0"/>
              <a:buChar char="•"/>
            </a:pPr>
            <a:r>
              <a:rPr lang="en-IN" sz="2800" dirty="0"/>
              <a:t>Promotes free speech and social empowerment.</a:t>
            </a:r>
          </a:p>
          <a:p>
            <a:pPr marL="285750" lvl="0" indent="-285750" algn="just">
              <a:lnSpc>
                <a:spcPct val="150000"/>
              </a:lnSpc>
              <a:buFont typeface="Arial" panose="020B0604020202020204" pitchFamily="34" charset="0"/>
              <a:buChar char="•"/>
            </a:pPr>
            <a:r>
              <a:rPr lang="en-IN" sz="2800" dirty="0"/>
              <a:t>Lessens the discrimination associated with menstruation to promote understanding on the issue (Olson et al., 2022). </a:t>
            </a:r>
          </a:p>
          <a:p>
            <a:pPr marL="285750" lvl="0" indent="-285750" algn="just">
              <a:lnSpc>
                <a:spcPct val="150000"/>
              </a:lnSpc>
              <a:buFont typeface="Arial" panose="020B0604020202020204" pitchFamily="34" charset="0"/>
              <a:buChar char="•"/>
            </a:pPr>
            <a:r>
              <a:rPr lang="en-IN" sz="2800" dirty="0"/>
              <a:t>Increases gender equality and women’s involvement.</a:t>
            </a:r>
          </a:p>
          <a:p>
            <a:pPr marL="285750" lvl="0" indent="-285750" algn="just">
              <a:lnSpc>
                <a:spcPct val="150000"/>
              </a:lnSpc>
              <a:buFont typeface="Arial" panose="020B0604020202020204" pitchFamily="34" charset="0"/>
              <a:buChar char="•"/>
            </a:pPr>
            <a:r>
              <a:rPr lang="en-IN" sz="2800" dirty="0"/>
              <a:t>Creates a favourable health-focused society.</a:t>
            </a:r>
          </a:p>
        </p:txBody>
      </p:sp>
      <p:sp>
        <p:nvSpPr>
          <p:cNvPr id="15" name="Freeform 15">
            <a:extLst>
              <a:ext uri="{FF2B5EF4-FFF2-40B4-BE49-F238E27FC236}">
                <a16:creationId xmlns:a16="http://schemas.microsoft.com/office/drawing/2014/main" id="{98405E20-CDD2-1CC2-9538-19778636D44A}"/>
              </a:ext>
              <a:ext uri="{C183D7F6-B498-43B3-948B-1728B52AA6E4}">
                <adec:decorative xmlns:adec="http://schemas.microsoft.com/office/drawing/2017/decorative" val="1"/>
              </a:ext>
            </a:extLst>
          </p:cNvPr>
          <p:cNvSpPr/>
          <p:nvPr/>
        </p:nvSpPr>
        <p:spPr>
          <a:xfrm>
            <a:off x="9829975" y="1708975"/>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27" name="Freeform 27">
            <a:extLst>
              <a:ext uri="{FF2B5EF4-FFF2-40B4-BE49-F238E27FC236}">
                <a16:creationId xmlns:a16="http://schemas.microsoft.com/office/drawing/2014/main" id="{D93A6174-D0D7-D06A-A7AF-089929FB334F}"/>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31" name="Freeform 31">
            <a:extLst>
              <a:ext uri="{FF2B5EF4-FFF2-40B4-BE49-F238E27FC236}">
                <a16:creationId xmlns:a16="http://schemas.microsoft.com/office/drawing/2014/main" id="{9B209C0D-3782-CC13-0740-286F075EB956}"/>
              </a:ext>
              <a:ext uri="{C183D7F6-B498-43B3-948B-1728B52AA6E4}">
                <adec:decorative xmlns:adec="http://schemas.microsoft.com/office/drawing/2017/decorative" val="1"/>
              </a:ext>
            </a:extLst>
          </p:cNvPr>
          <p:cNvSpPr/>
          <p:nvPr/>
        </p:nvSpPr>
        <p:spPr>
          <a:xfrm>
            <a:off x="0" y="716269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22">
              <a:extLst>
                <a:ext uri="{96DAC541-7B7A-43D3-8B79-37D633B846F1}">
                  <asvg:svgBlip xmlns:asvg="http://schemas.microsoft.com/office/drawing/2016/SVG/main" r:embed="rId23"/>
                </a:ext>
              </a:extLst>
            </a:blip>
            <a:stretch>
              <a:fillRect/>
            </a:stretch>
          </a:blipFill>
        </p:spPr>
      </p:sp>
      <p:sp>
        <p:nvSpPr>
          <p:cNvPr id="32" name="Freeform 32">
            <a:extLst>
              <a:ext uri="{FF2B5EF4-FFF2-40B4-BE49-F238E27FC236}">
                <a16:creationId xmlns:a16="http://schemas.microsoft.com/office/drawing/2014/main" id="{1BC8620E-5935-8C53-1BC2-78F8BE81047B}"/>
              </a:ext>
              <a:ext uri="{C183D7F6-B498-43B3-948B-1728B52AA6E4}">
                <adec:decorative xmlns:adec="http://schemas.microsoft.com/office/drawing/2017/decorative" val="1"/>
              </a:ext>
            </a:extLst>
          </p:cNvPr>
          <p:cNvSpPr/>
          <p:nvPr/>
        </p:nvSpPr>
        <p:spPr>
          <a:xfrm>
            <a:off x="154184" y="7316876"/>
            <a:ext cx="994949" cy="994949"/>
          </a:xfrm>
          <a:custGeom>
            <a:avLst/>
            <a:gdLst/>
            <a:ahLst/>
            <a:cxnLst/>
            <a:rect l="l" t="t" r="r" b="b"/>
            <a:pathLst>
              <a:path w="994949" h="994949">
                <a:moveTo>
                  <a:pt x="0" y="0"/>
                </a:moveTo>
                <a:lnTo>
                  <a:pt x="994948" y="0"/>
                </a:lnTo>
                <a:lnTo>
                  <a:pt x="994948" y="994949"/>
                </a:lnTo>
                <a:lnTo>
                  <a:pt x="0" y="994949"/>
                </a:lnTo>
                <a:lnTo>
                  <a:pt x="0" y="0"/>
                </a:lnTo>
                <a:close/>
              </a:path>
            </a:pathLst>
          </a:custGeom>
          <a:blipFill>
            <a:blip r:embed="rId24"/>
            <a:stretch>
              <a:fillRect/>
            </a:stretch>
          </a:blipFill>
        </p:spPr>
      </p:sp>
    </p:spTree>
    <p:extLst>
      <p:ext uri="{BB962C8B-B14F-4D97-AF65-F5344CB8AC3E}">
        <p14:creationId xmlns:p14="http://schemas.microsoft.com/office/powerpoint/2010/main" val="1642949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AEDA6-B69C-4E71-BF19-50B3E92809A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7CB711A5-012E-6BAA-1821-A28E54A98DCF}"/>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FF2B5EF4-FFF2-40B4-BE49-F238E27FC236}">
                <a16:creationId xmlns:a16="http://schemas.microsoft.com/office/drawing/2014/main" id="{8397875C-5FF1-1178-1F1D-0E30162CD009}"/>
              </a:ext>
              <a:ext uri="{C183D7F6-B498-43B3-948B-1728B52AA6E4}">
                <adec:decorative xmlns:adec="http://schemas.microsoft.com/office/drawing/2017/decorative" val="1"/>
              </a:ext>
            </a:extLst>
          </p:cNvPr>
          <p:cNvSpPr/>
          <p:nvPr/>
        </p:nvSpPr>
        <p:spPr>
          <a:xfrm>
            <a:off x="110403" y="7251239"/>
            <a:ext cx="1303316" cy="1303316"/>
          </a:xfrm>
          <a:custGeom>
            <a:avLst/>
            <a:gdLst/>
            <a:ahLst/>
            <a:cxnLst/>
            <a:rect l="l" t="t" r="r" b="b"/>
            <a:pathLst>
              <a:path w="1303316" h="1303316">
                <a:moveTo>
                  <a:pt x="0" y="0"/>
                </a:moveTo>
                <a:lnTo>
                  <a:pt x="1303316" y="0"/>
                </a:lnTo>
                <a:lnTo>
                  <a:pt x="1303316" y="1303317"/>
                </a:lnTo>
                <a:lnTo>
                  <a:pt x="0" y="13033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FF2B5EF4-FFF2-40B4-BE49-F238E27FC236}">
                <a16:creationId xmlns:a16="http://schemas.microsoft.com/office/drawing/2014/main" id="{32BEAC86-8BC6-043A-F807-05A196D25397}"/>
              </a:ext>
              <a:ext uri="{C183D7F6-B498-43B3-948B-1728B52AA6E4}">
                <adec:decorative xmlns:adec="http://schemas.microsoft.com/office/drawing/2017/decorative" val="1"/>
              </a:ext>
            </a:extLst>
          </p:cNvPr>
          <p:cNvSpPr/>
          <p:nvPr/>
        </p:nvSpPr>
        <p:spPr>
          <a:xfrm>
            <a:off x="2547562" y="4095793"/>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a:extLst>
              <a:ext uri="{FF2B5EF4-FFF2-40B4-BE49-F238E27FC236}">
                <a16:creationId xmlns:a16="http://schemas.microsoft.com/office/drawing/2014/main" id="{C48841DD-6E27-5C40-5B3B-9AB398237CD8}"/>
              </a:ext>
              <a:ext uri="{C183D7F6-B498-43B3-948B-1728B52AA6E4}">
                <adec:decorative xmlns:adec="http://schemas.microsoft.com/office/drawing/2017/decorative" val="1"/>
              </a:ext>
            </a:extLst>
          </p:cNvPr>
          <p:cNvSpPr/>
          <p:nvPr/>
        </p:nvSpPr>
        <p:spPr>
          <a:xfrm flipH="1">
            <a:off x="300668" y="3280795"/>
            <a:ext cx="609613" cy="3725410"/>
          </a:xfrm>
          <a:custGeom>
            <a:avLst/>
            <a:gdLst/>
            <a:ahLst/>
            <a:cxnLst/>
            <a:rect l="l" t="t" r="r" b="b"/>
            <a:pathLst>
              <a:path w="609613" h="3725410">
                <a:moveTo>
                  <a:pt x="609612" y="0"/>
                </a:moveTo>
                <a:lnTo>
                  <a:pt x="0" y="0"/>
                </a:lnTo>
                <a:lnTo>
                  <a:pt x="0" y="3725410"/>
                </a:lnTo>
                <a:lnTo>
                  <a:pt x="609612" y="3725410"/>
                </a:lnTo>
                <a:lnTo>
                  <a:pt x="609612"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a:extLst>
              <a:ext uri="{FF2B5EF4-FFF2-40B4-BE49-F238E27FC236}">
                <a16:creationId xmlns:a16="http://schemas.microsoft.com/office/drawing/2014/main" id="{31098CEB-4ACF-5114-5FD9-EC3EB7E707A2}"/>
              </a:ex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9" name="Freeform 9">
            <a:extLst>
              <a:ext uri="{FF2B5EF4-FFF2-40B4-BE49-F238E27FC236}">
                <a16:creationId xmlns:a16="http://schemas.microsoft.com/office/drawing/2014/main" id="{94B2B511-203E-9503-8A98-C2132C445553}"/>
              </a:ex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2" name="Freeform 12">
            <a:extLst>
              <a:ext uri="{FF2B5EF4-FFF2-40B4-BE49-F238E27FC236}">
                <a16:creationId xmlns:a16="http://schemas.microsoft.com/office/drawing/2014/main" id="{00216CA0-8AD0-7F28-85B2-0A9991473ACC}"/>
              </a:ext>
              <a:ext uri="{C183D7F6-B498-43B3-948B-1728B52AA6E4}">
                <adec:decorative xmlns:adec="http://schemas.microsoft.com/office/drawing/2017/decorative" val="1"/>
              </a:ext>
            </a:extLst>
          </p:cNvPr>
          <p:cNvSpPr/>
          <p:nvPr/>
        </p:nvSpPr>
        <p:spPr>
          <a:xfrm>
            <a:off x="11691022"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3" name="Freeform 13">
            <a:extLst>
              <a:ext uri="{FF2B5EF4-FFF2-40B4-BE49-F238E27FC236}">
                <a16:creationId xmlns:a16="http://schemas.microsoft.com/office/drawing/2014/main" id="{650623D9-7B35-C576-45CE-1E2B82E760EB}"/>
              </a:ext>
              <a:ext uri="{C183D7F6-B498-43B3-948B-1728B52AA6E4}">
                <adec:decorative xmlns:adec="http://schemas.microsoft.com/office/drawing/2017/decorative" val="1"/>
              </a:ext>
            </a:extLst>
          </p:cNvPr>
          <p:cNvSpPr/>
          <p:nvPr/>
        </p:nvSpPr>
        <p:spPr>
          <a:xfrm>
            <a:off x="10517533" y="1421061"/>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4" name="Freeform 14">
            <a:extLst>
              <a:ext uri="{FF2B5EF4-FFF2-40B4-BE49-F238E27FC236}">
                <a16:creationId xmlns:a16="http://schemas.microsoft.com/office/drawing/2014/main" id="{F7AFCC7C-4898-4BC2-0993-3A8B31FF5509}"/>
              </a:ext>
              <a:ext uri="{C183D7F6-B498-43B3-948B-1728B52AA6E4}">
                <adec:decorative xmlns:adec="http://schemas.microsoft.com/office/drawing/2017/decorative" val="1"/>
              </a:ext>
            </a:extLst>
          </p:cNvPr>
          <p:cNvSpPr/>
          <p:nvPr/>
        </p:nvSpPr>
        <p:spPr>
          <a:xfrm>
            <a:off x="244350" y="7385201"/>
            <a:ext cx="1035424" cy="1034129"/>
          </a:xfrm>
          <a:custGeom>
            <a:avLst/>
            <a:gdLst/>
            <a:ahLst/>
            <a:cxnLst/>
            <a:rect l="l" t="t" r="r" b="b"/>
            <a:pathLst>
              <a:path w="1035424" h="1034129">
                <a:moveTo>
                  <a:pt x="0" y="0"/>
                </a:moveTo>
                <a:lnTo>
                  <a:pt x="1035423" y="0"/>
                </a:lnTo>
                <a:lnTo>
                  <a:pt x="1035423" y="1034129"/>
                </a:lnTo>
                <a:lnTo>
                  <a:pt x="0" y="1034129"/>
                </a:lnTo>
                <a:lnTo>
                  <a:pt x="0" y="0"/>
                </a:lnTo>
                <a:close/>
              </a:path>
            </a:pathLst>
          </a:custGeom>
          <a:blipFill>
            <a:blip r:embed="rId16"/>
            <a:stretch>
              <a:fillRect/>
            </a:stretch>
          </a:blipFill>
        </p:spPr>
      </p:sp>
      <p:sp>
        <p:nvSpPr>
          <p:cNvPr id="15" name="TextBox 15">
            <a:extLst>
              <a:ext uri="{FF2B5EF4-FFF2-40B4-BE49-F238E27FC236}">
                <a16:creationId xmlns:a16="http://schemas.microsoft.com/office/drawing/2014/main" id="{E1093637-D017-92C4-D994-0523E70394F7}"/>
              </a:ext>
            </a:extLst>
          </p:cNvPr>
          <p:cNvSpPr txBox="1"/>
          <p:nvPr/>
        </p:nvSpPr>
        <p:spPr>
          <a:xfrm>
            <a:off x="1799041" y="1527257"/>
            <a:ext cx="7799461" cy="831574"/>
          </a:xfrm>
          <a:prstGeom prst="rect">
            <a:avLst/>
          </a:prstGeom>
        </p:spPr>
        <p:txBody>
          <a:bodyPr wrap="square" lIns="0" tIns="0" rIns="0" bIns="0" rtlCol="0" anchor="t">
            <a:spAutoFit/>
          </a:bodyPr>
          <a:lstStyle/>
          <a:p>
            <a:pPr algn="l">
              <a:lnSpc>
                <a:spcPts val="7526"/>
              </a:lnSpc>
            </a:pPr>
            <a:r>
              <a:rPr lang="en-US" sz="3200" b="1" dirty="0">
                <a:solidFill>
                  <a:srgbClr val="000000"/>
                </a:solidFill>
                <a:latin typeface="Agrandir Tight Bold"/>
                <a:ea typeface="Agrandir Tight Bold"/>
                <a:cs typeface="Agrandir Tight Bold"/>
                <a:sym typeface="Agrandir Tight Bold"/>
              </a:rPr>
              <a:t>Economic Impact</a:t>
            </a:r>
          </a:p>
        </p:txBody>
      </p:sp>
      <p:sp>
        <p:nvSpPr>
          <p:cNvPr id="16" name="TextBox 16">
            <a:extLst>
              <a:ext uri="{FF2B5EF4-FFF2-40B4-BE49-F238E27FC236}">
                <a16:creationId xmlns:a16="http://schemas.microsoft.com/office/drawing/2014/main" id="{F8B87EDC-DF84-34A9-D0DB-AD52B2BFD9F7}"/>
              </a:ext>
            </a:extLst>
          </p:cNvPr>
          <p:cNvSpPr txBox="1"/>
          <p:nvPr/>
        </p:nvSpPr>
        <p:spPr>
          <a:xfrm>
            <a:off x="1353130" y="2886058"/>
            <a:ext cx="8549778" cy="4355680"/>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US" sz="3200" dirty="0" err="1"/>
              <a:t>Minimises</a:t>
            </a:r>
            <a:r>
              <a:rPr lang="en-US" sz="3200" dirty="0"/>
              <a:t> expenses on late treatment.</a:t>
            </a:r>
          </a:p>
          <a:p>
            <a:pPr marL="285750" lvl="0" indent="-285750" algn="just">
              <a:lnSpc>
                <a:spcPct val="150000"/>
              </a:lnSpc>
              <a:buFont typeface="Arial" panose="020B0604020202020204" pitchFamily="34" charset="0"/>
              <a:buChar char="•"/>
            </a:pPr>
            <a:r>
              <a:rPr lang="en-US" sz="3200" dirty="0"/>
              <a:t>There is improved cycle planning for working women.</a:t>
            </a:r>
          </a:p>
          <a:p>
            <a:pPr marL="285750" lvl="0" indent="-285750" algn="just">
              <a:lnSpc>
                <a:spcPct val="150000"/>
              </a:lnSpc>
              <a:buFont typeface="Arial" panose="020B0604020202020204" pitchFamily="34" charset="0"/>
              <a:buChar char="•"/>
            </a:pPr>
            <a:r>
              <a:rPr lang="en-US" sz="3200" dirty="0"/>
              <a:t>Manages symptoms to increase productivity.</a:t>
            </a:r>
          </a:p>
          <a:p>
            <a:pPr marL="285750" lvl="0" indent="-285750" algn="just">
              <a:lnSpc>
                <a:spcPct val="150000"/>
              </a:lnSpc>
              <a:buFont typeface="Arial" panose="020B0604020202020204" pitchFamily="34" charset="0"/>
              <a:buChar char="•"/>
            </a:pPr>
            <a:r>
              <a:rPr lang="en-US" sz="3200" dirty="0"/>
              <a:t>Fem-tech-investment encouraged.</a:t>
            </a:r>
          </a:p>
          <a:p>
            <a:pPr marL="285750" lvl="0" indent="-285750" algn="just">
              <a:lnSpc>
                <a:spcPct val="150000"/>
              </a:lnSpc>
              <a:buFont typeface="Arial" panose="020B0604020202020204" pitchFamily="34" charset="0"/>
              <a:buChar char="•"/>
            </a:pPr>
            <a:r>
              <a:rPr lang="en-US" sz="3200" dirty="0"/>
              <a:t>Establishes digital health job openings.</a:t>
            </a:r>
          </a:p>
        </p:txBody>
      </p:sp>
      <p:sp>
        <p:nvSpPr>
          <p:cNvPr id="29" name="Freeform 29">
            <a:extLst>
              <a:ext uri="{FF2B5EF4-FFF2-40B4-BE49-F238E27FC236}">
                <a16:creationId xmlns:a16="http://schemas.microsoft.com/office/drawing/2014/main" id="{3C84BD5A-7E3D-F165-51A3-2F5A6FD4B4C7}"/>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pic>
        <p:nvPicPr>
          <p:cNvPr id="6" name="Picture 5">
            <a:extLst>
              <a:ext uri="{FF2B5EF4-FFF2-40B4-BE49-F238E27FC236}">
                <a16:creationId xmlns:a16="http://schemas.microsoft.com/office/drawing/2014/main" id="{EF65FD49-AA11-4B78-8523-F230F50A2935}"/>
              </a:ext>
            </a:extLst>
          </p:cNvPr>
          <p:cNvPicPr>
            <a:picLocks noChangeAspect="1"/>
          </p:cNvPicPr>
          <p:nvPr/>
        </p:nvPicPr>
        <p:blipFill>
          <a:blip r:embed="rId19"/>
          <a:stretch>
            <a:fillRect/>
          </a:stretch>
        </p:blipFill>
        <p:spPr>
          <a:xfrm>
            <a:off x="10058399" y="3003824"/>
            <a:ext cx="7789115" cy="4381377"/>
          </a:xfrm>
          <a:prstGeom prst="rect">
            <a:avLst/>
          </a:prstGeom>
        </p:spPr>
      </p:pic>
    </p:spTree>
    <p:extLst>
      <p:ext uri="{BB962C8B-B14F-4D97-AF65-F5344CB8AC3E}">
        <p14:creationId xmlns:p14="http://schemas.microsoft.com/office/powerpoint/2010/main" val="3108761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4C4F4-8AFB-862F-45D2-6BC36FDBC2B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EF0CB20F-AAD2-7E57-D17A-750D41E6520D}"/>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3" name="Freeform 3">
            <a:extLst>
              <a:ext uri="{FF2B5EF4-FFF2-40B4-BE49-F238E27FC236}">
                <a16:creationId xmlns:a16="http://schemas.microsoft.com/office/drawing/2014/main" id="{7B44F94D-E2A8-83FB-ECDD-5CDEC39F1C08}"/>
              </a:ext>
              <a:ext uri="{C183D7F6-B498-43B3-948B-1728B52AA6E4}">
                <adec:decorative xmlns:adec="http://schemas.microsoft.com/office/drawing/2017/decorative" val="1"/>
              </a:ext>
            </a:extLst>
          </p:cNvPr>
          <p:cNvSpPr/>
          <p:nvPr/>
        </p:nvSpPr>
        <p:spPr>
          <a:xfrm>
            <a:off x="2283078" y="4456736"/>
            <a:ext cx="2923169" cy="441133"/>
          </a:xfrm>
          <a:custGeom>
            <a:avLst/>
            <a:gdLst/>
            <a:ahLst/>
            <a:cxnLst/>
            <a:rect l="l" t="t" r="r" b="b"/>
            <a:pathLst>
              <a:path w="2923169" h="441133">
                <a:moveTo>
                  <a:pt x="0" y="0"/>
                </a:moveTo>
                <a:lnTo>
                  <a:pt x="2923169" y="0"/>
                </a:lnTo>
                <a:lnTo>
                  <a:pt x="2923169" y="441133"/>
                </a:lnTo>
                <a:lnTo>
                  <a:pt x="0" y="44113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a:extLst>
              <a:ext uri="{FF2B5EF4-FFF2-40B4-BE49-F238E27FC236}">
                <a16:creationId xmlns:a16="http://schemas.microsoft.com/office/drawing/2014/main" id="{99340041-B58C-E125-8F5F-B7455089463F}"/>
              </a:ext>
              <a:ext uri="{C183D7F6-B498-43B3-948B-1728B52AA6E4}">
                <adec:decorative xmlns:adec="http://schemas.microsoft.com/office/drawing/2017/decorative" val="1"/>
              </a:ext>
            </a:extLst>
          </p:cNvPr>
          <p:cNvSpPr/>
          <p:nvPr/>
        </p:nvSpPr>
        <p:spPr>
          <a:xfrm flipH="1">
            <a:off x="12751270" y="2542469"/>
            <a:ext cx="5536730" cy="7744531"/>
          </a:xfrm>
          <a:custGeom>
            <a:avLst/>
            <a:gdLst/>
            <a:ahLst/>
            <a:cxnLst/>
            <a:rect l="l" t="t" r="r" b="b"/>
            <a:pathLst>
              <a:path w="5536730" h="7744531">
                <a:moveTo>
                  <a:pt x="5536730" y="0"/>
                </a:moveTo>
                <a:lnTo>
                  <a:pt x="0" y="0"/>
                </a:lnTo>
                <a:lnTo>
                  <a:pt x="0" y="7744531"/>
                </a:lnTo>
                <a:lnTo>
                  <a:pt x="5536730" y="7744531"/>
                </a:lnTo>
                <a:lnTo>
                  <a:pt x="5536730" y="0"/>
                </a:lnTo>
                <a:close/>
              </a:path>
            </a:pathLst>
          </a:custGeom>
          <a:blipFill>
            <a:blip r:embed="rId6"/>
            <a:stretch>
              <a:fillRect l="-10734" b="-6263"/>
            </a:stretch>
          </a:blipFill>
        </p:spPr>
      </p:sp>
      <p:pic>
        <p:nvPicPr>
          <p:cNvPr id="5" name="Picture 5">
            <a:extLst>
              <a:ext uri="{FF2B5EF4-FFF2-40B4-BE49-F238E27FC236}">
                <a16:creationId xmlns:a16="http://schemas.microsoft.com/office/drawing/2014/main" id="{C1131671-9AE8-1883-13F1-277D39843238}"/>
              </a:ext>
              <a:ext uri="{C183D7F6-B498-43B3-948B-1728B52AA6E4}">
                <adec:decorative xmlns:adec="http://schemas.microsoft.com/office/drawing/2017/decorative" val="1"/>
              </a:ext>
            </a:extLst>
          </p:cNvPr>
          <p:cNvPicPr>
            <a:picLocks noChangeAspect="1"/>
          </p:cNvPicPr>
          <p:nvPr/>
        </p:nvPicPr>
        <p:blipFill>
          <a:blip r:embed="rId7">
            <a:alphaModFix amt="53000"/>
          </a:blip>
          <a:srcRect/>
          <a:stretch>
            <a:fillRect/>
          </a:stretch>
        </p:blipFill>
        <p:spPr>
          <a:xfrm>
            <a:off x="9892793" y="1863893"/>
            <a:ext cx="7335684" cy="6602116"/>
          </a:xfrm>
          <a:prstGeom prst="rect">
            <a:avLst/>
          </a:prstGeom>
        </p:spPr>
      </p:pic>
      <p:sp>
        <p:nvSpPr>
          <p:cNvPr id="6" name="Freeform 6">
            <a:extLst>
              <a:ext uri="{FF2B5EF4-FFF2-40B4-BE49-F238E27FC236}">
                <a16:creationId xmlns:a16="http://schemas.microsoft.com/office/drawing/2014/main" id="{BFE49FD7-6002-1B14-445C-C6C85354CDA2}"/>
              </a:ext>
              <a:ext uri="{C183D7F6-B498-43B3-948B-1728B52AA6E4}">
                <adec:decorative xmlns:adec="http://schemas.microsoft.com/office/drawing/2017/decorative" val="1"/>
              </a:ext>
            </a:extLst>
          </p:cNvPr>
          <p:cNvSpPr/>
          <p:nvPr/>
        </p:nvSpPr>
        <p:spPr>
          <a:xfrm rot="6655843" flipV="1">
            <a:off x="11655150" y="3149128"/>
            <a:ext cx="5471737" cy="3680987"/>
          </a:xfrm>
          <a:custGeom>
            <a:avLst/>
            <a:gdLst/>
            <a:ahLst/>
            <a:cxnLst/>
            <a:rect l="l" t="t" r="r" b="b"/>
            <a:pathLst>
              <a:path w="5471737" h="3680987">
                <a:moveTo>
                  <a:pt x="0" y="3680986"/>
                </a:moveTo>
                <a:lnTo>
                  <a:pt x="5471737" y="3680986"/>
                </a:lnTo>
                <a:lnTo>
                  <a:pt x="5471737" y="0"/>
                </a:lnTo>
                <a:lnTo>
                  <a:pt x="0" y="0"/>
                </a:lnTo>
                <a:lnTo>
                  <a:pt x="0" y="3680986"/>
                </a:lnTo>
                <a:close/>
              </a:path>
            </a:pathLst>
          </a:custGeom>
          <a:blipFill>
            <a:blip r:embed="rId8">
              <a:alphaModFix amt="48000"/>
              <a:extLst>
                <a:ext uri="{96DAC541-7B7A-43D3-8B79-37D633B846F1}">
                  <asvg:svgBlip xmlns:asvg="http://schemas.microsoft.com/office/drawing/2016/SVG/main" r:embed="rId9"/>
                </a:ext>
              </a:extLst>
            </a:blip>
            <a:stretch>
              <a:fillRect/>
            </a:stretch>
          </a:blipFill>
        </p:spPr>
      </p:sp>
      <p:sp>
        <p:nvSpPr>
          <p:cNvPr id="7" name="Freeform 7">
            <a:extLst>
              <a:ext uri="{FF2B5EF4-FFF2-40B4-BE49-F238E27FC236}">
                <a16:creationId xmlns:a16="http://schemas.microsoft.com/office/drawing/2014/main" id="{4887B92B-58F9-DDE4-C6E8-F9922FE9015E}"/>
              </a:ext>
              <a:ext uri="{C183D7F6-B498-43B3-948B-1728B52AA6E4}">
                <adec:decorative xmlns:adec="http://schemas.microsoft.com/office/drawing/2017/decorative" val="1"/>
              </a:ext>
            </a:extLst>
          </p:cNvPr>
          <p:cNvSpPr/>
          <p:nvPr/>
        </p:nvSpPr>
        <p:spPr>
          <a:xfrm flipH="1">
            <a:off x="300668" y="3280795"/>
            <a:ext cx="609613" cy="3725410"/>
          </a:xfrm>
          <a:custGeom>
            <a:avLst/>
            <a:gdLst/>
            <a:ahLst/>
            <a:cxnLst/>
            <a:rect l="l" t="t" r="r" b="b"/>
            <a:pathLst>
              <a:path w="609613" h="3725410">
                <a:moveTo>
                  <a:pt x="609612" y="0"/>
                </a:moveTo>
                <a:lnTo>
                  <a:pt x="0" y="0"/>
                </a:lnTo>
                <a:lnTo>
                  <a:pt x="0" y="3725410"/>
                </a:lnTo>
                <a:lnTo>
                  <a:pt x="609612" y="3725410"/>
                </a:lnTo>
                <a:lnTo>
                  <a:pt x="609612"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8" name="Freeform 8">
            <a:extLst>
              <a:ext uri="{FF2B5EF4-FFF2-40B4-BE49-F238E27FC236}">
                <a16:creationId xmlns:a16="http://schemas.microsoft.com/office/drawing/2014/main" id="{7342AB69-D795-CBCF-F869-23CFDB4E25FD}"/>
              </a:ext>
              <a:ext uri="{C183D7F6-B498-43B3-948B-1728B52AA6E4}">
                <adec:decorative xmlns:adec="http://schemas.microsoft.com/office/drawing/2017/decorative" val="1"/>
              </a:ext>
            </a:extLst>
          </p:cNvPr>
          <p:cNvSpPr/>
          <p:nvPr/>
        </p:nvSpPr>
        <p:spPr>
          <a:xfrm>
            <a:off x="16168955" y="43936"/>
            <a:ext cx="2119045" cy="2057400"/>
          </a:xfrm>
          <a:custGeom>
            <a:avLst/>
            <a:gdLst/>
            <a:ahLst/>
            <a:cxnLst/>
            <a:rect l="l" t="t" r="r" b="b"/>
            <a:pathLst>
              <a:path w="2119045" h="2057400">
                <a:moveTo>
                  <a:pt x="0" y="0"/>
                </a:moveTo>
                <a:lnTo>
                  <a:pt x="2119045" y="0"/>
                </a:lnTo>
                <a:lnTo>
                  <a:pt x="2119045" y="2057400"/>
                </a:lnTo>
                <a:lnTo>
                  <a:pt x="0" y="20574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9" name="Freeform 9">
            <a:extLst>
              <a:ext uri="{FF2B5EF4-FFF2-40B4-BE49-F238E27FC236}">
                <a16:creationId xmlns:a16="http://schemas.microsoft.com/office/drawing/2014/main" id="{9BEEC4AE-82C1-B113-D9A6-A8F5D663CDC5}"/>
              </a:ext>
              <a:ext uri="{C183D7F6-B498-43B3-948B-1728B52AA6E4}">
                <adec:decorative xmlns:adec="http://schemas.microsoft.com/office/drawing/2017/decorative" val="1"/>
              </a:ext>
            </a:extLst>
          </p:cNvPr>
          <p:cNvSpPr/>
          <p:nvPr/>
        </p:nvSpPr>
        <p:spPr>
          <a:xfrm>
            <a:off x="0" y="201098"/>
            <a:ext cx="5169822" cy="626020"/>
          </a:xfrm>
          <a:custGeom>
            <a:avLst/>
            <a:gdLst/>
            <a:ahLst/>
            <a:cxnLst/>
            <a:rect l="l" t="t" r="r" b="b"/>
            <a:pathLst>
              <a:path w="5169822" h="626020">
                <a:moveTo>
                  <a:pt x="0" y="0"/>
                </a:moveTo>
                <a:lnTo>
                  <a:pt x="5169822" y="0"/>
                </a:lnTo>
                <a:lnTo>
                  <a:pt x="5169822" y="626019"/>
                </a:lnTo>
                <a:lnTo>
                  <a:pt x="0" y="62601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0" name="Freeform 10">
            <a:extLst>
              <a:ext uri="{FF2B5EF4-FFF2-40B4-BE49-F238E27FC236}">
                <a16:creationId xmlns:a16="http://schemas.microsoft.com/office/drawing/2014/main" id="{8A0ACA9B-5BC3-E0E9-D127-DE27C07D3EC0}"/>
              </a:ext>
              <a:ext uri="{C183D7F6-B498-43B3-948B-1728B52AA6E4}">
                <adec:decorative xmlns:adec="http://schemas.microsoft.com/office/drawing/2017/decorative" val="1"/>
              </a:ext>
            </a:extLst>
          </p:cNvPr>
          <p:cNvSpPr/>
          <p:nvPr/>
        </p:nvSpPr>
        <p:spPr>
          <a:xfrm>
            <a:off x="11302255" y="7902898"/>
            <a:ext cx="784722" cy="784722"/>
          </a:xfrm>
          <a:custGeom>
            <a:avLst/>
            <a:gdLst/>
            <a:ahLst/>
            <a:cxnLst/>
            <a:rect l="l" t="t" r="r" b="b"/>
            <a:pathLst>
              <a:path w="784722" h="784722">
                <a:moveTo>
                  <a:pt x="0" y="0"/>
                </a:moveTo>
                <a:lnTo>
                  <a:pt x="784721" y="0"/>
                </a:lnTo>
                <a:lnTo>
                  <a:pt x="784721" y="784721"/>
                </a:lnTo>
                <a:lnTo>
                  <a:pt x="0" y="7847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3" name="TextBox 13">
            <a:extLst>
              <a:ext uri="{FF2B5EF4-FFF2-40B4-BE49-F238E27FC236}">
                <a16:creationId xmlns:a16="http://schemas.microsoft.com/office/drawing/2014/main" id="{A1DF90C2-8226-CE5A-ADBF-71D4C8D4C280}"/>
              </a:ext>
            </a:extLst>
          </p:cNvPr>
          <p:cNvSpPr txBox="1"/>
          <p:nvPr/>
        </p:nvSpPr>
        <p:spPr>
          <a:xfrm>
            <a:off x="1571041" y="1507833"/>
            <a:ext cx="14854704" cy="906595"/>
          </a:xfrm>
          <a:prstGeom prst="rect">
            <a:avLst/>
          </a:prstGeom>
        </p:spPr>
        <p:txBody>
          <a:bodyPr wrap="square" lIns="0" tIns="0" rIns="0" bIns="0" rtlCol="0" anchor="t">
            <a:spAutoFit/>
          </a:bodyPr>
          <a:lstStyle/>
          <a:p>
            <a:pPr algn="l">
              <a:lnSpc>
                <a:spcPts val="7526"/>
              </a:lnSpc>
            </a:pPr>
            <a:r>
              <a:rPr lang="en-US" sz="5376" b="1" dirty="0">
                <a:solidFill>
                  <a:srgbClr val="000000"/>
                </a:solidFill>
                <a:latin typeface="Agrandir Tight Bold"/>
                <a:ea typeface="Agrandir Tight Bold"/>
                <a:cs typeface="Agrandir Tight Bold"/>
                <a:sym typeface="Agrandir Tight Bold"/>
              </a:rPr>
              <a:t>Conclusion</a:t>
            </a:r>
          </a:p>
        </p:txBody>
      </p:sp>
      <p:sp>
        <p:nvSpPr>
          <p:cNvPr id="14" name="TextBox 14">
            <a:extLst>
              <a:ext uri="{FF2B5EF4-FFF2-40B4-BE49-F238E27FC236}">
                <a16:creationId xmlns:a16="http://schemas.microsoft.com/office/drawing/2014/main" id="{FA4A1C2E-EE1E-19BB-0437-627264A9D911}"/>
              </a:ext>
            </a:extLst>
          </p:cNvPr>
          <p:cNvSpPr txBox="1"/>
          <p:nvPr/>
        </p:nvSpPr>
        <p:spPr>
          <a:xfrm>
            <a:off x="1438915" y="3290628"/>
            <a:ext cx="9429690" cy="5731121"/>
          </a:xfrm>
          <a:prstGeom prst="rect">
            <a:avLst/>
          </a:prstGeom>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IN" sz="3600" dirty="0" err="1"/>
              <a:t>CycleConnect</a:t>
            </a:r>
            <a:r>
              <a:rPr lang="en-IN" sz="3600" dirty="0"/>
              <a:t> provides significant value to women between the ages of 18-35.</a:t>
            </a:r>
          </a:p>
          <a:p>
            <a:pPr marL="285750" lvl="0" indent="-285750" algn="just">
              <a:lnSpc>
                <a:spcPct val="150000"/>
              </a:lnSpc>
              <a:buFont typeface="Arial" panose="020B0604020202020204" pitchFamily="34" charset="0"/>
              <a:buChar char="•"/>
            </a:pPr>
            <a:r>
              <a:rPr lang="en-IN" sz="3600" dirty="0"/>
              <a:t>Favours prevention, empowerment and informed decision making.</a:t>
            </a:r>
          </a:p>
          <a:p>
            <a:pPr marL="285750" lvl="0" indent="-285750" algn="just">
              <a:lnSpc>
                <a:spcPct val="150000"/>
              </a:lnSpc>
              <a:buFont typeface="Arial" panose="020B0604020202020204" pitchFamily="34" charset="0"/>
              <a:buChar char="•"/>
            </a:pPr>
            <a:r>
              <a:rPr lang="en-IN" sz="3600" dirty="0"/>
              <a:t>Fosters change of policy and research.</a:t>
            </a:r>
          </a:p>
          <a:p>
            <a:pPr marL="285750" lvl="0" indent="-285750" algn="just">
              <a:lnSpc>
                <a:spcPct val="150000"/>
              </a:lnSpc>
              <a:buFont typeface="Arial" panose="020B0604020202020204" pitchFamily="34" charset="0"/>
              <a:buChar char="•"/>
            </a:pPr>
            <a:r>
              <a:rPr lang="en-IN" sz="3600" dirty="0"/>
              <a:t>Improves social and academic achievements.</a:t>
            </a:r>
          </a:p>
          <a:p>
            <a:pPr marL="285750" lvl="0" indent="-285750" algn="just">
              <a:lnSpc>
                <a:spcPct val="150000"/>
              </a:lnSpc>
              <a:buFont typeface="Arial" panose="020B0604020202020204" pitchFamily="34" charset="0"/>
              <a:buChar char="•"/>
            </a:pPr>
            <a:r>
              <a:rPr lang="en-IN" sz="3600" dirty="0"/>
              <a:t>Empowers the health of digital women on earth.</a:t>
            </a:r>
          </a:p>
        </p:txBody>
      </p:sp>
      <p:sp>
        <p:nvSpPr>
          <p:cNvPr id="22" name="TextBox 22">
            <a:extLst>
              <a:ext uri="{FF2B5EF4-FFF2-40B4-BE49-F238E27FC236}">
                <a16:creationId xmlns:a16="http://schemas.microsoft.com/office/drawing/2014/main" id="{53098992-4E59-2FA5-404D-384CE3A38153}"/>
              </a:ext>
            </a:extLst>
          </p:cNvPr>
          <p:cNvSpPr txBox="1"/>
          <p:nvPr/>
        </p:nvSpPr>
        <p:spPr>
          <a:xfrm>
            <a:off x="10850516" y="163445"/>
            <a:ext cx="3529642" cy="682145"/>
          </a:xfrm>
          <a:prstGeom prst="rect">
            <a:avLst/>
          </a:prstGeom>
        </p:spPr>
        <p:txBody>
          <a:bodyPr lIns="50800" tIns="50800" rIns="50800" bIns="50800" rtlCol="0" anchor="ctr"/>
          <a:lstStyle/>
          <a:p>
            <a:pPr algn="ctr">
              <a:lnSpc>
                <a:spcPts val="2659"/>
              </a:lnSpc>
              <a:spcBef>
                <a:spcPct val="0"/>
              </a:spcBef>
            </a:pPr>
            <a:endParaRPr/>
          </a:p>
        </p:txBody>
      </p:sp>
      <p:sp>
        <p:nvSpPr>
          <p:cNvPr id="26" name="TextBox 26">
            <a:extLst>
              <a:ext uri="{FF2B5EF4-FFF2-40B4-BE49-F238E27FC236}">
                <a16:creationId xmlns:a16="http://schemas.microsoft.com/office/drawing/2014/main" id="{E1BAD7D4-B954-D5B2-142D-C88EF340A92F}"/>
              </a:ext>
            </a:extLst>
          </p:cNvPr>
          <p:cNvSpPr txBox="1"/>
          <p:nvPr/>
        </p:nvSpPr>
        <p:spPr>
          <a:xfrm>
            <a:off x="1028700" y="163445"/>
            <a:ext cx="2080680" cy="682145"/>
          </a:xfrm>
          <a:prstGeom prst="rect">
            <a:avLst/>
          </a:prstGeom>
        </p:spPr>
        <p:txBody>
          <a:bodyPr lIns="50800" tIns="50800" rIns="50800" bIns="50800" rtlCol="0" anchor="ctr"/>
          <a:lstStyle/>
          <a:p>
            <a:pPr algn="ctr">
              <a:lnSpc>
                <a:spcPts val="2659"/>
              </a:lnSpc>
              <a:spcBef>
                <a:spcPct val="0"/>
              </a:spcBef>
            </a:pPr>
            <a:endParaRPr/>
          </a:p>
        </p:txBody>
      </p:sp>
      <p:sp>
        <p:nvSpPr>
          <p:cNvPr id="27" name="Freeform 27">
            <a:extLst>
              <a:ext uri="{FF2B5EF4-FFF2-40B4-BE49-F238E27FC236}">
                <a16:creationId xmlns:a16="http://schemas.microsoft.com/office/drawing/2014/main" id="{211293D8-4A69-CEB2-C9AF-2888AC29FD31}"/>
              </a:ex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31" name="Freeform 31">
            <a:extLst>
              <a:ext uri="{FF2B5EF4-FFF2-40B4-BE49-F238E27FC236}">
                <a16:creationId xmlns:a16="http://schemas.microsoft.com/office/drawing/2014/main" id="{DA6A256B-F98A-B79B-9C1A-9F43151B716A}"/>
              </a:ext>
              <a:ext uri="{C183D7F6-B498-43B3-948B-1728B52AA6E4}">
                <adec:decorative xmlns:adec="http://schemas.microsoft.com/office/drawing/2017/decorative" val="1"/>
              </a:ext>
            </a:extLst>
          </p:cNvPr>
          <p:cNvSpPr/>
          <p:nvPr/>
        </p:nvSpPr>
        <p:spPr>
          <a:xfrm>
            <a:off x="0" y="7162693"/>
            <a:ext cx="1303316" cy="1303316"/>
          </a:xfrm>
          <a:custGeom>
            <a:avLst/>
            <a:gdLst/>
            <a:ahLst/>
            <a:cxnLst/>
            <a:rect l="l" t="t" r="r" b="b"/>
            <a:pathLst>
              <a:path w="1303316" h="1303316">
                <a:moveTo>
                  <a:pt x="0" y="0"/>
                </a:moveTo>
                <a:lnTo>
                  <a:pt x="1303316" y="0"/>
                </a:lnTo>
                <a:lnTo>
                  <a:pt x="1303316" y="1303316"/>
                </a:lnTo>
                <a:lnTo>
                  <a:pt x="0" y="1303316"/>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32" name="Freeform 32">
            <a:extLst>
              <a:ext uri="{FF2B5EF4-FFF2-40B4-BE49-F238E27FC236}">
                <a16:creationId xmlns:a16="http://schemas.microsoft.com/office/drawing/2014/main" id="{2C24778A-D318-12E6-7397-442055168D9D}"/>
              </a:ext>
              <a:ext uri="{C183D7F6-B498-43B3-948B-1728B52AA6E4}">
                <adec:decorative xmlns:adec="http://schemas.microsoft.com/office/drawing/2017/decorative" val="1"/>
              </a:ext>
            </a:extLst>
          </p:cNvPr>
          <p:cNvSpPr/>
          <p:nvPr/>
        </p:nvSpPr>
        <p:spPr>
          <a:xfrm>
            <a:off x="154184" y="7316876"/>
            <a:ext cx="994949" cy="994949"/>
          </a:xfrm>
          <a:custGeom>
            <a:avLst/>
            <a:gdLst/>
            <a:ahLst/>
            <a:cxnLst/>
            <a:rect l="l" t="t" r="r" b="b"/>
            <a:pathLst>
              <a:path w="994949" h="994949">
                <a:moveTo>
                  <a:pt x="0" y="0"/>
                </a:moveTo>
                <a:lnTo>
                  <a:pt x="994948" y="0"/>
                </a:lnTo>
                <a:lnTo>
                  <a:pt x="994948" y="994949"/>
                </a:lnTo>
                <a:lnTo>
                  <a:pt x="0" y="994949"/>
                </a:lnTo>
                <a:lnTo>
                  <a:pt x="0" y="0"/>
                </a:lnTo>
                <a:close/>
              </a:path>
            </a:pathLst>
          </a:custGeom>
          <a:blipFill>
            <a:blip r:embed="rId22"/>
            <a:stretch>
              <a:fillRect/>
            </a:stretch>
          </a:blipFill>
        </p:spPr>
      </p:sp>
      <p:pic>
        <p:nvPicPr>
          <p:cNvPr id="6146" name="Picture 2" descr="Menstrual Education &amp; Creating a Period-Positive Environment">
            <a:extLst>
              <a:ext uri="{FF2B5EF4-FFF2-40B4-BE49-F238E27FC236}">
                <a16:creationId xmlns:a16="http://schemas.microsoft.com/office/drawing/2014/main" id="{6BF182CB-832B-DF9B-35C4-1A97BE915C7C}"/>
              </a:ext>
            </a:extLst>
          </p:cNvPr>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11842762" y="3537750"/>
            <a:ext cx="5908953" cy="3498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835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11384B-E29D-DA1B-671D-9AAB5B39C82F}"/>
              </a:ext>
            </a:extLst>
          </p:cNvPr>
          <p:cNvSpPr txBox="1"/>
          <p:nvPr/>
        </p:nvSpPr>
        <p:spPr>
          <a:xfrm>
            <a:off x="1066800" y="723900"/>
            <a:ext cx="16459200" cy="9287414"/>
          </a:xfrm>
          <a:prstGeom prst="rect">
            <a:avLst/>
          </a:prstGeom>
          <a:noFill/>
        </p:spPr>
        <p:txBody>
          <a:bodyPr wrap="square" rtlCol="0">
            <a:spAutoFit/>
          </a:bodyPr>
          <a:lstStyle/>
          <a:p>
            <a:pPr algn="ctr"/>
            <a:r>
              <a:rPr lang="en-IN" sz="4800" b="1" dirty="0"/>
              <a:t>Reference List</a:t>
            </a:r>
          </a:p>
          <a:p>
            <a:pPr marL="285750" indent="-285750" algn="just">
              <a:lnSpc>
                <a:spcPct val="150000"/>
              </a:lnSpc>
              <a:buFont typeface="Arial" panose="020B0604020202020204" pitchFamily="34" charset="0"/>
              <a:buChar char="•"/>
            </a:pPr>
            <a:r>
              <a:rPr lang="en-IN" sz="1600" dirty="0"/>
              <a:t>Amelang, K. (2022). (Not) Safe to Use: Insecurities in Everyday Data Practices with Period-Tracking Apps. </a:t>
            </a:r>
            <a:r>
              <a:rPr lang="en-IN" sz="1600" i="1" dirty="0"/>
              <a:t>Transforming Communications – Studies in Cross-Media Research</a:t>
            </a:r>
            <a:r>
              <a:rPr lang="en-IN" sz="1600" dirty="0"/>
              <a:t>, pp.297–321. </a:t>
            </a:r>
            <a:r>
              <a:rPr lang="en-IN" sz="1600" dirty="0" err="1"/>
              <a:t>doi:https</a:t>
            </a:r>
            <a:r>
              <a:rPr lang="en-IN" sz="1600" dirty="0"/>
              <a:t>://doi.org/10.1007/978-3-030-96180-0_13.</a:t>
            </a:r>
          </a:p>
          <a:p>
            <a:pPr marL="285750" indent="-285750" algn="just">
              <a:lnSpc>
                <a:spcPct val="150000"/>
              </a:lnSpc>
              <a:buFont typeface="Arial" panose="020B0604020202020204" pitchFamily="34" charset="0"/>
              <a:buChar char="•"/>
            </a:pPr>
            <a:r>
              <a:rPr lang="en-IN" sz="1600" dirty="0"/>
              <a:t>Borges do Nascimento, I.J., Abdulazeem, H.M., Weerasekara, I., Marquez, J., Vasanthan, L.T., Deeken, G., Morgan, R., Tan, H.-L., Yordi Aguirre, I., </a:t>
            </a:r>
            <a:r>
              <a:rPr lang="en-IN" sz="1600" dirty="0" err="1"/>
              <a:t>Østeengaard</a:t>
            </a:r>
            <a:r>
              <a:rPr lang="en-IN" sz="1600" dirty="0"/>
              <a:t>, L., </a:t>
            </a:r>
            <a:r>
              <a:rPr lang="en-IN" sz="1600" dirty="0" err="1"/>
              <a:t>Kularathne</a:t>
            </a:r>
            <a:r>
              <a:rPr lang="en-IN" sz="1600" dirty="0"/>
              <a:t>, I., Azzopardi-Muscat, N., van Kessel, R., Martinez, E.Z., </a:t>
            </a:r>
            <a:r>
              <a:rPr lang="en-IN" sz="1600" dirty="0" err="1"/>
              <a:t>Permanand</a:t>
            </a:r>
            <a:r>
              <a:rPr lang="en-IN" sz="1600" dirty="0"/>
              <a:t>, G. and Novillo-Ortiz, D. (2025). Transforming women’s health, empowerment, and gender equality with digital health: evidence-based policy and practice. </a:t>
            </a:r>
            <a:r>
              <a:rPr lang="en-IN" sz="1600" i="1" dirty="0"/>
              <a:t>The Lancet Digital Health</a:t>
            </a:r>
            <a:r>
              <a:rPr lang="en-IN" sz="1600" dirty="0"/>
              <a:t>. </a:t>
            </a:r>
            <a:r>
              <a:rPr lang="en-IN" sz="1600" dirty="0" err="1"/>
              <a:t>doi:https</a:t>
            </a:r>
            <a:r>
              <a:rPr lang="en-IN" sz="1600" dirty="0"/>
              <a:t>://doi.org/10.1016/j.landig.2025.01.014.</a:t>
            </a:r>
          </a:p>
          <a:p>
            <a:pPr marL="285750" indent="-285750" algn="just">
              <a:lnSpc>
                <a:spcPct val="150000"/>
              </a:lnSpc>
              <a:buFont typeface="Arial" panose="020B0604020202020204" pitchFamily="34" charset="0"/>
              <a:buChar char="•"/>
            </a:pPr>
            <a:r>
              <a:rPr lang="en-IN" sz="1600" dirty="0"/>
              <a:t>Earle, S., Marston, H.R., Hadley, R. and Banks, D. (2020). Use of Menstruation and Fertility App trackers: A Scoping Review of the Evidence. </a:t>
            </a:r>
            <a:r>
              <a:rPr lang="en-IN" sz="1600" i="1" dirty="0"/>
              <a:t>BMJ Sexual &amp; Reproductive Health</a:t>
            </a:r>
            <a:r>
              <a:rPr lang="en-IN" sz="1600" dirty="0"/>
              <a:t>, 47(2), p.bmjsrh-2019-200488. </a:t>
            </a:r>
            <a:r>
              <a:rPr lang="en-IN" sz="1600" dirty="0" err="1"/>
              <a:t>doi:https</a:t>
            </a:r>
            <a:r>
              <a:rPr lang="en-IN" sz="1600" dirty="0"/>
              <a:t>://doi.org/10.1136/bmjsrh-2019-200488.</a:t>
            </a:r>
          </a:p>
          <a:p>
            <a:pPr marL="285750" indent="-285750" algn="just">
              <a:lnSpc>
                <a:spcPct val="150000"/>
              </a:lnSpc>
              <a:buFont typeface="Arial" panose="020B0604020202020204" pitchFamily="34" charset="0"/>
              <a:buChar char="•"/>
            </a:pPr>
            <a:r>
              <a:rPr lang="en-IN" sz="1600" dirty="0"/>
              <a:t>Ford, A., De Togni, G. and Miller, L. (2021). Hormonal Health: Period Tracking Apps, Wellness, and Self-Management in the Era of Surveillance Capitalism. </a:t>
            </a:r>
            <a:r>
              <a:rPr lang="en-IN" sz="1600" i="1" dirty="0"/>
              <a:t>Engaging Science, Technology, and Society</a:t>
            </a:r>
            <a:r>
              <a:rPr lang="en-IN" sz="1600" dirty="0"/>
              <a:t>, 7(1), pp.48–66. </a:t>
            </a:r>
            <a:r>
              <a:rPr lang="en-IN" sz="1600" dirty="0" err="1"/>
              <a:t>doi:https</a:t>
            </a:r>
            <a:r>
              <a:rPr lang="en-IN" sz="1600" dirty="0"/>
              <a:t>://doi.org/10.17351/ests2021.655.</a:t>
            </a:r>
          </a:p>
          <a:p>
            <a:pPr marL="285750" indent="-285750" algn="just">
              <a:lnSpc>
                <a:spcPct val="150000"/>
              </a:lnSpc>
              <a:buFont typeface="Arial" panose="020B0604020202020204" pitchFamily="34" charset="0"/>
              <a:buChar char="•"/>
            </a:pPr>
            <a:r>
              <a:rPr lang="en-IN" sz="1600" dirty="0"/>
              <a:t>Munro, A.K., Hunter, E.C., Hossain, S.Z. and Keep, M. (2021). A Systematic Review of the Menstrual Experiences of University Students and the Impacts on Their education: a Global Perspective. </a:t>
            </a:r>
            <a:r>
              <a:rPr lang="en-IN" sz="1600" i="1" dirty="0"/>
              <a:t>PLOS ONE</a:t>
            </a:r>
            <a:r>
              <a:rPr lang="en-IN" sz="1600" dirty="0"/>
              <a:t>, [online] 16(9), p.e0257333. </a:t>
            </a:r>
            <a:r>
              <a:rPr lang="en-IN" sz="1600" dirty="0" err="1"/>
              <a:t>doi:https</a:t>
            </a:r>
            <a:r>
              <a:rPr lang="en-IN" sz="1600" dirty="0"/>
              <a:t>://doi.org/10.1371/journal.pone.0257333.</a:t>
            </a:r>
          </a:p>
          <a:p>
            <a:pPr marL="285750" indent="-285750" algn="just">
              <a:lnSpc>
                <a:spcPct val="150000"/>
              </a:lnSpc>
              <a:buFont typeface="Arial" panose="020B0604020202020204" pitchFamily="34" charset="0"/>
              <a:buChar char="•"/>
            </a:pPr>
            <a:r>
              <a:rPr lang="en-IN" sz="1600" dirty="0"/>
              <a:t>Olson, M.M., </a:t>
            </a:r>
            <a:r>
              <a:rPr lang="en-IN" sz="1600" dirty="0" err="1"/>
              <a:t>Alhelou</a:t>
            </a:r>
            <a:r>
              <a:rPr lang="en-IN" sz="1600" dirty="0"/>
              <a:t>, N., </a:t>
            </a:r>
            <a:r>
              <a:rPr lang="en-IN" sz="1600" dirty="0" err="1"/>
              <a:t>Kavattur</a:t>
            </a:r>
            <a:r>
              <a:rPr lang="en-IN" sz="1600" dirty="0"/>
              <a:t>, P.S., Rountree, L. and Winkler, I.T. (2022). The Persistent Power of stigma: a Critical Review of Policy Initiatives to Break the Menstrual Silence and Advance Menstrual Literacy. </a:t>
            </a:r>
            <a:r>
              <a:rPr lang="en-IN" sz="1600" i="1" dirty="0"/>
              <a:t>PLOS Global Public Health</a:t>
            </a:r>
            <a:r>
              <a:rPr lang="en-IN" sz="1600" dirty="0"/>
              <a:t>, 2(7). </a:t>
            </a:r>
            <a:r>
              <a:rPr lang="en-IN" sz="1600" dirty="0" err="1"/>
              <a:t>doi:https</a:t>
            </a:r>
            <a:r>
              <a:rPr lang="en-IN" sz="1600" dirty="0"/>
              <a:t>://doi.org/10.1371/journal.pgph.0000070.</a:t>
            </a:r>
          </a:p>
          <a:p>
            <a:pPr marL="285750" indent="-285750" algn="just">
              <a:lnSpc>
                <a:spcPct val="150000"/>
              </a:lnSpc>
              <a:buFont typeface="Arial" panose="020B0604020202020204" pitchFamily="34" charset="0"/>
              <a:buChar char="•"/>
            </a:pPr>
            <a:r>
              <a:rPr lang="en-IN" sz="1600" dirty="0"/>
              <a:t>Perez Rodriguez, M., Jiménez Garcia, J., Rashidi, B. and </a:t>
            </a:r>
            <a:r>
              <a:rPr lang="en-IN" sz="1600" dirty="0" err="1"/>
              <a:t>Rajabiyazdi</a:t>
            </a:r>
            <a:r>
              <a:rPr lang="en-IN" sz="1600" dirty="0"/>
              <a:t>, F. (2025). Enhancing Clinician-Patient Communication: The Use of Large Interactive Displays in Clinical Consultations. </a:t>
            </a:r>
            <a:r>
              <a:rPr lang="en-IN" sz="1600" i="1" dirty="0"/>
              <a:t>Lecture Notes in Computer Science</a:t>
            </a:r>
            <a:r>
              <a:rPr lang="en-IN" sz="1600" dirty="0"/>
              <a:t>, pp.74–90. </a:t>
            </a:r>
            <a:r>
              <a:rPr lang="en-IN" sz="1600" dirty="0" err="1"/>
              <a:t>doi:https</a:t>
            </a:r>
            <a:r>
              <a:rPr lang="en-IN" sz="1600" dirty="0"/>
              <a:t>://doi.org/10.1007/978-3-031-93822-1_7.</a:t>
            </a:r>
          </a:p>
          <a:p>
            <a:pPr marL="285750" indent="-285750" algn="just">
              <a:lnSpc>
                <a:spcPct val="150000"/>
              </a:lnSpc>
              <a:buFont typeface="Arial" panose="020B0604020202020204" pitchFamily="34" charset="0"/>
              <a:buChar char="•"/>
            </a:pPr>
            <a:r>
              <a:rPr lang="en-IN" sz="1600" dirty="0"/>
              <a:t>Rafique, N. and Al-Sheikh, M. (2024). Prevalence of menstrual problems and their association with psychological stress in young female students studying health sciences. </a:t>
            </a:r>
            <a:r>
              <a:rPr lang="en-IN" sz="1600" i="1" dirty="0"/>
              <a:t>Saudi Medical Journal</a:t>
            </a:r>
            <a:r>
              <a:rPr lang="en-IN" sz="1600" dirty="0"/>
              <a:t>, 39(1), pp.67–73. </a:t>
            </a:r>
            <a:r>
              <a:rPr lang="en-IN" sz="1600" dirty="0" err="1"/>
              <a:t>doi:https</a:t>
            </a:r>
            <a:r>
              <a:rPr lang="en-IN" sz="1600" dirty="0"/>
              <a:t>://doi.org/10.15537/smj.2018.1.21438.</a:t>
            </a:r>
          </a:p>
          <a:p>
            <a:pPr marL="285750" indent="-285750" algn="just">
              <a:lnSpc>
                <a:spcPct val="150000"/>
              </a:lnSpc>
              <a:buFont typeface="Arial" panose="020B0604020202020204" pitchFamily="34" charset="0"/>
              <a:buChar char="•"/>
            </a:pPr>
            <a:r>
              <a:rPr lang="en-IN" sz="1600" dirty="0"/>
              <a:t>Saleem, M., Kühne, L., De Santis, K.K., Brand, T. and Busse, H. (2021). Understanding Engagement Strategies in Digital Interventions for Mental Health Promotion: A Scoping Review (Preprint). </a:t>
            </a:r>
            <a:r>
              <a:rPr lang="en-IN" sz="1600" i="1" dirty="0"/>
              <a:t>JMIR Mental Health</a:t>
            </a:r>
            <a:r>
              <a:rPr lang="en-IN" sz="1600" dirty="0"/>
              <a:t>, 8(12). </a:t>
            </a:r>
            <a:r>
              <a:rPr lang="en-IN" sz="1600" dirty="0" err="1"/>
              <a:t>doi:https</a:t>
            </a:r>
            <a:r>
              <a:rPr lang="en-IN" sz="1600" dirty="0"/>
              <a:t>://doi.org/10.2196/30000.</a:t>
            </a:r>
          </a:p>
          <a:p>
            <a:pPr marL="285750" indent="-285750" algn="just">
              <a:lnSpc>
                <a:spcPct val="150000"/>
              </a:lnSpc>
              <a:buFont typeface="Arial" panose="020B0604020202020204" pitchFamily="34" charset="0"/>
              <a:buChar char="•"/>
            </a:pPr>
            <a:r>
              <a:rPr lang="en-IN" sz="1600" dirty="0" err="1"/>
              <a:t>Shauchuk</a:t>
            </a:r>
            <a:r>
              <a:rPr lang="en-IN" sz="1600" dirty="0"/>
              <a:t>, A. (2023). </a:t>
            </a:r>
            <a:r>
              <a:rPr lang="en-IN" sz="1600" i="1" dirty="0"/>
              <a:t>Mobile period tracker apps and personalisation : Creating a personalised design that meets the diverse needs of people who menstruate</a:t>
            </a:r>
            <a:r>
              <a:rPr lang="en-IN" sz="1600" dirty="0"/>
              <a:t>. [online] DIVA. Available at: https://www.diva-portal.org/smash/record.jsf?pid=diva2:1773632.</a:t>
            </a:r>
          </a:p>
          <a:p>
            <a:pPr marL="285750" indent="-285750" algn="just">
              <a:lnSpc>
                <a:spcPct val="150000"/>
              </a:lnSpc>
              <a:buFont typeface="Arial" panose="020B0604020202020204" pitchFamily="34" charset="0"/>
              <a:buChar char="•"/>
            </a:pPr>
            <a:r>
              <a:rPr lang="en-IN" sz="1600" dirty="0" err="1"/>
              <a:t>Tylstedt</a:t>
            </a:r>
            <a:r>
              <a:rPr lang="en-IN" sz="1600" dirty="0"/>
              <a:t>, B., Normark, M. and Eklund, L. (2023). Reimagining the cycle: interaction in self-tracking period apps and menstrual empowerment. </a:t>
            </a:r>
            <a:r>
              <a:rPr lang="en-IN" sz="1600" i="1" dirty="0"/>
              <a:t>Frontiers in computer science</a:t>
            </a:r>
            <a:r>
              <a:rPr lang="en-IN" sz="1600" dirty="0"/>
              <a:t>, 5. </a:t>
            </a:r>
            <a:r>
              <a:rPr lang="en-IN" sz="1600" dirty="0" err="1"/>
              <a:t>doi:https</a:t>
            </a:r>
            <a:r>
              <a:rPr lang="en-IN" sz="1600" dirty="0"/>
              <a:t>://doi.org/10.3389/fcomp.2023.1166210.</a:t>
            </a:r>
            <a:endParaRPr lang="en-IN" sz="4400" b="1" dirty="0"/>
          </a:p>
        </p:txBody>
      </p:sp>
    </p:spTree>
    <p:extLst>
      <p:ext uri="{BB962C8B-B14F-4D97-AF65-F5344CB8AC3E}">
        <p14:creationId xmlns:p14="http://schemas.microsoft.com/office/powerpoint/2010/main" val="443111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IN" dirty="0"/>
          </a:p>
        </p:txBody>
      </p:sp>
      <p:sp>
        <p:nvSpPr>
          <p:cNvPr id="3" name="Freeform 3" descr="self-care is empowerment"/>
          <p:cNvSpPr/>
          <p:nvPr/>
        </p:nvSpPr>
        <p:spPr>
          <a:xfrm>
            <a:off x="6797437" y="5855813"/>
            <a:ext cx="4693127" cy="1544465"/>
          </a:xfrm>
          <a:custGeom>
            <a:avLst/>
            <a:gdLst/>
            <a:ahLst/>
            <a:cxnLst/>
            <a:rect l="l" t="t" r="r" b="b"/>
            <a:pathLst>
              <a:path w="4693127" h="1544465">
                <a:moveTo>
                  <a:pt x="0" y="0"/>
                </a:moveTo>
                <a:lnTo>
                  <a:pt x="4693126" y="0"/>
                </a:lnTo>
                <a:lnTo>
                  <a:pt x="4693126" y="1544466"/>
                </a:lnTo>
                <a:lnTo>
                  <a:pt x="0" y="15444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descr="Someone is hugging their arms around their chest, surrounded by green leaves in healthcare"/>
          <p:cNvSpPr/>
          <p:nvPr/>
        </p:nvSpPr>
        <p:spPr>
          <a:xfrm>
            <a:off x="5802497" y="532062"/>
            <a:ext cx="6683007" cy="5323751"/>
          </a:xfrm>
          <a:custGeom>
            <a:avLst/>
            <a:gdLst/>
            <a:ahLst/>
            <a:cxnLst/>
            <a:rect l="l" t="t" r="r" b="b"/>
            <a:pathLst>
              <a:path w="6683007" h="5323751">
                <a:moveTo>
                  <a:pt x="0" y="0"/>
                </a:moveTo>
                <a:lnTo>
                  <a:pt x="6683006" y="0"/>
                </a:lnTo>
                <a:lnTo>
                  <a:pt x="6683006" y="5323751"/>
                </a:lnTo>
                <a:lnTo>
                  <a:pt x="0" y="532375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a:extLst>
              <a:ext uri="{C183D7F6-B498-43B3-948B-1728B52AA6E4}">
                <adec:decorative xmlns:adec="http://schemas.microsoft.com/office/drawing/2017/decorative" val="1"/>
              </a:ext>
            </a:extLst>
          </p:cNvPr>
          <p:cNvSpPr/>
          <p:nvPr/>
        </p:nvSpPr>
        <p:spPr>
          <a:xfrm>
            <a:off x="4818252" y="1330317"/>
            <a:ext cx="1968488" cy="1377942"/>
          </a:xfrm>
          <a:custGeom>
            <a:avLst/>
            <a:gdLst/>
            <a:ahLst/>
            <a:cxnLst/>
            <a:rect l="l" t="t" r="r" b="b"/>
            <a:pathLst>
              <a:path w="1968488" h="1377942">
                <a:moveTo>
                  <a:pt x="0" y="0"/>
                </a:moveTo>
                <a:lnTo>
                  <a:pt x="1968489" y="0"/>
                </a:lnTo>
                <a:lnTo>
                  <a:pt x="1968489" y="1377942"/>
                </a:lnTo>
                <a:lnTo>
                  <a:pt x="0" y="137794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a:extLst>
              <a:ext uri="{C183D7F6-B498-43B3-948B-1728B52AA6E4}">
                <adec:decorative xmlns:adec="http://schemas.microsoft.com/office/drawing/2017/decorative" val="1"/>
              </a:ext>
            </a:extLst>
          </p:cNvPr>
          <p:cNvSpPr/>
          <p:nvPr/>
        </p:nvSpPr>
        <p:spPr>
          <a:xfrm rot="-1205939">
            <a:off x="3396086" y="3907317"/>
            <a:ext cx="1124354" cy="2425078"/>
          </a:xfrm>
          <a:custGeom>
            <a:avLst/>
            <a:gdLst/>
            <a:ahLst/>
            <a:cxnLst/>
            <a:rect l="l" t="t" r="r" b="b"/>
            <a:pathLst>
              <a:path w="1124354" h="2425078">
                <a:moveTo>
                  <a:pt x="0" y="0"/>
                </a:moveTo>
                <a:lnTo>
                  <a:pt x="1124354" y="0"/>
                </a:lnTo>
                <a:lnTo>
                  <a:pt x="1124354" y="2425078"/>
                </a:lnTo>
                <a:lnTo>
                  <a:pt x="0" y="24250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7" name="Freeform 7">
            <a:extLst>
              <a:ext uri="{C183D7F6-B498-43B3-948B-1728B52AA6E4}">
                <adec:decorative xmlns:adec="http://schemas.microsoft.com/office/drawing/2017/decorative" val="1"/>
              </a:ext>
            </a:extLst>
          </p:cNvPr>
          <p:cNvSpPr/>
          <p:nvPr/>
        </p:nvSpPr>
        <p:spPr>
          <a:xfrm rot="1676147" flipH="1">
            <a:off x="13927446" y="4286634"/>
            <a:ext cx="1129659" cy="2614446"/>
          </a:xfrm>
          <a:custGeom>
            <a:avLst/>
            <a:gdLst/>
            <a:ahLst/>
            <a:cxnLst/>
            <a:rect l="l" t="t" r="r" b="b"/>
            <a:pathLst>
              <a:path w="1129659" h="2614446">
                <a:moveTo>
                  <a:pt x="1129659" y="0"/>
                </a:moveTo>
                <a:lnTo>
                  <a:pt x="0" y="0"/>
                </a:lnTo>
                <a:lnTo>
                  <a:pt x="0" y="2614447"/>
                </a:lnTo>
                <a:lnTo>
                  <a:pt x="1129659" y="2614447"/>
                </a:lnTo>
                <a:lnTo>
                  <a:pt x="1129659" y="0"/>
                </a:lnTo>
                <a:close/>
              </a:path>
            </a:pathLst>
          </a:custGeom>
          <a:blipFill>
            <a:blip r:embed="rId11"/>
            <a:stretch>
              <a:fillRect/>
            </a:stretch>
          </a:blipFill>
        </p:spPr>
      </p:sp>
      <p:grpSp>
        <p:nvGrpSpPr>
          <p:cNvPr id="8" name="Group 8"/>
          <p:cNvGrpSpPr/>
          <p:nvPr/>
        </p:nvGrpSpPr>
        <p:grpSpPr>
          <a:xfrm>
            <a:off x="0" y="7586532"/>
            <a:ext cx="18288000" cy="1517101"/>
            <a:chOff x="0" y="0"/>
            <a:chExt cx="4816593" cy="399566"/>
          </a:xfrm>
        </p:grpSpPr>
        <p:sp>
          <p:nvSpPr>
            <p:cNvPr id="9" name="Freeform 9">
              <a:extLst>
                <a:ext uri="{C183D7F6-B498-43B3-948B-1728B52AA6E4}">
                  <adec:decorative xmlns:adec="http://schemas.microsoft.com/office/drawing/2017/decorative" val="1"/>
                </a:ext>
              </a:extLst>
            </p:cNvPr>
            <p:cNvSpPr/>
            <p:nvPr/>
          </p:nvSpPr>
          <p:spPr>
            <a:xfrm>
              <a:off x="0" y="0"/>
              <a:ext cx="4816592" cy="399566"/>
            </a:xfrm>
            <a:custGeom>
              <a:avLst/>
              <a:gdLst/>
              <a:ahLst/>
              <a:cxnLst/>
              <a:rect l="l" t="t" r="r" b="b"/>
              <a:pathLst>
                <a:path w="4816592" h="399566">
                  <a:moveTo>
                    <a:pt x="0" y="0"/>
                  </a:moveTo>
                  <a:lnTo>
                    <a:pt x="4816592" y="0"/>
                  </a:lnTo>
                  <a:lnTo>
                    <a:pt x="4816592" y="399566"/>
                  </a:lnTo>
                  <a:lnTo>
                    <a:pt x="0" y="399566"/>
                  </a:lnTo>
                  <a:close/>
                </a:path>
              </a:pathLst>
            </a:custGeom>
            <a:solidFill>
              <a:srgbClr val="FFE4EC">
                <a:alpha val="90980"/>
              </a:srgbClr>
            </a:solidFill>
          </p:spPr>
        </p:sp>
        <p:sp>
          <p:nvSpPr>
            <p:cNvPr id="10" name="TextBox 10"/>
            <p:cNvSpPr txBox="1"/>
            <p:nvPr/>
          </p:nvSpPr>
          <p:spPr>
            <a:xfrm>
              <a:off x="0" y="-38100"/>
              <a:ext cx="4816593" cy="437666"/>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4681433" y="7433582"/>
            <a:ext cx="8925134" cy="1588766"/>
          </a:xfrm>
          <a:prstGeom prst="rect">
            <a:avLst/>
          </a:prstGeom>
        </p:spPr>
        <p:txBody>
          <a:bodyPr lIns="0" tIns="0" rIns="0" bIns="0" rtlCol="0" anchor="t">
            <a:spAutoFit/>
          </a:bodyPr>
          <a:lstStyle/>
          <a:p>
            <a:pPr algn="ctr">
              <a:lnSpc>
                <a:spcPts val="11150"/>
              </a:lnSpc>
            </a:pPr>
            <a:r>
              <a:rPr lang="en-US" sz="7964" b="1">
                <a:solidFill>
                  <a:srgbClr val="000000"/>
                </a:solidFill>
                <a:latin typeface="Agrandir Tight Bold"/>
                <a:ea typeface="Agrandir Tight Bold"/>
                <a:cs typeface="Agrandir Tight Bold"/>
                <a:sym typeface="Agrandir Tight Bold"/>
              </a:rPr>
              <a:t>Thank You</a:t>
            </a:r>
          </a:p>
        </p:txBody>
      </p:sp>
      <p:sp>
        <p:nvSpPr>
          <p:cNvPr id="12" name="Freeform 12">
            <a:extLst>
              <a:ext uri="{C183D7F6-B498-43B3-948B-1728B52AA6E4}">
                <adec:decorative xmlns:adec="http://schemas.microsoft.com/office/drawing/2017/decorative" val="1"/>
              </a:ext>
            </a:extLst>
          </p:cNvPr>
          <p:cNvSpPr/>
          <p:nvPr/>
        </p:nvSpPr>
        <p:spPr>
          <a:xfrm>
            <a:off x="0" y="59549"/>
            <a:ext cx="2364140" cy="4114800"/>
          </a:xfrm>
          <a:custGeom>
            <a:avLst/>
            <a:gdLst/>
            <a:ahLst/>
            <a:cxnLst/>
            <a:rect l="l" t="t" r="r" b="b"/>
            <a:pathLst>
              <a:path w="2364140" h="4114800">
                <a:moveTo>
                  <a:pt x="0" y="0"/>
                </a:moveTo>
                <a:lnTo>
                  <a:pt x="2364140" y="0"/>
                </a:lnTo>
                <a:lnTo>
                  <a:pt x="2364140" y="4114800"/>
                </a:lnTo>
                <a:lnTo>
                  <a:pt x="0" y="4114800"/>
                </a:lnTo>
                <a:lnTo>
                  <a:pt x="0" y="0"/>
                </a:lnTo>
                <a:close/>
              </a:path>
            </a:pathLst>
          </a:custGeom>
          <a:blipFill>
            <a:blip r:embed="rId12">
              <a:alphaModFix amt="86000"/>
              <a:extLst>
                <a:ext uri="{96DAC541-7B7A-43D3-8B79-37D633B846F1}">
                  <asvg:svgBlip xmlns:asvg="http://schemas.microsoft.com/office/drawing/2016/SVG/main" r:embed="rId13"/>
                </a:ext>
              </a:extLst>
            </a:blip>
            <a:stretch>
              <a:fillRect/>
            </a:stretch>
          </a:blipFill>
        </p:spPr>
      </p:sp>
      <p:sp>
        <p:nvSpPr>
          <p:cNvPr id="13" name="Freeform 13">
            <a:extLst>
              <a:ext uri="{C183D7F6-B498-43B3-948B-1728B52AA6E4}">
                <adec:decorative xmlns:adec="http://schemas.microsoft.com/office/drawing/2017/decorative" val="1"/>
              </a:ext>
            </a:extLst>
          </p:cNvPr>
          <p:cNvSpPr/>
          <p:nvPr/>
        </p:nvSpPr>
        <p:spPr>
          <a:xfrm flipH="1">
            <a:off x="16077230" y="0"/>
            <a:ext cx="2364140" cy="4114800"/>
          </a:xfrm>
          <a:custGeom>
            <a:avLst/>
            <a:gdLst/>
            <a:ahLst/>
            <a:cxnLst/>
            <a:rect l="l" t="t" r="r" b="b"/>
            <a:pathLst>
              <a:path w="2364140" h="4114800">
                <a:moveTo>
                  <a:pt x="2364140" y="0"/>
                </a:moveTo>
                <a:lnTo>
                  <a:pt x="0" y="0"/>
                </a:lnTo>
                <a:lnTo>
                  <a:pt x="0" y="4114800"/>
                </a:lnTo>
                <a:lnTo>
                  <a:pt x="2364140" y="4114800"/>
                </a:lnTo>
                <a:lnTo>
                  <a:pt x="2364140" y="0"/>
                </a:lnTo>
                <a:close/>
              </a:path>
            </a:pathLst>
          </a:custGeom>
          <a:blipFill>
            <a:blip r:embed="rId12">
              <a:alphaModFix amt="86000"/>
              <a:extLst>
                <a:ext uri="{96DAC541-7B7A-43D3-8B79-37D633B846F1}">
                  <asvg:svgBlip xmlns:asvg="http://schemas.microsoft.com/office/drawing/2016/SVG/main" r:embed="rId13"/>
                </a:ext>
              </a:extLst>
            </a:blip>
            <a:stretch>
              <a:fillRect/>
            </a:stretch>
          </a:blipFill>
        </p:spPr>
      </p:sp>
      <p:sp>
        <p:nvSpPr>
          <p:cNvPr id="14" name="Freeform 14">
            <a:extLst>
              <a:ext uri="{C183D7F6-B498-43B3-948B-1728B52AA6E4}">
                <adec:decorative xmlns:adec="http://schemas.microsoft.com/office/drawing/2017/decorative" val="1"/>
              </a:ext>
            </a:extLst>
          </p:cNvPr>
          <p:cNvSpPr/>
          <p:nvPr/>
        </p:nvSpPr>
        <p:spPr>
          <a:xfrm>
            <a:off x="4818252" y="3395611"/>
            <a:ext cx="784722" cy="784722"/>
          </a:xfrm>
          <a:custGeom>
            <a:avLst/>
            <a:gdLst/>
            <a:ahLst/>
            <a:cxnLst/>
            <a:rect l="l" t="t" r="r" b="b"/>
            <a:pathLst>
              <a:path w="784722" h="784722">
                <a:moveTo>
                  <a:pt x="0" y="0"/>
                </a:moveTo>
                <a:lnTo>
                  <a:pt x="784722" y="0"/>
                </a:lnTo>
                <a:lnTo>
                  <a:pt x="784722" y="784721"/>
                </a:lnTo>
                <a:lnTo>
                  <a:pt x="0" y="7847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5" name="Freeform 15">
            <a:extLst>
              <a:ext uri="{C183D7F6-B498-43B3-948B-1728B52AA6E4}">
                <adec:decorative xmlns:adec="http://schemas.microsoft.com/office/drawing/2017/decorative" val="1"/>
              </a:ext>
            </a:extLst>
          </p:cNvPr>
          <p:cNvSpPr/>
          <p:nvPr/>
        </p:nvSpPr>
        <p:spPr>
          <a:xfrm>
            <a:off x="12787658" y="6615557"/>
            <a:ext cx="784722" cy="784722"/>
          </a:xfrm>
          <a:custGeom>
            <a:avLst/>
            <a:gdLst/>
            <a:ahLst/>
            <a:cxnLst/>
            <a:rect l="l" t="t" r="r" b="b"/>
            <a:pathLst>
              <a:path w="784722" h="784722">
                <a:moveTo>
                  <a:pt x="0" y="0"/>
                </a:moveTo>
                <a:lnTo>
                  <a:pt x="784721" y="0"/>
                </a:lnTo>
                <a:lnTo>
                  <a:pt x="784721" y="784722"/>
                </a:lnTo>
                <a:lnTo>
                  <a:pt x="0" y="7847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27" name="Freeform 27">
            <a:extLst>
              <a:ext uri="{C183D7F6-B498-43B3-948B-1728B52AA6E4}">
                <adec:decorative xmlns:adec="http://schemas.microsoft.com/office/drawing/2017/decorative" val="1"/>
              </a:ext>
            </a:extLst>
          </p:cNvPr>
          <p:cNvSpPr/>
          <p:nvPr/>
        </p:nvSpPr>
        <p:spPr>
          <a:xfrm>
            <a:off x="1197960" y="349435"/>
            <a:ext cx="431519" cy="431519"/>
          </a:xfrm>
          <a:custGeom>
            <a:avLst/>
            <a:gdLst/>
            <a:ahLst/>
            <a:cxnLst/>
            <a:rect l="l" t="t" r="r" b="b"/>
            <a:pathLst>
              <a:path w="431519" h="431519">
                <a:moveTo>
                  <a:pt x="0" y="0"/>
                </a:moveTo>
                <a:lnTo>
                  <a:pt x="431519" y="0"/>
                </a:lnTo>
                <a:lnTo>
                  <a:pt x="431519" y="431519"/>
                </a:lnTo>
                <a:lnTo>
                  <a:pt x="0" y="43151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31" name="Freeform 31">
            <a:extLst>
              <a:ext uri="{C183D7F6-B498-43B3-948B-1728B52AA6E4}">
                <adec:decorative xmlns:adec="http://schemas.microsoft.com/office/drawing/2017/decorative" val="1"/>
              </a:ext>
            </a:extLst>
          </p:cNvPr>
          <p:cNvSpPr/>
          <p:nvPr/>
        </p:nvSpPr>
        <p:spPr>
          <a:xfrm>
            <a:off x="12170258" y="1574209"/>
            <a:ext cx="890158" cy="890158"/>
          </a:xfrm>
          <a:custGeom>
            <a:avLst/>
            <a:gdLst/>
            <a:ahLst/>
            <a:cxnLst/>
            <a:rect l="l" t="t" r="r" b="b"/>
            <a:pathLst>
              <a:path w="890158" h="890158">
                <a:moveTo>
                  <a:pt x="0" y="0"/>
                </a:moveTo>
                <a:lnTo>
                  <a:pt x="890158" y="0"/>
                </a:lnTo>
                <a:lnTo>
                  <a:pt x="890158" y="890158"/>
                </a:lnTo>
                <a:lnTo>
                  <a:pt x="0" y="89015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2306</Words>
  <Application>Microsoft Office PowerPoint</Application>
  <PresentationFormat>Custom</PresentationFormat>
  <Paragraphs>140</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Agrandir Tight Bold</vt:lpstr>
      <vt:lpstr>Roboto</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and Green Illustrated Self-Care Healthcare Presentation</dc:title>
  <cp:lastModifiedBy>Prarthona Roy</cp:lastModifiedBy>
  <cp:revision>11</cp:revision>
  <dcterms:created xsi:type="dcterms:W3CDTF">2006-08-16T00:00:00Z</dcterms:created>
  <dcterms:modified xsi:type="dcterms:W3CDTF">2025-12-08T17:34:38Z</dcterms:modified>
  <dc:identifier>DAG68FoDiBY</dc:identifier>
</cp:coreProperties>
</file>