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57" r:id="rId6"/>
    <p:sldId id="258" r:id="rId7"/>
    <p:sldId id="259" r:id="rId8"/>
    <p:sldId id="277" r:id="rId9"/>
    <p:sldId id="278" r:id="rId10"/>
    <p:sldId id="266" r:id="rId11"/>
    <p:sldId id="26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276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73"/>
    <p:restoredTop sz="94690"/>
  </p:normalViewPr>
  <p:slideViewPr>
    <p:cSldViewPr>
      <p:cViewPr varScale="1">
        <p:scale>
          <a:sx n="99" d="100"/>
          <a:sy n="99" d="100"/>
        </p:scale>
        <p:origin x="672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000"/>
                </a:solidFill>
              </a:rPr>
              <a:t>Computer Architecture – ACCC4003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2411760" y="2867808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5: Instruction Set &amp; Addressing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Instruction Set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Mnemonic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Operation Code (Opcode) &amp; Operand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Classification of Instruction Set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Data Transfer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</a:t>
            </a:r>
            <a:r>
              <a:rPr lang="en-US" altLang="en-US" sz="2000" dirty="0"/>
              <a:t>Move, Move Immediate, Load Immediate, Store Accumulator 	Direct, Load Accumulator Direct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Arithmetic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</a:t>
            </a:r>
            <a:r>
              <a:rPr lang="en-US" altLang="en-US" sz="2000" dirty="0"/>
              <a:t>Addition, Subtract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Logic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AND, OR, EX-OR,</a:t>
            </a:r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Instruction Set – What is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392488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An instruction is a command give to the processor to perform a specified operation on a given data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An instruction is a binary pattern designed inside a microprocessor to perform a specific function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entire group of instructions that a microprocessor supports is called </a:t>
            </a:r>
            <a:r>
              <a:rPr lang="en-US" altLang="en-US" sz="2200" b="1" dirty="0"/>
              <a:t>Instruction Set</a:t>
            </a:r>
          </a:p>
          <a:p>
            <a:pPr algn="just">
              <a:spcBef>
                <a:spcPct val="0"/>
              </a:spcBef>
            </a:pPr>
            <a:endParaRPr lang="en-US" altLang="en-US" sz="2200" b="1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example, Intel 8085 microprocessor has 246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Each instruction is represented by an 8-bit binary value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is Mnemonic?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To make programming easier, assembly language instructions are provided to describe each basic operation performed by the microprocessor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Assembly languages uses alphanumeric characters instead of 0s and 1s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Each instruction uses two, three, four, or even five English letters to represent an instruction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group of letters is called </a:t>
            </a:r>
            <a:r>
              <a:rPr lang="en-US" altLang="en-US" sz="2200" dirty="0" err="1"/>
              <a:t>Nnemonic</a:t>
            </a: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Example: MOV, ADD, SUB, CMP, XCHG</a:t>
            </a:r>
          </a:p>
        </p:txBody>
      </p:sp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Operation Code &amp; Operand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Each assembly language instruction can be divided into two parts: Operation code (opcode) and Operand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The opcode is the part of the instruction that identifies the operation that is to be performed on the operands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Operand can be specified as data or contents of registers or memory locations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For example: MOV B,A where MOV is the opcode and A &amp; B are operands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Assembly language statements are usually written in a standard form in four fields as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1800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35315A1-FC35-B84E-AC81-9AE354EC93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0386062"/>
              </p:ext>
            </p:extLst>
          </p:nvPr>
        </p:nvGraphicFramePr>
        <p:xfrm>
          <a:off x="827584" y="4941168"/>
          <a:ext cx="763061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2392">
                  <a:extLst>
                    <a:ext uri="{9D8B030D-6E8A-4147-A177-3AD203B41FA5}">
                      <a16:colId xmlns:a16="http://schemas.microsoft.com/office/drawing/2014/main" val="1743051046"/>
                    </a:ext>
                  </a:extLst>
                </a:gridCol>
                <a:gridCol w="1413889">
                  <a:extLst>
                    <a:ext uri="{9D8B030D-6E8A-4147-A177-3AD203B41FA5}">
                      <a16:colId xmlns:a16="http://schemas.microsoft.com/office/drawing/2014/main" val="1903914533"/>
                    </a:ext>
                  </a:extLst>
                </a:gridCol>
                <a:gridCol w="1131111">
                  <a:extLst>
                    <a:ext uri="{9D8B030D-6E8A-4147-A177-3AD203B41FA5}">
                      <a16:colId xmlns:a16="http://schemas.microsoft.com/office/drawing/2014/main" val="386307254"/>
                    </a:ext>
                  </a:extLst>
                </a:gridCol>
                <a:gridCol w="3603225">
                  <a:extLst>
                    <a:ext uri="{9D8B030D-6E8A-4147-A177-3AD203B41FA5}">
                      <a16:colId xmlns:a16="http://schemas.microsoft.com/office/drawing/2014/main" val="30542245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Label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Operand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Comment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14897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START: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B,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Copy the contents of A on to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25797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Classification of Instruction Set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885491-042D-F54D-93C4-93F76BF08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744416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Data Transfer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Arithmetic Instructions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Logical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Branching Instructions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Control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marL="0" indent="0" algn="ctr">
              <a:spcBef>
                <a:spcPct val="0"/>
              </a:spcBef>
              <a:buNone/>
            </a:pPr>
            <a:r>
              <a:rPr lang="en-US" altLang="en-US" sz="2200" dirty="0"/>
              <a:t>(We will be only discussing first three instructions set)</a:t>
            </a:r>
          </a:p>
        </p:txBody>
      </p:sp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 data transfer instructions transfer or copy a data from register to register, register to memory or memory to register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It also transfer an immediate data (data contained the instruction itself) to register to memory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transfer instructions do not affect any flag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lphaLcParenR"/>
            </a:pPr>
            <a:r>
              <a:rPr lang="en-US" altLang="en-US" sz="2200" b="1" dirty="0"/>
              <a:t>Move Instructions:</a:t>
            </a:r>
          </a:p>
          <a:p>
            <a:pPr marL="514350" indent="-514350" algn="just">
              <a:lnSpc>
                <a:spcPct val="90000"/>
              </a:lnSpc>
              <a:buAutoNum type="romanLcParenR"/>
            </a:pPr>
            <a:r>
              <a:rPr lang="en-US" altLang="en-US" sz="2200" b="1" dirty="0"/>
              <a:t>Move between Register and Register: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These instructions copy an 8-bit data from an 8-bit register to another 8-bit register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registers used are A, B, C, D, E, H and L.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form of Move instruction is </a:t>
            </a:r>
            <a:r>
              <a:rPr lang="en-US" altLang="en-US" sz="2200" b="1" dirty="0"/>
              <a:t>MOV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d</a:t>
            </a:r>
            <a:r>
              <a:rPr lang="en-US" altLang="en-US" sz="2200" b="1" dirty="0"/>
              <a:t>,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s</a:t>
            </a:r>
            <a:r>
              <a:rPr lang="en-US" altLang="en-US" sz="2200" b="1" baseline="-25000" dirty="0"/>
              <a:t>, </a:t>
            </a:r>
            <a:r>
              <a:rPr lang="en-US" altLang="en-US" sz="2200" dirty="0"/>
              <a:t>where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s</a:t>
            </a:r>
            <a:r>
              <a:rPr lang="en-US" altLang="en-US" sz="2200" dirty="0"/>
              <a:t> is the register that acts as a source and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d</a:t>
            </a:r>
            <a:r>
              <a:rPr lang="en-US" altLang="en-US" sz="2200" dirty="0"/>
              <a:t> is the register that acts as a destination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Example: MOV   B, A, means moves/copies the contents of A register to B register (B) 	   (A)</a:t>
            </a:r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4572000" y="55892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lphaLcParenR"/>
            </a:pPr>
            <a:r>
              <a:rPr lang="en-US" altLang="en-US" sz="2200" b="1" dirty="0"/>
              <a:t>Move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Move between Register and Memory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letter </a:t>
            </a:r>
            <a:r>
              <a:rPr lang="en-US" altLang="en-US" sz="2200" b="1" dirty="0"/>
              <a:t>M </a:t>
            </a:r>
            <a:r>
              <a:rPr lang="en-US" altLang="en-US" sz="2200" dirty="0"/>
              <a:t>is used to represent memory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There are thousands of memory locations and each location has a distinct address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instruction is </a:t>
            </a:r>
            <a:r>
              <a:rPr lang="en-US" altLang="en-US" sz="2200" b="1" dirty="0"/>
              <a:t>MOV M, r    and MOV r, M</a:t>
            </a:r>
            <a:r>
              <a:rPr lang="en-US" altLang="en-US" sz="2200" dirty="0"/>
              <a:t>, where r is a general purpose register or accumulator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operation can be represented as: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M((HL))     (r)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(r)	      M((HL))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to move a data from accumulator (A) to memory (M) the corresponding instruction is </a:t>
            </a:r>
            <a:r>
              <a:rPr lang="en-US" altLang="en-US" sz="2200" b="1" dirty="0"/>
              <a:t>MOV M,A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987824" y="422108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C5C7DF2-0B82-0C40-A8FF-DE0B3B29CA51}"/>
              </a:ext>
            </a:extLst>
          </p:cNvPr>
          <p:cNvCxnSpPr>
            <a:cxnSpLocks/>
          </p:cNvCxnSpPr>
          <p:nvPr/>
        </p:nvCxnSpPr>
        <p:spPr>
          <a:xfrm flipH="1">
            <a:off x="4716016" y="42165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Move Immediate Instruction: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move immediate instruction has the form,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MVI 	r, data 8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MVI	M, data 8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Here, r is a general purpose register or accumulator and M refers to memory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instruction transfers the byte of data specified within the instruction itself to a register or memory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(r)      data 8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	M((HL))	data 8  </a:t>
            </a:r>
            <a:r>
              <a:rPr lang="en-US" altLang="en-US" sz="2200" dirty="0"/>
              <a:t>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267744" y="486916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048C9D1-FFD0-2E4E-B6AD-ED5F0A623CB5}"/>
              </a:ext>
            </a:extLst>
          </p:cNvPr>
          <p:cNvCxnSpPr>
            <a:cxnSpLocks/>
          </p:cNvCxnSpPr>
          <p:nvPr/>
        </p:nvCxnSpPr>
        <p:spPr>
          <a:xfrm flipH="1">
            <a:off x="5796136" y="486152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c) Load Immediate Register Pair: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load immediate register pair instruction is used to load a 16-bit immediate data into a specified register pair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form of this instruction is, </a:t>
            </a:r>
            <a:r>
              <a:rPr lang="en-US" altLang="en-US" sz="2200" b="1" dirty="0"/>
              <a:t>LXI  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p</a:t>
            </a:r>
            <a:r>
              <a:rPr lang="en-US" altLang="en-US" sz="2200" b="1" dirty="0"/>
              <a:t>, data 16</a:t>
            </a:r>
            <a:r>
              <a:rPr lang="en-US" altLang="en-US" sz="2200" dirty="0"/>
              <a:t>, where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p</a:t>
            </a:r>
            <a:r>
              <a:rPr lang="en-US" altLang="en-US" sz="2200" dirty="0"/>
              <a:t> stands for one of the register pairs BC, DE, HL or the 16-bit Stack Pointer SP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p</a:t>
            </a:r>
            <a:r>
              <a:rPr lang="en-US" altLang="en-US" sz="2200" b="1" dirty="0"/>
              <a:t>) </a:t>
            </a:r>
            <a:r>
              <a:rPr lang="en-US" altLang="en-US" sz="2200" dirty="0"/>
              <a:t>	</a:t>
            </a:r>
            <a:r>
              <a:rPr lang="en-US" altLang="en-US" sz="2200" b="1" dirty="0"/>
              <a:t>data 16</a:t>
            </a:r>
            <a:endParaRPr lang="en-US" altLang="en-US" sz="18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LXI 	H, 2050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048C9D1-FFD0-2E4E-B6AD-ED5F0A623CB5}"/>
              </a:ext>
            </a:extLst>
          </p:cNvPr>
          <p:cNvCxnSpPr>
            <a:cxnSpLocks/>
          </p:cNvCxnSpPr>
          <p:nvPr/>
        </p:nvCxnSpPr>
        <p:spPr>
          <a:xfrm flipH="1">
            <a:off x="2411760" y="4365104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d) Store Accumulator direct: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Store accumulator direct, </a:t>
            </a:r>
            <a:r>
              <a:rPr lang="en-US" altLang="en-US" sz="2200" b="1" dirty="0"/>
              <a:t>STA 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 </a:t>
            </a:r>
            <a:r>
              <a:rPr lang="en-US" altLang="en-US" sz="2200" dirty="0"/>
              <a:t>stores the contents of the accumulator in the memory whose address is specified in the instruction itself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M(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) </a:t>
            </a:r>
            <a:r>
              <a:rPr lang="en-US" altLang="en-US" sz="2200" dirty="0"/>
              <a:t>	</a:t>
            </a:r>
            <a:r>
              <a:rPr lang="en-US" altLang="en-US" sz="2200" b="1" dirty="0"/>
              <a:t>(A)</a:t>
            </a:r>
            <a:endParaRPr lang="en-US" altLang="en-US" sz="18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STA    2550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61A1D91-08ED-1946-9576-F469D269DF70}"/>
              </a:ext>
            </a:extLst>
          </p:cNvPr>
          <p:cNvCxnSpPr>
            <a:cxnSpLocks/>
          </p:cNvCxnSpPr>
          <p:nvPr/>
        </p:nvCxnSpPr>
        <p:spPr>
          <a:xfrm flipH="1">
            <a:off x="3203848" y="299695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1818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e) Load Accumulator direct: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Load accumulator direct, </a:t>
            </a:r>
            <a:r>
              <a:rPr lang="en-US" altLang="en-US" sz="2200" b="1" dirty="0"/>
              <a:t>LDA  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 </a:t>
            </a:r>
            <a:r>
              <a:rPr lang="en-US" altLang="en-US" sz="2200" dirty="0"/>
              <a:t>loads the accumulator with a byte from the memory location whose address is specified in the instruction itself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 (A)	M(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)</a:t>
            </a:r>
            <a:endParaRPr lang="en-US" altLang="en-US" sz="18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LDA    2450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61A1D91-08ED-1946-9576-F469D269DF70}"/>
              </a:ext>
            </a:extLst>
          </p:cNvPr>
          <p:cNvCxnSpPr>
            <a:cxnSpLocks/>
          </p:cNvCxnSpPr>
          <p:nvPr/>
        </p:nvCxnSpPr>
        <p:spPr>
          <a:xfrm flipH="1">
            <a:off x="2483768" y="299695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The arithmetic group of instructions are used to perform addition, subtraction, increment and decrement operations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Addition Instructions:</a:t>
            </a:r>
          </a:p>
          <a:p>
            <a:pPr marL="514350" indent="-514350" algn="just">
              <a:lnSpc>
                <a:spcPct val="90000"/>
              </a:lnSpc>
              <a:buAutoNum type="romanLcParenR"/>
            </a:pPr>
            <a:r>
              <a:rPr lang="en-US" altLang="en-US" sz="2200" b="1" dirty="0"/>
              <a:t>ADD with register/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add instructions, </a:t>
            </a:r>
            <a:r>
              <a:rPr lang="en-US" altLang="en-US" sz="2200" b="1" dirty="0"/>
              <a:t>ADD r 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ADD M </a:t>
            </a:r>
            <a:r>
              <a:rPr lang="en-US" altLang="en-US" sz="2200" dirty="0"/>
              <a:t>are used to add the contents of a specified register or memory to the contents of the accumulator. The result is stored in the accumulator like </a:t>
            </a:r>
            <a:r>
              <a:rPr lang="en-US" altLang="en-US" sz="2200" b="1" dirty="0"/>
              <a:t>(A)       (A) + (r)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The instruction ADD  B, adds the contents of A and B registers and places the result in A register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(A) 	(A) + (B)</a:t>
            </a: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3923928" y="407707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1D39C0D-CF8B-994D-A79B-A19BE68DDD3E}"/>
              </a:ext>
            </a:extLst>
          </p:cNvPr>
          <p:cNvCxnSpPr>
            <a:cxnSpLocks/>
          </p:cNvCxnSpPr>
          <p:nvPr/>
        </p:nvCxnSpPr>
        <p:spPr>
          <a:xfrm flipH="1">
            <a:off x="2411760" y="5445224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Addition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ADD immediate: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add immediate instruction, </a:t>
            </a:r>
            <a:r>
              <a:rPr lang="en-US" altLang="en-US" sz="2200" b="1" dirty="0"/>
              <a:t>ADI data 8, </a:t>
            </a:r>
            <a:r>
              <a:rPr lang="en-US" altLang="en-US" sz="2200" dirty="0"/>
              <a:t>adds the contents of the accumulator with an 8 -bit data that is included in the instruction itself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+ data 8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ADI 37H will add 37H to the contents of the accumulator and place the result in the accumulator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411760" y="306896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26044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Subtract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 err="1"/>
              <a:t>i</a:t>
            </a:r>
            <a:r>
              <a:rPr lang="en-US" altLang="en-US" sz="2200" b="1" dirty="0"/>
              <a:t>) SUB with register/memory: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subtract instructions, </a:t>
            </a:r>
            <a:r>
              <a:rPr lang="en-US" altLang="en-US" sz="2200" b="1" dirty="0"/>
              <a:t>SUB   r  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SUB 	M </a:t>
            </a:r>
            <a:r>
              <a:rPr lang="en-US" altLang="en-US" sz="2200" dirty="0"/>
              <a:t>are used to subtract the contents of a specified register or memory from the contents of the accumulator. The result is stored in the accumulator. For </a:t>
            </a:r>
            <a:r>
              <a:rPr lang="en-US" altLang="en-US" sz="2200" b="1" dirty="0"/>
              <a:t>SUB r </a:t>
            </a:r>
            <a:r>
              <a:rPr lang="en-US" altLang="en-US" sz="2200" dirty="0"/>
              <a:t>we can write,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– (r)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SUB B, </a:t>
            </a:r>
            <a:r>
              <a:rPr lang="en-US" altLang="en-US" sz="2200" dirty="0"/>
              <a:t>subtracts the contents of B register from the contents of A register and places the result in A register 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339752" y="342900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1647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Subtract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SUB immediate: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sub immediate instruction </a:t>
            </a:r>
            <a:r>
              <a:rPr lang="en-US" altLang="en-US" sz="2200" b="1" dirty="0"/>
              <a:t>SUI data 8, </a:t>
            </a:r>
            <a:r>
              <a:rPr lang="en-US" altLang="en-US" sz="2200" dirty="0"/>
              <a:t>subtracts the 8-bit data that is included in the instruction from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–  data 8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</a:t>
            </a:r>
            <a:r>
              <a:rPr lang="en-US" altLang="en-US" sz="2200" b="1" dirty="0"/>
              <a:t>SUI </a:t>
            </a:r>
            <a:r>
              <a:rPr lang="en-US" altLang="en-US" sz="2200" dirty="0"/>
              <a:t>37H will subtract 37H from the contents of the accumulator and places the result in the accumulator 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8000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Increment/Decrement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Increment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INR  r </a:t>
            </a:r>
            <a:r>
              <a:rPr lang="en-US" altLang="en-US" sz="2200" dirty="0"/>
              <a:t>increments the contents of the specified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(r) 	(r) + 1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result is in the specified register itself.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For example: </a:t>
            </a:r>
            <a:r>
              <a:rPr lang="en-US" altLang="en-US" sz="2200" dirty="0"/>
              <a:t>INR C increments the contents of C register by 1 and the value is stored in C register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INR M </a:t>
            </a:r>
            <a:r>
              <a:rPr lang="en-US" altLang="en-US" sz="2200" dirty="0"/>
              <a:t>increments the contents of memory location, pointed to by HL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873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Increment/Decrement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Decrement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DCR  r </a:t>
            </a:r>
            <a:r>
              <a:rPr lang="en-US" altLang="en-US" sz="2200" dirty="0"/>
              <a:t>decrements the contents of the specified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(r) 	(r) -  1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result is in the specified register itself.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For example: </a:t>
            </a:r>
            <a:r>
              <a:rPr lang="en-US" altLang="en-US" sz="2200" dirty="0"/>
              <a:t>DCR B decrements the contents of B register by 1 and the value is stored in B register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DCR M </a:t>
            </a:r>
            <a:r>
              <a:rPr lang="en-US" altLang="en-US" sz="2200" dirty="0"/>
              <a:t>decrements the contents of memory location, pointed to by HL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4046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AND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AND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ANA r, </a:t>
            </a:r>
            <a:r>
              <a:rPr lang="en-US" altLang="en-US" sz="2000" dirty="0"/>
              <a:t>performs logical AND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ANA B instruction performs logical AND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ANA B </a:t>
            </a:r>
            <a:r>
              <a:rPr lang="en-US" altLang="en-US" sz="2200" dirty="0"/>
              <a:t>results in, 	(A) = 1000 0101 = 85H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053441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OR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OR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ORA r, </a:t>
            </a:r>
            <a:r>
              <a:rPr lang="en-US" altLang="en-US" sz="2000" dirty="0"/>
              <a:t>performs logical OR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ORA B instruction performs logical OR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ORA B </a:t>
            </a:r>
            <a:r>
              <a:rPr lang="en-US" altLang="en-US" sz="2200" dirty="0"/>
              <a:t>results in, 	(A) = 1101 0111 = D7H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9468903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XOR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EXOR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XRA r, </a:t>
            </a:r>
            <a:r>
              <a:rPr lang="en-US" altLang="en-US" sz="2000" dirty="0"/>
              <a:t>performs logical EX-OR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ORA B instruction performs logical OR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XRA B </a:t>
            </a:r>
            <a:r>
              <a:rPr lang="en-US" altLang="en-US" sz="2200" dirty="0"/>
              <a:t>results in, (A) 	= 0101 0010 	= 52H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39544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43525</TotalTime>
  <Words>1747</Words>
  <Application>Microsoft Macintosh PowerPoint</Application>
  <PresentationFormat>On-screen Show (4:3)</PresentationFormat>
  <Paragraphs>229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Computer Architecture – ACCC4003</vt:lpstr>
      <vt:lpstr>Learning Outcome</vt:lpstr>
      <vt:lpstr>Instruction Set – What is it? </vt:lpstr>
      <vt:lpstr>What is Mnemonic? </vt:lpstr>
      <vt:lpstr>Operation Code &amp; Operand</vt:lpstr>
      <vt:lpstr>Classification of Instruction Set</vt:lpstr>
      <vt:lpstr>Data Transfer Instructions </vt:lpstr>
      <vt:lpstr>Data Transfer Instructions - Types</vt:lpstr>
      <vt:lpstr>Data Transfer Instructions - Types</vt:lpstr>
      <vt:lpstr>Data Transfer Instructions - Types</vt:lpstr>
      <vt:lpstr>Data Transfer Instructions - Types</vt:lpstr>
      <vt:lpstr>Data Transfer Instructions - Types</vt:lpstr>
      <vt:lpstr>Data Transfer Instructions - Types</vt:lpstr>
      <vt:lpstr>Arithmetic Instructions</vt:lpstr>
      <vt:lpstr>Arithmetic Instructions</vt:lpstr>
      <vt:lpstr>Arithmetic Instructions</vt:lpstr>
      <vt:lpstr>Arithmetic Instructions</vt:lpstr>
      <vt:lpstr>Arithmetic Instructions</vt:lpstr>
      <vt:lpstr>Arithmetic Instructions</vt:lpstr>
      <vt:lpstr>Logic Instructions</vt:lpstr>
      <vt:lpstr>Logic Instructions</vt:lpstr>
      <vt:lpstr>Logic Instructions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249</cp:revision>
  <dcterms:created xsi:type="dcterms:W3CDTF">2015-04-14T15:21:28Z</dcterms:created>
  <dcterms:modified xsi:type="dcterms:W3CDTF">2020-11-10T10:07:25Z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