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153"/>
    <p:restoredTop sz="94648"/>
  </p:normalViewPr>
  <p:slideViewPr>
    <p:cSldViewPr snapToGrid="0">
      <p:cViewPr>
        <p:scale>
          <a:sx n="81" d="100"/>
          <a:sy n="81" d="100"/>
        </p:scale>
        <p:origin x="768" y="8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B27BF1-499A-46D5-B373-C35E3632AFB8}"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DF2A1C83-5C77-4832-976A-289A00F1AEB2}">
      <dgm:prSet/>
      <dgm:spPr/>
      <dgm:t>
        <a:bodyPr/>
        <a:lstStyle/>
        <a:p>
          <a:r>
            <a:rPr lang="en-GB"/>
            <a:t>Born in August 1896 in Switzerland; died in September 1980 in Geneva.</a:t>
          </a:r>
          <a:endParaRPr lang="en-US"/>
        </a:p>
      </dgm:t>
    </dgm:pt>
    <dgm:pt modelId="{6C61533E-25DD-4B9C-9AF5-A5EB5E5727E9}" type="parTrans" cxnId="{166AA5C5-8DB7-4062-8202-D666EDA10A9A}">
      <dgm:prSet/>
      <dgm:spPr/>
      <dgm:t>
        <a:bodyPr/>
        <a:lstStyle/>
        <a:p>
          <a:endParaRPr lang="en-US"/>
        </a:p>
      </dgm:t>
    </dgm:pt>
    <dgm:pt modelId="{ADD7AE1D-036B-4F9E-869C-9F88309EBC3B}" type="sibTrans" cxnId="{166AA5C5-8DB7-4062-8202-D666EDA10A9A}">
      <dgm:prSet/>
      <dgm:spPr/>
      <dgm:t>
        <a:bodyPr/>
        <a:lstStyle/>
        <a:p>
          <a:endParaRPr lang="en-US"/>
        </a:p>
      </dgm:t>
    </dgm:pt>
    <dgm:pt modelId="{7F716A01-DDAA-4BF3-91AC-E0232C9AA8A0}">
      <dgm:prSet/>
      <dgm:spPr/>
      <dgm:t>
        <a:bodyPr/>
        <a:lstStyle/>
        <a:p>
          <a:r>
            <a:rPr lang="en-GB"/>
            <a:t>His first interest was zoology , later found is path in child psychology.</a:t>
          </a:r>
          <a:endParaRPr lang="en-US"/>
        </a:p>
      </dgm:t>
    </dgm:pt>
    <dgm:pt modelId="{A4F873F1-4BFF-4BA6-9A9C-9952D33E5D65}" type="parTrans" cxnId="{9EB57722-38CD-4329-860F-12581CEC28AF}">
      <dgm:prSet/>
      <dgm:spPr/>
      <dgm:t>
        <a:bodyPr/>
        <a:lstStyle/>
        <a:p>
          <a:endParaRPr lang="en-US"/>
        </a:p>
      </dgm:t>
    </dgm:pt>
    <dgm:pt modelId="{AA1FCE44-C432-4191-A3AC-73333FC8C3F0}" type="sibTrans" cxnId="{9EB57722-38CD-4329-860F-12581CEC28AF}">
      <dgm:prSet/>
      <dgm:spPr/>
      <dgm:t>
        <a:bodyPr/>
        <a:lstStyle/>
        <a:p>
          <a:endParaRPr lang="en-US"/>
        </a:p>
      </dgm:t>
    </dgm:pt>
    <dgm:pt modelId="{1F3F2ED6-82F6-40CE-A487-B305F83313FE}">
      <dgm:prSet/>
      <dgm:spPr/>
      <dgm:t>
        <a:bodyPr/>
        <a:lstStyle/>
        <a:p>
          <a:r>
            <a:rPr lang="en-GB"/>
            <a:t>Was the first to make a methodical study to understand children.</a:t>
          </a:r>
          <a:endParaRPr lang="en-US"/>
        </a:p>
      </dgm:t>
    </dgm:pt>
    <dgm:pt modelId="{A15592D1-6867-4CFA-80B6-4A34AADC20A0}" type="parTrans" cxnId="{D31C8785-F244-4FEA-8A96-C6D687A890B9}">
      <dgm:prSet/>
      <dgm:spPr/>
      <dgm:t>
        <a:bodyPr/>
        <a:lstStyle/>
        <a:p>
          <a:endParaRPr lang="en-US"/>
        </a:p>
      </dgm:t>
    </dgm:pt>
    <dgm:pt modelId="{DE454097-64DC-4B9A-BA70-C27DB261E2D5}" type="sibTrans" cxnId="{D31C8785-F244-4FEA-8A96-C6D687A890B9}">
      <dgm:prSet/>
      <dgm:spPr/>
      <dgm:t>
        <a:bodyPr/>
        <a:lstStyle/>
        <a:p>
          <a:endParaRPr lang="en-US"/>
        </a:p>
      </dgm:t>
    </dgm:pt>
    <dgm:pt modelId="{CBB3B8C6-3418-4862-B335-3C77526F0857}">
      <dgm:prSet/>
      <dgm:spPr/>
      <dgm:t>
        <a:bodyPr/>
        <a:lstStyle/>
        <a:p>
          <a:r>
            <a:rPr lang="en-GB"/>
            <a:t>Known for studying how children think and learn at different ages.</a:t>
          </a:r>
          <a:endParaRPr lang="en-US"/>
        </a:p>
      </dgm:t>
    </dgm:pt>
    <dgm:pt modelId="{A6FFD3CB-5485-4C50-9E9E-F5AF0A184C16}" type="parTrans" cxnId="{0127EACB-BBAF-4913-A26A-1C371B430EFA}">
      <dgm:prSet/>
      <dgm:spPr/>
      <dgm:t>
        <a:bodyPr/>
        <a:lstStyle/>
        <a:p>
          <a:endParaRPr lang="en-US"/>
        </a:p>
      </dgm:t>
    </dgm:pt>
    <dgm:pt modelId="{0BF4766C-FB64-4EAE-B0CF-6FD3E94B497A}" type="sibTrans" cxnId="{0127EACB-BBAF-4913-A26A-1C371B430EFA}">
      <dgm:prSet/>
      <dgm:spPr/>
      <dgm:t>
        <a:bodyPr/>
        <a:lstStyle/>
        <a:p>
          <a:endParaRPr lang="en-US"/>
        </a:p>
      </dgm:t>
    </dgm:pt>
    <dgm:pt modelId="{521E388F-6258-4570-A0D4-5157207BB99B}">
      <dgm:prSet/>
      <dgm:spPr/>
      <dgm:t>
        <a:bodyPr/>
        <a:lstStyle/>
        <a:p>
          <a:r>
            <a:rPr lang="en-GB"/>
            <a:t>His work made a difference in education all over the world.</a:t>
          </a:r>
          <a:endParaRPr lang="en-US"/>
        </a:p>
      </dgm:t>
    </dgm:pt>
    <dgm:pt modelId="{BFF6062F-3911-4F32-8FA4-94BF53B1AC34}" type="parTrans" cxnId="{5EB10EEC-CDC3-45A0-A080-580E6DA81F58}">
      <dgm:prSet/>
      <dgm:spPr/>
      <dgm:t>
        <a:bodyPr/>
        <a:lstStyle/>
        <a:p>
          <a:endParaRPr lang="en-US"/>
        </a:p>
      </dgm:t>
    </dgm:pt>
    <dgm:pt modelId="{B396C644-3CC3-417D-A3FA-A38CB7016035}" type="sibTrans" cxnId="{5EB10EEC-CDC3-45A0-A080-580E6DA81F58}">
      <dgm:prSet/>
      <dgm:spPr/>
      <dgm:t>
        <a:bodyPr/>
        <a:lstStyle/>
        <a:p>
          <a:endParaRPr lang="en-US"/>
        </a:p>
      </dgm:t>
    </dgm:pt>
    <dgm:pt modelId="{59A87644-2FA3-4754-8253-A7D6797A1B3D}">
      <dgm:prSet/>
      <dgm:spPr/>
      <dgm:t>
        <a:bodyPr/>
        <a:lstStyle/>
        <a:p>
          <a:r>
            <a:rPr lang="en-GB" b="0" i="0"/>
            <a:t>(The Editors of Encyclopaedia Britannica,2025)</a:t>
          </a:r>
          <a:endParaRPr lang="en-US"/>
        </a:p>
      </dgm:t>
    </dgm:pt>
    <dgm:pt modelId="{262197A7-DA77-4234-A76A-852B21FAA54F}" type="parTrans" cxnId="{82CE9C95-2EAF-4501-A31D-9D4D003C19C8}">
      <dgm:prSet/>
      <dgm:spPr/>
      <dgm:t>
        <a:bodyPr/>
        <a:lstStyle/>
        <a:p>
          <a:endParaRPr lang="en-US"/>
        </a:p>
      </dgm:t>
    </dgm:pt>
    <dgm:pt modelId="{64618714-BA39-4F96-9C2C-59ACD8E6397D}" type="sibTrans" cxnId="{82CE9C95-2EAF-4501-A31D-9D4D003C19C8}">
      <dgm:prSet/>
      <dgm:spPr/>
      <dgm:t>
        <a:bodyPr/>
        <a:lstStyle/>
        <a:p>
          <a:endParaRPr lang="en-US"/>
        </a:p>
      </dgm:t>
    </dgm:pt>
    <dgm:pt modelId="{F4A0E186-B859-5846-BCD7-3CCA464B1573}" type="pres">
      <dgm:prSet presAssocID="{B5B27BF1-499A-46D5-B373-C35E3632AFB8}" presName="diagram" presStyleCnt="0">
        <dgm:presLayoutVars>
          <dgm:dir/>
          <dgm:resizeHandles val="exact"/>
        </dgm:presLayoutVars>
      </dgm:prSet>
      <dgm:spPr/>
    </dgm:pt>
    <dgm:pt modelId="{74E24D90-CA8D-3E4A-B232-99604750784D}" type="pres">
      <dgm:prSet presAssocID="{DF2A1C83-5C77-4832-976A-289A00F1AEB2}" presName="node" presStyleLbl="node1" presStyleIdx="0" presStyleCnt="6">
        <dgm:presLayoutVars>
          <dgm:bulletEnabled val="1"/>
        </dgm:presLayoutVars>
      </dgm:prSet>
      <dgm:spPr/>
    </dgm:pt>
    <dgm:pt modelId="{957C3F3F-1E31-2344-B4CD-12456D72E4AA}" type="pres">
      <dgm:prSet presAssocID="{ADD7AE1D-036B-4F9E-869C-9F88309EBC3B}" presName="sibTrans" presStyleCnt="0"/>
      <dgm:spPr/>
    </dgm:pt>
    <dgm:pt modelId="{A470B969-4AFC-6743-BAFE-94A20765B10D}" type="pres">
      <dgm:prSet presAssocID="{7F716A01-DDAA-4BF3-91AC-E0232C9AA8A0}" presName="node" presStyleLbl="node1" presStyleIdx="1" presStyleCnt="6">
        <dgm:presLayoutVars>
          <dgm:bulletEnabled val="1"/>
        </dgm:presLayoutVars>
      </dgm:prSet>
      <dgm:spPr/>
    </dgm:pt>
    <dgm:pt modelId="{C6F95B56-15A3-3348-8EF3-70D8EC1F70CF}" type="pres">
      <dgm:prSet presAssocID="{AA1FCE44-C432-4191-A3AC-73333FC8C3F0}" presName="sibTrans" presStyleCnt="0"/>
      <dgm:spPr/>
    </dgm:pt>
    <dgm:pt modelId="{47FFB53B-4C76-1A47-B5A4-266812661D78}" type="pres">
      <dgm:prSet presAssocID="{1F3F2ED6-82F6-40CE-A487-B305F83313FE}" presName="node" presStyleLbl="node1" presStyleIdx="2" presStyleCnt="6">
        <dgm:presLayoutVars>
          <dgm:bulletEnabled val="1"/>
        </dgm:presLayoutVars>
      </dgm:prSet>
      <dgm:spPr/>
    </dgm:pt>
    <dgm:pt modelId="{139B938B-07D0-F74E-A0F6-B637B13292DD}" type="pres">
      <dgm:prSet presAssocID="{DE454097-64DC-4B9A-BA70-C27DB261E2D5}" presName="sibTrans" presStyleCnt="0"/>
      <dgm:spPr/>
    </dgm:pt>
    <dgm:pt modelId="{0D897A3C-92B1-A342-B2AB-01A6B5A4D3FB}" type="pres">
      <dgm:prSet presAssocID="{CBB3B8C6-3418-4862-B335-3C77526F0857}" presName="node" presStyleLbl="node1" presStyleIdx="3" presStyleCnt="6">
        <dgm:presLayoutVars>
          <dgm:bulletEnabled val="1"/>
        </dgm:presLayoutVars>
      </dgm:prSet>
      <dgm:spPr/>
    </dgm:pt>
    <dgm:pt modelId="{D37D904D-1B2B-7B4F-8F85-C0D468F0C704}" type="pres">
      <dgm:prSet presAssocID="{0BF4766C-FB64-4EAE-B0CF-6FD3E94B497A}" presName="sibTrans" presStyleCnt="0"/>
      <dgm:spPr/>
    </dgm:pt>
    <dgm:pt modelId="{825028EC-E7A2-E044-9467-B2E4341025F4}" type="pres">
      <dgm:prSet presAssocID="{521E388F-6258-4570-A0D4-5157207BB99B}" presName="node" presStyleLbl="node1" presStyleIdx="4" presStyleCnt="6">
        <dgm:presLayoutVars>
          <dgm:bulletEnabled val="1"/>
        </dgm:presLayoutVars>
      </dgm:prSet>
      <dgm:spPr/>
    </dgm:pt>
    <dgm:pt modelId="{35ABB3E6-B474-8844-A5E2-07D6BA374E8E}" type="pres">
      <dgm:prSet presAssocID="{B396C644-3CC3-417D-A3FA-A38CB7016035}" presName="sibTrans" presStyleCnt="0"/>
      <dgm:spPr/>
    </dgm:pt>
    <dgm:pt modelId="{FE8C60EB-0FF8-144A-8186-58038BE5DD52}" type="pres">
      <dgm:prSet presAssocID="{59A87644-2FA3-4754-8253-A7D6797A1B3D}" presName="node" presStyleLbl="node1" presStyleIdx="5" presStyleCnt="6">
        <dgm:presLayoutVars>
          <dgm:bulletEnabled val="1"/>
        </dgm:presLayoutVars>
      </dgm:prSet>
      <dgm:spPr/>
    </dgm:pt>
  </dgm:ptLst>
  <dgm:cxnLst>
    <dgm:cxn modelId="{7BD0C31B-DB12-3B44-904D-FB813CE3CAF5}" type="presOf" srcId="{1F3F2ED6-82F6-40CE-A487-B305F83313FE}" destId="{47FFB53B-4C76-1A47-B5A4-266812661D78}" srcOrd="0" destOrd="0" presId="urn:microsoft.com/office/officeart/2005/8/layout/default"/>
    <dgm:cxn modelId="{9EB57722-38CD-4329-860F-12581CEC28AF}" srcId="{B5B27BF1-499A-46D5-B373-C35E3632AFB8}" destId="{7F716A01-DDAA-4BF3-91AC-E0232C9AA8A0}" srcOrd="1" destOrd="0" parTransId="{A4F873F1-4BFF-4BA6-9A9C-9952D33E5D65}" sibTransId="{AA1FCE44-C432-4191-A3AC-73333FC8C3F0}"/>
    <dgm:cxn modelId="{402B0540-A7C2-BF44-BA36-AEBAAF3CB9FF}" type="presOf" srcId="{DF2A1C83-5C77-4832-976A-289A00F1AEB2}" destId="{74E24D90-CA8D-3E4A-B232-99604750784D}" srcOrd="0" destOrd="0" presId="urn:microsoft.com/office/officeart/2005/8/layout/default"/>
    <dgm:cxn modelId="{D31C8785-F244-4FEA-8A96-C6D687A890B9}" srcId="{B5B27BF1-499A-46D5-B373-C35E3632AFB8}" destId="{1F3F2ED6-82F6-40CE-A487-B305F83313FE}" srcOrd="2" destOrd="0" parTransId="{A15592D1-6867-4CFA-80B6-4A34AADC20A0}" sibTransId="{DE454097-64DC-4B9A-BA70-C27DB261E2D5}"/>
    <dgm:cxn modelId="{D49C6787-1934-2545-B3E3-644CB48CE90A}" type="presOf" srcId="{B5B27BF1-499A-46D5-B373-C35E3632AFB8}" destId="{F4A0E186-B859-5846-BCD7-3CCA464B1573}" srcOrd="0" destOrd="0" presId="urn:microsoft.com/office/officeart/2005/8/layout/default"/>
    <dgm:cxn modelId="{82CE9C95-2EAF-4501-A31D-9D4D003C19C8}" srcId="{B5B27BF1-499A-46D5-B373-C35E3632AFB8}" destId="{59A87644-2FA3-4754-8253-A7D6797A1B3D}" srcOrd="5" destOrd="0" parTransId="{262197A7-DA77-4234-A76A-852B21FAA54F}" sibTransId="{64618714-BA39-4F96-9C2C-59ACD8E6397D}"/>
    <dgm:cxn modelId="{166AA5C5-8DB7-4062-8202-D666EDA10A9A}" srcId="{B5B27BF1-499A-46D5-B373-C35E3632AFB8}" destId="{DF2A1C83-5C77-4832-976A-289A00F1AEB2}" srcOrd="0" destOrd="0" parTransId="{6C61533E-25DD-4B9C-9AF5-A5EB5E5727E9}" sibTransId="{ADD7AE1D-036B-4F9E-869C-9F88309EBC3B}"/>
    <dgm:cxn modelId="{7CAE27C9-C0C7-9049-868D-F9AD21EC1D3A}" type="presOf" srcId="{59A87644-2FA3-4754-8253-A7D6797A1B3D}" destId="{FE8C60EB-0FF8-144A-8186-58038BE5DD52}" srcOrd="0" destOrd="0" presId="urn:microsoft.com/office/officeart/2005/8/layout/default"/>
    <dgm:cxn modelId="{0127EACB-BBAF-4913-A26A-1C371B430EFA}" srcId="{B5B27BF1-499A-46D5-B373-C35E3632AFB8}" destId="{CBB3B8C6-3418-4862-B335-3C77526F0857}" srcOrd="3" destOrd="0" parTransId="{A6FFD3CB-5485-4C50-9E9E-F5AF0A184C16}" sibTransId="{0BF4766C-FB64-4EAE-B0CF-6FD3E94B497A}"/>
    <dgm:cxn modelId="{2D4A47CD-EDD5-6F41-B06E-C468CB0436CE}" type="presOf" srcId="{521E388F-6258-4570-A0D4-5157207BB99B}" destId="{825028EC-E7A2-E044-9467-B2E4341025F4}" srcOrd="0" destOrd="0" presId="urn:microsoft.com/office/officeart/2005/8/layout/default"/>
    <dgm:cxn modelId="{5EB10EEC-CDC3-45A0-A080-580E6DA81F58}" srcId="{B5B27BF1-499A-46D5-B373-C35E3632AFB8}" destId="{521E388F-6258-4570-A0D4-5157207BB99B}" srcOrd="4" destOrd="0" parTransId="{BFF6062F-3911-4F32-8FA4-94BF53B1AC34}" sibTransId="{B396C644-3CC3-417D-A3FA-A38CB7016035}"/>
    <dgm:cxn modelId="{F23E9CF3-6B1B-4448-A8FF-D0F885F28885}" type="presOf" srcId="{CBB3B8C6-3418-4862-B335-3C77526F0857}" destId="{0D897A3C-92B1-A342-B2AB-01A6B5A4D3FB}" srcOrd="0" destOrd="0" presId="urn:microsoft.com/office/officeart/2005/8/layout/default"/>
    <dgm:cxn modelId="{F844BBF9-592D-BD4E-8286-29B405153A90}" type="presOf" srcId="{7F716A01-DDAA-4BF3-91AC-E0232C9AA8A0}" destId="{A470B969-4AFC-6743-BAFE-94A20765B10D}" srcOrd="0" destOrd="0" presId="urn:microsoft.com/office/officeart/2005/8/layout/default"/>
    <dgm:cxn modelId="{7AEF0AE2-D0A3-154B-8B43-A9679E69E142}" type="presParOf" srcId="{F4A0E186-B859-5846-BCD7-3CCA464B1573}" destId="{74E24D90-CA8D-3E4A-B232-99604750784D}" srcOrd="0" destOrd="0" presId="urn:microsoft.com/office/officeart/2005/8/layout/default"/>
    <dgm:cxn modelId="{D92FF5E4-BEF8-AA48-BC66-E091E3687797}" type="presParOf" srcId="{F4A0E186-B859-5846-BCD7-3CCA464B1573}" destId="{957C3F3F-1E31-2344-B4CD-12456D72E4AA}" srcOrd="1" destOrd="0" presId="urn:microsoft.com/office/officeart/2005/8/layout/default"/>
    <dgm:cxn modelId="{FE14A149-C052-BD4D-970C-67A8F5D24748}" type="presParOf" srcId="{F4A0E186-B859-5846-BCD7-3CCA464B1573}" destId="{A470B969-4AFC-6743-BAFE-94A20765B10D}" srcOrd="2" destOrd="0" presId="urn:microsoft.com/office/officeart/2005/8/layout/default"/>
    <dgm:cxn modelId="{1CB7E9AB-68EA-B84A-9860-148A5C482F78}" type="presParOf" srcId="{F4A0E186-B859-5846-BCD7-3CCA464B1573}" destId="{C6F95B56-15A3-3348-8EF3-70D8EC1F70CF}" srcOrd="3" destOrd="0" presId="urn:microsoft.com/office/officeart/2005/8/layout/default"/>
    <dgm:cxn modelId="{75BD0846-432A-3641-9DDD-5D56F3C3FF1D}" type="presParOf" srcId="{F4A0E186-B859-5846-BCD7-3CCA464B1573}" destId="{47FFB53B-4C76-1A47-B5A4-266812661D78}" srcOrd="4" destOrd="0" presId="urn:microsoft.com/office/officeart/2005/8/layout/default"/>
    <dgm:cxn modelId="{2B347D07-9B68-F443-A2FF-69009CA5B822}" type="presParOf" srcId="{F4A0E186-B859-5846-BCD7-3CCA464B1573}" destId="{139B938B-07D0-F74E-A0F6-B637B13292DD}" srcOrd="5" destOrd="0" presId="urn:microsoft.com/office/officeart/2005/8/layout/default"/>
    <dgm:cxn modelId="{318D8C99-E3B6-254D-B22A-2DABAE6E2F81}" type="presParOf" srcId="{F4A0E186-B859-5846-BCD7-3CCA464B1573}" destId="{0D897A3C-92B1-A342-B2AB-01A6B5A4D3FB}" srcOrd="6" destOrd="0" presId="urn:microsoft.com/office/officeart/2005/8/layout/default"/>
    <dgm:cxn modelId="{D7CFF369-673C-0B46-82F3-D70B548D305A}" type="presParOf" srcId="{F4A0E186-B859-5846-BCD7-3CCA464B1573}" destId="{D37D904D-1B2B-7B4F-8F85-C0D468F0C704}" srcOrd="7" destOrd="0" presId="urn:microsoft.com/office/officeart/2005/8/layout/default"/>
    <dgm:cxn modelId="{2BFD1DEF-49C8-0B44-9D74-BBD33D50F978}" type="presParOf" srcId="{F4A0E186-B859-5846-BCD7-3CCA464B1573}" destId="{825028EC-E7A2-E044-9467-B2E4341025F4}" srcOrd="8" destOrd="0" presId="urn:microsoft.com/office/officeart/2005/8/layout/default"/>
    <dgm:cxn modelId="{55C01D73-978D-6A45-8BC7-F8038AD0EF5E}" type="presParOf" srcId="{F4A0E186-B859-5846-BCD7-3CCA464B1573}" destId="{35ABB3E6-B474-8844-A5E2-07D6BA374E8E}" srcOrd="9" destOrd="0" presId="urn:microsoft.com/office/officeart/2005/8/layout/default"/>
    <dgm:cxn modelId="{866BE851-44E7-3045-9A5A-8B9043CDE66C}" type="presParOf" srcId="{F4A0E186-B859-5846-BCD7-3CCA464B1573}" destId="{FE8C60EB-0FF8-144A-8186-58038BE5DD52}"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9539F7C-0F25-47F3-B446-B700B24DB925}" type="doc">
      <dgm:prSet loTypeId="urn:microsoft.com/office/officeart/2008/layout/LinedList" loCatId="list" qsTypeId="urn:microsoft.com/office/officeart/2005/8/quickstyle/simple2" qsCatId="simple" csTypeId="urn:microsoft.com/office/officeart/2005/8/colors/accent3_2" csCatId="accent3" phldr="1"/>
      <dgm:spPr/>
      <dgm:t>
        <a:bodyPr/>
        <a:lstStyle/>
        <a:p>
          <a:endParaRPr lang="en-US"/>
        </a:p>
      </dgm:t>
    </dgm:pt>
    <dgm:pt modelId="{67636023-DD95-44D8-829E-9794A821BA2C}">
      <dgm:prSet/>
      <dgm:spPr/>
      <dgm:t>
        <a:bodyPr/>
        <a:lstStyle/>
        <a:p>
          <a:r>
            <a:rPr lang="en-GB"/>
            <a:t>Piaget’s theory helps understand Amira’s cognitive stage and guides practical, nurturing strategies.</a:t>
          </a:r>
          <a:endParaRPr lang="en-US"/>
        </a:p>
      </dgm:t>
    </dgm:pt>
    <dgm:pt modelId="{E5F99C60-5BF2-411B-BD99-26F4D0631C60}" type="parTrans" cxnId="{0A92B7E5-48C8-42EB-9642-CEA9E34437A4}">
      <dgm:prSet/>
      <dgm:spPr/>
      <dgm:t>
        <a:bodyPr/>
        <a:lstStyle/>
        <a:p>
          <a:endParaRPr lang="en-US"/>
        </a:p>
      </dgm:t>
    </dgm:pt>
    <dgm:pt modelId="{F748BF1C-C688-4077-8178-53F497A44D96}" type="sibTrans" cxnId="{0A92B7E5-48C8-42EB-9642-CEA9E34437A4}">
      <dgm:prSet/>
      <dgm:spPr/>
      <dgm:t>
        <a:bodyPr/>
        <a:lstStyle/>
        <a:p>
          <a:endParaRPr lang="en-US"/>
        </a:p>
      </dgm:t>
    </dgm:pt>
    <dgm:pt modelId="{848100CC-191E-4D9D-9FA2-AE191D0FAB1C}">
      <dgm:prSet/>
      <dgm:spPr/>
      <dgm:t>
        <a:bodyPr/>
        <a:lstStyle/>
        <a:p>
          <a:r>
            <a:rPr lang="en-GB"/>
            <a:t>Highlights the importance of balancing biological and environmental factors to support holistic development.</a:t>
          </a:r>
          <a:endParaRPr lang="en-US"/>
        </a:p>
      </dgm:t>
    </dgm:pt>
    <dgm:pt modelId="{AA2E3369-331E-4D0F-A605-72E7B43CD1F4}" type="parTrans" cxnId="{FBA90B34-8728-4C99-AF62-10956650256D}">
      <dgm:prSet/>
      <dgm:spPr/>
      <dgm:t>
        <a:bodyPr/>
        <a:lstStyle/>
        <a:p>
          <a:endParaRPr lang="en-US"/>
        </a:p>
      </dgm:t>
    </dgm:pt>
    <dgm:pt modelId="{747C59E1-BB9B-428E-ADAA-891B4B585043}" type="sibTrans" cxnId="{FBA90B34-8728-4C99-AF62-10956650256D}">
      <dgm:prSet/>
      <dgm:spPr/>
      <dgm:t>
        <a:bodyPr/>
        <a:lstStyle/>
        <a:p>
          <a:endParaRPr lang="en-US"/>
        </a:p>
      </dgm:t>
    </dgm:pt>
    <dgm:pt modelId="{F8C63561-8040-46E1-A2B8-C64E0A110B43}">
      <dgm:prSet/>
      <dgm:spPr/>
      <dgm:t>
        <a:bodyPr/>
        <a:lstStyle/>
        <a:p>
          <a:r>
            <a:rPr lang="en-GB" dirty="0"/>
            <a:t>The strategies  used aligns with Early Years Foundation Stage framework principles. Supporting communication, social skills, and emotional well-being.</a:t>
          </a:r>
          <a:endParaRPr lang="en-US" dirty="0"/>
        </a:p>
      </dgm:t>
    </dgm:pt>
    <dgm:pt modelId="{2343D3E7-5E4E-4504-97A0-7AB6365AB719}" type="parTrans" cxnId="{3EA363DC-93DA-4ACA-BA16-F880F481026F}">
      <dgm:prSet/>
      <dgm:spPr/>
      <dgm:t>
        <a:bodyPr/>
        <a:lstStyle/>
        <a:p>
          <a:endParaRPr lang="en-US"/>
        </a:p>
      </dgm:t>
    </dgm:pt>
    <dgm:pt modelId="{B8BC1341-E331-4763-A22D-B57932C47391}" type="sibTrans" cxnId="{3EA363DC-93DA-4ACA-BA16-F880F481026F}">
      <dgm:prSet/>
      <dgm:spPr/>
      <dgm:t>
        <a:bodyPr/>
        <a:lstStyle/>
        <a:p>
          <a:endParaRPr lang="en-US"/>
        </a:p>
      </dgm:t>
    </dgm:pt>
    <dgm:pt modelId="{A67E79DE-ABD6-43F0-9B8A-6371EAC214D3}">
      <dgm:prSet/>
      <dgm:spPr/>
      <dgm:t>
        <a:bodyPr/>
        <a:lstStyle/>
        <a:p>
          <a:r>
            <a:rPr lang="en-GB" dirty="0"/>
            <a:t>It highlights that hand- on play-based and child-centred approaches are supported by current research.</a:t>
          </a:r>
          <a:endParaRPr lang="en-US" dirty="0"/>
        </a:p>
      </dgm:t>
    </dgm:pt>
    <dgm:pt modelId="{773AFC58-0294-4958-868E-F0E61459BABB}" type="parTrans" cxnId="{0AD42B58-0C40-4036-8567-98F31893D5C8}">
      <dgm:prSet/>
      <dgm:spPr/>
      <dgm:t>
        <a:bodyPr/>
        <a:lstStyle/>
        <a:p>
          <a:endParaRPr lang="en-US"/>
        </a:p>
      </dgm:t>
    </dgm:pt>
    <dgm:pt modelId="{F4AC7110-0386-4179-A71D-200D35735A61}" type="sibTrans" cxnId="{0AD42B58-0C40-4036-8567-98F31893D5C8}">
      <dgm:prSet/>
      <dgm:spPr/>
      <dgm:t>
        <a:bodyPr/>
        <a:lstStyle/>
        <a:p>
          <a:endParaRPr lang="en-US"/>
        </a:p>
      </dgm:t>
    </dgm:pt>
    <dgm:pt modelId="{C47D2EE0-7DF7-7A4F-9181-68F87F9D32C5}" type="pres">
      <dgm:prSet presAssocID="{79539F7C-0F25-47F3-B446-B700B24DB925}" presName="vert0" presStyleCnt="0">
        <dgm:presLayoutVars>
          <dgm:dir/>
          <dgm:animOne val="branch"/>
          <dgm:animLvl val="lvl"/>
        </dgm:presLayoutVars>
      </dgm:prSet>
      <dgm:spPr/>
    </dgm:pt>
    <dgm:pt modelId="{7E25B246-E596-B64D-824A-88D6C6DA9331}" type="pres">
      <dgm:prSet presAssocID="{67636023-DD95-44D8-829E-9794A821BA2C}" presName="thickLine" presStyleLbl="alignNode1" presStyleIdx="0" presStyleCnt="4"/>
      <dgm:spPr/>
    </dgm:pt>
    <dgm:pt modelId="{539E2EA1-1F0B-2746-A1EF-8576EFDFB3F3}" type="pres">
      <dgm:prSet presAssocID="{67636023-DD95-44D8-829E-9794A821BA2C}" presName="horz1" presStyleCnt="0"/>
      <dgm:spPr/>
    </dgm:pt>
    <dgm:pt modelId="{4761EBD6-5DC7-C842-B57A-772403911FE7}" type="pres">
      <dgm:prSet presAssocID="{67636023-DD95-44D8-829E-9794A821BA2C}" presName="tx1" presStyleLbl="revTx" presStyleIdx="0" presStyleCnt="4"/>
      <dgm:spPr/>
    </dgm:pt>
    <dgm:pt modelId="{14F9C2CF-C16F-3348-B6E7-F0C6C2CAACB8}" type="pres">
      <dgm:prSet presAssocID="{67636023-DD95-44D8-829E-9794A821BA2C}" presName="vert1" presStyleCnt="0"/>
      <dgm:spPr/>
    </dgm:pt>
    <dgm:pt modelId="{FD338DE9-F8B5-9F47-9A1F-5D44FC44CF6A}" type="pres">
      <dgm:prSet presAssocID="{848100CC-191E-4D9D-9FA2-AE191D0FAB1C}" presName="thickLine" presStyleLbl="alignNode1" presStyleIdx="1" presStyleCnt="4"/>
      <dgm:spPr/>
    </dgm:pt>
    <dgm:pt modelId="{3EED67AC-AD92-824F-97CA-B927BACE86A7}" type="pres">
      <dgm:prSet presAssocID="{848100CC-191E-4D9D-9FA2-AE191D0FAB1C}" presName="horz1" presStyleCnt="0"/>
      <dgm:spPr/>
    </dgm:pt>
    <dgm:pt modelId="{021B9E54-886E-074D-9E8F-08A993357E8A}" type="pres">
      <dgm:prSet presAssocID="{848100CC-191E-4D9D-9FA2-AE191D0FAB1C}" presName="tx1" presStyleLbl="revTx" presStyleIdx="1" presStyleCnt="4"/>
      <dgm:spPr/>
    </dgm:pt>
    <dgm:pt modelId="{38B42889-B747-0146-97D0-C59346E79FDD}" type="pres">
      <dgm:prSet presAssocID="{848100CC-191E-4D9D-9FA2-AE191D0FAB1C}" presName="vert1" presStyleCnt="0"/>
      <dgm:spPr/>
    </dgm:pt>
    <dgm:pt modelId="{5F935532-8FF4-6842-A076-0D28C875A9BB}" type="pres">
      <dgm:prSet presAssocID="{F8C63561-8040-46E1-A2B8-C64E0A110B43}" presName="thickLine" presStyleLbl="alignNode1" presStyleIdx="2" presStyleCnt="4"/>
      <dgm:spPr/>
    </dgm:pt>
    <dgm:pt modelId="{C14D5508-F20F-F444-B9E9-6B243F5CA66F}" type="pres">
      <dgm:prSet presAssocID="{F8C63561-8040-46E1-A2B8-C64E0A110B43}" presName="horz1" presStyleCnt="0"/>
      <dgm:spPr/>
    </dgm:pt>
    <dgm:pt modelId="{76187DAA-9755-A94A-A525-A7DA6A047016}" type="pres">
      <dgm:prSet presAssocID="{F8C63561-8040-46E1-A2B8-C64E0A110B43}" presName="tx1" presStyleLbl="revTx" presStyleIdx="2" presStyleCnt="4"/>
      <dgm:spPr/>
    </dgm:pt>
    <dgm:pt modelId="{4A5F4925-18A8-444C-A8BF-22A483F96B1A}" type="pres">
      <dgm:prSet presAssocID="{F8C63561-8040-46E1-A2B8-C64E0A110B43}" presName="vert1" presStyleCnt="0"/>
      <dgm:spPr/>
    </dgm:pt>
    <dgm:pt modelId="{CBB12DD6-73AE-F340-B9F4-8A7F4309DB09}" type="pres">
      <dgm:prSet presAssocID="{A67E79DE-ABD6-43F0-9B8A-6371EAC214D3}" presName="thickLine" presStyleLbl="alignNode1" presStyleIdx="3" presStyleCnt="4"/>
      <dgm:spPr/>
    </dgm:pt>
    <dgm:pt modelId="{71220950-556B-3241-B9F7-BFD4D4F56BD3}" type="pres">
      <dgm:prSet presAssocID="{A67E79DE-ABD6-43F0-9B8A-6371EAC214D3}" presName="horz1" presStyleCnt="0"/>
      <dgm:spPr/>
    </dgm:pt>
    <dgm:pt modelId="{589F4788-AAF1-794B-ABA8-B240AF1F1EF5}" type="pres">
      <dgm:prSet presAssocID="{A67E79DE-ABD6-43F0-9B8A-6371EAC214D3}" presName="tx1" presStyleLbl="revTx" presStyleIdx="3" presStyleCnt="4"/>
      <dgm:spPr/>
    </dgm:pt>
    <dgm:pt modelId="{B1E6BB97-8B25-7C4A-A3A5-8B19B939659D}" type="pres">
      <dgm:prSet presAssocID="{A67E79DE-ABD6-43F0-9B8A-6371EAC214D3}" presName="vert1" presStyleCnt="0"/>
      <dgm:spPr/>
    </dgm:pt>
  </dgm:ptLst>
  <dgm:cxnLst>
    <dgm:cxn modelId="{0A92CF0E-3D77-A542-99D8-819E294718B8}" type="presOf" srcId="{848100CC-191E-4D9D-9FA2-AE191D0FAB1C}" destId="{021B9E54-886E-074D-9E8F-08A993357E8A}" srcOrd="0" destOrd="0" presId="urn:microsoft.com/office/officeart/2008/layout/LinedList"/>
    <dgm:cxn modelId="{569AA61B-8586-BE45-9C15-D5B7F2B528FB}" type="presOf" srcId="{79539F7C-0F25-47F3-B446-B700B24DB925}" destId="{C47D2EE0-7DF7-7A4F-9181-68F87F9D32C5}" srcOrd="0" destOrd="0" presId="urn:microsoft.com/office/officeart/2008/layout/LinedList"/>
    <dgm:cxn modelId="{FBA90B34-8728-4C99-AF62-10956650256D}" srcId="{79539F7C-0F25-47F3-B446-B700B24DB925}" destId="{848100CC-191E-4D9D-9FA2-AE191D0FAB1C}" srcOrd="1" destOrd="0" parTransId="{AA2E3369-331E-4D0F-A605-72E7B43CD1F4}" sibTransId="{747C59E1-BB9B-428E-ADAA-891B4B585043}"/>
    <dgm:cxn modelId="{0AD42B58-0C40-4036-8567-98F31893D5C8}" srcId="{79539F7C-0F25-47F3-B446-B700B24DB925}" destId="{A67E79DE-ABD6-43F0-9B8A-6371EAC214D3}" srcOrd="3" destOrd="0" parTransId="{773AFC58-0294-4958-868E-F0E61459BABB}" sibTransId="{F4AC7110-0386-4179-A71D-200D35735A61}"/>
    <dgm:cxn modelId="{D9AFEA59-1FC5-A94E-BDAD-7EED175CD925}" type="presOf" srcId="{67636023-DD95-44D8-829E-9794A821BA2C}" destId="{4761EBD6-5DC7-C842-B57A-772403911FE7}" srcOrd="0" destOrd="0" presId="urn:microsoft.com/office/officeart/2008/layout/LinedList"/>
    <dgm:cxn modelId="{DE104D66-93A0-624E-A6AF-7229A4DB6433}" type="presOf" srcId="{A67E79DE-ABD6-43F0-9B8A-6371EAC214D3}" destId="{589F4788-AAF1-794B-ABA8-B240AF1F1EF5}" srcOrd="0" destOrd="0" presId="urn:microsoft.com/office/officeart/2008/layout/LinedList"/>
    <dgm:cxn modelId="{BD3BADC8-76A8-7140-89B8-1CC730055534}" type="presOf" srcId="{F8C63561-8040-46E1-A2B8-C64E0A110B43}" destId="{76187DAA-9755-A94A-A525-A7DA6A047016}" srcOrd="0" destOrd="0" presId="urn:microsoft.com/office/officeart/2008/layout/LinedList"/>
    <dgm:cxn modelId="{3EA363DC-93DA-4ACA-BA16-F880F481026F}" srcId="{79539F7C-0F25-47F3-B446-B700B24DB925}" destId="{F8C63561-8040-46E1-A2B8-C64E0A110B43}" srcOrd="2" destOrd="0" parTransId="{2343D3E7-5E4E-4504-97A0-7AB6365AB719}" sibTransId="{B8BC1341-E331-4763-A22D-B57932C47391}"/>
    <dgm:cxn modelId="{0A92B7E5-48C8-42EB-9642-CEA9E34437A4}" srcId="{79539F7C-0F25-47F3-B446-B700B24DB925}" destId="{67636023-DD95-44D8-829E-9794A821BA2C}" srcOrd="0" destOrd="0" parTransId="{E5F99C60-5BF2-411B-BD99-26F4D0631C60}" sibTransId="{F748BF1C-C688-4077-8178-53F497A44D96}"/>
    <dgm:cxn modelId="{A3119F32-ED94-224D-A07F-E28534E7C9D5}" type="presParOf" srcId="{C47D2EE0-7DF7-7A4F-9181-68F87F9D32C5}" destId="{7E25B246-E596-B64D-824A-88D6C6DA9331}" srcOrd="0" destOrd="0" presId="urn:microsoft.com/office/officeart/2008/layout/LinedList"/>
    <dgm:cxn modelId="{9378A109-0A28-DD44-AE1F-D7691F4FD058}" type="presParOf" srcId="{C47D2EE0-7DF7-7A4F-9181-68F87F9D32C5}" destId="{539E2EA1-1F0B-2746-A1EF-8576EFDFB3F3}" srcOrd="1" destOrd="0" presId="urn:microsoft.com/office/officeart/2008/layout/LinedList"/>
    <dgm:cxn modelId="{7E595444-03A2-E14C-91F4-DAF072C3C0EA}" type="presParOf" srcId="{539E2EA1-1F0B-2746-A1EF-8576EFDFB3F3}" destId="{4761EBD6-5DC7-C842-B57A-772403911FE7}" srcOrd="0" destOrd="0" presId="urn:microsoft.com/office/officeart/2008/layout/LinedList"/>
    <dgm:cxn modelId="{6C43B6C1-CBF1-8045-9CBE-22A2C1B527F6}" type="presParOf" srcId="{539E2EA1-1F0B-2746-A1EF-8576EFDFB3F3}" destId="{14F9C2CF-C16F-3348-B6E7-F0C6C2CAACB8}" srcOrd="1" destOrd="0" presId="urn:microsoft.com/office/officeart/2008/layout/LinedList"/>
    <dgm:cxn modelId="{6E34DB98-1464-DA4B-9A99-5B76D56723DD}" type="presParOf" srcId="{C47D2EE0-7DF7-7A4F-9181-68F87F9D32C5}" destId="{FD338DE9-F8B5-9F47-9A1F-5D44FC44CF6A}" srcOrd="2" destOrd="0" presId="urn:microsoft.com/office/officeart/2008/layout/LinedList"/>
    <dgm:cxn modelId="{0BA7D33C-29E6-0748-B21E-99B358F3173B}" type="presParOf" srcId="{C47D2EE0-7DF7-7A4F-9181-68F87F9D32C5}" destId="{3EED67AC-AD92-824F-97CA-B927BACE86A7}" srcOrd="3" destOrd="0" presId="urn:microsoft.com/office/officeart/2008/layout/LinedList"/>
    <dgm:cxn modelId="{C6B5B60C-742E-894C-A700-AA6191AAC38D}" type="presParOf" srcId="{3EED67AC-AD92-824F-97CA-B927BACE86A7}" destId="{021B9E54-886E-074D-9E8F-08A993357E8A}" srcOrd="0" destOrd="0" presId="urn:microsoft.com/office/officeart/2008/layout/LinedList"/>
    <dgm:cxn modelId="{9A2BC919-EDEE-724F-93A1-C820E3914F82}" type="presParOf" srcId="{3EED67AC-AD92-824F-97CA-B927BACE86A7}" destId="{38B42889-B747-0146-97D0-C59346E79FDD}" srcOrd="1" destOrd="0" presId="urn:microsoft.com/office/officeart/2008/layout/LinedList"/>
    <dgm:cxn modelId="{2A43DF7A-309C-2340-A10B-53ECC61A20E4}" type="presParOf" srcId="{C47D2EE0-7DF7-7A4F-9181-68F87F9D32C5}" destId="{5F935532-8FF4-6842-A076-0D28C875A9BB}" srcOrd="4" destOrd="0" presId="urn:microsoft.com/office/officeart/2008/layout/LinedList"/>
    <dgm:cxn modelId="{B226260A-8DC5-6244-A694-6F9D29FF61E1}" type="presParOf" srcId="{C47D2EE0-7DF7-7A4F-9181-68F87F9D32C5}" destId="{C14D5508-F20F-F444-B9E9-6B243F5CA66F}" srcOrd="5" destOrd="0" presId="urn:microsoft.com/office/officeart/2008/layout/LinedList"/>
    <dgm:cxn modelId="{2240366A-48E3-B54C-9764-48E209053783}" type="presParOf" srcId="{C14D5508-F20F-F444-B9E9-6B243F5CA66F}" destId="{76187DAA-9755-A94A-A525-A7DA6A047016}" srcOrd="0" destOrd="0" presId="urn:microsoft.com/office/officeart/2008/layout/LinedList"/>
    <dgm:cxn modelId="{5396F46A-18F9-7847-98ED-D5720D11DEFA}" type="presParOf" srcId="{C14D5508-F20F-F444-B9E9-6B243F5CA66F}" destId="{4A5F4925-18A8-444C-A8BF-22A483F96B1A}" srcOrd="1" destOrd="0" presId="urn:microsoft.com/office/officeart/2008/layout/LinedList"/>
    <dgm:cxn modelId="{463F3DCE-C92C-B741-9B38-A592EA6A615F}" type="presParOf" srcId="{C47D2EE0-7DF7-7A4F-9181-68F87F9D32C5}" destId="{CBB12DD6-73AE-F340-B9F4-8A7F4309DB09}" srcOrd="6" destOrd="0" presId="urn:microsoft.com/office/officeart/2008/layout/LinedList"/>
    <dgm:cxn modelId="{F17401CF-05AD-E94A-8D36-E61FD66BE14A}" type="presParOf" srcId="{C47D2EE0-7DF7-7A4F-9181-68F87F9D32C5}" destId="{71220950-556B-3241-B9F7-BFD4D4F56BD3}" srcOrd="7" destOrd="0" presId="urn:microsoft.com/office/officeart/2008/layout/LinedList"/>
    <dgm:cxn modelId="{F9D988F2-7DFA-F147-9BB7-774ECF70E240}" type="presParOf" srcId="{71220950-556B-3241-B9F7-BFD4D4F56BD3}" destId="{589F4788-AAF1-794B-ABA8-B240AF1F1EF5}" srcOrd="0" destOrd="0" presId="urn:microsoft.com/office/officeart/2008/layout/LinedList"/>
    <dgm:cxn modelId="{DF8B7A5C-1192-8A4F-8CF4-96F1B40C5E65}" type="presParOf" srcId="{71220950-556B-3241-B9F7-BFD4D4F56BD3}" destId="{B1E6BB97-8B25-7C4A-A3A5-8B19B939659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E24D90-CA8D-3E4A-B232-99604750784D}">
      <dsp:nvSpPr>
        <dsp:cNvPr id="0" name=""/>
        <dsp:cNvSpPr/>
      </dsp:nvSpPr>
      <dsp:spPr>
        <a:xfrm>
          <a:off x="0"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Born in August 1896 in Switzerland; died in September 1980 in Geneva.</a:t>
          </a:r>
          <a:endParaRPr lang="en-US" sz="2800" kern="1200"/>
        </a:p>
      </dsp:txBody>
      <dsp:txXfrm>
        <a:off x="0" y="39687"/>
        <a:ext cx="3286125" cy="1971675"/>
      </dsp:txXfrm>
    </dsp:sp>
    <dsp:sp modelId="{A470B969-4AFC-6743-BAFE-94A20765B10D}">
      <dsp:nvSpPr>
        <dsp:cNvPr id="0" name=""/>
        <dsp:cNvSpPr/>
      </dsp:nvSpPr>
      <dsp:spPr>
        <a:xfrm>
          <a:off x="3614737"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His first interest was zoology , later found is path in child psychology.</a:t>
          </a:r>
          <a:endParaRPr lang="en-US" sz="2800" kern="1200"/>
        </a:p>
      </dsp:txBody>
      <dsp:txXfrm>
        <a:off x="3614737" y="39687"/>
        <a:ext cx="3286125" cy="1971675"/>
      </dsp:txXfrm>
    </dsp:sp>
    <dsp:sp modelId="{47FFB53B-4C76-1A47-B5A4-266812661D78}">
      <dsp:nvSpPr>
        <dsp:cNvPr id="0" name=""/>
        <dsp:cNvSpPr/>
      </dsp:nvSpPr>
      <dsp:spPr>
        <a:xfrm>
          <a:off x="7229475"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Was the first to make a methodical study to understand children.</a:t>
          </a:r>
          <a:endParaRPr lang="en-US" sz="2800" kern="1200"/>
        </a:p>
      </dsp:txBody>
      <dsp:txXfrm>
        <a:off x="7229475" y="39687"/>
        <a:ext cx="3286125" cy="1971675"/>
      </dsp:txXfrm>
    </dsp:sp>
    <dsp:sp modelId="{0D897A3C-92B1-A342-B2AB-01A6B5A4D3FB}">
      <dsp:nvSpPr>
        <dsp:cNvPr id="0" name=""/>
        <dsp:cNvSpPr/>
      </dsp:nvSpPr>
      <dsp:spPr>
        <a:xfrm>
          <a:off x="0"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Known for studying how children think and learn at different ages.</a:t>
          </a:r>
          <a:endParaRPr lang="en-US" sz="2800" kern="1200"/>
        </a:p>
      </dsp:txBody>
      <dsp:txXfrm>
        <a:off x="0" y="2339975"/>
        <a:ext cx="3286125" cy="1971675"/>
      </dsp:txXfrm>
    </dsp:sp>
    <dsp:sp modelId="{825028EC-E7A2-E044-9467-B2E4341025F4}">
      <dsp:nvSpPr>
        <dsp:cNvPr id="0" name=""/>
        <dsp:cNvSpPr/>
      </dsp:nvSpPr>
      <dsp:spPr>
        <a:xfrm>
          <a:off x="3614737"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His work made a difference in education all over the world.</a:t>
          </a:r>
          <a:endParaRPr lang="en-US" sz="2800" kern="1200"/>
        </a:p>
      </dsp:txBody>
      <dsp:txXfrm>
        <a:off x="3614737" y="2339975"/>
        <a:ext cx="3286125" cy="1971675"/>
      </dsp:txXfrm>
    </dsp:sp>
    <dsp:sp modelId="{FE8C60EB-0FF8-144A-8186-58038BE5DD52}">
      <dsp:nvSpPr>
        <dsp:cNvPr id="0" name=""/>
        <dsp:cNvSpPr/>
      </dsp:nvSpPr>
      <dsp:spPr>
        <a:xfrm>
          <a:off x="7229475"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0" i="0" kern="1200"/>
            <a:t>(The Editors of Encyclopaedia Britannica,2025)</a:t>
          </a:r>
          <a:endParaRPr lang="en-US" sz="2800" kern="1200"/>
        </a:p>
      </dsp:txBody>
      <dsp:txXfrm>
        <a:off x="7229475"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25B246-E596-B64D-824A-88D6C6DA9331}">
      <dsp:nvSpPr>
        <dsp:cNvPr id="0" name=""/>
        <dsp:cNvSpPr/>
      </dsp:nvSpPr>
      <dsp:spPr>
        <a:xfrm>
          <a:off x="0" y="0"/>
          <a:ext cx="6714744"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761EBD6-5DC7-C842-B57A-772403911FE7}">
      <dsp:nvSpPr>
        <dsp:cNvPr id="0" name=""/>
        <dsp:cNvSpPr/>
      </dsp:nvSpPr>
      <dsp:spPr>
        <a:xfrm>
          <a:off x="0" y="0"/>
          <a:ext cx="6714744" cy="1075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Piaget’s theory helps understand Amira’s cognitive stage and guides practical, nurturing strategies.</a:t>
          </a:r>
          <a:endParaRPr lang="en-US" sz="2100" kern="1200"/>
        </a:p>
      </dsp:txBody>
      <dsp:txXfrm>
        <a:off x="0" y="0"/>
        <a:ext cx="6714744" cy="1075866"/>
      </dsp:txXfrm>
    </dsp:sp>
    <dsp:sp modelId="{FD338DE9-F8B5-9F47-9A1F-5D44FC44CF6A}">
      <dsp:nvSpPr>
        <dsp:cNvPr id="0" name=""/>
        <dsp:cNvSpPr/>
      </dsp:nvSpPr>
      <dsp:spPr>
        <a:xfrm>
          <a:off x="0" y="1075866"/>
          <a:ext cx="6714744"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21B9E54-886E-074D-9E8F-08A993357E8A}">
      <dsp:nvSpPr>
        <dsp:cNvPr id="0" name=""/>
        <dsp:cNvSpPr/>
      </dsp:nvSpPr>
      <dsp:spPr>
        <a:xfrm>
          <a:off x="0" y="1075866"/>
          <a:ext cx="6714744" cy="1075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Highlights the importance of balancing biological and environmental factors to support holistic development.</a:t>
          </a:r>
          <a:endParaRPr lang="en-US" sz="2100" kern="1200"/>
        </a:p>
      </dsp:txBody>
      <dsp:txXfrm>
        <a:off x="0" y="1075866"/>
        <a:ext cx="6714744" cy="1075866"/>
      </dsp:txXfrm>
    </dsp:sp>
    <dsp:sp modelId="{5F935532-8FF4-6842-A076-0D28C875A9BB}">
      <dsp:nvSpPr>
        <dsp:cNvPr id="0" name=""/>
        <dsp:cNvSpPr/>
      </dsp:nvSpPr>
      <dsp:spPr>
        <a:xfrm>
          <a:off x="0" y="2151732"/>
          <a:ext cx="6714744"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6187DAA-9755-A94A-A525-A7DA6A047016}">
      <dsp:nvSpPr>
        <dsp:cNvPr id="0" name=""/>
        <dsp:cNvSpPr/>
      </dsp:nvSpPr>
      <dsp:spPr>
        <a:xfrm>
          <a:off x="0" y="2151732"/>
          <a:ext cx="6714744" cy="1075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The strategies  used aligns with Early Years Foundation Stage framework principles. Supporting communication, social skills, and emotional well-being.</a:t>
          </a:r>
          <a:endParaRPr lang="en-US" sz="2100" kern="1200" dirty="0"/>
        </a:p>
      </dsp:txBody>
      <dsp:txXfrm>
        <a:off x="0" y="2151732"/>
        <a:ext cx="6714744" cy="1075866"/>
      </dsp:txXfrm>
    </dsp:sp>
    <dsp:sp modelId="{CBB12DD6-73AE-F340-B9F4-8A7F4309DB09}">
      <dsp:nvSpPr>
        <dsp:cNvPr id="0" name=""/>
        <dsp:cNvSpPr/>
      </dsp:nvSpPr>
      <dsp:spPr>
        <a:xfrm>
          <a:off x="0" y="3227598"/>
          <a:ext cx="6714744"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89F4788-AAF1-794B-ABA8-B240AF1F1EF5}">
      <dsp:nvSpPr>
        <dsp:cNvPr id="0" name=""/>
        <dsp:cNvSpPr/>
      </dsp:nvSpPr>
      <dsp:spPr>
        <a:xfrm>
          <a:off x="0" y="3227598"/>
          <a:ext cx="6714744" cy="1075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It highlights that hand- on play-based and child-centred approaches are supported by current research.</a:t>
          </a:r>
          <a:endParaRPr lang="en-US" sz="2100" kern="1200" dirty="0"/>
        </a:p>
      </dsp:txBody>
      <dsp:txXfrm>
        <a:off x="0" y="3227598"/>
        <a:ext cx="6714744" cy="107586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00586E-811C-7D4D-98DB-E125E0DA7035}" type="datetimeFigureOut">
              <a:rPr lang="en-US" smtClean="0"/>
              <a:t>11/14/25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04747C-486F-E744-AE5E-C44344FB2F6F}" type="slidenum">
              <a:rPr lang="en-US" smtClean="0"/>
              <a:t>‹#›</a:t>
            </a:fld>
            <a:endParaRPr lang="en-US"/>
          </a:p>
        </p:txBody>
      </p:sp>
    </p:spTree>
    <p:extLst>
      <p:ext uri="{BB962C8B-B14F-4D97-AF65-F5344CB8AC3E}">
        <p14:creationId xmlns:p14="http://schemas.microsoft.com/office/powerpoint/2010/main" val="19623528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04747C-486F-E744-AE5E-C44344FB2F6F}" type="slidenum">
              <a:rPr lang="en-US" smtClean="0"/>
              <a:t>12</a:t>
            </a:fld>
            <a:endParaRPr lang="en-US"/>
          </a:p>
        </p:txBody>
      </p:sp>
    </p:spTree>
    <p:extLst>
      <p:ext uri="{BB962C8B-B14F-4D97-AF65-F5344CB8AC3E}">
        <p14:creationId xmlns:p14="http://schemas.microsoft.com/office/powerpoint/2010/main" val="3396063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CC26D-98BE-BD9A-4E2D-B7FB5CA7661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FC72C4B-63F5-4FBC-11C3-1ED269221F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A90F50D-74E7-4503-C867-F990D922E011}"/>
              </a:ext>
            </a:extLst>
          </p:cNvPr>
          <p:cNvSpPr>
            <a:spLocks noGrp="1"/>
          </p:cNvSpPr>
          <p:nvPr>
            <p:ph type="dt" sz="half" idx="10"/>
          </p:nvPr>
        </p:nvSpPr>
        <p:spPr/>
        <p:txBody>
          <a:bodyPr/>
          <a:lstStyle/>
          <a:p>
            <a:fld id="{135A31B4-1B73-2D41-B364-F0068DEF2AA0}" type="datetimeFigureOut">
              <a:rPr lang="en-US" smtClean="0"/>
              <a:t>11/14/25</a:t>
            </a:fld>
            <a:endParaRPr lang="en-US"/>
          </a:p>
        </p:txBody>
      </p:sp>
      <p:sp>
        <p:nvSpPr>
          <p:cNvPr id="5" name="Footer Placeholder 4">
            <a:extLst>
              <a:ext uri="{FF2B5EF4-FFF2-40B4-BE49-F238E27FC236}">
                <a16:creationId xmlns:a16="http://schemas.microsoft.com/office/drawing/2014/main" id="{C1C05219-F7A4-A238-56A7-965BBACF8E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F0E7A6-1948-056F-8C26-87B0B47F3D76}"/>
              </a:ext>
            </a:extLst>
          </p:cNvPr>
          <p:cNvSpPr>
            <a:spLocks noGrp="1"/>
          </p:cNvSpPr>
          <p:nvPr>
            <p:ph type="sldNum" sz="quarter" idx="12"/>
          </p:nvPr>
        </p:nvSpPr>
        <p:spPr/>
        <p:txBody>
          <a:bodyPr/>
          <a:lstStyle/>
          <a:p>
            <a:fld id="{7CD44179-CB87-B946-A7F6-9D5A8DF748E0}" type="slidenum">
              <a:rPr lang="en-US" smtClean="0"/>
              <a:t>‹#›</a:t>
            </a:fld>
            <a:endParaRPr lang="en-US"/>
          </a:p>
        </p:txBody>
      </p:sp>
    </p:spTree>
    <p:extLst>
      <p:ext uri="{BB962C8B-B14F-4D97-AF65-F5344CB8AC3E}">
        <p14:creationId xmlns:p14="http://schemas.microsoft.com/office/powerpoint/2010/main" val="40530108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88579-01F9-EEB2-CC54-B45467E377A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6BC2AD9-6217-E2C5-4A47-9847394D7AA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9FE607-6F6D-3DD3-73FE-FD61AF0E1588}"/>
              </a:ext>
            </a:extLst>
          </p:cNvPr>
          <p:cNvSpPr>
            <a:spLocks noGrp="1"/>
          </p:cNvSpPr>
          <p:nvPr>
            <p:ph type="dt" sz="half" idx="10"/>
          </p:nvPr>
        </p:nvSpPr>
        <p:spPr/>
        <p:txBody>
          <a:bodyPr/>
          <a:lstStyle/>
          <a:p>
            <a:fld id="{135A31B4-1B73-2D41-B364-F0068DEF2AA0}" type="datetimeFigureOut">
              <a:rPr lang="en-US" smtClean="0"/>
              <a:t>11/14/25</a:t>
            </a:fld>
            <a:endParaRPr lang="en-US"/>
          </a:p>
        </p:txBody>
      </p:sp>
      <p:sp>
        <p:nvSpPr>
          <p:cNvPr id="5" name="Footer Placeholder 4">
            <a:extLst>
              <a:ext uri="{FF2B5EF4-FFF2-40B4-BE49-F238E27FC236}">
                <a16:creationId xmlns:a16="http://schemas.microsoft.com/office/drawing/2014/main" id="{4396DE8E-8C17-7BF5-14E7-C0D487371C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01146F-64DC-436F-96A4-AE8027F07D7D}"/>
              </a:ext>
            </a:extLst>
          </p:cNvPr>
          <p:cNvSpPr>
            <a:spLocks noGrp="1"/>
          </p:cNvSpPr>
          <p:nvPr>
            <p:ph type="sldNum" sz="quarter" idx="12"/>
          </p:nvPr>
        </p:nvSpPr>
        <p:spPr/>
        <p:txBody>
          <a:bodyPr/>
          <a:lstStyle/>
          <a:p>
            <a:fld id="{7CD44179-CB87-B946-A7F6-9D5A8DF748E0}" type="slidenum">
              <a:rPr lang="en-US" smtClean="0"/>
              <a:t>‹#›</a:t>
            </a:fld>
            <a:endParaRPr lang="en-US"/>
          </a:p>
        </p:txBody>
      </p:sp>
    </p:spTree>
    <p:extLst>
      <p:ext uri="{BB962C8B-B14F-4D97-AF65-F5344CB8AC3E}">
        <p14:creationId xmlns:p14="http://schemas.microsoft.com/office/powerpoint/2010/main" val="10309776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AA92-757F-AD0E-9B45-DF1BA13B1C1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C30A98A-8B73-3ABF-E344-896653F69BB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24A10BF-7975-FC49-2117-94C37F9FD74B}"/>
              </a:ext>
            </a:extLst>
          </p:cNvPr>
          <p:cNvSpPr>
            <a:spLocks noGrp="1"/>
          </p:cNvSpPr>
          <p:nvPr>
            <p:ph type="dt" sz="half" idx="10"/>
          </p:nvPr>
        </p:nvSpPr>
        <p:spPr/>
        <p:txBody>
          <a:bodyPr/>
          <a:lstStyle/>
          <a:p>
            <a:fld id="{135A31B4-1B73-2D41-B364-F0068DEF2AA0}" type="datetimeFigureOut">
              <a:rPr lang="en-US" smtClean="0"/>
              <a:t>11/14/25</a:t>
            </a:fld>
            <a:endParaRPr lang="en-US"/>
          </a:p>
        </p:txBody>
      </p:sp>
      <p:sp>
        <p:nvSpPr>
          <p:cNvPr id="5" name="Footer Placeholder 4">
            <a:extLst>
              <a:ext uri="{FF2B5EF4-FFF2-40B4-BE49-F238E27FC236}">
                <a16:creationId xmlns:a16="http://schemas.microsoft.com/office/drawing/2014/main" id="{5B8C0CBF-2ED9-7078-8051-F306CED27E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4D40BF-3373-9B5B-A36A-AE90FECB8B47}"/>
              </a:ext>
            </a:extLst>
          </p:cNvPr>
          <p:cNvSpPr>
            <a:spLocks noGrp="1"/>
          </p:cNvSpPr>
          <p:nvPr>
            <p:ph type="sldNum" sz="quarter" idx="12"/>
          </p:nvPr>
        </p:nvSpPr>
        <p:spPr/>
        <p:txBody>
          <a:bodyPr/>
          <a:lstStyle/>
          <a:p>
            <a:fld id="{7CD44179-CB87-B946-A7F6-9D5A8DF748E0}" type="slidenum">
              <a:rPr lang="en-US" smtClean="0"/>
              <a:t>‹#›</a:t>
            </a:fld>
            <a:endParaRPr lang="en-US"/>
          </a:p>
        </p:txBody>
      </p:sp>
    </p:spTree>
    <p:extLst>
      <p:ext uri="{BB962C8B-B14F-4D97-AF65-F5344CB8AC3E}">
        <p14:creationId xmlns:p14="http://schemas.microsoft.com/office/powerpoint/2010/main" val="3697979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5B55B-2F37-F7C0-DC24-74BE4697C47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2EAAC57-25E9-21C8-D5AF-E98CCF254DC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2BE35B9-1FEA-A53B-0EFF-3DD685B9CE8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40408CC-11B6-ADC5-F4E5-CFE6BB544825}"/>
              </a:ext>
            </a:extLst>
          </p:cNvPr>
          <p:cNvSpPr>
            <a:spLocks noGrp="1"/>
          </p:cNvSpPr>
          <p:nvPr>
            <p:ph type="dt" sz="half" idx="10"/>
          </p:nvPr>
        </p:nvSpPr>
        <p:spPr/>
        <p:txBody>
          <a:bodyPr/>
          <a:lstStyle/>
          <a:p>
            <a:fld id="{135A31B4-1B73-2D41-B364-F0068DEF2AA0}" type="datetimeFigureOut">
              <a:rPr lang="en-US" smtClean="0"/>
              <a:t>11/14/25</a:t>
            </a:fld>
            <a:endParaRPr lang="en-US"/>
          </a:p>
        </p:txBody>
      </p:sp>
      <p:sp>
        <p:nvSpPr>
          <p:cNvPr id="6" name="Footer Placeholder 5">
            <a:extLst>
              <a:ext uri="{FF2B5EF4-FFF2-40B4-BE49-F238E27FC236}">
                <a16:creationId xmlns:a16="http://schemas.microsoft.com/office/drawing/2014/main" id="{3DD904AE-EB17-FC47-843A-AB86C9880C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E27BEE-DF03-BEEC-F21B-EABA756C3A21}"/>
              </a:ext>
            </a:extLst>
          </p:cNvPr>
          <p:cNvSpPr>
            <a:spLocks noGrp="1"/>
          </p:cNvSpPr>
          <p:nvPr>
            <p:ph type="sldNum" sz="quarter" idx="12"/>
          </p:nvPr>
        </p:nvSpPr>
        <p:spPr/>
        <p:txBody>
          <a:bodyPr/>
          <a:lstStyle/>
          <a:p>
            <a:fld id="{7CD44179-CB87-B946-A7F6-9D5A8DF748E0}" type="slidenum">
              <a:rPr lang="en-US" smtClean="0"/>
              <a:t>‹#›</a:t>
            </a:fld>
            <a:endParaRPr lang="en-US"/>
          </a:p>
        </p:txBody>
      </p:sp>
    </p:spTree>
    <p:extLst>
      <p:ext uri="{BB962C8B-B14F-4D97-AF65-F5344CB8AC3E}">
        <p14:creationId xmlns:p14="http://schemas.microsoft.com/office/powerpoint/2010/main" val="35662292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B6EE7-64AF-1B27-6FDB-85F5EBE2BCF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0F2A2A1-45E8-DA81-8322-D9EBCC7A05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5ABF9B4-FA0A-7CCB-FDF1-F63641DB737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8D019B0-2C3B-EB03-D18C-062F9781E5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896D6BB-4F9C-04A5-4B03-810B947CB4E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3B621BD-AC9B-9FC6-9EF1-F77207066307}"/>
              </a:ext>
            </a:extLst>
          </p:cNvPr>
          <p:cNvSpPr>
            <a:spLocks noGrp="1"/>
          </p:cNvSpPr>
          <p:nvPr>
            <p:ph type="dt" sz="half" idx="10"/>
          </p:nvPr>
        </p:nvSpPr>
        <p:spPr/>
        <p:txBody>
          <a:bodyPr/>
          <a:lstStyle/>
          <a:p>
            <a:fld id="{135A31B4-1B73-2D41-B364-F0068DEF2AA0}" type="datetimeFigureOut">
              <a:rPr lang="en-US" smtClean="0"/>
              <a:t>11/14/25</a:t>
            </a:fld>
            <a:endParaRPr lang="en-US"/>
          </a:p>
        </p:txBody>
      </p:sp>
      <p:sp>
        <p:nvSpPr>
          <p:cNvPr id="8" name="Footer Placeholder 7">
            <a:extLst>
              <a:ext uri="{FF2B5EF4-FFF2-40B4-BE49-F238E27FC236}">
                <a16:creationId xmlns:a16="http://schemas.microsoft.com/office/drawing/2014/main" id="{EE67812D-EBB3-854F-5644-64C252E1C23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ACD0F1C-C327-544D-11CE-798247D4B7F5}"/>
              </a:ext>
            </a:extLst>
          </p:cNvPr>
          <p:cNvSpPr>
            <a:spLocks noGrp="1"/>
          </p:cNvSpPr>
          <p:nvPr>
            <p:ph type="sldNum" sz="quarter" idx="12"/>
          </p:nvPr>
        </p:nvSpPr>
        <p:spPr/>
        <p:txBody>
          <a:bodyPr/>
          <a:lstStyle/>
          <a:p>
            <a:fld id="{7CD44179-CB87-B946-A7F6-9D5A8DF748E0}" type="slidenum">
              <a:rPr lang="en-US" smtClean="0"/>
              <a:t>‹#›</a:t>
            </a:fld>
            <a:endParaRPr lang="en-US"/>
          </a:p>
        </p:txBody>
      </p:sp>
    </p:spTree>
    <p:extLst>
      <p:ext uri="{BB962C8B-B14F-4D97-AF65-F5344CB8AC3E}">
        <p14:creationId xmlns:p14="http://schemas.microsoft.com/office/powerpoint/2010/main" val="6755854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2315C-2231-4349-AFAE-FA763277018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9F0952E-3F0A-1BCB-C921-E9D140AF1112}"/>
              </a:ext>
            </a:extLst>
          </p:cNvPr>
          <p:cNvSpPr>
            <a:spLocks noGrp="1"/>
          </p:cNvSpPr>
          <p:nvPr>
            <p:ph type="dt" sz="half" idx="10"/>
          </p:nvPr>
        </p:nvSpPr>
        <p:spPr/>
        <p:txBody>
          <a:bodyPr/>
          <a:lstStyle/>
          <a:p>
            <a:fld id="{135A31B4-1B73-2D41-B364-F0068DEF2AA0}" type="datetimeFigureOut">
              <a:rPr lang="en-US" smtClean="0"/>
              <a:t>11/14/25</a:t>
            </a:fld>
            <a:endParaRPr lang="en-US"/>
          </a:p>
        </p:txBody>
      </p:sp>
      <p:sp>
        <p:nvSpPr>
          <p:cNvPr id="4" name="Footer Placeholder 3">
            <a:extLst>
              <a:ext uri="{FF2B5EF4-FFF2-40B4-BE49-F238E27FC236}">
                <a16:creationId xmlns:a16="http://schemas.microsoft.com/office/drawing/2014/main" id="{9A15D5B1-D2AF-BC5C-8662-285E67BB221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5413E3-7AB4-90B3-6683-F28B83F77E21}"/>
              </a:ext>
            </a:extLst>
          </p:cNvPr>
          <p:cNvSpPr>
            <a:spLocks noGrp="1"/>
          </p:cNvSpPr>
          <p:nvPr>
            <p:ph type="sldNum" sz="quarter" idx="12"/>
          </p:nvPr>
        </p:nvSpPr>
        <p:spPr/>
        <p:txBody>
          <a:bodyPr/>
          <a:lstStyle/>
          <a:p>
            <a:fld id="{7CD44179-CB87-B946-A7F6-9D5A8DF748E0}" type="slidenum">
              <a:rPr lang="en-US" smtClean="0"/>
              <a:t>‹#›</a:t>
            </a:fld>
            <a:endParaRPr lang="en-US"/>
          </a:p>
        </p:txBody>
      </p:sp>
    </p:spTree>
    <p:extLst>
      <p:ext uri="{BB962C8B-B14F-4D97-AF65-F5344CB8AC3E}">
        <p14:creationId xmlns:p14="http://schemas.microsoft.com/office/powerpoint/2010/main" val="31687202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640D452-4FD7-A13C-5205-8F0FBB8A72DE}"/>
              </a:ext>
            </a:extLst>
          </p:cNvPr>
          <p:cNvSpPr>
            <a:spLocks noGrp="1"/>
          </p:cNvSpPr>
          <p:nvPr>
            <p:ph type="dt" sz="half" idx="10"/>
          </p:nvPr>
        </p:nvSpPr>
        <p:spPr/>
        <p:txBody>
          <a:bodyPr/>
          <a:lstStyle/>
          <a:p>
            <a:fld id="{135A31B4-1B73-2D41-B364-F0068DEF2AA0}" type="datetimeFigureOut">
              <a:rPr lang="en-US" smtClean="0"/>
              <a:t>11/14/25</a:t>
            </a:fld>
            <a:endParaRPr lang="en-US"/>
          </a:p>
        </p:txBody>
      </p:sp>
      <p:sp>
        <p:nvSpPr>
          <p:cNvPr id="3" name="Footer Placeholder 2">
            <a:extLst>
              <a:ext uri="{FF2B5EF4-FFF2-40B4-BE49-F238E27FC236}">
                <a16:creationId xmlns:a16="http://schemas.microsoft.com/office/drawing/2014/main" id="{D62E9A8C-3551-8382-1BB5-A9E8146824E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61AF077-C5AD-2934-FAC9-CEAB598223E2}"/>
              </a:ext>
            </a:extLst>
          </p:cNvPr>
          <p:cNvSpPr>
            <a:spLocks noGrp="1"/>
          </p:cNvSpPr>
          <p:nvPr>
            <p:ph type="sldNum" sz="quarter" idx="12"/>
          </p:nvPr>
        </p:nvSpPr>
        <p:spPr/>
        <p:txBody>
          <a:bodyPr/>
          <a:lstStyle/>
          <a:p>
            <a:fld id="{7CD44179-CB87-B946-A7F6-9D5A8DF748E0}" type="slidenum">
              <a:rPr lang="en-US" smtClean="0"/>
              <a:t>‹#›</a:t>
            </a:fld>
            <a:endParaRPr lang="en-US"/>
          </a:p>
        </p:txBody>
      </p:sp>
    </p:spTree>
    <p:extLst>
      <p:ext uri="{BB962C8B-B14F-4D97-AF65-F5344CB8AC3E}">
        <p14:creationId xmlns:p14="http://schemas.microsoft.com/office/powerpoint/2010/main" val="1073393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22947-F2D0-D589-8878-A0934F42B39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E0BA350-33C0-362B-B508-6E40432997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ABAB6C3-DBEC-1EF0-0423-ECFC76DB3A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7C534FD-CE19-9DAF-3BE7-FA2FEBA09E25}"/>
              </a:ext>
            </a:extLst>
          </p:cNvPr>
          <p:cNvSpPr>
            <a:spLocks noGrp="1"/>
          </p:cNvSpPr>
          <p:nvPr>
            <p:ph type="dt" sz="half" idx="10"/>
          </p:nvPr>
        </p:nvSpPr>
        <p:spPr/>
        <p:txBody>
          <a:bodyPr/>
          <a:lstStyle/>
          <a:p>
            <a:fld id="{135A31B4-1B73-2D41-B364-F0068DEF2AA0}" type="datetimeFigureOut">
              <a:rPr lang="en-US" smtClean="0"/>
              <a:t>11/14/25</a:t>
            </a:fld>
            <a:endParaRPr lang="en-US"/>
          </a:p>
        </p:txBody>
      </p:sp>
      <p:sp>
        <p:nvSpPr>
          <p:cNvPr id="6" name="Footer Placeholder 5">
            <a:extLst>
              <a:ext uri="{FF2B5EF4-FFF2-40B4-BE49-F238E27FC236}">
                <a16:creationId xmlns:a16="http://schemas.microsoft.com/office/drawing/2014/main" id="{3DF46168-E353-24DE-9790-6A31803C209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38A22-CB06-E31A-AF4F-97A51673E841}"/>
              </a:ext>
            </a:extLst>
          </p:cNvPr>
          <p:cNvSpPr>
            <a:spLocks noGrp="1"/>
          </p:cNvSpPr>
          <p:nvPr>
            <p:ph type="sldNum" sz="quarter" idx="12"/>
          </p:nvPr>
        </p:nvSpPr>
        <p:spPr/>
        <p:txBody>
          <a:bodyPr/>
          <a:lstStyle/>
          <a:p>
            <a:fld id="{7CD44179-CB87-B946-A7F6-9D5A8DF748E0}" type="slidenum">
              <a:rPr lang="en-US" smtClean="0"/>
              <a:t>‹#›</a:t>
            </a:fld>
            <a:endParaRPr lang="en-US"/>
          </a:p>
        </p:txBody>
      </p:sp>
    </p:spTree>
    <p:extLst>
      <p:ext uri="{BB962C8B-B14F-4D97-AF65-F5344CB8AC3E}">
        <p14:creationId xmlns:p14="http://schemas.microsoft.com/office/powerpoint/2010/main" val="26588360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1763B-C7AD-81EA-E08F-4C5EC5BDBC2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064F1E0-41BA-716F-DC1A-3E2BBEAA96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0B99CB1-2D2A-71EA-A552-E293CE49F1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B0AC599-F633-24C7-880C-1B799B743A88}"/>
              </a:ext>
            </a:extLst>
          </p:cNvPr>
          <p:cNvSpPr>
            <a:spLocks noGrp="1"/>
          </p:cNvSpPr>
          <p:nvPr>
            <p:ph type="dt" sz="half" idx="10"/>
          </p:nvPr>
        </p:nvSpPr>
        <p:spPr/>
        <p:txBody>
          <a:bodyPr/>
          <a:lstStyle/>
          <a:p>
            <a:fld id="{135A31B4-1B73-2D41-B364-F0068DEF2AA0}" type="datetimeFigureOut">
              <a:rPr lang="en-US" smtClean="0"/>
              <a:t>11/14/25</a:t>
            </a:fld>
            <a:endParaRPr lang="en-US"/>
          </a:p>
        </p:txBody>
      </p:sp>
      <p:sp>
        <p:nvSpPr>
          <p:cNvPr id="6" name="Footer Placeholder 5">
            <a:extLst>
              <a:ext uri="{FF2B5EF4-FFF2-40B4-BE49-F238E27FC236}">
                <a16:creationId xmlns:a16="http://schemas.microsoft.com/office/drawing/2014/main" id="{3B2A0A53-21EC-CCC3-12C7-A961447A51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872535-D174-3F91-60A1-DED2553BDED3}"/>
              </a:ext>
            </a:extLst>
          </p:cNvPr>
          <p:cNvSpPr>
            <a:spLocks noGrp="1"/>
          </p:cNvSpPr>
          <p:nvPr>
            <p:ph type="sldNum" sz="quarter" idx="12"/>
          </p:nvPr>
        </p:nvSpPr>
        <p:spPr/>
        <p:txBody>
          <a:bodyPr/>
          <a:lstStyle/>
          <a:p>
            <a:fld id="{7CD44179-CB87-B946-A7F6-9D5A8DF748E0}" type="slidenum">
              <a:rPr lang="en-US" smtClean="0"/>
              <a:t>‹#›</a:t>
            </a:fld>
            <a:endParaRPr lang="en-US"/>
          </a:p>
        </p:txBody>
      </p:sp>
    </p:spTree>
    <p:extLst>
      <p:ext uri="{BB962C8B-B14F-4D97-AF65-F5344CB8AC3E}">
        <p14:creationId xmlns:p14="http://schemas.microsoft.com/office/powerpoint/2010/main" val="7936051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0D235-71CF-EAAA-5373-4D30FF1080F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8A3E7C2-19D8-8E82-F4CF-490D0EA4A32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4D7AE0D-C517-AB45-3D28-4E8273BC30E9}"/>
              </a:ext>
            </a:extLst>
          </p:cNvPr>
          <p:cNvSpPr>
            <a:spLocks noGrp="1"/>
          </p:cNvSpPr>
          <p:nvPr>
            <p:ph type="dt" sz="half" idx="10"/>
          </p:nvPr>
        </p:nvSpPr>
        <p:spPr/>
        <p:txBody>
          <a:bodyPr/>
          <a:lstStyle/>
          <a:p>
            <a:fld id="{135A31B4-1B73-2D41-B364-F0068DEF2AA0}" type="datetimeFigureOut">
              <a:rPr lang="en-US" smtClean="0"/>
              <a:t>11/14/25</a:t>
            </a:fld>
            <a:endParaRPr lang="en-US"/>
          </a:p>
        </p:txBody>
      </p:sp>
      <p:sp>
        <p:nvSpPr>
          <p:cNvPr id="5" name="Footer Placeholder 4">
            <a:extLst>
              <a:ext uri="{FF2B5EF4-FFF2-40B4-BE49-F238E27FC236}">
                <a16:creationId xmlns:a16="http://schemas.microsoft.com/office/drawing/2014/main" id="{25589638-529A-95C8-928D-859C368475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56F184-C296-4E1C-5598-F38F7CB103D7}"/>
              </a:ext>
            </a:extLst>
          </p:cNvPr>
          <p:cNvSpPr>
            <a:spLocks noGrp="1"/>
          </p:cNvSpPr>
          <p:nvPr>
            <p:ph type="sldNum" sz="quarter" idx="12"/>
          </p:nvPr>
        </p:nvSpPr>
        <p:spPr/>
        <p:txBody>
          <a:bodyPr/>
          <a:lstStyle/>
          <a:p>
            <a:fld id="{7CD44179-CB87-B946-A7F6-9D5A8DF748E0}" type="slidenum">
              <a:rPr lang="en-US" smtClean="0"/>
              <a:t>‹#›</a:t>
            </a:fld>
            <a:endParaRPr lang="en-US"/>
          </a:p>
        </p:txBody>
      </p:sp>
    </p:spTree>
    <p:extLst>
      <p:ext uri="{BB962C8B-B14F-4D97-AF65-F5344CB8AC3E}">
        <p14:creationId xmlns:p14="http://schemas.microsoft.com/office/powerpoint/2010/main" val="2275348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EFCF74-4ECB-3D61-CE7B-16D3FD626C7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89F8BE4-119C-35C8-C9BF-E5706A497C4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A80B0E4-50DC-C50E-A75B-C46F9BC9A7A6}"/>
              </a:ext>
            </a:extLst>
          </p:cNvPr>
          <p:cNvSpPr>
            <a:spLocks noGrp="1"/>
          </p:cNvSpPr>
          <p:nvPr>
            <p:ph type="dt" sz="half" idx="10"/>
          </p:nvPr>
        </p:nvSpPr>
        <p:spPr/>
        <p:txBody>
          <a:bodyPr/>
          <a:lstStyle/>
          <a:p>
            <a:fld id="{135A31B4-1B73-2D41-B364-F0068DEF2AA0}" type="datetimeFigureOut">
              <a:rPr lang="en-US" smtClean="0"/>
              <a:t>11/14/25</a:t>
            </a:fld>
            <a:endParaRPr lang="en-US"/>
          </a:p>
        </p:txBody>
      </p:sp>
      <p:sp>
        <p:nvSpPr>
          <p:cNvPr id="5" name="Footer Placeholder 4">
            <a:extLst>
              <a:ext uri="{FF2B5EF4-FFF2-40B4-BE49-F238E27FC236}">
                <a16:creationId xmlns:a16="http://schemas.microsoft.com/office/drawing/2014/main" id="{E01D6F74-88A9-CF51-1629-06A476771E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82950E-CA91-05E9-F161-57247A89FFBF}"/>
              </a:ext>
            </a:extLst>
          </p:cNvPr>
          <p:cNvSpPr>
            <a:spLocks noGrp="1"/>
          </p:cNvSpPr>
          <p:nvPr>
            <p:ph type="sldNum" sz="quarter" idx="12"/>
          </p:nvPr>
        </p:nvSpPr>
        <p:spPr/>
        <p:txBody>
          <a:bodyPr/>
          <a:lstStyle/>
          <a:p>
            <a:fld id="{7CD44179-CB87-B946-A7F6-9D5A8DF748E0}" type="slidenum">
              <a:rPr lang="en-US" smtClean="0"/>
              <a:t>‹#›</a:t>
            </a:fld>
            <a:endParaRPr lang="en-US"/>
          </a:p>
        </p:txBody>
      </p:sp>
    </p:spTree>
    <p:extLst>
      <p:ext uri="{BB962C8B-B14F-4D97-AF65-F5344CB8AC3E}">
        <p14:creationId xmlns:p14="http://schemas.microsoft.com/office/powerpoint/2010/main" val="656764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48B6C1-B461-A52C-D43C-466B5A7D356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9E4131D-05A8-8BAD-E529-8BA79F4ED5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1DA7B40-3AD5-264F-A46C-EE10EDE680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35A31B4-1B73-2D41-B364-F0068DEF2AA0}" type="datetimeFigureOut">
              <a:rPr lang="en-US" smtClean="0"/>
              <a:t>11/14/25</a:t>
            </a:fld>
            <a:endParaRPr lang="en-US"/>
          </a:p>
        </p:txBody>
      </p:sp>
      <p:sp>
        <p:nvSpPr>
          <p:cNvPr id="5" name="Footer Placeholder 4">
            <a:extLst>
              <a:ext uri="{FF2B5EF4-FFF2-40B4-BE49-F238E27FC236}">
                <a16:creationId xmlns:a16="http://schemas.microsoft.com/office/drawing/2014/main" id="{323C3597-0008-B88E-6086-0FEB8F9B5C0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CE9BB86-7C6D-BFA0-7A35-9C9D2BF127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D44179-CB87-B946-A7F6-9D5A8DF748E0}" type="slidenum">
              <a:rPr lang="en-US" smtClean="0"/>
              <a:t>‹#›</a:t>
            </a:fld>
            <a:endParaRPr lang="en-US"/>
          </a:p>
        </p:txBody>
      </p:sp>
    </p:spTree>
    <p:extLst>
      <p:ext uri="{BB962C8B-B14F-4D97-AF65-F5344CB8AC3E}">
        <p14:creationId xmlns:p14="http://schemas.microsoft.com/office/powerpoint/2010/main" val="12224600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simplypsychology.org/developmental-psychology.html" TargetMode="External"/><Relationship Id="rId3" Type="http://schemas.openxmlformats.org/officeDocument/2006/relationships/hyperlink" Target="https://www.britannica.com/biography/Jean-Piaget" TargetMode="External"/><Relationship Id="rId7" Type="http://schemas.openxmlformats.org/officeDocument/2006/relationships/hyperlink" Target="https://eric.ed.gov/?id=EJ1274368"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buckshealthcare.nhs.uk/cyp/pifs/development-guide-from-3-to-5-years/" TargetMode="External"/><Relationship Id="rId5" Type="http://schemas.openxmlformats.org/officeDocument/2006/relationships/hyperlink" Target="https://www.earlyyears.tv/piagets-theory-of-cognitive-development/" TargetMode="External"/><Relationship Id="rId10" Type="http://schemas.openxmlformats.org/officeDocument/2006/relationships/hyperlink" Target="https://www.ocd.pitt.edu/sites/default/files/Parent_Guides/Foster-Parents/3-5%20Developmental%20Milestones%20Foster%20Parent%20Guide.%20pdf.pdf" TargetMode="External"/><Relationship Id="rId4" Type="http://schemas.openxmlformats.org/officeDocument/2006/relationships/hyperlink" Target="https://help-for-early-years-providers.education.gov.uk/health-and-wellbeing/mental-health-for-early-years-children" TargetMode="External"/><Relationship Id="rId9" Type="http://schemas.openxmlformats.org/officeDocument/2006/relationships/hyperlink" Target="https://www.simplypsychology.org/whatispsycholog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CCC5CD-4B16-94B5-275E-387DDCC5750E}"/>
              </a:ext>
            </a:extLst>
          </p:cNvPr>
          <p:cNvSpPr>
            <a:spLocks noGrp="1"/>
          </p:cNvSpPr>
          <p:nvPr>
            <p:ph type="ctrTitle"/>
          </p:nvPr>
        </p:nvSpPr>
        <p:spPr>
          <a:xfrm>
            <a:off x="1285240" y="1050595"/>
            <a:ext cx="8074815" cy="1618489"/>
          </a:xfrm>
        </p:spPr>
        <p:txBody>
          <a:bodyPr vert="horz" lIns="91440" tIns="45720" rIns="91440" bIns="45720" rtlCol="0" anchor="ctr">
            <a:normAutofit/>
          </a:bodyPr>
          <a:lstStyle/>
          <a:p>
            <a:pPr algn="l"/>
            <a:r>
              <a:rPr lang="en-US" sz="3400" kern="1200">
                <a:solidFill>
                  <a:schemeClr val="tx1"/>
                </a:solidFill>
                <a:effectLst/>
                <a:latin typeface="+mj-lt"/>
                <a:ea typeface="+mj-ea"/>
                <a:cs typeface="+mj-cs"/>
              </a:rPr>
              <a:t>Psychology in Health and Social Care</a:t>
            </a:r>
            <a:br>
              <a:rPr lang="en-US" sz="3400" kern="1200">
                <a:solidFill>
                  <a:schemeClr val="tx1"/>
                </a:solidFill>
                <a:effectLst/>
                <a:latin typeface="+mj-lt"/>
                <a:ea typeface="+mj-ea"/>
                <a:cs typeface="+mj-cs"/>
              </a:rPr>
            </a:br>
            <a:r>
              <a:rPr lang="en-US" sz="3400" b="1" kern="1200">
                <a:solidFill>
                  <a:schemeClr val="tx1"/>
                </a:solidFill>
                <a:effectLst/>
                <a:latin typeface="+mj-lt"/>
                <a:ea typeface="+mj-ea"/>
                <a:cs typeface="+mj-cs"/>
              </a:rPr>
              <a:t>LCHS4010</a:t>
            </a:r>
            <a:br>
              <a:rPr lang="en-US" sz="3400" kern="1200">
                <a:solidFill>
                  <a:schemeClr val="tx1"/>
                </a:solidFill>
                <a:effectLst/>
                <a:latin typeface="+mj-lt"/>
                <a:ea typeface="+mj-ea"/>
                <a:cs typeface="+mj-cs"/>
              </a:rPr>
            </a:br>
            <a:endParaRPr lang="en-US" sz="3400" kern="1200">
              <a:solidFill>
                <a:schemeClr val="tx1"/>
              </a:solidFill>
              <a:latin typeface="+mj-lt"/>
              <a:ea typeface="+mj-ea"/>
              <a:cs typeface="+mj-cs"/>
            </a:endParaRPr>
          </a:p>
        </p:txBody>
      </p:sp>
      <p:sp>
        <p:nvSpPr>
          <p:cNvPr id="3" name="Subtitle 2">
            <a:extLst>
              <a:ext uri="{FF2B5EF4-FFF2-40B4-BE49-F238E27FC236}">
                <a16:creationId xmlns:a16="http://schemas.microsoft.com/office/drawing/2014/main" id="{3DDBEBAB-475F-D29E-1445-F885A713C34E}"/>
              </a:ext>
            </a:extLst>
          </p:cNvPr>
          <p:cNvSpPr>
            <a:spLocks noGrp="1"/>
          </p:cNvSpPr>
          <p:nvPr>
            <p:ph type="subTitle" idx="1"/>
          </p:nvPr>
        </p:nvSpPr>
        <p:spPr>
          <a:xfrm>
            <a:off x="1285240" y="2969469"/>
            <a:ext cx="8074815" cy="2800395"/>
          </a:xfrm>
        </p:spPr>
        <p:txBody>
          <a:bodyPr vert="horz" lIns="91440" tIns="45720" rIns="91440" bIns="45720" rtlCol="0" anchor="t">
            <a:normAutofit/>
          </a:bodyPr>
          <a:lstStyle/>
          <a:p>
            <a:r>
              <a:rPr lang="en-US" b="1" dirty="0">
                <a:effectLst/>
              </a:rPr>
              <a:t>Assessment 1: Individual Presentation</a:t>
            </a:r>
            <a:endParaRPr lang="en-US" dirty="0">
              <a:effectLst/>
            </a:endParaRPr>
          </a:p>
          <a:p>
            <a:r>
              <a:rPr lang="en-GB" noProof="0" dirty="0">
                <a:effectLst/>
              </a:rPr>
              <a:t>Programme</a:t>
            </a:r>
            <a:r>
              <a:rPr lang="en-US" dirty="0">
                <a:effectLst/>
              </a:rPr>
              <a:t>: Certificate of Higher Education in Health and Social Care</a:t>
            </a:r>
          </a:p>
          <a:p>
            <a:r>
              <a:rPr lang="en-US" dirty="0">
                <a:effectLst/>
              </a:rPr>
              <a:t>Student name: Tania Gomes</a:t>
            </a:r>
          </a:p>
          <a:p>
            <a:r>
              <a:rPr lang="en-US" dirty="0">
                <a:effectLst/>
              </a:rPr>
              <a:t>Student ID: 2418584</a:t>
            </a:r>
          </a:p>
          <a:p>
            <a:r>
              <a:rPr lang="en-US" dirty="0">
                <a:effectLst/>
              </a:rPr>
              <a:t>Lecturer: Bianca </a:t>
            </a:r>
          </a:p>
          <a:p>
            <a:pPr indent="-228600" algn="l">
              <a:buFont typeface="Arial" panose="020B0604020202020204" pitchFamily="34" charset="0"/>
              <a:buChar char="•"/>
            </a:pPr>
            <a:endParaRPr lang="en-US" dirty="0"/>
          </a:p>
        </p:txBody>
      </p:sp>
    </p:spTree>
    <p:extLst>
      <p:ext uri="{BB962C8B-B14F-4D97-AF65-F5344CB8AC3E}">
        <p14:creationId xmlns:p14="http://schemas.microsoft.com/office/powerpoint/2010/main" val="20384766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0DD875D-D575-D134-8525-E6B6DC3D6536}"/>
              </a:ext>
            </a:extLst>
          </p:cNvPr>
          <p:cNvSpPr>
            <a:spLocks noGrp="1"/>
          </p:cNvSpPr>
          <p:nvPr>
            <p:ph type="title"/>
          </p:nvPr>
        </p:nvSpPr>
        <p:spPr>
          <a:xfrm>
            <a:off x="640080" y="1243013"/>
            <a:ext cx="3855720" cy="4371974"/>
          </a:xfrm>
        </p:spPr>
        <p:txBody>
          <a:bodyPr>
            <a:normAutofit/>
          </a:bodyPr>
          <a:lstStyle/>
          <a:p>
            <a:r>
              <a:rPr lang="en-GB" sz="3600">
                <a:solidFill>
                  <a:schemeClr val="tx2"/>
                </a:solidFill>
                <a:effectLst/>
                <a:latin typeface="Helvetica" pitchFamily="2" charset="0"/>
              </a:rPr>
              <a:t>Psychology &amp; Developmental Psychology</a:t>
            </a:r>
            <a:br>
              <a:rPr lang="en-GB" sz="3600">
                <a:solidFill>
                  <a:schemeClr val="tx2"/>
                </a:solidFill>
                <a:effectLst/>
                <a:latin typeface="Helvetica" pitchFamily="2" charset="0"/>
              </a:rPr>
            </a:br>
            <a:endParaRPr lang="en-US" sz="3600">
              <a:solidFill>
                <a:schemeClr val="tx2"/>
              </a:solidFill>
            </a:endParaRPr>
          </a:p>
        </p:txBody>
      </p:sp>
      <p:sp>
        <p:nvSpPr>
          <p:cNvPr id="3" name="Content Placeholder 2">
            <a:extLst>
              <a:ext uri="{FF2B5EF4-FFF2-40B4-BE49-F238E27FC236}">
                <a16:creationId xmlns:a16="http://schemas.microsoft.com/office/drawing/2014/main" id="{E0B34BE9-3F13-5ECB-F611-BEBE14C0B9D6}"/>
              </a:ext>
            </a:extLst>
          </p:cNvPr>
          <p:cNvSpPr>
            <a:spLocks noGrp="1"/>
          </p:cNvSpPr>
          <p:nvPr>
            <p:ph idx="1"/>
          </p:nvPr>
        </p:nvSpPr>
        <p:spPr>
          <a:xfrm>
            <a:off x="6172200" y="804672"/>
            <a:ext cx="5221224" cy="5230368"/>
          </a:xfrm>
        </p:spPr>
        <p:txBody>
          <a:bodyPr anchor="ctr">
            <a:normAutofit/>
          </a:bodyPr>
          <a:lstStyle/>
          <a:p>
            <a:r>
              <a:rPr lang="en-GB" sz="1800">
                <a:solidFill>
                  <a:schemeClr val="tx2"/>
                </a:solidFill>
                <a:effectLst/>
                <a:latin typeface="Helvetica Neue" panose="02000503000000020004" pitchFamily="2" charset="0"/>
              </a:rPr>
              <a:t>Developmental psychology is the scientific study of how people develop and remain consistent throughout their lives. It focuses on understanding the changes and patterns in thinking, emotions and behaviour that happens as individuals progress from infancy to adulthood and beyond. (McLeod, 2023) </a:t>
            </a:r>
          </a:p>
          <a:p>
            <a:endParaRPr lang="en-GB" sz="1800">
              <a:solidFill>
                <a:schemeClr val="tx2"/>
              </a:solidFill>
              <a:effectLst/>
              <a:latin typeface="Helvetica Neue" panose="02000503000000020004" pitchFamily="2" charset="0"/>
            </a:endParaRPr>
          </a:p>
          <a:p>
            <a:endParaRPr lang="en-GB" sz="1800">
              <a:solidFill>
                <a:schemeClr val="tx2"/>
              </a:solidFill>
              <a:latin typeface="Helvetica Neue" panose="02000503000000020004" pitchFamily="2" charset="0"/>
            </a:endParaRPr>
          </a:p>
          <a:p>
            <a:pPr marL="0" indent="0">
              <a:buNone/>
            </a:pPr>
            <a:r>
              <a:rPr lang="en-GB" sz="1800">
                <a:solidFill>
                  <a:schemeClr val="tx2"/>
                </a:solidFill>
                <a:effectLst/>
                <a:latin typeface="Helvetica Neue" panose="02000503000000020004" pitchFamily="2" charset="0"/>
              </a:rPr>
              <a:t> According to the American Psychological Association, psychology is the scientific study of the mind and behaviour. It is a wide  and diverse field that covers  various disciplines, including human development, health, sports, clinical practice, social behaviour, and cognitive processes. (McLeod, 2023)</a:t>
            </a:r>
          </a:p>
          <a:p>
            <a:endParaRPr lang="en-GB" sz="1800">
              <a:solidFill>
                <a:schemeClr val="tx2"/>
              </a:solidFill>
              <a:effectLst/>
              <a:latin typeface="Helvetica Neue" panose="02000503000000020004" pitchFamily="2" charset="0"/>
            </a:endParaRPr>
          </a:p>
        </p:txBody>
      </p:sp>
    </p:spTree>
    <p:extLst>
      <p:ext uri="{BB962C8B-B14F-4D97-AF65-F5344CB8AC3E}">
        <p14:creationId xmlns:p14="http://schemas.microsoft.com/office/powerpoint/2010/main" val="38931641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3D605AEC-F08B-C4FA-3A61-928CD1C56EA0}"/>
              </a:ext>
            </a:extLst>
          </p:cNvPr>
          <p:cNvSpPr>
            <a:spLocks noGrp="1"/>
          </p:cNvSpPr>
          <p:nvPr>
            <p:ph type="title"/>
          </p:nvPr>
        </p:nvSpPr>
        <p:spPr>
          <a:xfrm>
            <a:off x="838200" y="713312"/>
            <a:ext cx="4038600" cy="5431376"/>
          </a:xfrm>
        </p:spPr>
        <p:txBody>
          <a:bodyPr>
            <a:normAutofit/>
          </a:bodyPr>
          <a:lstStyle/>
          <a:p>
            <a:r>
              <a:rPr lang="en-GB">
                <a:effectLst/>
                <a:latin typeface="Helvetica" pitchFamily="2" charset="0"/>
              </a:rPr>
              <a:t>Early childhood 3-5 - Amira</a:t>
            </a:r>
            <a:br>
              <a:rPr lang="en-GB">
                <a:effectLst/>
                <a:latin typeface="Helvetica" pitchFamily="2" charset="0"/>
              </a:rPr>
            </a:br>
            <a:endParaRPr lang="en-US" dirty="0"/>
          </a:p>
        </p:txBody>
      </p:sp>
      <p:sp>
        <p:nvSpPr>
          <p:cNvPr id="3" name="Content Placeholder 2">
            <a:extLst>
              <a:ext uri="{FF2B5EF4-FFF2-40B4-BE49-F238E27FC236}">
                <a16:creationId xmlns:a16="http://schemas.microsoft.com/office/drawing/2014/main" id="{78EA7CB5-6684-3F16-F54B-196686EF8068}"/>
              </a:ext>
            </a:extLst>
          </p:cNvPr>
          <p:cNvSpPr>
            <a:spLocks noGrp="1"/>
          </p:cNvSpPr>
          <p:nvPr>
            <p:ph idx="1"/>
          </p:nvPr>
        </p:nvSpPr>
        <p:spPr>
          <a:xfrm>
            <a:off x="6095999" y="713313"/>
            <a:ext cx="5257801" cy="5431376"/>
          </a:xfrm>
        </p:spPr>
        <p:txBody>
          <a:bodyPr anchor="ctr">
            <a:normAutofit/>
          </a:bodyPr>
          <a:lstStyle/>
          <a:p>
            <a:r>
              <a:rPr lang="en-US" sz="2000"/>
              <a:t> Amira age 3  </a:t>
            </a:r>
          </a:p>
          <a:p>
            <a:r>
              <a:rPr lang="en-US" sz="2000"/>
              <a:t>Sign of anxiety and limited verbal communication </a:t>
            </a:r>
          </a:p>
          <a:p>
            <a:r>
              <a:rPr lang="en-US" sz="2000"/>
              <a:t>Struggles with group play </a:t>
            </a:r>
          </a:p>
          <a:p>
            <a:pPr marL="0" indent="0">
              <a:buNone/>
            </a:pPr>
            <a:endParaRPr lang="en-US" sz="2000"/>
          </a:p>
          <a:p>
            <a:r>
              <a:rPr lang="en-US" sz="2000"/>
              <a:t>Early childhood (3-5 years): Children at this stage develop quickly at their own pace. (NHS, 2025)</a:t>
            </a:r>
            <a:endParaRPr lang="en-GB" sz="2000"/>
          </a:p>
          <a:p>
            <a:r>
              <a:rPr lang="en-GB" sz="2000" b="0" i="0" u="none" strike="noStrike">
                <a:effectLst/>
                <a:latin typeface="Frutiger LT"/>
              </a:rPr>
              <a:t>According to NHS (2025), 3-year-olds can feel anxious or jealous for surprisingly long periods of time. </a:t>
            </a:r>
            <a:endParaRPr lang="en-GB" sz="2000"/>
          </a:p>
        </p:txBody>
      </p:sp>
    </p:spTree>
    <p:extLst>
      <p:ext uri="{BB962C8B-B14F-4D97-AF65-F5344CB8AC3E}">
        <p14:creationId xmlns:p14="http://schemas.microsoft.com/office/powerpoint/2010/main" val="20895569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6E14EE-F2D1-656C-17C6-66BBB6AD89DB}"/>
              </a:ext>
            </a:extLst>
          </p:cNvPr>
          <p:cNvSpPr>
            <a:spLocks noGrp="1"/>
          </p:cNvSpPr>
          <p:nvPr>
            <p:ph type="title"/>
          </p:nvPr>
        </p:nvSpPr>
        <p:spPr>
          <a:xfrm>
            <a:off x="686834" y="1153572"/>
            <a:ext cx="3200400" cy="4461163"/>
          </a:xfrm>
        </p:spPr>
        <p:txBody>
          <a:bodyPr>
            <a:normAutofit/>
          </a:bodyPr>
          <a:lstStyle/>
          <a:p>
            <a:r>
              <a:rPr lang="en-GB" sz="3400">
                <a:solidFill>
                  <a:srgbClr val="FFFFFF"/>
                </a:solidFill>
                <a:effectLst/>
                <a:latin typeface="Helvetica" pitchFamily="2" charset="0"/>
              </a:rPr>
              <a:t>Developmental changes in early childhood (Amira) </a:t>
            </a:r>
            <a:br>
              <a:rPr lang="en-GB" sz="3400">
                <a:solidFill>
                  <a:srgbClr val="FFFFFF"/>
                </a:solidFill>
                <a:effectLst/>
                <a:latin typeface="Helvetica" pitchFamily="2" charset="0"/>
              </a:rPr>
            </a:br>
            <a:endParaRPr lang="en-US" sz="34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B25336C-1121-9864-9026-FEC2139AA7F0}"/>
              </a:ext>
            </a:extLst>
          </p:cNvPr>
          <p:cNvSpPr>
            <a:spLocks noGrp="1"/>
          </p:cNvSpPr>
          <p:nvPr>
            <p:ph idx="1"/>
          </p:nvPr>
        </p:nvSpPr>
        <p:spPr>
          <a:xfrm>
            <a:off x="4398579" y="89694"/>
            <a:ext cx="7607890" cy="6309282"/>
          </a:xfrm>
        </p:spPr>
        <p:txBody>
          <a:bodyPr anchor="ctr">
            <a:normAutofit fontScale="25000" lnSpcReduction="20000"/>
          </a:bodyPr>
          <a:lstStyle/>
          <a:p>
            <a:pPr marL="0" indent="0">
              <a:buNone/>
            </a:pPr>
            <a:r>
              <a:rPr lang="en-US" sz="1100" dirty="0"/>
              <a:t> </a:t>
            </a:r>
          </a:p>
          <a:p>
            <a:pPr marL="0" indent="0">
              <a:lnSpc>
                <a:spcPct val="120000"/>
              </a:lnSpc>
              <a:buNone/>
            </a:pPr>
            <a:r>
              <a:rPr lang="en-GB" sz="5600" b="1" dirty="0">
                <a:effectLst/>
                <a:latin typeface="Arial" panose="020B0604020202020204" pitchFamily="34" charset="0"/>
                <a:cs typeface="Arial" panose="020B0604020202020204" pitchFamily="34" charset="0"/>
              </a:rPr>
              <a:t>Physical Development </a:t>
            </a:r>
          </a:p>
          <a:p>
            <a:pPr>
              <a:lnSpc>
                <a:spcPct val="120000"/>
              </a:lnSpc>
            </a:pPr>
            <a:r>
              <a:rPr lang="en-GB" sz="5600" dirty="0">
                <a:latin typeface="Google Sans"/>
              </a:rPr>
              <a:t>They have all their teeth.</a:t>
            </a:r>
            <a:endParaRPr lang="en-GB" sz="5600" b="0" i="0" u="none" strike="noStrike" dirty="0">
              <a:effectLst/>
              <a:latin typeface="Google Sans"/>
            </a:endParaRPr>
          </a:p>
          <a:p>
            <a:pPr>
              <a:lnSpc>
                <a:spcPct val="120000"/>
              </a:lnSpc>
            </a:pPr>
            <a:r>
              <a:rPr lang="en-GB" sz="5600" b="0" i="0" u="none" strike="noStrike" dirty="0">
                <a:effectLst/>
                <a:latin typeface="Google Sans"/>
              </a:rPr>
              <a:t> They learn to run, jump, hop, and skip with more coordination and balance.</a:t>
            </a:r>
            <a:endParaRPr lang="en-GB" sz="5600" dirty="0">
              <a:effectLst/>
              <a:latin typeface="Helvetica" pitchFamily="2" charset="0"/>
            </a:endParaRPr>
          </a:p>
          <a:p>
            <a:pPr fontAlgn="ctr">
              <a:lnSpc>
                <a:spcPct val="120000"/>
              </a:lnSpc>
              <a:spcBef>
                <a:spcPts val="750"/>
              </a:spcBef>
              <a:spcAft>
                <a:spcPts val="1500"/>
              </a:spcAft>
            </a:pPr>
            <a:r>
              <a:rPr lang="en-GB" sz="5600" dirty="0">
                <a:effectLst/>
              </a:rPr>
              <a:t>They can hold writing tools, cutting with scissors, and using utensils more precisely. </a:t>
            </a:r>
            <a:endParaRPr lang="en-GB" sz="5600" dirty="0"/>
          </a:p>
          <a:p>
            <a:pPr marL="0" indent="0" fontAlgn="ctr">
              <a:lnSpc>
                <a:spcPct val="120000"/>
              </a:lnSpc>
              <a:spcBef>
                <a:spcPts val="750"/>
              </a:spcBef>
              <a:spcAft>
                <a:spcPts val="1500"/>
              </a:spcAft>
              <a:buNone/>
            </a:pPr>
            <a:br>
              <a:rPr lang="en-GB" sz="5600" dirty="0"/>
            </a:br>
            <a:r>
              <a:rPr lang="en-GB" sz="5600" b="1" dirty="0">
                <a:effectLst/>
                <a:latin typeface="Helvetica" pitchFamily="2" charset="0"/>
              </a:rPr>
              <a:t>Intellectual/Language</a:t>
            </a:r>
          </a:p>
          <a:p>
            <a:pPr>
              <a:lnSpc>
                <a:spcPct val="120000"/>
              </a:lnSpc>
            </a:pPr>
            <a:r>
              <a:rPr lang="en-GB" sz="5600" dirty="0">
                <a:latin typeface="Arial" panose="020B0604020202020204" pitchFamily="34" charset="0"/>
                <a:cs typeface="Arial" panose="020B0604020202020204" pitchFamily="34" charset="0"/>
              </a:rPr>
              <a:t>Beginning of imagination </a:t>
            </a:r>
            <a:endParaRPr lang="en-GB" sz="5600" dirty="0">
              <a:effectLst/>
              <a:latin typeface="Arial" panose="020B0604020202020204" pitchFamily="34" charset="0"/>
              <a:cs typeface="Arial" panose="020B0604020202020204" pitchFamily="34" charset="0"/>
            </a:endParaRPr>
          </a:p>
          <a:p>
            <a:pPr>
              <a:lnSpc>
                <a:spcPct val="120000"/>
              </a:lnSpc>
            </a:pPr>
            <a:r>
              <a:rPr lang="en-GB" sz="5600" dirty="0">
                <a:effectLst/>
                <a:latin typeface="Arial" panose="020B0604020202020204" pitchFamily="34" charset="0"/>
                <a:cs typeface="Arial" panose="020B0604020202020204" pitchFamily="34" charset="0"/>
              </a:rPr>
              <a:t>Better conversational skills </a:t>
            </a:r>
          </a:p>
          <a:p>
            <a:pPr>
              <a:lnSpc>
                <a:spcPct val="120000"/>
              </a:lnSpc>
            </a:pPr>
            <a:r>
              <a:rPr lang="en-GB" sz="5600" dirty="0">
                <a:latin typeface="Arial" panose="020B0604020202020204" pitchFamily="34" charset="0"/>
                <a:cs typeface="Arial" panose="020B0604020202020204" pitchFamily="34" charset="0"/>
              </a:rPr>
              <a:t>They are understood most of the time</a:t>
            </a:r>
            <a:endParaRPr lang="en-GB" sz="5600" dirty="0">
              <a:effectLst/>
              <a:latin typeface="Arial" panose="020B0604020202020204" pitchFamily="34" charset="0"/>
              <a:cs typeface="Arial" panose="020B0604020202020204" pitchFamily="34" charset="0"/>
            </a:endParaRPr>
          </a:p>
          <a:p>
            <a:pPr>
              <a:lnSpc>
                <a:spcPct val="120000"/>
              </a:lnSpc>
            </a:pPr>
            <a:endParaRPr lang="en-GB" sz="5600" dirty="0">
              <a:effectLst/>
              <a:latin typeface="Arial" panose="020B0604020202020204" pitchFamily="34" charset="0"/>
              <a:cs typeface="Arial" panose="020B0604020202020204" pitchFamily="34" charset="0"/>
            </a:endParaRPr>
          </a:p>
          <a:p>
            <a:pPr marL="0" indent="0">
              <a:lnSpc>
                <a:spcPct val="120000"/>
              </a:lnSpc>
              <a:buNone/>
            </a:pPr>
            <a:r>
              <a:rPr lang="en-GB" sz="5600" b="1" dirty="0">
                <a:effectLst/>
                <a:latin typeface="Arial" panose="020B0604020202020204" pitchFamily="34" charset="0"/>
                <a:cs typeface="Arial" panose="020B0604020202020204" pitchFamily="34" charset="0"/>
              </a:rPr>
              <a:t>Emotional </a:t>
            </a:r>
          </a:p>
          <a:p>
            <a:pPr>
              <a:lnSpc>
                <a:spcPct val="120000"/>
              </a:lnSpc>
            </a:pPr>
            <a:r>
              <a:rPr lang="en-GB" sz="5600" dirty="0">
                <a:effectLst/>
                <a:latin typeface="Arial" panose="020B0604020202020204" pitchFamily="34" charset="0"/>
                <a:cs typeface="Arial" panose="020B0604020202020204" pitchFamily="34" charset="0"/>
              </a:rPr>
              <a:t>They may have conversations with themselves.</a:t>
            </a:r>
          </a:p>
          <a:p>
            <a:pPr>
              <a:lnSpc>
                <a:spcPct val="120000"/>
              </a:lnSpc>
            </a:pPr>
            <a:r>
              <a:rPr lang="en-GB" sz="5600" dirty="0">
                <a:latin typeface="Arial" panose="020B0604020202020204" pitchFamily="34" charset="0"/>
                <a:cs typeface="Arial" panose="020B0604020202020204" pitchFamily="34" charset="0"/>
              </a:rPr>
              <a:t>They may develop fear.</a:t>
            </a:r>
          </a:p>
          <a:p>
            <a:pPr>
              <a:lnSpc>
                <a:spcPct val="120000"/>
              </a:lnSpc>
            </a:pPr>
            <a:endParaRPr lang="en-GB" sz="5600" dirty="0">
              <a:effectLst/>
              <a:latin typeface="Helvetica" pitchFamily="2" charset="0"/>
            </a:endParaRPr>
          </a:p>
          <a:p>
            <a:pPr marL="0" indent="0">
              <a:lnSpc>
                <a:spcPct val="120000"/>
              </a:lnSpc>
              <a:buNone/>
            </a:pPr>
            <a:r>
              <a:rPr lang="en-GB" sz="5600" b="1" dirty="0">
                <a:effectLst/>
                <a:latin typeface="Arial" panose="020B0604020202020204" pitchFamily="34" charset="0"/>
                <a:cs typeface="Arial" panose="020B0604020202020204" pitchFamily="34" charset="0"/>
              </a:rPr>
              <a:t>Social</a:t>
            </a:r>
          </a:p>
          <a:p>
            <a:pPr>
              <a:lnSpc>
                <a:spcPct val="120000"/>
              </a:lnSpc>
            </a:pPr>
            <a:r>
              <a:rPr lang="en-GB" sz="5600" dirty="0">
                <a:latin typeface="Arial" panose="020B0604020202020204" pitchFamily="34" charset="0"/>
                <a:cs typeface="Arial" panose="020B0604020202020204" pitchFamily="34" charset="0"/>
              </a:rPr>
              <a:t>They play with next to another child .</a:t>
            </a:r>
            <a:endParaRPr lang="en-GB" sz="5600" dirty="0">
              <a:effectLst/>
              <a:latin typeface="Arial" panose="020B0604020202020204" pitchFamily="34" charset="0"/>
              <a:cs typeface="Arial" panose="020B0604020202020204" pitchFamily="34" charset="0"/>
            </a:endParaRPr>
          </a:p>
          <a:p>
            <a:pPr>
              <a:lnSpc>
                <a:spcPct val="120000"/>
              </a:lnSpc>
            </a:pPr>
            <a:r>
              <a:rPr lang="en-GB" sz="5600" dirty="0">
                <a:latin typeface="Arial" panose="020B0604020202020204" pitchFamily="34" charset="0"/>
                <a:cs typeface="Arial" panose="020B0604020202020204" pitchFamily="34" charset="0"/>
              </a:rPr>
              <a:t>They can sometimes understand the idea of charring and taking turns.</a:t>
            </a:r>
            <a:endParaRPr lang="en-GB" sz="5600" dirty="0">
              <a:latin typeface="Helvetica" pitchFamily="2" charset="0"/>
            </a:endParaRPr>
          </a:p>
          <a:p>
            <a:pPr marL="0" indent="0">
              <a:buNone/>
            </a:pPr>
            <a:endParaRPr lang="en-US" sz="1100" dirty="0"/>
          </a:p>
        </p:txBody>
      </p:sp>
      <p:sp>
        <p:nvSpPr>
          <p:cNvPr id="4" name="TextBox 3">
            <a:extLst>
              <a:ext uri="{FF2B5EF4-FFF2-40B4-BE49-F238E27FC236}">
                <a16:creationId xmlns:a16="http://schemas.microsoft.com/office/drawing/2014/main" id="{3D25BB8C-5FCA-719E-7D6C-581D45A8A9B3}"/>
              </a:ext>
            </a:extLst>
          </p:cNvPr>
          <p:cNvSpPr txBox="1"/>
          <p:nvPr/>
        </p:nvSpPr>
        <p:spPr>
          <a:xfrm>
            <a:off x="235801" y="6441998"/>
            <a:ext cx="5692878" cy="369332"/>
          </a:xfrm>
          <a:prstGeom prst="rect">
            <a:avLst/>
          </a:prstGeom>
          <a:noFill/>
        </p:spPr>
        <p:txBody>
          <a:bodyPr wrap="square" rtlCol="0">
            <a:spAutoFit/>
          </a:bodyPr>
          <a:lstStyle/>
          <a:p>
            <a:r>
              <a:rPr lang="en-GB" dirty="0">
                <a:solidFill>
                  <a:srgbClr val="000000"/>
                </a:solidFill>
                <a:effectLst/>
                <a:latin typeface="Helvetica" pitchFamily="2" charset="0"/>
              </a:rPr>
              <a:t>(University of Pittsburgh Office of Child Development)</a:t>
            </a:r>
          </a:p>
        </p:txBody>
      </p:sp>
    </p:spTree>
    <p:extLst>
      <p:ext uri="{BB962C8B-B14F-4D97-AF65-F5344CB8AC3E}">
        <p14:creationId xmlns:p14="http://schemas.microsoft.com/office/powerpoint/2010/main" val="17668608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B9A070C-CBF8-5D14-55AE-A21358B18824}"/>
              </a:ext>
            </a:extLst>
          </p:cNvPr>
          <p:cNvPicPr>
            <a:picLocks noChangeAspect="1"/>
          </p:cNvPicPr>
          <p:nvPr/>
        </p:nvPicPr>
        <p:blipFill>
          <a:blip r:embed="rId2">
            <a:duotone>
              <a:schemeClr val="bg2">
                <a:shade val="45000"/>
                <a:satMod val="135000"/>
              </a:schemeClr>
              <a:prstClr val="white"/>
            </a:duotone>
          </a:blip>
          <a:srcRect t="16045"/>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52A8D7-15FC-EB64-CE53-2CD45B013C82}"/>
              </a:ext>
            </a:extLst>
          </p:cNvPr>
          <p:cNvSpPr>
            <a:spLocks noGrp="1"/>
          </p:cNvSpPr>
          <p:nvPr>
            <p:ph type="title"/>
          </p:nvPr>
        </p:nvSpPr>
        <p:spPr>
          <a:xfrm>
            <a:off x="838200" y="365125"/>
            <a:ext cx="10515600" cy="1325563"/>
          </a:xfrm>
        </p:spPr>
        <p:txBody>
          <a:bodyPr>
            <a:normAutofit/>
          </a:bodyPr>
          <a:lstStyle/>
          <a:p>
            <a:r>
              <a:rPr lang="en-GB">
                <a:effectLst/>
                <a:latin typeface="Helvetica" pitchFamily="2" charset="0"/>
              </a:rPr>
              <a:t>Jean Piaget</a:t>
            </a:r>
            <a:br>
              <a:rPr lang="en-GB">
                <a:effectLst/>
                <a:latin typeface="Helvetica" pitchFamily="2" charset="0"/>
              </a:rPr>
            </a:br>
            <a:endParaRPr lang="en-US"/>
          </a:p>
        </p:txBody>
      </p:sp>
      <p:graphicFrame>
        <p:nvGraphicFramePr>
          <p:cNvPr id="5" name="Content Placeholder 2">
            <a:extLst>
              <a:ext uri="{FF2B5EF4-FFF2-40B4-BE49-F238E27FC236}">
                <a16:creationId xmlns:a16="http://schemas.microsoft.com/office/drawing/2014/main" id="{C32C369E-5C2E-0207-4404-6B78F26D48B7}"/>
              </a:ext>
            </a:extLst>
          </p:cNvPr>
          <p:cNvGraphicFramePr>
            <a:graphicFrameLocks noGrp="1"/>
          </p:cNvGraphicFramePr>
          <p:nvPr>
            <p:ph idx="1"/>
            <p:extLst>
              <p:ext uri="{D42A27DB-BD31-4B8C-83A1-F6EECF244321}">
                <p14:modId xmlns:p14="http://schemas.microsoft.com/office/powerpoint/2010/main" val="24906810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622522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BD984-D005-71C4-62E4-F0654527A72B}"/>
              </a:ext>
            </a:extLst>
          </p:cNvPr>
          <p:cNvSpPr>
            <a:spLocks noGrp="1"/>
          </p:cNvSpPr>
          <p:nvPr>
            <p:ph type="title"/>
          </p:nvPr>
        </p:nvSpPr>
        <p:spPr/>
        <p:txBody>
          <a:bodyPr>
            <a:normAutofit/>
          </a:bodyPr>
          <a:lstStyle/>
          <a:p>
            <a:r>
              <a:rPr lang="en-GB" dirty="0">
                <a:solidFill>
                  <a:srgbClr val="000000"/>
                </a:solidFill>
                <a:effectLst/>
                <a:latin typeface="Helvetica" pitchFamily="2" charset="0"/>
              </a:rPr>
              <a:t>Piaget’s theory of</a:t>
            </a:r>
            <a:r>
              <a:rPr lang="en-GB" dirty="0">
                <a:solidFill>
                  <a:srgbClr val="000000"/>
                </a:solidFill>
                <a:latin typeface="Helvetica" pitchFamily="2" charset="0"/>
              </a:rPr>
              <a:t> </a:t>
            </a:r>
            <a:r>
              <a:rPr lang="en-GB" dirty="0">
                <a:solidFill>
                  <a:srgbClr val="000000"/>
                </a:solidFill>
                <a:effectLst/>
                <a:latin typeface="Helvetica" pitchFamily="2" charset="0"/>
              </a:rPr>
              <a:t>cognitive development</a:t>
            </a:r>
            <a:br>
              <a:rPr lang="en-GB" dirty="0">
                <a:solidFill>
                  <a:srgbClr val="000000"/>
                </a:solidFill>
                <a:effectLst/>
                <a:latin typeface="Helvetica" pitchFamily="2" charset="0"/>
              </a:rPr>
            </a:br>
            <a:endParaRPr lang="en-US" dirty="0"/>
          </a:p>
        </p:txBody>
      </p:sp>
      <p:pic>
        <p:nvPicPr>
          <p:cNvPr id="1026" name="Picture 2" descr="Jean Piaget's Theory: 4 Stages of Cognitive Development">
            <a:extLst>
              <a:ext uri="{FF2B5EF4-FFF2-40B4-BE49-F238E27FC236}">
                <a16:creationId xmlns:a16="http://schemas.microsoft.com/office/drawing/2014/main" id="{4E849C5F-ECFC-68D3-6ABF-93399E86F48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50827" y="1513391"/>
            <a:ext cx="6527007" cy="43513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89EB590-83D6-14EF-29F7-639BCF8CE5EC}"/>
              </a:ext>
            </a:extLst>
          </p:cNvPr>
          <p:cNvSpPr txBox="1"/>
          <p:nvPr/>
        </p:nvSpPr>
        <p:spPr>
          <a:xfrm>
            <a:off x="2062975" y="6123543"/>
            <a:ext cx="4438185" cy="369332"/>
          </a:xfrm>
          <a:prstGeom prst="rect">
            <a:avLst/>
          </a:prstGeom>
          <a:noFill/>
        </p:spPr>
        <p:txBody>
          <a:bodyPr wrap="square" rtlCol="0">
            <a:spAutoFit/>
          </a:bodyPr>
          <a:lstStyle/>
          <a:p>
            <a:r>
              <a:rPr lang="en-US" dirty="0"/>
              <a:t>(Early years tv with </a:t>
            </a:r>
            <a:r>
              <a:rPr lang="en-US" dirty="0" err="1"/>
              <a:t>Khaty</a:t>
            </a:r>
            <a:r>
              <a:rPr lang="en-US" dirty="0"/>
              <a:t> Brodie, 2025). </a:t>
            </a:r>
          </a:p>
        </p:txBody>
      </p:sp>
    </p:spTree>
    <p:extLst>
      <p:ext uri="{BB962C8B-B14F-4D97-AF65-F5344CB8AC3E}">
        <p14:creationId xmlns:p14="http://schemas.microsoft.com/office/powerpoint/2010/main" val="23395584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30BC606-4248-293D-6436-EB79C4530031}"/>
              </a:ext>
            </a:extLst>
          </p:cNvPr>
          <p:cNvSpPr>
            <a:spLocks noGrp="1"/>
          </p:cNvSpPr>
          <p:nvPr>
            <p:ph type="title"/>
          </p:nvPr>
        </p:nvSpPr>
        <p:spPr>
          <a:xfrm>
            <a:off x="838200" y="713312"/>
            <a:ext cx="4038600" cy="5431376"/>
          </a:xfrm>
        </p:spPr>
        <p:txBody>
          <a:bodyPr>
            <a:normAutofit/>
          </a:bodyPr>
          <a:lstStyle/>
          <a:p>
            <a:r>
              <a:rPr lang="en-GB">
                <a:effectLst/>
                <a:latin typeface="Helvetica" pitchFamily="2" charset="0"/>
              </a:rPr>
              <a:t>Apply the theory to Amira’s situation</a:t>
            </a:r>
            <a:br>
              <a:rPr lang="en-GB">
                <a:effectLst/>
                <a:latin typeface="Helvetica" pitchFamily="2" charset="0"/>
              </a:rPr>
            </a:br>
            <a:endParaRPr lang="en-US" dirty="0"/>
          </a:p>
        </p:txBody>
      </p:sp>
      <p:sp>
        <p:nvSpPr>
          <p:cNvPr id="3" name="Content Placeholder 2">
            <a:extLst>
              <a:ext uri="{FF2B5EF4-FFF2-40B4-BE49-F238E27FC236}">
                <a16:creationId xmlns:a16="http://schemas.microsoft.com/office/drawing/2014/main" id="{FEB807AB-0197-798C-1C6C-8BC9A6635D6B}"/>
              </a:ext>
            </a:extLst>
          </p:cNvPr>
          <p:cNvSpPr>
            <a:spLocks noGrp="1"/>
          </p:cNvSpPr>
          <p:nvPr>
            <p:ph idx="1"/>
          </p:nvPr>
        </p:nvSpPr>
        <p:spPr>
          <a:xfrm>
            <a:off x="6095999" y="713313"/>
            <a:ext cx="5257801" cy="5431376"/>
          </a:xfrm>
        </p:spPr>
        <p:txBody>
          <a:bodyPr anchor="ctr">
            <a:normAutofit/>
          </a:bodyPr>
          <a:lstStyle/>
          <a:p>
            <a:r>
              <a:rPr lang="en-GB" sz="2000"/>
              <a:t>  At three years old, Amira is in Piaget’s preoperational stage (ages 2–7) (Piaget, 1952). </a:t>
            </a:r>
          </a:p>
          <a:p>
            <a:r>
              <a:rPr lang="en-GB" sz="2000">
                <a:effectLst/>
                <a:latin typeface="Helvetica Neue" panose="02000503000000020004" pitchFamily="2" charset="0"/>
              </a:rPr>
              <a:t>Amira’s anxiety and limited communication may reflect early-stage preoperational development.</a:t>
            </a:r>
          </a:p>
          <a:p>
            <a:r>
              <a:rPr lang="en-GB" sz="2000">
                <a:effectLst/>
                <a:latin typeface="Helvetica Neue" panose="02000503000000020004" pitchFamily="2" charset="0"/>
              </a:rPr>
              <a:t>She may struggle with understanding other people’s emotions.</a:t>
            </a:r>
          </a:p>
          <a:p>
            <a:r>
              <a:rPr lang="en-GB" sz="2000">
                <a:effectLst/>
                <a:latin typeface="Helvetica Neue" panose="02000503000000020004" pitchFamily="2" charset="0"/>
              </a:rPr>
              <a:t>Limited group play shows she is still developing social and symbolic understanding.</a:t>
            </a:r>
          </a:p>
          <a:p>
            <a:r>
              <a:rPr lang="en-GB" sz="2000">
                <a:latin typeface="Helvetica Neue" panose="02000503000000020004" pitchFamily="2" charset="0"/>
              </a:rPr>
              <a:t>It could be useful for her hand on </a:t>
            </a:r>
            <a:r>
              <a:rPr lang="en-GB" sz="2000">
                <a:effectLst/>
                <a:latin typeface="Helvetica Neue" panose="02000503000000020004" pitchFamily="2" charset="0"/>
              </a:rPr>
              <a:t>play-based learning to support cognitive growth.</a:t>
            </a:r>
          </a:p>
          <a:p>
            <a:endParaRPr lang="en-US" sz="2000"/>
          </a:p>
        </p:txBody>
      </p:sp>
    </p:spTree>
    <p:extLst>
      <p:ext uri="{BB962C8B-B14F-4D97-AF65-F5344CB8AC3E}">
        <p14:creationId xmlns:p14="http://schemas.microsoft.com/office/powerpoint/2010/main" val="2336140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3A7BEF-40EA-45F0-DAB4-2A29EF383EA0}"/>
              </a:ext>
            </a:extLst>
          </p:cNvPr>
          <p:cNvSpPr>
            <a:spLocks noGrp="1"/>
          </p:cNvSpPr>
          <p:nvPr>
            <p:ph type="title"/>
          </p:nvPr>
        </p:nvSpPr>
        <p:spPr>
          <a:xfrm>
            <a:off x="1389278" y="1233241"/>
            <a:ext cx="3240506" cy="4064628"/>
          </a:xfrm>
        </p:spPr>
        <p:txBody>
          <a:bodyPr>
            <a:normAutofit/>
          </a:bodyPr>
          <a:lstStyle/>
          <a:p>
            <a:r>
              <a:rPr lang="en-GB" sz="4100">
                <a:solidFill>
                  <a:srgbClr val="FFFFFF"/>
                </a:solidFill>
                <a:effectLst/>
                <a:latin typeface="Helvetica" pitchFamily="2" charset="0"/>
              </a:rPr>
              <a:t>Propose practical strategies or interventions</a:t>
            </a:r>
            <a:br>
              <a:rPr lang="en-GB" sz="4100">
                <a:solidFill>
                  <a:srgbClr val="FFFFFF"/>
                </a:solidFill>
                <a:effectLst/>
                <a:latin typeface="Helvetica" pitchFamily="2" charset="0"/>
              </a:rPr>
            </a:br>
            <a:r>
              <a:rPr lang="en-GB" sz="4100">
                <a:solidFill>
                  <a:srgbClr val="FFFFFF"/>
                </a:solidFill>
                <a:effectLst/>
                <a:latin typeface="Helvetica" pitchFamily="2" charset="0"/>
              </a:rPr>
              <a:t>for Amira</a:t>
            </a:r>
            <a:br>
              <a:rPr lang="en-GB" sz="4100">
                <a:solidFill>
                  <a:srgbClr val="FFFFFF"/>
                </a:solidFill>
                <a:effectLst/>
                <a:latin typeface="Helvetica" pitchFamily="2" charset="0"/>
              </a:rPr>
            </a:br>
            <a:endParaRPr lang="en-US" sz="4100">
              <a:solidFill>
                <a:srgbClr val="FFFFFF"/>
              </a:solidFill>
            </a:endParaRPr>
          </a:p>
        </p:txBody>
      </p:sp>
      <p:sp>
        <p:nvSpPr>
          <p:cNvPr id="23"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5"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C64EFC8-7D5B-CFAC-0F6C-00CF92714ADF}"/>
              </a:ext>
            </a:extLst>
          </p:cNvPr>
          <p:cNvSpPr>
            <a:spLocks noGrp="1"/>
          </p:cNvSpPr>
          <p:nvPr>
            <p:ph idx="1"/>
          </p:nvPr>
        </p:nvSpPr>
        <p:spPr>
          <a:xfrm>
            <a:off x="6096000" y="820880"/>
            <a:ext cx="5257799" cy="4889350"/>
          </a:xfrm>
        </p:spPr>
        <p:txBody>
          <a:bodyPr anchor="t">
            <a:normAutofit/>
          </a:bodyPr>
          <a:lstStyle/>
          <a:p>
            <a:r>
              <a:rPr lang="en-GB" sz="2000">
                <a:latin typeface="Helvetica Neue" panose="02000503000000020004" pitchFamily="2" charset="0"/>
              </a:rPr>
              <a:t>S</a:t>
            </a:r>
            <a:r>
              <a:rPr lang="en-GB" sz="2000">
                <a:effectLst/>
                <a:latin typeface="Helvetica Neue" panose="02000503000000020004" pitchFamily="2" charset="0"/>
              </a:rPr>
              <a:t>upport role play and pretend play to enhance symbolic thinking.</a:t>
            </a:r>
          </a:p>
          <a:p>
            <a:r>
              <a:rPr lang="en-GB" sz="2000">
                <a:effectLst/>
                <a:latin typeface="Helvetica Neue" panose="02000503000000020004" pitchFamily="2" charset="0"/>
              </a:rPr>
              <a:t> Hands-on experiences – sensory play (sand, water, blocks) to promote exploration and discovery.</a:t>
            </a:r>
          </a:p>
          <a:p>
            <a:r>
              <a:rPr lang="en-GB" sz="2000">
                <a:effectLst/>
                <a:latin typeface="Helvetica Neue" panose="02000503000000020004" pitchFamily="2" charset="0"/>
              </a:rPr>
              <a:t> Language support – label objects during play, use repetition and encouragement.</a:t>
            </a:r>
          </a:p>
          <a:p>
            <a:r>
              <a:rPr lang="en-GB" sz="2000">
                <a:latin typeface="Helvetica Neue" panose="02000503000000020004" pitchFamily="2" charset="0"/>
              </a:rPr>
              <a:t>Other children</a:t>
            </a:r>
            <a:r>
              <a:rPr lang="en-GB" sz="2000">
                <a:effectLst/>
                <a:latin typeface="Helvetica Neue" panose="02000503000000020004" pitchFamily="2" charset="0"/>
              </a:rPr>
              <a:t> interaction – small group activities to gently support social development.</a:t>
            </a:r>
          </a:p>
          <a:p>
            <a:r>
              <a:rPr lang="en-GB" sz="2000">
                <a:effectLst/>
                <a:latin typeface="Helvetica Neue" panose="02000503000000020004" pitchFamily="2" charset="0"/>
              </a:rPr>
              <a:t> Reassurance and routine – consistent carers to reduce anxiety and build confidence. ( Department of Education, 2023) </a:t>
            </a:r>
          </a:p>
          <a:p>
            <a:pPr marL="0" indent="0">
              <a:buNone/>
            </a:pPr>
            <a:endParaRPr lang="en-US" sz="20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8876747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18E4E2C-37B5-290C-67A0-42B77E71F2FD}"/>
              </a:ext>
            </a:extLst>
          </p:cNvPr>
          <p:cNvSpPr>
            <a:spLocks noGrp="1"/>
          </p:cNvSpPr>
          <p:nvPr>
            <p:ph type="title"/>
          </p:nvPr>
        </p:nvSpPr>
        <p:spPr>
          <a:xfrm>
            <a:off x="640080" y="1243013"/>
            <a:ext cx="3855720" cy="4371974"/>
          </a:xfrm>
        </p:spPr>
        <p:txBody>
          <a:bodyPr>
            <a:normAutofit/>
          </a:bodyPr>
          <a:lstStyle/>
          <a:p>
            <a:r>
              <a:rPr lang="en-GB" sz="3600">
                <a:solidFill>
                  <a:schemeClr val="tx2"/>
                </a:solidFill>
                <a:effectLst/>
                <a:latin typeface="Helvetica" pitchFamily="2" charset="0"/>
              </a:rPr>
              <a:t>‘Nature and Nurture’</a:t>
            </a:r>
            <a:br>
              <a:rPr lang="en-GB" sz="3600">
                <a:solidFill>
                  <a:schemeClr val="tx2"/>
                </a:solidFill>
                <a:effectLst/>
                <a:latin typeface="Helvetica" pitchFamily="2" charset="0"/>
              </a:rPr>
            </a:br>
            <a:endParaRPr lang="en-US" sz="3600">
              <a:solidFill>
                <a:schemeClr val="tx2"/>
              </a:solidFill>
            </a:endParaRPr>
          </a:p>
        </p:txBody>
      </p:sp>
      <p:sp>
        <p:nvSpPr>
          <p:cNvPr id="3" name="Content Placeholder 2">
            <a:extLst>
              <a:ext uri="{FF2B5EF4-FFF2-40B4-BE49-F238E27FC236}">
                <a16:creationId xmlns:a16="http://schemas.microsoft.com/office/drawing/2014/main" id="{97EB824E-E1EE-8467-83B1-9CC542B2A202}"/>
              </a:ext>
            </a:extLst>
          </p:cNvPr>
          <p:cNvSpPr>
            <a:spLocks noGrp="1"/>
          </p:cNvSpPr>
          <p:nvPr>
            <p:ph idx="1"/>
          </p:nvPr>
        </p:nvSpPr>
        <p:spPr>
          <a:xfrm>
            <a:off x="6172200" y="804672"/>
            <a:ext cx="5221224" cy="5230368"/>
          </a:xfrm>
        </p:spPr>
        <p:txBody>
          <a:bodyPr anchor="ctr">
            <a:normAutofit/>
          </a:bodyPr>
          <a:lstStyle/>
          <a:p>
            <a:r>
              <a:rPr lang="en-GB" sz="1800" dirty="0">
                <a:solidFill>
                  <a:schemeClr val="tx2"/>
                </a:solidFill>
                <a:latin typeface="Helvetica Neue" panose="02000503000000020004" pitchFamily="2" charset="0"/>
              </a:rPr>
              <a:t>”</a:t>
            </a:r>
            <a:r>
              <a:rPr lang="en-GB" sz="1800" dirty="0">
                <a:solidFill>
                  <a:schemeClr val="tx2"/>
                </a:solidFill>
                <a:effectLst/>
                <a:latin typeface="Helvetica Neue" panose="02000503000000020004" pitchFamily="2" charset="0"/>
              </a:rPr>
              <a:t>Nature refers to the process of biological maturation, inheritance, and maturation. One of the reasons why the development of human beings is so similar is because our common specifies heredity (DNA) guides all of us through many of the same developmental changes at about the same points in our lives”.</a:t>
            </a:r>
            <a:br>
              <a:rPr lang="en-GB" sz="1800" dirty="0">
                <a:solidFill>
                  <a:schemeClr val="tx2"/>
                </a:solidFill>
                <a:effectLst/>
                <a:latin typeface="Helvetica Neue" panose="02000503000000020004" pitchFamily="2" charset="0"/>
              </a:rPr>
            </a:br>
            <a:endParaRPr lang="en-GB" sz="1800" dirty="0">
              <a:solidFill>
                <a:schemeClr val="tx2"/>
              </a:solidFill>
              <a:effectLst/>
              <a:latin typeface="Helvetica Neue" panose="02000503000000020004" pitchFamily="2" charset="0"/>
            </a:endParaRPr>
          </a:p>
          <a:p>
            <a:r>
              <a:rPr lang="en-GB" sz="1800" dirty="0">
                <a:solidFill>
                  <a:schemeClr val="tx2"/>
                </a:solidFill>
                <a:effectLst/>
                <a:latin typeface="Helvetica Neue" panose="02000503000000020004" pitchFamily="2" charset="0"/>
              </a:rPr>
              <a:t>“Nurture refers to the impact of the environment, which involves the process of learning through experiences”.</a:t>
            </a:r>
          </a:p>
          <a:p>
            <a:endParaRPr lang="en-GB" sz="1800" dirty="0">
              <a:solidFill>
                <a:schemeClr val="tx2"/>
              </a:solidFill>
              <a:effectLst/>
              <a:latin typeface="Helvetica Neue" panose="02000503000000020004" pitchFamily="2" charset="0"/>
            </a:endParaRPr>
          </a:p>
          <a:p>
            <a:pPr marL="0" indent="0">
              <a:buNone/>
            </a:pPr>
            <a:r>
              <a:rPr lang="en-US" sz="1800" dirty="0">
                <a:solidFill>
                  <a:schemeClr val="tx2"/>
                </a:solidFill>
              </a:rPr>
              <a:t>(McLeod, 2023)</a:t>
            </a:r>
          </a:p>
        </p:txBody>
      </p:sp>
    </p:spTree>
    <p:extLst>
      <p:ext uri="{BB962C8B-B14F-4D97-AF65-F5344CB8AC3E}">
        <p14:creationId xmlns:p14="http://schemas.microsoft.com/office/powerpoint/2010/main" val="16252176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DF3EA7-31A3-67E0-CE06-991EE15107F6}"/>
              </a:ext>
            </a:extLst>
          </p:cNvPr>
          <p:cNvSpPr>
            <a:spLocks noGrp="1"/>
          </p:cNvSpPr>
          <p:nvPr>
            <p:ph type="title"/>
          </p:nvPr>
        </p:nvSpPr>
        <p:spPr>
          <a:xfrm>
            <a:off x="761803" y="350196"/>
            <a:ext cx="4646904" cy="1624520"/>
          </a:xfrm>
        </p:spPr>
        <p:txBody>
          <a:bodyPr anchor="ctr">
            <a:normAutofit/>
          </a:bodyPr>
          <a:lstStyle/>
          <a:p>
            <a:r>
              <a:rPr lang="en-GB" sz="2500">
                <a:effectLst/>
                <a:latin typeface="Helvetica" pitchFamily="2" charset="0"/>
              </a:rPr>
              <a:t>Critical Evaluation of Piaget’s theory of cognitive</a:t>
            </a:r>
            <a:r>
              <a:rPr lang="en-GB" sz="2500">
                <a:latin typeface="Helvetica" pitchFamily="2" charset="0"/>
              </a:rPr>
              <a:t> </a:t>
            </a:r>
            <a:r>
              <a:rPr lang="en-GB" sz="2500">
                <a:effectLst/>
                <a:latin typeface="Helvetica" pitchFamily="2" charset="0"/>
              </a:rPr>
              <a:t>development</a:t>
            </a:r>
            <a:br>
              <a:rPr lang="en-GB" sz="2500">
                <a:effectLst/>
                <a:latin typeface="Helvetica" pitchFamily="2" charset="0"/>
              </a:rPr>
            </a:br>
            <a:endParaRPr lang="en-US" sz="2500"/>
          </a:p>
        </p:txBody>
      </p:sp>
      <p:sp>
        <p:nvSpPr>
          <p:cNvPr id="3" name="Content Placeholder 2">
            <a:extLst>
              <a:ext uri="{FF2B5EF4-FFF2-40B4-BE49-F238E27FC236}">
                <a16:creationId xmlns:a16="http://schemas.microsoft.com/office/drawing/2014/main" id="{D3F6A37F-47CC-8C3A-45E7-E9535D2628CD}"/>
              </a:ext>
            </a:extLst>
          </p:cNvPr>
          <p:cNvSpPr>
            <a:spLocks noGrp="1"/>
          </p:cNvSpPr>
          <p:nvPr>
            <p:ph idx="1"/>
          </p:nvPr>
        </p:nvSpPr>
        <p:spPr>
          <a:xfrm>
            <a:off x="761802" y="2743200"/>
            <a:ext cx="4646905" cy="3613149"/>
          </a:xfrm>
        </p:spPr>
        <p:txBody>
          <a:bodyPr anchor="ctr">
            <a:normAutofit/>
          </a:bodyPr>
          <a:lstStyle/>
          <a:p>
            <a:pPr marL="0" indent="0">
              <a:buNone/>
            </a:pPr>
            <a:endParaRPr lang="en-US" sz="2000" dirty="0"/>
          </a:p>
          <a:p>
            <a:r>
              <a:rPr lang="en-GB" sz="2000" dirty="0">
                <a:effectLst/>
                <a:latin typeface="Helvetica Neue" panose="02000503000000020004" pitchFamily="2" charset="0"/>
              </a:rPr>
              <a:t>Highlights importance of active learning and developmental stages.</a:t>
            </a:r>
          </a:p>
          <a:p>
            <a:r>
              <a:rPr lang="en-GB" sz="2000" dirty="0">
                <a:effectLst/>
                <a:latin typeface="Helvetica Neue" panose="02000503000000020004" pitchFamily="2" charset="0"/>
              </a:rPr>
              <a:t> Provides a framework for age-appropriate educational activities.</a:t>
            </a:r>
          </a:p>
          <a:p>
            <a:pPr marL="0" indent="0">
              <a:buNone/>
            </a:pPr>
            <a:endParaRPr lang="en-US" sz="2000" dirty="0"/>
          </a:p>
          <a:p>
            <a:pPr marL="0" indent="0">
              <a:buNone/>
            </a:pPr>
            <a:r>
              <a:rPr lang="en-US" sz="2000" dirty="0"/>
              <a:t> </a:t>
            </a:r>
          </a:p>
          <a:p>
            <a:r>
              <a:rPr lang="en-GB" sz="2000" dirty="0">
                <a:effectLst/>
                <a:latin typeface="Helvetica Neue" panose="02000503000000020004" pitchFamily="2" charset="0"/>
              </a:rPr>
              <a:t>May underestimate young children’s abilities. (Bakar </a:t>
            </a:r>
            <a:r>
              <a:rPr lang="en-GB" sz="2000" dirty="0" err="1">
                <a:effectLst/>
                <a:latin typeface="Helvetica Neue" panose="02000503000000020004" pitchFamily="2" charset="0"/>
              </a:rPr>
              <a:t>etal</a:t>
            </a:r>
            <a:r>
              <a:rPr lang="en-GB" sz="2000" dirty="0">
                <a:effectLst/>
                <a:latin typeface="Helvetica Neue" panose="02000503000000020004" pitchFamily="2" charset="0"/>
              </a:rPr>
              <a:t>, 2019)</a:t>
            </a:r>
          </a:p>
          <a:p>
            <a:endParaRPr lang="en-US" sz="2000" dirty="0"/>
          </a:p>
        </p:txBody>
      </p:sp>
      <p:pic>
        <p:nvPicPr>
          <p:cNvPr id="12" name="Picture 11" descr="Numbers and symbols">
            <a:extLst>
              <a:ext uri="{FF2B5EF4-FFF2-40B4-BE49-F238E27FC236}">
                <a16:creationId xmlns:a16="http://schemas.microsoft.com/office/drawing/2014/main" id="{9A4F130A-1363-3B4E-A936-5FE78F17152A}"/>
              </a:ext>
            </a:extLst>
          </p:cNvPr>
          <p:cNvPicPr>
            <a:picLocks noChangeAspect="1"/>
          </p:cNvPicPr>
          <p:nvPr/>
        </p:nvPicPr>
        <p:blipFill>
          <a:blip r:embed="rId2"/>
          <a:srcRect l="23230" r="17369" b="-2"/>
          <a:stretch>
            <a:fillRect/>
          </a:stretch>
        </p:blipFill>
        <p:spPr>
          <a:xfrm>
            <a:off x="6096000" y="1"/>
            <a:ext cx="6102825" cy="6858000"/>
          </a:xfrm>
          <a:prstGeom prst="rect">
            <a:avLst/>
          </a:prstGeom>
        </p:spPr>
      </p:pic>
    </p:spTree>
    <p:extLst>
      <p:ext uri="{BB962C8B-B14F-4D97-AF65-F5344CB8AC3E}">
        <p14:creationId xmlns:p14="http://schemas.microsoft.com/office/powerpoint/2010/main" val="2781516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042A0D-C861-FB39-EDD1-D351229CB0B1}"/>
              </a:ext>
            </a:extLst>
          </p:cNvPr>
          <p:cNvSpPr>
            <a:spLocks noGrp="1"/>
          </p:cNvSpPr>
          <p:nvPr>
            <p:ph type="title"/>
          </p:nvPr>
        </p:nvSpPr>
        <p:spPr>
          <a:xfrm>
            <a:off x="838200" y="365125"/>
            <a:ext cx="10515600" cy="1306443"/>
          </a:xfrm>
        </p:spPr>
        <p:txBody>
          <a:bodyPr>
            <a:normAutofit/>
          </a:bodyPr>
          <a:lstStyle/>
          <a:p>
            <a:r>
              <a:rPr lang="en-GB" sz="4000">
                <a:effectLst/>
                <a:latin typeface="Helvetica" pitchFamily="2" charset="0"/>
              </a:rPr>
              <a:t>Conclusion</a:t>
            </a:r>
            <a:br>
              <a:rPr lang="en-GB" sz="4000">
                <a:effectLst/>
                <a:latin typeface="Helvetica" pitchFamily="2" charset="0"/>
              </a:rPr>
            </a:br>
            <a:endParaRPr lang="en-US" sz="4000"/>
          </a:p>
        </p:txBody>
      </p:sp>
      <p:pic>
        <p:nvPicPr>
          <p:cNvPr id="6" name="Picture 5">
            <a:extLst>
              <a:ext uri="{FF2B5EF4-FFF2-40B4-BE49-F238E27FC236}">
                <a16:creationId xmlns:a16="http://schemas.microsoft.com/office/drawing/2014/main" id="{E33B2552-4093-AF0E-EA50-F551612F4E82}"/>
              </a:ext>
            </a:extLst>
          </p:cNvPr>
          <p:cNvPicPr>
            <a:picLocks noChangeAspect="1"/>
          </p:cNvPicPr>
          <p:nvPr/>
        </p:nvPicPr>
        <p:blipFill>
          <a:blip r:embed="rId2"/>
          <a:srcRect l="28148" r="17768" b="-2"/>
          <a:stretch>
            <a:fillRect/>
          </a:stretch>
        </p:blipFill>
        <p:spPr>
          <a:xfrm>
            <a:off x="7989293" y="1904282"/>
            <a:ext cx="3423093" cy="4224808"/>
          </a:xfrm>
          <a:prstGeom prst="rect">
            <a:avLst/>
          </a:prstGeom>
        </p:spPr>
      </p:pic>
      <p:graphicFrame>
        <p:nvGraphicFramePr>
          <p:cNvPr id="19" name="Content Placeholder 2">
            <a:extLst>
              <a:ext uri="{FF2B5EF4-FFF2-40B4-BE49-F238E27FC236}">
                <a16:creationId xmlns:a16="http://schemas.microsoft.com/office/drawing/2014/main" id="{1EA1A070-30B8-152D-AE3A-A8D76FBD85DE}"/>
              </a:ext>
            </a:extLst>
          </p:cNvPr>
          <p:cNvGraphicFramePr>
            <a:graphicFrameLocks noGrp="1"/>
          </p:cNvGraphicFramePr>
          <p:nvPr>
            <p:ph idx="1"/>
            <p:extLst>
              <p:ext uri="{D42A27DB-BD31-4B8C-83A1-F6EECF244321}">
                <p14:modId xmlns:p14="http://schemas.microsoft.com/office/powerpoint/2010/main" val="1160470324"/>
              </p:ext>
            </p:extLst>
          </p:nvPr>
        </p:nvGraphicFramePr>
        <p:xfrm>
          <a:off x="838200" y="1825625"/>
          <a:ext cx="6714744" cy="43034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81212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120D8-7294-D4B4-8971-FC958D8F014C}"/>
              </a:ext>
            </a:extLst>
          </p:cNvPr>
          <p:cNvSpPr>
            <a:spLocks noGrp="1"/>
          </p:cNvSpPr>
          <p:nvPr>
            <p:ph type="title"/>
          </p:nvPr>
        </p:nvSpPr>
        <p:spPr>
          <a:xfrm>
            <a:off x="838199" y="128642"/>
            <a:ext cx="10515600" cy="1325563"/>
          </a:xfrm>
        </p:spPr>
        <p:txBody>
          <a:bodyPr/>
          <a:lstStyle/>
          <a:p>
            <a:pPr algn="ctr"/>
            <a:r>
              <a:rPr lang="en-GB" dirty="0">
                <a:solidFill>
                  <a:srgbClr val="000000"/>
                </a:solidFill>
                <a:effectLst/>
                <a:latin typeface="Helvetica" pitchFamily="2" charset="0"/>
              </a:rPr>
              <a:t>Reference list</a:t>
            </a:r>
            <a:br>
              <a:rPr lang="en-GB" dirty="0">
                <a:solidFill>
                  <a:srgbClr val="000000"/>
                </a:solidFill>
                <a:effectLst/>
                <a:latin typeface="Helvetica" pitchFamily="2" charset="0"/>
              </a:rPr>
            </a:br>
            <a:endParaRPr lang="en-US" dirty="0"/>
          </a:p>
        </p:txBody>
      </p:sp>
      <p:sp>
        <p:nvSpPr>
          <p:cNvPr id="3" name="Content Placeholder 2">
            <a:extLst>
              <a:ext uri="{FF2B5EF4-FFF2-40B4-BE49-F238E27FC236}">
                <a16:creationId xmlns:a16="http://schemas.microsoft.com/office/drawing/2014/main" id="{5DD3535E-031E-CD19-CCAA-883FF9060C0A}"/>
              </a:ext>
            </a:extLst>
          </p:cNvPr>
          <p:cNvSpPr>
            <a:spLocks noGrp="1"/>
          </p:cNvSpPr>
          <p:nvPr>
            <p:ph idx="1"/>
          </p:nvPr>
        </p:nvSpPr>
        <p:spPr>
          <a:xfrm>
            <a:off x="172278" y="867103"/>
            <a:ext cx="11847443" cy="6164318"/>
          </a:xfrm>
        </p:spPr>
        <p:txBody>
          <a:bodyPr>
            <a:normAutofit/>
          </a:bodyPr>
          <a:lstStyle/>
          <a:p>
            <a:r>
              <a:rPr lang="en-US" sz="1800" dirty="0">
                <a:latin typeface="Arial" panose="020B0604020202020204" pitchFamily="34" charset="0"/>
                <a:cs typeface="Arial" panose="020B0604020202020204" pitchFamily="34" charset="0"/>
              </a:rPr>
              <a:t>Britannica Editors (2025) </a:t>
            </a:r>
            <a:r>
              <a:rPr lang="en-US" sz="1800" i="1" dirty="0">
                <a:latin typeface="Arial" panose="020B0604020202020204" pitchFamily="34" charset="0"/>
                <a:cs typeface="Arial" panose="020B0604020202020204" pitchFamily="34" charset="0"/>
              </a:rPr>
              <a:t>Jean Piaget</a:t>
            </a:r>
            <a:r>
              <a:rPr lang="en-US" sz="1800" dirty="0">
                <a:latin typeface="Arial" panose="020B0604020202020204" pitchFamily="34" charset="0"/>
                <a:cs typeface="Arial" panose="020B0604020202020204" pitchFamily="34" charset="0"/>
              </a:rPr>
              <a:t> Available at: </a:t>
            </a:r>
            <a:r>
              <a:rPr lang="en-US" sz="1800" dirty="0">
                <a:latin typeface="Arial" panose="020B0604020202020204" pitchFamily="34" charset="0"/>
                <a:cs typeface="Arial" panose="020B0604020202020204" pitchFamily="34" charset="0"/>
                <a:hlinkClick r:id="rId3"/>
              </a:rPr>
              <a:t>https://www.britannica.com/biography/Jean-Piaget</a:t>
            </a:r>
            <a:r>
              <a:rPr lang="en-US" sz="1800" dirty="0">
                <a:latin typeface="Arial" panose="020B0604020202020204" pitchFamily="34" charset="0"/>
                <a:cs typeface="Arial" panose="020B0604020202020204" pitchFamily="34" charset="0"/>
              </a:rPr>
              <a:t> (Accessed: 13 November 2025)</a:t>
            </a:r>
          </a:p>
          <a:p>
            <a:r>
              <a:rPr lang="en-US" sz="1800" dirty="0">
                <a:latin typeface="Arial" panose="020B0604020202020204" pitchFamily="34" charset="0"/>
                <a:cs typeface="Arial" panose="020B0604020202020204" pitchFamily="34" charset="0"/>
              </a:rPr>
              <a:t>Department of Education (2023) </a:t>
            </a:r>
            <a:r>
              <a:rPr lang="en-GB" sz="1800" i="1" dirty="0">
                <a:solidFill>
                  <a:srgbClr val="0B0C0C"/>
                </a:solidFill>
                <a:latin typeface="Inter"/>
              </a:rPr>
              <a:t>Mental health for early years children. Available at:</a:t>
            </a:r>
            <a:r>
              <a:rPr lang="en-US" sz="1800" i="1" dirty="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hlinkClick r:id="rId4"/>
              </a:rPr>
              <a:t>https://help-for-early-years-providers.education.gov.uk/health-and-wellbeing/mental-health-for-early-years-children</a:t>
            </a:r>
            <a:r>
              <a:rPr lang="en-US" sz="1800" dirty="0">
                <a:latin typeface="Arial" panose="020B0604020202020204" pitchFamily="34" charset="0"/>
                <a:cs typeface="Arial" panose="020B0604020202020204" pitchFamily="34" charset="0"/>
              </a:rPr>
              <a:t> . </a:t>
            </a:r>
            <a:r>
              <a:rPr lang="en-GB" sz="1800" dirty="0">
                <a:latin typeface="Helvetica Neue" panose="02000503000000020004" pitchFamily="2" charset="0"/>
              </a:rPr>
              <a:t>( Accessed: 12 November 2025)</a:t>
            </a:r>
          </a:p>
          <a:p>
            <a:r>
              <a:rPr lang="en-GB" sz="1800" i="1" dirty="0">
                <a:latin typeface="Noto Sans" panose="020B0502040504020204" pitchFamily="34" charset="0"/>
              </a:rPr>
              <a:t>Early Years TV Jean Piaget’s Theory: 4 Stages of Cognitive Development </a:t>
            </a:r>
            <a:r>
              <a:rPr lang="en-US" sz="1800" dirty="0">
                <a:latin typeface="Arial" panose="020B0604020202020204" pitchFamily="34" charset="0"/>
                <a:cs typeface="Arial" panose="020B0604020202020204" pitchFamily="34" charset="0"/>
              </a:rPr>
              <a:t>Available at: </a:t>
            </a:r>
            <a:r>
              <a:rPr lang="en-US" sz="1800" dirty="0">
                <a:latin typeface="Arial" panose="020B0604020202020204" pitchFamily="34" charset="0"/>
                <a:cs typeface="Arial" panose="020B0604020202020204" pitchFamily="34" charset="0"/>
                <a:hlinkClick r:id="rId5"/>
              </a:rPr>
              <a:t>https://www.earlyyears.tv/piagets-theory-of-cognitive-development/</a:t>
            </a:r>
            <a:r>
              <a:rPr lang="en-US" sz="1800" dirty="0">
                <a:latin typeface="Arial" panose="020B0604020202020204" pitchFamily="34" charset="0"/>
                <a:cs typeface="Arial" panose="020B0604020202020204" pitchFamily="34" charset="0"/>
              </a:rPr>
              <a:t> (Accessed: 13 November 2025)</a:t>
            </a:r>
          </a:p>
          <a:p>
            <a:r>
              <a:rPr lang="en-US" sz="1800" dirty="0">
                <a:latin typeface="Arial" panose="020B0604020202020204" pitchFamily="34" charset="0"/>
                <a:cs typeface="Arial" panose="020B0604020202020204" pitchFamily="34" charset="0"/>
              </a:rPr>
              <a:t>National Health Service (2025) </a:t>
            </a:r>
            <a:r>
              <a:rPr lang="en-GB" sz="1800" i="1" dirty="0">
                <a:latin typeface="Frutiger LT"/>
              </a:rPr>
              <a:t>Development guide from 3 to 5 years </a:t>
            </a:r>
            <a:r>
              <a:rPr lang="en-US" sz="1800" dirty="0">
                <a:latin typeface="Arial" panose="020B0604020202020204" pitchFamily="34" charset="0"/>
                <a:cs typeface="Arial" panose="020B0604020202020204" pitchFamily="34" charset="0"/>
              </a:rPr>
              <a:t>Available at: </a:t>
            </a:r>
            <a:r>
              <a:rPr lang="en-US" sz="1800" dirty="0">
                <a:latin typeface="Arial" panose="020B0604020202020204" pitchFamily="34" charset="0"/>
                <a:cs typeface="Arial" panose="020B0604020202020204" pitchFamily="34" charset="0"/>
                <a:hlinkClick r:id="rId6"/>
              </a:rPr>
              <a:t>https://www.buckshealthcare.nhs.uk/cyp/pifs/development-guide-from-3-to-5-years/</a:t>
            </a:r>
            <a:r>
              <a:rPr lang="en-US" sz="1800" dirty="0">
                <a:latin typeface="Arial" panose="020B0604020202020204" pitchFamily="34" charset="0"/>
                <a:cs typeface="Arial" panose="020B0604020202020204" pitchFamily="34" charset="0"/>
              </a:rPr>
              <a:t> (Accessed: 12 November 2025)</a:t>
            </a:r>
          </a:p>
          <a:p>
            <a:r>
              <a:rPr lang="en-GB" sz="1800" i="1" dirty="0">
                <a:solidFill>
                  <a:srgbClr val="000000"/>
                </a:solidFill>
                <a:latin typeface="Arial" panose="020B0604020202020204" pitchFamily="34" charset="0"/>
                <a:cs typeface="Arial" panose="020B0604020202020204" pitchFamily="34" charset="0"/>
              </a:rPr>
              <a:t>Piaget’s Cognitive Developmental Theory: Critical Review. In: Education Quarterly Reviews, Vol.2, No.3, 517-524. </a:t>
            </a:r>
            <a:r>
              <a:rPr lang="en-US" sz="1800" dirty="0">
                <a:latin typeface="Arial" panose="020B0604020202020204" pitchFamily="34" charset="0"/>
                <a:cs typeface="Arial" panose="020B0604020202020204" pitchFamily="34" charset="0"/>
              </a:rPr>
              <a:t>Available at: </a:t>
            </a:r>
            <a:r>
              <a:rPr lang="en-GB" sz="1800" dirty="0">
                <a:latin typeface="Arial" panose="020B0604020202020204" pitchFamily="34" charset="0"/>
                <a:cs typeface="Arial" panose="020B0604020202020204" pitchFamily="34" charset="0"/>
                <a:hlinkClick r:id="rId7"/>
              </a:rPr>
              <a:t>https://eric.ed.gov/?id=EJ1274368</a:t>
            </a:r>
            <a:r>
              <a:rPr lang="en-GB" sz="1800" dirty="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(Accessed: 13 November 2025)</a:t>
            </a:r>
          </a:p>
          <a:p>
            <a:r>
              <a:rPr lang="en-GB" sz="1800" dirty="0">
                <a:solidFill>
                  <a:srgbClr val="000000"/>
                </a:solidFill>
                <a:latin typeface="Arial" panose="020B0604020202020204" pitchFamily="34" charset="0"/>
                <a:cs typeface="Arial" panose="020B0604020202020204" pitchFamily="34" charset="0"/>
              </a:rPr>
              <a:t>Simply Psychology(2023) </a:t>
            </a:r>
            <a:r>
              <a:rPr lang="en-GB" sz="1800" i="1" u="none" strike="noStrike" dirty="0">
                <a:solidFill>
                  <a:srgbClr val="000000"/>
                </a:solidFill>
                <a:effectLst/>
                <a:latin typeface="Arial" panose="020B0604020202020204" pitchFamily="34" charset="0"/>
                <a:cs typeface="Arial" panose="020B0604020202020204" pitchFamily="34" charset="0"/>
              </a:rPr>
              <a:t>What Is Developmental Psychology?</a:t>
            </a:r>
            <a:r>
              <a:rPr lang="en-US" sz="1800" dirty="0">
                <a:latin typeface="Arial" panose="020B0604020202020204" pitchFamily="34" charset="0"/>
                <a:cs typeface="Arial" panose="020B0604020202020204" pitchFamily="34" charset="0"/>
              </a:rPr>
              <a:t> Available at:</a:t>
            </a:r>
            <a:r>
              <a:rPr lang="en-GB" sz="1800" i="1" dirty="0">
                <a:solidFill>
                  <a:srgbClr val="000000"/>
                </a:solidFill>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hlinkClick r:id="rId8"/>
              </a:rPr>
              <a:t>https://www.simplypsychology.org/developmental-psychology.html</a:t>
            </a:r>
            <a:r>
              <a:rPr lang="en-US" sz="1800" dirty="0">
                <a:latin typeface="Arial" panose="020B0604020202020204" pitchFamily="34" charset="0"/>
                <a:cs typeface="Arial" panose="020B0604020202020204" pitchFamily="34" charset="0"/>
              </a:rPr>
              <a:t> (Accessed: 12 November 2025)</a:t>
            </a:r>
          </a:p>
          <a:p>
            <a:r>
              <a:rPr lang="en-GB" sz="1800" dirty="0">
                <a:solidFill>
                  <a:srgbClr val="000000"/>
                </a:solidFill>
                <a:latin typeface="Arial" panose="020B0604020202020204" pitchFamily="34" charset="0"/>
                <a:cs typeface="Arial" panose="020B0604020202020204" pitchFamily="34" charset="0"/>
              </a:rPr>
              <a:t>Simply Psychology(2024) </a:t>
            </a:r>
            <a:r>
              <a:rPr lang="en-GB" sz="1800" i="1" u="none" strike="noStrike" dirty="0">
                <a:solidFill>
                  <a:srgbClr val="000000"/>
                </a:solidFill>
                <a:effectLst/>
                <a:latin typeface="Arial" panose="020B0604020202020204" pitchFamily="34" charset="0"/>
                <a:cs typeface="Arial" panose="020B0604020202020204" pitchFamily="34" charset="0"/>
              </a:rPr>
              <a:t>What Is Psychology? </a:t>
            </a:r>
            <a:r>
              <a:rPr lang="en-US" sz="1800" dirty="0">
                <a:latin typeface="Arial" panose="020B0604020202020204" pitchFamily="34" charset="0"/>
                <a:cs typeface="Arial" panose="020B0604020202020204" pitchFamily="34" charset="0"/>
              </a:rPr>
              <a:t>Available at: </a:t>
            </a:r>
            <a:r>
              <a:rPr lang="en-US" sz="1800" dirty="0">
                <a:latin typeface="Arial" panose="020B0604020202020204" pitchFamily="34" charset="0"/>
                <a:cs typeface="Arial" panose="020B0604020202020204" pitchFamily="34" charset="0"/>
                <a:hlinkClick r:id="rId9"/>
              </a:rPr>
              <a:t>https://www.simplypsychology.org/whatispsychology.html</a:t>
            </a:r>
            <a:r>
              <a:rPr lang="en-US" sz="1800" dirty="0">
                <a:latin typeface="Arial" panose="020B0604020202020204" pitchFamily="34" charset="0"/>
                <a:cs typeface="Arial" panose="020B0604020202020204" pitchFamily="34" charset="0"/>
              </a:rPr>
              <a:t> (Accessed: 12 November 2025)</a:t>
            </a:r>
          </a:p>
          <a:p>
            <a:r>
              <a:rPr lang="en-GB" sz="1800" dirty="0">
                <a:solidFill>
                  <a:srgbClr val="000000"/>
                </a:solidFill>
                <a:effectLst/>
                <a:latin typeface="Helvetica" pitchFamily="2" charset="0"/>
              </a:rPr>
              <a:t>University of Pittsburgh Office of Child. Development </a:t>
            </a:r>
            <a:r>
              <a:rPr lang="en-GB" sz="1800" i="1" dirty="0">
                <a:effectLst/>
                <a:latin typeface="Helvetica" pitchFamily="2" charset="0"/>
              </a:rPr>
              <a:t>Developmental Milestones: 3-5 Years. </a:t>
            </a:r>
            <a:r>
              <a:rPr lang="en-US" sz="1800" dirty="0">
                <a:latin typeface="Arial" panose="020B0604020202020204" pitchFamily="34" charset="0"/>
                <a:cs typeface="Arial" panose="020B0604020202020204" pitchFamily="34" charset="0"/>
              </a:rPr>
              <a:t>Available at: </a:t>
            </a:r>
            <a:r>
              <a:rPr lang="en-US" sz="1800" dirty="0">
                <a:latin typeface="Arial" panose="020B0604020202020204" pitchFamily="34" charset="0"/>
                <a:cs typeface="Arial" panose="020B0604020202020204" pitchFamily="34" charset="0"/>
                <a:hlinkClick r:id="rId10"/>
              </a:rPr>
              <a:t>https://www.ocd.pitt.edu/sites/default/files/Parent_Guides/Foster-Parents/3-5%20Developmental%20Milestones%20Foster%20Parent%20Guide.%20pdf.pdf</a:t>
            </a:r>
            <a:r>
              <a:rPr lang="en-US" sz="1800" dirty="0">
                <a:latin typeface="Arial" panose="020B0604020202020204" pitchFamily="34" charset="0"/>
                <a:cs typeface="Arial" panose="020B0604020202020204" pitchFamily="34" charset="0"/>
              </a:rPr>
              <a:t> (Accessed: 12 November 2025)</a:t>
            </a:r>
          </a:p>
          <a:p>
            <a:endParaRPr lang="en-US" sz="1600" dirty="0"/>
          </a:p>
          <a:p>
            <a:endParaRPr lang="en-US" sz="1600" dirty="0"/>
          </a:p>
          <a:p>
            <a:pPr marL="0" indent="0">
              <a:buNone/>
            </a:pPr>
            <a:endParaRPr lang="en-US" dirty="0"/>
          </a:p>
        </p:txBody>
      </p:sp>
    </p:spTree>
    <p:extLst>
      <p:ext uri="{BB962C8B-B14F-4D97-AF65-F5344CB8AC3E}">
        <p14:creationId xmlns:p14="http://schemas.microsoft.com/office/powerpoint/2010/main" val="37663778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1756</TotalTime>
  <Words>1073</Words>
  <Application>Microsoft Macintosh PowerPoint</Application>
  <PresentationFormat>Widescreen</PresentationFormat>
  <Paragraphs>86</Paragraphs>
  <Slides>12</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Aptos</vt:lpstr>
      <vt:lpstr>Aptos Display</vt:lpstr>
      <vt:lpstr>Arial</vt:lpstr>
      <vt:lpstr>Frutiger LT</vt:lpstr>
      <vt:lpstr>Google Sans</vt:lpstr>
      <vt:lpstr>Helvetica</vt:lpstr>
      <vt:lpstr>Helvetica Neue</vt:lpstr>
      <vt:lpstr>Inter</vt:lpstr>
      <vt:lpstr>Noto Sans</vt:lpstr>
      <vt:lpstr>Office Theme</vt:lpstr>
      <vt:lpstr>Psychology in Health and Social Care LCHS4010 </vt:lpstr>
      <vt:lpstr>Psychology &amp; Developmental Psychology </vt:lpstr>
      <vt:lpstr>Early childhood 3-5 - Amira </vt:lpstr>
      <vt:lpstr>Developmental changes in early childhood (Amira)  </vt:lpstr>
      <vt:lpstr>Jean Piaget </vt:lpstr>
      <vt:lpstr>Piaget’s theory of cognitive development </vt:lpstr>
      <vt:lpstr>Apply the theory to Amira’s situation </vt:lpstr>
      <vt:lpstr>Propose practical strategies or interventions for Amira </vt:lpstr>
      <vt:lpstr>‘Nature and Nurture’ </vt:lpstr>
      <vt:lpstr>Critical Evaluation of Piaget’s theory of cognitive development </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Tania Gomes (2418584)</dc:creator>
  <cp:lastModifiedBy>Tania Gomes</cp:lastModifiedBy>
  <cp:revision>7</cp:revision>
  <dcterms:created xsi:type="dcterms:W3CDTF">2025-10-22T13:40:47Z</dcterms:created>
  <dcterms:modified xsi:type="dcterms:W3CDTF">2025-11-14T23:12:02Z</dcterms:modified>
</cp:coreProperties>
</file>