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notesMasterIdLst>
    <p:notesMasterId r:id="rId13"/>
  </p:notesMasterIdLst>
  <p:sldIdLst>
    <p:sldId id="256" r:id="rId2"/>
    <p:sldId id="257" r:id="rId3"/>
    <p:sldId id="258" r:id="rId4"/>
    <p:sldId id="259" r:id="rId5"/>
    <p:sldId id="260" r:id="rId6"/>
    <p:sldId id="262" r:id="rId7"/>
    <p:sldId id="267" r:id="rId8"/>
    <p:sldId id="268"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6283" autoAdjust="0"/>
  </p:normalViewPr>
  <p:slideViewPr>
    <p:cSldViewPr snapToGrid="0">
      <p:cViewPr varScale="1">
        <p:scale>
          <a:sx n="94" d="100"/>
          <a:sy n="94" d="100"/>
        </p:scale>
        <p:origin x="274"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05/07/2026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05/07/2026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058440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05/07/2026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611269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05/07/2026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0702011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05/07/2026</a:t>
            </a:fld>
            <a:endParaRPr lang="en-GB"/>
          </a:p>
        </p:txBody>
      </p:sp>
      <p:sp>
        <p:nvSpPr>
          <p:cNvPr id="6" name="Footer Placeholder 5"/>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8210545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05/07/2026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109961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05/07/2026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0808086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05/07/2026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0953232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05/07/2026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8538026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05/07/2026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344890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05/07/2026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636842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05/07/2026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8270010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05/07/2026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0617896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05/07/2026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5884260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05/07/2026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7339912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05/07/2026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8931558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05/07/2026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379393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05/07/2026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2936958270"/>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 id="2147483727" r:id="rId14"/>
    <p:sldLayoutId id="2147483728" r:id="rId15"/>
    <p:sldLayoutId id="2147483729"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2240280" y="1122363"/>
            <a:ext cx="8427720" cy="3278187"/>
          </a:xfrm>
        </p:spPr>
        <p:txBody>
          <a:bodyPr>
            <a:normAutofit/>
          </a:bodyPr>
          <a:lstStyle/>
          <a:p>
            <a:r>
              <a:rPr lang="en-GB" sz="3600" dirty="0">
                <a:latin typeface="A"/>
              </a:rPr>
              <a:t>Assignment 1: Presentation </a:t>
            </a:r>
            <a:br>
              <a:rPr lang="en-GB" sz="2400" dirty="0">
                <a:latin typeface="A"/>
              </a:rPr>
            </a:br>
            <a:r>
              <a:rPr lang="en-US" sz="2400" dirty="0">
                <a:latin typeface="A"/>
              </a:rPr>
              <a:t>Student Name : Aliu A </a:t>
            </a:r>
            <a:r>
              <a:rPr lang="en-US" sz="2400" dirty="0" err="1">
                <a:latin typeface="A"/>
              </a:rPr>
              <a:t>Djalo</a:t>
            </a:r>
            <a:r>
              <a:rPr lang="en-US" sz="2400" dirty="0">
                <a:latin typeface="A"/>
              </a:rPr>
              <a:t> </a:t>
            </a:r>
            <a:br>
              <a:rPr lang="en-US" sz="2400" dirty="0">
                <a:latin typeface="A"/>
              </a:rPr>
            </a:br>
            <a:r>
              <a:rPr lang="en-US" sz="2400">
                <a:latin typeface="A"/>
              </a:rPr>
              <a:t>Lecturer Name : </a:t>
            </a:r>
            <a:r>
              <a:rPr lang="en-US" sz="2400" dirty="0">
                <a:latin typeface="A"/>
              </a:rPr>
              <a:t>Thomas Adeyemi </a:t>
            </a:r>
            <a:br>
              <a:rPr lang="en-US" sz="2400" dirty="0">
                <a:latin typeface="A"/>
              </a:rPr>
            </a:br>
            <a:r>
              <a:rPr lang="en-US" sz="2400" dirty="0">
                <a:latin typeface="A"/>
              </a:rPr>
              <a:t>Module Name : Problem Solving And Decision Making </a:t>
            </a:r>
            <a:br>
              <a:rPr lang="en-US" sz="2400" dirty="0">
                <a:latin typeface="A"/>
              </a:rPr>
            </a:br>
            <a:r>
              <a:rPr lang="en-US" sz="2400" dirty="0">
                <a:latin typeface="A"/>
              </a:rPr>
              <a:t>Module Code : LCML4004</a:t>
            </a:r>
            <a:br>
              <a:rPr lang="en-GB" sz="3200" dirty="0">
                <a:latin typeface="A"/>
              </a:rPr>
            </a:br>
            <a:endParaRPr lang="en-GB" sz="3200" dirty="0">
              <a:latin typeface="A"/>
            </a:endParaRP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14569" y="1901952"/>
            <a:ext cx="7604044" cy="4092448"/>
          </a:xfrm>
        </p:spPr>
        <p:txBody>
          <a:bodyPr>
            <a:normAutofit/>
          </a:bodyPr>
          <a:lstStyle/>
          <a:p>
            <a:r>
              <a:rPr lang="en-GB" sz="2400" b="1" dirty="0"/>
              <a:t>Introduction </a:t>
            </a:r>
          </a:p>
          <a:p>
            <a:r>
              <a:rPr lang="en-GB" sz="2400" b="1" dirty="0"/>
              <a:t>Company background</a:t>
            </a:r>
          </a:p>
          <a:p>
            <a:r>
              <a:rPr lang="en-GB" sz="2400" b="1" dirty="0"/>
              <a:t>Problem: nature and scope</a:t>
            </a:r>
          </a:p>
          <a:p>
            <a:r>
              <a:rPr lang="en-GB" sz="2400" b="1" dirty="0"/>
              <a:t>PESTLE ANALYSIS: Basil’s Bakery</a:t>
            </a:r>
          </a:p>
          <a:p>
            <a:r>
              <a:rPr lang="en-GB" sz="2400" b="1" dirty="0"/>
              <a:t>Cause and effect analysis: Fishbone diagram</a:t>
            </a:r>
          </a:p>
          <a:p>
            <a:r>
              <a:rPr lang="en-GB" sz="2400" b="1" dirty="0"/>
              <a:t>Conclusion</a:t>
            </a:r>
          </a:p>
          <a:p>
            <a:r>
              <a:rPr lang="en-GB" sz="2400" b="1" dirty="0"/>
              <a:t>References</a:t>
            </a:r>
          </a:p>
          <a:p>
            <a:endParaRPr lang="en-GB" sz="2400" dirty="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1752600" y="484632"/>
            <a:ext cx="9752012" cy="557784"/>
          </a:xfrm>
        </p:spPr>
        <p:txBody>
          <a:bodyPr>
            <a:noAutofit/>
          </a:bodyPr>
          <a:lstStyle/>
          <a:p>
            <a:r>
              <a:rPr lang="en-GB" b="1" dirty="0"/>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1752599" y="880845"/>
            <a:ext cx="10232571" cy="5704514"/>
          </a:xfrm>
        </p:spPr>
        <p:txBody>
          <a:bodyPr>
            <a:normAutofit fontScale="25000" lnSpcReduction="20000"/>
          </a:bodyPr>
          <a:lstStyle/>
          <a:p>
            <a:pPr algn="just">
              <a:lnSpc>
                <a:spcPct val="220000"/>
              </a:lnSpc>
            </a:pPr>
            <a:r>
              <a:rPr lang="en-GB" sz="5600" b="1" dirty="0">
                <a:solidFill>
                  <a:srgbClr val="FF0000"/>
                </a:solidFill>
                <a:latin typeface="Arial" panose="020B0604020202020204" pitchFamily="34" charset="0"/>
                <a:ea typeface="Roboto"/>
                <a:cs typeface="Arial" panose="020B0604020202020204" pitchFamily="34" charset="0"/>
              </a:rPr>
              <a:t>What the presentation is about?</a:t>
            </a:r>
          </a:p>
          <a:p>
            <a:pPr marL="342900" indent="-342900" algn="just">
              <a:lnSpc>
                <a:spcPct val="220000"/>
              </a:lnSpc>
              <a:buFont typeface="Arial" panose="020B0604020202020204" pitchFamily="34" charset="0"/>
              <a:buChar char="•"/>
            </a:pPr>
            <a:r>
              <a:rPr lang="en-US" sz="5600" dirty="0">
                <a:solidFill>
                  <a:schemeClr val="tx1"/>
                </a:solidFill>
                <a:latin typeface="Arial" panose="020B0604020202020204" pitchFamily="34" charset="0"/>
                <a:ea typeface="Roboto"/>
                <a:cs typeface="Arial" panose="020B0604020202020204" pitchFamily="34" charset="0"/>
              </a:rPr>
              <a:t>The purpose of this presentation is to try to explain why Basil's Bakery's sales have been flat for some time.</a:t>
            </a:r>
          </a:p>
          <a:p>
            <a:pPr marL="342900" indent="-342900" algn="just">
              <a:lnSpc>
                <a:spcPct val="220000"/>
              </a:lnSpc>
              <a:buFont typeface="Arial" panose="020B0604020202020204" pitchFamily="34" charset="0"/>
              <a:buChar char="•"/>
            </a:pPr>
            <a:r>
              <a:rPr lang="en-US" sz="5600" dirty="0">
                <a:solidFill>
                  <a:schemeClr val="tx1"/>
                </a:solidFill>
                <a:latin typeface="Arial" panose="020B0604020202020204" pitchFamily="34" charset="0"/>
                <a:ea typeface="Roboto"/>
                <a:cs typeface="Arial" panose="020B0604020202020204" pitchFamily="34" charset="0"/>
              </a:rPr>
              <a:t>Firstly, we want to know what factors, both internal and external, affect a company's performance.</a:t>
            </a:r>
          </a:p>
          <a:p>
            <a:pPr marL="342900" indent="-342900" algn="just">
              <a:lnSpc>
                <a:spcPct val="220000"/>
              </a:lnSpc>
              <a:buFont typeface="Arial" panose="020B0604020202020204" pitchFamily="34" charset="0"/>
              <a:buChar char="•"/>
            </a:pPr>
            <a:r>
              <a:rPr lang="en-US" sz="5600" dirty="0">
                <a:solidFill>
                  <a:schemeClr val="tx1"/>
                </a:solidFill>
                <a:latin typeface="Arial" panose="020B0604020202020204" pitchFamily="34" charset="0"/>
                <a:ea typeface="Roboto"/>
                <a:cs typeface="Arial" panose="020B0604020202020204" pitchFamily="34" charset="0"/>
              </a:rPr>
              <a:t>5W2H, PESTEL, and Fishbone Analysis are problem-solving methodologies that may help you identify where an issue is coming from.</a:t>
            </a:r>
            <a:endParaRPr lang="en-GB" sz="5600" dirty="0">
              <a:solidFill>
                <a:schemeClr val="tx1"/>
              </a:solidFill>
              <a:latin typeface="Arial" panose="020B0604020202020204" pitchFamily="34" charset="0"/>
              <a:ea typeface="Roboto"/>
              <a:cs typeface="Arial" panose="020B0604020202020204" pitchFamily="34" charset="0"/>
            </a:endParaRPr>
          </a:p>
          <a:p>
            <a:pPr algn="just">
              <a:lnSpc>
                <a:spcPct val="220000"/>
              </a:lnSpc>
            </a:pPr>
            <a:r>
              <a:rPr lang="en-GB" sz="5600" b="1" dirty="0">
                <a:solidFill>
                  <a:srgbClr val="FF0000"/>
                </a:solidFill>
                <a:latin typeface="Arial" panose="020B0604020202020204" pitchFamily="34" charset="0"/>
                <a:ea typeface="Roboto"/>
                <a:cs typeface="Arial" panose="020B0604020202020204" pitchFamily="34" charset="0"/>
              </a:rPr>
              <a:t>Definitions of the concepts you are going to use</a:t>
            </a:r>
          </a:p>
          <a:p>
            <a:pPr marL="342900" indent="-342900" algn="just">
              <a:lnSpc>
                <a:spcPct val="220000"/>
              </a:lnSpc>
              <a:buFont typeface="Arial" panose="020B0604020202020204" pitchFamily="34" charset="0"/>
              <a:buChar char="•"/>
            </a:pPr>
            <a:r>
              <a:rPr lang="en-US" sz="5600" dirty="0">
                <a:solidFill>
                  <a:schemeClr val="tx1"/>
                </a:solidFill>
                <a:latin typeface="Arial" panose="020B0604020202020204" pitchFamily="34" charset="0"/>
                <a:ea typeface="Roboto"/>
                <a:cs typeface="Arial" panose="020B0604020202020204" pitchFamily="34" charset="0"/>
              </a:rPr>
              <a:t>The 5W2H Model is a framework that may help you deal with the ups and downs of life. The following are some abbreviations for often asked questions: "What," "Why," "Where," "When," "Who," and "How Much."</a:t>
            </a:r>
          </a:p>
          <a:p>
            <a:pPr marL="342900" indent="-342900" algn="just">
              <a:lnSpc>
                <a:spcPct val="220000"/>
              </a:lnSpc>
              <a:buFont typeface="Arial" panose="020B0604020202020204" pitchFamily="34" charset="0"/>
              <a:buChar char="•"/>
            </a:pPr>
            <a:r>
              <a:rPr lang="en-US" sz="5600" dirty="0">
                <a:solidFill>
                  <a:schemeClr val="tx1"/>
                </a:solidFill>
                <a:latin typeface="Arial" panose="020B0604020202020204" pitchFamily="34" charset="0"/>
                <a:ea typeface="Roboto"/>
                <a:cs typeface="Arial" panose="020B0604020202020204" pitchFamily="34" charset="0"/>
              </a:rPr>
              <a:t>Social, political, economic, environmental, and legal factors are all included in a PESTEL analysis of possible consequences for a company.</a:t>
            </a:r>
          </a:p>
          <a:p>
            <a:pPr marL="342900" indent="-342900" algn="just">
              <a:lnSpc>
                <a:spcPct val="220000"/>
              </a:lnSpc>
              <a:buFont typeface="Arial" panose="020B0604020202020204" pitchFamily="34" charset="0"/>
              <a:buChar char="•"/>
            </a:pPr>
            <a:r>
              <a:rPr lang="en-US" sz="5600" dirty="0">
                <a:solidFill>
                  <a:schemeClr val="tx1"/>
                </a:solidFill>
                <a:latin typeface="Arial" panose="020B0604020202020204" pitchFamily="34" charset="0"/>
                <a:ea typeface="Roboto"/>
                <a:cs typeface="Arial" panose="020B0604020202020204" pitchFamily="34" charset="0"/>
              </a:rPr>
              <a:t>The fishbone diagram is a powerful tool for finding the source of a problem.</a:t>
            </a:r>
          </a:p>
          <a:p>
            <a:endParaRPr lang="en-GB" b="1" dirty="0">
              <a:solidFill>
                <a:srgbClr val="FF0000"/>
              </a:solidFill>
              <a:latin typeface="Arial" panose="020B0604020202020204" pitchFamily="34" charset="0"/>
              <a:ea typeface="Roboto"/>
              <a:cs typeface="Arial" panose="020B0604020202020204" pitchFamily="34" charset="0"/>
            </a:endParaRP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1837190" y="205531"/>
            <a:ext cx="9667422" cy="683702"/>
          </a:xfrm>
        </p:spPr>
        <p:txBody>
          <a:bodyPr>
            <a:normAutofit fontScale="90000"/>
          </a:bodyPr>
          <a:lstStyle/>
          <a:p>
            <a:r>
              <a:rPr lang="en-GB" b="1" dirty="0"/>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1921080" y="813732"/>
            <a:ext cx="10108734" cy="5838738"/>
          </a:xfrm>
        </p:spPr>
        <p:txBody>
          <a:bodyPr>
            <a:normAutofit fontScale="62500" lnSpcReduction="20000"/>
          </a:bodyPr>
          <a:lstStyle/>
          <a:p>
            <a:pPr>
              <a:lnSpc>
                <a:spcPct val="170000"/>
              </a:lnSpc>
            </a:pPr>
            <a:r>
              <a:rPr lang="en-GB" sz="1600" b="1" dirty="0"/>
              <a:t>Basil’s Bakery</a:t>
            </a:r>
            <a:endParaRPr lang="en-GB" sz="1600" b="1" dirty="0">
              <a:solidFill>
                <a:srgbClr val="000000"/>
              </a:solidFill>
            </a:endParaRPr>
          </a:p>
          <a:p>
            <a:pPr marL="342900" indent="-342900">
              <a:lnSpc>
                <a:spcPct val="170000"/>
              </a:lnSpc>
              <a:buFont typeface="Arial" charset="2"/>
              <a:buChar char="•"/>
            </a:pPr>
            <a:r>
              <a:rPr lang="en-US" sz="1600" dirty="0">
                <a:solidFill>
                  <a:schemeClr val="tx1"/>
                </a:solidFill>
              </a:rPr>
              <a:t>It welcomed its first customers in a British retail park in Coventry in 2015, marking its debut.</a:t>
            </a:r>
          </a:p>
          <a:p>
            <a:pPr marL="342900" indent="-342900">
              <a:lnSpc>
                <a:spcPct val="170000"/>
              </a:lnSpc>
              <a:buFont typeface="Arial" charset="2"/>
              <a:buChar char="•"/>
            </a:pPr>
            <a:r>
              <a:rPr lang="en-US" sz="1600" dirty="0">
                <a:solidFill>
                  <a:schemeClr val="tx1"/>
                </a:solidFill>
              </a:rPr>
              <a:t>Being both the owner and lead baker gives Basil a wealth of knowledge about the bakery.</a:t>
            </a:r>
          </a:p>
          <a:p>
            <a:pPr>
              <a:lnSpc>
                <a:spcPct val="170000"/>
              </a:lnSpc>
            </a:pPr>
            <a:r>
              <a:rPr lang="en-US" sz="1600" b="1" dirty="0">
                <a:solidFill>
                  <a:schemeClr val="tx1"/>
                </a:solidFill>
              </a:rPr>
              <a:t>Provides:</a:t>
            </a:r>
          </a:p>
          <a:p>
            <a:pPr marL="285750" indent="-285750">
              <a:lnSpc>
                <a:spcPct val="170000"/>
              </a:lnSpc>
              <a:buFont typeface="Arial" panose="020B0604020202020204" pitchFamily="34" charset="0"/>
              <a:buChar char="•"/>
            </a:pPr>
            <a:r>
              <a:rPr lang="en-US" sz="1600" dirty="0">
                <a:solidFill>
                  <a:schemeClr val="tx1"/>
                </a:solidFill>
              </a:rPr>
              <a:t>     Contemporary cakes</a:t>
            </a:r>
          </a:p>
          <a:p>
            <a:pPr marL="285750" indent="-285750">
              <a:lnSpc>
                <a:spcPct val="170000"/>
              </a:lnSpc>
              <a:buFont typeface="Arial" panose="020B0604020202020204" pitchFamily="34" charset="0"/>
              <a:buChar char="•"/>
            </a:pPr>
            <a:r>
              <a:rPr lang="en-US" sz="1600" dirty="0">
                <a:solidFill>
                  <a:schemeClr val="tx1"/>
                </a:solidFill>
              </a:rPr>
              <a:t>     Pastries</a:t>
            </a:r>
          </a:p>
          <a:p>
            <a:pPr marL="285750" indent="-285750">
              <a:lnSpc>
                <a:spcPct val="170000"/>
              </a:lnSpc>
              <a:buFont typeface="Arial" panose="020B0604020202020204" pitchFamily="34" charset="0"/>
              <a:buChar char="•"/>
            </a:pPr>
            <a:r>
              <a:rPr lang="en-US" sz="1600" dirty="0">
                <a:solidFill>
                  <a:schemeClr val="tx1"/>
                </a:solidFill>
              </a:rPr>
              <a:t>     Fresh breads</a:t>
            </a:r>
          </a:p>
          <a:p>
            <a:pPr>
              <a:lnSpc>
                <a:spcPct val="170000"/>
              </a:lnSpc>
            </a:pPr>
            <a:r>
              <a:rPr lang="en-US" sz="1600" b="1" dirty="0">
                <a:solidFill>
                  <a:schemeClr val="tx1"/>
                </a:solidFill>
              </a:rPr>
              <a:t>Business Strengths</a:t>
            </a:r>
          </a:p>
          <a:p>
            <a:pPr marL="285750" indent="-285750">
              <a:lnSpc>
                <a:spcPct val="170000"/>
              </a:lnSpc>
              <a:buFont typeface="Arial" panose="020B0604020202020204" pitchFamily="34" charset="0"/>
              <a:buChar char="•"/>
            </a:pPr>
            <a:r>
              <a:rPr lang="en-US" sz="1600" dirty="0">
                <a:solidFill>
                  <a:schemeClr val="tx1"/>
                </a:solidFill>
              </a:rPr>
              <a:t>Uses high-quality organic ingredients.</a:t>
            </a:r>
          </a:p>
          <a:p>
            <a:pPr marL="285750" indent="-285750">
              <a:lnSpc>
                <a:spcPct val="170000"/>
              </a:lnSpc>
              <a:buFont typeface="Arial" panose="020B0604020202020204" pitchFamily="34" charset="0"/>
              <a:buChar char="•"/>
            </a:pPr>
            <a:r>
              <a:rPr lang="en-US" sz="1600" dirty="0">
                <a:solidFill>
                  <a:schemeClr val="tx1"/>
                </a:solidFill>
              </a:rPr>
              <a:t>Strong reputation among:</a:t>
            </a:r>
          </a:p>
          <a:p>
            <a:pPr marL="285750" indent="-285750">
              <a:lnSpc>
                <a:spcPct val="170000"/>
              </a:lnSpc>
              <a:buFont typeface="Arial" panose="020B0604020202020204" pitchFamily="34" charset="0"/>
              <a:buChar char="•"/>
            </a:pPr>
            <a:r>
              <a:rPr lang="en-US" sz="1600" dirty="0">
                <a:solidFill>
                  <a:schemeClr val="tx1"/>
                </a:solidFill>
              </a:rPr>
              <a:t>Local shoppers</a:t>
            </a:r>
          </a:p>
          <a:p>
            <a:pPr marL="285750" indent="-285750">
              <a:lnSpc>
                <a:spcPct val="170000"/>
              </a:lnSpc>
              <a:buFont typeface="Arial" panose="020B0604020202020204" pitchFamily="34" charset="0"/>
              <a:buChar char="•"/>
            </a:pPr>
            <a:r>
              <a:rPr lang="en-US" sz="1600" dirty="0">
                <a:solidFill>
                  <a:schemeClr val="tx1"/>
                </a:solidFill>
              </a:rPr>
              <a:t>Retail employees</a:t>
            </a:r>
          </a:p>
          <a:p>
            <a:pPr marL="285750" indent="-285750">
              <a:lnSpc>
                <a:spcPct val="170000"/>
              </a:lnSpc>
              <a:buFont typeface="Arial" panose="020B0604020202020204" pitchFamily="34" charset="0"/>
              <a:buChar char="•"/>
            </a:pPr>
            <a:r>
              <a:rPr lang="en-US" sz="1600" dirty="0">
                <a:solidFill>
                  <a:schemeClr val="tx1"/>
                </a:solidFill>
              </a:rPr>
              <a:t>Office and warehouse workers</a:t>
            </a:r>
          </a:p>
          <a:p>
            <a:pPr>
              <a:lnSpc>
                <a:spcPct val="170000"/>
              </a:lnSpc>
            </a:pPr>
            <a:r>
              <a:rPr lang="en-US" sz="1600" b="1" dirty="0">
                <a:solidFill>
                  <a:schemeClr val="tx1"/>
                </a:solidFill>
              </a:rPr>
              <a:t>Current Issue</a:t>
            </a:r>
          </a:p>
          <a:p>
            <a:pPr marL="285750" indent="-285750">
              <a:lnSpc>
                <a:spcPct val="170000"/>
              </a:lnSpc>
              <a:buFont typeface="Arial" panose="020B0604020202020204" pitchFamily="34" charset="0"/>
              <a:buChar char="•"/>
            </a:pPr>
            <a:r>
              <a:rPr lang="en-US" sz="1600" dirty="0">
                <a:solidFill>
                  <a:schemeClr val="tx1"/>
                </a:solidFill>
              </a:rPr>
              <a:t>Compared to 2019, revenues in 2025 were down around 25%.</a:t>
            </a:r>
          </a:p>
          <a:p>
            <a:pPr marL="285750" indent="-285750">
              <a:lnSpc>
                <a:spcPct val="170000"/>
              </a:lnSpc>
              <a:buFont typeface="Arial" panose="020B0604020202020204" pitchFamily="34" charset="0"/>
              <a:buChar char="•"/>
            </a:pPr>
            <a:r>
              <a:rPr lang="en-US" sz="1600" dirty="0">
                <a:solidFill>
                  <a:schemeClr val="tx1"/>
                </a:solidFill>
              </a:rPr>
              <a:t>In the long term, this organization's present strategy may not work.</a:t>
            </a:r>
          </a:p>
          <a:p>
            <a:pPr marL="285750" indent="-285750">
              <a:buFont typeface="Arial" panose="020B0604020202020204" pitchFamily="34" charset="0"/>
              <a:buChar char="•"/>
            </a:pPr>
            <a:endParaRPr lang="en-US" sz="1800" dirty="0">
              <a:solidFill>
                <a:schemeClr val="tx1"/>
              </a:solidFill>
            </a:endParaRPr>
          </a:p>
          <a:p>
            <a:endParaRPr lang="en-GB" b="1" dirty="0">
              <a:solidFill>
                <a:srgbClr val="FF0000"/>
              </a:solidFill>
            </a:endParaRPr>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1694330" y="380884"/>
            <a:ext cx="9835450" cy="713232"/>
          </a:xfrm>
        </p:spPr>
        <p:txBody>
          <a:bodyPr/>
          <a:lstStyle/>
          <a:p>
            <a:r>
              <a:rPr lang="en-GB" b="1" dirty="0"/>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694329" y="1094116"/>
            <a:ext cx="10065503" cy="5382999"/>
          </a:xfrm>
        </p:spPr>
        <p:txBody>
          <a:bodyPr>
            <a:normAutofit/>
          </a:bodyPr>
          <a:lstStyle/>
          <a:p>
            <a:pPr algn="just">
              <a:lnSpc>
                <a:spcPct val="220000"/>
              </a:lnSpc>
            </a:pPr>
            <a:r>
              <a:rPr lang="en-US" sz="1200" b="1" dirty="0">
                <a:solidFill>
                  <a:schemeClr val="tx1"/>
                </a:solidFill>
              </a:rPr>
              <a:t>Nature and Scope of the Problem</a:t>
            </a:r>
          </a:p>
          <a:p>
            <a:pPr marL="457200" indent="-457200" algn="just">
              <a:lnSpc>
                <a:spcPct val="220000"/>
              </a:lnSpc>
              <a:buFont typeface="Arial" panose="020B0604020202020204" pitchFamily="34" charset="0"/>
              <a:buChar char="•"/>
            </a:pPr>
            <a:r>
              <a:rPr lang="en-US" sz="1200" dirty="0">
                <a:solidFill>
                  <a:schemeClr val="tx1"/>
                </a:solidFill>
              </a:rPr>
              <a:t>The client base has drastically decreased after the COVID-19 changes were implemented.</a:t>
            </a:r>
          </a:p>
          <a:p>
            <a:pPr marL="457200" indent="-457200" algn="just">
              <a:lnSpc>
                <a:spcPct val="220000"/>
              </a:lnSpc>
              <a:buFont typeface="Arial" panose="020B0604020202020204" pitchFamily="34" charset="0"/>
              <a:buChar char="•"/>
            </a:pPr>
            <a:r>
              <a:rPr lang="en-US" sz="1200" dirty="0">
                <a:solidFill>
                  <a:schemeClr val="tx1"/>
                </a:solidFill>
              </a:rPr>
              <a:t>The retail park may see a drop in customers if certain stores close their doors.</a:t>
            </a:r>
          </a:p>
          <a:p>
            <a:pPr marL="457200" indent="-457200" algn="just">
              <a:lnSpc>
                <a:spcPct val="220000"/>
              </a:lnSpc>
              <a:buFont typeface="Arial" panose="020B0604020202020204" pitchFamily="34" charset="0"/>
              <a:buChar char="•"/>
            </a:pPr>
            <a:r>
              <a:rPr lang="en-US" sz="1200" dirty="0">
                <a:solidFill>
                  <a:schemeClr val="tx1"/>
                </a:solidFill>
              </a:rPr>
              <a:t>People who used to buy lunch every day aren't doing so anymore because of hybrid work arrangements.</a:t>
            </a:r>
          </a:p>
          <a:p>
            <a:pPr marL="457200" indent="-457200" algn="just">
              <a:lnSpc>
                <a:spcPct val="220000"/>
              </a:lnSpc>
              <a:buFont typeface="Arial" panose="020B0604020202020204" pitchFamily="34" charset="0"/>
              <a:buChar char="•"/>
            </a:pPr>
            <a:r>
              <a:rPr lang="en-US" sz="1200" dirty="0">
                <a:solidFill>
                  <a:schemeClr val="tx1"/>
                </a:solidFill>
              </a:rPr>
              <a:t>The profit margin has been declining due to the rise in operational costs.</a:t>
            </a:r>
          </a:p>
          <a:p>
            <a:pPr marL="457200" indent="-457200" algn="just">
              <a:lnSpc>
                <a:spcPct val="220000"/>
              </a:lnSpc>
              <a:buFont typeface="Arial" panose="020B0604020202020204" pitchFamily="34" charset="0"/>
              <a:buChar char="•"/>
            </a:pPr>
            <a:r>
              <a:rPr lang="en-US" sz="1200" dirty="0">
                <a:solidFill>
                  <a:schemeClr val="tx1"/>
                </a:solidFill>
              </a:rPr>
              <a:t>Customers have limited options since there is no way to place orders or arrange deliveries online.</a:t>
            </a:r>
            <a:endParaRPr lang="en-GB" sz="1200" b="1" dirty="0">
              <a:solidFill>
                <a:srgbClr val="FF0000"/>
              </a:solidFill>
            </a:endParaRPr>
          </a:p>
          <a:p>
            <a:pPr>
              <a:lnSpc>
                <a:spcPct val="220000"/>
              </a:lnSpc>
            </a:pPr>
            <a:r>
              <a:rPr lang="en-GB" sz="1200" b="1" dirty="0">
                <a:solidFill>
                  <a:srgbClr val="FF0000"/>
                </a:solidFill>
              </a:rPr>
              <a:t>5W2H</a:t>
            </a:r>
          </a:p>
          <a:p>
            <a:pPr>
              <a:lnSpc>
                <a:spcPct val="220000"/>
              </a:lnSpc>
            </a:pPr>
            <a:r>
              <a:rPr lang="en-GB" sz="1200" dirty="0">
                <a:solidFill>
                  <a:schemeClr val="tx1"/>
                </a:solidFill>
              </a:rPr>
              <a:t>What: </a:t>
            </a:r>
            <a:r>
              <a:rPr lang="en-US" sz="1200" dirty="0">
                <a:solidFill>
                  <a:schemeClr val="tx1"/>
                </a:solidFill>
              </a:rPr>
              <a:t>Revenue has remained unchanged despite a decline in clients.</a:t>
            </a:r>
            <a:endParaRPr lang="en-GB" sz="1200" dirty="0">
              <a:solidFill>
                <a:schemeClr val="tx1"/>
              </a:solidFill>
            </a:endParaRPr>
          </a:p>
          <a:p>
            <a:pPr>
              <a:lnSpc>
                <a:spcPct val="220000"/>
              </a:lnSpc>
            </a:pPr>
            <a:r>
              <a:rPr lang="en-GB" sz="1200" dirty="0">
                <a:solidFill>
                  <a:schemeClr val="tx1"/>
                </a:solidFill>
              </a:rPr>
              <a:t>Who: </a:t>
            </a:r>
            <a:r>
              <a:rPr lang="en-US" sz="1200" dirty="0">
                <a:solidFill>
                  <a:schemeClr val="tx1"/>
                </a:solidFill>
              </a:rPr>
              <a:t>Everyone from Basil to employees to customers to vendors was involved.</a:t>
            </a:r>
            <a:endParaRPr lang="en-GB" sz="1200" dirty="0">
              <a:solidFill>
                <a:schemeClr val="tx1"/>
              </a:solidFill>
            </a:endParaRPr>
          </a:p>
          <a:p>
            <a:pPr>
              <a:lnSpc>
                <a:spcPct val="220000"/>
              </a:lnSpc>
            </a:pPr>
            <a:r>
              <a:rPr lang="en-GB" sz="1200" dirty="0">
                <a:solidFill>
                  <a:schemeClr val="tx1"/>
                </a:solidFill>
              </a:rPr>
              <a:t>Where: </a:t>
            </a:r>
            <a:r>
              <a:rPr lang="en-US" sz="1200" dirty="0">
                <a:solidFill>
                  <a:schemeClr val="tx1"/>
                </a:solidFill>
              </a:rPr>
              <a:t>One possible location for Basil's Bakery is the Coventry retail park.</a:t>
            </a:r>
            <a:endParaRPr lang="en-GB" sz="1200" dirty="0">
              <a:solidFill>
                <a:schemeClr val="tx1"/>
              </a:solidFill>
            </a:endParaRP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764996"/>
          </a:xfrm>
        </p:spPr>
        <p:txBody>
          <a:bodyPr>
            <a:normAutofit fontScale="90000"/>
          </a:bodyPr>
          <a:lstStyle/>
          <a:p>
            <a:r>
              <a:rPr lang="en-GB" b="1" dirty="0"/>
              <a:t>PESTLE ANALYSIS: Basil’s Bakery</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1702966" y="1166070"/>
            <a:ext cx="9801646" cy="5419288"/>
          </a:xfrm>
        </p:spPr>
        <p:txBody>
          <a:bodyPr>
            <a:normAutofit fontScale="47500" lnSpcReduction="20000"/>
          </a:bodyPr>
          <a:lstStyle/>
          <a:p>
            <a:pPr>
              <a:lnSpc>
                <a:spcPct val="220000"/>
              </a:lnSpc>
            </a:pPr>
            <a:r>
              <a:rPr lang="en-GB" sz="3200" b="1" dirty="0"/>
              <a:t>POLITICAL</a:t>
            </a:r>
          </a:p>
          <a:p>
            <a:pPr marL="342900" indent="-342900" algn="just">
              <a:lnSpc>
                <a:spcPct val="220000"/>
              </a:lnSpc>
              <a:buFont typeface="Arial" panose="020B0604020202020204" pitchFamily="34" charset="0"/>
              <a:buChar char="•"/>
            </a:pPr>
            <a:r>
              <a:rPr lang="en-US" sz="3200" dirty="0">
                <a:solidFill>
                  <a:schemeClr val="tx1"/>
                </a:solidFill>
              </a:rPr>
              <a:t>Many people altered their habits because of the government's stringent regulations.</a:t>
            </a:r>
          </a:p>
          <a:p>
            <a:pPr marL="342900" indent="-342900" algn="just">
              <a:lnSpc>
                <a:spcPct val="220000"/>
              </a:lnSpc>
              <a:buFont typeface="Arial" panose="020B0604020202020204" pitchFamily="34" charset="0"/>
              <a:buChar char="•"/>
            </a:pPr>
            <a:r>
              <a:rPr lang="en-US" sz="3200" dirty="0">
                <a:solidFill>
                  <a:schemeClr val="tx1"/>
                </a:solidFill>
              </a:rPr>
              <a:t>There is an increase in operational stress due to company pricing and regulatory constraints.</a:t>
            </a:r>
            <a:endParaRPr lang="en-GB" sz="3200" dirty="0">
              <a:solidFill>
                <a:schemeClr val="tx1"/>
              </a:solidFill>
            </a:endParaRPr>
          </a:p>
          <a:p>
            <a:pPr>
              <a:lnSpc>
                <a:spcPct val="220000"/>
              </a:lnSpc>
            </a:pPr>
            <a:r>
              <a:rPr lang="en-GB" sz="3200" b="1" dirty="0"/>
              <a:t>ECONOMIC</a:t>
            </a:r>
          </a:p>
          <a:p>
            <a:pPr marL="342900" indent="-342900" algn="just">
              <a:lnSpc>
                <a:spcPct val="220000"/>
              </a:lnSpc>
              <a:buFont typeface="Arial" panose="020B0604020202020204" pitchFamily="34" charset="0"/>
              <a:buChar char="•"/>
            </a:pPr>
            <a:r>
              <a:rPr lang="en-US" sz="3200" dirty="0"/>
              <a:t>Costs of living, such as those for electricity, insurance, and housing, have all risen due to inflation.</a:t>
            </a:r>
          </a:p>
          <a:p>
            <a:pPr marL="342900" indent="-342900" algn="just">
              <a:lnSpc>
                <a:spcPct val="220000"/>
              </a:lnSpc>
              <a:buFont typeface="Arial" panose="020B0604020202020204" pitchFamily="34" charset="0"/>
              <a:buChar char="•"/>
            </a:pPr>
            <a:r>
              <a:rPr lang="en-US" sz="3200" dirty="0"/>
              <a:t>Prices for organic food may range from very low to extremely high, depending on the market.</a:t>
            </a:r>
            <a:endParaRPr lang="en-GB" sz="3200" dirty="0"/>
          </a:p>
          <a:p>
            <a:pPr>
              <a:lnSpc>
                <a:spcPct val="220000"/>
              </a:lnSpc>
            </a:pPr>
            <a:r>
              <a:rPr lang="en-GB" sz="3200" b="1" dirty="0"/>
              <a:t>SOCIAL</a:t>
            </a:r>
          </a:p>
          <a:p>
            <a:pPr marL="342900" indent="-342900">
              <a:lnSpc>
                <a:spcPct val="220000"/>
              </a:lnSpc>
              <a:buFont typeface="Arial" panose="020B0604020202020204" pitchFamily="34" charset="0"/>
              <a:buChar char="•"/>
            </a:pPr>
            <a:r>
              <a:rPr lang="en-US" sz="3200" dirty="0"/>
              <a:t>The cost of food has decreased as a result of more people being able to work from home.</a:t>
            </a:r>
          </a:p>
          <a:p>
            <a:pPr marL="342900" indent="-342900">
              <a:lnSpc>
                <a:spcPct val="220000"/>
              </a:lnSpc>
              <a:buFont typeface="Arial" panose="020B0604020202020204" pitchFamily="34" charset="0"/>
              <a:buChar char="•"/>
            </a:pPr>
            <a:r>
              <a:rPr lang="en-US" sz="3200" dirty="0"/>
              <a:t>The ability to pre-order with guaranteed, speedy delivery is quickly becoming the standard.</a:t>
            </a:r>
          </a:p>
          <a:p>
            <a:endParaRPr lang="en-GB" b="1" dirty="0"/>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583219" y="624110"/>
            <a:ext cx="9921394" cy="1280890"/>
          </a:xfrm>
        </p:spPr>
        <p:txBody>
          <a:bodyPr/>
          <a:lstStyle/>
          <a:p>
            <a:r>
              <a:rPr lang="en-GB" b="1" dirty="0"/>
              <a:t>PESTLE ANALYSIS: Basil’s Bakery</a:t>
            </a:r>
            <a:br>
              <a:rPr lang="en-GB" dirty="0">
                <a:solidFill>
                  <a:srgbClr val="000000"/>
                </a:solidFill>
              </a:rPr>
            </a:br>
            <a:endParaRPr lang="en-GB" dirty="0"/>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1686188" y="1350627"/>
            <a:ext cx="9734822" cy="5394121"/>
          </a:xfrm>
        </p:spPr>
        <p:txBody>
          <a:bodyPr>
            <a:normAutofit fontScale="55000" lnSpcReduction="20000"/>
          </a:bodyPr>
          <a:lstStyle/>
          <a:p>
            <a:pPr marL="0" indent="0">
              <a:lnSpc>
                <a:spcPct val="170000"/>
              </a:lnSpc>
              <a:buNone/>
            </a:pPr>
            <a:r>
              <a:rPr lang="en-GB" sz="2200" b="1" dirty="0"/>
              <a:t>TECHNOLOGICAL</a:t>
            </a:r>
          </a:p>
          <a:p>
            <a:pPr>
              <a:lnSpc>
                <a:spcPct val="170000"/>
              </a:lnSpc>
              <a:buFont typeface="Arial" panose="020B0604020202020204" pitchFamily="34" charset="0"/>
              <a:buChar char="•"/>
            </a:pPr>
            <a:r>
              <a:rPr lang="en-US" sz="2200" dirty="0"/>
              <a:t> The limited customer base is a result of the lack of an online ordering option.</a:t>
            </a:r>
          </a:p>
          <a:p>
            <a:pPr>
              <a:lnSpc>
                <a:spcPct val="170000"/>
              </a:lnSpc>
              <a:buFont typeface="Arial" panose="020B0604020202020204" pitchFamily="34" charset="0"/>
              <a:buChar char="•"/>
            </a:pPr>
            <a:r>
              <a:rPr lang="en-US" sz="2200" dirty="0"/>
              <a:t> Both pre-orders and delivery services might be enhanced via digital platforms</a:t>
            </a:r>
            <a:r>
              <a:rPr lang="en-US" sz="2200" b="1" dirty="0"/>
              <a:t>.</a:t>
            </a:r>
            <a:endParaRPr lang="en-GB" sz="2200" b="1" dirty="0"/>
          </a:p>
          <a:p>
            <a:pPr marL="0" indent="0">
              <a:lnSpc>
                <a:spcPct val="170000"/>
              </a:lnSpc>
              <a:buNone/>
            </a:pPr>
            <a:r>
              <a:rPr lang="en-GB" sz="2200" b="1" dirty="0"/>
              <a:t>LEGAL</a:t>
            </a:r>
          </a:p>
          <a:p>
            <a:pPr>
              <a:lnSpc>
                <a:spcPct val="170000"/>
              </a:lnSpc>
              <a:buFont typeface="Arial" panose="020B0604020202020204" pitchFamily="34" charset="0"/>
              <a:buChar char="•"/>
            </a:pPr>
            <a:r>
              <a:rPr lang="en-US" sz="2200" dirty="0"/>
              <a:t>Organic farming methods are more environmentally friendly in the long term.</a:t>
            </a:r>
          </a:p>
          <a:p>
            <a:pPr>
              <a:lnSpc>
                <a:spcPct val="170000"/>
              </a:lnSpc>
              <a:buFont typeface="Arial" panose="020B0604020202020204" pitchFamily="34" charset="0"/>
              <a:buChar char="•"/>
            </a:pPr>
            <a:r>
              <a:rPr lang="en-US" sz="2200" dirty="0"/>
              <a:t>The fact that harvesting doesn't always work is what causes supply price volatility.</a:t>
            </a:r>
            <a:endParaRPr lang="en-GB" sz="2200" dirty="0"/>
          </a:p>
          <a:p>
            <a:pPr marL="0" indent="0">
              <a:lnSpc>
                <a:spcPct val="170000"/>
              </a:lnSpc>
              <a:buNone/>
            </a:pPr>
            <a:r>
              <a:rPr lang="en-GB" sz="2200" b="1" dirty="0"/>
              <a:t>ENVIRONMENTAL </a:t>
            </a:r>
          </a:p>
          <a:p>
            <a:pPr>
              <a:lnSpc>
                <a:spcPct val="170000"/>
              </a:lnSpc>
              <a:buFont typeface="Arial" panose="020B0604020202020204" pitchFamily="34" charset="0"/>
              <a:buChar char="•"/>
            </a:pPr>
            <a:r>
              <a:rPr lang="en-US" sz="2200" dirty="0"/>
              <a:t>Compliance with all work and food safety legislation is of the highest priority.</a:t>
            </a:r>
          </a:p>
          <a:p>
            <a:pPr>
              <a:lnSpc>
                <a:spcPct val="170000"/>
              </a:lnSpc>
              <a:buFont typeface="Arial" panose="020B0604020202020204" pitchFamily="34" charset="0"/>
              <a:buChar char="•"/>
            </a:pPr>
            <a:r>
              <a:rPr lang="en-US" sz="2200" dirty="0"/>
              <a:t>A company's operating costs will most certainly increase if it takes on more debt.</a:t>
            </a:r>
          </a:p>
          <a:p>
            <a:pPr marL="0" indent="0">
              <a:lnSpc>
                <a:spcPct val="170000"/>
              </a:lnSpc>
              <a:buNone/>
            </a:pPr>
            <a:r>
              <a:rPr lang="en-US" sz="2200" b="1" dirty="0"/>
              <a:t>PESTEL Benefits</a:t>
            </a:r>
          </a:p>
          <a:p>
            <a:pPr>
              <a:lnSpc>
                <a:spcPct val="170000"/>
              </a:lnSpc>
              <a:buFont typeface="Arial" panose="020B0604020202020204" pitchFamily="34" charset="0"/>
              <a:buChar char="•"/>
            </a:pPr>
            <a:r>
              <a:rPr lang="en-US" sz="2200" dirty="0"/>
              <a:t>Lays forth in great detail all potential external dangers.</a:t>
            </a:r>
          </a:p>
          <a:p>
            <a:pPr marL="0" indent="0">
              <a:lnSpc>
                <a:spcPct val="170000"/>
              </a:lnSpc>
              <a:buNone/>
            </a:pPr>
            <a:r>
              <a:rPr lang="en-US" sz="2200" b="1" dirty="0"/>
              <a:t>Limitation</a:t>
            </a:r>
          </a:p>
          <a:p>
            <a:pPr>
              <a:lnSpc>
                <a:spcPct val="170000"/>
              </a:lnSpc>
              <a:buFont typeface="Arial" panose="020B0604020202020204" pitchFamily="34" charset="0"/>
              <a:buChar char="•"/>
            </a:pPr>
            <a:r>
              <a:rPr lang="en-US" sz="2200" dirty="0"/>
              <a:t>Cannot determine the truth.</a:t>
            </a:r>
          </a:p>
          <a:p>
            <a:pPr marL="0" indent="0">
              <a:lnSpc>
                <a:spcPct val="200000"/>
              </a:lnSpc>
              <a:buNone/>
            </a:pPr>
            <a:endParaRPr lang="en-US" dirty="0"/>
          </a:p>
          <a:p>
            <a:pPr marL="0" indent="0">
              <a:buNone/>
            </a:pPr>
            <a:endParaRPr lang="en-GB" b="1" dirty="0"/>
          </a:p>
        </p:txBody>
      </p:sp>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416904" y="651981"/>
            <a:ext cx="10087707" cy="741969"/>
          </a:xfrm>
        </p:spPr>
        <p:txBody>
          <a:bodyPr/>
          <a:lstStyle/>
          <a:p>
            <a:r>
              <a:rPr lang="en-GB" sz="3200" b="1" dirty="0"/>
              <a:t>Cause and effect analysis (Fishbone diagram)</a:t>
            </a:r>
            <a:endParaRPr lang="en-US" sz="3200" dirty="0">
              <a:solidFill>
                <a:srgbClr val="000000"/>
              </a:solidFill>
            </a:endParaRPr>
          </a:p>
          <a:p>
            <a:endParaRPr lang="en-US" dirty="0"/>
          </a:p>
        </p:txBody>
      </p:sp>
      <p:sp>
        <p:nvSpPr>
          <p:cNvPr id="7" name="Rectangle: Rounded Corners 6">
            <a:extLst>
              <a:ext uri="{FF2B5EF4-FFF2-40B4-BE49-F238E27FC236}">
                <a16:creationId xmlns:a16="http://schemas.microsoft.com/office/drawing/2014/main" id="{08C47EE2-CC0E-1127-F6D8-083F1C699572}"/>
              </a:ext>
            </a:extLst>
          </p:cNvPr>
          <p:cNvSpPr/>
          <p:nvPr/>
        </p:nvSpPr>
        <p:spPr>
          <a:xfrm>
            <a:off x="9949343" y="2281806"/>
            <a:ext cx="1900053" cy="1906661"/>
          </a:xfrm>
          <a:prstGeom prst="roundRect">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r>
              <a:rPr lang="en-US" sz="2000" dirty="0"/>
              <a:t>Problem: Declining Sales at Basil’s Bakery</a:t>
            </a:r>
          </a:p>
        </p:txBody>
      </p:sp>
      <p:cxnSp>
        <p:nvCxnSpPr>
          <p:cNvPr id="9" name="Straight Arrow Connector 8">
            <a:extLst>
              <a:ext uri="{FF2B5EF4-FFF2-40B4-BE49-F238E27FC236}">
                <a16:creationId xmlns:a16="http://schemas.microsoft.com/office/drawing/2014/main" id="{6A269A82-B084-C895-DC71-022CC1C78152}"/>
              </a:ext>
            </a:extLst>
          </p:cNvPr>
          <p:cNvCxnSpPr>
            <a:cxnSpLocks/>
          </p:cNvCxnSpPr>
          <p:nvPr/>
        </p:nvCxnSpPr>
        <p:spPr>
          <a:xfrm>
            <a:off x="2223083" y="3347207"/>
            <a:ext cx="7633981"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12" name="Rectangle: Rounded Corners 11">
            <a:extLst>
              <a:ext uri="{FF2B5EF4-FFF2-40B4-BE49-F238E27FC236}">
                <a16:creationId xmlns:a16="http://schemas.microsoft.com/office/drawing/2014/main" id="{1D81B889-4D45-46AC-A9B2-F0BC1B5FBE29}"/>
              </a:ext>
            </a:extLst>
          </p:cNvPr>
          <p:cNvSpPr/>
          <p:nvPr/>
        </p:nvSpPr>
        <p:spPr>
          <a:xfrm>
            <a:off x="7373922" y="1329658"/>
            <a:ext cx="1820411" cy="1442899"/>
          </a:xfrm>
          <a:prstGeom prst="roundRect">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just">
              <a:lnSpc>
                <a:spcPct val="150000"/>
              </a:lnSpc>
            </a:pPr>
            <a:r>
              <a:rPr lang="en-US" sz="900" dirty="0"/>
              <a:t>People</a:t>
            </a:r>
          </a:p>
          <a:p>
            <a:pPr marL="171450" indent="-171450" algn="just">
              <a:lnSpc>
                <a:spcPct val="150000"/>
              </a:lnSpc>
              <a:buFont typeface="Arial" panose="020B0604020202020204" pitchFamily="34" charset="0"/>
              <a:buChar char="•"/>
            </a:pPr>
            <a:r>
              <a:rPr lang="en-US" sz="900" dirty="0"/>
              <a:t>Fewer retail workers nearby</a:t>
            </a:r>
          </a:p>
          <a:p>
            <a:pPr marL="171450" indent="-171450" algn="just">
              <a:lnSpc>
                <a:spcPct val="150000"/>
              </a:lnSpc>
              <a:buFont typeface="Arial" panose="020B0604020202020204" pitchFamily="34" charset="0"/>
              <a:buChar char="•"/>
            </a:pPr>
            <a:r>
              <a:rPr lang="en-US" sz="900" dirty="0"/>
              <a:t>Customers working from home</a:t>
            </a:r>
          </a:p>
        </p:txBody>
      </p:sp>
      <p:sp>
        <p:nvSpPr>
          <p:cNvPr id="13" name="Rectangle: Rounded Corners 12">
            <a:extLst>
              <a:ext uri="{FF2B5EF4-FFF2-40B4-BE49-F238E27FC236}">
                <a16:creationId xmlns:a16="http://schemas.microsoft.com/office/drawing/2014/main" id="{4CACE30E-63A5-FCD5-E0E4-E9AFB3A1154F}"/>
              </a:ext>
            </a:extLst>
          </p:cNvPr>
          <p:cNvSpPr/>
          <p:nvPr/>
        </p:nvSpPr>
        <p:spPr>
          <a:xfrm>
            <a:off x="7373921" y="3921858"/>
            <a:ext cx="1820411" cy="1606484"/>
          </a:xfrm>
          <a:prstGeom prst="roundRect">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just">
              <a:lnSpc>
                <a:spcPct val="150000"/>
              </a:lnSpc>
            </a:pPr>
            <a:r>
              <a:rPr lang="en-US" sz="1050" dirty="0"/>
              <a:t>Process</a:t>
            </a:r>
          </a:p>
          <a:p>
            <a:pPr marL="171450" indent="-171450" algn="just">
              <a:lnSpc>
                <a:spcPct val="150000"/>
              </a:lnSpc>
              <a:buFont typeface="Arial" panose="020B0604020202020204" pitchFamily="34" charset="0"/>
              <a:buChar char="•"/>
            </a:pPr>
            <a:r>
              <a:rPr lang="en-US" sz="1050" dirty="0"/>
              <a:t>No effective pre-order system</a:t>
            </a:r>
          </a:p>
          <a:p>
            <a:pPr marL="171450" indent="-171450" algn="just">
              <a:lnSpc>
                <a:spcPct val="150000"/>
              </a:lnSpc>
              <a:buFont typeface="Arial" panose="020B0604020202020204" pitchFamily="34" charset="0"/>
              <a:buChar char="•"/>
            </a:pPr>
            <a:r>
              <a:rPr lang="en-US" sz="1050" dirty="0"/>
              <a:t>Unable to answer customer calls during busy periods</a:t>
            </a:r>
          </a:p>
        </p:txBody>
      </p:sp>
      <p:sp>
        <p:nvSpPr>
          <p:cNvPr id="14" name="Rectangle: Rounded Corners 13">
            <a:extLst>
              <a:ext uri="{FF2B5EF4-FFF2-40B4-BE49-F238E27FC236}">
                <a16:creationId xmlns:a16="http://schemas.microsoft.com/office/drawing/2014/main" id="{507972D2-012E-F9CD-135A-CE4F7A1CFCFB}"/>
              </a:ext>
            </a:extLst>
          </p:cNvPr>
          <p:cNvSpPr/>
          <p:nvPr/>
        </p:nvSpPr>
        <p:spPr>
          <a:xfrm>
            <a:off x="4893296" y="1329658"/>
            <a:ext cx="1819575" cy="1442896"/>
          </a:xfrm>
          <a:prstGeom prst="roundRect">
            <a:avLst/>
          </a:prstGeom>
          <a:solidFill>
            <a:schemeClr val="accent2"/>
          </a:solidFill>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just">
              <a:lnSpc>
                <a:spcPct val="150000"/>
              </a:lnSpc>
            </a:pPr>
            <a:r>
              <a:rPr lang="en-US" sz="900" dirty="0"/>
              <a:t>Technology</a:t>
            </a:r>
          </a:p>
          <a:p>
            <a:pPr marL="171450" indent="-171450" algn="just">
              <a:lnSpc>
                <a:spcPct val="150000"/>
              </a:lnSpc>
              <a:buFont typeface="Arial" panose="020B0604020202020204" pitchFamily="34" charset="0"/>
              <a:buChar char="•"/>
            </a:pPr>
            <a:r>
              <a:rPr lang="en-US" sz="900" dirty="0"/>
              <a:t>No digital ordering platform</a:t>
            </a:r>
          </a:p>
          <a:p>
            <a:pPr marL="171450" indent="-171450" algn="just">
              <a:lnSpc>
                <a:spcPct val="150000"/>
              </a:lnSpc>
              <a:buFont typeface="Arial" panose="020B0604020202020204" pitchFamily="34" charset="0"/>
              <a:buChar char="•"/>
            </a:pPr>
            <a:r>
              <a:rPr lang="en-US" sz="900" dirty="0"/>
              <a:t>No delivery system</a:t>
            </a:r>
          </a:p>
        </p:txBody>
      </p:sp>
      <p:sp>
        <p:nvSpPr>
          <p:cNvPr id="15" name="Rectangle: Rounded Corners 14">
            <a:extLst>
              <a:ext uri="{FF2B5EF4-FFF2-40B4-BE49-F238E27FC236}">
                <a16:creationId xmlns:a16="http://schemas.microsoft.com/office/drawing/2014/main" id="{A2FE00DD-3D09-606E-4ADE-67429363561E}"/>
              </a:ext>
            </a:extLst>
          </p:cNvPr>
          <p:cNvSpPr/>
          <p:nvPr/>
        </p:nvSpPr>
        <p:spPr>
          <a:xfrm>
            <a:off x="4893296" y="3921847"/>
            <a:ext cx="1819574" cy="1606483"/>
          </a:xfrm>
          <a:prstGeom prst="roundRec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900" dirty="0"/>
              <a:t>Environment</a:t>
            </a:r>
          </a:p>
          <a:p>
            <a:pPr marL="171450" indent="-171450" algn="just">
              <a:lnSpc>
                <a:spcPct val="150000"/>
              </a:lnSpc>
              <a:buFont typeface="Arial" panose="020B0604020202020204" pitchFamily="34" charset="0"/>
              <a:buChar char="•"/>
            </a:pPr>
            <a:r>
              <a:rPr lang="en-US" sz="900" dirty="0"/>
              <a:t>Declining retail park visitors</a:t>
            </a:r>
          </a:p>
          <a:p>
            <a:pPr marL="171450" indent="-171450" algn="just">
              <a:lnSpc>
                <a:spcPct val="150000"/>
              </a:lnSpc>
              <a:buFont typeface="Arial" panose="020B0604020202020204" pitchFamily="34" charset="0"/>
              <a:buChar char="•"/>
            </a:pPr>
            <a:r>
              <a:rPr lang="en-US" sz="900" dirty="0"/>
              <a:t>Empty shopping units</a:t>
            </a:r>
          </a:p>
        </p:txBody>
      </p:sp>
      <p:sp>
        <p:nvSpPr>
          <p:cNvPr id="16" name="Rectangle: Rounded Corners 15">
            <a:extLst>
              <a:ext uri="{FF2B5EF4-FFF2-40B4-BE49-F238E27FC236}">
                <a16:creationId xmlns:a16="http://schemas.microsoft.com/office/drawing/2014/main" id="{52899BB9-4B42-90ED-572F-EFFE6105C7E3}"/>
              </a:ext>
            </a:extLst>
          </p:cNvPr>
          <p:cNvSpPr/>
          <p:nvPr/>
        </p:nvSpPr>
        <p:spPr>
          <a:xfrm>
            <a:off x="2579614" y="1329667"/>
            <a:ext cx="1652631" cy="1442887"/>
          </a:xfrm>
          <a:prstGeom prst="roundRec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900" dirty="0"/>
              <a:t>Materials</a:t>
            </a:r>
          </a:p>
          <a:p>
            <a:pPr marL="171450" indent="-171450" algn="just">
              <a:lnSpc>
                <a:spcPct val="150000"/>
              </a:lnSpc>
              <a:buFont typeface="Arial" panose="020B0604020202020204" pitchFamily="34" charset="0"/>
              <a:buChar char="•"/>
            </a:pPr>
            <a:r>
              <a:rPr lang="en-US" sz="900" dirty="0"/>
              <a:t>Expensive organic ingredients</a:t>
            </a:r>
          </a:p>
          <a:p>
            <a:pPr marL="171450" indent="-171450" algn="just">
              <a:lnSpc>
                <a:spcPct val="150000"/>
              </a:lnSpc>
              <a:buFont typeface="Arial" panose="020B0604020202020204" pitchFamily="34" charset="0"/>
              <a:buChar char="•"/>
            </a:pPr>
            <a:r>
              <a:rPr lang="en-US" sz="900" dirty="0"/>
              <a:t>Unpredictable supplier costs</a:t>
            </a:r>
          </a:p>
        </p:txBody>
      </p:sp>
      <p:sp>
        <p:nvSpPr>
          <p:cNvPr id="17" name="Rectangle: Rounded Corners 16">
            <a:extLst>
              <a:ext uri="{FF2B5EF4-FFF2-40B4-BE49-F238E27FC236}">
                <a16:creationId xmlns:a16="http://schemas.microsoft.com/office/drawing/2014/main" id="{B5A466BA-6CD2-9460-4685-2B60113BE7CD}"/>
              </a:ext>
            </a:extLst>
          </p:cNvPr>
          <p:cNvSpPr/>
          <p:nvPr/>
        </p:nvSpPr>
        <p:spPr>
          <a:xfrm>
            <a:off x="2579614" y="3921846"/>
            <a:ext cx="1652631" cy="1606484"/>
          </a:xfrm>
          <a:prstGeom prst="roundRec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200000"/>
              </a:lnSpc>
            </a:pPr>
            <a:r>
              <a:rPr lang="en-US" sz="900" dirty="0"/>
              <a:t>Finance</a:t>
            </a:r>
          </a:p>
          <a:p>
            <a:pPr marL="171450" indent="-171450" algn="just">
              <a:lnSpc>
                <a:spcPct val="200000"/>
              </a:lnSpc>
              <a:buFont typeface="Arial" panose="020B0604020202020204" pitchFamily="34" charset="0"/>
              <a:buChar char="•"/>
            </a:pPr>
            <a:r>
              <a:rPr lang="en-US" sz="900" dirty="0"/>
              <a:t>Increased rent, utilities, and insurance expenses</a:t>
            </a:r>
          </a:p>
        </p:txBody>
      </p:sp>
      <p:cxnSp>
        <p:nvCxnSpPr>
          <p:cNvPr id="19" name="Straight Connector 18">
            <a:extLst>
              <a:ext uri="{FF2B5EF4-FFF2-40B4-BE49-F238E27FC236}">
                <a16:creationId xmlns:a16="http://schemas.microsoft.com/office/drawing/2014/main" id="{38A111BF-D08F-E3B7-F4E2-7A2876F96522}"/>
              </a:ext>
            </a:extLst>
          </p:cNvPr>
          <p:cNvCxnSpPr>
            <a:cxnSpLocks/>
            <a:stCxn id="12" idx="2"/>
          </p:cNvCxnSpPr>
          <p:nvPr/>
        </p:nvCxnSpPr>
        <p:spPr>
          <a:xfrm>
            <a:off x="8284128" y="2772557"/>
            <a:ext cx="499145" cy="574650"/>
          </a:xfrm>
          <a:prstGeom prst="line">
            <a:avLst/>
          </a:prstGeom>
        </p:spPr>
        <p:style>
          <a:lnRef idx="3">
            <a:schemeClr val="dk1"/>
          </a:lnRef>
          <a:fillRef idx="0">
            <a:schemeClr val="dk1"/>
          </a:fillRef>
          <a:effectRef idx="2">
            <a:schemeClr val="dk1"/>
          </a:effectRef>
          <a:fontRef idx="minor">
            <a:schemeClr val="tx1"/>
          </a:fontRef>
        </p:style>
      </p:cxnSp>
      <p:cxnSp>
        <p:nvCxnSpPr>
          <p:cNvPr id="22" name="Straight Connector 21">
            <a:extLst>
              <a:ext uri="{FF2B5EF4-FFF2-40B4-BE49-F238E27FC236}">
                <a16:creationId xmlns:a16="http://schemas.microsoft.com/office/drawing/2014/main" id="{D10BB077-3116-7B98-F221-BC168A40E1F4}"/>
              </a:ext>
            </a:extLst>
          </p:cNvPr>
          <p:cNvCxnSpPr>
            <a:cxnSpLocks/>
          </p:cNvCxnSpPr>
          <p:nvPr/>
        </p:nvCxnSpPr>
        <p:spPr>
          <a:xfrm flipV="1">
            <a:off x="8430936" y="3347207"/>
            <a:ext cx="352337" cy="574639"/>
          </a:xfrm>
          <a:prstGeom prst="line">
            <a:avLst/>
          </a:prstGeom>
        </p:spPr>
        <p:style>
          <a:lnRef idx="3">
            <a:schemeClr val="dk1"/>
          </a:lnRef>
          <a:fillRef idx="0">
            <a:schemeClr val="dk1"/>
          </a:fillRef>
          <a:effectRef idx="2">
            <a:schemeClr val="dk1"/>
          </a:effectRef>
          <a:fontRef idx="minor">
            <a:schemeClr val="tx1"/>
          </a:fontRef>
        </p:style>
      </p:cxnSp>
      <p:cxnSp>
        <p:nvCxnSpPr>
          <p:cNvPr id="25" name="Straight Connector 24">
            <a:extLst>
              <a:ext uri="{FF2B5EF4-FFF2-40B4-BE49-F238E27FC236}">
                <a16:creationId xmlns:a16="http://schemas.microsoft.com/office/drawing/2014/main" id="{1A644AF4-38C5-C3D6-A3A8-52024AD7B1B6}"/>
              </a:ext>
            </a:extLst>
          </p:cNvPr>
          <p:cNvCxnSpPr>
            <a:cxnSpLocks/>
          </p:cNvCxnSpPr>
          <p:nvPr/>
        </p:nvCxnSpPr>
        <p:spPr>
          <a:xfrm>
            <a:off x="5511567" y="2772554"/>
            <a:ext cx="528506" cy="574639"/>
          </a:xfrm>
          <a:prstGeom prst="line">
            <a:avLst/>
          </a:prstGeom>
        </p:spPr>
        <p:style>
          <a:lnRef idx="3">
            <a:schemeClr val="dk1"/>
          </a:lnRef>
          <a:fillRef idx="0">
            <a:schemeClr val="dk1"/>
          </a:fillRef>
          <a:effectRef idx="2">
            <a:schemeClr val="dk1"/>
          </a:effectRef>
          <a:fontRef idx="minor">
            <a:schemeClr val="tx1"/>
          </a:fontRef>
        </p:style>
      </p:cxnSp>
      <p:cxnSp>
        <p:nvCxnSpPr>
          <p:cNvPr id="28" name="Straight Connector 27">
            <a:extLst>
              <a:ext uri="{FF2B5EF4-FFF2-40B4-BE49-F238E27FC236}">
                <a16:creationId xmlns:a16="http://schemas.microsoft.com/office/drawing/2014/main" id="{DD4DD1E6-0692-B05B-BEC2-7B06DAF5A211}"/>
              </a:ext>
            </a:extLst>
          </p:cNvPr>
          <p:cNvCxnSpPr>
            <a:cxnSpLocks/>
          </p:cNvCxnSpPr>
          <p:nvPr/>
        </p:nvCxnSpPr>
        <p:spPr>
          <a:xfrm flipV="1">
            <a:off x="5511567" y="3347193"/>
            <a:ext cx="546121" cy="574653"/>
          </a:xfrm>
          <a:prstGeom prst="line">
            <a:avLst/>
          </a:prstGeom>
        </p:spPr>
        <p:style>
          <a:lnRef idx="3">
            <a:schemeClr val="dk1"/>
          </a:lnRef>
          <a:fillRef idx="0">
            <a:schemeClr val="dk1"/>
          </a:fillRef>
          <a:effectRef idx="2">
            <a:schemeClr val="dk1"/>
          </a:effectRef>
          <a:fontRef idx="minor">
            <a:schemeClr val="tx1"/>
          </a:fontRef>
        </p:style>
      </p:cxnSp>
      <p:cxnSp>
        <p:nvCxnSpPr>
          <p:cNvPr id="32" name="Straight Connector 31">
            <a:extLst>
              <a:ext uri="{FF2B5EF4-FFF2-40B4-BE49-F238E27FC236}">
                <a16:creationId xmlns:a16="http://schemas.microsoft.com/office/drawing/2014/main" id="{40868547-F982-EFB4-2C62-D0A6E107702D}"/>
              </a:ext>
            </a:extLst>
          </p:cNvPr>
          <p:cNvCxnSpPr>
            <a:cxnSpLocks/>
          </p:cNvCxnSpPr>
          <p:nvPr/>
        </p:nvCxnSpPr>
        <p:spPr>
          <a:xfrm>
            <a:off x="3271706" y="2772554"/>
            <a:ext cx="497466" cy="574638"/>
          </a:xfrm>
          <a:prstGeom prst="line">
            <a:avLst/>
          </a:prstGeom>
        </p:spPr>
        <p:style>
          <a:lnRef idx="3">
            <a:schemeClr val="dk1"/>
          </a:lnRef>
          <a:fillRef idx="0">
            <a:schemeClr val="dk1"/>
          </a:fillRef>
          <a:effectRef idx="2">
            <a:schemeClr val="dk1"/>
          </a:effectRef>
          <a:fontRef idx="minor">
            <a:schemeClr val="tx1"/>
          </a:fontRef>
        </p:style>
      </p:cxnSp>
      <p:cxnSp>
        <p:nvCxnSpPr>
          <p:cNvPr id="35" name="Straight Connector 34">
            <a:extLst>
              <a:ext uri="{FF2B5EF4-FFF2-40B4-BE49-F238E27FC236}">
                <a16:creationId xmlns:a16="http://schemas.microsoft.com/office/drawing/2014/main" id="{8BD56427-BFDF-0001-160F-DCE59DC53EE8}"/>
              </a:ext>
            </a:extLst>
          </p:cNvPr>
          <p:cNvCxnSpPr>
            <a:cxnSpLocks/>
          </p:cNvCxnSpPr>
          <p:nvPr/>
        </p:nvCxnSpPr>
        <p:spPr>
          <a:xfrm flipV="1">
            <a:off x="3271706" y="3347192"/>
            <a:ext cx="497466" cy="574654"/>
          </a:xfrm>
          <a:prstGeom prst="line">
            <a:avLst/>
          </a:prstGeom>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3645478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508308" y="338328"/>
            <a:ext cx="8996303" cy="932688"/>
          </a:xfrm>
        </p:spPr>
        <p:txBody>
          <a:bodyPr/>
          <a:lstStyle/>
          <a:p>
            <a:r>
              <a:rPr lang="en-GB" b="1" dirty="0"/>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2206305" y="1271016"/>
            <a:ext cx="9647339" cy="5415010"/>
          </a:xfrm>
        </p:spPr>
        <p:txBody>
          <a:bodyPr>
            <a:normAutofit fontScale="70000" lnSpcReduction="20000"/>
          </a:bodyPr>
          <a:lstStyle/>
          <a:p>
            <a:pPr algn="just">
              <a:lnSpc>
                <a:spcPct val="210000"/>
              </a:lnSpc>
            </a:pPr>
            <a:r>
              <a:rPr lang="en-US" b="1" dirty="0"/>
              <a:t>Key Findings</a:t>
            </a:r>
          </a:p>
          <a:p>
            <a:pPr marL="342900" indent="-342900" algn="just">
              <a:lnSpc>
                <a:spcPct val="210000"/>
              </a:lnSpc>
              <a:buFont typeface="Arial" panose="020B0604020202020204" pitchFamily="34" charset="0"/>
              <a:buChar char="•"/>
            </a:pPr>
            <a:r>
              <a:rPr lang="en-US" dirty="0"/>
              <a:t>The sales slump has several causes, some internal and others external to the business.</a:t>
            </a:r>
          </a:p>
          <a:p>
            <a:pPr marL="342900" indent="-342900" algn="just">
              <a:lnSpc>
                <a:spcPct val="210000"/>
              </a:lnSpc>
              <a:buFont typeface="Arial" panose="020B0604020202020204" pitchFamily="34" charset="0"/>
              <a:buChar char="•"/>
            </a:pPr>
            <a:r>
              <a:rPr lang="en-US" dirty="0"/>
              <a:t>The COVID-19 epidemic had a major effect on consumer behavior.</a:t>
            </a:r>
          </a:p>
          <a:p>
            <a:pPr marL="342900" indent="-342900" algn="just">
              <a:lnSpc>
                <a:spcPct val="210000"/>
              </a:lnSpc>
              <a:buFont typeface="Arial" panose="020B0604020202020204" pitchFamily="34" charset="0"/>
              <a:buChar char="•"/>
            </a:pPr>
            <a:r>
              <a:rPr lang="en-US" dirty="0"/>
              <a:t>If they aren't looking to relax, they won't purchase anything at the mall.</a:t>
            </a:r>
          </a:p>
          <a:p>
            <a:pPr marL="342900" indent="-342900" algn="just">
              <a:lnSpc>
                <a:spcPct val="210000"/>
              </a:lnSpc>
              <a:buFont typeface="Arial" panose="020B0604020202020204" pitchFamily="34" charset="0"/>
              <a:buChar char="•"/>
            </a:pPr>
            <a:r>
              <a:rPr lang="en-US" dirty="0"/>
              <a:t>Profitability is falling since expenses are going up.</a:t>
            </a:r>
          </a:p>
          <a:p>
            <a:pPr marL="342900" indent="-342900" algn="just">
              <a:lnSpc>
                <a:spcPct val="210000"/>
              </a:lnSpc>
              <a:buFont typeface="Arial" panose="020B0604020202020204" pitchFamily="34" charset="0"/>
              <a:buChar char="•"/>
            </a:pPr>
            <a:r>
              <a:rPr lang="en-US" dirty="0"/>
              <a:t>Basil could use the internet to get in touch with former clients.</a:t>
            </a:r>
          </a:p>
          <a:p>
            <a:pPr algn="just">
              <a:lnSpc>
                <a:spcPct val="210000"/>
              </a:lnSpc>
            </a:pPr>
            <a:r>
              <a:rPr lang="en-US" b="1" dirty="0"/>
              <a:t>Conclusion</a:t>
            </a:r>
          </a:p>
          <a:p>
            <a:pPr algn="just">
              <a:lnSpc>
                <a:spcPct val="210000"/>
              </a:lnSpc>
            </a:pPr>
            <a:r>
              <a:rPr lang="en-US" dirty="0"/>
              <a:t>The steadfast devotion of Basil's customers and the reliably excellent quality of its baked goods are two constants. Your business plan has to include online ordering, delivery options, and improved operational processes if it wants to stay competitive in the long term.</a:t>
            </a:r>
          </a:p>
          <a:p>
            <a:endParaRPr lang="en-GB" dirty="0"/>
          </a:p>
        </p:txBody>
      </p:sp>
    </p:spTree>
    <p:extLst>
      <p:ext uri="{BB962C8B-B14F-4D97-AF65-F5344CB8AC3E}">
        <p14:creationId xmlns:p14="http://schemas.microsoft.com/office/powerpoint/2010/main" val="3970473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89212" y="521208"/>
            <a:ext cx="8915399" cy="860400"/>
          </a:xfrm>
        </p:spPr>
        <p:txBody>
          <a:bodyPr/>
          <a:lstStyle/>
          <a:p>
            <a:r>
              <a:rPr lang="en-GB"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589706" y="1600200"/>
            <a:ext cx="9914905" cy="4517136"/>
          </a:xfrm>
        </p:spPr>
        <p:txBody>
          <a:bodyPr>
            <a:normAutofit fontScale="47500" lnSpcReduction="20000"/>
          </a:bodyPr>
          <a:lstStyle/>
          <a:p>
            <a:pPr algn="just">
              <a:lnSpc>
                <a:spcPct val="220000"/>
              </a:lnSpc>
            </a:pPr>
            <a:r>
              <a:rPr lang="en-US" dirty="0">
                <a:solidFill>
                  <a:schemeClr val="tx1"/>
                </a:solidFill>
                <a:latin typeface="Arial"/>
                <a:ea typeface="Roboto"/>
                <a:cs typeface="Roboto"/>
              </a:rPr>
              <a:t>Alhousseiny, M., &amp; Atar, E. (2021). The Evolution of the Syrian Humanitarian NGOs and External Challenges. The Rest: Journal of Politics and Development, 11(2). https://doi.org/c4bbcda5-d4c7-4cd4-9370-8b6dc5be1fa9</a:t>
            </a:r>
          </a:p>
          <a:p>
            <a:pPr algn="just">
              <a:lnSpc>
                <a:spcPct val="220000"/>
              </a:lnSpc>
            </a:pPr>
            <a:r>
              <a:rPr lang="en-US" dirty="0">
                <a:solidFill>
                  <a:schemeClr val="tx1"/>
                </a:solidFill>
                <a:latin typeface="Arial"/>
                <a:ea typeface="Roboto"/>
                <a:cs typeface="Roboto"/>
              </a:rPr>
              <a:t>Asian Productivity Organization, &amp; Ishikawa, K. (2025). Guide to quality control. Sidalc.net; Asian Productivity Organization. https://www.sidalc.net/search/Record/dig-unesdoc-ark:-48223-pf0000006144/Description</a:t>
            </a:r>
          </a:p>
          <a:p>
            <a:pPr algn="just">
              <a:lnSpc>
                <a:spcPct val="220000"/>
              </a:lnSpc>
            </a:pPr>
            <a:r>
              <a:rPr lang="en-US" dirty="0">
                <a:solidFill>
                  <a:schemeClr val="tx1"/>
                </a:solidFill>
                <a:latin typeface="Arial"/>
                <a:ea typeface="Roboto"/>
                <a:cs typeface="Roboto"/>
              </a:rPr>
              <a:t>Gbadamosi, A. (2024). Consumer </a:t>
            </a:r>
            <a:r>
              <a:rPr lang="en-US" dirty="0" err="1">
                <a:solidFill>
                  <a:schemeClr val="tx1"/>
                </a:solidFill>
                <a:latin typeface="Arial"/>
                <a:ea typeface="Roboto"/>
                <a:cs typeface="Roboto"/>
              </a:rPr>
              <a:t>Behaviour</a:t>
            </a:r>
            <a:r>
              <a:rPr lang="en-US" dirty="0">
                <a:solidFill>
                  <a:schemeClr val="tx1"/>
                </a:solidFill>
                <a:latin typeface="Arial"/>
                <a:ea typeface="Roboto"/>
                <a:cs typeface="Roboto"/>
              </a:rPr>
              <a:t> and Digital Transformation. https://doi.org/10.4324/9781003242031</a:t>
            </a:r>
          </a:p>
          <a:p>
            <a:pPr algn="just">
              <a:lnSpc>
                <a:spcPct val="220000"/>
              </a:lnSpc>
            </a:pPr>
            <a:r>
              <a:rPr lang="en-US" dirty="0">
                <a:solidFill>
                  <a:schemeClr val="tx1"/>
                </a:solidFill>
                <a:latin typeface="Arial"/>
                <a:ea typeface="Roboto"/>
                <a:cs typeface="Roboto"/>
              </a:rPr>
              <a:t>Maithya, J. S. (2021). Effect Of Growth Strategies On Performance Of Telecommunication Firms In Kenya. Kcau.ac.ke. https://repository.kcau.ac.ke/items/4768bbab-fcc2-44fb-9ccd-6abdb1c20755</a:t>
            </a:r>
          </a:p>
          <a:p>
            <a:pPr algn="just">
              <a:lnSpc>
                <a:spcPct val="220000"/>
              </a:lnSpc>
            </a:pPr>
            <a:r>
              <a:rPr lang="en-US" dirty="0">
                <a:solidFill>
                  <a:schemeClr val="tx1"/>
                </a:solidFill>
                <a:latin typeface="Arial"/>
                <a:ea typeface="Roboto"/>
                <a:cs typeface="Roboto"/>
              </a:rPr>
              <a:t>Tague, N. R. (2023). The Quality Toolbox. Google Books. https://books.google.com/books?hl=en&amp;lr=&amp;id=0hLqEAAAQBAJ&amp;oi=fnd&amp;pg=PR1&amp;dq=Tague</a:t>
            </a:r>
          </a:p>
          <a:p>
            <a:pPr algn="just">
              <a:lnSpc>
                <a:spcPct val="220000"/>
              </a:lnSpc>
            </a:pPr>
            <a:r>
              <a:rPr lang="en-US" dirty="0">
                <a:solidFill>
                  <a:schemeClr val="tx1"/>
                </a:solidFill>
                <a:latin typeface="Arial"/>
                <a:ea typeface="Roboto"/>
                <a:cs typeface="Roboto"/>
              </a:rPr>
              <a:t>Whittington, R. (2019). Exploring Strategy. Google Books. https://books.google.com/books?hl=en&amp;lr=&amp;id=ieksEAAAQBAJ&amp;oi=fnd&amp;pg=PT26&amp;dq=xploring+Strategy:+Text+and+Cases.+13th+edn.+Harlow:+Pearson.&amp;ots=XEI6WkQec6&amp;sig=5bMIwgNGrW6ABOvIdVlSQnoCzJg</a:t>
            </a:r>
          </a:p>
          <a:p>
            <a:br>
              <a:rPr lang="en-GB" b="1" dirty="0">
                <a:latin typeface="Arial"/>
                <a:ea typeface="Roboto"/>
                <a:cs typeface="Roboto"/>
              </a:rPr>
            </a:br>
            <a:endParaRPr lang="en-GB" sz="1800" b="1" dirty="0">
              <a:solidFill>
                <a:srgbClr val="1D4ED8"/>
              </a:solidFill>
              <a:latin typeface="Roboto"/>
              <a:ea typeface="Roboto"/>
              <a:cs typeface="Roboto"/>
            </a:endParaRPr>
          </a:p>
        </p:txBody>
      </p:sp>
    </p:spTree>
    <p:extLst>
      <p:ext uri="{BB962C8B-B14F-4D97-AF65-F5344CB8AC3E}">
        <p14:creationId xmlns:p14="http://schemas.microsoft.com/office/powerpoint/2010/main" val="359125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dirty="0"/>
              <a:t>				</a:t>
            </a:r>
            <a:r>
              <a:rPr lang="en-US" sz="5400" b="1" dirty="0"/>
              <a:t>Questions</a:t>
            </a:r>
            <a:r>
              <a:rPr lang="en-US" sz="5400" dirty="0"/>
              <a:t> </a:t>
            </a:r>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815</TotalTime>
  <Words>1119</Words>
  <Application>Microsoft Office PowerPoint</Application>
  <PresentationFormat>Widescreen</PresentationFormat>
  <Paragraphs>108</Paragraphs>
  <Slides>11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vt:lpstr>
      <vt:lpstr>Aptos</vt:lpstr>
      <vt:lpstr>Arial</vt:lpstr>
      <vt:lpstr>Century Gothic</vt:lpstr>
      <vt:lpstr>Roboto</vt:lpstr>
      <vt:lpstr>Wingdings 3</vt:lpstr>
      <vt:lpstr>Wisp</vt:lpstr>
      <vt:lpstr>Assignment 1: Presentation  Student Name : Aliu A Djalo  Lecturer Name : Thomas Adeyemi  Module Name : Problem Solving And Decision Making  Module Code : LCML4004 </vt:lpstr>
      <vt:lpstr>OVERVIEW</vt:lpstr>
      <vt:lpstr>Introduction</vt:lpstr>
      <vt:lpstr>Company background</vt:lpstr>
      <vt:lpstr>Problem: nature and scope</vt:lpstr>
      <vt:lpstr>PESTLE ANALYSIS: Basil’s Bakery </vt:lpstr>
      <vt:lpstr>PESTLE ANALYSIS: Basil’s Bakery </vt:lpstr>
      <vt:lpstr>Cause and effect analysis (Fishbone diagram) </vt:lpstr>
      <vt:lpstr>Conclusion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hp</cp:lastModifiedBy>
  <cp:revision>97</cp:revision>
  <dcterms:created xsi:type="dcterms:W3CDTF">2024-10-08T15:58:04Z</dcterms:created>
  <dcterms:modified xsi:type="dcterms:W3CDTF">2026-07-05T06:58:08Z</dcterms:modified>
</cp:coreProperties>
</file>