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447" autoAdjust="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906843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3960991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272182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FE5E79-AB02-4D03-B937-3F585B6D39E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2122320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FE5E79-AB02-4D03-B937-3F585B6D39EB}"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2665083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FE5E79-AB02-4D03-B937-3F585B6D39EB}"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93601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FE5E79-AB02-4D03-B937-3F585B6D39EB}"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50324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FE5E79-AB02-4D03-B937-3F585B6D39E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427983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FE5E79-AB02-4D03-B937-3F585B6D39E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3967841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FE5E79-AB02-4D03-B937-3F585B6D39EB}"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185953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732106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2202441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14347082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0FE5E79-AB02-4D03-B937-3F585B6D39EB}"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2967569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0FE5E79-AB02-4D03-B937-3F585B6D39EB}" type="datetimeFigureOut">
              <a:rPr lang="en-GB" smtClean="0"/>
              <a:t>16/11/2022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1801009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797706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0FE5E79-AB02-4D03-B937-3F585B6D39EB}"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98E28F-DCCD-4C4C-9BEC-A171B6771E03}" type="slidenum">
              <a:rPr lang="en-GB" smtClean="0"/>
              <a:t>‹#›</a:t>
            </a:fld>
            <a:endParaRPr lang="en-GB"/>
          </a:p>
        </p:txBody>
      </p:sp>
    </p:spTree>
    <p:extLst>
      <p:ext uri="{BB962C8B-B14F-4D97-AF65-F5344CB8AC3E}">
        <p14:creationId xmlns:p14="http://schemas.microsoft.com/office/powerpoint/2010/main" val="2648002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0FE5E79-AB02-4D03-B937-3F585B6D39EB}" type="datetimeFigureOut">
              <a:rPr lang="en-GB" smtClean="0"/>
              <a:t>16/11/2022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998E28F-DCCD-4C4C-9BEC-A171B6771E03}" type="slidenum">
              <a:rPr lang="en-GB" smtClean="0"/>
              <a:t>‹#›</a:t>
            </a:fld>
            <a:endParaRPr lang="en-GB"/>
          </a:p>
        </p:txBody>
      </p:sp>
    </p:spTree>
    <p:extLst>
      <p:ext uri="{BB962C8B-B14F-4D97-AF65-F5344CB8AC3E}">
        <p14:creationId xmlns:p14="http://schemas.microsoft.com/office/powerpoint/2010/main" val="20396044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E713C-768E-83D8-6D42-8EF5CDC00A4E}"/>
              </a:ext>
            </a:extLst>
          </p:cNvPr>
          <p:cNvSpPr>
            <a:spLocks noGrp="1"/>
          </p:cNvSpPr>
          <p:nvPr>
            <p:ph type="ctrTitle"/>
          </p:nvPr>
        </p:nvSpPr>
        <p:spPr>
          <a:xfrm>
            <a:off x="1154955" y="947057"/>
            <a:ext cx="8825658" cy="3830323"/>
          </a:xfrm>
        </p:spPr>
        <p:txBody>
          <a:bodyPr/>
          <a:lstStyle/>
          <a:p>
            <a:br>
              <a:rPr lang="en-US" sz="2800" dirty="0"/>
            </a:br>
            <a:br>
              <a:rPr lang="en-US" sz="2800" dirty="0"/>
            </a:br>
            <a:br>
              <a:rPr lang="en-US" sz="2800" dirty="0"/>
            </a:br>
            <a:br>
              <a:rPr lang="en-US" sz="2800" dirty="0"/>
            </a:br>
            <a:br>
              <a:rPr lang="en-US" sz="2800" dirty="0"/>
            </a:br>
            <a:br>
              <a:rPr lang="en-US" sz="2800" dirty="0"/>
            </a:br>
            <a:r>
              <a:rPr lang="en-US" sz="2800" u="sng" dirty="0">
                <a:latin typeface="Arial" panose="020B0604020202020204" pitchFamily="34" charset="0"/>
                <a:cs typeface="Arial" panose="020B0604020202020204" pitchFamily="34" charset="0"/>
              </a:rPr>
              <a:t>Module Title: </a:t>
            </a:r>
            <a:r>
              <a:rPr lang="en-US" sz="2800" dirty="0">
                <a:latin typeface="Arial" panose="020B0604020202020204" pitchFamily="34" charset="0"/>
                <a:cs typeface="Arial" panose="020B0604020202020204" pitchFamily="34" charset="0"/>
              </a:rPr>
              <a:t>Effective Team Working and Communication</a:t>
            </a:r>
            <a:br>
              <a:rPr lang="en-US" dirty="0">
                <a:latin typeface="Arial" panose="020B0604020202020204" pitchFamily="34" charset="0"/>
                <a:cs typeface="Arial" panose="020B0604020202020204" pitchFamily="34" charset="0"/>
              </a:rPr>
            </a:br>
            <a:r>
              <a:rPr lang="en-US" sz="3200" u="sng" dirty="0">
                <a:latin typeface="Arial" panose="020B0604020202020204" pitchFamily="34" charset="0"/>
                <a:cs typeface="Arial" panose="020B0604020202020204" pitchFamily="34" charset="0"/>
              </a:rPr>
              <a:t>Assignment Title:</a:t>
            </a:r>
            <a:r>
              <a:rPr lang="en-US" sz="3200" dirty="0">
                <a:latin typeface="Arial" panose="020B0604020202020204" pitchFamily="34" charset="0"/>
                <a:cs typeface="Arial" panose="020B0604020202020204" pitchFamily="34" charset="0"/>
              </a:rPr>
              <a:t> Presentation – Strategies for Effective Communication in a Business Setting</a:t>
            </a:r>
            <a:br>
              <a:rPr lang="en-US" sz="3200" dirty="0">
                <a:latin typeface="Arial" panose="020B0604020202020204" pitchFamily="34" charset="0"/>
                <a:cs typeface="Arial" panose="020B0604020202020204" pitchFamily="34" charset="0"/>
              </a:rPr>
            </a:br>
            <a:r>
              <a:rPr lang="en-US" sz="3200" u="sng" dirty="0">
                <a:latin typeface="Arial" panose="020B0604020202020204" pitchFamily="34" charset="0"/>
                <a:cs typeface="Arial" panose="020B0604020202020204" pitchFamily="34" charset="0"/>
              </a:rPr>
              <a:t>Group Member</a:t>
            </a:r>
            <a:r>
              <a:rPr lang="en-US" sz="3200" dirty="0">
                <a:latin typeface="Arial" panose="020B0604020202020204" pitchFamily="34" charset="0"/>
                <a:cs typeface="Arial" panose="020B0604020202020204" pitchFamily="34" charset="0"/>
              </a:rPr>
              <a:t>: Diosnel Cordero Romero</a:t>
            </a:r>
            <a:br>
              <a:rPr lang="en-US" sz="3200" dirty="0">
                <a:latin typeface="Arial" panose="020B0604020202020204" pitchFamily="34" charset="0"/>
                <a:cs typeface="Arial" panose="020B0604020202020204" pitchFamily="34" charset="0"/>
              </a:rPr>
            </a:br>
            <a:r>
              <a:rPr lang="en-US" sz="3200" u="sng" dirty="0">
                <a:latin typeface="Arial" panose="020B0604020202020204" pitchFamily="34" charset="0"/>
                <a:cs typeface="Arial" panose="020B0604020202020204" pitchFamily="34" charset="0"/>
              </a:rPr>
              <a:t>Lecturer’s Name: </a:t>
            </a:r>
            <a:r>
              <a:rPr lang="en-GB" sz="3200" dirty="0" err="1">
                <a:latin typeface="Arial" panose="020B0604020202020204" pitchFamily="34" charset="0"/>
                <a:cs typeface="Arial" panose="020B0604020202020204" pitchFamily="34" charset="0"/>
              </a:rPr>
              <a:t>Dami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Pokubo</a:t>
            </a:r>
            <a:br>
              <a:rPr lang="en-US" sz="3200" dirty="0">
                <a:latin typeface="Arial" panose="020B0604020202020204" pitchFamily="34" charset="0"/>
                <a:cs typeface="Arial" panose="020B0604020202020204" pitchFamily="34" charset="0"/>
              </a:rPr>
            </a:br>
            <a:r>
              <a:rPr lang="en-US" sz="3200" u="sng" dirty="0">
                <a:latin typeface="Arial" panose="020B0604020202020204" pitchFamily="34" charset="0"/>
                <a:cs typeface="Arial" panose="020B0604020202020204" pitchFamily="34" charset="0"/>
              </a:rPr>
              <a:t>Date of submission</a:t>
            </a:r>
            <a:r>
              <a:rPr lang="en-US" sz="3200" dirty="0">
                <a:latin typeface="Arial" panose="020B0604020202020204" pitchFamily="34" charset="0"/>
                <a:cs typeface="Arial" panose="020B0604020202020204" pitchFamily="34" charset="0"/>
              </a:rPr>
              <a:t>: 16</a:t>
            </a:r>
            <a:r>
              <a:rPr lang="en-US" sz="3200" baseline="30000" dirty="0">
                <a:latin typeface="Arial" panose="020B0604020202020204" pitchFamily="34" charset="0"/>
                <a:cs typeface="Arial" panose="020B0604020202020204" pitchFamily="34" charset="0"/>
              </a:rPr>
              <a:t>th</a:t>
            </a:r>
            <a:r>
              <a:rPr lang="en-US" sz="3200" dirty="0">
                <a:latin typeface="Arial" panose="020B0604020202020204" pitchFamily="34" charset="0"/>
                <a:cs typeface="Arial" panose="020B0604020202020204" pitchFamily="34" charset="0"/>
              </a:rPr>
              <a:t> of November 2022</a:t>
            </a:r>
            <a:endParaRPr lang="en-GB" dirty="0"/>
          </a:p>
        </p:txBody>
      </p:sp>
    </p:spTree>
    <p:extLst>
      <p:ext uri="{BB962C8B-B14F-4D97-AF65-F5344CB8AC3E}">
        <p14:creationId xmlns:p14="http://schemas.microsoft.com/office/powerpoint/2010/main" val="1685485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764DF-0235-582B-47F1-8BE907498060}"/>
              </a:ext>
            </a:extLst>
          </p:cNvPr>
          <p:cNvSpPr>
            <a:spLocks noGrp="1"/>
          </p:cNvSpPr>
          <p:nvPr>
            <p:ph type="title"/>
          </p:nvPr>
        </p:nvSpPr>
        <p:spPr/>
        <p:txBody>
          <a:bodyPr/>
          <a:lstStyle/>
          <a:p>
            <a:r>
              <a:rPr lang="en-GB" dirty="0"/>
              <a:t>Content Page</a:t>
            </a:r>
          </a:p>
        </p:txBody>
      </p:sp>
      <p:sp>
        <p:nvSpPr>
          <p:cNvPr id="3" name="Content Placeholder 2">
            <a:extLst>
              <a:ext uri="{FF2B5EF4-FFF2-40B4-BE49-F238E27FC236}">
                <a16:creationId xmlns:a16="http://schemas.microsoft.com/office/drawing/2014/main" id="{4C3AB118-C394-A3DC-2C78-864AFF3F31F5}"/>
              </a:ext>
            </a:extLst>
          </p:cNvPr>
          <p:cNvSpPr>
            <a:spLocks noGrp="1"/>
          </p:cNvSpPr>
          <p:nvPr>
            <p:ph idx="1"/>
          </p:nvPr>
        </p:nvSpPr>
        <p:spPr/>
        <p:txBody>
          <a:bodyPr/>
          <a:lstStyle/>
          <a:p>
            <a:r>
              <a:rPr lang="en-GB" dirty="0"/>
              <a:t>Introduction</a:t>
            </a:r>
          </a:p>
          <a:p>
            <a:r>
              <a:rPr lang="en-GB" dirty="0"/>
              <a:t>Team and Teamwork definitions</a:t>
            </a:r>
          </a:p>
          <a:p>
            <a:r>
              <a:rPr lang="en-US" dirty="0"/>
              <a:t>Characteristics of effective teamwork </a:t>
            </a:r>
          </a:p>
          <a:p>
            <a:r>
              <a:rPr lang="en-US" dirty="0"/>
              <a:t>Different models of team development</a:t>
            </a:r>
          </a:p>
          <a:p>
            <a:r>
              <a:rPr lang="en-US" dirty="0"/>
              <a:t>The importance of effective team working</a:t>
            </a:r>
          </a:p>
          <a:p>
            <a:r>
              <a:rPr lang="en-US" dirty="0"/>
              <a:t>The barriers to team work</a:t>
            </a:r>
          </a:p>
          <a:p>
            <a:r>
              <a:rPr lang="en-GB" dirty="0"/>
              <a:t>Conclusion</a:t>
            </a:r>
            <a:endParaRPr lang="en-US" dirty="0"/>
          </a:p>
          <a:p>
            <a:r>
              <a:rPr lang="en-GB" dirty="0"/>
              <a:t>References</a:t>
            </a:r>
          </a:p>
          <a:p>
            <a:endParaRPr lang="en-GB" dirty="0"/>
          </a:p>
        </p:txBody>
      </p:sp>
    </p:spTree>
    <p:extLst>
      <p:ext uri="{BB962C8B-B14F-4D97-AF65-F5344CB8AC3E}">
        <p14:creationId xmlns:p14="http://schemas.microsoft.com/office/powerpoint/2010/main" val="3116686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934F6-183C-F7CC-EA11-08628563D09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B5F14D3-AF3C-045C-0536-B9C4D4A6F0AE}"/>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The intention of this presentation is </a:t>
            </a:r>
            <a:r>
              <a:rPr lang="en-US" sz="1800" dirty="0">
                <a:effectLst/>
                <a:latin typeface="Arial" panose="020B0604020202020204" pitchFamily="34" charset="0"/>
                <a:ea typeface="Calibri" panose="020F0502020204030204" pitchFamily="34" charset="0"/>
                <a:cs typeface="Arial" panose="020B0604020202020204" pitchFamily="34" charset="0"/>
              </a:rPr>
              <a:t>to help and advise Tom Jackson on how</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to develop an effective team by:</a:t>
            </a:r>
          </a:p>
          <a:p>
            <a:r>
              <a:rPr lang="en-US" dirty="0">
                <a:solidFill>
                  <a:srgbClr val="000000"/>
                </a:solidFill>
                <a:latin typeface="Arial" panose="020B0604020202020204" pitchFamily="34" charset="0"/>
                <a:cs typeface="Arial" panose="020B0604020202020204" pitchFamily="34" charset="0"/>
              </a:rPr>
              <a:t>Looking at the different team development models</a:t>
            </a:r>
          </a:p>
          <a:p>
            <a:r>
              <a:rPr lang="en-US" dirty="0">
                <a:solidFill>
                  <a:srgbClr val="000000"/>
                </a:solidFill>
                <a:latin typeface="Arial" panose="020B0604020202020204" pitchFamily="34" charset="0"/>
                <a:cs typeface="Arial" panose="020B0604020202020204" pitchFamily="34" charset="0"/>
              </a:rPr>
              <a:t>Explaining the benefits of teamwork</a:t>
            </a:r>
          </a:p>
          <a:p>
            <a:r>
              <a:rPr lang="en-US" sz="1800" dirty="0">
                <a:solidFill>
                  <a:srgbClr val="000000"/>
                </a:solidFill>
                <a:effectLst/>
                <a:latin typeface="Arial" panose="020B0604020202020204" pitchFamily="34" charset="0"/>
                <a:ea typeface="Calibri" panose="020F0502020204030204" pitchFamily="34" charset="0"/>
              </a:rPr>
              <a:t>Barriers to effective teamwork identified in this scenario</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8079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F28C-56CE-B6A5-AA25-9EB3B75AB61A}"/>
              </a:ext>
            </a:extLst>
          </p:cNvPr>
          <p:cNvSpPr>
            <a:spLocks noGrp="1"/>
          </p:cNvSpPr>
          <p:nvPr>
            <p:ph type="title"/>
          </p:nvPr>
        </p:nvSpPr>
        <p:spPr/>
        <p:txBody>
          <a:bodyPr/>
          <a:lstStyle/>
          <a:p>
            <a:r>
              <a:rPr lang="en-GB" dirty="0"/>
              <a:t>Team and Teamwork definitions</a:t>
            </a:r>
          </a:p>
        </p:txBody>
      </p:sp>
      <p:sp>
        <p:nvSpPr>
          <p:cNvPr id="3" name="Content Placeholder 2">
            <a:extLst>
              <a:ext uri="{FF2B5EF4-FFF2-40B4-BE49-F238E27FC236}">
                <a16:creationId xmlns:a16="http://schemas.microsoft.com/office/drawing/2014/main" id="{4690C1D1-BB88-DADE-8C65-EFBD275A7C5A}"/>
              </a:ext>
            </a:extLst>
          </p:cNvPr>
          <p:cNvSpPr>
            <a:spLocks noGrp="1"/>
          </p:cNvSpPr>
          <p:nvPr>
            <p:ph idx="1"/>
          </p:nvPr>
        </p:nvSpPr>
        <p:spPr/>
        <p:txBody>
          <a:bodyPr/>
          <a:lstStyle/>
          <a:p>
            <a:pPr algn="just" fontAlgn="base"/>
            <a:r>
              <a:rPr lang="en-US" sz="1800" dirty="0">
                <a:effectLst/>
                <a:latin typeface="Arial" panose="020B0604020202020204" pitchFamily="34" charset="0"/>
                <a:ea typeface="Times New Roman" panose="02020603050405020304" pitchFamily="18" charset="0"/>
              </a:rPr>
              <a:t>TEAM: </a:t>
            </a:r>
            <a:r>
              <a:rPr lang="en-US" sz="1800" dirty="0">
                <a:solidFill>
                  <a:srgbClr val="000000"/>
                </a:solidFill>
                <a:effectLst/>
                <a:latin typeface="Arial" panose="020B0604020202020204" pitchFamily="34" charset="0"/>
                <a:ea typeface="Times New Roman" panose="02020603050405020304" pitchFamily="18" charset="0"/>
              </a:rPr>
              <a:t>A team is a group of people who exist to accomplish specific tasks that are related to common goals. (</a:t>
            </a:r>
            <a:r>
              <a:rPr lang="en-US" sz="1800" dirty="0" err="1">
                <a:solidFill>
                  <a:srgbClr val="000000"/>
                </a:solidFill>
                <a:effectLst/>
                <a:latin typeface="Arial" panose="020B0604020202020204" pitchFamily="34" charset="0"/>
                <a:ea typeface="Times New Roman" panose="02020603050405020304" pitchFamily="18" charset="0"/>
              </a:rPr>
              <a:t>Maund</a:t>
            </a:r>
            <a:r>
              <a:rPr lang="en-US" sz="1800" dirty="0">
                <a:solidFill>
                  <a:srgbClr val="000000"/>
                </a:solidFill>
                <a:effectLst/>
                <a:latin typeface="Arial" panose="020B0604020202020204" pitchFamily="34" charset="0"/>
                <a:ea typeface="Times New Roman" panose="02020603050405020304" pitchFamily="18" charset="0"/>
              </a:rPr>
              <a:t> et al 2017). A team is </a:t>
            </a:r>
            <a:r>
              <a:rPr lang="en-US" sz="1800" dirty="0">
                <a:solidFill>
                  <a:srgbClr val="202124"/>
                </a:solidFill>
                <a:effectLst/>
                <a:latin typeface="Arial" panose="020B0604020202020204" pitchFamily="34" charset="0"/>
                <a:ea typeface="Times New Roman" panose="02020603050405020304" pitchFamily="18" charset="0"/>
              </a:rPr>
              <a:t>a group of people performing interdependent tasks to accomplish a common mission or specific objective. </a:t>
            </a:r>
            <a:endParaRPr lang="en-GB" sz="1800" dirty="0">
              <a:effectLst/>
              <a:latin typeface="Times New Roman" panose="02020603050405020304" pitchFamily="18" charset="0"/>
              <a:ea typeface="Times New Roman" panose="02020603050405020304" pitchFamily="18" charset="0"/>
            </a:endParaRPr>
          </a:p>
          <a:p>
            <a:pPr algn="just" fontAlgn="base"/>
            <a:r>
              <a:rPr lang="en-US" sz="1800" dirty="0">
                <a:solidFill>
                  <a:srgbClr val="202124"/>
                </a:solidFill>
                <a:effectLst/>
                <a:latin typeface="Arial" panose="020B0604020202020204" pitchFamily="34" charset="0"/>
                <a:ea typeface="Times New Roman" panose="02020603050405020304" pitchFamily="18" charset="0"/>
              </a:rPr>
              <a:t>TEAMWORKING: </a:t>
            </a:r>
            <a:r>
              <a:rPr lang="en-US" sz="1800" dirty="0">
                <a:solidFill>
                  <a:srgbClr val="000000"/>
                </a:solidFill>
                <a:effectLst/>
                <a:latin typeface="Arial" panose="020B0604020202020204" pitchFamily="34" charset="0"/>
                <a:ea typeface="Times New Roman" panose="02020603050405020304" pitchFamily="18" charset="0"/>
              </a:rPr>
              <a:t>Teamwork is, “The process of working collaboratively with a group of people to achieve a goal, working in teams </a:t>
            </a:r>
            <a:r>
              <a:rPr lang="en-US" sz="1800" dirty="0">
                <a:solidFill>
                  <a:srgbClr val="202124"/>
                </a:solidFill>
                <a:effectLst/>
                <a:latin typeface="Arial" panose="020B0604020202020204" pitchFamily="34" charset="0"/>
                <a:ea typeface="Times New Roman" panose="02020603050405020304" pitchFamily="18" charset="0"/>
              </a:rPr>
              <a:t>means that people will try to cooperate using individual skills, and providing constructive feedback.</a:t>
            </a:r>
            <a:r>
              <a:rPr lang="en-US" sz="1800" dirty="0">
                <a:effectLst/>
                <a:latin typeface="Arial" panose="020B0604020202020204" pitchFamily="34" charset="0"/>
                <a:ea typeface="Times New Roman" panose="02020603050405020304" pitchFamily="18" charset="0"/>
              </a:rPr>
              <a:t> Understanding the different characteristics of teamwork is also an important factor of the team working.</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67867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86A37-946D-188A-E022-2BA9562E7DDC}"/>
              </a:ext>
            </a:extLst>
          </p:cNvPr>
          <p:cNvSpPr>
            <a:spLocks noGrp="1"/>
          </p:cNvSpPr>
          <p:nvPr>
            <p:ph type="title"/>
          </p:nvPr>
        </p:nvSpPr>
        <p:spPr/>
        <p:txBody>
          <a:bodyPr/>
          <a:lstStyle/>
          <a:p>
            <a:r>
              <a:rPr lang="en-US" dirty="0"/>
              <a:t>Characteristics of effective teamwork </a:t>
            </a:r>
            <a:endParaRPr lang="en-GB" dirty="0"/>
          </a:p>
        </p:txBody>
      </p:sp>
      <p:sp>
        <p:nvSpPr>
          <p:cNvPr id="3" name="Content Placeholder 2">
            <a:extLst>
              <a:ext uri="{FF2B5EF4-FFF2-40B4-BE49-F238E27FC236}">
                <a16:creationId xmlns:a16="http://schemas.microsoft.com/office/drawing/2014/main" id="{46E5C6DF-0A88-8892-F911-9DB78F83A110}"/>
              </a:ext>
            </a:extLst>
          </p:cNvPr>
          <p:cNvSpPr>
            <a:spLocks noGrp="1"/>
          </p:cNvSpPr>
          <p:nvPr>
            <p:ph idx="1"/>
          </p:nvPr>
        </p:nvSpPr>
        <p:spPr/>
        <p:txBody>
          <a:bodyPr>
            <a:normAutofit/>
          </a:bodyPr>
          <a:lstStyle/>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Good communication</a:t>
            </a: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Individual talent</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A sense of belonging to the team</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Strong leadership</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A clear and concise structure</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Achievable goals that are realistic and relevant to the project.</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Feedback that is timely, accurate, and helpful.  </a:t>
            </a: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Positive attitudes towards the project and fellow team members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381238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7F7D0-FDDC-BBAC-CC0E-CF5E32352453}"/>
              </a:ext>
            </a:extLst>
          </p:cNvPr>
          <p:cNvSpPr>
            <a:spLocks noGrp="1"/>
          </p:cNvSpPr>
          <p:nvPr>
            <p:ph type="title"/>
          </p:nvPr>
        </p:nvSpPr>
        <p:spPr>
          <a:xfrm>
            <a:off x="1154954" y="973667"/>
            <a:ext cx="9034075" cy="800703"/>
          </a:xfrm>
        </p:spPr>
        <p:txBody>
          <a:bodyPr/>
          <a:lstStyle/>
          <a:p>
            <a:r>
              <a:rPr lang="en-US" dirty="0"/>
              <a:t>Different models of team development</a:t>
            </a:r>
            <a:endParaRPr lang="en-GB" dirty="0"/>
          </a:p>
        </p:txBody>
      </p:sp>
      <p:pic>
        <p:nvPicPr>
          <p:cNvPr id="4" name="Content Placeholder 3" descr="Table&#10;&#10;Description automatically generated">
            <a:extLst>
              <a:ext uri="{FF2B5EF4-FFF2-40B4-BE49-F238E27FC236}">
                <a16:creationId xmlns:a16="http://schemas.microsoft.com/office/drawing/2014/main" id="{7B46917D-DBA0-59CA-B908-30F7FADF182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687777" y="2603500"/>
            <a:ext cx="7760759" cy="3416300"/>
          </a:xfrm>
          <a:prstGeom prst="rect">
            <a:avLst/>
          </a:prstGeom>
          <a:noFill/>
          <a:ln>
            <a:noFill/>
          </a:ln>
        </p:spPr>
      </p:pic>
    </p:spTree>
    <p:extLst>
      <p:ext uri="{BB962C8B-B14F-4D97-AF65-F5344CB8AC3E}">
        <p14:creationId xmlns:p14="http://schemas.microsoft.com/office/powerpoint/2010/main" val="3393263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18E7-55C4-AE0D-7BB5-D02BAED48365}"/>
              </a:ext>
            </a:extLst>
          </p:cNvPr>
          <p:cNvSpPr>
            <a:spLocks noGrp="1"/>
          </p:cNvSpPr>
          <p:nvPr>
            <p:ph type="title"/>
          </p:nvPr>
        </p:nvSpPr>
        <p:spPr/>
        <p:txBody>
          <a:bodyPr/>
          <a:lstStyle/>
          <a:p>
            <a:r>
              <a:rPr lang="en-US" dirty="0"/>
              <a:t>The importance of effective team working</a:t>
            </a:r>
            <a:endParaRPr lang="en-GB" dirty="0"/>
          </a:p>
        </p:txBody>
      </p:sp>
      <p:pic>
        <p:nvPicPr>
          <p:cNvPr id="4" name="Content Placeholder 3" descr="Diagram&#10;&#10;Description automatically generated">
            <a:extLst>
              <a:ext uri="{FF2B5EF4-FFF2-40B4-BE49-F238E27FC236}">
                <a16:creationId xmlns:a16="http://schemas.microsoft.com/office/drawing/2014/main" id="{5CCD609F-AC09-E304-3354-E3C0DCA0E25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1200" y="2307771"/>
            <a:ext cx="7826829" cy="4299858"/>
          </a:xfrm>
          <a:prstGeom prst="rect">
            <a:avLst/>
          </a:prstGeom>
          <a:noFill/>
        </p:spPr>
      </p:pic>
    </p:spTree>
    <p:extLst>
      <p:ext uri="{BB962C8B-B14F-4D97-AF65-F5344CB8AC3E}">
        <p14:creationId xmlns:p14="http://schemas.microsoft.com/office/powerpoint/2010/main" val="1841752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9AB74-F348-CB2D-B4D2-0F4A5D5E9FF9}"/>
              </a:ext>
            </a:extLst>
          </p:cNvPr>
          <p:cNvSpPr>
            <a:spLocks noGrp="1"/>
          </p:cNvSpPr>
          <p:nvPr>
            <p:ph type="title"/>
          </p:nvPr>
        </p:nvSpPr>
        <p:spPr/>
        <p:txBody>
          <a:bodyPr/>
          <a:lstStyle/>
          <a:p>
            <a:r>
              <a:rPr lang="en-US" dirty="0"/>
              <a:t>The barriers to team work</a:t>
            </a:r>
            <a:endParaRPr lang="en-GB" dirty="0"/>
          </a:p>
        </p:txBody>
      </p:sp>
      <p:sp>
        <p:nvSpPr>
          <p:cNvPr id="3" name="Content Placeholder 2">
            <a:extLst>
              <a:ext uri="{FF2B5EF4-FFF2-40B4-BE49-F238E27FC236}">
                <a16:creationId xmlns:a16="http://schemas.microsoft.com/office/drawing/2014/main" id="{18DFD20D-FBF3-E339-D982-E3AC2BF286A5}"/>
              </a:ext>
            </a:extLst>
          </p:cNvPr>
          <p:cNvSpPr>
            <a:spLocks noGrp="1"/>
          </p:cNvSpPr>
          <p:nvPr>
            <p:ph idx="1"/>
          </p:nvPr>
        </p:nvSpPr>
        <p:spPr/>
        <p:txBody>
          <a:bodyPr/>
          <a:lstStyle/>
          <a:p>
            <a:r>
              <a:rPr lang="en-US" sz="1800" b="1" dirty="0">
                <a:effectLst/>
                <a:latin typeface="Arial" panose="020B0604020202020204" pitchFamily="34" charset="0"/>
                <a:ea typeface="Calibri" panose="020F0502020204030204" pitchFamily="34" charset="0"/>
              </a:rPr>
              <a:t>Ineffective leadership</a:t>
            </a:r>
          </a:p>
          <a:p>
            <a:r>
              <a:rPr lang="en-US" sz="1800" b="1" dirty="0">
                <a:effectLst/>
                <a:latin typeface="Arial" panose="020B0604020202020204" pitchFamily="34" charset="0"/>
                <a:ea typeface="Calibri" panose="020F0502020204030204" pitchFamily="34" charset="0"/>
              </a:rPr>
              <a:t>Goal confusion</a:t>
            </a:r>
            <a:endParaRPr lang="en-US" b="1" dirty="0">
              <a:latin typeface="Arial" panose="020B0604020202020204" pitchFamily="34" charset="0"/>
              <a:ea typeface="Calibri" panose="020F0502020204030204" pitchFamily="34" charset="0"/>
            </a:endParaRPr>
          </a:p>
          <a:p>
            <a:r>
              <a:rPr lang="en-US" sz="1800" b="1" dirty="0">
                <a:effectLst/>
                <a:latin typeface="Arial" panose="020B0604020202020204" pitchFamily="34" charset="0"/>
                <a:ea typeface="Calibri" panose="020F0502020204030204" pitchFamily="34" charset="0"/>
              </a:rPr>
              <a:t>Communication gaps</a:t>
            </a:r>
          </a:p>
          <a:p>
            <a:r>
              <a:rPr lang="en-US" sz="1800" b="1" dirty="0">
                <a:effectLst/>
                <a:latin typeface="Arial" panose="020B0604020202020204" pitchFamily="34" charset="0"/>
                <a:ea typeface="Calibri" panose="020F0502020204030204" pitchFamily="34" charset="0"/>
              </a:rPr>
              <a:t>Lack of trust</a:t>
            </a:r>
            <a:endParaRPr lang="en-US" b="1" dirty="0">
              <a:latin typeface="Arial" panose="020B0604020202020204" pitchFamily="34" charset="0"/>
              <a:ea typeface="Calibri" panose="020F0502020204030204" pitchFamily="34" charset="0"/>
            </a:endParaRPr>
          </a:p>
          <a:p>
            <a:r>
              <a:rPr lang="en-US" sz="1800" b="1" dirty="0">
                <a:effectLst/>
                <a:latin typeface="Arial" panose="020B0604020202020204" pitchFamily="34" charset="0"/>
                <a:ea typeface="Calibri" panose="020F0502020204030204" pitchFamily="34" charset="0"/>
              </a:rPr>
              <a:t>Inequitable decision-making</a:t>
            </a:r>
          </a:p>
        </p:txBody>
      </p:sp>
    </p:spTree>
    <p:extLst>
      <p:ext uri="{BB962C8B-B14F-4D97-AF65-F5344CB8AC3E}">
        <p14:creationId xmlns:p14="http://schemas.microsoft.com/office/powerpoint/2010/main" val="411742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E5E2A-E9C1-8DF7-7A71-A17C42A43FF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3791781-ADE3-B167-5B82-19AE5DFD71C1}"/>
              </a:ext>
            </a:extLst>
          </p:cNvPr>
          <p:cNvSpPr>
            <a:spLocks noGrp="1"/>
          </p:cNvSpPr>
          <p:nvPr>
            <p:ph idx="1"/>
          </p:nvPr>
        </p:nvSpPr>
        <p:spPr/>
        <p:txBody>
          <a:bodyPr>
            <a:normAutofit/>
          </a:bodyPr>
          <a:lstStyle/>
          <a:p>
            <a:pPr fontAlgn="base"/>
            <a:r>
              <a:rPr lang="en-US" sz="1800" dirty="0">
                <a:effectLst/>
                <a:latin typeface="Arial" panose="020B0604020202020204" pitchFamily="34" charset="0"/>
                <a:ea typeface="Times New Roman" panose="02020603050405020304" pitchFamily="18" charset="0"/>
              </a:rPr>
              <a:t>The purpose of this presentation was to advise Tom on resolving the issues with his team and how to create effective teamwork.</a:t>
            </a:r>
            <a:endParaRPr lang="en-GB" sz="1800" dirty="0">
              <a:effectLst/>
              <a:latin typeface="Times New Roman" panose="02020603050405020304" pitchFamily="18" charset="0"/>
              <a:ea typeface="Times New Roman" panose="02020603050405020304" pitchFamily="18" charset="0"/>
            </a:endParaRPr>
          </a:p>
          <a:p>
            <a:pPr fontAlgn="base"/>
            <a:r>
              <a:rPr lang="en-US" dirty="0">
                <a:latin typeface="Arial" panose="020B0604020202020204" pitchFamily="34" charset="0"/>
                <a:ea typeface="Times New Roman" panose="02020603050405020304" pitchFamily="18" charset="0"/>
              </a:rPr>
              <a:t>W</a:t>
            </a:r>
            <a:r>
              <a:rPr lang="en-US" sz="1800" dirty="0">
                <a:effectLst/>
                <a:latin typeface="Arial" panose="020B0604020202020204" pitchFamily="34" charset="0"/>
                <a:ea typeface="Times New Roman" panose="02020603050405020304" pitchFamily="18" charset="0"/>
              </a:rPr>
              <a:t>e provided him with our definition of team and team working and we have looked into the different models of team development, Tuckman stages of team development (1965), and Wheelan's model of team development (2016).</a:t>
            </a:r>
            <a:endParaRPr lang="en-GB" sz="1800" dirty="0">
              <a:effectLst/>
              <a:latin typeface="Times New Roman" panose="02020603050405020304" pitchFamily="18" charset="0"/>
              <a:ea typeface="Times New Roman" panose="02020603050405020304" pitchFamily="18" charset="0"/>
            </a:endParaRPr>
          </a:p>
          <a:p>
            <a:pPr fontAlgn="base"/>
            <a:r>
              <a:rPr lang="en-US" sz="1800" dirty="0">
                <a:effectLst/>
                <a:latin typeface="Arial" panose="020B0604020202020204" pitchFamily="34" charset="0"/>
                <a:ea typeface="Times New Roman" panose="02020603050405020304" pitchFamily="18" charset="0"/>
              </a:rPr>
              <a:t>We have also highlighted the importance of effective team working, the most common barriers to teamwork and strategies to overcome them.</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301634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43370-B1C5-9045-3E81-936622C754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ED9677B-FEB5-4620-3013-4364C32B5630}"/>
              </a:ext>
            </a:extLst>
          </p:cNvPr>
          <p:cNvSpPr>
            <a:spLocks noGrp="1"/>
          </p:cNvSpPr>
          <p:nvPr>
            <p:ph idx="1"/>
          </p:nvPr>
        </p:nvSpPr>
        <p:spPr/>
        <p:txBody>
          <a:bodyPr>
            <a:normAutofit fontScale="77500" lnSpcReduction="20000"/>
          </a:bodyPr>
          <a:lstStyle/>
          <a:p>
            <a:endParaRPr lang="en-US" dirty="0"/>
          </a:p>
          <a:p>
            <a:r>
              <a:rPr lang="en-US" dirty="0"/>
              <a:t>https://www.brighthr.com/articles/culture-and-performance/teamwork/the-importance-of-teamwork-in-the-workplace/</a:t>
            </a:r>
          </a:p>
          <a:p>
            <a:r>
              <a:rPr lang="en-US" dirty="0"/>
              <a:t>Academic library - free online college e textbooks - info{at}ebrary.net - © 2014 – 2022</a:t>
            </a:r>
          </a:p>
          <a:p>
            <a:r>
              <a:rPr lang="en-US" dirty="0"/>
              <a:t>https://pressbooks.bccampus.ca/technicalwriting/chapter/understandingteamdynamics/</a:t>
            </a:r>
          </a:p>
          <a:p>
            <a:r>
              <a:rPr lang="en-US" dirty="0"/>
              <a:t>Steve </a:t>
            </a:r>
            <a:r>
              <a:rPr lang="en-US" dirty="0" err="1"/>
              <a:t>Hogarty</a:t>
            </a:r>
            <a:r>
              <a:rPr lang="en-US" dirty="0"/>
              <a:t>, August 5, 2022, Nine characteristics of great teamwork</a:t>
            </a:r>
          </a:p>
          <a:p>
            <a:r>
              <a:rPr lang="en-US" dirty="0"/>
              <a:t>New York 10019.</a:t>
            </a:r>
          </a:p>
          <a:p>
            <a:r>
              <a:rPr lang="en-US" dirty="0" err="1"/>
              <a:t>Guzzo</a:t>
            </a:r>
            <a:r>
              <a:rPr lang="en-US" dirty="0"/>
              <a:t>, Richard A., and Marcus W. Dickson. "Teams in organizations: Recent research on performance and effectiveness." Annual review of psychology 47.1 (1996): 307-338.</a:t>
            </a:r>
          </a:p>
          <a:p>
            <a:r>
              <a:rPr lang="en-US" dirty="0"/>
              <a:t>By Indeed Editorial Team, 11 Common Barriers to Teamwork and How You Can Overcome Them</a:t>
            </a:r>
          </a:p>
          <a:p>
            <a:r>
              <a:rPr lang="en-US" dirty="0"/>
              <a:t>June 21, 2022</a:t>
            </a:r>
          </a:p>
          <a:p>
            <a:endParaRPr lang="en-GB" dirty="0"/>
          </a:p>
        </p:txBody>
      </p:sp>
    </p:spTree>
    <p:extLst>
      <p:ext uri="{BB962C8B-B14F-4D97-AF65-F5344CB8AC3E}">
        <p14:creationId xmlns:p14="http://schemas.microsoft.com/office/powerpoint/2010/main" val="3572808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Diosnel Cordero Romero</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72</TotalTime>
  <Words>575</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Century Gothic</vt:lpstr>
      <vt:lpstr>Symbol</vt:lpstr>
      <vt:lpstr>Times New Roman</vt:lpstr>
      <vt:lpstr>Wingdings 3</vt:lpstr>
      <vt:lpstr>Ion Boardroom</vt:lpstr>
      <vt:lpstr>      Module Title: Effective Team Working and Communication Assignment Title: Presentation – Strategies for Effective Communication in a Business Setting Group Member: Diosnel Cordero Romero Lecturer’s Name: Dami Pokubo Date of submission: 16th of November 2022</vt:lpstr>
      <vt:lpstr>Content Page</vt:lpstr>
      <vt:lpstr>Introduction</vt:lpstr>
      <vt:lpstr>Team and Teamwork definitions</vt:lpstr>
      <vt:lpstr>Characteristics of effective teamwork </vt:lpstr>
      <vt:lpstr>Different models of team development</vt:lpstr>
      <vt:lpstr>The importance of effective team working</vt:lpstr>
      <vt:lpstr>The barriers to team work</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Title: Effective Team Working and Communication Assignment Title: Presentation – Strategies for Effective Communication in a Business Setting Group Member: Diosnel Cordero Romero Lecturer’s Name: Dami Pokubo Date of submission: 16th of November 2022</dc:title>
  <dc:creator>Diosnel Cordero Romero (2131587)</dc:creator>
  <cp:lastModifiedBy>Diosnel Cordero Romero (2131587)</cp:lastModifiedBy>
  <cp:revision>2</cp:revision>
  <dcterms:created xsi:type="dcterms:W3CDTF">2022-11-16T22:01:55Z</dcterms:created>
  <dcterms:modified xsi:type="dcterms:W3CDTF">2022-11-16T23:13:59Z</dcterms:modified>
</cp:coreProperties>
</file>