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9" r:id="rId1"/>
  </p:sldMasterIdLst>
  <p:notesMasterIdLst>
    <p:notesMasterId r:id="rId14"/>
  </p:notesMasterIdLst>
  <p:sldIdLst>
    <p:sldId id="256" r:id="rId2"/>
    <p:sldId id="257" r:id="rId3"/>
    <p:sldId id="258" r:id="rId4"/>
    <p:sldId id="260" r:id="rId5"/>
    <p:sldId id="261" r:id="rId6"/>
    <p:sldId id="262" r:id="rId7"/>
    <p:sldId id="263" r:id="rId8"/>
    <p:sldId id="264" r:id="rId9"/>
    <p:sldId id="265" r:id="rId10"/>
    <p:sldId id="266" r:id="rId11"/>
    <p:sldId id="267" r:id="rId12"/>
    <p:sldId id="25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BFFFFD-D01A-4676-9502-38E20FE088C9}" v="5" dt="2026-10-12T07:46:41.1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ADBF19-842F-4133-8186-D1F9DACD3815}"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C9135E-E591-4935-9CB2-4C161BCD3562}" type="slidenum">
              <a:rPr lang="en-GB" smtClean="0"/>
              <a:t>‹#›</a:t>
            </a:fld>
            <a:endParaRPr lang="en-GB"/>
          </a:p>
        </p:txBody>
      </p:sp>
    </p:spTree>
    <p:extLst>
      <p:ext uri="{BB962C8B-B14F-4D97-AF65-F5344CB8AC3E}">
        <p14:creationId xmlns:p14="http://schemas.microsoft.com/office/powerpoint/2010/main" val="8184613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C9135E-E591-4935-9CB2-4C161BCD3562}" type="slidenum">
              <a:rPr lang="en-GB" smtClean="0"/>
              <a:t>4</a:t>
            </a:fld>
            <a:endParaRPr lang="en-GB"/>
          </a:p>
        </p:txBody>
      </p:sp>
    </p:spTree>
    <p:extLst>
      <p:ext uri="{BB962C8B-B14F-4D97-AF65-F5344CB8AC3E}">
        <p14:creationId xmlns:p14="http://schemas.microsoft.com/office/powerpoint/2010/main" val="20965966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67867CA-1532-4B09-AB39-9E2CC8194E7F}"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2307325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867867CA-1532-4B09-AB39-9E2CC8194E7F}"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3349236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67867CA-1532-4B09-AB39-9E2CC8194E7F}"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1611722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67867CA-1532-4B09-AB39-9E2CC8194E7F}"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1102226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67867CA-1532-4B09-AB39-9E2CC8194E7F}" type="datetimeFigureOut">
              <a:rPr lang="en-GB" smtClean="0"/>
              <a:t>29/09/2026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271634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867867CA-1532-4B09-AB39-9E2CC8194E7F}" type="datetimeFigureOut">
              <a:rPr lang="en-GB" smtClean="0"/>
              <a:t>29/09/2026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3898792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67867CA-1532-4B09-AB39-9E2CC8194E7F}" type="datetimeFigureOut">
              <a:rPr lang="en-GB" smtClean="0"/>
              <a:t>29/09/2026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2025461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867867CA-1532-4B09-AB39-9E2CC8194E7F}" type="datetimeFigureOut">
              <a:rPr lang="en-GB" smtClean="0"/>
              <a:t>29/09/2026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767772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67867CA-1532-4B09-AB39-9E2CC8194E7F}"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4272154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67867CA-1532-4B09-AB39-9E2CC8194E7F}"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1289325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67867CA-1532-4B09-AB39-9E2CC8194E7F}"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1821592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67867CA-1532-4B09-AB39-9E2CC8194E7F}"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B6EF08-9421-401E-B46C-AC70CB6A6977}"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92359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67867CA-1532-4B09-AB39-9E2CC8194E7F}"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31413521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67867CA-1532-4B09-AB39-9E2CC8194E7F}" type="datetimeFigureOut">
              <a:rPr lang="en-GB" smtClean="0"/>
              <a:t>29/09/2026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10221295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67867CA-1532-4B09-AB39-9E2CC8194E7F}" type="datetimeFigureOut">
              <a:rPr lang="en-GB" smtClean="0"/>
              <a:t>29/09/2026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22234650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67867CA-1532-4B09-AB39-9E2CC8194E7F}"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4266679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67867CA-1532-4B09-AB39-9E2CC8194E7F}"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B6EF08-9421-401E-B46C-AC70CB6A6977}" type="slidenum">
              <a:rPr lang="en-GB" smtClean="0"/>
              <a:t>‹#›</a:t>
            </a:fld>
            <a:endParaRPr lang="en-GB"/>
          </a:p>
        </p:txBody>
      </p:sp>
    </p:spTree>
    <p:extLst>
      <p:ext uri="{BB962C8B-B14F-4D97-AF65-F5344CB8AC3E}">
        <p14:creationId xmlns:p14="http://schemas.microsoft.com/office/powerpoint/2010/main" val="7122494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3" y="990513"/>
            <a:ext cx="2565593" cy="1858941"/>
          </a:xfrm>
        </p:spPr>
        <p:txBody>
          <a:bodyPr anchor="b"/>
          <a:lstStyle>
            <a:lvl1pPr>
              <a:defRPr lang="en-US" sz="2400" kern="1200" dirty="0">
                <a:solidFill>
                  <a:schemeClr val="tx1"/>
                </a:solidFill>
                <a:latin typeface="+mj-lt"/>
                <a:ea typeface="+mj-ea"/>
                <a:cs typeface="+mj-cs"/>
              </a:defRPr>
            </a:lvl1pPr>
          </a:lstStyle>
          <a:p>
            <a:r>
              <a:rPr lang="en-GB"/>
              <a:t>Click to edit Master title style</a:t>
            </a:r>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1"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3" y="3011335"/>
            <a:ext cx="2559977" cy="2656250"/>
          </a:xfrm>
        </p:spPr>
        <p:txBody>
          <a:bodyPr vert="horz" lIns="91440" tIns="45720" rIns="91440" bIns="45720" rtlCol="0">
            <a:normAutofit/>
          </a:bodyPr>
          <a:lstStyle>
            <a:lvl1pPr marL="0" indent="0">
              <a:buNone/>
              <a:defRPr lang="en-US" dirty="0"/>
            </a:lvl1pPr>
            <a:lvl2pPr marL="171450" indent="0">
              <a:buNone/>
              <a:defRPr lang="en-US" sz="1050" dirty="0"/>
            </a:lvl2pPr>
            <a:lvl3pPr marL="342900" indent="0">
              <a:buNone/>
              <a:defRPr lang="en-US" sz="1050" dirty="0"/>
            </a:lvl3pPr>
            <a:lvl4pPr marL="514350" indent="0">
              <a:buNone/>
              <a:defRPr lang="en-US" sz="1050" dirty="0"/>
            </a:lvl4pPr>
            <a:lvl5pPr marL="685800" indent="0">
              <a:buNone/>
              <a:defRPr lang="en-US" sz="105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endParaRPr lang="en-GB"/>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2" y="4687096"/>
            <a:ext cx="2706690" cy="365125"/>
          </a:xfrm>
        </p:spPr>
        <p:txBody>
          <a:bodyPr/>
          <a:lstStyle>
            <a:lvl1pPr>
              <a:defRPr>
                <a:solidFill>
                  <a:schemeClr val="tx1"/>
                </a:solidFill>
              </a:defRPr>
            </a:lvl1pPr>
          </a:lstStyle>
          <a:p>
            <a:fld id="{867867CA-1532-4B09-AB39-9E2CC8194E7F}" type="datetimeFigureOut">
              <a:rPr lang="en-GB" smtClean="0"/>
              <a:t>29/09/2026</a:t>
            </a:fld>
            <a:endParaRPr lang="en-GB"/>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7" y="6356352"/>
            <a:ext cx="574620" cy="365125"/>
          </a:xfrm>
        </p:spPr>
        <p:txBody>
          <a:bodyPr/>
          <a:lstStyle>
            <a:lvl1pPr>
              <a:defRPr>
                <a:solidFill>
                  <a:schemeClr val="tx1"/>
                </a:solidFill>
              </a:defRPr>
            </a:lvl1pPr>
          </a:lstStyle>
          <a:p>
            <a:fld id="{72B6EF08-9421-401E-B46C-AC70CB6A6977}" type="slidenum">
              <a:rPr lang="en-GB" smtClean="0"/>
              <a:t>‹#›</a:t>
            </a:fld>
            <a:endParaRPr lang="en-GB"/>
          </a:p>
        </p:txBody>
      </p:sp>
    </p:spTree>
    <p:extLst>
      <p:ext uri="{BB962C8B-B14F-4D97-AF65-F5344CB8AC3E}">
        <p14:creationId xmlns:p14="http://schemas.microsoft.com/office/powerpoint/2010/main" val="38014170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24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5" y="841248"/>
            <a:ext cx="6260155" cy="5184648"/>
          </a:xfrm>
        </p:spPr>
        <p:txBody>
          <a:bodyPr/>
          <a:lstStyle>
            <a:lvl1pPr>
              <a:defRPr>
                <a:solidFill>
                  <a:schemeClr val="tx1"/>
                </a:solidFill>
              </a:defRPr>
            </a:lvl1pPr>
            <a:lvl2pPr>
              <a:defRPr sz="1050">
                <a:solidFill>
                  <a:schemeClr val="tx1"/>
                </a:solidFill>
              </a:defRPr>
            </a:lvl2pPr>
            <a:lvl3pPr>
              <a:defRPr sz="1050">
                <a:solidFill>
                  <a:schemeClr val="tx1"/>
                </a:solidFill>
              </a:defRPr>
            </a:lvl3pPr>
            <a:lvl4pPr>
              <a:defRPr sz="1050">
                <a:solidFill>
                  <a:schemeClr val="tx1"/>
                </a:solidFill>
              </a:defRPr>
            </a:lvl4pPr>
            <a:lvl5pPr>
              <a:defRPr sz="105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67867CA-1532-4B09-AB39-9E2CC8194E7F}" type="datetimeFigureOut">
              <a:rPr lang="en-GB" smtClean="0"/>
              <a:t>29/09/2026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72B6EF08-9421-401E-B46C-AC70CB6A6977}" type="slidenum">
              <a:rPr lang="en-GB" smtClean="0"/>
              <a:t>‹#›</a:t>
            </a:fld>
            <a:endParaRPr lang="en-GB"/>
          </a:p>
        </p:txBody>
      </p:sp>
    </p:spTree>
    <p:extLst>
      <p:ext uri="{BB962C8B-B14F-4D97-AF65-F5344CB8AC3E}">
        <p14:creationId xmlns:p14="http://schemas.microsoft.com/office/powerpoint/2010/main" val="31364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67867CA-1532-4B09-AB39-9E2CC8194E7F}" type="datetimeFigureOut">
              <a:rPr lang="en-GB" smtClean="0"/>
              <a:t>29/09/2026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2B6EF08-9421-401E-B46C-AC70CB6A6977}" type="slidenum">
              <a:rPr lang="en-GB" smtClean="0"/>
              <a:t>‹#›</a:t>
            </a:fld>
            <a:endParaRPr lang="en-GB"/>
          </a:p>
        </p:txBody>
      </p:sp>
    </p:spTree>
    <p:extLst>
      <p:ext uri="{BB962C8B-B14F-4D97-AF65-F5344CB8AC3E}">
        <p14:creationId xmlns:p14="http://schemas.microsoft.com/office/powerpoint/2010/main" val="2316595202"/>
      </p:ext>
    </p:extLst>
  </p:cSld>
  <p:clrMap bg1="dk1" tx1="lt1" bg2="dk2" tx2="lt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 id="2147483742" r:id="rId13"/>
    <p:sldLayoutId id="2147483743" r:id="rId14"/>
    <p:sldLayoutId id="2147483744" r:id="rId15"/>
    <p:sldLayoutId id="2147483745" r:id="rId16"/>
    <p:sldLayoutId id="2147483746" r:id="rId17"/>
    <p:sldLayoutId id="2147483747" r:id="rId18"/>
    <p:sldLayoutId id="2147483748"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7.sv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1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1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hyperlink" Target="https://eur01.safelinks.protection.outlook.com/?url=https%3A%2F%2Fopenstax.org%2Fbooks%2Flifespan-development%2Fpages%2F1-3-major-theories-and-theorists&amp;data=05%7C02%7C2437537%40student.uwtsd.ac.uk%7C31eb2afcd93b4a730f4608df2809af57%7C4e0f11f9046e45059cb8db2152311e21%7C0%7C0%7C639273694191511457%7CUnknown%7CTWFpbGZsb3d8eyJFbXB0eU1hcGkiOnRydWUsIlYiOiIwLjAuMDAwMCIsIlAiOiJXaW4zMiIsIkFOIjoiTWFpbCIsIldUIjoyfQ%3D%3D%7C0%7C%7C%7C&amp;sdata=PQ0%2F%2FfwUOW%2BqGtzT6trS7Q6h7sjxtsZ3BzpOnMny3Lg%3D&amp;reserved=0" TargetMode="External"/><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72330AA-E11E-458E-8798-12C7F7738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A6BDC1B0-0C91-4230-BFEB-9C8ED19B9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2449"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chemeClr val="bg1">
                  <a:alpha val="20000"/>
                </a:schemeClr>
              </a:solidFill>
            </a:endParaRPr>
          </a:p>
        </p:txBody>
      </p:sp>
      <p:sp useBgFill="1">
        <p:nvSpPr>
          <p:cNvPr id="14" name="Freeform: Shape 13">
            <a:extLst>
              <a:ext uri="{FF2B5EF4-FFF2-40B4-BE49-F238E27FC236}">
                <a16:creationId xmlns:a16="http://schemas.microsoft.com/office/drawing/2014/main" id="{68E0A26E-4EA8-4E6C-97A2-7B6C1C13F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814824" y="480824"/>
            <a:ext cx="6858001" cy="5896352"/>
          </a:xfrm>
          <a:custGeom>
            <a:avLst/>
            <a:gdLst>
              <a:gd name="connsiteX0" fmla="*/ 6858001 w 6858001"/>
              <a:gd name="connsiteY0" fmla="*/ 1177 h 5896352"/>
              <a:gd name="connsiteX1" fmla="*/ 6858001 w 6858001"/>
              <a:gd name="connsiteY1" fmla="*/ 1344715 h 5896352"/>
              <a:gd name="connsiteX2" fmla="*/ 6858000 w 6858001"/>
              <a:gd name="connsiteY2" fmla="*/ 1344715 h 5896352"/>
              <a:gd name="connsiteX3" fmla="*/ 6858000 w 6858001"/>
              <a:gd name="connsiteY3" fmla="*/ 5896352 h 5896352"/>
              <a:gd name="connsiteX4" fmla="*/ 0 w 6858001"/>
              <a:gd name="connsiteY4" fmla="*/ 5896351 h 5896352"/>
              <a:gd name="connsiteX5" fmla="*/ 0 w 6858001"/>
              <a:gd name="connsiteY5" fmla="*/ 904459 h 5896352"/>
              <a:gd name="connsiteX6" fmla="*/ 1 w 6858001"/>
              <a:gd name="connsiteY6" fmla="*/ 904459 h 5896352"/>
              <a:gd name="connsiteX7" fmla="*/ 1 w 6858001"/>
              <a:gd name="connsiteY7" fmla="*/ 0 h 5896352"/>
              <a:gd name="connsiteX8" fmla="*/ 40463 w 6858001"/>
              <a:gd name="connsiteY8" fmla="*/ 5883 h 5896352"/>
              <a:gd name="connsiteX9" fmla="*/ 159107 w 6858001"/>
              <a:gd name="connsiteY9" fmla="*/ 23196 h 5896352"/>
              <a:gd name="connsiteX10" fmla="*/ 245518 w 6858001"/>
              <a:gd name="connsiteY10" fmla="*/ 35299 h 5896352"/>
              <a:gd name="connsiteX11" fmla="*/ 348388 w 6858001"/>
              <a:gd name="connsiteY11" fmla="*/ 48073 h 5896352"/>
              <a:gd name="connsiteX12" fmla="*/ 470460 w 6858001"/>
              <a:gd name="connsiteY12" fmla="*/ 63369 h 5896352"/>
              <a:gd name="connsiteX13" fmla="*/ 605563 w 6858001"/>
              <a:gd name="connsiteY13" fmla="*/ 79506 h 5896352"/>
              <a:gd name="connsiteX14" fmla="*/ 757810 w 6858001"/>
              <a:gd name="connsiteY14" fmla="*/ 96483 h 5896352"/>
              <a:gd name="connsiteX15" fmla="*/ 923774 w 6858001"/>
              <a:gd name="connsiteY15" fmla="*/ 114469 h 5896352"/>
              <a:gd name="connsiteX16" fmla="*/ 1104139 w 6858001"/>
              <a:gd name="connsiteY16" fmla="*/ 132454 h 5896352"/>
              <a:gd name="connsiteX17" fmla="*/ 1296163 w 6858001"/>
              <a:gd name="connsiteY17" fmla="*/ 150776 h 5896352"/>
              <a:gd name="connsiteX18" fmla="*/ 1503275 w 6858001"/>
              <a:gd name="connsiteY18" fmla="*/ 167753 h 5896352"/>
              <a:gd name="connsiteX19" fmla="*/ 1719988 w 6858001"/>
              <a:gd name="connsiteY19" fmla="*/ 184058 h 5896352"/>
              <a:gd name="connsiteX20" fmla="*/ 1949045 w 6858001"/>
              <a:gd name="connsiteY20" fmla="*/ 198849 h 5896352"/>
              <a:gd name="connsiteX21" fmla="*/ 2187703 w 6858001"/>
              <a:gd name="connsiteY21" fmla="*/ 212969 h 5896352"/>
              <a:gd name="connsiteX22" fmla="*/ 2436649 w 6858001"/>
              <a:gd name="connsiteY22" fmla="*/ 226248 h 5896352"/>
              <a:gd name="connsiteX23" fmla="*/ 2564208 w 6858001"/>
              <a:gd name="connsiteY23" fmla="*/ 230955 h 5896352"/>
              <a:gd name="connsiteX24" fmla="*/ 2694509 w 6858001"/>
              <a:gd name="connsiteY24" fmla="*/ 236165 h 5896352"/>
              <a:gd name="connsiteX25" fmla="*/ 2826868 w 6858001"/>
              <a:gd name="connsiteY25" fmla="*/ 241040 h 5896352"/>
              <a:gd name="connsiteX26" fmla="*/ 2959914 w 6858001"/>
              <a:gd name="connsiteY26" fmla="*/ 244234 h 5896352"/>
              <a:gd name="connsiteX27" fmla="*/ 3095702 w 6858001"/>
              <a:gd name="connsiteY27" fmla="*/ 247091 h 5896352"/>
              <a:gd name="connsiteX28" fmla="*/ 3232862 w 6858001"/>
              <a:gd name="connsiteY28" fmla="*/ 250117 h 5896352"/>
              <a:gd name="connsiteX29" fmla="*/ 3372765 w 6858001"/>
              <a:gd name="connsiteY29" fmla="*/ 252134 h 5896352"/>
              <a:gd name="connsiteX30" fmla="*/ 3514040 w 6858001"/>
              <a:gd name="connsiteY30" fmla="*/ 252134 h 5896352"/>
              <a:gd name="connsiteX31" fmla="*/ 3656686 w 6858001"/>
              <a:gd name="connsiteY31" fmla="*/ 253142 h 5896352"/>
              <a:gd name="connsiteX32" fmla="*/ 3800704 w 6858001"/>
              <a:gd name="connsiteY32" fmla="*/ 252134 h 5896352"/>
              <a:gd name="connsiteX33" fmla="*/ 3946780 w 6858001"/>
              <a:gd name="connsiteY33" fmla="*/ 250117 h 5896352"/>
              <a:gd name="connsiteX34" fmla="*/ 4092855 w 6858001"/>
              <a:gd name="connsiteY34" fmla="*/ 248268 h 5896352"/>
              <a:gd name="connsiteX35" fmla="*/ 4240988 w 6858001"/>
              <a:gd name="connsiteY35" fmla="*/ 244234 h 5896352"/>
              <a:gd name="connsiteX36" fmla="*/ 4390492 w 6858001"/>
              <a:gd name="connsiteY36" fmla="*/ 240032 h 5896352"/>
              <a:gd name="connsiteX37" fmla="*/ 4539997 w 6858001"/>
              <a:gd name="connsiteY37" fmla="*/ 235157 h 5896352"/>
              <a:gd name="connsiteX38" fmla="*/ 4690873 w 6858001"/>
              <a:gd name="connsiteY38" fmla="*/ 228266 h 5896352"/>
              <a:gd name="connsiteX39" fmla="*/ 4843120 w 6858001"/>
              <a:gd name="connsiteY39" fmla="*/ 220029 h 5896352"/>
              <a:gd name="connsiteX40" fmla="*/ 4996054 w 6858001"/>
              <a:gd name="connsiteY40" fmla="*/ 212129 h 5896352"/>
              <a:gd name="connsiteX41" fmla="*/ 5148987 w 6858001"/>
              <a:gd name="connsiteY41" fmla="*/ 202044 h 5896352"/>
              <a:gd name="connsiteX42" fmla="*/ 5303978 w 6858001"/>
              <a:gd name="connsiteY42" fmla="*/ 189941 h 5896352"/>
              <a:gd name="connsiteX43" fmla="*/ 5456911 w 6858001"/>
              <a:gd name="connsiteY43" fmla="*/ 177839 h 5896352"/>
              <a:gd name="connsiteX44" fmla="*/ 5612588 w 6858001"/>
              <a:gd name="connsiteY44" fmla="*/ 163887 h 5896352"/>
              <a:gd name="connsiteX45" fmla="*/ 5768950 w 6858001"/>
              <a:gd name="connsiteY45" fmla="*/ 148591 h 5896352"/>
              <a:gd name="connsiteX46" fmla="*/ 5923255 w 6858001"/>
              <a:gd name="connsiteY46" fmla="*/ 132455 h 5896352"/>
              <a:gd name="connsiteX47" fmla="*/ 6079618 w 6858001"/>
              <a:gd name="connsiteY47" fmla="*/ 113629 h 5896352"/>
              <a:gd name="connsiteX48" fmla="*/ 6235294 w 6858001"/>
              <a:gd name="connsiteY48" fmla="*/ 93458 h 5896352"/>
              <a:gd name="connsiteX49" fmla="*/ 6391657 w 6858001"/>
              <a:gd name="connsiteY49" fmla="*/ 73455 h 5896352"/>
              <a:gd name="connsiteX50" fmla="*/ 6547333 w 6858001"/>
              <a:gd name="connsiteY50" fmla="*/ 50091 h 5896352"/>
              <a:gd name="connsiteX51" fmla="*/ 6702324 w 6858001"/>
              <a:gd name="connsiteY51" fmla="*/ 26222 h 5896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896352">
                <a:moveTo>
                  <a:pt x="6858001" y="1177"/>
                </a:moveTo>
                <a:lnTo>
                  <a:pt x="6858001" y="1344715"/>
                </a:lnTo>
                <a:lnTo>
                  <a:pt x="6858000" y="1344715"/>
                </a:lnTo>
                <a:lnTo>
                  <a:pt x="6858000" y="5896352"/>
                </a:lnTo>
                <a:lnTo>
                  <a:pt x="0" y="5896351"/>
                </a:lnTo>
                <a:lnTo>
                  <a:pt x="0" y="904459"/>
                </a:lnTo>
                <a:lnTo>
                  <a:pt x="1" y="904459"/>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sp>
        <p:nvSpPr>
          <p:cNvPr id="16" name="Rectangle 15">
            <a:extLst>
              <a:ext uri="{FF2B5EF4-FFF2-40B4-BE49-F238E27FC236}">
                <a16:creationId xmlns:a16="http://schemas.microsoft.com/office/drawing/2014/main" id="{C1841CC0-B7A9-4828-B82F-9C6B433BD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8" name="Group 17">
            <a:extLst>
              <a:ext uri="{FF2B5EF4-FFF2-40B4-BE49-F238E27FC236}">
                <a16:creationId xmlns:a16="http://schemas.microsoft.com/office/drawing/2014/main" id="{08E05919-D800-40FD-A3BD-4B9CC4078E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428412" cy="6858000"/>
            <a:chOff x="0" y="0"/>
            <a:chExt cx="11428412" cy="6858000"/>
          </a:xfrm>
        </p:grpSpPr>
        <p:pic>
          <p:nvPicPr>
            <p:cNvPr id="19" name="Picture 18">
              <a:extLst>
                <a:ext uri="{FF2B5EF4-FFF2-40B4-BE49-F238E27FC236}">
                  <a16:creationId xmlns:a16="http://schemas.microsoft.com/office/drawing/2014/main" id="{DE70C79C-8688-4786-8FCD-43A4B5D5B7D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0" name="Picture 19">
              <a:extLst>
                <a:ext uri="{FF2B5EF4-FFF2-40B4-BE49-F238E27FC236}">
                  <a16:creationId xmlns:a16="http://schemas.microsoft.com/office/drawing/2014/main" id="{9A6338A0-2BDA-4E79-A762-AAD8608C0C2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1" name="Oval 20">
              <a:extLst>
                <a:ext uri="{FF2B5EF4-FFF2-40B4-BE49-F238E27FC236}">
                  <a16:creationId xmlns:a16="http://schemas.microsoft.com/office/drawing/2014/main" id="{B685624D-3645-4129-9FF6-0C59DBF23B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tx2">
                    <a:alpha val="7000"/>
                    <a:lumMod val="60000"/>
                    <a:lumOff val="40000"/>
                  </a:schemeClr>
                </a:gs>
                <a:gs pos="69000">
                  <a:schemeClr val="tx2">
                    <a:alpha val="0"/>
                    <a:lumMod val="60000"/>
                    <a:lumOff val="40000"/>
                  </a:schemeClr>
                </a:gs>
                <a:gs pos="36000">
                  <a:schemeClr val="tx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2" name="Picture 21">
              <a:extLst>
                <a:ext uri="{FF2B5EF4-FFF2-40B4-BE49-F238E27FC236}">
                  <a16:creationId xmlns:a16="http://schemas.microsoft.com/office/drawing/2014/main" id="{03F24C1B-E4C1-43E7-84B3-DD476F38366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3" name="Picture 22">
              <a:extLst>
                <a:ext uri="{FF2B5EF4-FFF2-40B4-BE49-F238E27FC236}">
                  <a16:creationId xmlns:a16="http://schemas.microsoft.com/office/drawing/2014/main" id="{8725CE5D-088A-4522-9817-4B485D6E7F8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grpSp>
      <p:sp>
        <p:nvSpPr>
          <p:cNvPr id="2" name="Title 1">
            <a:extLst>
              <a:ext uri="{FF2B5EF4-FFF2-40B4-BE49-F238E27FC236}">
                <a16:creationId xmlns:a16="http://schemas.microsoft.com/office/drawing/2014/main" id="{0A7C88F1-5890-D53A-450B-3218368C3142}"/>
              </a:ext>
            </a:extLst>
          </p:cNvPr>
          <p:cNvSpPr>
            <a:spLocks noGrp="1"/>
          </p:cNvSpPr>
          <p:nvPr>
            <p:ph type="ctrTitle"/>
          </p:nvPr>
        </p:nvSpPr>
        <p:spPr>
          <a:xfrm>
            <a:off x="665025" y="263429"/>
            <a:ext cx="4752399" cy="3329581"/>
          </a:xfrm>
        </p:spPr>
        <p:txBody>
          <a:bodyPr>
            <a:normAutofit/>
          </a:bodyPr>
          <a:lstStyle/>
          <a:p>
            <a:pPr>
              <a:lnSpc>
                <a:spcPct val="90000"/>
              </a:lnSpc>
            </a:pPr>
            <a:r>
              <a:rPr lang="en-US" sz="5000" dirty="0">
                <a:solidFill>
                  <a:srgbClr val="EBEBEB"/>
                </a:solidFill>
              </a:rPr>
              <a:t>Psychology in Health and Social Care </a:t>
            </a:r>
            <a:r>
              <a:rPr lang="en-US" sz="5000" b="1" dirty="0">
                <a:solidFill>
                  <a:srgbClr val="EBEBEB"/>
                </a:solidFill>
              </a:rPr>
              <a:t>LCHS4010</a:t>
            </a:r>
            <a:endParaRPr lang="en-GB" sz="5000" b="1" dirty="0">
              <a:solidFill>
                <a:srgbClr val="EBEBEB"/>
              </a:solidFill>
            </a:endParaRPr>
          </a:p>
        </p:txBody>
      </p:sp>
      <p:sp>
        <p:nvSpPr>
          <p:cNvPr id="3" name="Subtitle 2">
            <a:extLst>
              <a:ext uri="{FF2B5EF4-FFF2-40B4-BE49-F238E27FC236}">
                <a16:creationId xmlns:a16="http://schemas.microsoft.com/office/drawing/2014/main" id="{A9FBD59E-7091-42FC-DFCE-33237578B4A4}"/>
              </a:ext>
            </a:extLst>
          </p:cNvPr>
          <p:cNvSpPr>
            <a:spLocks noGrp="1"/>
          </p:cNvSpPr>
          <p:nvPr>
            <p:ph type="subTitle" idx="1"/>
          </p:nvPr>
        </p:nvSpPr>
        <p:spPr>
          <a:xfrm>
            <a:off x="635019" y="4381794"/>
            <a:ext cx="5025611" cy="1259847"/>
          </a:xfrm>
        </p:spPr>
        <p:txBody>
          <a:bodyPr>
            <a:normAutofit/>
          </a:bodyPr>
          <a:lstStyle/>
          <a:p>
            <a:pPr>
              <a:lnSpc>
                <a:spcPct val="90000"/>
              </a:lnSpc>
            </a:pPr>
            <a:r>
              <a:rPr lang="en-GB" sz="1600" dirty="0">
                <a:solidFill>
                  <a:schemeClr val="tx2">
                    <a:lumMod val="40000"/>
                    <a:lumOff val="60000"/>
                  </a:schemeClr>
                </a:solidFill>
              </a:rPr>
              <a:t>Lilly Fielding 2437537</a:t>
            </a:r>
          </a:p>
          <a:p>
            <a:pPr>
              <a:lnSpc>
                <a:spcPct val="90000"/>
              </a:lnSpc>
            </a:pPr>
            <a:r>
              <a:rPr lang="en-GB" sz="1600" dirty="0">
                <a:solidFill>
                  <a:schemeClr val="tx2">
                    <a:lumMod val="40000"/>
                    <a:lumOff val="60000"/>
                  </a:schemeClr>
                </a:solidFill>
              </a:rPr>
              <a:t>Alice Clayton </a:t>
            </a:r>
          </a:p>
          <a:p>
            <a:pPr>
              <a:lnSpc>
                <a:spcPct val="90000"/>
              </a:lnSpc>
            </a:pPr>
            <a:r>
              <a:rPr lang="en-US" sz="1600" b="1" dirty="0">
                <a:solidFill>
                  <a:schemeClr val="tx2">
                    <a:lumMod val="40000"/>
                    <a:lumOff val="60000"/>
                  </a:schemeClr>
                </a:solidFill>
              </a:rPr>
              <a:t>Assignment 1:</a:t>
            </a:r>
            <a:r>
              <a:rPr lang="en-US" sz="1600" dirty="0">
                <a:solidFill>
                  <a:schemeClr val="tx2">
                    <a:lumMod val="40000"/>
                    <a:lumOff val="60000"/>
                  </a:schemeClr>
                </a:solidFill>
              </a:rPr>
              <a:t> </a:t>
            </a:r>
            <a:r>
              <a:rPr lang="en-US" sz="1600" b="1" dirty="0">
                <a:solidFill>
                  <a:schemeClr val="tx2">
                    <a:lumMod val="40000"/>
                    <a:lumOff val="60000"/>
                  </a:schemeClr>
                </a:solidFill>
              </a:rPr>
              <a:t>Individual Presentation </a:t>
            </a:r>
            <a:endParaRPr lang="en-GB" sz="1600" dirty="0">
              <a:solidFill>
                <a:schemeClr val="tx2">
                  <a:lumMod val="40000"/>
                  <a:lumOff val="60000"/>
                </a:schemeClr>
              </a:solidFill>
            </a:endParaRPr>
          </a:p>
        </p:txBody>
      </p:sp>
      <p:pic>
        <p:nvPicPr>
          <p:cNvPr id="7" name="Graphic 6" descr="Brain in head">
            <a:extLst>
              <a:ext uri="{FF2B5EF4-FFF2-40B4-BE49-F238E27FC236}">
                <a16:creationId xmlns:a16="http://schemas.microsoft.com/office/drawing/2014/main" id="{65ECD916-CA0A-14B9-5174-C99C81815AA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203354" y="2074882"/>
            <a:ext cx="2936836" cy="2936836"/>
          </a:xfrm>
          <a:prstGeom prst="rect">
            <a:avLst/>
          </a:prstGeom>
          <a:effectLst/>
        </p:spPr>
      </p:pic>
    </p:spTree>
    <p:extLst>
      <p:ext uri="{BB962C8B-B14F-4D97-AF65-F5344CB8AC3E}">
        <p14:creationId xmlns:p14="http://schemas.microsoft.com/office/powerpoint/2010/main" val="398812578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3" name="Picture 3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4" name="Oval 3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5" name="Picture 3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6" name="Picture 35">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7" name="Rectangle 36">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1024DE91-82EE-AA3F-5295-BED02E65AB5C}"/>
              </a:ext>
            </a:extLst>
          </p:cNvPr>
          <p:cNvSpPr>
            <a:spLocks noGrp="1"/>
          </p:cNvSpPr>
          <p:nvPr>
            <p:ph type="title"/>
          </p:nvPr>
        </p:nvSpPr>
        <p:spPr>
          <a:xfrm>
            <a:off x="11343" y="54079"/>
            <a:ext cx="7004211" cy="1230433"/>
          </a:xfrm>
        </p:spPr>
        <p:txBody>
          <a:bodyPr vert="horz" lIns="91440" tIns="45720" rIns="91440" bIns="45720" rtlCol="0" anchor="t">
            <a:normAutofit fontScale="90000"/>
          </a:bodyPr>
          <a:lstStyle/>
          <a:p>
            <a:pPr algn="ctr"/>
            <a:r>
              <a:rPr lang="en-US" sz="4200" dirty="0">
                <a:solidFill>
                  <a:srgbClr val="EBEBEB"/>
                </a:solidFill>
              </a:rPr>
              <a:t>Vygotsky’s Sociocultural        Theory</a:t>
            </a:r>
          </a:p>
        </p:txBody>
      </p:sp>
      <p:sp>
        <p:nvSpPr>
          <p:cNvPr id="12" name="Content Placeholder 3">
            <a:extLst>
              <a:ext uri="{FF2B5EF4-FFF2-40B4-BE49-F238E27FC236}">
                <a16:creationId xmlns:a16="http://schemas.microsoft.com/office/drawing/2014/main" id="{49665790-9D9F-092F-DAAA-C6A949930161}"/>
              </a:ext>
            </a:extLst>
          </p:cNvPr>
          <p:cNvSpPr>
            <a:spLocks noGrp="1"/>
          </p:cNvSpPr>
          <p:nvPr>
            <p:ph sz="quarter" idx="14"/>
          </p:nvPr>
        </p:nvSpPr>
        <p:spPr>
          <a:xfrm>
            <a:off x="225174" y="1709354"/>
            <a:ext cx="6790590" cy="4669972"/>
          </a:xfrm>
        </p:spPr>
        <p:txBody>
          <a:bodyPr vert="horz" lIns="91440" tIns="45720" rIns="91440" bIns="45720" rtlCol="0">
            <a:normAutofit/>
          </a:bodyPr>
          <a:lstStyle/>
          <a:p>
            <a:r>
              <a:rPr lang="en-US" dirty="0">
                <a:solidFill>
                  <a:srgbClr val="FFFFFF"/>
                </a:solidFill>
              </a:rPr>
              <a:t>My name is Lilly, and I am studying Psychology in Health and social Care.</a:t>
            </a:r>
          </a:p>
          <a:p>
            <a:r>
              <a:rPr lang="en-US" dirty="0">
                <a:solidFill>
                  <a:srgbClr val="FFFFFF"/>
                </a:solidFill>
              </a:rPr>
              <a:t>In this presentation, I will explore Vygotsky’s Sociocultural Theory and how it can be applied to understand the development of a 3-year-old child.</a:t>
            </a:r>
          </a:p>
          <a:p>
            <a:r>
              <a:rPr lang="en-US" dirty="0">
                <a:solidFill>
                  <a:srgbClr val="FFFFFF"/>
                </a:solidFill>
              </a:rPr>
              <a:t>I will focus on Shona, who is experiencing anxiety when being separated from her carers, limited verbal communication and difficulty engaging in group play </a:t>
            </a:r>
          </a:p>
          <a:p>
            <a:r>
              <a:rPr lang="en-US" dirty="0">
                <a:solidFill>
                  <a:srgbClr val="FFFFFF"/>
                </a:solidFill>
              </a:rPr>
              <a:t>I will use Vygotsky’s theory to consider how social interaction, communication and support from others may influence Shona’s emotional, social, cognitive and physical development.</a:t>
            </a:r>
          </a:p>
        </p:txBody>
      </p:sp>
      <p:sp>
        <p:nvSpPr>
          <p:cNvPr id="3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Placeholder 6" descr="Woman reading to toddlers">
            <a:extLst>
              <a:ext uri="{FF2B5EF4-FFF2-40B4-BE49-F238E27FC236}">
                <a16:creationId xmlns:a16="http://schemas.microsoft.com/office/drawing/2014/main" id="{AAA3892F-C1FB-F515-AA81-95B0E102736E}"/>
              </a:ext>
            </a:extLst>
          </p:cNvPr>
          <p:cNvPicPr>
            <a:picLocks noGrp="1" noChangeAspect="1"/>
          </p:cNvPicPr>
          <p:nvPr>
            <p:ph type="pic" sz="quarter" idx="13"/>
          </p:nvPr>
        </p:nvPicPr>
        <p:blipFill>
          <a:blip r:embed="rId7">
            <a:extLst>
              <a:ext uri="{28A0092B-C50C-407E-A947-70E740481C1C}">
                <a14:useLocalDpi xmlns:a14="http://schemas.microsoft.com/office/drawing/2010/main" val="0"/>
              </a:ext>
            </a:extLst>
          </a:blip>
          <a:srcRect l="16454" r="35237"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304147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59724D5-E3FF-C117-DC5C-7D2EC3F8466C}"/>
              </a:ext>
            </a:extLst>
          </p:cNvPr>
          <p:cNvSpPr>
            <a:spLocks noGrp="1"/>
          </p:cNvSpPr>
          <p:nvPr>
            <p:ph type="title"/>
          </p:nvPr>
        </p:nvSpPr>
        <p:spPr>
          <a:xfrm>
            <a:off x="4692794" y="1141407"/>
            <a:ext cx="6416963" cy="2897705"/>
          </a:xfrm>
        </p:spPr>
        <p:txBody>
          <a:bodyPr vert="horz" lIns="91440" tIns="45720" rIns="91440" bIns="45720" rtlCol="0">
            <a:normAutofit/>
          </a:bodyPr>
          <a:lstStyle/>
          <a:p>
            <a:pPr>
              <a:lnSpc>
                <a:spcPct val="90000"/>
              </a:lnSpc>
            </a:pPr>
            <a:r>
              <a:rPr lang="en-US" sz="2000" b="1" dirty="0">
                <a:solidFill>
                  <a:schemeClr val="tx2"/>
                </a:solidFill>
              </a:rPr>
              <a:t> Who was Vygotsky ?</a:t>
            </a:r>
            <a:br>
              <a:rPr lang="en-US" sz="2000" dirty="0">
                <a:solidFill>
                  <a:schemeClr val="tx2"/>
                </a:solidFill>
              </a:rPr>
            </a:br>
            <a:r>
              <a:rPr lang="en-US" sz="2000" dirty="0">
                <a:solidFill>
                  <a:schemeClr val="tx2"/>
                </a:solidFill>
              </a:rPr>
              <a:t>Lev Vygotsky believed that children’s learning and development are influenced by social interactions with adults and other  children (Huang, 2021).</a:t>
            </a:r>
            <a:br>
              <a:rPr lang="en-US" sz="2000" dirty="0">
                <a:solidFill>
                  <a:schemeClr val="tx2"/>
                </a:solidFill>
              </a:rPr>
            </a:br>
            <a:endParaRPr lang="en-US" sz="2000" dirty="0">
              <a:solidFill>
                <a:schemeClr val="tx2"/>
              </a:solidFill>
            </a:endParaRPr>
          </a:p>
        </p:txBody>
      </p:sp>
      <p:pic>
        <p:nvPicPr>
          <p:cNvPr id="5" name="Picture 4">
            <a:extLst>
              <a:ext uri="{FF2B5EF4-FFF2-40B4-BE49-F238E27FC236}">
                <a16:creationId xmlns:a16="http://schemas.microsoft.com/office/drawing/2014/main" id="{944E4349-A1CC-F99A-07FD-2615677900E6}"/>
              </a:ext>
            </a:extLst>
          </p:cNvPr>
          <p:cNvPicPr>
            <a:picLocks noChangeAspect="1"/>
          </p:cNvPicPr>
          <p:nvPr/>
        </p:nvPicPr>
        <p:blipFill>
          <a:blip r:embed="rId7"/>
          <a:srcRect l="31288" r="29354"/>
          <a:stretch>
            <a:fillRect/>
          </a:stretch>
        </p:blipFill>
        <p:spPr>
          <a:xfrm>
            <a:off x="-1" y="10"/>
            <a:ext cx="4058949" cy="6857990"/>
          </a:xfrm>
          <a:prstGeom prst="rect">
            <a:avLst/>
          </a:prstGeom>
        </p:spPr>
      </p:pic>
      <p:sp>
        <p:nvSpPr>
          <p:cNvPr id="3" name="Content Placeholder 2">
            <a:extLst>
              <a:ext uri="{FF2B5EF4-FFF2-40B4-BE49-F238E27FC236}">
                <a16:creationId xmlns:a16="http://schemas.microsoft.com/office/drawing/2014/main" id="{E3B18FD1-5E69-04A8-43ED-721A001D0775}"/>
              </a:ext>
            </a:extLst>
          </p:cNvPr>
          <p:cNvSpPr>
            <a:spLocks noGrp="1"/>
          </p:cNvSpPr>
          <p:nvPr>
            <p:ph sz="quarter" idx="13"/>
          </p:nvPr>
        </p:nvSpPr>
        <p:spPr>
          <a:xfrm>
            <a:off x="4132554" y="3026228"/>
            <a:ext cx="8001000" cy="4005943"/>
          </a:xfrm>
        </p:spPr>
        <p:txBody>
          <a:bodyPr vert="horz" lIns="91440" tIns="45720" rIns="91440" bIns="45720" rtlCol="0">
            <a:normAutofit/>
          </a:bodyPr>
          <a:lstStyle/>
          <a:p>
            <a:pPr marL="0" indent="0">
              <a:lnSpc>
                <a:spcPct val="90000"/>
              </a:lnSpc>
              <a:buNone/>
            </a:pPr>
            <a:r>
              <a:rPr lang="en-US" sz="1600" b="1" dirty="0"/>
              <a:t>Main ideas of the theory </a:t>
            </a:r>
          </a:p>
          <a:p>
            <a:pPr>
              <a:lnSpc>
                <a:spcPct val="90000"/>
              </a:lnSpc>
            </a:pPr>
            <a:r>
              <a:rPr lang="en-US" sz="1600" dirty="0"/>
              <a:t>Social interaction: Children learn through interacting with and their peers (Huang, 2021).</a:t>
            </a:r>
          </a:p>
          <a:p>
            <a:pPr>
              <a:lnSpc>
                <a:spcPct val="90000"/>
              </a:lnSpc>
            </a:pPr>
            <a:r>
              <a:rPr lang="en-US" sz="1600" dirty="0"/>
              <a:t>Language and communication: Language plays an important role in children’s learning and cognitive development (Huang, 2021). </a:t>
            </a:r>
          </a:p>
          <a:p>
            <a:pPr>
              <a:lnSpc>
                <a:spcPct val="90000"/>
              </a:lnSpc>
            </a:pPr>
            <a:r>
              <a:rPr lang="en-US" sz="1600" dirty="0"/>
              <a:t>Scaffolding: Adults can provide guidance and support to help children develop new skills. </a:t>
            </a:r>
          </a:p>
          <a:p>
            <a:pPr>
              <a:lnSpc>
                <a:spcPct val="90000"/>
              </a:lnSpc>
            </a:pPr>
            <a:r>
              <a:rPr lang="en-US" sz="1600" dirty="0"/>
              <a:t>Zone of Proximal Development (ZPD): Children can achieve more with appropriate support than they can independently.</a:t>
            </a:r>
          </a:p>
          <a:p>
            <a:pPr marL="0" indent="0">
              <a:lnSpc>
                <a:spcPct val="90000"/>
              </a:lnSpc>
              <a:buNone/>
            </a:pPr>
            <a:r>
              <a:rPr lang="en-US" sz="1600" b="1" dirty="0"/>
              <a:t>Relevance to early childhood</a:t>
            </a:r>
          </a:p>
          <a:p>
            <a:pPr marL="0" indent="0">
              <a:lnSpc>
                <a:spcPct val="90000"/>
              </a:lnSpc>
              <a:buNone/>
            </a:pPr>
            <a:r>
              <a:rPr lang="en-US" sz="1600" dirty="0"/>
              <a:t>Supportive relationships and social experiences can help children develop their communication, thinking and social skills (Huang, 2021).</a:t>
            </a:r>
          </a:p>
          <a:p>
            <a:pPr marL="0" indent="0">
              <a:lnSpc>
                <a:spcPct val="90000"/>
              </a:lnSpc>
            </a:pPr>
            <a:endParaRPr lang="en-US" sz="1400" dirty="0"/>
          </a:p>
          <a:p>
            <a:pPr>
              <a:lnSpc>
                <a:spcPct val="90000"/>
              </a:lnSpc>
            </a:pPr>
            <a:endParaRPr lang="en-US" sz="1400" dirty="0"/>
          </a:p>
          <a:p>
            <a:pPr>
              <a:lnSpc>
                <a:spcPct val="90000"/>
              </a:lnSpc>
            </a:pPr>
            <a:endParaRPr lang="en-US" sz="1400" dirty="0"/>
          </a:p>
          <a:p>
            <a:pPr>
              <a:lnSpc>
                <a:spcPct val="90000"/>
              </a:lnSpc>
            </a:pPr>
            <a:endParaRPr lang="en-US" sz="1400" dirty="0"/>
          </a:p>
          <a:p>
            <a:pPr>
              <a:lnSpc>
                <a:spcPct val="90000"/>
              </a:lnSpc>
            </a:pPr>
            <a:endParaRPr lang="en-US" sz="1400" dirty="0"/>
          </a:p>
          <a:p>
            <a:pPr>
              <a:lnSpc>
                <a:spcPct val="90000"/>
              </a:lnSpc>
            </a:pPr>
            <a:endParaRPr lang="en-US" sz="1400" dirty="0"/>
          </a:p>
          <a:p>
            <a:pPr marL="0" indent="0">
              <a:lnSpc>
                <a:spcPct val="90000"/>
              </a:lnSpc>
            </a:pPr>
            <a:endParaRPr lang="en-US" sz="1400" dirty="0"/>
          </a:p>
        </p:txBody>
      </p:sp>
    </p:spTree>
    <p:extLst>
      <p:ext uri="{BB962C8B-B14F-4D97-AF65-F5344CB8AC3E}">
        <p14:creationId xmlns:p14="http://schemas.microsoft.com/office/powerpoint/2010/main" val="3552437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4" name="Freeform: Shape 23">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61544FD-4E6D-2E37-ADB0-CCCEFF6AC9CE}"/>
              </a:ext>
            </a:extLst>
          </p:cNvPr>
          <p:cNvSpPr>
            <a:spLocks noGrp="1"/>
          </p:cNvSpPr>
          <p:nvPr>
            <p:ph type="title"/>
          </p:nvPr>
        </p:nvSpPr>
        <p:spPr>
          <a:xfrm>
            <a:off x="-130629" y="979714"/>
            <a:ext cx="4865915" cy="5137027"/>
          </a:xfrm>
        </p:spPr>
        <p:txBody>
          <a:bodyPr vert="horz" lIns="91440" tIns="45720" rIns="91440" bIns="45720" rtlCol="0">
            <a:normAutofit/>
          </a:bodyPr>
          <a:lstStyle/>
          <a:p>
            <a:pPr algn="ctr"/>
            <a:r>
              <a:rPr lang="en-US" sz="4200" b="0" i="0" kern="1200" dirty="0">
                <a:solidFill>
                  <a:schemeClr val="bg2"/>
                </a:solidFill>
                <a:latin typeface="+mj-lt"/>
                <a:ea typeface="+mj-ea"/>
                <a:cs typeface="+mj-cs"/>
              </a:rPr>
              <a:t>Applying Vygotsky’s  Theory to Shona</a:t>
            </a:r>
          </a:p>
        </p:txBody>
      </p:sp>
      <p:sp>
        <p:nvSpPr>
          <p:cNvPr id="5" name="Content Placeholder 4">
            <a:extLst>
              <a:ext uri="{FF2B5EF4-FFF2-40B4-BE49-F238E27FC236}">
                <a16:creationId xmlns:a16="http://schemas.microsoft.com/office/drawing/2014/main" id="{BBB56F3F-022F-9986-06C6-D784661CB934}"/>
              </a:ext>
            </a:extLst>
          </p:cNvPr>
          <p:cNvSpPr>
            <a:spLocks noGrp="1"/>
          </p:cNvSpPr>
          <p:nvPr>
            <p:ph sz="quarter" idx="13"/>
          </p:nvPr>
        </p:nvSpPr>
        <p:spPr>
          <a:xfrm>
            <a:off x="5099154" y="836675"/>
            <a:ext cx="6679189" cy="5836267"/>
          </a:xfrm>
        </p:spPr>
        <p:txBody>
          <a:bodyPr/>
          <a:lstStyle/>
          <a:p>
            <a:pPr marL="0" indent="0">
              <a:buNone/>
            </a:pPr>
            <a:r>
              <a:rPr lang="en-GB" b="1" dirty="0"/>
              <a:t>1. Anxiety when separated from carers</a:t>
            </a:r>
          </a:p>
          <a:p>
            <a:r>
              <a:rPr lang="en-GB" dirty="0"/>
              <a:t>Shona may need consistent, supportive relationships with familiar adults to help her feel secure. Practitioners could offer reassurance and gradually support her participation in activities. Vygotsky’s theory highlights the importance of social interaction in children’s development (OpenStax, n.d.).</a:t>
            </a:r>
          </a:p>
          <a:p>
            <a:pPr marL="0" indent="0">
              <a:buNone/>
            </a:pPr>
            <a:r>
              <a:rPr lang="en-GB" b="1" dirty="0"/>
              <a:t>2. Limited verbal communication </a:t>
            </a:r>
          </a:p>
          <a:p>
            <a:r>
              <a:rPr lang="en-GB" dirty="0"/>
              <a:t>Practitioners can support Shona by talking to her during play, using simple words, modelling language and allowing her time to respond. These interactions may help her develop her communication skills (OpenStax, n.d.).</a:t>
            </a:r>
          </a:p>
        </p:txBody>
      </p:sp>
    </p:spTree>
    <p:extLst>
      <p:ext uri="{BB962C8B-B14F-4D97-AF65-F5344CB8AC3E}">
        <p14:creationId xmlns:p14="http://schemas.microsoft.com/office/powerpoint/2010/main" val="4202328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4" name="Freeform: Shape 23">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5FCBF31-2280-B55D-3844-3F77799253A8}"/>
              </a:ext>
            </a:extLst>
          </p:cNvPr>
          <p:cNvSpPr>
            <a:spLocks noGrp="1"/>
          </p:cNvSpPr>
          <p:nvPr>
            <p:ph sz="quarter" idx="13"/>
          </p:nvPr>
        </p:nvSpPr>
        <p:spPr>
          <a:xfrm>
            <a:off x="5204109" y="1645920"/>
            <a:ext cx="6269434" cy="4470821"/>
          </a:xfrm>
        </p:spPr>
        <p:txBody>
          <a:bodyPr vert="horz" lIns="91440" tIns="45720" rIns="91440" bIns="45720" rtlCol="0">
            <a:normAutofit/>
          </a:bodyPr>
          <a:lstStyle/>
          <a:p>
            <a:pPr marL="0" indent="0">
              <a:buNone/>
            </a:pPr>
            <a:r>
              <a:rPr lang="en-US" b="1" dirty="0"/>
              <a:t>3.  Difficulty engaging in group play </a:t>
            </a:r>
          </a:p>
          <a:p>
            <a:r>
              <a:rPr lang="en-US" dirty="0"/>
              <a:t>An adult could initially play alongside Shona and another child, modelling turn-taking and sharing before gradually reducing support. This applies the idea of the Zone of Proximal Development(ZPD), where children can achieve more with appropriate guidance (OpenStax, n.d.).</a:t>
            </a:r>
          </a:p>
          <a:p>
            <a:pPr marL="0" indent="0">
              <a:buNone/>
            </a:pPr>
            <a:r>
              <a:rPr lang="en-US" b="1" dirty="0"/>
              <a:t>Impact on development and wellbeing</a:t>
            </a:r>
          </a:p>
          <a:p>
            <a:pPr marL="0" indent="0">
              <a:buNone/>
            </a:pPr>
            <a:r>
              <a:rPr lang="en-US" dirty="0"/>
              <a:t>Consistent adult  support and positive interactions may help Shona build confidence, communication skills and social relationships.</a:t>
            </a:r>
          </a:p>
          <a:p>
            <a:endParaRPr lang="en-US" b="1" dirty="0"/>
          </a:p>
          <a:p>
            <a:pPr marL="0" indent="0">
              <a:buNone/>
            </a:pPr>
            <a:endParaRPr lang="en-US" dirty="0"/>
          </a:p>
        </p:txBody>
      </p:sp>
      <p:sp>
        <p:nvSpPr>
          <p:cNvPr id="4" name="Title 1">
            <a:extLst>
              <a:ext uri="{FF2B5EF4-FFF2-40B4-BE49-F238E27FC236}">
                <a16:creationId xmlns:a16="http://schemas.microsoft.com/office/drawing/2014/main" id="{EF0462B4-5198-2613-2032-C5C9FEE65D75}"/>
              </a:ext>
            </a:extLst>
          </p:cNvPr>
          <p:cNvSpPr>
            <a:spLocks noGrp="1"/>
          </p:cNvSpPr>
          <p:nvPr>
            <p:ph type="title"/>
          </p:nvPr>
        </p:nvSpPr>
        <p:spPr>
          <a:xfrm>
            <a:off x="0" y="932985"/>
            <a:ext cx="4704310" cy="4470400"/>
          </a:xfrm>
        </p:spPr>
        <p:txBody>
          <a:bodyPr vert="horz" lIns="91440" tIns="45720" rIns="91440" bIns="45720" rtlCol="0">
            <a:normAutofit/>
          </a:bodyPr>
          <a:lstStyle/>
          <a:p>
            <a:pPr algn="ctr"/>
            <a:r>
              <a:rPr lang="en-US" sz="4200" b="0" i="0" kern="1200" dirty="0">
                <a:solidFill>
                  <a:schemeClr val="bg2"/>
                </a:solidFill>
                <a:latin typeface="+mj-lt"/>
                <a:ea typeface="+mj-ea"/>
                <a:cs typeface="+mj-cs"/>
              </a:rPr>
              <a:t>Applying Vygotsky’s  Theory to Shona</a:t>
            </a:r>
          </a:p>
        </p:txBody>
      </p:sp>
    </p:spTree>
    <p:extLst>
      <p:ext uri="{BB962C8B-B14F-4D97-AF65-F5344CB8AC3E}">
        <p14:creationId xmlns:p14="http://schemas.microsoft.com/office/powerpoint/2010/main" val="2035157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6" name="Picture 55">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8" name="Picture 57">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0" name="Oval 59">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2" name="Picture 61">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4" name="Picture 63">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6" name="Rectangle 65">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68" name="Rectangle 67">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0"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72" name="Freeform: Shape 71">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AD24F87-BE50-5564-CF2B-DD71B412BAE6}"/>
              </a:ext>
            </a:extLst>
          </p:cNvPr>
          <p:cNvSpPr>
            <a:spLocks noGrp="1"/>
          </p:cNvSpPr>
          <p:nvPr>
            <p:ph type="title"/>
          </p:nvPr>
        </p:nvSpPr>
        <p:spPr>
          <a:xfrm>
            <a:off x="653143" y="1645920"/>
            <a:ext cx="3522879" cy="4470821"/>
          </a:xfrm>
        </p:spPr>
        <p:txBody>
          <a:bodyPr vert="horz" lIns="91440" tIns="45720" rIns="91440" bIns="45720" rtlCol="0" anchor="t">
            <a:normAutofit/>
          </a:bodyPr>
          <a:lstStyle/>
          <a:p>
            <a:pPr algn="ctr"/>
            <a:r>
              <a:rPr lang="en-US" sz="4200" b="0" i="0" kern="1200" dirty="0">
                <a:solidFill>
                  <a:schemeClr val="bg2"/>
                </a:solidFill>
                <a:latin typeface="+mj-lt"/>
                <a:ea typeface="+mj-ea"/>
                <a:cs typeface="+mj-cs"/>
              </a:rPr>
              <a:t>Practical  Strategies to Support Shona</a:t>
            </a:r>
          </a:p>
        </p:txBody>
      </p:sp>
      <p:sp>
        <p:nvSpPr>
          <p:cNvPr id="3" name="Content Placeholder 2">
            <a:extLst>
              <a:ext uri="{FF2B5EF4-FFF2-40B4-BE49-F238E27FC236}">
                <a16:creationId xmlns:a16="http://schemas.microsoft.com/office/drawing/2014/main" id="{8ABFD285-A81F-45C9-559E-F665E70A9611}"/>
              </a:ext>
            </a:extLst>
          </p:cNvPr>
          <p:cNvSpPr>
            <a:spLocks noGrp="1"/>
          </p:cNvSpPr>
          <p:nvPr>
            <p:ph sz="quarter" idx="13"/>
          </p:nvPr>
        </p:nvSpPr>
        <p:spPr>
          <a:xfrm>
            <a:off x="5204109" y="1645920"/>
            <a:ext cx="6269434" cy="4470821"/>
          </a:xfrm>
        </p:spPr>
        <p:txBody>
          <a:bodyPr vert="horz" lIns="91440" tIns="45720" rIns="91440" bIns="45720" rtlCol="0">
            <a:normAutofit fontScale="92500" lnSpcReduction="10000"/>
          </a:bodyPr>
          <a:lstStyle/>
          <a:p>
            <a:pPr marL="0" indent="0">
              <a:buNone/>
            </a:pPr>
            <a:r>
              <a:rPr lang="en-US" b="1" dirty="0"/>
              <a:t>1. Emotional support and reassurance</a:t>
            </a:r>
          </a:p>
          <a:p>
            <a:pPr>
              <a:buFont typeface="Arial" panose="020B0604020202020204" pitchFamily="34" charset="0"/>
              <a:buChar char="•"/>
            </a:pPr>
            <a:r>
              <a:rPr lang="en-US" dirty="0"/>
              <a:t>Provide a consistent key person to help Shona feel safe during separation from her carers.</a:t>
            </a:r>
          </a:p>
          <a:p>
            <a:pPr>
              <a:buFont typeface="Arial" panose="020B0604020202020204" pitchFamily="34" charset="0"/>
              <a:buChar char="•"/>
            </a:pPr>
            <a:r>
              <a:rPr lang="en-US" dirty="0"/>
              <a:t>Use calm reassurance and predictable routines.</a:t>
            </a:r>
          </a:p>
          <a:p>
            <a:pPr>
              <a:buFont typeface="Arial" panose="020B0604020202020204" pitchFamily="34" charset="0"/>
              <a:buChar char="•"/>
            </a:pPr>
            <a:r>
              <a:rPr lang="en-US" dirty="0"/>
              <a:t> Link to Vygotsky: supportive adult interactions can help Shona participate in activities.</a:t>
            </a:r>
          </a:p>
          <a:p>
            <a:pPr marL="0" indent="0">
              <a:buNone/>
            </a:pPr>
            <a:r>
              <a:rPr lang="en-US" b="1" dirty="0"/>
              <a:t>2. Language-rich environment</a:t>
            </a:r>
          </a:p>
          <a:p>
            <a:pPr>
              <a:buFont typeface="Arial" panose="020B0604020202020204" pitchFamily="34" charset="0"/>
              <a:buChar char="•"/>
            </a:pPr>
            <a:r>
              <a:rPr lang="en-US" dirty="0"/>
              <a:t>Talk to Shona during everyday activities, read stories and model simple words.</a:t>
            </a:r>
          </a:p>
          <a:p>
            <a:pPr>
              <a:buFont typeface="Arial" panose="020B0604020202020204" pitchFamily="34" charset="0"/>
              <a:buChar char="•"/>
            </a:pPr>
            <a:r>
              <a:rPr lang="en-US" dirty="0"/>
              <a:t> Give her time to respond and encourage communication without pressure.</a:t>
            </a:r>
          </a:p>
          <a:p>
            <a:pPr>
              <a:buFont typeface="Arial" panose="020B0604020202020204" pitchFamily="34" charset="0"/>
              <a:buChar char="•"/>
            </a:pPr>
            <a:r>
              <a:rPr lang="en-US" dirty="0"/>
              <a:t> Link to Vygotsky: language and social interaction support learning and development .</a:t>
            </a:r>
          </a:p>
          <a:p>
            <a:pPr marL="0" indent="0">
              <a:buNone/>
            </a:pPr>
            <a:endParaRPr lang="en-US" dirty="0"/>
          </a:p>
        </p:txBody>
      </p:sp>
    </p:spTree>
    <p:extLst>
      <p:ext uri="{BB962C8B-B14F-4D97-AF65-F5344CB8AC3E}">
        <p14:creationId xmlns:p14="http://schemas.microsoft.com/office/powerpoint/2010/main" val="2994497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4" name="Freeform: Shape 23">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D9D7C91-ED7C-151C-7833-352D6DC434A0}"/>
              </a:ext>
            </a:extLst>
          </p:cNvPr>
          <p:cNvSpPr>
            <a:spLocks noGrp="1"/>
          </p:cNvSpPr>
          <p:nvPr>
            <p:ph type="title"/>
          </p:nvPr>
        </p:nvSpPr>
        <p:spPr>
          <a:xfrm>
            <a:off x="653143" y="1645920"/>
            <a:ext cx="3522879" cy="4470821"/>
          </a:xfrm>
        </p:spPr>
        <p:txBody>
          <a:bodyPr vert="horz" lIns="91440" tIns="45720" rIns="91440" bIns="45720" rtlCol="0">
            <a:normAutofit/>
          </a:bodyPr>
          <a:lstStyle/>
          <a:p>
            <a:pPr algn="ctr"/>
            <a:r>
              <a:rPr lang="en-US" sz="4200" b="0" i="0" kern="1200" dirty="0">
                <a:solidFill>
                  <a:schemeClr val="bg2"/>
                </a:solidFill>
                <a:latin typeface="+mj-lt"/>
                <a:ea typeface="+mj-ea"/>
                <a:cs typeface="+mj-cs"/>
              </a:rPr>
              <a:t>Practical Strategies to Support Shona</a:t>
            </a:r>
          </a:p>
        </p:txBody>
      </p:sp>
      <p:sp>
        <p:nvSpPr>
          <p:cNvPr id="3" name="Content Placeholder 2">
            <a:extLst>
              <a:ext uri="{FF2B5EF4-FFF2-40B4-BE49-F238E27FC236}">
                <a16:creationId xmlns:a16="http://schemas.microsoft.com/office/drawing/2014/main" id="{DA5DEFC4-5FEF-FF07-361B-CDD06BE2BC7B}"/>
              </a:ext>
            </a:extLst>
          </p:cNvPr>
          <p:cNvSpPr>
            <a:spLocks noGrp="1"/>
          </p:cNvSpPr>
          <p:nvPr>
            <p:ph sz="quarter" idx="13"/>
          </p:nvPr>
        </p:nvSpPr>
        <p:spPr>
          <a:xfrm>
            <a:off x="5072743" y="1045028"/>
            <a:ext cx="7032171" cy="5203371"/>
          </a:xfrm>
        </p:spPr>
        <p:txBody>
          <a:bodyPr vert="horz" lIns="91440" tIns="45720" rIns="91440" bIns="45720" rtlCol="0">
            <a:normAutofit fontScale="85000" lnSpcReduction="10000"/>
          </a:bodyPr>
          <a:lstStyle/>
          <a:p>
            <a:pPr marL="0" indent="0">
              <a:buNone/>
            </a:pPr>
            <a:r>
              <a:rPr lang="en-US" b="1" dirty="0"/>
              <a:t>3. Supported play and modelling</a:t>
            </a:r>
          </a:p>
          <a:p>
            <a:pPr>
              <a:buFont typeface="Arial" panose="020B0604020202020204" pitchFamily="34" charset="0"/>
              <a:buChar char="•"/>
            </a:pPr>
            <a:r>
              <a:rPr lang="en-US" dirty="0"/>
              <a:t>Start with one familiar adult and one other child during play.</a:t>
            </a:r>
          </a:p>
          <a:p>
            <a:pPr>
              <a:buFont typeface="Arial" panose="020B0604020202020204" pitchFamily="34" charset="0"/>
              <a:buChar char="•"/>
            </a:pPr>
            <a:r>
              <a:rPr lang="en-US" dirty="0"/>
              <a:t>Model sharing, turn-taking and simple ways to communicate. </a:t>
            </a:r>
          </a:p>
          <a:p>
            <a:pPr>
              <a:buFont typeface="Arial" panose="020B0604020202020204" pitchFamily="34" charset="0"/>
              <a:buChar char="•"/>
            </a:pPr>
            <a:r>
              <a:rPr lang="en-US" dirty="0"/>
              <a:t>Gradually reduce support as Shona becomes more confident.</a:t>
            </a:r>
          </a:p>
          <a:p>
            <a:pPr>
              <a:buFont typeface="Arial" panose="020B0604020202020204" pitchFamily="34" charset="0"/>
              <a:buChar char="•"/>
            </a:pPr>
            <a:r>
              <a:rPr lang="en-US" dirty="0"/>
              <a:t>Link to Vygotsky: scaffolding and the Zone of Proximal Development (ZPD).</a:t>
            </a:r>
          </a:p>
          <a:p>
            <a:pPr marL="0" indent="0">
              <a:buNone/>
            </a:pPr>
            <a:r>
              <a:rPr lang="en-US" b="1" dirty="0"/>
              <a:t>4. Partnership with professionals</a:t>
            </a:r>
          </a:p>
          <a:p>
            <a:pPr>
              <a:buFont typeface="Arial" panose="020B0604020202020204" pitchFamily="34" charset="0"/>
              <a:buChar char="•"/>
            </a:pPr>
            <a:r>
              <a:rPr lang="en-US" dirty="0"/>
              <a:t>Work with Shona’s  carers to understand her needs and share progress.</a:t>
            </a:r>
          </a:p>
          <a:p>
            <a:pPr>
              <a:buFont typeface="Arial" panose="020B0604020202020204" pitchFamily="34" charset="0"/>
              <a:buChar char="•"/>
            </a:pPr>
            <a:r>
              <a:rPr lang="en-US" dirty="0"/>
              <a:t>If communication concerns continue, discuss support with the setting’s SENCO and consider advice from a speech and language therapist or health visitor.</a:t>
            </a:r>
          </a:p>
          <a:p>
            <a:pPr>
              <a:buFont typeface="Arial" panose="020B0604020202020204" pitchFamily="34" charset="0"/>
              <a:buChar char="•"/>
            </a:pPr>
            <a:r>
              <a:rPr lang="en-US" dirty="0"/>
              <a:t>Expected outcome: These strategies may improve Shona’s confidence, communication, social interaction and wellbeing.</a:t>
            </a:r>
          </a:p>
          <a:p>
            <a:pPr marL="0" indent="0">
              <a:buNone/>
            </a:pPr>
            <a:endParaRPr lang="en-US" dirty="0"/>
          </a:p>
        </p:txBody>
      </p:sp>
    </p:spTree>
    <p:extLst>
      <p:ext uri="{BB962C8B-B14F-4D97-AF65-F5344CB8AC3E}">
        <p14:creationId xmlns:p14="http://schemas.microsoft.com/office/powerpoint/2010/main" val="1203895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4E34155-BE41-1A57-8491-0CD5254B7D62}"/>
              </a:ext>
            </a:extLst>
          </p:cNvPr>
          <p:cNvSpPr>
            <a:spLocks noGrp="1"/>
          </p:cNvSpPr>
          <p:nvPr>
            <p:ph type="title"/>
          </p:nvPr>
        </p:nvSpPr>
        <p:spPr>
          <a:xfrm>
            <a:off x="646111" y="452718"/>
            <a:ext cx="9404723" cy="1400530"/>
          </a:xfrm>
        </p:spPr>
        <p:txBody>
          <a:bodyPr vert="horz" lIns="91440" tIns="45720" rIns="91440" bIns="45720" rtlCol="0">
            <a:normAutofit/>
          </a:bodyPr>
          <a:lstStyle/>
          <a:p>
            <a:r>
              <a:rPr lang="en-US" sz="4200" b="0" i="0" kern="1200" dirty="0">
                <a:solidFill>
                  <a:schemeClr val="tx2"/>
                </a:solidFill>
                <a:latin typeface="+mj-lt"/>
                <a:ea typeface="+mj-ea"/>
                <a:cs typeface="+mj-cs"/>
              </a:rPr>
              <a:t>Nature vs Nurture: Shona’s Development </a:t>
            </a:r>
          </a:p>
        </p:txBody>
      </p:sp>
      <p:sp>
        <p:nvSpPr>
          <p:cNvPr id="3" name="Content Placeholder 2">
            <a:extLst>
              <a:ext uri="{FF2B5EF4-FFF2-40B4-BE49-F238E27FC236}">
                <a16:creationId xmlns:a16="http://schemas.microsoft.com/office/drawing/2014/main" id="{9DFB8A3B-A578-88CC-0A3B-E10BBC9F2793}"/>
              </a:ext>
            </a:extLst>
          </p:cNvPr>
          <p:cNvSpPr>
            <a:spLocks noGrp="1"/>
          </p:cNvSpPr>
          <p:nvPr>
            <p:ph sz="quarter" idx="13"/>
          </p:nvPr>
        </p:nvSpPr>
        <p:spPr>
          <a:xfrm>
            <a:off x="369052" y="2046514"/>
            <a:ext cx="11453895" cy="4419600"/>
          </a:xfrm>
        </p:spPr>
        <p:txBody>
          <a:bodyPr vert="horz" lIns="91440" tIns="45720" rIns="91440" bIns="45720" rtlCol="0">
            <a:noAutofit/>
          </a:bodyPr>
          <a:lstStyle/>
          <a:p>
            <a:pPr marL="0" indent="0">
              <a:lnSpc>
                <a:spcPct val="90000"/>
              </a:lnSpc>
              <a:buNone/>
            </a:pPr>
            <a:r>
              <a:rPr lang="en-US" sz="1600" b="1" dirty="0"/>
              <a:t>Nature (Biological Influences)</a:t>
            </a:r>
          </a:p>
          <a:p>
            <a:pPr>
              <a:lnSpc>
                <a:spcPct val="90000"/>
              </a:lnSpc>
            </a:pPr>
            <a:r>
              <a:rPr lang="en-US" sz="1600" dirty="0"/>
              <a:t> Genetics and inherited characteristics can influence Shona’s temperament and personality (Berk, 2018). </a:t>
            </a:r>
          </a:p>
          <a:p>
            <a:pPr>
              <a:lnSpc>
                <a:spcPct val="90000"/>
              </a:lnSpc>
            </a:pPr>
            <a:r>
              <a:rPr lang="en-US" sz="1600" dirty="0"/>
              <a:t>Brain development can affect her emotions, behavior and ability to learn (Berk, 2018).</a:t>
            </a:r>
          </a:p>
          <a:p>
            <a:pPr>
              <a:lnSpc>
                <a:spcPct val="90000"/>
              </a:lnSpc>
            </a:pPr>
            <a:r>
              <a:rPr lang="en-US" sz="1600" dirty="0"/>
              <a:t>Individual differences can influence how Shona responds to situations (Berk, 2018).</a:t>
            </a:r>
          </a:p>
          <a:p>
            <a:pPr marL="0" indent="0">
              <a:lnSpc>
                <a:spcPct val="90000"/>
              </a:lnSpc>
              <a:buNone/>
            </a:pPr>
            <a:r>
              <a:rPr lang="en-US" sz="1600" b="1" dirty="0"/>
              <a:t>Nurture (Environmental Influences)</a:t>
            </a:r>
          </a:p>
          <a:p>
            <a:pPr>
              <a:lnSpc>
                <a:spcPct val="90000"/>
              </a:lnSpc>
            </a:pPr>
            <a:r>
              <a:rPr lang="en-US" sz="1600" dirty="0"/>
              <a:t>A supportive and stable home environment can help Shona feel safe and secure (Bronfenbrenner, 1979).</a:t>
            </a:r>
          </a:p>
          <a:p>
            <a:pPr>
              <a:lnSpc>
                <a:spcPct val="90000"/>
              </a:lnSpc>
            </a:pPr>
            <a:r>
              <a:rPr lang="en-US" sz="1600" dirty="0"/>
              <a:t>Positive relationships with parents and carers can support emotional development (Bronfenbrenner, 1978).</a:t>
            </a:r>
          </a:p>
          <a:p>
            <a:pPr>
              <a:lnSpc>
                <a:spcPct val="90000"/>
              </a:lnSpc>
            </a:pPr>
            <a:r>
              <a:rPr lang="en-US" sz="1600" dirty="0"/>
              <a:t>Social interaction and play can help Shona develop communication and social skills (Bronfenbrenner, 1979).</a:t>
            </a:r>
          </a:p>
          <a:p>
            <a:pPr>
              <a:lnSpc>
                <a:spcPct val="90000"/>
              </a:lnSpc>
            </a:pPr>
            <a:r>
              <a:rPr lang="en-US" sz="1600" dirty="0"/>
              <a:t>Early experiences can influence her confidence, behavior and wellbeing (Bronfenbrenner, 1979).</a:t>
            </a:r>
          </a:p>
          <a:p>
            <a:pPr marL="0" indent="0">
              <a:lnSpc>
                <a:spcPct val="90000"/>
              </a:lnSpc>
              <a:buNone/>
            </a:pPr>
            <a:endParaRPr lang="en-US" sz="1600" dirty="0"/>
          </a:p>
          <a:p>
            <a:pPr marL="0" indent="0">
              <a:lnSpc>
                <a:spcPct val="90000"/>
              </a:lnSpc>
              <a:buNone/>
            </a:pPr>
            <a:r>
              <a:rPr lang="en-US" sz="1600" b="1" dirty="0"/>
              <a:t>Conclusion </a:t>
            </a:r>
          </a:p>
          <a:p>
            <a:pPr marL="0" indent="0">
              <a:lnSpc>
                <a:spcPct val="90000"/>
              </a:lnSpc>
              <a:buNone/>
            </a:pPr>
            <a:r>
              <a:rPr lang="en-US" sz="1600" dirty="0"/>
              <a:t>Both nature and nurture work together to influence Sona’s development. Her biological characteristics and the environment in which she grows up can affect her emotional, social and cognitive development (Berk, 2018; Bronfenbrenner, 1979).</a:t>
            </a:r>
          </a:p>
        </p:txBody>
      </p:sp>
    </p:spTree>
    <p:extLst>
      <p:ext uri="{BB962C8B-B14F-4D97-AF65-F5344CB8AC3E}">
        <p14:creationId xmlns:p14="http://schemas.microsoft.com/office/powerpoint/2010/main" val="1324923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7D2BFBC9-92CB-69AB-6EFF-EB0D8251799E}"/>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sz="4200" b="0" i="0" kern="1200">
                <a:solidFill>
                  <a:srgbClr val="FFFFFF"/>
                </a:solidFill>
                <a:latin typeface="+mj-lt"/>
                <a:ea typeface="+mj-ea"/>
                <a:cs typeface="+mj-cs"/>
              </a:rPr>
              <a:t>Evaluation of Nature vs Nurture </a:t>
            </a:r>
          </a:p>
        </p:txBody>
      </p:sp>
      <p:sp>
        <p:nvSpPr>
          <p:cNvPr id="3" name="Content Placeholder 2">
            <a:extLst>
              <a:ext uri="{FF2B5EF4-FFF2-40B4-BE49-F238E27FC236}">
                <a16:creationId xmlns:a16="http://schemas.microsoft.com/office/drawing/2014/main" id="{5DFBC0CD-3C0C-AC27-32C0-A40EB9DA7A26}"/>
              </a:ext>
            </a:extLst>
          </p:cNvPr>
          <p:cNvSpPr>
            <a:spLocks noGrp="1"/>
          </p:cNvSpPr>
          <p:nvPr>
            <p:ph sz="quarter" idx="13"/>
          </p:nvPr>
        </p:nvSpPr>
        <p:spPr>
          <a:xfrm>
            <a:off x="381000" y="2170478"/>
            <a:ext cx="11723914" cy="5308182"/>
          </a:xfrm>
        </p:spPr>
        <p:txBody>
          <a:bodyPr vert="horz" lIns="91440" tIns="45720" rIns="91440" bIns="45720" rtlCol="0">
            <a:normAutofit/>
          </a:bodyPr>
          <a:lstStyle/>
          <a:p>
            <a:pPr marL="0" indent="0">
              <a:lnSpc>
                <a:spcPct val="90000"/>
              </a:lnSpc>
            </a:pPr>
            <a:r>
              <a:rPr lang="en-US" sz="1800" b="1" dirty="0"/>
              <a:t>Strengths of the theory </a:t>
            </a:r>
          </a:p>
          <a:p>
            <a:pPr>
              <a:lnSpc>
                <a:spcPct val="90000"/>
              </a:lnSpc>
            </a:pPr>
            <a:r>
              <a:rPr lang="en-US" sz="1800" dirty="0"/>
              <a:t>It recognizes that both biological factors and environmental experiences influence children's development (Berk, 2018).</a:t>
            </a:r>
          </a:p>
          <a:p>
            <a:pPr>
              <a:lnSpc>
                <a:spcPct val="90000"/>
              </a:lnSpc>
            </a:pPr>
            <a:r>
              <a:rPr lang="en-US" sz="1800" dirty="0"/>
              <a:t>It helps health and social care professionals understand how parenting, relationships and early experiences can affect Shona’s well-being (Bronfenbrenner, 1979).</a:t>
            </a:r>
          </a:p>
          <a:p>
            <a:pPr>
              <a:lnSpc>
                <a:spcPct val="90000"/>
              </a:lnSpc>
            </a:pPr>
            <a:r>
              <a:rPr lang="en-US" sz="1800" dirty="0"/>
              <a:t>It highlights the importance of providing children with a safe, supportive environment to encourage positive development (Bronfenbrenner, 1979).</a:t>
            </a:r>
          </a:p>
          <a:p>
            <a:pPr marL="0" indent="0">
              <a:lnSpc>
                <a:spcPct val="90000"/>
              </a:lnSpc>
            </a:pPr>
            <a:r>
              <a:rPr lang="en-US" sz="1800" b="1" dirty="0"/>
              <a:t>Weaknesses and limitations </a:t>
            </a:r>
          </a:p>
          <a:p>
            <a:pPr>
              <a:lnSpc>
                <a:spcPct val="90000"/>
              </a:lnSpc>
            </a:pPr>
            <a:r>
              <a:rPr lang="en-US" sz="1800" dirty="0"/>
              <a:t>The theory can oversimplify development if Nature and Nurture are considered separately, as they interact with each other (Berk, 2018).</a:t>
            </a:r>
          </a:p>
          <a:p>
            <a:pPr>
              <a:lnSpc>
                <a:spcPct val="90000"/>
              </a:lnSpc>
            </a:pPr>
            <a:r>
              <a:rPr lang="en-US" sz="1800" dirty="0"/>
              <a:t>Every child is different, so the same environment may affect children in different ways. </a:t>
            </a:r>
          </a:p>
          <a:p>
            <a:pPr>
              <a:lnSpc>
                <a:spcPct val="90000"/>
              </a:lnSpc>
            </a:pPr>
            <a:r>
              <a:rPr lang="en-US" sz="1800" dirty="0"/>
              <a:t>It  can not explain every aspect of Shona’s behavior without considering her individual circumstances and experiences.</a:t>
            </a:r>
          </a:p>
          <a:p>
            <a:pPr>
              <a:lnSpc>
                <a:spcPct val="90000"/>
              </a:lnSpc>
            </a:pPr>
            <a:endParaRPr lang="en-US" sz="1400" dirty="0"/>
          </a:p>
          <a:p>
            <a:pPr>
              <a:lnSpc>
                <a:spcPct val="90000"/>
              </a:lnSpc>
            </a:pPr>
            <a:endParaRPr lang="en-US" sz="1400" dirty="0"/>
          </a:p>
        </p:txBody>
      </p:sp>
    </p:spTree>
    <p:extLst>
      <p:ext uri="{BB962C8B-B14F-4D97-AF65-F5344CB8AC3E}">
        <p14:creationId xmlns:p14="http://schemas.microsoft.com/office/powerpoint/2010/main" val="411806331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CB9A5D6A-851F-A7ED-A187-1EBB5A61DC09}"/>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sz="4200" b="0" i="0" kern="1200" dirty="0">
                <a:solidFill>
                  <a:srgbClr val="FFFFFF"/>
                </a:solidFill>
                <a:latin typeface="+mj-lt"/>
                <a:ea typeface="+mj-ea"/>
                <a:cs typeface="+mj-cs"/>
              </a:rPr>
              <a:t>Alternative Theory : </a:t>
            </a:r>
            <a:br>
              <a:rPr lang="en-US" sz="4200" b="0" i="0" kern="1200" dirty="0">
                <a:solidFill>
                  <a:srgbClr val="FFFFFF"/>
                </a:solidFill>
                <a:latin typeface="+mj-lt"/>
                <a:ea typeface="+mj-ea"/>
                <a:cs typeface="+mj-cs"/>
              </a:rPr>
            </a:br>
            <a:r>
              <a:rPr lang="en-US" sz="4200" b="0" i="0" kern="1200" dirty="0">
                <a:solidFill>
                  <a:srgbClr val="FFFFFF"/>
                </a:solidFill>
                <a:latin typeface="+mj-lt"/>
                <a:ea typeface="+mj-ea"/>
                <a:cs typeface="+mj-cs"/>
              </a:rPr>
              <a:t>Attachment Theory</a:t>
            </a:r>
          </a:p>
        </p:txBody>
      </p:sp>
      <p:sp>
        <p:nvSpPr>
          <p:cNvPr id="3" name="Content Placeholder 2">
            <a:extLst>
              <a:ext uri="{FF2B5EF4-FFF2-40B4-BE49-F238E27FC236}">
                <a16:creationId xmlns:a16="http://schemas.microsoft.com/office/drawing/2014/main" id="{D8EDC28B-4217-5DDA-B384-9918354B608B}"/>
              </a:ext>
            </a:extLst>
          </p:cNvPr>
          <p:cNvSpPr>
            <a:spLocks noGrp="1"/>
          </p:cNvSpPr>
          <p:nvPr>
            <p:ph sz="quarter" idx="13"/>
          </p:nvPr>
        </p:nvSpPr>
        <p:spPr>
          <a:xfrm>
            <a:off x="1103312" y="2763520"/>
            <a:ext cx="8946541" cy="3484879"/>
          </a:xfrm>
        </p:spPr>
        <p:txBody>
          <a:bodyPr vert="horz" lIns="91440" tIns="45720" rIns="91440" bIns="45720" rtlCol="0">
            <a:normAutofit/>
          </a:bodyPr>
          <a:lstStyle/>
          <a:p>
            <a:pPr>
              <a:buFont typeface="Arial" panose="020B0604020202020204" pitchFamily="34" charset="0"/>
              <a:buChar char="•"/>
            </a:pPr>
            <a:r>
              <a:rPr lang="en-US" dirty="0"/>
              <a:t>Bowlby’s attachment theory may be more useful for understanding Shona’s early relationships with care givers influence her emotional security and future relationships (Bowlby, 1988).</a:t>
            </a:r>
          </a:p>
          <a:p>
            <a:pPr>
              <a:buFont typeface="Arial" panose="020B0604020202020204" pitchFamily="34" charset="0"/>
              <a:buChar char="•"/>
            </a:pPr>
            <a:r>
              <a:rPr lang="en-US" dirty="0"/>
              <a:t>It can help professionals identify the importance of consistence, sensitive care giving to support Shona’s emotional well-being.</a:t>
            </a:r>
          </a:p>
          <a:p>
            <a:pPr marL="0" indent="0">
              <a:buNone/>
            </a:pPr>
            <a:r>
              <a:rPr lang="en-US" b="1" dirty="0"/>
              <a:t>Overall Evaluation</a:t>
            </a:r>
          </a:p>
          <a:p>
            <a:pPr marL="0" indent="0">
              <a:buNone/>
            </a:pPr>
            <a:r>
              <a:rPr lang="en-US" dirty="0"/>
              <a:t>Nature versus Nurture provides a useful understanding of Shona’s overall development, while attachment theory may offer more specific guidance if concerns relate to her relationships and emotional security. </a:t>
            </a:r>
          </a:p>
        </p:txBody>
      </p:sp>
    </p:spTree>
    <p:extLst>
      <p:ext uri="{BB962C8B-B14F-4D97-AF65-F5344CB8AC3E}">
        <p14:creationId xmlns:p14="http://schemas.microsoft.com/office/powerpoint/2010/main" val="261662848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269B6E-89A0-7CAC-9D25-18289B24FACF}"/>
              </a:ext>
            </a:extLst>
          </p:cNvPr>
          <p:cNvSpPr>
            <a:spLocks noGrp="1"/>
          </p:cNvSpPr>
          <p:nvPr>
            <p:ph type="title"/>
          </p:nvPr>
        </p:nvSpPr>
        <p:spPr>
          <a:xfrm>
            <a:off x="5379809" y="-129562"/>
            <a:ext cx="4638903" cy="1400530"/>
          </a:xfrm>
        </p:spPr>
        <p:txBody>
          <a:bodyPr vert="horz" lIns="91440" tIns="45720" rIns="91440" bIns="45720" rtlCol="0">
            <a:normAutofit/>
          </a:bodyPr>
          <a:lstStyle/>
          <a:p>
            <a:r>
              <a:rPr lang="en-US" sz="4200" dirty="0">
                <a:solidFill>
                  <a:schemeClr val="tx2"/>
                </a:solidFill>
              </a:rPr>
              <a:t>Conclusion </a:t>
            </a:r>
          </a:p>
        </p:txBody>
      </p:sp>
      <p:sp>
        <p:nvSpPr>
          <p:cNvPr id="2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8CD9DB24-0DE3-1877-0DDE-554C83AAE9BC}"/>
              </a:ext>
            </a:extLst>
          </p:cNvPr>
          <p:cNvPicPr>
            <a:picLocks noChangeAspect="1"/>
          </p:cNvPicPr>
          <p:nvPr/>
        </p:nvPicPr>
        <p:blipFill>
          <a:blip r:embed="rId7"/>
          <a:srcRect l="50745" r="850" b="-1"/>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5" name="Rectangle 24">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13531BF-D59B-AAF6-BD6F-808C0B90FCC4}"/>
              </a:ext>
            </a:extLst>
          </p:cNvPr>
          <p:cNvSpPr>
            <a:spLocks noGrp="1"/>
          </p:cNvSpPr>
          <p:nvPr>
            <p:ph sz="quarter" idx="13"/>
          </p:nvPr>
        </p:nvSpPr>
        <p:spPr>
          <a:xfrm>
            <a:off x="5020317" y="1141407"/>
            <a:ext cx="7171679" cy="5716593"/>
          </a:xfrm>
        </p:spPr>
        <p:txBody>
          <a:bodyPr vert="horz" lIns="91440" tIns="45720" rIns="91440" bIns="45720" rtlCol="0">
            <a:normAutofit fontScale="92500" lnSpcReduction="20000"/>
          </a:bodyPr>
          <a:lstStyle/>
          <a:p>
            <a:r>
              <a:rPr lang="en-US" dirty="0"/>
              <a:t>Nature versus  Nurture is a useful theory for understanding Shona’s development because it considers both biological factors and environmental influences (Berk, 2018).</a:t>
            </a:r>
          </a:p>
          <a:p>
            <a:r>
              <a:rPr lang="en-US" dirty="0"/>
              <a:t>Biological factors, such as genetics and temperament, can influence Shona’s behavior, while her care giving, relationships and experiences can affect her emotional and social development (Berk, 2018; Bronfenbrenner, 1979).</a:t>
            </a:r>
          </a:p>
          <a:p>
            <a:r>
              <a:rPr lang="en-US" dirty="0"/>
              <a:t>The theory highlights the importance of providing Shona with a safe, stable and supportive environment to encourage positive development (Bronfenbrenner, 1979).</a:t>
            </a:r>
          </a:p>
          <a:p>
            <a:r>
              <a:rPr lang="en-US" dirty="0"/>
              <a:t>However, every child is different, so professionals should consider Shona’s individual needs and circumstances rather than relying on one theory alone. </a:t>
            </a:r>
          </a:p>
          <a:p>
            <a:r>
              <a:rPr lang="en-US" dirty="0"/>
              <a:t>Overall, phycology is valuable in health and social care because it helps professionals understand children's behavior and provide appropriate support to improve their well-being.</a:t>
            </a:r>
          </a:p>
          <a:p>
            <a:pPr marL="0" indent="0">
              <a:buNone/>
            </a:pPr>
            <a:endParaRPr lang="en-US" dirty="0"/>
          </a:p>
        </p:txBody>
      </p:sp>
    </p:spTree>
    <p:extLst>
      <p:ext uri="{BB962C8B-B14F-4D97-AF65-F5344CB8AC3E}">
        <p14:creationId xmlns:p14="http://schemas.microsoft.com/office/powerpoint/2010/main" val="18970691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E51D02F9-8620-EC35-E41F-5318C6BBE70A}"/>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sz="4200" dirty="0">
                <a:solidFill>
                  <a:srgbClr val="FFFFFF"/>
                </a:solidFill>
              </a:rPr>
              <a:t>References</a:t>
            </a:r>
            <a:endParaRPr lang="en-US" sz="4200" b="0" i="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05FEF267-F033-8616-62A0-791685C27CC1}"/>
              </a:ext>
            </a:extLst>
          </p:cNvPr>
          <p:cNvSpPr>
            <a:spLocks noGrp="1"/>
          </p:cNvSpPr>
          <p:nvPr>
            <p:ph sz="quarter" idx="13"/>
          </p:nvPr>
        </p:nvSpPr>
        <p:spPr>
          <a:xfrm>
            <a:off x="1102331" y="2305966"/>
            <a:ext cx="9543897" cy="4464948"/>
          </a:xfrm>
        </p:spPr>
        <p:txBody>
          <a:bodyPr vert="horz" lIns="91440" tIns="45720" rIns="91440" bIns="45720" rtlCol="0">
            <a:normAutofit fontScale="85000" lnSpcReduction="10000"/>
          </a:bodyPr>
          <a:lstStyle/>
          <a:p>
            <a:pPr marL="0" indent="0">
              <a:buNone/>
            </a:pPr>
            <a:endParaRPr lang="en-US" dirty="0"/>
          </a:p>
          <a:p>
            <a:r>
              <a:rPr lang="en-GB" dirty="0"/>
              <a:t>Ainsworth, M.D.S., </a:t>
            </a:r>
            <a:r>
              <a:rPr lang="en-GB" dirty="0" err="1"/>
              <a:t>Blehar</a:t>
            </a:r>
            <a:r>
              <a:rPr lang="en-GB" dirty="0"/>
              <a:t>, M.C., Waters, E. and Wall, S. (1978) </a:t>
            </a:r>
            <a:r>
              <a:rPr lang="en-GB" i="1" dirty="0"/>
              <a:t>Patterns of Attachment: A Psychological Study of the Strange Situation</a:t>
            </a:r>
            <a:r>
              <a:rPr lang="en-GB" dirty="0"/>
              <a:t>. Hillsdale, NJ: Lawrence Erlbaum Associates.</a:t>
            </a:r>
          </a:p>
          <a:p>
            <a:r>
              <a:rPr lang="en-GB" dirty="0"/>
              <a:t>Berk, L.E. (2018) </a:t>
            </a:r>
            <a:r>
              <a:rPr lang="en-GB" i="1" dirty="0"/>
              <a:t>Development Through the Lifespan</a:t>
            </a:r>
            <a:r>
              <a:rPr lang="en-GB" dirty="0"/>
              <a:t>. 7th </a:t>
            </a:r>
            <a:r>
              <a:rPr lang="en-GB" dirty="0" err="1"/>
              <a:t>edn</a:t>
            </a:r>
            <a:r>
              <a:rPr lang="en-GB" dirty="0"/>
              <a:t>. Hoboken, NJ: Pearson.</a:t>
            </a:r>
          </a:p>
          <a:p>
            <a:r>
              <a:rPr lang="en-GB" dirty="0"/>
              <a:t>Bowlby, J. (1988) </a:t>
            </a:r>
            <a:r>
              <a:rPr lang="en-GB" i="1" dirty="0"/>
              <a:t>A Secure Base: Parent-Child Attachment and Healthy Human Development</a:t>
            </a:r>
            <a:r>
              <a:rPr lang="en-GB" dirty="0"/>
              <a:t>. New York: Basic Books.</a:t>
            </a:r>
          </a:p>
          <a:p>
            <a:r>
              <a:rPr lang="en-GB" dirty="0"/>
              <a:t>Bronfenbrenner, U. (1979) </a:t>
            </a:r>
            <a:r>
              <a:rPr lang="en-GB" i="1" dirty="0"/>
              <a:t>The Ecology of Human Development: Experiments by Nature and Design</a:t>
            </a:r>
            <a:r>
              <a:rPr lang="en-GB" dirty="0"/>
              <a:t>. Cambridge, MA: Harvard University Press.</a:t>
            </a:r>
          </a:p>
          <a:p>
            <a:r>
              <a:rPr lang="en-GB" dirty="0"/>
              <a:t>OpenStax (n.d.) </a:t>
            </a:r>
            <a:r>
              <a:rPr lang="en-GB" i="1" dirty="0"/>
              <a:t>Lifespan Development: Major Theories and Theorists</a:t>
            </a:r>
            <a:r>
              <a:rPr lang="en-GB" dirty="0"/>
              <a:t>. Available at: </a:t>
            </a:r>
            <a:r>
              <a:rPr lang="en-GB" dirty="0">
                <a:hlinkClick r:id="rId6" tooltip="Original URL: https://openstax.org/books/lifespan-development/pages/1-3-major-theories-and-theorists. Click or tap if you trust this link."/>
              </a:rPr>
              <a:t>https://openstax.org/books/lifespan-development/pages/1-3-major-theories-and-theorists</a:t>
            </a:r>
            <a:r>
              <a:rPr lang="en-GB" dirty="0"/>
              <a:t> (Accessed: 12 October 2026).</a:t>
            </a:r>
          </a:p>
          <a:p>
            <a:r>
              <a:rPr lang="en-GB" dirty="0"/>
              <a:t>Vygotsky, L.S. (1978) </a:t>
            </a:r>
            <a:r>
              <a:rPr lang="en-GB" i="1" dirty="0"/>
              <a:t>Mind in Society: The Development of Higher Psychological Processes</a:t>
            </a:r>
            <a:r>
              <a:rPr lang="en-GB" dirty="0"/>
              <a:t>. Edited by M. Cole, V. John-Steiner, S. Scribner and E. </a:t>
            </a:r>
            <a:r>
              <a:rPr lang="en-GB" dirty="0" err="1"/>
              <a:t>Souberman</a:t>
            </a:r>
            <a:r>
              <a:rPr lang="en-GB" dirty="0"/>
              <a:t>. Cambridge, MA: Harvard University Press.</a:t>
            </a:r>
          </a:p>
          <a:p>
            <a:endParaRPr lang="en-US" dirty="0"/>
          </a:p>
        </p:txBody>
      </p:sp>
    </p:spTree>
    <p:extLst>
      <p:ext uri="{BB962C8B-B14F-4D97-AF65-F5344CB8AC3E}">
        <p14:creationId xmlns:p14="http://schemas.microsoft.com/office/powerpoint/2010/main" val="3538312363"/>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18355</TotalTime>
  <Words>1367</Words>
  <Application>Microsoft Office PowerPoint</Application>
  <PresentationFormat>Widescreen</PresentationFormat>
  <Paragraphs>93</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Century Gothic</vt:lpstr>
      <vt:lpstr>Wingdings 3</vt:lpstr>
      <vt:lpstr>Ion</vt:lpstr>
      <vt:lpstr>Psychology in Health and Social Care LCHS4010</vt:lpstr>
      <vt:lpstr>Vygotsky’s Sociocultural        Theory</vt:lpstr>
      <vt:lpstr> Who was Vygotsky ? Lev Vygotsky believed that children’s learning and development are influenced by social interactions with adults and other  children (Huang, 2021). </vt:lpstr>
      <vt:lpstr>Applying Vygotsky’s  Theory to Shona</vt:lpstr>
      <vt:lpstr>Applying Vygotsky’s  Theory to Shona</vt:lpstr>
      <vt:lpstr>Practical  Strategies to Support Shona</vt:lpstr>
      <vt:lpstr>Practical Strategies to Support Shona</vt:lpstr>
      <vt:lpstr>Nature vs Nurture: Shona’s Development </vt:lpstr>
      <vt:lpstr>Evaluation of Nature vs Nurture </vt:lpstr>
      <vt:lpstr>Alternative Theory :  Attachment Theory</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lilly fielding</dc:creator>
  <cp:lastModifiedBy>lilly fielding</cp:lastModifiedBy>
  <cp:revision>2</cp:revision>
  <dcterms:created xsi:type="dcterms:W3CDTF">2026-09-29T13:21:38Z</dcterms:created>
  <dcterms:modified xsi:type="dcterms:W3CDTF">2026-10-12T07:55:41Z</dcterms:modified>
</cp:coreProperties>
</file>