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1" r:id="rId18"/>
    <p:sldId id="272" r:id="rId19"/>
    <p:sldId id="273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56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38D9CC-68EC-4AF7-9865-939D3C4723D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CB0BA1-060C-4691-A8E8-34C20E4CF901}">
      <dgm:prSet/>
      <dgm:spPr/>
      <dgm:t>
        <a:bodyPr/>
        <a:lstStyle/>
        <a:p>
          <a:r>
            <a:rPr lang="en-US"/>
            <a:t>Your Name</a:t>
          </a:r>
          <a:r>
            <a:rPr lang="en-GB"/>
            <a:t>: Tahira Aziz</a:t>
          </a:r>
          <a:endParaRPr lang="en-US"/>
        </a:p>
      </dgm:t>
    </dgm:pt>
    <dgm:pt modelId="{26D848F9-757C-492D-A6E9-089EE43FF0AB}" type="parTrans" cxnId="{AE0910D4-2573-4450-912D-C271977AA902}">
      <dgm:prSet/>
      <dgm:spPr/>
      <dgm:t>
        <a:bodyPr/>
        <a:lstStyle/>
        <a:p>
          <a:endParaRPr lang="en-US"/>
        </a:p>
      </dgm:t>
    </dgm:pt>
    <dgm:pt modelId="{37CEF945-7688-4DD6-A144-97159162FCA5}" type="sibTrans" cxnId="{AE0910D4-2573-4450-912D-C271977AA902}">
      <dgm:prSet/>
      <dgm:spPr/>
      <dgm:t>
        <a:bodyPr/>
        <a:lstStyle/>
        <a:p>
          <a:endParaRPr lang="en-US"/>
        </a:p>
      </dgm:t>
    </dgm:pt>
    <dgm:pt modelId="{7A9C1330-F4B1-4363-A5C7-C1E30E043EF8}">
      <dgm:prSet/>
      <dgm:spPr/>
      <dgm:t>
        <a:bodyPr/>
        <a:lstStyle/>
        <a:p>
          <a:r>
            <a:rPr lang="en-US"/>
            <a:t>Student ID</a:t>
          </a:r>
          <a:r>
            <a:rPr lang="en-GB"/>
            <a:t>: 2216458</a:t>
          </a:r>
          <a:endParaRPr lang="en-US"/>
        </a:p>
      </dgm:t>
    </dgm:pt>
    <dgm:pt modelId="{8D778D15-F3AA-4567-A308-B3C10CD970A6}" type="parTrans" cxnId="{16B672A2-9082-4DA4-BE84-173E574F1F8E}">
      <dgm:prSet/>
      <dgm:spPr/>
      <dgm:t>
        <a:bodyPr/>
        <a:lstStyle/>
        <a:p>
          <a:endParaRPr lang="en-US"/>
        </a:p>
      </dgm:t>
    </dgm:pt>
    <dgm:pt modelId="{B198B240-40DA-400D-8855-F7319FE92D86}" type="sibTrans" cxnId="{16B672A2-9082-4DA4-BE84-173E574F1F8E}">
      <dgm:prSet/>
      <dgm:spPr/>
      <dgm:t>
        <a:bodyPr/>
        <a:lstStyle/>
        <a:p>
          <a:endParaRPr lang="en-US"/>
        </a:p>
      </dgm:t>
    </dgm:pt>
    <dgm:pt modelId="{8A6D410C-FFAB-48B8-97EC-70B73AD8B356}">
      <dgm:prSet/>
      <dgm:spPr/>
      <dgm:t>
        <a:bodyPr/>
        <a:lstStyle/>
        <a:p>
          <a:r>
            <a:rPr lang="en-US" dirty="0"/>
            <a:t>Module Code</a:t>
          </a:r>
          <a:r>
            <a:rPr lang="en-GB" dirty="0"/>
            <a:t>: BMHP6030</a:t>
          </a:r>
          <a:endParaRPr lang="en-US" dirty="0"/>
        </a:p>
      </dgm:t>
    </dgm:pt>
    <dgm:pt modelId="{EE52D842-0F7B-428D-B3C6-EFCE91A13CD5}" type="parTrans" cxnId="{C2F4D0BD-0937-4087-969B-AEE469C8B70D}">
      <dgm:prSet/>
      <dgm:spPr/>
      <dgm:t>
        <a:bodyPr/>
        <a:lstStyle/>
        <a:p>
          <a:endParaRPr lang="en-US"/>
        </a:p>
      </dgm:t>
    </dgm:pt>
    <dgm:pt modelId="{0CAD0179-6913-44AB-9EED-9991317F258F}" type="sibTrans" cxnId="{C2F4D0BD-0937-4087-969B-AEE469C8B70D}">
      <dgm:prSet/>
      <dgm:spPr/>
      <dgm:t>
        <a:bodyPr/>
        <a:lstStyle/>
        <a:p>
          <a:endParaRPr lang="en-US"/>
        </a:p>
      </dgm:t>
    </dgm:pt>
    <dgm:pt modelId="{B6F2E537-9DAF-4523-9373-C26ED9A9B70D}">
      <dgm:prSet/>
      <dgm:spPr/>
      <dgm:t>
        <a:bodyPr/>
        <a:lstStyle/>
        <a:p>
          <a:r>
            <a:rPr lang="en-US" dirty="0"/>
            <a:t>Lecturer</a:t>
          </a:r>
          <a:r>
            <a:rPr lang="en-GB" dirty="0"/>
            <a:t>: Parese Ahmed</a:t>
          </a:r>
          <a:endParaRPr lang="en-US" dirty="0"/>
        </a:p>
      </dgm:t>
    </dgm:pt>
    <dgm:pt modelId="{3B1BB0EC-9554-4AC2-BD44-838195F283F3}" type="parTrans" cxnId="{61C61140-C05F-44A5-93A3-F7E985C582DD}">
      <dgm:prSet/>
      <dgm:spPr/>
      <dgm:t>
        <a:bodyPr/>
        <a:lstStyle/>
        <a:p>
          <a:endParaRPr lang="en-US"/>
        </a:p>
      </dgm:t>
    </dgm:pt>
    <dgm:pt modelId="{6F1D68F8-EF93-4928-B47B-5F2883F2E185}" type="sibTrans" cxnId="{61C61140-C05F-44A5-93A3-F7E985C582DD}">
      <dgm:prSet/>
      <dgm:spPr/>
      <dgm:t>
        <a:bodyPr/>
        <a:lstStyle/>
        <a:p>
          <a:endParaRPr lang="en-US"/>
        </a:p>
      </dgm:t>
    </dgm:pt>
    <dgm:pt modelId="{72C1EC5A-17FC-4A12-9990-B44FEF1E71B0}" type="pres">
      <dgm:prSet presAssocID="{3138D9CC-68EC-4AF7-9865-939D3C4723DC}" presName="vert0" presStyleCnt="0">
        <dgm:presLayoutVars>
          <dgm:dir/>
          <dgm:animOne val="branch"/>
          <dgm:animLvl val="lvl"/>
        </dgm:presLayoutVars>
      </dgm:prSet>
      <dgm:spPr/>
    </dgm:pt>
    <dgm:pt modelId="{5774F325-7BEA-4FFE-BF1D-E048E3EF567D}" type="pres">
      <dgm:prSet presAssocID="{EECB0BA1-060C-4691-A8E8-34C20E4CF901}" presName="thickLine" presStyleLbl="alignNode1" presStyleIdx="0" presStyleCnt="4"/>
      <dgm:spPr/>
    </dgm:pt>
    <dgm:pt modelId="{E1BBA50B-98CC-4276-B6C3-0B30DBC149DE}" type="pres">
      <dgm:prSet presAssocID="{EECB0BA1-060C-4691-A8E8-34C20E4CF901}" presName="horz1" presStyleCnt="0"/>
      <dgm:spPr/>
    </dgm:pt>
    <dgm:pt modelId="{39271907-5566-4EEC-B7C0-3931C91B95F7}" type="pres">
      <dgm:prSet presAssocID="{EECB0BA1-060C-4691-A8E8-34C20E4CF901}" presName="tx1" presStyleLbl="revTx" presStyleIdx="0" presStyleCnt="4"/>
      <dgm:spPr/>
    </dgm:pt>
    <dgm:pt modelId="{37FAA672-578E-4FB0-A517-8DCFFDA4FB35}" type="pres">
      <dgm:prSet presAssocID="{EECB0BA1-060C-4691-A8E8-34C20E4CF901}" presName="vert1" presStyleCnt="0"/>
      <dgm:spPr/>
    </dgm:pt>
    <dgm:pt modelId="{1FA0059D-4E1A-4DC5-A5E6-CE2BF48A390D}" type="pres">
      <dgm:prSet presAssocID="{7A9C1330-F4B1-4363-A5C7-C1E30E043EF8}" presName="thickLine" presStyleLbl="alignNode1" presStyleIdx="1" presStyleCnt="4"/>
      <dgm:spPr/>
    </dgm:pt>
    <dgm:pt modelId="{84A19632-600D-4369-AA5C-66F3F1D97254}" type="pres">
      <dgm:prSet presAssocID="{7A9C1330-F4B1-4363-A5C7-C1E30E043EF8}" presName="horz1" presStyleCnt="0"/>
      <dgm:spPr/>
    </dgm:pt>
    <dgm:pt modelId="{B99B01D3-5B18-4FD6-B0A6-47C42938D222}" type="pres">
      <dgm:prSet presAssocID="{7A9C1330-F4B1-4363-A5C7-C1E30E043EF8}" presName="tx1" presStyleLbl="revTx" presStyleIdx="1" presStyleCnt="4"/>
      <dgm:spPr/>
    </dgm:pt>
    <dgm:pt modelId="{5D4755E6-7E56-40E6-87F2-F9A16EBE4264}" type="pres">
      <dgm:prSet presAssocID="{7A9C1330-F4B1-4363-A5C7-C1E30E043EF8}" presName="vert1" presStyleCnt="0"/>
      <dgm:spPr/>
    </dgm:pt>
    <dgm:pt modelId="{FEFC97FC-16D9-4CCD-9AC3-A4B4DAF1F266}" type="pres">
      <dgm:prSet presAssocID="{8A6D410C-FFAB-48B8-97EC-70B73AD8B356}" presName="thickLine" presStyleLbl="alignNode1" presStyleIdx="2" presStyleCnt="4"/>
      <dgm:spPr/>
    </dgm:pt>
    <dgm:pt modelId="{6EB7E2CF-B80C-42E7-A14C-E6746F99A306}" type="pres">
      <dgm:prSet presAssocID="{8A6D410C-FFAB-48B8-97EC-70B73AD8B356}" presName="horz1" presStyleCnt="0"/>
      <dgm:spPr/>
    </dgm:pt>
    <dgm:pt modelId="{2A65AF98-82F6-4E2D-A165-F121E931FDE7}" type="pres">
      <dgm:prSet presAssocID="{8A6D410C-FFAB-48B8-97EC-70B73AD8B356}" presName="tx1" presStyleLbl="revTx" presStyleIdx="2" presStyleCnt="4"/>
      <dgm:spPr/>
    </dgm:pt>
    <dgm:pt modelId="{75FF55F5-426C-49CC-8D59-C0BD41F65256}" type="pres">
      <dgm:prSet presAssocID="{8A6D410C-FFAB-48B8-97EC-70B73AD8B356}" presName="vert1" presStyleCnt="0"/>
      <dgm:spPr/>
    </dgm:pt>
    <dgm:pt modelId="{1732C4EB-F002-40DE-BF05-8F9606143DF1}" type="pres">
      <dgm:prSet presAssocID="{B6F2E537-9DAF-4523-9373-C26ED9A9B70D}" presName="thickLine" presStyleLbl="alignNode1" presStyleIdx="3" presStyleCnt="4"/>
      <dgm:spPr/>
    </dgm:pt>
    <dgm:pt modelId="{CC960326-35F4-416B-8BDB-E1E4DD6AF767}" type="pres">
      <dgm:prSet presAssocID="{B6F2E537-9DAF-4523-9373-C26ED9A9B70D}" presName="horz1" presStyleCnt="0"/>
      <dgm:spPr/>
    </dgm:pt>
    <dgm:pt modelId="{02E55136-1B09-44EF-95E6-33FC854BFEE5}" type="pres">
      <dgm:prSet presAssocID="{B6F2E537-9DAF-4523-9373-C26ED9A9B70D}" presName="tx1" presStyleLbl="revTx" presStyleIdx="3" presStyleCnt="4"/>
      <dgm:spPr/>
    </dgm:pt>
    <dgm:pt modelId="{DC00F666-C9F8-4247-88C2-A73DC9F78871}" type="pres">
      <dgm:prSet presAssocID="{B6F2E537-9DAF-4523-9373-C26ED9A9B70D}" presName="vert1" presStyleCnt="0"/>
      <dgm:spPr/>
    </dgm:pt>
  </dgm:ptLst>
  <dgm:cxnLst>
    <dgm:cxn modelId="{61C61140-C05F-44A5-93A3-F7E985C582DD}" srcId="{3138D9CC-68EC-4AF7-9865-939D3C4723DC}" destId="{B6F2E537-9DAF-4523-9373-C26ED9A9B70D}" srcOrd="3" destOrd="0" parTransId="{3B1BB0EC-9554-4AC2-BD44-838195F283F3}" sibTransId="{6F1D68F8-EF93-4928-B47B-5F2883F2E185}"/>
    <dgm:cxn modelId="{8FAE3886-1F85-44A9-A9C0-E4097EDC1DEA}" type="presOf" srcId="{B6F2E537-9DAF-4523-9373-C26ED9A9B70D}" destId="{02E55136-1B09-44EF-95E6-33FC854BFEE5}" srcOrd="0" destOrd="0" presId="urn:microsoft.com/office/officeart/2008/layout/LinedList"/>
    <dgm:cxn modelId="{64522392-5093-4266-97EC-44C485A2D26B}" type="presOf" srcId="{8A6D410C-FFAB-48B8-97EC-70B73AD8B356}" destId="{2A65AF98-82F6-4E2D-A165-F121E931FDE7}" srcOrd="0" destOrd="0" presId="urn:microsoft.com/office/officeart/2008/layout/LinedList"/>
    <dgm:cxn modelId="{16B672A2-9082-4DA4-BE84-173E574F1F8E}" srcId="{3138D9CC-68EC-4AF7-9865-939D3C4723DC}" destId="{7A9C1330-F4B1-4363-A5C7-C1E30E043EF8}" srcOrd="1" destOrd="0" parTransId="{8D778D15-F3AA-4567-A308-B3C10CD970A6}" sibTransId="{B198B240-40DA-400D-8855-F7319FE92D86}"/>
    <dgm:cxn modelId="{7A1A11BC-DB5D-4609-9884-3E0729D6E662}" type="presOf" srcId="{EECB0BA1-060C-4691-A8E8-34C20E4CF901}" destId="{39271907-5566-4EEC-B7C0-3931C91B95F7}" srcOrd="0" destOrd="0" presId="urn:microsoft.com/office/officeart/2008/layout/LinedList"/>
    <dgm:cxn modelId="{C2F4D0BD-0937-4087-969B-AEE469C8B70D}" srcId="{3138D9CC-68EC-4AF7-9865-939D3C4723DC}" destId="{8A6D410C-FFAB-48B8-97EC-70B73AD8B356}" srcOrd="2" destOrd="0" parTransId="{EE52D842-0F7B-428D-B3C6-EFCE91A13CD5}" sibTransId="{0CAD0179-6913-44AB-9EED-9991317F258F}"/>
    <dgm:cxn modelId="{E31AC6CA-62B5-4BBF-A7F7-903322078B18}" type="presOf" srcId="{7A9C1330-F4B1-4363-A5C7-C1E30E043EF8}" destId="{B99B01D3-5B18-4FD6-B0A6-47C42938D222}" srcOrd="0" destOrd="0" presId="urn:microsoft.com/office/officeart/2008/layout/LinedList"/>
    <dgm:cxn modelId="{AE0910D4-2573-4450-912D-C271977AA902}" srcId="{3138D9CC-68EC-4AF7-9865-939D3C4723DC}" destId="{EECB0BA1-060C-4691-A8E8-34C20E4CF901}" srcOrd="0" destOrd="0" parTransId="{26D848F9-757C-492D-A6E9-089EE43FF0AB}" sibTransId="{37CEF945-7688-4DD6-A144-97159162FCA5}"/>
    <dgm:cxn modelId="{CA14BEDE-DDD2-4BCB-94A5-4869167A7197}" type="presOf" srcId="{3138D9CC-68EC-4AF7-9865-939D3C4723DC}" destId="{72C1EC5A-17FC-4A12-9990-B44FEF1E71B0}" srcOrd="0" destOrd="0" presId="urn:microsoft.com/office/officeart/2008/layout/LinedList"/>
    <dgm:cxn modelId="{DB553721-42DB-4EFF-9E35-603DC3897ED6}" type="presParOf" srcId="{72C1EC5A-17FC-4A12-9990-B44FEF1E71B0}" destId="{5774F325-7BEA-4FFE-BF1D-E048E3EF567D}" srcOrd="0" destOrd="0" presId="urn:microsoft.com/office/officeart/2008/layout/LinedList"/>
    <dgm:cxn modelId="{7B9D3C99-D127-4E02-8E7A-AAE6C05EF88F}" type="presParOf" srcId="{72C1EC5A-17FC-4A12-9990-B44FEF1E71B0}" destId="{E1BBA50B-98CC-4276-B6C3-0B30DBC149DE}" srcOrd="1" destOrd="0" presId="urn:microsoft.com/office/officeart/2008/layout/LinedList"/>
    <dgm:cxn modelId="{3500C652-9071-4C1F-AAC3-2CF4AC8D2AB3}" type="presParOf" srcId="{E1BBA50B-98CC-4276-B6C3-0B30DBC149DE}" destId="{39271907-5566-4EEC-B7C0-3931C91B95F7}" srcOrd="0" destOrd="0" presId="urn:microsoft.com/office/officeart/2008/layout/LinedList"/>
    <dgm:cxn modelId="{ACD6D023-69B7-4579-835E-6BE96244E872}" type="presParOf" srcId="{E1BBA50B-98CC-4276-B6C3-0B30DBC149DE}" destId="{37FAA672-578E-4FB0-A517-8DCFFDA4FB35}" srcOrd="1" destOrd="0" presId="urn:microsoft.com/office/officeart/2008/layout/LinedList"/>
    <dgm:cxn modelId="{2DB46E14-FAF8-47EE-A505-C2BC21C0BB1E}" type="presParOf" srcId="{72C1EC5A-17FC-4A12-9990-B44FEF1E71B0}" destId="{1FA0059D-4E1A-4DC5-A5E6-CE2BF48A390D}" srcOrd="2" destOrd="0" presId="urn:microsoft.com/office/officeart/2008/layout/LinedList"/>
    <dgm:cxn modelId="{D3C6F6DC-8B9C-4DC6-B9A5-CA605B7BC0C1}" type="presParOf" srcId="{72C1EC5A-17FC-4A12-9990-B44FEF1E71B0}" destId="{84A19632-600D-4369-AA5C-66F3F1D97254}" srcOrd="3" destOrd="0" presId="urn:microsoft.com/office/officeart/2008/layout/LinedList"/>
    <dgm:cxn modelId="{122144E9-E8E5-42F0-880D-CED749EAA27D}" type="presParOf" srcId="{84A19632-600D-4369-AA5C-66F3F1D97254}" destId="{B99B01D3-5B18-4FD6-B0A6-47C42938D222}" srcOrd="0" destOrd="0" presId="urn:microsoft.com/office/officeart/2008/layout/LinedList"/>
    <dgm:cxn modelId="{3F9783CD-0A66-40A3-B0CD-C2D719CAF005}" type="presParOf" srcId="{84A19632-600D-4369-AA5C-66F3F1D97254}" destId="{5D4755E6-7E56-40E6-87F2-F9A16EBE4264}" srcOrd="1" destOrd="0" presId="urn:microsoft.com/office/officeart/2008/layout/LinedList"/>
    <dgm:cxn modelId="{21493A55-3D65-4EF8-BFA8-611825B57F92}" type="presParOf" srcId="{72C1EC5A-17FC-4A12-9990-B44FEF1E71B0}" destId="{FEFC97FC-16D9-4CCD-9AC3-A4B4DAF1F266}" srcOrd="4" destOrd="0" presId="urn:microsoft.com/office/officeart/2008/layout/LinedList"/>
    <dgm:cxn modelId="{E9C5B188-86E0-4269-86DD-6C3DC660918D}" type="presParOf" srcId="{72C1EC5A-17FC-4A12-9990-B44FEF1E71B0}" destId="{6EB7E2CF-B80C-42E7-A14C-E6746F99A306}" srcOrd="5" destOrd="0" presId="urn:microsoft.com/office/officeart/2008/layout/LinedList"/>
    <dgm:cxn modelId="{418FF76E-3D31-4D75-AD59-A718D5C85AF5}" type="presParOf" srcId="{6EB7E2CF-B80C-42E7-A14C-E6746F99A306}" destId="{2A65AF98-82F6-4E2D-A165-F121E931FDE7}" srcOrd="0" destOrd="0" presId="urn:microsoft.com/office/officeart/2008/layout/LinedList"/>
    <dgm:cxn modelId="{A267F454-F978-4754-A29B-7572FC17F307}" type="presParOf" srcId="{6EB7E2CF-B80C-42E7-A14C-E6746F99A306}" destId="{75FF55F5-426C-49CC-8D59-C0BD41F65256}" srcOrd="1" destOrd="0" presId="urn:microsoft.com/office/officeart/2008/layout/LinedList"/>
    <dgm:cxn modelId="{A24575CB-F07F-4C3F-87FD-E0878A21BCC8}" type="presParOf" srcId="{72C1EC5A-17FC-4A12-9990-B44FEF1E71B0}" destId="{1732C4EB-F002-40DE-BF05-8F9606143DF1}" srcOrd="6" destOrd="0" presId="urn:microsoft.com/office/officeart/2008/layout/LinedList"/>
    <dgm:cxn modelId="{1A8A3F67-CCBE-4527-BF66-85CC454FDA69}" type="presParOf" srcId="{72C1EC5A-17FC-4A12-9990-B44FEF1E71B0}" destId="{CC960326-35F4-416B-8BDB-E1E4DD6AF767}" srcOrd="7" destOrd="0" presId="urn:microsoft.com/office/officeart/2008/layout/LinedList"/>
    <dgm:cxn modelId="{8A8B2298-BD62-41A5-A2AA-31E06E92CC6B}" type="presParOf" srcId="{CC960326-35F4-416B-8BDB-E1E4DD6AF767}" destId="{02E55136-1B09-44EF-95E6-33FC854BFEE5}" srcOrd="0" destOrd="0" presId="urn:microsoft.com/office/officeart/2008/layout/LinedList"/>
    <dgm:cxn modelId="{96CEE3BC-E54D-4C2E-919C-33C3CD4570A3}" type="presParOf" srcId="{CC960326-35F4-416B-8BDB-E1E4DD6AF767}" destId="{DC00F666-C9F8-4247-88C2-A73DC9F788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3A3696-3E16-4F9F-9181-A27F1CDDB4E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3A73496-A85F-4BF1-BBD2-48AF9E808683}">
      <dgm:prSet/>
      <dgm:spPr/>
      <dgm:t>
        <a:bodyPr/>
        <a:lstStyle/>
        <a:p>
          <a:r>
            <a:rPr lang="en-US" dirty="0"/>
            <a:t>Health, wellbeing &amp; sustainability are interdependent </a:t>
          </a:r>
          <a:r>
            <a:rPr lang="en-GB" dirty="0"/>
            <a:t>(Age UK, 2024).</a:t>
          </a:r>
          <a:endParaRPr lang="en-US" dirty="0"/>
        </a:p>
      </dgm:t>
    </dgm:pt>
    <dgm:pt modelId="{2E803736-D1C5-4700-A2ED-110C1C9C9EE7}" type="parTrans" cxnId="{096E5DAA-3BBC-473D-AA90-9A28EDF2FF06}">
      <dgm:prSet/>
      <dgm:spPr/>
      <dgm:t>
        <a:bodyPr/>
        <a:lstStyle/>
        <a:p>
          <a:endParaRPr lang="en-US"/>
        </a:p>
      </dgm:t>
    </dgm:pt>
    <dgm:pt modelId="{6184E4F4-3DF6-4C56-9297-732F10515580}" type="sibTrans" cxnId="{096E5DAA-3BBC-473D-AA90-9A28EDF2FF06}">
      <dgm:prSet/>
      <dgm:spPr/>
      <dgm:t>
        <a:bodyPr/>
        <a:lstStyle/>
        <a:p>
          <a:endParaRPr lang="en-US"/>
        </a:p>
      </dgm:t>
    </dgm:pt>
    <dgm:pt modelId="{AF1E33FC-7F55-4404-B4B1-518F4A4DFDB3}">
      <dgm:prSet/>
      <dgm:spPr/>
      <dgm:t>
        <a:bodyPr/>
        <a:lstStyle/>
        <a:p>
          <a:r>
            <a:rPr lang="en-US" dirty="0"/>
            <a:t>SDG 3: Ensure healthy lives &amp; promote wellbeing for all ages </a:t>
          </a:r>
          <a:r>
            <a:rPr lang="en-GB" dirty="0"/>
            <a:t>(United Nations, 2023).</a:t>
          </a:r>
          <a:endParaRPr lang="en-US" dirty="0"/>
        </a:p>
      </dgm:t>
    </dgm:pt>
    <dgm:pt modelId="{6C485630-E569-42F9-97A7-7BC43D381ADB}" type="parTrans" cxnId="{E48D6919-F997-447B-9F8E-E7CE35AD5759}">
      <dgm:prSet/>
      <dgm:spPr/>
      <dgm:t>
        <a:bodyPr/>
        <a:lstStyle/>
        <a:p>
          <a:endParaRPr lang="en-US"/>
        </a:p>
      </dgm:t>
    </dgm:pt>
    <dgm:pt modelId="{E9B04F32-3272-4029-A72F-A122F5D6D2BD}" type="sibTrans" cxnId="{E48D6919-F997-447B-9F8E-E7CE35AD5759}">
      <dgm:prSet/>
      <dgm:spPr/>
      <dgm:t>
        <a:bodyPr/>
        <a:lstStyle/>
        <a:p>
          <a:endParaRPr lang="en-US"/>
        </a:p>
      </dgm:t>
    </dgm:pt>
    <dgm:pt modelId="{6342DC0C-ED55-45E5-829E-21FE39978A14}">
      <dgm:prSet/>
      <dgm:spPr/>
      <dgm:t>
        <a:bodyPr/>
        <a:lstStyle/>
        <a:p>
          <a:r>
            <a:rPr lang="en-US" dirty="0"/>
            <a:t>UK faces ageing population, inequalities, and NHS pressures</a:t>
          </a:r>
          <a:r>
            <a:rPr lang="en-GB" dirty="0"/>
            <a:t>(Morris and Robertson, 2024).</a:t>
          </a:r>
          <a:endParaRPr lang="en-US" dirty="0"/>
        </a:p>
      </dgm:t>
    </dgm:pt>
    <dgm:pt modelId="{43F14835-4B9C-46FB-9859-A750077B6866}" type="parTrans" cxnId="{C78BF398-3F64-4CB9-ADB2-D55A8FC7D7AA}">
      <dgm:prSet/>
      <dgm:spPr/>
      <dgm:t>
        <a:bodyPr/>
        <a:lstStyle/>
        <a:p>
          <a:endParaRPr lang="en-US"/>
        </a:p>
      </dgm:t>
    </dgm:pt>
    <dgm:pt modelId="{F5526C04-4424-454E-B7F2-9FAD30742ADE}" type="sibTrans" cxnId="{C78BF398-3F64-4CB9-ADB2-D55A8FC7D7AA}">
      <dgm:prSet/>
      <dgm:spPr/>
      <dgm:t>
        <a:bodyPr/>
        <a:lstStyle/>
        <a:p>
          <a:endParaRPr lang="en-US"/>
        </a:p>
      </dgm:t>
    </dgm:pt>
    <dgm:pt modelId="{4A0E10C7-B28F-432A-8D2B-1A2CDE51BDA1}" type="pres">
      <dgm:prSet presAssocID="{EA3A3696-3E16-4F9F-9181-A27F1CDDB4E5}" presName="linear" presStyleCnt="0">
        <dgm:presLayoutVars>
          <dgm:animLvl val="lvl"/>
          <dgm:resizeHandles val="exact"/>
        </dgm:presLayoutVars>
      </dgm:prSet>
      <dgm:spPr/>
    </dgm:pt>
    <dgm:pt modelId="{38200BE7-5A25-4AE0-BE24-79926730AF22}" type="pres">
      <dgm:prSet presAssocID="{73A73496-A85F-4BF1-BBD2-48AF9E80868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FE25AD-DB7F-4C28-ADA4-4CC0C92A0B61}" type="pres">
      <dgm:prSet presAssocID="{6184E4F4-3DF6-4C56-9297-732F10515580}" presName="spacer" presStyleCnt="0"/>
      <dgm:spPr/>
    </dgm:pt>
    <dgm:pt modelId="{23794106-E7D8-48CC-8585-C9336D45D5DA}" type="pres">
      <dgm:prSet presAssocID="{AF1E33FC-7F55-4404-B4B1-518F4A4DFDB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D876586-DE13-4DFA-8D79-A6FE6D4AC84F}" type="pres">
      <dgm:prSet presAssocID="{E9B04F32-3272-4029-A72F-A122F5D6D2BD}" presName="spacer" presStyleCnt="0"/>
      <dgm:spPr/>
    </dgm:pt>
    <dgm:pt modelId="{EF14D93F-7AE4-4BA2-80BD-F38A83FC54A5}" type="pres">
      <dgm:prSet presAssocID="{6342DC0C-ED55-45E5-829E-21FE39978A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48D6919-F997-447B-9F8E-E7CE35AD5759}" srcId="{EA3A3696-3E16-4F9F-9181-A27F1CDDB4E5}" destId="{AF1E33FC-7F55-4404-B4B1-518F4A4DFDB3}" srcOrd="1" destOrd="0" parTransId="{6C485630-E569-42F9-97A7-7BC43D381ADB}" sibTransId="{E9B04F32-3272-4029-A72F-A122F5D6D2BD}"/>
    <dgm:cxn modelId="{CDD4E441-D337-471C-9281-1874F0D6C6D8}" type="presOf" srcId="{AF1E33FC-7F55-4404-B4B1-518F4A4DFDB3}" destId="{23794106-E7D8-48CC-8585-C9336D45D5DA}" srcOrd="0" destOrd="0" presId="urn:microsoft.com/office/officeart/2005/8/layout/vList2"/>
    <dgm:cxn modelId="{B1BB9D81-0C8F-451B-BF2A-BDD2D3185912}" type="presOf" srcId="{73A73496-A85F-4BF1-BBD2-48AF9E808683}" destId="{38200BE7-5A25-4AE0-BE24-79926730AF22}" srcOrd="0" destOrd="0" presId="urn:microsoft.com/office/officeart/2005/8/layout/vList2"/>
    <dgm:cxn modelId="{C78BF398-3F64-4CB9-ADB2-D55A8FC7D7AA}" srcId="{EA3A3696-3E16-4F9F-9181-A27F1CDDB4E5}" destId="{6342DC0C-ED55-45E5-829E-21FE39978A14}" srcOrd="2" destOrd="0" parTransId="{43F14835-4B9C-46FB-9859-A750077B6866}" sibTransId="{F5526C04-4424-454E-B7F2-9FAD30742ADE}"/>
    <dgm:cxn modelId="{096E5DAA-3BBC-473D-AA90-9A28EDF2FF06}" srcId="{EA3A3696-3E16-4F9F-9181-A27F1CDDB4E5}" destId="{73A73496-A85F-4BF1-BBD2-48AF9E808683}" srcOrd="0" destOrd="0" parTransId="{2E803736-D1C5-4700-A2ED-110C1C9C9EE7}" sibTransId="{6184E4F4-3DF6-4C56-9297-732F10515580}"/>
    <dgm:cxn modelId="{D1CE10B1-E5E0-4B70-BDBE-6B917D12C790}" type="presOf" srcId="{6342DC0C-ED55-45E5-829E-21FE39978A14}" destId="{EF14D93F-7AE4-4BA2-80BD-F38A83FC54A5}" srcOrd="0" destOrd="0" presId="urn:microsoft.com/office/officeart/2005/8/layout/vList2"/>
    <dgm:cxn modelId="{CB4882F7-5A31-4702-A258-B7ABF0E83BF8}" type="presOf" srcId="{EA3A3696-3E16-4F9F-9181-A27F1CDDB4E5}" destId="{4A0E10C7-B28F-432A-8D2B-1A2CDE51BDA1}" srcOrd="0" destOrd="0" presId="urn:microsoft.com/office/officeart/2005/8/layout/vList2"/>
    <dgm:cxn modelId="{7FB6223B-EE8C-40A1-93A3-51E7663CC833}" type="presParOf" srcId="{4A0E10C7-B28F-432A-8D2B-1A2CDE51BDA1}" destId="{38200BE7-5A25-4AE0-BE24-79926730AF22}" srcOrd="0" destOrd="0" presId="urn:microsoft.com/office/officeart/2005/8/layout/vList2"/>
    <dgm:cxn modelId="{DE062698-1C7D-4A4C-BE12-07135C677910}" type="presParOf" srcId="{4A0E10C7-B28F-432A-8D2B-1A2CDE51BDA1}" destId="{8CFE25AD-DB7F-4C28-ADA4-4CC0C92A0B61}" srcOrd="1" destOrd="0" presId="urn:microsoft.com/office/officeart/2005/8/layout/vList2"/>
    <dgm:cxn modelId="{427E002D-1A3B-43EE-8CDC-047DB656E531}" type="presParOf" srcId="{4A0E10C7-B28F-432A-8D2B-1A2CDE51BDA1}" destId="{23794106-E7D8-48CC-8585-C9336D45D5DA}" srcOrd="2" destOrd="0" presId="urn:microsoft.com/office/officeart/2005/8/layout/vList2"/>
    <dgm:cxn modelId="{25B5EA37-6B7B-4E7D-A95A-505CB58F0091}" type="presParOf" srcId="{4A0E10C7-B28F-432A-8D2B-1A2CDE51BDA1}" destId="{7D876586-DE13-4DFA-8D79-A6FE6D4AC84F}" srcOrd="3" destOrd="0" presId="urn:microsoft.com/office/officeart/2005/8/layout/vList2"/>
    <dgm:cxn modelId="{3CF0287C-531E-4949-AB6B-D215BA31EE5D}" type="presParOf" srcId="{4A0E10C7-B28F-432A-8D2B-1A2CDE51BDA1}" destId="{EF14D93F-7AE4-4BA2-80BD-F38A83FC54A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D0B298-ED29-4516-9DE1-CEAF8CBF38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F9EFDC-CD29-4B20-B1B4-D68B3271DDB9}">
      <dgm:prSet/>
      <dgm:spPr/>
      <dgm:t>
        <a:bodyPr/>
        <a:lstStyle/>
        <a:p>
          <a:r>
            <a:rPr lang="en-US" dirty="0"/>
            <a:t>WHO: physical, mental, and social wellbeing (not absence of disease </a:t>
          </a:r>
          <a:r>
            <a:rPr lang="en-GB" dirty="0"/>
            <a:t>(World Health Organization, 2025)</a:t>
          </a:r>
          <a:r>
            <a:rPr lang="en-US" dirty="0"/>
            <a:t>.</a:t>
          </a:r>
        </a:p>
      </dgm:t>
    </dgm:pt>
    <dgm:pt modelId="{4624F365-BAFA-4E9D-B335-A1EFEB8DB3E9}" type="parTrans" cxnId="{72B0B3B1-C285-4D83-8E8E-1FAA5ED33A7A}">
      <dgm:prSet/>
      <dgm:spPr/>
      <dgm:t>
        <a:bodyPr/>
        <a:lstStyle/>
        <a:p>
          <a:endParaRPr lang="en-US"/>
        </a:p>
      </dgm:t>
    </dgm:pt>
    <dgm:pt modelId="{01F446F9-7ACD-4613-982D-D68FA19F230A}" type="sibTrans" cxnId="{72B0B3B1-C285-4D83-8E8E-1FAA5ED33A7A}">
      <dgm:prSet/>
      <dgm:spPr/>
      <dgm:t>
        <a:bodyPr/>
        <a:lstStyle/>
        <a:p>
          <a:endParaRPr lang="en-US"/>
        </a:p>
      </dgm:t>
    </dgm:pt>
    <dgm:pt modelId="{F2120311-1369-4A16-9EEA-8F392BA74BD7}">
      <dgm:prSet/>
      <dgm:spPr/>
      <dgm:t>
        <a:bodyPr/>
        <a:lstStyle/>
        <a:p>
          <a:r>
            <a:rPr lang="en-US" dirty="0"/>
            <a:t>Biomedical: diagnosis &amp; treatment </a:t>
          </a:r>
          <a:r>
            <a:rPr lang="en-GB" dirty="0"/>
            <a:t>(National Library of Medicine, 1998).</a:t>
          </a:r>
          <a:endParaRPr lang="en-US" dirty="0"/>
        </a:p>
      </dgm:t>
    </dgm:pt>
    <dgm:pt modelId="{6E0A300B-4BC7-4A91-9B45-765D91C8D4D7}" type="parTrans" cxnId="{ECADD5B6-BED8-4C7B-9969-0CE39D38D91D}">
      <dgm:prSet/>
      <dgm:spPr/>
      <dgm:t>
        <a:bodyPr/>
        <a:lstStyle/>
        <a:p>
          <a:endParaRPr lang="en-US"/>
        </a:p>
      </dgm:t>
    </dgm:pt>
    <dgm:pt modelId="{9A23514A-3B7A-4B73-ACED-DE58960CC096}" type="sibTrans" cxnId="{ECADD5B6-BED8-4C7B-9969-0CE39D38D91D}">
      <dgm:prSet/>
      <dgm:spPr/>
      <dgm:t>
        <a:bodyPr/>
        <a:lstStyle/>
        <a:p>
          <a:endParaRPr lang="en-US"/>
        </a:p>
      </dgm:t>
    </dgm:pt>
    <dgm:pt modelId="{22B172B4-69A8-4CF7-81B4-6A8491251A2E}">
      <dgm:prSet/>
      <dgm:spPr/>
      <dgm:t>
        <a:bodyPr/>
        <a:lstStyle/>
        <a:p>
          <a:r>
            <a:rPr lang="en-US" dirty="0"/>
            <a:t>Biopsychosocial: biological, psychological &amp; social influences </a:t>
          </a:r>
          <a:r>
            <a:rPr lang="en-GB" dirty="0"/>
            <a:t>(Bolton and Gillett, 2019).</a:t>
          </a:r>
          <a:endParaRPr lang="en-US" dirty="0"/>
        </a:p>
      </dgm:t>
    </dgm:pt>
    <dgm:pt modelId="{E3BA9A3F-2388-4947-8147-CE012A195389}" type="parTrans" cxnId="{E6A1D44F-BC3B-4223-BE27-F5C8CDAB83E4}">
      <dgm:prSet/>
      <dgm:spPr/>
      <dgm:t>
        <a:bodyPr/>
        <a:lstStyle/>
        <a:p>
          <a:endParaRPr lang="en-US"/>
        </a:p>
      </dgm:t>
    </dgm:pt>
    <dgm:pt modelId="{6A5676A7-AD71-46D5-A9E3-1D9D79C0DEE9}" type="sibTrans" cxnId="{E6A1D44F-BC3B-4223-BE27-F5C8CDAB83E4}">
      <dgm:prSet/>
      <dgm:spPr/>
      <dgm:t>
        <a:bodyPr/>
        <a:lstStyle/>
        <a:p>
          <a:endParaRPr lang="en-US"/>
        </a:p>
      </dgm:t>
    </dgm:pt>
    <dgm:pt modelId="{43663D19-91B6-46FE-98AF-A82C5BA4B88F}" type="pres">
      <dgm:prSet presAssocID="{CDD0B298-ED29-4516-9DE1-CEAF8CBF38CE}" presName="root" presStyleCnt="0">
        <dgm:presLayoutVars>
          <dgm:dir/>
          <dgm:resizeHandles val="exact"/>
        </dgm:presLayoutVars>
      </dgm:prSet>
      <dgm:spPr/>
    </dgm:pt>
    <dgm:pt modelId="{283DD455-3B49-4190-9D25-BBC9C701BEE5}" type="pres">
      <dgm:prSet presAssocID="{8FF9EFDC-CD29-4B20-B1B4-D68B3271DDB9}" presName="compNode" presStyleCnt="0"/>
      <dgm:spPr/>
    </dgm:pt>
    <dgm:pt modelId="{E15EA3A3-B96E-4033-B146-0984D6EE65A7}" type="pres">
      <dgm:prSet presAssocID="{8FF9EFDC-CD29-4B20-B1B4-D68B3271DDB9}" presName="bgRect" presStyleLbl="bgShp" presStyleIdx="0" presStyleCnt="3"/>
      <dgm:spPr/>
    </dgm:pt>
    <dgm:pt modelId="{54BFF9C8-76FC-4488-A944-517E7A7D207D}" type="pres">
      <dgm:prSet presAssocID="{8FF9EFDC-CD29-4B20-B1B4-D68B3271DD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754A8154-A3D2-4190-8BEF-328F0E9DE59C}" type="pres">
      <dgm:prSet presAssocID="{8FF9EFDC-CD29-4B20-B1B4-D68B3271DDB9}" presName="spaceRect" presStyleCnt="0"/>
      <dgm:spPr/>
    </dgm:pt>
    <dgm:pt modelId="{A1886F74-AFBF-48B5-A37C-2EA4F6D3C549}" type="pres">
      <dgm:prSet presAssocID="{8FF9EFDC-CD29-4B20-B1B4-D68B3271DDB9}" presName="parTx" presStyleLbl="revTx" presStyleIdx="0" presStyleCnt="3">
        <dgm:presLayoutVars>
          <dgm:chMax val="0"/>
          <dgm:chPref val="0"/>
        </dgm:presLayoutVars>
      </dgm:prSet>
      <dgm:spPr/>
    </dgm:pt>
    <dgm:pt modelId="{B07F9E4D-B6B1-4C54-8360-4BFBA4F50BB5}" type="pres">
      <dgm:prSet presAssocID="{01F446F9-7ACD-4613-982D-D68FA19F230A}" presName="sibTrans" presStyleCnt="0"/>
      <dgm:spPr/>
    </dgm:pt>
    <dgm:pt modelId="{4F426EF0-00E6-4029-97E6-94BDE97F570E}" type="pres">
      <dgm:prSet presAssocID="{F2120311-1369-4A16-9EEA-8F392BA74BD7}" presName="compNode" presStyleCnt="0"/>
      <dgm:spPr/>
    </dgm:pt>
    <dgm:pt modelId="{208CB8EA-8190-4CF6-A407-A856CA046996}" type="pres">
      <dgm:prSet presAssocID="{F2120311-1369-4A16-9EEA-8F392BA74BD7}" presName="bgRect" presStyleLbl="bgShp" presStyleIdx="1" presStyleCnt="3"/>
      <dgm:spPr/>
    </dgm:pt>
    <dgm:pt modelId="{7285C75C-4BD6-487C-9495-E1FA74BE0077}" type="pres">
      <dgm:prSet presAssocID="{F2120311-1369-4A16-9EEA-8F392BA74B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BB644CF-477C-4777-9D8D-D2A61ABA92DB}" type="pres">
      <dgm:prSet presAssocID="{F2120311-1369-4A16-9EEA-8F392BA74BD7}" presName="spaceRect" presStyleCnt="0"/>
      <dgm:spPr/>
    </dgm:pt>
    <dgm:pt modelId="{B7E690FE-1041-4FD1-90B7-6743762332D9}" type="pres">
      <dgm:prSet presAssocID="{F2120311-1369-4A16-9EEA-8F392BA74BD7}" presName="parTx" presStyleLbl="revTx" presStyleIdx="1" presStyleCnt="3">
        <dgm:presLayoutVars>
          <dgm:chMax val="0"/>
          <dgm:chPref val="0"/>
        </dgm:presLayoutVars>
      </dgm:prSet>
      <dgm:spPr/>
    </dgm:pt>
    <dgm:pt modelId="{DEDD1FB7-4804-41AA-9570-7967CAEC2EB9}" type="pres">
      <dgm:prSet presAssocID="{9A23514A-3B7A-4B73-ACED-DE58960CC096}" presName="sibTrans" presStyleCnt="0"/>
      <dgm:spPr/>
    </dgm:pt>
    <dgm:pt modelId="{EEE190A4-9905-4544-A4AB-8857556E8DE3}" type="pres">
      <dgm:prSet presAssocID="{22B172B4-69A8-4CF7-81B4-6A8491251A2E}" presName="compNode" presStyleCnt="0"/>
      <dgm:spPr/>
    </dgm:pt>
    <dgm:pt modelId="{C1BFB7AE-139D-4130-8E5A-D2B683A18F47}" type="pres">
      <dgm:prSet presAssocID="{22B172B4-69A8-4CF7-81B4-6A8491251A2E}" presName="bgRect" presStyleLbl="bgShp" presStyleIdx="2" presStyleCnt="3"/>
      <dgm:spPr/>
    </dgm:pt>
    <dgm:pt modelId="{10F0D680-0D38-4812-905E-551F0F32D34F}" type="pres">
      <dgm:prSet presAssocID="{22B172B4-69A8-4CF7-81B4-6A8491251A2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9399B3E-543B-4CC3-8CD2-876C1C1C627D}" type="pres">
      <dgm:prSet presAssocID="{22B172B4-69A8-4CF7-81B4-6A8491251A2E}" presName="spaceRect" presStyleCnt="0"/>
      <dgm:spPr/>
    </dgm:pt>
    <dgm:pt modelId="{5D6430BE-F434-4581-A2B2-3334E6F0E147}" type="pres">
      <dgm:prSet presAssocID="{22B172B4-69A8-4CF7-81B4-6A8491251A2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3B822C-DF5F-47A0-9465-A2A26ED23CCA}" type="presOf" srcId="{F2120311-1369-4A16-9EEA-8F392BA74BD7}" destId="{B7E690FE-1041-4FD1-90B7-6743762332D9}" srcOrd="0" destOrd="0" presId="urn:microsoft.com/office/officeart/2018/2/layout/IconVerticalSolidList"/>
    <dgm:cxn modelId="{3FC08632-E0A8-489C-85F3-D621EB54F2BF}" type="presOf" srcId="{CDD0B298-ED29-4516-9DE1-CEAF8CBF38CE}" destId="{43663D19-91B6-46FE-98AF-A82C5BA4B88F}" srcOrd="0" destOrd="0" presId="urn:microsoft.com/office/officeart/2018/2/layout/IconVerticalSolidList"/>
    <dgm:cxn modelId="{42A27A35-E151-4ECE-92D2-7E2AD2A732D7}" type="presOf" srcId="{22B172B4-69A8-4CF7-81B4-6A8491251A2E}" destId="{5D6430BE-F434-4581-A2B2-3334E6F0E147}" srcOrd="0" destOrd="0" presId="urn:microsoft.com/office/officeart/2018/2/layout/IconVerticalSolidList"/>
    <dgm:cxn modelId="{E6A1D44F-BC3B-4223-BE27-F5C8CDAB83E4}" srcId="{CDD0B298-ED29-4516-9DE1-CEAF8CBF38CE}" destId="{22B172B4-69A8-4CF7-81B4-6A8491251A2E}" srcOrd="2" destOrd="0" parTransId="{E3BA9A3F-2388-4947-8147-CE012A195389}" sibTransId="{6A5676A7-AD71-46D5-A9E3-1D9D79C0DEE9}"/>
    <dgm:cxn modelId="{E7942B85-9A9E-45AB-83FD-F2AE4F6DB489}" type="presOf" srcId="{8FF9EFDC-CD29-4B20-B1B4-D68B3271DDB9}" destId="{A1886F74-AFBF-48B5-A37C-2EA4F6D3C549}" srcOrd="0" destOrd="0" presId="urn:microsoft.com/office/officeart/2018/2/layout/IconVerticalSolidList"/>
    <dgm:cxn modelId="{72B0B3B1-C285-4D83-8E8E-1FAA5ED33A7A}" srcId="{CDD0B298-ED29-4516-9DE1-CEAF8CBF38CE}" destId="{8FF9EFDC-CD29-4B20-B1B4-D68B3271DDB9}" srcOrd="0" destOrd="0" parTransId="{4624F365-BAFA-4E9D-B335-A1EFEB8DB3E9}" sibTransId="{01F446F9-7ACD-4613-982D-D68FA19F230A}"/>
    <dgm:cxn modelId="{ECADD5B6-BED8-4C7B-9969-0CE39D38D91D}" srcId="{CDD0B298-ED29-4516-9DE1-CEAF8CBF38CE}" destId="{F2120311-1369-4A16-9EEA-8F392BA74BD7}" srcOrd="1" destOrd="0" parTransId="{6E0A300B-4BC7-4A91-9B45-765D91C8D4D7}" sibTransId="{9A23514A-3B7A-4B73-ACED-DE58960CC096}"/>
    <dgm:cxn modelId="{2018A6F6-94D8-4A8C-9E07-A942FF87874C}" type="presParOf" srcId="{43663D19-91B6-46FE-98AF-A82C5BA4B88F}" destId="{283DD455-3B49-4190-9D25-BBC9C701BEE5}" srcOrd="0" destOrd="0" presId="urn:microsoft.com/office/officeart/2018/2/layout/IconVerticalSolidList"/>
    <dgm:cxn modelId="{337BDF41-2F34-4893-A220-D9A74C1ABB2D}" type="presParOf" srcId="{283DD455-3B49-4190-9D25-BBC9C701BEE5}" destId="{E15EA3A3-B96E-4033-B146-0984D6EE65A7}" srcOrd="0" destOrd="0" presId="urn:microsoft.com/office/officeart/2018/2/layout/IconVerticalSolidList"/>
    <dgm:cxn modelId="{FC871F3F-0B20-438E-B399-61FD74651F49}" type="presParOf" srcId="{283DD455-3B49-4190-9D25-BBC9C701BEE5}" destId="{54BFF9C8-76FC-4488-A944-517E7A7D207D}" srcOrd="1" destOrd="0" presId="urn:microsoft.com/office/officeart/2018/2/layout/IconVerticalSolidList"/>
    <dgm:cxn modelId="{E7EACFB2-B025-407F-BC68-229DFCE885A0}" type="presParOf" srcId="{283DD455-3B49-4190-9D25-BBC9C701BEE5}" destId="{754A8154-A3D2-4190-8BEF-328F0E9DE59C}" srcOrd="2" destOrd="0" presId="urn:microsoft.com/office/officeart/2018/2/layout/IconVerticalSolidList"/>
    <dgm:cxn modelId="{31580C79-4C30-4DB6-95B1-782D4533BD5E}" type="presParOf" srcId="{283DD455-3B49-4190-9D25-BBC9C701BEE5}" destId="{A1886F74-AFBF-48B5-A37C-2EA4F6D3C549}" srcOrd="3" destOrd="0" presId="urn:microsoft.com/office/officeart/2018/2/layout/IconVerticalSolidList"/>
    <dgm:cxn modelId="{0D83882F-714D-45B3-A186-3373C68C39D7}" type="presParOf" srcId="{43663D19-91B6-46FE-98AF-A82C5BA4B88F}" destId="{B07F9E4D-B6B1-4C54-8360-4BFBA4F50BB5}" srcOrd="1" destOrd="0" presId="urn:microsoft.com/office/officeart/2018/2/layout/IconVerticalSolidList"/>
    <dgm:cxn modelId="{AC904AAE-C5A8-432F-A95F-B0274E9504B4}" type="presParOf" srcId="{43663D19-91B6-46FE-98AF-A82C5BA4B88F}" destId="{4F426EF0-00E6-4029-97E6-94BDE97F570E}" srcOrd="2" destOrd="0" presId="urn:microsoft.com/office/officeart/2018/2/layout/IconVerticalSolidList"/>
    <dgm:cxn modelId="{5F212742-7E86-48BF-A4CE-00ABAC981FF6}" type="presParOf" srcId="{4F426EF0-00E6-4029-97E6-94BDE97F570E}" destId="{208CB8EA-8190-4CF6-A407-A856CA046996}" srcOrd="0" destOrd="0" presId="urn:microsoft.com/office/officeart/2018/2/layout/IconVerticalSolidList"/>
    <dgm:cxn modelId="{D226623A-3869-41CC-87FD-76D0B75EB5B5}" type="presParOf" srcId="{4F426EF0-00E6-4029-97E6-94BDE97F570E}" destId="{7285C75C-4BD6-487C-9495-E1FA74BE0077}" srcOrd="1" destOrd="0" presId="urn:microsoft.com/office/officeart/2018/2/layout/IconVerticalSolidList"/>
    <dgm:cxn modelId="{E28CF47A-2F38-4640-81B2-1713D031C589}" type="presParOf" srcId="{4F426EF0-00E6-4029-97E6-94BDE97F570E}" destId="{4BB644CF-477C-4777-9D8D-D2A61ABA92DB}" srcOrd="2" destOrd="0" presId="urn:microsoft.com/office/officeart/2018/2/layout/IconVerticalSolidList"/>
    <dgm:cxn modelId="{66F9AEF6-2B2A-4353-AACA-62F4CA0F5ADC}" type="presParOf" srcId="{4F426EF0-00E6-4029-97E6-94BDE97F570E}" destId="{B7E690FE-1041-4FD1-90B7-6743762332D9}" srcOrd="3" destOrd="0" presId="urn:microsoft.com/office/officeart/2018/2/layout/IconVerticalSolidList"/>
    <dgm:cxn modelId="{513E3413-9D06-4743-A9FB-29FDF23DA955}" type="presParOf" srcId="{43663D19-91B6-46FE-98AF-A82C5BA4B88F}" destId="{DEDD1FB7-4804-41AA-9570-7967CAEC2EB9}" srcOrd="3" destOrd="0" presId="urn:microsoft.com/office/officeart/2018/2/layout/IconVerticalSolidList"/>
    <dgm:cxn modelId="{0EDA1A9E-A455-4478-92F8-2A80D4AEC296}" type="presParOf" srcId="{43663D19-91B6-46FE-98AF-A82C5BA4B88F}" destId="{EEE190A4-9905-4544-A4AB-8857556E8DE3}" srcOrd="4" destOrd="0" presId="urn:microsoft.com/office/officeart/2018/2/layout/IconVerticalSolidList"/>
    <dgm:cxn modelId="{2B2A4BF8-4F17-4190-9FC4-2950D3A30344}" type="presParOf" srcId="{EEE190A4-9905-4544-A4AB-8857556E8DE3}" destId="{C1BFB7AE-139D-4130-8E5A-D2B683A18F47}" srcOrd="0" destOrd="0" presId="urn:microsoft.com/office/officeart/2018/2/layout/IconVerticalSolidList"/>
    <dgm:cxn modelId="{EBB5E41C-0534-44AF-82A9-12FF1400D15F}" type="presParOf" srcId="{EEE190A4-9905-4544-A4AB-8857556E8DE3}" destId="{10F0D680-0D38-4812-905E-551F0F32D34F}" srcOrd="1" destOrd="0" presId="urn:microsoft.com/office/officeart/2018/2/layout/IconVerticalSolidList"/>
    <dgm:cxn modelId="{2464441A-2ED8-40D6-8C58-37AA281B7874}" type="presParOf" srcId="{EEE190A4-9905-4544-A4AB-8857556E8DE3}" destId="{C9399B3E-543B-4CC3-8CD2-876C1C1C627D}" srcOrd="2" destOrd="0" presId="urn:microsoft.com/office/officeart/2018/2/layout/IconVerticalSolidList"/>
    <dgm:cxn modelId="{8FFC9E2E-C53A-46E5-AF61-90233909F851}" type="presParOf" srcId="{EEE190A4-9905-4544-A4AB-8857556E8DE3}" destId="{5D6430BE-F434-4581-A2B2-3334E6F0E1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6FDE36-1B22-428E-92F7-B8EB19D5E7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59B4D33-BF78-4F18-95D6-A44FA3A592D3}">
      <dgm:prSet/>
      <dgm:spPr/>
      <dgm:t>
        <a:bodyPr/>
        <a:lstStyle/>
        <a:p>
          <a:r>
            <a:rPr lang="en-US" dirty="0"/>
            <a:t>Environmental: protecting ecosystems, tackling pollution </a:t>
          </a:r>
          <a:r>
            <a:rPr lang="en-GB" dirty="0"/>
            <a:t>(William &amp; Mary, n.d.)</a:t>
          </a:r>
          <a:r>
            <a:rPr lang="en-US" dirty="0"/>
            <a:t>.</a:t>
          </a:r>
        </a:p>
      </dgm:t>
    </dgm:pt>
    <dgm:pt modelId="{E885D3B0-3717-4F82-8401-52AB7691667F}" type="parTrans" cxnId="{FE4CABB9-54EE-4EF5-9CD3-B9DC6A1F1A49}">
      <dgm:prSet/>
      <dgm:spPr/>
      <dgm:t>
        <a:bodyPr/>
        <a:lstStyle/>
        <a:p>
          <a:endParaRPr lang="en-US"/>
        </a:p>
      </dgm:t>
    </dgm:pt>
    <dgm:pt modelId="{6C6F75E7-3FBF-4319-850C-4E3041CD8A88}" type="sibTrans" cxnId="{FE4CABB9-54EE-4EF5-9CD3-B9DC6A1F1A49}">
      <dgm:prSet/>
      <dgm:spPr/>
      <dgm:t>
        <a:bodyPr/>
        <a:lstStyle/>
        <a:p>
          <a:endParaRPr lang="en-US"/>
        </a:p>
      </dgm:t>
    </dgm:pt>
    <dgm:pt modelId="{F7271AFA-6251-4D41-BBC8-5DA5D9CDACD2}">
      <dgm:prSet/>
      <dgm:spPr/>
      <dgm:t>
        <a:bodyPr/>
        <a:lstStyle/>
        <a:p>
          <a:r>
            <a:rPr lang="en-US" dirty="0"/>
            <a:t>Social: equality, justice, gender </a:t>
          </a:r>
          <a:r>
            <a:rPr lang="en-GB" dirty="0"/>
            <a:t>(United Nations, 2015).</a:t>
          </a:r>
          <a:endParaRPr lang="en-US" dirty="0"/>
        </a:p>
      </dgm:t>
    </dgm:pt>
    <dgm:pt modelId="{9BFE6A00-1C6C-4AF7-9944-98E3D651B8C5}" type="parTrans" cxnId="{A4E9C66F-FF5C-43F5-AAAD-63112DE0BBF7}">
      <dgm:prSet/>
      <dgm:spPr/>
      <dgm:t>
        <a:bodyPr/>
        <a:lstStyle/>
        <a:p>
          <a:endParaRPr lang="en-US"/>
        </a:p>
      </dgm:t>
    </dgm:pt>
    <dgm:pt modelId="{AECFD90F-D3CE-44D3-A12F-3215E42A009C}" type="sibTrans" cxnId="{A4E9C66F-FF5C-43F5-AAAD-63112DE0BBF7}">
      <dgm:prSet/>
      <dgm:spPr/>
      <dgm:t>
        <a:bodyPr/>
        <a:lstStyle/>
        <a:p>
          <a:endParaRPr lang="en-US"/>
        </a:p>
      </dgm:t>
    </dgm:pt>
    <dgm:pt modelId="{0ED02E8C-B995-4996-93E0-0D8669F4BB8A}">
      <dgm:prSet/>
      <dgm:spPr/>
      <dgm:t>
        <a:bodyPr/>
        <a:lstStyle/>
        <a:p>
          <a:r>
            <a:rPr lang="en-US" dirty="0"/>
            <a:t>Economic: innovation, job creation, sustainable funding </a:t>
          </a:r>
          <a:r>
            <a:rPr lang="en-GB" dirty="0"/>
            <a:t>(positive planet, 2023).</a:t>
          </a:r>
          <a:endParaRPr lang="en-US" dirty="0"/>
        </a:p>
      </dgm:t>
    </dgm:pt>
    <dgm:pt modelId="{23369304-9C53-4D1E-9A87-01B4D002914A}" type="parTrans" cxnId="{CE3DB38B-86B0-48B3-9660-4AC9D2E54927}">
      <dgm:prSet/>
      <dgm:spPr/>
      <dgm:t>
        <a:bodyPr/>
        <a:lstStyle/>
        <a:p>
          <a:endParaRPr lang="en-US"/>
        </a:p>
      </dgm:t>
    </dgm:pt>
    <dgm:pt modelId="{55668D4B-48BA-4F07-9AEB-505CDE584560}" type="sibTrans" cxnId="{CE3DB38B-86B0-48B3-9660-4AC9D2E54927}">
      <dgm:prSet/>
      <dgm:spPr/>
      <dgm:t>
        <a:bodyPr/>
        <a:lstStyle/>
        <a:p>
          <a:endParaRPr lang="en-US"/>
        </a:p>
      </dgm:t>
    </dgm:pt>
    <dgm:pt modelId="{3D8703A7-858C-439B-A74C-97C005F1C654}" type="pres">
      <dgm:prSet presAssocID="{396FDE36-1B22-428E-92F7-B8EB19D5E73F}" presName="root" presStyleCnt="0">
        <dgm:presLayoutVars>
          <dgm:dir/>
          <dgm:resizeHandles val="exact"/>
        </dgm:presLayoutVars>
      </dgm:prSet>
      <dgm:spPr/>
    </dgm:pt>
    <dgm:pt modelId="{8C95A606-CE74-446D-BA7B-409D20F03C92}" type="pres">
      <dgm:prSet presAssocID="{D59B4D33-BF78-4F18-95D6-A44FA3A592D3}" presName="compNode" presStyleCnt="0"/>
      <dgm:spPr/>
    </dgm:pt>
    <dgm:pt modelId="{3A8437C3-EBC7-43CE-8BFE-D6891FB4DC3D}" type="pres">
      <dgm:prSet presAssocID="{D59B4D33-BF78-4F18-95D6-A44FA3A592D3}" presName="bgRect" presStyleLbl="bgShp" presStyleIdx="0" presStyleCnt="3"/>
      <dgm:spPr/>
    </dgm:pt>
    <dgm:pt modelId="{68E01563-F79B-447E-B089-1BA3692CE52E}" type="pres">
      <dgm:prSet presAssocID="{D59B4D33-BF78-4F18-95D6-A44FA3A592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51ACE9E1-CC64-48BC-977E-F67E50EF2B9E}" type="pres">
      <dgm:prSet presAssocID="{D59B4D33-BF78-4F18-95D6-A44FA3A592D3}" presName="spaceRect" presStyleCnt="0"/>
      <dgm:spPr/>
    </dgm:pt>
    <dgm:pt modelId="{2D1341B7-F632-42D6-B882-7558867F7AEF}" type="pres">
      <dgm:prSet presAssocID="{D59B4D33-BF78-4F18-95D6-A44FA3A592D3}" presName="parTx" presStyleLbl="revTx" presStyleIdx="0" presStyleCnt="3">
        <dgm:presLayoutVars>
          <dgm:chMax val="0"/>
          <dgm:chPref val="0"/>
        </dgm:presLayoutVars>
      </dgm:prSet>
      <dgm:spPr/>
    </dgm:pt>
    <dgm:pt modelId="{C46C3343-9D8A-4733-B8D9-933C7F023598}" type="pres">
      <dgm:prSet presAssocID="{6C6F75E7-3FBF-4319-850C-4E3041CD8A88}" presName="sibTrans" presStyleCnt="0"/>
      <dgm:spPr/>
    </dgm:pt>
    <dgm:pt modelId="{D2C7FEDA-D5F1-44D1-B480-D7A20B87767A}" type="pres">
      <dgm:prSet presAssocID="{F7271AFA-6251-4D41-BBC8-5DA5D9CDACD2}" presName="compNode" presStyleCnt="0"/>
      <dgm:spPr/>
    </dgm:pt>
    <dgm:pt modelId="{B10208C8-8BD9-46E9-B567-B176963F190B}" type="pres">
      <dgm:prSet presAssocID="{F7271AFA-6251-4D41-BBC8-5DA5D9CDACD2}" presName="bgRect" presStyleLbl="bgShp" presStyleIdx="1" presStyleCnt="3"/>
      <dgm:spPr/>
    </dgm:pt>
    <dgm:pt modelId="{8BA278FF-D9F5-4810-986B-5B5BCEEB943F}" type="pres">
      <dgm:prSet presAssocID="{F7271AFA-6251-4D41-BBC8-5DA5D9CDAC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63E7527-0D94-4DAA-8F99-90BF4FEB5F52}" type="pres">
      <dgm:prSet presAssocID="{F7271AFA-6251-4D41-BBC8-5DA5D9CDACD2}" presName="spaceRect" presStyleCnt="0"/>
      <dgm:spPr/>
    </dgm:pt>
    <dgm:pt modelId="{F3A4BFEA-3060-4ED5-A99B-6F43279F9F81}" type="pres">
      <dgm:prSet presAssocID="{F7271AFA-6251-4D41-BBC8-5DA5D9CDACD2}" presName="parTx" presStyleLbl="revTx" presStyleIdx="1" presStyleCnt="3">
        <dgm:presLayoutVars>
          <dgm:chMax val="0"/>
          <dgm:chPref val="0"/>
        </dgm:presLayoutVars>
      </dgm:prSet>
      <dgm:spPr/>
    </dgm:pt>
    <dgm:pt modelId="{763FE6CC-8230-4655-8F54-5FD99265FE12}" type="pres">
      <dgm:prSet presAssocID="{AECFD90F-D3CE-44D3-A12F-3215E42A009C}" presName="sibTrans" presStyleCnt="0"/>
      <dgm:spPr/>
    </dgm:pt>
    <dgm:pt modelId="{44A0734D-90F3-4314-9E80-0165BD53BCF0}" type="pres">
      <dgm:prSet presAssocID="{0ED02E8C-B995-4996-93E0-0D8669F4BB8A}" presName="compNode" presStyleCnt="0"/>
      <dgm:spPr/>
    </dgm:pt>
    <dgm:pt modelId="{5C412303-DA54-4D21-A712-A52434484572}" type="pres">
      <dgm:prSet presAssocID="{0ED02E8C-B995-4996-93E0-0D8669F4BB8A}" presName="bgRect" presStyleLbl="bgShp" presStyleIdx="2" presStyleCnt="3"/>
      <dgm:spPr/>
    </dgm:pt>
    <dgm:pt modelId="{6E7FA3FF-B2F3-4142-B5A1-F61644FF8647}" type="pres">
      <dgm:prSet presAssocID="{0ED02E8C-B995-4996-93E0-0D8669F4BB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477279A-81A5-4515-9504-33853142CB67}" type="pres">
      <dgm:prSet presAssocID="{0ED02E8C-B995-4996-93E0-0D8669F4BB8A}" presName="spaceRect" presStyleCnt="0"/>
      <dgm:spPr/>
    </dgm:pt>
    <dgm:pt modelId="{E549AFD3-B117-4B37-81A9-3A7DF13AD0E6}" type="pres">
      <dgm:prSet presAssocID="{0ED02E8C-B995-4996-93E0-0D8669F4BB8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42C948-604A-4F60-89B2-C6A5AA11A661}" type="presOf" srcId="{F7271AFA-6251-4D41-BBC8-5DA5D9CDACD2}" destId="{F3A4BFEA-3060-4ED5-A99B-6F43279F9F81}" srcOrd="0" destOrd="0" presId="urn:microsoft.com/office/officeart/2018/2/layout/IconVerticalSolidList"/>
    <dgm:cxn modelId="{A4E9C66F-FF5C-43F5-AAAD-63112DE0BBF7}" srcId="{396FDE36-1B22-428E-92F7-B8EB19D5E73F}" destId="{F7271AFA-6251-4D41-BBC8-5DA5D9CDACD2}" srcOrd="1" destOrd="0" parTransId="{9BFE6A00-1C6C-4AF7-9944-98E3D651B8C5}" sibTransId="{AECFD90F-D3CE-44D3-A12F-3215E42A009C}"/>
    <dgm:cxn modelId="{19E82D58-D613-455A-9C8B-0B5CE72F4D2E}" type="presOf" srcId="{396FDE36-1B22-428E-92F7-B8EB19D5E73F}" destId="{3D8703A7-858C-439B-A74C-97C005F1C654}" srcOrd="0" destOrd="0" presId="urn:microsoft.com/office/officeart/2018/2/layout/IconVerticalSolidList"/>
    <dgm:cxn modelId="{CE3DB38B-86B0-48B3-9660-4AC9D2E54927}" srcId="{396FDE36-1B22-428E-92F7-B8EB19D5E73F}" destId="{0ED02E8C-B995-4996-93E0-0D8669F4BB8A}" srcOrd="2" destOrd="0" parTransId="{23369304-9C53-4D1E-9A87-01B4D002914A}" sibTransId="{55668D4B-48BA-4F07-9AEB-505CDE584560}"/>
    <dgm:cxn modelId="{FE4CABB9-54EE-4EF5-9CD3-B9DC6A1F1A49}" srcId="{396FDE36-1B22-428E-92F7-B8EB19D5E73F}" destId="{D59B4D33-BF78-4F18-95D6-A44FA3A592D3}" srcOrd="0" destOrd="0" parTransId="{E885D3B0-3717-4F82-8401-52AB7691667F}" sibTransId="{6C6F75E7-3FBF-4319-850C-4E3041CD8A88}"/>
    <dgm:cxn modelId="{49BEC1C1-24FE-4AA0-9206-5B0D612815D1}" type="presOf" srcId="{0ED02E8C-B995-4996-93E0-0D8669F4BB8A}" destId="{E549AFD3-B117-4B37-81A9-3A7DF13AD0E6}" srcOrd="0" destOrd="0" presId="urn:microsoft.com/office/officeart/2018/2/layout/IconVerticalSolidList"/>
    <dgm:cxn modelId="{2F6DFEEC-1C77-45B6-A445-919FE225DF90}" type="presOf" srcId="{D59B4D33-BF78-4F18-95D6-A44FA3A592D3}" destId="{2D1341B7-F632-42D6-B882-7558867F7AEF}" srcOrd="0" destOrd="0" presId="urn:microsoft.com/office/officeart/2018/2/layout/IconVerticalSolidList"/>
    <dgm:cxn modelId="{56DFB672-2AEA-41F3-8C73-AD029ED7C9A3}" type="presParOf" srcId="{3D8703A7-858C-439B-A74C-97C005F1C654}" destId="{8C95A606-CE74-446D-BA7B-409D20F03C92}" srcOrd="0" destOrd="0" presId="urn:microsoft.com/office/officeart/2018/2/layout/IconVerticalSolidList"/>
    <dgm:cxn modelId="{5866EAFA-6494-4E78-AA5C-2761E0D58E80}" type="presParOf" srcId="{8C95A606-CE74-446D-BA7B-409D20F03C92}" destId="{3A8437C3-EBC7-43CE-8BFE-D6891FB4DC3D}" srcOrd="0" destOrd="0" presId="urn:microsoft.com/office/officeart/2018/2/layout/IconVerticalSolidList"/>
    <dgm:cxn modelId="{41C79946-2CEA-4D51-AE98-301AAC1D8B75}" type="presParOf" srcId="{8C95A606-CE74-446D-BA7B-409D20F03C92}" destId="{68E01563-F79B-447E-B089-1BA3692CE52E}" srcOrd="1" destOrd="0" presId="urn:microsoft.com/office/officeart/2018/2/layout/IconVerticalSolidList"/>
    <dgm:cxn modelId="{11E3687C-AF82-480B-95B2-A81DE052EC84}" type="presParOf" srcId="{8C95A606-CE74-446D-BA7B-409D20F03C92}" destId="{51ACE9E1-CC64-48BC-977E-F67E50EF2B9E}" srcOrd="2" destOrd="0" presId="urn:microsoft.com/office/officeart/2018/2/layout/IconVerticalSolidList"/>
    <dgm:cxn modelId="{012DB9D4-4A81-435B-93BE-8D9E6032B642}" type="presParOf" srcId="{8C95A606-CE74-446D-BA7B-409D20F03C92}" destId="{2D1341B7-F632-42D6-B882-7558867F7AEF}" srcOrd="3" destOrd="0" presId="urn:microsoft.com/office/officeart/2018/2/layout/IconVerticalSolidList"/>
    <dgm:cxn modelId="{37D50D18-174C-475A-8AB6-79A383EDB7CF}" type="presParOf" srcId="{3D8703A7-858C-439B-A74C-97C005F1C654}" destId="{C46C3343-9D8A-4733-B8D9-933C7F023598}" srcOrd="1" destOrd="0" presId="urn:microsoft.com/office/officeart/2018/2/layout/IconVerticalSolidList"/>
    <dgm:cxn modelId="{16CE5CA1-AA71-4533-B460-B83D6B18620A}" type="presParOf" srcId="{3D8703A7-858C-439B-A74C-97C005F1C654}" destId="{D2C7FEDA-D5F1-44D1-B480-D7A20B87767A}" srcOrd="2" destOrd="0" presId="urn:microsoft.com/office/officeart/2018/2/layout/IconVerticalSolidList"/>
    <dgm:cxn modelId="{1BBBB67C-C828-4188-899F-8EBDBCAF9EAD}" type="presParOf" srcId="{D2C7FEDA-D5F1-44D1-B480-D7A20B87767A}" destId="{B10208C8-8BD9-46E9-B567-B176963F190B}" srcOrd="0" destOrd="0" presId="urn:microsoft.com/office/officeart/2018/2/layout/IconVerticalSolidList"/>
    <dgm:cxn modelId="{78CC93CC-B2FA-4A41-A582-CD7626035BEE}" type="presParOf" srcId="{D2C7FEDA-D5F1-44D1-B480-D7A20B87767A}" destId="{8BA278FF-D9F5-4810-986B-5B5BCEEB943F}" srcOrd="1" destOrd="0" presId="urn:microsoft.com/office/officeart/2018/2/layout/IconVerticalSolidList"/>
    <dgm:cxn modelId="{A266B4A6-8AA9-4643-A6BF-564CD6C443AD}" type="presParOf" srcId="{D2C7FEDA-D5F1-44D1-B480-D7A20B87767A}" destId="{363E7527-0D94-4DAA-8F99-90BF4FEB5F52}" srcOrd="2" destOrd="0" presId="urn:microsoft.com/office/officeart/2018/2/layout/IconVerticalSolidList"/>
    <dgm:cxn modelId="{BA18D8B9-7DCA-4CEA-A007-49DABAC5FFAE}" type="presParOf" srcId="{D2C7FEDA-D5F1-44D1-B480-D7A20B87767A}" destId="{F3A4BFEA-3060-4ED5-A99B-6F43279F9F81}" srcOrd="3" destOrd="0" presId="urn:microsoft.com/office/officeart/2018/2/layout/IconVerticalSolidList"/>
    <dgm:cxn modelId="{E10FB6E7-80A2-403F-96C3-6BC95884F477}" type="presParOf" srcId="{3D8703A7-858C-439B-A74C-97C005F1C654}" destId="{763FE6CC-8230-4655-8F54-5FD99265FE12}" srcOrd="3" destOrd="0" presId="urn:microsoft.com/office/officeart/2018/2/layout/IconVerticalSolidList"/>
    <dgm:cxn modelId="{BDEBF01E-C21A-43B1-90DC-ECAC199133A0}" type="presParOf" srcId="{3D8703A7-858C-439B-A74C-97C005F1C654}" destId="{44A0734D-90F3-4314-9E80-0165BD53BCF0}" srcOrd="4" destOrd="0" presId="urn:microsoft.com/office/officeart/2018/2/layout/IconVerticalSolidList"/>
    <dgm:cxn modelId="{107084C6-F31B-4A7D-A5A3-0188FAAA3845}" type="presParOf" srcId="{44A0734D-90F3-4314-9E80-0165BD53BCF0}" destId="{5C412303-DA54-4D21-A712-A52434484572}" srcOrd="0" destOrd="0" presId="urn:microsoft.com/office/officeart/2018/2/layout/IconVerticalSolidList"/>
    <dgm:cxn modelId="{2D0228C2-A6C8-4BF8-9769-99EB9413B18E}" type="presParOf" srcId="{44A0734D-90F3-4314-9E80-0165BD53BCF0}" destId="{6E7FA3FF-B2F3-4142-B5A1-F61644FF8647}" srcOrd="1" destOrd="0" presId="urn:microsoft.com/office/officeart/2018/2/layout/IconVerticalSolidList"/>
    <dgm:cxn modelId="{0CAD8A4E-ADE9-4438-B2D5-73DB21866A86}" type="presParOf" srcId="{44A0734D-90F3-4314-9E80-0165BD53BCF0}" destId="{D477279A-81A5-4515-9504-33853142CB67}" srcOrd="2" destOrd="0" presId="urn:microsoft.com/office/officeart/2018/2/layout/IconVerticalSolidList"/>
    <dgm:cxn modelId="{4D483BDF-817E-4766-B1E7-8853838F0174}" type="presParOf" srcId="{44A0734D-90F3-4314-9E80-0165BD53BCF0}" destId="{E549AFD3-B117-4B37-81A9-3A7DF13AD0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9AA394-0944-43F5-B477-226B2F1358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8D5B12-D83C-4F20-BCE5-DB9DCC720F4B}">
      <dgm:prSet/>
      <dgm:spPr/>
      <dgm:t>
        <a:bodyPr/>
        <a:lstStyle/>
        <a:p>
          <a:r>
            <a:rPr lang="en-US" dirty="0"/>
            <a:t>Focus: obesity &amp; lifestyle change </a:t>
          </a:r>
          <a:r>
            <a:rPr lang="en-GB" dirty="0"/>
            <a:t>(Croker, Lucas and Wardle, 2012)</a:t>
          </a:r>
          <a:r>
            <a:rPr lang="en-US" dirty="0"/>
            <a:t>.</a:t>
          </a:r>
        </a:p>
      </dgm:t>
    </dgm:pt>
    <dgm:pt modelId="{E5432DBB-8B00-4C2E-BDFC-32895A900E54}" type="parTrans" cxnId="{7EB60189-90DC-4615-91F5-B7439CE03190}">
      <dgm:prSet/>
      <dgm:spPr/>
      <dgm:t>
        <a:bodyPr/>
        <a:lstStyle/>
        <a:p>
          <a:endParaRPr lang="en-US"/>
        </a:p>
      </dgm:t>
    </dgm:pt>
    <dgm:pt modelId="{897A93CD-0764-423C-B349-1151749EAF43}" type="sibTrans" cxnId="{7EB60189-90DC-4615-91F5-B7439CE03190}">
      <dgm:prSet/>
      <dgm:spPr/>
      <dgm:t>
        <a:bodyPr/>
        <a:lstStyle/>
        <a:p>
          <a:endParaRPr lang="en-US"/>
        </a:p>
      </dgm:t>
    </dgm:pt>
    <dgm:pt modelId="{6C54B94B-40F8-490A-BF01-42D532973F5E}">
      <dgm:prSet/>
      <dgm:spPr/>
      <dgm:t>
        <a:bodyPr/>
        <a:lstStyle/>
        <a:p>
          <a:r>
            <a:rPr lang="en-US" dirty="0"/>
            <a:t>HBM: perceived risk, benefits, barriers, cues to action</a:t>
          </a:r>
          <a:r>
            <a:rPr lang="en-GB" dirty="0"/>
            <a:t> (</a:t>
          </a:r>
          <a:r>
            <a:rPr lang="en-GB" dirty="0" err="1"/>
            <a:t>Alyafei</a:t>
          </a:r>
          <a:r>
            <a:rPr lang="en-GB" dirty="0"/>
            <a:t> and Carr, 2024).</a:t>
          </a:r>
          <a:endParaRPr lang="en-US" dirty="0"/>
        </a:p>
      </dgm:t>
    </dgm:pt>
    <dgm:pt modelId="{D5047BC2-B165-4274-B1D4-ECD5E1D61CC5}" type="parTrans" cxnId="{AD39E4D8-D79B-4737-A85E-D1C833E1FDA9}">
      <dgm:prSet/>
      <dgm:spPr/>
      <dgm:t>
        <a:bodyPr/>
        <a:lstStyle/>
        <a:p>
          <a:endParaRPr lang="en-US"/>
        </a:p>
      </dgm:t>
    </dgm:pt>
    <dgm:pt modelId="{DC6AB83D-DADA-4F25-A04F-B57195598EBE}" type="sibTrans" cxnId="{AD39E4D8-D79B-4737-A85E-D1C833E1FDA9}">
      <dgm:prSet/>
      <dgm:spPr/>
      <dgm:t>
        <a:bodyPr/>
        <a:lstStyle/>
        <a:p>
          <a:endParaRPr lang="en-US"/>
        </a:p>
      </dgm:t>
    </dgm:pt>
    <dgm:pt modelId="{55B5431A-72BF-4793-B7D8-921F995CD77B}">
      <dgm:prSet/>
      <dgm:spPr/>
      <dgm:t>
        <a:bodyPr/>
        <a:lstStyle/>
        <a:p>
          <a:r>
            <a:rPr lang="en-US" dirty="0"/>
            <a:t>Outcomes: awareness ↑ but obesity rates stable </a:t>
          </a:r>
          <a:r>
            <a:rPr lang="en-GB" dirty="0"/>
            <a:t>(Day, 2022)</a:t>
          </a:r>
          <a:r>
            <a:rPr lang="en-US" dirty="0"/>
            <a:t>.</a:t>
          </a:r>
        </a:p>
      </dgm:t>
    </dgm:pt>
    <dgm:pt modelId="{A41AF173-291A-4870-963E-EDCB05678B49}" type="parTrans" cxnId="{4B6B933B-BC15-487C-AD77-E58D99FAA17B}">
      <dgm:prSet/>
      <dgm:spPr/>
      <dgm:t>
        <a:bodyPr/>
        <a:lstStyle/>
        <a:p>
          <a:endParaRPr lang="en-US"/>
        </a:p>
      </dgm:t>
    </dgm:pt>
    <dgm:pt modelId="{52EDC3B5-100A-4543-A8F8-3FBCFB395CCE}" type="sibTrans" cxnId="{4B6B933B-BC15-487C-AD77-E58D99FAA17B}">
      <dgm:prSet/>
      <dgm:spPr/>
      <dgm:t>
        <a:bodyPr/>
        <a:lstStyle/>
        <a:p>
          <a:endParaRPr lang="en-US"/>
        </a:p>
      </dgm:t>
    </dgm:pt>
    <dgm:pt modelId="{B37DF923-1A2B-4583-87AE-C884EE092B92}">
      <dgm:prSet/>
      <dgm:spPr/>
      <dgm:t>
        <a:bodyPr/>
        <a:lstStyle/>
        <a:p>
          <a:r>
            <a:rPr lang="en-US" dirty="0"/>
            <a:t>Sustainability: reduces NHS costs, supports community wellbeing </a:t>
          </a:r>
          <a:r>
            <a:rPr lang="en-GB" dirty="0"/>
            <a:t>(Mahdi, Buckland and Chilcott, 2023)</a:t>
          </a:r>
          <a:r>
            <a:rPr lang="en-US" dirty="0"/>
            <a:t>.</a:t>
          </a:r>
        </a:p>
      </dgm:t>
    </dgm:pt>
    <dgm:pt modelId="{73130090-492F-4C31-979F-28B17C5C9708}" type="parTrans" cxnId="{22F87608-3C21-4427-B3D9-620D85E77047}">
      <dgm:prSet/>
      <dgm:spPr/>
      <dgm:t>
        <a:bodyPr/>
        <a:lstStyle/>
        <a:p>
          <a:endParaRPr lang="en-US"/>
        </a:p>
      </dgm:t>
    </dgm:pt>
    <dgm:pt modelId="{5629E82E-B6F3-43B6-AD30-CB07D4F09B22}" type="sibTrans" cxnId="{22F87608-3C21-4427-B3D9-620D85E77047}">
      <dgm:prSet/>
      <dgm:spPr/>
      <dgm:t>
        <a:bodyPr/>
        <a:lstStyle/>
        <a:p>
          <a:endParaRPr lang="en-US"/>
        </a:p>
      </dgm:t>
    </dgm:pt>
    <dgm:pt modelId="{43F363B4-DCF7-4D1B-BFB4-2B162A75133F}" type="pres">
      <dgm:prSet presAssocID="{639AA394-0944-43F5-B477-226B2F135887}" presName="root" presStyleCnt="0">
        <dgm:presLayoutVars>
          <dgm:dir/>
          <dgm:resizeHandles val="exact"/>
        </dgm:presLayoutVars>
      </dgm:prSet>
      <dgm:spPr/>
    </dgm:pt>
    <dgm:pt modelId="{241BF0E2-7E7B-4BA6-BD50-B0CCE05BDC82}" type="pres">
      <dgm:prSet presAssocID="{D78D5B12-D83C-4F20-BCE5-DB9DCC720F4B}" presName="compNode" presStyleCnt="0"/>
      <dgm:spPr/>
    </dgm:pt>
    <dgm:pt modelId="{637049A4-400C-4615-8E37-975D307BA97F}" type="pres">
      <dgm:prSet presAssocID="{D78D5B12-D83C-4F20-BCE5-DB9DCC720F4B}" presName="bgRect" presStyleLbl="bgShp" presStyleIdx="0" presStyleCnt="4"/>
      <dgm:spPr/>
    </dgm:pt>
    <dgm:pt modelId="{EFF59954-486D-45C5-8F64-C58CC11DA268}" type="pres">
      <dgm:prSet presAssocID="{D78D5B12-D83C-4F20-BCE5-DB9DCC720F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75BDD2F-999F-4D06-8436-36C1338CD6D1}" type="pres">
      <dgm:prSet presAssocID="{D78D5B12-D83C-4F20-BCE5-DB9DCC720F4B}" presName="spaceRect" presStyleCnt="0"/>
      <dgm:spPr/>
    </dgm:pt>
    <dgm:pt modelId="{F70132C7-11D2-4919-B097-5F82E275646B}" type="pres">
      <dgm:prSet presAssocID="{D78D5B12-D83C-4F20-BCE5-DB9DCC720F4B}" presName="parTx" presStyleLbl="revTx" presStyleIdx="0" presStyleCnt="4">
        <dgm:presLayoutVars>
          <dgm:chMax val="0"/>
          <dgm:chPref val="0"/>
        </dgm:presLayoutVars>
      </dgm:prSet>
      <dgm:spPr/>
    </dgm:pt>
    <dgm:pt modelId="{EA87E0BD-740A-4353-8DF7-771387879626}" type="pres">
      <dgm:prSet presAssocID="{897A93CD-0764-423C-B349-1151749EAF43}" presName="sibTrans" presStyleCnt="0"/>
      <dgm:spPr/>
    </dgm:pt>
    <dgm:pt modelId="{ADD051EF-48A1-4661-ADE7-BBEEF28AA90F}" type="pres">
      <dgm:prSet presAssocID="{6C54B94B-40F8-490A-BF01-42D532973F5E}" presName="compNode" presStyleCnt="0"/>
      <dgm:spPr/>
    </dgm:pt>
    <dgm:pt modelId="{39955648-F492-417D-B070-52BB5A001D16}" type="pres">
      <dgm:prSet presAssocID="{6C54B94B-40F8-490A-BF01-42D532973F5E}" presName="bgRect" presStyleLbl="bgShp" presStyleIdx="1" presStyleCnt="4"/>
      <dgm:spPr/>
    </dgm:pt>
    <dgm:pt modelId="{D0CF3209-0CD8-4A68-8075-CF12661C8682}" type="pres">
      <dgm:prSet presAssocID="{6C54B94B-40F8-490A-BF01-42D532973F5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885EFB8D-DEBD-4F44-B310-0B3D39DAAFB6}" type="pres">
      <dgm:prSet presAssocID="{6C54B94B-40F8-490A-BF01-42D532973F5E}" presName="spaceRect" presStyleCnt="0"/>
      <dgm:spPr/>
    </dgm:pt>
    <dgm:pt modelId="{88737F7B-DDFE-42BB-8DC7-F10F4B600DC8}" type="pres">
      <dgm:prSet presAssocID="{6C54B94B-40F8-490A-BF01-42D532973F5E}" presName="parTx" presStyleLbl="revTx" presStyleIdx="1" presStyleCnt="4">
        <dgm:presLayoutVars>
          <dgm:chMax val="0"/>
          <dgm:chPref val="0"/>
        </dgm:presLayoutVars>
      </dgm:prSet>
      <dgm:spPr/>
    </dgm:pt>
    <dgm:pt modelId="{EC5AF199-CD16-428E-B233-14B24E9C6D53}" type="pres">
      <dgm:prSet presAssocID="{DC6AB83D-DADA-4F25-A04F-B57195598EBE}" presName="sibTrans" presStyleCnt="0"/>
      <dgm:spPr/>
    </dgm:pt>
    <dgm:pt modelId="{0FA9407A-57D7-4815-9A5E-7C5DF0EDA528}" type="pres">
      <dgm:prSet presAssocID="{55B5431A-72BF-4793-B7D8-921F995CD77B}" presName="compNode" presStyleCnt="0"/>
      <dgm:spPr/>
    </dgm:pt>
    <dgm:pt modelId="{0672B18A-8B62-4ACD-8D8D-46CBEAA37A77}" type="pres">
      <dgm:prSet presAssocID="{55B5431A-72BF-4793-B7D8-921F995CD77B}" presName="bgRect" presStyleLbl="bgShp" presStyleIdx="2" presStyleCnt="4"/>
      <dgm:spPr/>
    </dgm:pt>
    <dgm:pt modelId="{4D6E63BE-3923-497B-BFD1-E795F7EADC85}" type="pres">
      <dgm:prSet presAssocID="{55B5431A-72BF-4793-B7D8-921F995CD77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ABB95E46-3AC3-460E-8D8F-3D85014C2EFA}" type="pres">
      <dgm:prSet presAssocID="{55B5431A-72BF-4793-B7D8-921F995CD77B}" presName="spaceRect" presStyleCnt="0"/>
      <dgm:spPr/>
    </dgm:pt>
    <dgm:pt modelId="{069C79E2-6FFE-47A5-A13E-0FEB07D28470}" type="pres">
      <dgm:prSet presAssocID="{55B5431A-72BF-4793-B7D8-921F995CD77B}" presName="parTx" presStyleLbl="revTx" presStyleIdx="2" presStyleCnt="4">
        <dgm:presLayoutVars>
          <dgm:chMax val="0"/>
          <dgm:chPref val="0"/>
        </dgm:presLayoutVars>
      </dgm:prSet>
      <dgm:spPr/>
    </dgm:pt>
    <dgm:pt modelId="{0016557A-F122-429B-9960-061A1015517C}" type="pres">
      <dgm:prSet presAssocID="{52EDC3B5-100A-4543-A8F8-3FBCFB395CCE}" presName="sibTrans" presStyleCnt="0"/>
      <dgm:spPr/>
    </dgm:pt>
    <dgm:pt modelId="{FA533B08-0758-4660-83A7-43AC8D592C64}" type="pres">
      <dgm:prSet presAssocID="{B37DF923-1A2B-4583-87AE-C884EE092B92}" presName="compNode" presStyleCnt="0"/>
      <dgm:spPr/>
    </dgm:pt>
    <dgm:pt modelId="{FAB6084D-2591-47BD-9B8C-A27D45DABFB2}" type="pres">
      <dgm:prSet presAssocID="{B37DF923-1A2B-4583-87AE-C884EE092B92}" presName="bgRect" presStyleLbl="bgShp" presStyleIdx="3" presStyleCnt="4"/>
      <dgm:spPr/>
    </dgm:pt>
    <dgm:pt modelId="{2F6E8E9C-B43F-4874-B41D-CA437931E285}" type="pres">
      <dgm:prSet presAssocID="{B37DF923-1A2B-4583-87AE-C884EE092B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2D5A3424-F935-4EED-B418-A52188C5121F}" type="pres">
      <dgm:prSet presAssocID="{B37DF923-1A2B-4583-87AE-C884EE092B92}" presName="spaceRect" presStyleCnt="0"/>
      <dgm:spPr/>
    </dgm:pt>
    <dgm:pt modelId="{C58FDD73-65CC-4936-9EA1-38E31CB864DF}" type="pres">
      <dgm:prSet presAssocID="{B37DF923-1A2B-4583-87AE-C884EE092B9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F87608-3C21-4427-B3D9-620D85E77047}" srcId="{639AA394-0944-43F5-B477-226B2F135887}" destId="{B37DF923-1A2B-4583-87AE-C884EE092B92}" srcOrd="3" destOrd="0" parTransId="{73130090-492F-4C31-979F-28B17C5C9708}" sibTransId="{5629E82E-B6F3-43B6-AD30-CB07D4F09B22}"/>
    <dgm:cxn modelId="{99CA2231-0D6C-4D4B-B815-58945B949907}" type="presOf" srcId="{55B5431A-72BF-4793-B7D8-921F995CD77B}" destId="{069C79E2-6FFE-47A5-A13E-0FEB07D28470}" srcOrd="0" destOrd="0" presId="urn:microsoft.com/office/officeart/2018/2/layout/IconVerticalSolidList"/>
    <dgm:cxn modelId="{4B6B933B-BC15-487C-AD77-E58D99FAA17B}" srcId="{639AA394-0944-43F5-B477-226B2F135887}" destId="{55B5431A-72BF-4793-B7D8-921F995CD77B}" srcOrd="2" destOrd="0" parTransId="{A41AF173-291A-4870-963E-EDCB05678B49}" sibTransId="{52EDC3B5-100A-4543-A8F8-3FBCFB395CCE}"/>
    <dgm:cxn modelId="{D2CDCC49-E4B7-4CF1-8DEC-23DCD33E97D1}" type="presOf" srcId="{639AA394-0944-43F5-B477-226B2F135887}" destId="{43F363B4-DCF7-4D1B-BFB4-2B162A75133F}" srcOrd="0" destOrd="0" presId="urn:microsoft.com/office/officeart/2018/2/layout/IconVerticalSolidList"/>
    <dgm:cxn modelId="{D491586B-6861-4F8D-B01D-61B9A157DEB4}" type="presOf" srcId="{B37DF923-1A2B-4583-87AE-C884EE092B92}" destId="{C58FDD73-65CC-4936-9EA1-38E31CB864DF}" srcOrd="0" destOrd="0" presId="urn:microsoft.com/office/officeart/2018/2/layout/IconVerticalSolidList"/>
    <dgm:cxn modelId="{8E0A5A83-182A-4302-94DE-605F7A2E492B}" type="presOf" srcId="{D78D5B12-D83C-4F20-BCE5-DB9DCC720F4B}" destId="{F70132C7-11D2-4919-B097-5F82E275646B}" srcOrd="0" destOrd="0" presId="urn:microsoft.com/office/officeart/2018/2/layout/IconVerticalSolidList"/>
    <dgm:cxn modelId="{7EB60189-90DC-4615-91F5-B7439CE03190}" srcId="{639AA394-0944-43F5-B477-226B2F135887}" destId="{D78D5B12-D83C-4F20-BCE5-DB9DCC720F4B}" srcOrd="0" destOrd="0" parTransId="{E5432DBB-8B00-4C2E-BDFC-32895A900E54}" sibTransId="{897A93CD-0764-423C-B349-1151749EAF43}"/>
    <dgm:cxn modelId="{26A962A2-E8D5-44BC-B45B-69E237087804}" type="presOf" srcId="{6C54B94B-40F8-490A-BF01-42D532973F5E}" destId="{88737F7B-DDFE-42BB-8DC7-F10F4B600DC8}" srcOrd="0" destOrd="0" presId="urn:microsoft.com/office/officeart/2018/2/layout/IconVerticalSolidList"/>
    <dgm:cxn modelId="{AD39E4D8-D79B-4737-A85E-D1C833E1FDA9}" srcId="{639AA394-0944-43F5-B477-226B2F135887}" destId="{6C54B94B-40F8-490A-BF01-42D532973F5E}" srcOrd="1" destOrd="0" parTransId="{D5047BC2-B165-4274-B1D4-ECD5E1D61CC5}" sibTransId="{DC6AB83D-DADA-4F25-A04F-B57195598EBE}"/>
    <dgm:cxn modelId="{855CEA09-62FB-4010-8692-9A8514601341}" type="presParOf" srcId="{43F363B4-DCF7-4D1B-BFB4-2B162A75133F}" destId="{241BF0E2-7E7B-4BA6-BD50-B0CCE05BDC82}" srcOrd="0" destOrd="0" presId="urn:microsoft.com/office/officeart/2018/2/layout/IconVerticalSolidList"/>
    <dgm:cxn modelId="{1BE5E09E-3531-4D2D-885D-945EA5083BD7}" type="presParOf" srcId="{241BF0E2-7E7B-4BA6-BD50-B0CCE05BDC82}" destId="{637049A4-400C-4615-8E37-975D307BA97F}" srcOrd="0" destOrd="0" presId="urn:microsoft.com/office/officeart/2018/2/layout/IconVerticalSolidList"/>
    <dgm:cxn modelId="{9E86B095-7BCA-4597-AE4E-4BAE9FFD4AC6}" type="presParOf" srcId="{241BF0E2-7E7B-4BA6-BD50-B0CCE05BDC82}" destId="{EFF59954-486D-45C5-8F64-C58CC11DA268}" srcOrd="1" destOrd="0" presId="urn:microsoft.com/office/officeart/2018/2/layout/IconVerticalSolidList"/>
    <dgm:cxn modelId="{FD6D0496-8C43-46E2-9327-2892F673DAAB}" type="presParOf" srcId="{241BF0E2-7E7B-4BA6-BD50-B0CCE05BDC82}" destId="{575BDD2F-999F-4D06-8436-36C1338CD6D1}" srcOrd="2" destOrd="0" presId="urn:microsoft.com/office/officeart/2018/2/layout/IconVerticalSolidList"/>
    <dgm:cxn modelId="{178CC5E3-E74C-4A49-A5A8-1F7A8AA18B6B}" type="presParOf" srcId="{241BF0E2-7E7B-4BA6-BD50-B0CCE05BDC82}" destId="{F70132C7-11D2-4919-B097-5F82E275646B}" srcOrd="3" destOrd="0" presId="urn:microsoft.com/office/officeart/2018/2/layout/IconVerticalSolidList"/>
    <dgm:cxn modelId="{5161243C-D138-4A74-BF2E-C04ECEAA8BD4}" type="presParOf" srcId="{43F363B4-DCF7-4D1B-BFB4-2B162A75133F}" destId="{EA87E0BD-740A-4353-8DF7-771387879626}" srcOrd="1" destOrd="0" presId="urn:microsoft.com/office/officeart/2018/2/layout/IconVerticalSolidList"/>
    <dgm:cxn modelId="{99F91298-F2A1-42A3-9D0D-040D83CB9CBC}" type="presParOf" srcId="{43F363B4-DCF7-4D1B-BFB4-2B162A75133F}" destId="{ADD051EF-48A1-4661-ADE7-BBEEF28AA90F}" srcOrd="2" destOrd="0" presId="urn:microsoft.com/office/officeart/2018/2/layout/IconVerticalSolidList"/>
    <dgm:cxn modelId="{C089C95F-D9CE-4DB0-8CC2-195B328C89FE}" type="presParOf" srcId="{ADD051EF-48A1-4661-ADE7-BBEEF28AA90F}" destId="{39955648-F492-417D-B070-52BB5A001D16}" srcOrd="0" destOrd="0" presId="urn:microsoft.com/office/officeart/2018/2/layout/IconVerticalSolidList"/>
    <dgm:cxn modelId="{7F40AAE0-C148-4656-ADB1-BD9002D98AC4}" type="presParOf" srcId="{ADD051EF-48A1-4661-ADE7-BBEEF28AA90F}" destId="{D0CF3209-0CD8-4A68-8075-CF12661C8682}" srcOrd="1" destOrd="0" presId="urn:microsoft.com/office/officeart/2018/2/layout/IconVerticalSolidList"/>
    <dgm:cxn modelId="{6FDAEF4C-18FA-48E7-958D-D54610C4C3C8}" type="presParOf" srcId="{ADD051EF-48A1-4661-ADE7-BBEEF28AA90F}" destId="{885EFB8D-DEBD-4F44-B310-0B3D39DAAFB6}" srcOrd="2" destOrd="0" presId="urn:microsoft.com/office/officeart/2018/2/layout/IconVerticalSolidList"/>
    <dgm:cxn modelId="{D55E01A1-9AF2-47EF-9A1E-668E34B974D6}" type="presParOf" srcId="{ADD051EF-48A1-4661-ADE7-BBEEF28AA90F}" destId="{88737F7B-DDFE-42BB-8DC7-F10F4B600DC8}" srcOrd="3" destOrd="0" presId="urn:microsoft.com/office/officeart/2018/2/layout/IconVerticalSolidList"/>
    <dgm:cxn modelId="{13BB178C-0C6F-4F0A-8447-C25A20A54158}" type="presParOf" srcId="{43F363B4-DCF7-4D1B-BFB4-2B162A75133F}" destId="{EC5AF199-CD16-428E-B233-14B24E9C6D53}" srcOrd="3" destOrd="0" presId="urn:microsoft.com/office/officeart/2018/2/layout/IconVerticalSolidList"/>
    <dgm:cxn modelId="{1490307D-5D61-48DC-95D0-2FFED9142F2F}" type="presParOf" srcId="{43F363B4-DCF7-4D1B-BFB4-2B162A75133F}" destId="{0FA9407A-57D7-4815-9A5E-7C5DF0EDA528}" srcOrd="4" destOrd="0" presId="urn:microsoft.com/office/officeart/2018/2/layout/IconVerticalSolidList"/>
    <dgm:cxn modelId="{CC2ED23A-231E-4923-8EDC-7C679C0CC646}" type="presParOf" srcId="{0FA9407A-57D7-4815-9A5E-7C5DF0EDA528}" destId="{0672B18A-8B62-4ACD-8D8D-46CBEAA37A77}" srcOrd="0" destOrd="0" presId="urn:microsoft.com/office/officeart/2018/2/layout/IconVerticalSolidList"/>
    <dgm:cxn modelId="{95356C56-268A-49DF-811A-EF87B6B17038}" type="presParOf" srcId="{0FA9407A-57D7-4815-9A5E-7C5DF0EDA528}" destId="{4D6E63BE-3923-497B-BFD1-E795F7EADC85}" srcOrd="1" destOrd="0" presId="urn:microsoft.com/office/officeart/2018/2/layout/IconVerticalSolidList"/>
    <dgm:cxn modelId="{49991B4B-79CE-4251-B529-6DADF9051211}" type="presParOf" srcId="{0FA9407A-57D7-4815-9A5E-7C5DF0EDA528}" destId="{ABB95E46-3AC3-460E-8D8F-3D85014C2EFA}" srcOrd="2" destOrd="0" presId="urn:microsoft.com/office/officeart/2018/2/layout/IconVerticalSolidList"/>
    <dgm:cxn modelId="{10E1F838-D9FB-49E6-BF14-1977DFCD56A0}" type="presParOf" srcId="{0FA9407A-57D7-4815-9A5E-7C5DF0EDA528}" destId="{069C79E2-6FFE-47A5-A13E-0FEB07D28470}" srcOrd="3" destOrd="0" presId="urn:microsoft.com/office/officeart/2018/2/layout/IconVerticalSolidList"/>
    <dgm:cxn modelId="{E44D01D4-BF88-42F9-964C-947889F87BBD}" type="presParOf" srcId="{43F363B4-DCF7-4D1B-BFB4-2B162A75133F}" destId="{0016557A-F122-429B-9960-061A1015517C}" srcOrd="5" destOrd="0" presId="urn:microsoft.com/office/officeart/2018/2/layout/IconVerticalSolidList"/>
    <dgm:cxn modelId="{E396A07E-EA06-4932-8E83-712257575322}" type="presParOf" srcId="{43F363B4-DCF7-4D1B-BFB4-2B162A75133F}" destId="{FA533B08-0758-4660-83A7-43AC8D592C64}" srcOrd="6" destOrd="0" presId="urn:microsoft.com/office/officeart/2018/2/layout/IconVerticalSolidList"/>
    <dgm:cxn modelId="{C3496BE0-B6D5-439C-AAEA-20057C588245}" type="presParOf" srcId="{FA533B08-0758-4660-83A7-43AC8D592C64}" destId="{FAB6084D-2591-47BD-9B8C-A27D45DABFB2}" srcOrd="0" destOrd="0" presId="urn:microsoft.com/office/officeart/2018/2/layout/IconVerticalSolidList"/>
    <dgm:cxn modelId="{003887EF-134E-4B85-88B2-D9FE28365E8B}" type="presParOf" srcId="{FA533B08-0758-4660-83A7-43AC8D592C64}" destId="{2F6E8E9C-B43F-4874-B41D-CA437931E285}" srcOrd="1" destOrd="0" presId="urn:microsoft.com/office/officeart/2018/2/layout/IconVerticalSolidList"/>
    <dgm:cxn modelId="{C1D5CFDA-A129-4215-AF57-32D6E3EC4482}" type="presParOf" srcId="{FA533B08-0758-4660-83A7-43AC8D592C64}" destId="{2D5A3424-F935-4EED-B418-A52188C5121F}" srcOrd="2" destOrd="0" presId="urn:microsoft.com/office/officeart/2018/2/layout/IconVerticalSolidList"/>
    <dgm:cxn modelId="{A191B480-DCF5-407F-AE66-7689D83902CD}" type="presParOf" srcId="{FA533B08-0758-4660-83A7-43AC8D592C64}" destId="{C58FDD73-65CC-4936-9EA1-38E31CB864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FD59DD-5190-4097-8B98-830497640A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6C5238-BD38-4B9B-85B5-26D1ACB4CD8B}">
      <dgm:prSet/>
      <dgm:spPr/>
      <dgm:t>
        <a:bodyPr/>
        <a:lstStyle/>
        <a:p>
          <a:r>
            <a:rPr lang="en-US"/>
            <a:t>Integration builds resilient, sustainable systems.</a:t>
          </a:r>
        </a:p>
      </dgm:t>
    </dgm:pt>
    <dgm:pt modelId="{A6049054-64A4-43F0-852C-F0335E754EA7}" type="parTrans" cxnId="{A89D30CF-60BA-4593-AEAE-5A6DCAD8C208}">
      <dgm:prSet/>
      <dgm:spPr/>
      <dgm:t>
        <a:bodyPr/>
        <a:lstStyle/>
        <a:p>
          <a:endParaRPr lang="en-US"/>
        </a:p>
      </dgm:t>
    </dgm:pt>
    <dgm:pt modelId="{C3E62B4E-3926-4C63-91EF-EFA96C4A80EA}" type="sibTrans" cxnId="{A89D30CF-60BA-4593-AEAE-5A6DCAD8C208}">
      <dgm:prSet/>
      <dgm:spPr/>
      <dgm:t>
        <a:bodyPr/>
        <a:lstStyle/>
        <a:p>
          <a:endParaRPr lang="en-US"/>
        </a:p>
      </dgm:t>
    </dgm:pt>
    <dgm:pt modelId="{20864BB2-3801-4114-9D23-0EAD243DB528}">
      <dgm:prSet/>
      <dgm:spPr/>
      <dgm:t>
        <a:bodyPr/>
        <a:lstStyle/>
        <a:p>
          <a:r>
            <a:rPr lang="en-US"/>
            <a:t>UK strengths: universal coverage, prevention agenda.</a:t>
          </a:r>
        </a:p>
      </dgm:t>
    </dgm:pt>
    <dgm:pt modelId="{EAE30217-EFC4-4D6B-9C38-11A278974B95}" type="parTrans" cxnId="{4EB719AC-F25E-45F2-98D9-D6FD163CB1E3}">
      <dgm:prSet/>
      <dgm:spPr/>
      <dgm:t>
        <a:bodyPr/>
        <a:lstStyle/>
        <a:p>
          <a:endParaRPr lang="en-US"/>
        </a:p>
      </dgm:t>
    </dgm:pt>
    <dgm:pt modelId="{8936C11D-085B-4BE6-9DEE-DACA4A7045E1}" type="sibTrans" cxnId="{4EB719AC-F25E-45F2-98D9-D6FD163CB1E3}">
      <dgm:prSet/>
      <dgm:spPr/>
      <dgm:t>
        <a:bodyPr/>
        <a:lstStyle/>
        <a:p>
          <a:endParaRPr lang="en-US"/>
        </a:p>
      </dgm:t>
    </dgm:pt>
    <dgm:pt modelId="{C6641FAA-D33E-40E8-AEB3-16C7ACC44C3D}">
      <dgm:prSet/>
      <dgm:spPr/>
      <dgm:t>
        <a:bodyPr/>
        <a:lstStyle/>
        <a:p>
          <a:r>
            <a:rPr lang="en-US"/>
            <a:t>Priorities: equity, climate resilience, workforce, funding.</a:t>
          </a:r>
        </a:p>
      </dgm:t>
    </dgm:pt>
    <dgm:pt modelId="{5B96F96D-4A8A-4A9A-9779-0AB62CD50544}" type="parTrans" cxnId="{96C3CED1-C60B-4507-B814-1CE2B1229C95}">
      <dgm:prSet/>
      <dgm:spPr/>
      <dgm:t>
        <a:bodyPr/>
        <a:lstStyle/>
        <a:p>
          <a:endParaRPr lang="en-US"/>
        </a:p>
      </dgm:t>
    </dgm:pt>
    <dgm:pt modelId="{B31B2DF9-F67E-403F-B2D6-EC0ED4681D18}" type="sibTrans" cxnId="{96C3CED1-C60B-4507-B814-1CE2B1229C95}">
      <dgm:prSet/>
      <dgm:spPr/>
      <dgm:t>
        <a:bodyPr/>
        <a:lstStyle/>
        <a:p>
          <a:endParaRPr lang="en-US"/>
        </a:p>
      </dgm:t>
    </dgm:pt>
    <dgm:pt modelId="{09DBBA46-818E-4FA1-9BB0-31C7B4A1AB8C}" type="pres">
      <dgm:prSet presAssocID="{8BFD59DD-5190-4097-8B98-830497640A83}" presName="root" presStyleCnt="0">
        <dgm:presLayoutVars>
          <dgm:dir/>
          <dgm:resizeHandles val="exact"/>
        </dgm:presLayoutVars>
      </dgm:prSet>
      <dgm:spPr/>
    </dgm:pt>
    <dgm:pt modelId="{B01997AE-6C9B-4F31-9CD2-F859F342A70D}" type="pres">
      <dgm:prSet presAssocID="{F96C5238-BD38-4B9B-85B5-26D1ACB4CD8B}" presName="compNode" presStyleCnt="0"/>
      <dgm:spPr/>
    </dgm:pt>
    <dgm:pt modelId="{ADD00888-0861-4150-946A-2BCC92E94AE3}" type="pres">
      <dgm:prSet presAssocID="{F96C5238-BD38-4B9B-85B5-26D1ACB4CD8B}" presName="bgRect" presStyleLbl="bgShp" presStyleIdx="0" presStyleCnt="3"/>
      <dgm:spPr/>
    </dgm:pt>
    <dgm:pt modelId="{CDE0A5DD-B498-4EE6-B03A-1DF3F9D8886D}" type="pres">
      <dgm:prSet presAssocID="{F96C5238-BD38-4B9B-85B5-26D1ACB4CD8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4E946C25-0A8D-4091-A119-50A996A80B7D}" type="pres">
      <dgm:prSet presAssocID="{F96C5238-BD38-4B9B-85B5-26D1ACB4CD8B}" presName="spaceRect" presStyleCnt="0"/>
      <dgm:spPr/>
    </dgm:pt>
    <dgm:pt modelId="{3E298081-5151-4ECC-830D-46402802530A}" type="pres">
      <dgm:prSet presAssocID="{F96C5238-BD38-4B9B-85B5-26D1ACB4CD8B}" presName="parTx" presStyleLbl="revTx" presStyleIdx="0" presStyleCnt="3">
        <dgm:presLayoutVars>
          <dgm:chMax val="0"/>
          <dgm:chPref val="0"/>
        </dgm:presLayoutVars>
      </dgm:prSet>
      <dgm:spPr/>
    </dgm:pt>
    <dgm:pt modelId="{516A4C86-3574-45EE-84EC-6D3F4CED5484}" type="pres">
      <dgm:prSet presAssocID="{C3E62B4E-3926-4C63-91EF-EFA96C4A80EA}" presName="sibTrans" presStyleCnt="0"/>
      <dgm:spPr/>
    </dgm:pt>
    <dgm:pt modelId="{D4755C5E-FF41-404B-A32A-C6CA8BCF7603}" type="pres">
      <dgm:prSet presAssocID="{20864BB2-3801-4114-9D23-0EAD243DB528}" presName="compNode" presStyleCnt="0"/>
      <dgm:spPr/>
    </dgm:pt>
    <dgm:pt modelId="{0F64AD6B-D752-4B3A-A46F-84C759C2AC93}" type="pres">
      <dgm:prSet presAssocID="{20864BB2-3801-4114-9D23-0EAD243DB528}" presName="bgRect" presStyleLbl="bgShp" presStyleIdx="1" presStyleCnt="3"/>
      <dgm:spPr/>
    </dgm:pt>
    <dgm:pt modelId="{CBC67AF8-89BA-4A87-AEB4-07324CF19170}" type="pres">
      <dgm:prSet presAssocID="{20864BB2-3801-4114-9D23-0EAD243DB5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EC13182C-6E79-40A7-8F08-4D055063D400}" type="pres">
      <dgm:prSet presAssocID="{20864BB2-3801-4114-9D23-0EAD243DB528}" presName="spaceRect" presStyleCnt="0"/>
      <dgm:spPr/>
    </dgm:pt>
    <dgm:pt modelId="{38460F40-8401-464C-AF84-97DB64AB7858}" type="pres">
      <dgm:prSet presAssocID="{20864BB2-3801-4114-9D23-0EAD243DB528}" presName="parTx" presStyleLbl="revTx" presStyleIdx="1" presStyleCnt="3">
        <dgm:presLayoutVars>
          <dgm:chMax val="0"/>
          <dgm:chPref val="0"/>
        </dgm:presLayoutVars>
      </dgm:prSet>
      <dgm:spPr/>
    </dgm:pt>
    <dgm:pt modelId="{5B1E56E3-E4C6-46C4-BA15-0247CA46A060}" type="pres">
      <dgm:prSet presAssocID="{8936C11D-085B-4BE6-9DEE-DACA4A7045E1}" presName="sibTrans" presStyleCnt="0"/>
      <dgm:spPr/>
    </dgm:pt>
    <dgm:pt modelId="{7CD33EDC-D4A7-49C9-8818-A6DC967A52E6}" type="pres">
      <dgm:prSet presAssocID="{C6641FAA-D33E-40E8-AEB3-16C7ACC44C3D}" presName="compNode" presStyleCnt="0"/>
      <dgm:spPr/>
    </dgm:pt>
    <dgm:pt modelId="{D703F9E5-257C-4455-91B6-04D3E428D37E}" type="pres">
      <dgm:prSet presAssocID="{C6641FAA-D33E-40E8-AEB3-16C7ACC44C3D}" presName="bgRect" presStyleLbl="bgShp" presStyleIdx="2" presStyleCnt="3"/>
      <dgm:spPr/>
    </dgm:pt>
    <dgm:pt modelId="{3F293EDF-10F5-4D50-9BA7-4C1CC6B834DF}" type="pres">
      <dgm:prSet presAssocID="{C6641FAA-D33E-40E8-AEB3-16C7ACC44C3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86311BB-72DA-49DC-90D4-1DB5BC43E8F0}" type="pres">
      <dgm:prSet presAssocID="{C6641FAA-D33E-40E8-AEB3-16C7ACC44C3D}" presName="spaceRect" presStyleCnt="0"/>
      <dgm:spPr/>
    </dgm:pt>
    <dgm:pt modelId="{691AD392-C988-4C75-AA59-81443E2807F9}" type="pres">
      <dgm:prSet presAssocID="{C6641FAA-D33E-40E8-AEB3-16C7ACC44C3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24551B-BF0A-4475-9C54-94068FA3CAB6}" type="presOf" srcId="{F96C5238-BD38-4B9B-85B5-26D1ACB4CD8B}" destId="{3E298081-5151-4ECC-830D-46402802530A}" srcOrd="0" destOrd="0" presId="urn:microsoft.com/office/officeart/2018/2/layout/IconVerticalSolidList"/>
    <dgm:cxn modelId="{B817EA54-4BA5-4345-91B6-BCEAD3A6A2F9}" type="presOf" srcId="{8BFD59DD-5190-4097-8B98-830497640A83}" destId="{09DBBA46-818E-4FA1-9BB0-31C7B4A1AB8C}" srcOrd="0" destOrd="0" presId="urn:microsoft.com/office/officeart/2018/2/layout/IconVerticalSolidList"/>
    <dgm:cxn modelId="{7DE8058F-E326-4FF2-B151-790CBFAA801B}" type="presOf" srcId="{C6641FAA-D33E-40E8-AEB3-16C7ACC44C3D}" destId="{691AD392-C988-4C75-AA59-81443E2807F9}" srcOrd="0" destOrd="0" presId="urn:microsoft.com/office/officeart/2018/2/layout/IconVerticalSolidList"/>
    <dgm:cxn modelId="{F9D801A9-8F83-4671-8BE6-D894A957ACE2}" type="presOf" srcId="{20864BB2-3801-4114-9D23-0EAD243DB528}" destId="{38460F40-8401-464C-AF84-97DB64AB7858}" srcOrd="0" destOrd="0" presId="urn:microsoft.com/office/officeart/2018/2/layout/IconVerticalSolidList"/>
    <dgm:cxn modelId="{4EB719AC-F25E-45F2-98D9-D6FD163CB1E3}" srcId="{8BFD59DD-5190-4097-8B98-830497640A83}" destId="{20864BB2-3801-4114-9D23-0EAD243DB528}" srcOrd="1" destOrd="0" parTransId="{EAE30217-EFC4-4D6B-9C38-11A278974B95}" sibTransId="{8936C11D-085B-4BE6-9DEE-DACA4A7045E1}"/>
    <dgm:cxn modelId="{A89D30CF-60BA-4593-AEAE-5A6DCAD8C208}" srcId="{8BFD59DD-5190-4097-8B98-830497640A83}" destId="{F96C5238-BD38-4B9B-85B5-26D1ACB4CD8B}" srcOrd="0" destOrd="0" parTransId="{A6049054-64A4-43F0-852C-F0335E754EA7}" sibTransId="{C3E62B4E-3926-4C63-91EF-EFA96C4A80EA}"/>
    <dgm:cxn modelId="{96C3CED1-C60B-4507-B814-1CE2B1229C95}" srcId="{8BFD59DD-5190-4097-8B98-830497640A83}" destId="{C6641FAA-D33E-40E8-AEB3-16C7ACC44C3D}" srcOrd="2" destOrd="0" parTransId="{5B96F96D-4A8A-4A9A-9779-0AB62CD50544}" sibTransId="{B31B2DF9-F67E-403F-B2D6-EC0ED4681D18}"/>
    <dgm:cxn modelId="{EA587FDD-EE6B-429B-98C1-B88D7A431311}" type="presParOf" srcId="{09DBBA46-818E-4FA1-9BB0-31C7B4A1AB8C}" destId="{B01997AE-6C9B-4F31-9CD2-F859F342A70D}" srcOrd="0" destOrd="0" presId="urn:microsoft.com/office/officeart/2018/2/layout/IconVerticalSolidList"/>
    <dgm:cxn modelId="{88E4E88A-3398-404F-82B0-C374D8845D32}" type="presParOf" srcId="{B01997AE-6C9B-4F31-9CD2-F859F342A70D}" destId="{ADD00888-0861-4150-946A-2BCC92E94AE3}" srcOrd="0" destOrd="0" presId="urn:microsoft.com/office/officeart/2018/2/layout/IconVerticalSolidList"/>
    <dgm:cxn modelId="{16E23A28-9C66-433B-A5B0-CA00E7434676}" type="presParOf" srcId="{B01997AE-6C9B-4F31-9CD2-F859F342A70D}" destId="{CDE0A5DD-B498-4EE6-B03A-1DF3F9D8886D}" srcOrd="1" destOrd="0" presId="urn:microsoft.com/office/officeart/2018/2/layout/IconVerticalSolidList"/>
    <dgm:cxn modelId="{55E7CEE8-F01C-4872-BAB1-0B2AF44F4CCD}" type="presParOf" srcId="{B01997AE-6C9B-4F31-9CD2-F859F342A70D}" destId="{4E946C25-0A8D-4091-A119-50A996A80B7D}" srcOrd="2" destOrd="0" presId="urn:microsoft.com/office/officeart/2018/2/layout/IconVerticalSolidList"/>
    <dgm:cxn modelId="{09451C82-CA76-4F19-96DC-A5BA0EBCF8C2}" type="presParOf" srcId="{B01997AE-6C9B-4F31-9CD2-F859F342A70D}" destId="{3E298081-5151-4ECC-830D-46402802530A}" srcOrd="3" destOrd="0" presId="urn:microsoft.com/office/officeart/2018/2/layout/IconVerticalSolidList"/>
    <dgm:cxn modelId="{4CBF9366-A702-4950-A595-3622B674A138}" type="presParOf" srcId="{09DBBA46-818E-4FA1-9BB0-31C7B4A1AB8C}" destId="{516A4C86-3574-45EE-84EC-6D3F4CED5484}" srcOrd="1" destOrd="0" presId="urn:microsoft.com/office/officeart/2018/2/layout/IconVerticalSolidList"/>
    <dgm:cxn modelId="{594969CA-C1AA-4F34-9FDE-1A30698B23DF}" type="presParOf" srcId="{09DBBA46-818E-4FA1-9BB0-31C7B4A1AB8C}" destId="{D4755C5E-FF41-404B-A32A-C6CA8BCF7603}" srcOrd="2" destOrd="0" presId="urn:microsoft.com/office/officeart/2018/2/layout/IconVerticalSolidList"/>
    <dgm:cxn modelId="{339202BF-88D8-4FA8-86B1-41B48E204C15}" type="presParOf" srcId="{D4755C5E-FF41-404B-A32A-C6CA8BCF7603}" destId="{0F64AD6B-D752-4B3A-A46F-84C759C2AC93}" srcOrd="0" destOrd="0" presId="urn:microsoft.com/office/officeart/2018/2/layout/IconVerticalSolidList"/>
    <dgm:cxn modelId="{FE743BB2-A929-4356-94F9-4151C7CEF6F3}" type="presParOf" srcId="{D4755C5E-FF41-404B-A32A-C6CA8BCF7603}" destId="{CBC67AF8-89BA-4A87-AEB4-07324CF19170}" srcOrd="1" destOrd="0" presId="urn:microsoft.com/office/officeart/2018/2/layout/IconVerticalSolidList"/>
    <dgm:cxn modelId="{7CCA109F-2593-4C99-B9B0-B80E328EC890}" type="presParOf" srcId="{D4755C5E-FF41-404B-A32A-C6CA8BCF7603}" destId="{EC13182C-6E79-40A7-8F08-4D055063D400}" srcOrd="2" destOrd="0" presId="urn:microsoft.com/office/officeart/2018/2/layout/IconVerticalSolidList"/>
    <dgm:cxn modelId="{69E53FF9-5FCA-4DE7-8D65-7786D416974E}" type="presParOf" srcId="{D4755C5E-FF41-404B-A32A-C6CA8BCF7603}" destId="{38460F40-8401-464C-AF84-97DB64AB7858}" srcOrd="3" destOrd="0" presId="urn:microsoft.com/office/officeart/2018/2/layout/IconVerticalSolidList"/>
    <dgm:cxn modelId="{B104F966-FF1C-4DEA-A30B-61E4A032C4AF}" type="presParOf" srcId="{09DBBA46-818E-4FA1-9BB0-31C7B4A1AB8C}" destId="{5B1E56E3-E4C6-46C4-BA15-0247CA46A060}" srcOrd="3" destOrd="0" presId="urn:microsoft.com/office/officeart/2018/2/layout/IconVerticalSolidList"/>
    <dgm:cxn modelId="{5DA9E68D-0292-4976-9FBD-3C5A87E81F12}" type="presParOf" srcId="{09DBBA46-818E-4FA1-9BB0-31C7B4A1AB8C}" destId="{7CD33EDC-D4A7-49C9-8818-A6DC967A52E6}" srcOrd="4" destOrd="0" presId="urn:microsoft.com/office/officeart/2018/2/layout/IconVerticalSolidList"/>
    <dgm:cxn modelId="{E1DCBDA5-3E3C-4F4C-9630-37B310202C90}" type="presParOf" srcId="{7CD33EDC-D4A7-49C9-8818-A6DC967A52E6}" destId="{D703F9E5-257C-4455-91B6-04D3E428D37E}" srcOrd="0" destOrd="0" presId="urn:microsoft.com/office/officeart/2018/2/layout/IconVerticalSolidList"/>
    <dgm:cxn modelId="{53BB48C8-B19C-4BDD-B753-A1E375D261F8}" type="presParOf" srcId="{7CD33EDC-D4A7-49C9-8818-A6DC967A52E6}" destId="{3F293EDF-10F5-4D50-9BA7-4C1CC6B834DF}" srcOrd="1" destOrd="0" presId="urn:microsoft.com/office/officeart/2018/2/layout/IconVerticalSolidList"/>
    <dgm:cxn modelId="{C7F59766-D60C-4A2A-9CC0-E22C95700E8B}" type="presParOf" srcId="{7CD33EDC-D4A7-49C9-8818-A6DC967A52E6}" destId="{686311BB-72DA-49DC-90D4-1DB5BC43E8F0}" srcOrd="2" destOrd="0" presId="urn:microsoft.com/office/officeart/2018/2/layout/IconVerticalSolidList"/>
    <dgm:cxn modelId="{76498AEE-6BA0-43EA-B649-6C8696A51660}" type="presParOf" srcId="{7CD33EDC-D4A7-49C9-8818-A6DC967A52E6}" destId="{691AD392-C988-4C75-AA59-81443E2807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4F325-7BEA-4FFE-BF1D-E048E3EF567D}">
      <dsp:nvSpPr>
        <dsp:cNvPr id="0" name=""/>
        <dsp:cNvSpPr/>
      </dsp:nvSpPr>
      <dsp:spPr>
        <a:xfrm>
          <a:off x="0" y="0"/>
          <a:ext cx="644723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271907-5566-4EEC-B7C0-3931C91B95F7}">
      <dsp:nvSpPr>
        <dsp:cNvPr id="0" name=""/>
        <dsp:cNvSpPr/>
      </dsp:nvSpPr>
      <dsp:spPr>
        <a:xfrm>
          <a:off x="0" y="0"/>
          <a:ext cx="6447234" cy="970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Your Name</a:t>
          </a:r>
          <a:r>
            <a:rPr lang="en-GB" sz="4300" kern="1200"/>
            <a:t>: Tahira Aziz</a:t>
          </a:r>
          <a:endParaRPr lang="en-US" sz="4300" kern="1200"/>
        </a:p>
      </dsp:txBody>
      <dsp:txXfrm>
        <a:off x="0" y="0"/>
        <a:ext cx="6447234" cy="970359"/>
      </dsp:txXfrm>
    </dsp:sp>
    <dsp:sp modelId="{1FA0059D-4E1A-4DC5-A5E6-CE2BF48A390D}">
      <dsp:nvSpPr>
        <dsp:cNvPr id="0" name=""/>
        <dsp:cNvSpPr/>
      </dsp:nvSpPr>
      <dsp:spPr>
        <a:xfrm>
          <a:off x="0" y="970359"/>
          <a:ext cx="644723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9B01D3-5B18-4FD6-B0A6-47C42938D222}">
      <dsp:nvSpPr>
        <dsp:cNvPr id="0" name=""/>
        <dsp:cNvSpPr/>
      </dsp:nvSpPr>
      <dsp:spPr>
        <a:xfrm>
          <a:off x="0" y="970359"/>
          <a:ext cx="6447234" cy="970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Student ID</a:t>
          </a:r>
          <a:r>
            <a:rPr lang="en-GB" sz="4300" kern="1200"/>
            <a:t>: 2216458</a:t>
          </a:r>
          <a:endParaRPr lang="en-US" sz="4300" kern="1200"/>
        </a:p>
      </dsp:txBody>
      <dsp:txXfrm>
        <a:off x="0" y="970359"/>
        <a:ext cx="6447234" cy="970359"/>
      </dsp:txXfrm>
    </dsp:sp>
    <dsp:sp modelId="{FEFC97FC-16D9-4CCD-9AC3-A4B4DAF1F266}">
      <dsp:nvSpPr>
        <dsp:cNvPr id="0" name=""/>
        <dsp:cNvSpPr/>
      </dsp:nvSpPr>
      <dsp:spPr>
        <a:xfrm>
          <a:off x="0" y="1940718"/>
          <a:ext cx="644723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65AF98-82F6-4E2D-A165-F121E931FDE7}">
      <dsp:nvSpPr>
        <dsp:cNvPr id="0" name=""/>
        <dsp:cNvSpPr/>
      </dsp:nvSpPr>
      <dsp:spPr>
        <a:xfrm>
          <a:off x="0" y="1940718"/>
          <a:ext cx="6447234" cy="970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Module Code</a:t>
          </a:r>
          <a:r>
            <a:rPr lang="en-GB" sz="4300" kern="1200" dirty="0"/>
            <a:t>: BMHP6030</a:t>
          </a:r>
          <a:endParaRPr lang="en-US" sz="4300" kern="1200" dirty="0"/>
        </a:p>
      </dsp:txBody>
      <dsp:txXfrm>
        <a:off x="0" y="1940718"/>
        <a:ext cx="6447234" cy="970359"/>
      </dsp:txXfrm>
    </dsp:sp>
    <dsp:sp modelId="{1732C4EB-F002-40DE-BF05-8F9606143DF1}">
      <dsp:nvSpPr>
        <dsp:cNvPr id="0" name=""/>
        <dsp:cNvSpPr/>
      </dsp:nvSpPr>
      <dsp:spPr>
        <a:xfrm>
          <a:off x="0" y="2911077"/>
          <a:ext cx="644723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E55136-1B09-44EF-95E6-33FC854BFEE5}">
      <dsp:nvSpPr>
        <dsp:cNvPr id="0" name=""/>
        <dsp:cNvSpPr/>
      </dsp:nvSpPr>
      <dsp:spPr>
        <a:xfrm>
          <a:off x="0" y="2911077"/>
          <a:ext cx="6447234" cy="970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Lecturer</a:t>
          </a:r>
          <a:r>
            <a:rPr lang="en-GB" sz="4300" kern="1200" dirty="0"/>
            <a:t>: Parese Ahmed</a:t>
          </a:r>
          <a:endParaRPr lang="en-US" sz="4300" kern="1200" dirty="0"/>
        </a:p>
      </dsp:txBody>
      <dsp:txXfrm>
        <a:off x="0" y="2911077"/>
        <a:ext cx="6447234" cy="9703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00BE7-5A25-4AE0-BE24-79926730AF22}">
      <dsp:nvSpPr>
        <dsp:cNvPr id="0" name=""/>
        <dsp:cNvSpPr/>
      </dsp:nvSpPr>
      <dsp:spPr>
        <a:xfrm>
          <a:off x="0" y="47678"/>
          <a:ext cx="4992577" cy="15644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Health, wellbeing &amp; sustainability are interdependent </a:t>
          </a:r>
          <a:r>
            <a:rPr lang="en-GB" sz="2300" kern="1200" dirty="0"/>
            <a:t>(Age UK, 2024).</a:t>
          </a:r>
          <a:endParaRPr lang="en-US" sz="2300" kern="1200" dirty="0"/>
        </a:p>
      </dsp:txBody>
      <dsp:txXfrm>
        <a:off x="76371" y="124049"/>
        <a:ext cx="4839835" cy="1411717"/>
      </dsp:txXfrm>
    </dsp:sp>
    <dsp:sp modelId="{23794106-E7D8-48CC-8585-C9336D45D5DA}">
      <dsp:nvSpPr>
        <dsp:cNvPr id="0" name=""/>
        <dsp:cNvSpPr/>
      </dsp:nvSpPr>
      <dsp:spPr>
        <a:xfrm>
          <a:off x="0" y="1678377"/>
          <a:ext cx="4992577" cy="1564459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SDG 3: Ensure healthy lives &amp; promote wellbeing for all ages </a:t>
          </a:r>
          <a:r>
            <a:rPr lang="en-GB" sz="2300" kern="1200" dirty="0"/>
            <a:t>(United Nations, 2023).</a:t>
          </a:r>
          <a:endParaRPr lang="en-US" sz="2300" kern="1200" dirty="0"/>
        </a:p>
      </dsp:txBody>
      <dsp:txXfrm>
        <a:off x="76371" y="1754748"/>
        <a:ext cx="4839835" cy="1411717"/>
      </dsp:txXfrm>
    </dsp:sp>
    <dsp:sp modelId="{EF14D93F-7AE4-4BA2-80BD-F38A83FC54A5}">
      <dsp:nvSpPr>
        <dsp:cNvPr id="0" name=""/>
        <dsp:cNvSpPr/>
      </dsp:nvSpPr>
      <dsp:spPr>
        <a:xfrm>
          <a:off x="0" y="3309077"/>
          <a:ext cx="4992577" cy="1564459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UK faces ageing population, inequalities, and NHS pressures</a:t>
          </a:r>
          <a:r>
            <a:rPr lang="en-GB" sz="2300" kern="1200" dirty="0"/>
            <a:t>(Morris and Robertson, 2024).</a:t>
          </a:r>
          <a:endParaRPr lang="en-US" sz="2300" kern="1200" dirty="0"/>
        </a:p>
      </dsp:txBody>
      <dsp:txXfrm>
        <a:off x="76371" y="3385448"/>
        <a:ext cx="4839835" cy="14117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EA3A3-B96E-4033-B146-0984D6EE65A7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BFF9C8-76FC-4488-A944-517E7A7D207D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86F74-AFBF-48B5-A37C-2EA4F6D3C549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WHO: physical, mental, and social wellbeing (not absence of disease </a:t>
          </a:r>
          <a:r>
            <a:rPr lang="en-GB" sz="2300" kern="1200" dirty="0"/>
            <a:t>(World Health Organization, 2025)</a:t>
          </a:r>
          <a:r>
            <a:rPr lang="en-US" sz="2300" kern="1200" dirty="0"/>
            <a:t>.</a:t>
          </a:r>
        </a:p>
      </dsp:txBody>
      <dsp:txXfrm>
        <a:off x="1350519" y="499"/>
        <a:ext cx="5863080" cy="1169280"/>
      </dsp:txXfrm>
    </dsp:sp>
    <dsp:sp modelId="{208CB8EA-8190-4CF6-A407-A856CA046996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5C75C-4BD6-487C-9495-E1FA74BE0077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690FE-1041-4FD1-90B7-6743762332D9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Biomedical: diagnosis &amp; treatment </a:t>
          </a:r>
          <a:r>
            <a:rPr lang="en-GB" sz="2300" kern="1200" dirty="0"/>
            <a:t>(National Library of Medicine, 1998).</a:t>
          </a:r>
          <a:endParaRPr lang="en-US" sz="2300" kern="1200" dirty="0"/>
        </a:p>
      </dsp:txBody>
      <dsp:txXfrm>
        <a:off x="1350519" y="1462100"/>
        <a:ext cx="5863080" cy="1169280"/>
      </dsp:txXfrm>
    </dsp:sp>
    <dsp:sp modelId="{C1BFB7AE-139D-4130-8E5A-D2B683A18F47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0D680-0D38-4812-905E-551F0F32D34F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430BE-F434-4581-A2B2-3334E6F0E147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Biopsychosocial: biological, psychological &amp; social influences </a:t>
          </a:r>
          <a:r>
            <a:rPr lang="en-GB" sz="2300" kern="1200" dirty="0"/>
            <a:t>(Bolton and Gillett, 2019).</a:t>
          </a:r>
          <a:endParaRPr lang="en-US" sz="2300" kern="1200" dirty="0"/>
        </a:p>
      </dsp:txBody>
      <dsp:txXfrm>
        <a:off x="1350519" y="2923701"/>
        <a:ext cx="5863080" cy="1169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8437C3-EBC7-43CE-8BFE-D6891FB4DC3D}">
      <dsp:nvSpPr>
        <dsp:cNvPr id="0" name=""/>
        <dsp:cNvSpPr/>
      </dsp:nvSpPr>
      <dsp:spPr>
        <a:xfrm>
          <a:off x="0" y="499"/>
          <a:ext cx="7213600" cy="1169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01563-F79B-447E-B089-1BA3692CE52E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1341B7-F632-42D6-B882-7558867F7AEF}">
      <dsp:nvSpPr>
        <dsp:cNvPr id="0" name=""/>
        <dsp:cNvSpPr/>
      </dsp:nvSpPr>
      <dsp:spPr>
        <a:xfrm>
          <a:off x="1350519" y="499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Environmental: protecting ecosystems, tackling pollution </a:t>
          </a:r>
          <a:r>
            <a:rPr lang="en-GB" sz="2300" kern="1200" dirty="0"/>
            <a:t>(William &amp; Mary, n.d.)</a:t>
          </a:r>
          <a:r>
            <a:rPr lang="en-US" sz="2300" kern="1200" dirty="0"/>
            <a:t>.</a:t>
          </a:r>
        </a:p>
      </dsp:txBody>
      <dsp:txXfrm>
        <a:off x="1350519" y="499"/>
        <a:ext cx="5863080" cy="1169280"/>
      </dsp:txXfrm>
    </dsp:sp>
    <dsp:sp modelId="{B10208C8-8BD9-46E9-B567-B176963F190B}">
      <dsp:nvSpPr>
        <dsp:cNvPr id="0" name=""/>
        <dsp:cNvSpPr/>
      </dsp:nvSpPr>
      <dsp:spPr>
        <a:xfrm>
          <a:off x="0" y="1462100"/>
          <a:ext cx="7213600" cy="1169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278FF-D9F5-4810-986B-5B5BCEEB943F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4BFEA-3060-4ED5-A99B-6F43279F9F81}">
      <dsp:nvSpPr>
        <dsp:cNvPr id="0" name=""/>
        <dsp:cNvSpPr/>
      </dsp:nvSpPr>
      <dsp:spPr>
        <a:xfrm>
          <a:off x="1350519" y="1462100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Social: equality, justice, gender </a:t>
          </a:r>
          <a:r>
            <a:rPr lang="en-GB" sz="2300" kern="1200" dirty="0"/>
            <a:t>(United Nations, 2015).</a:t>
          </a:r>
          <a:endParaRPr lang="en-US" sz="2300" kern="1200" dirty="0"/>
        </a:p>
      </dsp:txBody>
      <dsp:txXfrm>
        <a:off x="1350519" y="1462100"/>
        <a:ext cx="5863080" cy="1169280"/>
      </dsp:txXfrm>
    </dsp:sp>
    <dsp:sp modelId="{5C412303-DA54-4D21-A712-A52434484572}">
      <dsp:nvSpPr>
        <dsp:cNvPr id="0" name=""/>
        <dsp:cNvSpPr/>
      </dsp:nvSpPr>
      <dsp:spPr>
        <a:xfrm>
          <a:off x="0" y="2923701"/>
          <a:ext cx="7213600" cy="1169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FA3FF-B2F3-4142-B5A1-F61644FF8647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9AFD3-B117-4B37-81A9-3A7DF13AD0E6}">
      <dsp:nvSpPr>
        <dsp:cNvPr id="0" name=""/>
        <dsp:cNvSpPr/>
      </dsp:nvSpPr>
      <dsp:spPr>
        <a:xfrm>
          <a:off x="1350519" y="2923701"/>
          <a:ext cx="5863080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Economic: innovation, job creation, sustainable funding </a:t>
          </a:r>
          <a:r>
            <a:rPr lang="en-GB" sz="2300" kern="1200" dirty="0"/>
            <a:t>(positive planet, 2023).</a:t>
          </a:r>
          <a:endParaRPr lang="en-US" sz="2300" kern="1200" dirty="0"/>
        </a:p>
      </dsp:txBody>
      <dsp:txXfrm>
        <a:off x="1350519" y="2923701"/>
        <a:ext cx="5863080" cy="1169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049A4-400C-4615-8E37-975D307BA97F}">
      <dsp:nvSpPr>
        <dsp:cNvPr id="0" name=""/>
        <dsp:cNvSpPr/>
      </dsp:nvSpPr>
      <dsp:spPr>
        <a:xfrm>
          <a:off x="0" y="1698"/>
          <a:ext cx="7213600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59954-486D-45C5-8F64-C58CC11DA268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132C7-11D2-4919-B097-5F82E275646B}">
      <dsp:nvSpPr>
        <dsp:cNvPr id="0" name=""/>
        <dsp:cNvSpPr/>
      </dsp:nvSpPr>
      <dsp:spPr>
        <a:xfrm>
          <a:off x="994536" y="1698"/>
          <a:ext cx="6219063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Focus: obesity &amp; lifestyle change </a:t>
          </a:r>
          <a:r>
            <a:rPr lang="en-GB" sz="1900" kern="1200" dirty="0"/>
            <a:t>(Croker, Lucas and Wardle, 2012)</a:t>
          </a:r>
          <a:r>
            <a:rPr lang="en-US" sz="1900" kern="1200" dirty="0"/>
            <a:t>.</a:t>
          </a:r>
        </a:p>
      </dsp:txBody>
      <dsp:txXfrm>
        <a:off x="994536" y="1698"/>
        <a:ext cx="6219063" cy="861070"/>
      </dsp:txXfrm>
    </dsp:sp>
    <dsp:sp modelId="{39955648-F492-417D-B070-52BB5A001D16}">
      <dsp:nvSpPr>
        <dsp:cNvPr id="0" name=""/>
        <dsp:cNvSpPr/>
      </dsp:nvSpPr>
      <dsp:spPr>
        <a:xfrm>
          <a:off x="0" y="1078036"/>
          <a:ext cx="7213600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F3209-0CD8-4A68-8075-CF12661C8682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37F7B-DDFE-42BB-8DC7-F10F4B600DC8}">
      <dsp:nvSpPr>
        <dsp:cNvPr id="0" name=""/>
        <dsp:cNvSpPr/>
      </dsp:nvSpPr>
      <dsp:spPr>
        <a:xfrm>
          <a:off x="994536" y="1078036"/>
          <a:ext cx="6219063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HBM: perceived risk, benefits, barriers, cues to action</a:t>
          </a:r>
          <a:r>
            <a:rPr lang="en-GB" sz="1900" kern="1200" dirty="0"/>
            <a:t> (</a:t>
          </a:r>
          <a:r>
            <a:rPr lang="en-GB" sz="1900" kern="1200" dirty="0" err="1"/>
            <a:t>Alyafei</a:t>
          </a:r>
          <a:r>
            <a:rPr lang="en-GB" sz="1900" kern="1200" dirty="0"/>
            <a:t> and Carr, 2024).</a:t>
          </a:r>
          <a:endParaRPr lang="en-US" sz="1900" kern="1200" dirty="0"/>
        </a:p>
      </dsp:txBody>
      <dsp:txXfrm>
        <a:off x="994536" y="1078036"/>
        <a:ext cx="6219063" cy="861070"/>
      </dsp:txXfrm>
    </dsp:sp>
    <dsp:sp modelId="{0672B18A-8B62-4ACD-8D8D-46CBEAA37A77}">
      <dsp:nvSpPr>
        <dsp:cNvPr id="0" name=""/>
        <dsp:cNvSpPr/>
      </dsp:nvSpPr>
      <dsp:spPr>
        <a:xfrm>
          <a:off x="0" y="2154374"/>
          <a:ext cx="7213600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E63BE-3923-497B-BFD1-E795F7EADC85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C79E2-6FFE-47A5-A13E-0FEB07D28470}">
      <dsp:nvSpPr>
        <dsp:cNvPr id="0" name=""/>
        <dsp:cNvSpPr/>
      </dsp:nvSpPr>
      <dsp:spPr>
        <a:xfrm>
          <a:off x="994536" y="2154374"/>
          <a:ext cx="6219063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Outcomes: awareness ↑ but obesity rates stable </a:t>
          </a:r>
          <a:r>
            <a:rPr lang="en-GB" sz="1900" kern="1200" dirty="0"/>
            <a:t>(Day, 2022)</a:t>
          </a:r>
          <a:r>
            <a:rPr lang="en-US" sz="1900" kern="1200" dirty="0"/>
            <a:t>.</a:t>
          </a:r>
        </a:p>
      </dsp:txBody>
      <dsp:txXfrm>
        <a:off x="994536" y="2154374"/>
        <a:ext cx="6219063" cy="861070"/>
      </dsp:txXfrm>
    </dsp:sp>
    <dsp:sp modelId="{FAB6084D-2591-47BD-9B8C-A27D45DABFB2}">
      <dsp:nvSpPr>
        <dsp:cNvPr id="0" name=""/>
        <dsp:cNvSpPr/>
      </dsp:nvSpPr>
      <dsp:spPr>
        <a:xfrm>
          <a:off x="0" y="3230712"/>
          <a:ext cx="7213600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E8E9C-B43F-4874-B41D-CA437931E285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FDD73-65CC-4936-9EA1-38E31CB864DF}">
      <dsp:nvSpPr>
        <dsp:cNvPr id="0" name=""/>
        <dsp:cNvSpPr/>
      </dsp:nvSpPr>
      <dsp:spPr>
        <a:xfrm>
          <a:off x="994536" y="3230712"/>
          <a:ext cx="6219063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Sustainability: reduces NHS costs, supports community wellbeing </a:t>
          </a:r>
          <a:r>
            <a:rPr lang="en-GB" sz="1900" kern="1200" dirty="0"/>
            <a:t>(Mahdi, Buckland and Chilcott, 2023)</a:t>
          </a:r>
          <a:r>
            <a:rPr lang="en-US" sz="1900" kern="1200" dirty="0"/>
            <a:t>.</a:t>
          </a:r>
        </a:p>
      </dsp:txBody>
      <dsp:txXfrm>
        <a:off x="994536" y="3230712"/>
        <a:ext cx="6219063" cy="8610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00888-0861-4150-946A-2BCC92E94AE3}">
      <dsp:nvSpPr>
        <dsp:cNvPr id="0" name=""/>
        <dsp:cNvSpPr/>
      </dsp:nvSpPr>
      <dsp:spPr>
        <a:xfrm>
          <a:off x="0" y="473"/>
          <a:ext cx="6447234" cy="11087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E0A5DD-B498-4EE6-B03A-1DF3F9D8886D}">
      <dsp:nvSpPr>
        <dsp:cNvPr id="0" name=""/>
        <dsp:cNvSpPr/>
      </dsp:nvSpPr>
      <dsp:spPr>
        <a:xfrm>
          <a:off x="335385" y="249933"/>
          <a:ext cx="609791" cy="6097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98081-5151-4ECC-830D-46402802530A}">
      <dsp:nvSpPr>
        <dsp:cNvPr id="0" name=""/>
        <dsp:cNvSpPr/>
      </dsp:nvSpPr>
      <dsp:spPr>
        <a:xfrm>
          <a:off x="1280561" y="473"/>
          <a:ext cx="5166672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Integration builds resilient, sustainable systems.</a:t>
          </a:r>
        </a:p>
      </dsp:txBody>
      <dsp:txXfrm>
        <a:off x="1280561" y="473"/>
        <a:ext cx="5166672" cy="1108711"/>
      </dsp:txXfrm>
    </dsp:sp>
    <dsp:sp modelId="{0F64AD6B-D752-4B3A-A46F-84C759C2AC93}">
      <dsp:nvSpPr>
        <dsp:cNvPr id="0" name=""/>
        <dsp:cNvSpPr/>
      </dsp:nvSpPr>
      <dsp:spPr>
        <a:xfrm>
          <a:off x="0" y="1386362"/>
          <a:ext cx="6447234" cy="11087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67AF8-89BA-4A87-AEB4-07324CF19170}">
      <dsp:nvSpPr>
        <dsp:cNvPr id="0" name=""/>
        <dsp:cNvSpPr/>
      </dsp:nvSpPr>
      <dsp:spPr>
        <a:xfrm>
          <a:off x="335385" y="1635822"/>
          <a:ext cx="609791" cy="6097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60F40-8401-464C-AF84-97DB64AB7858}">
      <dsp:nvSpPr>
        <dsp:cNvPr id="0" name=""/>
        <dsp:cNvSpPr/>
      </dsp:nvSpPr>
      <dsp:spPr>
        <a:xfrm>
          <a:off x="1280561" y="1386362"/>
          <a:ext cx="5166672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UK strengths: universal coverage, prevention agenda.</a:t>
          </a:r>
        </a:p>
      </dsp:txBody>
      <dsp:txXfrm>
        <a:off x="1280561" y="1386362"/>
        <a:ext cx="5166672" cy="1108711"/>
      </dsp:txXfrm>
    </dsp:sp>
    <dsp:sp modelId="{D703F9E5-257C-4455-91B6-04D3E428D37E}">
      <dsp:nvSpPr>
        <dsp:cNvPr id="0" name=""/>
        <dsp:cNvSpPr/>
      </dsp:nvSpPr>
      <dsp:spPr>
        <a:xfrm>
          <a:off x="0" y="2772251"/>
          <a:ext cx="6447234" cy="11087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93EDF-10F5-4D50-9BA7-4C1CC6B834DF}">
      <dsp:nvSpPr>
        <dsp:cNvPr id="0" name=""/>
        <dsp:cNvSpPr/>
      </dsp:nvSpPr>
      <dsp:spPr>
        <a:xfrm>
          <a:off x="335385" y="3021711"/>
          <a:ext cx="609791" cy="6097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AD392-C988-4C75-AA59-81443E2807F9}">
      <dsp:nvSpPr>
        <dsp:cNvPr id="0" name=""/>
        <dsp:cNvSpPr/>
      </dsp:nvSpPr>
      <dsp:spPr>
        <a:xfrm>
          <a:off x="1280561" y="2772251"/>
          <a:ext cx="5166672" cy="11087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39" tIns="117339" rIns="117339" bIns="11733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Priorities: equity, climate resilience, workforce, funding.</a:t>
          </a:r>
        </a:p>
      </dsp:txBody>
      <dsp:txXfrm>
        <a:off x="1280561" y="2772251"/>
        <a:ext cx="5166672" cy="1108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3302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28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74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86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48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469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60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582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18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826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701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965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8602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1445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96221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33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89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208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032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606120/" TargetMode="External"/><Relationship Id="rId2" Type="http://schemas.openxmlformats.org/officeDocument/2006/relationships/hyperlink" Target="https://www.ageuk.org.uk/discover/2024/september/state-of-health-and-care-of-older-people-in-england-2024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14/23/contents" TargetMode="External"/><Relationship Id="rId4" Type="http://schemas.openxmlformats.org/officeDocument/2006/relationships/hyperlink" Target="https://www.ncbi.nlm.nih.gov/books/NBK55203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mcpublichealth.biomedcentral.com/articles/10.1186/1471-2458-12-404" TargetMode="External"/><Relationship Id="rId2" Type="http://schemas.openxmlformats.org/officeDocument/2006/relationships/hyperlink" Target="https://www.cqc.org.uk/guidance-providers/adult-social-care/culturally-appropriate-ca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publishing.service.gov.uk/media/5a80b26bed915d74e33fbe3c/Childrens_Mental_Health.pdf" TargetMode="External"/><Relationship Id="rId4" Type="http://schemas.openxmlformats.org/officeDocument/2006/relationships/hyperlink" Target="https://doi.org/10.1186/s12889-022-12789-7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s://doi.org/10.1126/science.8474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long-reads/exclusion-inclusion-digital-health-care" TargetMode="External"/><Relationship Id="rId5" Type="http://schemas.openxmlformats.org/officeDocument/2006/relationships/hyperlink" Target="https://www.verywellmind.com/understanding-the-biopsychosocial-model-7549226" TargetMode="External"/><Relationship Id="rId4" Type="http://schemas.openxmlformats.org/officeDocument/2006/relationships/hyperlink" Target="https://doi.org/10.3389/fnut.2023.1125542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230283/" TargetMode="External"/><Relationship Id="rId2" Type="http://schemas.openxmlformats.org/officeDocument/2006/relationships/hyperlink" Target="https://www.kingsfund.org.uk/insight-and-analysis/long-reads/tackling-health-inequalities-seven-priorities-nh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greenernhs/a-net-zero-nhs/" TargetMode="Externa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england.nhs.uk/mental-health/cy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Integrating Health, Wellbeing &amp; Sustainable Development in UK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E3E868-3BF8-37B6-55FC-5B091F0526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414324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A27254-207B-4B52-973B-03A6D7C25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500"/>
              <a:t>Introduction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3358E8-FEB4-4E5C-903A-92C75E6BD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FE9BA5-5847-4FF3-960A-4E3AC28E37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6D98C19-CACB-4DEB-9AA7-5E1D776DB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EA0C28F-AA7D-46C7-8D8A-CE97E7EB0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0B7A449-3821-4275-97E9-6B1FF91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D15285ED-C1E9-4539-9551-2D9D3B89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A57A772B-029C-402F-8961-04AD1B611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43A98072-A351-47FB-8807-1EEDBF77E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BC2C561-1ADE-495B-A04A-92DE414F5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E633B79-4994-47EC-9479-56BA3E3A5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6188152-70CA-4742-AA0D-863A7FDB4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9CC33D-1E33-5FC5-348E-89FECEE7FA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459897"/>
              </p:ext>
            </p:extLst>
          </p:nvPr>
        </p:nvGraphicFramePr>
        <p:xfrm>
          <a:off x="3657635" y="944563"/>
          <a:ext cx="4992577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r>
              <a:t>Defining Health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39A4E7-E14E-49D2-7CAA-8DFDABEDC9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086830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t>Wellbeing: Subjective &amp;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5156" y="996520"/>
            <a:ext cx="3464779" cy="5224724"/>
          </a:xfrm>
        </p:spPr>
        <p:txBody>
          <a:bodyPr anchor="ctr">
            <a:normAutofit/>
          </a:bodyPr>
          <a:lstStyle/>
          <a:p>
            <a:endParaRPr dirty="0"/>
          </a:p>
          <a:p>
            <a:r>
              <a:rPr dirty="0"/>
              <a:t>Subjective: self‑perceived quality of life</a:t>
            </a:r>
            <a:r>
              <a:rPr lang="en-GB" dirty="0"/>
              <a:t> (Stone and Mackie, 2013).</a:t>
            </a:r>
          </a:p>
          <a:p>
            <a:r>
              <a:rPr dirty="0"/>
              <a:t>Objective: measurable indicators – life expectancy, education, housing</a:t>
            </a:r>
            <a:r>
              <a:rPr lang="en-GB" dirty="0"/>
              <a:t>(Ons,2023).</a:t>
            </a:r>
            <a:endParaRPr dirty="0"/>
          </a:p>
          <a:p>
            <a:r>
              <a:rPr dirty="0"/>
              <a:t>Eight dimensions: physical, emotional, social, spiritual, financial, occupational, intellectual, environmental</a:t>
            </a:r>
            <a:r>
              <a:rPr lang="en-GB" dirty="0"/>
              <a:t> (</a:t>
            </a:r>
            <a:r>
              <a:rPr lang="en-GB" dirty="0" err="1"/>
              <a:t>Stoewen</a:t>
            </a:r>
            <a:r>
              <a:rPr lang="en-GB" dirty="0"/>
              <a:t>, 2017).</a:t>
            </a:r>
            <a:endParaRPr dirty="0"/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53F9461D-715A-B475-08EE-AE8C3F5C64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9626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(Stoewen, 2017)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Sustainable Development: The 3 Pillars</a:t>
            </a: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00D3E5-1D4F-72A3-B5D2-65142FADD0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570534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/>
              <a:t>SDG 3 &amp; Integration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9342" y="381922"/>
            <a:ext cx="3464779" cy="5224724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/>
              <a:t>SDG 3: 13 targets on health and wellbeing (SDG3 data, 2023).</a:t>
            </a:r>
          </a:p>
          <a:p>
            <a:r>
              <a:rPr lang="en-GB" dirty="0"/>
              <a:t>Monitored by UN High‑Level Political Forum (New York) (Positive planet,2023).</a:t>
            </a:r>
          </a:p>
          <a:p>
            <a:r>
              <a:rPr lang="en-GB" dirty="0"/>
              <a:t>UK example: Diabetes Prevention Programme (DPP).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tick figure families holding hands">
            <a:extLst>
              <a:ext uri="{FF2B5EF4-FFF2-40B4-BE49-F238E27FC236}">
                <a16:creationId xmlns:a16="http://schemas.microsoft.com/office/drawing/2014/main" id="{42875E2F-16D0-35FF-6C9A-77D8B51796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10" r="13358" b="-2"/>
          <a:stretch>
            <a:fillRect/>
          </a:stretch>
        </p:blipFill>
        <p:spPr>
          <a:xfrm>
            <a:off x="4348070" y="-1852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Models Guiding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999" y="2160589"/>
            <a:ext cx="3089639" cy="3880773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Biopsychosocial: mind‑body link.</a:t>
            </a:r>
          </a:p>
          <a:p>
            <a:r>
              <a:rPr dirty="0"/>
              <a:t>Ecological: individual → </a:t>
            </a:r>
            <a:r>
              <a:rPr dirty="0" err="1"/>
              <a:t>communi</a:t>
            </a:r>
            <a:r>
              <a:rPr lang="en-GB" dirty="0"/>
              <a:t>t</a:t>
            </a:r>
            <a:r>
              <a:rPr dirty="0"/>
              <a:t>y → policy.</a:t>
            </a:r>
          </a:p>
          <a:p>
            <a:r>
              <a:rPr dirty="0"/>
              <a:t>Holistic: person‑</a:t>
            </a:r>
            <a:r>
              <a:rPr dirty="0" err="1"/>
              <a:t>centred</a:t>
            </a:r>
            <a:r>
              <a:rPr dirty="0"/>
              <a:t> &amp; preventive</a:t>
            </a:r>
            <a:r>
              <a:rPr lang="en-GB" dirty="0"/>
              <a:t> (person –</a:t>
            </a:r>
            <a:r>
              <a:rPr lang="en-GB" dirty="0" err="1"/>
              <a:t>centered</a:t>
            </a:r>
            <a:r>
              <a:rPr lang="en-GB" dirty="0"/>
              <a:t> intelligence: person </a:t>
            </a:r>
            <a:r>
              <a:rPr lang="en-GB" dirty="0" err="1"/>
              <a:t>centered</a:t>
            </a:r>
            <a:r>
              <a:rPr lang="en-GB" dirty="0"/>
              <a:t> care The Strategy Unit and Ipsos, 2017). </a:t>
            </a:r>
            <a:endParaRPr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D55CEAD9-0D04-FFAD-CB5A-697AD1C704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252" r="19019" b="-1"/>
          <a:stretch>
            <a:fillRect/>
          </a:stretch>
        </p:blipFill>
        <p:spPr>
          <a:xfrm>
            <a:off x="2444752" y="48163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t>Policy &amp; Governance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Health in All Policies (</a:t>
            </a:r>
            <a:r>
              <a:rPr dirty="0" err="1"/>
              <a:t>HiAP</a:t>
            </a:r>
            <a:r>
              <a:rPr dirty="0"/>
              <a:t>)</a:t>
            </a:r>
            <a:r>
              <a:rPr lang="en-GB" dirty="0"/>
              <a:t> WHO,(2018).</a:t>
            </a:r>
            <a:endParaRPr dirty="0"/>
          </a:p>
          <a:p>
            <a:r>
              <a:rPr dirty="0"/>
              <a:t>NHS Long Term Plan (</a:t>
            </a:r>
            <a:r>
              <a:rPr lang="en-GB" dirty="0"/>
              <a:t>NHS England, (</a:t>
            </a:r>
            <a:r>
              <a:rPr dirty="0"/>
              <a:t>2019).</a:t>
            </a:r>
          </a:p>
          <a:p>
            <a:r>
              <a:rPr dirty="0"/>
              <a:t>Equality Act 2010, Social Care Act 2014, Net Zero NHS.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1071471"/>
            <a:ext cx="252551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Public Health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endParaRPr dirty="0"/>
          </a:p>
          <a:p>
            <a:r>
              <a:rPr b="1" dirty="0"/>
              <a:t>MECC – Making E</a:t>
            </a:r>
            <a:r>
              <a:rPr dirty="0"/>
              <a:t>very Contact Count</a:t>
            </a:r>
            <a:r>
              <a:rPr lang="en-GB" dirty="0"/>
              <a:t>( Public Health England, 2024).</a:t>
            </a:r>
            <a:endParaRPr dirty="0"/>
          </a:p>
          <a:p>
            <a:r>
              <a:rPr dirty="0"/>
              <a:t>Health visitors – safe sleep &amp; early assessment (Target 3.2)</a:t>
            </a:r>
            <a:r>
              <a:rPr lang="en-GB" dirty="0"/>
              <a:t> (</a:t>
            </a:r>
            <a:r>
              <a:rPr lang="en-GB" dirty="0" err="1"/>
              <a:t>Unicef</a:t>
            </a:r>
            <a:r>
              <a:rPr lang="en-GB" dirty="0"/>
              <a:t>, 2025).</a:t>
            </a:r>
            <a:endParaRPr dirty="0"/>
          </a:p>
          <a:p>
            <a:r>
              <a:rPr dirty="0"/>
              <a:t>Vaccination &amp; screening </a:t>
            </a:r>
            <a:r>
              <a:rPr dirty="0" err="1"/>
              <a:t>programmes</a:t>
            </a:r>
            <a:r>
              <a:rPr lang="en-GB" dirty="0"/>
              <a:t> (NHS England, 2023).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dirty="0"/>
              <a:t>Case Study: Change4Life &amp; Health Belief Model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4AA148-C45C-62B0-3AFC-59C9D6F4F5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465854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467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dirty="0"/>
              <a:t>Equity &amp;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1161412"/>
            <a:ext cx="3464779" cy="5224724"/>
          </a:xfrm>
        </p:spPr>
        <p:txBody>
          <a:bodyPr anchor="ctr">
            <a:normAutofit/>
          </a:bodyPr>
          <a:lstStyle/>
          <a:p>
            <a:endParaRPr dirty="0"/>
          </a:p>
          <a:p>
            <a:r>
              <a:rPr dirty="0"/>
              <a:t>Ethnic disparities – maternal mortality gap</a:t>
            </a:r>
            <a:r>
              <a:rPr lang="en-GB" dirty="0"/>
              <a:t> (Raleigh,2025).</a:t>
            </a:r>
            <a:endParaRPr dirty="0"/>
          </a:p>
          <a:p>
            <a:r>
              <a:rPr dirty="0"/>
              <a:t>Deprivation &amp; digital exclusion</a:t>
            </a:r>
            <a:r>
              <a:rPr lang="en-GB" dirty="0"/>
              <a:t>Mistry and Jabbal,2023).</a:t>
            </a:r>
            <a:endParaRPr dirty="0"/>
          </a:p>
          <a:p>
            <a:r>
              <a:rPr dirty="0"/>
              <a:t>Need inclusive, culturally competent care</a:t>
            </a:r>
            <a:r>
              <a:rPr lang="en-GB" dirty="0"/>
              <a:t> (Care Quality Commission 2024).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81353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816638"/>
            <a:ext cx="2525519" cy="5224724"/>
          </a:xfrm>
        </p:spPr>
        <p:txBody>
          <a:bodyPr anchor="ctr">
            <a:normAutofit/>
          </a:bodyPr>
          <a:lstStyle/>
          <a:p>
            <a:r>
              <a:rPr dirty="0"/>
              <a:t>Future Challenges &amp; Realism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816638"/>
            <a:ext cx="3464779" cy="5224724"/>
          </a:xfrm>
        </p:spPr>
        <p:txBody>
          <a:bodyPr anchor="ctr">
            <a:normAutofit/>
          </a:bodyPr>
          <a:lstStyle/>
          <a:p>
            <a:endParaRPr dirty="0"/>
          </a:p>
          <a:p>
            <a:r>
              <a:rPr dirty="0"/>
              <a:t>Ageing, pollution, and climate threats.</a:t>
            </a:r>
          </a:p>
          <a:p>
            <a:r>
              <a:rPr dirty="0"/>
              <a:t>Economic strain, global instability.</a:t>
            </a:r>
          </a:p>
          <a:p>
            <a:r>
              <a:rPr dirty="0"/>
              <a:t>UN (2024): only 15 % of SDG targets on track</a:t>
            </a:r>
            <a:r>
              <a:rPr lang="en-GB" dirty="0"/>
              <a:t> (United Nations, 2024).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E2918C-557D-B114-64EA-E649A2A1C1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775560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1DB5983-F762-A12F-3373-0D659E0CCAFC}"/>
              </a:ext>
            </a:extLst>
          </p:cNvPr>
          <p:cNvSpPr txBox="1"/>
          <p:nvPr/>
        </p:nvSpPr>
        <p:spPr>
          <a:xfrm>
            <a:off x="434715" y="197346"/>
            <a:ext cx="629586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State of Health and Care of Older People in England 2024.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Age UK.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https://www.ageuk.org.uk/discover/2024/september/state-of-health-and-care-of-older-people-in-england-2024/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7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Alyafei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and Carr, R.E.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of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Change.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National Library of Medicine.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https://www.ncbi.nlm.nih.gov/books/NBK606120/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8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Bolton, D. and Gillett, G.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40 Years On.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Palgrave Pivot.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https://www.ncbi.nlm.nih.gov/books/NBK552030/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8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Act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Act 2014.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Legislation.gov.uk.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https://www.legislation.gov.uk/ukpga/2014/23/contents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5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3481199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976A5-02B6-A89F-693E-5D53B36D2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436721"/>
            <a:ext cx="6795542" cy="602404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Culturally Appropriate Care.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https://www.cqc.org.uk/guidance-providers/adult-social-care/culturally-appropriate-care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7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Croker, H., Lucas, R. and Wardle, J.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Cluster-randomised trial to evaluate the ‘Change for Life’ mass media/social marketing campaign in the UK.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12(1).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https://bmcpublichealth.biomedcentral.com/articles/10.1186/1471-2458-12-404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8 October 2025).</a:t>
            </a:r>
          </a:p>
          <a:p>
            <a:r>
              <a:rPr lang="en-GB" dirty="0"/>
              <a:t>Day, R.E. (2022) </a:t>
            </a:r>
            <a:r>
              <a:rPr lang="en-GB" i="1" dirty="0"/>
              <a:t>Parents’ awareness and perceptions of the Change4Life 100 </a:t>
            </a:r>
            <a:r>
              <a:rPr lang="en-GB" i="1" dirty="0" err="1"/>
              <a:t>cal</a:t>
            </a:r>
            <a:r>
              <a:rPr lang="en-GB" i="1" dirty="0"/>
              <a:t> snack campaign, and perceived impact on snack consumption by children under 11 years.</a:t>
            </a:r>
            <a:r>
              <a:rPr lang="en-GB" dirty="0"/>
              <a:t> </a:t>
            </a:r>
            <a:r>
              <a:rPr lang="en-GB" i="1" dirty="0"/>
              <a:t>BMC Public Health,</a:t>
            </a:r>
            <a:r>
              <a:rPr lang="en-GB" dirty="0"/>
              <a:t> 22(1).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https://doi.org/10.1186/s12889-022-12789-7</a:t>
            </a:r>
            <a:r>
              <a:rPr lang="en-GB" dirty="0"/>
              <a:t> (Accessed 8 October 2025).</a:t>
            </a:r>
          </a:p>
          <a:p>
            <a:r>
              <a:rPr lang="en-GB" dirty="0"/>
              <a:t>Department of Health (2015) </a:t>
            </a:r>
            <a:r>
              <a:rPr lang="en-GB" i="1" dirty="0"/>
              <a:t>Future in Mind.</a:t>
            </a:r>
            <a:r>
              <a:rPr lang="en-GB" dirty="0"/>
              <a:t> [online] Available at: </a:t>
            </a:r>
            <a:r>
              <a:rPr lang="en-GB" dirty="0">
                <a:hlinkClick r:id="rId5"/>
              </a:rPr>
              <a:t>https://assets.publishing.service.gov.uk/media/5a80b26bed915d74e33fbe3c/Childrens_Mental_Health.pdf</a:t>
            </a:r>
            <a:r>
              <a:rPr lang="en-GB" dirty="0"/>
              <a:t> (Accessed 6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262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9FBB0-0467-1CCB-4092-E51871D69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84" y="149902"/>
            <a:ext cx="6627529" cy="589146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Engel, G.L. (1977) </a:t>
            </a:r>
            <a:r>
              <a:rPr lang="en-GB" i="1" dirty="0"/>
              <a:t>The Need for a New Medical Model: A Challenge for Biomedicine.</a:t>
            </a:r>
            <a:r>
              <a:rPr lang="en-GB" dirty="0"/>
              <a:t> </a:t>
            </a:r>
            <a:r>
              <a:rPr lang="en-GB" i="1" dirty="0"/>
              <a:t>Science,</a:t>
            </a:r>
            <a:r>
              <a:rPr lang="en-GB" dirty="0"/>
              <a:t> 196(4286), pp.129–136.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https://doi.org/10.1126/science.847460</a:t>
            </a:r>
            <a:r>
              <a:rPr lang="en-GB" dirty="0"/>
              <a:t> (Accessed 6 October 2025).</a:t>
            </a:r>
          </a:p>
          <a:p>
            <a:r>
              <a:rPr lang="en-GB" dirty="0"/>
              <a:t>GOV.UK (2010) </a:t>
            </a:r>
            <a:r>
              <a:rPr lang="en-GB" i="1" dirty="0"/>
              <a:t>Equality Act 2010.</a:t>
            </a:r>
            <a:r>
              <a:rPr lang="en-GB" dirty="0"/>
              <a:t> [online] Available at: </a:t>
            </a:r>
            <a:r>
              <a:rPr lang="en-GB" dirty="0">
                <a:hlinkClick r:id="rId3"/>
              </a:rPr>
              <a:t>https://www.legislation.gov.uk/ukpga/2010/15/contents</a:t>
            </a:r>
            <a:r>
              <a:rPr lang="en-GB" dirty="0"/>
              <a:t> (Accessed 5 October 2025).</a:t>
            </a:r>
          </a:p>
          <a:p>
            <a:r>
              <a:rPr lang="en-GB" dirty="0"/>
              <a:t>Mahdi, S., Buckland, N.J. and Chilcott, J. (2023) </a:t>
            </a:r>
            <a:r>
              <a:rPr lang="en-GB" i="1" dirty="0"/>
              <a:t>Economic and health impacts of the Change4Life Food Scanner app: Findings from a randomized pilot and feasibility study.</a:t>
            </a:r>
            <a:r>
              <a:rPr lang="en-GB" dirty="0"/>
              <a:t> </a:t>
            </a:r>
            <a:r>
              <a:rPr lang="en-GB" i="1" dirty="0"/>
              <a:t>Frontiers in Nutrition,</a:t>
            </a:r>
            <a:r>
              <a:rPr lang="en-GB" dirty="0"/>
              <a:t> 10.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https://doi.org/10.3389/fnut.2023.1125542</a:t>
            </a:r>
            <a:r>
              <a:rPr lang="en-GB" dirty="0"/>
              <a:t> (Accessed 7 October 2025).</a:t>
            </a:r>
          </a:p>
          <a:p>
            <a:r>
              <a:rPr lang="en-GB" dirty="0"/>
              <a:t>Marschall, A. (2023) </a:t>
            </a:r>
            <a:r>
              <a:rPr lang="en-GB" i="1" dirty="0"/>
              <a:t>Understanding the Biopsychosocial Model of Health and Wellness.</a:t>
            </a:r>
            <a:r>
              <a:rPr lang="en-GB" dirty="0"/>
              <a:t> [online] </a:t>
            </a:r>
            <a:r>
              <a:rPr lang="en-GB" dirty="0" err="1"/>
              <a:t>Verywell</a:t>
            </a:r>
            <a:r>
              <a:rPr lang="en-GB" dirty="0"/>
              <a:t> Mind. Available at: </a:t>
            </a:r>
            <a:r>
              <a:rPr lang="en-GB" dirty="0">
                <a:hlinkClick r:id="rId5"/>
              </a:rPr>
              <a:t>https://www.verywellmind.com/understanding-the-biopsychosocial-model-7549226</a:t>
            </a:r>
            <a:r>
              <a:rPr lang="en-GB" dirty="0"/>
              <a:t> (Accessed 8 October 2025).</a:t>
            </a:r>
          </a:p>
          <a:p>
            <a:r>
              <a:rPr lang="en-GB" dirty="0"/>
              <a:t>Mistry, P. and </a:t>
            </a:r>
            <a:r>
              <a:rPr lang="en-GB" dirty="0" err="1"/>
              <a:t>Jabbal</a:t>
            </a:r>
            <a:r>
              <a:rPr lang="en-GB" dirty="0"/>
              <a:t>, J. (2023) </a:t>
            </a:r>
            <a:r>
              <a:rPr lang="en-GB" i="1" dirty="0"/>
              <a:t>Moving From Exclusion To Inclusion In Digital Health And Care.</a:t>
            </a:r>
            <a:r>
              <a:rPr lang="en-GB" dirty="0"/>
              <a:t> [online] The King’s Fund. Available at: </a:t>
            </a:r>
            <a:r>
              <a:rPr lang="en-GB" dirty="0">
                <a:hlinkClick r:id="rId6"/>
              </a:rPr>
              <a:t>https://www.kingsfund.org.uk/insight-and-analysis/long-reads/exclusion-inclusion-digital-health-care</a:t>
            </a:r>
            <a:r>
              <a:rPr lang="en-GB" dirty="0"/>
              <a:t> (Accessed 8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8964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D446E-31EC-FF1E-E80D-E7E86DEED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695" y="359764"/>
            <a:ext cx="6492618" cy="568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Morris, L. and Robertson, R. (2024) </a:t>
            </a:r>
            <a:r>
              <a:rPr lang="en-GB" i="1" dirty="0"/>
              <a:t>Tackling Health Inequalities: Seven Priorities for the NHS.</a:t>
            </a:r>
            <a:r>
              <a:rPr lang="en-GB" dirty="0"/>
              <a:t> [online] The King’s Fund. Available at: </a:t>
            </a:r>
            <a:r>
              <a:rPr lang="en-GB" dirty="0">
                <a:hlinkClick r:id="rId2"/>
              </a:rPr>
              <a:t>https://www.kingsfund.org.uk/insight-and-analysis/long-reads/tackling-health-inequalities-seven-priorities-nhs</a:t>
            </a:r>
            <a:r>
              <a:rPr lang="en-GB" dirty="0"/>
              <a:t> (Accessed 8 October 2025).</a:t>
            </a:r>
          </a:p>
          <a:p>
            <a:r>
              <a:rPr lang="en-GB" dirty="0"/>
              <a:t>National Library of Medicine (1998) </a:t>
            </a:r>
            <a:r>
              <a:rPr lang="en-GB" i="1" dirty="0"/>
              <a:t>Biomedical Model Definition.</a:t>
            </a:r>
            <a:r>
              <a:rPr lang="en-GB" dirty="0"/>
              <a:t> [online] Available at: </a:t>
            </a:r>
            <a:r>
              <a:rPr lang="en-GB" dirty="0">
                <a:hlinkClick r:id="rId3"/>
              </a:rPr>
              <a:t>https://www.ncbi.nlm.nih.gov/books/NBK230283/</a:t>
            </a:r>
            <a:r>
              <a:rPr lang="en-GB" dirty="0"/>
              <a:t> (Accessed 6 October 2025).</a:t>
            </a:r>
          </a:p>
          <a:p>
            <a:r>
              <a:rPr lang="en-GB" dirty="0"/>
              <a:t>NHS England (2015) </a:t>
            </a:r>
            <a:r>
              <a:rPr lang="en-GB" i="1" dirty="0"/>
              <a:t>Children and Young People’s Mental Health.</a:t>
            </a:r>
            <a:r>
              <a:rPr lang="en-GB" dirty="0"/>
              <a:t> [online] Available at: </a:t>
            </a:r>
            <a:r>
              <a:rPr lang="en-GB" dirty="0">
                <a:hlinkClick r:id="rId4"/>
              </a:rPr>
              <a:t>https://www.england.nhs.uk/mental-health/cyp/</a:t>
            </a:r>
            <a:r>
              <a:rPr lang="en-GB" dirty="0"/>
              <a:t> (Accessed 6 October 2025).</a:t>
            </a:r>
          </a:p>
          <a:p>
            <a:r>
              <a:rPr lang="en-GB" dirty="0"/>
              <a:t>NHS England (2019) </a:t>
            </a:r>
            <a:r>
              <a:rPr lang="en-GB" i="1" dirty="0"/>
              <a:t>The NHS Long Term Plan.</a:t>
            </a:r>
            <a:r>
              <a:rPr lang="en-GB" dirty="0"/>
              <a:t> [online] Available at: </a:t>
            </a:r>
            <a:r>
              <a:rPr lang="en-GB" dirty="0">
                <a:hlinkClick r:id="rId5"/>
              </a:rPr>
              <a:t>https://www.longtermplan.nhs.uk/</a:t>
            </a:r>
            <a:r>
              <a:rPr lang="en-GB" dirty="0"/>
              <a:t> (Accessed 5 October 2025).</a:t>
            </a:r>
          </a:p>
          <a:p>
            <a:r>
              <a:rPr lang="en-GB" dirty="0"/>
              <a:t>NHS England (2022) </a:t>
            </a:r>
            <a:r>
              <a:rPr lang="en-GB" i="1" dirty="0"/>
              <a:t>Delivering a Net Zero NHS.</a:t>
            </a:r>
            <a:r>
              <a:rPr lang="en-GB" dirty="0"/>
              <a:t> [online] Available at: </a:t>
            </a:r>
            <a:r>
              <a:rPr lang="en-GB" dirty="0">
                <a:hlinkClick r:id="rId6"/>
              </a:rPr>
              <a:t>https://www.england.nhs.uk/greenernhs/a-net-zero-nhs/</a:t>
            </a:r>
            <a:r>
              <a:rPr lang="en-GB" dirty="0"/>
              <a:t> (Accessed 7 October 2025).</a:t>
            </a:r>
          </a:p>
          <a:p>
            <a:r>
              <a:rPr lang="en-GB" dirty="0"/>
              <a:t>NHS England (2023) *National COVID-19 and Flu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6285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9" ma:contentTypeDescription="Create a new document." ma:contentTypeScope="" ma:versionID="9d62af35d264ccc35ea93fb80649db30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6aef8db0382f815705b8e956a0eaf62e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Props1.xml><?xml version="1.0" encoding="utf-8"?>
<ds:datastoreItem xmlns:ds="http://schemas.openxmlformats.org/officeDocument/2006/customXml" ds:itemID="{6D91D6E3-6DE6-4A9C-9BFB-0A4B8FA5C9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A33D5D-A3C2-40D3-B076-C2E1150FDC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C5E426-E4C8-43AD-9CFB-173F7FD577DB}">
  <ds:schemaRefs>
    <ds:schemaRef ds:uri="a450a3cc-050d-4aca-8a4e-543025a63de0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461f81f1-dbc4-4122-adb0-1c0e154b813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793</TotalTime>
  <Words>1442</Words>
  <Application>Microsoft Office PowerPoint</Application>
  <PresentationFormat>On-screen Show (4:3)</PresentationFormat>
  <Paragraphs>91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Times New Roman</vt:lpstr>
      <vt:lpstr>Trebuchet MS</vt:lpstr>
      <vt:lpstr>Wingdings 3</vt:lpstr>
      <vt:lpstr>Facet</vt:lpstr>
      <vt:lpstr>Integrating Health, Wellbeing &amp; Sustainable Development in UK Health and Social Care</vt:lpstr>
      <vt:lpstr>Introduction</vt:lpstr>
      <vt:lpstr>Defining Health</vt:lpstr>
      <vt:lpstr>Wellbeing: Subjective &amp; Objective</vt:lpstr>
      <vt:lpstr>Sustainable Development: The 3 Pillars</vt:lpstr>
      <vt:lpstr>SDG 3 &amp; Integration in the UK</vt:lpstr>
      <vt:lpstr>Models Guiding Practice</vt:lpstr>
      <vt:lpstr>Policy &amp; Governance</vt:lpstr>
      <vt:lpstr>Public Health Initiatives</vt:lpstr>
      <vt:lpstr>Case Study: Change4Life &amp; Health Belief Model</vt:lpstr>
      <vt:lpstr>Equity &amp; Access</vt:lpstr>
      <vt:lpstr>Future Challenges &amp; Realism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Tahira Aziz (2216458)</cp:lastModifiedBy>
  <cp:revision>2</cp:revision>
  <dcterms:created xsi:type="dcterms:W3CDTF">2013-01-27T09:14:16Z</dcterms:created>
  <dcterms:modified xsi:type="dcterms:W3CDTF">2025-10-19T04:57:03Z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