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4"/>
  </p:notesMasterIdLst>
  <p:sldIdLst>
    <p:sldId id="621" r:id="rId4"/>
    <p:sldId id="257" r:id="rId5"/>
    <p:sldId id="258" r:id="rId6"/>
    <p:sldId id="259" r:id="rId7"/>
    <p:sldId id="260" r:id="rId8"/>
    <p:sldId id="261" r:id="rId9"/>
    <p:sldId id="262" r:id="rId10"/>
    <p:sldId id="263" r:id="rId11"/>
    <p:sldId id="264" r:id="rId12"/>
    <p:sldId id="265" r:id="rId1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10" autoAdjust="0"/>
    <p:restoredTop sz="51332" autoAdjust="0"/>
  </p:normalViewPr>
  <p:slideViewPr>
    <p:cSldViewPr>
      <p:cViewPr varScale="1">
        <p:scale>
          <a:sx n="86" d="100"/>
          <a:sy n="86" d="100"/>
        </p:scale>
        <p:origin x="1315" y="5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22/06/2021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22/06/2021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22/06/2021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22/06/2021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22/06/2021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22/06/2021</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22/06/2021</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22/06/2021</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22/06/2021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22/06/2021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22/06/2021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22/06/2021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22/06/2021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22/06/2021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22/06/2021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22/06/2021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22/06/2021</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22/06/2021</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22/06/2021</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22/06/2021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22/06/2021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22/06/2021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22/06/2021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22/06/2021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22/06/2021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22/06/2021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22/06/2021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22/06/2021</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22/06/2021</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22/06/2021</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22/06/2021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22/06/2021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22/06/2021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22/06/2021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172" y="273352"/>
            <a:ext cx="8228763" cy="1145009"/>
          </a:xfrm>
          <a:prstGeom prst="rect">
            <a:avLst/>
          </a:prstGeom>
        </p:spPr>
        <p:txBody>
          <a:bodyPr lIns="0" tIns="0" rIns="0" bIns="0" anchor="ctr"/>
          <a:lstStyle/>
          <a:p>
            <a:pPr algn="ctr"/>
            <a:endParaRPr lang="en-GB" sz="3991" b="0" strike="noStrike" spc="-1">
              <a:solidFill>
                <a:srgbClr val="000000"/>
              </a:solidFill>
              <a:uFill>
                <a:solidFill>
                  <a:srgbClr val="FFFFFF"/>
                </a:solidFill>
              </a:uFill>
              <a:latin typeface="Arial"/>
            </a:endParaRPr>
          </a:p>
        </p:txBody>
      </p:sp>
      <p:sp>
        <p:nvSpPr>
          <p:cNvPr id="8" name="PlaceHolder 2"/>
          <p:cNvSpPr>
            <a:spLocks noGrp="1"/>
          </p:cNvSpPr>
          <p:nvPr>
            <p:ph type="body"/>
          </p:nvPr>
        </p:nvSpPr>
        <p:spPr>
          <a:xfrm>
            <a:off x="457172" y="1604841"/>
            <a:ext cx="8228763" cy="3977484"/>
          </a:xfrm>
          <a:prstGeom prst="rect">
            <a:avLst/>
          </a:prstGeom>
        </p:spPr>
        <p:txBody>
          <a:bodyPr lIns="0" tIns="0" rIns="0" bIns="0"/>
          <a:lstStyle/>
          <a:p>
            <a:endParaRPr lang="en-GB" sz="2903" b="0" strike="noStrike" spc="-1">
              <a:solidFill>
                <a:srgbClr val="000000"/>
              </a:solidFill>
              <a:uFill>
                <a:solidFill>
                  <a:srgbClr val="FFFFFF"/>
                </a:solidFill>
              </a:uFill>
              <a:latin typeface="Arial"/>
            </a:endParaRPr>
          </a:p>
        </p:txBody>
      </p:sp>
    </p:spTree>
    <p:extLst>
      <p:ext uri="{BB962C8B-B14F-4D97-AF65-F5344CB8AC3E}">
        <p14:creationId xmlns:p14="http://schemas.microsoft.com/office/powerpoint/2010/main" val="1871969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22/06/2021</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22/06/2021</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22/06/2021</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6"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BMSW4001</a:t>
            </a:r>
          </a:p>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GB" sz="3200" b="1" dirty="0">
                <a:solidFill>
                  <a:srgbClr val="FFFF00"/>
                </a:solidFill>
                <a:effectLst>
                  <a:outerShdw blurRad="38100" dist="38100" dir="2700000" algn="tl">
                    <a:srgbClr val="000000">
                      <a:alpha val="43137"/>
                    </a:srgbClr>
                  </a:outerShdw>
                </a:effectLst>
              </a:rPr>
              <a:t>Paragraph Structure</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22/06/2021</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Shape 1"/>
          <p:cNvSpPr txBox="1"/>
          <p:nvPr/>
        </p:nvSpPr>
        <p:spPr>
          <a:xfrm>
            <a:off x="457172" y="273684"/>
            <a:ext cx="8228763" cy="1144888"/>
          </a:xfrm>
          <a:prstGeom prst="rect">
            <a:avLst/>
          </a:prstGeom>
          <a:noFill/>
          <a:ln>
            <a:noFill/>
          </a:ln>
        </p:spPr>
        <p:txBody>
          <a:bodyPr lIns="0" tIns="0" rIns="0" bIns="0" anchor="ctr"/>
          <a:lstStyle/>
          <a:p>
            <a:pPr algn="ctr"/>
            <a:r>
              <a:rPr lang="en-GB" sz="3991" spc="-1">
                <a:solidFill>
                  <a:srgbClr val="000000"/>
                </a:solidFill>
                <a:uFill>
                  <a:solidFill>
                    <a:srgbClr val="FFFFFF"/>
                  </a:solidFill>
                </a:uFill>
                <a:latin typeface="Arial"/>
              </a:rPr>
              <a:t>What is a paragraph?</a:t>
            </a:r>
          </a:p>
        </p:txBody>
      </p:sp>
      <p:sp>
        <p:nvSpPr>
          <p:cNvPr id="42" name="TextShape 2"/>
          <p:cNvSpPr txBox="1"/>
          <p:nvPr/>
        </p:nvSpPr>
        <p:spPr>
          <a:xfrm>
            <a:off x="457172" y="1605033"/>
            <a:ext cx="8228763" cy="3977067"/>
          </a:xfrm>
          <a:prstGeom prst="rect">
            <a:avLst/>
          </a:prstGeom>
          <a:noFill/>
          <a:ln>
            <a:noFill/>
          </a:ln>
        </p:spPr>
        <p:txBody>
          <a:bodyPr lIns="0" tIns="0" rIns="0" bIns="0"/>
          <a:lstStyle/>
          <a:p>
            <a:pPr marL="391867" indent="-293900">
              <a:buClr>
                <a:srgbClr val="000000"/>
              </a:buClr>
              <a:buSzPct val="45000"/>
              <a:buFont typeface="Wingdings" charset="2"/>
              <a:buChar char=""/>
            </a:pPr>
            <a:r>
              <a:rPr lang="en-GB" sz="2903" spc="-1">
                <a:solidFill>
                  <a:srgbClr val="000000"/>
                </a:solidFill>
                <a:uFill>
                  <a:solidFill>
                    <a:srgbClr val="FFFFFF"/>
                  </a:solidFill>
                </a:uFill>
                <a:latin typeface="Arial"/>
              </a:rPr>
              <a:t>A paragraph is a group of sentences about a single </a:t>
            </a:r>
            <a:r>
              <a:rPr lang="en-GB" sz="2903" b="1" spc="-1">
                <a:solidFill>
                  <a:srgbClr val="000000"/>
                </a:solidFill>
                <a:uFill>
                  <a:solidFill>
                    <a:srgbClr val="FFFFFF"/>
                  </a:solidFill>
                </a:uFill>
                <a:latin typeface="Arial"/>
              </a:rPr>
              <a:t>topic</a:t>
            </a:r>
            <a:r>
              <a:rPr lang="en-GB" sz="2903" spc="-1">
                <a:solidFill>
                  <a:srgbClr val="000000"/>
                </a:solidFill>
                <a:uFill>
                  <a:solidFill>
                    <a:srgbClr val="FFFFFF"/>
                  </a:solidFill>
                </a:uFill>
                <a:latin typeface="Arial"/>
              </a:rPr>
              <a:t>.</a:t>
            </a:r>
          </a:p>
          <a:p>
            <a:pPr marL="391867" indent="-293900">
              <a:buClr>
                <a:srgbClr val="000000"/>
              </a:buClr>
              <a:buSzPct val="45000"/>
              <a:buFont typeface="Wingdings" charset="2"/>
              <a:buChar char=""/>
            </a:pPr>
            <a:r>
              <a:rPr lang="en-GB" sz="2903" spc="-1">
                <a:solidFill>
                  <a:srgbClr val="000000"/>
                </a:solidFill>
                <a:uFill>
                  <a:solidFill>
                    <a:srgbClr val="FFFFFF"/>
                  </a:solidFill>
                </a:uFill>
                <a:latin typeface="Arial"/>
              </a:rPr>
              <a:t>Together, they explain one of the writer’s </a:t>
            </a:r>
            <a:r>
              <a:rPr lang="en-GB" sz="2903" b="1" spc="-1">
                <a:solidFill>
                  <a:srgbClr val="000000"/>
                </a:solidFill>
                <a:uFill>
                  <a:solidFill>
                    <a:srgbClr val="FFFFFF"/>
                  </a:solidFill>
                </a:uFill>
                <a:latin typeface="Arial"/>
              </a:rPr>
              <a:t>main ideas </a:t>
            </a:r>
            <a:r>
              <a:rPr lang="en-GB" sz="2903" spc="-1">
                <a:solidFill>
                  <a:srgbClr val="000000"/>
                </a:solidFill>
                <a:uFill>
                  <a:solidFill>
                    <a:srgbClr val="FFFFFF"/>
                  </a:solidFill>
                </a:uFill>
                <a:latin typeface="Arial"/>
              </a:rPr>
              <a:t>about the topic.</a:t>
            </a:r>
          </a:p>
          <a:p>
            <a:pPr marL="391867" indent="-293900">
              <a:buClr>
                <a:srgbClr val="000000"/>
              </a:buClr>
              <a:buSzPct val="45000"/>
              <a:buFont typeface="Wingdings" charset="2"/>
              <a:buChar char=""/>
            </a:pPr>
            <a:r>
              <a:rPr lang="en-GB" sz="2903" b="1" spc="-1">
                <a:solidFill>
                  <a:srgbClr val="000000"/>
                </a:solidFill>
                <a:uFill>
                  <a:solidFill>
                    <a:srgbClr val="FFFFFF"/>
                  </a:solidFill>
                </a:uFill>
                <a:latin typeface="Arial"/>
              </a:rPr>
              <a:t>All</a:t>
            </a:r>
            <a:r>
              <a:rPr lang="en-GB" sz="2903" spc="-1">
                <a:solidFill>
                  <a:srgbClr val="000000"/>
                </a:solidFill>
                <a:uFill>
                  <a:solidFill>
                    <a:srgbClr val="FFFFFF"/>
                  </a:solidFill>
                </a:uFill>
                <a:latin typeface="Arial"/>
              </a:rPr>
              <a:t> the sentences in one paragraph </a:t>
            </a:r>
            <a:r>
              <a:rPr lang="en-GB" sz="2903" b="1" spc="-1">
                <a:solidFill>
                  <a:srgbClr val="000000"/>
                </a:solidFill>
                <a:uFill>
                  <a:solidFill>
                    <a:srgbClr val="FFFFFF"/>
                  </a:solidFill>
                </a:uFill>
                <a:latin typeface="Arial"/>
              </a:rPr>
              <a:t>relate to the same idea</a:t>
            </a:r>
            <a:r>
              <a:rPr lang="en-GB" sz="2903" spc="-1">
                <a:solidFill>
                  <a:srgbClr val="000000"/>
                </a:solidFill>
                <a:uFill>
                  <a:solidFill>
                    <a:srgbClr val="FFFFFF"/>
                  </a:solidFill>
                </a:uFill>
                <a:latin typeface="Arial"/>
              </a:rPr>
              <a:t>.</a:t>
            </a:r>
          </a:p>
          <a:p>
            <a:pPr marL="391867" indent="-293900">
              <a:buClr>
                <a:srgbClr val="000000"/>
              </a:buClr>
              <a:buSzPct val="45000"/>
              <a:buFont typeface="Wingdings" charset="2"/>
              <a:buChar char=""/>
            </a:pPr>
            <a:r>
              <a:rPr lang="en-GB" sz="2903" spc="-1">
                <a:solidFill>
                  <a:srgbClr val="000000"/>
                </a:solidFill>
                <a:uFill>
                  <a:solidFill>
                    <a:srgbClr val="FFFFFF"/>
                  </a:solidFill>
                </a:uFill>
                <a:latin typeface="Arial"/>
              </a:rPr>
              <a:t>Each paragraph discusses a </a:t>
            </a:r>
            <a:r>
              <a:rPr lang="en-GB" sz="2903" b="1" spc="-1">
                <a:solidFill>
                  <a:srgbClr val="000000"/>
                </a:solidFill>
                <a:uFill>
                  <a:solidFill>
                    <a:srgbClr val="FFFFFF"/>
                  </a:solidFill>
                </a:uFill>
                <a:latin typeface="Arial"/>
              </a:rPr>
              <a:t>different idea or a different aspect</a:t>
            </a:r>
            <a:r>
              <a:rPr lang="en-GB" sz="2903" spc="-1">
                <a:solidFill>
                  <a:srgbClr val="000000"/>
                </a:solidFill>
                <a:uFill>
                  <a:solidFill>
                    <a:srgbClr val="FFFFFF"/>
                  </a:solidFill>
                </a:uFill>
                <a:latin typeface="Arial"/>
              </a:rPr>
              <a:t> of the topic.</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extShape 1"/>
          <p:cNvSpPr txBox="1"/>
          <p:nvPr/>
        </p:nvSpPr>
        <p:spPr>
          <a:xfrm>
            <a:off x="457172" y="273684"/>
            <a:ext cx="8228763" cy="1144888"/>
          </a:xfrm>
          <a:prstGeom prst="rect">
            <a:avLst/>
          </a:prstGeom>
          <a:noFill/>
          <a:ln>
            <a:noFill/>
          </a:ln>
        </p:spPr>
        <p:txBody>
          <a:bodyPr lIns="0" tIns="0" rIns="0" bIns="0" anchor="ctr"/>
          <a:lstStyle/>
          <a:p>
            <a:pPr algn="ctr"/>
            <a:r>
              <a:rPr lang="en-GB" sz="3991" b="1" spc="-1" dirty="0">
                <a:solidFill>
                  <a:srgbClr val="000000"/>
                </a:solidFill>
                <a:uFill>
                  <a:solidFill>
                    <a:srgbClr val="FFFFFF"/>
                  </a:solidFill>
                </a:uFill>
                <a:latin typeface="Arial"/>
              </a:rPr>
              <a:t>Analysing a paragraph</a:t>
            </a:r>
          </a:p>
        </p:txBody>
      </p:sp>
      <p:sp>
        <p:nvSpPr>
          <p:cNvPr id="44" name="TextShape 2"/>
          <p:cNvSpPr txBox="1"/>
          <p:nvPr/>
        </p:nvSpPr>
        <p:spPr>
          <a:xfrm>
            <a:off x="457172" y="1605033"/>
            <a:ext cx="8228763" cy="3977067"/>
          </a:xfrm>
          <a:prstGeom prst="rect">
            <a:avLst/>
          </a:prstGeom>
          <a:noFill/>
          <a:ln>
            <a:noFill/>
          </a:ln>
        </p:spPr>
        <p:txBody>
          <a:bodyPr lIns="0" tIns="0" rIns="0" bIns="0"/>
          <a:lstStyle/>
          <a:p>
            <a:pPr marL="97967">
              <a:buClr>
                <a:srgbClr val="000000"/>
              </a:buClr>
              <a:buSzPct val="45000"/>
            </a:pPr>
            <a:r>
              <a:rPr lang="en-GB" sz="2903" spc="-1" dirty="0">
                <a:solidFill>
                  <a:srgbClr val="000000"/>
                </a:solidFill>
                <a:uFill>
                  <a:solidFill>
                    <a:srgbClr val="FFFFFF"/>
                  </a:solidFill>
                </a:uFill>
                <a:latin typeface="Arial"/>
              </a:rPr>
              <a:t>Read the following paragraph and answer these questions about it: </a:t>
            </a:r>
          </a:p>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What is the topic of the paragraph?</a:t>
            </a:r>
          </a:p>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What is the main idea about the topic?</a:t>
            </a:r>
          </a:p>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What ideas help explain the main idea?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Shape 1"/>
          <p:cNvSpPr txBox="1"/>
          <p:nvPr/>
        </p:nvSpPr>
        <p:spPr>
          <a:xfrm>
            <a:off x="323528" y="-164160"/>
            <a:ext cx="8228763" cy="1144888"/>
          </a:xfrm>
          <a:prstGeom prst="rect">
            <a:avLst/>
          </a:prstGeom>
          <a:noFill/>
          <a:ln>
            <a:noFill/>
          </a:ln>
        </p:spPr>
        <p:txBody>
          <a:bodyPr lIns="0" tIns="0" rIns="0" bIns="0" anchor="ctr"/>
          <a:lstStyle/>
          <a:p>
            <a:pPr algn="ctr"/>
            <a:r>
              <a:rPr lang="en-GB" sz="3991" spc="-1">
                <a:solidFill>
                  <a:srgbClr val="000000"/>
                </a:solidFill>
                <a:uFill>
                  <a:solidFill>
                    <a:srgbClr val="FFFFFF"/>
                  </a:solidFill>
                </a:uFill>
                <a:latin typeface="Arial"/>
              </a:rPr>
              <a:t>The paragraph</a:t>
            </a:r>
          </a:p>
        </p:txBody>
      </p:sp>
      <p:sp>
        <p:nvSpPr>
          <p:cNvPr id="46" name="TextShape 2"/>
          <p:cNvSpPr txBox="1"/>
          <p:nvPr/>
        </p:nvSpPr>
        <p:spPr>
          <a:xfrm>
            <a:off x="323528" y="980728"/>
            <a:ext cx="8228763" cy="3977067"/>
          </a:xfrm>
          <a:prstGeom prst="rect">
            <a:avLst/>
          </a:prstGeom>
          <a:noFill/>
          <a:ln>
            <a:noFill/>
          </a:ln>
        </p:spPr>
        <p:txBody>
          <a:bodyPr lIns="0" tIns="0" rIns="0" bIns="0"/>
          <a:lstStyle/>
          <a:p>
            <a:pPr marL="391867" indent="-293900" algn="just">
              <a:buClr>
                <a:srgbClr val="000000"/>
              </a:buClr>
              <a:buSzPct val="45000"/>
              <a:buFont typeface="Wingdings" charset="2"/>
              <a:buChar char=""/>
            </a:pPr>
            <a:r>
              <a:rPr lang="en-GB" sz="1996" spc="-1" dirty="0">
                <a:solidFill>
                  <a:srgbClr val="000000"/>
                </a:solidFill>
                <a:uFill>
                  <a:solidFill>
                    <a:srgbClr val="FFFFFF"/>
                  </a:solidFill>
                </a:uFill>
                <a:latin typeface="Arial"/>
              </a:rPr>
              <a:t>If you dream of travelling to a country with beautiful mountains, delicious food, wonderful places to go sightseeing and polite people, you should visit Switzerland. If you look at a map, the first thing you notice is that Switzerland has many mountains, including some of the highest in Europe. Climbing or skiing down the mountains is great fun. Another thing you will notice is that Switzerland shares its borders with five different countries: France, Germany, Italy, Austria and Liechtenstein. In fact, there are four official languages in Switzerland: German, French, Italian and Romansch. All these groups of people make Swiss culture very interesting. Finally, Switzerland has many cities and interesting places to visit. Cities such as Bern have modern buildings like the Paul Klee Zentrum, yet the traditional alpine refuges in the mountains show that the country’s old traditions are still alive. All the people, places and things to see definitely make Switzerland a great place for a holiday.</a:t>
            </a:r>
            <a:endParaRPr lang="en-GB" sz="2903" spc="-1" dirty="0">
              <a:solidFill>
                <a:srgbClr val="000000"/>
              </a:solidFill>
              <a:uFill>
                <a:solidFill>
                  <a:srgbClr val="FFFFFF"/>
                </a:solidFill>
              </a:uFill>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TextShape 1"/>
          <p:cNvSpPr txBox="1"/>
          <p:nvPr/>
        </p:nvSpPr>
        <p:spPr>
          <a:xfrm>
            <a:off x="457172" y="273684"/>
            <a:ext cx="8228763" cy="1144888"/>
          </a:xfrm>
          <a:prstGeom prst="rect">
            <a:avLst/>
          </a:prstGeom>
          <a:noFill/>
          <a:ln>
            <a:noFill/>
          </a:ln>
        </p:spPr>
        <p:txBody>
          <a:bodyPr lIns="0" tIns="0" rIns="0" bIns="0" anchor="ctr"/>
          <a:lstStyle/>
          <a:p>
            <a:pPr algn="ctr"/>
            <a:r>
              <a:rPr lang="en-GB" sz="3991" spc="-1">
                <a:solidFill>
                  <a:srgbClr val="000000"/>
                </a:solidFill>
                <a:uFill>
                  <a:solidFill>
                    <a:srgbClr val="FFFFFF"/>
                  </a:solidFill>
                </a:uFill>
                <a:latin typeface="Arial"/>
              </a:rPr>
              <a:t>Answers</a:t>
            </a:r>
          </a:p>
        </p:txBody>
      </p:sp>
      <p:sp>
        <p:nvSpPr>
          <p:cNvPr id="48" name="TextShape 2"/>
          <p:cNvSpPr txBox="1"/>
          <p:nvPr/>
        </p:nvSpPr>
        <p:spPr>
          <a:xfrm>
            <a:off x="457172" y="1605033"/>
            <a:ext cx="8228763" cy="3977067"/>
          </a:xfrm>
          <a:prstGeom prst="rect">
            <a:avLst/>
          </a:prstGeom>
          <a:noFill/>
          <a:ln>
            <a:noFill/>
          </a:ln>
        </p:spPr>
        <p:txBody>
          <a:bodyPr lIns="0" tIns="0" rIns="0" bIns="0"/>
          <a:lstStyle/>
          <a:p>
            <a:pPr marL="391867" indent="-293900">
              <a:buClr>
                <a:srgbClr val="000000"/>
              </a:buClr>
              <a:buSzPct val="45000"/>
              <a:buFont typeface="Wingdings" charset="2"/>
              <a:buChar char=""/>
            </a:pPr>
            <a:r>
              <a:rPr lang="en-GB" sz="2903" spc="-1">
                <a:solidFill>
                  <a:srgbClr val="000000"/>
                </a:solidFill>
                <a:uFill>
                  <a:solidFill>
                    <a:srgbClr val="FFFFFF"/>
                  </a:solidFill>
                </a:uFill>
                <a:latin typeface="Arial"/>
              </a:rPr>
              <a:t>1) What is the topic? </a:t>
            </a:r>
            <a:r>
              <a:rPr lang="en-GB" sz="2903" b="1" spc="-1">
                <a:solidFill>
                  <a:srgbClr val="000000"/>
                </a:solidFill>
                <a:uFill>
                  <a:solidFill>
                    <a:srgbClr val="FFFFFF"/>
                  </a:solidFill>
                </a:uFill>
                <a:latin typeface="Arial"/>
              </a:rPr>
              <a:t>Switzerland</a:t>
            </a:r>
            <a:endParaRPr lang="en-GB" sz="2903" spc="-1">
              <a:solidFill>
                <a:srgbClr val="000000"/>
              </a:solidFill>
              <a:uFill>
                <a:solidFill>
                  <a:srgbClr val="FFFFFF"/>
                </a:solidFill>
              </a:uFill>
              <a:latin typeface="Arial"/>
            </a:endParaRPr>
          </a:p>
          <a:p>
            <a:pPr marL="391867" indent="-293900">
              <a:buClr>
                <a:srgbClr val="000000"/>
              </a:buClr>
              <a:buSzPct val="45000"/>
              <a:buFont typeface="Wingdings" charset="2"/>
              <a:buChar char=""/>
            </a:pPr>
            <a:r>
              <a:rPr lang="en-GB" sz="2903" spc="-1">
                <a:solidFill>
                  <a:srgbClr val="000000"/>
                </a:solidFill>
                <a:uFill>
                  <a:solidFill>
                    <a:srgbClr val="FFFFFF"/>
                  </a:solidFill>
                </a:uFill>
                <a:latin typeface="Arial"/>
              </a:rPr>
              <a:t>2) What is the main idea? </a:t>
            </a:r>
            <a:r>
              <a:rPr lang="en-GB" sz="2903" b="1" spc="-1">
                <a:solidFill>
                  <a:srgbClr val="000000"/>
                </a:solidFill>
                <a:uFill>
                  <a:solidFill>
                    <a:srgbClr val="FFFFFF"/>
                  </a:solidFill>
                </a:uFill>
                <a:latin typeface="Arial"/>
              </a:rPr>
              <a:t>It’s a wonderful place to visit</a:t>
            </a:r>
            <a:endParaRPr lang="en-GB" sz="2903" spc="-1">
              <a:solidFill>
                <a:srgbClr val="000000"/>
              </a:solidFill>
              <a:uFill>
                <a:solidFill>
                  <a:srgbClr val="FFFFFF"/>
                </a:solidFill>
              </a:uFill>
              <a:latin typeface="Arial"/>
            </a:endParaRPr>
          </a:p>
          <a:p>
            <a:pPr marL="391867" indent="-293900">
              <a:buClr>
                <a:srgbClr val="000000"/>
              </a:buClr>
              <a:buSzPct val="45000"/>
              <a:buFont typeface="Wingdings" charset="2"/>
              <a:buChar char=""/>
            </a:pPr>
            <a:r>
              <a:rPr lang="en-GB" sz="2903" spc="-1">
                <a:solidFill>
                  <a:srgbClr val="000000"/>
                </a:solidFill>
                <a:uFill>
                  <a:solidFill>
                    <a:srgbClr val="FFFFFF"/>
                  </a:solidFill>
                </a:uFill>
                <a:latin typeface="Arial"/>
              </a:rPr>
              <a:t>3) What ideas help explain the main idea?</a:t>
            </a:r>
          </a:p>
          <a:p>
            <a:pPr marL="391867" indent="-293900">
              <a:buClr>
                <a:srgbClr val="000000"/>
              </a:buClr>
              <a:buSzPct val="45000"/>
              <a:buFont typeface="Wingdings" charset="2"/>
              <a:buChar char=""/>
            </a:pPr>
            <a:r>
              <a:rPr lang="en-GB" sz="2903" b="1" spc="-1">
                <a:solidFill>
                  <a:srgbClr val="000000"/>
                </a:solidFill>
                <a:uFill>
                  <a:solidFill>
                    <a:srgbClr val="FFFFFF"/>
                  </a:solidFill>
                </a:uFill>
                <a:latin typeface="Arial"/>
              </a:rPr>
              <a:t>Many mountains – fun to climb</a:t>
            </a:r>
            <a:endParaRPr lang="en-GB" sz="2903" spc="-1">
              <a:solidFill>
                <a:srgbClr val="000000"/>
              </a:solidFill>
              <a:uFill>
                <a:solidFill>
                  <a:srgbClr val="FFFFFF"/>
                </a:solidFill>
              </a:uFill>
              <a:latin typeface="Arial"/>
            </a:endParaRPr>
          </a:p>
          <a:p>
            <a:pPr marL="391867" indent="-293900">
              <a:buClr>
                <a:srgbClr val="000000"/>
              </a:buClr>
              <a:buSzPct val="45000"/>
              <a:buFont typeface="Wingdings" charset="2"/>
              <a:buChar char=""/>
            </a:pPr>
            <a:r>
              <a:rPr lang="en-GB" sz="2903" b="1" spc="-1">
                <a:solidFill>
                  <a:srgbClr val="000000"/>
                </a:solidFill>
                <a:uFill>
                  <a:solidFill>
                    <a:srgbClr val="FFFFFF"/>
                  </a:solidFill>
                </a:uFill>
                <a:latin typeface="Arial"/>
              </a:rPr>
              <a:t>4 languages make the culture interesting</a:t>
            </a:r>
            <a:endParaRPr lang="en-GB" sz="2903" spc="-1">
              <a:solidFill>
                <a:srgbClr val="000000"/>
              </a:solidFill>
              <a:uFill>
                <a:solidFill>
                  <a:srgbClr val="FFFFFF"/>
                </a:solidFill>
              </a:uFill>
              <a:latin typeface="Arial"/>
            </a:endParaRPr>
          </a:p>
          <a:p>
            <a:pPr marL="391867" indent="-293900">
              <a:buClr>
                <a:srgbClr val="000000"/>
              </a:buClr>
              <a:buSzPct val="45000"/>
              <a:buFont typeface="Wingdings" charset="2"/>
              <a:buChar char=""/>
            </a:pPr>
            <a:r>
              <a:rPr lang="en-GB" sz="2903" b="1" spc="-1">
                <a:solidFill>
                  <a:srgbClr val="000000"/>
                </a:solidFill>
                <a:uFill>
                  <a:solidFill>
                    <a:srgbClr val="FFFFFF"/>
                  </a:solidFill>
                </a:uFill>
                <a:latin typeface="Arial"/>
              </a:rPr>
              <a:t>Many cities and interesting places to visit  </a:t>
            </a:r>
            <a:endParaRPr lang="en-GB" sz="2903" spc="-1">
              <a:solidFill>
                <a:srgbClr val="000000"/>
              </a:solidFill>
              <a:uFill>
                <a:solidFill>
                  <a:srgbClr val="FFFFFF"/>
                </a:solidFill>
              </a:uFill>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extShape 1"/>
          <p:cNvSpPr txBox="1"/>
          <p:nvPr/>
        </p:nvSpPr>
        <p:spPr>
          <a:xfrm>
            <a:off x="457172" y="273684"/>
            <a:ext cx="8228763" cy="1144888"/>
          </a:xfrm>
          <a:prstGeom prst="rect">
            <a:avLst/>
          </a:prstGeom>
          <a:noFill/>
          <a:ln>
            <a:noFill/>
          </a:ln>
        </p:spPr>
        <p:txBody>
          <a:bodyPr lIns="0" tIns="0" rIns="0" bIns="0" anchor="ctr"/>
          <a:lstStyle/>
          <a:p>
            <a:pPr algn="ctr"/>
            <a:r>
              <a:rPr lang="en-GB" sz="3991" spc="-1">
                <a:solidFill>
                  <a:srgbClr val="000000"/>
                </a:solidFill>
                <a:uFill>
                  <a:solidFill>
                    <a:srgbClr val="FFFFFF"/>
                  </a:solidFill>
                </a:uFill>
                <a:latin typeface="Arial"/>
              </a:rPr>
              <a:t>Paragraph Organisation</a:t>
            </a:r>
          </a:p>
        </p:txBody>
      </p:sp>
      <p:sp>
        <p:nvSpPr>
          <p:cNvPr id="50" name="TextShape 2"/>
          <p:cNvSpPr txBox="1"/>
          <p:nvPr/>
        </p:nvSpPr>
        <p:spPr>
          <a:xfrm>
            <a:off x="457172" y="1605033"/>
            <a:ext cx="8228763" cy="3977067"/>
          </a:xfrm>
          <a:prstGeom prst="rect">
            <a:avLst/>
          </a:prstGeom>
          <a:noFill/>
          <a:ln>
            <a:noFill/>
          </a:ln>
        </p:spPr>
        <p:txBody>
          <a:bodyPr lIns="0" tIns="0" rIns="0" bIns="0"/>
          <a:lstStyle/>
          <a:p>
            <a:pPr marL="391867" indent="-293900">
              <a:buClr>
                <a:srgbClr val="000000"/>
              </a:buClr>
              <a:buSzPct val="45000"/>
              <a:buFont typeface="Wingdings" charset="2"/>
              <a:buChar char=""/>
            </a:pPr>
            <a:r>
              <a:rPr lang="en-GB" sz="2903" spc="-1">
                <a:solidFill>
                  <a:srgbClr val="000000"/>
                </a:solidFill>
                <a:uFill>
                  <a:solidFill>
                    <a:srgbClr val="FFFFFF"/>
                  </a:solidFill>
                </a:uFill>
                <a:latin typeface="Arial"/>
              </a:rPr>
              <a:t>A paragraph usually has three basic parts -</a:t>
            </a:r>
          </a:p>
          <a:p>
            <a:pPr marL="391867" indent="-293900">
              <a:buClr>
                <a:srgbClr val="000000"/>
              </a:buClr>
              <a:buSzPct val="45000"/>
              <a:buFont typeface="Wingdings" charset="2"/>
              <a:buChar char=""/>
            </a:pPr>
            <a:r>
              <a:rPr lang="en-GB" sz="2903" b="1" spc="-1">
                <a:solidFill>
                  <a:srgbClr val="000000"/>
                </a:solidFill>
                <a:uFill>
                  <a:solidFill>
                    <a:srgbClr val="FFFFFF"/>
                  </a:solidFill>
                </a:uFill>
                <a:latin typeface="Arial"/>
              </a:rPr>
              <a:t>The topic sentence</a:t>
            </a:r>
            <a:r>
              <a:rPr lang="en-GB" sz="2903" spc="-1">
                <a:solidFill>
                  <a:srgbClr val="000000"/>
                </a:solidFill>
                <a:uFill>
                  <a:solidFill>
                    <a:srgbClr val="FFFFFF"/>
                  </a:solidFill>
                </a:uFill>
                <a:latin typeface="Arial"/>
              </a:rPr>
              <a:t> – tells you the main idea of the paragraph</a:t>
            </a:r>
          </a:p>
          <a:p>
            <a:pPr marL="391867" indent="-293900">
              <a:buClr>
                <a:srgbClr val="000000"/>
              </a:buClr>
              <a:buSzPct val="45000"/>
              <a:buFont typeface="Wingdings" charset="2"/>
              <a:buChar char=""/>
            </a:pPr>
            <a:r>
              <a:rPr lang="en-GB" sz="2903" b="1" spc="-1">
                <a:solidFill>
                  <a:srgbClr val="000000"/>
                </a:solidFill>
                <a:uFill>
                  <a:solidFill>
                    <a:srgbClr val="FFFFFF"/>
                  </a:solidFill>
                </a:uFill>
                <a:latin typeface="Arial"/>
              </a:rPr>
              <a:t>Supporting sentences</a:t>
            </a:r>
            <a:r>
              <a:rPr lang="en-GB" sz="2903" spc="-1">
                <a:solidFill>
                  <a:srgbClr val="000000"/>
                </a:solidFill>
                <a:uFill>
                  <a:solidFill>
                    <a:srgbClr val="FFFFFF"/>
                  </a:solidFill>
                </a:uFill>
                <a:latin typeface="Arial"/>
              </a:rPr>
              <a:t> – details about the main idea</a:t>
            </a:r>
          </a:p>
          <a:p>
            <a:pPr marL="391867" indent="-293900">
              <a:buClr>
                <a:srgbClr val="000000"/>
              </a:buClr>
              <a:buSzPct val="45000"/>
              <a:buFont typeface="Wingdings" charset="2"/>
              <a:buChar char=""/>
            </a:pPr>
            <a:r>
              <a:rPr lang="en-GB" sz="2903" b="1" spc="-1">
                <a:solidFill>
                  <a:srgbClr val="000000"/>
                </a:solidFill>
                <a:uFill>
                  <a:solidFill>
                    <a:srgbClr val="FFFFFF"/>
                  </a:solidFill>
                </a:uFill>
                <a:latin typeface="Arial"/>
              </a:rPr>
              <a:t>Concluding sentence</a:t>
            </a:r>
            <a:r>
              <a:rPr lang="en-GB" sz="2903" spc="-1">
                <a:solidFill>
                  <a:srgbClr val="000000"/>
                </a:solidFill>
                <a:uFill>
                  <a:solidFill>
                    <a:srgbClr val="FFFFFF"/>
                  </a:solidFill>
                </a:uFill>
                <a:latin typeface="Arial"/>
              </a:rPr>
              <a:t> – repeats the main idea or summarises the paragraph</a:t>
            </a:r>
          </a:p>
          <a:p>
            <a:pPr marL="391867" indent="-293900">
              <a:buClr>
                <a:srgbClr val="000000"/>
              </a:buClr>
              <a:buSzPct val="45000"/>
              <a:buFont typeface="Wingdings" charset="2"/>
              <a:buChar char=""/>
            </a:pPr>
            <a:r>
              <a:rPr lang="en-GB" sz="2903" spc="-1">
                <a:solidFill>
                  <a:srgbClr val="000000"/>
                </a:solidFill>
                <a:uFill>
                  <a:solidFill>
                    <a:srgbClr val="FFFFFF"/>
                  </a:solidFill>
                </a:uFill>
                <a:latin typeface="Arial"/>
              </a:rPr>
              <a:t>(not all paragraphs contain all three parts)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TextShape 1"/>
          <p:cNvSpPr txBox="1"/>
          <p:nvPr/>
        </p:nvSpPr>
        <p:spPr>
          <a:xfrm>
            <a:off x="457172" y="273684"/>
            <a:ext cx="8228763" cy="1144888"/>
          </a:xfrm>
          <a:prstGeom prst="rect">
            <a:avLst/>
          </a:prstGeom>
          <a:noFill/>
          <a:ln>
            <a:noFill/>
          </a:ln>
        </p:spPr>
        <p:txBody>
          <a:bodyPr lIns="0" tIns="0" rIns="0" bIns="0" anchor="ctr"/>
          <a:lstStyle/>
          <a:p>
            <a:pPr algn="ctr"/>
            <a:r>
              <a:rPr lang="en-GB" sz="3991" spc="-1">
                <a:solidFill>
                  <a:srgbClr val="000000"/>
                </a:solidFill>
                <a:uFill>
                  <a:solidFill>
                    <a:srgbClr val="FFFFFF"/>
                  </a:solidFill>
                </a:uFill>
                <a:latin typeface="Arial"/>
              </a:rPr>
              <a:t>Analyse the paragraph</a:t>
            </a:r>
          </a:p>
        </p:txBody>
      </p:sp>
      <p:sp>
        <p:nvSpPr>
          <p:cNvPr id="52" name="TextShape 2"/>
          <p:cNvSpPr txBox="1"/>
          <p:nvPr/>
        </p:nvSpPr>
        <p:spPr>
          <a:xfrm>
            <a:off x="457172" y="1605033"/>
            <a:ext cx="8228763" cy="3977067"/>
          </a:xfrm>
          <a:prstGeom prst="rect">
            <a:avLst/>
          </a:prstGeom>
          <a:noFill/>
          <a:ln>
            <a:noFill/>
          </a:ln>
        </p:spPr>
        <p:txBody>
          <a:bodyPr lIns="0" tIns="0" rIns="0" bIns="0"/>
          <a:lstStyle/>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Now analyse the paragraph about Switzerland into these three parts:</a:t>
            </a:r>
          </a:p>
          <a:p>
            <a:pPr marL="849067" lvl="1" indent="-293900">
              <a:buClr>
                <a:srgbClr val="000000"/>
              </a:buClr>
              <a:buSzPct val="45000"/>
              <a:buFont typeface="Wingdings" charset="2"/>
              <a:buChar char=""/>
            </a:pPr>
            <a:r>
              <a:rPr lang="en-GB" sz="2903" spc="-1" dirty="0">
                <a:solidFill>
                  <a:srgbClr val="000000"/>
                </a:solidFill>
                <a:uFill>
                  <a:solidFill>
                    <a:srgbClr val="FFFFFF"/>
                  </a:solidFill>
                </a:uFill>
                <a:latin typeface="Arial"/>
              </a:rPr>
              <a:t>topic sentence</a:t>
            </a:r>
          </a:p>
          <a:p>
            <a:pPr marL="849067" lvl="1" indent="-293900">
              <a:buClr>
                <a:srgbClr val="000000"/>
              </a:buClr>
              <a:buSzPct val="45000"/>
              <a:buFont typeface="Wingdings" charset="2"/>
              <a:buChar char=""/>
            </a:pPr>
            <a:r>
              <a:rPr lang="en-GB" sz="2903" spc="-1" dirty="0">
                <a:solidFill>
                  <a:srgbClr val="000000"/>
                </a:solidFill>
                <a:uFill>
                  <a:solidFill>
                    <a:srgbClr val="FFFFFF"/>
                  </a:solidFill>
                </a:uFill>
                <a:latin typeface="Arial"/>
              </a:rPr>
              <a:t>the supporting sentences</a:t>
            </a:r>
          </a:p>
          <a:p>
            <a:pPr marL="849067" lvl="1" indent="-293900">
              <a:buClr>
                <a:srgbClr val="000000"/>
              </a:buClr>
              <a:buSzPct val="45000"/>
              <a:buFont typeface="Wingdings" charset="2"/>
              <a:buChar char=""/>
            </a:pPr>
            <a:r>
              <a:rPr lang="en-GB" sz="2903" spc="-1" dirty="0">
                <a:solidFill>
                  <a:srgbClr val="000000"/>
                </a:solidFill>
                <a:uFill>
                  <a:solidFill>
                    <a:srgbClr val="FFFFFF"/>
                  </a:solidFill>
                </a:uFill>
                <a:latin typeface="Arial"/>
              </a:rPr>
              <a:t>the concluding sentence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TextShape 1"/>
          <p:cNvSpPr txBox="1"/>
          <p:nvPr/>
        </p:nvSpPr>
        <p:spPr>
          <a:xfrm>
            <a:off x="457172" y="14001"/>
            <a:ext cx="8228763" cy="1144888"/>
          </a:xfrm>
          <a:prstGeom prst="rect">
            <a:avLst/>
          </a:prstGeom>
          <a:noFill/>
          <a:ln>
            <a:noFill/>
          </a:ln>
        </p:spPr>
        <p:txBody>
          <a:bodyPr lIns="0" tIns="0" rIns="0" bIns="0" anchor="ctr"/>
          <a:lstStyle/>
          <a:p>
            <a:pPr algn="ctr"/>
            <a:r>
              <a:rPr lang="en-GB" sz="3991" spc="-1" dirty="0">
                <a:solidFill>
                  <a:srgbClr val="000000"/>
                </a:solidFill>
                <a:uFill>
                  <a:solidFill>
                    <a:srgbClr val="FFFFFF"/>
                  </a:solidFill>
                </a:uFill>
                <a:latin typeface="Arial"/>
              </a:rPr>
              <a:t>Answers</a:t>
            </a:r>
          </a:p>
        </p:txBody>
      </p:sp>
      <p:sp>
        <p:nvSpPr>
          <p:cNvPr id="54" name="TextShape 2"/>
          <p:cNvSpPr txBox="1"/>
          <p:nvPr/>
        </p:nvSpPr>
        <p:spPr>
          <a:xfrm>
            <a:off x="457172" y="908720"/>
            <a:ext cx="8228763" cy="3977067"/>
          </a:xfrm>
          <a:prstGeom prst="rect">
            <a:avLst/>
          </a:prstGeom>
          <a:noFill/>
          <a:ln>
            <a:noFill/>
          </a:ln>
        </p:spPr>
        <p:txBody>
          <a:bodyPr lIns="0" tIns="0" rIns="0" bIns="0"/>
          <a:lstStyle/>
          <a:p>
            <a:pPr marL="391867" indent="-293900">
              <a:buClr>
                <a:srgbClr val="000000"/>
              </a:buClr>
              <a:buSzPct val="45000"/>
              <a:buFont typeface="Wingdings" charset="2"/>
              <a:buChar char=""/>
            </a:pPr>
            <a:r>
              <a:rPr lang="en-GB" sz="1996" spc="-1" dirty="0">
                <a:solidFill>
                  <a:srgbClr val="FF3333"/>
                </a:solidFill>
                <a:uFill>
                  <a:solidFill>
                    <a:srgbClr val="FFFFFF"/>
                  </a:solidFill>
                </a:uFill>
                <a:latin typeface="Arial"/>
              </a:rPr>
              <a:t>If you dream of travelling to a country with beautiful mountains, delicious food, wonderful places to go sightseeing and polite people, you should visit Switzerland.</a:t>
            </a:r>
            <a:r>
              <a:rPr lang="en-GB" sz="1996" spc="-1" dirty="0">
                <a:solidFill>
                  <a:srgbClr val="000000"/>
                </a:solidFill>
                <a:uFill>
                  <a:solidFill>
                    <a:srgbClr val="FFFFFF"/>
                  </a:solidFill>
                </a:uFill>
                <a:latin typeface="Arial"/>
              </a:rPr>
              <a:t> If you look at a map, the first thing you notice is that Switzerland has many mountains, including some of the highest in Europe. Climbing or skiing down the mountains is great fun. Another thing you will notice is that Switzerland shares its borders with five different countries: France, Germany, Italy, Austria and Liechtenstein. In fact, there are four official languages in Switzerland: German, French, Italian and Romansch. All these groups of people make Swiss culture very interesting. Finally, Switzerland has many cities and interesting places to visit. Cities such as Bern have modern buildings like the Paul Klee Zentrum, yet the traditional alpine refuges in the mountains show that the country’s old traditions are still alive. </a:t>
            </a:r>
            <a:r>
              <a:rPr lang="en-GB" sz="1996" spc="-1" dirty="0">
                <a:solidFill>
                  <a:srgbClr val="0066CC"/>
                </a:solidFill>
                <a:uFill>
                  <a:solidFill>
                    <a:srgbClr val="FFFFFF"/>
                  </a:solidFill>
                </a:uFill>
                <a:latin typeface="Arial"/>
              </a:rPr>
              <a:t>All the people, places and things to see definitely make Switzerland a great place for a holiday.</a:t>
            </a:r>
            <a:endParaRPr lang="en-GB" sz="2903" spc="-1" dirty="0">
              <a:solidFill>
                <a:srgbClr val="000000"/>
              </a:solidFill>
              <a:uFill>
                <a:solidFill>
                  <a:srgbClr val="FFFFFF"/>
                </a:solidFill>
              </a:uFill>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TextShape 1"/>
          <p:cNvSpPr txBox="1"/>
          <p:nvPr/>
        </p:nvSpPr>
        <p:spPr>
          <a:xfrm>
            <a:off x="457172" y="273684"/>
            <a:ext cx="8228763" cy="1144888"/>
          </a:xfrm>
          <a:prstGeom prst="rect">
            <a:avLst/>
          </a:prstGeom>
          <a:noFill/>
          <a:ln>
            <a:noFill/>
          </a:ln>
        </p:spPr>
        <p:txBody>
          <a:bodyPr lIns="0" tIns="0" rIns="0" bIns="0" anchor="ctr"/>
          <a:lstStyle/>
          <a:p>
            <a:pPr algn="ctr"/>
            <a:r>
              <a:rPr lang="en-GB" sz="3991" spc="-1">
                <a:solidFill>
                  <a:srgbClr val="000000"/>
                </a:solidFill>
                <a:uFill>
                  <a:solidFill>
                    <a:srgbClr val="FFFFFF"/>
                  </a:solidFill>
                </a:uFill>
                <a:latin typeface="Arial"/>
              </a:rPr>
              <a:t>Review Exercise</a:t>
            </a:r>
          </a:p>
        </p:txBody>
      </p:sp>
      <p:sp>
        <p:nvSpPr>
          <p:cNvPr id="56" name="TextShape 2"/>
          <p:cNvSpPr txBox="1"/>
          <p:nvPr/>
        </p:nvSpPr>
        <p:spPr>
          <a:xfrm>
            <a:off x="457172" y="1418572"/>
            <a:ext cx="8228763" cy="3977067"/>
          </a:xfrm>
          <a:prstGeom prst="rect">
            <a:avLst/>
          </a:prstGeom>
          <a:noFill/>
          <a:ln>
            <a:noFill/>
          </a:ln>
        </p:spPr>
        <p:txBody>
          <a:bodyPr lIns="0" tIns="0" rIns="0" bIns="0"/>
          <a:lstStyle/>
          <a:p>
            <a:pPr marL="97967">
              <a:buClr>
                <a:srgbClr val="000000"/>
              </a:buClr>
              <a:buSzPct val="45000"/>
            </a:pPr>
            <a:r>
              <a:rPr lang="en-GB" sz="2177" spc="-1" dirty="0">
                <a:solidFill>
                  <a:srgbClr val="000000"/>
                </a:solidFill>
                <a:uFill>
                  <a:solidFill>
                    <a:srgbClr val="FFFFFF"/>
                  </a:solidFill>
                </a:uFill>
                <a:latin typeface="Arial"/>
              </a:rPr>
              <a:t>Put these sentences in the right order to make a paragraph: </a:t>
            </a:r>
            <a:endParaRPr lang="en-GB" sz="2903" spc="-1" dirty="0">
              <a:solidFill>
                <a:srgbClr val="000000"/>
              </a:solidFill>
              <a:uFill>
                <a:solidFill>
                  <a:srgbClr val="FFFFFF"/>
                </a:solidFill>
              </a:uFill>
              <a:latin typeface="Arial"/>
            </a:endParaRPr>
          </a:p>
          <a:p>
            <a:pPr marL="391867" indent="-293900">
              <a:buClr>
                <a:srgbClr val="000000"/>
              </a:buClr>
              <a:buSzPct val="45000"/>
              <a:buFont typeface="Wingdings" charset="2"/>
              <a:buChar char=""/>
            </a:pPr>
            <a:r>
              <a:rPr lang="en-GB" sz="2177" spc="-1" dirty="0">
                <a:solidFill>
                  <a:srgbClr val="000000"/>
                </a:solidFill>
                <a:uFill>
                  <a:solidFill>
                    <a:srgbClr val="FFFFFF"/>
                  </a:solidFill>
                </a:uFill>
                <a:latin typeface="Arial"/>
              </a:rPr>
              <a:t>a) It wasn’t an easy decision, but for the reasons listed above, I have decided to study journalism.</a:t>
            </a:r>
            <a:endParaRPr lang="en-GB" sz="2903" spc="-1" dirty="0">
              <a:solidFill>
                <a:srgbClr val="000000"/>
              </a:solidFill>
              <a:uFill>
                <a:solidFill>
                  <a:srgbClr val="FFFFFF"/>
                </a:solidFill>
              </a:uFill>
              <a:latin typeface="Arial"/>
            </a:endParaRPr>
          </a:p>
          <a:p>
            <a:pPr marL="391867" indent="-293900">
              <a:buClr>
                <a:srgbClr val="000000"/>
              </a:buClr>
              <a:buSzPct val="45000"/>
              <a:buFont typeface="Wingdings" charset="2"/>
              <a:buChar char=""/>
            </a:pPr>
            <a:r>
              <a:rPr lang="en-GB" sz="2177" spc="-1" dirty="0">
                <a:solidFill>
                  <a:srgbClr val="000000"/>
                </a:solidFill>
                <a:uFill>
                  <a:solidFill>
                    <a:srgbClr val="FFFFFF"/>
                  </a:solidFill>
                </a:uFill>
                <a:latin typeface="Arial"/>
              </a:rPr>
              <a:t>b) It can be difficult to choose a subject to study at university because there are so many choices, but by considering my skills and interests, I have decided to study journalism.</a:t>
            </a:r>
            <a:endParaRPr lang="en-GB" sz="2903" spc="-1" dirty="0">
              <a:solidFill>
                <a:srgbClr val="000000"/>
              </a:solidFill>
              <a:uFill>
                <a:solidFill>
                  <a:srgbClr val="FFFFFF"/>
                </a:solidFill>
              </a:uFill>
              <a:latin typeface="Arial"/>
            </a:endParaRPr>
          </a:p>
          <a:p>
            <a:pPr marL="391867" indent="-293900">
              <a:buClr>
                <a:srgbClr val="000000"/>
              </a:buClr>
              <a:buSzPct val="45000"/>
              <a:buFont typeface="Wingdings" charset="2"/>
              <a:buChar char=""/>
            </a:pPr>
            <a:r>
              <a:rPr lang="en-GB" sz="2177" spc="-1" dirty="0">
                <a:solidFill>
                  <a:srgbClr val="000000"/>
                </a:solidFill>
                <a:uFill>
                  <a:solidFill>
                    <a:srgbClr val="FFFFFF"/>
                  </a:solidFill>
                </a:uFill>
                <a:latin typeface="Arial"/>
              </a:rPr>
              <a:t>c) I have always enjoyed writing, so it is sensible to choose a subject that involves writing. When I begin working, I would like to have the opportunity to travel, and travel is often an important part of a journalist’s job. Finally, I am also interested in photography, and pictures are very important in journalism.</a:t>
            </a:r>
            <a:endParaRPr lang="en-GB" sz="2903" spc="-1" dirty="0">
              <a:solidFill>
                <a:srgbClr val="000000"/>
              </a:solidFill>
              <a:uFill>
                <a:solidFill>
                  <a:srgbClr val="FFFFFF"/>
                </a:solidFill>
              </a:uFill>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Shape 1"/>
          <p:cNvSpPr txBox="1"/>
          <p:nvPr/>
        </p:nvSpPr>
        <p:spPr>
          <a:xfrm>
            <a:off x="457172" y="273684"/>
            <a:ext cx="8228763" cy="1144888"/>
          </a:xfrm>
          <a:prstGeom prst="rect">
            <a:avLst/>
          </a:prstGeom>
          <a:noFill/>
          <a:ln>
            <a:noFill/>
          </a:ln>
        </p:spPr>
        <p:txBody>
          <a:bodyPr lIns="0" tIns="0" rIns="0" bIns="0" anchor="ctr"/>
          <a:lstStyle/>
          <a:p>
            <a:pPr algn="ctr"/>
            <a:r>
              <a:rPr lang="en-GB" sz="3991" spc="-1">
                <a:solidFill>
                  <a:srgbClr val="000000"/>
                </a:solidFill>
                <a:uFill>
                  <a:solidFill>
                    <a:srgbClr val="FFFFFF"/>
                  </a:solidFill>
                </a:uFill>
                <a:latin typeface="Arial"/>
              </a:rPr>
              <a:t>Answer</a:t>
            </a:r>
          </a:p>
        </p:txBody>
      </p:sp>
      <p:sp>
        <p:nvSpPr>
          <p:cNvPr id="58" name="TextShape 2"/>
          <p:cNvSpPr txBox="1"/>
          <p:nvPr/>
        </p:nvSpPr>
        <p:spPr>
          <a:xfrm>
            <a:off x="457172" y="1605033"/>
            <a:ext cx="8228763" cy="3977067"/>
          </a:xfrm>
          <a:prstGeom prst="rect">
            <a:avLst/>
          </a:prstGeom>
          <a:noFill/>
          <a:ln>
            <a:noFill/>
          </a:ln>
        </p:spPr>
        <p:txBody>
          <a:bodyPr lIns="0" tIns="0" rIns="0" bIns="0"/>
          <a:lstStyle/>
          <a:p>
            <a:pPr marL="391867" indent="-293900">
              <a:buClr>
                <a:srgbClr val="000000"/>
              </a:buClr>
              <a:buSzPct val="45000"/>
              <a:buFont typeface="Wingdings" charset="2"/>
              <a:buChar char=""/>
            </a:pPr>
            <a:r>
              <a:rPr lang="en-GB" sz="2177" spc="-1" dirty="0">
                <a:solidFill>
                  <a:srgbClr val="FF3333"/>
                </a:solidFill>
                <a:uFill>
                  <a:solidFill>
                    <a:srgbClr val="FFFFFF"/>
                  </a:solidFill>
                </a:uFill>
                <a:latin typeface="Arial"/>
              </a:rPr>
              <a:t>It can be difficult to choose a subject to study at university because there are so many choices, but by considering my skills and interests, I have decided to study journalism.</a:t>
            </a:r>
            <a:r>
              <a:rPr lang="en-GB" sz="2177" spc="-1" dirty="0">
                <a:solidFill>
                  <a:srgbClr val="000000"/>
                </a:solidFill>
                <a:uFill>
                  <a:solidFill>
                    <a:srgbClr val="FFFFFF"/>
                  </a:solidFill>
                </a:uFill>
                <a:latin typeface="Arial"/>
              </a:rPr>
              <a:t> I have always enjoyed writing, so it is sensible to choose a subject that involves writing. When I begin working, I would like to have the opportunity to travel, and travel is often an important part of a journalist’s job. Finally, I am also interested in photography, and pictures are very important in journalism. </a:t>
            </a:r>
            <a:r>
              <a:rPr lang="en-GB" sz="2177" spc="-1" dirty="0">
                <a:solidFill>
                  <a:srgbClr val="0066FF"/>
                </a:solidFill>
                <a:uFill>
                  <a:solidFill>
                    <a:srgbClr val="FFFFFF"/>
                  </a:solidFill>
                </a:uFill>
                <a:latin typeface="Arial"/>
              </a:rPr>
              <a:t>It wasn’t an easy decision, but for the reasons listed above, I have decided to study journalism.</a:t>
            </a:r>
            <a:endParaRPr lang="en-GB" sz="2903" spc="-1" dirty="0">
              <a:solidFill>
                <a:srgbClr val="000000"/>
              </a:solidFill>
              <a:uFill>
                <a:solidFill>
                  <a:srgbClr val="FFFFFF"/>
                </a:solidFill>
              </a:uFill>
              <a:latin typeface="Arial"/>
            </a:endParaRPr>
          </a:p>
          <a:p>
            <a:pPr marL="391867" indent="-293900">
              <a:buClr>
                <a:srgbClr val="000000"/>
              </a:buClr>
              <a:buSzPct val="45000"/>
              <a:buFont typeface="Wingdings" charset="2"/>
              <a:buChar char=""/>
            </a:pPr>
            <a:r>
              <a:rPr lang="en-GB" sz="2177" spc="-1" dirty="0">
                <a:solidFill>
                  <a:srgbClr val="000000"/>
                </a:solidFill>
                <a:uFill>
                  <a:solidFill>
                    <a:srgbClr val="FFFFFF"/>
                  </a:solidFill>
                </a:uFill>
                <a:latin typeface="Arial"/>
              </a:rPr>
              <a:t>1 = b)    2 = c)    3 = a)</a:t>
            </a:r>
            <a:endParaRPr lang="en-GB" sz="2903" spc="-1" dirty="0">
              <a:solidFill>
                <a:srgbClr val="000000"/>
              </a:solidFill>
              <a:uFill>
                <a:solidFill>
                  <a:srgbClr val="FFFFFF"/>
                </a:solidFill>
              </a:uFill>
              <a:latin typeface="Arial"/>
            </a:endParaRPr>
          </a:p>
          <a:p>
            <a:pPr marL="97967">
              <a:buClr>
                <a:srgbClr val="000000"/>
              </a:buClr>
              <a:buSzPct val="45000"/>
            </a:pPr>
            <a:endParaRPr lang="en-GB" sz="2903" spc="-1" dirty="0">
              <a:solidFill>
                <a:srgbClr val="000000"/>
              </a:solidFill>
              <a:uFill>
                <a:solidFill>
                  <a:srgbClr val="FFFFFF"/>
                </a:solidFill>
              </a:uFill>
              <a:latin typeface="Arial"/>
            </a:endParaRPr>
          </a:p>
          <a:p>
            <a:pPr marL="391867" indent="-293900">
              <a:buClr>
                <a:srgbClr val="000000"/>
              </a:buClr>
              <a:buSzPct val="45000"/>
              <a:buFont typeface="Wingdings" charset="2"/>
              <a:buChar char=""/>
            </a:pPr>
            <a:r>
              <a:rPr lang="en-GB" sz="2177" spc="-1" dirty="0">
                <a:solidFill>
                  <a:srgbClr val="000000"/>
                </a:solidFill>
                <a:uFill>
                  <a:solidFill>
                    <a:srgbClr val="FFFFFF"/>
                  </a:solidFill>
                </a:uFill>
                <a:latin typeface="Arial"/>
              </a:rPr>
              <a:t> </a:t>
            </a:r>
            <a:endParaRPr lang="en-GB" sz="2903" spc="-1" dirty="0">
              <a:solidFill>
                <a:srgbClr val="000000"/>
              </a:solidFill>
              <a:uFill>
                <a:solidFill>
                  <a:srgbClr val="FFFFFF"/>
                </a:solidFill>
              </a:uFill>
              <a:latin typeface="Arial"/>
            </a:endParaRP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4872</TotalTime>
  <Words>868</Words>
  <Application>Microsoft Office PowerPoint</Application>
  <PresentationFormat>On-screen Show (4:3)</PresentationFormat>
  <Paragraphs>47</Paragraphs>
  <Slides>10</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10</vt:i4>
      </vt:variant>
    </vt:vector>
  </HeadingPairs>
  <TitlesOfParts>
    <vt:vector size="17" baseType="lpstr">
      <vt:lpstr>Arial</vt:lpstr>
      <vt:lpstr>Calibri</vt:lpstr>
      <vt:lpstr>Myriad Pro</vt:lpstr>
      <vt:lpstr>Wingdings</vt:lpstr>
      <vt:lpstr>1_20140311PresentationUWTSDTemplate</vt:lpstr>
      <vt:lpstr>20140311PresentationUWTSDTemplate</vt:lpstr>
      <vt:lpstr>2_20140311PresentationUWTSDTemplate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Sylvia Hoffmann</cp:lastModifiedBy>
  <cp:revision>347</cp:revision>
  <dcterms:created xsi:type="dcterms:W3CDTF">2012-10-20T16:04:33Z</dcterms:created>
  <dcterms:modified xsi:type="dcterms:W3CDTF">2021-06-22T10:29:23Z</dcterms:modified>
</cp:coreProperties>
</file>