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4" r:id="rId2"/>
    <p:sldId id="256" r:id="rId3"/>
    <p:sldId id="276" r:id="rId4"/>
    <p:sldId id="257" r:id="rId5"/>
    <p:sldId id="258" r:id="rId6"/>
    <p:sldId id="350" r:id="rId7"/>
    <p:sldId id="351" r:id="rId8"/>
    <p:sldId id="337" r:id="rId9"/>
    <p:sldId id="352" r:id="rId10"/>
    <p:sldId id="353" r:id="rId11"/>
    <p:sldId id="354" r:id="rId12"/>
    <p:sldId id="349" r:id="rId13"/>
    <p:sldId id="332" r:id="rId14"/>
    <p:sldId id="333" r:id="rId15"/>
    <p:sldId id="334" r:id="rId16"/>
    <p:sldId id="335" r:id="rId17"/>
    <p:sldId id="336" r:id="rId18"/>
    <p:sldId id="338" r:id="rId19"/>
    <p:sldId id="339" r:id="rId20"/>
    <p:sldId id="340" r:id="rId21"/>
    <p:sldId id="261" r:id="rId22"/>
    <p:sldId id="348" r:id="rId23"/>
    <p:sldId id="355" r:id="rId24"/>
    <p:sldId id="356" r:id="rId25"/>
    <p:sldId id="357" r:id="rId26"/>
    <p:sldId id="275" r:id="rId27"/>
    <p:sldId id="345" r:id="rId28"/>
    <p:sldId id="346" r:id="rId29"/>
    <p:sldId id="263" r:id="rId30"/>
    <p:sldId id="271" r:id="rId31"/>
    <p:sldId id="264" r:id="rId32"/>
    <p:sldId id="272" r:id="rId33"/>
    <p:sldId id="265" r:id="rId34"/>
    <p:sldId id="358" r:id="rId35"/>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CE2364-C3DA-2F90-AFC8-79FE126F7ACE}" v="4" dt="2026-10-05T11:57:01.3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274" autoAdjust="0"/>
  </p:normalViewPr>
  <p:slideViewPr>
    <p:cSldViewPr>
      <p:cViewPr varScale="1">
        <p:scale>
          <a:sx n="104" d="100"/>
          <a:sy n="104" d="100"/>
        </p:scale>
        <p:origin x="186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65E34E37-A114-36CF-6897-E98B615DA679}"/>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4B1E02D-A6EE-A38C-5400-91765F89EBE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3660DF4-E36A-92DE-2458-B8234F8CF994}"/>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39B56B3E-5CD5-81EF-7CCC-8F085F0F4F25}"/>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B169519-285F-4E9F-9916-7F9E536CE324}"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8D1E8DB-8479-53F0-D991-C440089EBFC0}"/>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72C2E5F1-0484-BE13-4331-C1241B3DC112}"/>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25FBB4B8-A8DC-A144-7575-77A4BE928117}"/>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C2DBBFB0-B39D-17D1-35A2-1EBA7706F54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45B8391-2C8B-1CF7-FC0C-4A9F18700791}"/>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E9EFDA-87A9-CAAC-A2E8-DAE2CC70D06F}"/>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FD4E8CE-59AC-4EC6-8C11-6CFCB337C59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2400"/>
              </a:spcBef>
              <a:buNone/>
            </a:pPr>
            <a:r>
              <a:rPr lang="en-US" sz="1800" b="1" kern="0" dirty="0">
                <a:solidFill>
                  <a:srgbClr val="365F91"/>
                </a:solidFill>
                <a:effectLst/>
                <a:latin typeface="Calibri" panose="020F0502020204030204" pitchFamily="34" charset="0"/>
                <a:ea typeface="MS Gothic" panose="020B0609070205080204" pitchFamily="49" charset="-128"/>
                <a:cs typeface="Times New Roman" panose="02020603050405020304" pitchFamily="18" charset="0"/>
              </a:rPr>
              <a:t> </a:t>
            </a:r>
            <a:endParaRPr lang="en-GB" sz="1800" b="1" kern="0" dirty="0">
              <a:solidFill>
                <a:srgbClr val="365F91"/>
              </a:solidFill>
              <a:effectLst/>
              <a:latin typeface="Calibri" panose="020F0502020204030204" pitchFamily="34" charset="0"/>
              <a:ea typeface="MS Gothic" panose="020B0609070205080204" pitchFamily="49" charset="-128"/>
              <a:cs typeface="Times New Roman" panose="02020603050405020304" pitchFamily="18" charset="0"/>
            </a:endParaRPr>
          </a:p>
          <a:p>
            <a:pPr>
              <a:buNone/>
            </a:pPr>
            <a:r>
              <a:rPr lang="en-US" sz="1800" dirty="0">
                <a:effectLst/>
                <a:latin typeface="Cambria" panose="02040503050406030204" pitchFamily="18" charset="0"/>
                <a:ea typeface="MS Mincho" panose="02020609040205080304" pitchFamily="49" charset="-128"/>
                <a:cs typeface="Arial" panose="020B0604020202020204" pitchFamily="34" charset="0"/>
              </a:rPr>
              <a:t>• </a:t>
            </a:r>
            <a:r>
              <a:rPr lang="en-US" sz="1800" dirty="0" err="1">
                <a:effectLst/>
                <a:latin typeface="Cambria" panose="02040503050406030204" pitchFamily="18" charset="0"/>
                <a:ea typeface="MS Mincho" panose="02020609040205080304" pitchFamily="49" charset="-128"/>
                <a:cs typeface="Arial" panose="020B0604020202020204" pitchFamily="34" charset="0"/>
              </a:rPr>
              <a:t>Emphasise</a:t>
            </a:r>
            <a:r>
              <a:rPr lang="en-US" sz="1800" dirty="0">
                <a:effectLst/>
                <a:latin typeface="Cambria" panose="02040503050406030204" pitchFamily="18" charset="0"/>
                <a:ea typeface="MS Mincho" panose="02020609040205080304" pitchFamily="49" charset="-128"/>
                <a:cs typeface="Arial" panose="020B0604020202020204" pitchFamily="34" charset="0"/>
              </a:rPr>
              <a:t> WHO’s leadership in coordinating global health responses.</a:t>
            </a:r>
            <a:br>
              <a:rPr lang="en-US" sz="1800" dirty="0">
                <a:effectLst/>
                <a:latin typeface="Cambria" panose="02040503050406030204" pitchFamily="18" charset="0"/>
                <a:ea typeface="MS Mincho" panose="02020609040205080304" pitchFamily="49" charset="-128"/>
                <a:cs typeface="Arial" panose="020B0604020202020204" pitchFamily="34" charset="0"/>
              </a:rPr>
            </a:br>
            <a:r>
              <a:rPr lang="en-US" sz="1800" dirty="0">
                <a:effectLst/>
                <a:latin typeface="Cambria" panose="02040503050406030204" pitchFamily="18" charset="0"/>
                <a:ea typeface="MS Mincho" panose="02020609040205080304" pitchFamily="49" charset="-128"/>
                <a:cs typeface="Arial" panose="020B0604020202020204" pitchFamily="34" charset="0"/>
              </a:rPr>
              <a:t>• Note how UNAIDS reflects </a:t>
            </a:r>
            <a:r>
              <a:rPr lang="en-US" sz="1800" dirty="0" err="1">
                <a:effectLst/>
                <a:latin typeface="Cambria" panose="02040503050406030204" pitchFamily="18" charset="0"/>
                <a:ea typeface="MS Mincho" panose="02020609040205080304" pitchFamily="49" charset="-128"/>
                <a:cs typeface="Arial" panose="020B0604020202020204" pitchFamily="34" charset="0"/>
              </a:rPr>
              <a:t>specialised</a:t>
            </a:r>
            <a:r>
              <a:rPr lang="en-US" sz="1800" dirty="0">
                <a:effectLst/>
                <a:latin typeface="Cambria" panose="02040503050406030204" pitchFamily="18" charset="0"/>
                <a:ea typeface="MS Mincho" panose="02020609040205080304" pitchFamily="49" charset="-128"/>
                <a:cs typeface="Arial" panose="020B0604020202020204" pitchFamily="34" charset="0"/>
              </a:rPr>
              <a:t> UN collaboration on HIV/AIDS.</a:t>
            </a:r>
            <a:br>
              <a:rPr lang="en-US" sz="1800" dirty="0">
                <a:effectLst/>
                <a:latin typeface="Cambria" panose="02040503050406030204" pitchFamily="18" charset="0"/>
                <a:ea typeface="MS Mincho" panose="02020609040205080304" pitchFamily="49" charset="-128"/>
                <a:cs typeface="Arial" panose="020B0604020202020204" pitchFamily="34" charset="0"/>
              </a:rPr>
            </a:br>
            <a:r>
              <a:rPr lang="en-US" sz="1800" dirty="0">
                <a:effectLst/>
                <a:latin typeface="Cambria" panose="02040503050406030204" pitchFamily="18" charset="0"/>
                <a:ea typeface="MS Mincho" panose="02020609040205080304" pitchFamily="49" charset="-128"/>
                <a:cs typeface="Arial" panose="020B0604020202020204" pitchFamily="34" charset="0"/>
              </a:rPr>
              <a:t>• Highlight the World Bank’s role in development-focused health funding.</a:t>
            </a:r>
            <a:br>
              <a:rPr lang="en-US" sz="1800" dirty="0">
                <a:effectLst/>
                <a:latin typeface="Cambria" panose="02040503050406030204" pitchFamily="18" charset="0"/>
                <a:ea typeface="MS Mincho" panose="02020609040205080304" pitchFamily="49" charset="-128"/>
                <a:cs typeface="Arial" panose="020B0604020202020204" pitchFamily="34" charset="0"/>
              </a:rPr>
            </a:br>
            <a:r>
              <a:rPr lang="en-US" sz="1800" dirty="0">
                <a:effectLst/>
                <a:latin typeface="Cambria" panose="02040503050406030204" pitchFamily="18" charset="0"/>
                <a:ea typeface="MS Mincho" panose="02020609040205080304" pitchFamily="49" charset="-128"/>
                <a:cs typeface="Arial" panose="020B0604020202020204" pitchFamily="34" charset="0"/>
              </a:rPr>
              <a:t>• Explain how NGOs like MSF and IRC operate on the front lines.</a:t>
            </a:r>
            <a:br>
              <a:rPr lang="en-US" sz="1800" dirty="0">
                <a:effectLst/>
                <a:latin typeface="Cambria" panose="02040503050406030204" pitchFamily="18" charset="0"/>
                <a:ea typeface="MS Mincho" panose="02020609040205080304" pitchFamily="49" charset="-128"/>
                <a:cs typeface="Arial" panose="020B0604020202020204" pitchFamily="34" charset="0"/>
              </a:rPr>
            </a:br>
            <a:r>
              <a:rPr lang="en-US" sz="1800" dirty="0">
                <a:effectLst/>
                <a:latin typeface="Cambria" panose="02040503050406030204" pitchFamily="18" charset="0"/>
                <a:ea typeface="MS Mincho" panose="02020609040205080304" pitchFamily="49" charset="-128"/>
                <a:cs typeface="Arial" panose="020B0604020202020204" pitchFamily="34" charset="0"/>
              </a:rPr>
              <a:t>• Remind students that national and local governments are essential for policy implementation and contextual responsiveness</a:t>
            </a:r>
            <a:endParaRPr lang="en-GB" dirty="0"/>
          </a:p>
        </p:txBody>
      </p:sp>
      <p:sp>
        <p:nvSpPr>
          <p:cNvPr id="4" name="Slide Number Placeholder 3"/>
          <p:cNvSpPr>
            <a:spLocks noGrp="1"/>
          </p:cNvSpPr>
          <p:nvPr>
            <p:ph type="sldNum" sz="quarter" idx="5"/>
          </p:nvPr>
        </p:nvSpPr>
        <p:spPr/>
        <p:txBody>
          <a:bodyPr/>
          <a:lstStyle/>
          <a:p>
            <a:pPr>
              <a:defRPr/>
            </a:pPr>
            <a:fld id="{8FD4E8CE-59AC-4EC6-8C11-6CFCB337C59B}" type="slidenum">
              <a:rPr lang="en-GB" altLang="en-US" smtClean="0"/>
              <a:pPr>
                <a:defRPr/>
              </a:pPr>
              <a:t>5</a:t>
            </a:fld>
            <a:endParaRPr lang="en-GB" altLang="en-US"/>
          </a:p>
        </p:txBody>
      </p:sp>
    </p:spTree>
    <p:extLst>
      <p:ext uri="{BB962C8B-B14F-4D97-AF65-F5344CB8AC3E}">
        <p14:creationId xmlns:p14="http://schemas.microsoft.com/office/powerpoint/2010/main" val="1724715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0F366-AF23-2652-FD9E-1EBC63AE6D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E44E28-1A5D-EE08-1424-8FD69AD4BC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601405-243E-DE60-3835-8D8F32147DD8}"/>
              </a:ext>
            </a:extLst>
          </p:cNvPr>
          <p:cNvSpPr>
            <a:spLocks noGrp="1"/>
          </p:cNvSpPr>
          <p:nvPr>
            <p:ph type="body" idx="1"/>
          </p:nvPr>
        </p:nvSpPr>
        <p:spPr/>
        <p:txBody>
          <a:bodyPr/>
          <a:lstStyle/>
          <a:p>
            <a:pPr>
              <a:lnSpc>
                <a:spcPct val="115000"/>
              </a:lnSpc>
              <a:spcBef>
                <a:spcPts val="2400"/>
              </a:spcBef>
              <a:buNone/>
            </a:pPr>
            <a:r>
              <a:rPr lang="en-US" sz="1800" b="1" kern="0" dirty="0">
                <a:solidFill>
                  <a:srgbClr val="365F91"/>
                </a:solidFill>
                <a:effectLst/>
                <a:latin typeface="Calibri" panose="020F0502020204030204" pitchFamily="34" charset="0"/>
                <a:ea typeface="MS Gothic" panose="020B0609070205080204" pitchFamily="49" charset="-128"/>
                <a:cs typeface="Times New Roman" panose="02020603050405020304" pitchFamily="18" charset="0"/>
              </a:rPr>
              <a:t> </a:t>
            </a:r>
            <a:endParaRPr lang="en-GB" sz="1800" b="1" kern="0" dirty="0">
              <a:solidFill>
                <a:srgbClr val="365F91"/>
              </a:solidFill>
              <a:effectLst/>
              <a:latin typeface="Calibri" panose="020F0502020204030204" pitchFamily="34" charset="0"/>
              <a:ea typeface="MS Gothic" panose="020B0609070205080204" pitchFamily="49" charset="-128"/>
              <a:cs typeface="Times New Roman" panose="02020603050405020304" pitchFamily="18" charset="0"/>
            </a:endParaRPr>
          </a:p>
          <a:p>
            <a:pPr>
              <a:buNone/>
            </a:pPr>
            <a:r>
              <a:rPr lang="en-US" sz="1800" dirty="0">
                <a:effectLst/>
                <a:latin typeface="Cambria" panose="02040503050406030204" pitchFamily="18" charset="0"/>
                <a:ea typeface="MS Mincho" panose="02020609040205080304" pitchFamily="49" charset="-128"/>
                <a:cs typeface="Arial" panose="020B0604020202020204" pitchFamily="34" charset="0"/>
              </a:rPr>
              <a:t>• </a:t>
            </a:r>
            <a:r>
              <a:rPr lang="en-US" sz="1800" dirty="0" err="1">
                <a:effectLst/>
                <a:latin typeface="Cambria" panose="02040503050406030204" pitchFamily="18" charset="0"/>
                <a:ea typeface="MS Mincho" panose="02020609040205080304" pitchFamily="49" charset="-128"/>
                <a:cs typeface="Arial" panose="020B0604020202020204" pitchFamily="34" charset="0"/>
              </a:rPr>
              <a:t>Emphasise</a:t>
            </a:r>
            <a:r>
              <a:rPr lang="en-US" sz="1800" dirty="0">
                <a:effectLst/>
                <a:latin typeface="Cambria" panose="02040503050406030204" pitchFamily="18" charset="0"/>
                <a:ea typeface="MS Mincho" panose="02020609040205080304" pitchFamily="49" charset="-128"/>
                <a:cs typeface="Arial" panose="020B0604020202020204" pitchFamily="34" charset="0"/>
              </a:rPr>
              <a:t> WHO’s leadership in coordinating global health responses.</a:t>
            </a:r>
            <a:br>
              <a:rPr lang="en-US" sz="1800" dirty="0">
                <a:effectLst/>
                <a:latin typeface="Cambria" panose="02040503050406030204" pitchFamily="18" charset="0"/>
                <a:ea typeface="MS Mincho" panose="02020609040205080304" pitchFamily="49" charset="-128"/>
                <a:cs typeface="Arial" panose="020B0604020202020204" pitchFamily="34" charset="0"/>
              </a:rPr>
            </a:br>
            <a:r>
              <a:rPr lang="en-US" sz="1800" dirty="0">
                <a:effectLst/>
                <a:latin typeface="Cambria" panose="02040503050406030204" pitchFamily="18" charset="0"/>
                <a:ea typeface="MS Mincho" panose="02020609040205080304" pitchFamily="49" charset="-128"/>
                <a:cs typeface="Arial" panose="020B0604020202020204" pitchFamily="34" charset="0"/>
              </a:rPr>
              <a:t>• Note how UNAIDS reflects </a:t>
            </a:r>
            <a:r>
              <a:rPr lang="en-US" sz="1800" dirty="0" err="1">
                <a:effectLst/>
                <a:latin typeface="Cambria" panose="02040503050406030204" pitchFamily="18" charset="0"/>
                <a:ea typeface="MS Mincho" panose="02020609040205080304" pitchFamily="49" charset="-128"/>
                <a:cs typeface="Arial" panose="020B0604020202020204" pitchFamily="34" charset="0"/>
              </a:rPr>
              <a:t>specialised</a:t>
            </a:r>
            <a:r>
              <a:rPr lang="en-US" sz="1800" dirty="0">
                <a:effectLst/>
                <a:latin typeface="Cambria" panose="02040503050406030204" pitchFamily="18" charset="0"/>
                <a:ea typeface="MS Mincho" panose="02020609040205080304" pitchFamily="49" charset="-128"/>
                <a:cs typeface="Arial" panose="020B0604020202020204" pitchFamily="34" charset="0"/>
              </a:rPr>
              <a:t> UN collaboration on HIV/AIDS.</a:t>
            </a:r>
            <a:br>
              <a:rPr lang="en-US" sz="1800" dirty="0">
                <a:effectLst/>
                <a:latin typeface="Cambria" panose="02040503050406030204" pitchFamily="18" charset="0"/>
                <a:ea typeface="MS Mincho" panose="02020609040205080304" pitchFamily="49" charset="-128"/>
                <a:cs typeface="Arial" panose="020B0604020202020204" pitchFamily="34" charset="0"/>
              </a:rPr>
            </a:br>
            <a:r>
              <a:rPr lang="en-US" sz="1800" dirty="0">
                <a:effectLst/>
                <a:latin typeface="Cambria" panose="02040503050406030204" pitchFamily="18" charset="0"/>
                <a:ea typeface="MS Mincho" panose="02020609040205080304" pitchFamily="49" charset="-128"/>
                <a:cs typeface="Arial" panose="020B0604020202020204" pitchFamily="34" charset="0"/>
              </a:rPr>
              <a:t>• Highlight the World Bank’s role in development-focused health funding.</a:t>
            </a:r>
            <a:br>
              <a:rPr lang="en-US" sz="1800" dirty="0">
                <a:effectLst/>
                <a:latin typeface="Cambria" panose="02040503050406030204" pitchFamily="18" charset="0"/>
                <a:ea typeface="MS Mincho" panose="02020609040205080304" pitchFamily="49" charset="-128"/>
                <a:cs typeface="Arial" panose="020B0604020202020204" pitchFamily="34" charset="0"/>
              </a:rPr>
            </a:br>
            <a:r>
              <a:rPr lang="en-US" sz="1800" dirty="0">
                <a:effectLst/>
                <a:latin typeface="Cambria" panose="02040503050406030204" pitchFamily="18" charset="0"/>
                <a:ea typeface="MS Mincho" panose="02020609040205080304" pitchFamily="49" charset="-128"/>
                <a:cs typeface="Arial" panose="020B0604020202020204" pitchFamily="34" charset="0"/>
              </a:rPr>
              <a:t>• Explain how NGOs like MSF and IRC operate on the front lines.</a:t>
            </a:r>
            <a:br>
              <a:rPr lang="en-US" sz="1800" dirty="0">
                <a:effectLst/>
                <a:latin typeface="Cambria" panose="02040503050406030204" pitchFamily="18" charset="0"/>
                <a:ea typeface="MS Mincho" panose="02020609040205080304" pitchFamily="49" charset="-128"/>
                <a:cs typeface="Arial" panose="020B0604020202020204" pitchFamily="34" charset="0"/>
              </a:rPr>
            </a:br>
            <a:r>
              <a:rPr lang="en-US" sz="1800" dirty="0">
                <a:effectLst/>
                <a:latin typeface="Cambria" panose="02040503050406030204" pitchFamily="18" charset="0"/>
                <a:ea typeface="MS Mincho" panose="02020609040205080304" pitchFamily="49" charset="-128"/>
                <a:cs typeface="Arial" panose="020B0604020202020204" pitchFamily="34" charset="0"/>
              </a:rPr>
              <a:t>• Remind students that national and local governments are essential for policy implementation and contextual responsiveness</a:t>
            </a:r>
            <a:endParaRPr lang="en-GB" dirty="0"/>
          </a:p>
        </p:txBody>
      </p:sp>
      <p:sp>
        <p:nvSpPr>
          <p:cNvPr id="4" name="Slide Number Placeholder 3">
            <a:extLst>
              <a:ext uri="{FF2B5EF4-FFF2-40B4-BE49-F238E27FC236}">
                <a16:creationId xmlns:a16="http://schemas.microsoft.com/office/drawing/2014/main" id="{2CDF0F20-005A-9F27-8D3A-ADA88E919A65}"/>
              </a:ext>
            </a:extLst>
          </p:cNvPr>
          <p:cNvSpPr>
            <a:spLocks noGrp="1"/>
          </p:cNvSpPr>
          <p:nvPr>
            <p:ph type="sldNum" sz="quarter" idx="5"/>
          </p:nvPr>
        </p:nvSpPr>
        <p:spPr/>
        <p:txBody>
          <a:bodyPr/>
          <a:lstStyle/>
          <a:p>
            <a:pPr>
              <a:defRPr/>
            </a:pPr>
            <a:fld id="{8FD4E8CE-59AC-4EC6-8C11-6CFCB337C59B}" type="slidenum">
              <a:rPr lang="en-GB" altLang="en-US" smtClean="0"/>
              <a:pPr>
                <a:defRPr/>
              </a:pPr>
              <a:t>6</a:t>
            </a:fld>
            <a:endParaRPr lang="en-GB" altLang="en-US"/>
          </a:p>
        </p:txBody>
      </p:sp>
    </p:spTree>
    <p:extLst>
      <p:ext uri="{BB962C8B-B14F-4D97-AF65-F5344CB8AC3E}">
        <p14:creationId xmlns:p14="http://schemas.microsoft.com/office/powerpoint/2010/main" val="2740139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not just technical skills. They reflect the shift in public health practice—from siloed clinical delivery to collaborative, adaptive, and systems-oriented work. Students should begin to consider how they can develop these competencies in preparation for the evolving health landscape.</a:t>
            </a:r>
          </a:p>
        </p:txBody>
      </p:sp>
      <p:sp>
        <p:nvSpPr>
          <p:cNvPr id="4" name="Slide Number Placeholder 3"/>
          <p:cNvSpPr>
            <a:spLocks noGrp="1"/>
          </p:cNvSpPr>
          <p:nvPr>
            <p:ph type="sldNum" sz="quarter" idx="5"/>
          </p:nvPr>
        </p:nvSpPr>
        <p:spPr/>
        <p:txBody>
          <a:bodyPr/>
          <a:lstStyle/>
          <a:p>
            <a:pPr>
              <a:defRPr/>
            </a:pPr>
            <a:fld id="{8FD4E8CE-59AC-4EC6-8C11-6CFCB337C59B}" type="slidenum">
              <a:rPr lang="en-GB" altLang="en-US" smtClean="0"/>
              <a:pPr>
                <a:defRPr/>
              </a:pPr>
              <a:t>21</a:t>
            </a:fld>
            <a:endParaRPr lang="en-GB" altLang="en-US"/>
          </a:p>
        </p:txBody>
      </p:sp>
    </p:spTree>
    <p:extLst>
      <p:ext uri="{BB962C8B-B14F-4D97-AF65-F5344CB8AC3E}">
        <p14:creationId xmlns:p14="http://schemas.microsoft.com/office/powerpoint/2010/main" val="7907683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B8054F-F6EF-9EFA-298D-580D8A84ACEF}"/>
              </a:ext>
            </a:extLst>
          </p:cNvPr>
          <p:cNvSpPr>
            <a:spLocks noGrp="1"/>
          </p:cNvSpPr>
          <p:nvPr>
            <p:ph type="dt" sz="half" idx="10"/>
          </p:nvPr>
        </p:nvSpPr>
        <p:spPr>
          <a:xfrm>
            <a:off x="395288" y="6524627"/>
            <a:ext cx="971550" cy="219075"/>
          </a:xfrm>
        </p:spPr>
        <p:txBody>
          <a:bodyPr/>
          <a:lstStyle>
            <a:lvl1pPr>
              <a:defRPr/>
            </a:lvl1pPr>
          </a:lstStyle>
          <a:p>
            <a:pPr>
              <a:defRPr/>
            </a:pPr>
            <a:fld id="{1E4874D5-4CB4-49C8-9D92-D5B8B649E026}"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ADD36081-5244-733A-6F58-19CBC80AEEE1}"/>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840F472-41B4-ECD1-14DB-9760988072C8}"/>
              </a:ext>
            </a:extLst>
          </p:cNvPr>
          <p:cNvSpPr>
            <a:spLocks noGrp="1"/>
          </p:cNvSpPr>
          <p:nvPr>
            <p:ph type="sldNum" sz="quarter" idx="12"/>
          </p:nvPr>
        </p:nvSpPr>
        <p:spPr/>
        <p:txBody>
          <a:bodyPr/>
          <a:lstStyle>
            <a:lvl1pPr>
              <a:defRPr/>
            </a:lvl1pPr>
          </a:lstStyle>
          <a:p>
            <a:pPr>
              <a:defRPr/>
            </a:pPr>
            <a:fld id="{4E2139D8-8488-4F6B-B3DA-B6FE21AFA121}" type="slidenum">
              <a:rPr lang="en-GB" altLang="en-US"/>
              <a:pPr>
                <a:defRPr/>
              </a:pPr>
              <a:t>‹#›</a:t>
            </a:fld>
            <a:endParaRPr lang="en-GB" altLang="en-US"/>
          </a:p>
        </p:txBody>
      </p:sp>
    </p:spTree>
    <p:extLst>
      <p:ext uri="{BB962C8B-B14F-4D97-AF65-F5344CB8AC3E}">
        <p14:creationId xmlns:p14="http://schemas.microsoft.com/office/powerpoint/2010/main" val="3179714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D765D-EA27-F701-E098-10D50381187F}"/>
              </a:ext>
            </a:extLst>
          </p:cNvPr>
          <p:cNvSpPr>
            <a:spLocks noGrp="1"/>
          </p:cNvSpPr>
          <p:nvPr>
            <p:ph type="dt" sz="half" idx="10"/>
          </p:nvPr>
        </p:nvSpPr>
        <p:spPr/>
        <p:txBody>
          <a:bodyPr/>
          <a:lstStyle>
            <a:lvl1pPr>
              <a:defRPr/>
            </a:lvl1pPr>
          </a:lstStyle>
          <a:p>
            <a:pPr>
              <a:defRPr/>
            </a:pPr>
            <a:fld id="{CCBD3259-2FF3-4D79-946D-C5CDA461F24B}"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48C70F3B-87C6-EEF9-A78F-4B03E5F98D0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0D3315-E451-8768-6D98-B12B11FA0322}"/>
              </a:ext>
            </a:extLst>
          </p:cNvPr>
          <p:cNvSpPr>
            <a:spLocks noGrp="1"/>
          </p:cNvSpPr>
          <p:nvPr>
            <p:ph type="sldNum" sz="quarter" idx="12"/>
          </p:nvPr>
        </p:nvSpPr>
        <p:spPr/>
        <p:txBody>
          <a:bodyPr/>
          <a:lstStyle>
            <a:lvl1pPr>
              <a:defRPr/>
            </a:lvl1pPr>
          </a:lstStyle>
          <a:p>
            <a:pPr>
              <a:defRPr/>
            </a:pPr>
            <a:fld id="{B6EA6BB5-5C58-42AB-859A-19261A4C39A7}" type="slidenum">
              <a:rPr lang="en-GB" altLang="en-US"/>
              <a:pPr>
                <a:defRPr/>
              </a:pPr>
              <a:t>‹#›</a:t>
            </a:fld>
            <a:endParaRPr lang="en-GB" altLang="en-US"/>
          </a:p>
        </p:txBody>
      </p:sp>
    </p:spTree>
    <p:extLst>
      <p:ext uri="{BB962C8B-B14F-4D97-AF65-F5344CB8AC3E}">
        <p14:creationId xmlns:p14="http://schemas.microsoft.com/office/powerpoint/2010/main" val="3220277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D4BDF5F-541B-2A80-D81B-40F687661DA5}"/>
              </a:ext>
            </a:extLst>
          </p:cNvPr>
          <p:cNvSpPr>
            <a:spLocks noGrp="1"/>
          </p:cNvSpPr>
          <p:nvPr>
            <p:ph type="dt" sz="half" idx="10"/>
          </p:nvPr>
        </p:nvSpPr>
        <p:spPr/>
        <p:txBody>
          <a:bodyPr/>
          <a:lstStyle>
            <a:lvl1pPr>
              <a:defRPr/>
            </a:lvl1pPr>
          </a:lstStyle>
          <a:p>
            <a:pPr>
              <a:defRPr/>
            </a:pPr>
            <a:fld id="{5E959B23-BB04-4F3E-AC4A-919F3B4B554A}"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3482ED20-8C76-5B7D-18FC-91223701ED1C}"/>
              </a:ext>
            </a:extLst>
          </p:cNvPr>
          <p:cNvSpPr>
            <a:spLocks noGrp="1"/>
          </p:cNvSpPr>
          <p:nvPr>
            <p:ph type="sldNum" sz="quarter" idx="11"/>
          </p:nvPr>
        </p:nvSpPr>
        <p:spPr/>
        <p:txBody>
          <a:bodyPr/>
          <a:lstStyle>
            <a:lvl1pPr>
              <a:defRPr/>
            </a:lvl1pPr>
          </a:lstStyle>
          <a:p>
            <a:pPr>
              <a:defRPr/>
            </a:pPr>
            <a:fld id="{DFA9FD87-5B96-4DE2-9250-675EB58EF75C}" type="slidenum">
              <a:rPr lang="en-GB" altLang="en-US"/>
              <a:pPr>
                <a:defRPr/>
              </a:pPr>
              <a:t>‹#›</a:t>
            </a:fld>
            <a:endParaRPr lang="en-GB" altLang="en-US"/>
          </a:p>
        </p:txBody>
      </p:sp>
    </p:spTree>
    <p:extLst>
      <p:ext uri="{BB962C8B-B14F-4D97-AF65-F5344CB8AC3E}">
        <p14:creationId xmlns:p14="http://schemas.microsoft.com/office/powerpoint/2010/main" val="2166971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831F662-5E7A-0538-BB0E-A34A7B4B57FD}"/>
              </a:ext>
            </a:extLst>
          </p:cNvPr>
          <p:cNvSpPr>
            <a:spLocks noGrp="1"/>
          </p:cNvSpPr>
          <p:nvPr>
            <p:ph type="dt" sz="half" idx="10"/>
          </p:nvPr>
        </p:nvSpPr>
        <p:spPr/>
        <p:txBody>
          <a:bodyPr/>
          <a:lstStyle>
            <a:lvl1pPr>
              <a:defRPr/>
            </a:lvl1pPr>
          </a:lstStyle>
          <a:p>
            <a:pPr>
              <a:defRPr/>
            </a:pPr>
            <a:fld id="{AF510990-01F8-4E15-9457-8666B6C7E77A}"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BAED7C27-24FB-C035-B6CA-8E0CCEB71EEB}"/>
              </a:ext>
            </a:extLst>
          </p:cNvPr>
          <p:cNvSpPr>
            <a:spLocks noGrp="1"/>
          </p:cNvSpPr>
          <p:nvPr>
            <p:ph type="sldNum" sz="quarter" idx="11"/>
          </p:nvPr>
        </p:nvSpPr>
        <p:spPr/>
        <p:txBody>
          <a:bodyPr/>
          <a:lstStyle>
            <a:lvl1pPr>
              <a:defRPr/>
            </a:lvl1pPr>
          </a:lstStyle>
          <a:p>
            <a:pPr>
              <a:defRPr/>
            </a:pPr>
            <a:fld id="{B6041BFA-85BD-49ED-A11E-4D7FA9C727B7}" type="slidenum">
              <a:rPr lang="en-GB" altLang="en-US"/>
              <a:pPr>
                <a:defRPr/>
              </a:pPr>
              <a:t>‹#›</a:t>
            </a:fld>
            <a:endParaRPr lang="en-GB" altLang="en-US"/>
          </a:p>
        </p:txBody>
      </p:sp>
    </p:spTree>
    <p:extLst>
      <p:ext uri="{BB962C8B-B14F-4D97-AF65-F5344CB8AC3E}">
        <p14:creationId xmlns:p14="http://schemas.microsoft.com/office/powerpoint/2010/main" val="2065619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52E26BE-7321-C882-0023-566BF0C7A6D9}"/>
              </a:ext>
            </a:extLst>
          </p:cNvPr>
          <p:cNvSpPr>
            <a:spLocks noGrp="1"/>
          </p:cNvSpPr>
          <p:nvPr>
            <p:ph type="dt" sz="half" idx="10"/>
          </p:nvPr>
        </p:nvSpPr>
        <p:spPr/>
        <p:txBody>
          <a:bodyPr/>
          <a:lstStyle>
            <a:lvl1pPr>
              <a:defRPr/>
            </a:lvl1pPr>
          </a:lstStyle>
          <a:p>
            <a:pPr>
              <a:defRPr/>
            </a:pPr>
            <a:fld id="{0D9D0AFE-FE48-4829-9DC2-AE25439B00C5}" type="datetime1">
              <a:rPr lang="en-GB" altLang="en-US"/>
              <a:pPr>
                <a:defRPr/>
              </a:pPr>
              <a:t>13/10/2026</a:t>
            </a:fld>
            <a:endParaRPr lang="en-GB" altLang="en-US" dirty="0"/>
          </a:p>
        </p:txBody>
      </p:sp>
      <p:sp>
        <p:nvSpPr>
          <p:cNvPr id="8" name="Slide Number Placeholder 5">
            <a:extLst>
              <a:ext uri="{FF2B5EF4-FFF2-40B4-BE49-F238E27FC236}">
                <a16:creationId xmlns:a16="http://schemas.microsoft.com/office/drawing/2014/main" id="{B5B772F4-1BB6-2F4D-6606-216B41169014}"/>
              </a:ext>
            </a:extLst>
          </p:cNvPr>
          <p:cNvSpPr>
            <a:spLocks noGrp="1"/>
          </p:cNvSpPr>
          <p:nvPr>
            <p:ph type="sldNum" sz="quarter" idx="11"/>
          </p:nvPr>
        </p:nvSpPr>
        <p:spPr/>
        <p:txBody>
          <a:bodyPr/>
          <a:lstStyle>
            <a:lvl1pPr>
              <a:defRPr/>
            </a:lvl1pPr>
          </a:lstStyle>
          <a:p>
            <a:pPr>
              <a:defRPr/>
            </a:pPr>
            <a:fld id="{B2885C0B-3996-4229-A98D-083DD1B54B9E}" type="slidenum">
              <a:rPr lang="en-GB" altLang="en-US"/>
              <a:pPr>
                <a:defRPr/>
              </a:pPr>
              <a:t>‹#›</a:t>
            </a:fld>
            <a:endParaRPr lang="en-GB" altLang="en-US"/>
          </a:p>
        </p:txBody>
      </p:sp>
    </p:spTree>
    <p:extLst>
      <p:ext uri="{BB962C8B-B14F-4D97-AF65-F5344CB8AC3E}">
        <p14:creationId xmlns:p14="http://schemas.microsoft.com/office/powerpoint/2010/main" val="70158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713F3A8-A543-1204-C26B-3F648CFC3319}"/>
              </a:ext>
            </a:extLst>
          </p:cNvPr>
          <p:cNvSpPr>
            <a:spLocks noGrp="1"/>
          </p:cNvSpPr>
          <p:nvPr>
            <p:ph type="dt" sz="half" idx="10"/>
          </p:nvPr>
        </p:nvSpPr>
        <p:spPr/>
        <p:txBody>
          <a:bodyPr/>
          <a:lstStyle>
            <a:lvl1pPr>
              <a:defRPr/>
            </a:lvl1pPr>
          </a:lstStyle>
          <a:p>
            <a:pPr>
              <a:defRPr/>
            </a:pPr>
            <a:fld id="{D10ABF94-0685-494D-B077-ED21BEAB6401}" type="datetime1">
              <a:rPr lang="en-GB" altLang="en-US"/>
              <a:pPr>
                <a:defRPr/>
              </a:pPr>
              <a:t>13/10/2026</a:t>
            </a:fld>
            <a:endParaRPr lang="en-GB" altLang="en-US" dirty="0"/>
          </a:p>
        </p:txBody>
      </p:sp>
      <p:sp>
        <p:nvSpPr>
          <p:cNvPr id="4" name="Slide Number Placeholder 5">
            <a:extLst>
              <a:ext uri="{FF2B5EF4-FFF2-40B4-BE49-F238E27FC236}">
                <a16:creationId xmlns:a16="http://schemas.microsoft.com/office/drawing/2014/main" id="{59A4A041-A49A-79EE-3D92-D8279DDBF354}"/>
              </a:ext>
            </a:extLst>
          </p:cNvPr>
          <p:cNvSpPr>
            <a:spLocks noGrp="1"/>
          </p:cNvSpPr>
          <p:nvPr>
            <p:ph type="sldNum" sz="quarter" idx="11"/>
          </p:nvPr>
        </p:nvSpPr>
        <p:spPr/>
        <p:txBody>
          <a:bodyPr/>
          <a:lstStyle>
            <a:lvl1pPr>
              <a:defRPr/>
            </a:lvl1pPr>
          </a:lstStyle>
          <a:p>
            <a:pPr>
              <a:defRPr/>
            </a:pPr>
            <a:fld id="{177364D4-FAD2-47B2-B4D5-6A174A325327}" type="slidenum">
              <a:rPr lang="en-GB" altLang="en-US"/>
              <a:pPr>
                <a:defRPr/>
              </a:pPr>
              <a:t>‹#›</a:t>
            </a:fld>
            <a:endParaRPr lang="en-GB" altLang="en-US"/>
          </a:p>
        </p:txBody>
      </p:sp>
    </p:spTree>
    <p:extLst>
      <p:ext uri="{BB962C8B-B14F-4D97-AF65-F5344CB8AC3E}">
        <p14:creationId xmlns:p14="http://schemas.microsoft.com/office/powerpoint/2010/main" val="1365973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045FB59-C8D7-1732-0F77-C91D35F7B406}"/>
              </a:ext>
            </a:extLst>
          </p:cNvPr>
          <p:cNvSpPr>
            <a:spLocks noGrp="1"/>
          </p:cNvSpPr>
          <p:nvPr>
            <p:ph type="dt" sz="half" idx="10"/>
          </p:nvPr>
        </p:nvSpPr>
        <p:spPr/>
        <p:txBody>
          <a:bodyPr/>
          <a:lstStyle>
            <a:lvl1pPr>
              <a:defRPr/>
            </a:lvl1pPr>
          </a:lstStyle>
          <a:p>
            <a:pPr>
              <a:defRPr/>
            </a:pPr>
            <a:fld id="{ECC27E20-70B3-40A1-B39D-82B2E0466C90}" type="datetime1">
              <a:rPr lang="en-GB" altLang="en-US"/>
              <a:pPr>
                <a:defRPr/>
              </a:pPr>
              <a:t>13/10/2026</a:t>
            </a:fld>
            <a:endParaRPr lang="en-GB" altLang="en-US" dirty="0"/>
          </a:p>
        </p:txBody>
      </p:sp>
      <p:sp>
        <p:nvSpPr>
          <p:cNvPr id="3" name="Slide Number Placeholder 5">
            <a:extLst>
              <a:ext uri="{FF2B5EF4-FFF2-40B4-BE49-F238E27FC236}">
                <a16:creationId xmlns:a16="http://schemas.microsoft.com/office/drawing/2014/main" id="{2D1BED0D-DBC1-831D-900B-DC5F5F994694}"/>
              </a:ext>
            </a:extLst>
          </p:cNvPr>
          <p:cNvSpPr>
            <a:spLocks noGrp="1"/>
          </p:cNvSpPr>
          <p:nvPr>
            <p:ph type="sldNum" sz="quarter" idx="11"/>
          </p:nvPr>
        </p:nvSpPr>
        <p:spPr/>
        <p:txBody>
          <a:bodyPr/>
          <a:lstStyle>
            <a:lvl1pPr>
              <a:defRPr/>
            </a:lvl1pPr>
          </a:lstStyle>
          <a:p>
            <a:pPr>
              <a:defRPr/>
            </a:pPr>
            <a:fld id="{A813F666-F086-40EE-99D6-6ABDBEF6B54E}" type="slidenum">
              <a:rPr lang="en-GB" altLang="en-US"/>
              <a:pPr>
                <a:defRPr/>
              </a:pPr>
              <a:t>‹#›</a:t>
            </a:fld>
            <a:endParaRPr lang="en-GB" altLang="en-US"/>
          </a:p>
        </p:txBody>
      </p:sp>
    </p:spTree>
    <p:extLst>
      <p:ext uri="{BB962C8B-B14F-4D97-AF65-F5344CB8AC3E}">
        <p14:creationId xmlns:p14="http://schemas.microsoft.com/office/powerpoint/2010/main" val="263571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C106DC1-4098-CF65-841F-1A9EB75D37BB}"/>
              </a:ext>
            </a:extLst>
          </p:cNvPr>
          <p:cNvSpPr>
            <a:spLocks noGrp="1"/>
          </p:cNvSpPr>
          <p:nvPr>
            <p:ph type="dt" sz="half" idx="10"/>
          </p:nvPr>
        </p:nvSpPr>
        <p:spPr/>
        <p:txBody>
          <a:bodyPr/>
          <a:lstStyle>
            <a:lvl1pPr>
              <a:defRPr/>
            </a:lvl1pPr>
          </a:lstStyle>
          <a:p>
            <a:pPr>
              <a:defRPr/>
            </a:pPr>
            <a:fld id="{C229900D-337B-4B83-9ED0-7C450B9CA1A8}"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2AC6DC9C-BA01-9427-FA90-C8E944380542}"/>
              </a:ext>
            </a:extLst>
          </p:cNvPr>
          <p:cNvSpPr>
            <a:spLocks noGrp="1"/>
          </p:cNvSpPr>
          <p:nvPr>
            <p:ph type="sldNum" sz="quarter" idx="11"/>
          </p:nvPr>
        </p:nvSpPr>
        <p:spPr/>
        <p:txBody>
          <a:bodyPr/>
          <a:lstStyle>
            <a:lvl1pPr>
              <a:defRPr/>
            </a:lvl1pPr>
          </a:lstStyle>
          <a:p>
            <a:pPr>
              <a:defRPr/>
            </a:pPr>
            <a:fld id="{07568BC3-FDDC-4E82-9526-5A7D1A543D36}" type="slidenum">
              <a:rPr lang="en-GB" altLang="en-US"/>
              <a:pPr>
                <a:defRPr/>
              </a:pPr>
              <a:t>‹#›</a:t>
            </a:fld>
            <a:endParaRPr lang="en-GB" altLang="en-US"/>
          </a:p>
        </p:txBody>
      </p:sp>
    </p:spTree>
    <p:extLst>
      <p:ext uri="{BB962C8B-B14F-4D97-AF65-F5344CB8AC3E}">
        <p14:creationId xmlns:p14="http://schemas.microsoft.com/office/powerpoint/2010/main" val="111701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B3A9113-0804-07FD-E554-408056345CEA}"/>
              </a:ext>
            </a:extLst>
          </p:cNvPr>
          <p:cNvSpPr>
            <a:spLocks noGrp="1"/>
          </p:cNvSpPr>
          <p:nvPr>
            <p:ph type="dt" sz="half" idx="10"/>
          </p:nvPr>
        </p:nvSpPr>
        <p:spPr/>
        <p:txBody>
          <a:bodyPr/>
          <a:lstStyle>
            <a:lvl1pPr>
              <a:defRPr/>
            </a:lvl1pPr>
          </a:lstStyle>
          <a:p>
            <a:pPr>
              <a:defRPr/>
            </a:pPr>
            <a:fld id="{902266A0-A5A5-46C3-AEA6-D795F6442AD0}"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50C930D8-C383-8089-F830-9F816974AE62}"/>
              </a:ext>
            </a:extLst>
          </p:cNvPr>
          <p:cNvSpPr>
            <a:spLocks noGrp="1"/>
          </p:cNvSpPr>
          <p:nvPr>
            <p:ph type="sldNum" sz="quarter" idx="11"/>
          </p:nvPr>
        </p:nvSpPr>
        <p:spPr/>
        <p:txBody>
          <a:bodyPr/>
          <a:lstStyle>
            <a:lvl1pPr>
              <a:defRPr/>
            </a:lvl1pPr>
          </a:lstStyle>
          <a:p>
            <a:pPr>
              <a:defRPr/>
            </a:pPr>
            <a:fld id="{E811AEA6-DCF4-4757-B1C4-32B96A4D6B18}" type="slidenum">
              <a:rPr lang="en-GB" altLang="en-US"/>
              <a:pPr>
                <a:defRPr/>
              </a:pPr>
              <a:t>‹#›</a:t>
            </a:fld>
            <a:endParaRPr lang="en-GB" altLang="en-US"/>
          </a:p>
        </p:txBody>
      </p:sp>
    </p:spTree>
    <p:extLst>
      <p:ext uri="{BB962C8B-B14F-4D97-AF65-F5344CB8AC3E}">
        <p14:creationId xmlns:p14="http://schemas.microsoft.com/office/powerpoint/2010/main" val="2460199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513140-2413-D5AF-28FC-FF071BD37210}"/>
              </a:ext>
            </a:extLst>
          </p:cNvPr>
          <p:cNvSpPr>
            <a:spLocks noGrp="1"/>
          </p:cNvSpPr>
          <p:nvPr>
            <p:ph type="dt" sz="half" idx="10"/>
          </p:nvPr>
        </p:nvSpPr>
        <p:spPr/>
        <p:txBody>
          <a:bodyPr/>
          <a:lstStyle>
            <a:lvl1pPr>
              <a:defRPr/>
            </a:lvl1pPr>
          </a:lstStyle>
          <a:p>
            <a:pPr>
              <a:defRPr/>
            </a:pPr>
            <a:fld id="{CA4DCAE2-C606-48A0-98EF-406071C5B5A5}"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D487E80E-71A7-357A-4F86-A87B35ADB044}"/>
              </a:ext>
            </a:extLst>
          </p:cNvPr>
          <p:cNvSpPr>
            <a:spLocks noGrp="1"/>
          </p:cNvSpPr>
          <p:nvPr>
            <p:ph type="sldNum" sz="quarter" idx="11"/>
          </p:nvPr>
        </p:nvSpPr>
        <p:spPr/>
        <p:txBody>
          <a:bodyPr/>
          <a:lstStyle>
            <a:lvl1pPr>
              <a:defRPr/>
            </a:lvl1pPr>
          </a:lstStyle>
          <a:p>
            <a:pPr>
              <a:defRPr/>
            </a:pPr>
            <a:fld id="{494A7A35-A13D-43AE-B20E-41B47C475C05}" type="slidenum">
              <a:rPr lang="en-GB" altLang="en-US"/>
              <a:pPr>
                <a:defRPr/>
              </a:pPr>
              <a:t>‹#›</a:t>
            </a:fld>
            <a:endParaRPr lang="en-GB" altLang="en-US"/>
          </a:p>
        </p:txBody>
      </p:sp>
    </p:spTree>
    <p:extLst>
      <p:ext uri="{BB962C8B-B14F-4D97-AF65-F5344CB8AC3E}">
        <p14:creationId xmlns:p14="http://schemas.microsoft.com/office/powerpoint/2010/main" val="2085286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70C0E3-CB73-DABE-943D-AFBF3D256CE4}"/>
              </a:ext>
            </a:extLst>
          </p:cNvPr>
          <p:cNvSpPr>
            <a:spLocks noGrp="1"/>
          </p:cNvSpPr>
          <p:nvPr>
            <p:ph type="dt" sz="half" idx="10"/>
          </p:nvPr>
        </p:nvSpPr>
        <p:spPr/>
        <p:txBody>
          <a:bodyPr/>
          <a:lstStyle>
            <a:lvl1pPr>
              <a:defRPr/>
            </a:lvl1pPr>
          </a:lstStyle>
          <a:p>
            <a:pPr>
              <a:defRPr/>
            </a:pPr>
            <a:fld id="{202E658D-5AAD-43AC-8F8E-F201AEE85DDA}"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3DB02CD8-945A-6ADA-1C5B-B1D3B667D420}"/>
              </a:ext>
            </a:extLst>
          </p:cNvPr>
          <p:cNvSpPr>
            <a:spLocks noGrp="1"/>
          </p:cNvSpPr>
          <p:nvPr>
            <p:ph type="sldNum" sz="quarter" idx="11"/>
          </p:nvPr>
        </p:nvSpPr>
        <p:spPr/>
        <p:txBody>
          <a:bodyPr/>
          <a:lstStyle>
            <a:lvl1pPr>
              <a:defRPr/>
            </a:lvl1pPr>
          </a:lstStyle>
          <a:p>
            <a:pPr>
              <a:defRPr/>
            </a:pPr>
            <a:fld id="{E932F5A6-0268-4260-93C7-3D971070B925}" type="slidenum">
              <a:rPr lang="en-GB" altLang="en-US"/>
              <a:pPr>
                <a:defRPr/>
              </a:pPr>
              <a:t>‹#›</a:t>
            </a:fld>
            <a:endParaRPr lang="en-GB" altLang="en-US"/>
          </a:p>
        </p:txBody>
      </p:sp>
    </p:spTree>
    <p:extLst>
      <p:ext uri="{BB962C8B-B14F-4D97-AF65-F5344CB8AC3E}">
        <p14:creationId xmlns:p14="http://schemas.microsoft.com/office/powerpoint/2010/main" val="5638846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75695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D2AEFF8-6912-7DA2-E7B9-8C56A030B7C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F422D7F-FBD2-FAA5-632E-FAE5837FADC2}"/>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057DC6-C00A-2E95-1643-9655823B3ABB}"/>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2D3FAD2-FDAB-4E88-82DC-53643553183E}"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021AA444-D9E2-8E0F-D57A-09E763AB9AB0}"/>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83FB4146-82AD-4BC6-A020-958E5FCC81F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38" r:id="rId1"/>
    <p:sldLayoutId id="2147484339" r:id="rId2"/>
    <p:sldLayoutId id="2147484320" r:id="rId3"/>
    <p:sldLayoutId id="2147484321" r:id="rId4"/>
    <p:sldLayoutId id="2147484322" r:id="rId5"/>
    <p:sldLayoutId id="2147484323" r:id="rId6"/>
    <p:sldLayoutId id="2147484324" r:id="rId7"/>
    <p:sldLayoutId id="2147484325" r:id="rId8"/>
    <p:sldLayoutId id="2147484326" r:id="rId9"/>
    <p:sldLayoutId id="2147484327" r:id="rId10"/>
    <p:sldLayoutId id="2147484328" r:id="rId11"/>
    <p:sldLayoutId id="2147484340"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fingertips.phe.org.uk/profil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england.nhs.uk/ourwork/clinical-policy/ltc/" TargetMode="External"/><Relationship Id="rId3" Type="http://schemas.openxmlformats.org/officeDocument/2006/relationships/hyperlink" Target="https://www.thelancet.com/" TargetMode="External"/><Relationship Id="rId7" Type="http://schemas.openxmlformats.org/officeDocument/2006/relationships/hyperlink" Target="https://www.msf.org/who-we-are" TargetMode="External"/><Relationship Id="rId2" Type="http://schemas.openxmlformats.org/officeDocument/2006/relationships/hyperlink" Target="https://wwwnc.cdc.gov/eid/" TargetMode="External"/><Relationship Id="rId1" Type="http://schemas.openxmlformats.org/officeDocument/2006/relationships/slideLayout" Target="../slideLayouts/slideLayout2.xml"/><Relationship Id="rId6" Type="http://schemas.openxmlformats.org/officeDocument/2006/relationships/hyperlink" Target="https://www.lancetcountdown.org/2023-report/" TargetMode="External"/><Relationship Id="rId5" Type="http://schemas.openxmlformats.org/officeDocument/2006/relationships/hyperlink" Target="https://www.tandfonline.com/doi/full/10.3402/gha.v7.23507" TargetMode="External"/><Relationship Id="rId4" Type="http://schemas.openxmlformats.org/officeDocument/2006/relationships/hyperlink" Target="https://www.rescue.org/report/irc-health-strategy-2023-2027"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gov.uk/guidance/heat-summary-health-effects-of-climate-change-hecc-full-report" TargetMode="External"/><Relationship Id="rId3" Type="http://schemas.openxmlformats.org/officeDocument/2006/relationships/hyperlink" Target="https://www.theglobalfund.org/en/news/2025/" TargetMode="External"/><Relationship Id="rId7" Type="http://schemas.openxmlformats.org/officeDocument/2006/relationships/hyperlink" Target="https://www.gov.uk/government/publications/health-inequalities-in-health-protection-report/health-inequalities-in-health-protection-report-2025" TargetMode="External"/><Relationship Id="rId2" Type="http://schemas.openxmlformats.org/officeDocument/2006/relationships/hyperlink" Target="https://ajph.aphapublications.org/" TargetMode="External"/><Relationship Id="rId1" Type="http://schemas.openxmlformats.org/officeDocument/2006/relationships/slideLayout" Target="../slideLayouts/slideLayout2.xml"/><Relationship Id="rId6" Type="http://schemas.openxmlformats.org/officeDocument/2006/relationships/hyperlink" Target="https://www.kingsfund.org.uk/insight-and-analysis/long-reads/tackling-health-inequalities-seven-priorities-nhs" TargetMode="External"/><Relationship Id="rId5" Type="http://schemas.openxmlformats.org/officeDocument/2006/relationships/hyperlink" Target="https://www.kingsfund.org.uk/insight-and-analysis/long-reads/covid-19-road-renewal-health-and-care" TargetMode="External"/><Relationship Id="rId4" Type="http://schemas.openxmlformats.org/officeDocument/2006/relationships/hyperlink" Target="https://www.theglobalfund.org/en/about-the-global-fund/partnerships/" TargetMode="External"/><Relationship Id="rId9" Type="http://schemas.openxmlformats.org/officeDocument/2006/relationships/hyperlink" Target="https://researchportal.ukhsa.gov.uk/en/organisations/emerging-infections-zoonosis/publications/"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who.int/news-room/fact-sheets/detail/climate-change-and-health" TargetMode="External"/><Relationship Id="rId3" Type="http://schemas.openxmlformats.org/officeDocument/2006/relationships/hyperlink" Target="https://sdgs.un.org/goals" TargetMode="External"/><Relationship Id="rId7" Type="http://schemas.openxmlformats.org/officeDocument/2006/relationships/hyperlink" Target="https://www.who.int/publications/i/item/9789240074323" TargetMode="External"/><Relationship Id="rId2" Type="http://schemas.openxmlformats.org/officeDocument/2006/relationships/hyperlink" Target="https://www.unaids.org/en/resources/fact-sheet" TargetMode="External"/><Relationship Id="rId1" Type="http://schemas.openxmlformats.org/officeDocument/2006/relationships/slideLayout" Target="../slideLayouts/slideLayout2.xml"/><Relationship Id="rId6" Type="http://schemas.openxmlformats.org/officeDocument/2006/relationships/hyperlink" Target="https://www.who.int/about/what-we-do" TargetMode="External"/><Relationship Id="rId5" Type="http://schemas.openxmlformats.org/officeDocument/2006/relationships/hyperlink" Target="https://www.who.int/news-room/facts-in-pictures/detail/health-inequities-and-their-causes" TargetMode="External"/><Relationship Id="rId4" Type="http://schemas.openxmlformats.org/officeDocument/2006/relationships/hyperlink" Target="https://apps.who.int/iris/bitstream/handle/10665/43943/9789241563703_eng.pdf" TargetMode="External"/><Relationship Id="rId9" Type="http://schemas.openxmlformats.org/officeDocument/2006/relationships/hyperlink" Target="https://www.who.int/about/collaboration/partnerships"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84ADD6-4895-C4DA-78DC-D0AF95878CB6}"/>
              </a:ext>
            </a:extLst>
          </p:cNvPr>
          <p:cNvSpPr txBox="1"/>
          <p:nvPr/>
        </p:nvSpPr>
        <p:spPr>
          <a:xfrm>
            <a:off x="671208" y="887301"/>
            <a:ext cx="8149263" cy="4832092"/>
          </a:xfrm>
          <a:prstGeom prst="rect">
            <a:avLst/>
          </a:prstGeom>
          <a:noFill/>
        </p:spPr>
        <p:txBody>
          <a:bodyPr wrap="square" lIns="91440" tIns="45720" rIns="91440" bIns="45720" anchor="t">
            <a:spAutoFit/>
          </a:bodyPr>
          <a:lstStyle/>
          <a:p>
            <a:r>
              <a:rPr lang="en-GB" sz="4400" b="1" dirty="0">
                <a:solidFill>
                  <a:schemeClr val="bg1"/>
                </a:solidFill>
              </a:rPr>
              <a:t>BMHP6030: Health, Wellbeing and Sustainable Development</a:t>
            </a:r>
          </a:p>
          <a:p>
            <a:endParaRPr lang="en-GB" sz="4400" b="1" dirty="0">
              <a:solidFill>
                <a:schemeClr val="bg1"/>
              </a:solidFill>
            </a:endParaRPr>
          </a:p>
          <a:p>
            <a:r>
              <a:rPr lang="en-GB" sz="4400" b="1" dirty="0">
                <a:solidFill>
                  <a:schemeClr val="bg1"/>
                </a:solidFill>
                <a:latin typeface="Arial"/>
                <a:cs typeface="Arial"/>
              </a:rPr>
              <a:t>Week 6 -  The </a:t>
            </a:r>
            <a:r>
              <a:rPr lang="en-GB" sz="4400" b="1" dirty="0">
                <a:solidFill>
                  <a:schemeClr val="bg1"/>
                </a:solidFill>
                <a:latin typeface="+mn-lt"/>
                <a:cs typeface="Arial"/>
              </a:rPr>
              <a:t>Future of Health, Wellbeing and Sustainable Development</a:t>
            </a:r>
            <a:endParaRPr lang="en-GB" sz="4800" b="1" dirty="0">
              <a:solidFill>
                <a:schemeClr val="bg1"/>
              </a:solidFill>
              <a:latin typeface="+mn-lt"/>
              <a:cs typeface="Arial"/>
            </a:endParaRPr>
          </a:p>
          <a:p>
            <a:endParaRPr lang="en-GB" sz="4400" b="1" dirty="0">
              <a:solidFill>
                <a:schemeClr val="bg1"/>
              </a:solidFill>
            </a:endParaRPr>
          </a:p>
        </p:txBody>
      </p:sp>
    </p:spTree>
    <p:extLst>
      <p:ext uri="{BB962C8B-B14F-4D97-AF65-F5344CB8AC3E}">
        <p14:creationId xmlns:p14="http://schemas.microsoft.com/office/powerpoint/2010/main" val="4286133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896" y="434975"/>
            <a:ext cx="8229600" cy="1143000"/>
          </a:xfrm>
        </p:spPr>
        <p:txBody>
          <a:bodyPr/>
          <a:lstStyle/>
          <a:p>
            <a:r>
              <a:rPr lang="en-GB" b="1" dirty="0">
                <a:latin typeface="Calibri" panose="020F0502020204030204" pitchFamily="34" charset="0"/>
                <a:cs typeface="Calibri" panose="020F0502020204030204" pitchFamily="34" charset="0"/>
              </a:rPr>
              <a:t>Learning Outcomes – Week 6</a:t>
            </a:r>
            <a:endParaRPr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p:txBody>
          <a:bodyPr/>
          <a:lstStyle/>
          <a:p>
            <a:pPr marL="0" indent="0">
              <a:buNone/>
            </a:pPr>
            <a:r>
              <a:rPr lang="en-GB" dirty="0">
                <a:latin typeface="Calibri" panose="020F0502020204030204" pitchFamily="34" charset="0"/>
                <a:cs typeface="Calibri" panose="020F0502020204030204" pitchFamily="34" charset="0"/>
              </a:rPr>
              <a:t>By the end of this session, you will be able to:</a:t>
            </a:r>
          </a:p>
          <a:p>
            <a:r>
              <a:rPr lang="en-GB" sz="2800" dirty="0">
                <a:latin typeface="Calibri" panose="020F0502020204030204" pitchFamily="34" charset="0"/>
                <a:cs typeface="Calibri" panose="020F0502020204030204" pitchFamily="34" charset="0"/>
              </a:rPr>
              <a:t>Identify future health and wellbeing challenges.</a:t>
            </a:r>
          </a:p>
          <a:p>
            <a:r>
              <a:rPr lang="en-GB" sz="2800" dirty="0">
                <a:latin typeface="Calibri" panose="020F0502020204030204" pitchFamily="34" charset="0"/>
                <a:cs typeface="Calibri" panose="020F0502020204030204" pitchFamily="34" charset="0"/>
              </a:rPr>
              <a:t>Interpret public health data and trends.</a:t>
            </a:r>
          </a:p>
          <a:p>
            <a:r>
              <a:rPr lang="en-GB" sz="2800" dirty="0">
                <a:latin typeface="Calibri" panose="020F0502020204030204" pitchFamily="34" charset="0"/>
                <a:cs typeface="Calibri" panose="020F0502020204030204" pitchFamily="34" charset="0"/>
              </a:rPr>
              <a:t>Discuss future priorities for health and social care.</a:t>
            </a:r>
          </a:p>
          <a:p>
            <a:r>
              <a:rPr lang="en-GB" sz="2800" dirty="0">
                <a:latin typeface="Calibri" panose="020F0502020204030204" pitchFamily="34" charset="0"/>
                <a:cs typeface="Calibri" panose="020F0502020204030204" pitchFamily="34" charset="0"/>
              </a:rPr>
              <a:t>Make evidence-based recommendations for a healthier future</a:t>
            </a:r>
            <a:r>
              <a:rPr lang="en-GB" dirty="0">
                <a:latin typeface="Calibri" panose="020F0502020204030204" pitchFamily="34" charset="0"/>
                <a:cs typeface="Calibri" panose="020F0502020204030204" pitchFamily="34" charset="0"/>
              </a:rPr>
              <a:t>.</a:t>
            </a:r>
            <a:endParaRPr dirty="0">
              <a:latin typeface="Calibri" panose="020F0502020204030204" pitchFamily="34" charset="0"/>
              <a:cs typeface="Calibri" panose="020F0502020204030204" pitchFamily="34" charset="0"/>
            </a:endParaRPr>
          </a:p>
        </p:txBody>
      </p:sp>
      <p:pic>
        <p:nvPicPr>
          <p:cNvPr id="5" name="Graphic 4" descr="Idea with solid fill">
            <a:extLst>
              <a:ext uri="{FF2B5EF4-FFF2-40B4-BE49-F238E27FC236}">
                <a16:creationId xmlns:a16="http://schemas.microsoft.com/office/drawing/2014/main" id="{67A3141C-BDF8-A1CD-098B-80BCD3B7A9A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972173" y="260648"/>
            <a:ext cx="816645" cy="81664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6CCFF-E8A9-5EDB-0125-9EEF28D188BB}"/>
              </a:ext>
            </a:extLst>
          </p:cNvPr>
          <p:cNvSpPr>
            <a:spLocks noGrp="1"/>
          </p:cNvSpPr>
          <p:nvPr>
            <p:ph type="title"/>
          </p:nvPr>
        </p:nvSpPr>
        <p:spPr>
          <a:xfrm>
            <a:off x="154477" y="206240"/>
            <a:ext cx="8229600" cy="1143000"/>
          </a:xfrm>
        </p:spPr>
        <p:txBody>
          <a:bodyPr/>
          <a:lstStyle/>
          <a:p>
            <a:r>
              <a:rPr lang="en-GB" sz="3200" b="1" dirty="0">
                <a:latin typeface="Calibri" panose="020F0502020204030204" pitchFamily="34" charset="0"/>
                <a:cs typeface="Calibri" panose="020F0502020204030204" pitchFamily="34" charset="0"/>
              </a:rPr>
              <a:t>Looking Ahead – What Will Shape Health and Wellbeing in the Future?</a:t>
            </a:r>
          </a:p>
        </p:txBody>
      </p:sp>
      <p:sp>
        <p:nvSpPr>
          <p:cNvPr id="3" name="Content Placeholder 2">
            <a:extLst>
              <a:ext uri="{FF2B5EF4-FFF2-40B4-BE49-F238E27FC236}">
                <a16:creationId xmlns:a16="http://schemas.microsoft.com/office/drawing/2014/main" id="{D70A86A0-0F30-0C76-58B4-66C6A7B2A689}"/>
              </a:ext>
            </a:extLst>
          </p:cNvPr>
          <p:cNvSpPr>
            <a:spLocks noGrp="1"/>
          </p:cNvSpPr>
          <p:nvPr>
            <p:ph idx="1"/>
          </p:nvPr>
        </p:nvSpPr>
        <p:spPr>
          <a:xfrm>
            <a:off x="179512" y="1417638"/>
            <a:ext cx="8640960" cy="3917032"/>
          </a:xfrm>
        </p:spPr>
        <p:txBody>
          <a:bodyPr/>
          <a:lstStyle/>
          <a:p>
            <a:r>
              <a:rPr lang="en-GB" sz="2000" b="1" dirty="0">
                <a:latin typeface="Calibri" panose="020F0502020204030204" pitchFamily="34" charset="0"/>
                <a:cs typeface="Calibri" panose="020F0502020204030204" pitchFamily="34" charset="0"/>
              </a:rPr>
              <a:t>An ageing population: </a:t>
            </a:r>
            <a:r>
              <a:rPr lang="en-GB" sz="2000" dirty="0">
                <a:latin typeface="Calibri" panose="020F0502020204030204" pitchFamily="34" charset="0"/>
                <a:cs typeface="Calibri" panose="020F0502020204030204" pitchFamily="34" charset="0"/>
              </a:rPr>
              <a:t>People are living longer, increasing demand for health and social care services.</a:t>
            </a:r>
          </a:p>
          <a:p>
            <a:r>
              <a:rPr lang="en-GB" sz="2000" b="1" dirty="0">
                <a:latin typeface="Calibri" panose="020F0502020204030204" pitchFamily="34" charset="0"/>
                <a:cs typeface="Calibri" panose="020F0502020204030204" pitchFamily="34" charset="0"/>
              </a:rPr>
              <a:t>Rising long-term conditions: </a:t>
            </a:r>
            <a:r>
              <a:rPr lang="en-GB" sz="2000" dirty="0">
                <a:latin typeface="Calibri" panose="020F0502020204030204" pitchFamily="34" charset="0"/>
                <a:cs typeface="Calibri" panose="020F0502020204030204" pitchFamily="34" charset="0"/>
              </a:rPr>
              <a:t>More people are living with obesity, diabetes, cardiovascular disease and dementia.</a:t>
            </a:r>
          </a:p>
          <a:p>
            <a:r>
              <a:rPr lang="en-GB" sz="2000" b="1" dirty="0">
                <a:latin typeface="Calibri" panose="020F0502020204030204" pitchFamily="34" charset="0"/>
                <a:cs typeface="Calibri" panose="020F0502020204030204" pitchFamily="34" charset="0"/>
              </a:rPr>
              <a:t>Mental health needs: </a:t>
            </a:r>
            <a:r>
              <a:rPr lang="en-GB" sz="2000" dirty="0">
                <a:latin typeface="Calibri" panose="020F0502020204030204" pitchFamily="34" charset="0"/>
                <a:cs typeface="Calibri" panose="020F0502020204030204" pitchFamily="34" charset="0"/>
              </a:rPr>
              <a:t>Growing awareness and demand for mental health support across all age groups.</a:t>
            </a:r>
          </a:p>
          <a:p>
            <a:r>
              <a:rPr lang="en-GB" sz="2000" b="1" dirty="0">
                <a:latin typeface="Calibri" panose="020F0502020204030204" pitchFamily="34" charset="0"/>
                <a:cs typeface="Calibri" panose="020F0502020204030204" pitchFamily="34" charset="0"/>
              </a:rPr>
              <a:t>Persistent health inequalities: </a:t>
            </a:r>
            <a:r>
              <a:rPr lang="en-GB" sz="2000" dirty="0">
                <a:latin typeface="Calibri" panose="020F0502020204030204" pitchFamily="34" charset="0"/>
                <a:cs typeface="Calibri" panose="020F0502020204030204" pitchFamily="34" charset="0"/>
              </a:rPr>
              <a:t>Differences in life expectancy and health outcomes continue between communities.</a:t>
            </a:r>
          </a:p>
          <a:p>
            <a:r>
              <a:rPr lang="en-GB" sz="2000" b="1" dirty="0">
                <a:latin typeface="Calibri" panose="020F0502020204030204" pitchFamily="34" charset="0"/>
                <a:cs typeface="Calibri" panose="020F0502020204030204" pitchFamily="34" charset="0"/>
              </a:rPr>
              <a:t>Environmental challenges: </a:t>
            </a:r>
            <a:r>
              <a:rPr lang="en-GB" sz="2000" dirty="0">
                <a:latin typeface="Calibri" panose="020F0502020204030204" pitchFamily="34" charset="0"/>
                <a:cs typeface="Calibri" panose="020F0502020204030204" pitchFamily="34" charset="0"/>
              </a:rPr>
              <a:t>Climate change, air pollution and access to green spaces can impact physical and mental wellbeing.</a:t>
            </a:r>
          </a:p>
          <a:p>
            <a:r>
              <a:rPr lang="en-GB" sz="2000" b="1" dirty="0">
                <a:latin typeface="Calibri" panose="020F0502020204030204" pitchFamily="34" charset="0"/>
                <a:cs typeface="Calibri" panose="020F0502020204030204" pitchFamily="34" charset="0"/>
              </a:rPr>
              <a:t>Pressure on health and social care services: </a:t>
            </a:r>
            <a:r>
              <a:rPr lang="en-GB" sz="2000" dirty="0">
                <a:latin typeface="Calibri" panose="020F0502020204030204" pitchFamily="34" charset="0"/>
                <a:cs typeface="Calibri" panose="020F0502020204030204" pitchFamily="34" charset="0"/>
              </a:rPr>
              <a:t>Increasing demand alongside workforce and funding challenges.</a:t>
            </a:r>
          </a:p>
        </p:txBody>
      </p:sp>
      <p:sp>
        <p:nvSpPr>
          <p:cNvPr id="4" name="Date Placeholder 3">
            <a:extLst>
              <a:ext uri="{FF2B5EF4-FFF2-40B4-BE49-F238E27FC236}">
                <a16:creationId xmlns:a16="http://schemas.microsoft.com/office/drawing/2014/main" id="{F9F006F5-18D9-A0DA-9843-53A217222DFB}"/>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560C57A4-9F8E-F6CD-32EF-64D802974512}"/>
              </a:ext>
            </a:extLst>
          </p:cNvPr>
          <p:cNvSpPr>
            <a:spLocks noGrp="1"/>
          </p:cNvSpPr>
          <p:nvPr>
            <p:ph type="sldNum" sz="quarter" idx="12"/>
          </p:nvPr>
        </p:nvSpPr>
        <p:spPr/>
        <p:txBody>
          <a:bodyPr/>
          <a:lstStyle/>
          <a:p>
            <a:pPr>
              <a:defRPr/>
            </a:pPr>
            <a:fld id="{B6EA6BB5-5C58-42AB-859A-19261A4C39A7}" type="slidenum">
              <a:rPr lang="en-GB" altLang="en-US" smtClean="0"/>
              <a:pPr>
                <a:defRPr/>
              </a:pPr>
              <a:t>3</a:t>
            </a:fld>
            <a:endParaRPr lang="en-GB" altLang="en-US"/>
          </a:p>
        </p:txBody>
      </p:sp>
      <p:pic>
        <p:nvPicPr>
          <p:cNvPr id="7" name="Graphic 6" descr="Classroom with solid fill">
            <a:extLst>
              <a:ext uri="{FF2B5EF4-FFF2-40B4-BE49-F238E27FC236}">
                <a16:creationId xmlns:a16="http://schemas.microsoft.com/office/drawing/2014/main" id="{310136AA-0B5E-C483-309B-012DBB3C46E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218707" y="206240"/>
            <a:ext cx="914400" cy="914400"/>
          </a:xfrm>
          <a:prstGeom prst="rect">
            <a:avLst/>
          </a:prstGeom>
        </p:spPr>
      </p:pic>
    </p:spTree>
    <p:extLst>
      <p:ext uri="{BB962C8B-B14F-4D97-AF65-F5344CB8AC3E}">
        <p14:creationId xmlns:p14="http://schemas.microsoft.com/office/powerpoint/2010/main" val="1392739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622"/>
            <a:ext cx="7571184" cy="1143000"/>
          </a:xfrm>
        </p:spPr>
        <p:txBody>
          <a:bodyPr/>
          <a:lstStyle/>
          <a:p>
            <a:r>
              <a:rPr lang="en-GB" b="1" dirty="0">
                <a:latin typeface="Calibri" panose="020F0502020204030204" pitchFamily="34" charset="0"/>
                <a:cs typeface="Calibri" panose="020F0502020204030204" pitchFamily="34" charset="0"/>
              </a:rPr>
              <a:t>Why Public Health Statistics Matter</a:t>
            </a:r>
            <a:endParaRPr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86075" y="2276872"/>
            <a:ext cx="8825644" cy="3917032"/>
          </a:xfrm>
        </p:spPr>
        <p:txBody>
          <a:bodyPr/>
          <a:lstStyle/>
          <a:p>
            <a:pPr marL="0" indent="0">
              <a:buNone/>
            </a:pPr>
            <a:r>
              <a:rPr lang="en-GB" sz="2800" dirty="0">
                <a:latin typeface="Calibri" panose="020F0502020204030204" pitchFamily="34" charset="0"/>
                <a:cs typeface="Calibri" panose="020F0502020204030204" pitchFamily="34" charset="0"/>
              </a:rPr>
              <a:t>Public health statistics help us understand the health of a population, identify trends, and make decisions about future services and interventions.</a:t>
            </a:r>
            <a:endParaRPr sz="28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527853AD-25B1-A483-65EA-244E41D25ED2}"/>
              </a:ext>
            </a:extLst>
          </p:cNvPr>
          <p:cNvPicPr>
            <a:picLocks noChangeAspect="1"/>
          </p:cNvPicPr>
          <p:nvPr/>
        </p:nvPicPr>
        <p:blipFill>
          <a:blip r:embed="rId2"/>
          <a:srcRect l="14301" t="18500" r="12201" b="24383"/>
          <a:stretch/>
        </p:blipFill>
        <p:spPr>
          <a:xfrm>
            <a:off x="7580618" y="370619"/>
            <a:ext cx="1415341" cy="109986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180" y="258062"/>
            <a:ext cx="8471284" cy="1143000"/>
          </a:xfrm>
        </p:spPr>
        <p:txBody>
          <a:bodyPr/>
          <a:lstStyle/>
          <a:p>
            <a:r>
              <a:rPr lang="en-GB" b="1" dirty="0">
                <a:latin typeface="Calibri" panose="020F0502020204030204" pitchFamily="34" charset="0"/>
                <a:cs typeface="Calibri" panose="020F0502020204030204" pitchFamily="34" charset="0"/>
              </a:rPr>
              <a:t>Types of Public Health Data to track health and wellbeing</a:t>
            </a:r>
            <a:endParaRPr b="1" dirty="0">
              <a:latin typeface="Calibri" panose="020F0502020204030204" pitchFamily="34" charset="0"/>
              <a:cs typeface="Calibri" panose="020F0502020204030204" pitchFamily="34" charset="0"/>
            </a:endParaRPr>
          </a:p>
        </p:txBody>
      </p:sp>
      <p:graphicFrame>
        <p:nvGraphicFramePr>
          <p:cNvPr id="6" name="Content Placeholder 5">
            <a:extLst>
              <a:ext uri="{FF2B5EF4-FFF2-40B4-BE49-F238E27FC236}">
                <a16:creationId xmlns:a16="http://schemas.microsoft.com/office/drawing/2014/main" id="{46DC7F5B-FF9F-3BB3-AA88-A2335B4FB0D3}"/>
              </a:ext>
            </a:extLst>
          </p:cNvPr>
          <p:cNvGraphicFramePr>
            <a:graphicFrameLocks noGrp="1"/>
          </p:cNvGraphicFramePr>
          <p:nvPr>
            <p:ph idx="1"/>
            <p:extLst>
              <p:ext uri="{D42A27DB-BD31-4B8C-83A1-F6EECF244321}">
                <p14:modId xmlns:p14="http://schemas.microsoft.com/office/powerpoint/2010/main" val="2465670527"/>
              </p:ext>
            </p:extLst>
          </p:nvPr>
        </p:nvGraphicFramePr>
        <p:xfrm>
          <a:off x="662102" y="1628800"/>
          <a:ext cx="7819796" cy="3775720"/>
        </p:xfrm>
        <a:graphic>
          <a:graphicData uri="http://schemas.openxmlformats.org/drawingml/2006/table">
            <a:tbl>
              <a:tblPr/>
              <a:tblGrid>
                <a:gridCol w="3909898">
                  <a:extLst>
                    <a:ext uri="{9D8B030D-6E8A-4147-A177-3AD203B41FA5}">
                      <a16:colId xmlns:a16="http://schemas.microsoft.com/office/drawing/2014/main" val="1159767886"/>
                    </a:ext>
                  </a:extLst>
                </a:gridCol>
                <a:gridCol w="3909898">
                  <a:extLst>
                    <a:ext uri="{9D8B030D-6E8A-4147-A177-3AD203B41FA5}">
                      <a16:colId xmlns:a16="http://schemas.microsoft.com/office/drawing/2014/main" val="3625138766"/>
                    </a:ext>
                  </a:extLst>
                </a:gridCol>
              </a:tblGrid>
              <a:tr h="263845">
                <a:tc>
                  <a:txBody>
                    <a:bodyPr/>
                    <a:lstStyle/>
                    <a:p>
                      <a:pPr>
                        <a:buNone/>
                      </a:pPr>
                      <a:r>
                        <a:rPr lang="en-GB" sz="1800" b="1" dirty="0">
                          <a:effectLst/>
                        </a:rPr>
                        <a:t>Type of Statistic</a:t>
                      </a:r>
                      <a:endParaRPr lang="en-GB" sz="1800" dirty="0">
                        <a:effectLst/>
                      </a:endParaRPr>
                    </a:p>
                  </a:txBody>
                  <a:tcPr marL="41913" marR="41913" marT="20956" marB="2095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b="1" dirty="0">
                          <a:effectLst/>
                        </a:rPr>
                        <a:t>What Does It Tell Us?</a:t>
                      </a:r>
                      <a:endParaRPr lang="en-GB" sz="1800" dirty="0">
                        <a:effectLst/>
                      </a:endParaRPr>
                    </a:p>
                  </a:txBody>
                  <a:tcPr marL="41913" marR="41913" marT="20956" marB="2095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723511429"/>
                  </a:ext>
                </a:extLst>
              </a:tr>
              <a:tr h="659613">
                <a:tc>
                  <a:txBody>
                    <a:bodyPr/>
                    <a:lstStyle/>
                    <a:p>
                      <a:pPr>
                        <a:buNone/>
                      </a:pPr>
                      <a:r>
                        <a:rPr lang="en-GB" sz="1800" b="1" dirty="0">
                          <a:effectLst/>
                        </a:rPr>
                        <a:t>Prevalence</a:t>
                      </a:r>
                      <a:endParaRPr lang="en-GB" sz="1800" dirty="0">
                        <a:effectLst/>
                      </a:endParaRPr>
                    </a:p>
                  </a:txBody>
                  <a:tcPr marL="41913" marR="41913" marT="20956" marB="2095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a:effectLst/>
                        </a:rPr>
                        <a:t>The total number or proportion of people living with a condition at a particular time.</a:t>
                      </a:r>
                    </a:p>
                  </a:txBody>
                  <a:tcPr marL="41913" marR="41913" marT="20956" marB="2095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134317422"/>
                  </a:ext>
                </a:extLst>
              </a:tr>
              <a:tr h="659613">
                <a:tc>
                  <a:txBody>
                    <a:bodyPr/>
                    <a:lstStyle/>
                    <a:p>
                      <a:pPr>
                        <a:buNone/>
                      </a:pPr>
                      <a:r>
                        <a:rPr lang="en-GB" sz="1800" b="1">
                          <a:effectLst/>
                        </a:rPr>
                        <a:t>Incidence</a:t>
                      </a:r>
                      <a:endParaRPr lang="en-GB" sz="1800">
                        <a:effectLst/>
                      </a:endParaRPr>
                    </a:p>
                  </a:txBody>
                  <a:tcPr marL="41913" marR="41913" marT="20956" marB="2095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a:effectLst/>
                        </a:rPr>
                        <a:t>The number of new cases of a condition occurring within a specific period of time.</a:t>
                      </a:r>
                    </a:p>
                  </a:txBody>
                  <a:tcPr marL="41913" marR="41913" marT="20956" marB="2095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195094116"/>
                  </a:ext>
                </a:extLst>
              </a:tr>
              <a:tr h="659613">
                <a:tc>
                  <a:txBody>
                    <a:bodyPr/>
                    <a:lstStyle/>
                    <a:p>
                      <a:pPr>
                        <a:buNone/>
                      </a:pPr>
                      <a:r>
                        <a:rPr lang="en-GB" sz="1800" b="1">
                          <a:effectLst/>
                        </a:rPr>
                        <a:t>Morbidity</a:t>
                      </a:r>
                      <a:endParaRPr lang="en-GB" sz="1800">
                        <a:effectLst/>
                      </a:endParaRPr>
                    </a:p>
                  </a:txBody>
                  <a:tcPr marL="41913" marR="41913" marT="20956" marB="2095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a:effectLst/>
                        </a:rPr>
                        <a:t>The level of illness, disease or poor health experienced within a population.</a:t>
                      </a:r>
                    </a:p>
                  </a:txBody>
                  <a:tcPr marL="41913" marR="41913" marT="20956" marB="2095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579898412"/>
                  </a:ext>
                </a:extLst>
              </a:tr>
              <a:tr h="659613">
                <a:tc>
                  <a:txBody>
                    <a:bodyPr/>
                    <a:lstStyle/>
                    <a:p>
                      <a:pPr>
                        <a:buNone/>
                      </a:pPr>
                      <a:r>
                        <a:rPr lang="en-GB" sz="1800" b="1">
                          <a:effectLst/>
                        </a:rPr>
                        <a:t>Mortality</a:t>
                      </a:r>
                      <a:endParaRPr lang="en-GB" sz="1800">
                        <a:effectLst/>
                      </a:endParaRPr>
                    </a:p>
                  </a:txBody>
                  <a:tcPr marL="41913" marR="41913" marT="20956" marB="2095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dirty="0">
                          <a:effectLst/>
                        </a:rPr>
                        <a:t>The number of deaths within a population, often linked to a specific disease or cause.</a:t>
                      </a:r>
                    </a:p>
                  </a:txBody>
                  <a:tcPr marL="41913" marR="41913" marT="20956" marB="2095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020961159"/>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F9BEC-60E2-8A53-EEEC-8D547CC160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725A65-B7AF-0397-E7FF-82C68F61A318}"/>
              </a:ext>
            </a:extLst>
          </p:cNvPr>
          <p:cNvSpPr>
            <a:spLocks noGrp="1"/>
          </p:cNvSpPr>
          <p:nvPr>
            <p:ph type="title"/>
          </p:nvPr>
        </p:nvSpPr>
        <p:spPr>
          <a:xfrm>
            <a:off x="277180" y="258062"/>
            <a:ext cx="8471284" cy="1143000"/>
          </a:xfrm>
        </p:spPr>
        <p:txBody>
          <a:bodyPr/>
          <a:lstStyle/>
          <a:p>
            <a:r>
              <a:rPr lang="en-GB" b="1" dirty="0">
                <a:latin typeface="Calibri" panose="020F0502020204030204" pitchFamily="34" charset="0"/>
                <a:cs typeface="Calibri" panose="020F0502020204030204" pitchFamily="34" charset="0"/>
              </a:rPr>
              <a:t>Types of Public Health Data to track health and wellbeing</a:t>
            </a:r>
            <a:endParaRPr b="1" dirty="0">
              <a:latin typeface="Calibri" panose="020F0502020204030204" pitchFamily="34" charset="0"/>
              <a:cs typeface="Calibri" panose="020F0502020204030204" pitchFamily="34" charset="0"/>
            </a:endParaRPr>
          </a:p>
        </p:txBody>
      </p:sp>
      <p:graphicFrame>
        <p:nvGraphicFramePr>
          <p:cNvPr id="5" name="Content Placeholder 4">
            <a:extLst>
              <a:ext uri="{FF2B5EF4-FFF2-40B4-BE49-F238E27FC236}">
                <a16:creationId xmlns:a16="http://schemas.microsoft.com/office/drawing/2014/main" id="{0DF6E2D6-9124-4B84-E40C-0018DB2AF6DE}"/>
              </a:ext>
            </a:extLst>
          </p:cNvPr>
          <p:cNvGraphicFramePr>
            <a:graphicFrameLocks noGrp="1"/>
          </p:cNvGraphicFramePr>
          <p:nvPr>
            <p:ph idx="1"/>
            <p:extLst>
              <p:ext uri="{D42A27DB-BD31-4B8C-83A1-F6EECF244321}">
                <p14:modId xmlns:p14="http://schemas.microsoft.com/office/powerpoint/2010/main" val="1155861380"/>
              </p:ext>
            </p:extLst>
          </p:nvPr>
        </p:nvGraphicFramePr>
        <p:xfrm>
          <a:off x="467544" y="1772816"/>
          <a:ext cx="7954318" cy="3722833"/>
        </p:xfrm>
        <a:graphic>
          <a:graphicData uri="http://schemas.openxmlformats.org/drawingml/2006/table">
            <a:tbl>
              <a:tblPr/>
              <a:tblGrid>
                <a:gridCol w="3977159">
                  <a:extLst>
                    <a:ext uri="{9D8B030D-6E8A-4147-A177-3AD203B41FA5}">
                      <a16:colId xmlns:a16="http://schemas.microsoft.com/office/drawing/2014/main" val="947373799"/>
                    </a:ext>
                  </a:extLst>
                </a:gridCol>
                <a:gridCol w="3977159">
                  <a:extLst>
                    <a:ext uri="{9D8B030D-6E8A-4147-A177-3AD203B41FA5}">
                      <a16:colId xmlns:a16="http://schemas.microsoft.com/office/drawing/2014/main" val="3682928169"/>
                    </a:ext>
                  </a:extLst>
                </a:gridCol>
              </a:tblGrid>
              <a:tr h="554062">
                <a:tc>
                  <a:txBody>
                    <a:bodyPr/>
                    <a:lstStyle/>
                    <a:p>
                      <a:pPr>
                        <a:buNone/>
                      </a:pPr>
                      <a:r>
                        <a:rPr lang="en-GB" sz="1600" b="1" dirty="0">
                          <a:effectLst/>
                        </a:rPr>
                        <a:t>Life Expectancy</a:t>
                      </a:r>
                      <a:endParaRPr lang="en-GB" sz="1600" dirty="0">
                        <a:effectLst/>
                      </a:endParaRP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effectLst/>
                        </a:rPr>
                        <a:t>The average number of years a person is expected to live.</a:t>
                      </a: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716855073"/>
                  </a:ext>
                </a:extLst>
              </a:tr>
              <a:tr h="554062">
                <a:tc>
                  <a:txBody>
                    <a:bodyPr/>
                    <a:lstStyle/>
                    <a:p>
                      <a:pPr>
                        <a:buNone/>
                      </a:pPr>
                      <a:r>
                        <a:rPr lang="en-GB" sz="1600" b="1">
                          <a:effectLst/>
                        </a:rPr>
                        <a:t>Healthy Life Expectancy</a:t>
                      </a:r>
                      <a:endParaRPr lang="en-GB" sz="1600">
                        <a:effectLst/>
                      </a:endParaRP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a:effectLst/>
                        </a:rPr>
                        <a:t>The average number of years a person is expected to live in good health.</a:t>
                      </a: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247034378"/>
                  </a:ext>
                </a:extLst>
              </a:tr>
              <a:tr h="554062">
                <a:tc>
                  <a:txBody>
                    <a:bodyPr/>
                    <a:lstStyle/>
                    <a:p>
                      <a:pPr>
                        <a:buNone/>
                      </a:pPr>
                      <a:r>
                        <a:rPr lang="en-GB" sz="1600" b="1">
                          <a:effectLst/>
                        </a:rPr>
                        <a:t>Birth Rate</a:t>
                      </a:r>
                      <a:endParaRPr lang="en-GB" sz="1600">
                        <a:effectLst/>
                      </a:endParaRP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a:effectLst/>
                        </a:rPr>
                        <a:t>The number of live births per 1,000 people in a population each year.</a:t>
                      </a: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594838606"/>
                  </a:ext>
                </a:extLst>
              </a:tr>
              <a:tr h="791518">
                <a:tc>
                  <a:txBody>
                    <a:bodyPr/>
                    <a:lstStyle/>
                    <a:p>
                      <a:pPr>
                        <a:buNone/>
                      </a:pPr>
                      <a:r>
                        <a:rPr lang="en-GB" sz="1600" b="1">
                          <a:effectLst/>
                        </a:rPr>
                        <a:t>Fertility Rate</a:t>
                      </a:r>
                      <a:endParaRPr lang="en-GB" sz="1600">
                        <a:effectLst/>
                      </a:endParaRP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a:effectLst/>
                        </a:rPr>
                        <a:t>The average number of children a woman is expected to have during her lifetime.</a:t>
                      </a: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508963403"/>
                  </a:ext>
                </a:extLst>
              </a:tr>
              <a:tr h="554062">
                <a:tc>
                  <a:txBody>
                    <a:bodyPr/>
                    <a:lstStyle/>
                    <a:p>
                      <a:pPr>
                        <a:buNone/>
                      </a:pPr>
                      <a:r>
                        <a:rPr lang="en-GB" sz="1600" b="1">
                          <a:effectLst/>
                        </a:rPr>
                        <a:t>Infant Mortality Rate</a:t>
                      </a:r>
                      <a:endParaRPr lang="en-GB" sz="1600">
                        <a:effectLst/>
                      </a:endParaRP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a:effectLst/>
                        </a:rPr>
                        <a:t>The number of deaths of infants under one year of age per 1,000 live births.</a:t>
                      </a: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785059718"/>
                  </a:ext>
                </a:extLst>
              </a:tr>
              <a:tr h="591989">
                <a:tc>
                  <a:txBody>
                    <a:bodyPr/>
                    <a:lstStyle/>
                    <a:p>
                      <a:pPr>
                        <a:buNone/>
                      </a:pPr>
                      <a:r>
                        <a:rPr lang="en-GB" sz="1600" b="1">
                          <a:effectLst/>
                        </a:rPr>
                        <a:t>DALYs (Disability-Adjusted Life Years)</a:t>
                      </a:r>
                      <a:endParaRPr lang="en-GB" sz="1600">
                        <a:effectLst/>
                      </a:endParaRP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fontAlgn="t">
                        <a:lnSpc>
                          <a:spcPts val="1500"/>
                        </a:lnSpc>
                        <a:buNone/>
                      </a:pPr>
                      <a:r>
                        <a:rPr lang="en-GB" sz="1600" dirty="0">
                          <a:effectLst/>
                        </a:rPr>
                        <a:t>Measures the overall burden of disease by combining years lost through illness, disability and premature death.</a:t>
                      </a:r>
                      <a:endParaRPr lang="en-GB" sz="900" b="0" i="0" dirty="0">
                        <a:effectLst/>
                        <a:latin typeface="Segoe UI" panose="020B0502040204020203" pitchFamily="34" charset="0"/>
                      </a:endParaRPr>
                    </a:p>
                  </a:txBody>
                  <a:tcPr marL="79152" marR="79152" marT="39576" marB="39576"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884193062"/>
                  </a:ext>
                </a:extLst>
              </a:tr>
            </a:tbl>
          </a:graphicData>
        </a:graphic>
      </p:graphicFrame>
    </p:spTree>
    <p:extLst>
      <p:ext uri="{BB962C8B-B14F-4D97-AF65-F5344CB8AC3E}">
        <p14:creationId xmlns:p14="http://schemas.microsoft.com/office/powerpoint/2010/main" val="2926093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B54DD-9C8C-7AD3-2B99-2A4DB5D17FC8}"/>
              </a:ext>
            </a:extLst>
          </p:cNvPr>
          <p:cNvSpPr>
            <a:spLocks noGrp="1"/>
          </p:cNvSpPr>
          <p:nvPr>
            <p:ph type="title"/>
          </p:nvPr>
        </p:nvSpPr>
        <p:spPr/>
        <p:txBody>
          <a:bodyPr/>
          <a:lstStyle/>
          <a:p>
            <a:r>
              <a:rPr lang="en-GB" b="1" dirty="0"/>
              <a:t>Why are these statistics important?</a:t>
            </a:r>
          </a:p>
        </p:txBody>
      </p:sp>
      <p:sp>
        <p:nvSpPr>
          <p:cNvPr id="3" name="Content Placeholder 2">
            <a:extLst>
              <a:ext uri="{FF2B5EF4-FFF2-40B4-BE49-F238E27FC236}">
                <a16:creationId xmlns:a16="http://schemas.microsoft.com/office/drawing/2014/main" id="{395D7ABE-10C5-E8ED-71BA-B0CCDF8A9601}"/>
              </a:ext>
            </a:extLst>
          </p:cNvPr>
          <p:cNvSpPr>
            <a:spLocks noGrp="1"/>
          </p:cNvSpPr>
          <p:nvPr>
            <p:ph idx="1"/>
          </p:nvPr>
        </p:nvSpPr>
        <p:spPr/>
        <p:txBody>
          <a:bodyPr/>
          <a:lstStyle/>
          <a:p>
            <a:pPr marL="0" indent="0">
              <a:buNone/>
            </a:pPr>
            <a:r>
              <a:rPr lang="en-GB" sz="2800" dirty="0"/>
              <a:t>They help public health professionals to:</a:t>
            </a:r>
          </a:p>
          <a:p>
            <a:r>
              <a:rPr lang="en-GB" sz="2800" dirty="0"/>
              <a:t>Identify health priorities</a:t>
            </a:r>
          </a:p>
          <a:p>
            <a:r>
              <a:rPr lang="en-GB" sz="2800" dirty="0"/>
              <a:t>Predict future healthcare needs</a:t>
            </a:r>
          </a:p>
          <a:p>
            <a:r>
              <a:rPr lang="en-GB" sz="2800" dirty="0"/>
              <a:t>Target resources effectively</a:t>
            </a:r>
          </a:p>
          <a:p>
            <a:r>
              <a:rPr lang="en-GB" sz="2800" dirty="0"/>
              <a:t>Monitor trends over time</a:t>
            </a:r>
          </a:p>
          <a:p>
            <a:r>
              <a:rPr lang="en-GB" sz="2800" dirty="0"/>
              <a:t>Reduce health inequalities</a:t>
            </a:r>
          </a:p>
          <a:p>
            <a:r>
              <a:rPr lang="en-GB" sz="2800" dirty="0"/>
              <a:t>Evaluate the impact of policies and interventions</a:t>
            </a:r>
          </a:p>
        </p:txBody>
      </p:sp>
      <p:sp>
        <p:nvSpPr>
          <p:cNvPr id="4" name="Date Placeholder 3">
            <a:extLst>
              <a:ext uri="{FF2B5EF4-FFF2-40B4-BE49-F238E27FC236}">
                <a16:creationId xmlns:a16="http://schemas.microsoft.com/office/drawing/2014/main" id="{D142A0FE-EBB9-D27D-4AE2-50E87E5B7191}"/>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5B08A21F-66A6-DE8D-28D6-D30DD3D65F5E}"/>
              </a:ext>
            </a:extLst>
          </p:cNvPr>
          <p:cNvSpPr>
            <a:spLocks noGrp="1"/>
          </p:cNvSpPr>
          <p:nvPr>
            <p:ph type="sldNum" sz="quarter" idx="12"/>
          </p:nvPr>
        </p:nvSpPr>
        <p:spPr/>
        <p:txBody>
          <a:bodyPr/>
          <a:lstStyle/>
          <a:p>
            <a:pPr>
              <a:defRPr/>
            </a:pPr>
            <a:fld id="{B6EA6BB5-5C58-42AB-859A-19261A4C39A7}" type="slidenum">
              <a:rPr lang="en-GB" altLang="en-US" smtClean="0"/>
              <a:pPr>
                <a:defRPr/>
              </a:pPr>
              <a:t>7</a:t>
            </a:fld>
            <a:endParaRPr lang="en-GB" altLang="en-US"/>
          </a:p>
        </p:txBody>
      </p:sp>
    </p:spTree>
    <p:extLst>
      <p:ext uri="{BB962C8B-B14F-4D97-AF65-F5344CB8AC3E}">
        <p14:creationId xmlns:p14="http://schemas.microsoft.com/office/powerpoint/2010/main" val="4038908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67E3A-B54C-6F1A-CB18-BADD89DFE24F}"/>
              </a:ext>
            </a:extLst>
          </p:cNvPr>
          <p:cNvSpPr>
            <a:spLocks noGrp="1"/>
          </p:cNvSpPr>
          <p:nvPr>
            <p:ph type="title"/>
          </p:nvPr>
        </p:nvSpPr>
        <p:spPr>
          <a:xfrm>
            <a:off x="611560" y="212076"/>
            <a:ext cx="8075240" cy="1143000"/>
          </a:xfrm>
        </p:spPr>
        <p:txBody>
          <a:bodyPr/>
          <a:lstStyle/>
          <a:p>
            <a:r>
              <a:rPr lang="en-GB" b="1" dirty="0">
                <a:latin typeface="Calibri" panose="020F0502020204030204" pitchFamily="34" charset="0"/>
                <a:cs typeface="Calibri" panose="020F0502020204030204" pitchFamily="34" charset="0"/>
              </a:rPr>
              <a:t>Match the Scenario to the Best Public Health Statistic</a:t>
            </a:r>
          </a:p>
        </p:txBody>
      </p:sp>
      <p:sp>
        <p:nvSpPr>
          <p:cNvPr id="3" name="Content Placeholder 2">
            <a:extLst>
              <a:ext uri="{FF2B5EF4-FFF2-40B4-BE49-F238E27FC236}">
                <a16:creationId xmlns:a16="http://schemas.microsoft.com/office/drawing/2014/main" id="{E0E7290B-1BBB-B574-8B8D-858F2385D08F}"/>
              </a:ext>
            </a:extLst>
          </p:cNvPr>
          <p:cNvSpPr>
            <a:spLocks noGrp="1"/>
          </p:cNvSpPr>
          <p:nvPr>
            <p:ph idx="1"/>
          </p:nvPr>
        </p:nvSpPr>
        <p:spPr>
          <a:xfrm>
            <a:off x="250825" y="1838461"/>
            <a:ext cx="8785671" cy="3917032"/>
          </a:xfrm>
        </p:spPr>
        <p:txBody>
          <a:bodyPr/>
          <a:lstStyle/>
          <a:p>
            <a:r>
              <a:rPr lang="en-GB" sz="2000" dirty="0">
                <a:latin typeface="Calibri" panose="020F0502020204030204" pitchFamily="34" charset="0"/>
                <a:cs typeface="Calibri" panose="020F0502020204030204" pitchFamily="34" charset="0"/>
              </a:rPr>
              <a:t>A local authority wants to know how many people are currently living with Type 2 diabetes so they can plan future services.</a:t>
            </a:r>
          </a:p>
          <a:p>
            <a:r>
              <a:rPr lang="en-GB" sz="2000" dirty="0">
                <a:latin typeface="Calibri" panose="020F0502020204030204" pitchFamily="34" charset="0"/>
                <a:cs typeface="Calibri" panose="020F0502020204030204" pitchFamily="34" charset="0"/>
              </a:rPr>
              <a:t>Public health professionals want to know whether the number of new lung cancer diagnoses is increasing each year.</a:t>
            </a:r>
          </a:p>
          <a:p>
            <a:r>
              <a:rPr lang="en-GB" sz="2000" dirty="0">
                <a:latin typeface="Calibri" panose="020F0502020204030204" pitchFamily="34" charset="0"/>
                <a:cs typeface="Calibri" panose="020F0502020204030204" pitchFamily="34" charset="0"/>
              </a:rPr>
              <a:t>The NHS wants to identify the leading causes of death in a region to prioritise funding.</a:t>
            </a:r>
          </a:p>
          <a:p>
            <a:r>
              <a:rPr lang="en-GB" sz="2000" dirty="0">
                <a:latin typeface="Calibri" panose="020F0502020204030204" pitchFamily="34" charset="0"/>
                <a:cs typeface="Calibri" panose="020F0502020204030204" pitchFamily="34" charset="0"/>
              </a:rPr>
              <a:t>Researchers are comparing how long people are expected to live in Birmingham and Solihull.</a:t>
            </a:r>
          </a:p>
          <a:p>
            <a:r>
              <a:rPr lang="en-GB" sz="2000" dirty="0">
                <a:latin typeface="Calibri" panose="020F0502020204030204" pitchFamily="34" charset="0"/>
                <a:cs typeface="Calibri" panose="020F0502020204030204" pitchFamily="34" charset="0"/>
              </a:rPr>
              <a:t>A council wants to understand how many years people spend in good health rather than simply how long they live.</a:t>
            </a:r>
          </a:p>
        </p:txBody>
      </p:sp>
      <p:sp>
        <p:nvSpPr>
          <p:cNvPr id="4" name="Date Placeholder 3">
            <a:extLst>
              <a:ext uri="{FF2B5EF4-FFF2-40B4-BE49-F238E27FC236}">
                <a16:creationId xmlns:a16="http://schemas.microsoft.com/office/drawing/2014/main" id="{E5E39A53-FFD6-D395-B8F9-F7EFDFCC0B1F}"/>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1FCD5696-9AF1-8935-2DEF-D55C755DA29A}"/>
              </a:ext>
            </a:extLst>
          </p:cNvPr>
          <p:cNvSpPr>
            <a:spLocks noGrp="1"/>
          </p:cNvSpPr>
          <p:nvPr>
            <p:ph type="sldNum" sz="quarter" idx="12"/>
          </p:nvPr>
        </p:nvSpPr>
        <p:spPr/>
        <p:txBody>
          <a:bodyPr/>
          <a:lstStyle/>
          <a:p>
            <a:pPr>
              <a:defRPr/>
            </a:pPr>
            <a:fld id="{B6EA6BB5-5C58-42AB-859A-19261A4C39A7}" type="slidenum">
              <a:rPr lang="en-GB" altLang="en-US" smtClean="0"/>
              <a:pPr>
                <a:defRPr/>
              </a:pPr>
              <a:t>8</a:t>
            </a:fld>
            <a:endParaRPr lang="en-GB" altLang="en-US"/>
          </a:p>
        </p:txBody>
      </p:sp>
      <p:sp>
        <p:nvSpPr>
          <p:cNvPr id="7" name="TextBox 6">
            <a:extLst>
              <a:ext uri="{FF2B5EF4-FFF2-40B4-BE49-F238E27FC236}">
                <a16:creationId xmlns:a16="http://schemas.microsoft.com/office/drawing/2014/main" id="{2A33BEFD-4C95-459F-FE0C-F8D6CA3C300B}"/>
              </a:ext>
            </a:extLst>
          </p:cNvPr>
          <p:cNvSpPr txBox="1"/>
          <p:nvPr/>
        </p:nvSpPr>
        <p:spPr>
          <a:xfrm>
            <a:off x="7164288" y="5371564"/>
            <a:ext cx="1296144" cy="276999"/>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rPr>
              <a:t>(Ruger, 2005)</a:t>
            </a:r>
          </a:p>
        </p:txBody>
      </p:sp>
    </p:spTree>
    <p:extLst>
      <p:ext uri="{BB962C8B-B14F-4D97-AF65-F5344CB8AC3E}">
        <p14:creationId xmlns:p14="http://schemas.microsoft.com/office/powerpoint/2010/main" val="3593999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A487-5276-789D-CBF9-08B25DA0D6CB}"/>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Match the Scenario to the Best Public Health Statistic</a:t>
            </a:r>
            <a:endParaRPr lang="en-GB" dirty="0"/>
          </a:p>
        </p:txBody>
      </p:sp>
      <p:sp>
        <p:nvSpPr>
          <p:cNvPr id="3" name="Content Placeholder 2">
            <a:extLst>
              <a:ext uri="{FF2B5EF4-FFF2-40B4-BE49-F238E27FC236}">
                <a16:creationId xmlns:a16="http://schemas.microsoft.com/office/drawing/2014/main" id="{262E1341-56E8-47D2-A6E4-322756B03A19}"/>
              </a:ext>
            </a:extLst>
          </p:cNvPr>
          <p:cNvSpPr>
            <a:spLocks noGrp="1"/>
          </p:cNvSpPr>
          <p:nvPr>
            <p:ph idx="1"/>
          </p:nvPr>
        </p:nvSpPr>
        <p:spPr/>
        <p:txBody>
          <a:bodyPr/>
          <a:lstStyle/>
          <a:p>
            <a:r>
              <a:rPr lang="en-GB" sz="2000" dirty="0">
                <a:latin typeface="Calibri" panose="020F0502020204030204" pitchFamily="34" charset="0"/>
                <a:cs typeface="Calibri" panose="020F0502020204030204" pitchFamily="34" charset="0"/>
              </a:rPr>
              <a:t>Public health teams are investigating the overall impact of illness, disability and premature death on the population.</a:t>
            </a:r>
          </a:p>
          <a:p>
            <a:r>
              <a:rPr lang="en-GB" sz="2000" dirty="0">
                <a:latin typeface="Calibri" panose="020F0502020204030204" pitchFamily="34" charset="0"/>
                <a:cs typeface="Calibri" panose="020F0502020204030204" pitchFamily="34" charset="0"/>
              </a:rPr>
              <a:t>Health officials want to examine the level of illness and poor health experienced by people living in a deprived community.</a:t>
            </a:r>
          </a:p>
          <a:p>
            <a:r>
              <a:rPr lang="en-GB" sz="2000" dirty="0">
                <a:latin typeface="Calibri" panose="020F0502020204030204" pitchFamily="34" charset="0"/>
                <a:cs typeface="Calibri" panose="020F0502020204030204" pitchFamily="34" charset="0"/>
              </a:rPr>
              <a:t>A government report is exploring why babies born in one area are more likely to die before their first birthday than those in another area.</a:t>
            </a:r>
          </a:p>
          <a:p>
            <a:r>
              <a:rPr lang="en-GB" sz="2000" dirty="0">
                <a:latin typeface="Calibri" panose="020F0502020204030204" pitchFamily="34" charset="0"/>
                <a:cs typeface="Calibri" panose="020F0502020204030204" pitchFamily="34" charset="0"/>
              </a:rPr>
              <a:t>Public health teams want to know how many people are currently living with anxiety and depression in the UK.</a:t>
            </a:r>
          </a:p>
          <a:p>
            <a:r>
              <a:rPr lang="en-GB" sz="2000" dirty="0">
                <a:latin typeface="Calibri" panose="020F0502020204030204" pitchFamily="34" charset="0"/>
                <a:cs typeface="Calibri" panose="020F0502020204030204" pitchFamily="34" charset="0"/>
              </a:rPr>
              <a:t>A hospital trust wants to measure whether a smoking cessation programme has reduced the number of new smoking-related illnesses over the past five years </a:t>
            </a:r>
            <a:endParaRPr lang="en-GB" sz="2000" dirty="0"/>
          </a:p>
        </p:txBody>
      </p:sp>
      <p:sp>
        <p:nvSpPr>
          <p:cNvPr id="4" name="Date Placeholder 3">
            <a:extLst>
              <a:ext uri="{FF2B5EF4-FFF2-40B4-BE49-F238E27FC236}">
                <a16:creationId xmlns:a16="http://schemas.microsoft.com/office/drawing/2014/main" id="{26AAB190-2E2E-ABFB-E007-D957B5564B07}"/>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FFA44F6A-4EA4-3628-6E2B-815B67584DB1}"/>
              </a:ext>
            </a:extLst>
          </p:cNvPr>
          <p:cNvSpPr>
            <a:spLocks noGrp="1"/>
          </p:cNvSpPr>
          <p:nvPr>
            <p:ph type="sldNum" sz="quarter" idx="12"/>
          </p:nvPr>
        </p:nvSpPr>
        <p:spPr/>
        <p:txBody>
          <a:bodyPr/>
          <a:lstStyle/>
          <a:p>
            <a:pPr>
              <a:defRPr/>
            </a:pPr>
            <a:fld id="{B6EA6BB5-5C58-42AB-859A-19261A4C39A7}" type="slidenum">
              <a:rPr lang="en-GB" altLang="en-US" smtClean="0"/>
              <a:pPr>
                <a:defRPr/>
              </a:pPr>
              <a:t>9</a:t>
            </a:fld>
            <a:endParaRPr lang="en-GB" altLang="en-US"/>
          </a:p>
        </p:txBody>
      </p:sp>
    </p:spTree>
    <p:extLst>
      <p:ext uri="{BB962C8B-B14F-4D97-AF65-F5344CB8AC3E}">
        <p14:creationId xmlns:p14="http://schemas.microsoft.com/office/powerpoint/2010/main" val="2072077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956EB-1D4C-F784-DD6E-C9E1D024A570}"/>
              </a:ext>
            </a:extLst>
          </p:cNvPr>
          <p:cNvSpPr>
            <a:spLocks noGrp="1"/>
          </p:cNvSpPr>
          <p:nvPr>
            <p:ph type="title"/>
          </p:nvPr>
        </p:nvSpPr>
        <p:spPr/>
        <p:txBody>
          <a:bodyPr/>
          <a:lstStyle/>
          <a:p>
            <a:r>
              <a:rPr lang="en-GB" b="1" dirty="0"/>
              <a:t>Access the OHID Fingertips Public Health Profile</a:t>
            </a:r>
          </a:p>
        </p:txBody>
      </p:sp>
      <p:sp>
        <p:nvSpPr>
          <p:cNvPr id="3" name="Content Placeholder 2">
            <a:extLst>
              <a:ext uri="{FF2B5EF4-FFF2-40B4-BE49-F238E27FC236}">
                <a16:creationId xmlns:a16="http://schemas.microsoft.com/office/drawing/2014/main" id="{27BCE293-8211-5F52-939A-D523B101A71D}"/>
              </a:ext>
            </a:extLst>
          </p:cNvPr>
          <p:cNvSpPr>
            <a:spLocks noGrp="1"/>
          </p:cNvSpPr>
          <p:nvPr>
            <p:ph idx="1"/>
          </p:nvPr>
        </p:nvSpPr>
        <p:spPr>
          <a:xfrm>
            <a:off x="457200" y="1941545"/>
            <a:ext cx="8229600" cy="3917032"/>
          </a:xfrm>
        </p:spPr>
        <p:txBody>
          <a:bodyPr/>
          <a:lstStyle/>
          <a:p>
            <a:r>
              <a:rPr lang="en-GB" dirty="0">
                <a:hlinkClick r:id="rId2"/>
              </a:rPr>
              <a:t>Fingertips | Department of Health and Social Care</a:t>
            </a:r>
            <a:endParaRPr lang="en-GB" dirty="0"/>
          </a:p>
          <a:p>
            <a:r>
              <a:rPr lang="en-GB" dirty="0"/>
              <a:t>This resource provides data on health outcomes, behaviours, inequalities, life expectancy and disease prevalence across England.</a:t>
            </a:r>
          </a:p>
        </p:txBody>
      </p:sp>
      <p:sp>
        <p:nvSpPr>
          <p:cNvPr id="4" name="Date Placeholder 3">
            <a:extLst>
              <a:ext uri="{FF2B5EF4-FFF2-40B4-BE49-F238E27FC236}">
                <a16:creationId xmlns:a16="http://schemas.microsoft.com/office/drawing/2014/main" id="{9069E221-1FEF-2E3C-7AC1-1C266E0C8393}"/>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01274413-9BE8-3849-B79D-B29A1B370A41}"/>
              </a:ext>
            </a:extLst>
          </p:cNvPr>
          <p:cNvSpPr>
            <a:spLocks noGrp="1"/>
          </p:cNvSpPr>
          <p:nvPr>
            <p:ph type="sldNum" sz="quarter" idx="12"/>
          </p:nvPr>
        </p:nvSpPr>
        <p:spPr/>
        <p:txBody>
          <a:bodyPr/>
          <a:lstStyle/>
          <a:p>
            <a:pPr>
              <a:defRPr/>
            </a:pPr>
            <a:fld id="{B6EA6BB5-5C58-42AB-859A-19261A4C39A7}" type="slidenum">
              <a:rPr lang="en-GB" altLang="en-US" smtClean="0"/>
              <a:pPr>
                <a:defRPr/>
              </a:pPr>
              <a:t>10</a:t>
            </a:fld>
            <a:endParaRPr lang="en-GB" altLang="en-US"/>
          </a:p>
        </p:txBody>
      </p:sp>
    </p:spTree>
    <p:extLst>
      <p:ext uri="{BB962C8B-B14F-4D97-AF65-F5344CB8AC3E}">
        <p14:creationId xmlns:p14="http://schemas.microsoft.com/office/powerpoint/2010/main" val="472338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7F258-248A-8F79-FAB6-ED27453F1769}"/>
              </a:ext>
            </a:extLst>
          </p:cNvPr>
          <p:cNvSpPr>
            <a:spLocks noGrp="1"/>
          </p:cNvSpPr>
          <p:nvPr>
            <p:ph type="title"/>
          </p:nvPr>
        </p:nvSpPr>
        <p:spPr/>
        <p:txBody>
          <a:bodyPr/>
          <a:lstStyle/>
          <a:p>
            <a:r>
              <a:rPr lang="en-GB" b="1" dirty="0"/>
              <a:t>Your Task</a:t>
            </a:r>
          </a:p>
        </p:txBody>
      </p:sp>
      <p:sp>
        <p:nvSpPr>
          <p:cNvPr id="3" name="Content Placeholder 2">
            <a:extLst>
              <a:ext uri="{FF2B5EF4-FFF2-40B4-BE49-F238E27FC236}">
                <a16:creationId xmlns:a16="http://schemas.microsoft.com/office/drawing/2014/main" id="{D1635895-F598-B41E-6809-3C1E9340FCE6}"/>
              </a:ext>
            </a:extLst>
          </p:cNvPr>
          <p:cNvSpPr>
            <a:spLocks noGrp="1"/>
          </p:cNvSpPr>
          <p:nvPr>
            <p:ph idx="1"/>
          </p:nvPr>
        </p:nvSpPr>
        <p:spPr>
          <a:xfrm>
            <a:off x="457200" y="1268760"/>
            <a:ext cx="8229600" cy="3917032"/>
          </a:xfrm>
        </p:spPr>
        <p:txBody>
          <a:bodyPr/>
          <a:lstStyle/>
          <a:p>
            <a:pPr lvl="0" fontAlgn="t"/>
            <a:r>
              <a:rPr lang="en-GB" sz="2800" dirty="0"/>
              <a:t>What is the prevalence (%) of diabetes in England?</a:t>
            </a:r>
          </a:p>
          <a:p>
            <a:pPr lvl="0" fontAlgn="t"/>
            <a:r>
              <a:rPr lang="en-GB" sz="2800" dirty="0"/>
              <a:t>As of 2024-2025 what is the Average waiting time between 1st &amp; 2nd treatment for mental health and wellbeing support?</a:t>
            </a:r>
          </a:p>
          <a:p>
            <a:pPr lvl="0" fontAlgn="t"/>
            <a:r>
              <a:rPr lang="en-GB" sz="2800" dirty="0"/>
              <a:t>What is the leading causes of mortality in England?</a:t>
            </a:r>
          </a:p>
          <a:p>
            <a:pPr lvl="0" fontAlgn="t"/>
            <a:r>
              <a:rPr lang="en-GB" sz="2800" dirty="0"/>
              <a:t>What impact does alcohol have among 15 to 49 year olds in England?</a:t>
            </a:r>
            <a:endParaRPr lang="en-GB" sz="1600" dirty="0"/>
          </a:p>
        </p:txBody>
      </p:sp>
      <p:sp>
        <p:nvSpPr>
          <p:cNvPr id="4" name="Date Placeholder 3">
            <a:extLst>
              <a:ext uri="{FF2B5EF4-FFF2-40B4-BE49-F238E27FC236}">
                <a16:creationId xmlns:a16="http://schemas.microsoft.com/office/drawing/2014/main" id="{D07514AC-B0D6-3724-1ACE-029DC3520ABB}"/>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21D7143C-4091-8BAC-3CD5-5598F7CFB7FA}"/>
              </a:ext>
            </a:extLst>
          </p:cNvPr>
          <p:cNvSpPr>
            <a:spLocks noGrp="1"/>
          </p:cNvSpPr>
          <p:nvPr>
            <p:ph type="sldNum" sz="quarter" idx="12"/>
          </p:nvPr>
        </p:nvSpPr>
        <p:spPr/>
        <p:txBody>
          <a:bodyPr/>
          <a:lstStyle/>
          <a:p>
            <a:pPr>
              <a:defRPr/>
            </a:pPr>
            <a:fld id="{B6EA6BB5-5C58-42AB-859A-19261A4C39A7}" type="slidenum">
              <a:rPr lang="en-GB" altLang="en-US" smtClean="0"/>
              <a:pPr>
                <a:defRPr/>
              </a:pPr>
              <a:t>11</a:t>
            </a:fld>
            <a:endParaRPr lang="en-GB" altLang="en-US"/>
          </a:p>
        </p:txBody>
      </p:sp>
    </p:spTree>
    <p:extLst>
      <p:ext uri="{BB962C8B-B14F-4D97-AF65-F5344CB8AC3E}">
        <p14:creationId xmlns:p14="http://schemas.microsoft.com/office/powerpoint/2010/main" val="42374183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4FB12-4EBC-CC85-147E-3EF86EDD50FD}"/>
              </a:ext>
            </a:extLst>
          </p:cNvPr>
          <p:cNvSpPr>
            <a:spLocks noGrp="1"/>
          </p:cNvSpPr>
          <p:nvPr>
            <p:ph type="title"/>
          </p:nvPr>
        </p:nvSpPr>
        <p:spPr>
          <a:xfrm>
            <a:off x="323528" y="247741"/>
            <a:ext cx="8229600" cy="1143000"/>
          </a:xfrm>
        </p:spPr>
        <p:txBody>
          <a:bodyPr/>
          <a:lstStyle/>
          <a:p>
            <a:r>
              <a:rPr lang="en-GB" b="1" dirty="0">
                <a:latin typeface="Calibri" panose="020F0502020204030204" pitchFamily="34" charset="0"/>
                <a:cs typeface="Calibri" panose="020F0502020204030204" pitchFamily="34" charset="0"/>
              </a:rPr>
              <a:t>Recommendations for a Healthier Future</a:t>
            </a:r>
          </a:p>
        </p:txBody>
      </p:sp>
      <p:sp>
        <p:nvSpPr>
          <p:cNvPr id="3" name="Content Placeholder 2">
            <a:extLst>
              <a:ext uri="{FF2B5EF4-FFF2-40B4-BE49-F238E27FC236}">
                <a16:creationId xmlns:a16="http://schemas.microsoft.com/office/drawing/2014/main" id="{43031E40-11EA-65A5-87AA-E09D32070DDF}"/>
              </a:ext>
            </a:extLst>
          </p:cNvPr>
          <p:cNvSpPr>
            <a:spLocks noGrp="1"/>
          </p:cNvSpPr>
          <p:nvPr>
            <p:ph idx="1"/>
          </p:nvPr>
        </p:nvSpPr>
        <p:spPr>
          <a:xfrm>
            <a:off x="457200" y="1600201"/>
            <a:ext cx="8579296" cy="3917032"/>
          </a:xfrm>
        </p:spPr>
        <p:txBody>
          <a:bodyPr/>
          <a:lstStyle/>
          <a:p>
            <a:pPr marL="0" indent="0">
              <a:buNone/>
            </a:pPr>
            <a:endParaRPr lang="en-GB" sz="2000" dirty="0">
              <a:latin typeface="Calibri" panose="020F0502020204030204" pitchFamily="34" charset="0"/>
              <a:cs typeface="Calibri" panose="020F0502020204030204" pitchFamily="34" charset="0"/>
            </a:endParaRPr>
          </a:p>
          <a:p>
            <a:pPr marL="0" indent="0">
              <a:buNone/>
            </a:pPr>
            <a:r>
              <a:rPr lang="en-GB" sz="2000" dirty="0">
                <a:latin typeface="Calibri" panose="020F0502020204030204" pitchFamily="34" charset="0"/>
                <a:cs typeface="Calibri" panose="020F0502020204030204" pitchFamily="34" charset="0"/>
              </a:rPr>
              <a:t>Improving Health and Wellbeing Requires Action at Multiple Levels</a:t>
            </a:r>
          </a:p>
          <a:p>
            <a:pPr marL="0" indent="0">
              <a:buNone/>
            </a:pPr>
            <a:endParaRPr lang="en-GB" sz="2000" dirty="0">
              <a:latin typeface="Calibri" panose="020F0502020204030204" pitchFamily="34" charset="0"/>
              <a:cs typeface="Calibri" panose="020F0502020204030204" pitchFamily="34" charset="0"/>
            </a:endParaRPr>
          </a:p>
          <a:p>
            <a:pPr marL="0" indent="0">
              <a:buNone/>
            </a:pPr>
            <a:r>
              <a:rPr lang="en-GB" sz="2000" dirty="0">
                <a:latin typeface="Calibri" panose="020F0502020204030204" pitchFamily="34" charset="0"/>
                <a:cs typeface="Calibri" panose="020F0502020204030204" pitchFamily="34" charset="0"/>
              </a:rPr>
              <a:t>Health outcomes are influenced by individuals, communities and governments working together.</a:t>
            </a:r>
          </a:p>
          <a:p>
            <a:pPr marL="0" indent="0">
              <a:buNone/>
            </a:pPr>
            <a:r>
              <a:rPr lang="en-GB" sz="2000" dirty="0">
                <a:latin typeface="Calibri" panose="020F0502020204030204" pitchFamily="34" charset="0"/>
                <a:cs typeface="Calibri" panose="020F0502020204030204" pitchFamily="34" charset="0"/>
              </a:rPr>
              <a:t>Think about:</a:t>
            </a:r>
          </a:p>
          <a:p>
            <a:r>
              <a:rPr lang="en-GB" sz="2000" dirty="0">
                <a:latin typeface="Calibri" panose="020F0502020204030204" pitchFamily="34" charset="0"/>
                <a:cs typeface="Calibri" panose="020F0502020204030204" pitchFamily="34" charset="0"/>
              </a:rPr>
              <a:t>What can individuals do?</a:t>
            </a:r>
          </a:p>
          <a:p>
            <a:r>
              <a:rPr lang="en-GB" sz="2000" dirty="0">
                <a:latin typeface="Calibri" panose="020F0502020204030204" pitchFamily="34" charset="0"/>
                <a:cs typeface="Calibri" panose="020F0502020204030204" pitchFamily="34" charset="0"/>
              </a:rPr>
              <a:t> What support is needed from communities? </a:t>
            </a:r>
          </a:p>
          <a:p>
            <a:r>
              <a:rPr lang="en-GB" sz="2000" dirty="0">
                <a:latin typeface="Calibri" panose="020F0502020204030204" pitchFamily="34" charset="0"/>
                <a:cs typeface="Calibri" panose="020F0502020204030204" pitchFamily="34" charset="0"/>
              </a:rPr>
              <a:t>What should governments be responsible for?</a:t>
            </a:r>
          </a:p>
          <a:p>
            <a:endParaRPr lang="en-GB" sz="2000" b="1" dirty="0">
              <a:latin typeface="Calibri" panose="020F0502020204030204" pitchFamily="34" charset="0"/>
              <a:cs typeface="Calibri" panose="020F0502020204030204" pitchFamily="34" charset="0"/>
            </a:endParaRPr>
          </a:p>
          <a:p>
            <a:pPr marL="0" indent="0">
              <a:buNone/>
            </a:pPr>
            <a:r>
              <a:rPr lang="en-GB" sz="2000" b="1" dirty="0">
                <a:latin typeface="Calibri" panose="020F0502020204030204" pitchFamily="34" charset="0"/>
                <a:cs typeface="Calibri" panose="020F0502020204030204" pitchFamily="34" charset="0"/>
              </a:rPr>
              <a:t>What is happening globally?</a:t>
            </a:r>
            <a:br>
              <a:rPr lang="en-GB" sz="2000" dirty="0">
                <a:latin typeface="Calibri" panose="020F0502020204030204" pitchFamily="34" charset="0"/>
                <a:cs typeface="Calibri" panose="020F0502020204030204" pitchFamily="34" charset="0"/>
              </a:rPr>
            </a:br>
            <a:endParaRPr lang="en-GB" sz="20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58AAD4B-8450-012C-F326-498F320EC96D}"/>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2874C475-0350-D3D0-8381-DFF38AD37EF6}"/>
              </a:ext>
            </a:extLst>
          </p:cNvPr>
          <p:cNvSpPr>
            <a:spLocks noGrp="1"/>
          </p:cNvSpPr>
          <p:nvPr>
            <p:ph type="sldNum" sz="quarter" idx="12"/>
          </p:nvPr>
        </p:nvSpPr>
        <p:spPr/>
        <p:txBody>
          <a:bodyPr/>
          <a:lstStyle/>
          <a:p>
            <a:pPr>
              <a:defRPr/>
            </a:pPr>
            <a:fld id="{B6EA6BB5-5C58-42AB-859A-19261A4C39A7}" type="slidenum">
              <a:rPr lang="en-GB" altLang="en-US" smtClean="0"/>
              <a:pPr>
                <a:defRPr/>
              </a:pPr>
              <a:t>12</a:t>
            </a:fld>
            <a:endParaRPr lang="en-GB" altLang="en-US"/>
          </a:p>
        </p:txBody>
      </p:sp>
    </p:spTree>
    <p:extLst>
      <p:ext uri="{BB962C8B-B14F-4D97-AF65-F5344CB8AC3E}">
        <p14:creationId xmlns:p14="http://schemas.microsoft.com/office/powerpoint/2010/main" val="3025441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3DF0A-0DE1-7E66-D579-FCAB979D5FBA}"/>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WHO Core Functions</a:t>
            </a:r>
          </a:p>
        </p:txBody>
      </p:sp>
      <p:sp>
        <p:nvSpPr>
          <p:cNvPr id="3" name="Content Placeholder 2">
            <a:extLst>
              <a:ext uri="{FF2B5EF4-FFF2-40B4-BE49-F238E27FC236}">
                <a16:creationId xmlns:a16="http://schemas.microsoft.com/office/drawing/2014/main" id="{46367A0F-8714-898E-CD81-DDC3BE4A878D}"/>
              </a:ext>
            </a:extLst>
          </p:cNvPr>
          <p:cNvSpPr>
            <a:spLocks noGrp="1"/>
          </p:cNvSpPr>
          <p:nvPr>
            <p:ph idx="1"/>
          </p:nvPr>
        </p:nvSpPr>
        <p:spPr>
          <a:xfrm>
            <a:off x="427488" y="1417638"/>
            <a:ext cx="8229600" cy="3917032"/>
          </a:xfrm>
        </p:spPr>
        <p:txBody>
          <a:bodyPr/>
          <a:lstStyle/>
          <a:p>
            <a:pPr marL="0" indent="0">
              <a:buNone/>
            </a:pPr>
            <a:r>
              <a:rPr lang="en-GB" sz="2000" b="1" dirty="0">
                <a:latin typeface="Calibri" panose="020F0502020204030204" pitchFamily="34" charset="0"/>
                <a:cs typeface="Calibri" panose="020F0502020204030204" pitchFamily="34" charset="0"/>
              </a:rPr>
              <a:t>Leadership and Standards</a:t>
            </a:r>
          </a:p>
          <a:p>
            <a:r>
              <a:rPr lang="en-GB" sz="2000" dirty="0">
                <a:latin typeface="Calibri" panose="020F0502020204030204" pitchFamily="34" charset="0"/>
                <a:cs typeface="Calibri" panose="020F0502020204030204" pitchFamily="34" charset="0"/>
              </a:rPr>
              <a:t>Sets international guidelines and health regulations</a:t>
            </a:r>
          </a:p>
          <a:p>
            <a:r>
              <a:rPr lang="en-GB" sz="2000" dirty="0">
                <a:latin typeface="Calibri" panose="020F0502020204030204" pitchFamily="34" charset="0"/>
                <a:cs typeface="Calibri" panose="020F0502020204030204" pitchFamily="34" charset="0"/>
              </a:rPr>
              <a:t>Issues global health recommendations</a:t>
            </a:r>
          </a:p>
          <a:p>
            <a:pPr marL="0" indent="0">
              <a:buNone/>
            </a:pPr>
            <a:r>
              <a:rPr lang="en-GB" sz="2000" b="1" dirty="0">
                <a:latin typeface="Calibri" panose="020F0502020204030204" pitchFamily="34" charset="0"/>
                <a:cs typeface="Calibri" panose="020F0502020204030204" pitchFamily="34" charset="0"/>
              </a:rPr>
              <a:t>Coordination and Support</a:t>
            </a:r>
            <a:br>
              <a:rPr lang="en-GB" sz="20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Leads initiatives on health equity and disease programmes</a:t>
            </a:r>
          </a:p>
          <a:p>
            <a:r>
              <a:rPr lang="en-GB" sz="2000" dirty="0">
                <a:latin typeface="Calibri" panose="020F0502020204030204" pitchFamily="34" charset="0"/>
                <a:cs typeface="Calibri" panose="020F0502020204030204" pitchFamily="34" charset="0"/>
              </a:rPr>
              <a:t>Supports access to essential medicines</a:t>
            </a:r>
          </a:p>
          <a:p>
            <a:pPr marL="0" indent="0">
              <a:buNone/>
            </a:pPr>
            <a:r>
              <a:rPr lang="en-GB" sz="2000" b="1" dirty="0">
                <a:latin typeface="Calibri" panose="020F0502020204030204" pitchFamily="34" charset="0"/>
                <a:cs typeface="Calibri" panose="020F0502020204030204" pitchFamily="34" charset="0"/>
              </a:rPr>
              <a:t>Research and Emergency Response</a:t>
            </a:r>
            <a:br>
              <a:rPr lang="en-GB" sz="20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Conducts research and provides technical support</a:t>
            </a:r>
          </a:p>
          <a:p>
            <a:r>
              <a:rPr lang="en-GB" sz="2000" dirty="0">
                <a:latin typeface="Calibri" panose="020F0502020204030204" pitchFamily="34" charset="0"/>
                <a:cs typeface="Calibri" panose="020F0502020204030204" pitchFamily="34" charset="0"/>
              </a:rPr>
              <a:t>Responds to outbreaks and health emergencies</a:t>
            </a:r>
          </a:p>
          <a:p>
            <a:pPr marL="0" indent="0">
              <a:buNone/>
            </a:pPr>
            <a:r>
              <a:rPr lang="en-GB" sz="2000" b="1" dirty="0">
                <a:latin typeface="Calibri" panose="020F0502020204030204" pitchFamily="34" charset="0"/>
                <a:cs typeface="Calibri" panose="020F0502020204030204" pitchFamily="34" charset="0"/>
              </a:rPr>
              <a:t>Partnerships and Collaboration</a:t>
            </a:r>
          </a:p>
          <a:p>
            <a:r>
              <a:rPr lang="en-GB" sz="2000" dirty="0">
                <a:latin typeface="Calibri" panose="020F0502020204030204" pitchFamily="34" charset="0"/>
                <a:cs typeface="Calibri" panose="020F0502020204030204" pitchFamily="34" charset="0"/>
              </a:rPr>
              <a:t>Works with 190+ countries, UN bodies, NGOs, donors, and civil society</a:t>
            </a:r>
          </a:p>
        </p:txBody>
      </p:sp>
      <p:sp>
        <p:nvSpPr>
          <p:cNvPr id="4" name="Date Placeholder 3">
            <a:extLst>
              <a:ext uri="{FF2B5EF4-FFF2-40B4-BE49-F238E27FC236}">
                <a16:creationId xmlns:a16="http://schemas.microsoft.com/office/drawing/2014/main" id="{73BFA364-7427-4C83-71E1-4D739D8DA8C8}"/>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049D8AC7-2FA4-23D0-3815-3E5BFAA9BF35}"/>
              </a:ext>
            </a:extLst>
          </p:cNvPr>
          <p:cNvSpPr>
            <a:spLocks noGrp="1"/>
          </p:cNvSpPr>
          <p:nvPr>
            <p:ph type="sldNum" sz="quarter" idx="12"/>
          </p:nvPr>
        </p:nvSpPr>
        <p:spPr/>
        <p:txBody>
          <a:bodyPr/>
          <a:lstStyle/>
          <a:p>
            <a:pPr>
              <a:defRPr/>
            </a:pPr>
            <a:fld id="{B6EA6BB5-5C58-42AB-859A-19261A4C39A7}" type="slidenum">
              <a:rPr lang="en-GB" altLang="en-US" smtClean="0"/>
              <a:pPr>
                <a:defRPr/>
              </a:pPr>
              <a:t>13</a:t>
            </a:fld>
            <a:endParaRPr lang="en-GB" altLang="en-US"/>
          </a:p>
        </p:txBody>
      </p:sp>
      <p:sp>
        <p:nvSpPr>
          <p:cNvPr id="7" name="TextBox 6">
            <a:extLst>
              <a:ext uri="{FF2B5EF4-FFF2-40B4-BE49-F238E27FC236}">
                <a16:creationId xmlns:a16="http://schemas.microsoft.com/office/drawing/2014/main" id="{92C45DF1-F5B0-25DF-2DEB-8EE602B28E5B}"/>
              </a:ext>
            </a:extLst>
          </p:cNvPr>
          <p:cNvSpPr txBox="1"/>
          <p:nvPr/>
        </p:nvSpPr>
        <p:spPr>
          <a:xfrm>
            <a:off x="5940152" y="5385823"/>
            <a:ext cx="2952328" cy="307777"/>
          </a:xfrm>
          <a:prstGeom prst="rect">
            <a:avLst/>
          </a:prstGeom>
          <a:noFill/>
        </p:spPr>
        <p:txBody>
          <a:bodyPr wrap="square">
            <a:spAutoFit/>
          </a:bodyPr>
          <a:lstStyle/>
          <a:p>
            <a:r>
              <a:rPr lang="en-GB" sz="1400" dirty="0">
                <a:latin typeface="Calibri" panose="020F0502020204030204" pitchFamily="34" charset="0"/>
                <a:cs typeface="Calibri" panose="020F0502020204030204" pitchFamily="34" charset="0"/>
              </a:rPr>
              <a:t>(World Health Organization, 2023a)</a:t>
            </a:r>
          </a:p>
        </p:txBody>
      </p:sp>
      <p:pic>
        <p:nvPicPr>
          <p:cNvPr id="6" name="Picture 5">
            <a:extLst>
              <a:ext uri="{FF2B5EF4-FFF2-40B4-BE49-F238E27FC236}">
                <a16:creationId xmlns:a16="http://schemas.microsoft.com/office/drawing/2014/main" id="{035E4F35-A8B0-5316-25D0-BFF92505A8EF}"/>
              </a:ext>
            </a:extLst>
          </p:cNvPr>
          <p:cNvPicPr>
            <a:picLocks noChangeAspect="1"/>
          </p:cNvPicPr>
          <p:nvPr/>
        </p:nvPicPr>
        <p:blipFill>
          <a:blip r:embed="rId2"/>
          <a:srcRect l="8000" t="9050" r="8000" b="15350"/>
          <a:stretch/>
        </p:blipFill>
        <p:spPr>
          <a:xfrm>
            <a:off x="7507963" y="34010"/>
            <a:ext cx="1480528" cy="1332475"/>
          </a:xfrm>
          <a:prstGeom prst="rect">
            <a:avLst/>
          </a:prstGeom>
        </p:spPr>
      </p:pic>
      <p:pic>
        <p:nvPicPr>
          <p:cNvPr id="8" name="Picture 7">
            <a:extLst>
              <a:ext uri="{FF2B5EF4-FFF2-40B4-BE49-F238E27FC236}">
                <a16:creationId xmlns:a16="http://schemas.microsoft.com/office/drawing/2014/main" id="{1A73AEED-8091-6B15-18B6-6121DA1FD5B8}"/>
              </a:ext>
            </a:extLst>
          </p:cNvPr>
          <p:cNvPicPr>
            <a:picLocks noChangeAspect="1"/>
          </p:cNvPicPr>
          <p:nvPr/>
        </p:nvPicPr>
        <p:blipFill>
          <a:blip r:embed="rId2"/>
          <a:srcRect l="8000" t="9050" r="8000" b="15350"/>
          <a:stretch/>
        </p:blipFill>
        <p:spPr>
          <a:xfrm>
            <a:off x="237125" y="34010"/>
            <a:ext cx="1480528" cy="1332475"/>
          </a:xfrm>
          <a:prstGeom prst="rect">
            <a:avLst/>
          </a:prstGeom>
        </p:spPr>
      </p:pic>
    </p:spTree>
    <p:extLst>
      <p:ext uri="{BB962C8B-B14F-4D97-AF65-F5344CB8AC3E}">
        <p14:creationId xmlns:p14="http://schemas.microsoft.com/office/powerpoint/2010/main" val="2133043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AD15E9-F368-DC13-9CE0-463A4D7C46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79AF7A-3E72-6541-3EC2-969AC00E69B8}"/>
              </a:ext>
            </a:extLst>
          </p:cNvPr>
          <p:cNvSpPr>
            <a:spLocks noGrp="1"/>
          </p:cNvSpPr>
          <p:nvPr>
            <p:ph type="title"/>
          </p:nvPr>
        </p:nvSpPr>
        <p:spPr>
          <a:xfrm>
            <a:off x="250825" y="274638"/>
            <a:ext cx="8686800" cy="1143000"/>
          </a:xfrm>
        </p:spPr>
        <p:txBody>
          <a:bodyPr/>
          <a:lstStyle/>
          <a:p>
            <a:r>
              <a:rPr lang="en-GB" b="1" dirty="0">
                <a:latin typeface="Calibri" panose="020F0502020204030204" pitchFamily="34" charset="0"/>
                <a:cs typeface="Calibri" panose="020F0502020204030204" pitchFamily="34" charset="0"/>
              </a:rPr>
              <a:t>WHO and Global Health Surveillance</a:t>
            </a:r>
          </a:p>
        </p:txBody>
      </p:sp>
      <p:sp>
        <p:nvSpPr>
          <p:cNvPr id="3" name="Content Placeholder 2">
            <a:extLst>
              <a:ext uri="{FF2B5EF4-FFF2-40B4-BE49-F238E27FC236}">
                <a16:creationId xmlns:a16="http://schemas.microsoft.com/office/drawing/2014/main" id="{EB321FA7-DF56-87CC-7BE2-16AB36967999}"/>
              </a:ext>
            </a:extLst>
          </p:cNvPr>
          <p:cNvSpPr>
            <a:spLocks noGrp="1"/>
          </p:cNvSpPr>
          <p:nvPr>
            <p:ph idx="1"/>
          </p:nvPr>
        </p:nvSpPr>
        <p:spPr>
          <a:xfrm>
            <a:off x="427488" y="1417638"/>
            <a:ext cx="8229600" cy="3917032"/>
          </a:xfrm>
        </p:spPr>
        <p:txBody>
          <a:bodyPr/>
          <a:lstStyle/>
          <a:p>
            <a:pPr marL="0" indent="0">
              <a:buNone/>
            </a:pPr>
            <a:r>
              <a:rPr lang="en-GB" sz="2000" b="1" dirty="0">
                <a:latin typeface="Calibri" panose="020F0502020204030204" pitchFamily="34" charset="0"/>
                <a:cs typeface="Calibri" panose="020F0502020204030204" pitchFamily="34" charset="0"/>
              </a:rPr>
              <a:t>Health Information Systems</a:t>
            </a:r>
          </a:p>
          <a:p>
            <a:r>
              <a:rPr lang="en-GB" sz="2000" dirty="0">
                <a:latin typeface="Calibri" panose="020F0502020204030204" pitchFamily="34" charset="0"/>
                <a:cs typeface="Calibri" panose="020F0502020204030204" pitchFamily="34" charset="0"/>
              </a:rPr>
              <a:t>Supports countries to build national disease tracking systems</a:t>
            </a:r>
          </a:p>
          <a:p>
            <a:r>
              <a:rPr lang="en-GB" sz="2000" dirty="0">
                <a:latin typeface="Calibri" panose="020F0502020204030204" pitchFamily="34" charset="0"/>
                <a:cs typeface="Calibri" panose="020F0502020204030204" pitchFamily="34" charset="0"/>
              </a:rPr>
              <a:t>Sets global standards for disease classification and reporting</a:t>
            </a:r>
          </a:p>
          <a:p>
            <a:pPr marL="0" indent="0">
              <a:buNone/>
            </a:pPr>
            <a:r>
              <a:rPr lang="en-GB" sz="2000" b="1" dirty="0">
                <a:latin typeface="Calibri" panose="020F0502020204030204" pitchFamily="34" charset="0"/>
                <a:cs typeface="Calibri" panose="020F0502020204030204" pitchFamily="34" charset="0"/>
              </a:rPr>
              <a:t>Surveillance and Technical Assistance</a:t>
            </a:r>
          </a:p>
          <a:p>
            <a:r>
              <a:rPr lang="en-GB" sz="2000" dirty="0">
                <a:latin typeface="Calibri" panose="020F0502020204030204" pitchFamily="34" charset="0"/>
                <a:cs typeface="Calibri" panose="020F0502020204030204" pitchFamily="34" charset="0"/>
              </a:rPr>
              <a:t>Provides epidemiological guidance and outbreak monitoring</a:t>
            </a:r>
          </a:p>
          <a:p>
            <a:r>
              <a:rPr lang="en-GB" sz="2000" dirty="0">
                <a:latin typeface="Calibri" panose="020F0502020204030204" pitchFamily="34" charset="0"/>
                <a:cs typeface="Calibri" panose="020F0502020204030204" pitchFamily="34" charset="0"/>
              </a:rPr>
              <a:t>Offers technical support to develop surveillance capacity</a:t>
            </a:r>
          </a:p>
          <a:p>
            <a:pPr marL="0" indent="0">
              <a:buNone/>
            </a:pPr>
            <a:r>
              <a:rPr lang="en-GB" sz="2000" b="1" dirty="0">
                <a:latin typeface="Calibri" panose="020F0502020204030204" pitchFamily="34" charset="0"/>
                <a:cs typeface="Calibri" panose="020F0502020204030204" pitchFamily="34" charset="0"/>
              </a:rPr>
              <a:t>Evolving Landscape</a:t>
            </a:r>
          </a:p>
          <a:p>
            <a:r>
              <a:rPr lang="en-GB" sz="2000" dirty="0">
                <a:latin typeface="Calibri" panose="020F0502020204030204" pitchFamily="34" charset="0"/>
                <a:cs typeface="Calibri" panose="020F0502020204030204" pitchFamily="34" charset="0"/>
              </a:rPr>
              <a:t>Other actors (e.g., US CDC) are expanding roles in surveillance</a:t>
            </a:r>
          </a:p>
          <a:p>
            <a:r>
              <a:rPr lang="en-GB" sz="2000" dirty="0">
                <a:latin typeface="Calibri" panose="020F0502020204030204" pitchFamily="34" charset="0"/>
                <a:cs typeface="Calibri" panose="020F0502020204030204" pitchFamily="34" charset="0"/>
              </a:rPr>
              <a:t>Focus on collaboration, data-sharing, and new detection strategies</a:t>
            </a:r>
          </a:p>
        </p:txBody>
      </p:sp>
      <p:sp>
        <p:nvSpPr>
          <p:cNvPr id="4" name="Date Placeholder 3">
            <a:extLst>
              <a:ext uri="{FF2B5EF4-FFF2-40B4-BE49-F238E27FC236}">
                <a16:creationId xmlns:a16="http://schemas.microsoft.com/office/drawing/2014/main" id="{3EF4DC3F-0850-E9ED-547B-5E12A99013D7}"/>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730536FE-7CF1-8C5C-5CD5-15EB9CAB1722}"/>
              </a:ext>
            </a:extLst>
          </p:cNvPr>
          <p:cNvSpPr>
            <a:spLocks noGrp="1"/>
          </p:cNvSpPr>
          <p:nvPr>
            <p:ph type="sldNum" sz="quarter" idx="12"/>
          </p:nvPr>
        </p:nvSpPr>
        <p:spPr/>
        <p:txBody>
          <a:bodyPr/>
          <a:lstStyle/>
          <a:p>
            <a:pPr>
              <a:defRPr/>
            </a:pPr>
            <a:fld id="{B6EA6BB5-5C58-42AB-859A-19261A4C39A7}" type="slidenum">
              <a:rPr lang="en-GB" altLang="en-US" smtClean="0"/>
              <a:pPr>
                <a:defRPr/>
              </a:pPr>
              <a:t>14</a:t>
            </a:fld>
            <a:endParaRPr lang="en-GB" altLang="en-US"/>
          </a:p>
        </p:txBody>
      </p:sp>
      <p:sp>
        <p:nvSpPr>
          <p:cNvPr id="7" name="TextBox 6">
            <a:extLst>
              <a:ext uri="{FF2B5EF4-FFF2-40B4-BE49-F238E27FC236}">
                <a16:creationId xmlns:a16="http://schemas.microsoft.com/office/drawing/2014/main" id="{1C82B969-4ACC-95B2-DFEB-0553435C2780}"/>
              </a:ext>
            </a:extLst>
          </p:cNvPr>
          <p:cNvSpPr txBox="1"/>
          <p:nvPr/>
        </p:nvSpPr>
        <p:spPr>
          <a:xfrm>
            <a:off x="5869841" y="5286473"/>
            <a:ext cx="3096344" cy="307777"/>
          </a:xfrm>
          <a:prstGeom prst="rect">
            <a:avLst/>
          </a:prstGeom>
          <a:noFill/>
        </p:spPr>
        <p:txBody>
          <a:bodyPr wrap="square">
            <a:spAutoFit/>
          </a:bodyPr>
          <a:lstStyle/>
          <a:p>
            <a:r>
              <a:rPr lang="en-GB" sz="1400" dirty="0">
                <a:latin typeface="Calibri" panose="020F0502020204030204" pitchFamily="34" charset="0"/>
                <a:cs typeface="Calibri" panose="020F0502020204030204" pitchFamily="34" charset="0"/>
              </a:rPr>
              <a:t>(World Health Organization, 2023a)</a:t>
            </a:r>
          </a:p>
        </p:txBody>
      </p:sp>
      <p:pic>
        <p:nvPicPr>
          <p:cNvPr id="6" name="Picture 5">
            <a:extLst>
              <a:ext uri="{FF2B5EF4-FFF2-40B4-BE49-F238E27FC236}">
                <a16:creationId xmlns:a16="http://schemas.microsoft.com/office/drawing/2014/main" id="{63777E06-21B0-101D-84C2-505F55B32B55}"/>
              </a:ext>
            </a:extLst>
          </p:cNvPr>
          <p:cNvPicPr>
            <a:picLocks noChangeAspect="1"/>
          </p:cNvPicPr>
          <p:nvPr/>
        </p:nvPicPr>
        <p:blipFill>
          <a:blip r:embed="rId2"/>
          <a:stretch>
            <a:fillRect/>
          </a:stretch>
        </p:blipFill>
        <p:spPr>
          <a:xfrm>
            <a:off x="7346165" y="2205140"/>
            <a:ext cx="1519538" cy="1519538"/>
          </a:xfrm>
          <a:prstGeom prst="rect">
            <a:avLst/>
          </a:prstGeom>
        </p:spPr>
      </p:pic>
    </p:spTree>
    <p:extLst>
      <p:ext uri="{BB962C8B-B14F-4D97-AF65-F5344CB8AC3E}">
        <p14:creationId xmlns:p14="http://schemas.microsoft.com/office/powerpoint/2010/main" val="1593967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535FD-7852-EB21-A427-9BF6C2DAEDA7}"/>
              </a:ext>
            </a:extLst>
          </p:cNvPr>
          <p:cNvSpPr>
            <a:spLocks noGrp="1"/>
          </p:cNvSpPr>
          <p:nvPr>
            <p:ph type="title"/>
          </p:nvPr>
        </p:nvSpPr>
        <p:spPr>
          <a:xfrm>
            <a:off x="484640" y="136523"/>
            <a:ext cx="6679648" cy="780626"/>
          </a:xfrm>
        </p:spPr>
        <p:txBody>
          <a:bodyPr/>
          <a:lstStyle/>
          <a:p>
            <a:r>
              <a:rPr lang="en-GB" b="1" dirty="0">
                <a:latin typeface="Calibri" panose="020F0502020204030204" pitchFamily="34" charset="0"/>
                <a:cs typeface="Calibri" panose="020F0502020204030204" pitchFamily="34" charset="0"/>
              </a:rPr>
              <a:t>The Global Fund and Health</a:t>
            </a:r>
          </a:p>
        </p:txBody>
      </p:sp>
      <p:sp>
        <p:nvSpPr>
          <p:cNvPr id="3" name="Content Placeholder 2">
            <a:extLst>
              <a:ext uri="{FF2B5EF4-FFF2-40B4-BE49-F238E27FC236}">
                <a16:creationId xmlns:a16="http://schemas.microsoft.com/office/drawing/2014/main" id="{25B2DD9E-65D5-2A39-997A-3F792F752851}"/>
              </a:ext>
            </a:extLst>
          </p:cNvPr>
          <p:cNvSpPr>
            <a:spLocks noGrp="1"/>
          </p:cNvSpPr>
          <p:nvPr>
            <p:ph idx="1"/>
          </p:nvPr>
        </p:nvSpPr>
        <p:spPr>
          <a:xfrm>
            <a:off x="250824" y="1052736"/>
            <a:ext cx="8893175" cy="4608512"/>
          </a:xfrm>
        </p:spPr>
        <p:txBody>
          <a:bodyPr/>
          <a:lstStyle/>
          <a:p>
            <a:pPr marL="0" indent="0">
              <a:buNone/>
            </a:pPr>
            <a:r>
              <a:rPr lang="en-GB" sz="1800" b="1" dirty="0">
                <a:latin typeface="Calibri" panose="020F0502020204030204" pitchFamily="34" charset="0"/>
                <a:cs typeface="Calibri" panose="020F0502020204030204" pitchFamily="34" charset="0"/>
              </a:rPr>
              <a:t>Mission and Reach</a:t>
            </a:r>
          </a:p>
          <a:p>
            <a:r>
              <a:rPr lang="en-GB" sz="1800" dirty="0">
                <a:latin typeface="Calibri" panose="020F0502020204030204" pitchFamily="34" charset="0"/>
                <a:cs typeface="Calibri" panose="020F0502020204030204" pitchFamily="34" charset="0"/>
              </a:rPr>
              <a:t>Supports over 100 countries to fight HIV, TB, and malaria</a:t>
            </a:r>
          </a:p>
          <a:p>
            <a:r>
              <a:rPr lang="en-GB" sz="1800" dirty="0">
                <a:latin typeface="Calibri" panose="020F0502020204030204" pitchFamily="34" charset="0"/>
                <a:cs typeface="Calibri" panose="020F0502020204030204" pitchFamily="34" charset="0"/>
              </a:rPr>
              <a:t>Saved more than 65 million lives since 2002</a:t>
            </a:r>
          </a:p>
          <a:p>
            <a:r>
              <a:rPr lang="en-GB" sz="1800" dirty="0">
                <a:latin typeface="Calibri" panose="020F0502020204030204" pitchFamily="34" charset="0"/>
                <a:cs typeface="Calibri" panose="020F0502020204030204" pitchFamily="34" charset="0"/>
              </a:rPr>
              <a:t>Allocated over US$13 billion (2023–2025) for country programmes</a:t>
            </a:r>
          </a:p>
          <a:p>
            <a:pPr marL="0" indent="0">
              <a:buNone/>
            </a:pPr>
            <a:r>
              <a:rPr lang="en-GB" sz="1800" b="1" dirty="0">
                <a:latin typeface="Calibri" panose="020F0502020204030204" pitchFamily="34" charset="0"/>
                <a:cs typeface="Calibri" panose="020F0502020204030204" pitchFamily="34" charset="0"/>
              </a:rPr>
              <a:t>Why It Matters</a:t>
            </a:r>
          </a:p>
          <a:p>
            <a:r>
              <a:rPr lang="en-GB" sz="1800" dirty="0">
                <a:latin typeface="Calibri" panose="020F0502020204030204" pitchFamily="34" charset="0"/>
                <a:cs typeface="Calibri" panose="020F0502020204030204" pitchFamily="34" charset="0"/>
              </a:rPr>
              <a:t>Funds -US$4 billion/year for prevention, treatment, and systems strengthening</a:t>
            </a:r>
          </a:p>
          <a:p>
            <a:r>
              <a:rPr lang="en-GB" sz="1800" dirty="0">
                <a:latin typeface="Calibri" panose="020F0502020204030204" pitchFamily="34" charset="0"/>
                <a:cs typeface="Calibri" panose="020F0502020204030204" pitchFamily="34" charset="0"/>
              </a:rPr>
              <a:t>Investing in epidemics strengthens health and fuels economic growth</a:t>
            </a:r>
          </a:p>
          <a:p>
            <a:r>
              <a:rPr lang="en-GB" sz="1800" dirty="0">
                <a:latin typeface="Calibri" panose="020F0502020204030204" pitchFamily="34" charset="0"/>
                <a:cs typeface="Calibri" panose="020F0502020204030204" pitchFamily="34" charset="0"/>
              </a:rPr>
              <a:t>Could generate US$4 trillion in gains by eliminating malaria by 2030</a:t>
            </a:r>
          </a:p>
          <a:p>
            <a:pPr marL="0" indent="0">
              <a:buNone/>
            </a:pPr>
            <a:r>
              <a:rPr lang="en-GB" sz="1800" b="1" dirty="0">
                <a:latin typeface="Calibri" panose="020F0502020204030204" pitchFamily="34" charset="0"/>
                <a:cs typeface="Calibri" panose="020F0502020204030204" pitchFamily="34" charset="0"/>
              </a:rPr>
              <a:t>The Cost of Inaction</a:t>
            </a:r>
          </a:p>
          <a:p>
            <a:r>
              <a:rPr lang="en-GB" sz="1800" dirty="0">
                <a:latin typeface="Calibri" panose="020F0502020204030204" pitchFamily="34" charset="0"/>
                <a:cs typeface="Calibri" panose="020F0502020204030204" pitchFamily="34" charset="0"/>
              </a:rPr>
              <a:t>Ebola outbreak cost West Africa US$2.8 billion in losses</a:t>
            </a:r>
          </a:p>
          <a:p>
            <a:r>
              <a:rPr lang="en-GB" sz="1800" dirty="0">
                <a:latin typeface="Calibri" panose="020F0502020204030204" pitchFamily="34" charset="0"/>
                <a:cs typeface="Calibri" panose="020F0502020204030204" pitchFamily="34" charset="0"/>
              </a:rPr>
              <a:t>Drug-resistant TB could cost the global economy US$17 trillion by 2050</a:t>
            </a:r>
          </a:p>
          <a:p>
            <a:pPr marL="0" indent="0">
              <a:buNone/>
            </a:pPr>
            <a:r>
              <a:rPr lang="en-GB" sz="1800" b="1" i="1" dirty="0">
                <a:latin typeface="Calibri" panose="020F0502020204030204" pitchFamily="34" charset="0"/>
                <a:cs typeface="Calibri" panose="020F0502020204030204" pitchFamily="34" charset="0"/>
              </a:rPr>
              <a:t>While the UK does not receive Global Fund grants, it plays a critical role as a donor, decision-maker, and global health advocate. Its investment strengthens health systems abroad - and contributes to health security at home.</a:t>
            </a:r>
          </a:p>
        </p:txBody>
      </p:sp>
      <p:sp>
        <p:nvSpPr>
          <p:cNvPr id="4" name="Date Placeholder 3">
            <a:extLst>
              <a:ext uri="{FF2B5EF4-FFF2-40B4-BE49-F238E27FC236}">
                <a16:creationId xmlns:a16="http://schemas.microsoft.com/office/drawing/2014/main" id="{A4F986D9-D4C2-F4EC-7E5E-8BB10F1E82C5}"/>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5391CC46-3ECA-D24E-5B1D-DC791D5FAB6A}"/>
              </a:ext>
            </a:extLst>
          </p:cNvPr>
          <p:cNvSpPr>
            <a:spLocks noGrp="1"/>
          </p:cNvSpPr>
          <p:nvPr>
            <p:ph type="sldNum" sz="quarter" idx="12"/>
          </p:nvPr>
        </p:nvSpPr>
        <p:spPr/>
        <p:txBody>
          <a:bodyPr/>
          <a:lstStyle/>
          <a:p>
            <a:pPr>
              <a:defRPr/>
            </a:pPr>
            <a:fld id="{B6EA6BB5-5C58-42AB-859A-19261A4C39A7}" type="slidenum">
              <a:rPr lang="en-GB" altLang="en-US" smtClean="0"/>
              <a:pPr>
                <a:defRPr/>
              </a:pPr>
              <a:t>15</a:t>
            </a:fld>
            <a:endParaRPr lang="en-GB" altLang="en-US"/>
          </a:p>
        </p:txBody>
      </p:sp>
      <p:sp>
        <p:nvSpPr>
          <p:cNvPr id="6" name="TextBox 5">
            <a:extLst>
              <a:ext uri="{FF2B5EF4-FFF2-40B4-BE49-F238E27FC236}">
                <a16:creationId xmlns:a16="http://schemas.microsoft.com/office/drawing/2014/main" id="{FAC8784A-A351-7509-ADE3-EA1BB917ECCB}"/>
              </a:ext>
            </a:extLst>
          </p:cNvPr>
          <p:cNvSpPr txBox="1"/>
          <p:nvPr/>
        </p:nvSpPr>
        <p:spPr>
          <a:xfrm>
            <a:off x="6983124" y="5404865"/>
            <a:ext cx="1963632" cy="276999"/>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(The Global Fund, 2025)</a:t>
            </a:r>
          </a:p>
        </p:txBody>
      </p:sp>
      <p:pic>
        <p:nvPicPr>
          <p:cNvPr id="8" name="Picture 7">
            <a:extLst>
              <a:ext uri="{FF2B5EF4-FFF2-40B4-BE49-F238E27FC236}">
                <a16:creationId xmlns:a16="http://schemas.microsoft.com/office/drawing/2014/main" id="{CD70DC11-E015-6F9E-597A-00FBD4FC1229}"/>
              </a:ext>
            </a:extLst>
          </p:cNvPr>
          <p:cNvPicPr>
            <a:picLocks noChangeAspect="1"/>
          </p:cNvPicPr>
          <p:nvPr/>
        </p:nvPicPr>
        <p:blipFill>
          <a:blip r:embed="rId2"/>
          <a:srcRect l="5901" t="5901" r="5901" b="6943"/>
          <a:stretch/>
        </p:blipFill>
        <p:spPr>
          <a:xfrm>
            <a:off x="7578604" y="152563"/>
            <a:ext cx="1368152" cy="1351961"/>
          </a:xfrm>
          <a:prstGeom prst="rect">
            <a:avLst/>
          </a:prstGeom>
        </p:spPr>
      </p:pic>
    </p:spTree>
    <p:extLst>
      <p:ext uri="{BB962C8B-B14F-4D97-AF65-F5344CB8AC3E}">
        <p14:creationId xmlns:p14="http://schemas.microsoft.com/office/powerpoint/2010/main" val="3002040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1B8B5-ADAC-E49E-96DA-C5B979038E19}"/>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The Role and Activities of NGOs in Global Health</a:t>
            </a:r>
          </a:p>
        </p:txBody>
      </p:sp>
      <p:sp>
        <p:nvSpPr>
          <p:cNvPr id="3" name="Content Placeholder 2">
            <a:extLst>
              <a:ext uri="{FF2B5EF4-FFF2-40B4-BE49-F238E27FC236}">
                <a16:creationId xmlns:a16="http://schemas.microsoft.com/office/drawing/2014/main" id="{F1800E4A-6B46-3209-4CBB-3634D6642E7A}"/>
              </a:ext>
            </a:extLst>
          </p:cNvPr>
          <p:cNvSpPr>
            <a:spLocks noGrp="1"/>
          </p:cNvSpPr>
          <p:nvPr>
            <p:ph idx="1"/>
          </p:nvPr>
        </p:nvSpPr>
        <p:spPr>
          <a:xfrm>
            <a:off x="228600" y="1556792"/>
            <a:ext cx="8686800" cy="3917032"/>
          </a:xfrm>
        </p:spPr>
        <p:txBody>
          <a:bodyPr/>
          <a:lstStyle/>
          <a:p>
            <a:pPr marL="0" indent="0">
              <a:buNone/>
            </a:pPr>
            <a:r>
              <a:rPr lang="en-GB" sz="2200" b="1" dirty="0">
                <a:latin typeface="Calibri" panose="020F0502020204030204" pitchFamily="34" charset="0"/>
                <a:cs typeface="Calibri" panose="020F0502020204030204" pitchFamily="34" charset="0"/>
              </a:rPr>
              <a:t>Core Functions of NGOs:</a:t>
            </a:r>
          </a:p>
          <a:p>
            <a:r>
              <a:rPr lang="en-GB" sz="2200" dirty="0">
                <a:latin typeface="Calibri" panose="020F0502020204030204" pitchFamily="34" charset="0"/>
                <a:cs typeface="Calibri" panose="020F0502020204030204" pitchFamily="34" charset="0"/>
              </a:rPr>
              <a:t>Support research, knowledge sharing, and priority setting</a:t>
            </a:r>
          </a:p>
          <a:p>
            <a:r>
              <a:rPr lang="en-GB" sz="2200" dirty="0">
                <a:latin typeface="Calibri" panose="020F0502020204030204" pitchFamily="34" charset="0"/>
                <a:cs typeface="Calibri" panose="020F0502020204030204" pitchFamily="34" charset="0"/>
              </a:rPr>
              <a:t>Promote global health equity and build capacity in low-income countries</a:t>
            </a:r>
          </a:p>
          <a:p>
            <a:r>
              <a:rPr lang="en-GB" sz="2200" dirty="0">
                <a:latin typeface="Calibri" panose="020F0502020204030204" pitchFamily="34" charset="0"/>
                <a:cs typeface="Calibri" panose="020F0502020204030204" pitchFamily="34" charset="0"/>
              </a:rPr>
              <a:t>Deliver health and development services, especially in crisis zones</a:t>
            </a:r>
          </a:p>
          <a:p>
            <a:pPr marL="0" indent="0">
              <a:buNone/>
            </a:pPr>
            <a:r>
              <a:rPr lang="en-GB" sz="2200" b="1" dirty="0">
                <a:latin typeface="Calibri" panose="020F0502020204030204" pitchFamily="34" charset="0"/>
                <a:cs typeface="Calibri" panose="020F0502020204030204" pitchFamily="34" charset="0"/>
              </a:rPr>
              <a:t>Activities and Reach:</a:t>
            </a:r>
          </a:p>
          <a:p>
            <a:r>
              <a:rPr lang="en-GB" sz="2200" dirty="0">
                <a:latin typeface="Calibri" panose="020F0502020204030204" pitchFamily="34" charset="0"/>
                <a:cs typeface="Calibri" panose="020F0502020204030204" pitchFamily="34" charset="0"/>
              </a:rPr>
              <a:t>Engage in both emergency relief and long-term development</a:t>
            </a:r>
          </a:p>
          <a:p>
            <a:r>
              <a:rPr lang="en-GB" sz="2200" dirty="0">
                <a:latin typeface="Calibri" panose="020F0502020204030204" pitchFamily="34" charset="0"/>
                <a:cs typeface="Calibri" panose="020F0502020204030204" pitchFamily="34" charset="0"/>
              </a:rPr>
              <a:t>Operate across one or multiple countries or regions</a:t>
            </a:r>
          </a:p>
          <a:p>
            <a:r>
              <a:rPr lang="en-GB" sz="2200" dirty="0">
                <a:latin typeface="Calibri" panose="020F0502020204030204" pitchFamily="34" charset="0"/>
                <a:cs typeface="Calibri" panose="020F0502020204030204" pitchFamily="34" charset="0"/>
              </a:rPr>
              <a:t>Address single or multiple health/social issues</a:t>
            </a:r>
          </a:p>
          <a:p>
            <a:r>
              <a:rPr lang="en-GB" sz="2200" dirty="0">
                <a:latin typeface="Calibri" panose="020F0502020204030204" pitchFamily="34" charset="0"/>
                <a:cs typeface="Calibri" panose="020F0502020204030204" pitchFamily="34" charset="0"/>
              </a:rPr>
              <a:t>Include religious, secular, non-profit, and for-profit models</a:t>
            </a:r>
          </a:p>
        </p:txBody>
      </p:sp>
      <p:sp>
        <p:nvSpPr>
          <p:cNvPr id="4" name="Date Placeholder 3">
            <a:extLst>
              <a:ext uri="{FF2B5EF4-FFF2-40B4-BE49-F238E27FC236}">
                <a16:creationId xmlns:a16="http://schemas.microsoft.com/office/drawing/2014/main" id="{AFB5939B-D30B-05CC-2D8E-AFB41797A59C}"/>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DEFEE770-469E-1DDD-4EFF-FD897A817081}"/>
              </a:ext>
            </a:extLst>
          </p:cNvPr>
          <p:cNvSpPr>
            <a:spLocks noGrp="1"/>
          </p:cNvSpPr>
          <p:nvPr>
            <p:ph type="sldNum" sz="quarter" idx="12"/>
          </p:nvPr>
        </p:nvSpPr>
        <p:spPr/>
        <p:txBody>
          <a:bodyPr/>
          <a:lstStyle/>
          <a:p>
            <a:pPr>
              <a:defRPr/>
            </a:pPr>
            <a:fld id="{B6EA6BB5-5C58-42AB-859A-19261A4C39A7}" type="slidenum">
              <a:rPr lang="en-GB" altLang="en-US" smtClean="0"/>
              <a:pPr>
                <a:defRPr/>
              </a:pPr>
              <a:t>16</a:t>
            </a:fld>
            <a:endParaRPr lang="en-GB" altLang="en-US"/>
          </a:p>
        </p:txBody>
      </p:sp>
      <p:pic>
        <p:nvPicPr>
          <p:cNvPr id="6" name="Picture 5">
            <a:extLst>
              <a:ext uri="{FF2B5EF4-FFF2-40B4-BE49-F238E27FC236}">
                <a16:creationId xmlns:a16="http://schemas.microsoft.com/office/drawing/2014/main" id="{80517ED7-4CB7-8D35-B76E-F44B22BA9DB0}"/>
              </a:ext>
            </a:extLst>
          </p:cNvPr>
          <p:cNvPicPr>
            <a:picLocks noChangeAspect="1"/>
          </p:cNvPicPr>
          <p:nvPr/>
        </p:nvPicPr>
        <p:blipFill>
          <a:blip r:embed="rId2"/>
          <a:srcRect l="4851" t="4005" r="4851" b="6944"/>
          <a:stretch/>
        </p:blipFill>
        <p:spPr>
          <a:xfrm>
            <a:off x="7331224" y="846138"/>
            <a:ext cx="1584176" cy="1562285"/>
          </a:xfrm>
          <a:prstGeom prst="rect">
            <a:avLst/>
          </a:prstGeom>
        </p:spPr>
      </p:pic>
    </p:spTree>
    <p:extLst>
      <p:ext uri="{BB962C8B-B14F-4D97-AF65-F5344CB8AC3E}">
        <p14:creationId xmlns:p14="http://schemas.microsoft.com/office/powerpoint/2010/main" val="30380993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6C787-14AC-865B-8815-3596F5C814BF}"/>
              </a:ext>
            </a:extLst>
          </p:cNvPr>
          <p:cNvSpPr>
            <a:spLocks noGrp="1"/>
          </p:cNvSpPr>
          <p:nvPr>
            <p:ph type="title"/>
          </p:nvPr>
        </p:nvSpPr>
        <p:spPr>
          <a:xfrm>
            <a:off x="444632" y="-8732"/>
            <a:ext cx="8229600" cy="917452"/>
          </a:xfrm>
        </p:spPr>
        <p:txBody>
          <a:bodyPr/>
          <a:lstStyle/>
          <a:p>
            <a:r>
              <a:rPr lang="en-GB" b="1" dirty="0">
                <a:latin typeface="Calibri" panose="020F0502020204030204" pitchFamily="34" charset="0"/>
                <a:cs typeface="Calibri" panose="020F0502020204030204" pitchFamily="34" charset="0"/>
              </a:rPr>
              <a:t>NGO Goals and Examples</a:t>
            </a:r>
          </a:p>
        </p:txBody>
      </p:sp>
      <p:sp>
        <p:nvSpPr>
          <p:cNvPr id="3" name="Content Placeholder 2">
            <a:extLst>
              <a:ext uri="{FF2B5EF4-FFF2-40B4-BE49-F238E27FC236}">
                <a16:creationId xmlns:a16="http://schemas.microsoft.com/office/drawing/2014/main" id="{48616041-86C7-9409-F283-FACADFBBA5B9}"/>
              </a:ext>
            </a:extLst>
          </p:cNvPr>
          <p:cNvSpPr>
            <a:spLocks noGrp="1"/>
          </p:cNvSpPr>
          <p:nvPr>
            <p:ph idx="1"/>
          </p:nvPr>
        </p:nvSpPr>
        <p:spPr>
          <a:xfrm>
            <a:off x="209460" y="692696"/>
            <a:ext cx="8725079" cy="3917032"/>
          </a:xfrm>
        </p:spPr>
        <p:txBody>
          <a:bodyPr/>
          <a:lstStyle/>
          <a:p>
            <a:pPr marL="0" indent="0">
              <a:buNone/>
            </a:pPr>
            <a:r>
              <a:rPr lang="en-GB" sz="2400" b="1" dirty="0">
                <a:latin typeface="Calibri" panose="020F0502020204030204" pitchFamily="34" charset="0"/>
                <a:cs typeface="Calibri" panose="020F0502020204030204" pitchFamily="34" charset="0"/>
              </a:rPr>
              <a:t>Goals of NGOs:</a:t>
            </a:r>
          </a:p>
          <a:p>
            <a:r>
              <a:rPr lang="en-GB" sz="2400" dirty="0">
                <a:latin typeface="Calibri" panose="020F0502020204030204" pitchFamily="34" charset="0"/>
                <a:cs typeface="Calibri" panose="020F0502020204030204" pitchFamily="34" charset="0"/>
              </a:rPr>
              <a:t>Relief efforts in crises</a:t>
            </a:r>
          </a:p>
          <a:p>
            <a:r>
              <a:rPr lang="en-GB" sz="2400" dirty="0">
                <a:latin typeface="Calibri" panose="020F0502020204030204" pitchFamily="34" charset="0"/>
                <a:cs typeface="Calibri" panose="020F0502020204030204" pitchFamily="34" charset="0"/>
              </a:rPr>
              <a:t>Advocacy for vulnerable populations</a:t>
            </a:r>
          </a:p>
          <a:p>
            <a:r>
              <a:rPr lang="en-GB" sz="2400" dirty="0">
                <a:latin typeface="Calibri" panose="020F0502020204030204" pitchFamily="34" charset="0"/>
                <a:cs typeface="Calibri" panose="020F0502020204030204" pitchFamily="34" charset="0"/>
              </a:rPr>
              <a:t>Environmental protection</a:t>
            </a:r>
          </a:p>
          <a:p>
            <a:r>
              <a:rPr lang="en-GB" sz="2400" dirty="0">
                <a:latin typeface="Calibri" panose="020F0502020204030204" pitchFamily="34" charset="0"/>
                <a:cs typeface="Calibri" panose="020F0502020204030204" pitchFamily="34" charset="0"/>
              </a:rPr>
              <a:t>Basic social services </a:t>
            </a:r>
            <a:r>
              <a:rPr lang="en-GB" sz="1600" dirty="0">
                <a:latin typeface="Calibri" panose="020F0502020204030204" pitchFamily="34" charset="0"/>
                <a:cs typeface="Calibri" panose="020F0502020204030204" pitchFamily="34" charset="0"/>
              </a:rPr>
              <a:t>(e.g., health, education)</a:t>
            </a:r>
          </a:p>
          <a:p>
            <a:r>
              <a:rPr lang="en-GB" sz="2400" dirty="0">
                <a:latin typeface="Calibri" panose="020F0502020204030204" pitchFamily="34" charset="0"/>
                <a:cs typeface="Calibri" panose="020F0502020204030204" pitchFamily="34" charset="0"/>
              </a:rPr>
              <a:t>Community empowerment and development</a:t>
            </a:r>
          </a:p>
          <a:p>
            <a:pPr marL="0" indent="0">
              <a:buNone/>
            </a:pPr>
            <a:r>
              <a:rPr lang="en-GB" sz="2400" b="1" dirty="0">
                <a:latin typeface="Calibri" panose="020F0502020204030204" pitchFamily="34" charset="0"/>
                <a:cs typeface="Calibri" panose="020F0502020204030204" pitchFamily="34" charset="0"/>
              </a:rPr>
              <a:t>Examples of Secular Health NGOs:</a:t>
            </a:r>
          </a:p>
          <a:p>
            <a:r>
              <a:rPr lang="en-GB" sz="2400" dirty="0">
                <a:latin typeface="Calibri" panose="020F0502020204030204" pitchFamily="34" charset="0"/>
                <a:cs typeface="Calibri" panose="020F0502020204030204" pitchFamily="34" charset="0"/>
              </a:rPr>
              <a:t>International Red Cross</a:t>
            </a:r>
          </a:p>
          <a:p>
            <a:r>
              <a:rPr lang="en-GB" sz="2400" dirty="0">
                <a:latin typeface="Calibri" panose="020F0502020204030204" pitchFamily="34" charset="0"/>
                <a:cs typeface="Calibri" panose="020F0502020204030204" pitchFamily="34" charset="0"/>
              </a:rPr>
              <a:t>Médecins Sans Frontières </a:t>
            </a:r>
            <a:r>
              <a:rPr lang="en-GB" sz="1600" dirty="0">
                <a:latin typeface="Calibri" panose="020F0502020204030204" pitchFamily="34" charset="0"/>
                <a:cs typeface="Calibri" panose="020F0502020204030204" pitchFamily="34" charset="0"/>
              </a:rPr>
              <a:t>(Doctors Without Borders)</a:t>
            </a:r>
          </a:p>
          <a:p>
            <a:r>
              <a:rPr lang="en-GB" sz="2400" dirty="0">
                <a:latin typeface="Calibri" panose="020F0502020204030204" pitchFamily="34" charset="0"/>
                <a:cs typeface="Calibri" panose="020F0502020204030204" pitchFamily="34" charset="0"/>
              </a:rPr>
              <a:t>International Rescue Committee (IRC)</a:t>
            </a:r>
          </a:p>
          <a:p>
            <a:r>
              <a:rPr lang="en-GB" sz="2400" dirty="0">
                <a:latin typeface="Calibri" panose="020F0502020204030204" pitchFamily="34" charset="0"/>
                <a:cs typeface="Calibri" panose="020F0502020204030204" pitchFamily="34" charset="0"/>
              </a:rPr>
              <a:t>CARE </a:t>
            </a:r>
            <a:r>
              <a:rPr lang="en-GB" sz="1600" dirty="0">
                <a:latin typeface="Calibri" panose="020F0502020204030204" pitchFamily="34" charset="0"/>
                <a:cs typeface="Calibri" panose="020F0502020204030204" pitchFamily="34" charset="0"/>
              </a:rPr>
              <a:t>(fights global poverty and social injustice, with a special focus on women and girls)</a:t>
            </a:r>
          </a:p>
        </p:txBody>
      </p:sp>
      <p:sp>
        <p:nvSpPr>
          <p:cNvPr id="4" name="Date Placeholder 3">
            <a:extLst>
              <a:ext uri="{FF2B5EF4-FFF2-40B4-BE49-F238E27FC236}">
                <a16:creationId xmlns:a16="http://schemas.microsoft.com/office/drawing/2014/main" id="{FC368D68-31CB-5FD9-841E-7D14CC95B0AD}"/>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E2902A7C-4E66-4523-ACBD-4B7EBD017293}"/>
              </a:ext>
            </a:extLst>
          </p:cNvPr>
          <p:cNvSpPr>
            <a:spLocks noGrp="1"/>
          </p:cNvSpPr>
          <p:nvPr>
            <p:ph type="sldNum" sz="quarter" idx="12"/>
          </p:nvPr>
        </p:nvSpPr>
        <p:spPr/>
        <p:txBody>
          <a:bodyPr/>
          <a:lstStyle/>
          <a:p>
            <a:pPr>
              <a:defRPr/>
            </a:pPr>
            <a:fld id="{B6EA6BB5-5C58-42AB-859A-19261A4C39A7}" type="slidenum">
              <a:rPr lang="en-GB" altLang="en-US" smtClean="0"/>
              <a:pPr>
                <a:defRPr/>
              </a:pPr>
              <a:t>17</a:t>
            </a:fld>
            <a:endParaRPr lang="en-GB" altLang="en-US"/>
          </a:p>
        </p:txBody>
      </p:sp>
      <p:sp>
        <p:nvSpPr>
          <p:cNvPr id="6" name="TextBox 5">
            <a:extLst>
              <a:ext uri="{FF2B5EF4-FFF2-40B4-BE49-F238E27FC236}">
                <a16:creationId xmlns:a16="http://schemas.microsoft.com/office/drawing/2014/main" id="{94734FD1-F482-AE83-102F-7D08FAB2F2BA}"/>
              </a:ext>
            </a:extLst>
          </p:cNvPr>
          <p:cNvSpPr txBox="1"/>
          <p:nvPr/>
        </p:nvSpPr>
        <p:spPr>
          <a:xfrm>
            <a:off x="6084168" y="5428678"/>
            <a:ext cx="3182080" cy="276999"/>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(Médecins Sans Frontières, 2022; IRC, 2023)</a:t>
            </a:r>
          </a:p>
        </p:txBody>
      </p:sp>
      <p:pic>
        <p:nvPicPr>
          <p:cNvPr id="7" name="Picture 6">
            <a:extLst>
              <a:ext uri="{FF2B5EF4-FFF2-40B4-BE49-F238E27FC236}">
                <a16:creationId xmlns:a16="http://schemas.microsoft.com/office/drawing/2014/main" id="{B56BFD95-5AD4-CA83-EC97-8D2649D2AC2A}"/>
              </a:ext>
            </a:extLst>
          </p:cNvPr>
          <p:cNvPicPr>
            <a:picLocks noChangeAspect="1"/>
          </p:cNvPicPr>
          <p:nvPr/>
        </p:nvPicPr>
        <p:blipFill>
          <a:blip r:embed="rId2"/>
          <a:srcRect l="3800" t="2750" r="3800" b="9051"/>
          <a:stretch/>
        </p:blipFill>
        <p:spPr>
          <a:xfrm>
            <a:off x="6581372" y="922424"/>
            <a:ext cx="2187672" cy="1944216"/>
          </a:xfrm>
          <a:prstGeom prst="rect">
            <a:avLst/>
          </a:prstGeom>
        </p:spPr>
      </p:pic>
    </p:spTree>
    <p:extLst>
      <p:ext uri="{BB962C8B-B14F-4D97-AF65-F5344CB8AC3E}">
        <p14:creationId xmlns:p14="http://schemas.microsoft.com/office/powerpoint/2010/main" val="51457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E7523-A701-4AE2-8F61-438BF4B3E820}"/>
              </a:ext>
            </a:extLst>
          </p:cNvPr>
          <p:cNvSpPr>
            <a:spLocks noGrp="1"/>
          </p:cNvSpPr>
          <p:nvPr>
            <p:ph type="title"/>
          </p:nvPr>
        </p:nvSpPr>
        <p:spPr>
          <a:xfrm>
            <a:off x="250825" y="53644"/>
            <a:ext cx="6572721" cy="1143000"/>
          </a:xfrm>
        </p:spPr>
        <p:txBody>
          <a:bodyPr/>
          <a:lstStyle/>
          <a:p>
            <a:r>
              <a:rPr lang="en-GB" b="1" dirty="0">
                <a:latin typeface="Calibri" panose="020F0502020204030204" pitchFamily="34" charset="0"/>
                <a:cs typeface="Calibri" panose="020F0502020204030204" pitchFamily="34" charset="0"/>
              </a:rPr>
              <a:t>Global Health Partnerships</a:t>
            </a:r>
          </a:p>
        </p:txBody>
      </p:sp>
      <p:sp>
        <p:nvSpPr>
          <p:cNvPr id="3" name="Content Placeholder 2">
            <a:extLst>
              <a:ext uri="{FF2B5EF4-FFF2-40B4-BE49-F238E27FC236}">
                <a16:creationId xmlns:a16="http://schemas.microsoft.com/office/drawing/2014/main" id="{4C6C6AE7-EEAD-B03B-6127-5C17639A6127}"/>
              </a:ext>
            </a:extLst>
          </p:cNvPr>
          <p:cNvSpPr>
            <a:spLocks noGrp="1"/>
          </p:cNvSpPr>
          <p:nvPr>
            <p:ph idx="1"/>
          </p:nvPr>
        </p:nvSpPr>
        <p:spPr>
          <a:xfrm>
            <a:off x="251961" y="1192682"/>
            <a:ext cx="8229600" cy="3917032"/>
          </a:xfrm>
        </p:spPr>
        <p:txBody>
          <a:bodyPr/>
          <a:lstStyle/>
          <a:p>
            <a:pPr marL="0" indent="0">
              <a:buNone/>
            </a:pPr>
            <a:r>
              <a:rPr lang="en-GB" sz="2200" b="1" dirty="0">
                <a:latin typeface="Calibri" panose="020F0502020204030204" pitchFamily="34" charset="0"/>
                <a:cs typeface="Calibri" panose="020F0502020204030204" pitchFamily="34" charset="0"/>
              </a:rPr>
              <a:t>What They Are:</a:t>
            </a:r>
          </a:p>
          <a:p>
            <a:r>
              <a:rPr lang="en-GB" sz="2200" dirty="0">
                <a:latin typeface="Calibri" panose="020F0502020204030204" pitchFamily="34" charset="0"/>
                <a:cs typeface="Calibri" panose="020F0502020204030204" pitchFamily="34" charset="0"/>
              </a:rPr>
              <a:t>Collaborative efforts involving governments, NGOs, international organisations, the private sector, and communities</a:t>
            </a:r>
          </a:p>
          <a:p>
            <a:r>
              <a:rPr lang="en-GB" sz="2200" dirty="0">
                <a:latin typeface="Calibri" panose="020F0502020204030204" pitchFamily="34" charset="0"/>
                <a:cs typeface="Calibri" panose="020F0502020204030204" pitchFamily="34" charset="0"/>
              </a:rPr>
              <a:t>Examples: The Global Fund, GAVI - The Vaccine Alliance</a:t>
            </a:r>
          </a:p>
          <a:p>
            <a:pPr marL="0" indent="0">
              <a:buNone/>
            </a:pPr>
            <a:r>
              <a:rPr lang="en-GB" sz="2200" b="1" dirty="0">
                <a:latin typeface="Calibri" panose="020F0502020204030204" pitchFamily="34" charset="0"/>
                <a:cs typeface="Calibri" panose="020F0502020204030204" pitchFamily="34" charset="0"/>
              </a:rPr>
              <a:t>Why They Matter:</a:t>
            </a:r>
          </a:p>
          <a:p>
            <a:r>
              <a:rPr lang="en-GB" sz="2200" dirty="0">
                <a:latin typeface="Calibri" panose="020F0502020204030204" pitchFamily="34" charset="0"/>
                <a:cs typeface="Calibri" panose="020F0502020204030204" pitchFamily="34" charset="0"/>
              </a:rPr>
              <a:t>Tackle health issues that no single body can solve alone</a:t>
            </a:r>
          </a:p>
          <a:p>
            <a:r>
              <a:rPr lang="en-GB" sz="2200" dirty="0">
                <a:latin typeface="Calibri" panose="020F0502020204030204" pitchFamily="34" charset="0"/>
                <a:cs typeface="Calibri" panose="020F0502020204030204" pitchFamily="34" charset="0"/>
              </a:rPr>
              <a:t>Coordinate funding, innovation, and action under shared frameworks</a:t>
            </a:r>
          </a:p>
          <a:p>
            <a:pPr marL="0" indent="0">
              <a:buNone/>
            </a:pPr>
            <a:r>
              <a:rPr lang="en-GB" sz="2200" b="1" dirty="0">
                <a:latin typeface="Calibri" panose="020F0502020204030204" pitchFamily="34" charset="0"/>
                <a:cs typeface="Calibri" panose="020F0502020204030204" pitchFamily="34" charset="0"/>
              </a:rPr>
              <a:t>WHO’s Role:</a:t>
            </a:r>
          </a:p>
          <a:p>
            <a:r>
              <a:rPr lang="en-GB" sz="2200" dirty="0">
                <a:latin typeface="Calibri" panose="020F0502020204030204" pitchFamily="34" charset="0"/>
                <a:cs typeface="Calibri" panose="020F0502020204030204" pitchFamily="34" charset="0"/>
              </a:rPr>
              <a:t>Leads and supports global partnerships through governance, strategy, and health system guidance</a:t>
            </a:r>
          </a:p>
        </p:txBody>
      </p:sp>
      <p:sp>
        <p:nvSpPr>
          <p:cNvPr id="4" name="Date Placeholder 3">
            <a:extLst>
              <a:ext uri="{FF2B5EF4-FFF2-40B4-BE49-F238E27FC236}">
                <a16:creationId xmlns:a16="http://schemas.microsoft.com/office/drawing/2014/main" id="{42871DEF-F315-5383-FC4A-8E5BDCF74051}"/>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47F8DBC9-D8CB-7EA8-9BCD-D713F6ECAE51}"/>
              </a:ext>
            </a:extLst>
          </p:cNvPr>
          <p:cNvSpPr>
            <a:spLocks noGrp="1"/>
          </p:cNvSpPr>
          <p:nvPr>
            <p:ph type="sldNum" sz="quarter" idx="12"/>
          </p:nvPr>
        </p:nvSpPr>
        <p:spPr/>
        <p:txBody>
          <a:bodyPr/>
          <a:lstStyle/>
          <a:p>
            <a:pPr>
              <a:defRPr/>
            </a:pPr>
            <a:fld id="{B6EA6BB5-5C58-42AB-859A-19261A4C39A7}" type="slidenum">
              <a:rPr lang="en-GB" altLang="en-US" smtClean="0"/>
              <a:pPr>
                <a:defRPr/>
              </a:pPr>
              <a:t>18</a:t>
            </a:fld>
            <a:endParaRPr lang="en-GB" altLang="en-US"/>
          </a:p>
        </p:txBody>
      </p:sp>
      <p:sp>
        <p:nvSpPr>
          <p:cNvPr id="6" name="TextBox 5">
            <a:extLst>
              <a:ext uri="{FF2B5EF4-FFF2-40B4-BE49-F238E27FC236}">
                <a16:creationId xmlns:a16="http://schemas.microsoft.com/office/drawing/2014/main" id="{A64934B3-F2ED-59D1-BE1B-0C9B7B6DA288}"/>
              </a:ext>
            </a:extLst>
          </p:cNvPr>
          <p:cNvSpPr txBox="1"/>
          <p:nvPr/>
        </p:nvSpPr>
        <p:spPr>
          <a:xfrm>
            <a:off x="4617760" y="5388319"/>
            <a:ext cx="4536504" cy="276999"/>
          </a:xfrm>
          <a:prstGeom prst="rect">
            <a:avLst/>
          </a:prstGeom>
          <a:noFill/>
        </p:spPr>
        <p:txBody>
          <a:bodyPr wrap="square" rtlCol="0">
            <a:spAutoFit/>
          </a:bodyPr>
          <a:lstStyle/>
          <a:p>
            <a:r>
              <a:rPr lang="en-GB" sz="1200" dirty="0"/>
              <a:t>(The Global Fund, 2025; World Health Organization, 2025)</a:t>
            </a:r>
          </a:p>
        </p:txBody>
      </p:sp>
      <p:pic>
        <p:nvPicPr>
          <p:cNvPr id="7" name="Picture 6">
            <a:extLst>
              <a:ext uri="{FF2B5EF4-FFF2-40B4-BE49-F238E27FC236}">
                <a16:creationId xmlns:a16="http://schemas.microsoft.com/office/drawing/2014/main" id="{1597FC83-7BF8-5EC4-6D37-1226B6F4D1A8}"/>
              </a:ext>
            </a:extLst>
          </p:cNvPr>
          <p:cNvPicPr>
            <a:picLocks noChangeAspect="1"/>
          </p:cNvPicPr>
          <p:nvPr/>
        </p:nvPicPr>
        <p:blipFill>
          <a:blip r:embed="rId2"/>
          <a:stretch>
            <a:fillRect/>
          </a:stretch>
        </p:blipFill>
        <p:spPr>
          <a:xfrm>
            <a:off x="7668344" y="73077"/>
            <a:ext cx="1369073" cy="1348010"/>
          </a:xfrm>
          <a:prstGeom prst="rect">
            <a:avLst/>
          </a:prstGeom>
        </p:spPr>
      </p:pic>
    </p:spTree>
    <p:extLst>
      <p:ext uri="{BB962C8B-B14F-4D97-AF65-F5344CB8AC3E}">
        <p14:creationId xmlns:p14="http://schemas.microsoft.com/office/powerpoint/2010/main" val="566196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19D87-B4F7-1FC5-9677-FD9E66E44395}"/>
              </a:ext>
            </a:extLst>
          </p:cNvPr>
          <p:cNvSpPr>
            <a:spLocks noGrp="1"/>
          </p:cNvSpPr>
          <p:nvPr>
            <p:ph type="title"/>
          </p:nvPr>
        </p:nvSpPr>
        <p:spPr>
          <a:xfrm>
            <a:off x="250825" y="164182"/>
            <a:ext cx="6131024" cy="1143000"/>
          </a:xfrm>
        </p:spPr>
        <p:txBody>
          <a:bodyPr/>
          <a:lstStyle/>
          <a:p>
            <a:r>
              <a:rPr lang="en-GB" b="1" dirty="0">
                <a:latin typeface="Calibri" panose="020F0502020204030204" pitchFamily="34" charset="0"/>
                <a:cs typeface="Calibri" panose="020F0502020204030204" pitchFamily="34" charset="0"/>
              </a:rPr>
              <a:t>Demographic Influences </a:t>
            </a:r>
            <a:br>
              <a:rPr lang="en-GB" b="1" dirty="0">
                <a:latin typeface="Calibri" panose="020F0502020204030204" pitchFamily="34" charset="0"/>
                <a:cs typeface="Calibri" panose="020F0502020204030204" pitchFamily="34" charset="0"/>
              </a:rPr>
            </a:br>
            <a:r>
              <a:rPr lang="en-GB" b="1" dirty="0">
                <a:latin typeface="Calibri" panose="020F0502020204030204" pitchFamily="34" charset="0"/>
                <a:cs typeface="Calibri" panose="020F0502020204030204" pitchFamily="34" charset="0"/>
              </a:rPr>
              <a:t>on Health</a:t>
            </a:r>
          </a:p>
        </p:txBody>
      </p:sp>
      <p:sp>
        <p:nvSpPr>
          <p:cNvPr id="3" name="Content Placeholder 2">
            <a:extLst>
              <a:ext uri="{FF2B5EF4-FFF2-40B4-BE49-F238E27FC236}">
                <a16:creationId xmlns:a16="http://schemas.microsoft.com/office/drawing/2014/main" id="{46CF6747-BD5E-451D-55B1-D5529D0B430B}"/>
              </a:ext>
            </a:extLst>
          </p:cNvPr>
          <p:cNvSpPr>
            <a:spLocks noGrp="1"/>
          </p:cNvSpPr>
          <p:nvPr>
            <p:ph idx="1"/>
          </p:nvPr>
        </p:nvSpPr>
        <p:spPr>
          <a:xfrm>
            <a:off x="323528" y="1307182"/>
            <a:ext cx="8229600" cy="4464496"/>
          </a:xfrm>
        </p:spPr>
        <p:txBody>
          <a:bodyPr/>
          <a:lstStyle/>
          <a:p>
            <a:pPr marL="0" indent="0">
              <a:buNone/>
            </a:pPr>
            <a:r>
              <a:rPr lang="en-GB" sz="2400" b="1" dirty="0">
                <a:latin typeface="Calibri" panose="020F0502020204030204" pitchFamily="34" charset="0"/>
                <a:cs typeface="Calibri" panose="020F0502020204030204" pitchFamily="34" charset="0"/>
              </a:rPr>
              <a:t>Demographic Changes</a:t>
            </a:r>
          </a:p>
          <a:p>
            <a:r>
              <a:rPr lang="en-GB" sz="2000" b="1" dirty="0">
                <a:latin typeface="Calibri" panose="020F0502020204030204" pitchFamily="34" charset="0"/>
                <a:cs typeface="Calibri" panose="020F0502020204030204" pitchFamily="34" charset="0"/>
              </a:rPr>
              <a:t>Population growth- </a:t>
            </a:r>
            <a:r>
              <a:rPr lang="en-GB" sz="2000" i="1" dirty="0">
                <a:latin typeface="Calibri" panose="020F0502020204030204" pitchFamily="34" charset="0"/>
                <a:cs typeface="Calibri" panose="020F0502020204030204" pitchFamily="34" charset="0"/>
              </a:rPr>
              <a:t>Rapid population growth in some regions increases demand on health systems, infrastructure, and services.</a:t>
            </a:r>
          </a:p>
          <a:p>
            <a:endParaRPr lang="en-GB" sz="2000" i="1"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Global ageing- </a:t>
            </a:r>
            <a:r>
              <a:rPr lang="en-GB" sz="2000" i="1" dirty="0">
                <a:latin typeface="Calibri" panose="020F0502020204030204" pitchFamily="34" charset="0"/>
                <a:cs typeface="Calibri" panose="020F0502020204030204" pitchFamily="34" charset="0"/>
              </a:rPr>
              <a:t>can lead to higher rates of chronic illness, long-term care needs, and pressure on pension and healthcare systems.</a:t>
            </a:r>
          </a:p>
          <a:p>
            <a:endParaRPr lang="en-GB" sz="2000" i="1"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Urbanisation and increased mobility- </a:t>
            </a:r>
            <a:r>
              <a:rPr lang="en-GB" sz="2000" i="1" dirty="0">
                <a:latin typeface="Calibri" panose="020F0502020204030204" pitchFamily="34" charset="0"/>
                <a:cs typeface="Calibri" panose="020F0502020204030204" pitchFamily="34" charset="0"/>
              </a:rPr>
              <a:t>City growth and migration increase disease risk and strain health systems but also improve access to care.</a:t>
            </a:r>
          </a:p>
          <a:p>
            <a:endParaRPr lang="en-GB" sz="2000" i="1"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Shifts in family structure- </a:t>
            </a:r>
            <a:r>
              <a:rPr lang="en-GB" sz="2000" i="1" dirty="0">
                <a:latin typeface="Calibri" panose="020F0502020204030204" pitchFamily="34" charset="0"/>
                <a:cs typeface="Calibri" panose="020F0502020204030204" pitchFamily="34" charset="0"/>
              </a:rPr>
              <a:t>Smaller or non-traditional families can affect caregiving roles and access to informal support.</a:t>
            </a:r>
          </a:p>
        </p:txBody>
      </p:sp>
      <p:sp>
        <p:nvSpPr>
          <p:cNvPr id="4" name="Date Placeholder 3">
            <a:extLst>
              <a:ext uri="{FF2B5EF4-FFF2-40B4-BE49-F238E27FC236}">
                <a16:creationId xmlns:a16="http://schemas.microsoft.com/office/drawing/2014/main" id="{ECA0996A-9121-79D9-659C-FC602A063A9E}"/>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BBC994EA-4CFF-EAAE-B601-6B9F05E54FE8}"/>
              </a:ext>
            </a:extLst>
          </p:cNvPr>
          <p:cNvSpPr>
            <a:spLocks noGrp="1"/>
          </p:cNvSpPr>
          <p:nvPr>
            <p:ph type="sldNum" sz="quarter" idx="12"/>
          </p:nvPr>
        </p:nvSpPr>
        <p:spPr/>
        <p:txBody>
          <a:bodyPr/>
          <a:lstStyle/>
          <a:p>
            <a:pPr>
              <a:defRPr/>
            </a:pPr>
            <a:fld id="{B6EA6BB5-5C58-42AB-859A-19261A4C39A7}" type="slidenum">
              <a:rPr lang="en-GB" altLang="en-US" smtClean="0"/>
              <a:pPr>
                <a:defRPr/>
              </a:pPr>
              <a:t>19</a:t>
            </a:fld>
            <a:endParaRPr lang="en-GB" altLang="en-US"/>
          </a:p>
        </p:txBody>
      </p:sp>
      <p:sp>
        <p:nvSpPr>
          <p:cNvPr id="6" name="TextBox 5">
            <a:extLst>
              <a:ext uri="{FF2B5EF4-FFF2-40B4-BE49-F238E27FC236}">
                <a16:creationId xmlns:a16="http://schemas.microsoft.com/office/drawing/2014/main" id="{52EF3EE2-3228-E53F-5321-0C87831698F0}"/>
              </a:ext>
            </a:extLst>
          </p:cNvPr>
          <p:cNvSpPr txBox="1"/>
          <p:nvPr/>
        </p:nvSpPr>
        <p:spPr>
          <a:xfrm>
            <a:off x="5364088" y="5449369"/>
            <a:ext cx="3888432" cy="276999"/>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(World Health Organization, 2023b; United Nations, 2023)</a:t>
            </a:r>
          </a:p>
        </p:txBody>
      </p:sp>
      <p:pic>
        <p:nvPicPr>
          <p:cNvPr id="7" name="Picture 6">
            <a:extLst>
              <a:ext uri="{FF2B5EF4-FFF2-40B4-BE49-F238E27FC236}">
                <a16:creationId xmlns:a16="http://schemas.microsoft.com/office/drawing/2014/main" id="{F9C7A519-7659-8613-FB61-EEE88A5737CB}"/>
              </a:ext>
            </a:extLst>
          </p:cNvPr>
          <p:cNvPicPr>
            <a:picLocks noChangeAspect="1"/>
          </p:cNvPicPr>
          <p:nvPr/>
        </p:nvPicPr>
        <p:blipFill>
          <a:blip r:embed="rId2"/>
          <a:srcRect t="6950" b="4861"/>
          <a:stretch/>
        </p:blipFill>
        <p:spPr>
          <a:xfrm>
            <a:off x="7092280" y="164182"/>
            <a:ext cx="1781423" cy="1367435"/>
          </a:xfrm>
          <a:prstGeom prst="rect">
            <a:avLst/>
          </a:prstGeom>
        </p:spPr>
      </p:pic>
    </p:spTree>
    <p:extLst>
      <p:ext uri="{BB962C8B-B14F-4D97-AF65-F5344CB8AC3E}">
        <p14:creationId xmlns:p14="http://schemas.microsoft.com/office/powerpoint/2010/main" val="9889557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7A101-2798-B92E-01F2-64B7FB0115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62B8D4-BC55-219B-6D36-6BFB90C71560}"/>
              </a:ext>
            </a:extLst>
          </p:cNvPr>
          <p:cNvSpPr>
            <a:spLocks noGrp="1"/>
          </p:cNvSpPr>
          <p:nvPr>
            <p:ph type="title"/>
          </p:nvPr>
        </p:nvSpPr>
        <p:spPr>
          <a:xfrm>
            <a:off x="457200" y="164182"/>
            <a:ext cx="5482952" cy="1143000"/>
          </a:xfrm>
        </p:spPr>
        <p:txBody>
          <a:bodyPr/>
          <a:lstStyle/>
          <a:p>
            <a:r>
              <a:rPr lang="en-GB" b="1" dirty="0">
                <a:latin typeface="Calibri" panose="020F0502020204030204" pitchFamily="34" charset="0"/>
                <a:cs typeface="Calibri" panose="020F0502020204030204" pitchFamily="34" charset="0"/>
              </a:rPr>
              <a:t>Social and Economic</a:t>
            </a:r>
            <a:br>
              <a:rPr lang="en-GB" b="1" dirty="0">
                <a:latin typeface="Calibri" panose="020F0502020204030204" pitchFamily="34" charset="0"/>
                <a:cs typeface="Calibri" panose="020F0502020204030204" pitchFamily="34" charset="0"/>
              </a:rPr>
            </a:br>
            <a:r>
              <a:rPr lang="en-GB" b="1" dirty="0">
                <a:latin typeface="Calibri" panose="020F0502020204030204" pitchFamily="34" charset="0"/>
                <a:cs typeface="Calibri" panose="020F0502020204030204" pitchFamily="34" charset="0"/>
              </a:rPr>
              <a:t> Influences on Health</a:t>
            </a:r>
          </a:p>
        </p:txBody>
      </p:sp>
      <p:sp>
        <p:nvSpPr>
          <p:cNvPr id="3" name="Content Placeholder 2">
            <a:extLst>
              <a:ext uri="{FF2B5EF4-FFF2-40B4-BE49-F238E27FC236}">
                <a16:creationId xmlns:a16="http://schemas.microsoft.com/office/drawing/2014/main" id="{B2A35AB5-5E0A-53C6-D02F-6F9614CEFE82}"/>
              </a:ext>
            </a:extLst>
          </p:cNvPr>
          <p:cNvSpPr>
            <a:spLocks noGrp="1"/>
          </p:cNvSpPr>
          <p:nvPr>
            <p:ph idx="1"/>
          </p:nvPr>
        </p:nvSpPr>
        <p:spPr>
          <a:xfrm>
            <a:off x="323528" y="1470484"/>
            <a:ext cx="8640960" cy="3917032"/>
          </a:xfrm>
        </p:spPr>
        <p:txBody>
          <a:bodyPr/>
          <a:lstStyle/>
          <a:p>
            <a:pPr marL="0" indent="0">
              <a:buNone/>
            </a:pPr>
            <a:r>
              <a:rPr lang="en-GB" sz="2400" b="1" dirty="0">
                <a:latin typeface="Calibri" panose="020F0502020204030204" pitchFamily="34" charset="0"/>
                <a:cs typeface="Calibri" panose="020F0502020204030204" pitchFamily="34" charset="0"/>
              </a:rPr>
              <a:t>Social Influences</a:t>
            </a:r>
          </a:p>
          <a:p>
            <a:r>
              <a:rPr lang="en-GB" sz="1800" b="1" dirty="0">
                <a:latin typeface="Calibri" panose="020F0502020204030204" pitchFamily="34" charset="0"/>
                <a:cs typeface="Calibri" panose="020F0502020204030204" pitchFamily="34" charset="0"/>
              </a:rPr>
              <a:t>Governance and institutional capacity-</a:t>
            </a:r>
            <a:r>
              <a:rPr lang="en-GB" sz="1800" b="1" i="1" dirty="0">
                <a:latin typeface="Calibri" panose="020F0502020204030204" pitchFamily="34" charset="0"/>
                <a:cs typeface="Calibri" panose="020F0502020204030204" pitchFamily="34" charset="0"/>
              </a:rPr>
              <a:t> </a:t>
            </a:r>
            <a:r>
              <a:rPr lang="en-GB" sz="1800" i="1" dirty="0">
                <a:latin typeface="Calibri" panose="020F0502020204030204" pitchFamily="34" charset="0"/>
                <a:cs typeface="Calibri" panose="020F0502020204030204" pitchFamily="34" charset="0"/>
              </a:rPr>
              <a:t>Strong leadership and systems are vital for delivering health services and managing crises.</a:t>
            </a:r>
          </a:p>
          <a:p>
            <a:r>
              <a:rPr lang="en-GB" sz="1800" b="1" dirty="0">
                <a:latin typeface="Calibri" panose="020F0502020204030204" pitchFamily="34" charset="0"/>
                <a:cs typeface="Calibri" panose="020F0502020204030204" pitchFamily="34" charset="0"/>
              </a:rPr>
              <a:t>International laws, treaties, and cultural dynamics- </a:t>
            </a:r>
            <a:r>
              <a:rPr lang="en-GB" sz="1800" i="1" dirty="0">
                <a:latin typeface="Calibri" panose="020F0502020204030204" pitchFamily="34" charset="0"/>
                <a:cs typeface="Calibri" panose="020F0502020204030204" pitchFamily="34" charset="0"/>
              </a:rPr>
              <a:t>Global agreements shape national health policy, while cultural beliefs influence health behaviours.</a:t>
            </a:r>
          </a:p>
          <a:p>
            <a:endParaRPr lang="en-GB" sz="1800" i="1"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Economic Influences</a:t>
            </a:r>
          </a:p>
          <a:p>
            <a:r>
              <a:rPr lang="en-GB" sz="1800" b="1" dirty="0">
                <a:latin typeface="Calibri" panose="020F0502020204030204" pitchFamily="34" charset="0"/>
                <a:cs typeface="Calibri" panose="020F0502020204030204" pitchFamily="34" charset="0"/>
              </a:rPr>
              <a:t>Trade, labour conditions and wealth distribution- </a:t>
            </a:r>
            <a:r>
              <a:rPr lang="en-GB" sz="1800" i="1" dirty="0">
                <a:latin typeface="Calibri" panose="020F0502020204030204" pitchFamily="34" charset="0"/>
                <a:cs typeface="Calibri" panose="020F0502020204030204" pitchFamily="34" charset="0"/>
              </a:rPr>
              <a:t>Economic conditions impact job security, income, and access to healthcare, shaping health inequality.</a:t>
            </a:r>
          </a:p>
          <a:p>
            <a:r>
              <a:rPr lang="en-GB" sz="1800" b="1" dirty="0">
                <a:latin typeface="Calibri" panose="020F0502020204030204" pitchFamily="34" charset="0"/>
                <a:cs typeface="Calibri" panose="020F0502020204030204" pitchFamily="34" charset="0"/>
              </a:rPr>
              <a:t>Financial stability and international aid- </a:t>
            </a:r>
            <a:r>
              <a:rPr lang="en-GB" sz="1800" i="1" dirty="0">
                <a:latin typeface="Calibri" panose="020F0502020204030204" pitchFamily="34" charset="0"/>
                <a:cs typeface="Calibri" panose="020F0502020204030204" pitchFamily="34" charset="0"/>
              </a:rPr>
              <a:t>Financial stability boosts health investment; aid supports low-income countries but can affect sustainability.</a:t>
            </a:r>
          </a:p>
        </p:txBody>
      </p:sp>
      <p:sp>
        <p:nvSpPr>
          <p:cNvPr id="4" name="Date Placeholder 3">
            <a:extLst>
              <a:ext uri="{FF2B5EF4-FFF2-40B4-BE49-F238E27FC236}">
                <a16:creationId xmlns:a16="http://schemas.microsoft.com/office/drawing/2014/main" id="{210D8614-5EE1-A0AF-679A-A3E0D32D5BB6}"/>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307E0F33-EAB4-6D25-E8FD-9A093B024BDF}"/>
              </a:ext>
            </a:extLst>
          </p:cNvPr>
          <p:cNvSpPr>
            <a:spLocks noGrp="1"/>
          </p:cNvSpPr>
          <p:nvPr>
            <p:ph type="sldNum" sz="quarter" idx="12"/>
          </p:nvPr>
        </p:nvSpPr>
        <p:spPr/>
        <p:txBody>
          <a:bodyPr/>
          <a:lstStyle/>
          <a:p>
            <a:pPr>
              <a:defRPr/>
            </a:pPr>
            <a:fld id="{B6EA6BB5-5C58-42AB-859A-19261A4C39A7}" type="slidenum">
              <a:rPr lang="en-GB" altLang="en-US" smtClean="0"/>
              <a:pPr>
                <a:defRPr/>
              </a:pPr>
              <a:t>20</a:t>
            </a:fld>
            <a:endParaRPr lang="en-GB" altLang="en-US"/>
          </a:p>
        </p:txBody>
      </p:sp>
      <p:sp>
        <p:nvSpPr>
          <p:cNvPr id="6" name="TextBox 5">
            <a:extLst>
              <a:ext uri="{FF2B5EF4-FFF2-40B4-BE49-F238E27FC236}">
                <a16:creationId xmlns:a16="http://schemas.microsoft.com/office/drawing/2014/main" id="{3C6CFEB4-6D10-3369-D0F8-907311A72CD7}"/>
              </a:ext>
            </a:extLst>
          </p:cNvPr>
          <p:cNvSpPr txBox="1"/>
          <p:nvPr/>
        </p:nvSpPr>
        <p:spPr>
          <a:xfrm>
            <a:off x="5399584" y="5398360"/>
            <a:ext cx="3744416" cy="276999"/>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(UK Health Security Agency, 2025; The King’s Fund, 2023)</a:t>
            </a:r>
          </a:p>
        </p:txBody>
      </p:sp>
      <p:pic>
        <p:nvPicPr>
          <p:cNvPr id="7" name="Picture 6">
            <a:extLst>
              <a:ext uri="{FF2B5EF4-FFF2-40B4-BE49-F238E27FC236}">
                <a16:creationId xmlns:a16="http://schemas.microsoft.com/office/drawing/2014/main" id="{A3492C70-572D-3848-2BB9-B22CE2C4D782}"/>
              </a:ext>
            </a:extLst>
          </p:cNvPr>
          <p:cNvPicPr>
            <a:picLocks noChangeAspect="1"/>
          </p:cNvPicPr>
          <p:nvPr/>
        </p:nvPicPr>
        <p:blipFill>
          <a:blip r:embed="rId2"/>
          <a:srcRect l="5901" t="5901" r="5901" b="12201"/>
          <a:stretch/>
        </p:blipFill>
        <p:spPr>
          <a:xfrm>
            <a:off x="6804248" y="164182"/>
            <a:ext cx="2015048" cy="1728192"/>
          </a:xfrm>
          <a:prstGeom prst="rect">
            <a:avLst/>
          </a:prstGeom>
        </p:spPr>
      </p:pic>
    </p:spTree>
    <p:extLst>
      <p:ext uri="{BB962C8B-B14F-4D97-AF65-F5344CB8AC3E}">
        <p14:creationId xmlns:p14="http://schemas.microsoft.com/office/powerpoint/2010/main" val="3161547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59723"/>
            <a:ext cx="6491064" cy="1143000"/>
          </a:xfrm>
        </p:spPr>
        <p:txBody>
          <a:bodyPr/>
          <a:lstStyle/>
          <a:p>
            <a:r>
              <a:rPr lang="en-GB" b="1" dirty="0">
                <a:latin typeface="Calibri" panose="020F0502020204030204" pitchFamily="34" charset="0"/>
                <a:cs typeface="Calibri" panose="020F0502020204030204" pitchFamily="34" charset="0"/>
              </a:rPr>
              <a:t>Skills for a Future-Focused </a:t>
            </a:r>
            <a:br>
              <a:rPr lang="en-GB" b="1" dirty="0">
                <a:latin typeface="Calibri" panose="020F0502020204030204" pitchFamily="34" charset="0"/>
                <a:cs typeface="Calibri" panose="020F0502020204030204" pitchFamily="34" charset="0"/>
              </a:rPr>
            </a:br>
            <a:r>
              <a:rPr lang="en-GB" b="1" dirty="0">
                <a:latin typeface="Calibri" panose="020F0502020204030204" pitchFamily="34" charset="0"/>
                <a:cs typeface="Calibri" panose="020F0502020204030204" pitchFamily="34" charset="0"/>
              </a:rPr>
              <a:t>Public Health Workforce</a:t>
            </a:r>
            <a:endParaRPr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161764" y="1351198"/>
            <a:ext cx="8820472" cy="3917032"/>
          </a:xfrm>
        </p:spPr>
        <p:txBody>
          <a:bodyPr/>
          <a:lstStyle/>
          <a:p>
            <a:pPr marL="0" indent="0">
              <a:buNone/>
            </a:pPr>
            <a:r>
              <a:rPr lang="en-GB" sz="1800" b="1" dirty="0">
                <a:latin typeface="Calibri" panose="020F0502020204030204" pitchFamily="34" charset="0"/>
                <a:cs typeface="Calibri" panose="020F0502020204030204" pitchFamily="34" charset="0"/>
              </a:rPr>
              <a:t>Critical Thinking and Systems Thinking</a:t>
            </a:r>
          </a:p>
          <a:p>
            <a:r>
              <a:rPr lang="en-GB" sz="1600" dirty="0">
                <a:latin typeface="Calibri" panose="020F0502020204030204" pitchFamily="34" charset="0"/>
                <a:cs typeface="Calibri" panose="020F0502020204030204" pitchFamily="34" charset="0"/>
              </a:rPr>
              <a:t>Ability to analyse complex health issues and understand how social, environmental, and economic systems interact.</a:t>
            </a:r>
          </a:p>
          <a:p>
            <a:pPr marL="0" indent="0">
              <a:buNone/>
            </a:pPr>
            <a:r>
              <a:rPr lang="en-GB" sz="1600" b="1" dirty="0">
                <a:latin typeface="Calibri" panose="020F0502020204030204" pitchFamily="34" charset="0"/>
                <a:cs typeface="Calibri" panose="020F0502020204030204" pitchFamily="34" charset="0"/>
              </a:rPr>
              <a:t>Data Literacy and Digital Skills</a:t>
            </a:r>
          </a:p>
          <a:p>
            <a:r>
              <a:rPr lang="en-GB" sz="1600" dirty="0">
                <a:latin typeface="Calibri" panose="020F0502020204030204" pitchFamily="34" charset="0"/>
                <a:cs typeface="Calibri" panose="020F0502020204030204" pitchFamily="34" charset="0"/>
              </a:rPr>
              <a:t>Use of health data, surveillance tools, and digital platforms to inform evidence-based decisions and interventions.</a:t>
            </a:r>
          </a:p>
          <a:p>
            <a:pPr marL="0" indent="0">
              <a:buNone/>
            </a:pPr>
            <a:r>
              <a:rPr lang="en-GB" sz="1800" b="1" dirty="0">
                <a:latin typeface="Calibri" panose="020F0502020204030204" pitchFamily="34" charset="0"/>
                <a:cs typeface="Calibri" panose="020F0502020204030204" pitchFamily="34" charset="0"/>
              </a:rPr>
              <a:t>Cultural Competence and Equity Awareness</a:t>
            </a:r>
          </a:p>
          <a:p>
            <a:r>
              <a:rPr lang="en-GB" sz="1600" dirty="0">
                <a:latin typeface="Calibri" panose="020F0502020204030204" pitchFamily="34" charset="0"/>
                <a:cs typeface="Calibri" panose="020F0502020204030204" pitchFamily="34" charset="0"/>
              </a:rPr>
              <a:t>Addressing diverse population needs and reducing inequalities through inclusive, community-engaged approaches.</a:t>
            </a:r>
          </a:p>
          <a:p>
            <a:pPr marL="0" indent="0">
              <a:buNone/>
            </a:pPr>
            <a:r>
              <a:rPr lang="en-GB" sz="1800" b="1" dirty="0">
                <a:latin typeface="Calibri" panose="020F0502020204030204" pitchFamily="34" charset="0"/>
                <a:cs typeface="Calibri" panose="020F0502020204030204" pitchFamily="34" charset="0"/>
              </a:rPr>
              <a:t>Collaboration and Interdisciplinary Working</a:t>
            </a:r>
          </a:p>
          <a:p>
            <a:r>
              <a:rPr lang="en-GB" sz="1600" dirty="0">
                <a:latin typeface="Calibri" panose="020F0502020204030204" pitchFamily="34" charset="0"/>
                <a:cs typeface="Calibri" panose="020F0502020204030204" pitchFamily="34" charset="0"/>
              </a:rPr>
              <a:t>Working across sectors (health, housing, environment, etc.) and with global partners to tackle shared challenges.</a:t>
            </a:r>
          </a:p>
          <a:p>
            <a:pPr marL="0" indent="0">
              <a:buNone/>
            </a:pPr>
            <a:r>
              <a:rPr lang="en-GB" sz="1800" b="1" dirty="0">
                <a:latin typeface="Calibri" panose="020F0502020204030204" pitchFamily="34" charset="0"/>
                <a:cs typeface="Calibri" panose="020F0502020204030204" pitchFamily="34" charset="0"/>
              </a:rPr>
              <a:t>Adaptability and  Resilience</a:t>
            </a:r>
          </a:p>
          <a:p>
            <a:r>
              <a:rPr lang="en-GB" sz="1600" dirty="0">
                <a:latin typeface="Calibri" panose="020F0502020204030204" pitchFamily="34" charset="0"/>
                <a:cs typeface="Calibri" panose="020F0502020204030204" pitchFamily="34" charset="0"/>
              </a:rPr>
              <a:t>Navigating uncertainty, responding to emerging threats (e.g., pandemics, climate change), and leading through change.</a:t>
            </a:r>
            <a:endParaRPr sz="16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4D307766-EA9A-8057-F3EF-D018494C53D6}"/>
              </a:ext>
            </a:extLst>
          </p:cNvPr>
          <p:cNvSpPr txBox="1"/>
          <p:nvPr/>
        </p:nvSpPr>
        <p:spPr>
          <a:xfrm>
            <a:off x="7775736" y="5409526"/>
            <a:ext cx="1199596" cy="276999"/>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(NIHR, 2025)</a:t>
            </a:r>
          </a:p>
        </p:txBody>
      </p:sp>
      <p:pic>
        <p:nvPicPr>
          <p:cNvPr id="5" name="Picture 4">
            <a:extLst>
              <a:ext uri="{FF2B5EF4-FFF2-40B4-BE49-F238E27FC236}">
                <a16:creationId xmlns:a16="http://schemas.microsoft.com/office/drawing/2014/main" id="{5A8D0EC0-4CDA-9031-C3C9-5BF7C91EE2F7}"/>
              </a:ext>
            </a:extLst>
          </p:cNvPr>
          <p:cNvPicPr>
            <a:picLocks noChangeAspect="1"/>
          </p:cNvPicPr>
          <p:nvPr/>
        </p:nvPicPr>
        <p:blipFill>
          <a:blip r:embed="rId3"/>
          <a:srcRect l="4851" t="8001" r="4851" b="5900"/>
          <a:stretch/>
        </p:blipFill>
        <p:spPr>
          <a:xfrm>
            <a:off x="7380312" y="116632"/>
            <a:ext cx="1656184" cy="157915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57D1F-74C7-A530-E2FB-BCC439907608}"/>
              </a:ext>
            </a:extLst>
          </p:cNvPr>
          <p:cNvSpPr>
            <a:spLocks noGrp="1"/>
          </p:cNvSpPr>
          <p:nvPr>
            <p:ph type="title"/>
          </p:nvPr>
        </p:nvSpPr>
        <p:spPr>
          <a:xfrm>
            <a:off x="1835696" y="219464"/>
            <a:ext cx="5202324" cy="1143000"/>
          </a:xfrm>
        </p:spPr>
        <p:txBody>
          <a:bodyPr/>
          <a:lstStyle/>
          <a:p>
            <a:r>
              <a:rPr lang="en-GB" b="1" dirty="0">
                <a:latin typeface="Calibri" panose="020F0502020204030204" pitchFamily="34" charset="0"/>
                <a:cs typeface="Calibri" panose="020F0502020204030204" pitchFamily="34" charset="0"/>
              </a:rPr>
              <a:t>Looking Forward - What Can Be Done?</a:t>
            </a:r>
          </a:p>
        </p:txBody>
      </p:sp>
      <p:sp>
        <p:nvSpPr>
          <p:cNvPr id="3" name="Content Placeholder 2">
            <a:extLst>
              <a:ext uri="{FF2B5EF4-FFF2-40B4-BE49-F238E27FC236}">
                <a16:creationId xmlns:a16="http://schemas.microsoft.com/office/drawing/2014/main" id="{E01D2A62-843B-FC8D-7281-5CEEA0608565}"/>
              </a:ext>
            </a:extLst>
          </p:cNvPr>
          <p:cNvSpPr>
            <a:spLocks noGrp="1"/>
          </p:cNvSpPr>
          <p:nvPr>
            <p:ph idx="1"/>
          </p:nvPr>
        </p:nvSpPr>
        <p:spPr>
          <a:xfrm>
            <a:off x="243962" y="1470484"/>
            <a:ext cx="8229600" cy="3917032"/>
          </a:xfrm>
        </p:spPr>
        <p:txBody>
          <a:bodyPr/>
          <a:lstStyle/>
          <a:p>
            <a:r>
              <a:rPr lang="en-GB" sz="1800" dirty="0">
                <a:solidFill>
                  <a:schemeClr val="tx2"/>
                </a:solidFill>
                <a:latin typeface="Calibri" panose="020F0502020204030204" pitchFamily="34" charset="0"/>
                <a:cs typeface="Calibri" panose="020F0502020204030204" pitchFamily="34" charset="0"/>
              </a:rPr>
              <a:t>Invest in prevention and early intervention programmes.</a:t>
            </a:r>
          </a:p>
          <a:p>
            <a:r>
              <a:rPr lang="en-GB" sz="1800" dirty="0">
                <a:solidFill>
                  <a:schemeClr val="tx2"/>
                </a:solidFill>
                <a:latin typeface="Calibri" panose="020F0502020204030204" pitchFamily="34" charset="0"/>
                <a:cs typeface="Calibri" panose="020F0502020204030204" pitchFamily="34" charset="0"/>
              </a:rPr>
              <a:t>Improve access to healthcare and mental health services.</a:t>
            </a:r>
          </a:p>
          <a:p>
            <a:r>
              <a:rPr lang="en-GB" sz="1800" dirty="0">
                <a:solidFill>
                  <a:schemeClr val="tx2"/>
                </a:solidFill>
                <a:latin typeface="Calibri" panose="020F0502020204030204" pitchFamily="34" charset="0"/>
                <a:cs typeface="Calibri" panose="020F0502020204030204" pitchFamily="34" charset="0"/>
              </a:rPr>
              <a:t>Tackle health inequalities through targeted support and funding</a:t>
            </a:r>
          </a:p>
          <a:p>
            <a:r>
              <a:rPr lang="en-GB" sz="1800" dirty="0">
                <a:solidFill>
                  <a:schemeClr val="tx2"/>
                </a:solidFill>
                <a:latin typeface="Calibri" panose="020F0502020204030204" pitchFamily="34" charset="0"/>
                <a:cs typeface="Calibri" panose="020F0502020204030204" pitchFamily="34" charset="0"/>
              </a:rPr>
              <a:t>Promote healthier lifestyles through education and public health campaigns.</a:t>
            </a:r>
          </a:p>
          <a:p>
            <a:r>
              <a:rPr lang="en-GB" sz="1800" dirty="0">
                <a:solidFill>
                  <a:schemeClr val="tx2"/>
                </a:solidFill>
                <a:latin typeface="Calibri" panose="020F0502020204030204" pitchFamily="34" charset="0"/>
                <a:cs typeface="Calibri" panose="020F0502020204030204" pitchFamily="34" charset="0"/>
              </a:rPr>
              <a:t>Strengthen community-based services and social prescribing</a:t>
            </a:r>
          </a:p>
          <a:p>
            <a:r>
              <a:rPr lang="en-GB" sz="1800" dirty="0">
                <a:solidFill>
                  <a:schemeClr val="tx2"/>
                </a:solidFill>
                <a:latin typeface="Calibri" panose="020F0502020204030204" pitchFamily="34" charset="0"/>
                <a:cs typeface="Calibri" panose="020F0502020204030204" pitchFamily="34" charset="0"/>
              </a:rPr>
              <a:t>Address the wider determinants of health, including housing, employment and education.</a:t>
            </a:r>
          </a:p>
          <a:p>
            <a:r>
              <a:rPr lang="en-GB" sz="1800" dirty="0">
                <a:solidFill>
                  <a:schemeClr val="tx2"/>
                </a:solidFill>
                <a:latin typeface="Calibri" panose="020F0502020204030204" pitchFamily="34" charset="0"/>
                <a:cs typeface="Calibri" panose="020F0502020204030204" pitchFamily="34" charset="0"/>
              </a:rPr>
              <a:t>Use public health data and research to guide decision-making.</a:t>
            </a:r>
          </a:p>
          <a:p>
            <a:r>
              <a:rPr lang="en-GB" sz="1800" dirty="0">
                <a:solidFill>
                  <a:schemeClr val="tx2"/>
                </a:solidFill>
                <a:latin typeface="Calibri" panose="020F0502020204030204" pitchFamily="34" charset="0"/>
                <a:cs typeface="Calibri" panose="020F0502020204030204" pitchFamily="34" charset="0"/>
              </a:rPr>
              <a:t>Encourage collaboration between health, social care, education and voluntary sector organisations.</a:t>
            </a:r>
          </a:p>
          <a:p>
            <a:r>
              <a:rPr lang="en-GB" sz="1800" dirty="0">
                <a:solidFill>
                  <a:schemeClr val="tx2"/>
                </a:solidFill>
                <a:latin typeface="Calibri" panose="020F0502020204030204" pitchFamily="34" charset="0"/>
                <a:cs typeface="Calibri" panose="020F0502020204030204" pitchFamily="34" charset="0"/>
              </a:rPr>
              <a:t>Develop sustainable policies that support both population health and environmental wellbeing.</a:t>
            </a:r>
          </a:p>
          <a:p>
            <a:r>
              <a:rPr lang="en-GB" sz="1800" dirty="0">
                <a:solidFill>
                  <a:schemeClr val="tx2"/>
                </a:solidFill>
                <a:latin typeface="Calibri" panose="020F0502020204030204" pitchFamily="34" charset="0"/>
                <a:cs typeface="Calibri" panose="020F0502020204030204" pitchFamily="34" charset="0"/>
              </a:rPr>
              <a:t>Prioritise long-term planning to meet future health and social care needs.</a:t>
            </a:r>
          </a:p>
        </p:txBody>
      </p:sp>
      <p:sp>
        <p:nvSpPr>
          <p:cNvPr id="4" name="Date Placeholder 3">
            <a:extLst>
              <a:ext uri="{FF2B5EF4-FFF2-40B4-BE49-F238E27FC236}">
                <a16:creationId xmlns:a16="http://schemas.microsoft.com/office/drawing/2014/main" id="{7A0358E6-4CEF-95F4-18EF-414524B65E2C}"/>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13DEAB06-E8DB-510C-6454-A44B26F4AAD8}"/>
              </a:ext>
            </a:extLst>
          </p:cNvPr>
          <p:cNvSpPr>
            <a:spLocks noGrp="1"/>
          </p:cNvSpPr>
          <p:nvPr>
            <p:ph type="sldNum" sz="quarter" idx="12"/>
          </p:nvPr>
        </p:nvSpPr>
        <p:spPr/>
        <p:txBody>
          <a:bodyPr/>
          <a:lstStyle/>
          <a:p>
            <a:pPr>
              <a:defRPr/>
            </a:pPr>
            <a:fld id="{B6EA6BB5-5C58-42AB-859A-19261A4C39A7}" type="slidenum">
              <a:rPr lang="en-GB" altLang="en-US" smtClean="0"/>
              <a:pPr>
                <a:defRPr/>
              </a:pPr>
              <a:t>22</a:t>
            </a:fld>
            <a:endParaRPr lang="en-GB" altLang="en-US"/>
          </a:p>
        </p:txBody>
      </p:sp>
      <p:pic>
        <p:nvPicPr>
          <p:cNvPr id="6" name="Picture 5">
            <a:extLst>
              <a:ext uri="{FF2B5EF4-FFF2-40B4-BE49-F238E27FC236}">
                <a16:creationId xmlns:a16="http://schemas.microsoft.com/office/drawing/2014/main" id="{F51EE6F3-2744-16EF-6ED5-3E4146E19D41}"/>
              </a:ext>
            </a:extLst>
          </p:cNvPr>
          <p:cNvPicPr>
            <a:picLocks noChangeAspect="1"/>
          </p:cNvPicPr>
          <p:nvPr/>
        </p:nvPicPr>
        <p:blipFill>
          <a:blip r:embed="rId2"/>
          <a:srcRect l="15350" t="1902" r="15350" b="3801"/>
          <a:stretch/>
        </p:blipFill>
        <p:spPr>
          <a:xfrm>
            <a:off x="7317356" y="97540"/>
            <a:ext cx="1431498" cy="2088232"/>
          </a:xfrm>
          <a:prstGeom prst="rect">
            <a:avLst/>
          </a:prstGeom>
        </p:spPr>
      </p:pic>
    </p:spTree>
    <p:extLst>
      <p:ext uri="{BB962C8B-B14F-4D97-AF65-F5344CB8AC3E}">
        <p14:creationId xmlns:p14="http://schemas.microsoft.com/office/powerpoint/2010/main" val="21283560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EF2A4-988D-4314-2EE4-9AF0248EA967}"/>
              </a:ext>
            </a:extLst>
          </p:cNvPr>
          <p:cNvSpPr>
            <a:spLocks noGrp="1"/>
          </p:cNvSpPr>
          <p:nvPr>
            <p:ph type="title"/>
          </p:nvPr>
        </p:nvSpPr>
        <p:spPr/>
        <p:txBody>
          <a:bodyPr/>
          <a:lstStyle/>
          <a:p>
            <a:r>
              <a:rPr lang="en-GB" dirty="0"/>
              <a:t>Producing Recommendations</a:t>
            </a:r>
          </a:p>
        </p:txBody>
      </p:sp>
      <p:sp>
        <p:nvSpPr>
          <p:cNvPr id="3" name="Content Placeholder 2">
            <a:extLst>
              <a:ext uri="{FF2B5EF4-FFF2-40B4-BE49-F238E27FC236}">
                <a16:creationId xmlns:a16="http://schemas.microsoft.com/office/drawing/2014/main" id="{05ED4B27-26EC-6221-3132-5437E284447F}"/>
              </a:ext>
            </a:extLst>
          </p:cNvPr>
          <p:cNvSpPr>
            <a:spLocks noGrp="1"/>
          </p:cNvSpPr>
          <p:nvPr>
            <p:ph idx="1"/>
          </p:nvPr>
        </p:nvSpPr>
        <p:spPr/>
        <p:txBody>
          <a:bodyPr/>
          <a:lstStyle/>
          <a:p>
            <a:r>
              <a:rPr lang="en-GB" dirty="0"/>
              <a:t>Using the ideas from the previous slide create a paragraph for a recommendation.</a:t>
            </a:r>
          </a:p>
          <a:p>
            <a:endParaRPr lang="en-GB" dirty="0"/>
          </a:p>
          <a:p>
            <a:r>
              <a:rPr lang="en-GB" dirty="0"/>
              <a:t>Recommendation → How? → Challenge → Impact → Evidence (Author, Year)</a:t>
            </a:r>
          </a:p>
          <a:p>
            <a:endParaRPr lang="en-GB" dirty="0"/>
          </a:p>
        </p:txBody>
      </p:sp>
      <p:sp>
        <p:nvSpPr>
          <p:cNvPr id="4" name="Date Placeholder 3">
            <a:extLst>
              <a:ext uri="{FF2B5EF4-FFF2-40B4-BE49-F238E27FC236}">
                <a16:creationId xmlns:a16="http://schemas.microsoft.com/office/drawing/2014/main" id="{050BCD39-5ABE-EF5B-4814-8016AA722968}"/>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62ACA0AB-8D55-D728-D1C7-1014EEB24237}"/>
              </a:ext>
            </a:extLst>
          </p:cNvPr>
          <p:cNvSpPr>
            <a:spLocks noGrp="1"/>
          </p:cNvSpPr>
          <p:nvPr>
            <p:ph type="sldNum" sz="quarter" idx="12"/>
          </p:nvPr>
        </p:nvSpPr>
        <p:spPr/>
        <p:txBody>
          <a:bodyPr/>
          <a:lstStyle/>
          <a:p>
            <a:pPr>
              <a:defRPr/>
            </a:pPr>
            <a:fld id="{B6EA6BB5-5C58-42AB-859A-19261A4C39A7}" type="slidenum">
              <a:rPr lang="en-GB" altLang="en-US" smtClean="0"/>
              <a:pPr>
                <a:defRPr/>
              </a:pPr>
              <a:t>23</a:t>
            </a:fld>
            <a:endParaRPr lang="en-GB" altLang="en-US"/>
          </a:p>
        </p:txBody>
      </p:sp>
    </p:spTree>
    <p:extLst>
      <p:ext uri="{BB962C8B-B14F-4D97-AF65-F5344CB8AC3E}">
        <p14:creationId xmlns:p14="http://schemas.microsoft.com/office/powerpoint/2010/main" val="2473277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5A80-6279-F47C-662F-509DC178AFBF}"/>
              </a:ext>
            </a:extLst>
          </p:cNvPr>
          <p:cNvSpPr>
            <a:spLocks noGrp="1"/>
          </p:cNvSpPr>
          <p:nvPr>
            <p:ph type="title"/>
          </p:nvPr>
        </p:nvSpPr>
        <p:spPr>
          <a:xfrm>
            <a:off x="539552" y="332656"/>
            <a:ext cx="8229600" cy="1143000"/>
          </a:xfrm>
        </p:spPr>
        <p:txBody>
          <a:bodyPr/>
          <a:lstStyle/>
          <a:p>
            <a:r>
              <a:rPr lang="en-GB" sz="1800" b="1" dirty="0"/>
              <a:t>Example Recommendation - </a:t>
            </a:r>
            <a:r>
              <a:rPr lang="en-GB" sz="1800" b="1" dirty="0">
                <a:latin typeface="Calibri" panose="020F0502020204030204" pitchFamily="34" charset="0"/>
                <a:cs typeface="Calibri" panose="020F0502020204030204" pitchFamily="34" charset="0"/>
              </a:rPr>
              <a:t>Invest in prevention and early intervention programmes</a:t>
            </a:r>
            <a:br>
              <a:rPr lang="en-GB" dirty="0">
                <a:solidFill>
                  <a:schemeClr val="tx2"/>
                </a:solidFill>
                <a:latin typeface="Calibri" panose="020F0502020204030204" pitchFamily="34" charset="0"/>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9A81BF84-94BD-4388-E8C3-9E85ED555070}"/>
              </a:ext>
            </a:extLst>
          </p:cNvPr>
          <p:cNvSpPr>
            <a:spLocks noGrp="1"/>
          </p:cNvSpPr>
          <p:nvPr>
            <p:ph idx="1"/>
          </p:nvPr>
        </p:nvSpPr>
        <p:spPr>
          <a:xfrm>
            <a:off x="250825" y="1052736"/>
            <a:ext cx="8686800" cy="3917032"/>
          </a:xfrm>
        </p:spPr>
        <p:txBody>
          <a:bodyPr/>
          <a:lstStyle/>
          <a:p>
            <a:pPr marL="0" indent="0">
              <a:buNone/>
            </a:pPr>
            <a:endParaRPr lang="en-GB" sz="1600" dirty="0"/>
          </a:p>
          <a:p>
            <a:pPr marL="0" indent="0">
              <a:buNone/>
            </a:pPr>
            <a:r>
              <a:rPr lang="en-GB" sz="1600" dirty="0"/>
              <a:t>A key recommendation is to introduce targeted obesity prevention programmes in communities with the highest levels of deprivation, rather than relying solely on universal interventions. Obesity is a major public health challenge and a significant risk factor for conditions including type 2 diabetes, cardiovascular disease, and some cancers (NHS England, 2026). </a:t>
            </a:r>
          </a:p>
          <a:p>
            <a:pPr marL="0" indent="0">
              <a:buNone/>
            </a:pPr>
            <a:r>
              <a:rPr lang="en-GB" sz="1600" dirty="0"/>
              <a:t>This could be achieved through subsidised healthy food schemes, community outreach services, and free weight management programmes targeted at high-risk populations. Evidence suggests that people living in deprived areas often face greater barriers to accessing healthy food and opportunities for physical activity, contributing to higher rates of obesity (National Institute for Health and Care Excellence, 2023). </a:t>
            </a:r>
          </a:p>
          <a:p>
            <a:pPr marL="0" indent="0">
              <a:buNone/>
            </a:pPr>
            <a:r>
              <a:rPr lang="en-GB" sz="1600" dirty="0"/>
              <a:t>However, challenges include securing long-term funding, engaging hard-to-reach groups, and avoiding stigma associated with targeted interventions. To overcome these barriers, local authorities and healthcare providers should work with community organisations to co-design services that are accessible and culturally appropriate. If successful, this approach could reduce health inequalities and decrease the long-term burden of obesity-related disease on health and social care services (Office for Health Improvement and Disparities, 2026).</a:t>
            </a:r>
          </a:p>
          <a:p>
            <a:pPr marL="0" indent="0">
              <a:buNone/>
            </a:pPr>
            <a:endParaRPr lang="en-GB" sz="1600" dirty="0"/>
          </a:p>
        </p:txBody>
      </p:sp>
      <p:sp>
        <p:nvSpPr>
          <p:cNvPr id="4" name="Date Placeholder 3">
            <a:extLst>
              <a:ext uri="{FF2B5EF4-FFF2-40B4-BE49-F238E27FC236}">
                <a16:creationId xmlns:a16="http://schemas.microsoft.com/office/drawing/2014/main" id="{58EA2E2B-23E2-679B-4D95-798C6999D175}"/>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6E5D910E-80BD-CB5D-9C88-30B6C8378A18}"/>
              </a:ext>
            </a:extLst>
          </p:cNvPr>
          <p:cNvSpPr>
            <a:spLocks noGrp="1"/>
          </p:cNvSpPr>
          <p:nvPr>
            <p:ph type="sldNum" sz="quarter" idx="12"/>
          </p:nvPr>
        </p:nvSpPr>
        <p:spPr/>
        <p:txBody>
          <a:bodyPr/>
          <a:lstStyle/>
          <a:p>
            <a:pPr>
              <a:defRPr/>
            </a:pPr>
            <a:fld id="{B6EA6BB5-5C58-42AB-859A-19261A4C39A7}" type="slidenum">
              <a:rPr lang="en-GB" altLang="en-US" smtClean="0"/>
              <a:pPr>
                <a:defRPr/>
              </a:pPr>
              <a:t>24</a:t>
            </a:fld>
            <a:endParaRPr lang="en-GB" altLang="en-US"/>
          </a:p>
        </p:txBody>
      </p:sp>
    </p:spTree>
    <p:extLst>
      <p:ext uri="{BB962C8B-B14F-4D97-AF65-F5344CB8AC3E}">
        <p14:creationId xmlns:p14="http://schemas.microsoft.com/office/powerpoint/2010/main" val="12166789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57F5A-321D-57A1-3D6A-E6714976B0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870410-F302-89C0-4D9D-1E6383961DC1}"/>
              </a:ext>
            </a:extLst>
          </p:cNvPr>
          <p:cNvSpPr>
            <a:spLocks noGrp="1"/>
          </p:cNvSpPr>
          <p:nvPr>
            <p:ph type="title"/>
          </p:nvPr>
        </p:nvSpPr>
        <p:spPr>
          <a:xfrm>
            <a:off x="539552" y="332656"/>
            <a:ext cx="8229600" cy="1143000"/>
          </a:xfrm>
        </p:spPr>
        <p:txBody>
          <a:bodyPr/>
          <a:lstStyle/>
          <a:p>
            <a:r>
              <a:rPr lang="en-GB" sz="1800" b="1" dirty="0"/>
              <a:t>Example Recommendation - </a:t>
            </a:r>
            <a:r>
              <a:rPr lang="en-GB" sz="1800" b="1" dirty="0">
                <a:latin typeface="Calibri" panose="020F0502020204030204" pitchFamily="34" charset="0"/>
                <a:cs typeface="Calibri" panose="020F0502020204030204" pitchFamily="34" charset="0"/>
              </a:rPr>
              <a:t>Invest in prevention and early intervention programmes</a:t>
            </a:r>
            <a:br>
              <a:rPr lang="en-GB" dirty="0">
                <a:solidFill>
                  <a:schemeClr val="tx2"/>
                </a:solidFill>
                <a:latin typeface="Calibri" panose="020F0502020204030204" pitchFamily="34" charset="0"/>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DD9E2E19-42DD-5EAB-4450-5E1C43D5FA8A}"/>
              </a:ext>
            </a:extLst>
          </p:cNvPr>
          <p:cNvSpPr>
            <a:spLocks noGrp="1"/>
          </p:cNvSpPr>
          <p:nvPr>
            <p:ph idx="1"/>
          </p:nvPr>
        </p:nvSpPr>
        <p:spPr>
          <a:xfrm>
            <a:off x="250825" y="1196752"/>
            <a:ext cx="8686800" cy="3917032"/>
          </a:xfrm>
        </p:spPr>
        <p:txBody>
          <a:bodyPr/>
          <a:lstStyle/>
          <a:p>
            <a:pPr marL="0" indent="0">
              <a:buNone/>
            </a:pPr>
            <a:endParaRPr lang="en-GB" sz="1050" dirty="0"/>
          </a:p>
          <a:p>
            <a:pPr marL="0" indent="0">
              <a:buNone/>
            </a:pPr>
            <a:r>
              <a:rPr lang="en-GB" sz="1800" dirty="0"/>
              <a:t>A key recommendation is to expand early mental health support within schools, colleges, and workplaces to enable earlier identification of mental health needs. Rather than focusing resources primarily on crisis intervention, services should prioritise prevention through mental health education, self-referral pathways, and access to wellbeing practitioners. Early intervention can help prevent conditions from worsening and reduce demand on specialist mental health services (Office for Health Improvement and Disparities, 2026). </a:t>
            </a:r>
          </a:p>
          <a:p>
            <a:pPr marL="0" indent="0">
              <a:buNone/>
            </a:pPr>
            <a:r>
              <a:rPr lang="en-GB" sz="1800" dirty="0"/>
              <a:t>However, implementation may be limited by workforce shortages, funding pressures, and variation in access to services across different regions. To address these challenges, health and social care organisations should develop partnerships with educational institutions and employers to deliver support in settings that are easily accessible. If implemented effectively, earlier mental health intervention could improve wellbeing, reduce health inequalities, and lessen future pressure on healthcare services (Office for Health Improvement and Disparities, 2026).</a:t>
            </a:r>
          </a:p>
          <a:p>
            <a:pPr marL="0" indent="0">
              <a:buNone/>
            </a:pPr>
            <a:endParaRPr lang="en-GB" sz="1050" dirty="0"/>
          </a:p>
        </p:txBody>
      </p:sp>
      <p:sp>
        <p:nvSpPr>
          <p:cNvPr id="4" name="Date Placeholder 3">
            <a:extLst>
              <a:ext uri="{FF2B5EF4-FFF2-40B4-BE49-F238E27FC236}">
                <a16:creationId xmlns:a16="http://schemas.microsoft.com/office/drawing/2014/main" id="{609E485F-6F06-454A-1930-EE6FB3530E9E}"/>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EF5B9FD4-8730-BC56-BED6-DD759115BD0B}"/>
              </a:ext>
            </a:extLst>
          </p:cNvPr>
          <p:cNvSpPr>
            <a:spLocks noGrp="1"/>
          </p:cNvSpPr>
          <p:nvPr>
            <p:ph type="sldNum" sz="quarter" idx="12"/>
          </p:nvPr>
        </p:nvSpPr>
        <p:spPr/>
        <p:txBody>
          <a:bodyPr/>
          <a:lstStyle/>
          <a:p>
            <a:pPr>
              <a:defRPr/>
            </a:pPr>
            <a:fld id="{B6EA6BB5-5C58-42AB-859A-19261A4C39A7}" type="slidenum">
              <a:rPr lang="en-GB" altLang="en-US" smtClean="0"/>
              <a:pPr>
                <a:defRPr/>
              </a:pPr>
              <a:t>25</a:t>
            </a:fld>
            <a:endParaRPr lang="en-GB" altLang="en-US"/>
          </a:p>
        </p:txBody>
      </p:sp>
    </p:spTree>
    <p:extLst>
      <p:ext uri="{BB962C8B-B14F-4D97-AF65-F5344CB8AC3E}">
        <p14:creationId xmlns:p14="http://schemas.microsoft.com/office/powerpoint/2010/main" val="30170701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DB18B-7BD7-F858-1BE6-990C83DD0E37}"/>
              </a:ext>
            </a:extLst>
          </p:cNvPr>
          <p:cNvSpPr>
            <a:spLocks noGrp="1"/>
          </p:cNvSpPr>
          <p:nvPr>
            <p:ph type="title"/>
          </p:nvPr>
        </p:nvSpPr>
        <p:spPr>
          <a:xfrm>
            <a:off x="457200" y="274638"/>
            <a:ext cx="8229600" cy="418058"/>
          </a:xfrm>
        </p:spPr>
        <p:txBody>
          <a:bodyPr/>
          <a:lstStyle/>
          <a:p>
            <a:r>
              <a:rPr lang="en-GB" b="1" dirty="0">
                <a:latin typeface="Calibri" panose="020F0502020204030204" pitchFamily="34" charset="0"/>
                <a:cs typeface="Calibri" panose="020F0502020204030204" pitchFamily="34" charset="0"/>
              </a:rPr>
              <a:t>References</a:t>
            </a:r>
          </a:p>
        </p:txBody>
      </p:sp>
      <p:sp>
        <p:nvSpPr>
          <p:cNvPr id="4" name="Date Placeholder 3">
            <a:extLst>
              <a:ext uri="{FF2B5EF4-FFF2-40B4-BE49-F238E27FC236}">
                <a16:creationId xmlns:a16="http://schemas.microsoft.com/office/drawing/2014/main" id="{6D154582-574B-9EA4-5C00-58560EBF921C}"/>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58855C2E-9D4A-1B95-F140-BAD046DB17E7}"/>
              </a:ext>
            </a:extLst>
          </p:cNvPr>
          <p:cNvSpPr>
            <a:spLocks noGrp="1"/>
          </p:cNvSpPr>
          <p:nvPr>
            <p:ph type="sldNum" sz="quarter" idx="12"/>
          </p:nvPr>
        </p:nvSpPr>
        <p:spPr/>
        <p:txBody>
          <a:bodyPr/>
          <a:lstStyle/>
          <a:p>
            <a:pPr>
              <a:defRPr/>
            </a:pPr>
            <a:fld id="{B6EA6BB5-5C58-42AB-859A-19261A4C39A7}" type="slidenum">
              <a:rPr lang="en-GB" altLang="en-US" smtClean="0"/>
              <a:pPr>
                <a:defRPr/>
              </a:pPr>
              <a:t>26</a:t>
            </a:fld>
            <a:endParaRPr lang="en-GB" altLang="en-US"/>
          </a:p>
        </p:txBody>
      </p:sp>
      <p:sp>
        <p:nvSpPr>
          <p:cNvPr id="7" name="Content Placeholder 6">
            <a:extLst>
              <a:ext uri="{FF2B5EF4-FFF2-40B4-BE49-F238E27FC236}">
                <a16:creationId xmlns:a16="http://schemas.microsoft.com/office/drawing/2014/main" id="{8054864B-AC39-F8E5-2BFB-249DCF0B7A61}"/>
              </a:ext>
            </a:extLst>
          </p:cNvPr>
          <p:cNvSpPr>
            <a:spLocks noGrp="1"/>
          </p:cNvSpPr>
          <p:nvPr>
            <p:ph idx="1"/>
          </p:nvPr>
        </p:nvSpPr>
        <p:spPr>
          <a:xfrm>
            <a:off x="323528" y="980728"/>
            <a:ext cx="8229601" cy="4680520"/>
          </a:xfrm>
        </p:spPr>
        <p:txBody>
          <a:bodyPr/>
          <a:lstStyle/>
          <a:p>
            <a:pPr indent="0">
              <a:spcBef>
                <a:spcPts val="0"/>
              </a:spcBef>
              <a:spcAft>
                <a:spcPts val="0"/>
              </a:spcAft>
              <a:buNone/>
            </a:pPr>
            <a:r>
              <a:rPr lang="en-US" sz="1200" dirty="0">
                <a:effectLst/>
                <a:latin typeface="Calibri" panose="020F0502020204030204" pitchFamily="34" charset="0"/>
                <a:ea typeface="MS Mincho" panose="02020609040205080304" pitchFamily="49" charset="-128"/>
                <a:cs typeface="Calibri" panose="020F0502020204030204" pitchFamily="34" charset="0"/>
              </a:rPr>
              <a:t>Brown, T.M., Cueto, M. and Fee, E. (2006) ‘The World Health Organization and the transition from “international” to “global” public health’,  </a:t>
            </a:r>
            <a:r>
              <a:rPr lang="en-US" sz="1200" i="1" dirty="0">
                <a:effectLst/>
                <a:latin typeface="Calibri" panose="020F0502020204030204" pitchFamily="34" charset="0"/>
                <a:ea typeface="MS Mincho" panose="02020609040205080304" pitchFamily="49" charset="-128"/>
                <a:cs typeface="Calibri" panose="020F0502020204030204" pitchFamily="34" charset="0"/>
              </a:rPr>
              <a:t>American Journal of Public Health</a:t>
            </a:r>
            <a:r>
              <a:rPr lang="en-US" sz="1200" dirty="0">
                <a:effectLst/>
                <a:latin typeface="Calibri" panose="020F0502020204030204" pitchFamily="34" charset="0"/>
                <a:ea typeface="MS Mincho" panose="02020609040205080304" pitchFamily="49" charset="-128"/>
                <a:cs typeface="Calibri" panose="020F0502020204030204" pitchFamily="34" charset="0"/>
              </a:rPr>
              <a:t>, 96(1), pp. 62–72. </a:t>
            </a:r>
            <a:br>
              <a:rPr lang="en-US" sz="1200" dirty="0">
                <a:effectLst/>
                <a:latin typeface="Calibri" panose="020F0502020204030204" pitchFamily="34" charset="0"/>
                <a:ea typeface="MS Mincho" panose="02020609040205080304" pitchFamily="49" charset="-128"/>
                <a:cs typeface="Calibri" panose="020F0502020204030204" pitchFamily="34" charset="0"/>
              </a:rPr>
            </a:br>
            <a:endParaRPr lang="en-GB" sz="1200" dirty="0">
              <a:effectLst/>
              <a:latin typeface="Calibri" panose="020F0502020204030204" pitchFamily="34" charset="0"/>
              <a:ea typeface="MS Mincho" panose="02020609040205080304" pitchFamily="49" charset="-128"/>
              <a:cs typeface="Calibri" panose="020F0502020204030204" pitchFamily="34" charset="0"/>
            </a:endParaRPr>
          </a:p>
          <a:p>
            <a:pPr indent="0">
              <a:spcBef>
                <a:spcPts val="0"/>
              </a:spcBef>
              <a:spcAft>
                <a:spcPts val="0"/>
              </a:spcAft>
              <a:buNone/>
            </a:pPr>
            <a:r>
              <a:rPr lang="en-US" sz="1200" dirty="0">
                <a:effectLst/>
                <a:latin typeface="Calibri" panose="020F0502020204030204" pitchFamily="34" charset="0"/>
                <a:ea typeface="MS Mincho" panose="02020609040205080304" pitchFamily="49" charset="-128"/>
                <a:cs typeface="Calibri" panose="020F0502020204030204" pitchFamily="34" charset="0"/>
              </a:rPr>
              <a:t>Centers for Disease Control and Prevention (CDC) (2023) </a:t>
            </a:r>
            <a:r>
              <a:rPr lang="en-US" sz="1200" i="1" dirty="0">
                <a:effectLst/>
                <a:latin typeface="Calibri" panose="020F0502020204030204" pitchFamily="34" charset="0"/>
                <a:ea typeface="MS Mincho" panose="02020609040205080304" pitchFamily="49" charset="-128"/>
                <a:cs typeface="Calibri" panose="020F0502020204030204" pitchFamily="34" charset="0"/>
              </a:rPr>
              <a:t>Emerging Infectious Diseases</a:t>
            </a:r>
            <a:r>
              <a:rPr lang="en-US" sz="1200" dirty="0">
                <a:effectLst/>
                <a:latin typeface="Calibri" panose="020F0502020204030204" pitchFamily="34" charset="0"/>
                <a:ea typeface="MS Mincho" panose="02020609040205080304" pitchFamily="49" charset="-128"/>
                <a:cs typeface="Calibri" panose="020F0502020204030204" pitchFamily="34" charset="0"/>
              </a:rPr>
              <a:t>  Available at: </a:t>
            </a:r>
            <a:r>
              <a:rPr lang="en-US" sz="1200" u="sng" dirty="0">
                <a:solidFill>
                  <a:srgbClr val="0000FF"/>
                </a:solidFill>
                <a:effectLst/>
                <a:latin typeface="Calibri" panose="020F0502020204030204" pitchFamily="34" charset="0"/>
                <a:ea typeface="MS Mincho" panose="02020609040205080304" pitchFamily="49" charset="-128"/>
                <a:cs typeface="Calibri" panose="020F0502020204030204" pitchFamily="34" charset="0"/>
                <a:hlinkClick r:id="rId2"/>
              </a:rPr>
              <a:t>https://wwwnc.cdc.gov/eid/</a:t>
            </a:r>
            <a:r>
              <a:rPr lang="en-US" sz="1200" dirty="0">
                <a:effectLst/>
                <a:latin typeface="Calibri" panose="020F0502020204030204" pitchFamily="34" charset="0"/>
                <a:ea typeface="MS Mincho" panose="02020609040205080304" pitchFamily="49" charset="-128"/>
                <a:cs typeface="Calibri" panose="020F0502020204030204" pitchFamily="34" charset="0"/>
              </a:rPr>
              <a:t>  (Accessed:5 May 2025).</a:t>
            </a:r>
            <a:br>
              <a:rPr lang="en-US" sz="1200" dirty="0">
                <a:effectLst/>
                <a:latin typeface="Calibri" panose="020F0502020204030204" pitchFamily="34" charset="0"/>
                <a:ea typeface="MS Mincho" panose="02020609040205080304" pitchFamily="49" charset="-128"/>
                <a:cs typeface="Calibri" panose="020F0502020204030204" pitchFamily="34" charset="0"/>
              </a:rPr>
            </a:br>
            <a:endParaRPr lang="en-GB" sz="1200" dirty="0">
              <a:effectLst/>
              <a:latin typeface="Calibri" panose="020F0502020204030204" pitchFamily="34" charset="0"/>
              <a:ea typeface="MS Mincho" panose="02020609040205080304" pitchFamily="49" charset="-128"/>
              <a:cs typeface="Calibri" panose="020F0502020204030204" pitchFamily="34" charset="0"/>
            </a:endParaRPr>
          </a:p>
          <a:p>
            <a:pPr indent="0">
              <a:spcBef>
                <a:spcPts val="0"/>
              </a:spcBef>
              <a:spcAft>
                <a:spcPts val="0"/>
              </a:spcAft>
              <a:buNone/>
            </a:pPr>
            <a:r>
              <a:rPr lang="en-US" sz="1200" dirty="0">
                <a:effectLst/>
                <a:latin typeface="Calibri" panose="020F0502020204030204" pitchFamily="34" charset="0"/>
                <a:ea typeface="MS Mincho" panose="02020609040205080304" pitchFamily="49" charset="-128"/>
                <a:cs typeface="Calibri" panose="020F0502020204030204" pitchFamily="34" charset="0"/>
              </a:rPr>
              <a:t>Gostin, L.O. and Friedman, E.A. (2015) ‘A retrospective and prospective analysis of the West African Ebola virus disease epidemic: robust national health systems at the foundation and an empowered WHO at the apex’, </a:t>
            </a:r>
            <a:r>
              <a:rPr lang="en-US" sz="1200" i="1" dirty="0">
                <a:effectLst/>
                <a:latin typeface="Calibri" panose="020F0502020204030204" pitchFamily="34" charset="0"/>
                <a:ea typeface="MS Mincho" panose="02020609040205080304" pitchFamily="49" charset="-128"/>
                <a:cs typeface="Calibri" panose="020F0502020204030204" pitchFamily="34" charset="0"/>
              </a:rPr>
              <a:t>The Lancet,</a:t>
            </a:r>
            <a:r>
              <a:rPr lang="en-US" sz="1200" dirty="0">
                <a:effectLst/>
                <a:latin typeface="Calibri" panose="020F0502020204030204" pitchFamily="34" charset="0"/>
                <a:ea typeface="MS Mincho" panose="02020609040205080304" pitchFamily="49" charset="-128"/>
                <a:cs typeface="Calibri" panose="020F0502020204030204" pitchFamily="34" charset="0"/>
              </a:rPr>
              <a:t> 385(9980), pp. 1902–1909. Available at: </a:t>
            </a:r>
            <a:r>
              <a:rPr lang="en-US" sz="1200" u="sng" dirty="0">
                <a:solidFill>
                  <a:srgbClr val="0000FF"/>
                </a:solidFill>
                <a:effectLst/>
                <a:latin typeface="Calibri" panose="020F0502020204030204" pitchFamily="34" charset="0"/>
                <a:ea typeface="MS Mincho" panose="02020609040205080304" pitchFamily="49" charset="-128"/>
                <a:cs typeface="Calibri" panose="020F0502020204030204" pitchFamily="34" charset="0"/>
                <a:hlinkClick r:id="rId3"/>
              </a:rPr>
              <a:t>https://www.thelancet.com</a:t>
            </a:r>
            <a:r>
              <a:rPr lang="en-US" sz="1200" dirty="0">
                <a:effectLst/>
                <a:latin typeface="Calibri" panose="020F0502020204030204" pitchFamily="34" charset="0"/>
                <a:ea typeface="MS Mincho" panose="02020609040205080304" pitchFamily="49" charset="-128"/>
                <a:cs typeface="Calibri" panose="020F0502020204030204" pitchFamily="34" charset="0"/>
              </a:rPr>
              <a:t> (Accessed:5 May 2025).</a:t>
            </a:r>
            <a:br>
              <a:rPr lang="en-US" sz="1200" dirty="0">
                <a:effectLst/>
                <a:latin typeface="Calibri" panose="020F0502020204030204" pitchFamily="34" charset="0"/>
                <a:ea typeface="MS Mincho" panose="02020609040205080304" pitchFamily="49" charset="-128"/>
                <a:cs typeface="Calibri" panose="020F0502020204030204" pitchFamily="34" charset="0"/>
              </a:rPr>
            </a:br>
            <a:endParaRPr lang="en-GB" sz="1200" dirty="0">
              <a:effectLst/>
              <a:latin typeface="Calibri" panose="020F0502020204030204" pitchFamily="34" charset="0"/>
              <a:ea typeface="MS Mincho" panose="02020609040205080304" pitchFamily="49" charset="-128"/>
              <a:cs typeface="Calibri" panose="020F0502020204030204" pitchFamily="34" charset="0"/>
            </a:endParaRPr>
          </a:p>
          <a:p>
            <a:pPr indent="0">
              <a:spcBef>
                <a:spcPts val="0"/>
              </a:spcBef>
              <a:spcAft>
                <a:spcPts val="0"/>
              </a:spcAft>
              <a:buNone/>
            </a:pPr>
            <a:r>
              <a:rPr lang="en-US" sz="1200" dirty="0">
                <a:effectLst/>
                <a:latin typeface="Calibri" panose="020F0502020204030204" pitchFamily="34" charset="0"/>
                <a:ea typeface="MS Mincho" panose="02020609040205080304" pitchFamily="49" charset="-128"/>
                <a:cs typeface="Calibri" panose="020F0502020204030204" pitchFamily="34" charset="0"/>
              </a:rPr>
              <a:t>International Rescue Committee (2023) </a:t>
            </a:r>
            <a:r>
              <a:rPr lang="en-US" sz="1200" i="1" dirty="0">
                <a:effectLst/>
                <a:latin typeface="Calibri" panose="020F0502020204030204" pitchFamily="34" charset="0"/>
                <a:ea typeface="MS Mincho" panose="02020609040205080304" pitchFamily="49" charset="-128"/>
                <a:cs typeface="Calibri" panose="020F0502020204030204" pitchFamily="34" charset="0"/>
              </a:rPr>
              <a:t>Health Strategy 2023–2027.</a:t>
            </a:r>
            <a:r>
              <a:rPr lang="en-US" sz="1200" dirty="0">
                <a:effectLst/>
                <a:latin typeface="Calibri" panose="020F0502020204030204" pitchFamily="34" charset="0"/>
                <a:ea typeface="MS Mincho" panose="02020609040205080304" pitchFamily="49" charset="-128"/>
                <a:cs typeface="Calibri" panose="020F0502020204030204" pitchFamily="34" charset="0"/>
              </a:rPr>
              <a:t> Available at: </a:t>
            </a:r>
            <a:r>
              <a:rPr lang="en-US" sz="1200" u="sng" dirty="0">
                <a:solidFill>
                  <a:srgbClr val="0000FF"/>
                </a:solidFill>
                <a:effectLst/>
                <a:latin typeface="Calibri" panose="020F0502020204030204" pitchFamily="34" charset="0"/>
                <a:ea typeface="MS Mincho" panose="02020609040205080304" pitchFamily="49" charset="-128"/>
                <a:cs typeface="Calibri" panose="020F0502020204030204" pitchFamily="34" charset="0"/>
                <a:hlinkClick r:id="rId4"/>
              </a:rPr>
              <a:t>https://www.rescue.org/report/irc-health-strategy-2023-2027</a:t>
            </a:r>
            <a:r>
              <a:rPr lang="en-US" sz="1200" dirty="0">
                <a:effectLst/>
                <a:latin typeface="Calibri" panose="020F0502020204030204" pitchFamily="34" charset="0"/>
                <a:ea typeface="MS Mincho" panose="02020609040205080304" pitchFamily="49" charset="-128"/>
                <a:cs typeface="Calibri" panose="020F0502020204030204" pitchFamily="34" charset="0"/>
              </a:rPr>
              <a:t> (Accessed:5 May 2025).</a:t>
            </a:r>
            <a:br>
              <a:rPr lang="en-US" sz="1200" dirty="0">
                <a:effectLst/>
                <a:latin typeface="Calibri" panose="020F0502020204030204" pitchFamily="34" charset="0"/>
                <a:ea typeface="MS Mincho" panose="02020609040205080304" pitchFamily="49" charset="-128"/>
                <a:cs typeface="Calibri" panose="020F0502020204030204" pitchFamily="34" charset="0"/>
              </a:rPr>
            </a:br>
            <a:endParaRPr lang="en-GB" sz="1200" dirty="0">
              <a:effectLst/>
              <a:latin typeface="Calibri" panose="020F0502020204030204" pitchFamily="34" charset="0"/>
              <a:ea typeface="MS Mincho" panose="02020609040205080304" pitchFamily="49" charset="-128"/>
              <a:cs typeface="Calibri" panose="020F0502020204030204" pitchFamily="34" charset="0"/>
            </a:endParaRPr>
          </a:p>
          <a:p>
            <a:pPr indent="0">
              <a:spcBef>
                <a:spcPts val="0"/>
              </a:spcBef>
              <a:spcAft>
                <a:spcPts val="0"/>
              </a:spcAft>
              <a:buNone/>
            </a:pPr>
            <a:r>
              <a:rPr lang="en-US" sz="1200" dirty="0">
                <a:effectLst/>
                <a:latin typeface="Calibri" panose="020F0502020204030204" pitchFamily="34" charset="0"/>
                <a:ea typeface="MS Mincho" panose="02020609040205080304" pitchFamily="49" charset="-128"/>
                <a:cs typeface="Calibri" panose="020F0502020204030204" pitchFamily="34" charset="0"/>
              </a:rPr>
              <a:t>Kickbusch, I., Szabo, M.M. and Cassar Szabo, M. (2014) ‘A new governance space for health’, </a:t>
            </a:r>
            <a:r>
              <a:rPr lang="en-US" sz="1200" i="1" dirty="0">
                <a:effectLst/>
                <a:latin typeface="Calibri" panose="020F0502020204030204" pitchFamily="34" charset="0"/>
                <a:ea typeface="MS Mincho" panose="02020609040205080304" pitchFamily="49" charset="-128"/>
                <a:cs typeface="Calibri" panose="020F0502020204030204" pitchFamily="34" charset="0"/>
              </a:rPr>
              <a:t>Global Health Action</a:t>
            </a:r>
            <a:r>
              <a:rPr lang="en-US" sz="1200" dirty="0">
                <a:effectLst/>
                <a:latin typeface="Calibri" panose="020F0502020204030204" pitchFamily="34" charset="0"/>
                <a:ea typeface="MS Mincho" panose="02020609040205080304" pitchFamily="49" charset="-128"/>
                <a:cs typeface="Calibri" panose="020F0502020204030204" pitchFamily="34" charset="0"/>
              </a:rPr>
              <a:t>, 7(1), p.23507. Available at: </a:t>
            </a:r>
            <a:r>
              <a:rPr lang="en-US" sz="1200" u="sng" dirty="0">
                <a:solidFill>
                  <a:srgbClr val="0000FF"/>
                </a:solidFill>
                <a:effectLst/>
                <a:latin typeface="Calibri" panose="020F0502020204030204" pitchFamily="34" charset="0"/>
                <a:ea typeface="MS Mincho" panose="02020609040205080304" pitchFamily="49" charset="-128"/>
                <a:cs typeface="Calibri" panose="020F0502020204030204" pitchFamily="34" charset="0"/>
                <a:hlinkClick r:id="rId5"/>
              </a:rPr>
              <a:t>https://www.tandfonline.com/doi/full/10.3402/gha.v7.23507</a:t>
            </a:r>
            <a:r>
              <a:rPr lang="en-US" sz="1200" dirty="0">
                <a:effectLst/>
                <a:latin typeface="Calibri" panose="020F0502020204030204" pitchFamily="34" charset="0"/>
                <a:ea typeface="MS Mincho" panose="02020609040205080304" pitchFamily="49" charset="-128"/>
                <a:cs typeface="Calibri" panose="020F0502020204030204" pitchFamily="34" charset="0"/>
              </a:rPr>
              <a:t>  (Accessed:5 May 2025).</a:t>
            </a:r>
            <a:br>
              <a:rPr lang="en-US" sz="1200" dirty="0">
                <a:effectLst/>
                <a:latin typeface="Calibri" panose="020F0502020204030204" pitchFamily="34" charset="0"/>
                <a:ea typeface="MS Mincho" panose="02020609040205080304" pitchFamily="49" charset="-128"/>
                <a:cs typeface="Calibri" panose="020F0502020204030204" pitchFamily="34" charset="0"/>
              </a:rPr>
            </a:br>
            <a:endParaRPr lang="en-GB" sz="1200" dirty="0">
              <a:effectLst/>
              <a:latin typeface="Calibri" panose="020F0502020204030204" pitchFamily="34" charset="0"/>
              <a:ea typeface="MS Mincho" panose="02020609040205080304" pitchFamily="49" charset="-128"/>
              <a:cs typeface="Calibri" panose="020F0502020204030204" pitchFamily="34" charset="0"/>
            </a:endParaRPr>
          </a:p>
          <a:p>
            <a:pPr>
              <a:spcBef>
                <a:spcPts val="0"/>
              </a:spcBef>
              <a:spcAft>
                <a:spcPts val="0"/>
              </a:spcAft>
              <a:buNone/>
            </a:pPr>
            <a:r>
              <a:rPr lang="en-US" sz="1200" dirty="0">
                <a:effectLst/>
                <a:latin typeface="Calibri" panose="020F0502020204030204" pitchFamily="34" charset="0"/>
                <a:ea typeface="MS Mincho" panose="02020609040205080304" pitchFamily="49" charset="-128"/>
                <a:cs typeface="Calibri" panose="020F0502020204030204" pitchFamily="34" charset="0"/>
              </a:rPr>
              <a:t>          Lancet Countdown (2023) </a:t>
            </a:r>
            <a:r>
              <a:rPr lang="en-US" sz="1200" i="1" dirty="0">
                <a:effectLst/>
                <a:latin typeface="Calibri" panose="020F0502020204030204" pitchFamily="34" charset="0"/>
                <a:ea typeface="MS Mincho" panose="02020609040205080304" pitchFamily="49" charset="-128"/>
                <a:cs typeface="Calibri" panose="020F0502020204030204" pitchFamily="34" charset="0"/>
              </a:rPr>
              <a:t>2023 Report</a:t>
            </a:r>
            <a:r>
              <a:rPr lang="en-US" sz="1200" dirty="0">
                <a:effectLst/>
                <a:latin typeface="Calibri" panose="020F0502020204030204" pitchFamily="34" charset="0"/>
                <a:ea typeface="MS Mincho" panose="02020609040205080304" pitchFamily="49" charset="-128"/>
                <a:cs typeface="Calibri" panose="020F0502020204030204" pitchFamily="34" charset="0"/>
              </a:rPr>
              <a:t>  Available at: </a:t>
            </a:r>
            <a:r>
              <a:rPr lang="en-US" sz="1200" u="sng" dirty="0">
                <a:solidFill>
                  <a:srgbClr val="0000FF"/>
                </a:solidFill>
                <a:effectLst/>
                <a:latin typeface="Calibri" panose="020F0502020204030204" pitchFamily="34" charset="0"/>
                <a:ea typeface="MS Mincho" panose="02020609040205080304" pitchFamily="49" charset="-128"/>
                <a:cs typeface="Calibri" panose="020F0502020204030204" pitchFamily="34" charset="0"/>
                <a:hlinkClick r:id="rId6"/>
              </a:rPr>
              <a:t>https://www.lancetcountdown.org/2023-report/</a:t>
            </a:r>
            <a:r>
              <a:rPr lang="en-US" sz="1200" dirty="0">
                <a:effectLst/>
                <a:latin typeface="Calibri" panose="020F0502020204030204" pitchFamily="34" charset="0"/>
                <a:ea typeface="MS Mincho" panose="02020609040205080304" pitchFamily="49" charset="-128"/>
                <a:cs typeface="Calibri" panose="020F0502020204030204" pitchFamily="34" charset="0"/>
              </a:rPr>
              <a:t>  (Accessed:5 May 2025).</a:t>
            </a:r>
            <a:br>
              <a:rPr lang="en-US" sz="1200" dirty="0">
                <a:effectLst/>
                <a:latin typeface="Calibri" panose="020F0502020204030204" pitchFamily="34" charset="0"/>
                <a:ea typeface="MS Mincho" panose="02020609040205080304" pitchFamily="49" charset="-128"/>
                <a:cs typeface="Calibri" panose="020F0502020204030204" pitchFamily="34" charset="0"/>
              </a:rPr>
            </a:br>
            <a:endParaRPr lang="en-GB" sz="1200" dirty="0">
              <a:effectLst/>
              <a:latin typeface="Calibri" panose="020F0502020204030204" pitchFamily="34" charset="0"/>
              <a:ea typeface="MS Mincho" panose="02020609040205080304" pitchFamily="49" charset="-128"/>
              <a:cs typeface="Calibri" panose="020F0502020204030204" pitchFamily="34" charset="0"/>
            </a:endParaRPr>
          </a:p>
          <a:p>
            <a:pPr>
              <a:spcBef>
                <a:spcPts val="0"/>
              </a:spcBef>
              <a:spcAft>
                <a:spcPts val="0"/>
              </a:spcAft>
              <a:buNone/>
            </a:pPr>
            <a:r>
              <a:rPr lang="en-US" sz="1200" dirty="0">
                <a:effectLst/>
                <a:latin typeface="Calibri" panose="020F0502020204030204" pitchFamily="34" charset="0"/>
                <a:ea typeface="MS Mincho" panose="02020609040205080304" pitchFamily="49" charset="-128"/>
                <a:cs typeface="Calibri" panose="020F0502020204030204" pitchFamily="34" charset="0"/>
              </a:rPr>
              <a:t>          Marmot, M. (2020) </a:t>
            </a:r>
            <a:r>
              <a:rPr lang="en-US" sz="1200" i="1" dirty="0">
                <a:effectLst/>
                <a:latin typeface="Calibri" panose="020F0502020204030204" pitchFamily="34" charset="0"/>
                <a:ea typeface="MS Mincho" panose="02020609040205080304" pitchFamily="49" charset="-128"/>
                <a:cs typeface="Calibri" panose="020F0502020204030204" pitchFamily="34" charset="0"/>
              </a:rPr>
              <a:t>Health Equity in England: The Marmot Review 10 Years On.</a:t>
            </a:r>
            <a:r>
              <a:rPr lang="en-US" sz="1200" dirty="0">
                <a:effectLst/>
                <a:latin typeface="Calibri" panose="020F0502020204030204" pitchFamily="34" charset="0"/>
                <a:ea typeface="MS Mincho" panose="02020609040205080304" pitchFamily="49" charset="-128"/>
                <a:cs typeface="Calibri" panose="020F0502020204030204" pitchFamily="34" charset="0"/>
              </a:rPr>
              <a:t> London: Institute of Health Equity.</a:t>
            </a:r>
          </a:p>
          <a:p>
            <a:pPr>
              <a:spcBef>
                <a:spcPts val="0"/>
              </a:spcBef>
              <a:spcAft>
                <a:spcPts val="0"/>
              </a:spcAft>
              <a:buNone/>
            </a:pPr>
            <a:endParaRPr lang="en-GB" sz="1200" dirty="0">
              <a:effectLst/>
              <a:latin typeface="Calibri" panose="020F0502020204030204" pitchFamily="34" charset="0"/>
              <a:ea typeface="MS Mincho" panose="02020609040205080304" pitchFamily="49" charset="-128"/>
              <a:cs typeface="Calibri" panose="020F0502020204030204" pitchFamily="34" charset="0"/>
            </a:endParaRPr>
          </a:p>
          <a:p>
            <a:pPr marL="0" indent="0">
              <a:spcBef>
                <a:spcPts val="0"/>
              </a:spcBef>
              <a:spcAft>
                <a:spcPts val="0"/>
              </a:spcAft>
              <a:buNone/>
            </a:pPr>
            <a:r>
              <a:rPr lang="en-US" sz="1200" dirty="0">
                <a:effectLst/>
                <a:latin typeface="Calibri" panose="020F0502020204030204" pitchFamily="34" charset="0"/>
                <a:ea typeface="MS Mincho" panose="02020609040205080304" pitchFamily="49" charset="-128"/>
                <a:cs typeface="Calibri" panose="020F0502020204030204" pitchFamily="34" charset="0"/>
              </a:rPr>
              <a:t>          Médecins Sans Frontières (2022) ‘Who we are’. Available at: </a:t>
            </a:r>
            <a:r>
              <a:rPr lang="en-US" sz="1200" u="sng" dirty="0">
                <a:solidFill>
                  <a:srgbClr val="0000FF"/>
                </a:solidFill>
                <a:effectLst/>
                <a:latin typeface="Calibri" panose="020F0502020204030204" pitchFamily="34" charset="0"/>
                <a:ea typeface="MS Mincho" panose="02020609040205080304" pitchFamily="49" charset="-128"/>
                <a:cs typeface="Calibri" panose="020F0502020204030204" pitchFamily="34" charset="0"/>
                <a:hlinkClick r:id="rId7"/>
              </a:rPr>
              <a:t>https://www.msf.org/who-we-are</a:t>
            </a:r>
            <a:r>
              <a:rPr lang="en-US" sz="1200" dirty="0">
                <a:effectLst/>
                <a:latin typeface="Calibri" panose="020F0502020204030204" pitchFamily="34" charset="0"/>
                <a:ea typeface="MS Mincho" panose="02020609040205080304" pitchFamily="49" charset="-128"/>
                <a:cs typeface="Calibri" panose="020F0502020204030204" pitchFamily="34" charset="0"/>
              </a:rPr>
              <a:t>  (Accessed:5 May 2025).</a:t>
            </a:r>
          </a:p>
          <a:p>
            <a:pPr>
              <a:lnSpc>
                <a:spcPct val="115000"/>
              </a:lnSpc>
              <a:spcAft>
                <a:spcPts val="1000"/>
              </a:spcAft>
            </a:pPr>
            <a:r>
              <a:rPr lang="en-US" sz="1200" dirty="0">
                <a:latin typeface="Calibri" panose="020F0502020204030204" pitchFamily="34" charset="0"/>
                <a:ea typeface="MS Mincho" panose="02020609040205080304" pitchFamily="49" charset="-128"/>
                <a:cs typeface="Calibri" panose="020F0502020204030204" pitchFamily="34" charset="0"/>
              </a:rPr>
              <a:t>           </a:t>
            </a:r>
            <a:br>
              <a:rPr lang="en-US" sz="1200" dirty="0">
                <a:latin typeface="Calibri" panose="020F0502020204030204" pitchFamily="34" charset="0"/>
                <a:ea typeface="MS Mincho" panose="02020609040205080304" pitchFamily="49" charset="-128"/>
                <a:cs typeface="Calibri" panose="020F0502020204030204" pitchFamily="34" charset="0"/>
              </a:rPr>
            </a:br>
            <a:r>
              <a:rPr lang="en-US" sz="1200" dirty="0">
                <a:latin typeface="Calibri" panose="020F0502020204030204" pitchFamily="34" charset="0"/>
                <a:ea typeface="MS Mincho" panose="02020609040205080304" pitchFamily="49" charset="-128"/>
                <a:cs typeface="Calibri" panose="020F0502020204030204" pitchFamily="34" charset="0"/>
              </a:rPr>
              <a:t> </a:t>
            </a:r>
            <a:r>
              <a:rPr lang="en-US" sz="1200" dirty="0">
                <a:effectLst/>
                <a:latin typeface="Calibri" panose="020F0502020204030204" pitchFamily="34" charset="0"/>
                <a:ea typeface="MS Mincho" panose="02020609040205080304" pitchFamily="49" charset="-128"/>
                <a:cs typeface="Arial" panose="020B0604020202020204" pitchFamily="34" charset="0"/>
              </a:rPr>
              <a:t>NHS England (2023) </a:t>
            </a:r>
            <a:r>
              <a:rPr lang="en-US" sz="1200" i="1" dirty="0">
                <a:effectLst/>
                <a:latin typeface="Calibri" panose="020F0502020204030204" pitchFamily="34" charset="0"/>
                <a:ea typeface="MS Mincho" panose="02020609040205080304" pitchFamily="49" charset="-128"/>
                <a:cs typeface="Arial" panose="020B0604020202020204" pitchFamily="34" charset="0"/>
              </a:rPr>
              <a:t>Long Term Conditions </a:t>
            </a:r>
            <a:r>
              <a:rPr lang="en-US" sz="1200" dirty="0">
                <a:effectLst/>
                <a:latin typeface="Calibri" panose="020F0502020204030204" pitchFamily="34" charset="0"/>
                <a:ea typeface="MS Mincho" panose="02020609040205080304" pitchFamily="49" charset="-128"/>
                <a:cs typeface="Arial" panose="020B0604020202020204" pitchFamily="34" charset="0"/>
              </a:rPr>
              <a:t>Available at:</a:t>
            </a:r>
            <a:r>
              <a:rPr lang="en-US" sz="1100" dirty="0">
                <a:effectLst/>
                <a:latin typeface="Calibri" panose="020F0502020204030204" pitchFamily="34" charset="0"/>
                <a:ea typeface="MS Mincho" panose="02020609040205080304" pitchFamily="49" charset="-128"/>
                <a:cs typeface="Arial" panose="020B0604020202020204" pitchFamily="34" charset="0"/>
              </a:rPr>
              <a:t> </a:t>
            </a:r>
            <a:r>
              <a:rPr lang="en-US" sz="1200" u="sng" dirty="0">
                <a:solidFill>
                  <a:srgbClr val="0000FF"/>
                </a:solidFill>
                <a:effectLst/>
                <a:latin typeface="Calibri" panose="020F0502020204030204" pitchFamily="34" charset="0"/>
                <a:ea typeface="MS Mincho" panose="02020609040205080304" pitchFamily="49" charset="-128"/>
                <a:cs typeface="Arial" panose="020B0604020202020204" pitchFamily="34" charset="0"/>
                <a:hlinkClick r:id="rId8"/>
              </a:rPr>
              <a:t>NHS England » Long term conditions</a:t>
            </a:r>
            <a:r>
              <a:rPr lang="en-US" sz="1200" dirty="0">
                <a:effectLst/>
                <a:latin typeface="Calibri" panose="020F0502020204030204" pitchFamily="34" charset="0"/>
                <a:ea typeface="MS Mincho" panose="02020609040205080304" pitchFamily="49" charset="-128"/>
                <a:cs typeface="Arial" panose="020B0604020202020204" pitchFamily="34" charset="0"/>
              </a:rPr>
              <a:t> (Accessed: 2 May 2025).</a:t>
            </a:r>
            <a:endParaRPr lang="en-GB" sz="1100" dirty="0">
              <a:effectLst/>
              <a:latin typeface="Cambria" panose="02040503050406030204" pitchFamily="18" charset="0"/>
              <a:ea typeface="MS Mincho" panose="02020609040205080304" pitchFamily="49" charset="-128"/>
              <a:cs typeface="Arial" panose="020B0604020202020204" pitchFamily="34" charset="0"/>
            </a:endParaRPr>
          </a:p>
          <a:p>
            <a:pPr marL="0" indent="0">
              <a:spcBef>
                <a:spcPts val="0"/>
              </a:spcBef>
              <a:spcAft>
                <a:spcPts val="0"/>
              </a:spcAft>
              <a:buNone/>
            </a:pPr>
            <a:endParaRPr lang="en-US" sz="1200" dirty="0">
              <a:effectLst/>
              <a:latin typeface="Calibri" panose="020F0502020204030204" pitchFamily="34" charset="0"/>
              <a:ea typeface="MS Mincho" panose="02020609040205080304" pitchFamily="49" charset="-128"/>
              <a:cs typeface="Calibri" panose="020F0502020204030204" pitchFamily="34" charset="0"/>
            </a:endParaRPr>
          </a:p>
          <a:p>
            <a:pPr marL="0" indent="0">
              <a:spcBef>
                <a:spcPts val="0"/>
              </a:spcBef>
              <a:spcAft>
                <a:spcPts val="0"/>
              </a:spcAft>
              <a:buNone/>
            </a:pPr>
            <a:r>
              <a:rPr lang="en-US" sz="1200" dirty="0">
                <a:latin typeface="Calibri" panose="020F0502020204030204" pitchFamily="34" charset="0"/>
                <a:ea typeface="MS Mincho" panose="02020609040205080304" pitchFamily="49" charset="-128"/>
                <a:cs typeface="Calibri" panose="020F0502020204030204" pitchFamily="34" charset="0"/>
              </a:rPr>
              <a:t>          </a:t>
            </a:r>
            <a:endParaRPr lang="en-GB" sz="1200" dirty="0">
              <a:effectLst/>
              <a:latin typeface="Calibri" panose="020F0502020204030204" pitchFamily="34" charset="0"/>
              <a:ea typeface="MS Mincho" panose="02020609040205080304" pitchFamily="49" charset="-128"/>
              <a:cs typeface="Calibri" panose="020F0502020204030204" pitchFamily="34" charset="0"/>
            </a:endParaRPr>
          </a:p>
          <a:p>
            <a:pPr marL="0" indent="0">
              <a:spcBef>
                <a:spcPts val="0"/>
              </a:spcBef>
              <a:spcAft>
                <a:spcPts val="0"/>
              </a:spcAft>
              <a:buNone/>
            </a:pPr>
            <a:endParaRPr lang="en-GB"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895651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F2676-17D0-9FCB-6361-26901DD50474}"/>
              </a:ext>
            </a:extLst>
          </p:cNvPr>
          <p:cNvSpPr>
            <a:spLocks noGrp="1"/>
          </p:cNvSpPr>
          <p:nvPr>
            <p:ph type="title"/>
          </p:nvPr>
        </p:nvSpPr>
        <p:spPr>
          <a:xfrm>
            <a:off x="457200" y="45341"/>
            <a:ext cx="8229600" cy="634082"/>
          </a:xfrm>
        </p:spPr>
        <p:txBody>
          <a:bodyPr/>
          <a:lstStyle/>
          <a:p>
            <a:r>
              <a:rPr lang="en-GB" b="1" dirty="0">
                <a:latin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3A137CD8-5431-DD81-BEAC-5905F6B627DA}"/>
              </a:ext>
            </a:extLst>
          </p:cNvPr>
          <p:cNvSpPr>
            <a:spLocks noGrp="1"/>
          </p:cNvSpPr>
          <p:nvPr>
            <p:ph idx="1"/>
          </p:nvPr>
        </p:nvSpPr>
        <p:spPr>
          <a:xfrm>
            <a:off x="457200" y="836712"/>
            <a:ext cx="8435975" cy="5040560"/>
          </a:xfrm>
        </p:spPr>
        <p:txBody>
          <a:bodyPr/>
          <a:lstStyle/>
          <a:p>
            <a:pPr marL="0" indent="0">
              <a:buNone/>
            </a:pPr>
            <a:r>
              <a:rPr lang="en-GB" sz="1200" dirty="0">
                <a:latin typeface="Calibri" panose="020F0502020204030204" pitchFamily="34" charset="0"/>
                <a:cs typeface="Calibri" panose="020F0502020204030204" pitchFamily="34" charset="0"/>
              </a:rPr>
              <a:t>Ruger, J.P. (2005) ‘The changing role of the World Bank in global health’, </a:t>
            </a:r>
            <a:r>
              <a:rPr lang="en-GB" sz="1200" i="1" dirty="0">
                <a:latin typeface="Calibri" panose="020F0502020204030204" pitchFamily="34" charset="0"/>
                <a:cs typeface="Calibri" panose="020F0502020204030204" pitchFamily="34" charset="0"/>
              </a:rPr>
              <a:t>American Journal of Public Health</a:t>
            </a:r>
            <a:r>
              <a:rPr lang="en-GB" sz="1200" dirty="0">
                <a:latin typeface="Calibri" panose="020F0502020204030204" pitchFamily="34" charset="0"/>
                <a:cs typeface="Calibri" panose="020F0502020204030204" pitchFamily="34" charset="0"/>
              </a:rPr>
              <a:t>, 95(1), pp. 60–70. Available at: </a:t>
            </a:r>
            <a:r>
              <a:rPr lang="en-GB" sz="1200" dirty="0">
                <a:latin typeface="Calibri" panose="020F0502020204030204" pitchFamily="34" charset="0"/>
                <a:cs typeface="Calibri" panose="020F0502020204030204" pitchFamily="34" charset="0"/>
                <a:hlinkClick r:id="rId2"/>
              </a:rPr>
              <a:t>https://ajph.aphapublications.org</a:t>
            </a:r>
            <a:r>
              <a:rPr lang="en-GB" sz="1200" dirty="0">
                <a:latin typeface="Calibri" panose="020F0502020204030204" pitchFamily="34" charset="0"/>
                <a:cs typeface="Calibri" panose="020F0502020204030204" pitchFamily="34" charset="0"/>
              </a:rPr>
              <a:t>   (Accessed:5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The Global Fund (2025) </a:t>
            </a:r>
            <a:r>
              <a:rPr lang="en-GB" sz="1200" i="1" dirty="0">
                <a:latin typeface="Calibri" panose="020F0502020204030204" pitchFamily="34" charset="0"/>
                <a:cs typeface="Calibri" panose="020F0502020204030204" pitchFamily="34" charset="0"/>
              </a:rPr>
              <a:t>News Releases.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3"/>
              </a:rPr>
              <a:t>https://www.theglobalfund.org/en/news/2025/</a:t>
            </a:r>
            <a:r>
              <a:rPr lang="en-GB" sz="1200" dirty="0">
                <a:latin typeface="Calibri" panose="020F0502020204030204" pitchFamily="34" charset="0"/>
                <a:cs typeface="Calibri" panose="020F0502020204030204" pitchFamily="34" charset="0"/>
              </a:rPr>
              <a:t>   (Accessed:5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The Global Fund (2025) </a:t>
            </a:r>
            <a:r>
              <a:rPr lang="en-GB" sz="1200" i="1" dirty="0">
                <a:latin typeface="Calibri" panose="020F0502020204030204" pitchFamily="34" charset="0"/>
                <a:cs typeface="Calibri" panose="020F0502020204030204" pitchFamily="34" charset="0"/>
              </a:rPr>
              <a:t>Partnerships</a:t>
            </a:r>
            <a:r>
              <a:rPr lang="en-GB" sz="1200" dirty="0">
                <a:latin typeface="Calibri" panose="020F0502020204030204" pitchFamily="34" charset="0"/>
                <a:cs typeface="Calibri" panose="020F0502020204030204" pitchFamily="34" charset="0"/>
              </a:rPr>
              <a:t> Available at: </a:t>
            </a:r>
            <a:r>
              <a:rPr lang="en-GB" sz="1200" dirty="0">
                <a:latin typeface="Calibri" panose="020F0502020204030204" pitchFamily="34" charset="0"/>
                <a:cs typeface="Calibri" panose="020F0502020204030204" pitchFamily="34" charset="0"/>
                <a:hlinkClick r:id="rId4"/>
              </a:rPr>
              <a:t>https://www.theglobalfund.org/en/about-the-global-fund/partnerships/</a:t>
            </a:r>
            <a:r>
              <a:rPr lang="en-GB" sz="1200" dirty="0">
                <a:latin typeface="Calibri" panose="020F0502020204030204" pitchFamily="34" charset="0"/>
                <a:cs typeface="Calibri" panose="020F0502020204030204" pitchFamily="34" charset="0"/>
              </a:rPr>
              <a:t>  (Accessed: 7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The King’s Fund (2020) </a:t>
            </a:r>
            <a:r>
              <a:rPr lang="en-GB" sz="1200" i="1" dirty="0">
                <a:latin typeface="Calibri" panose="020F0502020204030204" pitchFamily="34" charset="0"/>
                <a:cs typeface="Calibri" panose="020F0502020204030204" pitchFamily="34" charset="0"/>
              </a:rPr>
              <a:t>The road to renewal: five priorities for health and care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5"/>
              </a:rPr>
              <a:t>https://www.kingsfund.org.uk/insight-and-analysis/long-reads/covid-19-road-renewal-health-and-care</a:t>
            </a:r>
            <a:r>
              <a:rPr lang="en-GB" sz="1200" dirty="0">
                <a:latin typeface="Calibri" panose="020F0502020204030204" pitchFamily="34" charset="0"/>
                <a:cs typeface="Calibri" panose="020F0502020204030204" pitchFamily="34" charset="0"/>
              </a:rPr>
              <a:t>  (Accessed: 7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The King’s Fund (2023) </a:t>
            </a:r>
            <a:r>
              <a:rPr lang="en-GB" sz="1200" i="1" dirty="0">
                <a:latin typeface="Calibri" panose="020F0502020204030204" pitchFamily="34" charset="0"/>
                <a:cs typeface="Calibri" panose="020F0502020204030204" pitchFamily="34" charset="0"/>
              </a:rPr>
              <a:t>Tackling Health Inequalities: Seven Priorities for the NHS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6"/>
              </a:rPr>
              <a:t>https://www.kingsfund.org.uk/insight-and-analysis/long-reads/tackling-health-inequalities-seven-priorities-nhs</a:t>
            </a:r>
            <a:r>
              <a:rPr lang="en-GB" sz="1200" dirty="0">
                <a:latin typeface="Calibri" panose="020F0502020204030204" pitchFamily="34" charset="0"/>
                <a:cs typeface="Calibri" panose="020F0502020204030204" pitchFamily="34" charset="0"/>
              </a:rPr>
              <a:t>  (Accessed: 7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UK Health Security Agency (2025) </a:t>
            </a:r>
            <a:r>
              <a:rPr lang="en-GB" sz="1200" i="1" dirty="0">
                <a:latin typeface="Calibri" panose="020F0502020204030204" pitchFamily="34" charset="0"/>
                <a:cs typeface="Calibri" panose="020F0502020204030204" pitchFamily="34" charset="0"/>
              </a:rPr>
              <a:t>Health Inequalities in Health Protection Report 2025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7"/>
              </a:rPr>
              <a:t>https://www.gov.uk/government/publications/health-inequalities-in-health-protection-report/health-inequalities-in-health-protection-report-2025</a:t>
            </a:r>
            <a:r>
              <a:rPr lang="en-GB" sz="1200" dirty="0">
                <a:latin typeface="Calibri" panose="020F0502020204030204" pitchFamily="34" charset="0"/>
                <a:cs typeface="Calibri" panose="020F0502020204030204" pitchFamily="34" charset="0"/>
              </a:rPr>
              <a:t>  (Accessed: 7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UK Health Security Agency. (2024) </a:t>
            </a:r>
            <a:r>
              <a:rPr lang="en-GB" sz="1200" i="1" dirty="0">
                <a:latin typeface="Calibri" panose="020F0502020204030204" pitchFamily="34" charset="0"/>
                <a:cs typeface="Calibri" panose="020F0502020204030204" pitchFamily="34" charset="0"/>
              </a:rPr>
              <a:t>Health Effects of Climate Change (HECC) report.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8"/>
              </a:rPr>
              <a:t>https://www.gov.uk/guidance/heat-summary-health-effects-of-climate-change-hecc-full-report</a:t>
            </a:r>
            <a:r>
              <a:rPr lang="en-GB" sz="1200" dirty="0">
                <a:latin typeface="Calibri" panose="020F0502020204030204" pitchFamily="34" charset="0"/>
                <a:cs typeface="Calibri" panose="020F0502020204030204" pitchFamily="34" charset="0"/>
              </a:rPr>
              <a:t>   (Accessed: 7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UK Health Security Agency. (2025) </a:t>
            </a:r>
            <a:r>
              <a:rPr lang="en-GB" sz="1200" i="1" dirty="0">
                <a:latin typeface="Calibri" panose="020F0502020204030204" pitchFamily="34" charset="0"/>
                <a:cs typeface="Calibri" panose="020F0502020204030204" pitchFamily="34" charset="0"/>
              </a:rPr>
              <a:t>Emerging Infections and Zoonosis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9"/>
              </a:rPr>
              <a:t>https://researchportal.ukhsa.gov.uk/en/organisations/emerging-infections-zoonosis/publications/</a:t>
            </a:r>
            <a:r>
              <a:rPr lang="en-GB" sz="1200" dirty="0">
                <a:latin typeface="Calibri" panose="020F0502020204030204" pitchFamily="34" charset="0"/>
                <a:cs typeface="Calibri" panose="020F0502020204030204" pitchFamily="34" charset="0"/>
              </a:rPr>
              <a:t>  (Accessed:5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endParaRPr lang="en-GB" sz="1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D6A3353B-9869-DE51-7AF0-3AE1AEAA9E88}"/>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64490D51-1D86-289D-DD00-F2D59AC67DEA}"/>
              </a:ext>
            </a:extLst>
          </p:cNvPr>
          <p:cNvSpPr>
            <a:spLocks noGrp="1"/>
          </p:cNvSpPr>
          <p:nvPr>
            <p:ph type="sldNum" sz="quarter" idx="12"/>
          </p:nvPr>
        </p:nvSpPr>
        <p:spPr/>
        <p:txBody>
          <a:bodyPr/>
          <a:lstStyle/>
          <a:p>
            <a:pPr>
              <a:defRPr/>
            </a:pPr>
            <a:fld id="{B6EA6BB5-5C58-42AB-859A-19261A4C39A7}" type="slidenum">
              <a:rPr lang="en-GB" altLang="en-US" smtClean="0"/>
              <a:pPr>
                <a:defRPr/>
              </a:pPr>
              <a:t>27</a:t>
            </a:fld>
            <a:endParaRPr lang="en-GB" altLang="en-US"/>
          </a:p>
        </p:txBody>
      </p:sp>
    </p:spTree>
    <p:extLst>
      <p:ext uri="{BB962C8B-B14F-4D97-AF65-F5344CB8AC3E}">
        <p14:creationId xmlns:p14="http://schemas.microsoft.com/office/powerpoint/2010/main" val="4027403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7BFDA-C848-B93D-A68B-D2E87A2871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71230E-4BCA-6FAA-230D-45DF71DD0DC3}"/>
              </a:ext>
            </a:extLst>
          </p:cNvPr>
          <p:cNvSpPr>
            <a:spLocks noGrp="1"/>
          </p:cNvSpPr>
          <p:nvPr>
            <p:ph type="title"/>
          </p:nvPr>
        </p:nvSpPr>
        <p:spPr>
          <a:xfrm>
            <a:off x="457200" y="45341"/>
            <a:ext cx="8229600" cy="634082"/>
          </a:xfrm>
        </p:spPr>
        <p:txBody>
          <a:bodyPr/>
          <a:lstStyle/>
          <a:p>
            <a:r>
              <a:rPr lang="en-GB" b="1" dirty="0">
                <a:latin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9684876B-C8DC-E222-22BB-A6E099DE0C37}"/>
              </a:ext>
            </a:extLst>
          </p:cNvPr>
          <p:cNvSpPr>
            <a:spLocks noGrp="1"/>
          </p:cNvSpPr>
          <p:nvPr>
            <p:ph idx="1"/>
          </p:nvPr>
        </p:nvSpPr>
        <p:spPr>
          <a:xfrm>
            <a:off x="457200" y="836712"/>
            <a:ext cx="8435975" cy="5040560"/>
          </a:xfrm>
        </p:spPr>
        <p:txBody>
          <a:bodyPr/>
          <a:lstStyle/>
          <a:p>
            <a:pPr marL="0" indent="0">
              <a:buNone/>
            </a:pPr>
            <a:r>
              <a:rPr lang="en-GB" sz="1200" dirty="0">
                <a:latin typeface="Calibri" panose="020F0502020204030204" pitchFamily="34" charset="0"/>
                <a:cs typeface="Calibri" panose="020F0502020204030204" pitchFamily="34" charset="0"/>
              </a:rPr>
              <a:t>UNAIDS (2023) </a:t>
            </a:r>
            <a:r>
              <a:rPr lang="en-GB" sz="1200" i="1" dirty="0">
                <a:latin typeface="Calibri" panose="020F0502020204030204" pitchFamily="34" charset="0"/>
                <a:cs typeface="Calibri" panose="020F0502020204030204" pitchFamily="34" charset="0"/>
              </a:rPr>
              <a:t>Global HIV &amp; AIDS statistics - Fact sheet.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2"/>
              </a:rPr>
              <a:t>https://www.unaids.org/en/resources/fact-sheet</a:t>
            </a:r>
            <a:r>
              <a:rPr lang="en-GB" sz="1200" dirty="0">
                <a:latin typeface="Calibri" panose="020F0502020204030204" pitchFamily="34" charset="0"/>
                <a:cs typeface="Calibri" panose="020F0502020204030204" pitchFamily="34" charset="0"/>
              </a:rPr>
              <a:t> (Accessed:5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United Nations (2022) </a:t>
            </a:r>
            <a:r>
              <a:rPr lang="en-GB" sz="1200" i="1" dirty="0">
                <a:latin typeface="Calibri" panose="020F0502020204030204" pitchFamily="34" charset="0"/>
                <a:cs typeface="Calibri" panose="020F0502020204030204" pitchFamily="34" charset="0"/>
              </a:rPr>
              <a:t>The 17 Goals.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3"/>
              </a:rPr>
              <a:t>https://sdgs.un.org/goals</a:t>
            </a:r>
            <a:r>
              <a:rPr lang="en-GB" sz="1200" dirty="0">
                <a:latin typeface="Calibri" panose="020F0502020204030204" pitchFamily="34" charset="0"/>
                <a:cs typeface="Calibri" panose="020F0502020204030204" pitchFamily="34" charset="0"/>
              </a:rPr>
              <a:t>  (Accessed:5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World Health Organization (2008) </a:t>
            </a:r>
            <a:r>
              <a:rPr lang="en-GB" sz="1200" i="1" dirty="0">
                <a:latin typeface="Calibri" panose="020F0502020204030204" pitchFamily="34" charset="0"/>
                <a:cs typeface="Calibri" panose="020F0502020204030204" pitchFamily="34" charset="0"/>
              </a:rPr>
              <a:t>Closing the gap in a generation: Health equity through action on the social determinants of health.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4"/>
              </a:rPr>
              <a:t>https://apps.who.int/iris/bitstream/handle/10665/43943/9789241563703_eng.pdf</a:t>
            </a:r>
            <a:r>
              <a:rPr lang="en-GB" sz="1200" dirty="0">
                <a:latin typeface="Calibri" panose="020F0502020204030204" pitchFamily="34" charset="0"/>
                <a:cs typeface="Calibri" panose="020F0502020204030204" pitchFamily="34" charset="0"/>
              </a:rPr>
              <a:t>  (Accessed:5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World Health Organization (2021)  </a:t>
            </a:r>
            <a:r>
              <a:rPr lang="en-GB" sz="1200" i="1" dirty="0">
                <a:latin typeface="Calibri" panose="020F0502020204030204" pitchFamily="34" charset="0"/>
                <a:cs typeface="Calibri" panose="020F0502020204030204" pitchFamily="34" charset="0"/>
              </a:rPr>
              <a:t>Health inequities and their causes.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5"/>
              </a:rPr>
              <a:t>https://www.who.int/news-room/facts-in-pictures/detail/health-inequities-and-their-causes</a:t>
            </a:r>
            <a:r>
              <a:rPr lang="en-GB" sz="1200" dirty="0">
                <a:latin typeface="Calibri" panose="020F0502020204030204" pitchFamily="34" charset="0"/>
                <a:cs typeface="Calibri" panose="020F0502020204030204" pitchFamily="34" charset="0"/>
              </a:rPr>
              <a:t>  (Accessed: 7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World Health Organization (2023a) </a:t>
            </a:r>
            <a:r>
              <a:rPr lang="en-GB" sz="1200" i="1" dirty="0">
                <a:latin typeface="Calibri" panose="020F0502020204030204" pitchFamily="34" charset="0"/>
                <a:cs typeface="Calibri" panose="020F0502020204030204" pitchFamily="34" charset="0"/>
              </a:rPr>
              <a:t>What we do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6"/>
              </a:rPr>
              <a:t>https://www.who.int/about/what-we-do</a:t>
            </a:r>
            <a:r>
              <a:rPr lang="en-GB" sz="1200" dirty="0">
                <a:latin typeface="Calibri" panose="020F0502020204030204" pitchFamily="34" charset="0"/>
                <a:cs typeface="Calibri" panose="020F0502020204030204" pitchFamily="34" charset="0"/>
              </a:rPr>
              <a:t>   (Accessed:5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World Health Organization (2023b) </a:t>
            </a:r>
            <a:r>
              <a:rPr lang="en-GB" sz="1200" i="1" dirty="0">
                <a:latin typeface="Calibri" panose="020F0502020204030204" pitchFamily="34" charset="0"/>
                <a:cs typeface="Calibri" panose="020F0502020204030204" pitchFamily="34" charset="0"/>
              </a:rPr>
              <a:t>World Health Statistics 2023: Monitoring Health for the SDGs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7"/>
              </a:rPr>
              <a:t>https://www.who.int/publications/i/item/9789240074323</a:t>
            </a:r>
            <a:r>
              <a:rPr lang="en-GB" sz="1200" dirty="0">
                <a:latin typeface="Calibri" panose="020F0502020204030204" pitchFamily="34" charset="0"/>
                <a:cs typeface="Calibri" panose="020F0502020204030204" pitchFamily="34" charset="0"/>
              </a:rPr>
              <a:t>  (Accessed: 5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World Health Organization (2023c) </a:t>
            </a:r>
            <a:r>
              <a:rPr lang="en-GB" sz="1200" i="1" dirty="0">
                <a:latin typeface="Calibri" panose="020F0502020204030204" pitchFamily="34" charset="0"/>
                <a:cs typeface="Calibri" panose="020F0502020204030204" pitchFamily="34" charset="0"/>
              </a:rPr>
              <a:t>Climate change and health.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8"/>
              </a:rPr>
              <a:t>https://www.who.int/news-room/fact-sheets/detail/climate-change-and-health</a:t>
            </a:r>
            <a:r>
              <a:rPr lang="en-GB" sz="1200" dirty="0">
                <a:latin typeface="Calibri" panose="020F0502020204030204" pitchFamily="34" charset="0"/>
                <a:cs typeface="Calibri" panose="020F0502020204030204" pitchFamily="34" charset="0"/>
              </a:rPr>
              <a:t>  (Accessed: 5 May 2025).</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World Health Organization (2025)  </a:t>
            </a:r>
            <a:r>
              <a:rPr lang="en-GB" sz="1200" i="1" dirty="0">
                <a:latin typeface="Calibri" panose="020F0502020204030204" pitchFamily="34" charset="0"/>
                <a:cs typeface="Calibri" panose="020F0502020204030204" pitchFamily="34" charset="0"/>
              </a:rPr>
              <a:t>Partnerships.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9"/>
              </a:rPr>
              <a:t>https://www.who.int/about/collaboration/partnerships</a:t>
            </a:r>
            <a:r>
              <a:rPr lang="en-GB" sz="1200" dirty="0">
                <a:latin typeface="Calibri" panose="020F0502020204030204" pitchFamily="34" charset="0"/>
                <a:cs typeface="Calibri" panose="020F0502020204030204" pitchFamily="34" charset="0"/>
              </a:rPr>
              <a:t>  (Accessed: 7 May 2025).</a:t>
            </a:r>
          </a:p>
          <a:p>
            <a:pPr marL="0" indent="0">
              <a:buNone/>
            </a:pPr>
            <a:endParaRPr lang="en-GB" sz="1200" dirty="0">
              <a:latin typeface="Calibri" panose="020F0502020204030204" pitchFamily="34" charset="0"/>
              <a:cs typeface="Calibri" panose="020F0502020204030204" pitchFamily="34" charset="0"/>
            </a:endParaRPr>
          </a:p>
          <a:p>
            <a:pPr marL="0" indent="0">
              <a:buNone/>
            </a:pPr>
            <a:endParaRPr lang="en-GB" sz="1200" dirty="0">
              <a:latin typeface="Calibri" panose="020F0502020204030204" pitchFamily="34" charset="0"/>
              <a:cs typeface="Calibri" panose="020F0502020204030204" pitchFamily="34" charset="0"/>
            </a:endParaRPr>
          </a:p>
          <a:p>
            <a:pPr marL="0" indent="0">
              <a:buNone/>
            </a:pPr>
            <a:endParaRPr lang="en-GB" sz="1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8794D7C5-B744-5F54-FDAE-EEAFBBA28AD1}"/>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D9188DEF-3F5B-46A9-100B-55859C7B7125}"/>
              </a:ext>
            </a:extLst>
          </p:cNvPr>
          <p:cNvSpPr>
            <a:spLocks noGrp="1"/>
          </p:cNvSpPr>
          <p:nvPr>
            <p:ph type="sldNum" sz="quarter" idx="12"/>
          </p:nvPr>
        </p:nvSpPr>
        <p:spPr/>
        <p:txBody>
          <a:bodyPr/>
          <a:lstStyle/>
          <a:p>
            <a:pPr>
              <a:defRPr/>
            </a:pPr>
            <a:fld id="{B6EA6BB5-5C58-42AB-859A-19261A4C39A7}" type="slidenum">
              <a:rPr lang="en-GB" altLang="en-US" smtClean="0"/>
              <a:pPr>
                <a:defRPr/>
              </a:pPr>
              <a:t>28</a:t>
            </a:fld>
            <a:endParaRPr lang="en-GB" altLang="en-US"/>
          </a:p>
        </p:txBody>
      </p:sp>
    </p:spTree>
    <p:extLst>
      <p:ext uri="{BB962C8B-B14F-4D97-AF65-F5344CB8AC3E}">
        <p14:creationId xmlns:p14="http://schemas.microsoft.com/office/powerpoint/2010/main" val="31089673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lstStyle/>
          <a:p>
            <a:r>
              <a:rPr b="1" dirty="0">
                <a:latin typeface="Calibri" panose="020F0502020204030204" pitchFamily="34" charset="0"/>
                <a:cs typeface="Calibri" panose="020F0502020204030204" pitchFamily="34" charset="0"/>
              </a:rPr>
              <a:t>Assignment 2: Written Report</a:t>
            </a:r>
            <a:r>
              <a:rPr lang="en-GB" b="1" dirty="0">
                <a:latin typeface="Calibri" panose="020F0502020204030204" pitchFamily="34" charset="0"/>
                <a:cs typeface="Calibri" panose="020F0502020204030204" pitchFamily="34" charset="0"/>
              </a:rPr>
              <a:t> (2000w)</a:t>
            </a:r>
            <a:endParaRPr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p:txBody>
          <a:bodyPr/>
          <a:lstStyle/>
          <a:p>
            <a:pPr marL="0" indent="0">
              <a:buNone/>
            </a:pPr>
            <a:r>
              <a:rPr sz="2800" b="1" dirty="0">
                <a:latin typeface="Calibri" panose="020F0502020204030204" pitchFamily="34" charset="0"/>
                <a:cs typeface="Calibri" panose="020F0502020204030204" pitchFamily="34" charset="0"/>
              </a:rPr>
              <a:t>Task: Critically </a:t>
            </a:r>
            <a:r>
              <a:rPr lang="en-GB" sz="2800" b="1" dirty="0">
                <a:latin typeface="Calibri" panose="020F0502020204030204" pitchFamily="34" charset="0"/>
                <a:cs typeface="Calibri" panose="020F0502020204030204" pitchFamily="34" charset="0"/>
              </a:rPr>
              <a:t>examine current health, wellbeing and sustainability policies and initiatives that impact citizens on a global, national and local level</a:t>
            </a:r>
            <a:endParaRPr sz="2800" b="1" dirty="0">
              <a:latin typeface="Calibri" panose="020F0502020204030204" pitchFamily="34" charset="0"/>
              <a:cs typeface="Calibri" panose="020F0502020204030204" pitchFamily="34" charset="0"/>
            </a:endParaRPr>
          </a:p>
          <a:p>
            <a:r>
              <a:rPr sz="2800" dirty="0">
                <a:latin typeface="Calibri" panose="020F0502020204030204" pitchFamily="34" charset="0"/>
                <a:cs typeface="Calibri" panose="020F0502020204030204" pitchFamily="34" charset="0"/>
              </a:rPr>
              <a:t>Link your discussion to SDG 3 and one other SDG</a:t>
            </a:r>
          </a:p>
          <a:p>
            <a:r>
              <a:rPr sz="2800" dirty="0">
                <a:latin typeface="Calibri" panose="020F0502020204030204" pitchFamily="34" charset="0"/>
                <a:cs typeface="Calibri" panose="020F0502020204030204" pitchFamily="34" charset="0"/>
              </a:rPr>
              <a:t>Focus on health, wellbeing, and sustainability</a:t>
            </a:r>
          </a:p>
          <a:p>
            <a:r>
              <a:rPr sz="2800" dirty="0">
                <a:latin typeface="Calibri" panose="020F0502020204030204" pitchFamily="34" charset="0"/>
                <a:cs typeface="Calibri" panose="020F0502020204030204" pitchFamily="34" charset="0"/>
              </a:rPr>
              <a:t>Word count: 2,000 words (excluding references)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latin typeface="Calibri" panose="020F0502020204030204" pitchFamily="34" charset="0"/>
                <a:cs typeface="Calibri" panose="020F0502020204030204" pitchFamily="34" charset="0"/>
              </a:rPr>
              <a:t>What You Need to Do</a:t>
            </a:r>
          </a:p>
        </p:txBody>
      </p:sp>
      <p:sp>
        <p:nvSpPr>
          <p:cNvPr id="3" name="Content Placeholder 2"/>
          <p:cNvSpPr>
            <a:spLocks noGrp="1"/>
          </p:cNvSpPr>
          <p:nvPr>
            <p:ph idx="1"/>
          </p:nvPr>
        </p:nvSpPr>
        <p:spPr/>
        <p:txBody>
          <a:bodyPr/>
          <a:lstStyle/>
          <a:p>
            <a:r>
              <a:rPr sz="2800" dirty="0">
                <a:latin typeface="Calibri" panose="020F0502020204030204" pitchFamily="34" charset="0"/>
                <a:cs typeface="Calibri" panose="020F0502020204030204" pitchFamily="34" charset="0"/>
              </a:rPr>
              <a:t>Analyse SDG 3 and one other SDG of your choice.</a:t>
            </a:r>
          </a:p>
          <a:p>
            <a:r>
              <a:rPr sz="2800" dirty="0">
                <a:latin typeface="Calibri" panose="020F0502020204030204" pitchFamily="34" charset="0"/>
                <a:cs typeface="Calibri" panose="020F0502020204030204" pitchFamily="34" charset="0"/>
              </a:rPr>
              <a:t>Explain how these goals impact health and wellbeing of citizens.</a:t>
            </a:r>
          </a:p>
          <a:p>
            <a:r>
              <a:rPr sz="2800" dirty="0">
                <a:latin typeface="Calibri" panose="020F0502020204030204" pitchFamily="34" charset="0"/>
                <a:cs typeface="Calibri" panose="020F0502020204030204" pitchFamily="34" charset="0"/>
              </a:rPr>
              <a:t>Evaluate effectiveness of current national and local initiatives.</a:t>
            </a:r>
          </a:p>
          <a:p>
            <a:r>
              <a:rPr sz="2800" dirty="0">
                <a:latin typeface="Calibri" panose="020F0502020204030204" pitchFamily="34" charset="0"/>
                <a:cs typeface="Calibri" panose="020F0502020204030204" pitchFamily="34" charset="0"/>
              </a:rPr>
              <a:t>Propose realistic, evidence-based recommendations for improvement.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latin typeface="Calibri" panose="020F0502020204030204" pitchFamily="34" charset="0"/>
                <a:cs typeface="Calibri" panose="020F0502020204030204" pitchFamily="34" charset="0"/>
              </a:rPr>
              <a:t>What to Include</a:t>
            </a:r>
          </a:p>
        </p:txBody>
      </p:sp>
      <p:sp>
        <p:nvSpPr>
          <p:cNvPr id="3" name="Content Placeholder 2"/>
          <p:cNvSpPr>
            <a:spLocks noGrp="1"/>
          </p:cNvSpPr>
          <p:nvPr>
            <p:ph idx="1"/>
          </p:nvPr>
        </p:nvSpPr>
        <p:spPr>
          <a:xfrm>
            <a:off x="457200" y="1600201"/>
            <a:ext cx="8435280" cy="3917032"/>
          </a:xfrm>
        </p:spPr>
        <p:txBody>
          <a:bodyPr/>
          <a:lstStyle/>
          <a:p>
            <a:r>
              <a:rPr sz="2400" dirty="0">
                <a:latin typeface="Calibri" panose="020F0502020204030204" pitchFamily="34" charset="0"/>
                <a:cs typeface="Calibri" panose="020F0502020204030204" pitchFamily="34" charset="0"/>
              </a:rPr>
              <a:t>Clear introduction with defined focus</a:t>
            </a:r>
          </a:p>
          <a:p>
            <a:r>
              <a:rPr sz="2400" dirty="0">
                <a:latin typeface="Calibri" panose="020F0502020204030204" pitchFamily="34" charset="0"/>
                <a:cs typeface="Calibri" panose="020F0502020204030204" pitchFamily="34" charset="0"/>
              </a:rPr>
              <a:t>Background and aims of selected policy</a:t>
            </a:r>
          </a:p>
          <a:p>
            <a:r>
              <a:rPr sz="2400" dirty="0">
                <a:latin typeface="Calibri" panose="020F0502020204030204" pitchFamily="34" charset="0"/>
                <a:cs typeface="Calibri" panose="020F0502020204030204" pitchFamily="34" charset="0"/>
              </a:rPr>
              <a:t>Evidence-based analysis of impact on health outcomes</a:t>
            </a:r>
          </a:p>
          <a:p>
            <a:r>
              <a:rPr sz="2400" dirty="0">
                <a:latin typeface="Calibri" panose="020F0502020204030204" pitchFamily="34" charset="0"/>
                <a:cs typeface="Calibri" panose="020F0502020204030204" pitchFamily="34" charset="0"/>
              </a:rPr>
              <a:t>Discussion of how the policy aligns with selected SDGs</a:t>
            </a:r>
          </a:p>
          <a:p>
            <a:r>
              <a:rPr sz="2400" dirty="0">
                <a:latin typeface="Calibri" panose="020F0502020204030204" pitchFamily="34" charset="0"/>
                <a:cs typeface="Calibri" panose="020F0502020204030204" pitchFamily="34" charset="0"/>
              </a:rPr>
              <a:t>Recommendations for improvement</a:t>
            </a: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Overall conclusion of the report</a:t>
            </a:r>
            <a:endParaRPr sz="2400" dirty="0">
              <a:latin typeface="Calibri" panose="020F0502020204030204" pitchFamily="34" charset="0"/>
              <a:cs typeface="Calibri" panose="020F0502020204030204" pitchFamily="34" charset="0"/>
            </a:endParaRPr>
          </a:p>
          <a:p>
            <a:r>
              <a:rPr sz="2400" dirty="0">
                <a:latin typeface="Calibri" panose="020F0502020204030204" pitchFamily="34" charset="0"/>
                <a:cs typeface="Calibri" panose="020F0502020204030204" pitchFamily="34" charset="0"/>
              </a:rPr>
              <a:t>Proper in-text citations and reference list (</a:t>
            </a:r>
            <a:r>
              <a:rPr lang="en-GB" sz="2400" dirty="0">
                <a:latin typeface="Calibri" panose="020F0502020204030204" pitchFamily="34" charset="0"/>
                <a:cs typeface="Calibri" panose="020F0502020204030204" pitchFamily="34" charset="0"/>
              </a:rPr>
              <a:t>20 refs </a:t>
            </a:r>
            <a:r>
              <a:rPr sz="2400" dirty="0">
                <a:latin typeface="Calibri" panose="020F0502020204030204" pitchFamily="34" charset="0"/>
                <a:cs typeface="Calibri" panose="020F0502020204030204" pitchFamily="34" charset="0"/>
              </a:rPr>
              <a:t>Harvard style)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latin typeface="Calibri" panose="020F0502020204030204" pitchFamily="34" charset="0"/>
                <a:cs typeface="Calibri" panose="020F0502020204030204" pitchFamily="34" charset="0"/>
              </a:rPr>
              <a:t>Structuring Your Report</a:t>
            </a:r>
          </a:p>
        </p:txBody>
      </p:sp>
      <p:sp>
        <p:nvSpPr>
          <p:cNvPr id="3" name="Content Placeholder 2"/>
          <p:cNvSpPr>
            <a:spLocks noGrp="1"/>
          </p:cNvSpPr>
          <p:nvPr>
            <p:ph idx="1"/>
          </p:nvPr>
        </p:nvSpPr>
        <p:spPr>
          <a:xfrm>
            <a:off x="282352" y="1417638"/>
            <a:ext cx="8579296" cy="3917032"/>
          </a:xfrm>
        </p:spPr>
        <p:txBody>
          <a:bodyPr/>
          <a:lstStyle/>
          <a:p>
            <a:r>
              <a:rPr lang="en-GB" sz="2800" dirty="0">
                <a:latin typeface="Calibri" panose="020F0502020204030204" pitchFamily="34" charset="0"/>
                <a:cs typeface="Calibri" panose="020F0502020204030204" pitchFamily="34" charset="0"/>
              </a:rPr>
              <a:t>Overall </a:t>
            </a:r>
            <a:r>
              <a:rPr sz="2800" dirty="0">
                <a:latin typeface="Calibri" panose="020F0502020204030204" pitchFamily="34" charset="0"/>
                <a:cs typeface="Calibri" panose="020F0502020204030204" pitchFamily="34" charset="0"/>
              </a:rPr>
              <a:t>Introduction – clearly outline your focus and SDGs.</a:t>
            </a:r>
          </a:p>
          <a:p>
            <a:r>
              <a:rPr sz="2800" dirty="0">
                <a:latin typeface="Calibri" panose="020F0502020204030204" pitchFamily="34" charset="0"/>
                <a:cs typeface="Calibri" panose="020F0502020204030204" pitchFamily="34" charset="0"/>
              </a:rPr>
              <a:t>Section 1 – Overview of SDG 3</a:t>
            </a:r>
          </a:p>
          <a:p>
            <a:r>
              <a:rPr sz="2800" dirty="0">
                <a:latin typeface="Calibri" panose="020F0502020204030204" pitchFamily="34" charset="0"/>
                <a:cs typeface="Calibri" panose="020F0502020204030204" pitchFamily="34" charset="0"/>
              </a:rPr>
              <a:t>Section 2 – Analyse current national and local policies.</a:t>
            </a:r>
          </a:p>
          <a:p>
            <a:r>
              <a:rPr sz="2800" dirty="0">
                <a:latin typeface="Calibri" panose="020F0502020204030204" pitchFamily="34" charset="0"/>
                <a:cs typeface="Calibri" panose="020F0502020204030204" pitchFamily="34" charset="0"/>
              </a:rPr>
              <a:t>Section 3 – Evaluate effectiveness using evidence.</a:t>
            </a:r>
          </a:p>
          <a:p>
            <a:r>
              <a:rPr sz="2800" dirty="0">
                <a:latin typeface="Calibri" panose="020F0502020204030204" pitchFamily="34" charset="0"/>
                <a:cs typeface="Calibri" panose="020F0502020204030204" pitchFamily="34" charset="0"/>
              </a:rPr>
              <a:t>Section 4 – Recommendations for improvement.</a:t>
            </a:r>
            <a:endParaRPr lang="en-GB" sz="2800" dirty="0">
              <a:latin typeface="Calibri" panose="020F0502020204030204" pitchFamily="34" charset="0"/>
              <a:cs typeface="Calibri" panose="020F0502020204030204" pitchFamily="34" charset="0"/>
            </a:endParaRPr>
          </a:p>
          <a:p>
            <a:r>
              <a:rPr lang="en-GB" sz="2800" b="1" dirty="0">
                <a:latin typeface="Calibri" panose="020F0502020204030204" pitchFamily="34" charset="0"/>
                <a:cs typeface="Calibri" panose="020F0502020204030204" pitchFamily="34" charset="0"/>
              </a:rPr>
              <a:t>Repeat sections 1-4 for your other chosen SDG</a:t>
            </a:r>
            <a:endParaRPr sz="2800" b="1"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Overall </a:t>
            </a:r>
            <a:r>
              <a:rPr sz="2800" dirty="0">
                <a:latin typeface="Calibri" panose="020F0502020204030204" pitchFamily="34" charset="0"/>
                <a:cs typeface="Calibri" panose="020F0502020204030204" pitchFamily="34" charset="0"/>
              </a:rPr>
              <a:t>Conclusion – </a:t>
            </a:r>
            <a:r>
              <a:rPr sz="2800" dirty="0" err="1">
                <a:latin typeface="Calibri" panose="020F0502020204030204" pitchFamily="34" charset="0"/>
                <a:cs typeface="Calibri" panose="020F0502020204030204" pitchFamily="34" charset="0"/>
              </a:rPr>
              <a:t>summarise</a:t>
            </a:r>
            <a:r>
              <a:rPr sz="2800" dirty="0">
                <a:latin typeface="Calibri" panose="020F0502020204030204" pitchFamily="34" charset="0"/>
                <a:cs typeface="Calibri" panose="020F0502020204030204" pitchFamily="34" charset="0"/>
              </a:rPr>
              <a:t> key insights.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latin typeface="Calibri" panose="020F0502020204030204" pitchFamily="34" charset="0"/>
                <a:cs typeface="Calibri" panose="020F0502020204030204" pitchFamily="34" charset="0"/>
              </a:rPr>
              <a:t>Tips for Success</a:t>
            </a:r>
          </a:p>
        </p:txBody>
      </p:sp>
      <p:sp>
        <p:nvSpPr>
          <p:cNvPr id="3" name="Content Placeholder 2"/>
          <p:cNvSpPr>
            <a:spLocks noGrp="1"/>
          </p:cNvSpPr>
          <p:nvPr>
            <p:ph idx="1"/>
          </p:nvPr>
        </p:nvSpPr>
        <p:spPr>
          <a:xfrm>
            <a:off x="251520" y="1268760"/>
            <a:ext cx="8874200" cy="3917032"/>
          </a:xfrm>
        </p:spPr>
        <p:txBody>
          <a:bodyPr/>
          <a:lstStyle/>
          <a:p>
            <a:r>
              <a:rPr sz="2800" dirty="0">
                <a:latin typeface="Calibri" panose="020F0502020204030204" pitchFamily="34" charset="0"/>
                <a:cs typeface="Calibri" panose="020F0502020204030204" pitchFamily="34" charset="0"/>
              </a:rPr>
              <a:t>Choose specific and relevant policy (e.g. NHS Long Term Plan</a:t>
            </a:r>
            <a:r>
              <a:rPr lang="en-GB" sz="2800" dirty="0">
                <a:latin typeface="Calibri" panose="020F0502020204030204" pitchFamily="34" charset="0"/>
                <a:cs typeface="Calibri" panose="020F0502020204030204" pitchFamily="34" charset="0"/>
              </a:rPr>
              <a:t> etc.</a:t>
            </a:r>
            <a:r>
              <a:rPr sz="2800" dirty="0">
                <a:latin typeface="Calibri" panose="020F0502020204030204" pitchFamily="34" charset="0"/>
                <a:cs typeface="Calibri" panose="020F0502020204030204" pitchFamily="34" charset="0"/>
              </a:rPr>
              <a:t>)</a:t>
            </a: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Choose relevant, real-world examples of policy/initiatives.</a:t>
            </a:r>
          </a:p>
          <a:p>
            <a:r>
              <a:rPr lang="en-GB" sz="2800" dirty="0">
                <a:latin typeface="Calibri" panose="020F0502020204030204" pitchFamily="34" charset="0"/>
                <a:cs typeface="Calibri" panose="020F0502020204030204" pitchFamily="34" charset="0"/>
              </a:rPr>
              <a:t>Use academic and credible sources (no Wikipedia).</a:t>
            </a:r>
          </a:p>
          <a:p>
            <a:r>
              <a:rPr lang="en-GB" sz="2800" dirty="0">
                <a:latin typeface="Calibri" panose="020F0502020204030204" pitchFamily="34" charset="0"/>
                <a:cs typeface="Calibri" panose="020F0502020204030204" pitchFamily="34" charset="0"/>
              </a:rPr>
              <a:t>Apply critical thinking - go beyond description.</a:t>
            </a:r>
            <a:endParaRPr sz="2800" dirty="0">
              <a:latin typeface="Calibri" panose="020F0502020204030204" pitchFamily="34" charset="0"/>
              <a:cs typeface="Calibri" panose="020F0502020204030204" pitchFamily="34" charset="0"/>
            </a:endParaRPr>
          </a:p>
          <a:p>
            <a:r>
              <a:rPr sz="2800" dirty="0">
                <a:latin typeface="Calibri" panose="020F0502020204030204" pitchFamily="34" charset="0"/>
                <a:cs typeface="Calibri" panose="020F0502020204030204" pitchFamily="34" charset="0"/>
              </a:rPr>
              <a:t>Avoid </a:t>
            </a:r>
            <a:r>
              <a:rPr sz="2800" dirty="0" err="1">
                <a:latin typeface="Calibri" panose="020F0502020204030204" pitchFamily="34" charset="0"/>
                <a:cs typeface="Calibri" panose="020F0502020204030204" pitchFamily="34" charset="0"/>
              </a:rPr>
              <a:t>generalisations</a:t>
            </a:r>
            <a:r>
              <a:rPr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rPr>
              <a:t>-</a:t>
            </a:r>
            <a:r>
              <a:rPr sz="2800" dirty="0">
                <a:latin typeface="Calibri" panose="020F0502020204030204" pitchFamily="34" charset="0"/>
                <a:cs typeface="Calibri" panose="020F0502020204030204" pitchFamily="34" charset="0"/>
              </a:rPr>
              <a:t> support points with evidence</a:t>
            </a:r>
          </a:p>
          <a:p>
            <a:r>
              <a:rPr sz="2800" dirty="0">
                <a:latin typeface="Calibri" panose="020F0502020204030204" pitchFamily="34" charset="0"/>
                <a:cs typeface="Calibri" panose="020F0502020204030204" pitchFamily="34" charset="0"/>
              </a:rPr>
              <a:t>Stay within word count and use formal academic tone</a:t>
            </a:r>
          </a:p>
          <a:p>
            <a:r>
              <a:rPr sz="2800" dirty="0">
                <a:latin typeface="Calibri" panose="020F0502020204030204" pitchFamily="34" charset="0"/>
                <a:cs typeface="Calibri" panose="020F0502020204030204" pitchFamily="34" charset="0"/>
              </a:rPr>
              <a:t>Draft early and review against the marking criteria</a:t>
            </a: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Remember… Always consult the Assignment Brief!</a:t>
            </a:r>
            <a:endParaRPr sz="2800" dirty="0">
              <a:latin typeface="Calibri" panose="020F0502020204030204" pitchFamily="34" charset="0"/>
              <a:cs typeface="Calibri" panose="020F050202020403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AA34A-1554-3D7D-8EE1-9A415556EBFB}"/>
              </a:ext>
            </a:extLst>
          </p:cNvPr>
          <p:cNvSpPr>
            <a:spLocks noGrp="1"/>
          </p:cNvSpPr>
          <p:nvPr>
            <p:ph type="title"/>
          </p:nvPr>
        </p:nvSpPr>
        <p:spPr>
          <a:xfrm>
            <a:off x="457200" y="2132856"/>
            <a:ext cx="8229600" cy="1143000"/>
          </a:xfrm>
        </p:spPr>
        <p:txBody>
          <a:bodyPr/>
          <a:lstStyle/>
          <a:p>
            <a:r>
              <a:rPr lang="en-GB" dirty="0"/>
              <a:t>Draft Checking for Component 1</a:t>
            </a:r>
          </a:p>
        </p:txBody>
      </p:sp>
      <p:sp>
        <p:nvSpPr>
          <p:cNvPr id="4" name="Date Placeholder 3">
            <a:extLst>
              <a:ext uri="{FF2B5EF4-FFF2-40B4-BE49-F238E27FC236}">
                <a16:creationId xmlns:a16="http://schemas.microsoft.com/office/drawing/2014/main" id="{0109B5DC-4701-ABB9-4EF3-93806C144A01}"/>
              </a:ext>
            </a:extLst>
          </p:cNvPr>
          <p:cNvSpPr>
            <a:spLocks noGrp="1"/>
          </p:cNvSpPr>
          <p:nvPr>
            <p:ph type="dt" sz="half" idx="10"/>
          </p:nvPr>
        </p:nvSpPr>
        <p:spPr/>
        <p:txBody>
          <a:bodyPr/>
          <a:lstStyle/>
          <a:p>
            <a:pPr>
              <a:defRPr/>
            </a:pPr>
            <a:fld id="{CCBD3259-2FF3-4D79-946D-C5CDA461F24B}"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985081BA-A938-1154-D4FD-9A14504D0C96}"/>
              </a:ext>
            </a:extLst>
          </p:cNvPr>
          <p:cNvSpPr>
            <a:spLocks noGrp="1"/>
          </p:cNvSpPr>
          <p:nvPr>
            <p:ph type="sldNum" sz="quarter" idx="12"/>
          </p:nvPr>
        </p:nvSpPr>
        <p:spPr/>
        <p:txBody>
          <a:bodyPr/>
          <a:lstStyle/>
          <a:p>
            <a:pPr>
              <a:defRPr/>
            </a:pPr>
            <a:fld id="{B6EA6BB5-5C58-42AB-859A-19261A4C39A7}" type="slidenum">
              <a:rPr lang="en-GB" altLang="en-US" smtClean="0"/>
              <a:pPr>
                <a:defRPr/>
              </a:pPr>
              <a:t>34</a:t>
            </a:fld>
            <a:endParaRPr lang="en-GB" altLang="en-US"/>
          </a:p>
        </p:txBody>
      </p:sp>
    </p:spTree>
    <p:extLst>
      <p:ext uri="{BB962C8B-B14F-4D97-AF65-F5344CB8AC3E}">
        <p14:creationId xmlns:p14="http://schemas.microsoft.com/office/powerpoint/2010/main" val="2678274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TotalTime>
  <Words>3786</Words>
  <Application>Microsoft Office PowerPoint</Application>
  <PresentationFormat>On-screen Show (4:3)</PresentationFormat>
  <Paragraphs>328</Paragraphs>
  <Slides>34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Myriad Pro</vt:lpstr>
      <vt:lpstr>Arial</vt:lpstr>
      <vt:lpstr>Calibri</vt:lpstr>
      <vt:lpstr>Cambria</vt:lpstr>
      <vt:lpstr>Segoe UI</vt:lpstr>
      <vt:lpstr>Verdana</vt:lpstr>
      <vt:lpstr>20140311PresentationUWTSDTemplate</vt:lpstr>
      <vt:lpstr>PowerPoint Presentation</vt:lpstr>
      <vt:lpstr>Learning Outcomes – Week 6</vt:lpstr>
      <vt:lpstr>Looking Ahead – What Will Shape Health and Wellbeing in the Future?</vt:lpstr>
      <vt:lpstr>Why Public Health Statistics Matter</vt:lpstr>
      <vt:lpstr>Types of Public Health Data to track health and wellbeing</vt:lpstr>
      <vt:lpstr>Types of Public Health Data to track health and wellbeing</vt:lpstr>
      <vt:lpstr>Why are these statistics important?</vt:lpstr>
      <vt:lpstr>Match the Scenario to the Best Public Health Statistic</vt:lpstr>
      <vt:lpstr>Match the Scenario to the Best Public Health Statistic</vt:lpstr>
      <vt:lpstr>Access the OHID Fingertips Public Health Profile</vt:lpstr>
      <vt:lpstr>Your Task</vt:lpstr>
      <vt:lpstr>Recommendations for a Healthier Future</vt:lpstr>
      <vt:lpstr>WHO Core Functions</vt:lpstr>
      <vt:lpstr>WHO and Global Health Surveillance</vt:lpstr>
      <vt:lpstr>The Global Fund and Health</vt:lpstr>
      <vt:lpstr>The Role and Activities of NGOs in Global Health</vt:lpstr>
      <vt:lpstr>NGO Goals and Examples</vt:lpstr>
      <vt:lpstr>Global Health Partnerships</vt:lpstr>
      <vt:lpstr>Demographic Influences  on Health</vt:lpstr>
      <vt:lpstr>Social and Economic  Influences on Health</vt:lpstr>
      <vt:lpstr>Skills for a Future-Focused  Public Health Workforce</vt:lpstr>
      <vt:lpstr>Looking Forward - What Can Be Done?</vt:lpstr>
      <vt:lpstr>Producing Recommendations</vt:lpstr>
      <vt:lpstr>Example Recommendation - Invest in prevention and early intervention programmes </vt:lpstr>
      <vt:lpstr>Example Recommendation - Invest in prevention and early intervention programmes </vt:lpstr>
      <vt:lpstr>References</vt:lpstr>
      <vt:lpstr>References</vt:lpstr>
      <vt:lpstr>References</vt:lpstr>
      <vt:lpstr>Assignment 2: Written Report (2000w)</vt:lpstr>
      <vt:lpstr>What You Need to Do</vt:lpstr>
      <vt:lpstr>What to Include</vt:lpstr>
      <vt:lpstr>Structuring Your Report</vt:lpstr>
      <vt:lpstr>Tips for Success</vt:lpstr>
      <vt:lpstr>Draft Checking for Component 1</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Parese Ahmed</cp:lastModifiedBy>
  <cp:revision>244</cp:revision>
  <cp:lastPrinted>1601-01-01T00:00:00Z</cp:lastPrinted>
  <dcterms:created xsi:type="dcterms:W3CDTF">2002-10-07T19:43:58Z</dcterms:created>
  <dcterms:modified xsi:type="dcterms:W3CDTF">2026-10-13T08:38:40Z</dcterms:modified>
</cp:coreProperties>
</file>