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92" r:id="rId1"/>
  </p:sldMasterIdLst>
  <p:sldIdLst>
    <p:sldId id="256" r:id="rId2"/>
    <p:sldId id="257" r:id="rId3"/>
    <p:sldId id="258" r:id="rId4"/>
    <p:sldId id="259" r:id="rId5"/>
    <p:sldId id="267" r:id="rId6"/>
    <p:sldId id="268" r:id="rId7"/>
    <p:sldId id="269" r:id="rId8"/>
    <p:sldId id="270" r:id="rId9"/>
    <p:sldId id="261" r:id="rId10"/>
    <p:sldId id="263" r:id="rId11"/>
    <p:sldId id="262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3069DE-1382-4532-9BC1-8F603815BE37}" v="121" dt="2018-01-15T16:08:43.135"/>
    <p1510:client id="{D856CD44-CEB0-4767-B0A1-A80E99AE8A34}" v="50" dt="2018-01-15T16:18:37.590"/>
    <p1510:client id="{0B7721F4-00F6-44B5-9949-87291D53DA11}" v="6" dt="2018-01-15T16:26:20.851"/>
    <p1510:client id="{E92ACFDA-703C-4F51-9133-CEE21DC26DB2}" v="27" dt="2018-01-15T21:27:27.28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9DFF84B7-9141-B647-87DB-9127FAD5758F}" type="datetimeFigureOut">
              <a:rPr lang="en-US" smtClean="0"/>
              <a:t>1/18/2018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A1612CCA-1052-CB4A-93C9-4E59939EC1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12050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F84B7-9141-B647-87DB-9127FAD5758F}" type="datetimeFigureOut">
              <a:rPr lang="en-US" smtClean="0"/>
              <a:t>1/18/2018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12CCA-1052-CB4A-93C9-4E59939EC1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1679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F84B7-9141-B647-87DB-9127FAD5758F}" type="datetimeFigureOut">
              <a:rPr lang="en-US" smtClean="0"/>
              <a:t>1/18/2018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12CCA-1052-CB4A-93C9-4E59939EC1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432744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F84B7-9141-B647-87DB-9127FAD5758F}" type="datetimeFigureOut">
              <a:rPr lang="en-US" smtClean="0"/>
              <a:t>1/18/2018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12CCA-1052-CB4A-93C9-4E59939EC1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47815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F84B7-9141-B647-87DB-9127FAD5758F}" type="datetimeFigureOut">
              <a:rPr lang="en-US" smtClean="0"/>
              <a:t>1/18/2018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12CCA-1052-CB4A-93C9-4E59939EC1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311368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F84B7-9141-B647-87DB-9127FAD5758F}" type="datetimeFigureOut">
              <a:rPr lang="en-US" smtClean="0"/>
              <a:t>1/18/2018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12CCA-1052-CB4A-93C9-4E59939EC1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736490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F84B7-9141-B647-87DB-9127FAD5758F}" type="datetimeFigureOut">
              <a:rPr lang="en-US" smtClean="0"/>
              <a:t>1/18/2018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12CCA-1052-CB4A-93C9-4E59939EC1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967895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F84B7-9141-B647-87DB-9127FAD5758F}" type="datetimeFigureOut">
              <a:rPr lang="en-US" smtClean="0"/>
              <a:t>1/18/2018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12CCA-1052-CB4A-93C9-4E59939EC1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321180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F84B7-9141-B647-87DB-9127FAD5758F}" type="datetimeFigureOut">
              <a:rPr lang="en-US" smtClean="0"/>
              <a:t>1/18/2018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12CCA-1052-CB4A-93C9-4E59939EC1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94142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F84B7-9141-B647-87DB-9127FAD5758F}" type="datetimeFigureOut">
              <a:rPr lang="en-US" smtClean="0"/>
              <a:t>1/18/2018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12CCA-1052-CB4A-93C9-4E59939EC1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09226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F84B7-9141-B647-87DB-9127FAD5758F}" type="datetimeFigureOut">
              <a:rPr lang="en-US" smtClean="0"/>
              <a:t>1/18/2018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12CCA-1052-CB4A-93C9-4E59939EC1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633453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F84B7-9141-B647-87DB-9127FAD5758F}" type="datetimeFigureOut">
              <a:rPr lang="en-US" smtClean="0"/>
              <a:t>1/18/2018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12CCA-1052-CB4A-93C9-4E59939EC1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068075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F84B7-9141-B647-87DB-9127FAD5758F}" type="datetimeFigureOut">
              <a:rPr lang="en-US" smtClean="0"/>
              <a:t>1/18/2018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12CCA-1052-CB4A-93C9-4E59939EC1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716526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F84B7-9141-B647-87DB-9127FAD5758F}" type="datetimeFigureOut">
              <a:rPr lang="en-US" smtClean="0"/>
              <a:t>1/18/2018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12CCA-1052-CB4A-93C9-4E59939EC1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197575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F84B7-9141-B647-87DB-9127FAD5758F}" type="datetimeFigureOut">
              <a:rPr lang="en-US" smtClean="0"/>
              <a:t>1/18/2018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12CCA-1052-CB4A-93C9-4E59939EC1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21024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F84B7-9141-B647-87DB-9127FAD5758F}" type="datetimeFigureOut">
              <a:rPr lang="en-US" smtClean="0"/>
              <a:t>1/18/2018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12CCA-1052-CB4A-93C9-4E59939EC1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43378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F84B7-9141-B647-87DB-9127FAD5758F}" type="datetimeFigureOut">
              <a:rPr lang="en-US" smtClean="0"/>
              <a:t>1/18/2018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12CCA-1052-CB4A-93C9-4E59939EC1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78914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DFF84B7-9141-B647-87DB-9127FAD5758F}" type="datetimeFigureOut">
              <a:rPr lang="en-US" smtClean="0"/>
              <a:t>1/18/2018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1612CCA-1052-CB4A-93C9-4E59939EC1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75042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  <p:sldLayoutId id="2147483804" r:id="rId12"/>
    <p:sldLayoutId id="2147483805" r:id="rId13"/>
    <p:sldLayoutId id="2147483806" r:id="rId14"/>
    <p:sldLayoutId id="2147483807" r:id="rId15"/>
    <p:sldLayoutId id="2147483808" r:id="rId16"/>
    <p:sldLayoutId id="2147483809" r:id="rId17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rk.umn.edu/units/center-sustainability" TargetMode="External"/><Relationship Id="rId3" Type="http://schemas.openxmlformats.org/officeDocument/2006/relationships/hyperlink" Target="http://ttps/www.london.gov.uk/sites/default/files/pcc_report_-_notting_hill_carnival_safer_and_better.pdf" TargetMode="External"/><Relationship Id="rId7" Type="http://schemas.openxmlformats.org/officeDocument/2006/relationships/hyperlink" Target="http://www.costar.co.uk/en/assets/news/2015/April/Frogmore-agrees-215m-Notting-Hill-Gate-Estate-buy/" TargetMode="External"/><Relationship Id="rId2" Type="http://schemas.openxmlformats.org/officeDocument/2006/relationships/hyperlink" Target="https://www.rbkc.gov.uk/sites/default/files/atoms/files/Notting%20Hill%20Carnival%20resident%20booklet%202016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goo.gl/gRgZMZ" TargetMode="External"/><Relationship Id="rId5" Type="http://schemas.openxmlformats.org/officeDocument/2006/relationships/hyperlink" Target="https://www.standard.co.uk/news/london/frightening-notting-hill-carnival-drives-residents-from-their-homes-a3287866.html" TargetMode="External"/><Relationship Id="rId4" Type="http://schemas.openxmlformats.org/officeDocument/2006/relationships/hyperlink" Target="http://www.thelondonnottinghillcarnival.com/" TargetMode="External"/><Relationship Id="rId9" Type="http://schemas.openxmlformats.org/officeDocument/2006/relationships/hyperlink" Target="https://www.timeout.com/london/music/50-things-you-didnt-know-about-notting-hill-carnival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 descr="notting-hill-carnival logo.jpg">
            <a:extLst>
              <a:ext uri="{FF2B5EF4-FFF2-40B4-BE49-F238E27FC236}">
                <a16:creationId xmlns:a16="http://schemas.microsoft.com/office/drawing/2014/main" id="{97900CD0-CD18-4E98-A64F-F75235C3472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026" r="-90" b="16254"/>
          <a:stretch/>
        </p:blipFill>
        <p:spPr>
          <a:xfrm>
            <a:off x="0" y="1047750"/>
            <a:ext cx="12193588" cy="405923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D270BFA-A3C8-4A67-A6B3-B612B170BA6F}"/>
              </a:ext>
            </a:extLst>
          </p:cNvPr>
          <p:cNvSpPr txBox="1"/>
          <p:nvPr/>
        </p:nvSpPr>
        <p:spPr>
          <a:xfrm>
            <a:off x="2001097" y="1047750"/>
            <a:ext cx="8062913" cy="461665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>
                <a:solidFill>
                  <a:srgbClr val="000000"/>
                </a:solidFill>
              </a:rPr>
              <a:t>By Tia Thomas, Olivia Griffiths and Toby Mackie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14F668-F571-4949-8D68-D13DFF20F003}"/>
              </a:ext>
            </a:extLst>
          </p:cNvPr>
          <p:cNvSpPr txBox="1"/>
          <p:nvPr/>
        </p:nvSpPr>
        <p:spPr>
          <a:xfrm>
            <a:off x="-258267" y="-25147"/>
            <a:ext cx="12420105" cy="95410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5600" b="1">
                <a:solidFill>
                  <a:srgbClr val="000000"/>
                </a:solidFill>
                <a:latin typeface="Arial"/>
                <a:cs typeface="Arial"/>
              </a:rPr>
              <a:t>Sustainable Event Management</a:t>
            </a:r>
          </a:p>
        </p:txBody>
      </p:sp>
      <p:pic>
        <p:nvPicPr>
          <p:cNvPr id="2" name="Picture 4" descr="NottingHill sign.jpg">
            <a:extLst>
              <a:ext uri="{FF2B5EF4-FFF2-40B4-BE49-F238E27FC236}">
                <a16:creationId xmlns:a16="http://schemas.microsoft.com/office/drawing/2014/main" id="{33957C3D-7107-4E8A-AA7B-4F5CE56C019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831" b="6901"/>
          <a:stretch/>
        </p:blipFill>
        <p:spPr>
          <a:xfrm rot="21060000">
            <a:off x="1247148" y="4914900"/>
            <a:ext cx="2980664" cy="1358109"/>
          </a:xfrm>
          <a:prstGeom prst="rect">
            <a:avLst/>
          </a:prstGeom>
        </p:spPr>
      </p:pic>
      <p:pic>
        <p:nvPicPr>
          <p:cNvPr id="5" name="Picture 6" descr="50 years of carnival.jpg">
            <a:extLst>
              <a:ext uri="{FF2B5EF4-FFF2-40B4-BE49-F238E27FC236}">
                <a16:creationId xmlns:a16="http://schemas.microsoft.com/office/drawing/2014/main" id="{8D85F7DE-7F91-4082-86DE-A5513D3CE5B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660000">
            <a:off x="7383241" y="4314825"/>
            <a:ext cx="3475722" cy="272803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81A6EA-B4D5-432F-BBEA-D524C3AC5D7A}"/>
              </a:ext>
            </a:extLst>
          </p:cNvPr>
          <p:cNvSpPr txBox="1"/>
          <p:nvPr/>
        </p:nvSpPr>
        <p:spPr>
          <a:xfrm>
            <a:off x="-637854" y="6300982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err="1">
                <a:solidFill>
                  <a:srgbClr val="000000"/>
                </a:solidFill>
                <a:cs typeface="Calibri"/>
              </a:rPr>
              <a:t>Costar</a:t>
            </a:r>
            <a:r>
              <a:rPr lang="en-GB">
                <a:solidFill>
                  <a:srgbClr val="000000"/>
                </a:solidFill>
                <a:cs typeface="Calibri"/>
              </a:rPr>
              <a:t> (2015)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90C058D-F578-4907-A5AE-A3EC03486F85}"/>
              </a:ext>
            </a:extLst>
          </p:cNvPr>
          <p:cNvSpPr txBox="1"/>
          <p:nvPr/>
        </p:nvSpPr>
        <p:spPr>
          <a:xfrm>
            <a:off x="9739176" y="6353175"/>
            <a:ext cx="2770177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err="1">
                <a:solidFill>
                  <a:srgbClr val="000000"/>
                </a:solidFill>
                <a:cs typeface="Calibri"/>
              </a:rPr>
              <a:t>Eventscalendar</a:t>
            </a:r>
            <a:r>
              <a:rPr lang="en-GB">
                <a:solidFill>
                  <a:srgbClr val="000000"/>
                </a:solidFill>
                <a:cs typeface="Calibri"/>
              </a:rPr>
              <a:t> (2015)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9D42390-1000-41AF-917D-AE080A4C09E1}"/>
              </a:ext>
            </a:extLst>
          </p:cNvPr>
          <p:cNvSpPr txBox="1"/>
          <p:nvPr/>
        </p:nvSpPr>
        <p:spPr>
          <a:xfrm>
            <a:off x="3674802" y="4011404"/>
            <a:ext cx="2743200" cy="64633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err="1">
                <a:solidFill>
                  <a:srgbClr val="000000"/>
                </a:solidFill>
                <a:cs typeface="Calibri"/>
              </a:rPr>
              <a:t>Thenottinghillcarnival</a:t>
            </a:r>
            <a:r>
              <a:rPr lang="en-GB">
                <a:solidFill>
                  <a:srgbClr val="000000"/>
                </a:solidFill>
                <a:cs typeface="Calibri"/>
              </a:rPr>
              <a:t> (2017)</a:t>
            </a:r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995362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notting_hill_carnival_woman_in_costime_1300x650pixels.jpg">
            <a:extLst>
              <a:ext uri="{FF2B5EF4-FFF2-40B4-BE49-F238E27FC236}">
                <a16:creationId xmlns:a16="http://schemas.microsoft.com/office/drawing/2014/main" id="{9AA80A53-D696-4946-93BD-428B5AC8D3B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939" r="31188"/>
          <a:stretch/>
        </p:blipFill>
        <p:spPr>
          <a:xfrm>
            <a:off x="6198830" y="639097"/>
            <a:ext cx="5447070" cy="5250425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79E6B8F-9B83-4B62-ACB1-923DA7AA1D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5219699" cy="1456267"/>
          </a:xfrm>
        </p:spPr>
        <p:txBody>
          <a:bodyPr>
            <a:noAutofit/>
          </a:bodyPr>
          <a:lstStyle/>
          <a:p>
            <a:r>
              <a:rPr lang="en-GB" sz="4800" b="1">
                <a:latin typeface="Arial"/>
                <a:cs typeface="Arial"/>
              </a:rPr>
              <a:t>What is Notting Hill Carnival?</a:t>
            </a:r>
            <a:endParaRPr lang="en-US" sz="48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9DDCEB-90B7-4759-8219-B92C33326A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175" y="2733675"/>
            <a:ext cx="5219699" cy="3649133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000">
                <a:latin typeface="Arial"/>
                <a:cs typeface="Arial"/>
              </a:rPr>
              <a:t>Organised by London Notting Hill Carnival Enterprises Trust</a:t>
            </a:r>
          </a:p>
          <a:p>
            <a:r>
              <a:rPr lang="en-GB" sz="2000">
                <a:latin typeface="Arial"/>
                <a:cs typeface="Arial"/>
              </a:rPr>
              <a:t>Vibrant Celebration of Caribbean Culture and Arts</a:t>
            </a:r>
            <a:endParaRPr lang="en-US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cs typeface="Arial"/>
              </a:rPr>
              <a:t>Music, Dance, Mas Bands, Steel Drum Bands, Sound Systems</a:t>
            </a:r>
          </a:p>
          <a:p>
            <a:r>
              <a:rPr lang="en-GB" sz="2000">
                <a:latin typeface="Arial"/>
                <a:cs typeface="Arial"/>
              </a:rPr>
              <a:t>300 Street Food Stalls</a:t>
            </a:r>
          </a:p>
          <a:p>
            <a:r>
              <a:rPr lang="en-GB" sz="2000">
                <a:latin typeface="Arial"/>
                <a:cs typeface="Arial"/>
              </a:rPr>
              <a:t>Europe's Biggest Street Party </a:t>
            </a:r>
          </a:p>
          <a:p>
            <a:r>
              <a:rPr lang="en-GB" sz="2000">
                <a:latin typeface="Arial"/>
                <a:cs typeface="Arial"/>
              </a:rPr>
              <a:t>Around 50,000 performers</a:t>
            </a:r>
          </a:p>
          <a:p>
            <a:r>
              <a:rPr lang="en-GB" sz="2000">
                <a:latin typeface="Arial"/>
                <a:cs typeface="Arial"/>
              </a:rPr>
              <a:t>Between 1 and 2 Million Attendees Each Year  </a:t>
            </a:r>
          </a:p>
          <a:p>
            <a:pPr>
              <a:buClr>
                <a:srgbClr val="FFFFFF"/>
              </a:buClr>
            </a:pPr>
            <a:r>
              <a:rPr lang="en-GB" sz="2000">
                <a:latin typeface="Arial"/>
                <a:cs typeface="Arial"/>
              </a:rPr>
              <a:t>Brings in an estimated £93million per year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C7D8C1A-B74B-4A44-A6F1-7AE322826CE4}"/>
              </a:ext>
            </a:extLst>
          </p:cNvPr>
          <p:cNvSpPr txBox="1"/>
          <p:nvPr/>
        </p:nvSpPr>
        <p:spPr>
          <a:xfrm>
            <a:off x="8587425" y="5981700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>
                <a:cs typeface="Calibri"/>
              </a:rPr>
              <a:t>London.gov (2017)</a:t>
            </a:r>
          </a:p>
        </p:txBody>
      </p:sp>
    </p:spTree>
    <p:extLst>
      <p:ext uri="{BB962C8B-B14F-4D97-AF65-F5344CB8AC3E}">
        <p14:creationId xmlns:p14="http://schemas.microsoft.com/office/powerpoint/2010/main" val="38342449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38F757-4060-4612-B946-A6AB99241A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33425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800" b="1">
                <a:latin typeface="Arial"/>
                <a:cs typeface="Arial"/>
              </a:rPr>
              <a:t>What is Sustainable Event Management?</a:t>
            </a:r>
            <a:br>
              <a:rPr lang="en-US">
                <a:latin typeface="+mj-ea"/>
                <a:cs typeface="+mj-ea"/>
              </a:rPr>
            </a:br>
            <a:br>
              <a:rPr lang="en-US">
                <a:latin typeface="+mj-ea"/>
                <a:cs typeface="+mj-ea"/>
              </a:rPr>
            </a:br>
            <a:r>
              <a:rPr lang="en-GB" sz="4000" i="1">
                <a:latin typeface="Arial"/>
                <a:cs typeface="Arial"/>
              </a:rPr>
              <a:t>- Sustainable events must consider the following impacts: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3C740D-9A4F-42EF-B4A8-E032B4764F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19350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3600">
              <a:latin typeface="Arial"/>
              <a:cs typeface="Arial"/>
            </a:endParaRPr>
          </a:p>
          <a:p>
            <a:r>
              <a:rPr lang="en-GB" sz="3600">
                <a:latin typeface="Arial"/>
                <a:cs typeface="Arial"/>
              </a:rPr>
              <a:t>Social</a:t>
            </a:r>
          </a:p>
          <a:p>
            <a:r>
              <a:rPr lang="en-GB" sz="3600">
                <a:latin typeface="Arial"/>
                <a:cs typeface="Arial"/>
              </a:rPr>
              <a:t>Economic</a:t>
            </a:r>
          </a:p>
          <a:p>
            <a:r>
              <a:rPr lang="en-GB" sz="3600">
                <a:latin typeface="Arial"/>
                <a:cs typeface="Arial"/>
              </a:rPr>
              <a:t>Enviromental / Developmental</a:t>
            </a:r>
          </a:p>
          <a:p>
            <a:r>
              <a:rPr lang="en-GB" sz="3600">
                <a:latin typeface="Arial"/>
                <a:cs typeface="Arial"/>
              </a:rPr>
              <a:t>Political</a:t>
            </a:r>
          </a:p>
          <a:p>
            <a:r>
              <a:rPr lang="en-GB" sz="3600">
                <a:latin typeface="Arial"/>
                <a:cs typeface="Arial"/>
              </a:rPr>
              <a:t>Cultural</a:t>
            </a:r>
          </a:p>
        </p:txBody>
      </p:sp>
      <p:pic>
        <p:nvPicPr>
          <p:cNvPr id="4" name="Picture 4" descr="tri-circle-sustainability.gif">
            <a:extLst>
              <a:ext uri="{FF2B5EF4-FFF2-40B4-BE49-F238E27FC236}">
                <a16:creationId xmlns:a16="http://schemas.microsoft.com/office/drawing/2014/main" id="{020D2755-F58F-43E1-8C85-D677B8780D7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844" t="10261" b="3123"/>
          <a:stretch/>
        </p:blipFill>
        <p:spPr>
          <a:xfrm>
            <a:off x="7548546" y="3086100"/>
            <a:ext cx="4541320" cy="284359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7FF3337-A75F-4C68-B9D0-90547352FF4A}"/>
              </a:ext>
            </a:extLst>
          </p:cNvPr>
          <p:cNvSpPr txBox="1"/>
          <p:nvPr/>
        </p:nvSpPr>
        <p:spPr>
          <a:xfrm>
            <a:off x="8301495" y="6291580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/>
              <a:t>CRK</a:t>
            </a:r>
            <a:r>
              <a:rPr lang="en-GB">
                <a:cs typeface="Calibri"/>
              </a:rPr>
              <a:t> (no date)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80673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FF944-3E28-421A-9AAE-CB28DBE90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125" y="76835"/>
            <a:ext cx="10131425" cy="1456267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800" b="1">
                <a:latin typeface="Arial"/>
                <a:cs typeface="Arial"/>
              </a:rPr>
              <a:t>Key Stakeholders For Notting Hill Carnival</a:t>
            </a:r>
            <a:endParaRPr lang="en-US" sz="2000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0EB71F-F8F2-4EA2-B556-881A55845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450" y="1528948"/>
            <a:ext cx="6723861" cy="517818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300">
                <a:latin typeface="Arial"/>
                <a:cs typeface="Arial"/>
              </a:rPr>
              <a:t>Royal Borough of Kensington and Chelsea</a:t>
            </a:r>
          </a:p>
          <a:p>
            <a:r>
              <a:rPr lang="en-GB" sz="2300">
                <a:latin typeface="Arial"/>
                <a:cs typeface="Arial"/>
              </a:rPr>
              <a:t>Metropolitan Police Service</a:t>
            </a:r>
          </a:p>
          <a:p>
            <a:r>
              <a:rPr lang="en-GB" sz="2300">
                <a:latin typeface="Arial"/>
                <a:cs typeface="Arial"/>
              </a:rPr>
              <a:t>British Transport Police</a:t>
            </a:r>
          </a:p>
          <a:p>
            <a:r>
              <a:rPr lang="en-GB" sz="2300">
                <a:latin typeface="Arial"/>
                <a:cs typeface="Arial"/>
              </a:rPr>
              <a:t>Transport for London</a:t>
            </a:r>
          </a:p>
          <a:p>
            <a:r>
              <a:rPr lang="en-GB" sz="2300">
                <a:latin typeface="Arial"/>
                <a:cs typeface="Arial"/>
              </a:rPr>
              <a:t>London Ambulance Service</a:t>
            </a:r>
          </a:p>
          <a:p>
            <a:r>
              <a:rPr lang="en-GB" sz="2300">
                <a:latin typeface="Arial"/>
                <a:cs typeface="Arial"/>
              </a:rPr>
              <a:t>St. John Ambulance</a:t>
            </a:r>
          </a:p>
          <a:p>
            <a:r>
              <a:rPr lang="en-GB" sz="2300">
                <a:latin typeface="Arial"/>
                <a:cs typeface="Arial"/>
              </a:rPr>
              <a:t>City of Westminster</a:t>
            </a:r>
          </a:p>
          <a:p>
            <a:r>
              <a:rPr lang="en-GB" sz="2300">
                <a:latin typeface="Arial"/>
                <a:cs typeface="Arial"/>
              </a:rPr>
              <a:t>London Underground</a:t>
            </a:r>
          </a:p>
          <a:p>
            <a:r>
              <a:rPr lang="en-GB" sz="2300">
                <a:latin typeface="Arial"/>
                <a:cs typeface="Arial"/>
              </a:rPr>
              <a:t>London Busses </a:t>
            </a:r>
          </a:p>
          <a:p>
            <a:r>
              <a:rPr lang="en-GB" sz="2300">
                <a:latin typeface="Arial"/>
                <a:cs typeface="Arial"/>
              </a:rPr>
              <a:t>London Fire Emergency and Planning Authority 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3F3D69-3835-480A-B5DF-F418CF646CBA}"/>
              </a:ext>
            </a:extLst>
          </p:cNvPr>
          <p:cNvSpPr txBox="1"/>
          <p:nvPr/>
        </p:nvSpPr>
        <p:spPr>
          <a:xfrm>
            <a:off x="8025801" y="1609725"/>
            <a:ext cx="3756025" cy="4722318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lnSpc>
                <a:spcPct val="90000"/>
              </a:lnSpc>
              <a:spcBef>
                <a:spcPts val="1000"/>
              </a:spcBef>
              <a:buChar char="•"/>
            </a:pPr>
            <a:r>
              <a:rPr lang="en-GB" sz="2400">
                <a:latin typeface="Arial"/>
                <a:cs typeface="Arial"/>
              </a:rPr>
              <a:t>B.A.S.S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Char char="•"/>
            </a:pPr>
            <a:r>
              <a:rPr lang="en-GB" sz="2400">
                <a:latin typeface="Arial"/>
                <a:cs typeface="Arial"/>
              </a:rPr>
              <a:t>The Caribbean Music Association (CMA)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Char char="•"/>
            </a:pPr>
            <a:r>
              <a:rPr lang="en-GB" sz="2400">
                <a:latin typeface="Arial"/>
                <a:cs typeface="Arial"/>
              </a:rPr>
              <a:t>CARNIVAL ARTS AND MASQUERADE FOUNDATION (CAMF)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Char char="•"/>
            </a:pPr>
            <a:r>
              <a:rPr lang="en-GB" sz="2400">
                <a:latin typeface="Arial"/>
                <a:cs typeface="Arial"/>
              </a:rPr>
              <a:t>Association for British Calypsonians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Char char="•"/>
            </a:pPr>
            <a:r>
              <a:rPr lang="en-GB" sz="2400">
                <a:latin typeface="Arial"/>
                <a:cs typeface="Arial"/>
              </a:rPr>
              <a:t>British Association of </a:t>
            </a:r>
            <a:r>
              <a:rPr lang="en-GB" sz="2400" err="1">
                <a:latin typeface="Arial"/>
                <a:cs typeface="Arial"/>
              </a:rPr>
              <a:t>Steelbands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har char="•"/>
            </a:pPr>
            <a:r>
              <a:rPr lang="en-GB" sz="2400">
                <a:latin typeface="Arial"/>
                <a:cs typeface="Arial"/>
              </a:rPr>
              <a:t>London Arts’ Carnival Fund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33B0659-0D86-4DDD-9D8A-38EACD11C6F3}"/>
              </a:ext>
            </a:extLst>
          </p:cNvPr>
          <p:cNvSpPr txBox="1"/>
          <p:nvPr/>
        </p:nvSpPr>
        <p:spPr>
          <a:xfrm>
            <a:off x="3632260" y="5118879"/>
            <a:ext cx="4521199" cy="92333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cap="all">
                <a:cs typeface="Calibri"/>
              </a:rPr>
              <a:t> </a:t>
            </a:r>
            <a:br>
              <a:rPr lang="en-US">
                <a:latin typeface="+mn-ea"/>
                <a:cs typeface="+mn-ea"/>
              </a:rPr>
            </a:br>
            <a:r>
              <a:rPr lang="en-GB" cap="all">
                <a:cs typeface="Calibri"/>
              </a:rPr>
              <a:t>theLONDONNOTTINGHILLCARNIVAL</a:t>
            </a:r>
            <a:r>
              <a:rPr lang="en-US" cap="all">
                <a:cs typeface="Calibri"/>
              </a:rPr>
              <a:t>. (2016)</a:t>
            </a:r>
            <a:endParaRPr lang="en-GB">
              <a:cs typeface="Calibri"/>
            </a:endParaRPr>
          </a:p>
          <a:p>
            <a:pPr algn="ctr"/>
            <a:endParaRPr lang="en-GB">
              <a:cs typeface="Calibri"/>
            </a:endParaRPr>
          </a:p>
        </p:txBody>
      </p:sp>
      <p:pic>
        <p:nvPicPr>
          <p:cNvPr id="6" name="Picture 6" descr="carnival logo photo.png">
            <a:extLst>
              <a:ext uri="{FF2B5EF4-FFF2-40B4-BE49-F238E27FC236}">
                <a16:creationId xmlns:a16="http://schemas.microsoft.com/office/drawing/2014/main" id="{C573BC68-DE52-4D9F-9B07-7A334ABBAE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4850" y="1797710"/>
            <a:ext cx="3271838" cy="3776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301127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F02CA-6589-47C1-A8FE-9D71E64F18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571500"/>
            <a:ext cx="12512674" cy="2360613"/>
          </a:xfrm>
        </p:spPr>
        <p:txBody>
          <a:bodyPr>
            <a:normAutofit/>
          </a:bodyPr>
          <a:lstStyle/>
          <a:p>
            <a:pPr algn="ctr"/>
            <a:r>
              <a:rPr lang="en-GB" sz="5400" b="1">
                <a:latin typeface="Arial"/>
                <a:cs typeface="Arial"/>
              </a:rPr>
              <a:t>Social Impacts</a:t>
            </a:r>
            <a:endParaRPr lang="en-US" sz="5400" b="1">
              <a:latin typeface="Arial"/>
              <a:cs typeface="Arial"/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64BFDEC1-DB26-4D7B-BEE4-0DD83F81B86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5381511"/>
              </p:ext>
            </p:extLst>
          </p:nvPr>
        </p:nvGraphicFramePr>
        <p:xfrm>
          <a:off x="771525" y="1524000"/>
          <a:ext cx="10420350" cy="3962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43550">
                  <a:extLst>
                    <a:ext uri="{9D8B030D-6E8A-4147-A177-3AD203B41FA5}">
                      <a16:colId xmlns:a16="http://schemas.microsoft.com/office/drawing/2014/main" val="2135219963"/>
                    </a:ext>
                  </a:extLst>
                </a:gridCol>
                <a:gridCol w="4876800">
                  <a:extLst>
                    <a:ext uri="{9D8B030D-6E8A-4147-A177-3AD203B41FA5}">
                      <a16:colId xmlns:a16="http://schemas.microsoft.com/office/drawing/2014/main" val="36320245"/>
                    </a:ext>
                  </a:extLst>
                </a:gridCol>
              </a:tblGrid>
              <a:tr h="44334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3200">
                          <a:latin typeface="Arial"/>
                        </a:rPr>
                        <a:t>Positive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3200">
                          <a:latin typeface="Arial"/>
                        </a:rPr>
                        <a:t>Negative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2060090"/>
                  </a:ext>
                </a:extLst>
              </a:tr>
              <a:tr h="2978724">
                <a:tc>
                  <a:txBody>
                    <a:bodyPr/>
                    <a:lstStyle/>
                    <a:p>
                      <a:pPr marL="342900" lvl="0" indent="-342900" algn="l"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en-GB" sz="2400" b="1" i="0" u="none" strike="noStrike" noProof="0">
                          <a:solidFill>
                            <a:srgbClr val="000000"/>
                          </a:solidFill>
                          <a:latin typeface="Arial"/>
                        </a:rPr>
                        <a:t>Social equality </a:t>
                      </a:r>
                      <a:endParaRPr lang="en-US" sz="2400" b="0" i="0" u="none" strike="noStrike" noProof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marL="342900" lvl="0" indent="-342900" algn="l">
                        <a:buClr>
                          <a:srgbClr val="000000"/>
                        </a:buClr>
                        <a:buFont typeface="Arial"/>
                        <a:buChar char="•"/>
                      </a:pPr>
                      <a:endParaRPr lang="en-GB" sz="2400" b="1" i="0" u="none" strike="noStrike" noProof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marL="342900" lvl="0" indent="-342900" algn="l"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en-GB" sz="2400" b="1" i="0" u="none" strike="noStrike" noProof="0">
                          <a:solidFill>
                            <a:srgbClr val="000000"/>
                          </a:solidFill>
                          <a:latin typeface="Arial"/>
                        </a:rPr>
                        <a:t>Brings the community together</a:t>
                      </a:r>
                      <a:endParaRPr lang="en-US" sz="2400" b="0" i="0" u="none" strike="noStrike" noProof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marL="342900" lvl="0" indent="-342900" algn="l">
                        <a:buClr>
                          <a:srgbClr val="000000"/>
                        </a:buClr>
                        <a:buFont typeface="Arial"/>
                        <a:buChar char="•"/>
                      </a:pPr>
                      <a:endParaRPr lang="en-GB" sz="2400" b="1" i="0" u="none" strike="noStrike" noProof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marL="342900" lvl="0" indent="-342900" algn="l"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en-GB" sz="2400" b="1" i="0" u="none" strike="noStrike" noProof="0">
                          <a:solidFill>
                            <a:srgbClr val="000000"/>
                          </a:solidFill>
                          <a:latin typeface="Arial"/>
                        </a:rPr>
                        <a:t>Welcomes a diverse social status </a:t>
                      </a:r>
                    </a:p>
                    <a:p>
                      <a:pPr marL="342900" lvl="0" indent="-342900" algn="l">
                        <a:buClr>
                          <a:srgbClr val="000000"/>
                        </a:buClr>
                        <a:buFont typeface="Arial"/>
                        <a:buChar char="•"/>
                      </a:pPr>
                      <a:endParaRPr lang="en-GB" sz="2400" b="1" i="0" u="none" strike="noStrike" noProof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marL="342900" lvl="0" indent="-342900" algn="l"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en-GB" sz="2400" b="1" i="0" u="none" strike="noStrike" noProof="0">
                          <a:solidFill>
                            <a:srgbClr val="000000"/>
                          </a:solidFill>
                          <a:latin typeface="Arial"/>
                        </a:rPr>
                        <a:t>Influences new talent and creativity</a:t>
                      </a:r>
                    </a:p>
                    <a:p>
                      <a:pPr marL="342900" lvl="0" indent="-342900" algn="l">
                        <a:buChar char="•"/>
                      </a:pPr>
                      <a:endParaRPr lang="en-GB" sz="2400" b="0" i="0" u="none" strike="noStrike" noProof="0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lvl="0" indent="-342900" algn="l">
                        <a:buChar char="•"/>
                      </a:pPr>
                      <a:r>
                        <a:rPr lang="en-GB" sz="2400" b="1" i="0" u="none" strike="noStrike" noProof="0">
                          <a:solidFill>
                            <a:srgbClr val="000000"/>
                          </a:solidFill>
                          <a:latin typeface="Arial"/>
                        </a:rPr>
                        <a:t>Anti-social behaviour</a:t>
                      </a:r>
                      <a:endParaRPr lang="en-US" sz="2400" b="0" i="0" u="none" strike="noStrike" noProof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marL="342900" lvl="0" indent="-342900" algn="l">
                        <a:buChar char="•"/>
                      </a:pPr>
                      <a:endParaRPr lang="en-GB" sz="2400" b="1" i="0" u="none" strike="noStrike" noProof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marL="342900" lvl="0" indent="-342900" algn="l">
                        <a:buChar char="•"/>
                      </a:pPr>
                      <a:r>
                        <a:rPr lang="en-US" sz="2400" b="1" i="0" u="none" strike="noStrike" noProof="0">
                          <a:solidFill>
                            <a:srgbClr val="000000"/>
                          </a:solidFill>
                          <a:latin typeface="Arial"/>
                        </a:rPr>
                        <a:t>Drug use / dealing</a:t>
                      </a:r>
                      <a:endParaRPr lang="en-GB" sz="2400" b="0" i="0" u="none" strike="noStrike" noProof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marL="342900" lvl="0" indent="-342900" algn="l">
                        <a:buChar char="•"/>
                      </a:pPr>
                      <a:endParaRPr lang="en-US" sz="2400" b="1" i="0" u="none" strike="noStrike" noProof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marL="342900" lvl="0" indent="-342900" algn="l">
                        <a:buChar char="•"/>
                      </a:pPr>
                      <a:r>
                        <a:rPr lang="en-US" sz="2400" b="1" i="0" u="none" strike="noStrike" noProof="0">
                          <a:solidFill>
                            <a:srgbClr val="000000"/>
                          </a:solidFill>
                          <a:latin typeface="Arial"/>
                        </a:rPr>
                        <a:t>Social tension in community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6916217"/>
                  </a:ext>
                </a:extLst>
              </a:tr>
            </a:tbl>
          </a:graphicData>
        </a:graphic>
      </p:graphicFrame>
      <p:pic>
        <p:nvPicPr>
          <p:cNvPr id="6" name="Picture 6" descr="nottinghill carnival social pic 2.jpg">
            <a:extLst>
              <a:ext uri="{FF2B5EF4-FFF2-40B4-BE49-F238E27FC236}">
                <a16:creationId xmlns:a16="http://schemas.microsoft.com/office/drawing/2014/main" id="{D368B98C-1F15-487B-956B-0AC0075A17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10708" y="4105528"/>
            <a:ext cx="3609867" cy="270961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2C97A93-BE68-41CB-9083-78EAD861351D}"/>
              </a:ext>
            </a:extLst>
          </p:cNvPr>
          <p:cNvSpPr txBox="1"/>
          <p:nvPr/>
        </p:nvSpPr>
        <p:spPr>
          <a:xfrm>
            <a:off x="6934200" y="6067425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>
                <a:cs typeface="Calibri"/>
              </a:rPr>
              <a:t>Timeout (2016)</a:t>
            </a:r>
          </a:p>
        </p:txBody>
      </p:sp>
    </p:spTree>
    <p:extLst>
      <p:ext uri="{BB962C8B-B14F-4D97-AF65-F5344CB8AC3E}">
        <p14:creationId xmlns:p14="http://schemas.microsoft.com/office/powerpoint/2010/main" val="388627699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DAA5DF-69DC-4B02-A0D8-76E16E2B6B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800" b="1">
                <a:latin typeface="Arial"/>
                <a:cs typeface="Arial"/>
              </a:rPr>
              <a:t>Developmental / environmental impacts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8C6A230-2276-4B23-BBB5-41A0FE6951C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3032953"/>
              </p:ext>
            </p:extLst>
          </p:nvPr>
        </p:nvGraphicFramePr>
        <p:xfrm>
          <a:off x="1695670" y="2219325"/>
          <a:ext cx="8168640" cy="2865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84320">
                  <a:extLst>
                    <a:ext uri="{9D8B030D-6E8A-4147-A177-3AD203B41FA5}">
                      <a16:colId xmlns:a16="http://schemas.microsoft.com/office/drawing/2014/main" val="4141347598"/>
                    </a:ext>
                  </a:extLst>
                </a:gridCol>
                <a:gridCol w="4084320">
                  <a:extLst>
                    <a:ext uri="{9D8B030D-6E8A-4147-A177-3AD203B41FA5}">
                      <a16:colId xmlns:a16="http://schemas.microsoft.com/office/drawing/2014/main" val="411625566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3200">
                          <a:latin typeface="Arial"/>
                        </a:rPr>
                        <a:t>Positive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3200">
                          <a:latin typeface="Arial"/>
                        </a:rPr>
                        <a:t>Negative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66315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342900" lvl="0" indent="-342900" algn="l">
                        <a:buChar char="•"/>
                      </a:pPr>
                      <a:r>
                        <a:rPr lang="en-GB" sz="2400" b="1" i="0" u="none" strike="noStrike" noProof="0">
                          <a:solidFill>
                            <a:srgbClr val="000000"/>
                          </a:solidFill>
                          <a:latin typeface="Arial"/>
                        </a:rPr>
                        <a:t>Clean-up operation after the event</a:t>
                      </a:r>
                      <a:endParaRPr lang="en-GB" sz="2400" b="0" i="0" u="none" strike="noStrike" noProof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marL="0" lvl="0" indent="0" algn="l">
                        <a:buNone/>
                      </a:pPr>
                      <a:endParaRPr lang="en-GB" sz="2400" b="0" i="0" u="none" strike="noStrike" noProof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marL="342900" lvl="0" indent="-342900" algn="l">
                        <a:buChar char="•"/>
                      </a:pPr>
                      <a:r>
                        <a:rPr lang="en-GB" sz="2400" b="1" i="0" u="none" strike="noStrike" noProof="0">
                          <a:solidFill>
                            <a:srgbClr val="000000"/>
                          </a:solidFill>
                          <a:latin typeface="Arial"/>
                        </a:rPr>
                        <a:t>Deployed recycling teams during the event</a:t>
                      </a:r>
                      <a:endParaRPr lang="en-GB" sz="240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lvl="0" indent="-342900" algn="l">
                        <a:buChar char="•"/>
                      </a:pPr>
                      <a:r>
                        <a:rPr lang="en-GB" sz="2400" b="1" i="0" u="none" strike="noStrike" noProof="0">
                          <a:solidFill>
                            <a:srgbClr val="000000"/>
                          </a:solidFill>
                          <a:latin typeface="Arial"/>
                        </a:rPr>
                        <a:t>Large amounts of traffic</a:t>
                      </a:r>
                    </a:p>
                    <a:p>
                      <a:pPr marL="342900" lvl="0" indent="-342900" algn="l">
                        <a:buChar char="•"/>
                      </a:pPr>
                      <a:endParaRPr lang="en-GB" sz="2400" b="0" i="0" u="none" strike="noStrike" noProof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marL="342900" lvl="0" indent="-342900" algn="l">
                        <a:buChar char="•"/>
                      </a:pPr>
                      <a:r>
                        <a:rPr lang="en-GB" sz="2400" b="1" i="0" u="none" strike="noStrike" noProof="0">
                          <a:solidFill>
                            <a:srgbClr val="000000"/>
                          </a:solidFill>
                          <a:latin typeface="Arial"/>
                        </a:rPr>
                        <a:t>300 tonnes of rubbish produced </a:t>
                      </a:r>
                    </a:p>
                    <a:p>
                      <a:pPr marL="342900" lvl="0" indent="-342900" algn="l">
                        <a:buChar char="•"/>
                      </a:pPr>
                      <a:endParaRPr lang="en-GB" sz="2400" b="1" i="0" u="none" strike="noStrike" noProof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marL="342900" lvl="0" indent="-342900" algn="l">
                        <a:buChar char="•"/>
                      </a:pPr>
                      <a:r>
                        <a:rPr lang="en-GB" sz="2400" b="1" i="0" u="none" strike="noStrike" noProof="0">
                          <a:solidFill>
                            <a:srgbClr val="000000"/>
                          </a:solidFill>
                          <a:latin typeface="Arial"/>
                        </a:rPr>
                        <a:t>Noise pollution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43199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0622078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CE6753-7429-4F3A-A33F-9986B111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-57150"/>
            <a:ext cx="10131425" cy="1456267"/>
          </a:xfrm>
        </p:spPr>
        <p:txBody>
          <a:bodyPr>
            <a:normAutofit/>
          </a:bodyPr>
          <a:lstStyle/>
          <a:p>
            <a:pPr algn="ctr"/>
            <a:r>
              <a:rPr lang="en-GB" sz="4800" b="1">
                <a:latin typeface="Arial"/>
                <a:cs typeface="Arial"/>
              </a:rPr>
              <a:t>Economic impacts</a:t>
            </a:r>
            <a:endParaRPr lang="en-US" sz="480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6A5620C-747E-4711-99EC-F48AFA91718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0528595"/>
              </p:ext>
            </p:extLst>
          </p:nvPr>
        </p:nvGraphicFramePr>
        <p:xfrm>
          <a:off x="100641" y="1135811"/>
          <a:ext cx="11992294" cy="3230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08076">
                  <a:extLst>
                    <a:ext uri="{9D8B030D-6E8A-4147-A177-3AD203B41FA5}">
                      <a16:colId xmlns:a16="http://schemas.microsoft.com/office/drawing/2014/main" val="2931855894"/>
                    </a:ext>
                  </a:extLst>
                </a:gridCol>
                <a:gridCol w="6284218">
                  <a:extLst>
                    <a:ext uri="{9D8B030D-6E8A-4147-A177-3AD203B41FA5}">
                      <a16:colId xmlns:a16="http://schemas.microsoft.com/office/drawing/2014/main" val="423125643"/>
                    </a:ext>
                  </a:extLst>
                </a:gridCol>
              </a:tblGrid>
              <a:tr h="488154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3200">
                          <a:latin typeface="Arial"/>
                        </a:rPr>
                        <a:t>Positive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3200">
                          <a:latin typeface="Arial"/>
                        </a:rPr>
                        <a:t>Negative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0270351"/>
                  </a:ext>
                </a:extLst>
              </a:tr>
              <a:tr h="2120417">
                <a:tc>
                  <a:txBody>
                    <a:bodyPr/>
                    <a:lstStyle/>
                    <a:p>
                      <a:pPr marL="342900" lvl="0" indent="-342900" algn="l">
                        <a:buChar char="•"/>
                      </a:pPr>
                      <a:r>
                        <a:rPr lang="en-GB" sz="2400" b="1" i="0" u="none" strike="noStrike" noProof="0">
                          <a:solidFill>
                            <a:srgbClr val="000000"/>
                          </a:solidFill>
                          <a:latin typeface="Arial"/>
                        </a:rPr>
                        <a:t>Creation of temporary jobs</a:t>
                      </a:r>
                      <a:endParaRPr lang="en-US" sz="2400" b="0" i="0" u="none" strike="noStrike" noProof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marL="342900" lvl="0" indent="-342900" algn="l">
                        <a:buChar char="•"/>
                      </a:pPr>
                      <a:endParaRPr lang="en-GB" sz="2400" b="0" i="0" u="none" strike="noStrike" noProof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marL="342900" lvl="0" indent="-342900" algn="l">
                        <a:buChar char="•"/>
                      </a:pPr>
                      <a:r>
                        <a:rPr lang="en-GB" sz="2400" b="1" i="0" u="none" strike="noStrike" noProof="0">
                          <a:solidFill>
                            <a:srgbClr val="000000"/>
                          </a:solidFill>
                          <a:latin typeface="Arial"/>
                        </a:rPr>
                        <a:t>Mass tourism generator </a:t>
                      </a:r>
                      <a:endParaRPr lang="en-US" sz="2400" b="0" i="0" u="none" strike="noStrike" noProof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marL="342900" lvl="0" indent="-342900" algn="l">
                        <a:buChar char="•"/>
                      </a:pPr>
                      <a:endParaRPr lang="en-GB" sz="2400" b="0" i="0" u="none" strike="noStrike" noProof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har char="•"/>
                      </a:pPr>
                      <a:r>
                        <a:rPr lang="en-GB" sz="2400" b="1" i="0" u="none" strike="noStrike" noProof="0">
                          <a:solidFill>
                            <a:srgbClr val="000000"/>
                          </a:solidFill>
                          <a:latin typeface="Arial"/>
                        </a:rPr>
                        <a:t>Increase in money spent locally and on the transport system </a:t>
                      </a:r>
                      <a:endParaRPr lang="en-GB" sz="240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lvl="0" indent="-342900" algn="ctr">
                        <a:buChar char="•"/>
                      </a:pPr>
                      <a:r>
                        <a:rPr lang="en-GB" sz="2400" b="1" i="0" u="none" strike="noStrike" noProof="0">
                          <a:solidFill>
                            <a:srgbClr val="000000"/>
                          </a:solidFill>
                          <a:latin typeface="Arial"/>
                        </a:rPr>
                        <a:t>The cost of anti-social behaviour (policing bill of around £7 million)</a:t>
                      </a:r>
                      <a:endParaRPr lang="en-US" sz="2400" b="0" i="0" u="none" strike="noStrike" noProof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marL="342900" lvl="0" indent="-342900">
                        <a:buChar char="•"/>
                      </a:pPr>
                      <a:endParaRPr lang="en-GB" sz="2400" b="0" i="0" u="none" strike="noStrike" noProof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marL="342900" lvl="0" indent="-342900" algn="ctr">
                        <a:buChar char="•"/>
                      </a:pPr>
                      <a:r>
                        <a:rPr lang="en-GB" sz="2400" b="1" i="0" u="none" strike="noStrike" noProof="0">
                          <a:solidFill>
                            <a:srgbClr val="000000"/>
                          </a:solidFill>
                          <a:latin typeface="Arial"/>
                        </a:rPr>
                        <a:t>Residents leaving the area over Carnival weekend</a:t>
                      </a:r>
                    </a:p>
                    <a:p>
                      <a:pPr marL="342900" lvl="0" indent="-342900" algn="ctr">
                        <a:buChar char="•"/>
                      </a:pPr>
                      <a:endParaRPr lang="en-GB" sz="2400" b="1" i="0" u="none" strike="noStrike" noProof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marL="342900" lvl="0" indent="-342900" algn="ctr">
                        <a:buChar char="•"/>
                      </a:pPr>
                      <a:r>
                        <a:rPr lang="en-GB" sz="2400" b="1" i="0" u="none" strike="noStrike" noProof="0">
                          <a:solidFill>
                            <a:srgbClr val="000000"/>
                          </a:solidFill>
                          <a:latin typeface="Arial"/>
                        </a:rPr>
                        <a:t>Local shops closing during the carnival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0655323"/>
                  </a:ext>
                </a:extLst>
              </a:tr>
            </a:tbl>
          </a:graphicData>
        </a:graphic>
      </p:graphicFrame>
      <p:pic>
        <p:nvPicPr>
          <p:cNvPr id="6" name="Picture 6" descr="CARNIVAL-750x354.jpg">
            <a:extLst>
              <a:ext uri="{FF2B5EF4-FFF2-40B4-BE49-F238E27FC236}">
                <a16:creationId xmlns:a16="http://schemas.microsoft.com/office/drawing/2014/main" id="{20A8F6EA-8018-4462-A17C-2A37197FA9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581" t="-1235" r="19307" b="29353"/>
          <a:stretch/>
        </p:blipFill>
        <p:spPr>
          <a:xfrm>
            <a:off x="2409825" y="4400550"/>
            <a:ext cx="5449889" cy="219233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ABF8809-7D08-4463-B47A-16D97E35A610}"/>
              </a:ext>
            </a:extLst>
          </p:cNvPr>
          <p:cNvSpPr txBox="1"/>
          <p:nvPr/>
        </p:nvSpPr>
        <p:spPr>
          <a:xfrm>
            <a:off x="6972300" y="6181725"/>
            <a:ext cx="3965574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err="1">
                <a:cs typeface="Calibri"/>
              </a:rPr>
              <a:t>Rtdproductionz</a:t>
            </a:r>
            <a:r>
              <a:rPr lang="en-GB">
                <a:cs typeface="Calibri"/>
              </a:rPr>
              <a:t> (2017)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227757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5FA09C-2BAD-4C7F-8FE0-562CFBFFE6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b="1">
                <a:latin typeface="Arial"/>
                <a:cs typeface="Arial"/>
              </a:rPr>
              <a:t>Political impacts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EDA77E69-52EA-4184-9F9C-77011320B4C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8487093"/>
              </p:ext>
            </p:extLst>
          </p:nvPr>
        </p:nvGraphicFramePr>
        <p:xfrm>
          <a:off x="1905000" y="2209800"/>
          <a:ext cx="8168640" cy="432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84320">
                  <a:extLst>
                    <a:ext uri="{9D8B030D-6E8A-4147-A177-3AD203B41FA5}">
                      <a16:colId xmlns:a16="http://schemas.microsoft.com/office/drawing/2014/main" val="3867270956"/>
                    </a:ext>
                  </a:extLst>
                </a:gridCol>
                <a:gridCol w="4084320">
                  <a:extLst>
                    <a:ext uri="{9D8B030D-6E8A-4147-A177-3AD203B41FA5}">
                      <a16:colId xmlns:a16="http://schemas.microsoft.com/office/drawing/2014/main" val="167505624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3200">
                          <a:latin typeface="Arial"/>
                        </a:rPr>
                        <a:t>Positive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3200">
                          <a:latin typeface="Arial"/>
                        </a:rPr>
                        <a:t>Negative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87272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lvl="0" indent="-285750" algn="l">
                        <a:buChar char="•"/>
                      </a:pPr>
                      <a:r>
                        <a:rPr lang="en-GB" sz="2400" b="1" i="0" u="none" strike="noStrike" noProof="0">
                          <a:solidFill>
                            <a:srgbClr val="000000"/>
                          </a:solidFill>
                          <a:latin typeface="Arial"/>
                        </a:rPr>
                        <a:t>Positive council involvement resulting in positive image/ reputation for authorities</a:t>
                      </a:r>
                      <a:endParaRPr lang="en-US" sz="2400" b="0" i="0" u="none" strike="noStrike" noProof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marL="285750" lvl="0" indent="-285750" algn="l">
                        <a:buChar char="•"/>
                      </a:pPr>
                      <a:endParaRPr lang="en-GB" sz="2400" b="0" i="0" u="none" strike="noStrike" noProof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marL="285750" lvl="0" indent="-285750" algn="l">
                        <a:buChar char="•"/>
                      </a:pPr>
                      <a:r>
                        <a:rPr lang="en-GB" sz="2400" b="1" i="0" u="none" strike="noStrike" noProof="0">
                          <a:solidFill>
                            <a:srgbClr val="000000"/>
                          </a:solidFill>
                          <a:latin typeface="Arial"/>
                        </a:rPr>
                        <a:t>Council recognise importance of carnival</a:t>
                      </a:r>
                      <a:endParaRPr lang="en-GB" sz="2400">
                        <a:latin typeface="Arial"/>
                      </a:endParaRPr>
                    </a:p>
                    <a:p>
                      <a:pPr marL="285750" lvl="0" indent="-285750" algn="l">
                        <a:buChar char="•"/>
                      </a:pPr>
                      <a:endParaRPr lang="en-GB" sz="2400" b="1" i="0" u="none" strike="noStrike" noProof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marL="285750" lvl="0" indent="-285750" algn="l">
                        <a:buChar char="•"/>
                      </a:pPr>
                      <a:r>
                        <a:rPr lang="en-GB" sz="2400" b="1" i="0" u="none" strike="noStrike" noProof="0">
                          <a:solidFill>
                            <a:srgbClr val="000000"/>
                          </a:solidFill>
                          <a:latin typeface="Arial"/>
                        </a:rPr>
                        <a:t>Positive police presence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 algn="ctr"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en-GB" sz="2400" b="1" i="0" u="none" strike="noStrike" noProof="0">
                          <a:solidFill>
                            <a:srgbClr val="000000"/>
                          </a:solidFill>
                          <a:latin typeface="Arial"/>
                        </a:rPr>
                        <a:t>According to local residents, the council not seen to do enough to tackle anti-social behaviour</a:t>
                      </a:r>
                      <a:endParaRPr lang="en-US" sz="240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76784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339310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E0A831-92F8-4025-A8E6-22C7046C86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sz="4800" b="1">
                <a:latin typeface="Arial"/>
                <a:cs typeface="Arial"/>
              </a:rPr>
              <a:t>Recommendations to develop sustainability of the Carnival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02FB07-4920-4F7A-8AA5-73F2CC6340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pPr marL="228600" indent="0">
              <a:spcAft>
                <a:spcPts val="0"/>
              </a:spcAft>
            </a:pPr>
            <a:endParaRPr lang="en-GB"/>
          </a:p>
          <a:p>
            <a:pPr marL="228600" indent="0">
              <a:spcAft>
                <a:spcPts val="0"/>
              </a:spcAft>
              <a:buClr>
                <a:srgbClr val="FFFFFF"/>
              </a:buClr>
            </a:pPr>
            <a:r>
              <a:rPr lang="en-US" sz="2800"/>
              <a:t>Increase the amount of stewards working - Relieve the Police of any duties that could instead be done by stewards, leaving the Police to focus on tackling anti-social behavior.</a:t>
            </a:r>
            <a:endParaRPr lang="en-US" sz="2800">
              <a:cs typeface="Calibri"/>
            </a:endParaRPr>
          </a:p>
          <a:p>
            <a:pPr marL="228600" indent="0">
              <a:spcAft>
                <a:spcPts val="0"/>
              </a:spcAft>
              <a:buClr>
                <a:srgbClr val="FFFFFF"/>
              </a:buClr>
            </a:pPr>
            <a:r>
              <a:rPr lang="en-US" sz="2800"/>
              <a:t>Relieve over-crowding in problem areas - find new parade routes or Static Sound System areas.</a:t>
            </a:r>
            <a:endParaRPr lang="en-US" sz="2800">
              <a:cs typeface="Calibri"/>
            </a:endParaRPr>
          </a:p>
          <a:p>
            <a:pPr marL="228600" indent="0">
              <a:spcAft>
                <a:spcPts val="0"/>
              </a:spcAft>
              <a:buClr>
                <a:srgbClr val="FFFFFF"/>
              </a:buClr>
            </a:pPr>
            <a:r>
              <a:rPr lang="en-US" sz="2800"/>
              <a:t>Tickets – charge a small ticket fee for the event, aid in crowd control and provide financial support. </a:t>
            </a:r>
            <a:endParaRPr lang="en-GB" sz="28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4051210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C1115-48DB-4BE2-B7F4-298A3C8196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>
                <a:latin typeface="Arial"/>
                <a:cs typeface="Arial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7693D5-1409-40FD-A870-C4F84BDC37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rgbClr val="FFFFFF"/>
              </a:buClr>
            </a:pPr>
            <a:r>
              <a:rPr lang="en-GB" sz="2800"/>
              <a:t>We feel Notting Hill Carnival is a sustainable event</a:t>
            </a:r>
          </a:p>
          <a:p>
            <a:pPr>
              <a:buClr>
                <a:srgbClr val="FFFFFF"/>
              </a:buClr>
            </a:pPr>
            <a:r>
              <a:rPr lang="en-GB" sz="2800"/>
              <a:t>They’re actively making effort to solve negative impacts and continue to bring the community together</a:t>
            </a:r>
          </a:p>
          <a:p>
            <a:pPr>
              <a:buClr>
                <a:srgbClr val="FFFFFF"/>
              </a:buClr>
            </a:pPr>
            <a:r>
              <a:rPr lang="en-GB" sz="2800"/>
              <a:t>Continued support from stakeholders </a:t>
            </a:r>
          </a:p>
          <a:p>
            <a:pPr>
              <a:buClr>
                <a:srgbClr val="FFFFFF"/>
              </a:buClr>
            </a:pPr>
            <a:r>
              <a:rPr lang="en-GB" sz="2800"/>
              <a:t>Close working with police and council to tackle anti-social behaviour </a:t>
            </a:r>
          </a:p>
        </p:txBody>
      </p:sp>
    </p:spTree>
    <p:extLst>
      <p:ext uri="{BB962C8B-B14F-4D97-AF65-F5344CB8AC3E}">
        <p14:creationId xmlns:p14="http://schemas.microsoft.com/office/powerpoint/2010/main" val="417552667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0C668-448C-4296-BAB5-FF77AE5733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150" y="-57150"/>
            <a:ext cx="10515600" cy="1325563"/>
          </a:xfrm>
        </p:spPr>
        <p:txBody>
          <a:bodyPr/>
          <a:lstStyle/>
          <a:p>
            <a:pPr algn="ctr"/>
            <a:r>
              <a:rPr lang="en-US" b="1">
                <a:latin typeface="Arial"/>
                <a:cs typeface="Arial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BD5799-62EE-4DD7-B3E2-6508CB64BD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13" y="1292225"/>
            <a:ext cx="12188825" cy="5583408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US">
                <a:solidFill>
                  <a:srgbClr val="FFFFFF"/>
                </a:solidFill>
                <a:latin typeface="Arial"/>
                <a:cs typeface="Arial"/>
              </a:rPr>
              <a:t>City of Westminster &amp; The Royal Borough of Kensington and Chelsea. 2016. </a:t>
            </a:r>
            <a:r>
              <a:rPr lang="en-US" i="1" err="1">
                <a:solidFill>
                  <a:srgbClr val="FFFFFF"/>
                </a:solidFill>
                <a:latin typeface="Arial"/>
                <a:cs typeface="Arial"/>
              </a:rPr>
              <a:t>Notting</a:t>
            </a:r>
            <a:r>
              <a:rPr lang="en-US" i="1">
                <a:solidFill>
                  <a:srgbClr val="FFFFFF"/>
                </a:solidFill>
                <a:latin typeface="Arial"/>
                <a:cs typeface="Arial"/>
              </a:rPr>
              <a:t> Hill Carnival 2016: Residence Information</a:t>
            </a:r>
            <a:r>
              <a:rPr lang="en-US">
                <a:solidFill>
                  <a:srgbClr val="FFFFFF"/>
                </a:solidFill>
                <a:latin typeface="Arial"/>
                <a:cs typeface="Arial"/>
              </a:rPr>
              <a:t>. [ONLINE] Available at: </a:t>
            </a:r>
            <a:r>
              <a:rPr lang="en-US">
                <a:solidFill>
                  <a:srgbClr val="FFFFFF"/>
                </a:solidFill>
                <a:latin typeface="Arial"/>
                <a:cs typeface="Arial"/>
                <a:hlinkClick r:id="rId2"/>
              </a:rPr>
              <a:t>https://www.rbkc.gov.uk/sites/default/files/atoms/files/Notting%20Hill%20Carnival%20resident%20booklet%202016.pdf</a:t>
            </a:r>
            <a:r>
              <a:rPr lang="en-US">
                <a:solidFill>
                  <a:srgbClr val="FFFFFF"/>
                </a:solidFill>
                <a:latin typeface="Arial"/>
                <a:cs typeface="Arial"/>
              </a:rPr>
              <a:t>. [Accessed 7 December 2017].</a:t>
            </a:r>
          </a:p>
          <a:p>
            <a:pPr>
              <a:buClr>
                <a:srgbClr val="FFFFFF"/>
              </a:buClr>
            </a:pPr>
            <a:endParaRPr lang="en-US">
              <a:solidFill>
                <a:srgbClr val="FFFFFF"/>
              </a:solidFill>
              <a:latin typeface="Arial"/>
              <a:cs typeface="Arial"/>
            </a:endParaRPr>
          </a:p>
          <a:p>
            <a:pPr>
              <a:buClr>
                <a:srgbClr val="FFFFFF"/>
              </a:buClr>
            </a:pPr>
            <a:r>
              <a:rPr lang="en-GB">
                <a:solidFill>
                  <a:srgbClr val="FFFFFF"/>
                </a:solidFill>
                <a:latin typeface="Arial"/>
                <a:cs typeface="Arial"/>
                <a:hlinkClick r:id="" action="ppaction://noaction"/>
              </a:rPr>
              <a:t>London Assembly. 2017. Notting Hill Carnival: Safer and Better. [ONLINE] Available at: </a:t>
            </a:r>
            <a:r>
              <a:rPr lang="en-GB">
                <a:solidFill>
                  <a:srgbClr val="FFFFFF"/>
                </a:solidFill>
                <a:latin typeface="Arial"/>
                <a:cs typeface="Arial"/>
                <a:hlinkClick r:id="rId3"/>
              </a:rPr>
              <a:t>https://www.london.gov.uk/sites/default/files/pcc_report_-_notting_hill_carnival_safer_and_better.pdf</a:t>
            </a:r>
            <a:r>
              <a:rPr lang="en-GB">
                <a:solidFill>
                  <a:srgbClr val="FFFFFF"/>
                </a:solidFill>
                <a:latin typeface="Arial"/>
                <a:cs typeface="Arial"/>
              </a:rPr>
              <a:t>. [Accessed 7 December 2017].</a:t>
            </a:r>
            <a:endParaRPr lang="en-US">
              <a:solidFill>
                <a:srgbClr val="FFFFFF"/>
              </a:solidFill>
              <a:latin typeface="Arial"/>
              <a:cs typeface="Arial"/>
            </a:endParaRPr>
          </a:p>
          <a:p>
            <a:pPr>
              <a:buClr>
                <a:srgbClr val="FFFFFF"/>
              </a:buClr>
            </a:pPr>
            <a:endParaRPr lang="en-US">
              <a:solidFill>
                <a:srgbClr val="FFFFFF"/>
              </a:solidFill>
              <a:latin typeface="Arial"/>
              <a:cs typeface="Arial"/>
            </a:endParaRPr>
          </a:p>
          <a:p>
            <a:r>
              <a:rPr lang="en-US">
                <a:solidFill>
                  <a:srgbClr val="FFFFFF"/>
                </a:solidFill>
                <a:latin typeface="Arial"/>
                <a:cs typeface="Arial"/>
                <a:hlinkClick r:id="" action="ppaction://noaction"/>
              </a:rPr>
              <a:t>London </a:t>
            </a:r>
            <a:r>
              <a:rPr lang="en-US" err="1">
                <a:solidFill>
                  <a:srgbClr val="FFFFFF"/>
                </a:solidFill>
                <a:latin typeface="Arial"/>
                <a:cs typeface="Arial"/>
                <a:hlinkClick r:id="" action="ppaction://noaction"/>
              </a:rPr>
              <a:t>Notting</a:t>
            </a:r>
            <a:r>
              <a:rPr lang="en-US">
                <a:solidFill>
                  <a:srgbClr val="FFFFFF"/>
                </a:solidFill>
                <a:latin typeface="Arial"/>
                <a:cs typeface="Arial"/>
                <a:hlinkClick r:id="" action="ppaction://noaction"/>
              </a:rPr>
              <a:t> Hill Carnival. 2016. </a:t>
            </a:r>
            <a:r>
              <a:rPr lang="en-US" i="1">
                <a:solidFill>
                  <a:srgbClr val="FFFFFF"/>
                </a:solidFill>
                <a:latin typeface="Arial"/>
                <a:cs typeface="Arial"/>
                <a:hlinkClick r:id="" action="ppaction://noaction"/>
              </a:rPr>
              <a:t>The London </a:t>
            </a:r>
            <a:r>
              <a:rPr lang="en-US" i="1" err="1">
                <a:solidFill>
                  <a:srgbClr val="FFFFFF"/>
                </a:solidFill>
                <a:latin typeface="Arial"/>
                <a:cs typeface="Arial"/>
                <a:hlinkClick r:id="" action="ppaction://noaction"/>
              </a:rPr>
              <a:t>Notting</a:t>
            </a:r>
            <a:r>
              <a:rPr lang="en-US" i="1">
                <a:solidFill>
                  <a:srgbClr val="FFFFFF"/>
                </a:solidFill>
                <a:latin typeface="Arial"/>
                <a:cs typeface="Arial"/>
                <a:hlinkClick r:id="" action="ppaction://noaction"/>
              </a:rPr>
              <a:t> Hill Carnival</a:t>
            </a:r>
            <a:r>
              <a:rPr lang="en-US">
                <a:solidFill>
                  <a:srgbClr val="FFFFFF"/>
                </a:solidFill>
                <a:latin typeface="Arial"/>
                <a:cs typeface="Arial"/>
                <a:hlinkClick r:id="" action="ppaction://noaction"/>
              </a:rPr>
              <a:t>. [ONLINE] Available at:</a:t>
            </a:r>
            <a:r>
              <a:rPr lang="en-US">
                <a:solidFill>
                  <a:srgbClr val="2649E9"/>
                </a:solidFill>
                <a:latin typeface="Arial"/>
                <a:cs typeface="Arial"/>
                <a:hlinkClick r:id="" action="ppaction://noaction"/>
              </a:rPr>
              <a:t> </a:t>
            </a:r>
            <a:r>
              <a:rPr lang="en-US" u="sng">
                <a:solidFill>
                  <a:srgbClr val="2649E9"/>
                </a:solidFill>
                <a:latin typeface="Arial"/>
                <a:cs typeface="Arial"/>
                <a:hlinkClick r:id="rId4"/>
              </a:rPr>
              <a:t>http://www.thelondonnottinghillcarnival.com/</a:t>
            </a:r>
            <a:r>
              <a:rPr lang="en-US">
                <a:solidFill>
                  <a:srgbClr val="2649E9"/>
                </a:solidFill>
                <a:latin typeface="Arial"/>
                <a:cs typeface="Arial"/>
              </a:rPr>
              <a:t>.</a:t>
            </a:r>
            <a:r>
              <a:rPr lang="en-US">
                <a:solidFill>
                  <a:srgbClr val="FFFFFF"/>
                </a:solidFill>
                <a:latin typeface="Arial"/>
                <a:cs typeface="Arial"/>
              </a:rPr>
              <a:t>[Accessed 7 December 2017].</a:t>
            </a:r>
          </a:p>
          <a:p>
            <a:pPr>
              <a:buClr>
                <a:srgbClr val="FFFFFF"/>
              </a:buClr>
            </a:pPr>
            <a:endParaRPr lang="en-US" i="1">
              <a:latin typeface="Arial"/>
              <a:cs typeface="Arial"/>
            </a:endParaRPr>
          </a:p>
          <a:p>
            <a:pPr>
              <a:buClr>
                <a:srgbClr val="FFFFFF"/>
              </a:buClr>
            </a:pPr>
            <a:r>
              <a:rPr lang="en-US" i="1" err="1">
                <a:latin typeface="Arial"/>
                <a:cs typeface="Arial"/>
              </a:rPr>
              <a:t>Notting</a:t>
            </a:r>
            <a:r>
              <a:rPr lang="en-US" i="1">
                <a:latin typeface="Arial"/>
                <a:cs typeface="Arial"/>
              </a:rPr>
              <a:t> Hill Carnival is 'frightening and drives residents from their homes,' poll finds.</a:t>
            </a:r>
            <a:r>
              <a:rPr lang="en-US">
                <a:latin typeface="Arial"/>
                <a:cs typeface="Arial"/>
              </a:rPr>
              <a:t> [ONLINE] Available at: </a:t>
            </a:r>
            <a:r>
              <a:rPr lang="en-US">
                <a:latin typeface="Arial"/>
                <a:cs typeface="Arial"/>
                <a:hlinkClick r:id="rId5"/>
              </a:rPr>
              <a:t>https://www.standard.co.uk/news/london/frightening-notting-hill-carnival-drives-residents-from-their-homes-a3287866.html</a:t>
            </a:r>
            <a:r>
              <a:rPr lang="en-US">
                <a:latin typeface="Arial"/>
                <a:cs typeface="Arial"/>
              </a:rPr>
              <a:t> [Accessed 2 January 2018].</a:t>
            </a:r>
            <a:endParaRPr lang="en-US" u="sng">
              <a:latin typeface="Arial"/>
              <a:cs typeface="Arial"/>
            </a:endParaRPr>
          </a:p>
          <a:p>
            <a:pPr>
              <a:buClr>
                <a:srgbClr val="FFFFFF"/>
              </a:buClr>
            </a:pPr>
            <a:endParaRPr lang="en-US" u="sng">
              <a:latin typeface="Arial"/>
              <a:cs typeface="Arial"/>
            </a:endParaRPr>
          </a:p>
          <a:p>
            <a:pPr>
              <a:buClr>
                <a:prstClr val="white"/>
              </a:buClr>
            </a:pPr>
            <a:r>
              <a:rPr lang="en-US">
                <a:cs typeface="Calibri"/>
              </a:rPr>
              <a:t>The Royal Borough of Kensington and Chelsea. 2014. </a:t>
            </a:r>
            <a:r>
              <a:rPr lang="en-US" i="1">
                <a:cs typeface="Calibri"/>
              </a:rPr>
              <a:t>NOTTING HILL CARNIVAL 2014 - ENVIRONMENTAL IMPACTS AND COMMUNITY SAFETY</a:t>
            </a:r>
            <a:r>
              <a:rPr lang="en-US">
                <a:cs typeface="Calibri"/>
              </a:rPr>
              <a:t>. [ONLINE] Available at: </a:t>
            </a:r>
            <a:r>
              <a:rPr lang="en-US" u="sng">
                <a:cs typeface="Calibri"/>
                <a:hlinkClick r:id="rId6"/>
              </a:rPr>
              <a:t>https://goo.gl/gRgZMZ</a:t>
            </a:r>
            <a:r>
              <a:rPr lang="en-US">
                <a:cs typeface="Calibri"/>
              </a:rPr>
              <a:t>. [Accessed 30 December 2017].</a:t>
            </a:r>
          </a:p>
          <a:p>
            <a:pPr>
              <a:buClr>
                <a:srgbClr val="FFFFFF"/>
              </a:buClr>
            </a:pPr>
            <a:r>
              <a:rPr lang="en-US" err="1">
                <a:cs typeface="Calibri"/>
              </a:rPr>
              <a:t>Co star</a:t>
            </a:r>
            <a:r>
              <a:rPr lang="en-US">
                <a:cs typeface="Calibri"/>
              </a:rPr>
              <a:t>. 2015. </a:t>
            </a:r>
            <a:r>
              <a:rPr lang="en-US"/>
              <a:t>Frogmore agrees £215m </a:t>
            </a:r>
            <a:r>
              <a:rPr lang="en-US" err="1"/>
              <a:t>Notting</a:t>
            </a:r>
            <a:r>
              <a:rPr lang="en-US"/>
              <a:t> Hill Gate Estate buy</a:t>
            </a:r>
            <a:r>
              <a:rPr lang="en-US">
                <a:cs typeface="Calibri"/>
              </a:rPr>
              <a:t>. [ONLINE] Available at: </a:t>
            </a:r>
            <a:r>
              <a:rPr lang="en-US">
                <a:cs typeface="Calibri"/>
                <a:hlinkClick r:id="rId7"/>
              </a:rPr>
              <a:t>http://www.costar.co.uk/en/assets/news/2015/April/Frogmore-agrees-215m-Notting-Hill-Gate-Estate-buy/</a:t>
            </a:r>
            <a:r>
              <a:rPr lang="en-US">
                <a:cs typeface="Calibri"/>
              </a:rPr>
              <a:t> [Accessed 15 January 2018].</a:t>
            </a:r>
          </a:p>
          <a:p>
            <a:pPr>
              <a:buClr>
                <a:srgbClr val="FFFFFF"/>
              </a:buClr>
            </a:pPr>
            <a:r>
              <a:rPr lang="en-US">
                <a:cs typeface="Calibri"/>
              </a:rPr>
              <a:t>CRK. No date. Centre for Sustainability. [ONLINE] Available: </a:t>
            </a:r>
            <a:r>
              <a:rPr lang="en-US">
                <a:cs typeface="Calibri"/>
                <a:hlinkClick r:id="rId8"/>
              </a:rPr>
              <a:t>https://www.crk.umn.edu/units/center-sustainability</a:t>
            </a:r>
            <a:r>
              <a:rPr lang="en-US">
                <a:cs typeface="Calibri"/>
              </a:rPr>
              <a:t> [Accessed 15 January 2018].</a:t>
            </a:r>
          </a:p>
          <a:p>
            <a:pPr>
              <a:buClr>
                <a:srgbClr val="FFFFFF"/>
              </a:buClr>
            </a:pPr>
            <a:r>
              <a:rPr lang="en-US"/>
              <a:t>50 things you didn't know about </a:t>
            </a:r>
            <a:r>
              <a:rPr lang="en-US" err="1"/>
              <a:t>Notting</a:t>
            </a:r>
            <a:r>
              <a:rPr lang="en-US"/>
              <a:t> Hill Carnival</a:t>
            </a:r>
            <a:r>
              <a:rPr lang="en-US">
                <a:cs typeface="Calibri"/>
              </a:rPr>
              <a:t>. [ONLINE] Available at: </a:t>
            </a:r>
            <a:r>
              <a:rPr lang="en-US">
                <a:solidFill>
                  <a:srgbClr val="2649E9"/>
                </a:solidFill>
                <a:cs typeface="Calibri"/>
                <a:hlinkClick r:id="rId9"/>
              </a:rPr>
              <a:t>https://www.timeout.com/london/music/50-things-you-didnt-know-about-notting-hill-carnival</a:t>
            </a:r>
            <a:r>
              <a:rPr lang="en-US">
                <a:cs typeface="Calibri"/>
              </a:rPr>
              <a:t>. [Accessed on 27 December 2017].</a:t>
            </a:r>
          </a:p>
          <a:p>
            <a:pPr>
              <a:buClr>
                <a:srgbClr val="FFFFFF"/>
              </a:buClr>
            </a:pPr>
            <a:endParaRPr lang="en-US">
              <a:cs typeface="Calibri"/>
            </a:endParaRPr>
          </a:p>
          <a:p>
            <a:pPr>
              <a:buClr>
                <a:srgbClr val="FFFFFF"/>
              </a:buClr>
            </a:pPr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9872953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3E0CF-5571-4848-B168-241C951783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>
                <a:latin typeface="Arial"/>
                <a:cs typeface="Arial"/>
              </a:rPr>
              <a:t>Thank you for listening</a:t>
            </a:r>
            <a:endParaRPr lang="en-US" sz="44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DF588D-25BB-4E22-B5BE-73CFB14EF9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057275"/>
            <a:ext cx="10131425" cy="364913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>
                <a:latin typeface="Arial"/>
                <a:cs typeface="Arial"/>
              </a:rPr>
              <a:t>Feel free to ask any questions.</a:t>
            </a:r>
            <a:endParaRPr lang="en-US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1755410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3F296A"/>
      </a:dk2>
      <a:lt2>
        <a:srgbClr val="EBEBEB"/>
      </a:lt2>
      <a:accent1>
        <a:srgbClr val="E84574"/>
      </a:accent1>
      <a:accent2>
        <a:srgbClr val="798FF2"/>
      </a:accent2>
      <a:accent3>
        <a:srgbClr val="95C369"/>
      </a:accent3>
      <a:accent4>
        <a:srgbClr val="EE875A"/>
      </a:accent4>
      <a:accent5>
        <a:srgbClr val="C363E8"/>
      </a:accent5>
      <a:accent6>
        <a:srgbClr val="6AADC8"/>
      </a:accent6>
      <a:hlink>
        <a:srgbClr val="FE80C7"/>
      </a:hlink>
      <a:folHlink>
        <a:srgbClr val="FBA3EC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61DDDE80-2DFA-4F2A-B66F-72059846BD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306</Words>
  <Application>Microsoft Office PowerPoint</Application>
  <PresentationFormat>Widescreen</PresentationFormat>
  <Paragraphs>119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Celestial</vt:lpstr>
      <vt:lpstr>PowerPoint Presentation</vt:lpstr>
      <vt:lpstr>What is Notting Hill Carnival?</vt:lpstr>
      <vt:lpstr>What is Sustainable Event Management?  - Sustainable events must consider the following impacts:</vt:lpstr>
      <vt:lpstr>Key Stakeholders For Notting Hill Carnival</vt:lpstr>
      <vt:lpstr>Social Impacts</vt:lpstr>
      <vt:lpstr>Developmental / environmental impacts </vt:lpstr>
      <vt:lpstr>Economic impacts</vt:lpstr>
      <vt:lpstr>Political impacts </vt:lpstr>
      <vt:lpstr>Recommendations to develop sustainability of the Carnival </vt:lpstr>
      <vt:lpstr>Conclusion</vt:lpstr>
      <vt:lpstr>References</vt:lpstr>
      <vt:lpstr>Thank you for listening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Toby Mackie (1707393)</cp:lastModifiedBy>
  <cp:revision>2</cp:revision>
  <dcterms:modified xsi:type="dcterms:W3CDTF">2018-01-18T11:21:41Z</dcterms:modified>
</cp:coreProperties>
</file>