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2" r:id="rId1"/>
  </p:sldMasterIdLst>
  <p:sldIdLst>
    <p:sldId id="256" r:id="rId2"/>
    <p:sldId id="257" r:id="rId3"/>
    <p:sldId id="258" r:id="rId4"/>
    <p:sldId id="259" r:id="rId5"/>
    <p:sldId id="262" r:id="rId6"/>
    <p:sldId id="263" r:id="rId7"/>
    <p:sldId id="260" r:id="rId8"/>
    <p:sldId id="261"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 Id="rId4" Type="http://schemas.openxmlformats.org/officeDocument/2006/relationships/image" Target="../media/image7.png"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4" cstate="print">
              <a:extLst>
                <a:ext uri="{28A0092B-C50C-407E-A947-70E740481C1C}">
                  <a14:useLocalDpi xmlns:a14="http://schemas.microsoft.com/office/drawing/2010/main" val="0"/>
                </a:ext>
              </a:extLst>
            </a:blip>
            <a:srcRect/>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01790AA-490F-4611-9767-BC13A022A2DE}" type="datetimeFigureOut">
              <a:rPr lang="en-GB" smtClean="0"/>
              <a:t>07/04/2021</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328A14AF-C5B0-4420-A717-E5D04B4C0267}"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4865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1790AA-490F-4611-9767-BC13A022A2DE}"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A14AF-C5B0-4420-A717-E5D04B4C0267}" type="slidenum">
              <a:rPr lang="en-GB" smtClean="0"/>
              <a:t>‹#›</a:t>
            </a:fld>
            <a:endParaRPr lang="en-GB"/>
          </a:p>
        </p:txBody>
      </p:sp>
    </p:spTree>
    <p:extLst>
      <p:ext uri="{BB962C8B-B14F-4D97-AF65-F5344CB8AC3E}">
        <p14:creationId xmlns:p14="http://schemas.microsoft.com/office/powerpoint/2010/main" val="3359289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01790AA-490F-4611-9767-BC13A022A2DE}"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A14AF-C5B0-4420-A717-E5D04B4C0267}"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27624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01790AA-490F-4611-9767-BC13A022A2DE}" type="datetimeFigureOut">
              <a:rPr lang="en-GB" smtClean="0"/>
              <a:t>07/04/2021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8A14AF-C5B0-4420-A717-E5D04B4C0267}" type="slidenum">
              <a:rPr lang="en-GB" smtClean="0"/>
              <a:t>‹#›</a:t>
            </a:fld>
            <a:endParaRPr lang="en-GB"/>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308903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01790AA-490F-4611-9767-BC13A022A2DE}" type="datetimeFigureOut">
              <a:rPr lang="en-GB" smtClean="0"/>
              <a:t>07/04/2021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8A14AF-C5B0-4420-A717-E5D04B4C0267}"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8543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01790AA-490F-4611-9767-BC13A022A2DE}" type="datetimeFigureOut">
              <a:rPr lang="en-GB" smtClean="0"/>
              <a:t>07/04/2021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8A14AF-C5B0-4420-A717-E5D04B4C026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46241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1790AA-490F-4611-9767-BC13A022A2DE}" type="datetimeFigureOut">
              <a:rPr lang="en-GB" smtClean="0"/>
              <a:t>07/04/2021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8A14AF-C5B0-4420-A717-E5D04B4C0267}" type="slidenum">
              <a:rPr lang="en-GB" smtClean="0"/>
              <a:t>‹#›</a:t>
            </a:fld>
            <a:endParaRPr lang="en-GB"/>
          </a:p>
        </p:txBody>
      </p:sp>
    </p:spTree>
    <p:extLst>
      <p:ext uri="{BB962C8B-B14F-4D97-AF65-F5344CB8AC3E}">
        <p14:creationId xmlns:p14="http://schemas.microsoft.com/office/powerpoint/2010/main" val="670035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01790AA-490F-4611-9767-BC13A022A2DE}" type="datetimeFigureOut">
              <a:rPr lang="en-GB" smtClean="0"/>
              <a:t>07/04/2021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8A14AF-C5B0-4420-A717-E5D04B4C0267}"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95644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01790AA-490F-4611-9767-BC13A022A2DE}" type="datetimeFigureOut">
              <a:rPr lang="en-GB" smtClean="0"/>
              <a:t>07/04/2021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8A14AF-C5B0-4420-A717-E5D04B4C0267}" type="slidenum">
              <a:rPr lang="en-GB" smtClean="0"/>
              <a:t>‹#›</a:t>
            </a:fld>
            <a:endParaRPr lang="en-GB"/>
          </a:p>
        </p:txBody>
      </p:sp>
    </p:spTree>
    <p:extLst>
      <p:ext uri="{BB962C8B-B14F-4D97-AF65-F5344CB8AC3E}">
        <p14:creationId xmlns:p14="http://schemas.microsoft.com/office/powerpoint/2010/main" val="4270037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01790AA-490F-4611-9767-BC13A022A2DE}" type="datetimeFigureOut">
              <a:rPr lang="en-GB" smtClean="0"/>
              <a:t>07/04/2021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8A14AF-C5B0-4420-A717-E5D04B4C0267}" type="slidenum">
              <a:rPr lang="en-GB" smtClean="0"/>
              <a:t>‹#›</a:t>
            </a:fld>
            <a:endParaRPr lang="en-GB"/>
          </a:p>
        </p:txBody>
      </p:sp>
    </p:spTree>
    <p:extLst>
      <p:ext uri="{BB962C8B-B14F-4D97-AF65-F5344CB8AC3E}">
        <p14:creationId xmlns:p14="http://schemas.microsoft.com/office/powerpoint/2010/main" val="3366036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01790AA-490F-4611-9767-BC13A022A2DE}"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A14AF-C5B0-4420-A717-E5D04B4C0267}"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66066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01790AA-490F-4611-9767-BC13A022A2DE}"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A14AF-C5B0-4420-A717-E5D04B4C0267}"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361740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01790AA-490F-4611-9767-BC13A022A2DE}"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A14AF-C5B0-4420-A717-E5D04B4C0267}" type="slidenum">
              <a:rPr lang="en-GB" smtClean="0"/>
              <a:t>‹#›</a:t>
            </a:fld>
            <a:endParaRPr lang="en-GB"/>
          </a:p>
        </p:txBody>
      </p:sp>
    </p:spTree>
    <p:extLst>
      <p:ext uri="{BB962C8B-B14F-4D97-AF65-F5344CB8AC3E}">
        <p14:creationId xmlns:p14="http://schemas.microsoft.com/office/powerpoint/2010/main" val="19277911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01790AA-490F-4611-9767-BC13A022A2DE}"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A14AF-C5B0-4420-A717-E5D04B4C0267}"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36926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01790AA-490F-4611-9767-BC13A022A2DE}"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A14AF-C5B0-4420-A717-E5D04B4C0267}"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925357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1790AA-490F-4611-9767-BC13A022A2DE}"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A14AF-C5B0-4420-A717-E5D04B4C0267}"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68964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1790AA-490F-4611-9767-BC13A022A2DE}" type="datetimeFigureOut">
              <a:rPr lang="en-GB" smtClean="0"/>
              <a:t>07/04/2021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8A14AF-C5B0-4420-A717-E5D04B4C0267}"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31226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cstate="print">
              <a:extLst>
                <a:ext uri="{28A0092B-C50C-407E-A947-70E740481C1C}">
                  <a14:useLocalDpi xmlns:a14="http://schemas.microsoft.com/office/drawing/2010/main" val="0"/>
                </a:ext>
              </a:extLst>
            </a:blip>
            <a:srcRect/>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cstate="print">
              <a:extLst>
                <a:ext uri="{28A0092B-C50C-407E-A947-70E740481C1C}">
                  <a14:useLocalDpi xmlns:a14="http://schemas.microsoft.com/office/drawing/2010/main" val="0"/>
                </a:ext>
              </a:extLst>
            </a:blip>
            <a:srcRect/>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01790AA-490F-4611-9767-BC13A022A2DE}" type="datetimeFigureOut">
              <a:rPr lang="en-GB" smtClean="0"/>
              <a:t>07/04/2021</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28A14AF-C5B0-4420-A717-E5D04B4C0267}" type="slidenum">
              <a:rPr lang="en-GB" smtClean="0"/>
              <a:t>‹#›</a:t>
            </a:fld>
            <a:endParaRPr lang="en-GB"/>
          </a:p>
        </p:txBody>
      </p:sp>
    </p:spTree>
    <p:extLst>
      <p:ext uri="{BB962C8B-B14F-4D97-AF65-F5344CB8AC3E}">
        <p14:creationId xmlns:p14="http://schemas.microsoft.com/office/powerpoint/2010/main" val="134683929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Academic and Employability Skills</a:t>
            </a:r>
          </a:p>
        </p:txBody>
      </p:sp>
      <p:sp>
        <p:nvSpPr>
          <p:cNvPr id="3" name="Subtitle 2"/>
          <p:cNvSpPr>
            <a:spLocks noGrp="1"/>
          </p:cNvSpPr>
          <p:nvPr>
            <p:ph type="subTitle" idx="1"/>
          </p:nvPr>
        </p:nvSpPr>
        <p:spPr/>
        <p:txBody>
          <a:bodyPr/>
          <a:lstStyle/>
          <a:p>
            <a:r>
              <a:rPr lang="en-GB" dirty="0"/>
              <a:t>Student </a:t>
            </a:r>
            <a:r>
              <a:rPr lang="en-GB"/>
              <a:t>Name:</a:t>
            </a:r>
            <a:r>
              <a:rPr lang="en-US"/>
              <a:t> Alexandra Maria Dinu</a:t>
            </a:r>
            <a:endParaRPr lang="en-GB" dirty="0"/>
          </a:p>
          <a:p>
            <a:r>
              <a:rPr lang="en-GB" dirty="0"/>
              <a:t>Student ID</a:t>
            </a:r>
            <a:r>
              <a:rPr lang="en-GB"/>
              <a:t>: </a:t>
            </a:r>
            <a:r>
              <a:rPr lang="en-US"/>
              <a:t>2020980</a:t>
            </a:r>
            <a:endParaRPr lang="en-GB" dirty="0"/>
          </a:p>
        </p:txBody>
      </p:sp>
    </p:spTree>
    <p:extLst>
      <p:ext uri="{BB962C8B-B14F-4D97-AF65-F5344CB8AC3E}">
        <p14:creationId xmlns:p14="http://schemas.microsoft.com/office/powerpoint/2010/main" val="17678846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idx="1"/>
          </p:nvPr>
        </p:nvSpPr>
        <p:spPr/>
        <p:txBody>
          <a:bodyPr>
            <a:normAutofit lnSpcReduction="10000"/>
          </a:bodyPr>
          <a:lstStyle/>
          <a:p>
            <a:r>
              <a:rPr lang="en-US" dirty="0"/>
              <a:t>Academic and employability skills are compulsory for students for a better future (Cottrell, 2015).</a:t>
            </a:r>
          </a:p>
          <a:p>
            <a:r>
              <a:rPr lang="en-US" dirty="0"/>
              <a:t>This presentation contains different discussion about academic and employability skills where the intended career is the main focus.</a:t>
            </a:r>
          </a:p>
          <a:p>
            <a:r>
              <a:rPr lang="en-US" dirty="0"/>
              <a:t>I have chosen my career based on the analysis of my strengths, weaknesses, opportunities and threats.</a:t>
            </a:r>
          </a:p>
          <a:p>
            <a:r>
              <a:rPr lang="en-US" dirty="0"/>
              <a:t>In this presentation, I have also used time management tools and a personal development plan for getting my desired job.</a:t>
            </a:r>
          </a:p>
        </p:txBody>
      </p:sp>
    </p:spTree>
    <p:extLst>
      <p:ext uri="{BB962C8B-B14F-4D97-AF65-F5344CB8AC3E}">
        <p14:creationId xmlns:p14="http://schemas.microsoft.com/office/powerpoint/2010/main" val="50785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Intended Career</a:t>
            </a:r>
          </a:p>
        </p:txBody>
      </p:sp>
      <p:sp>
        <p:nvSpPr>
          <p:cNvPr id="3" name="Content Placeholder 2"/>
          <p:cNvSpPr>
            <a:spLocks noGrp="1"/>
          </p:cNvSpPr>
          <p:nvPr>
            <p:ph idx="1"/>
          </p:nvPr>
        </p:nvSpPr>
        <p:spPr/>
        <p:txBody>
          <a:bodyPr/>
          <a:lstStyle/>
          <a:p>
            <a:r>
              <a:rPr lang="en-US" dirty="0"/>
              <a:t>Every student specifies their intended career from the beginning of their school life</a:t>
            </a:r>
          </a:p>
          <a:p>
            <a:r>
              <a:rPr lang="en-US" dirty="0"/>
              <a:t>Also, I have fixed my intended career or job which is to become a Human Resource Manager or HR manager.</a:t>
            </a:r>
          </a:p>
          <a:p>
            <a:r>
              <a:rPr lang="en-US" dirty="0"/>
              <a:t>HR manager is someone of an organisation who is responsible for recruitment, selection, training, and performance management or evaluation etc. tasks of the organisation (Ivancevich and Konopaske, 2013).</a:t>
            </a:r>
          </a:p>
        </p:txBody>
      </p:sp>
    </p:spTree>
    <p:extLst>
      <p:ext uri="{BB962C8B-B14F-4D97-AF65-F5344CB8AC3E}">
        <p14:creationId xmlns:p14="http://schemas.microsoft.com/office/powerpoint/2010/main" val="4289757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Necessary Skills for the Job</a:t>
            </a:r>
            <a:endParaRPr lang="en-GB" dirty="0"/>
          </a:p>
        </p:txBody>
      </p:sp>
      <p:sp>
        <p:nvSpPr>
          <p:cNvPr id="3" name="Content Placeholder 2"/>
          <p:cNvSpPr>
            <a:spLocks noGrp="1"/>
          </p:cNvSpPr>
          <p:nvPr>
            <p:ph idx="1"/>
          </p:nvPr>
        </p:nvSpPr>
        <p:spPr>
          <a:xfrm>
            <a:off x="1295401" y="2452255"/>
            <a:ext cx="9601196" cy="3616036"/>
          </a:xfrm>
        </p:spPr>
        <p:txBody>
          <a:bodyPr>
            <a:normAutofit lnSpcReduction="10000"/>
          </a:bodyPr>
          <a:lstStyle/>
          <a:p>
            <a:pPr marL="0" indent="0">
              <a:buNone/>
            </a:pPr>
            <a:r>
              <a:rPr lang="en-GB" dirty="0"/>
              <a:t>The skills for being a HR manager is provided below:</a:t>
            </a:r>
          </a:p>
          <a:p>
            <a:r>
              <a:rPr lang="en-GB" dirty="0"/>
              <a:t>Multi-tasking Skill</a:t>
            </a:r>
          </a:p>
          <a:p>
            <a:r>
              <a:rPr lang="en-GB" dirty="0"/>
              <a:t>Communication Skill</a:t>
            </a:r>
          </a:p>
          <a:p>
            <a:r>
              <a:rPr lang="en-GB" dirty="0"/>
              <a:t>Training and developmental Skills</a:t>
            </a:r>
          </a:p>
          <a:p>
            <a:r>
              <a:rPr lang="en-GB" dirty="0"/>
              <a:t>Organisational Skills</a:t>
            </a:r>
          </a:p>
          <a:p>
            <a:r>
              <a:rPr lang="en-GB" dirty="0"/>
              <a:t>Recruitment and hiring Skill</a:t>
            </a:r>
          </a:p>
          <a:p>
            <a:r>
              <a:rPr lang="en-GB" dirty="0"/>
              <a:t>Decision-making Skills etc. (Kopeć, 2019)</a:t>
            </a:r>
          </a:p>
          <a:p>
            <a:endParaRPr lang="en-GB" dirty="0"/>
          </a:p>
        </p:txBody>
      </p:sp>
    </p:spTree>
    <p:extLst>
      <p:ext uri="{BB962C8B-B14F-4D97-AF65-F5344CB8AC3E}">
        <p14:creationId xmlns:p14="http://schemas.microsoft.com/office/powerpoint/2010/main" val="4119003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Skills </a:t>
            </a:r>
          </a:p>
        </p:txBody>
      </p:sp>
      <p:sp>
        <p:nvSpPr>
          <p:cNvPr id="3" name="Content Placeholder 2"/>
          <p:cNvSpPr>
            <a:spLocks noGrp="1"/>
          </p:cNvSpPr>
          <p:nvPr>
            <p:ph idx="1"/>
          </p:nvPr>
        </p:nvSpPr>
        <p:spPr>
          <a:xfrm>
            <a:off x="1295401" y="2521526"/>
            <a:ext cx="9601196" cy="3685310"/>
          </a:xfrm>
        </p:spPr>
        <p:txBody>
          <a:bodyPr>
            <a:normAutofit fontScale="92500" lnSpcReduction="20000"/>
          </a:bodyPr>
          <a:lstStyle/>
          <a:p>
            <a:pPr marL="0" indent="0">
              <a:buNone/>
            </a:pPr>
            <a:r>
              <a:rPr lang="en-GB" dirty="0"/>
              <a:t>I have mentioned my skills as well as the skills I need to develop for being an HR manager below:</a:t>
            </a:r>
          </a:p>
          <a:p>
            <a:r>
              <a:rPr lang="en-US" dirty="0"/>
              <a:t>Multi-tasking Skill: The HR manager needs to manage different aspects of an organisation at the same time which is called multi-tasking which is why this skill is compulsory for becoming an HR manager (Kiambati and Itunga, 2015). I have practised multitasking from childhood which will help me to become an HR manager.</a:t>
            </a:r>
          </a:p>
          <a:p>
            <a:r>
              <a:rPr lang="en-US" dirty="0"/>
              <a:t>Communication Skill: Communication skill is required for becoming an HR manager as the HR manager needs to communicate with different departmental people as well as external people as a part of their job. And I have great communication skill. </a:t>
            </a:r>
          </a:p>
        </p:txBody>
      </p:sp>
    </p:spTree>
    <p:extLst>
      <p:ext uri="{BB962C8B-B14F-4D97-AF65-F5344CB8AC3E}">
        <p14:creationId xmlns:p14="http://schemas.microsoft.com/office/powerpoint/2010/main" val="1955495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Skills (Contd.)</a:t>
            </a:r>
          </a:p>
        </p:txBody>
      </p:sp>
      <p:sp>
        <p:nvSpPr>
          <p:cNvPr id="3" name="Content Placeholder 2"/>
          <p:cNvSpPr>
            <a:spLocks noGrp="1"/>
          </p:cNvSpPr>
          <p:nvPr>
            <p:ph idx="1"/>
          </p:nvPr>
        </p:nvSpPr>
        <p:spPr/>
        <p:txBody>
          <a:bodyPr/>
          <a:lstStyle/>
          <a:p>
            <a:r>
              <a:rPr lang="en-US" b="1" noProof="1"/>
              <a:t>Training and Developmental Skills: </a:t>
            </a:r>
            <a:r>
              <a:rPr lang="en-US" noProof="1"/>
              <a:t>Training and development programs are managed and organised by HR managers and that’s why this skill is required for being an HR manager (Pinsker, 2010). I need to develop this skill properly. </a:t>
            </a:r>
          </a:p>
          <a:p>
            <a:r>
              <a:rPr lang="en-US" b="1" noProof="1"/>
              <a:t>Organisational Skills: </a:t>
            </a:r>
            <a:r>
              <a:rPr lang="en-US" noProof="1"/>
              <a:t>Organising skill is a must needed skill for becoming an HR manager in an organisation (Kiambati and Itunga, 2015). As the HR managers need to organise various types of documents, recruits, trainers etc. this skills is necessary and I have developed this skill properly. </a:t>
            </a:r>
          </a:p>
        </p:txBody>
      </p:sp>
    </p:spTree>
    <p:extLst>
      <p:ext uri="{BB962C8B-B14F-4D97-AF65-F5344CB8AC3E}">
        <p14:creationId xmlns:p14="http://schemas.microsoft.com/office/powerpoint/2010/main" val="4108398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Skills (Contd.)</a:t>
            </a:r>
          </a:p>
        </p:txBody>
      </p:sp>
      <p:sp>
        <p:nvSpPr>
          <p:cNvPr id="3" name="Content Placeholder 2"/>
          <p:cNvSpPr>
            <a:spLocks noGrp="1"/>
          </p:cNvSpPr>
          <p:nvPr>
            <p:ph idx="1"/>
          </p:nvPr>
        </p:nvSpPr>
        <p:spPr>
          <a:xfrm>
            <a:off x="1295401" y="2479964"/>
            <a:ext cx="9601196" cy="3395904"/>
          </a:xfrm>
        </p:spPr>
        <p:txBody>
          <a:bodyPr>
            <a:normAutofit fontScale="92500" lnSpcReduction="10000"/>
          </a:bodyPr>
          <a:lstStyle/>
          <a:p>
            <a:r>
              <a:rPr lang="en-US" dirty="0"/>
              <a:t>Recruitment and hiring Skill: One of the major tasks of an HR manager is recruitment and hiring and the performance of an organisation depend on better recruitment and hiring process (Pinsker, 2010). That is why better recruitment and hiring skill is needed for the HR manager and I need to adopt this skill as soon as possible. </a:t>
            </a:r>
          </a:p>
          <a:p>
            <a:r>
              <a:rPr lang="en-US" dirty="0"/>
              <a:t>Decision-making Skills: HR managers have to take different critical decisions within the organisation such as recruitment, hiring, training, performance appraisal etc. (Kopeć, 2019). Better decision making from the HR manager can provide greater outcomes for the organisation and I have gained great decision-making skill from my childhood. </a:t>
            </a:r>
          </a:p>
          <a:p>
            <a:endParaRPr lang="en-GB" dirty="0"/>
          </a:p>
        </p:txBody>
      </p:sp>
    </p:spTree>
    <p:extLst>
      <p:ext uri="{BB962C8B-B14F-4D97-AF65-F5344CB8AC3E}">
        <p14:creationId xmlns:p14="http://schemas.microsoft.com/office/powerpoint/2010/main" val="2257357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146763024"/>
              </p:ext>
            </p:extLst>
          </p:nvPr>
        </p:nvGraphicFramePr>
        <p:xfrm>
          <a:off x="1295400" y="2557463"/>
          <a:ext cx="9601200" cy="3305838"/>
        </p:xfrm>
        <a:graphic>
          <a:graphicData uri="http://schemas.openxmlformats.org/drawingml/2006/table">
            <a:tbl>
              <a:tblPr firstRow="1" bandRow="1">
                <a:tableStyleId>{5FD0F851-EC5A-4D38-B0AD-8093EC10F338}</a:tableStyleId>
              </a:tblPr>
              <a:tblGrid>
                <a:gridCol w="4800600">
                  <a:extLst>
                    <a:ext uri="{9D8B030D-6E8A-4147-A177-3AD203B41FA5}">
                      <a16:colId xmlns:a16="http://schemas.microsoft.com/office/drawing/2014/main" val="3219209893"/>
                    </a:ext>
                  </a:extLst>
                </a:gridCol>
                <a:gridCol w="4800600">
                  <a:extLst>
                    <a:ext uri="{9D8B030D-6E8A-4147-A177-3AD203B41FA5}">
                      <a16:colId xmlns:a16="http://schemas.microsoft.com/office/drawing/2014/main" val="2538147999"/>
                    </a:ext>
                  </a:extLst>
                </a:gridCol>
              </a:tblGrid>
              <a:tr h="518246">
                <a:tc>
                  <a:txBody>
                    <a:bodyPr/>
                    <a:lstStyle/>
                    <a:p>
                      <a:r>
                        <a:rPr lang="en-GB" dirty="0"/>
                        <a:t>Strengths</a:t>
                      </a:r>
                    </a:p>
                  </a:txBody>
                  <a:tcPr/>
                </a:tc>
                <a:tc>
                  <a:txBody>
                    <a:bodyPr/>
                    <a:lstStyle/>
                    <a:p>
                      <a:r>
                        <a:rPr lang="en-GB" dirty="0"/>
                        <a:t>Weaknesses</a:t>
                      </a:r>
                    </a:p>
                  </a:txBody>
                  <a:tcPr/>
                </a:tc>
                <a:extLst>
                  <a:ext uri="{0D108BD9-81ED-4DB2-BD59-A6C34878D82A}">
                    <a16:rowId xmlns:a16="http://schemas.microsoft.com/office/drawing/2014/main" val="453529919"/>
                  </a:ext>
                </a:extLst>
              </a:tr>
              <a:tr h="983673">
                <a:tc>
                  <a:txBody>
                    <a:bodyPr/>
                    <a:lstStyle/>
                    <a:p>
                      <a:pPr marL="285750" indent="-285750">
                        <a:lnSpc>
                          <a:spcPct val="150000"/>
                        </a:lnSpc>
                        <a:buFont typeface="Arial" panose="020B0604020202020204" pitchFamily="34" charset="0"/>
                        <a:buChar char="•"/>
                      </a:pPr>
                      <a:r>
                        <a:rPr lang="en-GB" dirty="0"/>
                        <a:t>Great multi-tasking and communication skills</a:t>
                      </a:r>
                    </a:p>
                    <a:p>
                      <a:pPr marL="285750" indent="-285750">
                        <a:lnSpc>
                          <a:spcPct val="150000"/>
                        </a:lnSpc>
                        <a:buFont typeface="Arial" panose="020B0604020202020204" pitchFamily="34" charset="0"/>
                        <a:buChar char="•"/>
                      </a:pPr>
                      <a:r>
                        <a:rPr lang="en-GB" dirty="0"/>
                        <a:t>Better</a:t>
                      </a:r>
                      <a:r>
                        <a:rPr lang="en-GB" baseline="0" dirty="0"/>
                        <a:t> organising and decision-making skills</a:t>
                      </a:r>
                      <a:endParaRPr lang="en-GB" dirty="0"/>
                    </a:p>
                  </a:txBody>
                  <a:tcPr/>
                </a:tc>
                <a:tc>
                  <a:txBody>
                    <a:bodyPr/>
                    <a:lstStyle/>
                    <a:p>
                      <a:pPr marL="285750" indent="-285750">
                        <a:lnSpc>
                          <a:spcPct val="150000"/>
                        </a:lnSpc>
                        <a:buFont typeface="Arial" panose="020B0604020202020204" pitchFamily="34" charset="0"/>
                        <a:buChar char="•"/>
                      </a:pPr>
                      <a:r>
                        <a:rPr lang="en-GB" dirty="0"/>
                        <a:t>Weak training and developmental skills</a:t>
                      </a:r>
                    </a:p>
                    <a:p>
                      <a:pPr marL="285750" indent="-285750">
                        <a:lnSpc>
                          <a:spcPct val="150000"/>
                        </a:lnSpc>
                        <a:buFont typeface="Arial" panose="020B0604020202020204" pitchFamily="34" charset="0"/>
                        <a:buChar char="•"/>
                      </a:pPr>
                      <a:r>
                        <a:rPr lang="en-GB" dirty="0"/>
                        <a:t>Lack</a:t>
                      </a:r>
                      <a:r>
                        <a:rPr lang="en-GB" baseline="0" dirty="0"/>
                        <a:t> of r</a:t>
                      </a:r>
                      <a:r>
                        <a:rPr lang="en-GB" dirty="0"/>
                        <a:t>ecruitment and hiring Skill</a:t>
                      </a:r>
                    </a:p>
                  </a:txBody>
                  <a:tcPr/>
                </a:tc>
                <a:extLst>
                  <a:ext uri="{0D108BD9-81ED-4DB2-BD59-A6C34878D82A}">
                    <a16:rowId xmlns:a16="http://schemas.microsoft.com/office/drawing/2014/main" val="3693244964"/>
                  </a:ext>
                </a:extLst>
              </a:tr>
              <a:tr h="516774">
                <a:tc>
                  <a:txBody>
                    <a:bodyPr/>
                    <a:lstStyle/>
                    <a:p>
                      <a:r>
                        <a:rPr lang="en-GB" b="1" dirty="0"/>
                        <a:t>Opportunities</a:t>
                      </a:r>
                    </a:p>
                  </a:txBody>
                  <a:tcPr/>
                </a:tc>
                <a:tc>
                  <a:txBody>
                    <a:bodyPr/>
                    <a:lstStyle/>
                    <a:p>
                      <a:r>
                        <a:rPr lang="en-GB" b="1" dirty="0"/>
                        <a:t>Threats</a:t>
                      </a:r>
                    </a:p>
                  </a:txBody>
                  <a:tcPr/>
                </a:tc>
                <a:extLst>
                  <a:ext uri="{0D108BD9-81ED-4DB2-BD59-A6C34878D82A}">
                    <a16:rowId xmlns:a16="http://schemas.microsoft.com/office/drawing/2014/main" val="3720634941"/>
                  </a:ext>
                </a:extLst>
              </a:tr>
              <a:tr h="882535">
                <a:tc>
                  <a:txBody>
                    <a:bodyPr/>
                    <a:lstStyle/>
                    <a:p>
                      <a:pPr marL="285750" indent="-285750">
                        <a:lnSpc>
                          <a:spcPct val="150000"/>
                        </a:lnSpc>
                        <a:buFont typeface="Arial" panose="020B0604020202020204" pitchFamily="34" charset="0"/>
                        <a:buChar char="•"/>
                      </a:pPr>
                      <a:r>
                        <a:rPr lang="en-GB" dirty="0"/>
                        <a:t>Have prime skills for being an</a:t>
                      </a:r>
                      <a:r>
                        <a:rPr lang="en-GB" baseline="0" dirty="0"/>
                        <a:t> HR manager</a:t>
                      </a:r>
                    </a:p>
                    <a:p>
                      <a:pPr marL="285750" indent="-285750">
                        <a:lnSpc>
                          <a:spcPct val="150000"/>
                        </a:lnSpc>
                        <a:buFont typeface="Arial" panose="020B0604020202020204" pitchFamily="34" charset="0"/>
                        <a:buChar char="•"/>
                      </a:pPr>
                      <a:r>
                        <a:rPr lang="en-GB" dirty="0"/>
                        <a:t>Attended in training programs for making myself</a:t>
                      </a:r>
                      <a:r>
                        <a:rPr lang="en-GB" baseline="0" dirty="0"/>
                        <a:t> fit</a:t>
                      </a:r>
                      <a:endParaRPr lang="en-GB" dirty="0"/>
                    </a:p>
                  </a:txBody>
                  <a:tcPr/>
                </a:tc>
                <a:tc>
                  <a:txBody>
                    <a:bodyPr/>
                    <a:lstStyle/>
                    <a:p>
                      <a:pPr marL="285750" indent="-285750">
                        <a:lnSpc>
                          <a:spcPct val="150000"/>
                        </a:lnSpc>
                        <a:buFont typeface="Arial" panose="020B0604020202020204" pitchFamily="34" charset="0"/>
                        <a:buChar char="•"/>
                      </a:pPr>
                      <a:r>
                        <a:rPr lang="en-GB" dirty="0"/>
                        <a:t>Pressure</a:t>
                      </a:r>
                      <a:r>
                        <a:rPr lang="en-GB" baseline="0" dirty="0"/>
                        <a:t> of a</a:t>
                      </a:r>
                      <a:r>
                        <a:rPr lang="en-GB" dirty="0"/>
                        <a:t>cademic</a:t>
                      </a:r>
                      <a:r>
                        <a:rPr lang="en-GB" baseline="0" dirty="0"/>
                        <a:t> learnings</a:t>
                      </a:r>
                    </a:p>
                    <a:p>
                      <a:pPr marL="285750" indent="-285750">
                        <a:lnSpc>
                          <a:spcPct val="150000"/>
                        </a:lnSpc>
                        <a:buFont typeface="Arial" panose="020B0604020202020204" pitchFamily="34" charset="0"/>
                        <a:buChar char="•"/>
                      </a:pPr>
                      <a:r>
                        <a:rPr lang="en-GB" baseline="0" dirty="0"/>
                        <a:t>Highly competitive globalised marketplace and workplace</a:t>
                      </a:r>
                      <a:endParaRPr lang="en-GB" dirty="0"/>
                    </a:p>
                  </a:txBody>
                  <a:tcPr/>
                </a:tc>
                <a:extLst>
                  <a:ext uri="{0D108BD9-81ED-4DB2-BD59-A6C34878D82A}">
                    <a16:rowId xmlns:a16="http://schemas.microsoft.com/office/drawing/2014/main" val="3307985283"/>
                  </a:ext>
                </a:extLst>
              </a:tr>
            </a:tbl>
          </a:graphicData>
        </a:graphic>
      </p:graphicFrame>
    </p:spTree>
    <p:extLst>
      <p:ext uri="{BB962C8B-B14F-4D97-AF65-F5344CB8AC3E}">
        <p14:creationId xmlns:p14="http://schemas.microsoft.com/office/powerpoint/2010/main" val="14198222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Time Management Tools</a:t>
            </a:r>
          </a:p>
        </p:txBody>
      </p:sp>
      <p:sp>
        <p:nvSpPr>
          <p:cNvPr id="3" name="Content Placeholder 2"/>
          <p:cNvSpPr>
            <a:spLocks noGrp="1"/>
          </p:cNvSpPr>
          <p:nvPr>
            <p:ph idx="1"/>
          </p:nvPr>
        </p:nvSpPr>
        <p:spPr/>
        <p:txBody>
          <a:bodyPr>
            <a:normAutofit/>
          </a:bodyPr>
          <a:lstStyle/>
          <a:p>
            <a:r>
              <a:rPr lang="en-US" dirty="0"/>
              <a:t>Individuals use time management tools to manage time effectively and accomplish all tasks at the right time (Williams and Reid, 2011).</a:t>
            </a:r>
          </a:p>
          <a:p>
            <a:r>
              <a:rPr lang="en-US" dirty="0"/>
              <a:t>In my case, I use a popular time management tool named ‘Trello’</a:t>
            </a:r>
          </a:p>
          <a:p>
            <a:r>
              <a:rPr lang="en-US" dirty="0"/>
              <a:t>Trello is a well-known platform for time and project management and it assists students in managing everything from one place and setting short or long-term goals in a specified period. I use this tool and keep track of my progress and time management. </a:t>
            </a:r>
            <a:endParaRPr lang="en-GB" dirty="0"/>
          </a:p>
        </p:txBody>
      </p:sp>
    </p:spTree>
    <p:extLst>
      <p:ext uri="{BB962C8B-B14F-4D97-AF65-F5344CB8AC3E}">
        <p14:creationId xmlns:p14="http://schemas.microsoft.com/office/powerpoint/2010/main" val="40305903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Development Plan</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216946223"/>
              </p:ext>
            </p:extLst>
          </p:nvPr>
        </p:nvGraphicFramePr>
        <p:xfrm>
          <a:off x="1295400" y="2557463"/>
          <a:ext cx="9601200" cy="3427701"/>
        </p:xfrm>
        <a:graphic>
          <a:graphicData uri="http://schemas.openxmlformats.org/drawingml/2006/table">
            <a:tbl>
              <a:tblPr firstRow="1" bandRow="1">
                <a:tableStyleId>{22838BEF-8BB2-4498-84A7-C5851F593DF1}</a:tableStyleId>
              </a:tblPr>
              <a:tblGrid>
                <a:gridCol w="2400300">
                  <a:extLst>
                    <a:ext uri="{9D8B030D-6E8A-4147-A177-3AD203B41FA5}">
                      <a16:colId xmlns:a16="http://schemas.microsoft.com/office/drawing/2014/main" val="4100678248"/>
                    </a:ext>
                  </a:extLst>
                </a:gridCol>
                <a:gridCol w="2400300">
                  <a:extLst>
                    <a:ext uri="{9D8B030D-6E8A-4147-A177-3AD203B41FA5}">
                      <a16:colId xmlns:a16="http://schemas.microsoft.com/office/drawing/2014/main" val="4139853415"/>
                    </a:ext>
                  </a:extLst>
                </a:gridCol>
                <a:gridCol w="2400300">
                  <a:extLst>
                    <a:ext uri="{9D8B030D-6E8A-4147-A177-3AD203B41FA5}">
                      <a16:colId xmlns:a16="http://schemas.microsoft.com/office/drawing/2014/main" val="175955362"/>
                    </a:ext>
                  </a:extLst>
                </a:gridCol>
                <a:gridCol w="2400300">
                  <a:extLst>
                    <a:ext uri="{9D8B030D-6E8A-4147-A177-3AD203B41FA5}">
                      <a16:colId xmlns:a16="http://schemas.microsoft.com/office/drawing/2014/main" val="1706277437"/>
                    </a:ext>
                  </a:extLst>
                </a:gridCol>
              </a:tblGrid>
              <a:tr h="825725">
                <a:tc>
                  <a:txBody>
                    <a:bodyPr/>
                    <a:lstStyle/>
                    <a:p>
                      <a:r>
                        <a:rPr lang="en-GB" dirty="0"/>
                        <a:t>Specified Goals</a:t>
                      </a:r>
                    </a:p>
                  </a:txBody>
                  <a:tcPr/>
                </a:tc>
                <a:tc>
                  <a:txBody>
                    <a:bodyPr/>
                    <a:lstStyle/>
                    <a:p>
                      <a:r>
                        <a:rPr lang="en-GB" dirty="0"/>
                        <a:t>Accomplishing Methods</a:t>
                      </a:r>
                    </a:p>
                  </a:txBody>
                  <a:tcPr/>
                </a:tc>
                <a:tc>
                  <a:txBody>
                    <a:bodyPr/>
                    <a:lstStyle/>
                    <a:p>
                      <a:r>
                        <a:rPr lang="en-GB" dirty="0"/>
                        <a:t>Measuring Process</a:t>
                      </a:r>
                    </a:p>
                  </a:txBody>
                  <a:tcPr/>
                </a:tc>
                <a:tc>
                  <a:txBody>
                    <a:bodyPr/>
                    <a:lstStyle/>
                    <a:p>
                      <a:r>
                        <a:rPr lang="en-GB" dirty="0"/>
                        <a:t>Target</a:t>
                      </a:r>
                      <a:r>
                        <a:rPr lang="en-GB" baseline="0" dirty="0"/>
                        <a:t> Duration</a:t>
                      </a:r>
                      <a:endParaRPr lang="en-GB" dirty="0"/>
                    </a:p>
                  </a:txBody>
                  <a:tcPr/>
                </a:tc>
                <a:extLst>
                  <a:ext uri="{0D108BD9-81ED-4DB2-BD59-A6C34878D82A}">
                    <a16:rowId xmlns:a16="http://schemas.microsoft.com/office/drawing/2014/main" val="2626974157"/>
                  </a:ext>
                </a:extLst>
              </a:tr>
              <a:tr h="1300988">
                <a:tc>
                  <a:txBody>
                    <a:bodyPr/>
                    <a:lstStyle/>
                    <a:p>
                      <a:r>
                        <a:rPr lang="en-GB" dirty="0"/>
                        <a:t>Training and Developmental Skills</a:t>
                      </a:r>
                    </a:p>
                  </a:txBody>
                  <a:tcPr/>
                </a:tc>
                <a:tc>
                  <a:txBody>
                    <a:bodyPr/>
                    <a:lstStyle/>
                    <a:p>
                      <a:r>
                        <a:rPr lang="en-GB" dirty="0"/>
                        <a:t>Attending</a:t>
                      </a:r>
                      <a:r>
                        <a:rPr lang="en-GB" baseline="0" dirty="0"/>
                        <a:t> programs for developing that skills</a:t>
                      </a:r>
                      <a:endParaRPr lang="en-GB" dirty="0"/>
                    </a:p>
                  </a:txBody>
                  <a:tcPr/>
                </a:tc>
                <a:tc>
                  <a:txBody>
                    <a:bodyPr/>
                    <a:lstStyle/>
                    <a:p>
                      <a:r>
                        <a:rPr lang="en-GB" dirty="0"/>
                        <a:t>Comparing with the given</a:t>
                      </a:r>
                      <a:r>
                        <a:rPr lang="en-GB" baseline="0" dirty="0"/>
                        <a:t> standards</a:t>
                      </a:r>
                      <a:endParaRPr lang="en-GB" dirty="0"/>
                    </a:p>
                  </a:txBody>
                  <a:tcPr/>
                </a:tc>
                <a:tc>
                  <a:txBody>
                    <a:bodyPr/>
                    <a:lstStyle/>
                    <a:p>
                      <a:r>
                        <a:rPr lang="en-GB" dirty="0"/>
                        <a:t>Within 8 months</a:t>
                      </a:r>
                    </a:p>
                  </a:txBody>
                  <a:tcPr/>
                </a:tc>
                <a:extLst>
                  <a:ext uri="{0D108BD9-81ED-4DB2-BD59-A6C34878D82A}">
                    <a16:rowId xmlns:a16="http://schemas.microsoft.com/office/drawing/2014/main" val="4004203442"/>
                  </a:ext>
                </a:extLst>
              </a:tr>
              <a:tr h="1300988">
                <a:tc>
                  <a:txBody>
                    <a:bodyPr/>
                    <a:lstStyle/>
                    <a:p>
                      <a:r>
                        <a:rPr lang="en-GB" dirty="0"/>
                        <a:t>Recruitment and Hiring Skills</a:t>
                      </a:r>
                    </a:p>
                  </a:txBody>
                  <a:tcPr/>
                </a:tc>
                <a:tc>
                  <a:txBody>
                    <a:bodyPr/>
                    <a:lstStyle/>
                    <a:p>
                      <a:r>
                        <a:rPr lang="en-GB" dirty="0"/>
                        <a:t>Joining courses</a:t>
                      </a:r>
                      <a:r>
                        <a:rPr lang="en-GB" baseline="0" dirty="0"/>
                        <a:t> on recruitment and hiring skill development</a:t>
                      </a:r>
                      <a:endParaRPr lang="en-GB" dirty="0"/>
                    </a:p>
                  </a:txBody>
                  <a:tcPr/>
                </a:tc>
                <a:tc>
                  <a:txBody>
                    <a:bodyPr/>
                    <a:lstStyle/>
                    <a:p>
                      <a:r>
                        <a:rPr lang="en-GB" dirty="0"/>
                        <a:t>Attending mock</a:t>
                      </a:r>
                      <a:r>
                        <a:rPr lang="en-GB" baseline="0" dirty="0"/>
                        <a:t> test for the measurement</a:t>
                      </a:r>
                      <a:endParaRPr lang="en-GB" dirty="0"/>
                    </a:p>
                  </a:txBody>
                  <a:tcPr/>
                </a:tc>
                <a:tc>
                  <a:txBody>
                    <a:bodyPr/>
                    <a:lstStyle/>
                    <a:p>
                      <a:r>
                        <a:rPr lang="en-GB" dirty="0"/>
                        <a:t>Within 10 months</a:t>
                      </a:r>
                    </a:p>
                  </a:txBody>
                  <a:tcPr/>
                </a:tc>
                <a:extLst>
                  <a:ext uri="{0D108BD9-81ED-4DB2-BD59-A6C34878D82A}">
                    <a16:rowId xmlns:a16="http://schemas.microsoft.com/office/drawing/2014/main" val="3829483684"/>
                  </a:ext>
                </a:extLst>
              </a:tr>
            </a:tbl>
          </a:graphicData>
        </a:graphic>
      </p:graphicFrame>
    </p:spTree>
    <p:extLst>
      <p:ext uri="{BB962C8B-B14F-4D97-AF65-F5344CB8AC3E}">
        <p14:creationId xmlns:p14="http://schemas.microsoft.com/office/powerpoint/2010/main" val="2684728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US" dirty="0"/>
              <a:t>After the presentation, it is clear that for getting the desired job one has to prepare himself properly</a:t>
            </a:r>
          </a:p>
          <a:p>
            <a:r>
              <a:rPr lang="en-US" dirty="0"/>
              <a:t>For understanding, the actual situation SWOT analysis can be used and for managing time properly time management tools can be used</a:t>
            </a:r>
          </a:p>
          <a:p>
            <a:r>
              <a:rPr lang="en-US" dirty="0"/>
              <a:t>As I want to be a HR manager I have to make myself fit for the job and for doing that I have to start preparing myself from this moment. </a:t>
            </a:r>
          </a:p>
        </p:txBody>
      </p:sp>
    </p:spTree>
    <p:extLst>
      <p:ext uri="{BB962C8B-B14F-4D97-AF65-F5344CB8AC3E}">
        <p14:creationId xmlns:p14="http://schemas.microsoft.com/office/powerpoint/2010/main" val="3892427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sp>
        <p:nvSpPr>
          <p:cNvPr id="3" name="Content Placeholder 2"/>
          <p:cNvSpPr>
            <a:spLocks noGrp="1"/>
          </p:cNvSpPr>
          <p:nvPr>
            <p:ph idx="1"/>
          </p:nvPr>
        </p:nvSpPr>
        <p:spPr>
          <a:xfrm>
            <a:off x="1295401" y="2479964"/>
            <a:ext cx="9601196" cy="3560618"/>
          </a:xfrm>
        </p:spPr>
        <p:txBody>
          <a:bodyPr>
            <a:normAutofit fontScale="85000" lnSpcReduction="10000"/>
          </a:bodyPr>
          <a:lstStyle/>
          <a:p>
            <a:r>
              <a:rPr lang="en-GB" noProof="1"/>
              <a:t>Cottrell, S., 2015. Skills for success. Palgrave Macmillan.</a:t>
            </a:r>
          </a:p>
          <a:p>
            <a:r>
              <a:rPr lang="en-GB" noProof="1"/>
              <a:t>Ivancevich, J. and Konopaske, R., 2013. Human resource management. New York, NY: McGraw-Hill Irwin.</a:t>
            </a:r>
          </a:p>
          <a:p>
            <a:r>
              <a:rPr lang="en-GB" noProof="1"/>
              <a:t>Kiambati, K. and Itunga, J., 2015. Managerial Skills and Corporate Strategic Planning. International Journal of Management Science and Business Administration, 2(8), pp.16-23.</a:t>
            </a:r>
          </a:p>
          <a:p>
            <a:r>
              <a:rPr lang="en-GB" noProof="1"/>
              <a:t>Kopeć, J., 2019. Contemporary Human Resource Manager Roles. Journal of Human Resource Management, 51(1), pp.23-32.</a:t>
            </a:r>
          </a:p>
          <a:p>
            <a:r>
              <a:rPr lang="en-GB" noProof="1"/>
              <a:t>Pinsker, R., 2010. Seven Rules for Hiring Extraordinary Talent. Amherst: HRD Press.</a:t>
            </a:r>
          </a:p>
          <a:p>
            <a:r>
              <a:rPr lang="en-GB" noProof="1"/>
              <a:t>Williams, K. and Reid, M., 2011. Time management. New York, NY: Palgrave Macmillan Ltd.</a:t>
            </a:r>
          </a:p>
        </p:txBody>
      </p:sp>
    </p:spTree>
    <p:extLst>
      <p:ext uri="{BB962C8B-B14F-4D97-AF65-F5344CB8AC3E}">
        <p14:creationId xmlns:p14="http://schemas.microsoft.com/office/powerpoint/2010/main" val="272385661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docProps/app.xml><?xml version="1.0" encoding="utf-8"?>
<Properties xmlns="http://schemas.openxmlformats.org/officeDocument/2006/extended-properties" xmlns:vt="http://schemas.openxmlformats.org/officeDocument/2006/docPropsVTypes">
  <Template>Organic</Template>
  <TotalTime>0</TotalTime>
  <Words>943</Words>
  <Application>Microsoft Office PowerPoint</Application>
  <PresentationFormat>Ecran lat</PresentationFormat>
  <Paragraphs>71</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Organic</vt:lpstr>
      <vt:lpstr>Academic and Employability Skills</vt:lpstr>
      <vt:lpstr>Introduction</vt:lpstr>
      <vt:lpstr>Intended Career</vt:lpstr>
      <vt:lpstr>Necessary Skills for the Job</vt:lpstr>
      <vt:lpstr>My Skills </vt:lpstr>
      <vt:lpstr>My Skills (Contd.)</vt:lpstr>
      <vt:lpstr>My Skills (Contd.)</vt:lpstr>
      <vt:lpstr>SWOT Analysis</vt:lpstr>
      <vt:lpstr>Time Management Tools</vt:lpstr>
      <vt:lpstr>Personal Development Plan</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
  <cp:lastModifiedBy>Narcis Andrei Mindru</cp:lastModifiedBy>
  <cp:revision>2</cp:revision>
  <dcterms:created xsi:type="dcterms:W3CDTF">2021-03-28T21:59:28Z</dcterms:created>
  <dcterms:modified xsi:type="dcterms:W3CDTF">2021-04-07T14:31:33Z</dcterms:modified>
</cp:coreProperties>
</file>