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789028-584B-4DBB-8A82-98BB2DE59209}" v="45" dt="2022-10-13T19:27:29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ourworld.unu.edu/en/sustainable-development-economics" TargetMode="External"/><Relationship Id="rId3" Type="http://schemas.openxmlformats.org/officeDocument/2006/relationships/hyperlink" Target="https://www.investopedia.com/terms/h/humancapital.asp" TargetMode="External"/><Relationship Id="rId7" Type="http://schemas.openxmlformats.org/officeDocument/2006/relationships/hyperlink" Target="https://www.3blmedia.com/news/driving-social-sustainability-through-volunteerism" TargetMode="External"/><Relationship Id="rId2" Type="http://schemas.openxmlformats.org/officeDocument/2006/relationships/hyperlink" Target="https://www.futurelearn.com/info/courses/sustainable-business/0/steps/78337#:~:text=The%20term%20sustainability%20is%20broadly,the%20four%20pillars%20of%20sustainabi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decesg.com/resources/faq/what-is-social-sustainability/" TargetMode="External"/><Relationship Id="rId5" Type="http://schemas.openxmlformats.org/officeDocument/2006/relationships/hyperlink" Target="https://www.sgc-intl.com/environmental-sustainability/" TargetMode="External"/><Relationship Id="rId4" Type="http://schemas.openxmlformats.org/officeDocument/2006/relationships/hyperlink" Target="https://www.pinterest.co.uk/pin/56428702828577742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2AAAFCF-0469-FA5C-CFCD-2F9675FAAC15}"/>
              </a:ext>
            </a:extLst>
          </p:cNvPr>
          <p:cNvSpPr/>
          <p:nvPr/>
        </p:nvSpPr>
        <p:spPr>
          <a:xfrm>
            <a:off x="5133261" y="2812410"/>
            <a:ext cx="1737730" cy="9106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u="sng" dirty="0">
                <a:cs typeface="Calibri"/>
              </a:rPr>
              <a:t>Sustainability</a:t>
            </a:r>
            <a:endParaRPr lang="en-GB" sz="1400" u="sng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7FB302-41F3-9012-4F19-19B99956357A}"/>
              </a:ext>
            </a:extLst>
          </p:cNvPr>
          <p:cNvSpPr/>
          <p:nvPr/>
        </p:nvSpPr>
        <p:spPr>
          <a:xfrm>
            <a:off x="2793534" y="1988192"/>
            <a:ext cx="1585519" cy="824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Human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7D0357-3773-7A01-CDB4-46E3DE40880F}"/>
              </a:ext>
            </a:extLst>
          </p:cNvPr>
          <p:cNvSpPr/>
          <p:nvPr/>
        </p:nvSpPr>
        <p:spPr>
          <a:xfrm>
            <a:off x="7625199" y="3820837"/>
            <a:ext cx="1585519" cy="824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Economic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ABC910-EA70-5909-D709-E4A4C5070CAB}"/>
              </a:ext>
            </a:extLst>
          </p:cNvPr>
          <p:cNvSpPr/>
          <p:nvPr/>
        </p:nvSpPr>
        <p:spPr>
          <a:xfrm>
            <a:off x="2793534" y="3826779"/>
            <a:ext cx="1585519" cy="824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Environmental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FD35DF-145F-6191-8B98-3B31441E195B}"/>
              </a:ext>
            </a:extLst>
          </p:cNvPr>
          <p:cNvSpPr/>
          <p:nvPr/>
        </p:nvSpPr>
        <p:spPr>
          <a:xfrm>
            <a:off x="7625199" y="1988192"/>
            <a:ext cx="1585519" cy="824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F8C28A-AA26-81BA-417F-1E2E68F7EAE4}"/>
              </a:ext>
            </a:extLst>
          </p:cNvPr>
          <p:cNvSpPr txBox="1"/>
          <p:nvPr/>
        </p:nvSpPr>
        <p:spPr>
          <a:xfrm>
            <a:off x="423644" y="1323011"/>
            <a:ext cx="1862356" cy="5078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‘Human capital’ is defined by Will Kenton (2022), as a workers value, based on skills and experience.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C0C798-6784-C053-078A-C55EB8FA59B4}"/>
              </a:ext>
            </a:extLst>
          </p:cNvPr>
          <p:cNvSpPr txBox="1"/>
          <p:nvPr/>
        </p:nvSpPr>
        <p:spPr>
          <a:xfrm>
            <a:off x="423644" y="3750579"/>
            <a:ext cx="1862356" cy="7848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Environmental sustainability is another of the four pillars. </a:t>
            </a:r>
            <a:r>
              <a:rPr lang="en-GB" sz="900" dirty="0" err="1"/>
              <a:t>FutureLearn</a:t>
            </a:r>
            <a:r>
              <a:rPr lang="en-GB" sz="900" dirty="0"/>
              <a:t> (no date) states that it’s the protection of nature and its resources, such as water and plants.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63B89C-EADE-5AE7-D41B-D77CA0B2F658}"/>
              </a:ext>
            </a:extLst>
          </p:cNvPr>
          <p:cNvSpPr txBox="1"/>
          <p:nvPr/>
        </p:nvSpPr>
        <p:spPr>
          <a:xfrm>
            <a:off x="423644" y="1867380"/>
            <a:ext cx="1862356" cy="7848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Assets included under human capital, are education, health, skills, intelligence, and training. Also, any other qualities valued by employers. (Will Kenton, 2022)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85DEB7-B54D-C72C-83BE-4F939C4DCB26}"/>
              </a:ext>
            </a:extLst>
          </p:cNvPr>
          <p:cNvSpPr txBox="1"/>
          <p:nvPr/>
        </p:nvSpPr>
        <p:spPr>
          <a:xfrm>
            <a:off x="423644" y="499267"/>
            <a:ext cx="1862356" cy="7848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 err="1"/>
              <a:t>FutureLearn</a:t>
            </a:r>
            <a:r>
              <a:rPr lang="en-GB" sz="900" dirty="0"/>
              <a:t> (no date) says human sustainability, one of the four main pillars of sustainability, is to maintain and improve the ‘human capital’.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90F3C6-5A41-A7CD-0E23-76DD423F80E2}"/>
              </a:ext>
            </a:extLst>
          </p:cNvPr>
          <p:cNvSpPr txBox="1"/>
          <p:nvPr/>
        </p:nvSpPr>
        <p:spPr>
          <a:xfrm>
            <a:off x="423644" y="4597924"/>
            <a:ext cx="1862356" cy="10618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Environmental sustainability means maintaining the quality and quantity of materials nature provides. What is important is the amount available continues to satisfy the needs of the future population.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0C6C5F-D276-0DF9-7724-671B58CB970A}"/>
              </a:ext>
            </a:extLst>
          </p:cNvPr>
          <p:cNvSpPr txBox="1"/>
          <p:nvPr/>
        </p:nvSpPr>
        <p:spPr>
          <a:xfrm>
            <a:off x="9502631" y="4565146"/>
            <a:ext cx="1862356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It is stated on </a:t>
            </a:r>
            <a:r>
              <a:rPr lang="en-GB" sz="900" dirty="0" err="1"/>
              <a:t>FutureLearn</a:t>
            </a:r>
            <a:r>
              <a:rPr lang="en-GB" sz="900" dirty="0"/>
              <a:t> (no date) that businesses are considered economically sustainable when they can effectively use their assets, to maintain profitability in the long term.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63DC4A-BFD1-4ED6-2742-2347950FF86A}"/>
              </a:ext>
            </a:extLst>
          </p:cNvPr>
          <p:cNvSpPr txBox="1"/>
          <p:nvPr/>
        </p:nvSpPr>
        <p:spPr>
          <a:xfrm>
            <a:off x="9502631" y="3820837"/>
            <a:ext cx="186235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The main goal of economic sustainability is to improve the living standard (</a:t>
            </a:r>
            <a:r>
              <a:rPr lang="en-GB" sz="900" dirty="0" err="1"/>
              <a:t>FutureLearn</a:t>
            </a:r>
            <a:r>
              <a:rPr lang="en-GB" sz="900" dirty="0"/>
              <a:t>, no date)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B52054-E3EA-9C33-1B70-F1D526E69565}"/>
              </a:ext>
            </a:extLst>
          </p:cNvPr>
          <p:cNvSpPr txBox="1"/>
          <p:nvPr/>
        </p:nvSpPr>
        <p:spPr>
          <a:xfrm>
            <a:off x="7486780" y="409315"/>
            <a:ext cx="1862356" cy="7848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 err="1"/>
              <a:t>FutureLearn</a:t>
            </a:r>
            <a:r>
              <a:rPr lang="en-GB" sz="900" dirty="0"/>
              <a:t> (no date) states that the main purpose of social sustainability is to maintain social quality and keep the importance of relationships between individuals.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0C041B-FA76-F053-2889-6E7C3AD53140}"/>
              </a:ext>
            </a:extLst>
          </p:cNvPr>
          <p:cNvSpPr txBox="1"/>
          <p:nvPr/>
        </p:nvSpPr>
        <p:spPr>
          <a:xfrm>
            <a:off x="9502631" y="395068"/>
            <a:ext cx="18623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900" dirty="0"/>
              <a:t>According to ADEC innovations (no date), for a business, social sustainability is being aware of impacts on communities and individuals. For a business to be socially sustainable they should lessen their negative impacts on society.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70C1AD2-E46C-BE38-E6D4-18738533B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7626" y="318064"/>
            <a:ext cx="1277333" cy="127733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BE0DCBF-05A8-3F03-AC8B-F7C4C48AE43F}"/>
              </a:ext>
            </a:extLst>
          </p:cNvPr>
          <p:cNvSpPr txBox="1"/>
          <p:nvPr/>
        </p:nvSpPr>
        <p:spPr>
          <a:xfrm>
            <a:off x="2369890" y="1517118"/>
            <a:ext cx="186235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</a:rPr>
              <a:t>Sustainable Human, (no date)</a:t>
            </a:r>
          </a:p>
        </p:txBody>
      </p:sp>
      <p:pic>
        <p:nvPicPr>
          <p:cNvPr id="1026" name="Picture 2" descr="Environmental Sustainability – Sustainable Global Compliance">
            <a:extLst>
              <a:ext uri="{FF2B5EF4-FFF2-40B4-BE49-F238E27FC236}">
                <a16:creationId xmlns:a16="http://schemas.microsoft.com/office/drawing/2014/main" id="{CA1FD407-65A2-93F1-DE5B-CA2A1C7C2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991" y="4745045"/>
            <a:ext cx="1417739" cy="106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DAA82E3-5D0D-7A27-9807-0A3D89684889}"/>
              </a:ext>
            </a:extLst>
          </p:cNvPr>
          <p:cNvSpPr txBox="1"/>
          <p:nvPr/>
        </p:nvSpPr>
        <p:spPr>
          <a:xfrm>
            <a:off x="3047104" y="5964878"/>
            <a:ext cx="98151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</a:rPr>
              <a:t>SGC, (no date)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E56D878-F3C2-558A-32C7-D07A7D9A0C24}"/>
              </a:ext>
            </a:extLst>
          </p:cNvPr>
          <p:cNvCxnSpPr>
            <a:stCxn id="4" idx="7"/>
            <a:endCxn id="6" idx="1"/>
          </p:cNvCxnSpPr>
          <p:nvPr/>
        </p:nvCxnSpPr>
        <p:spPr>
          <a:xfrm flipV="1">
            <a:off x="6616506" y="2400301"/>
            <a:ext cx="1008693" cy="545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9E4B405-ED4A-D136-8604-8C9A2E290BE5}"/>
              </a:ext>
            </a:extLst>
          </p:cNvPr>
          <p:cNvCxnSpPr>
            <a:stCxn id="4" idx="1"/>
            <a:endCxn id="2" idx="3"/>
          </p:cNvCxnSpPr>
          <p:nvPr/>
        </p:nvCxnSpPr>
        <p:spPr>
          <a:xfrm flipH="1" flipV="1">
            <a:off x="4379053" y="2400301"/>
            <a:ext cx="1008693" cy="545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1F5F22A-AB62-FE7A-D928-5852B4658E21}"/>
              </a:ext>
            </a:extLst>
          </p:cNvPr>
          <p:cNvCxnSpPr>
            <a:stCxn id="4" idx="3"/>
            <a:endCxn id="5" idx="3"/>
          </p:cNvCxnSpPr>
          <p:nvPr/>
        </p:nvCxnSpPr>
        <p:spPr>
          <a:xfrm flipH="1">
            <a:off x="4379053" y="3589726"/>
            <a:ext cx="1008693" cy="649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E9DDFF5-391D-7597-9427-71C327803A06}"/>
              </a:ext>
            </a:extLst>
          </p:cNvPr>
          <p:cNvCxnSpPr>
            <a:stCxn id="4" idx="5"/>
            <a:endCxn id="3" idx="1"/>
          </p:cNvCxnSpPr>
          <p:nvPr/>
        </p:nvCxnSpPr>
        <p:spPr>
          <a:xfrm>
            <a:off x="6616506" y="3589726"/>
            <a:ext cx="1008693" cy="6432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D454564-CC91-F9AF-FA31-619AB98665EE}"/>
              </a:ext>
            </a:extLst>
          </p:cNvPr>
          <p:cNvCxnSpPr>
            <a:cxnSpLocks/>
            <a:stCxn id="2" idx="1"/>
            <a:endCxn id="7" idx="3"/>
          </p:cNvCxnSpPr>
          <p:nvPr/>
        </p:nvCxnSpPr>
        <p:spPr>
          <a:xfrm flipH="1" flipV="1">
            <a:off x="2286000" y="1576927"/>
            <a:ext cx="507534" cy="8233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E221B57F-1C15-BDBB-5566-9DB219AD47C9}"/>
              </a:ext>
            </a:extLst>
          </p:cNvPr>
          <p:cNvCxnSpPr>
            <a:stCxn id="6" idx="0"/>
          </p:cNvCxnSpPr>
          <p:nvPr/>
        </p:nvCxnSpPr>
        <p:spPr>
          <a:xfrm flipV="1">
            <a:off x="8417959" y="1517118"/>
            <a:ext cx="792759" cy="4710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970AD6D-BCF0-6F3F-C859-AA29124CB1F5}"/>
              </a:ext>
            </a:extLst>
          </p:cNvPr>
          <p:cNvCxnSpPr>
            <a:cxnSpLocks/>
            <a:stCxn id="5" idx="1"/>
          </p:cNvCxnSpPr>
          <p:nvPr/>
        </p:nvCxnSpPr>
        <p:spPr>
          <a:xfrm flipH="1">
            <a:off x="2369890" y="4238888"/>
            <a:ext cx="423644" cy="3590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Sustainable Development Economics">
            <a:extLst>
              <a:ext uri="{FF2B5EF4-FFF2-40B4-BE49-F238E27FC236}">
                <a16:creationId xmlns:a16="http://schemas.microsoft.com/office/drawing/2014/main" id="{B33A9B52-1C27-0CCA-79DD-C641AC43A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793" y="4745045"/>
            <a:ext cx="1617925" cy="91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6AEEA36-B9A8-545F-2A26-E76A36721D75}"/>
              </a:ext>
            </a:extLst>
          </p:cNvPr>
          <p:cNvSpPr txBox="1"/>
          <p:nvPr/>
        </p:nvSpPr>
        <p:spPr>
          <a:xfrm>
            <a:off x="7812004" y="5837920"/>
            <a:ext cx="121190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>
                <a:solidFill>
                  <a:srgbClr val="FF0000"/>
                </a:solidFill>
              </a:rPr>
              <a:t>OurWorld</a:t>
            </a:r>
            <a:r>
              <a:rPr lang="en-GB" sz="1050" dirty="0">
                <a:solidFill>
                  <a:srgbClr val="FF0000"/>
                </a:solidFill>
              </a:rPr>
              <a:t>, (2014)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11730DEA-4ECF-29E9-337A-B6A7DCFD2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459" y="1800022"/>
            <a:ext cx="1585668" cy="101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663053B-07A4-82C2-BB43-6D638CAC9981}"/>
              </a:ext>
            </a:extLst>
          </p:cNvPr>
          <p:cNvSpPr txBox="1"/>
          <p:nvPr/>
        </p:nvSpPr>
        <p:spPr>
          <a:xfrm>
            <a:off x="9760339" y="2945776"/>
            <a:ext cx="121190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</a:rPr>
              <a:t>Jerome Tennille, J.T. (2014)</a:t>
            </a:r>
          </a:p>
        </p:txBody>
      </p:sp>
    </p:spTree>
    <p:extLst>
      <p:ext uri="{BB962C8B-B14F-4D97-AF65-F5344CB8AC3E}">
        <p14:creationId xmlns:p14="http://schemas.microsoft.com/office/powerpoint/2010/main" val="3031149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F3572-EE47-BAB8-633D-F5B4CD929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F3056-8D6D-9E79-06EA-43704DDB7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6095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err="1"/>
              <a:t>Futurelearn</a:t>
            </a:r>
            <a:r>
              <a:rPr lang="en-GB" sz="1400" dirty="0"/>
              <a:t>, (no date). The four pillars of sustainability </a:t>
            </a:r>
            <a:r>
              <a:rPr lang="en-GB" sz="1400" dirty="0">
                <a:hlinkClick r:id="rId2"/>
              </a:rPr>
              <a:t>https://www.futurelearn.com/info/courses/sustainable-business/0/steps/78337#:~:text=The%20term%20sustainability%20is%20broadly,the%20four%20pillars%20of%20sustainability</a:t>
            </a:r>
            <a:r>
              <a:rPr lang="en-GB" sz="1400" dirty="0"/>
              <a:t>. </a:t>
            </a:r>
          </a:p>
          <a:p>
            <a:pPr marL="0" indent="0">
              <a:buNone/>
            </a:pPr>
            <a:r>
              <a:rPr lang="en-GB" sz="1400" dirty="0"/>
              <a:t>Will Kenton, W.E. (2022). Human Capital Definition: Types, Examples, and Relationship to the Economy </a:t>
            </a:r>
            <a:r>
              <a:rPr lang="en-GB" sz="1400" dirty="0">
                <a:hlinkClick r:id="rId3"/>
              </a:rPr>
              <a:t>https://www.investopedia.com/terms/h/humancapital.asp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Pinterest, (no date). </a:t>
            </a:r>
            <a:r>
              <a:rPr lang="en-GB" sz="1400" dirty="0" err="1"/>
              <a:t>Chainging</a:t>
            </a:r>
            <a:r>
              <a:rPr lang="en-GB" sz="1400" dirty="0"/>
              <a:t> The Story – Sustainable Human </a:t>
            </a:r>
            <a:r>
              <a:rPr lang="en-GB" sz="1400" dirty="0">
                <a:hlinkClick r:id="rId4"/>
              </a:rPr>
              <a:t>https://www.pinterest.co.uk/pin/564287028285777428/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SGC, (no date). Environmental Sustainability.                                                                           </a:t>
            </a:r>
            <a:r>
              <a:rPr lang="en-GB" sz="1400" dirty="0">
                <a:hlinkClick r:id="rId5"/>
              </a:rPr>
              <a:t>https://www.sgc-intl.com/environmental-sustainability/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ADEC Innovations, (no date). What is social sustainability? </a:t>
            </a:r>
            <a:r>
              <a:rPr lang="en-GB" sz="1400" dirty="0">
                <a:hlinkClick r:id="rId6"/>
              </a:rPr>
              <a:t>https://www.adecesg.com/resources/faq/what-is-social-sustainability/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Jerome Tennille, J.T. (2017). Driving Social Sustainability Through Volunteerism </a:t>
            </a:r>
            <a:r>
              <a:rPr lang="en-GB" sz="1400" dirty="0">
                <a:hlinkClick r:id="rId7"/>
              </a:rPr>
              <a:t>https://www.3blmedia.com/news/driving-social-sustainability-through-volunteerism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OurWorld</a:t>
            </a:r>
            <a:r>
              <a:rPr lang="en-GB" sz="1400" dirty="0"/>
              <a:t>, (2014). Sustainable Development Economics            </a:t>
            </a:r>
            <a:r>
              <a:rPr lang="en-GB" sz="1400" dirty="0">
                <a:hlinkClick r:id="rId8"/>
              </a:rPr>
              <a:t>https://ourworld.unu.edu/en/sustainable-development-economics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13922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110</TotalTime>
  <Words>502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Gabe Morris (2215313)</cp:lastModifiedBy>
  <cp:revision>12</cp:revision>
  <dcterms:created xsi:type="dcterms:W3CDTF">2022-10-12T17:46:38Z</dcterms:created>
  <dcterms:modified xsi:type="dcterms:W3CDTF">2022-10-13T19:36:34Z</dcterms:modified>
</cp:coreProperties>
</file>