
<file path=[Content_Types].xml><?xml version="1.0" encoding="utf-8"?>
<Types xmlns="http://schemas.openxmlformats.org/package/2006/content-types">
  <Default Extension="bin" ContentType="application/vnd.ms-office.vbaProject"/>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ink/ink2.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18" r:id="rId4"/>
  </p:sldMasterIdLst>
  <p:notesMasterIdLst>
    <p:notesMasterId r:id="rId24"/>
  </p:notesMasterIdLst>
  <p:handoutMasterIdLst>
    <p:handoutMasterId r:id="rId25"/>
  </p:handoutMasterIdLst>
  <p:sldIdLst>
    <p:sldId id="261" r:id="rId5"/>
    <p:sldId id="263" r:id="rId6"/>
    <p:sldId id="264" r:id="rId7"/>
    <p:sldId id="304" r:id="rId8"/>
    <p:sldId id="414" r:id="rId9"/>
    <p:sldId id="415" r:id="rId10"/>
    <p:sldId id="416" r:id="rId11"/>
    <p:sldId id="417" r:id="rId12"/>
    <p:sldId id="327" r:id="rId13"/>
    <p:sldId id="374" r:id="rId14"/>
    <p:sldId id="403" r:id="rId15"/>
    <p:sldId id="326" r:id="rId16"/>
    <p:sldId id="328" r:id="rId17"/>
    <p:sldId id="329" r:id="rId18"/>
    <p:sldId id="330" r:id="rId19"/>
    <p:sldId id="333" r:id="rId20"/>
    <p:sldId id="334" r:id="rId21"/>
    <p:sldId id="337" r:id="rId22"/>
    <p:sldId id="373" r:id="rId23"/>
  </p:sldIdLst>
  <p:sldSz cx="9144000" cy="6858000" type="screen4x3"/>
  <p:notesSz cx="6797675" cy="9926638"/>
  <p:embeddedFontLst>
    <p:embeddedFont>
      <p:font typeface="Calibri" panose="020F0502020204030204" pitchFamily="34" charset="0"/>
      <p:regular r:id="rId26"/>
      <p:bold r:id="rId27"/>
      <p:italic r:id="rId28"/>
      <p:boldItalic r:id="rId29"/>
    </p:embeddedFont>
    <p:embeddedFont>
      <p:font typeface="Rdg Vesta" panose="02000503060000020004" pitchFamily="2" charset="0"/>
      <p:regular r:id="rId30"/>
      <p:bold r:id="rId31"/>
      <p:italic r:id="rId32"/>
      <p:boldItalic r:id="rId33"/>
    </p:embeddedFont>
  </p:embeddedFontLst>
  <p:defaultTextStyle>
    <a:defPPr>
      <a:defRPr lang="en-GB"/>
    </a:defPPr>
    <a:lvl1pPr algn="l" rtl="0" fontAlgn="base">
      <a:spcBef>
        <a:spcPct val="0"/>
      </a:spcBef>
      <a:spcAft>
        <a:spcPct val="0"/>
      </a:spcAft>
      <a:defRPr sz="2400" kern="1200">
        <a:solidFill>
          <a:schemeClr val="tx1"/>
        </a:solidFill>
        <a:latin typeface="Rdg Vesta" pitchFamily="2" charset="0"/>
        <a:ea typeface="+mn-ea"/>
        <a:cs typeface="+mn-cs"/>
      </a:defRPr>
    </a:lvl1pPr>
    <a:lvl2pPr marL="457200" algn="l" rtl="0" fontAlgn="base">
      <a:spcBef>
        <a:spcPct val="0"/>
      </a:spcBef>
      <a:spcAft>
        <a:spcPct val="0"/>
      </a:spcAft>
      <a:defRPr sz="2400" kern="1200">
        <a:solidFill>
          <a:schemeClr val="tx1"/>
        </a:solidFill>
        <a:latin typeface="Rdg Vesta" pitchFamily="2" charset="0"/>
        <a:ea typeface="+mn-ea"/>
        <a:cs typeface="+mn-cs"/>
      </a:defRPr>
    </a:lvl2pPr>
    <a:lvl3pPr marL="914400" algn="l" rtl="0" fontAlgn="base">
      <a:spcBef>
        <a:spcPct val="0"/>
      </a:spcBef>
      <a:spcAft>
        <a:spcPct val="0"/>
      </a:spcAft>
      <a:defRPr sz="2400" kern="1200">
        <a:solidFill>
          <a:schemeClr val="tx1"/>
        </a:solidFill>
        <a:latin typeface="Rdg Vesta" pitchFamily="2" charset="0"/>
        <a:ea typeface="+mn-ea"/>
        <a:cs typeface="+mn-cs"/>
      </a:defRPr>
    </a:lvl3pPr>
    <a:lvl4pPr marL="1371600" algn="l" rtl="0" fontAlgn="base">
      <a:spcBef>
        <a:spcPct val="0"/>
      </a:spcBef>
      <a:spcAft>
        <a:spcPct val="0"/>
      </a:spcAft>
      <a:defRPr sz="2400" kern="1200">
        <a:solidFill>
          <a:schemeClr val="tx1"/>
        </a:solidFill>
        <a:latin typeface="Rdg Vesta" pitchFamily="2" charset="0"/>
        <a:ea typeface="+mn-ea"/>
        <a:cs typeface="+mn-cs"/>
      </a:defRPr>
    </a:lvl4pPr>
    <a:lvl5pPr marL="1828800" algn="l" rtl="0" fontAlgn="base">
      <a:spcBef>
        <a:spcPct val="0"/>
      </a:spcBef>
      <a:spcAft>
        <a:spcPct val="0"/>
      </a:spcAft>
      <a:defRPr sz="2400" kern="1200">
        <a:solidFill>
          <a:schemeClr val="tx1"/>
        </a:solidFill>
        <a:latin typeface="Rdg Vesta" pitchFamily="2" charset="0"/>
        <a:ea typeface="+mn-ea"/>
        <a:cs typeface="+mn-cs"/>
      </a:defRPr>
    </a:lvl5pPr>
    <a:lvl6pPr marL="2286000" algn="l" defTabSz="914400" rtl="0" eaLnBrk="1" latinLnBrk="0" hangingPunct="1">
      <a:defRPr sz="2400" kern="1200">
        <a:solidFill>
          <a:schemeClr val="tx1"/>
        </a:solidFill>
        <a:latin typeface="Rdg Vesta" pitchFamily="2" charset="0"/>
        <a:ea typeface="+mn-ea"/>
        <a:cs typeface="+mn-cs"/>
      </a:defRPr>
    </a:lvl6pPr>
    <a:lvl7pPr marL="2743200" algn="l" defTabSz="914400" rtl="0" eaLnBrk="1" latinLnBrk="0" hangingPunct="1">
      <a:defRPr sz="2400" kern="1200">
        <a:solidFill>
          <a:schemeClr val="tx1"/>
        </a:solidFill>
        <a:latin typeface="Rdg Vesta" pitchFamily="2" charset="0"/>
        <a:ea typeface="+mn-ea"/>
        <a:cs typeface="+mn-cs"/>
      </a:defRPr>
    </a:lvl7pPr>
    <a:lvl8pPr marL="3200400" algn="l" defTabSz="914400" rtl="0" eaLnBrk="1" latinLnBrk="0" hangingPunct="1">
      <a:defRPr sz="2400" kern="1200">
        <a:solidFill>
          <a:schemeClr val="tx1"/>
        </a:solidFill>
        <a:latin typeface="Rdg Vesta" pitchFamily="2" charset="0"/>
        <a:ea typeface="+mn-ea"/>
        <a:cs typeface="+mn-cs"/>
      </a:defRPr>
    </a:lvl8pPr>
    <a:lvl9pPr marL="3657600" algn="l" defTabSz="914400" rtl="0" eaLnBrk="1" latinLnBrk="0" hangingPunct="1">
      <a:defRPr sz="2400" kern="1200">
        <a:solidFill>
          <a:schemeClr val="tx1"/>
        </a:solidFill>
        <a:latin typeface="Rdg Vesta" pitchFamily="2"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FF"/>
    <a:srgbClr val="BF0071"/>
    <a:srgbClr val="D799A1"/>
    <a:srgbClr val="7EAF35"/>
    <a:srgbClr val="F3F3F3"/>
    <a:srgbClr val="F0F0F0"/>
    <a:srgbClr val="EEEEEE"/>
    <a:srgbClr val="FDFDF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83" autoAdjust="0"/>
    <p:restoredTop sz="95802" autoAdjust="0"/>
  </p:normalViewPr>
  <p:slideViewPr>
    <p:cSldViewPr showGuides="1">
      <p:cViewPr varScale="1">
        <p:scale>
          <a:sx n="110" d="100"/>
          <a:sy n="110" d="100"/>
        </p:scale>
        <p:origin x="1848"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79" d="100"/>
          <a:sy n="79" d="100"/>
        </p:scale>
        <p:origin x="4096" y="21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1.fntdata"/><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33" Type="http://schemas.openxmlformats.org/officeDocument/2006/relationships/font" Target="fonts/font8.fntdata"/><Relationship Id="rId38" Type="http://schemas.microsoft.com/office/2006/relationships/vbaProject" Target="vbaProject.bin"/><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32" Type="http://schemas.openxmlformats.org/officeDocument/2006/relationships/font" Target="fonts/font7.fntdata"/><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3.fntdata"/><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6.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9778" name="Rectangle 2"/>
          <p:cNvSpPr>
            <a:spLocks noGrp="1" noChangeArrowheads="1"/>
          </p:cNvSpPr>
          <p:nvPr>
            <p:ph type="hdr" sz="quarter"/>
          </p:nvPr>
        </p:nvSpPr>
        <p:spPr bwMode="auto">
          <a:xfrm>
            <a:off x="1"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ctr" anchorCtr="0" compatLnSpc="1">
            <a:prstTxWarp prst="textNoShape">
              <a:avLst/>
            </a:prstTxWarp>
          </a:bodyPr>
          <a:lstStyle>
            <a:lvl1pPr>
              <a:defRPr sz="1200">
                <a:solidFill>
                  <a:schemeClr val="bg1"/>
                </a:solidFill>
              </a:defRPr>
            </a:lvl1pPr>
          </a:lstStyle>
          <a:p>
            <a:endParaRPr lang="en-GB" dirty="0">
              <a:solidFill>
                <a:srgbClr val="BF0071"/>
              </a:solidFill>
            </a:endParaRPr>
          </a:p>
        </p:txBody>
      </p:sp>
      <p:sp>
        <p:nvSpPr>
          <p:cNvPr id="459779" name="Rectangle 3"/>
          <p:cNvSpPr>
            <a:spLocks noGrp="1" noChangeArrowheads="1"/>
          </p:cNvSpPr>
          <p:nvPr>
            <p:ph type="dt" sz="quarter" idx="1"/>
          </p:nvPr>
        </p:nvSpPr>
        <p:spPr bwMode="auto">
          <a:xfrm>
            <a:off x="3851802"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ctr" anchorCtr="0" compatLnSpc="1">
            <a:prstTxWarp prst="textNoShape">
              <a:avLst/>
            </a:prstTxWarp>
          </a:bodyPr>
          <a:lstStyle>
            <a:lvl1pPr algn="r">
              <a:defRPr sz="1200">
                <a:solidFill>
                  <a:schemeClr val="bg1"/>
                </a:solidFill>
              </a:defRPr>
            </a:lvl1pPr>
          </a:lstStyle>
          <a:p>
            <a:endParaRPr lang="en-GB" dirty="0">
              <a:solidFill>
                <a:srgbClr val="BF0071"/>
              </a:solidFill>
            </a:endParaRPr>
          </a:p>
        </p:txBody>
      </p:sp>
      <p:sp>
        <p:nvSpPr>
          <p:cNvPr id="459780" name="Rectangle 4"/>
          <p:cNvSpPr>
            <a:spLocks noGrp="1" noChangeArrowheads="1"/>
          </p:cNvSpPr>
          <p:nvPr>
            <p:ph type="ftr" sz="quarter" idx="2"/>
          </p:nvPr>
        </p:nvSpPr>
        <p:spPr bwMode="auto">
          <a:xfrm>
            <a:off x="1" y="9429987"/>
            <a:ext cx="2945873" cy="496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b" anchorCtr="0" compatLnSpc="1">
            <a:prstTxWarp prst="textNoShape">
              <a:avLst/>
            </a:prstTxWarp>
          </a:bodyPr>
          <a:lstStyle>
            <a:lvl1pPr>
              <a:defRPr sz="1200">
                <a:solidFill>
                  <a:schemeClr val="bg1"/>
                </a:solidFill>
              </a:defRPr>
            </a:lvl1pPr>
          </a:lstStyle>
          <a:p>
            <a:endParaRPr lang="en-GB" dirty="0">
              <a:solidFill>
                <a:srgbClr val="BF0071"/>
              </a:solidFill>
            </a:endParaRPr>
          </a:p>
        </p:txBody>
      </p:sp>
      <p:sp>
        <p:nvSpPr>
          <p:cNvPr id="459781" name="Rectangle 5"/>
          <p:cNvSpPr>
            <a:spLocks noGrp="1" noChangeArrowheads="1"/>
          </p:cNvSpPr>
          <p:nvPr>
            <p:ph type="sldNum" sz="quarter" idx="3"/>
          </p:nvPr>
        </p:nvSpPr>
        <p:spPr bwMode="auto">
          <a:xfrm>
            <a:off x="3851802" y="9429987"/>
            <a:ext cx="2945873" cy="496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b" anchorCtr="0" compatLnSpc="1">
            <a:prstTxWarp prst="textNoShape">
              <a:avLst/>
            </a:prstTxWarp>
          </a:bodyPr>
          <a:lstStyle>
            <a:lvl1pPr algn="r">
              <a:defRPr sz="1200">
                <a:solidFill>
                  <a:schemeClr val="bg1"/>
                </a:solidFill>
              </a:defRPr>
            </a:lvl1pPr>
          </a:lstStyle>
          <a:p>
            <a:fld id="{E2DCF08D-6481-43DA-8A15-15EA1A6A8146}" type="slidenum">
              <a:rPr lang="en-GB">
                <a:solidFill>
                  <a:srgbClr val="BF0071"/>
                </a:solidFill>
              </a:rPr>
              <a:pPr/>
              <a:t>‹#›</a:t>
            </a:fld>
            <a:endParaRPr lang="en-GB" dirty="0">
              <a:solidFill>
                <a:srgbClr val="BF0071"/>
              </a:solidFill>
            </a:endParaRPr>
          </a:p>
        </p:txBody>
      </p:sp>
    </p:spTree>
    <p:extLst>
      <p:ext uri="{BB962C8B-B14F-4D97-AF65-F5344CB8AC3E}">
        <p14:creationId xmlns:p14="http://schemas.microsoft.com/office/powerpoint/2010/main" val="3543131987"/>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9T17:33:24.498"/>
    </inkml:context>
    <inkml:brush xml:id="br0">
      <inkml:brushProperty name="width" value="0.05" units="cm"/>
      <inkml:brushProperty name="height" value="0.05" units="cm"/>
      <inkml:brushProperty name="color" value="#E71224"/>
    </inkml:brush>
  </inkml:definitions>
  <inkml:trace contextRef="#ctx0" brushRef="#br0">1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9T17:35:10.453"/>
    </inkml:context>
    <inkml:brush xml:id="br0">
      <inkml:brushProperty name="width" value="0.05" units="cm"/>
      <inkml:brushProperty name="height" value="0.05" units="cm"/>
      <inkml:brushProperty name="color" value="#E71224"/>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1"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t" anchorCtr="0" compatLnSpc="1">
            <a:prstTxWarp prst="textNoShape">
              <a:avLst/>
            </a:prstTxWarp>
          </a:bodyPr>
          <a:lstStyle>
            <a:lvl1pPr>
              <a:defRPr sz="1200"/>
            </a:lvl1pPr>
          </a:lstStyle>
          <a:p>
            <a:endParaRPr lang="en-GB"/>
          </a:p>
        </p:txBody>
      </p:sp>
      <p:sp>
        <p:nvSpPr>
          <p:cNvPr id="9219" name="Rectangle 3"/>
          <p:cNvSpPr>
            <a:spLocks noGrp="1" noChangeArrowheads="1"/>
          </p:cNvSpPr>
          <p:nvPr>
            <p:ph type="dt" idx="1"/>
          </p:nvPr>
        </p:nvSpPr>
        <p:spPr bwMode="auto">
          <a:xfrm>
            <a:off x="3850197"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t" anchorCtr="0" compatLnSpc="1">
            <a:prstTxWarp prst="textNoShape">
              <a:avLst/>
            </a:prstTxWarp>
          </a:bodyPr>
          <a:lstStyle>
            <a:lvl1pPr algn="r">
              <a:defRPr sz="1200"/>
            </a:lvl1pPr>
          </a:lstStyle>
          <a:p>
            <a:endParaRPr lang="en-GB"/>
          </a:p>
        </p:txBody>
      </p:sp>
      <p:sp>
        <p:nvSpPr>
          <p:cNvPr id="9220" name="Rectangle 4"/>
          <p:cNvSpPr>
            <a:spLocks noGrp="1" noRot="1" noChangeAspect="1" noChangeArrowheads="1" noTextEdit="1"/>
          </p:cNvSpPr>
          <p:nvPr>
            <p:ph type="sldImg" idx="2"/>
          </p:nvPr>
        </p:nvSpPr>
        <p:spPr bwMode="auto">
          <a:xfrm>
            <a:off x="919163" y="744538"/>
            <a:ext cx="4962525" cy="3722687"/>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9221" name="Rectangle 5"/>
          <p:cNvSpPr>
            <a:spLocks noGrp="1" noChangeArrowheads="1"/>
          </p:cNvSpPr>
          <p:nvPr>
            <p:ph type="body" sz="quarter" idx="3"/>
          </p:nvPr>
        </p:nvSpPr>
        <p:spPr bwMode="auto">
          <a:xfrm>
            <a:off x="679447" y="4715793"/>
            <a:ext cx="5438783" cy="44666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222" name="Rectangle 6"/>
          <p:cNvSpPr>
            <a:spLocks noGrp="1" noChangeArrowheads="1"/>
          </p:cNvSpPr>
          <p:nvPr>
            <p:ph type="ftr" sz="quarter" idx="4"/>
          </p:nvPr>
        </p:nvSpPr>
        <p:spPr bwMode="auto">
          <a:xfrm>
            <a:off x="1" y="942839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b" anchorCtr="0" compatLnSpc="1">
            <a:prstTxWarp prst="textNoShape">
              <a:avLst/>
            </a:prstTxWarp>
          </a:bodyPr>
          <a:lstStyle>
            <a:lvl1pPr>
              <a:defRPr sz="1200"/>
            </a:lvl1pPr>
          </a:lstStyle>
          <a:p>
            <a:endParaRPr lang="en-GB"/>
          </a:p>
        </p:txBody>
      </p:sp>
      <p:sp>
        <p:nvSpPr>
          <p:cNvPr id="9223" name="Rectangle 7"/>
          <p:cNvSpPr>
            <a:spLocks noGrp="1" noChangeArrowheads="1"/>
          </p:cNvSpPr>
          <p:nvPr>
            <p:ph type="sldNum" sz="quarter" idx="5"/>
          </p:nvPr>
        </p:nvSpPr>
        <p:spPr bwMode="auto">
          <a:xfrm>
            <a:off x="3850197" y="942839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b" anchorCtr="0" compatLnSpc="1">
            <a:prstTxWarp prst="textNoShape">
              <a:avLst/>
            </a:prstTxWarp>
          </a:bodyPr>
          <a:lstStyle>
            <a:lvl1pPr algn="r">
              <a:defRPr sz="1200"/>
            </a:lvl1pPr>
          </a:lstStyle>
          <a:p>
            <a:fld id="{9447E8B6-FA9F-46D1-9616-8ECF1D3221B0}" type="slidenum">
              <a:rPr lang="en-GB"/>
              <a:pPr/>
              <a:t>‹#›</a:t>
            </a:fld>
            <a:endParaRPr lang="en-GB"/>
          </a:p>
        </p:txBody>
      </p:sp>
    </p:spTree>
    <p:extLst>
      <p:ext uri="{BB962C8B-B14F-4D97-AF65-F5344CB8AC3E}">
        <p14:creationId xmlns:p14="http://schemas.microsoft.com/office/powerpoint/2010/main" val="330077306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Rdg Vesta" pitchFamily="2" charset="0"/>
        <a:ea typeface="+mn-ea"/>
        <a:cs typeface="+mn-cs"/>
      </a:defRPr>
    </a:lvl1pPr>
    <a:lvl2pPr marL="457200" algn="l" rtl="0" fontAlgn="base">
      <a:spcBef>
        <a:spcPct val="30000"/>
      </a:spcBef>
      <a:spcAft>
        <a:spcPct val="0"/>
      </a:spcAft>
      <a:defRPr sz="1200" kern="1200">
        <a:solidFill>
          <a:schemeClr val="tx1"/>
        </a:solidFill>
        <a:latin typeface="Rdg Vesta" pitchFamily="2" charset="0"/>
        <a:ea typeface="+mn-ea"/>
        <a:cs typeface="+mn-cs"/>
      </a:defRPr>
    </a:lvl2pPr>
    <a:lvl3pPr marL="914400" algn="l" rtl="0" fontAlgn="base">
      <a:spcBef>
        <a:spcPct val="30000"/>
      </a:spcBef>
      <a:spcAft>
        <a:spcPct val="0"/>
      </a:spcAft>
      <a:defRPr sz="1200" kern="1200">
        <a:solidFill>
          <a:schemeClr val="tx1"/>
        </a:solidFill>
        <a:latin typeface="Rdg Vesta" pitchFamily="2" charset="0"/>
        <a:ea typeface="+mn-ea"/>
        <a:cs typeface="+mn-cs"/>
      </a:defRPr>
    </a:lvl3pPr>
    <a:lvl4pPr marL="1371600" algn="l" rtl="0" fontAlgn="base">
      <a:spcBef>
        <a:spcPct val="30000"/>
      </a:spcBef>
      <a:spcAft>
        <a:spcPct val="0"/>
      </a:spcAft>
      <a:defRPr sz="1200" kern="1200">
        <a:solidFill>
          <a:schemeClr val="tx1"/>
        </a:solidFill>
        <a:latin typeface="Rdg Vesta" pitchFamily="2" charset="0"/>
        <a:ea typeface="+mn-ea"/>
        <a:cs typeface="+mn-cs"/>
      </a:defRPr>
    </a:lvl4pPr>
    <a:lvl5pPr marL="1828800" algn="l" rtl="0" fontAlgn="base">
      <a:spcBef>
        <a:spcPct val="30000"/>
      </a:spcBef>
      <a:spcAft>
        <a:spcPct val="0"/>
      </a:spcAft>
      <a:defRPr sz="1200" kern="1200">
        <a:solidFill>
          <a:schemeClr val="tx1"/>
        </a:solidFill>
        <a:latin typeface="Rdg Vesta"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2</a:t>
            </a:fld>
            <a:endParaRPr lang="en-GB"/>
          </a:p>
        </p:txBody>
      </p:sp>
    </p:spTree>
    <p:extLst>
      <p:ext uri="{BB962C8B-B14F-4D97-AF65-F5344CB8AC3E}">
        <p14:creationId xmlns:p14="http://schemas.microsoft.com/office/powerpoint/2010/main" val="2259934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4</a:t>
            </a:fld>
            <a:endParaRPr lang="en-GB"/>
          </a:p>
        </p:txBody>
      </p:sp>
    </p:spTree>
    <p:extLst>
      <p:ext uri="{BB962C8B-B14F-4D97-AF65-F5344CB8AC3E}">
        <p14:creationId xmlns:p14="http://schemas.microsoft.com/office/powerpoint/2010/main" val="8122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5</a:t>
            </a:fld>
            <a:endParaRPr lang="en-GB"/>
          </a:p>
        </p:txBody>
      </p:sp>
    </p:spTree>
    <p:extLst>
      <p:ext uri="{BB962C8B-B14F-4D97-AF65-F5344CB8AC3E}">
        <p14:creationId xmlns:p14="http://schemas.microsoft.com/office/powerpoint/2010/main" val="9902808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6</a:t>
            </a:fld>
            <a:endParaRPr lang="en-GB"/>
          </a:p>
        </p:txBody>
      </p:sp>
    </p:spTree>
    <p:extLst>
      <p:ext uri="{BB962C8B-B14F-4D97-AF65-F5344CB8AC3E}">
        <p14:creationId xmlns:p14="http://schemas.microsoft.com/office/powerpoint/2010/main" val="171096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7</a:t>
            </a:fld>
            <a:endParaRPr lang="en-GB"/>
          </a:p>
        </p:txBody>
      </p:sp>
    </p:spTree>
    <p:extLst>
      <p:ext uri="{BB962C8B-B14F-4D97-AF65-F5344CB8AC3E}">
        <p14:creationId xmlns:p14="http://schemas.microsoft.com/office/powerpoint/2010/main" val="1013862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8</a:t>
            </a:fld>
            <a:endParaRPr lang="en-GB"/>
          </a:p>
        </p:txBody>
      </p:sp>
    </p:spTree>
    <p:extLst>
      <p:ext uri="{BB962C8B-B14F-4D97-AF65-F5344CB8AC3E}">
        <p14:creationId xmlns:p14="http://schemas.microsoft.com/office/powerpoint/2010/main" val="202295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9</a:t>
            </a:fld>
            <a:endParaRPr lang="en-GB"/>
          </a:p>
        </p:txBody>
      </p:sp>
    </p:spTree>
    <p:extLst>
      <p:ext uri="{BB962C8B-B14F-4D97-AF65-F5344CB8AC3E}">
        <p14:creationId xmlns:p14="http://schemas.microsoft.com/office/powerpoint/2010/main" val="639010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47E8B6-FA9F-46D1-9616-8ECF1D3221B0}" type="slidenum">
              <a:rPr lang="en-GB" smtClean="0"/>
              <a:pPr/>
              <a:t>13</a:t>
            </a:fld>
            <a:endParaRPr lang="en-GB"/>
          </a:p>
        </p:txBody>
      </p:sp>
    </p:spTree>
    <p:extLst>
      <p:ext uri="{BB962C8B-B14F-4D97-AF65-F5344CB8AC3E}">
        <p14:creationId xmlns:p14="http://schemas.microsoft.com/office/powerpoint/2010/main" val="501190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14</a:t>
            </a:fld>
            <a:endParaRPr lang="en-GB"/>
          </a:p>
        </p:txBody>
      </p:sp>
    </p:spTree>
    <p:extLst>
      <p:ext uri="{BB962C8B-B14F-4D97-AF65-F5344CB8AC3E}">
        <p14:creationId xmlns:p14="http://schemas.microsoft.com/office/powerpoint/2010/main" val="6391169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17</a:t>
            </a:fld>
            <a:endParaRPr lang="en-GB"/>
          </a:p>
        </p:txBody>
      </p:sp>
    </p:spTree>
    <p:extLst>
      <p:ext uri="{BB962C8B-B14F-4D97-AF65-F5344CB8AC3E}">
        <p14:creationId xmlns:p14="http://schemas.microsoft.com/office/powerpoint/2010/main" val="2903511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18</a:t>
            </a:fld>
            <a:endParaRPr lang="en-GB"/>
          </a:p>
        </p:txBody>
      </p:sp>
    </p:spTree>
    <p:extLst>
      <p:ext uri="{BB962C8B-B14F-4D97-AF65-F5344CB8AC3E}">
        <p14:creationId xmlns:p14="http://schemas.microsoft.com/office/powerpoint/2010/main" val="10260962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4653136"/>
            <a:ext cx="9144000" cy="3781866"/>
          </a:xfrm>
          <a:prstGeom prst="rect">
            <a:avLst/>
          </a:prstGeom>
        </p:spPr>
      </p:pic>
      <p:sp>
        <p:nvSpPr>
          <p:cNvPr id="26" name="Rectangle 12"/>
          <p:cNvSpPr>
            <a:spLocks noGrp="1" noChangeArrowheads="1"/>
          </p:cNvSpPr>
          <p:nvPr>
            <p:ph type="subTitle" idx="1"/>
          </p:nvPr>
        </p:nvSpPr>
        <p:spPr>
          <a:xfrm>
            <a:off x="755650" y="2844280"/>
            <a:ext cx="7920038" cy="647600"/>
          </a:xfrm>
          <a:prstGeom prst="rect">
            <a:avLst/>
          </a:prstGeom>
        </p:spPr>
        <p:txBody>
          <a:bodyPr/>
          <a:lstStyle>
            <a:lvl1pPr marL="0" indent="0">
              <a:buFontTx/>
              <a:buNone/>
              <a:defRPr sz="3600">
                <a:solidFill>
                  <a:srgbClr val="000000"/>
                </a:solidFill>
              </a:defRPr>
            </a:lvl1pPr>
          </a:lstStyle>
          <a:p>
            <a:pPr lvl="0"/>
            <a:r>
              <a:rPr lang="en-US" noProof="0"/>
              <a:t>Click to edit Master subtitle style</a:t>
            </a:r>
            <a:endParaRPr lang="en-GB" noProof="0" dirty="0"/>
          </a:p>
        </p:txBody>
      </p:sp>
      <p:sp>
        <p:nvSpPr>
          <p:cNvPr id="3" name="Title 2"/>
          <p:cNvSpPr>
            <a:spLocks noGrp="1"/>
          </p:cNvSpPr>
          <p:nvPr>
            <p:ph type="title"/>
          </p:nvPr>
        </p:nvSpPr>
        <p:spPr>
          <a:xfrm>
            <a:off x="755576" y="1124744"/>
            <a:ext cx="7983538" cy="1719064"/>
          </a:xfrm>
        </p:spPr>
        <p:txBody>
          <a:bodyPr wrap="square"/>
          <a:lstStyle>
            <a:lvl1pPr>
              <a:lnSpc>
                <a:spcPct val="90000"/>
              </a:lnSpc>
              <a:defRPr sz="4800"/>
            </a:lvl1pPr>
          </a:lstStyle>
          <a:p>
            <a:r>
              <a:rPr lang="en-US"/>
              <a:t>Click to edit Master title style</a:t>
            </a:r>
            <a:endParaRPr lang="en-GB" dirty="0"/>
          </a:p>
        </p:txBody>
      </p:sp>
      <p:sp>
        <p:nvSpPr>
          <p:cNvPr id="5" name="Slide Number Placeholder 4">
            <a:extLst>
              <a:ext uri="{FF2B5EF4-FFF2-40B4-BE49-F238E27FC236}">
                <a16:creationId xmlns:a16="http://schemas.microsoft.com/office/drawing/2014/main" id="{B6C1B392-042E-7A4F-A3C8-F714D3F98DF6}"/>
              </a:ext>
            </a:extLst>
          </p:cNvPr>
          <p:cNvSpPr>
            <a:spLocks noGrp="1"/>
          </p:cNvSpPr>
          <p:nvPr>
            <p:ph type="sldNum" sz="quarter" idx="10"/>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87345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fade">
                                      <p:cBhvr>
                                        <p:cTn id="11" dur="1000"/>
                                        <p:tgtEl>
                                          <p:spTgt spid="2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bldLvl="5">
        <p:tmplLst>
          <p:tmpl lvl="1">
            <p:tnLst>
              <p:par>
                <p:cTn presetID="10" presetClass="entr" presetSubtype="0" fill="hold" nodeType="afterEffect">
                  <p:stCondLst>
                    <p:cond delay="250"/>
                  </p:stCondLst>
                  <p:childTnLst>
                    <p:set>
                      <p:cBhvr>
                        <p:cTn dur="1" fill="hold">
                          <p:stCondLst>
                            <p:cond delay="0"/>
                          </p:stCondLst>
                        </p:cTn>
                        <p:tgtEl>
                          <p:spTgt spid="26"/>
                        </p:tgtEl>
                        <p:attrNameLst>
                          <p:attrName>style.visibility</p:attrName>
                        </p:attrNameLst>
                      </p:cBhvr>
                      <p:to>
                        <p:strVal val="visible"/>
                      </p:to>
                    </p:set>
                    <p:animEffect transition="in" filter="fade">
                      <p:cBhvr>
                        <p:cTn dur="1000"/>
                        <p:tgtEl>
                          <p:spTgt spid="26"/>
                        </p:tgtEl>
                      </p:cBhvr>
                    </p:animEffect>
                  </p:childTnLst>
                </p:cTn>
              </p:par>
            </p:tnLst>
          </p:tmpl>
        </p:tmplLst>
      </p:bldP>
      <p:bldP spid="3" grpId="0"/>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600200"/>
            <a:ext cx="7992888" cy="4525963"/>
          </a:xfrm>
          <a:prstGeom prst="rect">
            <a:avLst/>
          </a:prstGeom>
        </p:spPr>
        <p:txBody>
          <a:bodyPr/>
          <a:lstStyle>
            <a:lvl1pPr>
              <a:buClr>
                <a:schemeClr val="tx2"/>
              </a:buClr>
              <a:defRPr/>
            </a:lvl1pPr>
            <a:lvl2pPr>
              <a:buClr>
                <a:schemeClr val="tx2"/>
              </a:buClr>
              <a:defRPr/>
            </a:lvl2pPr>
            <a:lvl3pPr>
              <a:buClr>
                <a:schemeClr val="tx2"/>
              </a:buClr>
              <a:defRPr/>
            </a:lvl3pPr>
            <a:lvl4pPr>
              <a:buClr>
                <a:schemeClr val="tx2"/>
              </a:buClr>
              <a:defRPr/>
            </a:lvl4pPr>
            <a:lvl5pPr>
              <a:buClr>
                <a:schemeClr val="tx2"/>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Rectangle 13"/>
          <p:cNvSpPr>
            <a:spLocks noGrp="1" noChangeArrowheads="1"/>
          </p:cNvSpPr>
          <p:nvPr>
            <p:ph type="sldNum" sz="quarter" idx="4"/>
          </p:nvPr>
        </p:nvSpPr>
        <p:spPr bwMode="auto">
          <a:xfrm>
            <a:off x="8072438" y="6519863"/>
            <a:ext cx="676275"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EA406C1-2B80-4660-856E-9D94CAFFB47A}" type="slidenum">
              <a:rPr lang="en-GB" smtClean="0"/>
              <a:pPr/>
              <a:t>‹#›</a:t>
            </a:fld>
            <a:endParaRPr lang="en-GB" dirty="0"/>
          </a:p>
        </p:txBody>
      </p:sp>
      <p:sp>
        <p:nvSpPr>
          <p:cNvPr id="6" name="Rectangle 2"/>
          <p:cNvSpPr>
            <a:spLocks noGrp="1" noChangeArrowheads="1"/>
          </p:cNvSpPr>
          <p:nvPr>
            <p:ph type="title"/>
          </p:nvPr>
        </p:nvSpPr>
        <p:spPr bwMode="auto">
          <a:xfrm>
            <a:off x="755650" y="274638"/>
            <a:ext cx="6192838"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t>Click to edit Master title style</a:t>
            </a:r>
            <a:endParaRPr lang="en-GB" dirty="0"/>
          </a:p>
        </p:txBody>
      </p:sp>
    </p:spTree>
    <p:extLst>
      <p:ext uri="{BB962C8B-B14F-4D97-AF65-F5344CB8AC3E}">
        <p14:creationId xmlns:p14="http://schemas.microsoft.com/office/powerpoint/2010/main" val="40363725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none" baseline="0"/>
            </a:lvl1pPr>
          </a:lstStyle>
          <a:p>
            <a:r>
              <a:rPr lang="en-US"/>
              <a:t>Click to edit Master title style</a:t>
            </a:r>
            <a:endParaRPr lang="en-GB" dirty="0"/>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Rectangle 13"/>
          <p:cNvSpPr>
            <a:spLocks noGrp="1" noChangeArrowheads="1"/>
          </p:cNvSpPr>
          <p:nvPr>
            <p:ph type="sldNum" sz="quarter" idx="4"/>
          </p:nvPr>
        </p:nvSpPr>
        <p:spPr bwMode="auto">
          <a:xfrm>
            <a:off x="8072438" y="6519863"/>
            <a:ext cx="676275"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15384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923112"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buClr>
                <a:schemeClr val="tx2"/>
              </a:buClr>
              <a:defRPr sz="2800"/>
            </a:lvl1pPr>
            <a:lvl2pPr>
              <a:buClr>
                <a:schemeClr val="tx2"/>
              </a:buClr>
              <a:defRPr sz="2400"/>
            </a:lvl2pPr>
            <a:lvl3pPr>
              <a:buClr>
                <a:schemeClr val="tx2"/>
              </a:buClr>
              <a:defRPr sz="2000"/>
            </a:lvl3pPr>
            <a:lvl4pPr>
              <a:buClr>
                <a:schemeClr val="tx2"/>
              </a:buClr>
              <a:defRPr sz="1800"/>
            </a:lvl4pPr>
            <a:lvl5pPr>
              <a:buClr>
                <a:schemeClr val="tx2"/>
              </a:buCl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648200" y="1600200"/>
            <a:ext cx="4038600" cy="4525963"/>
          </a:xfrm>
          <a:prstGeom prst="rect">
            <a:avLst/>
          </a:prstGeom>
        </p:spPr>
        <p:txBody>
          <a:bodyPr/>
          <a:lstStyle>
            <a:lvl1pPr>
              <a:buClr>
                <a:schemeClr val="tx2"/>
              </a:buClr>
              <a:defRPr sz="2800"/>
            </a:lvl1pPr>
            <a:lvl2pPr>
              <a:buClr>
                <a:schemeClr val="tx2"/>
              </a:buClr>
              <a:defRPr sz="2400"/>
            </a:lvl2pPr>
            <a:lvl3pPr>
              <a:buClr>
                <a:schemeClr val="tx2"/>
              </a:buClr>
              <a:defRPr sz="2000"/>
            </a:lvl3pPr>
            <a:lvl4pPr>
              <a:buClr>
                <a:schemeClr val="tx2"/>
              </a:buClr>
              <a:defRPr sz="1800"/>
            </a:lvl4pPr>
            <a:lvl5pPr>
              <a:buClr>
                <a:schemeClr val="tx2"/>
              </a:buCl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8" name="Rectangle 13"/>
          <p:cNvSpPr>
            <a:spLocks noGrp="1" noChangeArrowheads="1"/>
          </p:cNvSpPr>
          <p:nvPr>
            <p:ph type="sldNum" sz="quarter" idx="4"/>
          </p:nvPr>
        </p:nvSpPr>
        <p:spPr bwMode="auto">
          <a:xfrm>
            <a:off x="8072438" y="6519863"/>
            <a:ext cx="676275"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1390106336"/>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Content Placeholder 2"/>
          <p:cNvSpPr>
            <a:spLocks noGrp="1"/>
          </p:cNvSpPr>
          <p:nvPr>
            <p:ph sz="half" idx="11"/>
          </p:nvPr>
        </p:nvSpPr>
        <p:spPr>
          <a:xfrm>
            <a:off x="457200" y="2390899"/>
            <a:ext cx="4038600" cy="4134445"/>
          </a:xfrm>
          <a:prstGeom prst="rect">
            <a:avLst/>
          </a:prstGeom>
        </p:spPr>
        <p:txBody>
          <a:bodyPr/>
          <a:lstStyle>
            <a:lvl1pPr>
              <a:buClr>
                <a:schemeClr val="tx2"/>
              </a:buClr>
              <a:defRPr sz="2800"/>
            </a:lvl1pPr>
            <a:lvl2pPr>
              <a:buClr>
                <a:schemeClr val="tx2"/>
              </a:buClr>
              <a:defRPr sz="2400"/>
            </a:lvl2pPr>
            <a:lvl3pPr>
              <a:buClr>
                <a:schemeClr val="tx2"/>
              </a:buClr>
              <a:defRPr sz="2000"/>
            </a:lvl3pPr>
            <a:lvl4pPr>
              <a:buClr>
                <a:schemeClr val="tx2"/>
              </a:buClr>
              <a:defRPr sz="1800"/>
            </a:lvl4pPr>
            <a:lvl5pPr>
              <a:buClr>
                <a:schemeClr val="tx2"/>
              </a:buCl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 name="Title 1"/>
          <p:cNvSpPr>
            <a:spLocks noGrp="1"/>
          </p:cNvSpPr>
          <p:nvPr>
            <p:ph type="title"/>
          </p:nvPr>
        </p:nvSpPr>
        <p:spPr>
          <a:xfrm>
            <a:off x="457200" y="274638"/>
            <a:ext cx="6923112"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751137"/>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5025" y="1751137"/>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13"/>
          <p:cNvSpPr>
            <a:spLocks noGrp="1" noChangeArrowheads="1"/>
          </p:cNvSpPr>
          <p:nvPr>
            <p:ph type="sldNum" sz="quarter" idx="10"/>
          </p:nvPr>
        </p:nvSpPr>
        <p:spPr bwMode="auto">
          <a:xfrm>
            <a:off x="8072438" y="6519863"/>
            <a:ext cx="676275"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EA406C1-2B80-4660-856E-9D94CAFFB47A}" type="slidenum">
              <a:rPr lang="en-GB" smtClean="0"/>
              <a:pPr/>
              <a:t>‹#›</a:t>
            </a:fld>
            <a:endParaRPr lang="en-GB" dirty="0"/>
          </a:p>
        </p:txBody>
      </p:sp>
      <p:sp>
        <p:nvSpPr>
          <p:cNvPr id="12" name="Content Placeholder 3"/>
          <p:cNvSpPr>
            <a:spLocks noGrp="1"/>
          </p:cNvSpPr>
          <p:nvPr>
            <p:ph sz="half" idx="12"/>
          </p:nvPr>
        </p:nvSpPr>
        <p:spPr>
          <a:xfrm>
            <a:off x="4648200" y="2390899"/>
            <a:ext cx="4038600" cy="4134445"/>
          </a:xfrm>
          <a:prstGeom prst="rect">
            <a:avLst/>
          </a:prstGeom>
        </p:spPr>
        <p:txBody>
          <a:bodyPr/>
          <a:lstStyle>
            <a:lvl1pPr>
              <a:buClr>
                <a:schemeClr val="tx2"/>
              </a:buClr>
              <a:defRPr sz="2800"/>
            </a:lvl1pPr>
            <a:lvl2pPr>
              <a:buClr>
                <a:schemeClr val="tx2"/>
              </a:buClr>
              <a:defRPr sz="2400"/>
            </a:lvl2pPr>
            <a:lvl3pPr>
              <a:buClr>
                <a:schemeClr val="tx2"/>
              </a:buClr>
              <a:defRPr sz="2000"/>
            </a:lvl3pPr>
            <a:lvl4pPr>
              <a:buClr>
                <a:schemeClr val="tx2"/>
              </a:buClr>
              <a:defRPr sz="1800"/>
            </a:lvl4pPr>
            <a:lvl5pPr>
              <a:buClr>
                <a:schemeClr val="tx2"/>
              </a:buCl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719926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Rectangle 13"/>
          <p:cNvSpPr>
            <a:spLocks noGrp="1" noChangeArrowheads="1"/>
          </p:cNvSpPr>
          <p:nvPr>
            <p:ph type="sldNum" sz="quarter" idx="4"/>
          </p:nvPr>
        </p:nvSpPr>
        <p:spPr bwMode="auto">
          <a:xfrm>
            <a:off x="8072438" y="6519863"/>
            <a:ext cx="676275"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3569034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9" name="Picture 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524750" y="439738"/>
            <a:ext cx="1184400" cy="530852"/>
          </a:xfrm>
          <a:prstGeom prst="rect">
            <a:avLst/>
          </a:prstGeom>
        </p:spPr>
      </p:pic>
      <p:sp>
        <p:nvSpPr>
          <p:cNvPr id="10" name="Rectangle 2"/>
          <p:cNvSpPr>
            <a:spLocks noGrp="1" noChangeArrowheads="1"/>
          </p:cNvSpPr>
          <p:nvPr>
            <p:ph type="title"/>
          </p:nvPr>
        </p:nvSpPr>
        <p:spPr bwMode="auto">
          <a:xfrm>
            <a:off x="755650" y="274638"/>
            <a:ext cx="6192838"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t>Click to edit Master title style</a:t>
            </a:r>
            <a:endParaRPr lang="en-GB" dirty="0"/>
          </a:p>
        </p:txBody>
      </p:sp>
      <p:sp>
        <p:nvSpPr>
          <p:cNvPr id="11" name="Rectangle 3"/>
          <p:cNvSpPr>
            <a:spLocks noGrp="1" noChangeArrowheads="1"/>
          </p:cNvSpPr>
          <p:nvPr>
            <p:ph type="body" idx="1"/>
          </p:nvPr>
        </p:nvSpPr>
        <p:spPr bwMode="auto">
          <a:xfrm>
            <a:off x="755650" y="1600200"/>
            <a:ext cx="7931150"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Rectangle 13"/>
          <p:cNvSpPr>
            <a:spLocks noGrp="1" noChangeArrowheads="1"/>
          </p:cNvSpPr>
          <p:nvPr>
            <p:ph type="sldNum" sz="quarter" idx="4"/>
          </p:nvPr>
        </p:nvSpPr>
        <p:spPr bwMode="auto">
          <a:xfrm>
            <a:off x="8072438" y="6519863"/>
            <a:ext cx="676275"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EA406C1-2B80-4660-856E-9D94CAFFB47A}" type="slidenum">
              <a:rPr lang="en-GB" smtClean="0"/>
              <a:pPr/>
              <a:t>‹#›</a:t>
            </a:fld>
            <a:endParaRPr lang="en-GB" dirty="0"/>
          </a:p>
        </p:txBody>
      </p:sp>
      <p:sp>
        <p:nvSpPr>
          <p:cNvPr id="2" name="Rectangle 1"/>
          <p:cNvSpPr/>
          <p:nvPr/>
        </p:nvSpPr>
        <p:spPr bwMode="hidden">
          <a:xfrm>
            <a:off x="7380312" y="0"/>
            <a:ext cx="1763688"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57231995"/>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7" r:id="rId6"/>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10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1" end="1"/>
                                            </p:txEl>
                                          </p:spTgt>
                                        </p:tgtEl>
                                        <p:attrNameLst>
                                          <p:attrName>style.visibility</p:attrName>
                                        </p:attrNameLst>
                                      </p:cBhvr>
                                      <p:to>
                                        <p:strVal val="visible"/>
                                      </p:to>
                                    </p:set>
                                    <p:animEffect transition="in" filter="fade">
                                      <p:cBhvr>
                                        <p:cTn id="17" dur="1000"/>
                                        <p:tgtEl>
                                          <p:spTgt spid="1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xEl>
                                              <p:pRg st="2" end="2"/>
                                            </p:txEl>
                                          </p:spTgt>
                                        </p:tgtEl>
                                        <p:attrNameLst>
                                          <p:attrName>style.visibility</p:attrName>
                                        </p:attrNameLst>
                                      </p:cBhvr>
                                      <p:to>
                                        <p:strVal val="visible"/>
                                      </p:to>
                                    </p:set>
                                    <p:animEffect transition="in" filter="fade">
                                      <p:cBhvr>
                                        <p:cTn id="22" dur="1000"/>
                                        <p:tgtEl>
                                          <p:spTgt spid="1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animEffect transition="in" filter="fade">
                                      <p:cBhvr>
                                        <p:cTn id="27" dur="1000"/>
                                        <p:tgtEl>
                                          <p:spTgt spid="11">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xEl>
                                              <p:pRg st="4" end="4"/>
                                            </p:txEl>
                                          </p:spTgt>
                                        </p:tgtEl>
                                        <p:attrNameLst>
                                          <p:attrName>style.visibility</p:attrName>
                                        </p:attrNameLst>
                                      </p:cBhvr>
                                      <p:to>
                                        <p:strVal val="visible"/>
                                      </p:to>
                                    </p:set>
                                    <p:animEffect transition="in" filter="fade">
                                      <p:cBhvr>
                                        <p:cTn id="32" dur="1000"/>
                                        <p:tgtEl>
                                          <p:spTgt spid="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build="p" bldLvl="5">
        <p:tmplLst>
          <p:tmpl lvl="1">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1000"/>
                        <p:tgtEl>
                          <p:spTgt spid="11"/>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1000"/>
                        <p:tgtEl>
                          <p:spTgt spid="11"/>
                        </p:tgtEl>
                      </p:cBhvr>
                    </p:animEffect>
                  </p:childTnLst>
                </p:cTn>
              </p:par>
            </p:tnLst>
          </p:tmpl>
          <p:tmpl lvl="3">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1000"/>
                        <p:tgtEl>
                          <p:spTgt spid="11"/>
                        </p:tgtEl>
                      </p:cBhvr>
                    </p:animEffect>
                  </p:childTnLst>
                </p:cTn>
              </p:par>
            </p:tnLst>
          </p:tmpl>
          <p:tmpl lvl="4">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1000"/>
                        <p:tgtEl>
                          <p:spTgt spid="11"/>
                        </p:tgtEl>
                      </p:cBhvr>
                    </p:animEffect>
                  </p:childTnLst>
                </p:cTn>
              </p:par>
            </p:tnLst>
          </p:tmpl>
          <p:tmpl lvl="5">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1000"/>
                        <p:tgtEl>
                          <p:spTgt spid="11"/>
                        </p:tgtEl>
                      </p:cBhvr>
                    </p:animEffect>
                  </p:childTnLst>
                </p:cTn>
              </p:par>
            </p:tnLst>
          </p:tmpl>
        </p:tmplLst>
      </p:bldP>
    </p:bldLst>
  </p:timing>
  <p:hf hdr="0" ftr="0"/>
  <p:txStyles>
    <p:titleStyle>
      <a:lvl1pPr algn="l" defTabSz="914400" rtl="0" eaLnBrk="1" latinLnBrk="0" hangingPunct="1">
        <a:spcBef>
          <a:spcPct val="0"/>
        </a:spcBef>
        <a:buNone/>
        <a:defRPr sz="3600" kern="1200">
          <a:solidFill>
            <a:schemeClr val="tx2"/>
          </a:solidFill>
          <a:latin typeface="+mj-lt"/>
          <a:ea typeface="+mj-ea"/>
          <a:cs typeface="+mj-cs"/>
        </a:defRPr>
      </a:lvl1pPr>
    </p:titleStyle>
    <p:bodyStyle>
      <a:lvl1pPr marL="342900" marR="0" indent="-342900" algn="l" defTabSz="914400" rtl="0" eaLnBrk="1" fontAlgn="base" latinLnBrk="0" hangingPunct="1">
        <a:lnSpc>
          <a:spcPct val="110000"/>
        </a:lnSpc>
        <a:spcBef>
          <a:spcPts val="1200"/>
        </a:spcBef>
        <a:spcAft>
          <a:spcPct val="0"/>
        </a:spcAft>
        <a:buClr>
          <a:schemeClr val="tx2"/>
        </a:buClr>
        <a:buSzTx/>
        <a:buFontTx/>
        <a:buChar char="•"/>
        <a:tabLst/>
        <a:defRPr sz="3200" kern="1200">
          <a:solidFill>
            <a:schemeClr val="tx1"/>
          </a:solidFill>
          <a:latin typeface="+mn-lt"/>
          <a:ea typeface="+mn-ea"/>
          <a:cs typeface="+mn-cs"/>
        </a:defRPr>
      </a:lvl1pPr>
      <a:lvl2pPr marL="742950" marR="0" indent="-285750" algn="l" defTabSz="914400" rtl="0" eaLnBrk="1" fontAlgn="base" latinLnBrk="0" hangingPunct="1">
        <a:lnSpc>
          <a:spcPct val="110000"/>
        </a:lnSpc>
        <a:spcBef>
          <a:spcPts val="1200"/>
        </a:spcBef>
        <a:spcAft>
          <a:spcPct val="0"/>
        </a:spcAft>
        <a:buClr>
          <a:schemeClr val="tx2"/>
        </a:buClr>
        <a:buSzTx/>
        <a:buFont typeface="Rdg Vesta" pitchFamily="2" charset="0"/>
        <a:buChar char="–"/>
        <a:tabLst/>
        <a:defRPr sz="2800" kern="1200">
          <a:solidFill>
            <a:schemeClr val="tx1"/>
          </a:solidFill>
          <a:latin typeface="+mn-lt"/>
          <a:ea typeface="+mn-ea"/>
          <a:cs typeface="+mn-cs"/>
        </a:defRPr>
      </a:lvl2pPr>
      <a:lvl3pPr marL="1143000" marR="0" indent="-228600" algn="l" defTabSz="914400" rtl="0" eaLnBrk="1" fontAlgn="base" latinLnBrk="0" hangingPunct="1">
        <a:lnSpc>
          <a:spcPct val="110000"/>
        </a:lnSpc>
        <a:spcBef>
          <a:spcPts val="1200"/>
        </a:spcBef>
        <a:spcAft>
          <a:spcPct val="0"/>
        </a:spcAft>
        <a:buClr>
          <a:schemeClr val="tx2"/>
        </a:buClr>
        <a:buSzTx/>
        <a:buFontTx/>
        <a:buChar char="•"/>
        <a:tabLst/>
        <a:defRPr sz="2400" kern="1200">
          <a:solidFill>
            <a:schemeClr val="tx1"/>
          </a:solidFill>
          <a:latin typeface="+mn-lt"/>
          <a:ea typeface="+mn-ea"/>
          <a:cs typeface="+mn-cs"/>
        </a:defRPr>
      </a:lvl3pPr>
      <a:lvl4pPr marL="1600200" marR="0" indent="-228600" algn="l" defTabSz="914400" rtl="0" eaLnBrk="1" fontAlgn="base" latinLnBrk="0" hangingPunct="1">
        <a:lnSpc>
          <a:spcPct val="110000"/>
        </a:lnSpc>
        <a:spcBef>
          <a:spcPts val="1200"/>
        </a:spcBef>
        <a:spcAft>
          <a:spcPct val="0"/>
        </a:spcAft>
        <a:buClr>
          <a:schemeClr val="tx2"/>
        </a:buClr>
        <a:buSzTx/>
        <a:buFont typeface="Rdg Vesta" pitchFamily="2" charset="0"/>
        <a:buChar char="–"/>
        <a:tabLst/>
        <a:defRPr sz="2000" kern="1200">
          <a:solidFill>
            <a:schemeClr val="tx1"/>
          </a:solidFill>
          <a:latin typeface="+mn-lt"/>
          <a:ea typeface="+mn-ea"/>
          <a:cs typeface="+mn-cs"/>
        </a:defRPr>
      </a:lvl4pPr>
      <a:lvl5pPr marL="2057400" marR="0" indent="-228600" algn="l" defTabSz="914400" rtl="0" eaLnBrk="1" fontAlgn="base" latinLnBrk="0" hangingPunct="1">
        <a:lnSpc>
          <a:spcPct val="110000"/>
        </a:lnSpc>
        <a:spcBef>
          <a:spcPts val="1200"/>
        </a:spcBef>
        <a:spcAft>
          <a:spcPct val="0"/>
        </a:spcAft>
        <a:buClr>
          <a:schemeClr val="tx2"/>
        </a:buClr>
        <a:buSzTx/>
        <a:buFont typeface="Rdg Vesta" pitchFamily="2" charset="0"/>
        <a:buChar char="»"/>
        <a:tabLst/>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customXml" Target="../ink/ink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755650" y="2844280"/>
            <a:ext cx="7992814" cy="1520824"/>
          </a:xfrm>
        </p:spPr>
        <p:txBody>
          <a:bodyPr/>
          <a:lstStyle/>
          <a:p>
            <a:endParaRPr lang="en-GB" b="1" i="1" dirty="0">
              <a:solidFill>
                <a:srgbClr val="0070C0"/>
              </a:solidFill>
            </a:endParaRPr>
          </a:p>
          <a:p>
            <a:r>
              <a:rPr lang="en-GB" b="1" i="1" dirty="0">
                <a:solidFill>
                  <a:srgbClr val="0070C0"/>
                </a:solidFill>
              </a:rPr>
              <a:t>LECTURE 3: </a:t>
            </a:r>
            <a:r>
              <a:rPr lang="en-GB" dirty="0">
                <a:solidFill>
                  <a:srgbClr val="FF0000"/>
                </a:solidFill>
              </a:rPr>
              <a:t>Standard Costing</a:t>
            </a:r>
            <a:endParaRPr lang="en-GB" dirty="0"/>
          </a:p>
        </p:txBody>
      </p:sp>
      <p:sp>
        <p:nvSpPr>
          <p:cNvPr id="3" name="Title 2"/>
          <p:cNvSpPr>
            <a:spLocks noGrp="1"/>
          </p:cNvSpPr>
          <p:nvPr>
            <p:ph type="title"/>
          </p:nvPr>
        </p:nvSpPr>
        <p:spPr/>
        <p:txBody>
          <a:bodyPr/>
          <a:lstStyle/>
          <a:p>
            <a:r>
              <a:rPr lang="en-GB" sz="2800" dirty="0"/>
              <a:t>Contemporary Issues in Performance Management</a:t>
            </a:r>
            <a:br>
              <a:rPr lang="en-GB" sz="3000" dirty="0"/>
            </a:br>
            <a:endParaRPr lang="en-GB" sz="3000" dirty="0"/>
          </a:p>
        </p:txBody>
      </p:sp>
      <p:sp>
        <p:nvSpPr>
          <p:cNvPr id="4" name="Slide Number Placeholder 3">
            <a:extLst>
              <a:ext uri="{FF2B5EF4-FFF2-40B4-BE49-F238E27FC236}">
                <a16:creationId xmlns:a16="http://schemas.microsoft.com/office/drawing/2014/main" id="{02160549-2471-704E-8649-86492A63CC1C}"/>
              </a:ext>
            </a:extLst>
          </p:cNvPr>
          <p:cNvSpPr>
            <a:spLocks noGrp="1"/>
          </p:cNvSpPr>
          <p:nvPr>
            <p:ph type="sldNum" sz="quarter" idx="10"/>
          </p:nvPr>
        </p:nvSpPr>
        <p:spPr/>
        <p:txBody>
          <a:bodyPr/>
          <a:lstStyle/>
          <a:p>
            <a:fld id="{5EA406C1-2B80-4660-856E-9D94CAFFB47A}" type="slidenum">
              <a:rPr lang="en-GB" smtClean="0"/>
              <a:pPr/>
              <a:t>1</a:t>
            </a:fld>
            <a:endParaRPr lang="en-GB" dirty="0"/>
          </a:p>
        </p:txBody>
      </p:sp>
      <p:pic>
        <p:nvPicPr>
          <p:cNvPr id="5" name="Picture 2" descr="University of Wales Trinity Saint David">
            <a:extLst>
              <a:ext uri="{FF2B5EF4-FFF2-40B4-BE49-F238E27FC236}">
                <a16:creationId xmlns:a16="http://schemas.microsoft.com/office/drawing/2014/main" id="{99945ABC-4F8C-334F-B233-9CB22F33CA4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9781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338719"/>
            <a:ext cx="9144000" cy="3655577"/>
          </a:xfrm>
        </p:spPr>
        <p:style>
          <a:lnRef idx="2">
            <a:schemeClr val="accent2"/>
          </a:lnRef>
          <a:fillRef idx="1">
            <a:schemeClr val="lt1"/>
          </a:fillRef>
          <a:effectRef idx="0">
            <a:schemeClr val="accent2"/>
          </a:effectRef>
          <a:fontRef idx="minor">
            <a:schemeClr val="dk1"/>
          </a:fontRef>
        </p:style>
        <p:txBody>
          <a:bodyPr>
            <a:normAutofit fontScale="70000" lnSpcReduction="20000"/>
          </a:bodyPr>
          <a:lstStyle/>
          <a:p>
            <a:r>
              <a:rPr lang="en-GB" dirty="0"/>
              <a:t>Explain the nature and purpose of an operational control system and the role of budgets, standards and variances. </a:t>
            </a:r>
          </a:p>
          <a:p>
            <a:r>
              <a:rPr lang="en-GB" dirty="0"/>
              <a:t>Set standard costs for product/service</a:t>
            </a:r>
          </a:p>
          <a:p>
            <a:r>
              <a:rPr lang="en-GB" dirty="0"/>
              <a:t>Compile flexible budgets and calculate variances </a:t>
            </a:r>
          </a:p>
          <a:p>
            <a:r>
              <a:rPr lang="en-GB" dirty="0"/>
              <a:t>Reconcile budgeted profit with actual profit </a:t>
            </a:r>
          </a:p>
          <a:p>
            <a:r>
              <a:rPr lang="en-GB" dirty="0"/>
              <a:t>Analyse causes of variances and the need for their investigation </a:t>
            </a:r>
          </a:p>
          <a:p>
            <a:r>
              <a:rPr lang="en-GB" dirty="0"/>
              <a:t>Explain the limitations of traditional standard costing systems, especially in relation to performance measurement and management </a:t>
            </a:r>
          </a:p>
        </p:txBody>
      </p:sp>
      <p:pic>
        <p:nvPicPr>
          <p:cNvPr id="4" name="Picture 9" descr="conference.jpg"/>
          <p:cNvPicPr>
            <a:picLocks noGrp="1" noChangeAspect="1"/>
          </p:cNvPicPr>
          <p:nvPr isPhoto="1"/>
        </p:nvPicPr>
        <p:blipFill>
          <a:blip r:embed="rId3">
            <a:extLst>
              <a:ext uri="{28A0092B-C50C-407E-A947-70E740481C1C}">
                <a14:useLocalDpi xmlns:a14="http://schemas.microsoft.com/office/drawing/2010/main" val="0"/>
              </a:ext>
            </a:extLst>
          </a:blip>
          <a:srcRect/>
          <a:stretch>
            <a:fillRect/>
          </a:stretch>
        </p:blipFill>
        <p:spPr bwMode="auto">
          <a:xfrm>
            <a:off x="0" y="28350"/>
            <a:ext cx="9144000" cy="3212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0" y="-69043"/>
            <a:ext cx="4572000" cy="1631216"/>
          </a:xfrm>
          <a:prstGeom prst="rect">
            <a:avLst/>
          </a:prstGeom>
        </p:spPr>
        <p:txBody>
          <a:bodyPr>
            <a:spAutoFit/>
          </a:bodyPr>
          <a:lstStyle/>
          <a:p>
            <a:r>
              <a:rPr lang="en-GB" sz="5000" dirty="0">
                <a:solidFill>
                  <a:srgbClr val="FF0000"/>
                </a:solidFill>
              </a:rPr>
              <a:t>Learning </a:t>
            </a:r>
            <a:br>
              <a:rPr lang="en-GB" sz="5000" dirty="0">
                <a:solidFill>
                  <a:srgbClr val="FF0000"/>
                </a:solidFill>
              </a:rPr>
            </a:br>
            <a:r>
              <a:rPr lang="en-GB" sz="5000" dirty="0">
                <a:solidFill>
                  <a:srgbClr val="FF0000"/>
                </a:solidFill>
              </a:rPr>
              <a:t>Outcomes</a:t>
            </a:r>
          </a:p>
        </p:txBody>
      </p:sp>
      <p:sp>
        <p:nvSpPr>
          <p:cNvPr id="2" name="Slide Number Placeholder 1"/>
          <p:cNvSpPr>
            <a:spLocks noGrp="1"/>
          </p:cNvSpPr>
          <p:nvPr>
            <p:ph type="sldNum" sz="quarter" idx="4"/>
          </p:nvPr>
        </p:nvSpPr>
        <p:spPr/>
        <p:txBody>
          <a:bodyPr/>
          <a:lstStyle/>
          <a:p>
            <a:fld id="{5EA406C1-2B80-4660-856E-9D94CAFFB47A}" type="slidenum">
              <a:rPr lang="en-GB" smtClean="0"/>
              <a:pPr/>
              <a:t>2</a:t>
            </a:fld>
            <a:endParaRPr lang="en-GB" dirty="0"/>
          </a:p>
        </p:txBody>
      </p:sp>
    </p:spTree>
    <p:extLst>
      <p:ext uri="{BB962C8B-B14F-4D97-AF65-F5344CB8AC3E}">
        <p14:creationId xmlns:p14="http://schemas.microsoft.com/office/powerpoint/2010/main" val="3880491937"/>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650" y="274638"/>
            <a:ext cx="6624662" cy="1143000"/>
          </a:xfrm>
        </p:spPr>
        <p:style>
          <a:lnRef idx="0">
            <a:schemeClr val="accent1"/>
          </a:lnRef>
          <a:fillRef idx="3">
            <a:schemeClr val="accent1"/>
          </a:fillRef>
          <a:effectRef idx="3">
            <a:schemeClr val="accent1"/>
          </a:effectRef>
          <a:fontRef idx="minor">
            <a:schemeClr val="lt1"/>
          </a:fontRef>
        </p:style>
        <p:txBody>
          <a:bodyPr/>
          <a:lstStyle/>
          <a:p>
            <a:r>
              <a:rPr lang="en-GB" dirty="0"/>
              <a:t>The control Process</a:t>
            </a:r>
          </a:p>
        </p:txBody>
      </p:sp>
      <p:sp>
        <p:nvSpPr>
          <p:cNvPr id="3" name="Content Placeholder 2"/>
          <p:cNvSpPr>
            <a:spLocks noGrp="1"/>
          </p:cNvSpPr>
          <p:nvPr>
            <p:ph idx="1"/>
          </p:nvPr>
        </p:nvSpPr>
        <p:spPr/>
        <p:txBody>
          <a:bodyPr>
            <a:normAutofit/>
          </a:bodyPr>
          <a:lstStyle/>
          <a:p>
            <a:pPr marL="514350" indent="-514350">
              <a:buAutoNum type="arabicPeriod"/>
            </a:pPr>
            <a:r>
              <a:rPr lang="en-GB" dirty="0"/>
              <a:t>Set Standards</a:t>
            </a:r>
          </a:p>
          <a:p>
            <a:pPr marL="514350" indent="-514350">
              <a:buAutoNum type="arabicPeriod"/>
            </a:pPr>
            <a:r>
              <a:rPr lang="en-GB" dirty="0"/>
              <a:t>Obtain actual results</a:t>
            </a:r>
          </a:p>
          <a:p>
            <a:pPr marL="514350" indent="-514350">
              <a:buAutoNum type="arabicPeriod"/>
            </a:pPr>
            <a:r>
              <a:rPr lang="en-GB" dirty="0"/>
              <a:t>Compare actual with standards</a:t>
            </a:r>
          </a:p>
          <a:p>
            <a:pPr marL="514350" indent="-514350">
              <a:buAutoNum type="arabicPeriod"/>
            </a:pPr>
            <a:r>
              <a:rPr lang="en-GB" dirty="0"/>
              <a:t>Identify variances</a:t>
            </a:r>
          </a:p>
          <a:p>
            <a:pPr marL="514350" indent="-514350">
              <a:buAutoNum type="arabicPeriod"/>
            </a:pPr>
            <a:r>
              <a:rPr lang="en-GB" dirty="0"/>
              <a:t>Take corrective actions</a:t>
            </a:r>
          </a:p>
        </p:txBody>
      </p:sp>
      <p:sp>
        <p:nvSpPr>
          <p:cNvPr id="4" name="Slide Number Placeholder 3"/>
          <p:cNvSpPr>
            <a:spLocks noGrp="1"/>
          </p:cNvSpPr>
          <p:nvPr>
            <p:ph type="sldNum" sz="quarter" idx="4"/>
          </p:nvPr>
        </p:nvSpPr>
        <p:spPr/>
        <p:txBody>
          <a:bodyPr/>
          <a:lstStyle/>
          <a:p>
            <a:fld id="{5EA406C1-2B80-4660-856E-9D94CAFFB47A}" type="slidenum">
              <a:rPr lang="en-GB" smtClean="0"/>
              <a:pPr/>
              <a:t>3</a:t>
            </a:fld>
            <a:endParaRPr lang="en-GB" dirty="0"/>
          </a:p>
        </p:txBody>
      </p:sp>
      <p:pic>
        <p:nvPicPr>
          <p:cNvPr id="5" name="Picture 2" descr="University of Wales Trinity Saint David">
            <a:extLst>
              <a:ext uri="{FF2B5EF4-FFF2-40B4-BE49-F238E27FC236}">
                <a16:creationId xmlns:a16="http://schemas.microsoft.com/office/drawing/2014/main" id="{6CF618B0-8DA9-DD40-AD49-3C8BB1C5E18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482777"/>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000" b="1" dirty="0">
                <a:solidFill>
                  <a:srgbClr val="0070C0"/>
                </a:solidFill>
                <a:latin typeface="Arial" panose="020B0604020202020204" pitchFamily="34" charset="0"/>
                <a:cs typeface="Arial" panose="020B0604020202020204" pitchFamily="34" charset="0"/>
              </a:rPr>
              <a:t>Budget</a:t>
            </a:r>
            <a:r>
              <a:rPr lang="en-GB" sz="2000" dirty="0">
                <a:latin typeface="Arial" panose="020B0604020202020204" pitchFamily="34" charset="0"/>
                <a:cs typeface="Arial" panose="020B0604020202020204" pitchFamily="34" charset="0"/>
              </a:rPr>
              <a:t> – target costs for a total activity or cost centre (we will be looking at original and flexed budgets today) </a:t>
            </a:r>
          </a:p>
          <a:p>
            <a:r>
              <a:rPr lang="en-GB" sz="2000" b="1" dirty="0">
                <a:solidFill>
                  <a:srgbClr val="0070C0"/>
                </a:solidFill>
                <a:latin typeface="Arial" panose="020B0604020202020204" pitchFamily="34" charset="0"/>
                <a:cs typeface="Arial" panose="020B0604020202020204" pitchFamily="34" charset="0"/>
              </a:rPr>
              <a:t>Standard cost </a:t>
            </a:r>
            <a:r>
              <a:rPr lang="en-GB" sz="2000" dirty="0">
                <a:latin typeface="Arial" panose="020B0604020202020204" pitchFamily="34" charset="0"/>
                <a:cs typeface="Arial" panose="020B0604020202020204" pitchFamily="34" charset="0"/>
              </a:rPr>
              <a:t>– a predetermined target cost for a unit of activity </a:t>
            </a:r>
          </a:p>
          <a:p>
            <a:pPr marL="0" indent="0">
              <a:buNone/>
            </a:pPr>
            <a:endParaRPr lang="en-GB" sz="1500" dirty="0"/>
          </a:p>
        </p:txBody>
      </p:sp>
      <p:sp>
        <p:nvSpPr>
          <p:cNvPr id="3" name="Slide Number Placeholder 2"/>
          <p:cNvSpPr>
            <a:spLocks noGrp="1"/>
          </p:cNvSpPr>
          <p:nvPr>
            <p:ph type="sldNum" sz="quarter" idx="4"/>
          </p:nvPr>
        </p:nvSpPr>
        <p:spPr/>
        <p:txBody>
          <a:bodyPr/>
          <a:lstStyle/>
          <a:p>
            <a:fld id="{5EA406C1-2B80-4660-856E-9D94CAFFB47A}" type="slidenum">
              <a:rPr lang="en-GB" smtClean="0"/>
              <a:pPr/>
              <a:t>4</a:t>
            </a:fld>
            <a:endParaRPr lang="en-GB" dirty="0"/>
          </a:p>
        </p:txBody>
      </p:sp>
      <p:sp>
        <p:nvSpPr>
          <p:cNvPr id="4" name="Title 3"/>
          <p:cNvSpPr>
            <a:spLocks noGrp="1"/>
          </p:cNvSpPr>
          <p:nvPr>
            <p:ph type="title"/>
          </p:nvPr>
        </p:nvSpPr>
        <p:spPr/>
        <p:txBody>
          <a:bodyPr/>
          <a:lstStyle/>
          <a:p>
            <a:r>
              <a:rPr lang="en-GB" dirty="0"/>
              <a:t>STANDARD COSTING - BASICS</a:t>
            </a:r>
          </a:p>
        </p:txBody>
      </p:sp>
      <p:pic>
        <p:nvPicPr>
          <p:cNvPr id="5" name="Picture 2" descr="University of Wales Trinity Saint David">
            <a:extLst>
              <a:ext uri="{FF2B5EF4-FFF2-40B4-BE49-F238E27FC236}">
                <a16:creationId xmlns:a16="http://schemas.microsoft.com/office/drawing/2014/main" id="{FEBCBFB0-9770-6E47-A733-7E7EFD0980E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869913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0D965F3-6BED-0848-B4CE-727AFDAA9A3C}"/>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There are four main types of performance standard: </a:t>
            </a:r>
          </a:p>
          <a:p>
            <a:pPr marL="457200" indent="-457200">
              <a:buAutoNum type="arabicPeriod"/>
            </a:pPr>
            <a:r>
              <a:rPr lang="en-GB" sz="2000" dirty="0">
                <a:solidFill>
                  <a:srgbClr val="00B0F0"/>
                </a:solidFill>
                <a:latin typeface="Arial" panose="020B0604020202020204" pitchFamily="34" charset="0"/>
                <a:cs typeface="Arial" panose="020B0604020202020204" pitchFamily="34" charset="0"/>
              </a:rPr>
              <a:t>Ideal standard </a:t>
            </a:r>
            <a:r>
              <a:rPr lang="en-GB" sz="2000" dirty="0">
                <a:latin typeface="Arial" panose="020B0604020202020204" pitchFamily="34" charset="0"/>
                <a:cs typeface="Arial" panose="020B0604020202020204" pitchFamily="34" charset="0"/>
              </a:rPr>
              <a:t>– assumes perfect performance (unrealistic and demotivating?) </a:t>
            </a:r>
          </a:p>
          <a:p>
            <a:pPr marL="457200" indent="-457200">
              <a:buAutoNum type="arabicPeriod"/>
            </a:pPr>
            <a:r>
              <a:rPr lang="en-GB" sz="2000" dirty="0">
                <a:solidFill>
                  <a:srgbClr val="00B0F0"/>
                </a:solidFill>
                <a:latin typeface="Arial" panose="020B0604020202020204" pitchFamily="34" charset="0"/>
                <a:cs typeface="Arial" panose="020B0604020202020204" pitchFamily="34" charset="0"/>
              </a:rPr>
              <a:t>Expected standard </a:t>
            </a:r>
            <a:r>
              <a:rPr lang="en-GB" sz="2000" dirty="0">
                <a:latin typeface="Arial" panose="020B0604020202020204" pitchFamily="34" charset="0"/>
                <a:cs typeface="Arial" panose="020B0604020202020204" pitchFamily="34" charset="0"/>
              </a:rPr>
              <a:t>– assumes challenging performance conditions (stretching but achievable?) </a:t>
            </a:r>
          </a:p>
          <a:p>
            <a:pPr marL="457200" indent="-457200">
              <a:buAutoNum type="arabicPeriod"/>
            </a:pPr>
            <a:r>
              <a:rPr lang="en-GB" sz="2000" dirty="0">
                <a:solidFill>
                  <a:srgbClr val="00B0F0"/>
                </a:solidFill>
                <a:latin typeface="Arial" panose="020B0604020202020204" pitchFamily="34" charset="0"/>
                <a:cs typeface="Arial" panose="020B0604020202020204" pitchFamily="34" charset="0"/>
              </a:rPr>
              <a:t>Currently attainable standard </a:t>
            </a:r>
            <a:r>
              <a:rPr lang="en-GB" sz="2000" dirty="0">
                <a:latin typeface="Arial" panose="020B0604020202020204" pitchFamily="34" charset="0"/>
                <a:cs typeface="Arial" panose="020B0604020202020204" pitchFamily="34" charset="0"/>
              </a:rPr>
              <a:t>– based on current performance levels (no incentive to improve?) </a:t>
            </a:r>
          </a:p>
          <a:p>
            <a:pPr marL="457200" indent="-457200">
              <a:buAutoNum type="arabicPeriod"/>
            </a:pPr>
            <a:r>
              <a:rPr lang="en-GB" sz="2000" dirty="0">
                <a:solidFill>
                  <a:srgbClr val="00B0F0"/>
                </a:solidFill>
                <a:latin typeface="Arial" panose="020B0604020202020204" pitchFamily="34" charset="0"/>
                <a:cs typeface="Arial" panose="020B0604020202020204" pitchFamily="34" charset="0"/>
              </a:rPr>
              <a:t>Basic standard </a:t>
            </a:r>
            <a:r>
              <a:rPr lang="en-GB" sz="2000" dirty="0">
                <a:latin typeface="Arial" panose="020B0604020202020204" pitchFamily="34" charset="0"/>
                <a:cs typeface="Arial" panose="020B0604020202020204" pitchFamily="34" charset="0"/>
              </a:rPr>
              <a:t>– based on long term performance (out of date?) </a:t>
            </a:r>
          </a:p>
          <a:p>
            <a:pPr lvl="1"/>
            <a:r>
              <a:rPr lang="en-GB" sz="1600" dirty="0">
                <a:latin typeface="Arial" panose="020B0604020202020204" pitchFamily="34" charset="0"/>
                <a:cs typeface="Arial" panose="020B0604020202020204" pitchFamily="34" charset="0"/>
              </a:rPr>
              <a:t>Variance analysis – the process of comparing budget and actual data and investigating significant differences </a:t>
            </a:r>
          </a:p>
          <a:p>
            <a:pPr lvl="1"/>
            <a:r>
              <a:rPr lang="en-GB" sz="1600" b="1" dirty="0">
                <a:solidFill>
                  <a:srgbClr val="0070C0"/>
                </a:solidFill>
                <a:latin typeface="Arial" panose="020B0604020202020204" pitchFamily="34" charset="0"/>
                <a:cs typeface="Arial" panose="020B0604020202020204" pitchFamily="34" charset="0"/>
              </a:rPr>
              <a:t>A variance</a:t>
            </a:r>
            <a:r>
              <a:rPr lang="en-GB" sz="1600" dirty="0">
                <a:solidFill>
                  <a:srgbClr val="0070C0"/>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is the difference between a planned, budgeted or standard cost and the actual</a:t>
            </a:r>
            <a:endParaRPr lang="en-US" sz="1600"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A4D0FA82-4431-224B-BBE0-EEC3F0829779}"/>
              </a:ext>
            </a:extLst>
          </p:cNvPr>
          <p:cNvSpPr>
            <a:spLocks noGrp="1"/>
          </p:cNvSpPr>
          <p:nvPr>
            <p:ph type="sldNum" sz="quarter" idx="4"/>
          </p:nvPr>
        </p:nvSpPr>
        <p:spPr/>
        <p:txBody>
          <a:bodyPr/>
          <a:lstStyle/>
          <a:p>
            <a:fld id="{5EA406C1-2B80-4660-856E-9D94CAFFB47A}" type="slidenum">
              <a:rPr lang="en-GB" smtClean="0"/>
              <a:pPr/>
              <a:t>5</a:t>
            </a:fld>
            <a:endParaRPr lang="en-GB" dirty="0"/>
          </a:p>
        </p:txBody>
      </p:sp>
      <p:sp>
        <p:nvSpPr>
          <p:cNvPr id="4" name="Title 3">
            <a:extLst>
              <a:ext uri="{FF2B5EF4-FFF2-40B4-BE49-F238E27FC236}">
                <a16:creationId xmlns:a16="http://schemas.microsoft.com/office/drawing/2014/main" id="{D55D2FCD-AF0B-CA42-80F1-6DA53BAFE837}"/>
              </a:ext>
            </a:extLst>
          </p:cNvPr>
          <p:cNvSpPr>
            <a:spLocks noGrp="1"/>
          </p:cNvSpPr>
          <p:nvPr>
            <p:ph type="title"/>
          </p:nvPr>
        </p:nvSpPr>
        <p:spPr/>
        <p:txBody>
          <a:bodyPr/>
          <a:lstStyle/>
          <a:p>
            <a:r>
              <a:rPr lang="en-US" dirty="0"/>
              <a:t>Standard Costing </a:t>
            </a:r>
          </a:p>
        </p:txBody>
      </p:sp>
    </p:spTree>
    <p:extLst>
      <p:ext uri="{BB962C8B-B14F-4D97-AF65-F5344CB8AC3E}">
        <p14:creationId xmlns:p14="http://schemas.microsoft.com/office/powerpoint/2010/main" val="3551421828"/>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CFCD98A-7875-9C4E-9AC6-5EEE49F408DA}"/>
              </a:ext>
            </a:extLst>
          </p:cNvPr>
          <p:cNvSpPr>
            <a:spLocks noGrp="1"/>
          </p:cNvSpPr>
          <p:nvPr>
            <p:ph idx="1"/>
          </p:nvPr>
        </p:nvSpPr>
        <p:spPr>
          <a:xfrm>
            <a:off x="179512" y="1600200"/>
            <a:ext cx="8856984" cy="4525963"/>
          </a:xfrm>
        </p:spPr>
        <p:txBody>
          <a:bodyPr/>
          <a:lstStyle/>
          <a:p>
            <a:pPr marL="0" indent="0">
              <a:lnSpc>
                <a:spcPct val="100000"/>
              </a:lnSpc>
              <a:buNone/>
            </a:pPr>
            <a:r>
              <a:rPr lang="en-US" sz="20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 </a:t>
            </a:r>
          </a:p>
        </p:txBody>
      </p:sp>
      <p:sp>
        <p:nvSpPr>
          <p:cNvPr id="3" name="Slide Number Placeholder 2">
            <a:extLst>
              <a:ext uri="{FF2B5EF4-FFF2-40B4-BE49-F238E27FC236}">
                <a16:creationId xmlns:a16="http://schemas.microsoft.com/office/drawing/2014/main" id="{197FEA2F-1F23-404E-BFFE-2015B373D366}"/>
              </a:ext>
            </a:extLst>
          </p:cNvPr>
          <p:cNvSpPr>
            <a:spLocks noGrp="1"/>
          </p:cNvSpPr>
          <p:nvPr>
            <p:ph type="sldNum" sz="quarter" idx="4"/>
          </p:nvPr>
        </p:nvSpPr>
        <p:spPr/>
        <p:txBody>
          <a:bodyPr/>
          <a:lstStyle/>
          <a:p>
            <a:fld id="{5EA406C1-2B80-4660-856E-9D94CAFFB47A}" type="slidenum">
              <a:rPr lang="en-GB" smtClean="0"/>
              <a:pPr/>
              <a:t>6</a:t>
            </a:fld>
            <a:endParaRPr lang="en-GB" dirty="0"/>
          </a:p>
        </p:txBody>
      </p:sp>
      <p:sp>
        <p:nvSpPr>
          <p:cNvPr id="4" name="Title 3">
            <a:extLst>
              <a:ext uri="{FF2B5EF4-FFF2-40B4-BE49-F238E27FC236}">
                <a16:creationId xmlns:a16="http://schemas.microsoft.com/office/drawing/2014/main" id="{2F69853F-7840-FD43-97F2-EA78F2343F21}"/>
              </a:ext>
            </a:extLst>
          </p:cNvPr>
          <p:cNvSpPr>
            <a:spLocks noGrp="1"/>
          </p:cNvSpPr>
          <p:nvPr>
            <p:ph type="title"/>
          </p:nvPr>
        </p:nvSpPr>
        <p:spPr/>
        <p:txBody>
          <a:bodyPr/>
          <a:lstStyle/>
          <a:p>
            <a:r>
              <a:rPr lang="en-US" dirty="0"/>
              <a:t>Standard Costing </a:t>
            </a:r>
            <a:r>
              <a:rPr lang="en-US" dirty="0" err="1"/>
              <a:t>Analysed</a:t>
            </a:r>
            <a:r>
              <a:rPr lang="en-US" dirty="0"/>
              <a:t> by Operations and Products</a:t>
            </a:r>
          </a:p>
        </p:txBody>
      </p:sp>
      <p:graphicFrame>
        <p:nvGraphicFramePr>
          <p:cNvPr id="5" name="Table 4">
            <a:extLst>
              <a:ext uri="{FF2B5EF4-FFF2-40B4-BE49-F238E27FC236}">
                <a16:creationId xmlns:a16="http://schemas.microsoft.com/office/drawing/2014/main" id="{09A1D862-45CA-1E4C-88DF-96D14291FC0A}"/>
              </a:ext>
            </a:extLst>
          </p:cNvPr>
          <p:cNvGraphicFramePr>
            <a:graphicFrameLocks noGrp="1"/>
          </p:cNvGraphicFramePr>
          <p:nvPr>
            <p:extLst>
              <p:ext uri="{D42A27DB-BD31-4B8C-83A1-F6EECF244321}">
                <p14:modId xmlns:p14="http://schemas.microsoft.com/office/powerpoint/2010/main" val="872062798"/>
              </p:ext>
            </p:extLst>
          </p:nvPr>
        </p:nvGraphicFramePr>
        <p:xfrm>
          <a:off x="395537" y="1988840"/>
          <a:ext cx="8353181" cy="3593863"/>
        </p:xfrm>
        <a:graphic>
          <a:graphicData uri="http://schemas.openxmlformats.org/drawingml/2006/table">
            <a:tbl>
              <a:tblPr>
                <a:tableStyleId>{5C22544A-7EE6-4342-B048-85BDC9FD1C3A}</a:tableStyleId>
              </a:tblPr>
              <a:tblGrid>
                <a:gridCol w="605774">
                  <a:extLst>
                    <a:ext uri="{9D8B030D-6E8A-4147-A177-3AD203B41FA5}">
                      <a16:colId xmlns:a16="http://schemas.microsoft.com/office/drawing/2014/main" val="2353449131"/>
                    </a:ext>
                  </a:extLst>
                </a:gridCol>
                <a:gridCol w="605774">
                  <a:extLst>
                    <a:ext uri="{9D8B030D-6E8A-4147-A177-3AD203B41FA5}">
                      <a16:colId xmlns:a16="http://schemas.microsoft.com/office/drawing/2014/main" val="1444973989"/>
                    </a:ext>
                  </a:extLst>
                </a:gridCol>
                <a:gridCol w="900536">
                  <a:extLst>
                    <a:ext uri="{9D8B030D-6E8A-4147-A177-3AD203B41FA5}">
                      <a16:colId xmlns:a16="http://schemas.microsoft.com/office/drawing/2014/main" val="4131461125"/>
                    </a:ext>
                  </a:extLst>
                </a:gridCol>
                <a:gridCol w="605774">
                  <a:extLst>
                    <a:ext uri="{9D8B030D-6E8A-4147-A177-3AD203B41FA5}">
                      <a16:colId xmlns:a16="http://schemas.microsoft.com/office/drawing/2014/main" val="4244026647"/>
                    </a:ext>
                  </a:extLst>
                </a:gridCol>
                <a:gridCol w="605774">
                  <a:extLst>
                    <a:ext uri="{9D8B030D-6E8A-4147-A177-3AD203B41FA5}">
                      <a16:colId xmlns:a16="http://schemas.microsoft.com/office/drawing/2014/main" val="1262032872"/>
                    </a:ext>
                  </a:extLst>
                </a:gridCol>
                <a:gridCol w="605774">
                  <a:extLst>
                    <a:ext uri="{9D8B030D-6E8A-4147-A177-3AD203B41FA5}">
                      <a16:colId xmlns:a16="http://schemas.microsoft.com/office/drawing/2014/main" val="4088192216"/>
                    </a:ext>
                  </a:extLst>
                </a:gridCol>
                <a:gridCol w="605774">
                  <a:extLst>
                    <a:ext uri="{9D8B030D-6E8A-4147-A177-3AD203B41FA5}">
                      <a16:colId xmlns:a16="http://schemas.microsoft.com/office/drawing/2014/main" val="1737680089"/>
                    </a:ext>
                  </a:extLst>
                </a:gridCol>
                <a:gridCol w="605774">
                  <a:extLst>
                    <a:ext uri="{9D8B030D-6E8A-4147-A177-3AD203B41FA5}">
                      <a16:colId xmlns:a16="http://schemas.microsoft.com/office/drawing/2014/main" val="119361867"/>
                    </a:ext>
                  </a:extLst>
                </a:gridCol>
                <a:gridCol w="605774">
                  <a:extLst>
                    <a:ext uri="{9D8B030D-6E8A-4147-A177-3AD203B41FA5}">
                      <a16:colId xmlns:a16="http://schemas.microsoft.com/office/drawing/2014/main" val="2829751620"/>
                    </a:ext>
                  </a:extLst>
                </a:gridCol>
                <a:gridCol w="605774">
                  <a:extLst>
                    <a:ext uri="{9D8B030D-6E8A-4147-A177-3AD203B41FA5}">
                      <a16:colId xmlns:a16="http://schemas.microsoft.com/office/drawing/2014/main" val="4166058797"/>
                    </a:ext>
                  </a:extLst>
                </a:gridCol>
                <a:gridCol w="605774">
                  <a:extLst>
                    <a:ext uri="{9D8B030D-6E8A-4147-A177-3AD203B41FA5}">
                      <a16:colId xmlns:a16="http://schemas.microsoft.com/office/drawing/2014/main" val="3577321256"/>
                    </a:ext>
                  </a:extLst>
                </a:gridCol>
                <a:gridCol w="605774">
                  <a:extLst>
                    <a:ext uri="{9D8B030D-6E8A-4147-A177-3AD203B41FA5}">
                      <a16:colId xmlns:a16="http://schemas.microsoft.com/office/drawing/2014/main" val="3643415789"/>
                    </a:ext>
                  </a:extLst>
                </a:gridCol>
                <a:gridCol w="789131">
                  <a:extLst>
                    <a:ext uri="{9D8B030D-6E8A-4147-A177-3AD203B41FA5}">
                      <a16:colId xmlns:a16="http://schemas.microsoft.com/office/drawing/2014/main" val="3518812704"/>
                    </a:ext>
                  </a:extLst>
                </a:gridCol>
              </a:tblGrid>
              <a:tr h="265463">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000" u="none" strike="noStrike">
                          <a:effectLst/>
                        </a:rPr>
                        <a:t>Operations No</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Total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3454084942"/>
                  </a:ext>
                </a:extLst>
              </a:tr>
              <a:tr h="265463">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000" u="none" strike="noStrike">
                          <a:effectLst/>
                        </a:rPr>
                        <a:t>and Standard</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Standard</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3337995882"/>
                  </a:ext>
                </a:extLst>
              </a:tr>
              <a:tr h="265463">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000" u="none" strike="noStrike">
                          <a:effectLst/>
                        </a:rPr>
                        <a:t>Cost</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gridSpan="2">
                  <a:txBody>
                    <a:bodyPr/>
                    <a:lstStyle/>
                    <a:p>
                      <a:pPr algn="l" fontAlgn="b"/>
                      <a:r>
                        <a:rPr lang="en-GB" sz="1100" u="none" strike="noStrike">
                          <a:effectLst/>
                        </a:rPr>
                        <a:t>Products</a:t>
                      </a:r>
                      <a:endParaRPr lang="en-GB" sz="1100" b="1" i="0" u="none" strike="noStrike">
                        <a:solidFill>
                          <a:srgbClr val="000000"/>
                        </a:solidFill>
                        <a:effectLst/>
                        <a:latin typeface="Calibri" panose="020F0502020204030204" pitchFamily="34" charset="0"/>
                      </a:endParaRPr>
                    </a:p>
                  </a:txBody>
                  <a:tcPr marL="6631" marR="6631" marT="6631" marB="0" anchor="b"/>
                </a:tc>
                <a:tc hMerge="1">
                  <a:txBody>
                    <a:bodyPr/>
                    <a:lstStyle/>
                    <a:p>
                      <a:endParaRPr lang="en-US"/>
                    </a:p>
                  </a:txBody>
                  <a:tcPr/>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Cost</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1138650596"/>
                  </a:ext>
                </a:extLst>
              </a:tr>
              <a:tr h="252821">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1577860776"/>
                  </a:ext>
                </a:extLst>
              </a:tr>
              <a:tr h="494899">
                <a:tc gridSpan="2">
                  <a:txBody>
                    <a:bodyPr/>
                    <a:lstStyle/>
                    <a:p>
                      <a:pPr algn="l" fontAlgn="b"/>
                      <a:r>
                        <a:rPr lang="en-GB" sz="1100" u="none" strike="noStrike">
                          <a:effectLst/>
                        </a:rPr>
                        <a:t>Responsibility centre</a:t>
                      </a:r>
                      <a:endParaRPr lang="en-GB" sz="1100" b="1" i="0" u="none" strike="noStrike">
                        <a:solidFill>
                          <a:srgbClr val="000000"/>
                        </a:solidFill>
                        <a:effectLst/>
                        <a:latin typeface="Calibri" panose="020F0502020204030204" pitchFamily="34" charset="0"/>
                      </a:endParaRPr>
                    </a:p>
                  </a:txBody>
                  <a:tcPr marL="6631" marR="6631" marT="6631" marB="0" anchor="b"/>
                </a:tc>
                <a:tc hMerge="1">
                  <a:txBody>
                    <a:bodyPr/>
                    <a:lstStyle/>
                    <a:p>
                      <a:endParaRPr lang="en-US"/>
                    </a:p>
                  </a:txBody>
                  <a:tcPr/>
                </a:tc>
                <a:tc>
                  <a:txBody>
                    <a:bodyPr/>
                    <a:lstStyle/>
                    <a:p>
                      <a:pPr algn="ctr" fontAlgn="b"/>
                      <a:r>
                        <a:rPr lang="en-GB" sz="1000" u="none" strike="noStrike">
                          <a:effectLst/>
                        </a:rPr>
                        <a:t>No.</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101</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102</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103</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104</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105</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106</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Actual Cost</a:t>
                      </a:r>
                      <a:endParaRPr lang="en-GB" sz="1100" b="1"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4248415396"/>
                  </a:ext>
                </a:extLst>
              </a:tr>
              <a:tr h="265463">
                <a:tc>
                  <a:txBody>
                    <a:bodyPr/>
                    <a:lstStyle/>
                    <a:p>
                      <a:pPr algn="l" fontAlgn="b"/>
                      <a:r>
                        <a:rPr lang="en-GB" sz="1100" u="none" strike="noStrike">
                          <a:effectLst/>
                        </a:rPr>
                        <a:t>A</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200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1,200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94700912"/>
                  </a:ext>
                </a:extLst>
              </a:tr>
              <a:tr h="265463">
                <a:tc>
                  <a:txBody>
                    <a:bodyPr/>
                    <a:lstStyle/>
                    <a:p>
                      <a:pPr algn="l" fontAlgn="b"/>
                      <a:r>
                        <a:rPr lang="en-GB" sz="1100" u="none" strike="noStrike">
                          <a:effectLst/>
                        </a:rPr>
                        <a:t>B</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2</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300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900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2128139504"/>
                  </a:ext>
                </a:extLst>
              </a:tr>
              <a:tr h="265463">
                <a:tc>
                  <a:txBody>
                    <a:bodyPr/>
                    <a:lstStyle/>
                    <a:p>
                      <a:pPr algn="l" fontAlgn="b"/>
                      <a:r>
                        <a:rPr lang="en-GB" sz="1100" u="none" strike="noStrike">
                          <a:effectLst/>
                        </a:rPr>
                        <a:t>C</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3</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400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1,200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3305970146"/>
                  </a:ext>
                </a:extLst>
              </a:tr>
              <a:tr h="265463">
                <a:tc>
                  <a:txBody>
                    <a:bodyPr/>
                    <a:lstStyle/>
                    <a:p>
                      <a:pPr algn="l" fontAlgn="b"/>
                      <a:r>
                        <a:rPr lang="en-GB" sz="1100" u="none" strike="noStrike">
                          <a:effectLst/>
                        </a:rPr>
                        <a:t>D</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4</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2,000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286940382"/>
                  </a:ext>
                </a:extLst>
              </a:tr>
              <a:tr h="278104">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668132825"/>
                  </a:ext>
                </a:extLst>
              </a:tr>
              <a:tr h="494899">
                <a:tc gridSpan="2">
                  <a:txBody>
                    <a:bodyPr/>
                    <a:lstStyle/>
                    <a:p>
                      <a:pPr algn="l" fontAlgn="b"/>
                      <a:r>
                        <a:rPr lang="en-GB" sz="1100" u="none" strike="noStrike">
                          <a:effectLst/>
                        </a:rPr>
                        <a:t>Standard Product Cost</a:t>
                      </a:r>
                      <a:endParaRPr lang="en-GB" sz="1100" b="1" i="0" u="none" strike="noStrike">
                        <a:solidFill>
                          <a:srgbClr val="000000"/>
                        </a:solidFill>
                        <a:effectLst/>
                        <a:latin typeface="Calibri" panose="020F0502020204030204" pitchFamily="34" charset="0"/>
                      </a:endParaRPr>
                    </a:p>
                  </a:txBody>
                  <a:tcPr marL="6631" marR="6631" marT="6631" marB="0" anchor="b"/>
                </a:tc>
                <a:tc hMerge="1">
                  <a:txBody>
                    <a:bodyPr/>
                    <a:lstStyle/>
                    <a:p>
                      <a:endParaRPr lang="en-US"/>
                    </a:p>
                  </a:txBody>
                  <a:tcPr/>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£1,100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£900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£600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£700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5,300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1445395440"/>
                  </a:ext>
                </a:extLst>
              </a:tr>
              <a:tr h="214899">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dirty="0">
                          <a:effectLst/>
                        </a:rPr>
                        <a:t> </a:t>
                      </a:r>
                      <a:endParaRPr lang="en-GB" sz="800" b="0" i="0" u="none" strike="noStrike" dirty="0">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2803251012"/>
                  </a:ext>
                </a:extLst>
              </a:tr>
            </a:tbl>
          </a:graphicData>
        </a:graphic>
      </p:graphicFrame>
    </p:spTree>
    <p:extLst>
      <p:ext uri="{BB962C8B-B14F-4D97-AF65-F5344CB8AC3E}">
        <p14:creationId xmlns:p14="http://schemas.microsoft.com/office/powerpoint/2010/main" val="3541653096"/>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87743C1-CEB3-D541-8290-F39F923E0ABC}"/>
              </a:ext>
            </a:extLst>
          </p:cNvPr>
          <p:cNvSpPr>
            <a:spLocks noGrp="1"/>
          </p:cNvSpPr>
          <p:nvPr>
            <p:ph type="sldNum" sz="quarter" idx="4"/>
          </p:nvPr>
        </p:nvSpPr>
        <p:spPr/>
        <p:txBody>
          <a:bodyPr/>
          <a:lstStyle/>
          <a:p>
            <a:fld id="{5EA406C1-2B80-4660-856E-9D94CAFFB47A}" type="slidenum">
              <a:rPr lang="en-GB" smtClean="0"/>
              <a:pPr/>
              <a:t>7</a:t>
            </a:fld>
            <a:endParaRPr lang="en-GB" dirty="0"/>
          </a:p>
        </p:txBody>
      </p:sp>
      <p:graphicFrame>
        <p:nvGraphicFramePr>
          <p:cNvPr id="10" name="Content Placeholder 9">
            <a:extLst>
              <a:ext uri="{FF2B5EF4-FFF2-40B4-BE49-F238E27FC236}">
                <a16:creationId xmlns:a16="http://schemas.microsoft.com/office/drawing/2014/main" id="{792F9BBD-B277-4E4B-AA89-09D30392D1FE}"/>
              </a:ext>
            </a:extLst>
          </p:cNvPr>
          <p:cNvGraphicFramePr>
            <a:graphicFrameLocks noGrp="1"/>
          </p:cNvGraphicFramePr>
          <p:nvPr>
            <p:ph idx="1"/>
            <p:extLst>
              <p:ext uri="{D42A27DB-BD31-4B8C-83A1-F6EECF244321}">
                <p14:modId xmlns:p14="http://schemas.microsoft.com/office/powerpoint/2010/main" val="4144976190"/>
              </p:ext>
            </p:extLst>
          </p:nvPr>
        </p:nvGraphicFramePr>
        <p:xfrm>
          <a:off x="755650" y="548681"/>
          <a:ext cx="7632777" cy="5577475"/>
        </p:xfrm>
        <a:graphic>
          <a:graphicData uri="http://schemas.openxmlformats.org/drawingml/2006/table">
            <a:tbl>
              <a:tblPr>
                <a:tableStyleId>{5C22544A-7EE6-4342-B048-85BDC9FD1C3A}</a:tableStyleId>
              </a:tblPr>
              <a:tblGrid>
                <a:gridCol w="804911">
                  <a:extLst>
                    <a:ext uri="{9D8B030D-6E8A-4147-A177-3AD203B41FA5}">
                      <a16:colId xmlns:a16="http://schemas.microsoft.com/office/drawing/2014/main" val="2893458266"/>
                    </a:ext>
                  </a:extLst>
                </a:gridCol>
                <a:gridCol w="1193489">
                  <a:extLst>
                    <a:ext uri="{9D8B030D-6E8A-4147-A177-3AD203B41FA5}">
                      <a16:colId xmlns:a16="http://schemas.microsoft.com/office/drawing/2014/main" val="750328034"/>
                    </a:ext>
                  </a:extLst>
                </a:gridCol>
                <a:gridCol w="804911">
                  <a:extLst>
                    <a:ext uri="{9D8B030D-6E8A-4147-A177-3AD203B41FA5}">
                      <a16:colId xmlns:a16="http://schemas.microsoft.com/office/drawing/2014/main" val="1265467564"/>
                    </a:ext>
                  </a:extLst>
                </a:gridCol>
                <a:gridCol w="804911">
                  <a:extLst>
                    <a:ext uri="{9D8B030D-6E8A-4147-A177-3AD203B41FA5}">
                      <a16:colId xmlns:a16="http://schemas.microsoft.com/office/drawing/2014/main" val="341883877"/>
                    </a:ext>
                  </a:extLst>
                </a:gridCol>
                <a:gridCol w="804911">
                  <a:extLst>
                    <a:ext uri="{9D8B030D-6E8A-4147-A177-3AD203B41FA5}">
                      <a16:colId xmlns:a16="http://schemas.microsoft.com/office/drawing/2014/main" val="3174168403"/>
                    </a:ext>
                  </a:extLst>
                </a:gridCol>
                <a:gridCol w="804911">
                  <a:extLst>
                    <a:ext uri="{9D8B030D-6E8A-4147-A177-3AD203B41FA5}">
                      <a16:colId xmlns:a16="http://schemas.microsoft.com/office/drawing/2014/main" val="2373994818"/>
                    </a:ext>
                  </a:extLst>
                </a:gridCol>
                <a:gridCol w="804911">
                  <a:extLst>
                    <a:ext uri="{9D8B030D-6E8A-4147-A177-3AD203B41FA5}">
                      <a16:colId xmlns:a16="http://schemas.microsoft.com/office/drawing/2014/main" val="3193855877"/>
                    </a:ext>
                  </a:extLst>
                </a:gridCol>
                <a:gridCol w="804911">
                  <a:extLst>
                    <a:ext uri="{9D8B030D-6E8A-4147-A177-3AD203B41FA5}">
                      <a16:colId xmlns:a16="http://schemas.microsoft.com/office/drawing/2014/main" val="3928427899"/>
                    </a:ext>
                  </a:extLst>
                </a:gridCol>
                <a:gridCol w="804911">
                  <a:extLst>
                    <a:ext uri="{9D8B030D-6E8A-4147-A177-3AD203B41FA5}">
                      <a16:colId xmlns:a16="http://schemas.microsoft.com/office/drawing/2014/main" val="2185041975"/>
                    </a:ext>
                  </a:extLst>
                </a:gridCol>
              </a:tblGrid>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l" fontAlgn="b"/>
                      <a:r>
                        <a:rPr lang="en-GB" sz="900" b="1" u="none" strike="noStrike" dirty="0">
                          <a:effectLst/>
                          <a:latin typeface="Arial" panose="020B0604020202020204" pitchFamily="34" charset="0"/>
                          <a:cs typeface="Arial" panose="020B0604020202020204" pitchFamily="34" charset="0"/>
                        </a:rPr>
                        <a:t>An Overview of a Standard Costing System </a:t>
                      </a:r>
                      <a:endParaRPr lang="en-GB" sz="900" b="1" i="0" u="none" strike="noStrike" dirty="0">
                        <a:solidFill>
                          <a:srgbClr val="000000"/>
                        </a:solidFill>
                        <a:effectLst/>
                        <a:latin typeface="Arial" panose="020B0604020202020204" pitchFamily="34" charset="0"/>
                        <a:cs typeface="Arial" panose="020B060402020202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902282279"/>
                  </a:ext>
                </a:extLst>
              </a:tr>
              <a:tr h="208184">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991193815"/>
                  </a:ext>
                </a:extLst>
              </a:tr>
              <a:tr h="538216">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Standard Cost of actual</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 </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Actual Costs traced to</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81942985"/>
                  </a:ext>
                </a:extLst>
              </a:tr>
              <a:tr h="538216">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output recorded for each</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 </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each responsibility centre</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066137637"/>
                  </a:ext>
                </a:extLst>
              </a:tr>
              <a:tr h="361872">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responsibility centre</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 </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536913042"/>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631076388"/>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25784566"/>
                  </a:ext>
                </a:extLst>
              </a:tr>
              <a:tr h="208184">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dirty="0">
                          <a:effectLst/>
                        </a:rPr>
                        <a:t> </a:t>
                      </a:r>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950672563"/>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675691466"/>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872385905"/>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Standards and actual</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7131748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costs compared and variances</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107892694"/>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analysed and reported</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341561318"/>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dirty="0">
                          <a:effectLst/>
                        </a:rPr>
                        <a:t> </a:t>
                      </a:r>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33727997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411471523"/>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Variances investigated and</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867921079"/>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corrective action taken</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128588335"/>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dirty="0">
                          <a:effectLst/>
                        </a:rPr>
                        <a:t> </a:t>
                      </a:r>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644057149"/>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349016312"/>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Standards mentioned and</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54957493"/>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adjusted to reflect changes</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885261021"/>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4">
                  <a:txBody>
                    <a:bodyPr/>
                    <a:lstStyle/>
                    <a:p>
                      <a:pPr algn="ctr" fontAlgn="b"/>
                      <a:r>
                        <a:rPr lang="en-GB" sz="900" u="none" strike="noStrike" dirty="0">
                          <a:effectLst/>
                        </a:rPr>
                        <a:t>                   in standard usages and/or price</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54064749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99033095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726325106"/>
                  </a:ext>
                </a:extLst>
              </a:tr>
            </a:tbl>
          </a:graphicData>
        </a:graphic>
      </p:graphicFrame>
      <mc:AlternateContent xmlns:mc="http://schemas.openxmlformats.org/markup-compatibility/2006">
        <mc:Choice xmlns:p14="http://schemas.microsoft.com/office/powerpoint/2010/main" Requires="p14">
          <p:contentPart p14:bwMode="auto" r:id="rId3">
            <p14:nvContentPartPr>
              <p14:cNvPr id="16" name="Ink 15">
                <a:extLst>
                  <a:ext uri="{FF2B5EF4-FFF2-40B4-BE49-F238E27FC236}">
                    <a16:creationId xmlns:a16="http://schemas.microsoft.com/office/drawing/2014/main" id="{E191193B-95B5-B045-A58C-13E284ADC0E7}"/>
                  </a:ext>
                </a:extLst>
              </p14:cNvPr>
              <p14:cNvContentPartPr/>
              <p14:nvPr/>
            </p14:nvContentPartPr>
            <p14:xfrm>
              <a:off x="-646592" y="3271502"/>
              <a:ext cx="360" cy="360"/>
            </p14:xfrm>
          </p:contentPart>
        </mc:Choice>
        <mc:Fallback>
          <p:pic>
            <p:nvPicPr>
              <p:cNvPr id="16" name="Ink 15">
                <a:extLst>
                  <a:ext uri="{FF2B5EF4-FFF2-40B4-BE49-F238E27FC236}">
                    <a16:creationId xmlns:a16="http://schemas.microsoft.com/office/drawing/2014/main" id="{E191193B-95B5-B045-A58C-13E284ADC0E7}"/>
                  </a:ext>
                </a:extLst>
              </p:cNvPr>
              <p:cNvPicPr/>
              <p:nvPr/>
            </p:nvPicPr>
            <p:blipFill>
              <a:blip r:embed="rId4"/>
              <a:stretch>
                <a:fillRect/>
              </a:stretch>
            </p:blipFill>
            <p:spPr>
              <a:xfrm>
                <a:off x="-655232" y="326286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22" name="Ink 21">
                <a:extLst>
                  <a:ext uri="{FF2B5EF4-FFF2-40B4-BE49-F238E27FC236}">
                    <a16:creationId xmlns:a16="http://schemas.microsoft.com/office/drawing/2014/main" id="{1CA28D26-F1FD-1C4E-9B64-FAF0DC9692D1}"/>
                  </a:ext>
                </a:extLst>
              </p14:cNvPr>
              <p14:cNvContentPartPr/>
              <p14:nvPr/>
            </p14:nvContentPartPr>
            <p14:xfrm>
              <a:off x="4468451" y="3377929"/>
              <a:ext cx="360" cy="360"/>
            </p14:xfrm>
          </p:contentPart>
        </mc:Choice>
        <mc:Fallback>
          <p:pic>
            <p:nvPicPr>
              <p:cNvPr id="22" name="Ink 21">
                <a:extLst>
                  <a:ext uri="{FF2B5EF4-FFF2-40B4-BE49-F238E27FC236}">
                    <a16:creationId xmlns:a16="http://schemas.microsoft.com/office/drawing/2014/main" id="{1CA28D26-F1FD-1C4E-9B64-FAF0DC9692D1}"/>
                  </a:ext>
                </a:extLst>
              </p:cNvPr>
              <p:cNvPicPr/>
              <p:nvPr/>
            </p:nvPicPr>
            <p:blipFill>
              <a:blip r:embed="rId4"/>
              <a:stretch>
                <a:fillRect/>
              </a:stretch>
            </p:blipFill>
            <p:spPr>
              <a:xfrm>
                <a:off x="4459451" y="3368929"/>
                <a:ext cx="18000" cy="18000"/>
              </a:xfrm>
              <a:prstGeom prst="rect">
                <a:avLst/>
              </a:prstGeom>
            </p:spPr>
          </p:pic>
        </mc:Fallback>
      </mc:AlternateContent>
    </p:spTree>
    <p:extLst>
      <p:ext uri="{BB962C8B-B14F-4D97-AF65-F5344CB8AC3E}">
        <p14:creationId xmlns:p14="http://schemas.microsoft.com/office/powerpoint/2010/main" val="2247474301"/>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A6384C-EE97-0449-8404-24DACC1B15D0}"/>
              </a:ext>
            </a:extLst>
          </p:cNvPr>
          <p:cNvSpPr>
            <a:spLocks noGrp="1"/>
          </p:cNvSpPr>
          <p:nvPr>
            <p:ph idx="1"/>
          </p:nvPr>
        </p:nvSpPr>
        <p:spPr/>
        <p:txBody>
          <a:bodyPr/>
          <a:lstStyle/>
          <a:p>
            <a:r>
              <a:rPr lang="en-US" dirty="0"/>
              <a:t>Management will be particularly interested in any significant ‘adverse’ variances which will be highlighted in financial reports</a:t>
            </a:r>
          </a:p>
          <a:p>
            <a:r>
              <a:rPr lang="en-US" dirty="0"/>
              <a:t>The system, which singles out those variances which management should look at carefully, is known as management by exception</a:t>
            </a:r>
          </a:p>
        </p:txBody>
      </p:sp>
      <p:sp>
        <p:nvSpPr>
          <p:cNvPr id="3" name="Slide Number Placeholder 2">
            <a:extLst>
              <a:ext uri="{FF2B5EF4-FFF2-40B4-BE49-F238E27FC236}">
                <a16:creationId xmlns:a16="http://schemas.microsoft.com/office/drawing/2014/main" id="{6359631B-A802-FB4E-A04F-16069F1EE77F}"/>
              </a:ext>
            </a:extLst>
          </p:cNvPr>
          <p:cNvSpPr>
            <a:spLocks noGrp="1"/>
          </p:cNvSpPr>
          <p:nvPr>
            <p:ph type="sldNum" sz="quarter" idx="4"/>
          </p:nvPr>
        </p:nvSpPr>
        <p:spPr/>
        <p:txBody>
          <a:bodyPr/>
          <a:lstStyle/>
          <a:p>
            <a:fld id="{5EA406C1-2B80-4660-856E-9D94CAFFB47A}" type="slidenum">
              <a:rPr lang="en-GB" smtClean="0"/>
              <a:pPr/>
              <a:t>8</a:t>
            </a:fld>
            <a:endParaRPr lang="en-GB" dirty="0"/>
          </a:p>
        </p:txBody>
      </p:sp>
      <p:sp>
        <p:nvSpPr>
          <p:cNvPr id="4" name="Title 3">
            <a:extLst>
              <a:ext uri="{FF2B5EF4-FFF2-40B4-BE49-F238E27FC236}">
                <a16:creationId xmlns:a16="http://schemas.microsoft.com/office/drawing/2014/main" id="{C344071B-D960-1A47-9EFA-BB536AB06356}"/>
              </a:ext>
            </a:extLst>
          </p:cNvPr>
          <p:cNvSpPr>
            <a:spLocks noGrp="1"/>
          </p:cNvSpPr>
          <p:nvPr>
            <p:ph type="title"/>
          </p:nvPr>
        </p:nvSpPr>
        <p:spPr/>
        <p:txBody>
          <a:bodyPr/>
          <a:lstStyle/>
          <a:p>
            <a:r>
              <a:rPr lang="en-US" dirty="0"/>
              <a:t>Controlling Costs</a:t>
            </a:r>
          </a:p>
        </p:txBody>
      </p:sp>
    </p:spTree>
    <p:extLst>
      <p:ext uri="{BB962C8B-B14F-4D97-AF65-F5344CB8AC3E}">
        <p14:creationId xmlns:p14="http://schemas.microsoft.com/office/powerpoint/2010/main" val="386198174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000" i="1" dirty="0"/>
              <a:t>Fixed budget – budget based upon forecast output</a:t>
            </a:r>
            <a:endParaRPr lang="en-GB" sz="2000" dirty="0"/>
          </a:p>
          <a:p>
            <a:r>
              <a:rPr lang="en-GB" sz="2000" i="1" dirty="0"/>
              <a:t>Flexible budget – original budget restated at actual output</a:t>
            </a:r>
            <a:endParaRPr lang="en-GB" sz="2000" dirty="0"/>
          </a:p>
          <a:p>
            <a:r>
              <a:rPr lang="en-GB" sz="2000" dirty="0"/>
              <a:t>Flexing the budget depends on a good knowledge of cost behaviour at different levels of sales. </a:t>
            </a:r>
          </a:p>
          <a:p>
            <a:r>
              <a:rPr lang="en-GB" sz="2000" dirty="0"/>
              <a:t>FIXED costs should NOT change if actual sales go above or below budgeted levels </a:t>
            </a:r>
          </a:p>
          <a:p>
            <a:r>
              <a:rPr lang="en-GB" sz="2000" dirty="0"/>
              <a:t>VARIABLE costs SHOULD change (increasing in total if sales go up and decreasing if sales are lower than the original budget) </a:t>
            </a:r>
          </a:p>
          <a:p>
            <a:r>
              <a:rPr lang="en-GB" sz="2000" dirty="0"/>
              <a:t>Flexible budgets isolate effects of changes in output from changes in price/efficiency</a:t>
            </a:r>
          </a:p>
          <a:p>
            <a:endParaRPr lang="en-GB" sz="2000" dirty="0"/>
          </a:p>
          <a:p>
            <a:pPr marL="0" indent="0">
              <a:buNone/>
            </a:pPr>
            <a:endParaRPr lang="en-GB" sz="2600" dirty="0"/>
          </a:p>
          <a:p>
            <a:endParaRPr lang="en-GB" dirty="0"/>
          </a:p>
        </p:txBody>
      </p:sp>
      <p:sp>
        <p:nvSpPr>
          <p:cNvPr id="3" name="Slide Number Placeholder 2"/>
          <p:cNvSpPr>
            <a:spLocks noGrp="1"/>
          </p:cNvSpPr>
          <p:nvPr>
            <p:ph type="sldNum" sz="quarter" idx="4"/>
          </p:nvPr>
        </p:nvSpPr>
        <p:spPr/>
        <p:txBody>
          <a:bodyPr/>
          <a:lstStyle/>
          <a:p>
            <a:fld id="{5EA406C1-2B80-4660-856E-9D94CAFFB47A}" type="slidenum">
              <a:rPr lang="en-GB" smtClean="0"/>
              <a:pPr/>
              <a:t>9</a:t>
            </a:fld>
            <a:endParaRPr lang="en-GB" dirty="0"/>
          </a:p>
        </p:txBody>
      </p:sp>
      <p:sp>
        <p:nvSpPr>
          <p:cNvPr id="4" name="Title 3"/>
          <p:cNvSpPr>
            <a:spLocks noGrp="1"/>
          </p:cNvSpPr>
          <p:nvPr>
            <p:ph type="title"/>
          </p:nvPr>
        </p:nvSpPr>
        <p:spPr/>
        <p:txBody>
          <a:bodyPr/>
          <a:lstStyle/>
          <a:p>
            <a:r>
              <a:rPr lang="en-GB" dirty="0"/>
              <a:t>Difference between Fixed and Flexed Budget</a:t>
            </a:r>
          </a:p>
        </p:txBody>
      </p:sp>
      <p:pic>
        <p:nvPicPr>
          <p:cNvPr id="5" name="Picture 2" descr="University of Wales Trinity Saint David">
            <a:extLst>
              <a:ext uri="{FF2B5EF4-FFF2-40B4-BE49-F238E27FC236}">
                <a16:creationId xmlns:a16="http://schemas.microsoft.com/office/drawing/2014/main" id="{80B00EB6-E70B-9C45-A826-ECDFAD77AE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1075007"/>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US" sz="1600" dirty="0"/>
              <a:t>Which of the following statements about budgets are standards is/are correct?</a:t>
            </a:r>
            <a:endParaRPr lang="en-GB" sz="1600" dirty="0"/>
          </a:p>
          <a:p>
            <a:pPr marL="400050" lvl="0" indent="-400050">
              <a:buAutoNum type="romanLcParenBoth"/>
            </a:pPr>
            <a:r>
              <a:rPr lang="en-US" sz="1600" dirty="0"/>
              <a:t>Budgets can be used in situations where output cannot be measured but standards cannot be used in such situations.</a:t>
            </a:r>
            <a:endParaRPr lang="en-GB" sz="1600" dirty="0"/>
          </a:p>
          <a:p>
            <a:pPr marL="400050" lvl="0" indent="-400050">
              <a:buAutoNum type="romanLcParenBoth"/>
            </a:pPr>
            <a:r>
              <a:rPr lang="en-US" sz="1600" dirty="0"/>
              <a:t>Budgets can include allowances for inefficiencies in operations but standards use performance targets which are attainable under the most </a:t>
            </a:r>
            <a:r>
              <a:rPr lang="en-US" sz="1600" dirty="0" err="1"/>
              <a:t>favourable</a:t>
            </a:r>
            <a:r>
              <a:rPr lang="en-US" sz="1600" dirty="0"/>
              <a:t> 	conditions.</a:t>
            </a:r>
            <a:endParaRPr lang="en-GB" sz="1600" dirty="0"/>
          </a:p>
          <a:p>
            <a:pPr marL="0" lvl="0" indent="0">
              <a:buNone/>
            </a:pPr>
            <a:r>
              <a:rPr lang="en-US" sz="1600" dirty="0"/>
              <a:t>(iii) Budgets are used for planning purposes, standards are used only for control purposes.</a:t>
            </a:r>
            <a:endParaRPr lang="en-GB" sz="1600" dirty="0"/>
          </a:p>
          <a:p>
            <a:pPr marL="0" indent="0">
              <a:buNone/>
            </a:pPr>
            <a:endParaRPr lang="en-GB" sz="1600" dirty="0"/>
          </a:p>
          <a:p>
            <a:pPr marL="0" indent="0">
              <a:buNone/>
            </a:pPr>
            <a:r>
              <a:rPr lang="en-US" sz="1600" b="1" dirty="0"/>
              <a:t>A 	</a:t>
            </a:r>
            <a:r>
              <a:rPr lang="en-US" sz="1600" dirty="0"/>
              <a:t>(</a:t>
            </a:r>
            <a:r>
              <a:rPr lang="en-US" sz="1600" dirty="0" err="1"/>
              <a:t>i</a:t>
            </a:r>
            <a:r>
              <a:rPr lang="en-US" sz="1600" dirty="0"/>
              <a:t>), (ii) and (iii)</a:t>
            </a:r>
            <a:endParaRPr lang="en-GB" sz="1600" dirty="0"/>
          </a:p>
          <a:p>
            <a:pPr marL="0" indent="0">
              <a:buNone/>
            </a:pPr>
            <a:r>
              <a:rPr lang="en-US" sz="1600" b="1" dirty="0"/>
              <a:t>B	</a:t>
            </a:r>
            <a:r>
              <a:rPr lang="en-US" sz="1600" dirty="0"/>
              <a:t>(</a:t>
            </a:r>
            <a:r>
              <a:rPr lang="en-US" sz="1600" dirty="0" err="1"/>
              <a:t>i</a:t>
            </a:r>
            <a:r>
              <a:rPr lang="en-US" sz="1600" dirty="0"/>
              <a:t>) and (iii) only </a:t>
            </a:r>
            <a:endParaRPr lang="en-GB" sz="1600" dirty="0"/>
          </a:p>
          <a:p>
            <a:pPr marL="0" indent="0">
              <a:buNone/>
            </a:pPr>
            <a:r>
              <a:rPr lang="en-US" sz="1600" b="1" dirty="0"/>
              <a:t>C</a:t>
            </a:r>
            <a:r>
              <a:rPr lang="en-US" sz="1600" dirty="0"/>
              <a:t>	(</a:t>
            </a:r>
            <a:r>
              <a:rPr lang="en-US" sz="1600" dirty="0" err="1"/>
              <a:t>i</a:t>
            </a:r>
            <a:r>
              <a:rPr lang="en-US" sz="1600" dirty="0"/>
              <a:t>) only</a:t>
            </a:r>
            <a:endParaRPr lang="en-GB" sz="1600" dirty="0"/>
          </a:p>
          <a:p>
            <a:pPr marL="0" indent="0">
              <a:buNone/>
            </a:pPr>
            <a:r>
              <a:rPr lang="en-US" sz="1600" b="1" dirty="0"/>
              <a:t>D	</a:t>
            </a:r>
            <a:r>
              <a:rPr lang="en-US" sz="1600" dirty="0"/>
              <a:t>(ii) and (iii) only</a:t>
            </a:r>
            <a:endParaRPr lang="en-GB" sz="1600" dirty="0"/>
          </a:p>
          <a:p>
            <a:pPr marL="0" indent="0">
              <a:buNone/>
            </a:pPr>
            <a:endParaRPr lang="en-GB" dirty="0"/>
          </a:p>
          <a:p>
            <a:endParaRPr lang="en-GB" dirty="0"/>
          </a:p>
        </p:txBody>
      </p:sp>
      <p:sp>
        <p:nvSpPr>
          <p:cNvPr id="3" name="Slide Number Placeholder 2"/>
          <p:cNvSpPr>
            <a:spLocks noGrp="1"/>
          </p:cNvSpPr>
          <p:nvPr>
            <p:ph type="sldNum" sz="quarter" idx="4"/>
          </p:nvPr>
        </p:nvSpPr>
        <p:spPr/>
        <p:txBody>
          <a:bodyPr/>
          <a:lstStyle/>
          <a:p>
            <a:fld id="{5EA406C1-2B80-4660-856E-9D94CAFFB47A}" type="slidenum">
              <a:rPr lang="en-GB" smtClean="0"/>
              <a:pPr/>
              <a:t>10</a:t>
            </a:fld>
            <a:endParaRPr lang="en-GB" dirty="0"/>
          </a:p>
        </p:txBody>
      </p:sp>
      <p:sp>
        <p:nvSpPr>
          <p:cNvPr id="4" name="Title 3"/>
          <p:cNvSpPr>
            <a:spLocks noGrp="1"/>
          </p:cNvSpPr>
          <p:nvPr>
            <p:ph type="title"/>
          </p:nvPr>
        </p:nvSpPr>
        <p:spPr/>
        <p:txBody>
          <a:bodyPr/>
          <a:lstStyle/>
          <a:p>
            <a:r>
              <a:rPr lang="en-GB" dirty="0"/>
              <a:t>Interactive Question 1</a:t>
            </a:r>
          </a:p>
        </p:txBody>
      </p:sp>
      <p:pic>
        <p:nvPicPr>
          <p:cNvPr id="5" name="Picture 2" descr="University of Wales Trinity Saint David">
            <a:extLst>
              <a:ext uri="{FF2B5EF4-FFF2-40B4-BE49-F238E27FC236}">
                <a16:creationId xmlns:a16="http://schemas.microsoft.com/office/drawing/2014/main" id="{9795E088-85DB-B247-B89C-682332F6D11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70457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US" sz="1600" dirty="0"/>
              <a:t>Which of the following statements about budgets are standards is/are correct?</a:t>
            </a:r>
            <a:endParaRPr lang="en-GB" sz="1600" dirty="0"/>
          </a:p>
          <a:p>
            <a:pPr marL="400050" lvl="0" indent="-400050">
              <a:buAutoNum type="romanLcParenBoth"/>
            </a:pPr>
            <a:r>
              <a:rPr lang="en-US" sz="1600" dirty="0"/>
              <a:t>Budgets can be used in situations where output cannot be measured but standards cannot be used in such situations.</a:t>
            </a:r>
            <a:endParaRPr lang="en-GB" sz="1600" dirty="0"/>
          </a:p>
          <a:p>
            <a:pPr marL="400050" lvl="0" indent="-400050">
              <a:buAutoNum type="romanLcParenBoth"/>
            </a:pPr>
            <a:r>
              <a:rPr lang="en-US" sz="1600" dirty="0"/>
              <a:t>Budgets can include allowances for inefficiencies in operations but standards use performance targets which are attainable under the most </a:t>
            </a:r>
            <a:r>
              <a:rPr lang="en-US" sz="1600" dirty="0" err="1"/>
              <a:t>favourable</a:t>
            </a:r>
            <a:r>
              <a:rPr lang="en-US" sz="1600" dirty="0"/>
              <a:t> conditions.</a:t>
            </a:r>
            <a:endParaRPr lang="en-GB" sz="1600" dirty="0"/>
          </a:p>
          <a:p>
            <a:pPr marL="0" lvl="0" indent="0">
              <a:buNone/>
            </a:pPr>
            <a:r>
              <a:rPr lang="en-US" sz="1600" dirty="0"/>
              <a:t>(iii) Budgets are used for planning purposes, standards are used only for control purposes.</a:t>
            </a:r>
            <a:endParaRPr lang="en-GB" sz="1600" dirty="0"/>
          </a:p>
          <a:p>
            <a:pPr marL="0" indent="0">
              <a:buNone/>
            </a:pPr>
            <a:endParaRPr lang="en-GB" sz="1600" dirty="0"/>
          </a:p>
          <a:p>
            <a:pPr marL="0" indent="0">
              <a:buNone/>
            </a:pPr>
            <a:r>
              <a:rPr lang="en-US" sz="1600" b="1" dirty="0"/>
              <a:t>A 	</a:t>
            </a:r>
            <a:r>
              <a:rPr lang="en-US" sz="1600" dirty="0"/>
              <a:t>(</a:t>
            </a:r>
            <a:r>
              <a:rPr lang="en-US" sz="1600" dirty="0" err="1"/>
              <a:t>i</a:t>
            </a:r>
            <a:r>
              <a:rPr lang="en-US" sz="1600" dirty="0"/>
              <a:t>), (ii) and (iii)</a:t>
            </a:r>
            <a:endParaRPr lang="en-GB" sz="1600" dirty="0"/>
          </a:p>
          <a:p>
            <a:pPr marL="0" indent="0">
              <a:buNone/>
            </a:pPr>
            <a:r>
              <a:rPr lang="en-US" sz="1600" b="1" dirty="0"/>
              <a:t>B	</a:t>
            </a:r>
            <a:r>
              <a:rPr lang="en-US" sz="1600" dirty="0">
                <a:solidFill>
                  <a:srgbClr val="FF0000"/>
                </a:solidFill>
              </a:rPr>
              <a:t>(</a:t>
            </a:r>
            <a:r>
              <a:rPr lang="en-US" sz="1600" dirty="0" err="1">
                <a:solidFill>
                  <a:srgbClr val="FF0000"/>
                </a:solidFill>
              </a:rPr>
              <a:t>i</a:t>
            </a:r>
            <a:r>
              <a:rPr lang="en-US" sz="1600" dirty="0">
                <a:solidFill>
                  <a:srgbClr val="FF0000"/>
                </a:solidFill>
              </a:rPr>
              <a:t>) and (iii) only </a:t>
            </a:r>
            <a:endParaRPr lang="en-GB" sz="1600" dirty="0">
              <a:solidFill>
                <a:srgbClr val="FF0000"/>
              </a:solidFill>
            </a:endParaRPr>
          </a:p>
          <a:p>
            <a:pPr marL="0" indent="0">
              <a:buNone/>
            </a:pPr>
            <a:r>
              <a:rPr lang="en-US" sz="1600" b="1" dirty="0"/>
              <a:t>C</a:t>
            </a:r>
            <a:r>
              <a:rPr lang="en-US" sz="1600" dirty="0"/>
              <a:t>	(</a:t>
            </a:r>
            <a:r>
              <a:rPr lang="en-US" sz="1600" dirty="0" err="1"/>
              <a:t>i</a:t>
            </a:r>
            <a:r>
              <a:rPr lang="en-US" sz="1600" dirty="0"/>
              <a:t>) only</a:t>
            </a:r>
            <a:endParaRPr lang="en-GB" sz="1600" dirty="0"/>
          </a:p>
          <a:p>
            <a:pPr marL="0" indent="0">
              <a:buNone/>
            </a:pPr>
            <a:r>
              <a:rPr lang="en-US" sz="1600" b="1" dirty="0"/>
              <a:t>D	</a:t>
            </a:r>
            <a:r>
              <a:rPr lang="en-US" sz="1600" dirty="0"/>
              <a:t>(ii) and (iii) only</a:t>
            </a:r>
            <a:endParaRPr lang="en-GB" sz="1600" dirty="0"/>
          </a:p>
          <a:p>
            <a:pPr marL="0" indent="0">
              <a:buNone/>
            </a:pPr>
            <a:endParaRPr lang="en-GB" dirty="0"/>
          </a:p>
          <a:p>
            <a:endParaRPr lang="en-GB" dirty="0"/>
          </a:p>
        </p:txBody>
      </p:sp>
      <p:sp>
        <p:nvSpPr>
          <p:cNvPr id="3" name="Slide Number Placeholder 2"/>
          <p:cNvSpPr>
            <a:spLocks noGrp="1"/>
          </p:cNvSpPr>
          <p:nvPr>
            <p:ph type="sldNum" sz="quarter" idx="4"/>
          </p:nvPr>
        </p:nvSpPr>
        <p:spPr/>
        <p:txBody>
          <a:bodyPr/>
          <a:lstStyle/>
          <a:p>
            <a:fld id="{5EA406C1-2B80-4660-856E-9D94CAFFB47A}" type="slidenum">
              <a:rPr lang="en-GB" smtClean="0"/>
              <a:pPr/>
              <a:t>11</a:t>
            </a:fld>
            <a:endParaRPr lang="en-GB" dirty="0"/>
          </a:p>
        </p:txBody>
      </p:sp>
      <p:sp>
        <p:nvSpPr>
          <p:cNvPr id="4" name="Title 3"/>
          <p:cNvSpPr>
            <a:spLocks noGrp="1"/>
          </p:cNvSpPr>
          <p:nvPr>
            <p:ph type="title"/>
          </p:nvPr>
        </p:nvSpPr>
        <p:spPr/>
        <p:txBody>
          <a:bodyPr/>
          <a:lstStyle/>
          <a:p>
            <a:r>
              <a:rPr lang="en-GB" dirty="0"/>
              <a:t>Interactive Question 1</a:t>
            </a:r>
          </a:p>
        </p:txBody>
      </p:sp>
      <p:pic>
        <p:nvPicPr>
          <p:cNvPr id="5" name="Picture 2" descr="University of Wales Trinity Saint David">
            <a:extLst>
              <a:ext uri="{FF2B5EF4-FFF2-40B4-BE49-F238E27FC236}">
                <a16:creationId xmlns:a16="http://schemas.microsoft.com/office/drawing/2014/main" id="{3A379344-3D08-B442-9026-2FC08B6BE88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5114679"/>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t>						£</a:t>
            </a:r>
          </a:p>
          <a:p>
            <a:pPr marL="0" indent="0">
              <a:buNone/>
            </a:pPr>
            <a:r>
              <a:rPr lang="en-GB" dirty="0"/>
              <a:t>Budgeted profit				XX</a:t>
            </a:r>
          </a:p>
          <a:p>
            <a:pPr marL="0" indent="0">
              <a:buNone/>
            </a:pPr>
            <a:r>
              <a:rPr lang="en-GB" i="1" dirty="0">
                <a:solidFill>
                  <a:srgbClr val="00B0F0"/>
                </a:solidFill>
              </a:rPr>
              <a:t>Add</a:t>
            </a:r>
            <a:r>
              <a:rPr lang="en-GB" dirty="0"/>
              <a:t> favourable variances		</a:t>
            </a:r>
            <a:r>
              <a:rPr lang="en-GB" dirty="0">
                <a:solidFill>
                  <a:srgbClr val="00B0F0"/>
                </a:solidFill>
              </a:rPr>
              <a:t>XX</a:t>
            </a:r>
          </a:p>
          <a:p>
            <a:pPr marL="0" indent="0">
              <a:buNone/>
            </a:pPr>
            <a:r>
              <a:rPr lang="en-GB" i="1" dirty="0">
                <a:solidFill>
                  <a:srgbClr val="FF0000"/>
                </a:solidFill>
              </a:rPr>
              <a:t>Less</a:t>
            </a:r>
            <a:r>
              <a:rPr lang="en-GB" dirty="0"/>
              <a:t> adverse variances	         (</a:t>
            </a:r>
            <a:r>
              <a:rPr lang="en-GB" dirty="0">
                <a:solidFill>
                  <a:srgbClr val="FF0000"/>
                </a:solidFill>
              </a:rPr>
              <a:t>XX</a:t>
            </a:r>
            <a:r>
              <a:rPr lang="en-GB" dirty="0"/>
              <a:t>)</a:t>
            </a:r>
          </a:p>
          <a:p>
            <a:pPr marL="0" indent="0">
              <a:buNone/>
            </a:pPr>
            <a:r>
              <a:rPr lang="en-GB" dirty="0"/>
              <a:t>                                                               ___</a:t>
            </a:r>
          </a:p>
          <a:p>
            <a:pPr marL="0" indent="0">
              <a:buNone/>
            </a:pPr>
            <a:r>
              <a:rPr lang="en-GB" dirty="0"/>
              <a:t>Actual profit				</a:t>
            </a:r>
            <a:r>
              <a:rPr lang="en-GB" u="sng" dirty="0"/>
              <a:t>XX</a:t>
            </a:r>
          </a:p>
        </p:txBody>
      </p:sp>
      <p:sp>
        <p:nvSpPr>
          <p:cNvPr id="3" name="Slide Number Placeholder 2"/>
          <p:cNvSpPr>
            <a:spLocks noGrp="1"/>
          </p:cNvSpPr>
          <p:nvPr>
            <p:ph type="sldNum" sz="quarter" idx="4"/>
          </p:nvPr>
        </p:nvSpPr>
        <p:spPr/>
        <p:txBody>
          <a:bodyPr/>
          <a:lstStyle/>
          <a:p>
            <a:fld id="{5EA406C1-2B80-4660-856E-9D94CAFFB47A}" type="slidenum">
              <a:rPr lang="en-GB" smtClean="0"/>
              <a:pPr/>
              <a:t>12</a:t>
            </a:fld>
            <a:endParaRPr lang="en-GB" dirty="0"/>
          </a:p>
        </p:txBody>
      </p:sp>
      <p:sp>
        <p:nvSpPr>
          <p:cNvPr id="4" name="Title 3"/>
          <p:cNvSpPr>
            <a:spLocks noGrp="1"/>
          </p:cNvSpPr>
          <p:nvPr>
            <p:ph type="title"/>
          </p:nvPr>
        </p:nvSpPr>
        <p:spPr/>
        <p:txBody>
          <a:bodyPr/>
          <a:lstStyle/>
          <a:p>
            <a:r>
              <a:rPr lang="en-GB" dirty="0"/>
              <a:t>Relationship between Budgeted and Actual profit</a:t>
            </a:r>
          </a:p>
        </p:txBody>
      </p:sp>
      <p:pic>
        <p:nvPicPr>
          <p:cNvPr id="5" name="Picture 2" descr="University of Wales Trinity Saint David">
            <a:extLst>
              <a:ext uri="{FF2B5EF4-FFF2-40B4-BE49-F238E27FC236}">
                <a16:creationId xmlns:a16="http://schemas.microsoft.com/office/drawing/2014/main" id="{C84D1435-8F41-6F47-8AC1-BD10C97CAAB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297690"/>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sz="2000" dirty="0"/>
              <a:t>You will be provided with the financial result of Twist Ltd for September 2021 via the chat function on Teams. </a:t>
            </a:r>
          </a:p>
          <a:p>
            <a:pPr marL="0" indent="0">
              <a:buNone/>
            </a:pPr>
            <a:r>
              <a:rPr lang="en-GB" sz="2000" dirty="0"/>
              <a:t>Required:</a:t>
            </a:r>
          </a:p>
          <a:p>
            <a:pPr marL="0" indent="0">
              <a:buNone/>
            </a:pPr>
            <a:r>
              <a:rPr lang="en-GB" sz="2000" dirty="0"/>
              <a:t>We will look at a flexed budget in relation to the month of September 2015, Present calculations of variances, and comment on possible matters to investigate in relation to each variance.</a:t>
            </a:r>
          </a:p>
          <a:p>
            <a:pPr marL="0" indent="0">
              <a:buNone/>
            </a:pPr>
            <a:r>
              <a:rPr lang="en-GB" sz="2000" b="1" dirty="0">
                <a:solidFill>
                  <a:srgbClr val="0070C0"/>
                </a:solidFill>
              </a:rPr>
              <a:t>To flex the budget we will look at: </a:t>
            </a:r>
          </a:p>
          <a:p>
            <a:r>
              <a:rPr lang="en-GB" sz="2000" dirty="0"/>
              <a:t>Sales revenue = actual units sold </a:t>
            </a:r>
            <a:r>
              <a:rPr lang="en-GB" sz="2000" dirty="0">
                <a:solidFill>
                  <a:srgbClr val="FF0000"/>
                </a:solidFill>
              </a:rPr>
              <a:t>x</a:t>
            </a:r>
            <a:r>
              <a:rPr lang="en-GB" sz="2000" dirty="0"/>
              <a:t> budgeted selling price per unit </a:t>
            </a:r>
          </a:p>
          <a:p>
            <a:r>
              <a:rPr lang="en-GB" sz="2000" dirty="0"/>
              <a:t>All variable costs = actual units produced and sold </a:t>
            </a:r>
            <a:r>
              <a:rPr lang="en-GB" sz="2000" dirty="0">
                <a:solidFill>
                  <a:srgbClr val="FF0000"/>
                </a:solidFill>
              </a:rPr>
              <a:t>x</a:t>
            </a:r>
            <a:r>
              <a:rPr lang="en-GB" sz="2000" dirty="0"/>
              <a:t> budgeted variable cost per unit </a:t>
            </a:r>
          </a:p>
          <a:p>
            <a:r>
              <a:rPr lang="en-GB" sz="2000" dirty="0"/>
              <a:t>All fixed costs = unchanged </a:t>
            </a:r>
          </a:p>
          <a:p>
            <a:pPr marL="0" indent="0">
              <a:buNone/>
            </a:pPr>
            <a:endParaRPr lang="en-GB" sz="2400" dirty="0"/>
          </a:p>
        </p:txBody>
      </p:sp>
      <p:sp>
        <p:nvSpPr>
          <p:cNvPr id="3" name="Slide Number Placeholder 2"/>
          <p:cNvSpPr>
            <a:spLocks noGrp="1"/>
          </p:cNvSpPr>
          <p:nvPr>
            <p:ph type="sldNum" sz="quarter" idx="4"/>
          </p:nvPr>
        </p:nvSpPr>
        <p:spPr/>
        <p:txBody>
          <a:bodyPr/>
          <a:lstStyle/>
          <a:p>
            <a:fld id="{5EA406C1-2B80-4660-856E-9D94CAFFB47A}" type="slidenum">
              <a:rPr lang="en-GB" smtClean="0"/>
              <a:pPr/>
              <a:t>13</a:t>
            </a:fld>
            <a:endParaRPr lang="en-GB" dirty="0"/>
          </a:p>
        </p:txBody>
      </p:sp>
      <p:sp>
        <p:nvSpPr>
          <p:cNvPr id="4" name="Title 3"/>
          <p:cNvSpPr>
            <a:spLocks noGrp="1"/>
          </p:cNvSpPr>
          <p:nvPr>
            <p:ph type="title"/>
          </p:nvPr>
        </p:nvSpPr>
        <p:spPr/>
        <p:txBody>
          <a:bodyPr/>
          <a:lstStyle/>
          <a:p>
            <a:r>
              <a:rPr lang="en-GB" dirty="0"/>
              <a:t>Fixed and Flexed Budgets</a:t>
            </a:r>
          </a:p>
        </p:txBody>
      </p:sp>
      <p:pic>
        <p:nvPicPr>
          <p:cNvPr id="5" name="Picture 2" descr="University of Wales Trinity Saint David">
            <a:extLst>
              <a:ext uri="{FF2B5EF4-FFF2-40B4-BE49-F238E27FC236}">
                <a16:creationId xmlns:a16="http://schemas.microsoft.com/office/drawing/2014/main" id="{77D98960-B254-FD47-A12E-DD1CC3F989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399778"/>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sz="1200" i="1" dirty="0"/>
              <a:t>				Budget                   	Flexed budget         Actual        Variance</a:t>
            </a:r>
          </a:p>
          <a:p>
            <a:pPr marL="0" indent="0">
              <a:buNone/>
            </a:pPr>
            <a:r>
              <a:rPr lang="en-GB" sz="1200" i="1" dirty="0"/>
              <a:t>				1,000 units   	Per unit           	700 units      	700 units</a:t>
            </a:r>
            <a:endParaRPr lang="en-GB" sz="1200" dirty="0"/>
          </a:p>
          <a:p>
            <a:pPr marL="0" indent="0">
              <a:buNone/>
            </a:pPr>
            <a:r>
              <a:rPr lang="en-GB" sz="1200" dirty="0"/>
              <a:t>		                                                            £             	£                      	£                    	£</a:t>
            </a:r>
          </a:p>
          <a:p>
            <a:pPr marL="0" indent="0">
              <a:buNone/>
            </a:pPr>
            <a:r>
              <a:rPr lang="en-GB" sz="1200" dirty="0"/>
              <a:t>Sales                                            			20,000           20              	14,000           14,200          200 (F)</a:t>
            </a:r>
          </a:p>
          <a:p>
            <a:pPr marL="0" indent="0">
              <a:buNone/>
            </a:pPr>
            <a:r>
              <a:rPr lang="en-GB" sz="1200" dirty="0"/>
              <a:t>Variable cost of sales:</a:t>
            </a:r>
          </a:p>
          <a:p>
            <a:pPr marL="0" indent="0">
              <a:buNone/>
            </a:pPr>
            <a:r>
              <a:rPr lang="en-GB" sz="1200" dirty="0"/>
              <a:t>Direct materials                             		   8,000             8                	   5,600             5,200          400 (F)</a:t>
            </a:r>
          </a:p>
          <a:p>
            <a:pPr marL="0" indent="0">
              <a:buNone/>
            </a:pPr>
            <a:r>
              <a:rPr lang="en-GB" sz="1200" dirty="0"/>
              <a:t>Direct labour                                  		   4,000             4                 	   2,800             3,100          300 (A)</a:t>
            </a:r>
          </a:p>
          <a:p>
            <a:pPr marL="0" indent="0">
              <a:buNone/>
            </a:pPr>
            <a:r>
              <a:rPr lang="en-GB" sz="1200" dirty="0"/>
              <a:t>Variable production Overhead       		   </a:t>
            </a:r>
            <a:r>
              <a:rPr lang="en-GB" sz="1200" u="sng" dirty="0"/>
              <a:t>2,000</a:t>
            </a:r>
            <a:r>
              <a:rPr lang="en-GB" sz="1200" dirty="0"/>
              <a:t>             </a:t>
            </a:r>
            <a:r>
              <a:rPr lang="en-GB" sz="1200" u="sng" dirty="0"/>
              <a:t>2</a:t>
            </a:r>
            <a:r>
              <a:rPr lang="en-GB" sz="1200" dirty="0"/>
              <a:t>                	   </a:t>
            </a:r>
            <a:r>
              <a:rPr lang="en-GB" sz="1200" u="sng" dirty="0"/>
              <a:t>1,400</a:t>
            </a:r>
            <a:r>
              <a:rPr lang="en-GB" sz="1200" dirty="0"/>
              <a:t>             </a:t>
            </a:r>
            <a:r>
              <a:rPr lang="en-GB" sz="1200" u="sng" dirty="0"/>
              <a:t>1,500</a:t>
            </a:r>
            <a:r>
              <a:rPr lang="en-GB" sz="1200" dirty="0"/>
              <a:t>         100 (A)</a:t>
            </a:r>
          </a:p>
          <a:p>
            <a:pPr marL="0" indent="0">
              <a:buNone/>
            </a:pPr>
            <a:r>
              <a:rPr lang="en-GB" sz="1200" dirty="0"/>
              <a:t>                                                     			</a:t>
            </a:r>
            <a:r>
              <a:rPr lang="en-GB" sz="1200" u="sng" dirty="0"/>
              <a:t>14,000</a:t>
            </a:r>
            <a:r>
              <a:rPr lang="en-GB" sz="1200" dirty="0"/>
              <a:t>          </a:t>
            </a:r>
            <a:r>
              <a:rPr lang="en-GB" sz="1200" u="sng" dirty="0"/>
              <a:t>14 </a:t>
            </a:r>
            <a:r>
              <a:rPr lang="en-GB" sz="1200" dirty="0"/>
              <a:t>               	   </a:t>
            </a:r>
            <a:r>
              <a:rPr lang="en-GB" sz="1200" u="sng" dirty="0"/>
              <a:t>9,800</a:t>
            </a:r>
            <a:r>
              <a:rPr lang="en-GB" sz="1200" dirty="0"/>
              <a:t>             </a:t>
            </a:r>
            <a:r>
              <a:rPr lang="en-GB" sz="1200" u="sng" dirty="0"/>
              <a:t>9,800</a:t>
            </a:r>
            <a:endParaRPr lang="en-GB" sz="1200" dirty="0"/>
          </a:p>
          <a:p>
            <a:pPr marL="0" indent="0">
              <a:buNone/>
            </a:pPr>
            <a:r>
              <a:rPr lang="en-GB" sz="1200" dirty="0"/>
              <a:t>Contribution                                   		  6,000             6                	   4,200             4,400</a:t>
            </a:r>
          </a:p>
          <a:p>
            <a:pPr marL="0" indent="0">
              <a:buNone/>
            </a:pPr>
            <a:r>
              <a:rPr lang="en-GB" sz="1200" dirty="0"/>
              <a:t>Fixed production overhead            		  </a:t>
            </a:r>
            <a:r>
              <a:rPr lang="en-GB" sz="1200" u="sng" dirty="0"/>
              <a:t>5,000</a:t>
            </a:r>
            <a:r>
              <a:rPr lang="en-GB" sz="1200" dirty="0"/>
              <a:t>                               	   </a:t>
            </a:r>
            <a:r>
              <a:rPr lang="en-GB" sz="1200" u="sng" dirty="0"/>
              <a:t>5,000 </a:t>
            </a:r>
            <a:r>
              <a:rPr lang="en-GB" sz="1200" dirty="0"/>
              <a:t>            </a:t>
            </a:r>
            <a:r>
              <a:rPr lang="en-GB" sz="1200" u="sng" dirty="0"/>
              <a:t>5,400</a:t>
            </a:r>
            <a:r>
              <a:rPr lang="en-GB" sz="1200" dirty="0"/>
              <a:t>         400 (A)</a:t>
            </a:r>
          </a:p>
          <a:p>
            <a:pPr marL="0" indent="0">
              <a:buNone/>
            </a:pPr>
            <a:r>
              <a:rPr lang="en-GB" sz="1200" dirty="0"/>
              <a:t>		                                                           </a:t>
            </a:r>
            <a:r>
              <a:rPr lang="en-GB" sz="1200" u="sng" dirty="0"/>
              <a:t>1,000</a:t>
            </a:r>
            <a:r>
              <a:rPr lang="en-GB" sz="1200" dirty="0"/>
              <a:t>                                                </a:t>
            </a:r>
            <a:r>
              <a:rPr lang="en-GB" sz="1200" u="sng" dirty="0"/>
              <a:t>(800)</a:t>
            </a:r>
            <a:r>
              <a:rPr lang="en-GB" sz="1200" dirty="0"/>
              <a:t>           </a:t>
            </a:r>
            <a:r>
              <a:rPr lang="en-GB" sz="1200" u="sng" dirty="0"/>
              <a:t>(1,000)</a:t>
            </a:r>
            <a:r>
              <a:rPr lang="en-GB" sz="1200" dirty="0"/>
              <a:t>       200 (A)</a:t>
            </a:r>
          </a:p>
          <a:p>
            <a:endParaRPr lang="en-GB" sz="1200" dirty="0"/>
          </a:p>
        </p:txBody>
      </p:sp>
      <p:sp>
        <p:nvSpPr>
          <p:cNvPr id="3" name="Slide Number Placeholder 2"/>
          <p:cNvSpPr>
            <a:spLocks noGrp="1"/>
          </p:cNvSpPr>
          <p:nvPr>
            <p:ph type="sldNum" sz="quarter" idx="4"/>
          </p:nvPr>
        </p:nvSpPr>
        <p:spPr/>
        <p:txBody>
          <a:bodyPr/>
          <a:lstStyle/>
          <a:p>
            <a:fld id="{5EA406C1-2B80-4660-856E-9D94CAFFB47A}" type="slidenum">
              <a:rPr lang="en-GB" smtClean="0"/>
              <a:pPr/>
              <a:t>14</a:t>
            </a:fld>
            <a:endParaRPr lang="en-GB" dirty="0"/>
          </a:p>
        </p:txBody>
      </p:sp>
      <p:sp>
        <p:nvSpPr>
          <p:cNvPr id="4" name="Title 3"/>
          <p:cNvSpPr>
            <a:spLocks noGrp="1"/>
          </p:cNvSpPr>
          <p:nvPr>
            <p:ph type="title"/>
          </p:nvPr>
        </p:nvSpPr>
        <p:spPr/>
        <p:txBody>
          <a:bodyPr/>
          <a:lstStyle/>
          <a:p>
            <a:pPr algn="ctr"/>
            <a:r>
              <a:rPr lang="en-GB" sz="2400" b="1" dirty="0">
                <a:solidFill>
                  <a:srgbClr val="00B050"/>
                </a:solidFill>
              </a:rPr>
              <a:t>Twist Ltd</a:t>
            </a:r>
            <a:br>
              <a:rPr lang="en-GB" sz="2400" b="1" dirty="0">
                <a:solidFill>
                  <a:srgbClr val="00B050"/>
                </a:solidFill>
              </a:rPr>
            </a:br>
            <a:r>
              <a:rPr lang="en-GB" sz="2400" b="1" dirty="0">
                <a:solidFill>
                  <a:srgbClr val="00B050"/>
                </a:solidFill>
              </a:rPr>
              <a:t>Variance Analysis Report for September 2021</a:t>
            </a:r>
            <a:endParaRPr lang="en-GB" sz="2400" dirty="0">
              <a:solidFill>
                <a:srgbClr val="00B050"/>
              </a:solidFill>
            </a:endParaRPr>
          </a:p>
        </p:txBody>
      </p:sp>
      <p:pic>
        <p:nvPicPr>
          <p:cNvPr id="5" name="Picture 2" descr="University of Wales Trinity Saint David">
            <a:extLst>
              <a:ext uri="{FF2B5EF4-FFF2-40B4-BE49-F238E27FC236}">
                <a16:creationId xmlns:a16="http://schemas.microsoft.com/office/drawing/2014/main" id="{4E33916A-F588-6D45-991A-944163E8702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235421"/>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1500" dirty="0"/>
              <a:t>Sales price variance indicates that the selling price exceeded the expected £20 per unit.</a:t>
            </a:r>
          </a:p>
          <a:p>
            <a:r>
              <a:rPr lang="en-GB" sz="1500" dirty="0"/>
              <a:t>Direct material cost variance is favourable because the actual cost was less than the flexible budget amount. The cause could lie in the cost per unit being less than expected, or the amount of material used being less than would be expected for output of 700 units.</a:t>
            </a:r>
          </a:p>
          <a:p>
            <a:r>
              <a:rPr lang="en-GB" sz="1500" dirty="0"/>
              <a:t>Direct labour cost variance is adverse because the actual cost was greater than the flexible budget amount. The cause could lie in the rate of pay being greater than expected (higher wage rates or higher grade of employee) or it could lie in the workforce making less efficient use of their time. </a:t>
            </a:r>
          </a:p>
          <a:p>
            <a:r>
              <a:rPr lang="en-GB" sz="1500" dirty="0"/>
              <a:t>Variable production overhead cost variance is adverse because the actual cost was greater than expected. The cause could lie in the overhead cost rate being greater than expected or it could lie in the workforce being less efficient and causing more overheads to be incurred. </a:t>
            </a:r>
          </a:p>
          <a:p>
            <a:r>
              <a:rPr lang="en-GB" sz="1500" dirty="0"/>
              <a:t> The volume of activity does not affect the fixed production overhead cost. Any difference between budgeted and actual expenditure is therefore a spending (expenditure) variance</a:t>
            </a:r>
          </a:p>
        </p:txBody>
      </p:sp>
      <p:sp>
        <p:nvSpPr>
          <p:cNvPr id="3" name="Slide Number Placeholder 2"/>
          <p:cNvSpPr>
            <a:spLocks noGrp="1"/>
          </p:cNvSpPr>
          <p:nvPr>
            <p:ph type="sldNum" sz="quarter" idx="4"/>
          </p:nvPr>
        </p:nvSpPr>
        <p:spPr/>
        <p:txBody>
          <a:bodyPr/>
          <a:lstStyle/>
          <a:p>
            <a:fld id="{5EA406C1-2B80-4660-856E-9D94CAFFB47A}" type="slidenum">
              <a:rPr lang="en-GB" smtClean="0"/>
              <a:pPr/>
              <a:t>15</a:t>
            </a:fld>
            <a:endParaRPr lang="en-GB" dirty="0"/>
          </a:p>
        </p:txBody>
      </p:sp>
      <p:sp>
        <p:nvSpPr>
          <p:cNvPr id="4" name="Title 3"/>
          <p:cNvSpPr>
            <a:spLocks noGrp="1"/>
          </p:cNvSpPr>
          <p:nvPr>
            <p:ph type="title"/>
          </p:nvPr>
        </p:nvSpPr>
        <p:spPr/>
        <p:txBody>
          <a:bodyPr/>
          <a:lstStyle/>
          <a:p>
            <a:pPr algn="ctr"/>
            <a:r>
              <a:rPr lang="en-GB" sz="2400" b="1" dirty="0">
                <a:solidFill>
                  <a:srgbClr val="00B050"/>
                </a:solidFill>
              </a:rPr>
              <a:t>Twist Ltd</a:t>
            </a:r>
            <a:br>
              <a:rPr lang="en-GB" sz="2400" b="1" dirty="0">
                <a:solidFill>
                  <a:srgbClr val="00B050"/>
                </a:solidFill>
              </a:rPr>
            </a:br>
            <a:r>
              <a:rPr lang="en-GB" sz="2400" b="1" dirty="0">
                <a:solidFill>
                  <a:srgbClr val="00B050"/>
                </a:solidFill>
              </a:rPr>
              <a:t>Variance Analysis Report for September 2021 (continued)</a:t>
            </a:r>
            <a:endParaRPr lang="en-GB" sz="2400" dirty="0">
              <a:solidFill>
                <a:srgbClr val="00B050"/>
              </a:solidFill>
            </a:endParaRPr>
          </a:p>
        </p:txBody>
      </p:sp>
      <p:pic>
        <p:nvPicPr>
          <p:cNvPr id="5" name="Picture 2" descr="University of Wales Trinity Saint David">
            <a:extLst>
              <a:ext uri="{FF2B5EF4-FFF2-40B4-BE49-F238E27FC236}">
                <a16:creationId xmlns:a16="http://schemas.microsoft.com/office/drawing/2014/main" id="{4A3CB249-B1A6-E94D-AD7F-B9BA56A08BF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225197"/>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000" dirty="0"/>
              <a:t>At the start of a period there is no actual performance information therefore for any kind of budget process we need to use budgeted (i.e. standard) cost information </a:t>
            </a:r>
          </a:p>
          <a:p>
            <a:r>
              <a:rPr lang="en-GB" sz="2000" dirty="0"/>
              <a:t>Standard costs are used to value inventory and to cost production (using both marginal and absorption costing) </a:t>
            </a:r>
          </a:p>
          <a:p>
            <a:r>
              <a:rPr lang="en-GB" sz="2000" dirty="0"/>
              <a:t>They provide information about expected future costs that can be useful for management decision making purposes </a:t>
            </a:r>
          </a:p>
          <a:p>
            <a:r>
              <a:rPr lang="en-GB" sz="2000" dirty="0"/>
              <a:t>When set appropriately standard costs provide stretching targets which should motivate staff to achieve higher levels of performance </a:t>
            </a:r>
          </a:p>
          <a:p>
            <a:r>
              <a:rPr lang="en-GB" sz="2000" dirty="0"/>
              <a:t>Standard costs are a key part of a budgetary control system </a:t>
            </a:r>
          </a:p>
          <a:p>
            <a:endParaRPr lang="en-GB" sz="2000" dirty="0"/>
          </a:p>
        </p:txBody>
      </p:sp>
      <p:sp>
        <p:nvSpPr>
          <p:cNvPr id="3" name="Slide Number Placeholder 2"/>
          <p:cNvSpPr>
            <a:spLocks noGrp="1"/>
          </p:cNvSpPr>
          <p:nvPr>
            <p:ph type="sldNum" sz="quarter" idx="4"/>
          </p:nvPr>
        </p:nvSpPr>
        <p:spPr/>
        <p:txBody>
          <a:bodyPr/>
          <a:lstStyle/>
          <a:p>
            <a:fld id="{5EA406C1-2B80-4660-856E-9D94CAFFB47A}" type="slidenum">
              <a:rPr lang="en-GB" smtClean="0"/>
              <a:pPr/>
              <a:t>16</a:t>
            </a:fld>
            <a:endParaRPr lang="en-GB" dirty="0"/>
          </a:p>
        </p:txBody>
      </p:sp>
      <p:sp>
        <p:nvSpPr>
          <p:cNvPr id="4" name="Title 3"/>
          <p:cNvSpPr>
            <a:spLocks noGrp="1"/>
          </p:cNvSpPr>
          <p:nvPr>
            <p:ph type="title"/>
          </p:nvPr>
        </p:nvSpPr>
        <p:spPr/>
        <p:txBody>
          <a:bodyPr/>
          <a:lstStyle/>
          <a:p>
            <a:r>
              <a:rPr lang="en-GB" dirty="0"/>
              <a:t>Advantages of Standard Costing System</a:t>
            </a:r>
          </a:p>
        </p:txBody>
      </p:sp>
      <p:pic>
        <p:nvPicPr>
          <p:cNvPr id="5" name="Picture 2" descr="University of Wales Trinity Saint David">
            <a:extLst>
              <a:ext uri="{FF2B5EF4-FFF2-40B4-BE49-F238E27FC236}">
                <a16:creationId xmlns:a16="http://schemas.microsoft.com/office/drawing/2014/main" id="{28F94430-E319-5F44-87E9-23CAB0F3FF2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8592288"/>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Significant adverse variances may indicate a fault that could prove very costly </a:t>
            </a:r>
          </a:p>
          <a:p>
            <a:r>
              <a:rPr lang="en-GB" dirty="0"/>
              <a:t>Cost-benefit analysis – keep insignificant variances under review </a:t>
            </a:r>
          </a:p>
          <a:p>
            <a:r>
              <a:rPr lang="en-GB" dirty="0"/>
              <a:t>Significant favourable variances should also be investigated </a:t>
            </a:r>
          </a:p>
          <a:p>
            <a:endParaRPr lang="en-GB" dirty="0"/>
          </a:p>
        </p:txBody>
      </p:sp>
      <p:sp>
        <p:nvSpPr>
          <p:cNvPr id="3" name="Slide Number Placeholder 2"/>
          <p:cNvSpPr>
            <a:spLocks noGrp="1"/>
          </p:cNvSpPr>
          <p:nvPr>
            <p:ph type="sldNum" sz="quarter" idx="4"/>
          </p:nvPr>
        </p:nvSpPr>
        <p:spPr/>
        <p:txBody>
          <a:bodyPr/>
          <a:lstStyle/>
          <a:p>
            <a:fld id="{5EA406C1-2B80-4660-856E-9D94CAFFB47A}" type="slidenum">
              <a:rPr lang="en-GB" smtClean="0"/>
              <a:pPr/>
              <a:t>17</a:t>
            </a:fld>
            <a:endParaRPr lang="en-GB" dirty="0"/>
          </a:p>
        </p:txBody>
      </p:sp>
      <p:sp>
        <p:nvSpPr>
          <p:cNvPr id="4" name="Title 3"/>
          <p:cNvSpPr>
            <a:spLocks noGrp="1"/>
          </p:cNvSpPr>
          <p:nvPr>
            <p:ph type="title"/>
          </p:nvPr>
        </p:nvSpPr>
        <p:spPr/>
        <p:txBody>
          <a:bodyPr/>
          <a:lstStyle/>
          <a:p>
            <a:br>
              <a:rPr lang="en-GB" dirty="0"/>
            </a:br>
            <a:r>
              <a:rPr lang="en-GB" dirty="0"/>
              <a:t>Which variances require investigation? </a:t>
            </a:r>
          </a:p>
        </p:txBody>
      </p:sp>
      <p:pic>
        <p:nvPicPr>
          <p:cNvPr id="5" name="Picture 2" descr="University of Wales Trinity Saint David">
            <a:extLst>
              <a:ext uri="{FF2B5EF4-FFF2-40B4-BE49-F238E27FC236}">
                <a16:creationId xmlns:a16="http://schemas.microsoft.com/office/drawing/2014/main" id="{0871CB34-7A32-A440-A182-990AA2C1FC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355238"/>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000" dirty="0"/>
              <a:t>Managers need to understand why a variance occurred to be able to take remedial action (if the variance is controllable) or factor it in to future budgets (if the variance is uncontrollable) </a:t>
            </a:r>
          </a:p>
          <a:p>
            <a:r>
              <a:rPr lang="en-GB" sz="2000" dirty="0">
                <a:solidFill>
                  <a:srgbClr val="0070C0"/>
                </a:solidFill>
              </a:rPr>
              <a:t>Example of a controllable variance: </a:t>
            </a:r>
            <a:r>
              <a:rPr lang="en-GB" sz="2000" dirty="0"/>
              <a:t>Using an old machine may result in inefficiencies in the production process (idle time / wastage of material) leading to adverse variances. A rigorous maintenance schedule could significantly reduce the inefficiencies </a:t>
            </a:r>
          </a:p>
          <a:p>
            <a:r>
              <a:rPr lang="en-GB" sz="2000" dirty="0">
                <a:solidFill>
                  <a:srgbClr val="0070C0"/>
                </a:solidFill>
              </a:rPr>
              <a:t>Example of an uncontrollable variance:</a:t>
            </a:r>
            <a:r>
              <a:rPr lang="en-GB" sz="2000" dirty="0"/>
              <a:t> A shortage of material is likely to increase the price of the material that is available leading to an adverse materials price variance </a:t>
            </a:r>
          </a:p>
          <a:p>
            <a:pPr marL="0" indent="0">
              <a:buNone/>
            </a:pPr>
            <a:endParaRPr lang="en-GB" dirty="0"/>
          </a:p>
        </p:txBody>
      </p:sp>
      <p:sp>
        <p:nvSpPr>
          <p:cNvPr id="3" name="Slide Number Placeholder 2"/>
          <p:cNvSpPr>
            <a:spLocks noGrp="1"/>
          </p:cNvSpPr>
          <p:nvPr>
            <p:ph type="sldNum" sz="quarter" idx="4"/>
          </p:nvPr>
        </p:nvSpPr>
        <p:spPr/>
        <p:txBody>
          <a:bodyPr/>
          <a:lstStyle/>
          <a:p>
            <a:fld id="{5EA406C1-2B80-4660-856E-9D94CAFFB47A}" type="slidenum">
              <a:rPr lang="en-GB" smtClean="0"/>
              <a:pPr/>
              <a:t>18</a:t>
            </a:fld>
            <a:endParaRPr lang="en-GB" dirty="0"/>
          </a:p>
        </p:txBody>
      </p:sp>
      <p:sp>
        <p:nvSpPr>
          <p:cNvPr id="4" name="Title 3"/>
          <p:cNvSpPr>
            <a:spLocks noGrp="1"/>
          </p:cNvSpPr>
          <p:nvPr>
            <p:ph type="title"/>
          </p:nvPr>
        </p:nvSpPr>
        <p:spPr/>
        <p:txBody>
          <a:bodyPr/>
          <a:lstStyle/>
          <a:p>
            <a:r>
              <a:rPr lang="en-GB" sz="3000" dirty="0"/>
              <a:t>ANALYSIS OF VARIANCES: </a:t>
            </a:r>
            <a:br>
              <a:rPr lang="en-GB" sz="3000" dirty="0"/>
            </a:br>
            <a:r>
              <a:rPr lang="en-GB" sz="3000" dirty="0"/>
              <a:t>Planning and Operational Variances</a:t>
            </a:r>
          </a:p>
        </p:txBody>
      </p:sp>
      <p:pic>
        <p:nvPicPr>
          <p:cNvPr id="5" name="Picture 2" descr="University of Wales Trinity Saint David">
            <a:extLst>
              <a:ext uri="{FF2B5EF4-FFF2-40B4-BE49-F238E27FC236}">
                <a16:creationId xmlns:a16="http://schemas.microsoft.com/office/drawing/2014/main" id="{35284D87-78D9-7542-A2D7-8C4AB5E0877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17249"/>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4"/>
          </p:nvPr>
        </p:nvSpPr>
        <p:spPr/>
        <p:txBody>
          <a:bodyPr/>
          <a:lstStyle/>
          <a:p>
            <a:fld id="{5EA406C1-2B80-4660-856E-9D94CAFFB47A}" type="slidenum">
              <a:rPr lang="en-GB" smtClean="0"/>
              <a:pPr/>
              <a:t>19</a:t>
            </a:fld>
            <a:endParaRPr lang="en-GB" dirty="0"/>
          </a:p>
        </p:txBody>
      </p:sp>
      <p:sp>
        <p:nvSpPr>
          <p:cNvPr id="4" name="Title 3"/>
          <p:cNvSpPr>
            <a:spLocks noGrp="1"/>
          </p:cNvSpPr>
          <p:nvPr>
            <p:ph type="title"/>
          </p:nvPr>
        </p:nvSpPr>
        <p:spPr/>
        <p:txBody>
          <a:bodyPr/>
          <a:lstStyle/>
          <a:p>
            <a:r>
              <a:rPr lang="en-GB" dirty="0"/>
              <a:t>End of Lecture</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650" y="1600200"/>
            <a:ext cx="7259435" cy="4525963"/>
          </a:xfrm>
        </p:spPr>
      </p:pic>
      <p:pic>
        <p:nvPicPr>
          <p:cNvPr id="5" name="Picture 2" descr="University of Wales Trinity Saint David">
            <a:extLst>
              <a:ext uri="{FF2B5EF4-FFF2-40B4-BE49-F238E27FC236}">
                <a16:creationId xmlns:a16="http://schemas.microsoft.com/office/drawing/2014/main" id="{A8E5D084-F04B-1846-9B27-CCDE66FF808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121747"/>
      </p:ext>
    </p:extLst>
  </p:cSld>
  <p:clrMapOvr>
    <a:masterClrMapping/>
  </p:clrMapOvr>
  <p:transition>
    <p:fade/>
  </p:transition>
</p:sld>
</file>

<file path=ppt/theme/theme1.xml><?xml version="1.0" encoding="utf-8"?>
<a:theme xmlns:a="http://schemas.openxmlformats.org/drawingml/2006/main" name="HLY_PowerPoint_template_3.0">
  <a:themeElements>
    <a:clrScheme name="Rdg-Theme-1">
      <a:dk1>
        <a:srgbClr val="000000"/>
      </a:dk1>
      <a:lt1>
        <a:srgbClr val="FFFFFF"/>
      </a:lt1>
      <a:dk2>
        <a:srgbClr val="133D8D"/>
      </a:dk2>
      <a:lt2>
        <a:srgbClr val="000000"/>
      </a:lt2>
      <a:accent1>
        <a:srgbClr val="133D8D"/>
      </a:accent1>
      <a:accent2>
        <a:srgbClr val="808080"/>
      </a:accent2>
      <a:accent3>
        <a:srgbClr val="000000"/>
      </a:accent3>
      <a:accent4>
        <a:srgbClr val="7A97C2"/>
      </a:accent4>
      <a:accent5>
        <a:srgbClr val="BDCBE1"/>
      </a:accent5>
      <a:accent6>
        <a:srgbClr val="C8C8C8"/>
      </a:accent6>
      <a:hlink>
        <a:srgbClr val="133D8D"/>
      </a:hlink>
      <a:folHlink>
        <a:srgbClr val="808080"/>
      </a:folHlink>
    </a:clrScheme>
    <a:fontScheme name="Rdg-Theme-1">
      <a:majorFont>
        <a:latin typeface="Rdg Vest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dg Vesta"/>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dg-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olidFill>
          <a:prstDash val="solid"/>
        </a:ln>
        <a:ln w="25400" cap="flat" cmpd="sng" algn="ctr">
          <a:solidFill>
            <a:schemeClr val="phClr"/>
          </a:solidFill>
          <a:prstDash val="solid"/>
        </a:ln>
        <a:ln w="635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A3782AA626B4E4A817C4D2E5C256C25" ma:contentTypeVersion="7" ma:contentTypeDescription="Create a new document." ma:contentTypeScope="" ma:versionID="ef2e76d63c4571579a4ff5db7f79915e">
  <xsd:schema xmlns:xsd="http://www.w3.org/2001/XMLSchema" xmlns:xs="http://www.w3.org/2001/XMLSchema" xmlns:p="http://schemas.microsoft.com/office/2006/metadata/properties" xmlns:ns2="78edbb4d-c425-4b9e-9ff5-53075b991b4f" targetNamespace="http://schemas.microsoft.com/office/2006/metadata/properties" ma:root="true" ma:fieldsID="70c6fdda38af680fc7daa67ccdf0ea2d" ns2:_="">
    <xsd:import namespace="78edbb4d-c425-4b9e-9ff5-53075b991b4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8edbb4d-c425-4b9e-9ff5-53075b991b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A065EE9-EC3B-41DB-93B4-FB180888133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444533A-1E66-4680-926A-E231B30ADC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8edbb4d-c425-4b9e-9ff5-53075b991b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BA0A68-541E-4B29-918C-E83AA8838D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HLY_PowerPoint_template_3.0</Template>
  <TotalTime>9280</TotalTime>
  <Words>1660</Words>
  <Application>Microsoft Macintosh PowerPoint</Application>
  <PresentationFormat>On-screen Show (4:3)</PresentationFormat>
  <Paragraphs>339</Paragraphs>
  <Slides>19</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Rdg Vesta</vt:lpstr>
      <vt:lpstr>Calibri</vt:lpstr>
      <vt:lpstr>Arial</vt:lpstr>
      <vt:lpstr>HLY_PowerPoint_template_3.0</vt:lpstr>
      <vt:lpstr>Contemporary Issues in Performance Management </vt:lpstr>
      <vt:lpstr>PowerPoint Presentation</vt:lpstr>
      <vt:lpstr>The control Process</vt:lpstr>
      <vt:lpstr>STANDARD COSTING - BASICS</vt:lpstr>
      <vt:lpstr>Standard Costing </vt:lpstr>
      <vt:lpstr>Standard Costing Analysed by Operations and Products</vt:lpstr>
      <vt:lpstr>PowerPoint Presentation</vt:lpstr>
      <vt:lpstr>Controlling Costs</vt:lpstr>
      <vt:lpstr>Difference between Fixed and Flexed Budget</vt:lpstr>
      <vt:lpstr>Interactive Question 1</vt:lpstr>
      <vt:lpstr>Interactive Question 1</vt:lpstr>
      <vt:lpstr>Relationship between Budgeted and Actual profit</vt:lpstr>
      <vt:lpstr>Fixed and Flexed Budgets</vt:lpstr>
      <vt:lpstr>Twist Ltd Variance Analysis Report for September 2021</vt:lpstr>
      <vt:lpstr>Twist Ltd Variance Analysis Report for September 2021 (continued)</vt:lpstr>
      <vt:lpstr>Advantages of Standard Costing System</vt:lpstr>
      <vt:lpstr> Which variances require investigation? </vt:lpstr>
      <vt:lpstr>ANALYSIS OF VARIANCES:  Planning and Operational Variances</vt:lpstr>
      <vt:lpstr>End of Lecture</vt:lpstr>
    </vt:vector>
  </TitlesOfParts>
  <Company>University of Reading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Elizabeth Becker</dc:creator>
  <cp:keywords>University of Reading</cp:keywords>
  <cp:lastModifiedBy>Marie Pitson</cp:lastModifiedBy>
  <cp:revision>142</cp:revision>
  <cp:lastPrinted>2015-10-14T16:11:12Z</cp:lastPrinted>
  <dcterms:created xsi:type="dcterms:W3CDTF">2013-01-23T10:03:01Z</dcterms:created>
  <dcterms:modified xsi:type="dcterms:W3CDTF">2023-03-09T18:30:04Z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0x0101002A3782AA626B4E4A817C4D2E5C256C25</vt:lpwstr>
  </property>
</Properties>
</file>