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3" r:id="rId14"/>
    <p:sldId id="274" r:id="rId15"/>
    <p:sldId id="275" r:id="rId16"/>
    <p:sldId id="276" r:id="rId17"/>
    <p:sldId id="277" r:id="rId18"/>
    <p:sldId id="268" r:id="rId1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76068" autoAdjust="0"/>
  </p:normalViewPr>
  <p:slideViewPr>
    <p:cSldViewPr snapToGrid="0" snapToObjects="1">
      <p:cViewPr varScale="1">
        <p:scale>
          <a:sx n="59" d="100"/>
          <a:sy n="59" d="100"/>
        </p:scale>
        <p:origin x="151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86160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505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43378036-9DFA-02A4-65E6-2223CE58D1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I'll Cover Today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Clear structure for the practical demonstration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02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1143000"/>
            <a:ext cx="5257800" cy="822960"/>
          </a:xfrm>
          <a:prstGeom prst="roundRect">
            <a:avLst>
              <a:gd name="adj" fmla="val 6667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777240" y="1307592"/>
            <a:ext cx="621792" cy="493776"/>
          </a:xfrm>
          <a:prstGeom prst="roundRect">
            <a:avLst>
              <a:gd name="adj" fmla="val 7407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50392" y="1435608"/>
            <a:ext cx="47548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01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1572768" y="130759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Lab foundation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572768" y="1609344"/>
            <a:ext cx="3977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B2632"/>
                </a:solidFill>
              </a:rPr>
              <a:t>VirtualBox machines and roles.</a:t>
            </a:r>
            <a:endParaRPr lang="en-US" sz="1450" dirty="0"/>
          </a:p>
        </p:txBody>
      </p:sp>
      <p:sp>
        <p:nvSpPr>
          <p:cNvPr id="14" name="Shape 12"/>
          <p:cNvSpPr/>
          <p:nvPr/>
        </p:nvSpPr>
        <p:spPr>
          <a:xfrm>
            <a:off x="6263640" y="1143000"/>
            <a:ext cx="5257800" cy="822960"/>
          </a:xfrm>
          <a:prstGeom prst="roundRect">
            <a:avLst>
              <a:gd name="adj" fmla="val 6667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6400800" y="1307592"/>
            <a:ext cx="621792" cy="493776"/>
          </a:xfrm>
          <a:prstGeom prst="roundRect">
            <a:avLst>
              <a:gd name="adj" fmla="val 7407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473952" y="1435608"/>
            <a:ext cx="47548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02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7196328" y="130759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Network adapters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7196328" y="1609344"/>
            <a:ext cx="3977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B2632"/>
                </a:solidFill>
              </a:rPr>
              <a:t>NAT, IntSwa and ExtLCD configuration.</a:t>
            </a:r>
            <a:endParaRPr lang="en-US" sz="1450" dirty="0"/>
          </a:p>
        </p:txBody>
      </p:sp>
      <p:sp>
        <p:nvSpPr>
          <p:cNvPr id="19" name="Shape 17"/>
          <p:cNvSpPr/>
          <p:nvPr/>
        </p:nvSpPr>
        <p:spPr>
          <a:xfrm>
            <a:off x="640080" y="2331720"/>
            <a:ext cx="5257800" cy="822960"/>
          </a:xfrm>
          <a:prstGeom prst="roundRect">
            <a:avLst>
              <a:gd name="adj" fmla="val 6667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777240" y="2496312"/>
            <a:ext cx="621792" cy="493776"/>
          </a:xfrm>
          <a:prstGeom prst="roundRect">
            <a:avLst>
              <a:gd name="adj" fmla="val 7407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850392" y="2624328"/>
            <a:ext cx="47548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03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1572768" y="249631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SmartConsole access</a:t>
            </a:r>
            <a:endParaRPr lang="en-US" sz="1800" dirty="0"/>
          </a:p>
        </p:txBody>
      </p:sp>
      <p:sp>
        <p:nvSpPr>
          <p:cNvPr id="23" name="Text 21"/>
          <p:cNvSpPr/>
          <p:nvPr/>
        </p:nvSpPr>
        <p:spPr>
          <a:xfrm>
            <a:off x="1572768" y="2798064"/>
            <a:ext cx="3977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B2632"/>
                </a:solidFill>
              </a:rPr>
              <a:t>Admin workstation connection to A-SMS.</a:t>
            </a:r>
            <a:endParaRPr lang="en-US" sz="1450" dirty="0"/>
          </a:p>
        </p:txBody>
      </p:sp>
      <p:sp>
        <p:nvSpPr>
          <p:cNvPr id="24" name="Shape 22"/>
          <p:cNvSpPr/>
          <p:nvPr/>
        </p:nvSpPr>
        <p:spPr>
          <a:xfrm>
            <a:off x="6263640" y="2331720"/>
            <a:ext cx="5257800" cy="822960"/>
          </a:xfrm>
          <a:prstGeom prst="roundRect">
            <a:avLst>
              <a:gd name="adj" fmla="val 6667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6400800" y="2496312"/>
            <a:ext cx="621792" cy="493776"/>
          </a:xfrm>
          <a:prstGeom prst="roundRect">
            <a:avLst>
              <a:gd name="adj" fmla="val 7407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6473952" y="2624328"/>
            <a:ext cx="47548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04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7196328" y="249631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A-SMS build</a:t>
            </a:r>
            <a:endParaRPr lang="en-US" sz="1800" dirty="0"/>
          </a:p>
        </p:txBody>
      </p:sp>
      <p:sp>
        <p:nvSpPr>
          <p:cNvPr id="28" name="Text 26"/>
          <p:cNvSpPr/>
          <p:nvPr/>
        </p:nvSpPr>
        <p:spPr>
          <a:xfrm>
            <a:off x="7196328" y="2798064"/>
            <a:ext cx="3977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B2632"/>
                </a:solidFill>
              </a:rPr>
              <a:t>Gaia first-time setup and success.</a:t>
            </a:r>
            <a:endParaRPr lang="en-US" sz="1450" dirty="0"/>
          </a:p>
        </p:txBody>
      </p:sp>
      <p:sp>
        <p:nvSpPr>
          <p:cNvPr id="29" name="Shape 27"/>
          <p:cNvSpPr/>
          <p:nvPr/>
        </p:nvSpPr>
        <p:spPr>
          <a:xfrm>
            <a:off x="640080" y="3520440"/>
            <a:ext cx="5257800" cy="822960"/>
          </a:xfrm>
          <a:prstGeom prst="roundRect">
            <a:avLst>
              <a:gd name="adj" fmla="val 6667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777240" y="3685032"/>
            <a:ext cx="621792" cy="493776"/>
          </a:xfrm>
          <a:prstGeom prst="roundRect">
            <a:avLst>
              <a:gd name="adj" fmla="val 7407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850392" y="3813048"/>
            <a:ext cx="47548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05</a:t>
            </a:r>
            <a:endParaRPr lang="en-US" sz="1300" dirty="0"/>
          </a:p>
        </p:txBody>
      </p:sp>
      <p:sp>
        <p:nvSpPr>
          <p:cNvPr id="32" name="Text 30"/>
          <p:cNvSpPr/>
          <p:nvPr/>
        </p:nvSpPr>
        <p:spPr>
          <a:xfrm>
            <a:off x="1572768" y="368503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Portal checks</a:t>
            </a:r>
            <a:endParaRPr lang="en-US" sz="1800" dirty="0"/>
          </a:p>
        </p:txBody>
      </p:sp>
      <p:sp>
        <p:nvSpPr>
          <p:cNvPr id="33" name="Text 31"/>
          <p:cNvSpPr/>
          <p:nvPr/>
        </p:nvSpPr>
        <p:spPr>
          <a:xfrm>
            <a:off x="1572768" y="3986784"/>
            <a:ext cx="3977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B2632"/>
                </a:solidFill>
              </a:rPr>
              <a:t>HTTPS warnings, login, API status.</a:t>
            </a:r>
            <a:endParaRPr lang="en-US" sz="1450" dirty="0"/>
          </a:p>
        </p:txBody>
      </p:sp>
      <p:sp>
        <p:nvSpPr>
          <p:cNvPr id="34" name="Shape 32"/>
          <p:cNvSpPr/>
          <p:nvPr/>
        </p:nvSpPr>
        <p:spPr>
          <a:xfrm>
            <a:off x="6263640" y="3520440"/>
            <a:ext cx="5257800" cy="822960"/>
          </a:xfrm>
          <a:prstGeom prst="roundRect">
            <a:avLst>
              <a:gd name="adj" fmla="val 6667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35" name="Shape 33"/>
          <p:cNvSpPr/>
          <p:nvPr/>
        </p:nvSpPr>
        <p:spPr>
          <a:xfrm>
            <a:off x="6400800" y="3685032"/>
            <a:ext cx="621792" cy="493776"/>
          </a:xfrm>
          <a:prstGeom prst="roundRect">
            <a:avLst>
              <a:gd name="adj" fmla="val 7407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6473952" y="3813048"/>
            <a:ext cx="47548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06</a:t>
            </a:r>
            <a:endParaRPr lang="en-US" sz="1300" dirty="0"/>
          </a:p>
        </p:txBody>
      </p:sp>
      <p:sp>
        <p:nvSpPr>
          <p:cNvPr id="37" name="Text 35"/>
          <p:cNvSpPr/>
          <p:nvPr/>
        </p:nvSpPr>
        <p:spPr>
          <a:xfrm>
            <a:off x="7196328" y="368503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Wrap-up</a:t>
            </a:r>
            <a:endParaRPr lang="en-US" sz="1800" dirty="0"/>
          </a:p>
        </p:txBody>
      </p:sp>
      <p:sp>
        <p:nvSpPr>
          <p:cNvPr id="38" name="Text 36"/>
          <p:cNvSpPr/>
          <p:nvPr/>
        </p:nvSpPr>
        <p:spPr>
          <a:xfrm>
            <a:off x="7196328" y="3986784"/>
            <a:ext cx="3977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B2632"/>
                </a:solidFill>
              </a:rPr>
              <a:t>Findings, limitations and recommendations.</a:t>
            </a:r>
            <a:endParaRPr lang="en-US" sz="1450" dirty="0"/>
          </a:p>
        </p:txBody>
      </p:sp>
      <p:sp>
        <p:nvSpPr>
          <p:cNvPr id="39" name="Shape 37"/>
          <p:cNvSpPr/>
          <p:nvPr/>
        </p:nvSpPr>
        <p:spPr>
          <a:xfrm>
            <a:off x="640080" y="4892040"/>
            <a:ext cx="10881360" cy="914400"/>
          </a:xfrm>
          <a:prstGeom prst="roundRect">
            <a:avLst>
              <a:gd name="adj" fmla="val 8000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914400" y="5084064"/>
            <a:ext cx="25603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Presentation approach</a:t>
            </a:r>
            <a:endParaRPr lang="en-US" sz="1800" dirty="0"/>
          </a:p>
        </p:txBody>
      </p:sp>
      <p:sp>
        <p:nvSpPr>
          <p:cNvPr id="41" name="Text 39"/>
          <p:cNvSpPr/>
          <p:nvPr/>
        </p:nvSpPr>
        <p:spPr>
          <a:xfrm>
            <a:off x="3703320" y="5056632"/>
            <a:ext cx="7360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1B2632"/>
                </a:solidFill>
              </a:rPr>
              <a:t>Each slide uses fewer words, bigger fonts and a screenshot-first explanation so the evidence remains readable in the room.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Lab Foundation: Virtual Machines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Inventory, roles and resource allocation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03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548640" y="1005840"/>
            <a:ext cx="6720840" cy="4069080"/>
          </a:xfrm>
          <a:prstGeom prst="roundRect">
            <a:avLst>
              <a:gd name="adj" fmla="val 2697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</p:sp>
      <p:pic>
        <p:nvPicPr>
          <p:cNvPr id="10" name="Image 0" descr="/mnt/data/01 Screenshot 2026-03-11 09270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177373"/>
            <a:ext cx="6629400" cy="3726013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594360" y="5093208"/>
            <a:ext cx="6629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1 - VM inventory: clients, domain controllers, GUI, SMS and gateway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7543800" y="1078992"/>
            <a:ext cx="3977640" cy="1051560"/>
          </a:xfrm>
          <a:prstGeom prst="roundRect">
            <a:avLst>
              <a:gd name="adj" fmla="val 6957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7763256" y="1243584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Visible components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7763256" y="1609344"/>
            <a:ext cx="3538728" cy="3383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B2632"/>
                </a:solidFill>
              </a:rPr>
              <a:t>ClientS1, S-DC, L-CD, ClientL1, A-GUI, A-SMS and A-GW are grouped together under the P3Selection lab.</a:t>
            </a:r>
            <a:endParaRPr lang="en-US" sz="1600" dirty="0"/>
          </a:p>
        </p:txBody>
      </p:sp>
      <p:sp>
        <p:nvSpPr>
          <p:cNvPr id="15" name="Shape 12"/>
          <p:cNvSpPr/>
          <p:nvPr/>
        </p:nvSpPr>
        <p:spPr>
          <a:xfrm>
            <a:off x="7543800" y="2468880"/>
            <a:ext cx="3977640" cy="1115568"/>
          </a:xfrm>
          <a:prstGeom prst="roundRect">
            <a:avLst>
              <a:gd name="adj" fmla="val 6557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6" name="Text 13"/>
          <p:cNvSpPr/>
          <p:nvPr/>
        </p:nvSpPr>
        <p:spPr>
          <a:xfrm>
            <a:off x="7763256" y="2633472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Purpose of S-DC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7763256" y="2999232"/>
            <a:ext cx="3538728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B2632"/>
                </a:solidFill>
              </a:rPr>
              <a:t>The selected S-DC machine is Windows Server 2022 and represents the core directory/server role in the lab.</a:t>
            </a:r>
            <a:endParaRPr lang="en-US" sz="1600" dirty="0"/>
          </a:p>
        </p:txBody>
      </p:sp>
      <p:sp>
        <p:nvSpPr>
          <p:cNvPr id="18" name="Shape 15"/>
          <p:cNvSpPr/>
          <p:nvPr/>
        </p:nvSpPr>
        <p:spPr>
          <a:xfrm>
            <a:off x="7543800" y="3950208"/>
            <a:ext cx="3977640" cy="1005840"/>
          </a:xfrm>
          <a:prstGeom prst="roundRect">
            <a:avLst>
              <a:gd name="adj" fmla="val 7273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7763256" y="4114800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Why this matters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7763256" y="4480560"/>
            <a:ext cx="35387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B2632"/>
                </a:solidFill>
              </a:rPr>
              <a:t>The security appliances only make sense after the baseline enterprise services and endpoints are clearly defined.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A-GUI Adapter Baseline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Admin workstation starts with external access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04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960120"/>
            <a:ext cx="6583680" cy="4251960"/>
          </a:xfrm>
          <a:prstGeom prst="roundRect">
            <a:avLst>
              <a:gd name="adj" fmla="val 2581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</p:sp>
      <p:pic>
        <p:nvPicPr>
          <p:cNvPr id="10" name="Image 0" descr="/mnt/data/03 Screenshot 2026-03-11 09421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260898"/>
            <a:ext cx="6492240" cy="3650405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85800" y="5230368"/>
            <a:ext cx="64922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2 - A-GUI Adapter 1 attached to NAT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7498080" y="1234440"/>
            <a:ext cx="397764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1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Adapter 1 is enabled and attached to NAT.
</a:t>
            </a:r>
            <a:r>
              <a:rPr lang="en-US" sz="21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1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NAT gives the admin workstation outside connectivity.
</a:t>
            </a:r>
            <a:r>
              <a:rPr lang="en-US" sz="21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1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Cable connected is enabled for link availability.
</a:t>
            </a:r>
            <a:endParaRPr lang="en-US" sz="2100" dirty="0"/>
          </a:p>
        </p:txBody>
      </p:sp>
      <p:sp>
        <p:nvSpPr>
          <p:cNvPr id="13" name="Shape 10"/>
          <p:cNvSpPr/>
          <p:nvPr/>
        </p:nvSpPr>
        <p:spPr>
          <a:xfrm>
            <a:off x="7498080" y="3703320"/>
            <a:ext cx="3977640" cy="1234440"/>
          </a:xfrm>
          <a:prstGeom prst="roundRect">
            <a:avLst>
              <a:gd name="adj" fmla="val 5926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7717536" y="3867912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Operational value</a:t>
            </a:r>
            <a:endParaRPr lang="en-US" sz="2100" dirty="0"/>
          </a:p>
        </p:txBody>
      </p:sp>
      <p:sp>
        <p:nvSpPr>
          <p:cNvPr id="15" name="Text 12"/>
          <p:cNvSpPr/>
          <p:nvPr/>
        </p:nvSpPr>
        <p:spPr>
          <a:xfrm>
            <a:off x="7717536" y="4233672"/>
            <a:ext cx="3538728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NAT access is useful during installation, download, update and troubleshooting tasks before internal lab routing is fully stable.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Internal Network Segmentation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Dedicated adapter names make the lab readable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05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475488" y="978408"/>
            <a:ext cx="5404104" cy="3941064"/>
          </a:xfrm>
          <a:prstGeom prst="roundRect">
            <a:avLst>
              <a:gd name="adj" fmla="val 1856"/>
            </a:avLst>
          </a:prstGeom>
          <a:solidFill>
            <a:srgbClr val="FFFFFF"/>
          </a:solidFill>
          <a:ln w="13970">
            <a:solidFill>
              <a:srgbClr val="D5E0EA"/>
            </a:solidFill>
            <a:prstDash val="solid"/>
          </a:ln>
        </p:spPr>
      </p:sp>
      <p:pic>
        <p:nvPicPr>
          <p:cNvPr id="10" name="Image 0" descr="/mnt/data/04 Screenshot 2026-03-11 09423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1441935"/>
            <a:ext cx="5349240" cy="3014010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502920" y="4965192"/>
            <a:ext cx="5349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D6D7E"/>
                </a:solidFill>
              </a:rPr>
              <a:t>Figure 3 - Adapter 3 on Internal Network: IntSwa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6327648" y="978408"/>
            <a:ext cx="5404104" cy="3941064"/>
          </a:xfrm>
          <a:prstGeom prst="roundRect">
            <a:avLst>
              <a:gd name="adj" fmla="val 1856"/>
            </a:avLst>
          </a:prstGeom>
          <a:solidFill>
            <a:srgbClr val="FFFFFF"/>
          </a:solidFill>
          <a:ln w="13970">
            <a:solidFill>
              <a:srgbClr val="D5E0EA"/>
            </a:solidFill>
            <a:prstDash val="solid"/>
          </a:ln>
        </p:spPr>
      </p:sp>
      <p:pic>
        <p:nvPicPr>
          <p:cNvPr id="13" name="Image 1" descr="/mnt/data/05 Screenshot 2026-03-11 09425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5080" y="1445076"/>
            <a:ext cx="5349240" cy="3007728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6355080" y="4965192"/>
            <a:ext cx="5349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D6D7E"/>
                </a:solidFill>
              </a:rPr>
              <a:t>Figure 4 - Adapter 4 on Internal Network: ExtLCD</a:t>
            </a:r>
            <a:endParaRPr lang="en-US" sz="1050" dirty="0"/>
          </a:p>
        </p:txBody>
      </p:sp>
      <p:sp>
        <p:nvSpPr>
          <p:cNvPr id="15" name="Shape 11"/>
          <p:cNvSpPr/>
          <p:nvPr/>
        </p:nvSpPr>
        <p:spPr>
          <a:xfrm>
            <a:off x="822960" y="5394960"/>
            <a:ext cx="10561320" cy="658368"/>
          </a:xfrm>
          <a:prstGeom prst="roundRect">
            <a:avLst>
              <a:gd name="adj" fmla="val 8333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16" name="Text 12"/>
          <p:cNvSpPr/>
          <p:nvPr/>
        </p:nvSpPr>
        <p:spPr>
          <a:xfrm>
            <a:off x="1051560" y="5596128"/>
            <a:ext cx="10104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550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</a:rPr>
              <a:t>IntSwa represents the internal Swansea path; ExtLCD represents the external or London-facing path. Using clear names reduces mistakes when multiple adapters are active.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SmartConsole Admin Access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A-GUI prepares to connect to the Security Management Server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06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12648" y="914400"/>
            <a:ext cx="7086600" cy="4343400"/>
          </a:xfrm>
          <a:prstGeom prst="roundRect">
            <a:avLst>
              <a:gd name="adj" fmla="val 2526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</p:sp>
      <p:pic>
        <p:nvPicPr>
          <p:cNvPr id="10" name="Image 0" descr="/mnt/data/06 Screenshot 2026-05-28 21523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" y="1108960"/>
            <a:ext cx="6995160" cy="3954279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58368" y="5276088"/>
            <a:ext cx="6995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5 - SmartConsole R81.20 login screen on the A-GUI workstation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8001000" y="1097280"/>
            <a:ext cx="3429000" cy="1005840"/>
          </a:xfrm>
          <a:prstGeom prst="roundRect">
            <a:avLst>
              <a:gd name="adj" fmla="val 7273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8220456" y="126187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What is shown?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8220456" y="1627632"/>
            <a:ext cx="29900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SmartConsole R81.20 is open and ready for username, password and SMS address.</a:t>
            </a:r>
            <a:endParaRPr lang="en-US" sz="1650" dirty="0"/>
          </a:p>
        </p:txBody>
      </p:sp>
      <p:sp>
        <p:nvSpPr>
          <p:cNvPr id="15" name="Shape 12"/>
          <p:cNvSpPr/>
          <p:nvPr/>
        </p:nvSpPr>
        <p:spPr>
          <a:xfrm>
            <a:off x="8001000" y="2514600"/>
            <a:ext cx="3429000" cy="1005840"/>
          </a:xfrm>
          <a:prstGeom prst="roundRect">
            <a:avLst>
              <a:gd name="adj" fmla="val 7273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6" name="Text 13"/>
          <p:cNvSpPr/>
          <p:nvPr/>
        </p:nvSpPr>
        <p:spPr>
          <a:xfrm>
            <a:off x="8220456" y="267919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Why it matters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8220456" y="3044952"/>
            <a:ext cx="29900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SmartConsole is the central interface used to publish objects, rules and gateway policy.</a:t>
            </a:r>
            <a:endParaRPr lang="en-US" sz="1650" dirty="0"/>
          </a:p>
        </p:txBody>
      </p:sp>
      <p:sp>
        <p:nvSpPr>
          <p:cNvPr id="18" name="Shape 15"/>
          <p:cNvSpPr/>
          <p:nvPr/>
        </p:nvSpPr>
        <p:spPr>
          <a:xfrm>
            <a:off x="8001000" y="3931920"/>
            <a:ext cx="3429000" cy="1005840"/>
          </a:xfrm>
          <a:prstGeom prst="roundRect">
            <a:avLst>
              <a:gd name="adj" fmla="val 7273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8220456" y="409651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Presenter point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8220456" y="4462272"/>
            <a:ext cx="29900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Authentication here confirms the management plane can be controlled from a dedicated admin host.</a:t>
            </a:r>
            <a:endParaRPr lang="en-US" sz="16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A-SMS Gaia Network Setup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Management interface configured during first-time setup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07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960120"/>
            <a:ext cx="6492240" cy="4297680"/>
          </a:xfrm>
          <a:prstGeom prst="roundRect">
            <a:avLst>
              <a:gd name="adj" fmla="val 2553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</p:sp>
      <p:pic>
        <p:nvPicPr>
          <p:cNvPr id="10" name="Image 0" descr="/mnt/data/07 Screenshot 2026-05-28 22014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296861"/>
            <a:ext cx="6400800" cy="3624197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85800" y="5276088"/>
            <a:ext cx="6400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6 - A-SMS Gaia R81.20 management interface configuration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7452360" y="1143000"/>
            <a:ext cx="402336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2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A-SMS management interface uses eth0.
</a:t>
            </a:r>
            <a:r>
              <a:rPr lang="en-US" sz="22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2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IP address shown: 10.1.1.101.
</a:t>
            </a:r>
            <a:r>
              <a:rPr lang="en-US" sz="22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2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Default gateway shown: 10.1.1.1.
</a:t>
            </a:r>
            <a:endParaRPr lang="en-US" sz="2200" dirty="0"/>
          </a:p>
        </p:txBody>
      </p:sp>
      <p:sp>
        <p:nvSpPr>
          <p:cNvPr id="13" name="Shape 10"/>
          <p:cNvSpPr/>
          <p:nvPr/>
        </p:nvSpPr>
        <p:spPr>
          <a:xfrm>
            <a:off x="7452360" y="3703320"/>
            <a:ext cx="4023360" cy="1261872"/>
          </a:xfrm>
          <a:prstGeom prst="roundRect">
            <a:avLst>
              <a:gd name="adj" fmla="val 5797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7671816" y="3867912"/>
            <a:ext cx="35844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Security meaning</a:t>
            </a:r>
            <a:endParaRPr lang="en-US" sz="2100" dirty="0"/>
          </a:p>
        </p:txBody>
      </p:sp>
      <p:sp>
        <p:nvSpPr>
          <p:cNvPr id="15" name="Text 12"/>
          <p:cNvSpPr/>
          <p:nvPr/>
        </p:nvSpPr>
        <p:spPr>
          <a:xfrm>
            <a:off x="7671816" y="4233672"/>
            <a:ext cx="35844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Stable management addressing is required before SmartConsole, SIC trust and policy deployment can work predictably.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First-Time Wizard Completed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A-SMS configuration reaches a successful finish state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08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960120"/>
            <a:ext cx="6583680" cy="4434840"/>
          </a:xfrm>
          <a:prstGeom prst="roundRect">
            <a:avLst>
              <a:gd name="adj" fmla="val 2474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</p:sp>
      <p:pic>
        <p:nvPicPr>
          <p:cNvPr id="10" name="Image 0" descr="/mnt/data/08  A-SMS Configuration Successful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353078"/>
            <a:ext cx="6492240" cy="3648923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85800" y="5413248"/>
            <a:ext cx="64922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7 - First Time Configuration Wizard completed successfully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7498080" y="1234440"/>
            <a:ext cx="3886200" cy="1024128"/>
          </a:xfrm>
          <a:prstGeom prst="roundRect">
            <a:avLst>
              <a:gd name="adj" fmla="val 7143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7717536" y="1399032"/>
            <a:ext cx="34472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Observed result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7717536" y="1764792"/>
            <a:ext cx="344728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The wizard shows successful verification, security management, compatibility packages and finalisation.</a:t>
            </a:r>
            <a:endParaRPr lang="en-US" sz="1650" dirty="0"/>
          </a:p>
        </p:txBody>
      </p:sp>
      <p:sp>
        <p:nvSpPr>
          <p:cNvPr id="15" name="Shape 12"/>
          <p:cNvSpPr/>
          <p:nvPr/>
        </p:nvSpPr>
        <p:spPr>
          <a:xfrm>
            <a:off x="7498080" y="2651760"/>
            <a:ext cx="3886200" cy="1024128"/>
          </a:xfrm>
          <a:prstGeom prst="roundRect">
            <a:avLst>
              <a:gd name="adj" fmla="val 7143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6" name="Text 13"/>
          <p:cNvSpPr/>
          <p:nvPr/>
        </p:nvSpPr>
        <p:spPr>
          <a:xfrm>
            <a:off x="7717536" y="2816352"/>
            <a:ext cx="34472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Why it matters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7717536" y="3182112"/>
            <a:ext cx="344728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This confirms the SMS is ready to move from installation into operational configuration and management.</a:t>
            </a:r>
            <a:endParaRPr lang="en-US" sz="1650" dirty="0"/>
          </a:p>
        </p:txBody>
      </p:sp>
      <p:sp>
        <p:nvSpPr>
          <p:cNvPr id="18" name="Shape 15"/>
          <p:cNvSpPr/>
          <p:nvPr/>
        </p:nvSpPr>
        <p:spPr>
          <a:xfrm>
            <a:off x="7498080" y="4069080"/>
            <a:ext cx="3886200" cy="1024128"/>
          </a:xfrm>
          <a:prstGeom prst="roundRect">
            <a:avLst>
              <a:gd name="adj" fmla="val 7143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7717536" y="4233672"/>
            <a:ext cx="34472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Evidence value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7717536" y="4599432"/>
            <a:ext cx="344728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A success dialog is a clean milestone that separates build completion from later testing.</a:t>
            </a:r>
            <a:endParaRPr lang="en-US" sz="16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Gaia Portal Certificate Warning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Expected self-signed certificate behaviour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09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960120"/>
            <a:ext cx="6537960" cy="4343400"/>
          </a:xfrm>
          <a:prstGeom prst="roundRect">
            <a:avLst>
              <a:gd name="adj" fmla="val 2526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</p:sp>
      <p:pic>
        <p:nvPicPr>
          <p:cNvPr id="10" name="Image 0" descr="/mnt/data/08 A-GW gaia webp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320207"/>
            <a:ext cx="6446520" cy="3623227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85800" y="5321808"/>
            <a:ext cx="6446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8 - Browser privacy warning when reaching https://10.1.1.1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7452360" y="1188720"/>
            <a:ext cx="397764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1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Browser reaches the gateway address over HTTPS.
</a:t>
            </a:r>
            <a:r>
              <a:rPr lang="en-US" sz="21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1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Warning appears because the certificate is not trusted.
</a:t>
            </a:r>
            <a:r>
              <a:rPr lang="en-US" sz="21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1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 a lab this is expected; in production it should be fixed.
</a:t>
            </a:r>
            <a:endParaRPr lang="en-US" sz="2100" dirty="0"/>
          </a:p>
        </p:txBody>
      </p:sp>
      <p:sp>
        <p:nvSpPr>
          <p:cNvPr id="13" name="Shape 10"/>
          <p:cNvSpPr/>
          <p:nvPr/>
        </p:nvSpPr>
        <p:spPr>
          <a:xfrm>
            <a:off x="7452360" y="3840480"/>
            <a:ext cx="3977640" cy="1170432"/>
          </a:xfrm>
          <a:prstGeom prst="roundRect">
            <a:avLst>
              <a:gd name="adj" fmla="val 6250"/>
            </a:avLst>
          </a:prstGeom>
          <a:solidFill>
            <a:srgbClr val="F7E6E8"/>
          </a:solidFill>
          <a:ln w="12700">
            <a:solidFill>
              <a:srgbClr val="E5B6BD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7671816" y="4005072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Recommendation</a:t>
            </a:r>
            <a:endParaRPr lang="en-US" sz="2100" dirty="0"/>
          </a:p>
        </p:txBody>
      </p:sp>
      <p:sp>
        <p:nvSpPr>
          <p:cNvPr id="15" name="Text 12"/>
          <p:cNvSpPr/>
          <p:nvPr/>
        </p:nvSpPr>
        <p:spPr>
          <a:xfrm>
            <a:off x="7671816" y="4370832"/>
            <a:ext cx="35387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Replace self-signed certificates with an internal CA certificate before production use.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Gaia Portal Login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Management interface reachable from the admin workstation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10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85800" y="960120"/>
            <a:ext cx="6537960" cy="4343400"/>
          </a:xfrm>
          <a:prstGeom prst="roundRect">
            <a:avLst>
              <a:gd name="adj" fmla="val 2526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</p:sp>
      <p:pic>
        <p:nvPicPr>
          <p:cNvPr id="10" name="Image 0" descr="/mnt/data/10 Screenshot 2026-05-28 22075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1300279"/>
            <a:ext cx="6446520" cy="3663081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731520" y="5321808"/>
            <a:ext cx="6446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9 - Check Point Gaia Portal R81.20 login screen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7498080" y="1143000"/>
            <a:ext cx="3931920" cy="1143000"/>
          </a:xfrm>
          <a:prstGeom prst="roundRect">
            <a:avLst>
              <a:gd name="adj" fmla="val 6400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7717536" y="1307592"/>
            <a:ext cx="34930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What this verifies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7717536" y="1673352"/>
            <a:ext cx="3493008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The A-GUI workstation can reach the Gaia Portal and present the administrative login form.</a:t>
            </a:r>
            <a:endParaRPr lang="en-US" sz="1650" dirty="0"/>
          </a:p>
        </p:txBody>
      </p:sp>
      <p:sp>
        <p:nvSpPr>
          <p:cNvPr id="15" name="Shape 12"/>
          <p:cNvSpPr/>
          <p:nvPr/>
        </p:nvSpPr>
        <p:spPr>
          <a:xfrm>
            <a:off x="7498080" y="2651760"/>
            <a:ext cx="3931920" cy="1143000"/>
          </a:xfrm>
          <a:prstGeom prst="roundRect">
            <a:avLst>
              <a:gd name="adj" fmla="val 6400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6" name="Text 13"/>
          <p:cNvSpPr/>
          <p:nvPr/>
        </p:nvSpPr>
        <p:spPr>
          <a:xfrm>
            <a:off x="7717536" y="2816352"/>
            <a:ext cx="34930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Operational role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7717536" y="3182112"/>
            <a:ext cx="3493008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Gaia Portal is used for system-level configuration, monitoring and troubleshooting tasks.</a:t>
            </a:r>
            <a:endParaRPr lang="en-US" sz="1650" dirty="0"/>
          </a:p>
        </p:txBody>
      </p:sp>
      <p:sp>
        <p:nvSpPr>
          <p:cNvPr id="18" name="Shape 15"/>
          <p:cNvSpPr/>
          <p:nvPr/>
        </p:nvSpPr>
        <p:spPr>
          <a:xfrm>
            <a:off x="7498080" y="4160520"/>
            <a:ext cx="3931920" cy="960120"/>
          </a:xfrm>
          <a:prstGeom prst="roundRect">
            <a:avLst>
              <a:gd name="adj" fmla="val 7619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7717536" y="4325112"/>
            <a:ext cx="34930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Security note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7717536" y="4690872"/>
            <a:ext cx="3493008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Access should be limited to authorised administrators and protected by strong credentials.</a:t>
            </a:r>
            <a:endParaRPr lang="en-US" sz="16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API Status Evidence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Readiness check reports a connection issue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11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960120"/>
            <a:ext cx="6583680" cy="4343400"/>
          </a:xfrm>
          <a:prstGeom prst="roundRect">
            <a:avLst>
              <a:gd name="adj" fmla="val 2526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</p:sp>
      <p:pic>
        <p:nvPicPr>
          <p:cNvPr id="10" name="Image 0" descr="/mnt/data/09 API status Start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312436"/>
            <a:ext cx="6492240" cy="3638769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85800" y="5321808"/>
            <a:ext cx="64922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10 - Gaia terminal output showing API status started and readiness failure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7498080" y="1143000"/>
            <a:ext cx="3977640" cy="987552"/>
          </a:xfrm>
          <a:prstGeom prst="roundRect">
            <a:avLst>
              <a:gd name="adj" fmla="val 7407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7717536" y="1307592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Positive signal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7717536" y="1673352"/>
            <a:ext cx="35387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1B2632"/>
                </a:solidFill>
              </a:rPr>
              <a:t>Overall API Status is shown as Started.</a:t>
            </a:r>
            <a:endParaRPr lang="en-US" sz="1800" dirty="0"/>
          </a:p>
        </p:txBody>
      </p:sp>
      <p:sp>
        <p:nvSpPr>
          <p:cNvPr id="15" name="Shape 12"/>
          <p:cNvSpPr/>
          <p:nvPr/>
        </p:nvSpPr>
        <p:spPr>
          <a:xfrm>
            <a:off x="7498080" y="2487168"/>
            <a:ext cx="3977640" cy="1188720"/>
          </a:xfrm>
          <a:prstGeom prst="roundRect">
            <a:avLst>
              <a:gd name="adj" fmla="val 6154"/>
            </a:avLst>
          </a:prstGeom>
          <a:solidFill>
            <a:srgbClr val="F7E6E8"/>
          </a:solidFill>
          <a:ln w="12700">
            <a:solidFill>
              <a:srgbClr val="E5B6BD"/>
            </a:solidFill>
            <a:prstDash val="solid"/>
          </a:ln>
        </p:spPr>
      </p:sp>
      <p:sp>
        <p:nvSpPr>
          <p:cNvPr id="16" name="Text 13"/>
          <p:cNvSpPr/>
          <p:nvPr/>
        </p:nvSpPr>
        <p:spPr>
          <a:xfrm>
            <a:off x="7717536" y="2651760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Issue observed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7717536" y="3017520"/>
            <a:ext cx="353872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The readiness test failed and reports that the server is down or unable to receive connections.</a:t>
            </a:r>
            <a:endParaRPr lang="en-US" sz="1700" dirty="0"/>
          </a:p>
        </p:txBody>
      </p:sp>
      <p:sp>
        <p:nvSpPr>
          <p:cNvPr id="18" name="Shape 15"/>
          <p:cNvSpPr/>
          <p:nvPr/>
        </p:nvSpPr>
        <p:spPr>
          <a:xfrm>
            <a:off x="7498080" y="4069080"/>
            <a:ext cx="3977640" cy="1024128"/>
          </a:xfrm>
          <a:prstGeom prst="roundRect">
            <a:avLst>
              <a:gd name="adj" fmla="val 7143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7717536" y="4233672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Next action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7717536" y="4599432"/>
            <a:ext cx="353872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Collect troubleshooting data with api status -s and verify service bindings, routes and reachability.</a:t>
            </a:r>
            <a:endParaRPr lang="en-US" sz="16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Implementation Summary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What the screenshots prove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12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109728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59536" y="126187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1. Lab built</a:t>
            </a:r>
            <a:endParaRPr lang="en-US" sz="2100" dirty="0"/>
          </a:p>
        </p:txBody>
      </p:sp>
      <p:sp>
        <p:nvSpPr>
          <p:cNvPr id="11" name="Text 9"/>
          <p:cNvSpPr/>
          <p:nvPr/>
        </p:nvSpPr>
        <p:spPr>
          <a:xfrm>
            <a:off x="859536" y="1627632"/>
            <a:ext cx="299008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VirtualBox inventory shows all core machines required for the enterprise security demonstration.</a:t>
            </a:r>
            <a:endParaRPr lang="en-US" sz="1700" dirty="0"/>
          </a:p>
        </p:txBody>
      </p:sp>
      <p:sp>
        <p:nvSpPr>
          <p:cNvPr id="12" name="Shape 10"/>
          <p:cNvSpPr/>
          <p:nvPr/>
        </p:nvSpPr>
        <p:spPr>
          <a:xfrm>
            <a:off x="4389120" y="109728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608576" y="126187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2. Adapters mapped</a:t>
            </a:r>
            <a:endParaRPr lang="en-US" sz="2100" dirty="0"/>
          </a:p>
        </p:txBody>
      </p:sp>
      <p:sp>
        <p:nvSpPr>
          <p:cNvPr id="14" name="Text 12"/>
          <p:cNvSpPr/>
          <p:nvPr/>
        </p:nvSpPr>
        <p:spPr>
          <a:xfrm>
            <a:off x="4608576" y="1627632"/>
            <a:ext cx="299008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NAT, IntSwa and ExtLCD provide external access, internal LAN segmentation and lab routing structure.</a:t>
            </a:r>
            <a:endParaRPr lang="en-US" sz="1700" dirty="0"/>
          </a:p>
        </p:txBody>
      </p:sp>
      <p:sp>
        <p:nvSpPr>
          <p:cNvPr id="15" name="Shape 13"/>
          <p:cNvSpPr/>
          <p:nvPr/>
        </p:nvSpPr>
        <p:spPr>
          <a:xfrm>
            <a:off x="8138160" y="109728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357616" y="126187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3. SMS configured</a:t>
            </a:r>
            <a:endParaRPr lang="en-US" sz="2100" dirty="0"/>
          </a:p>
        </p:txBody>
      </p:sp>
      <p:sp>
        <p:nvSpPr>
          <p:cNvPr id="17" name="Text 15"/>
          <p:cNvSpPr/>
          <p:nvPr/>
        </p:nvSpPr>
        <p:spPr>
          <a:xfrm>
            <a:off x="8357616" y="1627632"/>
            <a:ext cx="299008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A-SMS receives a stable management IP and completes the first-time wizard successfully.</a:t>
            </a:r>
            <a:endParaRPr lang="en-US" sz="1700" dirty="0"/>
          </a:p>
        </p:txBody>
      </p:sp>
      <p:sp>
        <p:nvSpPr>
          <p:cNvPr id="18" name="Shape 16"/>
          <p:cNvSpPr/>
          <p:nvPr/>
        </p:nvSpPr>
        <p:spPr>
          <a:xfrm>
            <a:off x="640080" y="301752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859536" y="318211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4. Admin access prepared</a:t>
            </a:r>
            <a:endParaRPr lang="en-US" sz="2100" dirty="0"/>
          </a:p>
        </p:txBody>
      </p:sp>
      <p:sp>
        <p:nvSpPr>
          <p:cNvPr id="20" name="Text 18"/>
          <p:cNvSpPr/>
          <p:nvPr/>
        </p:nvSpPr>
        <p:spPr>
          <a:xfrm>
            <a:off x="859536" y="3547872"/>
            <a:ext cx="299008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SmartConsole and Gaia Portal are available from the A-GUI admin workstation.</a:t>
            </a:r>
            <a:endParaRPr lang="en-US" sz="1700" dirty="0"/>
          </a:p>
        </p:txBody>
      </p:sp>
      <p:sp>
        <p:nvSpPr>
          <p:cNvPr id="21" name="Shape 19"/>
          <p:cNvSpPr/>
          <p:nvPr/>
        </p:nvSpPr>
        <p:spPr>
          <a:xfrm>
            <a:off x="4389120" y="301752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4608576" y="318211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5. Issues recorded</a:t>
            </a:r>
            <a:endParaRPr lang="en-US" sz="2100" dirty="0"/>
          </a:p>
        </p:txBody>
      </p:sp>
      <p:sp>
        <p:nvSpPr>
          <p:cNvPr id="23" name="Text 21"/>
          <p:cNvSpPr/>
          <p:nvPr/>
        </p:nvSpPr>
        <p:spPr>
          <a:xfrm>
            <a:off x="4608576" y="3547872"/>
            <a:ext cx="299008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Certificate trust and API readiness are documented instead of being ignored.</a:t>
            </a:r>
            <a:endParaRPr lang="en-US" sz="1700" dirty="0"/>
          </a:p>
        </p:txBody>
      </p:sp>
      <p:sp>
        <p:nvSpPr>
          <p:cNvPr id="24" name="Shape 22"/>
          <p:cNvSpPr/>
          <p:nvPr/>
        </p:nvSpPr>
        <p:spPr>
          <a:xfrm>
            <a:off x="8138160" y="301752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7E6E8"/>
          </a:solidFill>
          <a:ln w="12700">
            <a:solidFill>
              <a:srgbClr val="E5B6BD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8357616" y="318211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6. Next steps clear</a:t>
            </a:r>
            <a:endParaRPr lang="en-US" sz="2100" dirty="0"/>
          </a:p>
        </p:txBody>
      </p:sp>
      <p:sp>
        <p:nvSpPr>
          <p:cNvPr id="26" name="Text 24"/>
          <p:cNvSpPr/>
          <p:nvPr/>
        </p:nvSpPr>
        <p:spPr>
          <a:xfrm>
            <a:off x="8357616" y="3547872"/>
            <a:ext cx="299008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Certificate replacement, routing validation and API diagnostics should be completed before production use.</a:t>
            </a:r>
            <a:endParaRPr lang="en-US" sz="1700" dirty="0"/>
          </a:p>
        </p:txBody>
      </p:sp>
      <p:sp>
        <p:nvSpPr>
          <p:cNvPr id="27" name="Text 25"/>
          <p:cNvSpPr/>
          <p:nvPr/>
        </p:nvSpPr>
        <p:spPr>
          <a:xfrm>
            <a:off x="868680" y="5166360"/>
            <a:ext cx="10515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73B63"/>
                </a:solidFill>
              </a:rPr>
              <a:t>Key message: the lab demonstrates a controlled Check Point management-plane build using visible screenshots, readable configuration milestones and honest troubleshooting notes.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88920" y="0"/>
            <a:ext cx="8641080" cy="68580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788920" y="0"/>
            <a:ext cx="73152" cy="6858000"/>
          </a:xfrm>
          <a:prstGeom prst="rect">
            <a:avLst/>
          </a:prstGeom>
          <a:solidFill>
            <a:srgbClr val="5E4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0040" y="502920"/>
            <a:ext cx="22402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5E4030"/>
                </a:solidFill>
                <a:latin typeface="Aptos Display"/>
              </a:rPr>
              <a:t>Gateway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46120" y="411480"/>
            <a:ext cx="78181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900" b="1">
                <a:solidFill>
                  <a:srgbClr val="FFFFFF"/>
                </a:solidFill>
                <a:latin typeface="Aptos Display"/>
              </a:rPr>
              <a:t>Gateway &amp; Object Management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6120" y="1170432"/>
            <a:ext cx="7635240" cy="3886200"/>
          </a:xfrm>
          <a:prstGeom prst="rect">
            <a:avLst/>
          </a:prstGeom>
          <a:noFill/>
        </p:spPr>
        <p:txBody>
          <a:bodyPr wrap="square" lIns="54864" rIns="73152">
            <a:spAutoFit/>
          </a:bodyPr>
          <a:lstStyle/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rPr dirty="0"/>
              <a:t>Security Gateway acts as the network’s main security layer for inbound and outbound traffic.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rPr dirty="0"/>
              <a:t>Objects represent users, devices, servers, networks and services inside </a:t>
            </a:r>
            <a:r>
              <a:rPr dirty="0" err="1"/>
              <a:t>SmartConsole</a:t>
            </a:r>
            <a:r>
              <a:rPr dirty="0"/>
              <a:t>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rPr dirty="0"/>
              <a:t>Object management makes firewall rule creation clearer, organised and easier to verify.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rPr dirty="0"/>
              <a:t>A-GW receives policies from A-SMS and enforces them at the network boundary.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rPr dirty="0"/>
              <a:t>This gives centralised control, monitoring and stronger protection for the enterprise network.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461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A-GW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Enforces rules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7607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A-SMS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Manages policy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753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Objects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Users, IPs, services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46120" y="6327648"/>
            <a:ext cx="7543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AAAAAA"/>
                </a:solidFill>
                <a:latin typeface="Aptos"/>
              </a:rPr>
              <a:t>Enterprise Network Security | Check Point GAIA Implementation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88920" y="0"/>
            <a:ext cx="8641080" cy="68580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788920" y="0"/>
            <a:ext cx="73152" cy="6858000"/>
          </a:xfrm>
          <a:prstGeom prst="rect">
            <a:avLst/>
          </a:prstGeom>
          <a:solidFill>
            <a:srgbClr val="5E4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0040" y="502920"/>
            <a:ext cx="22402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5E4030"/>
                </a:solidFill>
                <a:latin typeface="Aptos Display"/>
              </a:rPr>
              <a:t>Policy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46120" y="411480"/>
            <a:ext cx="78181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900" b="1">
                <a:solidFill>
                  <a:srgbClr val="FFFFFF"/>
                </a:solidFill>
                <a:latin typeface="Aptos Display"/>
              </a:rPr>
              <a:t>Policy &amp; Blade Installation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6120" y="1170432"/>
            <a:ext cx="7635240" cy="3886200"/>
          </a:xfrm>
          <a:prstGeom prst="rect">
            <a:avLst/>
          </a:prstGeom>
          <a:noFill/>
        </p:spPr>
        <p:txBody>
          <a:bodyPr wrap="square" lIns="54864" rIns="73152">
            <a:spAutoFit/>
          </a:bodyPr>
          <a:lstStyle/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Firewall rules are configured on the Security Management Server and pushed to the gateway.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The rules only start working after successful policy installation on A-GW.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Firewall, IPS and Anti-Malware blades provide layered protection against different threats.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Policy installation status and logs are checked to confirm successful deployment.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Together, these controls support defence-in-depth for the secured topology.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461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Firewall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Allow/block traffic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7607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IPS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Blocks exploits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753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Anti-Malware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Stops malicious files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46120" y="6327648"/>
            <a:ext cx="7543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AAAAAA"/>
                </a:solidFill>
                <a:latin typeface="Aptos"/>
              </a:rPr>
              <a:t>Enterprise Network Security | Check Point GAIA Implementation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88920" y="0"/>
            <a:ext cx="8641080" cy="68580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788920" y="0"/>
            <a:ext cx="73152" cy="6858000"/>
          </a:xfrm>
          <a:prstGeom prst="rect">
            <a:avLst/>
          </a:prstGeom>
          <a:solidFill>
            <a:srgbClr val="5E4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0040" y="502920"/>
            <a:ext cx="22402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5E4030"/>
                </a:solidFill>
                <a:latin typeface="Aptos Display"/>
              </a:rPr>
              <a:t>Issues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46120" y="411480"/>
            <a:ext cx="78181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900" b="1">
                <a:solidFill>
                  <a:srgbClr val="FFFFFF"/>
                </a:solidFill>
                <a:latin typeface="Aptos Display"/>
              </a:rPr>
              <a:t>Blade Installation Issues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6120" y="1170432"/>
            <a:ext cx="7635240" cy="3886200"/>
          </a:xfrm>
          <a:prstGeom prst="rect">
            <a:avLst/>
          </a:prstGeom>
          <a:noFill/>
        </p:spPr>
        <p:txBody>
          <a:bodyPr wrap="square" lIns="54864" rIns="73152">
            <a:spAutoFit/>
          </a:bodyPr>
          <a:lstStyle/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Policy or blade installation can fail if A-GW cannot communicate with A-SMS.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Common causes include SIC trust failure, routing mistakes, DNS issues or invalid licence status.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If blades are not installed, IPS and Anti-Malware protections may remain inactive.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Troubleshooting should verify connectivity, licence, SIC status, logs and gateway readiness.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After correction, reinstall the policy and confirm successful status in SmartConsole.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461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SIC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Trust active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7607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Licence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Valid status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753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Logs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Verify result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46120" y="6327648"/>
            <a:ext cx="7543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AAAAAA"/>
                </a:solidFill>
                <a:latin typeface="Aptos"/>
              </a:rPr>
              <a:t>Enterprise Network Security | Check Point GAIA Implementation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88920" y="0"/>
            <a:ext cx="8641080" cy="68580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788920" y="0"/>
            <a:ext cx="73152" cy="6858000"/>
          </a:xfrm>
          <a:prstGeom prst="rect">
            <a:avLst/>
          </a:prstGeom>
          <a:solidFill>
            <a:srgbClr val="5E4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0040" y="502920"/>
            <a:ext cx="22402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5E4030"/>
                </a:solidFill>
                <a:latin typeface="Aptos Display"/>
              </a:rPr>
              <a:t>RBAC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46120" y="411480"/>
            <a:ext cx="78181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900" b="1">
                <a:solidFill>
                  <a:srgbClr val="FFFFFF"/>
                </a:solidFill>
                <a:latin typeface="Aptos Display"/>
              </a:rPr>
              <a:t>Role-Based Policy Installation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6120" y="1170432"/>
            <a:ext cx="7635240" cy="3886200"/>
          </a:xfrm>
          <a:prstGeom prst="rect">
            <a:avLst/>
          </a:prstGeom>
          <a:noFill/>
        </p:spPr>
        <p:txBody>
          <a:bodyPr wrap="square" lIns="54864" rIns="73152">
            <a:spAutoFit/>
          </a:bodyPr>
          <a:lstStyle/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Role-Based Access Control gives access according to responsibility rather than only IP address.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Identity Awareness can link users and groups with Active Directory for accurate access control.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Admin, employee and guest roles can receive different permissions based on business need.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Least privilege reduces unauthorised access to sensitive systems and services.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Role-based rules improve accountability because activity can be linked to users or groups.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461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Admin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Full access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7607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Employee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Limited access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753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Guest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Restricted access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46120" y="6327648"/>
            <a:ext cx="7543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AAAAAA"/>
                </a:solidFill>
                <a:latin typeface="Aptos"/>
              </a:rPr>
              <a:t>Enterprise Network Security | Check Point GAIA Implementation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88920" y="0"/>
            <a:ext cx="8641080" cy="68580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788920" y="0"/>
            <a:ext cx="73152" cy="6858000"/>
          </a:xfrm>
          <a:prstGeom prst="rect">
            <a:avLst/>
          </a:prstGeom>
          <a:solidFill>
            <a:srgbClr val="5E4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0040" y="502920"/>
            <a:ext cx="22402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5E4030"/>
                </a:solidFill>
                <a:latin typeface="Aptos Display"/>
              </a:rPr>
              <a:t>Final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46120" y="411480"/>
            <a:ext cx="78181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900" b="1">
                <a:solidFill>
                  <a:srgbClr val="FFFFFF"/>
                </a:solidFill>
                <a:latin typeface="Aptos Display"/>
              </a:rPr>
              <a:t>Final Answer / Conclusion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6120" y="1170432"/>
            <a:ext cx="7635240" cy="3886200"/>
          </a:xfrm>
          <a:prstGeom prst="rect">
            <a:avLst/>
          </a:prstGeom>
          <a:noFill/>
        </p:spPr>
        <p:txBody>
          <a:bodyPr wrap="square" lIns="54864" rIns="73152">
            <a:spAutoFit/>
          </a:bodyPr>
          <a:lstStyle/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The enterprise network is secured through Check Point A-SMS, A-GW and A-GUI implementation.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Centralised management, SIC communication and valid licensing support reliable administration.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Least-privilege firewall rules allow required services and block unsafe traffic such as Telnet.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Firewall, IPS, Anti-Malware and RBAC create multi-layered protection for enterprise operations.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Overall, the solution demonstrates practical security configuration, monitoring and risk reduction.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461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Result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Secured network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7607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Evidence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Policies + logs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753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Outcome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Lower risk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46120" y="6327648"/>
            <a:ext cx="7543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AAAAAA"/>
                </a:solidFill>
                <a:latin typeface="Aptos"/>
              </a:rPr>
              <a:t>Enterprise Network Security | Check Point GAIA Implementation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Recommendations and Close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Final actions before production-style use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13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Text 7"/>
          <p:cNvSpPr/>
          <p:nvPr/>
        </p:nvSpPr>
        <p:spPr>
          <a:xfrm>
            <a:off x="685800" y="1051560"/>
            <a:ext cx="48463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73B63"/>
                </a:solidFill>
              </a:rPr>
              <a:t>Conclusion</a:t>
            </a:r>
            <a:endParaRPr lang="en-US" sz="3100" dirty="0"/>
          </a:p>
        </p:txBody>
      </p:sp>
      <p:sp>
        <p:nvSpPr>
          <p:cNvPr id="10" name="Text 8"/>
          <p:cNvSpPr/>
          <p:nvPr/>
        </p:nvSpPr>
        <p:spPr>
          <a:xfrm>
            <a:off x="777240" y="1691640"/>
            <a:ext cx="530352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working lab environment was assembled with defined server, client and Check Point roles.
</a:t>
            </a: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management server configuration reached a clear success state.
</a:t>
            </a: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Administrative access through SmartConsole and Gaia Portal was prepared and evidenced.
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6492240" y="1051560"/>
            <a:ext cx="48463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73B63"/>
                </a:solidFill>
              </a:rPr>
              <a:t>Recommendations</a:t>
            </a:r>
            <a:endParaRPr lang="en-US" sz="3100" dirty="0"/>
          </a:p>
        </p:txBody>
      </p:sp>
      <p:sp>
        <p:nvSpPr>
          <p:cNvPr id="12" name="Text 10"/>
          <p:cNvSpPr/>
          <p:nvPr/>
        </p:nvSpPr>
        <p:spPr>
          <a:xfrm>
            <a:off x="6583680" y="1691640"/>
            <a:ext cx="498348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Replace self-signed certificates with internal CA certificates.
</a:t>
            </a: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Retest Gaia API readiness after routing and service checks.
</a:t>
            </a: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Document adapter mappings and management IPs in an operations runbook.
</a:t>
            </a: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Restrict portal access to dedicated admin networks only.
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1005840" y="4983480"/>
            <a:ext cx="10195560" cy="777240"/>
          </a:xfrm>
          <a:prstGeom prst="roundRect">
            <a:avLst>
              <a:gd name="adj" fmla="val 9412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1005840" y="5193792"/>
            <a:ext cx="10195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FFFFFF"/>
                </a:solidFill>
              </a:rPr>
              <a:t>Thank You | Questions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1570</Words>
  <PresentationFormat>Widescreen</PresentationFormat>
  <Paragraphs>231</Paragraphs>
  <Slides>18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2026-05-29T16:50:43Z</dcterms:created>
  <dcterms:modified xsi:type="dcterms:W3CDTF">2026-06-01T15:50:33Z</dcterms:modified>
</cp:coreProperties>
</file>