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5"/>
  </p:notesMasterIdLst>
  <p:sldIdLst>
    <p:sldId id="256" r:id="rId2"/>
    <p:sldId id="257" r:id="rId3"/>
    <p:sldId id="261" r:id="rId4"/>
    <p:sldId id="262" r:id="rId5"/>
    <p:sldId id="288" r:id="rId6"/>
    <p:sldId id="263" r:id="rId7"/>
    <p:sldId id="271" r:id="rId8"/>
    <p:sldId id="289" r:id="rId9"/>
    <p:sldId id="298" r:id="rId10"/>
    <p:sldId id="299" r:id="rId11"/>
    <p:sldId id="300" r:id="rId12"/>
    <p:sldId id="279" r:id="rId13"/>
    <p:sldId id="28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368" autoAdjust="0"/>
  </p:normalViewPr>
  <p:slideViewPr>
    <p:cSldViewPr>
      <p:cViewPr>
        <p:scale>
          <a:sx n="75" d="100"/>
          <a:sy n="75" d="100"/>
        </p:scale>
        <p:origin x="1824"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image" Target="../media/image9.png"/><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2D8FAE-014B-46B5-BDED-70F701C50FAC}" type="datetimeFigureOut">
              <a:rPr lang="en-US" smtClean="0"/>
              <a:pPr/>
              <a:t>3/20/2024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50B6DC-82CB-4BED-883B-983D6CC608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Times New Roman" pitchFamily="18" charset="0"/>
                <a:ea typeface="+mn-ea"/>
                <a:cs typeface="Times New Roman" pitchFamily="18" charset="0"/>
              </a:rPr>
              <a:t>Hello everyone, Good morning. This presentation is about the impacts of Breast cancer on the White British Woman. Breast cancer is one of the most emerging diseases among the White British Woman which causes bone fractures, blocked blood vessels and high pressure on the spinal cord. About 3000 new cases of this disease are found every year among females in England that are linked to lower deprivation. Therefore, this study is going to investigate the socio-economic factors influencing the incidence, diagnosis, and treatment outcomes of breast cancer among white British women.</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Times New Roman" pitchFamily="18" charset="0"/>
                <a:ea typeface="+mn-ea"/>
                <a:cs typeface="Times New Roman" pitchFamily="18" charset="0"/>
              </a:rPr>
              <a:t>Going to the next slide represents the key rationale of this study including avoiding “Hormone Therapy” for Menopause, being physically active, keeping weight in control, avoiding “Birth Control Pills” and preventing smoking as the major practices to reduce breast cancer among White British Women. The major issues are mutation inheritance in the genes CHEK2, BRCA1 and BRCA2, exposure to female hormones, family history and increasing age which increase the possibilities of this disease. Therefore, this research will shed light on the preventive measures of breast cancer by considering the socioeconomic factors influencing the incidence, diagnosis, and treatment outcomes.</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Times New Roman" pitchFamily="18" charset="0"/>
                <a:ea typeface="+mn-ea"/>
                <a:cs typeface="Times New Roman" pitchFamily="18" charset="0"/>
              </a:rPr>
              <a:t>In this slide, we have focused on the ultimate aim and objectives of this study. The main aim is to investigate the socio-economic factors influencing the incidence, diagnosis and treatment outcomes of breast cancer among white British women to improve targeted interventions and healthcare policies.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Times New Roman" pitchFamily="18" charset="0"/>
              </a:rPr>
              <a:t>Going to the next slide highlights the proposed research questions of this study. These questions involve the socio-economic factors, the primary barriers to accessing timely and appropriate breast cancer treatment and interventions and policy changes for breast cancer prevention.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5</a:t>
            </a:fld>
            <a:endParaRPr lang="en-US"/>
          </a:p>
        </p:txBody>
      </p:sp>
    </p:spTree>
    <p:extLst>
      <p:ext uri="{BB962C8B-B14F-4D97-AF65-F5344CB8AC3E}">
        <p14:creationId xmlns:p14="http://schemas.microsoft.com/office/powerpoint/2010/main" val="3078403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Times New Roman" pitchFamily="18" charset="0"/>
                <a:ea typeface="+mn-ea"/>
                <a:cs typeface="Times New Roman" pitchFamily="18" charset="0"/>
              </a:rPr>
              <a:t>In this slide, we are going to conduct a systematic literature review to investigate the impacts of breast cancer on White British Women through an advanced search of 12 articles. The key inclusion criteria of literature include academic literature, written in English, reports, published between 2020 to 2024 and without biased information regarding the topic. On the other hand, the core exclusion criteria of the literature search involve irrelevant research papers, published before 2020, written in regional languages and blogs and magazines. Thus, the PRISMA for data screening is developed in this slide.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Times New Roman" pitchFamily="18" charset="0"/>
                <a:ea typeface="+mn-ea"/>
                <a:cs typeface="Times New Roman" pitchFamily="18" charset="0"/>
              </a:rPr>
              <a:t>Going to the next slide represents the methods, techniques and strategies that can be followed in investigating the topic. The key methods including Systematic Literature Review, Databases, Keywords, PRISMA by published articles through Google Scholar, sampling of 12 articles, Secondary Qualitative and the Thematic Analysis Technique can be followed to develop a robust methodology.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1950B6DC-82CB-4BED-883B-983D6CC608F4}"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Times New Roman" pitchFamily="18" charset="0"/>
              </a:rPr>
              <a:t>In this slide, we are going to </a:t>
            </a:r>
            <a:r>
              <a:rPr lang="en-US" sz="1200" kern="1200" dirty="0" err="1" smtClean="0">
                <a:solidFill>
                  <a:schemeClr val="tx1"/>
                </a:solidFill>
                <a:latin typeface="Times New Roman" pitchFamily="18" charset="0"/>
                <a:ea typeface="+mn-ea"/>
                <a:cs typeface="Times New Roman" pitchFamily="18" charset="0"/>
              </a:rPr>
              <a:t>analyse</a:t>
            </a:r>
            <a:r>
              <a:rPr lang="en-US" sz="1200" kern="1200" dirty="0" smtClean="0">
                <a:solidFill>
                  <a:schemeClr val="tx1"/>
                </a:solidFill>
                <a:latin typeface="Times New Roman" pitchFamily="18" charset="0"/>
                <a:ea typeface="+mn-ea"/>
                <a:cs typeface="Times New Roman" pitchFamily="18" charset="0"/>
              </a:rPr>
              <a:t> the data collection method for this investigation.  The online database of Google Scholar can be used to identify and collect relevant literature for his research. Only reliable and authentic journals, reports, academic literature, and articles can be collected from Google Scholar by using a keyword searching strategy and filtering strategy.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8</a:t>
            </a:fld>
            <a:endParaRPr lang="en-US"/>
          </a:p>
        </p:txBody>
      </p:sp>
    </p:spTree>
    <p:extLst>
      <p:ext uri="{BB962C8B-B14F-4D97-AF65-F5344CB8AC3E}">
        <p14:creationId xmlns:p14="http://schemas.microsoft.com/office/powerpoint/2010/main" val="3145324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Times New Roman" pitchFamily="18" charset="0"/>
              </a:rPr>
              <a:t>This slide focuses on the techniques of </a:t>
            </a:r>
            <a:r>
              <a:rPr lang="en-US" sz="1200" kern="1200" dirty="0" err="1" smtClean="0">
                <a:solidFill>
                  <a:schemeClr val="tx1"/>
                </a:solidFill>
                <a:latin typeface="Times New Roman" pitchFamily="18" charset="0"/>
                <a:ea typeface="+mn-ea"/>
                <a:cs typeface="Times New Roman" pitchFamily="18" charset="0"/>
              </a:rPr>
              <a:t>analysing</a:t>
            </a:r>
            <a:r>
              <a:rPr lang="en-US" sz="1200" kern="1200" dirty="0" smtClean="0">
                <a:solidFill>
                  <a:schemeClr val="tx1"/>
                </a:solidFill>
                <a:latin typeface="Times New Roman" pitchFamily="18" charset="0"/>
                <a:ea typeface="+mn-ea"/>
                <a:cs typeface="Times New Roman" pitchFamily="18" charset="0"/>
              </a:rPr>
              <a:t> large databases to investigate the topic systematically. The thematic analysis technique can be followed to formulate some meaningful themes regarding the topic. Some highly relevant keywords and phrases can include incidence and stages of breast cancer diagnosis, socioeconomic factors like income and education level correlating breast cancer among White British Women, healthcare-seeking </a:t>
            </a:r>
            <a:r>
              <a:rPr lang="en-US" sz="1200" kern="1200" dirty="0" err="1" smtClean="0">
                <a:solidFill>
                  <a:schemeClr val="tx1"/>
                </a:solidFill>
                <a:latin typeface="Times New Roman" pitchFamily="18" charset="0"/>
                <a:ea typeface="+mn-ea"/>
                <a:cs typeface="Times New Roman" pitchFamily="18" charset="0"/>
              </a:rPr>
              <a:t>behaviours</a:t>
            </a:r>
            <a:r>
              <a:rPr lang="en-US" sz="1200" kern="1200" dirty="0" smtClean="0">
                <a:solidFill>
                  <a:schemeClr val="tx1"/>
                </a:solidFill>
                <a:latin typeface="Times New Roman" pitchFamily="18" charset="0"/>
                <a:ea typeface="+mn-ea"/>
                <a:cs typeface="Times New Roman" pitchFamily="18" charset="0"/>
              </a:rPr>
              <a:t>, appropriate breast cancer treatment among white British women and interventions and policy in breast cancer prevention.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9</a:t>
            </a:fld>
            <a:endParaRPr lang="en-US"/>
          </a:p>
        </p:txBody>
      </p:sp>
    </p:spTree>
    <p:extLst>
      <p:ext uri="{BB962C8B-B14F-4D97-AF65-F5344CB8AC3E}">
        <p14:creationId xmlns:p14="http://schemas.microsoft.com/office/powerpoint/2010/main" val="214209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Times New Roman" pitchFamily="18" charset="0"/>
              </a:rPr>
              <a:t>Going to the next slide covers the potential implications of this study. This study can imply the effective interventions to prevent breast cancer among white British women including avoiding "Hormone Therapy" for Menopause, being physically active, keeping weight in control, avoiding "Birth Control Pills" and preventing smoking as the major practices to reduce breast cancer among the White British Woman.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10</a:t>
            </a:fld>
            <a:endParaRPr lang="en-US"/>
          </a:p>
        </p:txBody>
      </p:sp>
    </p:spTree>
    <p:extLst>
      <p:ext uri="{BB962C8B-B14F-4D97-AF65-F5344CB8AC3E}">
        <p14:creationId xmlns:p14="http://schemas.microsoft.com/office/powerpoint/2010/main" val="214209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Times New Roman" pitchFamily="18" charset="0"/>
                <a:ea typeface="+mn-ea"/>
                <a:cs typeface="Times New Roman" pitchFamily="18" charset="0"/>
              </a:rPr>
              <a:t>This slide represents the ultimate time frame of this project by estimating the duration of each task. The key research activities of this project include developing the aim and objectives, formulating research questions, selecting appropriate methods, literature searching through Systematic Literature Review, data collection, data analysis, measuring the outcomes and preparing conclusions for about 3 months.</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5"/>
          </p:nvPr>
        </p:nvSpPr>
        <p:spPr/>
        <p:txBody>
          <a:bodyPr/>
          <a:lstStyle/>
          <a:p>
            <a:fld id="{1950B6DC-82CB-4BED-883B-983D6CC608F4}" type="slidenum">
              <a:rPr lang="en-US" smtClean="0"/>
              <a:pPr/>
              <a:t>11</a:t>
            </a:fld>
            <a:endParaRPr lang="en-US"/>
          </a:p>
        </p:txBody>
      </p:sp>
    </p:spTree>
    <p:extLst>
      <p:ext uri="{BB962C8B-B14F-4D97-AF65-F5344CB8AC3E}">
        <p14:creationId xmlns:p14="http://schemas.microsoft.com/office/powerpoint/2010/main" val="214209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950B6DC-82CB-4BED-883B-983D6CC608F4}"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77914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46548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82383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57317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64649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93666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6974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988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2914357" y="6041361"/>
            <a:ext cx="732659" cy="365125"/>
          </a:xfrm>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a:xfrm>
            <a:off x="442797" y="6041361"/>
            <a:ext cx="2471560" cy="365125"/>
          </a:xfrm>
        </p:spPr>
        <p:txBody>
          <a:bodyPr/>
          <a:lstStyle/>
          <a:p>
            <a:endParaRPr lang="en-US"/>
          </a:p>
        </p:txBody>
      </p:sp>
      <p:sp>
        <p:nvSpPr>
          <p:cNvPr id="7" name="Slide Number Placeholder 6"/>
          <p:cNvSpPr>
            <a:spLocks noGrp="1"/>
          </p:cNvSpPr>
          <p:nvPr>
            <p:ph type="sldNum" sz="quarter" idx="12"/>
          </p:nvPr>
        </p:nvSpPr>
        <p:spPr>
          <a:xfrm>
            <a:off x="3647017" y="5915887"/>
            <a:ext cx="796616" cy="490599"/>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45985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922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05025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1D8BD707-D9CF-40AE-B4C6-C98DA3205C09}" type="datetimeFigureOut">
              <a:rPr lang="en-US" smtClean="0"/>
              <a:pPr/>
              <a:t>3/20/2024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4757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20948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89692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fld id="{1D8BD707-D9CF-40AE-B4C6-C98DA3205C09}" type="datetimeFigureOut">
              <a:rPr lang="en-US" smtClean="0"/>
              <a:pPr/>
              <a:t>3/20/2024</a:t>
            </a:fld>
            <a:endParaRPr lang="en-US"/>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634027241"/>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752600"/>
            <a:ext cx="8229600" cy="1828800"/>
          </a:xfrm>
        </p:spPr>
        <p:txBody>
          <a:bodyPr>
            <a:noAutofit/>
          </a:bodyPr>
          <a:lstStyle/>
          <a:p>
            <a:pPr algn="ctr"/>
            <a:r>
              <a:rPr lang="en-US" sz="3200" dirty="0" smtClean="0">
                <a:latin typeface="Times New Roman" pitchFamily="18" charset="0"/>
                <a:cs typeface="Times New Roman" pitchFamily="18" charset="0"/>
              </a:rPr>
              <a:t>INVESTIGATION OF EFFECTIVENESS OF STRATEGIES FOR PREVENTION, DIAGNOSIS AND TREATMENT AMONG WHITE BRITISH AND BAME WOMEN</a:t>
            </a:r>
            <a:endParaRPr lang="en-US" sz="32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997624"/>
          </a:xfrm>
        </p:spPr>
        <p:txBody>
          <a:bodyPr>
            <a:normAutofit/>
          </a:bodyPr>
          <a:lstStyle/>
          <a:p>
            <a:pPr algn="ctr"/>
            <a:r>
              <a:rPr lang="en-US" sz="3000" b="1" dirty="0">
                <a:latin typeface="Times New Roman" pitchFamily="18" charset="0"/>
                <a:cs typeface="Times New Roman" pitchFamily="18" charset="0"/>
              </a:rPr>
              <a:t>Introduction</a:t>
            </a:r>
            <a:r>
              <a:rPr lang="en-US" sz="3000" dirty="0">
                <a:latin typeface="Times New Roman" pitchFamily="18" charset="0"/>
                <a:cs typeface="Times New Roman" pitchFamily="18" charset="0"/>
              </a:rPr>
              <a:t>  </a:t>
            </a:r>
            <a:r>
              <a:rPr lang="en-US" sz="2800" dirty="0">
                <a:latin typeface="Times New Roman" pitchFamily="18" charset="0"/>
                <a:cs typeface="Times New Roman" pitchFamily="18" charset="0"/>
              </a:rPr>
              <a:t/>
            </a: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a:xfrm>
            <a:off x="457200" y="1844824"/>
            <a:ext cx="3886200" cy="4525963"/>
          </a:xfrm>
        </p:spPr>
        <p:txBody>
          <a:bodyPr>
            <a:normAutofit/>
          </a:bodyPr>
          <a:lstStyle/>
          <a:p>
            <a:pPr lvl="0"/>
            <a:r>
              <a:rPr lang="en-US" sz="2000" dirty="0" smtClean="0">
                <a:latin typeface="Times New Roman" pitchFamily="18" charset="0"/>
                <a:cs typeface="Times New Roman" pitchFamily="18" charset="0"/>
              </a:rPr>
              <a:t>Breast cancer is an emerging disease among White British and </a:t>
            </a:r>
            <a:r>
              <a:rPr lang="en-US" sz="2000" dirty="0">
                <a:latin typeface="Times New Roman" pitchFamily="18" charset="0"/>
                <a:cs typeface="Times New Roman" pitchFamily="18" charset="0"/>
              </a:rPr>
              <a:t>BAME (Black, Asian and minority </a:t>
            </a:r>
            <a:r>
              <a:rPr lang="en-US" sz="2000" dirty="0" smtClean="0">
                <a:latin typeface="Times New Roman" pitchFamily="18" charset="0"/>
                <a:cs typeface="Times New Roman" pitchFamily="18" charset="0"/>
              </a:rPr>
              <a:t>ethnic) Women (Evans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p>
          <a:p>
            <a:pPr lvl="0"/>
            <a:r>
              <a:rPr lang="en-US" sz="2000" dirty="0" smtClean="0">
                <a:latin typeface="Times New Roman" pitchFamily="18" charset="0"/>
                <a:cs typeface="Times New Roman" pitchFamily="18" charset="0"/>
              </a:rPr>
              <a:t>It causes bone fractures, blocked blood vessels and high pressure on the spinal cord (Walsh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2020)</a:t>
            </a:r>
          </a:p>
          <a:p>
            <a:r>
              <a:rPr lang="en-US" sz="2000" dirty="0" smtClean="0">
                <a:latin typeface="Times New Roman" pitchFamily="18" charset="0"/>
                <a:cs typeface="Times New Roman" pitchFamily="18" charset="0"/>
              </a:rPr>
              <a:t>About 3000 new cases of this disease are found every year in England (Evans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endParaRPr lang="en-US" sz="2400" dirty="0">
              <a:latin typeface="Times New Roman" pitchFamily="18" charset="0"/>
              <a:cs typeface="Times New Roman" pitchFamily="18" charset="0"/>
            </a:endParaRPr>
          </a:p>
        </p:txBody>
      </p:sp>
      <p:sp>
        <p:nvSpPr>
          <p:cNvPr id="10" name="TextBox 9">
            <a:extLst>
              <a:ext uri="{FF2B5EF4-FFF2-40B4-BE49-F238E27FC236}">
                <a16:creationId xmlns:a16="http://schemas.microsoft.com/office/drawing/2014/main" id="{A04723A2-B6E4-7E25-6AB3-4E73231F0F3A}"/>
              </a:ext>
            </a:extLst>
          </p:cNvPr>
          <p:cNvSpPr txBox="1"/>
          <p:nvPr/>
        </p:nvSpPr>
        <p:spPr>
          <a:xfrm>
            <a:off x="5715008" y="5572140"/>
            <a:ext cx="3139438" cy="246221"/>
          </a:xfrm>
          <a:prstGeom prst="rect">
            <a:avLst/>
          </a:prstGeom>
          <a:noFill/>
        </p:spPr>
        <p:txBody>
          <a:bodyPr wrap="square" rtlCol="0">
            <a:spAutoFit/>
          </a:bodyPr>
          <a:lstStyle/>
          <a:p>
            <a:r>
              <a:rPr lang="en-US" sz="1000" dirty="0">
                <a:latin typeface="Times New Roman" pitchFamily="18" charset="0"/>
                <a:cs typeface="Times New Roman" pitchFamily="18" charset="0"/>
              </a:rPr>
              <a:t>Source: </a:t>
            </a:r>
            <a:r>
              <a:rPr lang="en-US" sz="1000" dirty="0" smtClean="0">
                <a:latin typeface="Times New Roman" pitchFamily="18" charset="0"/>
                <a:cs typeface="Times New Roman" pitchFamily="18" charset="0"/>
              </a:rPr>
              <a:t>Evans </a:t>
            </a:r>
            <a:r>
              <a:rPr lang="en-US" sz="1000" i="1" dirty="0" smtClean="0">
                <a:latin typeface="Times New Roman" pitchFamily="18" charset="0"/>
                <a:cs typeface="Times New Roman" pitchFamily="18" charset="0"/>
              </a:rPr>
              <a:t>et al. </a:t>
            </a:r>
            <a:r>
              <a:rPr lang="en-US" sz="1000" dirty="0" smtClean="0">
                <a:latin typeface="Times New Roman" pitchFamily="18" charset="0"/>
                <a:cs typeface="Times New Roman" pitchFamily="18" charset="0"/>
              </a:rPr>
              <a:t>2022</a:t>
            </a:r>
            <a:endParaRPr lang="en-US" sz="1000" dirty="0">
              <a:latin typeface="Times New Roman" pitchFamily="18" charset="0"/>
              <a:cs typeface="Times New Roman" pitchFamily="18" charset="0"/>
            </a:endParaRPr>
          </a:p>
        </p:txBody>
      </p:sp>
      <p:pic>
        <p:nvPicPr>
          <p:cNvPr id="23554" name="Picture 2" descr="Cancers | Free Full-Text | What Is Known about Breast Cancer in Young Women?"/>
          <p:cNvPicPr>
            <a:picLocks noChangeAspect="1" noChangeArrowheads="1"/>
          </p:cNvPicPr>
          <p:nvPr/>
        </p:nvPicPr>
        <p:blipFill>
          <a:blip r:embed="rId3" cstate="print"/>
          <a:srcRect/>
          <a:stretch>
            <a:fillRect/>
          </a:stretch>
        </p:blipFill>
        <p:spPr bwMode="auto">
          <a:xfrm>
            <a:off x="4314955" y="1285860"/>
            <a:ext cx="4686201" cy="385765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71480"/>
            <a:ext cx="7967690" cy="285752"/>
          </a:xfrm>
        </p:spPr>
        <p:txBody>
          <a:bodyPr>
            <a:noAutofit/>
          </a:bodyPr>
          <a:lstStyle/>
          <a:p>
            <a:pPr algn="ctr"/>
            <a:r>
              <a:rPr lang="en-US" sz="3000" b="1" dirty="0" smtClean="0">
                <a:latin typeface="Times New Roman" pitchFamily="18" charset="0"/>
                <a:cs typeface="Times New Roman" pitchFamily="18" charset="0"/>
              </a:rPr>
              <a:t>Rationale of the study</a:t>
            </a:r>
            <a:endParaRPr lang="en-US" sz="3000" dirty="0">
              <a:latin typeface="Times New Roman" pitchFamily="18" charset="0"/>
              <a:cs typeface="Times New Roman" pitchFamily="18" charset="0"/>
            </a:endParaRPr>
          </a:p>
        </p:txBody>
      </p:sp>
      <p:sp>
        <p:nvSpPr>
          <p:cNvPr id="3" name="Content Placeholder 2"/>
          <p:cNvSpPr>
            <a:spLocks noGrp="1"/>
          </p:cNvSpPr>
          <p:nvPr>
            <p:ph sz="half" idx="1"/>
          </p:nvPr>
        </p:nvSpPr>
        <p:spPr>
          <a:xfrm>
            <a:off x="0" y="1689119"/>
            <a:ext cx="4343400" cy="4525963"/>
          </a:xfrm>
        </p:spPr>
        <p:txBody>
          <a:bodyPr>
            <a:noAutofit/>
          </a:bodyPr>
          <a:lstStyle/>
          <a:p>
            <a:pPr lvl="0"/>
            <a:r>
              <a:rPr lang="en-US" sz="2000" dirty="0" smtClean="0">
                <a:latin typeface="Times New Roman" pitchFamily="18" charset="0"/>
                <a:cs typeface="Times New Roman" pitchFamily="18" charset="0"/>
              </a:rPr>
              <a:t>Mutation inheritance in the genes CHEK2, BRCA1 and BRCA2 (</a:t>
            </a:r>
            <a:r>
              <a:rPr lang="en-US" sz="2000" dirty="0" err="1" smtClean="0">
                <a:latin typeface="Times New Roman" pitchFamily="18" charset="0"/>
                <a:cs typeface="Times New Roman" pitchFamily="18" charset="0"/>
              </a:rPr>
              <a:t>Hirko</a:t>
            </a:r>
            <a:r>
              <a:rPr lang="en-US" sz="2000" dirty="0" smtClean="0">
                <a:latin typeface="Times New Roman" pitchFamily="18" charset="0"/>
                <a:cs typeface="Times New Roman" pitchFamily="18" charset="0"/>
              </a:rPr>
              <a:t>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p>
          <a:p>
            <a:pPr lvl="0"/>
            <a:r>
              <a:rPr lang="en-US" sz="2000" dirty="0" smtClean="0">
                <a:latin typeface="Times New Roman" pitchFamily="18" charset="0"/>
                <a:cs typeface="Times New Roman" pitchFamily="18" charset="0"/>
              </a:rPr>
              <a:t>Exposure to female hormones (Walsh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2020)</a:t>
            </a:r>
          </a:p>
          <a:p>
            <a:pPr lvl="0"/>
            <a:r>
              <a:rPr lang="en-US" sz="2000" dirty="0" smtClean="0">
                <a:latin typeface="Times New Roman" pitchFamily="18" charset="0"/>
                <a:cs typeface="Times New Roman" pitchFamily="18" charset="0"/>
              </a:rPr>
              <a:t>Family history </a:t>
            </a:r>
          </a:p>
          <a:p>
            <a:r>
              <a:rPr lang="en-US" sz="2000" dirty="0" smtClean="0">
                <a:latin typeface="Times New Roman" pitchFamily="18" charset="0"/>
                <a:cs typeface="Times New Roman" pitchFamily="18" charset="0"/>
              </a:rPr>
              <a:t>Increasing age</a:t>
            </a:r>
            <a:endParaRPr lang="en-US" sz="2000" dirty="0">
              <a:latin typeface="Times New Roman" pitchFamily="18" charset="0"/>
              <a:cs typeface="Times New Roman" pitchFamily="18" charset="0"/>
            </a:endParaRPr>
          </a:p>
        </p:txBody>
      </p:sp>
      <p:sp>
        <p:nvSpPr>
          <p:cNvPr id="5" name="TextBox 4"/>
          <p:cNvSpPr txBox="1"/>
          <p:nvPr/>
        </p:nvSpPr>
        <p:spPr>
          <a:xfrm>
            <a:off x="5429256" y="5000636"/>
            <a:ext cx="2667000" cy="246221"/>
          </a:xfrm>
          <a:prstGeom prst="rect">
            <a:avLst/>
          </a:prstGeom>
          <a:noFill/>
        </p:spPr>
        <p:txBody>
          <a:bodyPr wrap="square" rtlCol="0">
            <a:spAutoFit/>
          </a:bodyPr>
          <a:lstStyle/>
          <a:p>
            <a:r>
              <a:rPr lang="en-US" sz="1000" dirty="0">
                <a:latin typeface="Times New Roman" pitchFamily="18" charset="0"/>
                <a:cs typeface="Times New Roman" pitchFamily="18" charset="0"/>
              </a:rPr>
              <a:t>Source: </a:t>
            </a:r>
            <a:r>
              <a:rPr lang="en-US" sz="1000" dirty="0" smtClean="0">
                <a:latin typeface="Times New Roman" pitchFamily="18" charset="0"/>
                <a:cs typeface="Times New Roman" pitchFamily="18" charset="0"/>
              </a:rPr>
              <a:t>Walsh </a:t>
            </a:r>
            <a:r>
              <a:rPr lang="en-US" sz="1000" i="1" dirty="0" smtClean="0">
                <a:latin typeface="Times New Roman" pitchFamily="18" charset="0"/>
                <a:cs typeface="Times New Roman" pitchFamily="18" charset="0"/>
              </a:rPr>
              <a:t>et al. </a:t>
            </a:r>
            <a:r>
              <a:rPr lang="en-US" sz="1000" dirty="0" smtClean="0">
                <a:latin typeface="Times New Roman" pitchFamily="18" charset="0"/>
                <a:cs typeface="Times New Roman" pitchFamily="18" charset="0"/>
              </a:rPr>
              <a:t>2020</a:t>
            </a:r>
            <a:endParaRPr lang="en-US" sz="1000" dirty="0">
              <a:latin typeface="Times New Roman" pitchFamily="18" charset="0"/>
              <a:cs typeface="Times New Roman" pitchFamily="18" charset="0"/>
            </a:endParaRPr>
          </a:p>
        </p:txBody>
      </p:sp>
      <p:sp>
        <p:nvSpPr>
          <p:cNvPr id="6" name="Rounded Rectangle 5"/>
          <p:cNvSpPr/>
          <p:nvPr/>
        </p:nvSpPr>
        <p:spPr>
          <a:xfrm>
            <a:off x="0" y="1214422"/>
            <a:ext cx="2285984" cy="3571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smtClean="0">
                <a:latin typeface="Times New Roman" pitchFamily="18" charset="0"/>
                <a:cs typeface="Times New Roman" pitchFamily="18" charset="0"/>
              </a:rPr>
              <a:t>Major Issues</a:t>
            </a:r>
            <a:endParaRPr lang="en-US" sz="2400" dirty="0">
              <a:latin typeface="Times New Roman" pitchFamily="18" charset="0"/>
              <a:cs typeface="Times New Roman" pitchFamily="18" charset="0"/>
            </a:endParaRPr>
          </a:p>
        </p:txBody>
      </p:sp>
      <p:pic>
        <p:nvPicPr>
          <p:cNvPr id="21508" name="Picture 4" descr="Managing breast cancer in younger women: challenges and solutions -  Oncology Nurse Advisor"/>
          <p:cNvPicPr>
            <a:picLocks noChangeAspect="1" noChangeArrowheads="1"/>
          </p:cNvPicPr>
          <p:nvPr/>
        </p:nvPicPr>
        <p:blipFill>
          <a:blip r:embed="rId3"/>
          <a:srcRect t="16250"/>
          <a:stretch>
            <a:fillRect/>
          </a:stretch>
        </p:blipFill>
        <p:spPr bwMode="auto">
          <a:xfrm>
            <a:off x="4580984" y="1785926"/>
            <a:ext cx="4563016" cy="278604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32572"/>
            <a:ext cx="7524003" cy="970450"/>
          </a:xfrm>
        </p:spPr>
        <p:txBody>
          <a:bodyPr>
            <a:noAutofit/>
          </a:bodyPr>
          <a:lstStyle/>
          <a:p>
            <a:pPr algn="ctr"/>
            <a:r>
              <a:rPr lang="en-US" sz="3000" b="1" dirty="0" smtClean="0">
                <a:latin typeface="Times New Roman" pitchFamily="18" charset="0"/>
                <a:cs typeface="Times New Roman" pitchFamily="18" charset="0"/>
              </a:rPr>
              <a:t>Aim and objectives of the study</a:t>
            </a:r>
            <a:endParaRPr lang="en-US" sz="3000" dirty="0">
              <a:latin typeface="Times New Roman" pitchFamily="18" charset="0"/>
              <a:cs typeface="Times New Roman" pitchFamily="18" charset="0"/>
            </a:endParaRPr>
          </a:p>
        </p:txBody>
      </p:sp>
      <p:sp>
        <p:nvSpPr>
          <p:cNvPr id="3" name="Content Placeholder 2"/>
          <p:cNvSpPr>
            <a:spLocks noGrp="1"/>
          </p:cNvSpPr>
          <p:nvPr>
            <p:ph sz="half" idx="1"/>
          </p:nvPr>
        </p:nvSpPr>
        <p:spPr>
          <a:xfrm>
            <a:off x="214282" y="2143116"/>
            <a:ext cx="3695696" cy="4724400"/>
          </a:xfrm>
        </p:spPr>
        <p:txBody>
          <a:bodyPr>
            <a:normAutofit/>
          </a:bodyPr>
          <a:lstStyle/>
          <a:p>
            <a:pPr lvl="0"/>
            <a:r>
              <a:rPr lang="en-US" sz="2000" dirty="0" smtClean="0">
                <a:latin typeface="Times New Roman" pitchFamily="18" charset="0"/>
                <a:cs typeface="Times New Roman" pitchFamily="18" charset="0"/>
              </a:rPr>
              <a:t>The foremost aim of this study is to investigate the socio-economic factors influencing the incidence, diagnosis, and treatment outcomes of breast cancer among white British women to improve targeted interventions and healthcare policies.</a:t>
            </a:r>
            <a:endParaRPr lang="en-US" sz="2400" dirty="0">
              <a:latin typeface="Times New Roman" pitchFamily="18" charset="0"/>
              <a:cs typeface="Times New Roman" pitchFamily="18" charset="0"/>
            </a:endParaRPr>
          </a:p>
        </p:txBody>
      </p:sp>
      <p:sp>
        <p:nvSpPr>
          <p:cNvPr id="9" name="Content Placeholder 2"/>
          <p:cNvSpPr>
            <a:spLocks noGrp="1"/>
          </p:cNvSpPr>
          <p:nvPr>
            <p:ph sz="half" idx="2"/>
          </p:nvPr>
        </p:nvSpPr>
        <p:spPr>
          <a:xfrm>
            <a:off x="3857620" y="1988840"/>
            <a:ext cx="5143504" cy="4724400"/>
          </a:xfrm>
        </p:spPr>
        <p:txBody>
          <a:bodyPr>
            <a:noAutofit/>
          </a:bodyPr>
          <a:lstStyle/>
          <a:p>
            <a:pPr lvl="0"/>
            <a:r>
              <a:rPr lang="en-US" sz="2000" dirty="0" smtClean="0">
                <a:latin typeface="Times New Roman" pitchFamily="18" charset="0"/>
                <a:cs typeface="Times New Roman" pitchFamily="18" charset="0"/>
              </a:rPr>
              <a:t>To </a:t>
            </a:r>
            <a:r>
              <a:rPr lang="en-US" sz="2000" dirty="0">
                <a:latin typeface="Times New Roman" pitchFamily="18" charset="0"/>
                <a:cs typeface="Times New Roman" pitchFamily="18" charset="0"/>
              </a:rPr>
              <a:t>explore breast cancer incidence trends among white British women, </a:t>
            </a:r>
            <a:r>
              <a:rPr lang="en-US" sz="2000" dirty="0" err="1">
                <a:latin typeface="Times New Roman" pitchFamily="18" charset="0"/>
                <a:cs typeface="Times New Roman" pitchFamily="18" charset="0"/>
              </a:rPr>
              <a:t>analysing</a:t>
            </a:r>
            <a:r>
              <a:rPr lang="en-US" sz="2000" dirty="0">
                <a:latin typeface="Times New Roman" pitchFamily="18" charset="0"/>
                <a:cs typeface="Times New Roman" pitchFamily="18" charset="0"/>
              </a:rPr>
              <a:t> socioeconomic influences.</a:t>
            </a:r>
          </a:p>
          <a:p>
            <a:pPr lvl="0"/>
            <a:r>
              <a:rPr lang="en-US" sz="2000" dirty="0" smtClean="0">
                <a:latin typeface="Times New Roman" pitchFamily="18" charset="0"/>
                <a:cs typeface="Times New Roman" pitchFamily="18" charset="0"/>
              </a:rPr>
              <a:t>To </a:t>
            </a:r>
            <a:r>
              <a:rPr lang="en-US" sz="2000" dirty="0">
                <a:latin typeface="Times New Roman" pitchFamily="18" charset="0"/>
                <a:cs typeface="Times New Roman" pitchFamily="18" charset="0"/>
              </a:rPr>
              <a:t>evaluate how cultural factors impact healthcare-seeking </a:t>
            </a:r>
            <a:r>
              <a:rPr lang="en-US" sz="2000" dirty="0" err="1">
                <a:latin typeface="Times New Roman" pitchFamily="18" charset="0"/>
                <a:cs typeface="Times New Roman" pitchFamily="18" charset="0"/>
              </a:rPr>
              <a:t>behaviour</a:t>
            </a:r>
            <a:r>
              <a:rPr lang="en-US" sz="2000" dirty="0">
                <a:latin typeface="Times New Roman" pitchFamily="18" charset="0"/>
                <a:cs typeface="Times New Roman" pitchFamily="18" charset="0"/>
              </a:rPr>
              <a:t> and diagnosis rates for breast cancer in this demographic.</a:t>
            </a:r>
          </a:p>
          <a:p>
            <a:pPr lvl="0"/>
            <a:r>
              <a:rPr lang="en-US" sz="2000" dirty="0" smtClean="0">
                <a:latin typeface="Times New Roman" pitchFamily="18" charset="0"/>
                <a:cs typeface="Times New Roman" pitchFamily="18" charset="0"/>
              </a:rPr>
              <a:t>To </a:t>
            </a:r>
            <a:r>
              <a:rPr lang="en-US" sz="2000" dirty="0" err="1">
                <a:latin typeface="Times New Roman" pitchFamily="18" charset="0"/>
                <a:cs typeface="Times New Roman" pitchFamily="18" charset="0"/>
              </a:rPr>
              <a:t>analyse</a:t>
            </a:r>
            <a:r>
              <a:rPr lang="en-US" sz="2000" dirty="0">
                <a:latin typeface="Times New Roman" pitchFamily="18" charset="0"/>
                <a:cs typeface="Times New Roman" pitchFamily="18" charset="0"/>
              </a:rPr>
              <a:t> disparities in treatment access and adherence among white British women diagnosed with breast cancer.</a:t>
            </a:r>
          </a:p>
          <a:p>
            <a:pPr lvl="0"/>
            <a:r>
              <a:rPr lang="en-US" sz="2000" dirty="0" smtClean="0">
                <a:latin typeface="Times New Roman" pitchFamily="18" charset="0"/>
                <a:cs typeface="Times New Roman" pitchFamily="18" charset="0"/>
              </a:rPr>
              <a:t>To </a:t>
            </a:r>
            <a:r>
              <a:rPr lang="en-US" sz="2000" dirty="0">
                <a:latin typeface="Times New Roman" pitchFamily="18" charset="0"/>
                <a:cs typeface="Times New Roman" pitchFamily="18" charset="0"/>
              </a:rPr>
              <a:t>propose recommendations to address socio-economic and cultural barriers to breast cancer prevention, diagnosis, and treatment in the white British female population.</a:t>
            </a:r>
          </a:p>
        </p:txBody>
      </p:sp>
      <p:sp>
        <p:nvSpPr>
          <p:cNvPr id="6" name="Rounded Rectangle 5"/>
          <p:cNvSpPr/>
          <p:nvPr/>
        </p:nvSpPr>
        <p:spPr>
          <a:xfrm>
            <a:off x="500034" y="1357298"/>
            <a:ext cx="2786082" cy="35719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b="1" dirty="0" smtClean="0">
                <a:latin typeface="Times New Roman" pitchFamily="18" charset="0"/>
                <a:cs typeface="Times New Roman" pitchFamily="18" charset="0"/>
              </a:rPr>
              <a:t>Aim</a:t>
            </a:r>
            <a:endParaRPr lang="en-US" sz="2400" dirty="0" smtClean="0">
              <a:latin typeface="Times New Roman" pitchFamily="18" charset="0"/>
              <a:cs typeface="Times New Roman" pitchFamily="18" charset="0"/>
            </a:endParaRPr>
          </a:p>
        </p:txBody>
      </p:sp>
      <p:sp>
        <p:nvSpPr>
          <p:cNvPr id="7" name="Rounded Rectangle 6"/>
          <p:cNvSpPr/>
          <p:nvPr/>
        </p:nvSpPr>
        <p:spPr>
          <a:xfrm>
            <a:off x="4857752" y="1357298"/>
            <a:ext cx="2786082" cy="35719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b="1" dirty="0" smtClean="0">
                <a:latin typeface="Times New Roman" pitchFamily="18" charset="0"/>
                <a:cs typeface="Times New Roman" pitchFamily="18" charset="0"/>
              </a:rPr>
              <a:t>Objectives</a:t>
            </a:r>
            <a:endParaRPr lang="en-US" sz="2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39000" cy="713772"/>
          </a:xfrm>
        </p:spPr>
        <p:txBody>
          <a:bodyPr>
            <a:noAutofit/>
          </a:bodyPr>
          <a:lstStyle/>
          <a:p>
            <a:pPr algn="ctr"/>
            <a:r>
              <a:rPr lang="en-US" sz="3000" b="1" dirty="0" smtClean="0">
                <a:latin typeface="Times New Roman" pitchFamily="18" charset="0"/>
                <a:cs typeface="Times New Roman" pitchFamily="18" charset="0"/>
              </a:rPr>
              <a:t>Research questions</a:t>
            </a:r>
            <a:endParaRPr lang="en-US" sz="3000" dirty="0">
              <a:latin typeface="Times New Roman" pitchFamily="18" charset="0"/>
              <a:cs typeface="Times New Roman" pitchFamily="18" charset="0"/>
            </a:endParaRPr>
          </a:p>
        </p:txBody>
      </p:sp>
      <p:sp>
        <p:nvSpPr>
          <p:cNvPr id="5" name="Content Placeholder 4"/>
          <p:cNvSpPr>
            <a:spLocks noGrp="1"/>
          </p:cNvSpPr>
          <p:nvPr>
            <p:ph idx="1"/>
          </p:nvPr>
        </p:nvSpPr>
        <p:spPr>
          <a:xfrm>
            <a:off x="107504" y="2346480"/>
            <a:ext cx="8856984" cy="4178864"/>
          </a:xfrm>
        </p:spPr>
        <p:txBody>
          <a:bodyPr>
            <a:noAutofit/>
          </a:bodyPr>
          <a:lstStyle/>
          <a:p>
            <a:pPr lvl="0" algn="just"/>
            <a:r>
              <a:rPr lang="en-US" dirty="0">
                <a:latin typeface="Times New Roman" pitchFamily="18" charset="0"/>
                <a:cs typeface="Times New Roman" pitchFamily="18" charset="0"/>
              </a:rPr>
              <a:t>What strategies be implemented for prevention</a:t>
            </a:r>
            <a:r>
              <a:rPr lang="en-US" dirty="0" smtClean="0">
                <a:latin typeface="Times New Roman" pitchFamily="18" charset="0"/>
                <a:cs typeface="Times New Roman" pitchFamily="18" charset="0"/>
              </a:rPr>
              <a:t>, diagnosis </a:t>
            </a:r>
            <a:r>
              <a:rPr lang="en-US" dirty="0">
                <a:latin typeface="Times New Roman" pitchFamily="18" charset="0"/>
                <a:cs typeface="Times New Roman" pitchFamily="18" charset="0"/>
              </a:rPr>
              <a:t>and treatment among white British and BAME women and evaluated for effectiveness?</a:t>
            </a:r>
          </a:p>
          <a:p>
            <a:pPr lvl="0" algn="just"/>
            <a:r>
              <a:rPr lang="en-US" dirty="0" smtClean="0">
                <a:latin typeface="Times New Roman" pitchFamily="18" charset="0"/>
                <a:cs typeface="Times New Roman" pitchFamily="18" charset="0"/>
              </a:rPr>
              <a:t>How do socio-economic factors such as income and education level correlate with the incidence and stage at diagnosis of breast cancer among white British </a:t>
            </a:r>
            <a:r>
              <a:rPr lang="en-US" dirty="0">
                <a:latin typeface="Times New Roman" pitchFamily="18" charset="0"/>
                <a:cs typeface="Times New Roman" pitchFamily="18" charset="0"/>
              </a:rPr>
              <a:t>and BAME </a:t>
            </a:r>
            <a:r>
              <a:rPr lang="en-US" dirty="0" smtClean="0">
                <a:latin typeface="Times New Roman" pitchFamily="18" charset="0"/>
                <a:cs typeface="Times New Roman" pitchFamily="18" charset="0"/>
              </a:rPr>
              <a:t>women?</a:t>
            </a:r>
          </a:p>
          <a:p>
            <a:pPr lvl="0" algn="just"/>
            <a:r>
              <a:rPr lang="en-US" dirty="0" smtClean="0">
                <a:latin typeface="Times New Roman" pitchFamily="18" charset="0"/>
                <a:cs typeface="Times New Roman" pitchFamily="18" charset="0"/>
              </a:rPr>
              <a:t>What cultural beliefs and attitudes influence healthcare-seeking </a:t>
            </a:r>
            <a:r>
              <a:rPr lang="en-US" dirty="0" err="1" smtClean="0">
                <a:latin typeface="Times New Roman" pitchFamily="18" charset="0"/>
                <a:cs typeface="Times New Roman" pitchFamily="18" charset="0"/>
              </a:rPr>
              <a:t>behaviours</a:t>
            </a:r>
            <a:r>
              <a:rPr lang="en-US" dirty="0" smtClean="0">
                <a:latin typeface="Times New Roman" pitchFamily="18" charset="0"/>
                <a:cs typeface="Times New Roman" pitchFamily="18" charset="0"/>
              </a:rPr>
              <a:t> and screening participation among white British </a:t>
            </a:r>
            <a:r>
              <a:rPr lang="en-US" dirty="0">
                <a:latin typeface="Times New Roman" pitchFamily="18" charset="0"/>
                <a:cs typeface="Times New Roman" pitchFamily="18" charset="0"/>
              </a:rPr>
              <a:t>and BAME </a:t>
            </a:r>
            <a:r>
              <a:rPr lang="en-US" dirty="0" smtClean="0">
                <a:latin typeface="Times New Roman" pitchFamily="18" charset="0"/>
                <a:cs typeface="Times New Roman" pitchFamily="18" charset="0"/>
              </a:rPr>
              <a:t>women, and how do these factors contribute to disparities in breast cancer outcomes?</a:t>
            </a:r>
          </a:p>
          <a:p>
            <a:pPr lvl="0" algn="just"/>
            <a:r>
              <a:rPr lang="en-US" dirty="0" smtClean="0">
                <a:latin typeface="Times New Roman" pitchFamily="18" charset="0"/>
                <a:cs typeface="Times New Roman" pitchFamily="18" charset="0"/>
              </a:rPr>
              <a:t>What are the primary barriers to accessing timely and appropriate breast cancer treatment among white British </a:t>
            </a:r>
            <a:r>
              <a:rPr lang="en-US" dirty="0">
                <a:latin typeface="Times New Roman" pitchFamily="18" charset="0"/>
                <a:cs typeface="Times New Roman" pitchFamily="18" charset="0"/>
              </a:rPr>
              <a:t>and BAME </a:t>
            </a:r>
            <a:r>
              <a:rPr lang="en-US" dirty="0" smtClean="0">
                <a:latin typeface="Times New Roman" pitchFamily="18" charset="0"/>
                <a:cs typeface="Times New Roman" pitchFamily="18" charset="0"/>
              </a:rPr>
              <a:t>women, and how do these barriers vary based on socio-economic status and geographical location?</a:t>
            </a:r>
          </a:p>
          <a:p>
            <a:pPr lvl="0" algn="just"/>
            <a:r>
              <a:rPr lang="en-US" dirty="0" smtClean="0">
                <a:latin typeface="Times New Roman" pitchFamily="18" charset="0"/>
                <a:cs typeface="Times New Roman" pitchFamily="18" charset="0"/>
              </a:rPr>
              <a:t>What interventions and policy changes can effectively address socio-economic and cultural disparities in breast cancer prevention, diagnosis, and treatment among white British and </a:t>
            </a:r>
            <a:r>
              <a:rPr lang="en-US" dirty="0">
                <a:latin typeface="Times New Roman" pitchFamily="18" charset="0"/>
                <a:cs typeface="Times New Roman" pitchFamily="18" charset="0"/>
              </a:rPr>
              <a:t>BAME </a:t>
            </a:r>
            <a:r>
              <a:rPr lang="en-US" dirty="0" smtClean="0">
                <a:latin typeface="Times New Roman" pitchFamily="18" charset="0"/>
                <a:cs typeface="Times New Roman" pitchFamily="18" charset="0"/>
              </a:rPr>
              <a:t>women and how can these strategies be implemented and evaluated for effectiveness?</a:t>
            </a:r>
            <a:endParaRPr lang="en-US"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7239000" cy="400110"/>
          </a:xfrm>
        </p:spPr>
        <p:txBody>
          <a:bodyPr>
            <a:noAutofit/>
          </a:bodyPr>
          <a:lstStyle/>
          <a:p>
            <a:pPr algn="ctr"/>
            <a:r>
              <a:rPr lang="en-US" sz="3000" b="1" dirty="0" smtClean="0">
                <a:latin typeface="Times New Roman" pitchFamily="18" charset="0"/>
                <a:cs typeface="Times New Roman" pitchFamily="18" charset="0"/>
              </a:rPr>
              <a:t>Systematic Literature Review</a:t>
            </a:r>
            <a:endParaRPr lang="en-US" sz="3000" dirty="0">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2D324053-1C55-52F2-7307-076C75179574}"/>
              </a:ext>
            </a:extLst>
          </p:cNvPr>
          <p:cNvSpPr txBox="1"/>
          <p:nvPr/>
        </p:nvSpPr>
        <p:spPr>
          <a:xfrm>
            <a:off x="3428992" y="6357958"/>
            <a:ext cx="4114800" cy="246221"/>
          </a:xfrm>
          <a:prstGeom prst="rect">
            <a:avLst/>
          </a:prstGeom>
          <a:noFill/>
        </p:spPr>
        <p:txBody>
          <a:bodyPr wrap="square">
            <a:spAutoFit/>
          </a:bodyPr>
          <a:lstStyle/>
          <a:p>
            <a:pPr algn="just"/>
            <a:r>
              <a:rPr lang="en-US" sz="1000" dirty="0">
                <a:latin typeface="Times New Roman" panose="02020603050405020304" pitchFamily="18" charset="0"/>
                <a:cs typeface="Times New Roman" panose="02020603050405020304" pitchFamily="18" charset="0"/>
              </a:rPr>
              <a:t>Source: </a:t>
            </a:r>
            <a:r>
              <a:rPr lang="en-US" sz="1000" dirty="0" smtClean="0">
                <a:latin typeface="Times New Roman" pitchFamily="18" charset="0"/>
                <a:cs typeface="Times New Roman" pitchFamily="18" charset="0"/>
              </a:rPr>
              <a:t>Self-developed</a:t>
            </a:r>
            <a:endParaRPr lang="en-US" sz="1000" dirty="0">
              <a:latin typeface="Times New Roman" panose="02020603050405020304" pitchFamily="18" charset="0"/>
              <a:cs typeface="Times New Roman" panose="02020603050405020304" pitchFamily="18" charset="0"/>
            </a:endParaRPr>
          </a:p>
        </p:txBody>
      </p:sp>
      <p:pic>
        <p:nvPicPr>
          <p:cNvPr id="8" name="image1.png"/>
          <p:cNvPicPr/>
          <p:nvPr/>
        </p:nvPicPr>
        <p:blipFill>
          <a:blip r:embed="rId3"/>
          <a:stretch>
            <a:fillRect/>
          </a:stretch>
        </p:blipFill>
        <p:spPr>
          <a:xfrm>
            <a:off x="285720" y="1285860"/>
            <a:ext cx="8643998" cy="500066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000" b="1" dirty="0" smtClean="0">
                <a:latin typeface="Times New Roman" pitchFamily="18" charset="0"/>
                <a:cs typeface="Times New Roman" pitchFamily="18" charset="0"/>
              </a:rPr>
              <a:t>Research Methodology</a:t>
            </a:r>
            <a:endParaRPr lang="en-US" sz="3000" dirty="0">
              <a:latin typeface="Times New Roman" pitchFamily="18" charset="0"/>
              <a:cs typeface="Times New Roman"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675253710"/>
              </p:ext>
            </p:extLst>
          </p:nvPr>
        </p:nvGraphicFramePr>
        <p:xfrm>
          <a:off x="428596" y="1484904"/>
          <a:ext cx="8215370" cy="5066475"/>
        </p:xfrm>
        <a:graphic>
          <a:graphicData uri="http://schemas.openxmlformats.org/drawingml/2006/table">
            <a:tbl>
              <a:tblPr>
                <a:tableStyleId>{08FB837D-C827-4EFA-A057-4D05807E0F7C}</a:tableStyleId>
              </a:tblPr>
              <a:tblGrid>
                <a:gridCol w="4107685">
                  <a:extLst>
                    <a:ext uri="{9D8B030D-6E8A-4147-A177-3AD203B41FA5}">
                      <a16:colId xmlns:a16="http://schemas.microsoft.com/office/drawing/2014/main" val="20000"/>
                    </a:ext>
                  </a:extLst>
                </a:gridCol>
                <a:gridCol w="4107685">
                  <a:extLst>
                    <a:ext uri="{9D8B030D-6E8A-4147-A177-3AD203B41FA5}">
                      <a16:colId xmlns:a16="http://schemas.microsoft.com/office/drawing/2014/main" val="20001"/>
                    </a:ext>
                  </a:extLst>
                </a:gridCol>
              </a:tblGrid>
              <a:tr h="0">
                <a:tc>
                  <a:txBody>
                    <a:bodyPr/>
                    <a:lstStyle/>
                    <a:p>
                      <a:pPr algn="ctr">
                        <a:lnSpc>
                          <a:spcPct val="115000"/>
                        </a:lnSpc>
                        <a:spcAft>
                          <a:spcPts val="0"/>
                        </a:spcAft>
                      </a:pPr>
                      <a:r>
                        <a:rPr lang="en-US" sz="3600" b="1" dirty="0">
                          <a:latin typeface="Times New Roman" pitchFamily="18" charset="0"/>
                          <a:cs typeface="Times New Roman" pitchFamily="18" charset="0"/>
                        </a:rPr>
                        <a:t>Methods</a:t>
                      </a:r>
                      <a:endParaRPr lang="en-US" sz="3200" b="1" dirty="0">
                        <a:latin typeface="Times New Roman" pitchFamily="18" charset="0"/>
                        <a:ea typeface="Arial"/>
                        <a:cs typeface="Times New Roman" pitchFamily="18" charset="0"/>
                      </a:endParaRPr>
                    </a:p>
                  </a:txBody>
                  <a:tcPr marL="63500" marR="63500" marT="63500" marB="63500"/>
                </a:tc>
                <a:tc>
                  <a:txBody>
                    <a:bodyPr/>
                    <a:lstStyle/>
                    <a:p>
                      <a:pPr algn="ctr">
                        <a:lnSpc>
                          <a:spcPct val="115000"/>
                        </a:lnSpc>
                        <a:spcAft>
                          <a:spcPts val="0"/>
                        </a:spcAft>
                      </a:pPr>
                      <a:r>
                        <a:rPr lang="en-US" sz="3600" b="1" dirty="0">
                          <a:latin typeface="Times New Roman" pitchFamily="18" charset="0"/>
                          <a:cs typeface="Times New Roman" pitchFamily="18" charset="0"/>
                        </a:rPr>
                        <a:t>Aspects</a:t>
                      </a:r>
                      <a:endParaRPr lang="en-US" sz="3200" b="1"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0">
                <a:tc>
                  <a:txBody>
                    <a:bodyPr/>
                    <a:lstStyle/>
                    <a:p>
                      <a:pPr>
                        <a:lnSpc>
                          <a:spcPct val="115000"/>
                        </a:lnSpc>
                        <a:spcAft>
                          <a:spcPts val="0"/>
                        </a:spcAft>
                      </a:pPr>
                      <a:r>
                        <a:rPr lang="en-US" sz="1800">
                          <a:latin typeface="Times New Roman" pitchFamily="18" charset="0"/>
                          <a:cs typeface="Times New Roman" pitchFamily="18" charset="0"/>
                        </a:rPr>
                        <a:t>Research Approach</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Systematic Review, Databases, Keywords</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r h="0">
                <a:tc>
                  <a:txBody>
                    <a:bodyPr/>
                    <a:lstStyle/>
                    <a:p>
                      <a:pPr>
                        <a:lnSpc>
                          <a:spcPct val="115000"/>
                        </a:lnSpc>
                        <a:spcAft>
                          <a:spcPts val="0"/>
                        </a:spcAft>
                      </a:pPr>
                      <a:r>
                        <a:rPr lang="en-US" sz="1800" dirty="0">
                          <a:latin typeface="Times New Roman" pitchFamily="18" charset="0"/>
                          <a:cs typeface="Times New Roman" pitchFamily="18" charset="0"/>
                        </a:rPr>
                        <a:t>Research Design</a:t>
                      </a:r>
                      <a:endParaRPr lang="en-US" sz="1600" dirty="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Systematic Literature Review</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2"/>
                  </a:ext>
                </a:extLst>
              </a:tr>
              <a:tr h="0">
                <a:tc>
                  <a:txBody>
                    <a:bodyPr/>
                    <a:lstStyle/>
                    <a:p>
                      <a:pPr>
                        <a:lnSpc>
                          <a:spcPct val="115000"/>
                        </a:lnSpc>
                        <a:spcAft>
                          <a:spcPts val="0"/>
                        </a:spcAft>
                      </a:pPr>
                      <a:r>
                        <a:rPr lang="en-US" sz="1800">
                          <a:latin typeface="Times New Roman" pitchFamily="18" charset="0"/>
                          <a:cs typeface="Times New Roman" pitchFamily="18" charset="0"/>
                        </a:rPr>
                        <a:t>Sampling Technique </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PRISMA by published articles through Google Scholar</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3"/>
                  </a:ext>
                </a:extLst>
              </a:tr>
              <a:tr h="0">
                <a:tc>
                  <a:txBody>
                    <a:bodyPr/>
                    <a:lstStyle/>
                    <a:p>
                      <a:pPr>
                        <a:lnSpc>
                          <a:spcPct val="115000"/>
                        </a:lnSpc>
                        <a:spcAft>
                          <a:spcPts val="0"/>
                        </a:spcAft>
                      </a:pPr>
                      <a:r>
                        <a:rPr lang="en-US" sz="1800">
                          <a:latin typeface="Times New Roman" pitchFamily="18" charset="0"/>
                          <a:cs typeface="Times New Roman" pitchFamily="18" charset="0"/>
                        </a:rPr>
                        <a:t>Number of Articles</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12</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4"/>
                  </a:ext>
                </a:extLst>
              </a:tr>
              <a:tr h="0">
                <a:tc>
                  <a:txBody>
                    <a:bodyPr/>
                    <a:lstStyle/>
                    <a:p>
                      <a:pPr>
                        <a:lnSpc>
                          <a:spcPct val="115000"/>
                        </a:lnSpc>
                        <a:spcAft>
                          <a:spcPts val="0"/>
                        </a:spcAft>
                      </a:pPr>
                      <a:r>
                        <a:rPr lang="en-US" sz="1800">
                          <a:latin typeface="Times New Roman" pitchFamily="18" charset="0"/>
                          <a:cs typeface="Times New Roman" pitchFamily="18" charset="0"/>
                        </a:rPr>
                        <a:t>Data Collection </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Secondary Qualitative</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5"/>
                  </a:ext>
                </a:extLst>
              </a:tr>
              <a:tr h="0">
                <a:tc>
                  <a:txBody>
                    <a:bodyPr/>
                    <a:lstStyle/>
                    <a:p>
                      <a:pPr>
                        <a:lnSpc>
                          <a:spcPct val="115000"/>
                        </a:lnSpc>
                        <a:spcAft>
                          <a:spcPts val="0"/>
                        </a:spcAft>
                      </a:pPr>
                      <a:r>
                        <a:rPr lang="en-US" sz="1800">
                          <a:latin typeface="Times New Roman" pitchFamily="18" charset="0"/>
                          <a:cs typeface="Times New Roman" pitchFamily="18" charset="0"/>
                        </a:rPr>
                        <a:t>Data Analysis</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a:latin typeface="Times New Roman" pitchFamily="18" charset="0"/>
                          <a:cs typeface="Times New Roman" pitchFamily="18" charset="0"/>
                        </a:rPr>
                        <a:t>Thematic Analysis Technique</a:t>
                      </a:r>
                      <a:endParaRPr lang="en-US" sz="160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6"/>
                  </a:ext>
                </a:extLst>
              </a:tr>
              <a:tr h="0">
                <a:tc>
                  <a:txBody>
                    <a:bodyPr/>
                    <a:lstStyle/>
                    <a:p>
                      <a:pPr>
                        <a:lnSpc>
                          <a:spcPct val="115000"/>
                        </a:lnSpc>
                        <a:spcAft>
                          <a:spcPts val="0"/>
                        </a:spcAft>
                      </a:pPr>
                      <a:r>
                        <a:rPr lang="en-US" sz="1800">
                          <a:latin typeface="Times New Roman" pitchFamily="18" charset="0"/>
                          <a:cs typeface="Times New Roman" pitchFamily="18" charset="0"/>
                        </a:rPr>
                        <a:t>Ethical Consideration</a:t>
                      </a:r>
                      <a:endParaRPr lang="en-US" sz="1600">
                        <a:latin typeface="Times New Roman" pitchFamily="18" charset="0"/>
                        <a:ea typeface="Arial"/>
                        <a:cs typeface="Times New Roman" pitchFamily="18" charset="0"/>
                      </a:endParaRPr>
                    </a:p>
                  </a:txBody>
                  <a:tcPr marL="63500" marR="63500" marT="63500" marB="63500"/>
                </a:tc>
                <a:tc>
                  <a:txBody>
                    <a:bodyPr/>
                    <a:lstStyle/>
                    <a:p>
                      <a:pPr>
                        <a:lnSpc>
                          <a:spcPct val="115000"/>
                        </a:lnSpc>
                        <a:spcAft>
                          <a:spcPts val="0"/>
                        </a:spcAft>
                      </a:pPr>
                      <a:r>
                        <a:rPr lang="en-US" sz="1800" dirty="0">
                          <a:latin typeface="Times New Roman" pitchFamily="18" charset="0"/>
                          <a:cs typeface="Times New Roman" pitchFamily="18" charset="0"/>
                        </a:rPr>
                        <a:t>Supporting transparency, delivering credits to authors, following the university guidelines, considering the “Data Protection Act” of 2018</a:t>
                      </a:r>
                      <a:endParaRPr lang="en-US" sz="1600" dirty="0">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7"/>
                  </a:ext>
                </a:extLst>
              </a:tr>
            </a:tbl>
          </a:graphicData>
        </a:graphic>
      </p:graphicFrame>
      <p:sp>
        <p:nvSpPr>
          <p:cNvPr id="8" name="TextBox 7">
            <a:extLst>
              <a:ext uri="{FF2B5EF4-FFF2-40B4-BE49-F238E27FC236}">
                <a16:creationId xmlns:a16="http://schemas.microsoft.com/office/drawing/2014/main" id="{2D324053-1C55-52F2-7307-076C75179574}"/>
              </a:ext>
            </a:extLst>
          </p:cNvPr>
          <p:cNvSpPr txBox="1"/>
          <p:nvPr/>
        </p:nvSpPr>
        <p:spPr>
          <a:xfrm>
            <a:off x="3428992" y="6468927"/>
            <a:ext cx="4114800" cy="246221"/>
          </a:xfrm>
          <a:prstGeom prst="rect">
            <a:avLst/>
          </a:prstGeom>
          <a:noFill/>
        </p:spPr>
        <p:txBody>
          <a:bodyPr wrap="square">
            <a:spAutoFit/>
          </a:bodyPr>
          <a:lstStyle/>
          <a:p>
            <a:pPr algn="just"/>
            <a:r>
              <a:rPr lang="en-US" sz="1000" dirty="0">
                <a:latin typeface="Times New Roman" panose="02020603050405020304" pitchFamily="18" charset="0"/>
                <a:cs typeface="Times New Roman" panose="02020603050405020304" pitchFamily="18" charset="0"/>
              </a:rPr>
              <a:t>Source: </a:t>
            </a:r>
            <a:r>
              <a:rPr lang="en-US" sz="1000" dirty="0" smtClean="0">
                <a:latin typeface="Times New Roman" pitchFamily="18" charset="0"/>
                <a:cs typeface="Times New Roman" pitchFamily="18" charset="0"/>
              </a:rPr>
              <a:t>Self-developed</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F77ED-2450-2EA9-E9FC-940968B55B38}"/>
              </a:ext>
            </a:extLst>
          </p:cNvPr>
          <p:cNvSpPr>
            <a:spLocks noGrp="1"/>
          </p:cNvSpPr>
          <p:nvPr>
            <p:ph type="title"/>
          </p:nvPr>
        </p:nvSpPr>
        <p:spPr/>
        <p:txBody>
          <a:bodyPr>
            <a:noAutofit/>
          </a:bodyPr>
          <a:lstStyle/>
          <a:p>
            <a:pPr algn="ctr"/>
            <a:r>
              <a:rPr lang="en-US" sz="3000" b="1" dirty="0" smtClean="0">
                <a:latin typeface="Times New Roman" pitchFamily="18" charset="0"/>
                <a:cs typeface="Times New Roman" pitchFamily="18" charset="0"/>
              </a:rPr>
              <a:t>Data collection method</a:t>
            </a:r>
            <a:endParaRPr lang="en-US" sz="3000" dirty="0">
              <a:latin typeface="Times New Roman" pitchFamily="18" charset="0"/>
              <a:cs typeface="Times New Roman" pitchFamily="18" charset="0"/>
            </a:endParaRPr>
          </a:p>
        </p:txBody>
      </p:sp>
      <p:sp>
        <p:nvSpPr>
          <p:cNvPr id="5" name="TextBox 4">
            <a:extLst>
              <a:ext uri="{FF2B5EF4-FFF2-40B4-BE49-F238E27FC236}">
                <a16:creationId xmlns:a16="http://schemas.microsoft.com/office/drawing/2014/main" id="{F7BB2225-128E-878B-158C-317C011C4083}"/>
              </a:ext>
            </a:extLst>
          </p:cNvPr>
          <p:cNvSpPr txBox="1"/>
          <p:nvPr/>
        </p:nvSpPr>
        <p:spPr>
          <a:xfrm>
            <a:off x="1733099" y="4005064"/>
            <a:ext cx="1429330" cy="246221"/>
          </a:xfrm>
          <a:prstGeom prst="rect">
            <a:avLst/>
          </a:prstGeom>
          <a:noFill/>
        </p:spPr>
        <p:txBody>
          <a:bodyPr wrap="square">
            <a:spAutoFit/>
          </a:bodyPr>
          <a:lstStyle/>
          <a:p>
            <a:pPr algn="just"/>
            <a:r>
              <a:rPr lang="en-US" sz="1000" dirty="0">
                <a:latin typeface="Times New Roman" panose="02020603050405020304" pitchFamily="18" charset="0"/>
                <a:cs typeface="Times New Roman" panose="02020603050405020304" pitchFamily="18" charset="0"/>
              </a:rPr>
              <a:t>Source: </a:t>
            </a:r>
            <a:r>
              <a:rPr lang="en-US" sz="1000" dirty="0" smtClean="0">
                <a:latin typeface="Times New Roman" pitchFamily="18" charset="0"/>
                <a:cs typeface="Times New Roman" pitchFamily="18" charset="0"/>
              </a:rPr>
              <a:t>Google Scholar</a:t>
            </a:r>
            <a:endParaRPr lang="en-US" sz="1000" dirty="0">
              <a:latin typeface="Times New Roman" panose="02020603050405020304" pitchFamily="18" charset="0"/>
              <a:cs typeface="Times New Roman" panose="02020603050405020304" pitchFamily="18" charset="0"/>
            </a:endParaRPr>
          </a:p>
        </p:txBody>
      </p:sp>
      <p:pic>
        <p:nvPicPr>
          <p:cNvPr id="9" name="image2.png"/>
          <p:cNvPicPr/>
          <p:nvPr/>
        </p:nvPicPr>
        <p:blipFill>
          <a:blip r:embed="rId3"/>
          <a:stretch>
            <a:fillRect/>
          </a:stretch>
        </p:blipFill>
        <p:spPr>
          <a:xfrm>
            <a:off x="107504" y="1417638"/>
            <a:ext cx="4680520" cy="2443410"/>
          </a:xfrm>
          <a:prstGeom prst="rect">
            <a:avLst/>
          </a:prstGeom>
        </p:spPr>
      </p:pic>
      <p:pic>
        <p:nvPicPr>
          <p:cNvPr id="3" name="Picture 2"/>
          <p:cNvPicPr>
            <a:picLocks noChangeAspect="1"/>
          </p:cNvPicPr>
          <p:nvPr/>
        </p:nvPicPr>
        <p:blipFill>
          <a:blip r:embed="rId4"/>
          <a:stretch>
            <a:fillRect/>
          </a:stretch>
        </p:blipFill>
        <p:spPr>
          <a:xfrm>
            <a:off x="4788024" y="3559017"/>
            <a:ext cx="4210743" cy="2534280"/>
          </a:xfrm>
          <a:prstGeom prst="rect">
            <a:avLst/>
          </a:prstGeom>
        </p:spPr>
      </p:pic>
      <p:sp>
        <p:nvSpPr>
          <p:cNvPr id="6" name="TextBox 5">
            <a:extLst>
              <a:ext uri="{FF2B5EF4-FFF2-40B4-BE49-F238E27FC236}">
                <a16:creationId xmlns:a16="http://schemas.microsoft.com/office/drawing/2014/main" id="{F7BB2225-128E-878B-158C-317C011C4083}"/>
              </a:ext>
            </a:extLst>
          </p:cNvPr>
          <p:cNvSpPr txBox="1"/>
          <p:nvPr/>
        </p:nvSpPr>
        <p:spPr>
          <a:xfrm>
            <a:off x="6372200" y="6237312"/>
            <a:ext cx="1429330" cy="246221"/>
          </a:xfrm>
          <a:prstGeom prst="rect">
            <a:avLst/>
          </a:prstGeom>
          <a:noFill/>
        </p:spPr>
        <p:txBody>
          <a:bodyPr wrap="square">
            <a:spAutoFit/>
          </a:bodyPr>
          <a:lstStyle/>
          <a:p>
            <a:pPr algn="just"/>
            <a:r>
              <a:rPr lang="en-US" sz="1000" dirty="0">
                <a:latin typeface="Times New Roman" panose="02020603050405020304" pitchFamily="18" charset="0"/>
                <a:cs typeface="Times New Roman" panose="02020603050405020304" pitchFamily="18" charset="0"/>
              </a:rPr>
              <a:t>Source: </a:t>
            </a:r>
            <a:r>
              <a:rPr lang="en-US" sz="1000" dirty="0" smtClean="0">
                <a:latin typeface="Times New Roman" pitchFamily="18" charset="0"/>
                <a:cs typeface="Times New Roman" pitchFamily="18" charset="0"/>
              </a:rPr>
              <a:t>Google Scholar</a:t>
            </a: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20555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7E0E-FF5F-1A80-9F5A-825F880765AA}"/>
              </a:ext>
            </a:extLst>
          </p:cNvPr>
          <p:cNvSpPr>
            <a:spLocks noGrp="1"/>
          </p:cNvSpPr>
          <p:nvPr>
            <p:ph type="title"/>
          </p:nvPr>
        </p:nvSpPr>
        <p:spPr>
          <a:xfrm>
            <a:off x="457200" y="320040"/>
            <a:ext cx="7242048" cy="670560"/>
          </a:xfrm>
        </p:spPr>
        <p:txBody>
          <a:bodyPr>
            <a:normAutofit/>
          </a:bodyPr>
          <a:lstStyle/>
          <a:p>
            <a:pPr algn="ctr"/>
            <a:r>
              <a:rPr lang="en-US" sz="3000" b="1" dirty="0" smtClean="0">
                <a:latin typeface="Times New Roman" pitchFamily="18" charset="0"/>
                <a:cs typeface="Times New Roman" pitchFamily="18" charset="0"/>
              </a:rPr>
              <a:t>Data Analysis technique</a:t>
            </a:r>
            <a:endParaRPr lang="en-US" sz="3000"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6F360322-B3A0-4F2E-4D81-A923971BCFDB}"/>
              </a:ext>
            </a:extLst>
          </p:cNvPr>
          <p:cNvSpPr>
            <a:spLocks noGrp="1"/>
          </p:cNvSpPr>
          <p:nvPr>
            <p:ph sz="half" idx="1"/>
          </p:nvPr>
        </p:nvSpPr>
        <p:spPr>
          <a:xfrm>
            <a:off x="179512" y="2143116"/>
            <a:ext cx="4392488" cy="4724400"/>
          </a:xfrm>
        </p:spPr>
        <p:txBody>
          <a:bodyPr>
            <a:normAutofit/>
          </a:bodyPr>
          <a:lstStyle/>
          <a:p>
            <a:pPr lvl="0"/>
            <a:r>
              <a:rPr lang="en-US" sz="2000" dirty="0" smtClean="0">
                <a:latin typeface="Times New Roman" pitchFamily="18" charset="0"/>
                <a:cs typeface="Times New Roman" pitchFamily="18" charset="0"/>
              </a:rPr>
              <a:t>Incidence and stages of breast cancer </a:t>
            </a:r>
            <a:r>
              <a:rPr lang="en-US" sz="2000" dirty="0">
                <a:latin typeface="Times New Roman" pitchFamily="18" charset="0"/>
                <a:cs typeface="Times New Roman" pitchFamily="18" charset="0"/>
              </a:rPr>
              <a:t>diagnosis (</a:t>
            </a:r>
            <a:r>
              <a:rPr lang="en-US" sz="2000" dirty="0" err="1" smtClean="0">
                <a:latin typeface="Times New Roman" pitchFamily="18" charset="0"/>
                <a:cs typeface="Times New Roman" pitchFamily="18" charset="0"/>
              </a:rPr>
              <a:t>Giuseppina</a:t>
            </a:r>
            <a:r>
              <a:rPr lang="en-US" sz="2000" dirty="0" smtClean="0">
                <a:latin typeface="Times New Roman" pitchFamily="18" charset="0"/>
                <a:cs typeface="Times New Roman" pitchFamily="18" charset="0"/>
              </a:rPr>
              <a:t> et al. 2020)</a:t>
            </a:r>
          </a:p>
          <a:p>
            <a:pPr lvl="0"/>
            <a:r>
              <a:rPr lang="en-US" sz="2000" dirty="0" smtClean="0">
                <a:latin typeface="Times New Roman" pitchFamily="18" charset="0"/>
                <a:cs typeface="Times New Roman" pitchFamily="18" charset="0"/>
              </a:rPr>
              <a:t>Socio-economic factors like income and education level correlate with breast cancer among White British and BAME Women (</a:t>
            </a:r>
            <a:r>
              <a:rPr lang="en-US" sz="2000" dirty="0" err="1" smtClean="0">
                <a:latin typeface="Times New Roman" pitchFamily="18" charset="0"/>
                <a:cs typeface="Times New Roman" pitchFamily="18" charset="0"/>
              </a:rPr>
              <a:t>Hirko</a:t>
            </a:r>
            <a:r>
              <a:rPr lang="en-US" sz="2000" dirty="0" smtClean="0">
                <a:latin typeface="Times New Roman" pitchFamily="18" charset="0"/>
                <a:cs typeface="Times New Roman" pitchFamily="18" charset="0"/>
              </a:rPr>
              <a:t>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p>
          <a:p>
            <a:pPr lvl="0"/>
            <a:r>
              <a:rPr lang="en-US" sz="2000" dirty="0" smtClean="0">
                <a:latin typeface="Times New Roman" pitchFamily="18" charset="0"/>
                <a:cs typeface="Times New Roman" pitchFamily="18" charset="0"/>
              </a:rPr>
              <a:t>Healthcare-seeking </a:t>
            </a:r>
            <a:r>
              <a:rPr lang="en-US" sz="2000" dirty="0" err="1" smtClean="0">
                <a:latin typeface="Times New Roman" pitchFamily="18" charset="0"/>
                <a:cs typeface="Times New Roman" pitchFamily="18" charset="0"/>
              </a:rPr>
              <a:t>behaviours</a:t>
            </a:r>
            <a:endParaRPr lang="en-US" sz="2000" dirty="0" smtClean="0">
              <a:latin typeface="Times New Roman" pitchFamily="18" charset="0"/>
              <a:cs typeface="Times New Roman" pitchFamily="18" charset="0"/>
            </a:endParaRPr>
          </a:p>
          <a:p>
            <a:pPr lvl="0"/>
            <a:r>
              <a:rPr lang="en-US" sz="2000" dirty="0" smtClean="0">
                <a:latin typeface="Times New Roman" pitchFamily="18" charset="0"/>
                <a:cs typeface="Times New Roman" pitchFamily="18" charset="0"/>
              </a:rPr>
              <a:t>Appropriate breast cancer treatment among white British </a:t>
            </a:r>
            <a:r>
              <a:rPr lang="en-US" sz="2000" dirty="0">
                <a:latin typeface="Times New Roman" pitchFamily="18" charset="0"/>
                <a:cs typeface="Times New Roman" pitchFamily="18" charset="0"/>
              </a:rPr>
              <a:t>and BAME women </a:t>
            </a:r>
            <a:r>
              <a:rPr lang="en-US" sz="2000" dirty="0" smtClean="0">
                <a:latin typeface="Times New Roman" pitchFamily="18" charset="0"/>
                <a:cs typeface="Times New Roman" pitchFamily="18" charset="0"/>
              </a:rPr>
              <a:t>(Barclay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2021)</a:t>
            </a:r>
          </a:p>
          <a:p>
            <a:r>
              <a:rPr lang="en-US" sz="2000" dirty="0" smtClean="0">
                <a:latin typeface="Times New Roman" pitchFamily="18" charset="0"/>
                <a:cs typeface="Times New Roman" pitchFamily="18" charset="0"/>
              </a:rPr>
              <a:t>Interventions and policy in breast cancer prevention (Arthur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2020)</a:t>
            </a:r>
            <a:endParaRPr lang="en-US" sz="3200" dirty="0">
              <a:latin typeface="Times New Roman" pitchFamily="18" charset="0"/>
              <a:cs typeface="Times New Roman" pitchFamily="18" charset="0"/>
            </a:endParaRPr>
          </a:p>
        </p:txBody>
      </p:sp>
      <p:sp>
        <p:nvSpPr>
          <p:cNvPr id="7" name="TextBox 6">
            <a:extLst>
              <a:ext uri="{FF2B5EF4-FFF2-40B4-BE49-F238E27FC236}">
                <a16:creationId xmlns:a16="http://schemas.microsoft.com/office/drawing/2014/main" id="{F3E24C14-0CDA-0169-7F75-D79593521503}"/>
              </a:ext>
            </a:extLst>
          </p:cNvPr>
          <p:cNvSpPr txBox="1"/>
          <p:nvPr/>
        </p:nvSpPr>
        <p:spPr>
          <a:xfrm>
            <a:off x="5572132" y="5000636"/>
            <a:ext cx="3139438" cy="246221"/>
          </a:xfrm>
          <a:prstGeom prst="rect">
            <a:avLst/>
          </a:prstGeom>
          <a:noFill/>
        </p:spPr>
        <p:txBody>
          <a:bodyPr wrap="square" rtlCol="0">
            <a:spAutoFit/>
          </a:bodyPr>
          <a:lstStyle/>
          <a:p>
            <a:r>
              <a:rPr lang="en-US" sz="1000" dirty="0">
                <a:latin typeface="Times New Roman" pitchFamily="18" charset="0"/>
                <a:cs typeface="Times New Roman" pitchFamily="18" charset="0"/>
              </a:rPr>
              <a:t>Source: </a:t>
            </a:r>
            <a:r>
              <a:rPr lang="en-US" sz="1000" dirty="0" err="1" smtClean="0">
                <a:latin typeface="Times New Roman" pitchFamily="18" charset="0"/>
                <a:cs typeface="Times New Roman" pitchFamily="18" charset="0"/>
              </a:rPr>
              <a:t>Hirko</a:t>
            </a:r>
            <a:r>
              <a:rPr lang="en-US" sz="1000" dirty="0" smtClean="0">
                <a:latin typeface="Times New Roman" pitchFamily="18" charset="0"/>
                <a:cs typeface="Times New Roman" pitchFamily="18" charset="0"/>
              </a:rPr>
              <a:t> </a:t>
            </a:r>
            <a:r>
              <a:rPr lang="en-US" sz="1000" i="1" dirty="0" smtClean="0">
                <a:latin typeface="Times New Roman" pitchFamily="18" charset="0"/>
                <a:cs typeface="Times New Roman" pitchFamily="18" charset="0"/>
              </a:rPr>
              <a:t>et al. </a:t>
            </a:r>
            <a:r>
              <a:rPr lang="en-US" sz="1000" dirty="0" smtClean="0">
                <a:latin typeface="Times New Roman" pitchFamily="18" charset="0"/>
                <a:cs typeface="Times New Roman" pitchFamily="18" charset="0"/>
              </a:rPr>
              <a:t>2022</a:t>
            </a:r>
            <a:endParaRPr lang="en-US" sz="1000" dirty="0">
              <a:latin typeface="Times New Roman" pitchFamily="18" charset="0"/>
              <a:cs typeface="Times New Roman" pitchFamily="18" charset="0"/>
            </a:endParaRPr>
          </a:p>
        </p:txBody>
      </p:sp>
      <p:sp>
        <p:nvSpPr>
          <p:cNvPr id="6" name="Rounded Rectangle 5"/>
          <p:cNvSpPr/>
          <p:nvPr/>
        </p:nvSpPr>
        <p:spPr>
          <a:xfrm>
            <a:off x="357158" y="1214422"/>
            <a:ext cx="3571900"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latin typeface="Times New Roman" pitchFamily="18" charset="0"/>
                <a:cs typeface="Times New Roman" pitchFamily="18" charset="0"/>
              </a:rPr>
              <a:t>Data analysis through keywords and phrases</a:t>
            </a:r>
          </a:p>
        </p:txBody>
      </p:sp>
      <p:pic>
        <p:nvPicPr>
          <p:cNvPr id="5123" name="Picture 3" descr="The Art of Interpretation: A Journey through Thematic Analysis - Mind the  Graph Blog"/>
          <p:cNvPicPr>
            <a:picLocks noChangeAspect="1" noChangeArrowheads="1"/>
          </p:cNvPicPr>
          <p:nvPr/>
        </p:nvPicPr>
        <p:blipFill>
          <a:blip r:embed="rId3"/>
          <a:srcRect/>
          <a:stretch>
            <a:fillRect/>
          </a:stretch>
        </p:blipFill>
        <p:spPr bwMode="auto">
          <a:xfrm>
            <a:off x="4572000" y="2285992"/>
            <a:ext cx="4417203" cy="2524116"/>
          </a:xfrm>
          <a:prstGeom prst="rect">
            <a:avLst/>
          </a:prstGeom>
          <a:noFill/>
        </p:spPr>
      </p:pic>
    </p:spTree>
    <p:extLst>
      <p:ext uri="{BB962C8B-B14F-4D97-AF65-F5344CB8AC3E}">
        <p14:creationId xmlns:p14="http://schemas.microsoft.com/office/powerpoint/2010/main" val="1951920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7E0E-FF5F-1A80-9F5A-825F880765AA}"/>
              </a:ext>
            </a:extLst>
          </p:cNvPr>
          <p:cNvSpPr>
            <a:spLocks noGrp="1"/>
          </p:cNvSpPr>
          <p:nvPr>
            <p:ph type="title"/>
          </p:nvPr>
        </p:nvSpPr>
        <p:spPr>
          <a:xfrm>
            <a:off x="457200" y="320040"/>
            <a:ext cx="7242048" cy="670560"/>
          </a:xfrm>
        </p:spPr>
        <p:txBody>
          <a:bodyPr>
            <a:normAutofit/>
          </a:bodyPr>
          <a:lstStyle/>
          <a:p>
            <a:pPr algn="ctr"/>
            <a:r>
              <a:rPr lang="en-US" sz="3000" b="1" dirty="0" smtClean="0">
                <a:latin typeface="Times New Roman" pitchFamily="18" charset="0"/>
                <a:cs typeface="Times New Roman" pitchFamily="18" charset="0"/>
              </a:rPr>
              <a:t>Implication of the study</a:t>
            </a:r>
            <a:endParaRPr lang="en-US" sz="3000"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6F360322-B3A0-4F2E-4D81-A923971BCFDB}"/>
              </a:ext>
            </a:extLst>
          </p:cNvPr>
          <p:cNvSpPr>
            <a:spLocks noGrp="1"/>
          </p:cNvSpPr>
          <p:nvPr>
            <p:ph sz="half" idx="1"/>
          </p:nvPr>
        </p:nvSpPr>
        <p:spPr>
          <a:xfrm>
            <a:off x="304800" y="1714488"/>
            <a:ext cx="4191000" cy="4724400"/>
          </a:xfrm>
        </p:spPr>
        <p:txBody>
          <a:bodyPr>
            <a:normAutofit/>
          </a:bodyPr>
          <a:lstStyle/>
          <a:p>
            <a:pPr lvl="0"/>
            <a:r>
              <a:rPr lang="en-US" sz="2000" dirty="0" smtClean="0">
                <a:latin typeface="Times New Roman" pitchFamily="18" charset="0"/>
                <a:cs typeface="Times New Roman" pitchFamily="18" charset="0"/>
              </a:rPr>
              <a:t>Avoiding “Hormone Therapy” for Menopause (</a:t>
            </a:r>
            <a:r>
              <a:rPr lang="en-US" sz="2000" dirty="0" err="1" smtClean="0">
                <a:latin typeface="Times New Roman" pitchFamily="18" charset="0"/>
                <a:cs typeface="Times New Roman" pitchFamily="18" charset="0"/>
              </a:rPr>
              <a:t>Delon</a:t>
            </a:r>
            <a:r>
              <a:rPr lang="en-US" sz="2000" dirty="0" smtClean="0">
                <a:latin typeface="Times New Roman" pitchFamily="18" charset="0"/>
                <a:cs typeface="Times New Roman" pitchFamily="18" charset="0"/>
              </a:rPr>
              <a:t>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p>
          <a:p>
            <a:pPr lvl="0"/>
            <a:r>
              <a:rPr lang="en-US" sz="2000" dirty="0" smtClean="0">
                <a:latin typeface="Times New Roman" pitchFamily="18" charset="0"/>
                <a:cs typeface="Times New Roman" pitchFamily="18" charset="0"/>
              </a:rPr>
              <a:t>Being physically active</a:t>
            </a:r>
          </a:p>
          <a:p>
            <a:pPr lvl="0"/>
            <a:r>
              <a:rPr lang="en-US" sz="2000" dirty="0" smtClean="0">
                <a:latin typeface="Times New Roman" pitchFamily="18" charset="0"/>
                <a:cs typeface="Times New Roman" pitchFamily="18" charset="0"/>
              </a:rPr>
              <a:t>Keeping weight in control</a:t>
            </a:r>
          </a:p>
          <a:p>
            <a:pPr lvl="0"/>
            <a:r>
              <a:rPr lang="en-US" sz="2000" dirty="0" smtClean="0">
                <a:latin typeface="Times New Roman" pitchFamily="18" charset="0"/>
                <a:cs typeface="Times New Roman" pitchFamily="18" charset="0"/>
              </a:rPr>
              <a:t>Avoiding “Birth Control Pills” (Brown </a:t>
            </a:r>
            <a:r>
              <a:rPr lang="en-US" sz="2000" i="1" dirty="0" smtClean="0">
                <a:latin typeface="Times New Roman" pitchFamily="18" charset="0"/>
                <a:cs typeface="Times New Roman" pitchFamily="18" charset="0"/>
              </a:rPr>
              <a:t>et al. </a:t>
            </a:r>
            <a:r>
              <a:rPr lang="en-US" sz="2000" dirty="0" smtClean="0">
                <a:latin typeface="Times New Roman" pitchFamily="18" charset="0"/>
                <a:cs typeface="Times New Roman" pitchFamily="18" charset="0"/>
              </a:rPr>
              <a:t>2022)</a:t>
            </a:r>
          </a:p>
          <a:p>
            <a:r>
              <a:rPr lang="en-US" sz="2000" dirty="0" smtClean="0">
                <a:latin typeface="Times New Roman" pitchFamily="18" charset="0"/>
                <a:cs typeface="Times New Roman" pitchFamily="18" charset="0"/>
              </a:rPr>
              <a:t>Preventing smoking</a:t>
            </a:r>
            <a:endParaRPr lang="en-US" sz="3200" dirty="0">
              <a:latin typeface="Times New Roman" pitchFamily="18" charset="0"/>
              <a:cs typeface="Times New Roman" pitchFamily="18" charset="0"/>
            </a:endParaRPr>
          </a:p>
        </p:txBody>
      </p:sp>
      <p:sp>
        <p:nvSpPr>
          <p:cNvPr id="7" name="TextBox 6">
            <a:extLst>
              <a:ext uri="{FF2B5EF4-FFF2-40B4-BE49-F238E27FC236}">
                <a16:creationId xmlns:a16="http://schemas.microsoft.com/office/drawing/2014/main" id="{F3E24C14-0CDA-0169-7F75-D79593521503}"/>
              </a:ext>
            </a:extLst>
          </p:cNvPr>
          <p:cNvSpPr txBox="1"/>
          <p:nvPr/>
        </p:nvSpPr>
        <p:spPr>
          <a:xfrm>
            <a:off x="5143504" y="5429264"/>
            <a:ext cx="3139438" cy="246221"/>
          </a:xfrm>
          <a:prstGeom prst="rect">
            <a:avLst/>
          </a:prstGeom>
          <a:noFill/>
        </p:spPr>
        <p:txBody>
          <a:bodyPr wrap="square" rtlCol="0">
            <a:spAutoFit/>
          </a:bodyPr>
          <a:lstStyle/>
          <a:p>
            <a:r>
              <a:rPr lang="en-US" sz="1000" dirty="0">
                <a:latin typeface="Times New Roman" pitchFamily="18" charset="0"/>
                <a:cs typeface="Times New Roman" pitchFamily="18" charset="0"/>
              </a:rPr>
              <a:t>Source: </a:t>
            </a:r>
            <a:r>
              <a:rPr lang="en-US" sz="1000" dirty="0" smtClean="0">
                <a:latin typeface="Times New Roman" pitchFamily="18" charset="0"/>
                <a:cs typeface="Times New Roman" pitchFamily="18" charset="0"/>
              </a:rPr>
              <a:t>Brown </a:t>
            </a:r>
            <a:r>
              <a:rPr lang="en-US" sz="1000" i="1" dirty="0" smtClean="0">
                <a:latin typeface="Times New Roman" pitchFamily="18" charset="0"/>
                <a:cs typeface="Times New Roman" pitchFamily="18" charset="0"/>
              </a:rPr>
              <a:t>et al. </a:t>
            </a:r>
            <a:r>
              <a:rPr lang="en-US" sz="1000" dirty="0" smtClean="0">
                <a:latin typeface="Times New Roman" pitchFamily="18" charset="0"/>
                <a:cs typeface="Times New Roman" pitchFamily="18" charset="0"/>
              </a:rPr>
              <a:t>2022</a:t>
            </a:r>
            <a:endParaRPr lang="en-US" sz="1000" dirty="0">
              <a:latin typeface="Times New Roman" pitchFamily="18" charset="0"/>
              <a:cs typeface="Times New Roman" pitchFamily="18" charset="0"/>
            </a:endParaRPr>
          </a:p>
        </p:txBody>
      </p:sp>
      <p:pic>
        <p:nvPicPr>
          <p:cNvPr id="43009" name="Picture 1"/>
          <p:cNvPicPr>
            <a:picLocks noChangeAspect="1" noChangeArrowheads="1"/>
          </p:cNvPicPr>
          <p:nvPr/>
        </p:nvPicPr>
        <p:blipFill>
          <a:blip r:embed="rId3"/>
          <a:srcRect/>
          <a:stretch>
            <a:fillRect/>
          </a:stretch>
        </p:blipFill>
        <p:spPr bwMode="auto">
          <a:xfrm>
            <a:off x="4429124" y="2214554"/>
            <a:ext cx="4457700" cy="2838450"/>
          </a:xfrm>
          <a:prstGeom prst="rect">
            <a:avLst/>
          </a:prstGeom>
          <a:noFill/>
          <a:ln w="9525">
            <a:noFill/>
            <a:miter lim="800000"/>
            <a:headEnd/>
            <a:tailEnd/>
          </a:ln>
          <a:effectLst/>
        </p:spPr>
      </p:pic>
    </p:spTree>
    <p:extLst>
      <p:ext uri="{BB962C8B-B14F-4D97-AF65-F5344CB8AC3E}">
        <p14:creationId xmlns:p14="http://schemas.microsoft.com/office/powerpoint/2010/main" val="1951920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7E0E-FF5F-1A80-9F5A-825F880765AA}"/>
              </a:ext>
            </a:extLst>
          </p:cNvPr>
          <p:cNvSpPr>
            <a:spLocks noGrp="1"/>
          </p:cNvSpPr>
          <p:nvPr>
            <p:ph type="title"/>
          </p:nvPr>
        </p:nvSpPr>
        <p:spPr>
          <a:xfrm>
            <a:off x="973938" y="666376"/>
            <a:ext cx="7242048" cy="670560"/>
          </a:xfrm>
        </p:spPr>
        <p:txBody>
          <a:bodyPr>
            <a:normAutofit/>
          </a:bodyPr>
          <a:lstStyle/>
          <a:p>
            <a:pPr algn="ctr"/>
            <a:r>
              <a:rPr lang="en-US" sz="3000" b="1" dirty="0" smtClean="0">
                <a:latin typeface="Times New Roman" pitchFamily="18" charset="0"/>
                <a:cs typeface="Times New Roman" pitchFamily="18" charset="0"/>
              </a:rPr>
              <a:t>Plan of work and schedule</a:t>
            </a:r>
            <a:endParaRPr lang="en-US" sz="3000" dirty="0">
              <a:latin typeface="Times New Roman" pitchFamily="18" charset="0"/>
              <a:cs typeface="Times New Roman" pitchFamily="18" charset="0"/>
            </a:endParaRPr>
          </a:p>
        </p:txBody>
      </p:sp>
      <p:sp>
        <p:nvSpPr>
          <p:cNvPr id="8" name="TextBox 7">
            <a:extLst>
              <a:ext uri="{FF2B5EF4-FFF2-40B4-BE49-F238E27FC236}">
                <a16:creationId xmlns:a16="http://schemas.microsoft.com/office/drawing/2014/main" id="{2D324053-1C55-52F2-7307-076C75179574}"/>
              </a:ext>
            </a:extLst>
          </p:cNvPr>
          <p:cNvSpPr txBox="1"/>
          <p:nvPr/>
        </p:nvSpPr>
        <p:spPr>
          <a:xfrm>
            <a:off x="3428992" y="6468927"/>
            <a:ext cx="4114800" cy="246221"/>
          </a:xfrm>
          <a:prstGeom prst="rect">
            <a:avLst/>
          </a:prstGeom>
          <a:noFill/>
        </p:spPr>
        <p:txBody>
          <a:bodyPr wrap="square">
            <a:spAutoFit/>
          </a:bodyPr>
          <a:lstStyle/>
          <a:p>
            <a:pPr algn="just"/>
            <a:r>
              <a:rPr lang="en-US" sz="1000" dirty="0">
                <a:latin typeface="Times New Roman" panose="02020603050405020304" pitchFamily="18" charset="0"/>
                <a:cs typeface="Times New Roman" panose="02020603050405020304" pitchFamily="18" charset="0"/>
              </a:rPr>
              <a:t>Source: </a:t>
            </a:r>
            <a:r>
              <a:rPr lang="en-US" sz="1000" dirty="0" smtClean="0">
                <a:latin typeface="Times New Roman" pitchFamily="18" charset="0"/>
                <a:cs typeface="Times New Roman" pitchFamily="18" charset="0"/>
              </a:rPr>
              <a:t>Self-developed</a:t>
            </a:r>
            <a:endParaRPr lang="en-US" sz="1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4"/>
          <a:stretch>
            <a:fillRect/>
          </a:stretch>
        </p:blipFill>
        <p:spPr>
          <a:xfrm>
            <a:off x="7221" y="2492896"/>
            <a:ext cx="9136779" cy="1218044"/>
          </a:xfrm>
          <a:prstGeom prst="rect">
            <a:avLst/>
          </a:prstGeom>
        </p:spPr>
      </p:pic>
      <p:sp>
        <p:nvSpPr>
          <p:cNvPr id="16" name="TextBox 15">
            <a:extLst>
              <a:ext uri="{FF2B5EF4-FFF2-40B4-BE49-F238E27FC236}">
                <a16:creationId xmlns:a16="http://schemas.microsoft.com/office/drawing/2014/main" id="{F3E24C14-0CDA-0169-7F75-D79593521503}"/>
              </a:ext>
            </a:extLst>
          </p:cNvPr>
          <p:cNvSpPr txBox="1"/>
          <p:nvPr/>
        </p:nvSpPr>
        <p:spPr>
          <a:xfrm>
            <a:off x="3916673" y="3971812"/>
            <a:ext cx="3139438" cy="246221"/>
          </a:xfrm>
          <a:prstGeom prst="rect">
            <a:avLst/>
          </a:prstGeom>
          <a:noFill/>
        </p:spPr>
        <p:txBody>
          <a:bodyPr wrap="square" rtlCol="0">
            <a:spAutoFit/>
          </a:bodyPr>
          <a:lstStyle/>
          <a:p>
            <a:r>
              <a:rPr lang="en-US" sz="1000" dirty="0">
                <a:latin typeface="Times New Roman" pitchFamily="18" charset="0"/>
                <a:cs typeface="Times New Roman" pitchFamily="18" charset="0"/>
              </a:rPr>
              <a:t>Source: </a:t>
            </a:r>
            <a:r>
              <a:rPr lang="en-US" sz="1000" dirty="0" smtClean="0">
                <a:latin typeface="Times New Roman" pitchFamily="18" charset="0"/>
                <a:cs typeface="Times New Roman" pitchFamily="18" charset="0"/>
              </a:rPr>
              <a:t>Self developed</a:t>
            </a:r>
            <a:endParaRPr lang="en-US" sz="1000" dirty="0">
              <a:latin typeface="Times New Roman" pitchFamily="18" charset="0"/>
              <a:cs typeface="Times New Roman" pitchFamily="18" charset="0"/>
            </a:endParaRPr>
          </a:p>
        </p:txBody>
      </p:sp>
    </p:spTree>
    <p:extLst>
      <p:ext uri="{BB962C8B-B14F-4D97-AF65-F5344CB8AC3E}">
        <p14:creationId xmlns:p14="http://schemas.microsoft.com/office/powerpoint/2010/main" val="1951920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smtClean="0">
                <a:latin typeface="Times New Roman" pitchFamily="18" charset="0"/>
                <a:cs typeface="Times New Roman" pitchFamily="18" charset="0"/>
              </a:rPr>
              <a:t>References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467544" y="1844824"/>
            <a:ext cx="7972452" cy="4846320"/>
          </a:xfrm>
        </p:spPr>
        <p:txBody>
          <a:bodyPr>
            <a:noAutofit/>
          </a:bodyPr>
          <a:lstStyle/>
          <a:p>
            <a:pPr algn="just"/>
            <a:r>
              <a:rPr lang="en-US" sz="1200" dirty="0" smtClean="0">
                <a:latin typeface="Times New Roman" pitchFamily="18" charset="0"/>
                <a:cs typeface="Times New Roman" pitchFamily="18" charset="0"/>
              </a:rPr>
              <a:t>Arthur, R.S., Wang, T., </a:t>
            </a:r>
            <a:r>
              <a:rPr lang="en-US" sz="1200" dirty="0" err="1" smtClean="0">
                <a:latin typeface="Times New Roman" pitchFamily="18" charset="0"/>
                <a:cs typeface="Times New Roman" pitchFamily="18" charset="0"/>
              </a:rPr>
              <a:t>Xue</a:t>
            </a:r>
            <a:r>
              <a:rPr lang="en-US" sz="1200" dirty="0" smtClean="0">
                <a:latin typeface="Times New Roman" pitchFamily="18" charset="0"/>
                <a:cs typeface="Times New Roman" pitchFamily="18" charset="0"/>
              </a:rPr>
              <a:t>, X., </a:t>
            </a:r>
            <a:r>
              <a:rPr lang="en-US" sz="1200" dirty="0" err="1" smtClean="0">
                <a:latin typeface="Times New Roman" pitchFamily="18" charset="0"/>
                <a:cs typeface="Times New Roman" pitchFamily="18" charset="0"/>
              </a:rPr>
              <a:t>Kamensky</a:t>
            </a:r>
            <a:r>
              <a:rPr lang="en-US" sz="1200" dirty="0" smtClean="0">
                <a:latin typeface="Times New Roman" pitchFamily="18" charset="0"/>
                <a:cs typeface="Times New Roman" pitchFamily="18" charset="0"/>
              </a:rPr>
              <a:t>, V. and </a:t>
            </a:r>
            <a:r>
              <a:rPr lang="en-US" sz="1200" dirty="0" err="1" smtClean="0">
                <a:latin typeface="Times New Roman" pitchFamily="18" charset="0"/>
                <a:cs typeface="Times New Roman" pitchFamily="18" charset="0"/>
              </a:rPr>
              <a:t>Rohan</a:t>
            </a:r>
            <a:r>
              <a:rPr lang="en-US" sz="1200" dirty="0" smtClean="0">
                <a:latin typeface="Times New Roman" pitchFamily="18" charset="0"/>
                <a:cs typeface="Times New Roman" pitchFamily="18" charset="0"/>
              </a:rPr>
              <a:t>, T.E., 2020. Genetic factors, adherence to healthy lifestyle behavior, and risk of invasive breast cancer among women in the UK </a:t>
            </a:r>
            <a:r>
              <a:rPr lang="en-US" sz="1200" dirty="0" err="1" smtClean="0">
                <a:latin typeface="Times New Roman" pitchFamily="18" charset="0"/>
                <a:cs typeface="Times New Roman" pitchFamily="18" charset="0"/>
              </a:rPr>
              <a:t>Biobank</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JNCI: Journal of the National Cancer Institute</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112</a:t>
            </a:r>
            <a:r>
              <a:rPr lang="en-US" sz="1200" dirty="0" smtClean="0">
                <a:latin typeface="Times New Roman" pitchFamily="18" charset="0"/>
                <a:cs typeface="Times New Roman" pitchFamily="18" charset="0"/>
              </a:rPr>
              <a:t>(9), pp.893-901.</a:t>
            </a:r>
          </a:p>
          <a:p>
            <a:pPr algn="just"/>
            <a:r>
              <a:rPr lang="en-US" sz="1200" dirty="0" smtClean="0">
                <a:latin typeface="Times New Roman" pitchFamily="18" charset="0"/>
                <a:cs typeface="Times New Roman" pitchFamily="18" charset="0"/>
              </a:rPr>
              <a:t>Barclay, M.E., Abel, G.A., Greenberg, D.C., Rous, B. and </a:t>
            </a:r>
            <a:r>
              <a:rPr lang="en-US" sz="1200" dirty="0" err="1" smtClean="0">
                <a:latin typeface="Times New Roman" pitchFamily="18" charset="0"/>
                <a:cs typeface="Times New Roman" pitchFamily="18" charset="0"/>
              </a:rPr>
              <a:t>Lyratzopoulos</a:t>
            </a:r>
            <a:r>
              <a:rPr lang="en-US" sz="1200" dirty="0" smtClean="0">
                <a:latin typeface="Times New Roman" pitchFamily="18" charset="0"/>
                <a:cs typeface="Times New Roman" pitchFamily="18" charset="0"/>
              </a:rPr>
              <a:t>, G., 2021. Socio-demographic variation in stage at diagnosis of breast, bladder, colon, endometrial, lung, melanoma, prostate, rectal, renal and ovarian cancer in England and its population impact. </a:t>
            </a:r>
            <a:r>
              <a:rPr lang="en-US" sz="1200" i="1" dirty="0" smtClean="0">
                <a:latin typeface="Times New Roman" pitchFamily="18" charset="0"/>
                <a:cs typeface="Times New Roman" pitchFamily="18" charset="0"/>
              </a:rPr>
              <a:t>British Journal of Cancer</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124</a:t>
            </a:r>
            <a:r>
              <a:rPr lang="en-US" sz="1200" dirty="0" smtClean="0">
                <a:latin typeface="Times New Roman" pitchFamily="18" charset="0"/>
                <a:cs typeface="Times New Roman" pitchFamily="18" charset="0"/>
              </a:rPr>
              <a:t>(7), pp.1320-1329.</a:t>
            </a:r>
          </a:p>
          <a:p>
            <a:pPr algn="just"/>
            <a:r>
              <a:rPr lang="en-US" sz="1200" dirty="0" err="1" smtClean="0">
                <a:latin typeface="Times New Roman" pitchFamily="18" charset="0"/>
                <a:cs typeface="Times New Roman" pitchFamily="18" charset="0"/>
              </a:rPr>
              <a:t>Delon</a:t>
            </a:r>
            <a:r>
              <a:rPr lang="en-US" sz="1200" dirty="0" smtClean="0">
                <a:latin typeface="Times New Roman" pitchFamily="18" charset="0"/>
                <a:cs typeface="Times New Roman" pitchFamily="18" charset="0"/>
              </a:rPr>
              <a:t>, C., Brown, K.F., Payne, N.W., </a:t>
            </a:r>
            <a:r>
              <a:rPr lang="en-US" sz="1200" dirty="0" err="1" smtClean="0">
                <a:latin typeface="Times New Roman" pitchFamily="18" charset="0"/>
                <a:cs typeface="Times New Roman" pitchFamily="18" charset="0"/>
              </a:rPr>
              <a:t>Kotrotsios</a:t>
            </a:r>
            <a:r>
              <a:rPr lang="en-US" sz="1200" dirty="0" smtClean="0">
                <a:latin typeface="Times New Roman" pitchFamily="18" charset="0"/>
                <a:cs typeface="Times New Roman" pitchFamily="18" charset="0"/>
              </a:rPr>
              <a:t>, Y., Vernon, S. and Shelton, J., 2022. Differences in cancer incidence by broad ethnic group in England, 2013–2017. </a:t>
            </a:r>
            <a:r>
              <a:rPr lang="en-US" sz="1200" i="1" dirty="0" smtClean="0">
                <a:latin typeface="Times New Roman" pitchFamily="18" charset="0"/>
                <a:cs typeface="Times New Roman" pitchFamily="18" charset="0"/>
              </a:rPr>
              <a:t>British journal of cancer</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126</a:t>
            </a:r>
            <a:r>
              <a:rPr lang="en-US" sz="1200" dirty="0" smtClean="0">
                <a:latin typeface="Times New Roman" pitchFamily="18" charset="0"/>
                <a:cs typeface="Times New Roman" pitchFamily="18" charset="0"/>
              </a:rPr>
              <a:t>(12), pp.1765-1773.</a:t>
            </a:r>
          </a:p>
          <a:p>
            <a:pPr algn="just"/>
            <a:r>
              <a:rPr lang="en-US" sz="1200" dirty="0" smtClean="0">
                <a:latin typeface="Times New Roman" pitchFamily="18" charset="0"/>
                <a:cs typeface="Times New Roman" pitchFamily="18" charset="0"/>
              </a:rPr>
              <a:t>Evans, D.G., van </a:t>
            </a:r>
            <a:r>
              <a:rPr lang="en-US" sz="1200" dirty="0" err="1" smtClean="0">
                <a:latin typeface="Times New Roman" pitchFamily="18" charset="0"/>
                <a:cs typeface="Times New Roman" pitchFamily="18" charset="0"/>
              </a:rPr>
              <a:t>Veen</a:t>
            </a:r>
            <a:r>
              <a:rPr lang="en-US" sz="1200" dirty="0" smtClean="0">
                <a:latin typeface="Times New Roman" pitchFamily="18" charset="0"/>
                <a:cs typeface="Times New Roman" pitchFamily="18" charset="0"/>
              </a:rPr>
              <a:t>, E.M., Byers, H., Roberts, E., Howell, A., Howell, S.J., </a:t>
            </a:r>
            <a:r>
              <a:rPr lang="en-US" sz="1200" dirty="0" err="1" smtClean="0">
                <a:latin typeface="Times New Roman" pitchFamily="18" charset="0"/>
                <a:cs typeface="Times New Roman" pitchFamily="18" charset="0"/>
              </a:rPr>
              <a:t>Harkness</a:t>
            </a:r>
            <a:r>
              <a:rPr lang="en-US" sz="1200" dirty="0" smtClean="0">
                <a:latin typeface="Times New Roman" pitchFamily="18" charset="0"/>
                <a:cs typeface="Times New Roman" pitchFamily="18" charset="0"/>
              </a:rPr>
              <a:t>, E.F., </a:t>
            </a:r>
            <a:r>
              <a:rPr lang="en-US" sz="1200" dirty="0" err="1" smtClean="0">
                <a:latin typeface="Times New Roman" pitchFamily="18" charset="0"/>
                <a:cs typeface="Times New Roman" pitchFamily="18" charset="0"/>
              </a:rPr>
              <a:t>Brentnall</a:t>
            </a:r>
            <a:r>
              <a:rPr lang="en-US" sz="1200" dirty="0" smtClean="0">
                <a:latin typeface="Times New Roman" pitchFamily="18" charset="0"/>
                <a:cs typeface="Times New Roman" pitchFamily="18" charset="0"/>
              </a:rPr>
              <a:t>, A., </a:t>
            </a:r>
            <a:r>
              <a:rPr lang="en-US" sz="1200" dirty="0" err="1" smtClean="0">
                <a:latin typeface="Times New Roman" pitchFamily="18" charset="0"/>
                <a:cs typeface="Times New Roman" pitchFamily="18" charset="0"/>
              </a:rPr>
              <a:t>Cuzick</a:t>
            </a:r>
            <a:r>
              <a:rPr lang="en-US" sz="1200" dirty="0" smtClean="0">
                <a:latin typeface="Times New Roman" pitchFamily="18" charset="0"/>
                <a:cs typeface="Times New Roman" pitchFamily="18" charset="0"/>
              </a:rPr>
              <a:t>, J. and Newman, W.G., 2022. The importance of ethnicity: are breast cancer polygenic risk scores ready for women who are not of White European origin?. </a:t>
            </a:r>
            <a:r>
              <a:rPr lang="en-US" sz="1200" i="1" dirty="0" smtClean="0">
                <a:latin typeface="Times New Roman" pitchFamily="18" charset="0"/>
                <a:cs typeface="Times New Roman" pitchFamily="18" charset="0"/>
              </a:rPr>
              <a:t>International journal of cancer</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150</a:t>
            </a:r>
            <a:r>
              <a:rPr lang="en-US" sz="1200" dirty="0" smtClean="0">
                <a:latin typeface="Times New Roman" pitchFamily="18" charset="0"/>
                <a:cs typeface="Times New Roman" pitchFamily="18" charset="0"/>
              </a:rPr>
              <a:t>(1), pp.73-79.</a:t>
            </a:r>
          </a:p>
          <a:p>
            <a:pPr algn="just"/>
            <a:r>
              <a:rPr lang="en-US" sz="1200" dirty="0" err="1" smtClean="0">
                <a:latin typeface="Times New Roman" pitchFamily="18" charset="0"/>
                <a:cs typeface="Times New Roman" pitchFamily="18" charset="0"/>
              </a:rPr>
              <a:t>Hirko</a:t>
            </a:r>
            <a:r>
              <a:rPr lang="en-US" sz="1200" dirty="0" smtClean="0">
                <a:latin typeface="Times New Roman" pitchFamily="18" charset="0"/>
                <a:cs typeface="Times New Roman" pitchFamily="18" charset="0"/>
              </a:rPr>
              <a:t>, K.A., </a:t>
            </a:r>
            <a:r>
              <a:rPr lang="en-US" sz="1200" dirty="0" err="1" smtClean="0">
                <a:latin typeface="Times New Roman" pitchFamily="18" charset="0"/>
                <a:cs typeface="Times New Roman" pitchFamily="18" charset="0"/>
              </a:rPr>
              <a:t>Rocque</a:t>
            </a:r>
            <a:r>
              <a:rPr lang="en-US" sz="1200" dirty="0" smtClean="0">
                <a:latin typeface="Times New Roman" pitchFamily="18" charset="0"/>
                <a:cs typeface="Times New Roman" pitchFamily="18" charset="0"/>
              </a:rPr>
              <a:t>, G., </a:t>
            </a:r>
            <a:r>
              <a:rPr lang="en-US" sz="1200" dirty="0" err="1" smtClean="0">
                <a:latin typeface="Times New Roman" pitchFamily="18" charset="0"/>
                <a:cs typeface="Times New Roman" pitchFamily="18" charset="0"/>
              </a:rPr>
              <a:t>Reasor</a:t>
            </a:r>
            <a:r>
              <a:rPr lang="en-US" sz="1200" dirty="0" smtClean="0">
                <a:latin typeface="Times New Roman" pitchFamily="18" charset="0"/>
                <a:cs typeface="Times New Roman" pitchFamily="18" charset="0"/>
              </a:rPr>
              <a:t>, E., </a:t>
            </a:r>
            <a:r>
              <a:rPr lang="en-US" sz="1200" dirty="0" err="1" smtClean="0">
                <a:latin typeface="Times New Roman" pitchFamily="18" charset="0"/>
                <a:cs typeface="Times New Roman" pitchFamily="18" charset="0"/>
              </a:rPr>
              <a:t>Taye</a:t>
            </a:r>
            <a:r>
              <a:rPr lang="en-US" sz="1200" dirty="0" smtClean="0">
                <a:latin typeface="Times New Roman" pitchFamily="18" charset="0"/>
                <a:cs typeface="Times New Roman" pitchFamily="18" charset="0"/>
              </a:rPr>
              <a:t>, A., Daly, A., </a:t>
            </a:r>
            <a:r>
              <a:rPr lang="en-US" sz="1200" dirty="0" err="1" smtClean="0">
                <a:latin typeface="Times New Roman" pitchFamily="18" charset="0"/>
                <a:cs typeface="Times New Roman" pitchFamily="18" charset="0"/>
              </a:rPr>
              <a:t>Cutress</a:t>
            </a:r>
            <a:r>
              <a:rPr lang="en-US" sz="1200" dirty="0" smtClean="0">
                <a:latin typeface="Times New Roman" pitchFamily="18" charset="0"/>
                <a:cs typeface="Times New Roman" pitchFamily="18" charset="0"/>
              </a:rPr>
              <a:t>, R.I., </a:t>
            </a:r>
            <a:r>
              <a:rPr lang="en-US" sz="1200" dirty="0" err="1" smtClean="0">
                <a:latin typeface="Times New Roman" pitchFamily="18" charset="0"/>
                <a:cs typeface="Times New Roman" pitchFamily="18" charset="0"/>
              </a:rPr>
              <a:t>Copson</a:t>
            </a:r>
            <a:r>
              <a:rPr lang="en-US" sz="1200" dirty="0" smtClean="0">
                <a:latin typeface="Times New Roman" pitchFamily="18" charset="0"/>
                <a:cs typeface="Times New Roman" pitchFamily="18" charset="0"/>
              </a:rPr>
              <a:t>, E.R., Lee, D.W., Lee, K.H., </a:t>
            </a:r>
            <a:r>
              <a:rPr lang="en-US" sz="1200" dirty="0" err="1" smtClean="0">
                <a:latin typeface="Times New Roman" pitchFamily="18" charset="0"/>
                <a:cs typeface="Times New Roman" pitchFamily="18" charset="0"/>
              </a:rPr>
              <a:t>Im</a:t>
            </a:r>
            <a:r>
              <a:rPr lang="en-US" sz="1200" dirty="0" smtClean="0">
                <a:latin typeface="Times New Roman" pitchFamily="18" charset="0"/>
                <a:cs typeface="Times New Roman" pitchFamily="18" charset="0"/>
              </a:rPr>
              <a:t>, S.A. and Park, Y.H., 2022. The impact of race and ethnicity in breast cancer—disparities and implications for precision oncology. </a:t>
            </a:r>
            <a:r>
              <a:rPr lang="en-US" sz="1200" i="1" dirty="0" smtClean="0">
                <a:latin typeface="Times New Roman" pitchFamily="18" charset="0"/>
                <a:cs typeface="Times New Roman" pitchFamily="18" charset="0"/>
              </a:rPr>
              <a:t>BMC medicine</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20</a:t>
            </a:r>
            <a:r>
              <a:rPr lang="en-US" sz="1200" dirty="0" smtClean="0">
                <a:latin typeface="Times New Roman" pitchFamily="18" charset="0"/>
                <a:cs typeface="Times New Roman" pitchFamily="18" charset="0"/>
              </a:rPr>
              <a:t>(1), p.72.</a:t>
            </a:r>
          </a:p>
          <a:p>
            <a:pPr algn="just"/>
            <a:r>
              <a:rPr lang="en-US" sz="1200" dirty="0" smtClean="0">
                <a:latin typeface="Times New Roman" pitchFamily="18" charset="0"/>
                <a:cs typeface="Times New Roman" pitchFamily="18" charset="0"/>
              </a:rPr>
              <a:t>Walsh, S.M., </a:t>
            </a:r>
            <a:r>
              <a:rPr lang="en-US" sz="1200" dirty="0" err="1" smtClean="0">
                <a:latin typeface="Times New Roman" pitchFamily="18" charset="0"/>
                <a:cs typeface="Times New Roman" pitchFamily="18" charset="0"/>
              </a:rPr>
              <a:t>Zabor</a:t>
            </a:r>
            <a:r>
              <a:rPr lang="en-US" sz="1200" dirty="0" smtClean="0">
                <a:latin typeface="Times New Roman" pitchFamily="18" charset="0"/>
                <a:cs typeface="Times New Roman" pitchFamily="18" charset="0"/>
              </a:rPr>
              <a:t>, E.C., Flynn, J., </a:t>
            </a:r>
            <a:r>
              <a:rPr lang="en-US" sz="1200" dirty="0" err="1" smtClean="0">
                <a:latin typeface="Times New Roman" pitchFamily="18" charset="0"/>
                <a:cs typeface="Times New Roman" pitchFamily="18" charset="0"/>
              </a:rPr>
              <a:t>Stempel</a:t>
            </a:r>
            <a:r>
              <a:rPr lang="en-US" sz="1200" dirty="0" smtClean="0">
                <a:latin typeface="Times New Roman" pitchFamily="18" charset="0"/>
                <a:cs typeface="Times New Roman" pitchFamily="18" charset="0"/>
              </a:rPr>
              <a:t>, M., Morrow, M. and </a:t>
            </a:r>
            <a:r>
              <a:rPr lang="en-US" sz="1200" dirty="0" err="1" smtClean="0">
                <a:latin typeface="Times New Roman" pitchFamily="18" charset="0"/>
                <a:cs typeface="Times New Roman" pitchFamily="18" charset="0"/>
              </a:rPr>
              <a:t>Gemignani</a:t>
            </a:r>
            <a:r>
              <a:rPr lang="en-US" sz="1200" dirty="0" smtClean="0">
                <a:latin typeface="Times New Roman" pitchFamily="18" charset="0"/>
                <a:cs typeface="Times New Roman" pitchFamily="18" charset="0"/>
              </a:rPr>
              <a:t>, M.L., 2020. Breast cancer in young black women. </a:t>
            </a:r>
            <a:r>
              <a:rPr lang="en-US" sz="1200" i="1" dirty="0" smtClean="0">
                <a:latin typeface="Times New Roman" pitchFamily="18" charset="0"/>
                <a:cs typeface="Times New Roman" pitchFamily="18" charset="0"/>
              </a:rPr>
              <a:t>Journal of British Surgery</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107</a:t>
            </a:r>
            <a:r>
              <a:rPr lang="en-US" sz="1200" dirty="0" smtClean="0">
                <a:latin typeface="Times New Roman" pitchFamily="18" charset="0"/>
                <a:cs typeface="Times New Roman" pitchFamily="18" charset="0"/>
              </a:rPr>
              <a:t>(6), pp.677-686.</a:t>
            </a:r>
          </a:p>
          <a:p>
            <a:pPr algn="just"/>
            <a:r>
              <a:rPr lang="en-US" sz="1200" dirty="0" err="1">
                <a:latin typeface="Times New Roman" pitchFamily="18" charset="0"/>
                <a:cs typeface="Times New Roman" pitchFamily="18" charset="0"/>
              </a:rPr>
              <a:t>Giuseppina</a:t>
            </a:r>
            <a:r>
              <a:rPr lang="en-US" sz="1200" dirty="0">
                <a:latin typeface="Times New Roman" pitchFamily="18" charset="0"/>
                <a:cs typeface="Times New Roman" pitchFamily="18" charset="0"/>
              </a:rPr>
              <a:t>, M., Mona, S., Kali, P., Abbas, I., Rachel, E., Iain, B. and Philip, D., 2020. 121 Leading change &amp; the evolution of the breast clinic through the Covid-19 pandemic and into the future.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2"/>
          <a:srcRect/>
          <a:stretch>
            <a:fillRect/>
          </a:stretch>
        </p:blipFill>
        <p:spPr bwMode="auto">
          <a:xfrm>
            <a:off x="58592" y="0"/>
            <a:ext cx="9085408" cy="6858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TM03457503[[fn=Quotable]]</Template>
  <TotalTime>507</TotalTime>
  <Words>1819</Words>
  <Application>Microsoft Office PowerPoint</Application>
  <PresentationFormat>On-screen Show (4:3)</PresentationFormat>
  <Paragraphs>98</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Times New Roman</vt:lpstr>
      <vt:lpstr>Trebuchet MS</vt:lpstr>
      <vt:lpstr>Wingdings 2</vt:lpstr>
      <vt:lpstr>Quotable</vt:lpstr>
      <vt:lpstr>INVESTIGATION OF EFFECTIVENESS OF STRATEGIES FOR PREVENTION, DIAGNOSIS AND TREATMENT AMONG WHITE BRITISH AND BAME WOMEN</vt:lpstr>
      <vt:lpstr>Introduction   </vt:lpstr>
      <vt:lpstr>Rationale of the study</vt:lpstr>
      <vt:lpstr>Aim and objectives of the study</vt:lpstr>
      <vt:lpstr>Research questions</vt:lpstr>
      <vt:lpstr>Systematic Literature Review</vt:lpstr>
      <vt:lpstr>Research Methodology</vt:lpstr>
      <vt:lpstr>Data collection method</vt:lpstr>
      <vt:lpstr>Data Analysis technique</vt:lpstr>
      <vt:lpstr>Implication of the study</vt:lpstr>
      <vt:lpstr>Plan of work and schedule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Consulting Project  </dc:title>
  <dc:creator>User</dc:creator>
  <cp:lastModifiedBy>USER</cp:lastModifiedBy>
  <cp:revision>228</cp:revision>
  <dcterms:created xsi:type="dcterms:W3CDTF">2006-08-16T00:00:00Z</dcterms:created>
  <dcterms:modified xsi:type="dcterms:W3CDTF">2024-03-20T06:07:43Z</dcterms:modified>
</cp:coreProperties>
</file>