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14"/>
  </p:notesMasterIdLst>
  <p:handoutMasterIdLst>
    <p:handoutMasterId r:id="rId15"/>
  </p:handoutMasterIdLst>
  <p:sldIdLst>
    <p:sldId id="410" r:id="rId5"/>
    <p:sldId id="418" r:id="rId6"/>
    <p:sldId id="411" r:id="rId7"/>
    <p:sldId id="412" r:id="rId8"/>
    <p:sldId id="413" r:id="rId9"/>
    <p:sldId id="414" r:id="rId10"/>
    <p:sldId id="415" r:id="rId11"/>
    <p:sldId id="416" r:id="rId12"/>
    <p:sldId id="41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A107856-5554-42FB-B03E-39F5DBC370B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44" autoAdjust="0"/>
    <p:restoredTop sz="96327" autoAdjust="0"/>
  </p:normalViewPr>
  <p:slideViewPr>
    <p:cSldViewPr snapToGrid="0">
      <p:cViewPr varScale="1">
        <p:scale>
          <a:sx n="69" d="100"/>
          <a:sy n="69" d="100"/>
        </p:scale>
        <p:origin x="570" y="6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8F6756E-81DA-9FAC-70D8-556F658BDD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BEDD12-BCD5-485B-BCBC-34BB01D7923C}" type="datetimeFigureOut">
              <a:rPr lang="en-US" smtClean="0"/>
              <a:t>10/8/2025</a:t>
            </a:fld>
            <a:endParaRPr lang="en-US" dirty="0"/>
          </a:p>
        </p:txBody>
      </p:sp>
      <p:sp>
        <p:nvSpPr>
          <p:cNvPr id="6" name="Slide Number Placeholder 5">
            <a:extLst>
              <a:ext uri="{FF2B5EF4-FFF2-40B4-BE49-F238E27FC236}">
                <a16:creationId xmlns:a16="http://schemas.microsoft.com/office/drawing/2014/main" id="{A771D415-D05A-7067-CCD3-457153D96C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2C230DF-5933-439D-898F-38E9AC9BA688}" type="slidenum">
              <a:rPr lang="en-US" smtClean="0"/>
              <a:t>‹#›</a:t>
            </a:fld>
            <a:endParaRPr lang="en-US" dirty="0"/>
          </a:p>
        </p:txBody>
      </p:sp>
      <p:sp>
        <p:nvSpPr>
          <p:cNvPr id="7" name="Footer Placeholder 6">
            <a:extLst>
              <a:ext uri="{FF2B5EF4-FFF2-40B4-BE49-F238E27FC236}">
                <a16:creationId xmlns:a16="http://schemas.microsoft.com/office/drawing/2014/main" id="{B97095E3-54D2-CFD2-4F49-7536FC8641D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8" name="Header Placeholder 7">
            <a:extLst>
              <a:ext uri="{FF2B5EF4-FFF2-40B4-BE49-F238E27FC236}">
                <a16:creationId xmlns:a16="http://schemas.microsoft.com/office/drawing/2014/main" id="{521EE01A-C0B5-5ECF-96DD-768F86AA15C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10/8/2025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a:t>
            </a:fld>
            <a:endParaRPr lang="en-US" dirty="0"/>
          </a:p>
        </p:txBody>
      </p:sp>
    </p:spTree>
    <p:extLst>
      <p:ext uri="{BB962C8B-B14F-4D97-AF65-F5344CB8AC3E}">
        <p14:creationId xmlns:p14="http://schemas.microsoft.com/office/powerpoint/2010/main" val="10924538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health and social care industry, a proactive response to stress and adversity reflects one's resilience, adaptability and flexibility, which further encourages leadership to overcome any sort of challenges (Abraham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That is why across the health and social care industry of the UK, certain employability skills, such as empathy and compassion, teamwork, communication, work ethics and others have proven their significance to justify one's employability and growth at the same time. At the same time, it has also been seen that health and social care employees and students in the UK experience the necessity of advanced knowledge to keep up with industrial technologies.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dirty="0"/>
          </a:p>
        </p:txBody>
      </p:sp>
    </p:spTree>
    <p:extLst>
      <p:ext uri="{BB962C8B-B14F-4D97-AF65-F5344CB8AC3E}">
        <p14:creationId xmlns:p14="http://schemas.microsoft.com/office/powerpoint/2010/main" val="38973725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Considering the standpoint of the UK's health and social care services and organisational demands regarding employment, I have addressed my strengths in certain soft skills. I have acknowledged my efficiency in establishing appropriate verbal and non-verbal communication skills associated with active listening. Throughout the entire academic and now in the beginning of my professional career, I have addressed a major challenge of making critical decisions, especially making decisions while overlooking others' empathy. My strength has been effective for me in establishing meaningful interactions with professionals to gather valuable insight in the past. On the other hand, as I lack the guts to make rational decisions, it threatens my overall efficiency in acting quickly.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4</a:t>
            </a:fld>
            <a:endParaRPr lang="en-US" dirty="0"/>
          </a:p>
        </p:txBody>
      </p:sp>
    </p:spTree>
    <p:extLst>
      <p:ext uri="{BB962C8B-B14F-4D97-AF65-F5344CB8AC3E}">
        <p14:creationId xmlns:p14="http://schemas.microsoft.com/office/powerpoint/2010/main" val="2250647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appropriate communication has been centralised within the field of health and social care work to foster an efficient and healthy work relationship (Reith‐Hall and Montgomery, 2023). Therefore, as I have gained years of practice in communicating in multiple languages, such as English, German and French, it has empowered my standpoint in expanding interaction with diverse groups of people. At the same time, the appropriateness of my communication skills has helped me understand a broader group of people's issues to sustain interpersonal and diverse relationships. This has also effectively guided me to mitigate the weakness of making rational decisions, as I have had almost every aspect of the necessary information.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1944809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perspective of health care professionals, shared knowledge enables a long-term support system for individuals to foster the aspects of self-management that eventually embrace exploration to enhance service provision (Brand and Timmons, 2021). Therefore, as I have unveiled the opportunity of meaningful interactions, it has given me the ability to manage myself and my decision-making aspect to eventually benefit patients and their families. At the same time, my opportunity to foster meaningful and informative interactions has empowered my communication skills in establishing a sense of reliability and trust among others. This has been drastically essential in the field of health and social care, as it sustains the nuances of empathy.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3097613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Following the overall presentation, it can be concluded that soft skills, such as communication and empathy, have covered quite a few critical aspects in the health and social care industry of the UK. These skills are not just enabling better employability for individuals, but also ensuring accurate relationship management with the patient parties. In the long term, this type of benefit has been identified as effective in health and social care, as it provides an accurate understanding of people's issues, provides comfort and generates rational decisions to foster treatment facilities.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7</a:t>
            </a:fld>
            <a:endParaRPr lang="en-US" dirty="0"/>
          </a:p>
        </p:txBody>
      </p:sp>
    </p:spTree>
    <p:extLst>
      <p:ext uri="{BB962C8B-B14F-4D97-AF65-F5344CB8AC3E}">
        <p14:creationId xmlns:p14="http://schemas.microsoft.com/office/powerpoint/2010/main" val="4243142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xmlns=""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xmlns=""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41327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 uri="{C183D7F6-B498-43B3-948B-1728B52AA6E4}">
                <adec:decorative xmlns:adec="http://schemas.microsoft.com/office/drawing/2017/decorative" xmlns="" val="1"/>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hasCustomPrompt="1"/>
          </p:nvPr>
        </p:nvSpPr>
        <p:spPr>
          <a:xfrm>
            <a:off x="594360" y="189572"/>
            <a:ext cx="6787747" cy="1593507"/>
          </a:xfrm>
          <a:prstGeom prst="rect">
            <a:avLst/>
          </a:prstGeom>
        </p:spPr>
        <p:txBody>
          <a:bodyPr lIns="0" tIns="0" rIns="0" bIns="0" anchor="b" anchorCtr="0">
            <a:noAutofit/>
          </a:bodyPr>
          <a:lstStyle>
            <a:lvl1pPr>
              <a:defRPr sz="4400" b="1" i="0" spc="50" baseline="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186153BD-9D2B-47EB-3553-1D3F6663B2A3}"/>
              </a:ext>
            </a:extLst>
          </p:cNvPr>
          <p:cNvSpPr>
            <a:spLocks noGrp="1"/>
          </p:cNvSpPr>
          <p:nvPr>
            <p:ph sz="quarter" idx="13" hasCustomPrompt="1"/>
          </p:nvPr>
        </p:nvSpPr>
        <p:spPr>
          <a:xfrm>
            <a:off x="594359" y="2281918"/>
            <a:ext cx="6787747" cy="3708517"/>
          </a:xfrm>
        </p:spPr>
        <p:txBody>
          <a:bodyPr lIns="0" tIns="228600" rIns="0" bIns="0">
            <a:normAutofit/>
          </a:bodyPr>
          <a:lstStyle>
            <a:lvl1pPr marL="283464" indent="-283464">
              <a:lnSpc>
                <a:spcPct val="80000"/>
              </a:lnSpc>
              <a:spcBef>
                <a:spcPts val="2200"/>
              </a:spcBef>
              <a:buFont typeface="Arial" panose="020B0604020202020204" pitchFamily="34" charset="0"/>
              <a:buChar char="•"/>
              <a:defRPr lang="en-US" sz="2400" b="1" i="0" kern="1200" dirty="0">
                <a:solidFill>
                  <a:schemeClr val="tx2">
                    <a:lumMod val="75000"/>
                  </a:schemeClr>
                </a:solidFill>
                <a:latin typeface="+mn-lt"/>
                <a:ea typeface="+mn-ea"/>
                <a:cs typeface="+mn-cs"/>
              </a:defRPr>
            </a:lvl1pPr>
            <a:lvl2pPr indent="-283464">
              <a:spcBef>
                <a:spcPts val="6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3" name="Slide Number Placeholder 42">
            <a:extLst>
              <a:ext uri="{FF2B5EF4-FFF2-40B4-BE49-F238E27FC236}">
                <a16:creationId xmlns:a16="http://schemas.microsoft.com/office/drawing/2014/main" id="{D80CCC8F-9CF1-9621-04EB-DFA68FEE42D2}"/>
              </a:ext>
            </a:extLst>
          </p:cNvPr>
          <p:cNvSpPr>
            <a:spLocks noGrp="1"/>
          </p:cNvSpPr>
          <p:nvPr>
            <p:ph type="sldNum" sz="quarter" idx="26"/>
          </p:nvPr>
        </p:nvSpPr>
        <p:spPr/>
        <p:txBody>
          <a:bodyPr/>
          <a:lstStyle/>
          <a:p>
            <a:fld id="{294A09A9-5501-47C1-A89A-A340965A2BE2}" type="slidenum">
              <a:rPr lang="en-US" smtClean="0"/>
              <a:pPr/>
              <a:t>‹#›</a:t>
            </a:fld>
            <a:endParaRPr lang="en-US" dirty="0">
              <a:latin typeface="+mn-lt"/>
            </a:endParaRPr>
          </a:p>
        </p:txBody>
      </p:sp>
      <p:sp>
        <p:nvSpPr>
          <p:cNvPr id="42" name="Date Placeholder 41">
            <a:extLst>
              <a:ext uri="{FF2B5EF4-FFF2-40B4-BE49-F238E27FC236}">
                <a16:creationId xmlns:a16="http://schemas.microsoft.com/office/drawing/2014/main" id="{29CE2856-DB8F-5603-C085-74C70560FAC8}"/>
              </a:ext>
            </a:extLst>
          </p:cNvPr>
          <p:cNvSpPr>
            <a:spLocks noGrp="1"/>
          </p:cNvSpPr>
          <p:nvPr>
            <p:ph type="dt" sz="half" idx="25"/>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979826C1-7A52-DA25-F422-EE62DED7D1B6}"/>
              </a:ext>
              <a:ext uri="{C183D7F6-B498-43B3-948B-1728B52AA6E4}">
                <adec:decorative xmlns:adec="http://schemas.microsoft.com/office/drawing/2017/decorative" xmlns="" val="1"/>
              </a:ext>
            </a:extLst>
          </p:cNvPr>
          <p:cNvCxnSpPr>
            <a:cxnSpLocks/>
          </p:cNvCxnSpPr>
          <p:nvPr userDrawn="1"/>
        </p:nvCxnSpPr>
        <p:spPr>
          <a:xfrm>
            <a:off x="594360" y="2148840"/>
            <a:ext cx="2130552" cy="0"/>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518089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B79D0555-EBDC-B53A-212D-A5921795FEC8}"/>
              </a:ext>
            </a:extLst>
          </p:cNvPr>
          <p:cNvSpPr>
            <a:spLocks noGrp="1"/>
          </p:cNvSpPr>
          <p:nvPr>
            <p:ph type="pic" sz="quarter" idx="13"/>
          </p:nvPr>
        </p:nvSpPr>
        <p:spPr>
          <a:xfrm>
            <a:off x="0" y="0"/>
            <a:ext cx="12192000" cy="6880543"/>
          </a:xfrm>
          <a:custGeom>
            <a:avLst/>
            <a:gdLst>
              <a:gd name="connsiteX0" fmla="*/ 6309360 w 12192000"/>
              <a:gd name="connsiteY0" fmla="*/ 3951843 h 6880543"/>
              <a:gd name="connsiteX1" fmla="*/ 6309360 w 12192000"/>
              <a:gd name="connsiteY1" fmla="*/ 4052427 h 6880543"/>
              <a:gd name="connsiteX2" fmla="*/ 8442960 w 12192000"/>
              <a:gd name="connsiteY2" fmla="*/ 4052427 h 6880543"/>
              <a:gd name="connsiteX3" fmla="*/ 8442960 w 12192000"/>
              <a:gd name="connsiteY3" fmla="*/ 3951843 h 6880543"/>
              <a:gd name="connsiteX4" fmla="*/ 0 w 12192000"/>
              <a:gd name="connsiteY4" fmla="*/ 0 h 6880543"/>
              <a:gd name="connsiteX5" fmla="*/ 12192000 w 12192000"/>
              <a:gd name="connsiteY5" fmla="*/ 0 h 6880543"/>
              <a:gd name="connsiteX6" fmla="*/ 12192000 w 12192000"/>
              <a:gd name="connsiteY6" fmla="*/ 6880543 h 6880543"/>
              <a:gd name="connsiteX7" fmla="*/ 0 w 12192000"/>
              <a:gd name="connsiteY7" fmla="*/ 6880543 h 6880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80543">
                <a:moveTo>
                  <a:pt x="6309360" y="3951843"/>
                </a:moveTo>
                <a:lnTo>
                  <a:pt x="6309360" y="4052427"/>
                </a:lnTo>
                <a:lnTo>
                  <a:pt x="8442960" y="4052427"/>
                </a:lnTo>
                <a:lnTo>
                  <a:pt x="8442960" y="3951843"/>
                </a:lnTo>
                <a:close/>
                <a:moveTo>
                  <a:pt x="0" y="0"/>
                </a:moveTo>
                <a:lnTo>
                  <a:pt x="12192000" y="0"/>
                </a:lnTo>
                <a:lnTo>
                  <a:pt x="12192000" y="6880543"/>
                </a:lnTo>
                <a:lnTo>
                  <a:pt x="0" y="6880543"/>
                </a:lnTo>
                <a:close/>
              </a:path>
            </a:pathLst>
          </a:custGeom>
        </p:spPr>
        <p:txBody>
          <a:bodyPr wrap="square" tIns="182880">
            <a:noAutofit/>
          </a:bodyPr>
          <a:lstStyle>
            <a:lvl1pPr marL="0" indent="0" algn="ctr">
              <a:buNone/>
              <a:defRPr sz="2000">
                <a:solidFill>
                  <a:schemeClr val="tx1"/>
                </a:solidFill>
              </a:defRPr>
            </a:lvl1p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hasCustomPrompt="1"/>
          </p:nvPr>
        </p:nvSpPr>
        <p:spPr>
          <a:xfrm>
            <a:off x="6309359" y="444933"/>
            <a:ext cx="5477479" cy="3291840"/>
          </a:xfrm>
          <a:prstGeom prst="rect">
            <a:avLst/>
          </a:prstGeom>
        </p:spPr>
        <p:txBody>
          <a:bodyPr lIns="0" tIns="0" rIns="0" bIns="0" anchor="b" anchorCtr="0">
            <a:noAutofit/>
          </a:bodyPr>
          <a:lstStyle>
            <a:lvl1pPr>
              <a:defRPr sz="6000" b="1" i="0" baseline="0">
                <a:solidFill>
                  <a:schemeClr val="tx1"/>
                </a:solidFill>
                <a:latin typeface="+mj-lt"/>
              </a:defRPr>
            </a:lvl1pPr>
          </a:lstStyle>
          <a:p>
            <a:r>
              <a:rPr lang="en-US" dirty="0"/>
              <a:t>Click to add title </a:t>
            </a:r>
          </a:p>
        </p:txBody>
      </p:sp>
      <p:sp>
        <p:nvSpPr>
          <p:cNvPr id="7" name="Rectangle 6">
            <a:extLst>
              <a:ext uri="{FF2B5EF4-FFF2-40B4-BE49-F238E27FC236}">
                <a16:creationId xmlns:a16="http://schemas.microsoft.com/office/drawing/2014/main" id="{D96BA398-1ED2-1FCA-63B9-8915A8C7A524}"/>
              </a:ext>
              <a:ext uri="{C183D7F6-B498-43B3-948B-1728B52AA6E4}">
                <adec:decorative xmlns:adec="http://schemas.microsoft.com/office/drawing/2017/decorative" xmlns="" val="1"/>
              </a:ext>
            </a:extLst>
          </p:cNvPr>
          <p:cNvSpPr/>
          <p:nvPr userDrawn="1"/>
        </p:nvSpPr>
        <p:spPr>
          <a:xfrm>
            <a:off x="6309360" y="3951843"/>
            <a:ext cx="2133600" cy="10058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729169562"/>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299835" y="43052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sp>
        <p:nvSpPr>
          <p:cNvPr id="6" name="Picture Placeholder 5">
            <a:extLst>
              <a:ext uri="{FF2B5EF4-FFF2-40B4-BE49-F238E27FC236}">
                <a16:creationId xmlns:a16="http://schemas.microsoft.com/office/drawing/2014/main" id="{A9973BC6-F6E5-0B3B-C8AB-0AC4020D4E8B}"/>
              </a:ext>
            </a:extLst>
          </p:cNvPr>
          <p:cNvSpPr>
            <a:spLocks noGrp="1"/>
          </p:cNvSpPr>
          <p:nvPr>
            <p:ph type="pic" sz="quarter" idx="12"/>
          </p:nvPr>
        </p:nvSpPr>
        <p:spPr>
          <a:xfrm>
            <a:off x="0" y="-11113"/>
            <a:ext cx="5791200" cy="6880226"/>
          </a:xfrm>
        </p:spPr>
        <p:txBody>
          <a:bodyPr>
            <a:normAutofit/>
          </a:bodyPr>
          <a:lstStyle>
            <a:lvl1pPr marL="0" indent="0" algn="ctr">
              <a:buNone/>
              <a:defRPr sz="2000"/>
            </a:lvl1pPr>
          </a:lstStyle>
          <a:p>
            <a:r>
              <a:rPr lang="en-US"/>
              <a:t>Click icon to add picture</a:t>
            </a:r>
            <a:endParaRPr lang="en-US" dirty="0"/>
          </a:p>
        </p:txBody>
      </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299835" y="456860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7" name="Straight Connector 6">
            <a:extLst>
              <a:ext uri="{FF2B5EF4-FFF2-40B4-BE49-F238E27FC236}">
                <a16:creationId xmlns:a16="http://schemas.microsoft.com/office/drawing/2014/main" id="{29169ED6-4B82-6844-119F-AC15CDF2D3E5}"/>
              </a:ext>
              <a:ext uri="{C183D7F6-B498-43B3-948B-1728B52AA6E4}">
                <adec:decorative xmlns:adec="http://schemas.microsoft.com/office/drawing/2017/decorative" xmlns=""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87914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C57F1500-1A16-D1EF-4F0C-030852B291FC}"/>
              </a:ext>
              <a:ext uri="{C183D7F6-B498-43B3-948B-1728B52AA6E4}">
                <adec:decorative xmlns:adec="http://schemas.microsoft.com/office/drawing/2017/decorative" xmlns=""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grpSp>
        <p:nvGrpSpPr>
          <p:cNvPr id="10" name="Group 9">
            <a:extLst>
              <a:ext uri="{FF2B5EF4-FFF2-40B4-BE49-F238E27FC236}">
                <a16:creationId xmlns:a16="http://schemas.microsoft.com/office/drawing/2014/main" id="{2D07A0BE-3890-193E-9439-F294E61A71B9}"/>
              </a:ext>
              <a:ext uri="{C183D7F6-B498-43B3-948B-1728B52AA6E4}">
                <adec:decorative xmlns:adec="http://schemas.microsoft.com/office/drawing/2017/decorative" xmlns="" val="1"/>
              </a:ext>
            </a:extLst>
          </p:cNvPr>
          <p:cNvGrpSpPr>
            <a:grpSpLocks/>
          </p:cNvGrpSpPr>
          <p:nvPr userDrawn="1"/>
        </p:nvGrpSpPr>
        <p:grpSpPr bwMode="auto">
          <a:xfrm rot="16200000" flipV="1">
            <a:off x="0" y="3900132"/>
            <a:ext cx="2959226" cy="2959226"/>
            <a:chOff x="0" y="12289"/>
            <a:chExt cx="3550" cy="3551"/>
          </a:xfrm>
        </p:grpSpPr>
        <p:sp>
          <p:nvSpPr>
            <p:cNvPr id="11" name="Freeform 19">
              <a:extLst>
                <a:ext uri="{FF2B5EF4-FFF2-40B4-BE49-F238E27FC236}">
                  <a16:creationId xmlns:a16="http://schemas.microsoft.com/office/drawing/2014/main" id="{C05217ED-C258-E6CE-BA7F-28A6EA41BCD3}"/>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20">
              <a:extLst>
                <a:ext uri="{FF2B5EF4-FFF2-40B4-BE49-F238E27FC236}">
                  <a16:creationId xmlns:a16="http://schemas.microsoft.com/office/drawing/2014/main" id="{F3E11A1F-14DD-BA35-D7D7-4D4ADEAA348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21">
              <a:extLst>
                <a:ext uri="{FF2B5EF4-FFF2-40B4-BE49-F238E27FC236}">
                  <a16:creationId xmlns:a16="http://schemas.microsoft.com/office/drawing/2014/main" id="{F14541B0-973F-7E21-1019-D2FB83C8C0D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hasCustomPrompt="1"/>
          </p:nvPr>
        </p:nvSpPr>
        <p:spPr>
          <a:xfrm>
            <a:off x="594360" y="102875"/>
            <a:ext cx="10873740" cy="1680205"/>
          </a:xfrm>
          <a:prstGeom prst="rect">
            <a:avLst/>
          </a:prstGeom>
        </p:spPr>
        <p:txBody>
          <a:bodyPr lIns="0" tIns="0" rIns="0" bIns="0" anchor="b" anchorCtr="0">
            <a:noAutofit/>
          </a:bodyPr>
          <a:lstStyle>
            <a:lvl1pPr>
              <a:defRPr sz="4400" b="1" i="0">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6FE0DC0-B0D7-F4D6-8038-177AD7A8C211}"/>
              </a:ext>
            </a:extLst>
          </p:cNvPr>
          <p:cNvSpPr>
            <a:spLocks noGrp="1"/>
          </p:cNvSpPr>
          <p:nvPr>
            <p:ph sz="quarter" idx="13" hasCustomPrompt="1"/>
          </p:nvPr>
        </p:nvSpPr>
        <p:spPr>
          <a:xfrm>
            <a:off x="3657600" y="2282008"/>
            <a:ext cx="7810500" cy="3699328"/>
          </a:xfrm>
        </p:spPr>
        <p:txBody>
          <a:bodyPr lIns="0" tIns="228600" rIns="0" bIns="0">
            <a:normAutofit/>
          </a:bodyPr>
          <a:lstStyle>
            <a:lvl1pPr marL="283464" indent="-283464">
              <a:spcBef>
                <a:spcPts val="1800"/>
              </a:spcBef>
              <a:buFont typeface="Arial" panose="020B0604020202020204" pitchFamily="34" charset="0"/>
              <a:buChar char="•"/>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7">
            <a:extLst>
              <a:ext uri="{FF2B5EF4-FFF2-40B4-BE49-F238E27FC236}">
                <a16:creationId xmlns:a16="http://schemas.microsoft.com/office/drawing/2014/main" id="{7ED58739-4346-5104-B1AC-89ED035912AF}"/>
              </a:ext>
            </a:extLst>
          </p:cNvPr>
          <p:cNvSpPr>
            <a:spLocks noGrp="1"/>
          </p:cNvSpPr>
          <p:nvPr>
            <p:ph type="sldNum" sz="quarter" idx="22"/>
          </p:nvPr>
        </p:nvSpPr>
        <p:spPr/>
        <p:txBody>
          <a:bodyPr/>
          <a:lstStyle/>
          <a:p>
            <a:fld id="{294A09A9-5501-47C1-A89A-A340965A2BE2}" type="slidenum">
              <a:rPr lang="en-US" smtClean="0"/>
              <a:pPr/>
              <a:t>‹#›</a:t>
            </a:fld>
            <a:endParaRPr lang="en-US" dirty="0">
              <a:latin typeface="+mn-lt"/>
            </a:endParaRPr>
          </a:p>
        </p:txBody>
      </p:sp>
      <p:sp>
        <p:nvSpPr>
          <p:cNvPr id="5" name="Date Placeholder 4">
            <a:extLst>
              <a:ext uri="{FF2B5EF4-FFF2-40B4-BE49-F238E27FC236}">
                <a16:creationId xmlns:a16="http://schemas.microsoft.com/office/drawing/2014/main" id="{E9272B8D-F380-9F1A-C8E6-BDD2352B1763}"/>
              </a:ext>
            </a:extLst>
          </p:cNvPr>
          <p:cNvSpPr>
            <a:spLocks noGrp="1"/>
          </p:cNvSpPr>
          <p:nvPr>
            <p:ph type="dt" sz="half" idx="21"/>
          </p:nvPr>
        </p:nvSpPr>
        <p:spPr/>
        <p:txBody>
          <a:bodyPr/>
          <a:lstStyle/>
          <a:p>
            <a:endParaRPr lang="en-US" dirty="0">
              <a:latin typeface="+mn-lt"/>
            </a:endParaRPr>
          </a:p>
        </p:txBody>
      </p:sp>
    </p:spTree>
    <p:extLst>
      <p:ext uri="{BB962C8B-B14F-4D97-AF65-F5344CB8AC3E}">
        <p14:creationId xmlns:p14="http://schemas.microsoft.com/office/powerpoint/2010/main" val="140296414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6309904"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xmlns="" val="1"/>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cxnSp>
        <p:nvCxnSpPr>
          <p:cNvPr id="13" name="Straight Connector 12">
            <a:extLst>
              <a:ext uri="{FF2B5EF4-FFF2-40B4-BE49-F238E27FC236}">
                <a16:creationId xmlns:a16="http://schemas.microsoft.com/office/drawing/2014/main" id="{A69706A2-3726-FE4E-B923-E75D48597816}"/>
              </a:ext>
              <a:ext uri="{C183D7F6-B498-43B3-948B-1728B52AA6E4}">
                <adec:decorative xmlns:adec="http://schemas.microsoft.com/office/drawing/2017/decorative" xmlns="" val="1"/>
              </a:ext>
            </a:extLst>
          </p:cNvPr>
          <p:cNvCxnSpPr>
            <a:cxnSpLocks/>
          </p:cNvCxnSpPr>
          <p:nvPr userDrawn="1"/>
        </p:nvCxnSpPr>
        <p:spPr>
          <a:xfrm>
            <a:off x="6309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6309905"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spTree>
    <p:extLst>
      <p:ext uri="{BB962C8B-B14F-4D97-AF65-F5344CB8AC3E}">
        <p14:creationId xmlns:p14="http://schemas.microsoft.com/office/powerpoint/2010/main" val="2027108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xmlns=""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78129"/>
            <a:ext cx="9778365" cy="149459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2" name="Content Placeholder 5">
            <a:extLst>
              <a:ext uri="{FF2B5EF4-FFF2-40B4-BE49-F238E27FC236}">
                <a16:creationId xmlns:a16="http://schemas.microsoft.com/office/drawing/2014/main" id="{F14DA3C5-63E4-BAFB-1D68-47F71EEEE538}"/>
              </a:ext>
            </a:extLst>
          </p:cNvPr>
          <p:cNvSpPr>
            <a:spLocks noGrp="1"/>
          </p:cNvSpPr>
          <p:nvPr>
            <p:ph sz="quarter" idx="15" hasCustomPrompt="1"/>
          </p:nvPr>
        </p:nvSpPr>
        <p:spPr>
          <a:xfrm>
            <a:off x="594360"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9436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BD11386D-847E-8CF5-E56A-42E80A65A089}"/>
              </a:ext>
            </a:extLst>
          </p:cNvPr>
          <p:cNvSpPr>
            <a:spLocks noGrp="1"/>
          </p:cNvSpPr>
          <p:nvPr>
            <p:ph sz="quarter" idx="16" hasCustomPrompt="1"/>
          </p:nvPr>
        </p:nvSpPr>
        <p:spPr>
          <a:xfrm>
            <a:off x="5881898" y="2676525"/>
            <a:ext cx="4490827" cy="3597470"/>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xmlns=""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1056953"/>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2E558A9-6DD6-E21D-3A8F-6707E1DD19F1}"/>
              </a:ext>
              <a:ext uri="{C183D7F6-B498-43B3-948B-1728B52AA6E4}">
                <adec:decorative xmlns:adec="http://schemas.microsoft.com/office/drawing/2017/decorative" xmlns="" val="1"/>
              </a:ext>
            </a:extLst>
          </p:cNvPr>
          <p:cNvGrpSpPr/>
          <p:nvPr userDrawn="1"/>
        </p:nvGrpSpPr>
        <p:grpSpPr>
          <a:xfrm>
            <a:off x="6362700" y="0"/>
            <a:ext cx="5829298" cy="3235602"/>
            <a:chOff x="5612972" y="1"/>
            <a:chExt cx="6615961" cy="3672246"/>
          </a:xfrm>
        </p:grpSpPr>
        <p:sp>
          <p:nvSpPr>
            <p:cNvPr id="12" name="AutoShape 24">
              <a:extLst>
                <a:ext uri="{FF2B5EF4-FFF2-40B4-BE49-F238E27FC236}">
                  <a16:creationId xmlns:a16="http://schemas.microsoft.com/office/drawing/2014/main" id="{3FC994E4-318C-1E66-B4E4-8F8FD08E098F}"/>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7">
              <a:extLst>
                <a:ext uri="{FF2B5EF4-FFF2-40B4-BE49-F238E27FC236}">
                  <a16:creationId xmlns:a16="http://schemas.microsoft.com/office/drawing/2014/main" id="{17C00E6B-F625-6D6C-8364-9DD9F3C3628F}"/>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8">
              <a:extLst>
                <a:ext uri="{FF2B5EF4-FFF2-40B4-BE49-F238E27FC236}">
                  <a16:creationId xmlns:a16="http://schemas.microsoft.com/office/drawing/2014/main" id="{C6197B87-4F65-7981-9463-84830CD3687F}"/>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9">
              <a:extLst>
                <a:ext uri="{FF2B5EF4-FFF2-40B4-BE49-F238E27FC236}">
                  <a16:creationId xmlns:a16="http://schemas.microsoft.com/office/drawing/2014/main" id="{86AA517C-7217-D864-B7E7-40984A2880D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9" name="Freeform 10">
              <a:extLst>
                <a:ext uri="{FF2B5EF4-FFF2-40B4-BE49-F238E27FC236}">
                  <a16:creationId xmlns:a16="http://schemas.microsoft.com/office/drawing/2014/main" id="{524013C6-491C-CAA2-5BD6-7C73596711C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6318885" y="3499667"/>
            <a:ext cx="4939666" cy="254281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xmlns="" val="1"/>
              </a:ext>
            </a:extLst>
          </p:cNvPr>
          <p:cNvCxnSpPr>
            <a:cxnSpLocks/>
          </p:cNvCxnSpPr>
          <p:nvPr userDrawn="1"/>
        </p:nvCxnSpPr>
        <p:spPr>
          <a:xfrm>
            <a:off x="6347460"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457201"/>
            <a:ext cx="5198269" cy="2305050"/>
          </a:xfrm>
        </p:spPr>
        <p:txBody>
          <a:bodyPr lIns="0" tIns="274320">
            <a:normAutofit/>
          </a:bodyPr>
          <a:lstStyle>
            <a:lvl1pPr marL="457200" indent="-457200">
              <a:spcBef>
                <a:spcPts val="1800"/>
              </a:spcBef>
              <a:buFont typeface="+mj-lt"/>
              <a:buAutoNum type="arabicPeriod"/>
              <a:defRPr sz="2000"/>
            </a:lvl1pPr>
            <a:lvl2pPr marL="914400" indent="-457200">
              <a:spcBef>
                <a:spcPts val="1800"/>
              </a:spcBef>
              <a:buFont typeface="+mj-lt"/>
              <a:buAutoNum type="alphaLcPeriod"/>
              <a:defRPr sz="2000"/>
            </a:lvl2pPr>
            <a:lvl3pPr marL="1371600" indent="-457200">
              <a:spcBef>
                <a:spcPts val="1800"/>
              </a:spcBef>
              <a:buFont typeface="+mj-lt"/>
              <a:buAutoNum type="arabicParenR"/>
              <a:defRPr sz="2000"/>
            </a:lvl3pPr>
            <a:lvl4pPr marL="1371600" indent="0">
              <a:spcBef>
                <a:spcPts val="1800"/>
              </a:spcBef>
              <a:buFont typeface="+mj-lt"/>
              <a:buNone/>
              <a:defRPr sz="2000"/>
            </a:lvl4pPr>
            <a:lvl5pPr marL="2286000" indent="-457200">
              <a:spcBef>
                <a:spcPts val="1800"/>
              </a:spcBef>
              <a:buFont typeface="+mj-lt"/>
              <a:buAutoNum type="arabicPeriod"/>
              <a:defRPr sz="2000"/>
            </a:lvl5pPr>
          </a:lstStyle>
          <a:p>
            <a:pPr lvl="0"/>
            <a:r>
              <a:rPr lang="en-US" dirty="0"/>
              <a:t>Click to add content</a:t>
            </a:r>
          </a:p>
          <a:p>
            <a:pPr lvl="1"/>
            <a:r>
              <a:rPr lang="en-US" dirty="0"/>
              <a:t>Second level</a:t>
            </a:r>
          </a:p>
          <a:p>
            <a:pPr lvl="2"/>
            <a:r>
              <a:rPr lang="en-US" dirty="0"/>
              <a:t>Third level</a:t>
            </a:r>
          </a:p>
          <a:p>
            <a:pPr lvl="3"/>
            <a:endParaRPr lang="en-US" dirty="0"/>
          </a:p>
        </p:txBody>
      </p:sp>
      <p:sp>
        <p:nvSpPr>
          <p:cNvPr id="2" name="Content Placeholder 5">
            <a:extLst>
              <a:ext uri="{FF2B5EF4-FFF2-40B4-BE49-F238E27FC236}">
                <a16:creationId xmlns:a16="http://schemas.microsoft.com/office/drawing/2014/main" id="{3AC171DA-232D-44C1-6B93-40BACB298F4B}"/>
              </a:ext>
            </a:extLst>
          </p:cNvPr>
          <p:cNvSpPr>
            <a:spLocks noGrp="1"/>
          </p:cNvSpPr>
          <p:nvPr>
            <p:ph sz="quarter" idx="15" hasCustomPrompt="1"/>
          </p:nvPr>
        </p:nvSpPr>
        <p:spPr>
          <a:xfrm>
            <a:off x="594360" y="2810595"/>
            <a:ext cx="5198269" cy="3319513"/>
          </a:xfrm>
        </p:spPr>
        <p:txBody>
          <a:bodyPr lIns="0" tIns="45720" rIns="0" bIns="0">
            <a:normAutofit/>
          </a:bodyPr>
          <a:lstStyle>
            <a:lvl1pPr marL="0" indent="0">
              <a:spcBef>
                <a:spcPts val="1800"/>
              </a:spcBef>
              <a:buFont typeface="Arial" panose="020B0604020202020204" pitchFamily="34" charset="0"/>
              <a:buNone/>
              <a:defRPr sz="2000"/>
            </a:lvl1pPr>
            <a:lvl2pPr marL="283464" indent="-283464">
              <a:spcBef>
                <a:spcPts val="1800"/>
              </a:spcBef>
              <a:defRPr sz="2000"/>
            </a:lvl2pPr>
            <a:lvl3pPr marL="548640" indent="-283464">
              <a:spcBef>
                <a:spcPts val="1800"/>
              </a:spcBef>
              <a:defRPr sz="2000"/>
            </a:lvl3pPr>
            <a:lvl4pPr marL="822960" indent="-283464">
              <a:spcBef>
                <a:spcPts val="1800"/>
              </a:spcBef>
              <a:defRPr sz="2000"/>
            </a:lvl4pPr>
            <a:lvl5pPr marL="1005840"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554606805"/>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Content and Picture">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75310" y="278129"/>
            <a:ext cx="5063490" cy="2354026"/>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3" name="Content Placeholder 5">
            <a:extLst>
              <a:ext uri="{FF2B5EF4-FFF2-40B4-BE49-F238E27FC236}">
                <a16:creationId xmlns:a16="http://schemas.microsoft.com/office/drawing/2014/main" id="{1EF4505D-6803-3813-7738-049963427819}"/>
              </a:ext>
            </a:extLst>
          </p:cNvPr>
          <p:cNvSpPr>
            <a:spLocks noGrp="1"/>
          </p:cNvSpPr>
          <p:nvPr>
            <p:ph sz="quarter" idx="16" hasCustomPrompt="1"/>
          </p:nvPr>
        </p:nvSpPr>
        <p:spPr>
          <a:xfrm>
            <a:off x="594360" y="3279579"/>
            <a:ext cx="5044440" cy="2994415"/>
          </a:xfrm>
        </p:spPr>
        <p:txBody>
          <a:bodyPr lIns="0" tIns="228600" rIns="0" bIns="0">
            <a:normAutofit/>
          </a:bodyPr>
          <a:lstStyle>
            <a:lvl1pPr marL="0" indent="0">
              <a:spcBef>
                <a:spcPts val="1800"/>
              </a:spcBef>
              <a:buFont typeface="Arial" panose="020B0604020202020204" pitchFamily="34" charset="0"/>
              <a:buNone/>
              <a:defRPr sz="2000"/>
            </a:lvl1pPr>
            <a:lvl2pPr indent="-283464">
              <a:spcBef>
                <a:spcPts val="1800"/>
              </a:spcBef>
              <a:defRPr sz="2000"/>
            </a:lvl2pPr>
            <a:lvl3pPr indent="-283464">
              <a:spcBef>
                <a:spcPts val="1800"/>
              </a:spcBef>
              <a:defRPr sz="2000"/>
            </a:lvl3pPr>
            <a:lvl4pPr indent="-283464">
              <a:spcBef>
                <a:spcPts val="1800"/>
              </a:spcBef>
              <a:defRPr sz="2000"/>
            </a:lvl4pPr>
            <a:lvl5pPr indent="-283464">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xmlns="" val="1"/>
              </a:ext>
            </a:extLst>
          </p:cNvPr>
          <p:cNvCxnSpPr>
            <a:cxnSpLocks/>
          </p:cNvCxnSpPr>
          <p:nvPr userDrawn="1"/>
        </p:nvCxnSpPr>
        <p:spPr>
          <a:xfrm>
            <a:off x="594360" y="2997459"/>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12" name="Picture Placeholder 11">
            <a:extLst>
              <a:ext uri="{FF2B5EF4-FFF2-40B4-BE49-F238E27FC236}">
                <a16:creationId xmlns:a16="http://schemas.microsoft.com/office/drawing/2014/main" id="{4658637A-5D36-6127-19BC-C203E23FA49F}"/>
              </a:ext>
            </a:extLst>
          </p:cNvPr>
          <p:cNvSpPr>
            <a:spLocks noGrp="1"/>
          </p:cNvSpPr>
          <p:nvPr>
            <p:ph type="pic" sz="quarter" idx="15"/>
          </p:nvPr>
        </p:nvSpPr>
        <p:spPr>
          <a:xfrm>
            <a:off x="6096000" y="0"/>
            <a:ext cx="6118225" cy="6858000"/>
          </a:xfrm>
        </p:spPr>
        <p:txBody>
          <a:bodyPr>
            <a:normAutofit/>
          </a:bodyPr>
          <a:lstStyle>
            <a:lvl1pPr marL="0" indent="0" algn="ctr">
              <a:buNone/>
              <a:defRPr sz="2000">
                <a:solidFill>
                  <a:schemeClr val="bg1"/>
                </a:solidFill>
              </a:defRPr>
            </a:lvl1pPr>
          </a:lstStyle>
          <a:p>
            <a:r>
              <a:rPr lang="en-US"/>
              <a:t>Click icon to add picture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142931976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CF555767-B3D8-BD57-1D42-7F6E1E66892B}"/>
              </a:ext>
              <a:ext uri="{C183D7F6-B498-43B3-948B-1728B52AA6E4}">
                <adec:decorative xmlns:adec="http://schemas.microsoft.com/office/drawing/2017/decorative" xmlns="" val="1"/>
              </a:ext>
            </a:extLst>
          </p:cNvPr>
          <p:cNvGrpSpPr>
            <a:grpSpLocks/>
          </p:cNvGrpSpPr>
          <p:nvPr userDrawn="1"/>
        </p:nvGrpSpPr>
        <p:grpSpPr bwMode="auto">
          <a:xfrm rot="16200000" flipV="1">
            <a:off x="0" y="3900132"/>
            <a:ext cx="2959226" cy="2959226"/>
            <a:chOff x="0" y="12289"/>
            <a:chExt cx="3550" cy="3551"/>
          </a:xfrm>
        </p:grpSpPr>
        <p:sp>
          <p:nvSpPr>
            <p:cNvPr id="9" name="Freeform 13">
              <a:extLst>
                <a:ext uri="{FF2B5EF4-FFF2-40B4-BE49-F238E27FC236}">
                  <a16:creationId xmlns:a16="http://schemas.microsoft.com/office/drawing/2014/main" id="{BC972B6D-098C-52F6-E990-52623B368FB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5" name="Freeform 14">
              <a:extLst>
                <a:ext uri="{FF2B5EF4-FFF2-40B4-BE49-F238E27FC236}">
                  <a16:creationId xmlns:a16="http://schemas.microsoft.com/office/drawing/2014/main" id="{3F0D3EE3-9A8C-531D-1EEE-1AFAB9F3BCA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5">
              <a:extLst>
                <a:ext uri="{FF2B5EF4-FFF2-40B4-BE49-F238E27FC236}">
                  <a16:creationId xmlns:a16="http://schemas.microsoft.com/office/drawing/2014/main" id="{A2BE192C-1768-890B-EC1B-5ED6E1F82590}"/>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3661409" y="4661717"/>
            <a:ext cx="7936230" cy="1380760"/>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xmlns="" val="1"/>
              </a:ext>
            </a:extLst>
          </p:cNvPr>
          <p:cNvCxnSpPr>
            <a:cxnSpLocks/>
          </p:cNvCxnSpPr>
          <p:nvPr userDrawn="1"/>
        </p:nvCxnSpPr>
        <p:spPr>
          <a:xfrm>
            <a:off x="3670935" y="631317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603885" y="584005"/>
            <a:ext cx="2825115" cy="3999060"/>
          </a:xfrm>
        </p:spPr>
        <p:txBody>
          <a:bodyPr lIns="0" tIns="274320">
            <a:normAutofit/>
          </a:bodyPr>
          <a:lstStyle>
            <a:lvl1pPr marL="0" indent="0">
              <a:spcBef>
                <a:spcPts val="1800"/>
              </a:spcBef>
              <a:buFont typeface="Arial" panose="020B0604020202020204" pitchFamily="34" charset="0"/>
              <a:buNone/>
              <a:defRPr sz="2000"/>
            </a:lvl1pPr>
            <a:lvl2pPr marL="457200" indent="0">
              <a:spcBef>
                <a:spcPts val="1800"/>
              </a:spcBef>
              <a:buNone/>
              <a:defRPr sz="2000"/>
            </a:lvl2pPr>
            <a:lvl3pPr marL="914400" indent="0">
              <a:spcBef>
                <a:spcPts val="1800"/>
              </a:spcBef>
              <a:buNone/>
              <a:defRPr sz="2000"/>
            </a:lvl3pPr>
            <a:lvl4pPr marL="1371600" indent="0">
              <a:spcBef>
                <a:spcPts val="1800"/>
              </a:spcBef>
              <a:buNone/>
              <a:defRPr sz="2000"/>
            </a:lvl4pPr>
            <a:lvl5pPr marL="1828800" indent="0">
              <a:spcBef>
                <a:spcPts val="1800"/>
              </a:spcBef>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3670934" y="584005"/>
            <a:ext cx="7926705" cy="399906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Tree>
    <p:extLst>
      <p:ext uri="{BB962C8B-B14F-4D97-AF65-F5344CB8AC3E}">
        <p14:creationId xmlns:p14="http://schemas.microsoft.com/office/powerpoint/2010/main" val="2244329111"/>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97D5AF2-684A-4A8D-3D82-B57D7AC44677}"/>
              </a:ext>
              <a:ext uri="{C183D7F6-B498-43B3-948B-1728B52AA6E4}">
                <adec:decorative xmlns:adec="http://schemas.microsoft.com/office/drawing/2017/decorative" xmlns="" val="1"/>
              </a:ext>
            </a:extLst>
          </p:cNvPr>
          <p:cNvGrpSpPr>
            <a:grpSpLocks/>
          </p:cNvGrpSpPr>
          <p:nvPr userDrawn="1"/>
        </p:nvGrpSpPr>
        <p:grpSpPr bwMode="auto">
          <a:xfrm rot="10800000">
            <a:off x="8870040" y="0"/>
            <a:ext cx="3325208" cy="3325208"/>
            <a:chOff x="0" y="12289"/>
            <a:chExt cx="3550" cy="3551"/>
          </a:xfrm>
        </p:grpSpPr>
        <p:sp>
          <p:nvSpPr>
            <p:cNvPr id="12" name="Freeform 4">
              <a:extLst>
                <a:ext uri="{FF2B5EF4-FFF2-40B4-BE49-F238E27FC236}">
                  <a16:creationId xmlns:a16="http://schemas.microsoft.com/office/drawing/2014/main" id="{8CF5F650-F8F0-F4FE-44DA-1F14ADE428B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3" name="Freeform 5">
              <a:extLst>
                <a:ext uri="{FF2B5EF4-FFF2-40B4-BE49-F238E27FC236}">
                  <a16:creationId xmlns:a16="http://schemas.microsoft.com/office/drawing/2014/main" id="{18870924-E47D-404F-59B5-BD1C58F7B04C}"/>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4" name="Freeform 7">
              <a:extLst>
                <a:ext uri="{FF2B5EF4-FFF2-40B4-BE49-F238E27FC236}">
                  <a16:creationId xmlns:a16="http://schemas.microsoft.com/office/drawing/2014/main" id="{80806A65-E4FC-2F52-65B3-CC181E620C29}"/>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198408"/>
            <a:ext cx="10972800" cy="1574317"/>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xmlns=""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
        <p:nvSpPr>
          <p:cNvPr id="6" name="Content Placeholder 5">
            <a:extLst>
              <a:ext uri="{FF2B5EF4-FFF2-40B4-BE49-F238E27FC236}">
                <a16:creationId xmlns:a16="http://schemas.microsoft.com/office/drawing/2014/main" id="{5BCAAA28-C292-C527-AD35-90836B8BB978}"/>
              </a:ext>
            </a:extLst>
          </p:cNvPr>
          <p:cNvSpPr>
            <a:spLocks noGrp="1"/>
          </p:cNvSpPr>
          <p:nvPr>
            <p:ph sz="quarter" idx="13" hasCustomPrompt="1"/>
          </p:nvPr>
        </p:nvSpPr>
        <p:spPr>
          <a:xfrm>
            <a:off x="595523" y="2676525"/>
            <a:ext cx="5746750" cy="3597470"/>
          </a:xfrm>
        </p:spPr>
        <p:txBody>
          <a:bodyPr lIns="0">
            <a:normAutofit/>
          </a:bodyPr>
          <a:lstStyle>
            <a:lvl1pPr marL="0" indent="0">
              <a:spcBef>
                <a:spcPts val="1800"/>
              </a:spcBef>
              <a:buNone/>
              <a:defRPr sz="2000"/>
            </a:lvl1pPr>
            <a:lvl2pPr>
              <a:spcBef>
                <a:spcPts val="6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5">
            <a:extLst>
              <a:ext uri="{FF2B5EF4-FFF2-40B4-BE49-F238E27FC236}">
                <a16:creationId xmlns:a16="http://schemas.microsoft.com/office/drawing/2014/main" id="{8007FA9C-C4D5-89EC-C457-5F329A338E1E}"/>
              </a:ext>
            </a:extLst>
          </p:cNvPr>
          <p:cNvSpPr>
            <a:spLocks noGrp="1"/>
          </p:cNvSpPr>
          <p:nvPr>
            <p:ph sz="quarter" idx="14" hasCustomPrompt="1"/>
          </p:nvPr>
        </p:nvSpPr>
        <p:spPr>
          <a:xfrm>
            <a:off x="7620000" y="2676525"/>
            <a:ext cx="3947160" cy="3597470"/>
          </a:xfrm>
        </p:spPr>
        <p:txBody>
          <a:bodyPr lIns="0">
            <a:normAutofit/>
          </a:bodyPr>
          <a:lstStyle>
            <a:lvl1pPr marL="342900" indent="-342900">
              <a:spcBef>
                <a:spcPts val="1800"/>
              </a:spcBef>
              <a:buFont typeface="Arial" panose="020B0604020202020204" pitchFamily="34" charset="0"/>
              <a:buChar char="•"/>
              <a:defRPr sz="2000"/>
            </a:lvl1pPr>
            <a:lvl2pPr>
              <a:spcBef>
                <a:spcPts val="1800"/>
              </a:spcBef>
              <a:defRPr sz="2000"/>
            </a:lvl2pPr>
            <a:lvl3pPr>
              <a:spcBef>
                <a:spcPts val="1800"/>
              </a:spcBef>
              <a:defRPr sz="2000"/>
            </a:lvl3pPr>
            <a:lvl4pPr>
              <a:spcBef>
                <a:spcPts val="1800"/>
              </a:spcBef>
              <a:defRPr sz="2000"/>
            </a:lvl4pPr>
            <a:lvl5pPr>
              <a:spcBef>
                <a:spcPts val="1800"/>
              </a:spcBef>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649744719"/>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hasCustomPrompt="1"/>
          </p:nvPr>
        </p:nvSpPr>
        <p:spPr>
          <a:xfrm>
            <a:off x="594360" y="202400"/>
            <a:ext cx="10972800" cy="1570325"/>
          </a:xfrm>
          <a:prstGeom prst="rect">
            <a:avLst/>
          </a:prstGeom>
        </p:spPr>
        <p:txBody>
          <a:bodyPr lIns="0" tIns="0" rIns="0" bIns="0" anchor="b" anchorCtr="0">
            <a:noAutofit/>
          </a:bodyPr>
          <a:lstStyle>
            <a:lvl1pPr>
              <a:defRPr sz="4400" b="1" i="0">
                <a:solidFill>
                  <a:schemeClr val="bg1"/>
                </a:solidFill>
                <a:latin typeface="+mj-lt"/>
              </a:defRPr>
            </a:lvl1pPr>
          </a:lstStyle>
          <a:p>
            <a:r>
              <a:rPr lang="en-US" dirty="0"/>
              <a:t>Click to add title </a:t>
            </a:r>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594360" y="2628629"/>
            <a:ext cx="10972800" cy="3636740"/>
          </a:xfrm>
        </p:spPr>
        <p:txBody>
          <a:bodyPr>
            <a:noAutofit/>
          </a:bodyPr>
          <a:lstStyle>
            <a:lvl1pPr>
              <a:defRPr/>
            </a:lvl1pPr>
          </a:lstStyle>
          <a:p>
            <a:r>
              <a:rPr lang="en-US"/>
              <a:t>Click icon to add table</a:t>
            </a:r>
            <a:endParaRPr lang="en-US" dirty="0"/>
          </a:p>
        </p:txBody>
      </p:sp>
      <p:sp>
        <p:nvSpPr>
          <p:cNvPr id="10" name="Slide Number Placeholder 9">
            <a:extLst>
              <a:ext uri="{FF2B5EF4-FFF2-40B4-BE49-F238E27FC236}">
                <a16:creationId xmlns:a16="http://schemas.microsoft.com/office/drawing/2014/main" id="{05D79B4B-A9BD-581F-536E-DE7CF728F84E}"/>
              </a:ext>
            </a:extLst>
          </p:cNvPr>
          <p:cNvSpPr>
            <a:spLocks noGrp="1"/>
          </p:cNvSpPr>
          <p:nvPr>
            <p:ph type="sldNum" sz="quarter" idx="12"/>
          </p:nvPr>
        </p:nvSpPr>
        <p:spPr/>
        <p:txBody>
          <a:bodyPr/>
          <a:lstStyle/>
          <a:p>
            <a:fld id="{294A09A9-5501-47C1-A89A-A340965A2BE2}" type="slidenum">
              <a:rPr lang="en-US" smtClean="0"/>
              <a:pPr/>
              <a:t>‹#›</a:t>
            </a:fld>
            <a:endParaRPr lang="en-US" dirty="0">
              <a:latin typeface="+mn-lt"/>
            </a:endParaRPr>
          </a:p>
        </p:txBody>
      </p:sp>
      <p:sp>
        <p:nvSpPr>
          <p:cNvPr id="8" name="Date Placeholder 7">
            <a:extLst>
              <a:ext uri="{FF2B5EF4-FFF2-40B4-BE49-F238E27FC236}">
                <a16:creationId xmlns:a16="http://schemas.microsoft.com/office/drawing/2014/main" id="{C5EA2E64-5690-A56B-7051-476EC7BADA55}"/>
              </a:ext>
            </a:extLst>
          </p:cNvPr>
          <p:cNvSpPr>
            <a:spLocks noGrp="1"/>
          </p:cNvSpPr>
          <p:nvPr>
            <p:ph type="dt" sz="half" idx="11"/>
          </p:nvPr>
        </p:nvSpPr>
        <p:spPr/>
        <p:txBody>
          <a:bodyPr/>
          <a:lstStyle/>
          <a:p>
            <a:endParaRPr lang="en-US" dirty="0">
              <a:latin typeface="+mn-lt"/>
            </a:endParaRPr>
          </a:p>
        </p:txBody>
      </p:sp>
      <p:cxnSp>
        <p:nvCxnSpPr>
          <p:cNvPr id="4" name="Straight Connector 3">
            <a:extLst>
              <a:ext uri="{FF2B5EF4-FFF2-40B4-BE49-F238E27FC236}">
                <a16:creationId xmlns:a16="http://schemas.microsoft.com/office/drawing/2014/main" id="{E66081BA-9135-73B1-DCE5-77FD12431F13}"/>
              </a:ext>
              <a:ext uri="{C183D7F6-B498-43B3-948B-1728B52AA6E4}">
                <adec:decorative xmlns:adec="http://schemas.microsoft.com/office/drawing/2017/decorative" xmlns="" val="1"/>
              </a:ext>
            </a:extLst>
          </p:cNvPr>
          <p:cNvCxnSpPr>
            <a:cxnSpLocks/>
          </p:cNvCxnSpPr>
          <p:nvPr userDrawn="1"/>
        </p:nvCxnSpPr>
        <p:spPr>
          <a:xfrm>
            <a:off x="594360" y="2148840"/>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410957"/>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hasCustomPrompt="1"/>
          </p:nvPr>
        </p:nvSpPr>
        <p:spPr>
          <a:xfrm>
            <a:off x="594360" y="411479"/>
            <a:ext cx="5486400" cy="3291840"/>
          </a:xfrm>
          <a:prstGeom prst="rect">
            <a:avLst/>
          </a:prstGeom>
        </p:spPr>
        <p:txBody>
          <a:bodyPr lIns="0" tIns="0" rIns="0" bIns="0" anchor="b">
            <a:noAutofit/>
          </a:bodyPr>
          <a:lstStyle>
            <a:lvl1pPr algn="l">
              <a:lnSpc>
                <a:spcPct val="80000"/>
              </a:lnSpc>
              <a:defRPr sz="6000" b="1" i="0" spc="100" baseline="0">
                <a:solidFill>
                  <a:schemeClr val="bg1"/>
                </a:solidFill>
                <a:latin typeface="+mj-lt"/>
              </a:defRPr>
            </a:lvl1pPr>
          </a:lstStyle>
          <a:p>
            <a:r>
              <a:rPr lang="en-US" dirty="0"/>
              <a:t>Click to add title </a:t>
            </a:r>
          </a:p>
        </p:txBody>
      </p:sp>
      <p:grpSp>
        <p:nvGrpSpPr>
          <p:cNvPr id="9" name="Group 8">
            <a:extLst>
              <a:ext uri="{FF2B5EF4-FFF2-40B4-BE49-F238E27FC236}">
                <a16:creationId xmlns:a16="http://schemas.microsoft.com/office/drawing/2014/main" id="{C26C18C3-ED25-DD4B-BA72-24932D54DE37}"/>
              </a:ext>
              <a:ext uri="{C183D7F6-B498-43B3-948B-1728B52AA6E4}">
                <adec:decorative xmlns:adec="http://schemas.microsoft.com/office/drawing/2017/decorative" xmlns="" val="1"/>
              </a:ext>
            </a:extLst>
          </p:cNvPr>
          <p:cNvGrpSpPr>
            <a:grpSpLocks/>
          </p:cNvGrpSpPr>
          <p:nvPr userDrawn="1"/>
        </p:nvGrpSpPr>
        <p:grpSpPr bwMode="auto">
          <a:xfrm flipH="1" flipV="1">
            <a:off x="6092752" y="0"/>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hasCustomPrompt="1"/>
          </p:nvPr>
        </p:nvSpPr>
        <p:spPr>
          <a:xfrm>
            <a:off x="594360" y="4549552"/>
            <a:ext cx="5486400" cy="1645920"/>
          </a:xfrm>
        </p:spPr>
        <p:txBody>
          <a:bodyPr lIns="0" tIns="0" rIns="0" bIns="0">
            <a:noAutofit/>
          </a:bodyPr>
          <a:lstStyle>
            <a:lvl1pPr marL="0" indent="0">
              <a:buNone/>
              <a:defRPr sz="2400" b="1" i="0">
                <a:solidFill>
                  <a:schemeClr val="tx2">
                    <a:lumMod val="75000"/>
                  </a:schemeClr>
                </a:solidFill>
                <a:latin typeface="+mn-lt"/>
              </a:defRPr>
            </a:lvl1pPr>
            <a:lvl2pPr>
              <a:defRPr sz="4000"/>
            </a:lvl2pPr>
            <a:lvl3pPr>
              <a:defRPr sz="4000"/>
            </a:lvl3pPr>
            <a:lvl4pPr>
              <a:defRPr sz="4000"/>
            </a:lvl4pPr>
            <a:lvl5pPr>
              <a:defRPr sz="4000"/>
            </a:lvl5pPr>
          </a:lstStyle>
          <a:p>
            <a:pPr lvl="0"/>
            <a:r>
              <a:rPr lang="en-US" dirty="0"/>
              <a:t>Click to add text</a:t>
            </a:r>
          </a:p>
        </p:txBody>
      </p:sp>
      <p:cxnSp>
        <p:nvCxnSpPr>
          <p:cNvPr id="4" name="Straight Connector 3">
            <a:extLst>
              <a:ext uri="{FF2B5EF4-FFF2-40B4-BE49-F238E27FC236}">
                <a16:creationId xmlns:a16="http://schemas.microsoft.com/office/drawing/2014/main" id="{58B149C6-5AAC-B8E5-5411-EA38821F6754}"/>
              </a:ext>
              <a:ext uri="{C183D7F6-B498-43B3-948B-1728B52AA6E4}">
                <adec:decorative xmlns:adec="http://schemas.microsoft.com/office/drawing/2017/decorative" xmlns="" val="1"/>
              </a:ext>
            </a:extLst>
          </p:cNvPr>
          <p:cNvCxnSpPr>
            <a:cxnSpLocks/>
          </p:cNvCxnSpPr>
          <p:nvPr userDrawn="1"/>
        </p:nvCxnSpPr>
        <p:spPr>
          <a:xfrm>
            <a:off x="594360" y="3950208"/>
            <a:ext cx="2133600" cy="3992"/>
          </a:xfrm>
          <a:prstGeom prst="line">
            <a:avLst/>
          </a:prstGeom>
          <a:ln w="101600">
            <a:solidFill>
              <a:schemeClr val="tx2">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69273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CCFF"/>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59436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59436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1133648"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endParaRPr lang="en-US" dirty="0">
              <a:latin typeface="+mn-lt"/>
            </a:endParaRPr>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594360" y="6332220"/>
            <a:ext cx="523240" cy="247651"/>
          </a:xfrm>
          <a:prstGeom prst="rect">
            <a:avLst/>
          </a:prstGeom>
        </p:spPr>
        <p:txBody>
          <a:bodyPr vert="horz" lIns="0" tIns="0" rIns="0" bIns="0" rtlCol="0" anchor="t" anchorCtr="0"/>
          <a:lstStyle>
            <a:lvl1pPr algn="l">
              <a:defRPr sz="1100" b="1" i="0">
                <a:solidFill>
                  <a:schemeClr val="bg1"/>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711" r:id="rId1"/>
    <p:sldLayoutId id="2147483698" r:id="rId2"/>
    <p:sldLayoutId id="2147483710" r:id="rId3"/>
    <p:sldLayoutId id="2147483700" r:id="rId4"/>
    <p:sldLayoutId id="2147483701" r:id="rId5"/>
    <p:sldLayoutId id="2147483659" r:id="rId6"/>
    <p:sldLayoutId id="2147483709" r:id="rId7"/>
    <p:sldLayoutId id="2147483708" r:id="rId8"/>
    <p:sldLayoutId id="2147483707" r:id="rId9"/>
    <p:sldLayoutId id="2147483706" r:id="rId10"/>
    <p:sldLayoutId id="2147483705" r:id="rId11"/>
    <p:sldLayoutId id="2147483704" r:id="rId12"/>
    <p:sldLayoutId id="2147483703" r:id="rId13"/>
  </p:sldLayoutIdLst>
  <p:hf sldNum="0" hdr="0" ftr="0" dt="0"/>
  <p:txStyles>
    <p:titleStyle>
      <a:lvl1pPr algn="l" defTabSz="914400" rtl="0" eaLnBrk="1" latinLnBrk="0" hangingPunct="1">
        <a:lnSpc>
          <a:spcPct val="8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83464"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83464"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83464"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83464"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DA59ABD-F7C5-833F-FA42-336F7F17C390}"/>
              </a:ext>
            </a:extLst>
          </p:cNvPr>
          <p:cNvSpPr txBox="1"/>
          <p:nvPr/>
        </p:nvSpPr>
        <p:spPr>
          <a:xfrm>
            <a:off x="3603811" y="744480"/>
            <a:ext cx="7763435" cy="4657685"/>
          </a:xfrm>
          <a:prstGeom prst="rect">
            <a:avLst/>
          </a:prstGeom>
          <a:noFill/>
        </p:spPr>
        <p:txBody>
          <a:bodyPr wrap="square">
            <a:spAutoFit/>
          </a:bodyPr>
          <a:lstStyle/>
          <a:p>
            <a:pPr marL="0" marR="0" algn="ctr">
              <a:lnSpc>
                <a:spcPct val="150000"/>
              </a:lnSpc>
              <a:spcBef>
                <a:spcPts val="2000"/>
              </a:spcBef>
              <a:spcAft>
                <a:spcPts val="600"/>
              </a:spcAft>
              <a:buNone/>
            </a:pPr>
            <a:r>
              <a:rPr lang="en-GB" sz="3600" b="1" dirty="0" smtClean="0">
                <a:solidFill>
                  <a:schemeClr val="bg1"/>
                </a:solidFill>
                <a:effectLst/>
                <a:latin typeface="Times New Roman" panose="02020603050405020304" pitchFamily="18" charset="0"/>
                <a:ea typeface="Times New Roman" panose="02020603050405020304" pitchFamily="18" charset="0"/>
              </a:rPr>
              <a:t>Module</a:t>
            </a:r>
            <a:r>
              <a:rPr lang="en-GB" sz="3600" b="1" dirty="0">
                <a:solidFill>
                  <a:schemeClr val="bg1"/>
                </a:solidFill>
                <a:effectLst/>
                <a:latin typeface="Times New Roman" panose="02020603050405020304" pitchFamily="18" charset="0"/>
                <a:ea typeface="Times New Roman" panose="02020603050405020304" pitchFamily="18" charset="0"/>
              </a:rPr>
              <a:t>: Professional Development within Health and Social Care </a:t>
            </a:r>
            <a:endParaRPr lang="en-US" sz="2400" dirty="0">
              <a:solidFill>
                <a:schemeClr val="bg1"/>
              </a:solidFill>
              <a:effectLst/>
              <a:latin typeface="Times New Roman" panose="02020603050405020304" pitchFamily="18" charset="0"/>
              <a:ea typeface="Times New Roman" panose="02020603050405020304" pitchFamily="18" charset="0"/>
            </a:endParaRPr>
          </a:p>
          <a:p>
            <a:pPr marL="0" marR="0" algn="ctr">
              <a:lnSpc>
                <a:spcPct val="150000"/>
              </a:lnSpc>
              <a:spcBef>
                <a:spcPts val="2000"/>
              </a:spcBef>
              <a:spcAft>
                <a:spcPts val="600"/>
              </a:spcAft>
              <a:buNone/>
            </a:pPr>
            <a:r>
              <a:rPr lang="en-GB" sz="3600" b="1" dirty="0">
                <a:solidFill>
                  <a:schemeClr val="bg1"/>
                </a:solidFill>
                <a:effectLst/>
                <a:latin typeface="Times New Roman" panose="02020603050405020304" pitchFamily="18" charset="0"/>
                <a:ea typeface="Times New Roman" panose="02020603050405020304" pitchFamily="18" charset="0"/>
              </a:rPr>
              <a:t>Module Code: LCHS4009</a:t>
            </a:r>
            <a:endParaRPr lang="en-US" sz="2400" dirty="0">
              <a:solidFill>
                <a:schemeClr val="bg1"/>
              </a:solidFill>
              <a:effectLst/>
              <a:latin typeface="Times New Roman" panose="02020603050405020304" pitchFamily="18" charset="0"/>
              <a:ea typeface="Times New Roman" panose="02020603050405020304" pitchFamily="18" charset="0"/>
            </a:endParaRPr>
          </a:p>
          <a:p>
            <a:pPr algn="ctr">
              <a:lnSpc>
                <a:spcPct val="150000"/>
              </a:lnSpc>
              <a:buNone/>
            </a:pPr>
            <a:r>
              <a:rPr lang="en-GB" sz="3600" b="1" dirty="0">
                <a:solidFill>
                  <a:schemeClr val="bg1"/>
                </a:solidFill>
                <a:effectLst/>
                <a:latin typeface="Times New Roman" panose="02020603050405020304" pitchFamily="18" charset="0"/>
                <a:ea typeface="Times New Roman" panose="02020603050405020304" pitchFamily="18" charset="0"/>
              </a:rPr>
              <a:t>Assignment Title: Self-Awareness Presentation</a:t>
            </a:r>
            <a:r>
              <a:rPr lang="en-GB" sz="2400" dirty="0">
                <a:solidFill>
                  <a:schemeClr val="bg1"/>
                </a:solidFill>
                <a:effectLst/>
                <a:latin typeface="Times New Roman" panose="02020603050405020304" pitchFamily="18" charset="0"/>
                <a:ea typeface="Times New Roman" panose="02020603050405020304" pitchFamily="18" charset="0"/>
              </a:rPr>
              <a:t> </a:t>
            </a:r>
            <a:endParaRPr lang="en-US" sz="3600" dirty="0">
              <a:solidFill>
                <a:schemeClr val="bg1"/>
              </a:solidFill>
            </a:endParaRPr>
          </a:p>
        </p:txBody>
      </p:sp>
    </p:spTree>
    <p:extLst>
      <p:ext uri="{BB962C8B-B14F-4D97-AF65-F5344CB8AC3E}">
        <p14:creationId xmlns:p14="http://schemas.microsoft.com/office/powerpoint/2010/main" val="3390304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4C2292-8AE9-61F7-9483-4729A8AFE72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35FFB10-59CE-8AA8-35E3-74DE0D5F66C7}"/>
              </a:ext>
            </a:extLst>
          </p:cNvPr>
          <p:cNvSpPr txBox="1"/>
          <p:nvPr/>
        </p:nvSpPr>
        <p:spPr>
          <a:xfrm>
            <a:off x="969818" y="914749"/>
            <a:ext cx="10252364" cy="5078313"/>
          </a:xfrm>
          <a:prstGeom prst="rect">
            <a:avLst/>
          </a:prstGeom>
          <a:solidFill>
            <a:schemeClr val="accent2">
              <a:lumMod val="20000"/>
              <a:lumOff val="80000"/>
            </a:schemeClr>
          </a:solidFill>
        </p:spPr>
        <p:txBody>
          <a:bodyPr wrap="square">
            <a:spAutoFit/>
          </a:bodyPr>
          <a:lstStyle/>
          <a:p>
            <a:pPr algn="ctr" rtl="0">
              <a:lnSpc>
                <a:spcPct val="150000"/>
              </a:lnSpc>
              <a:spcAft>
                <a:spcPts val="1200"/>
              </a:spcAft>
              <a:buNone/>
            </a:pPr>
            <a:r>
              <a:rPr lang="en-US" sz="3200" b="1" i="0" u="none" strike="noStrike" dirty="0">
                <a:solidFill>
                  <a:srgbClr val="000000"/>
                </a:solidFill>
                <a:effectLst/>
                <a:latin typeface="Times New Roman" panose="02020603050405020304" pitchFamily="18" charset="0"/>
              </a:rPr>
              <a:t>Table of Contents</a:t>
            </a:r>
            <a:endParaRPr lang="en-US" sz="2800" b="0" dirty="0">
              <a:effectLst/>
            </a:endParaRPr>
          </a:p>
          <a:p>
            <a:pPr marL="342900" indent="-342900" algn="just" rtl="0">
              <a:lnSpc>
                <a:spcPct val="150000"/>
              </a:lnSpc>
              <a:spcAft>
                <a:spcPts val="1200"/>
              </a:spcAft>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Introduction. </a:t>
            </a:r>
            <a:endParaRPr lang="en-US" sz="2400" b="0" dirty="0">
              <a:effectLst/>
            </a:endParaRPr>
          </a:p>
          <a:p>
            <a:pPr marL="342900" indent="-342900" algn="just" rtl="0">
              <a:lnSpc>
                <a:spcPct val="150000"/>
              </a:lnSpc>
              <a:spcAft>
                <a:spcPts val="1200"/>
              </a:spcAft>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Personal SWOT Analysis. </a:t>
            </a:r>
            <a:endParaRPr lang="en-US" sz="2400" b="0" dirty="0">
              <a:effectLst/>
            </a:endParaRPr>
          </a:p>
          <a:p>
            <a:pPr marL="342900" indent="-342900" algn="just" rtl="0">
              <a:lnSpc>
                <a:spcPct val="150000"/>
              </a:lnSpc>
              <a:spcAft>
                <a:spcPts val="1200"/>
              </a:spcAft>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Practical examples (use strength to overcome weakness and minimise threats) </a:t>
            </a:r>
            <a:endParaRPr lang="en-US" sz="2400" b="0" dirty="0">
              <a:effectLst/>
            </a:endParaRPr>
          </a:p>
          <a:p>
            <a:pPr marL="342900" indent="-342900" algn="just" rtl="0">
              <a:lnSpc>
                <a:spcPct val="150000"/>
              </a:lnSpc>
              <a:spcAft>
                <a:spcPts val="1200"/>
              </a:spcAft>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Utilisation of  opportunities to associate with strengths. </a:t>
            </a:r>
            <a:endParaRPr lang="en-US" sz="2400" b="0" dirty="0">
              <a:effectLst/>
            </a:endParaRPr>
          </a:p>
          <a:p>
            <a:pPr marL="342900" indent="-342900" algn="just" rtl="0">
              <a:lnSpc>
                <a:spcPct val="150000"/>
              </a:lnSpc>
              <a:spcAft>
                <a:spcPts val="1200"/>
              </a:spcAft>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Conclusion. </a:t>
            </a:r>
            <a:endParaRPr lang="en-US" sz="2400" b="0" dirty="0">
              <a:effectLst/>
            </a:endParaRPr>
          </a:p>
          <a:p>
            <a:pPr marL="342900" indent="-342900" algn="just" rtl="0">
              <a:lnSpc>
                <a:spcPct val="150000"/>
              </a:lnSpc>
              <a:spcAft>
                <a:spcPts val="1200"/>
              </a:spcAft>
              <a:buFont typeface="Arial" panose="020B0604020202020204" pitchFamily="34" charset="0"/>
              <a:buChar char="•"/>
            </a:pPr>
            <a:r>
              <a:rPr lang="en-US" sz="2400" b="0" i="0" u="none" strike="noStrike" dirty="0" smtClean="0">
                <a:solidFill>
                  <a:srgbClr val="000000"/>
                </a:solidFill>
                <a:effectLst/>
                <a:latin typeface="Times New Roman" panose="02020603050405020304" pitchFamily="18" charset="0"/>
              </a:rPr>
              <a:t>References</a:t>
            </a:r>
            <a:endParaRPr lang="en-US" sz="2400" b="0" dirty="0">
              <a:effectLst/>
            </a:endParaRPr>
          </a:p>
        </p:txBody>
      </p:sp>
    </p:spTree>
    <p:extLst>
      <p:ext uri="{BB962C8B-B14F-4D97-AF65-F5344CB8AC3E}">
        <p14:creationId xmlns:p14="http://schemas.microsoft.com/office/powerpoint/2010/main" val="821498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B594C4-F392-5054-EB23-B3C77089D57E}"/>
              </a:ext>
            </a:extLst>
          </p:cNvPr>
          <p:cNvSpPr txBox="1"/>
          <p:nvPr/>
        </p:nvSpPr>
        <p:spPr>
          <a:xfrm>
            <a:off x="3048000" y="281950"/>
            <a:ext cx="6096000" cy="661207"/>
          </a:xfrm>
          <a:prstGeom prst="rect">
            <a:avLst/>
          </a:prstGeom>
          <a:noFill/>
        </p:spPr>
        <p:txBody>
          <a:bodyPr wrap="square">
            <a:spAutoFit/>
          </a:bodyPr>
          <a:lstStyle/>
          <a:p>
            <a:pPr marL="0" marR="0" algn="ctr">
              <a:lnSpc>
                <a:spcPct val="150000"/>
              </a:lnSpc>
              <a:spcBef>
                <a:spcPts val="2000"/>
              </a:spcBef>
              <a:spcAft>
                <a:spcPts val="600"/>
              </a:spcAft>
              <a:buNone/>
            </a:pPr>
            <a:r>
              <a:rPr lang="en-GB" sz="2800" b="1" kern="0" dirty="0">
                <a:solidFill>
                  <a:srgbClr val="0D0D0D"/>
                </a:solidFill>
                <a:effectLst/>
                <a:latin typeface="Times New Roman" panose="02020603050405020304" pitchFamily="18" charset="0"/>
              </a:rPr>
              <a:t>Introduction </a:t>
            </a:r>
            <a:endParaRPr lang="en-US" sz="2800" b="1" kern="0" dirty="0">
              <a:solidFill>
                <a:srgbClr val="0D0D0D"/>
              </a:solidFill>
              <a:effectLst/>
              <a:latin typeface="Times New Roman" panose="02020603050405020304" pitchFamily="18" charset="0"/>
            </a:endParaRPr>
          </a:p>
        </p:txBody>
      </p:sp>
      <p:sp>
        <p:nvSpPr>
          <p:cNvPr id="6" name="TextBox 5">
            <a:extLst>
              <a:ext uri="{FF2B5EF4-FFF2-40B4-BE49-F238E27FC236}">
                <a16:creationId xmlns:a16="http://schemas.microsoft.com/office/drawing/2014/main" id="{3D0CE331-930F-751A-7083-B3854AE87F75}"/>
              </a:ext>
            </a:extLst>
          </p:cNvPr>
          <p:cNvSpPr txBox="1"/>
          <p:nvPr/>
        </p:nvSpPr>
        <p:spPr>
          <a:xfrm>
            <a:off x="5719482" y="1007773"/>
            <a:ext cx="6096000" cy="5197833"/>
          </a:xfrm>
          <a:prstGeom prst="rect">
            <a:avLst/>
          </a:prstGeom>
          <a:noFill/>
        </p:spPr>
        <p:txBody>
          <a:bodyPr wrap="square">
            <a:spAutoFit/>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Proactive response is essential in the health and social care industry to justify resilience, flexibility and adaptability (Abraham </a:t>
            </a:r>
            <a:r>
              <a:rPr lang="en-GB" sz="1800" i="1" u="none" strike="noStrike" dirty="0">
                <a:solidFill>
                  <a:schemeClr val="bg1"/>
                </a:solidFill>
                <a:effectLst/>
                <a:latin typeface="Times New Roman" panose="02020603050405020304" pitchFamily="18" charset="0"/>
                <a:ea typeface="Times New Roman" panose="02020603050405020304" pitchFamily="18" charset="0"/>
              </a:rPr>
              <a:t>et al</a:t>
            </a:r>
            <a:r>
              <a:rPr lang="en-GB" sz="1800" u="none" strike="noStrike" dirty="0">
                <a:solidFill>
                  <a:schemeClr val="bg1"/>
                </a:solidFill>
                <a:effectLst/>
                <a:latin typeface="Times New Roman" panose="02020603050405020304" pitchFamily="18" charset="0"/>
                <a:ea typeface="Times New Roman" panose="02020603050405020304" pitchFamily="18" charset="0"/>
              </a:rPr>
              <a:t>., 2021).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In the UK's health and social care industry, skills such as empathy, compassion, communication, and others have been projected as vital.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Acquisition of skill sets has justified greater employment opportunities while justifying the demand for knowledge.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This presentation thus aims to enable a personal reflection to justify the need for skills.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p:txBody>
      </p:sp>
      <p:pic>
        <p:nvPicPr>
          <p:cNvPr id="7" name="image3.png" descr="A diagram of a pie chart with people icons&#10;&#10;AI-generated content may be incorrect.">
            <a:extLst>
              <a:ext uri="{FF2B5EF4-FFF2-40B4-BE49-F238E27FC236}">
                <a16:creationId xmlns:a16="http://schemas.microsoft.com/office/drawing/2014/main" id="{5AD76203-5F38-B31B-4B0B-8200804D994C}"/>
              </a:ext>
            </a:extLst>
          </p:cNvPr>
          <p:cNvPicPr/>
          <p:nvPr/>
        </p:nvPicPr>
        <p:blipFill>
          <a:blip r:embed="rId3" cstate="email">
            <a:extLst>
              <a:ext uri="{28A0092B-C50C-407E-A947-70E740481C1C}">
                <a14:useLocalDpi xmlns:a14="http://schemas.microsoft.com/office/drawing/2010/main"/>
              </a:ext>
            </a:extLst>
          </a:blip>
          <a:stretch>
            <a:fillRect/>
          </a:stretch>
        </p:blipFill>
        <p:spPr>
          <a:xfrm>
            <a:off x="376518" y="1633408"/>
            <a:ext cx="5135095" cy="3946562"/>
          </a:xfrm>
          <a:prstGeom prst="rect">
            <a:avLst/>
          </a:prstGeom>
        </p:spPr>
      </p:pic>
    </p:spTree>
    <p:extLst>
      <p:ext uri="{BB962C8B-B14F-4D97-AF65-F5344CB8AC3E}">
        <p14:creationId xmlns:p14="http://schemas.microsoft.com/office/powerpoint/2010/main" val="680460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81D1FE-728D-D149-4461-8249EA9421E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89D470D-5FD3-9ABF-43AF-1A0693DCDFCB}"/>
              </a:ext>
            </a:extLst>
          </p:cNvPr>
          <p:cNvSpPr txBox="1"/>
          <p:nvPr/>
        </p:nvSpPr>
        <p:spPr>
          <a:xfrm>
            <a:off x="3048000" y="309689"/>
            <a:ext cx="6096000" cy="661207"/>
          </a:xfrm>
          <a:prstGeom prst="rect">
            <a:avLst/>
          </a:prstGeom>
          <a:noFill/>
        </p:spPr>
        <p:txBody>
          <a:bodyPr wrap="square">
            <a:spAutoFit/>
          </a:bodyPr>
          <a:lstStyle/>
          <a:p>
            <a:pPr marL="0" marR="0" algn="ctr">
              <a:lnSpc>
                <a:spcPct val="150000"/>
              </a:lnSpc>
              <a:spcBef>
                <a:spcPts val="2000"/>
              </a:spcBef>
              <a:spcAft>
                <a:spcPts val="600"/>
              </a:spcAft>
              <a:buNone/>
            </a:pPr>
            <a:r>
              <a:rPr lang="en-GB" sz="2800" b="1" kern="0" dirty="0">
                <a:solidFill>
                  <a:srgbClr val="0D0D0D"/>
                </a:solidFill>
                <a:effectLst/>
                <a:latin typeface="Times New Roman" panose="02020603050405020304" pitchFamily="18" charset="0"/>
              </a:rPr>
              <a:t>Personal SWOT Analysis </a:t>
            </a:r>
            <a:endParaRPr lang="en-US" sz="2800" b="1" kern="0" dirty="0">
              <a:solidFill>
                <a:srgbClr val="0D0D0D"/>
              </a:solidFill>
              <a:effectLst/>
              <a:latin typeface="Times New Roman" panose="02020603050405020304" pitchFamily="18" charset="0"/>
            </a:endParaRPr>
          </a:p>
        </p:txBody>
      </p:sp>
      <p:graphicFrame>
        <p:nvGraphicFramePr>
          <p:cNvPr id="4" name="Table 3">
            <a:extLst>
              <a:ext uri="{FF2B5EF4-FFF2-40B4-BE49-F238E27FC236}">
                <a16:creationId xmlns:a16="http://schemas.microsoft.com/office/drawing/2014/main" id="{8858B439-16B8-35CB-5F5E-80282EF120A2}"/>
              </a:ext>
            </a:extLst>
          </p:cNvPr>
          <p:cNvGraphicFramePr>
            <a:graphicFrameLocks noGrp="1"/>
          </p:cNvGraphicFramePr>
          <p:nvPr>
            <p:extLst>
              <p:ext uri="{D42A27DB-BD31-4B8C-83A1-F6EECF244321}">
                <p14:modId xmlns:p14="http://schemas.microsoft.com/office/powerpoint/2010/main" val="3467586839"/>
              </p:ext>
            </p:extLst>
          </p:nvPr>
        </p:nvGraphicFramePr>
        <p:xfrm>
          <a:off x="233904" y="1050735"/>
          <a:ext cx="8174990" cy="5694680"/>
        </p:xfrm>
        <a:graphic>
          <a:graphicData uri="http://schemas.openxmlformats.org/drawingml/2006/table">
            <a:tbl>
              <a:tblPr>
                <a:tableStyleId>{8A107856-5554-42FB-B03E-39F5DBC370BA}</a:tableStyleId>
              </a:tblPr>
              <a:tblGrid>
                <a:gridCol w="4087495">
                  <a:extLst>
                    <a:ext uri="{9D8B030D-6E8A-4147-A177-3AD203B41FA5}">
                      <a16:colId xmlns:a16="http://schemas.microsoft.com/office/drawing/2014/main" val="1731223408"/>
                    </a:ext>
                  </a:extLst>
                </a:gridCol>
                <a:gridCol w="4087495">
                  <a:extLst>
                    <a:ext uri="{9D8B030D-6E8A-4147-A177-3AD203B41FA5}">
                      <a16:colId xmlns:a16="http://schemas.microsoft.com/office/drawing/2014/main" val="3976668039"/>
                    </a:ext>
                  </a:extLst>
                </a:gridCol>
              </a:tblGrid>
              <a:tr h="0">
                <a:tc>
                  <a:txBody>
                    <a:bodyPr/>
                    <a:lstStyle/>
                    <a:p>
                      <a:pPr marL="0" marR="0" algn="just">
                        <a:lnSpc>
                          <a:spcPct val="150000"/>
                        </a:lnSpc>
                        <a:spcBef>
                          <a:spcPts val="2000"/>
                        </a:spcBef>
                        <a:spcAft>
                          <a:spcPts val="600"/>
                        </a:spcAft>
                        <a:buNone/>
                      </a:pPr>
                      <a:r>
                        <a:rPr lang="en-GB" sz="1800">
                          <a:effectLst/>
                          <a:latin typeface="Times New Roman" panose="02020603050405020304" pitchFamily="18" charset="0"/>
                          <a:cs typeface="Times New Roman" panose="02020603050405020304" pitchFamily="18" charset="0"/>
                        </a:rPr>
                        <a:t>Strength </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marL="0" marR="0" algn="just">
                        <a:lnSpc>
                          <a:spcPct val="150000"/>
                        </a:lnSpc>
                        <a:spcBef>
                          <a:spcPts val="2000"/>
                        </a:spcBef>
                        <a:spcAft>
                          <a:spcPts val="600"/>
                        </a:spcAft>
                        <a:buNone/>
                      </a:pPr>
                      <a:r>
                        <a:rPr lang="en-GB" sz="1800">
                          <a:effectLst/>
                          <a:latin typeface="Times New Roman" panose="02020603050405020304" pitchFamily="18" charset="0"/>
                          <a:cs typeface="Times New Roman" panose="02020603050405020304" pitchFamily="18" charset="0"/>
                        </a:rPr>
                        <a:t>Weakness </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2013019619"/>
                  </a:ext>
                </a:extLst>
              </a:tr>
              <a:tr h="0">
                <a:tc>
                  <a:txBody>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effectLst/>
                          <a:latin typeface="Times New Roman" panose="02020603050405020304" pitchFamily="18" charset="0"/>
                          <a:cs typeface="Times New Roman" panose="02020603050405020304" pitchFamily="18" charset="0"/>
                        </a:rPr>
                        <a:t>I have developed an efficient range of communication skills. </a:t>
                      </a:r>
                      <a:endParaRPr lang="en-US" sz="1800" u="none" strike="noStrike"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effectLst/>
                          <a:latin typeface="Times New Roman" panose="02020603050405020304" pitchFamily="18" charset="0"/>
                          <a:cs typeface="Times New Roman" panose="02020603050405020304" pitchFamily="18" charset="0"/>
                        </a:rPr>
                        <a:t>I have perceived soft skills in the form of acquiring empathy. </a:t>
                      </a:r>
                      <a:endPar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a:effectLst/>
                          <a:latin typeface="Times New Roman" panose="02020603050405020304" pitchFamily="18" charset="0"/>
                          <a:cs typeface="Times New Roman" panose="02020603050405020304" pitchFamily="18" charset="0"/>
                        </a:rPr>
                        <a:t>I am quite sympathetic to others’ situations and issues. </a:t>
                      </a:r>
                      <a:endParaRPr lang="en-US" sz="1800" u="none" strike="noStrike">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a:effectLst/>
                          <a:latin typeface="Times New Roman" panose="02020603050405020304" pitchFamily="18" charset="0"/>
                          <a:cs typeface="Times New Roman" panose="02020603050405020304" pitchFamily="18" charset="0"/>
                        </a:rPr>
                        <a:t>I am quite vulnerable in making critical decisions. </a:t>
                      </a:r>
                      <a:endParaRPr lang="en-US" sz="1800" u="none" strike="noStrike">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761504943"/>
                  </a:ext>
                </a:extLst>
              </a:tr>
              <a:tr h="0">
                <a:tc>
                  <a:txBody>
                    <a:bodyPr/>
                    <a:lstStyle/>
                    <a:p>
                      <a:pPr marL="0" marR="0" algn="just">
                        <a:lnSpc>
                          <a:spcPct val="150000"/>
                        </a:lnSpc>
                        <a:spcBef>
                          <a:spcPts val="2000"/>
                        </a:spcBef>
                        <a:spcAft>
                          <a:spcPts val="600"/>
                        </a:spcAft>
                        <a:buNone/>
                      </a:pPr>
                      <a:r>
                        <a:rPr lang="en-GB" sz="1800">
                          <a:effectLst/>
                          <a:latin typeface="Times New Roman" panose="02020603050405020304" pitchFamily="18" charset="0"/>
                          <a:cs typeface="Times New Roman" panose="02020603050405020304" pitchFamily="18" charset="0"/>
                        </a:rPr>
                        <a:t>Opportunity </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marL="0" marR="0" algn="just">
                        <a:lnSpc>
                          <a:spcPct val="150000"/>
                        </a:lnSpc>
                        <a:spcBef>
                          <a:spcPts val="2000"/>
                        </a:spcBef>
                        <a:spcAft>
                          <a:spcPts val="600"/>
                        </a:spcAft>
                        <a:buNone/>
                      </a:pPr>
                      <a:r>
                        <a:rPr lang="en-GB" sz="1800">
                          <a:effectLst/>
                          <a:latin typeface="Times New Roman" panose="02020603050405020304" pitchFamily="18" charset="0"/>
                          <a:cs typeface="Times New Roman" panose="02020603050405020304" pitchFamily="18" charset="0"/>
                        </a:rPr>
                        <a:t>Threat </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893134368"/>
                  </a:ext>
                </a:extLst>
              </a:tr>
              <a:tr h="0">
                <a:tc>
                  <a:txBody>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a:effectLst/>
                          <a:latin typeface="Times New Roman" panose="02020603050405020304" pitchFamily="18" charset="0"/>
                          <a:cs typeface="Times New Roman" panose="02020603050405020304" pitchFamily="18" charset="0"/>
                        </a:rPr>
                        <a:t>Due to appropriate communication, I have enabled the opportunity of initiating effective interaction. </a:t>
                      </a:r>
                      <a:endParaRPr lang="en-US" sz="1800" u="none" strike="noStrike">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a:effectLst/>
                          <a:latin typeface="Times New Roman" panose="02020603050405020304" pitchFamily="18" charset="0"/>
                          <a:cs typeface="Times New Roman" panose="02020603050405020304" pitchFamily="18" charset="0"/>
                        </a:rPr>
                        <a:t>I have the capacity to enable people to engage. </a:t>
                      </a:r>
                      <a:endParaRPr lang="en-US" sz="1800" u="none" strike="noStrike">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tc>
                  <a:txBody>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effectLst/>
                          <a:latin typeface="Times New Roman" panose="02020603050405020304" pitchFamily="18" charset="0"/>
                          <a:cs typeface="Times New Roman" panose="02020603050405020304" pitchFamily="18" charset="0"/>
                        </a:rPr>
                        <a:t>Being sympathetic is threatening my position in taking quicker actions. </a:t>
                      </a:r>
                      <a:endParaRPr lang="en-US" sz="1800" u="none" strike="noStrike"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effectLst/>
                          <a:latin typeface="Times New Roman" panose="02020603050405020304" pitchFamily="18" charset="0"/>
                          <a:cs typeface="Times New Roman" panose="02020603050405020304" pitchFamily="18" charset="0"/>
                        </a:rPr>
                        <a:t>Inability to make critical decisions is threatening my efficiency. </a:t>
                      </a:r>
                      <a:endParaRPr lang="en-US" sz="18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718201786"/>
                  </a:ext>
                </a:extLst>
              </a:tr>
            </a:tbl>
          </a:graphicData>
        </a:graphic>
      </p:graphicFrame>
      <p:pic>
        <p:nvPicPr>
          <p:cNvPr id="5" name="image1.png" descr="A colorful squares with black letters&#10;&#10;AI-generated content may be incorrect.">
            <a:extLst>
              <a:ext uri="{FF2B5EF4-FFF2-40B4-BE49-F238E27FC236}">
                <a16:creationId xmlns:a16="http://schemas.microsoft.com/office/drawing/2014/main" id="{AE683644-A19D-5F6D-C534-39E23B068701}"/>
              </a:ext>
            </a:extLst>
          </p:cNvPr>
          <p:cNvPicPr/>
          <p:nvPr/>
        </p:nvPicPr>
        <p:blipFill>
          <a:blip r:embed="rId3" cstate="email">
            <a:extLst>
              <a:ext uri="{28A0092B-C50C-407E-A947-70E740481C1C}">
                <a14:useLocalDpi xmlns:a14="http://schemas.microsoft.com/office/drawing/2010/main"/>
              </a:ext>
            </a:extLst>
          </a:blip>
          <a:stretch>
            <a:fillRect/>
          </a:stretch>
        </p:blipFill>
        <p:spPr>
          <a:xfrm>
            <a:off x="8588188" y="1744887"/>
            <a:ext cx="3603812" cy="4261466"/>
          </a:xfrm>
          <a:prstGeom prst="rect">
            <a:avLst/>
          </a:prstGeom>
        </p:spPr>
      </p:pic>
    </p:spTree>
    <p:extLst>
      <p:ext uri="{BB962C8B-B14F-4D97-AF65-F5344CB8AC3E}">
        <p14:creationId xmlns:p14="http://schemas.microsoft.com/office/powerpoint/2010/main" val="921754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B190E-0871-8B1C-112B-0FF4A1362D2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BEEF33E-D692-F04C-E880-9E18E5086F5C}"/>
              </a:ext>
            </a:extLst>
          </p:cNvPr>
          <p:cNvSpPr txBox="1"/>
          <p:nvPr/>
        </p:nvSpPr>
        <p:spPr>
          <a:xfrm>
            <a:off x="5540189" y="1211084"/>
            <a:ext cx="6096000" cy="5197833"/>
          </a:xfrm>
          <a:prstGeom prst="rect">
            <a:avLst/>
          </a:prstGeom>
          <a:noFill/>
        </p:spPr>
        <p:txBody>
          <a:bodyPr wrap="square">
            <a:spAutoFit/>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Adequate communication in the health and social care industry fosters healthy work relationships (Reith‐Hall and Montgomery, 2023).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My strength in using multiple languages has helped me reach a diverse group of people with ease.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Understanding different languages has also shaped my communication in a way to address diverse issues.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I have been able to gather a broad range of information from patients to make effective decisions, without hurting their empathy.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6A552C99-3412-E674-C554-A181EC616E7B}"/>
              </a:ext>
            </a:extLst>
          </p:cNvPr>
          <p:cNvSpPr txBox="1"/>
          <p:nvPr/>
        </p:nvSpPr>
        <p:spPr>
          <a:xfrm>
            <a:off x="17930" y="118479"/>
            <a:ext cx="12174070" cy="661207"/>
          </a:xfrm>
          <a:prstGeom prst="rect">
            <a:avLst/>
          </a:prstGeom>
          <a:noFill/>
        </p:spPr>
        <p:txBody>
          <a:bodyPr wrap="square">
            <a:spAutoFit/>
          </a:bodyPr>
          <a:lstStyle/>
          <a:p>
            <a:pPr marL="0" marR="0" algn="ctr">
              <a:lnSpc>
                <a:spcPct val="150000"/>
              </a:lnSpc>
              <a:spcBef>
                <a:spcPts val="2000"/>
              </a:spcBef>
              <a:spcAft>
                <a:spcPts val="600"/>
              </a:spcAft>
              <a:buNone/>
            </a:pPr>
            <a:r>
              <a:rPr lang="en-GB" sz="2800" b="1" kern="0" dirty="0">
                <a:solidFill>
                  <a:srgbClr val="0D0D0D"/>
                </a:solidFill>
                <a:effectLst/>
                <a:latin typeface="Times New Roman" panose="02020603050405020304" pitchFamily="18" charset="0"/>
              </a:rPr>
              <a:t>Practical examples (use strength to overcome weakness and minimise threats) </a:t>
            </a:r>
            <a:endParaRPr lang="en-US" sz="2800" b="1" kern="0" dirty="0">
              <a:solidFill>
                <a:srgbClr val="0D0D0D"/>
              </a:solidFill>
              <a:effectLst/>
              <a:latin typeface="Times New Roman" panose="02020603050405020304" pitchFamily="18" charset="0"/>
            </a:endParaRPr>
          </a:p>
        </p:txBody>
      </p:sp>
      <p:pic>
        <p:nvPicPr>
          <p:cNvPr id="6" name="image2.png" descr="A person and person holding a tablet&#10;&#10;AI-generated content may be incorrect.">
            <a:extLst>
              <a:ext uri="{FF2B5EF4-FFF2-40B4-BE49-F238E27FC236}">
                <a16:creationId xmlns:a16="http://schemas.microsoft.com/office/drawing/2014/main" id="{192B1878-2AEC-656F-551C-9B36707BD7C6}"/>
              </a:ext>
            </a:extLst>
          </p:cNvPr>
          <p:cNvPicPr/>
          <p:nvPr/>
        </p:nvPicPr>
        <p:blipFill>
          <a:blip r:embed="rId3" cstate="email">
            <a:extLst>
              <a:ext uri="{28A0092B-C50C-407E-A947-70E740481C1C}">
                <a14:useLocalDpi xmlns:a14="http://schemas.microsoft.com/office/drawing/2010/main"/>
              </a:ext>
            </a:extLst>
          </a:blip>
          <a:stretch>
            <a:fillRect/>
          </a:stretch>
        </p:blipFill>
        <p:spPr>
          <a:xfrm>
            <a:off x="555811" y="1752730"/>
            <a:ext cx="4751295" cy="3787458"/>
          </a:xfrm>
          <a:prstGeom prst="rect">
            <a:avLst/>
          </a:prstGeom>
        </p:spPr>
      </p:pic>
    </p:spTree>
    <p:extLst>
      <p:ext uri="{BB962C8B-B14F-4D97-AF65-F5344CB8AC3E}">
        <p14:creationId xmlns:p14="http://schemas.microsoft.com/office/powerpoint/2010/main" val="1214657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DBE72D-E237-B1B3-FC56-F51C5E410CD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2376A4D-0E90-5972-23CF-657E58DF0988}"/>
              </a:ext>
            </a:extLst>
          </p:cNvPr>
          <p:cNvSpPr txBox="1"/>
          <p:nvPr/>
        </p:nvSpPr>
        <p:spPr>
          <a:xfrm>
            <a:off x="1828800" y="174375"/>
            <a:ext cx="8534400" cy="661207"/>
          </a:xfrm>
          <a:prstGeom prst="rect">
            <a:avLst/>
          </a:prstGeom>
          <a:noFill/>
        </p:spPr>
        <p:txBody>
          <a:bodyPr wrap="square">
            <a:spAutoFit/>
          </a:bodyPr>
          <a:lstStyle/>
          <a:p>
            <a:pPr marL="0" marR="0" algn="ctr">
              <a:lnSpc>
                <a:spcPct val="150000"/>
              </a:lnSpc>
              <a:spcBef>
                <a:spcPts val="2000"/>
              </a:spcBef>
              <a:spcAft>
                <a:spcPts val="600"/>
              </a:spcAft>
              <a:buNone/>
            </a:pPr>
            <a:r>
              <a:rPr lang="en-GB" sz="2800" b="1" kern="0" dirty="0">
                <a:solidFill>
                  <a:srgbClr val="0D0D0D"/>
                </a:solidFill>
                <a:effectLst/>
                <a:latin typeface="Times New Roman" panose="02020603050405020304" pitchFamily="18" charset="0"/>
              </a:rPr>
              <a:t>Utilisation of opportunities to associate with strengths </a:t>
            </a:r>
            <a:endParaRPr lang="en-US" sz="2800" b="1" kern="0" dirty="0">
              <a:solidFill>
                <a:srgbClr val="0D0D0D"/>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B0A7293D-90E8-490F-4BA4-B5B255996E51}"/>
              </a:ext>
            </a:extLst>
          </p:cNvPr>
          <p:cNvSpPr txBox="1"/>
          <p:nvPr/>
        </p:nvSpPr>
        <p:spPr>
          <a:xfrm>
            <a:off x="5647765" y="1347115"/>
            <a:ext cx="6096000" cy="4782335"/>
          </a:xfrm>
          <a:prstGeom prst="rect">
            <a:avLst/>
          </a:prstGeom>
          <a:noFill/>
        </p:spPr>
        <p:txBody>
          <a:bodyPr wrap="square">
            <a:spAutoFit/>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Self-management has been essential for health and social care professionals to signify care services (Brand and Timmons, 2021).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The opportunity of meaningful interaction has therefore been effective in managing decisions.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My capacity to establish meaningful interactions has strengthened my communication skills.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I have been able to offer a sense of trust and reliability to patients and professionals at the same time.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p:txBody>
      </p:sp>
      <p:pic>
        <p:nvPicPr>
          <p:cNvPr id="6" name="image5.png">
            <a:extLst>
              <a:ext uri="{FF2B5EF4-FFF2-40B4-BE49-F238E27FC236}">
                <a16:creationId xmlns:a16="http://schemas.microsoft.com/office/drawing/2014/main" id="{E56B5526-FAD0-7AA8-E8DE-EFB706CB3E94}"/>
              </a:ext>
            </a:extLst>
          </p:cNvPr>
          <p:cNvPicPr/>
          <p:nvPr/>
        </p:nvPicPr>
        <p:blipFill>
          <a:blip r:embed="rId3" cstate="email">
            <a:extLst>
              <a:ext uri="{28A0092B-C50C-407E-A947-70E740481C1C}">
                <a14:useLocalDpi xmlns:a14="http://schemas.microsoft.com/office/drawing/2010/main"/>
              </a:ext>
            </a:extLst>
          </a:blip>
          <a:stretch>
            <a:fillRect/>
          </a:stretch>
        </p:blipFill>
        <p:spPr>
          <a:xfrm>
            <a:off x="448235" y="1712034"/>
            <a:ext cx="5038165" cy="3846084"/>
          </a:xfrm>
          <a:prstGeom prst="rect">
            <a:avLst/>
          </a:prstGeom>
        </p:spPr>
      </p:pic>
    </p:spTree>
    <p:extLst>
      <p:ext uri="{BB962C8B-B14F-4D97-AF65-F5344CB8AC3E}">
        <p14:creationId xmlns:p14="http://schemas.microsoft.com/office/powerpoint/2010/main" val="3983006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5C7567-9FDB-DD09-B399-BFCAD63F808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E864A98-5B7B-A809-9BFE-35B816E97DA3}"/>
              </a:ext>
            </a:extLst>
          </p:cNvPr>
          <p:cNvSpPr txBox="1"/>
          <p:nvPr/>
        </p:nvSpPr>
        <p:spPr>
          <a:xfrm>
            <a:off x="3048000" y="228162"/>
            <a:ext cx="6096000" cy="661207"/>
          </a:xfrm>
          <a:prstGeom prst="rect">
            <a:avLst/>
          </a:prstGeom>
          <a:noFill/>
        </p:spPr>
        <p:txBody>
          <a:bodyPr wrap="square">
            <a:spAutoFit/>
          </a:bodyPr>
          <a:lstStyle/>
          <a:p>
            <a:pPr marL="0" marR="0" algn="ctr">
              <a:lnSpc>
                <a:spcPct val="150000"/>
              </a:lnSpc>
              <a:spcBef>
                <a:spcPts val="2000"/>
              </a:spcBef>
              <a:spcAft>
                <a:spcPts val="600"/>
              </a:spcAft>
              <a:buNone/>
            </a:pPr>
            <a:r>
              <a:rPr lang="en-GB" sz="2800" b="1" kern="0" dirty="0">
                <a:solidFill>
                  <a:srgbClr val="0D0D0D"/>
                </a:solidFill>
                <a:effectLst/>
                <a:latin typeface="Times New Roman" panose="02020603050405020304" pitchFamily="18" charset="0"/>
              </a:rPr>
              <a:t>Conclusion </a:t>
            </a:r>
            <a:endParaRPr lang="en-US" sz="2800" b="1" kern="0" dirty="0">
              <a:solidFill>
                <a:srgbClr val="0D0D0D"/>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D3A24ED2-69B4-16FB-0F37-E6907685EF54}"/>
              </a:ext>
            </a:extLst>
          </p:cNvPr>
          <p:cNvSpPr txBox="1"/>
          <p:nvPr/>
        </p:nvSpPr>
        <p:spPr>
          <a:xfrm>
            <a:off x="5683623" y="1257468"/>
            <a:ext cx="6096000" cy="4782335"/>
          </a:xfrm>
          <a:prstGeom prst="rect">
            <a:avLst/>
          </a:prstGeom>
          <a:noFill/>
        </p:spPr>
        <p:txBody>
          <a:bodyPr wrap="square">
            <a:spAutoFit/>
          </a:bodyPr>
          <a:lstStyle/>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Conclusively, it is to be stated that skills, such as empathy and communication, are vital.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In the health and social care industry of the UK, communication and empathy promote greater employability and knowledge accumulation.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The mentioned skills have the capacity to endorse appropriate interpersonal relations with patients.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2000"/>
              </a:spcBef>
              <a:spcAft>
                <a:spcPts val="600"/>
              </a:spcAft>
              <a:buFont typeface="Arial" panose="020B0604020202020204" pitchFamily="34" charset="0"/>
              <a:buChar char="●"/>
            </a:pPr>
            <a:r>
              <a:rPr lang="en-GB" sz="1800" u="none" strike="noStrike" dirty="0">
                <a:solidFill>
                  <a:schemeClr val="bg1"/>
                </a:solidFill>
                <a:effectLst/>
                <a:latin typeface="Times New Roman" panose="02020603050405020304" pitchFamily="18" charset="0"/>
                <a:ea typeface="Times New Roman" panose="02020603050405020304" pitchFamily="18" charset="0"/>
              </a:rPr>
              <a:t>Professionals get to make rational decisions by utilising empathy and providing comfort. </a:t>
            </a:r>
            <a:endParaRPr lang="en-US" sz="1800" u="none" strike="noStrike" dirty="0">
              <a:solidFill>
                <a:schemeClr val="bg1"/>
              </a:solidFill>
              <a:effectLst/>
              <a:latin typeface="Times New Roman" panose="02020603050405020304" pitchFamily="18" charset="0"/>
              <a:ea typeface="Times New Roman" panose="02020603050405020304" pitchFamily="18" charset="0"/>
            </a:endParaRPr>
          </a:p>
        </p:txBody>
      </p:sp>
      <p:pic>
        <p:nvPicPr>
          <p:cNvPr id="6" name="image4.png" descr="A group of people standing around a word&#10;&#10;AI-generated content may be incorrect.">
            <a:extLst>
              <a:ext uri="{FF2B5EF4-FFF2-40B4-BE49-F238E27FC236}">
                <a16:creationId xmlns:a16="http://schemas.microsoft.com/office/drawing/2014/main" id="{6F636DD7-1888-C98D-9CE5-F1D8784E1A5B}"/>
              </a:ext>
            </a:extLst>
          </p:cNvPr>
          <p:cNvPicPr/>
          <p:nvPr/>
        </p:nvPicPr>
        <p:blipFill>
          <a:blip r:embed="rId3" cstate="email">
            <a:extLst>
              <a:ext uri="{28A0092B-C50C-407E-A947-70E740481C1C}">
                <a14:useLocalDpi xmlns:a14="http://schemas.microsoft.com/office/drawing/2010/main"/>
              </a:ext>
            </a:extLst>
          </a:blip>
          <a:stretch>
            <a:fillRect/>
          </a:stretch>
        </p:blipFill>
        <p:spPr>
          <a:xfrm>
            <a:off x="251013" y="1949459"/>
            <a:ext cx="5271246" cy="3398352"/>
          </a:xfrm>
          <a:prstGeom prst="rect">
            <a:avLst/>
          </a:prstGeom>
        </p:spPr>
      </p:pic>
    </p:spTree>
    <p:extLst>
      <p:ext uri="{BB962C8B-B14F-4D97-AF65-F5344CB8AC3E}">
        <p14:creationId xmlns:p14="http://schemas.microsoft.com/office/powerpoint/2010/main" val="3322406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6E88D-B606-044D-F39A-E975BEBE4A2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611F16A-AF1F-3E6C-1FD7-F1240044E39F}"/>
              </a:ext>
            </a:extLst>
          </p:cNvPr>
          <p:cNvSpPr txBox="1"/>
          <p:nvPr/>
        </p:nvSpPr>
        <p:spPr>
          <a:xfrm>
            <a:off x="3072040" y="101842"/>
            <a:ext cx="6096000" cy="823752"/>
          </a:xfrm>
          <a:prstGeom prst="rect">
            <a:avLst/>
          </a:prstGeom>
          <a:noFill/>
        </p:spPr>
        <p:txBody>
          <a:bodyPr wrap="square">
            <a:spAutoFit/>
          </a:bodyPr>
          <a:lstStyle/>
          <a:p>
            <a:pPr marL="0" marR="0" algn="ctr">
              <a:lnSpc>
                <a:spcPct val="150000"/>
              </a:lnSpc>
              <a:spcBef>
                <a:spcPts val="2000"/>
              </a:spcBef>
              <a:spcAft>
                <a:spcPts val="600"/>
              </a:spcAft>
              <a:buNone/>
            </a:pPr>
            <a:r>
              <a:rPr lang="en-GB" sz="3600" b="1" kern="0" dirty="0">
                <a:solidFill>
                  <a:srgbClr val="0D0D0D"/>
                </a:solidFill>
                <a:effectLst/>
                <a:latin typeface="Times New Roman" panose="02020603050405020304" pitchFamily="18" charset="0"/>
              </a:rPr>
              <a:t>References</a:t>
            </a:r>
            <a:r>
              <a:rPr lang="en-GB" sz="2800" b="1" kern="0" dirty="0">
                <a:solidFill>
                  <a:srgbClr val="0D0D0D"/>
                </a:solidFill>
                <a:effectLst/>
                <a:latin typeface="Times New Roman" panose="02020603050405020304" pitchFamily="18" charset="0"/>
              </a:rPr>
              <a:t> </a:t>
            </a:r>
            <a:endParaRPr lang="en-US" sz="2800" b="1" kern="0" dirty="0">
              <a:solidFill>
                <a:srgbClr val="0D0D0D"/>
              </a:solidFill>
              <a:effectLst/>
              <a:latin typeface="Times New Roman" panose="02020603050405020304" pitchFamily="18" charset="0"/>
            </a:endParaRPr>
          </a:p>
        </p:txBody>
      </p:sp>
      <p:sp>
        <p:nvSpPr>
          <p:cNvPr id="5" name="TextBox 4">
            <a:extLst>
              <a:ext uri="{FF2B5EF4-FFF2-40B4-BE49-F238E27FC236}">
                <a16:creationId xmlns:a16="http://schemas.microsoft.com/office/drawing/2014/main" id="{AE2ECBBB-30AF-8CA8-E0B0-C8387FC04F67}"/>
              </a:ext>
            </a:extLst>
          </p:cNvPr>
          <p:cNvSpPr txBox="1"/>
          <p:nvPr/>
        </p:nvSpPr>
        <p:spPr>
          <a:xfrm>
            <a:off x="172772" y="925594"/>
            <a:ext cx="11894535" cy="5745163"/>
          </a:xfrm>
          <a:prstGeom prst="rect">
            <a:avLst/>
          </a:prstGeom>
          <a:solidFill>
            <a:schemeClr val="accent2">
              <a:lumMod val="20000"/>
              <a:lumOff val="80000"/>
            </a:schemeClr>
          </a:solidFill>
        </p:spPr>
        <p:txBody>
          <a:bodyPr wrap="square">
            <a:spAutoFit/>
          </a:bodyPr>
          <a:lstStyle/>
          <a:p>
            <a:pPr marL="0" marR="0" algn="just">
              <a:lnSpc>
                <a:spcPct val="150000"/>
              </a:lnSpc>
              <a:spcBef>
                <a:spcPts val="2000"/>
              </a:spcBef>
              <a:spcAft>
                <a:spcPts val="600"/>
              </a:spcAft>
              <a:buNone/>
            </a:pPr>
            <a:r>
              <a:rPr lang="en-GB" sz="2400" dirty="0">
                <a:solidFill>
                  <a:schemeClr val="bg1"/>
                </a:solidFill>
                <a:effectLst/>
                <a:latin typeface="Times New Roman" panose="02020603050405020304" pitchFamily="18" charset="0"/>
                <a:ea typeface="Times New Roman" panose="02020603050405020304" pitchFamily="18" charset="0"/>
              </a:rPr>
              <a:t>Abraham, T.H., Stewart, G.L. and </a:t>
            </a:r>
            <a:r>
              <a:rPr lang="en-GB" sz="2400" dirty="0" err="1">
                <a:solidFill>
                  <a:schemeClr val="bg1"/>
                </a:solidFill>
                <a:effectLst/>
                <a:latin typeface="Times New Roman" panose="02020603050405020304" pitchFamily="18" charset="0"/>
                <a:ea typeface="Times New Roman" panose="02020603050405020304" pitchFamily="18" charset="0"/>
              </a:rPr>
              <a:t>Solimeo</a:t>
            </a:r>
            <a:r>
              <a:rPr lang="en-GB" sz="2400" dirty="0">
                <a:solidFill>
                  <a:schemeClr val="bg1"/>
                </a:solidFill>
                <a:effectLst/>
                <a:latin typeface="Times New Roman" panose="02020603050405020304" pitchFamily="18" charset="0"/>
                <a:ea typeface="Times New Roman" panose="02020603050405020304" pitchFamily="18" charset="0"/>
              </a:rPr>
              <a:t>, S.L., 2021. The importance of soft skills development in a hard data world: learning from interviews with healthcare leaders. </a:t>
            </a:r>
            <a:r>
              <a:rPr lang="en-GB" sz="2400" i="1" dirty="0">
                <a:solidFill>
                  <a:schemeClr val="bg1"/>
                </a:solidFill>
                <a:effectLst/>
                <a:latin typeface="Times New Roman" panose="02020603050405020304" pitchFamily="18" charset="0"/>
                <a:ea typeface="Times New Roman" panose="02020603050405020304" pitchFamily="18" charset="0"/>
              </a:rPr>
              <a:t>BMC medical education</a:t>
            </a:r>
            <a:r>
              <a:rPr lang="en-GB" sz="2400" dirty="0">
                <a:solidFill>
                  <a:schemeClr val="bg1"/>
                </a:solidFill>
                <a:effectLst/>
                <a:latin typeface="Times New Roman" panose="02020603050405020304" pitchFamily="18" charset="0"/>
                <a:ea typeface="Times New Roman" panose="02020603050405020304" pitchFamily="18" charset="0"/>
              </a:rPr>
              <a:t>, </a:t>
            </a:r>
            <a:r>
              <a:rPr lang="en-GB" sz="2400" i="1" dirty="0">
                <a:solidFill>
                  <a:schemeClr val="bg1"/>
                </a:solidFill>
                <a:effectLst/>
                <a:latin typeface="Times New Roman" panose="02020603050405020304" pitchFamily="18" charset="0"/>
                <a:ea typeface="Times New Roman" panose="02020603050405020304" pitchFamily="18" charset="0"/>
              </a:rPr>
              <a:t>21</a:t>
            </a:r>
            <a:r>
              <a:rPr lang="en-GB" sz="2400" dirty="0">
                <a:solidFill>
                  <a:schemeClr val="bg1"/>
                </a:solidFill>
                <a:effectLst/>
                <a:latin typeface="Times New Roman" panose="02020603050405020304" pitchFamily="18" charset="0"/>
                <a:ea typeface="Times New Roman" panose="02020603050405020304" pitchFamily="18" charset="0"/>
              </a:rPr>
              <a:t>(1), p.147. </a:t>
            </a:r>
            <a:endParaRPr lang="en-US" sz="2400" dirty="0">
              <a:solidFill>
                <a:schemeClr val="bg1"/>
              </a:solidFill>
              <a:effectLst/>
              <a:latin typeface="Times New Roman" panose="02020603050405020304" pitchFamily="18" charset="0"/>
              <a:ea typeface="Times New Roman" panose="02020603050405020304" pitchFamily="18" charset="0"/>
            </a:endParaRPr>
          </a:p>
          <a:p>
            <a:pPr marL="0" marR="0" algn="just">
              <a:lnSpc>
                <a:spcPct val="150000"/>
              </a:lnSpc>
              <a:spcBef>
                <a:spcPts val="2000"/>
              </a:spcBef>
              <a:spcAft>
                <a:spcPts val="600"/>
              </a:spcAft>
              <a:buNone/>
            </a:pPr>
            <a:r>
              <a:rPr lang="en-GB" sz="2400" dirty="0">
                <a:solidFill>
                  <a:schemeClr val="bg1"/>
                </a:solidFill>
                <a:effectLst/>
                <a:latin typeface="Times New Roman" panose="02020603050405020304" pitchFamily="18" charset="0"/>
                <a:ea typeface="Times New Roman" panose="02020603050405020304" pitchFamily="18" charset="0"/>
              </a:rPr>
              <a:t>Brand, S. and Timmons, S., 2021. Knowledge sharing to support long‐term condition self‐management—Patient and health‐care professional perspectives. </a:t>
            </a:r>
            <a:r>
              <a:rPr lang="en-GB" sz="2400" i="1" dirty="0">
                <a:solidFill>
                  <a:schemeClr val="bg1"/>
                </a:solidFill>
                <a:effectLst/>
                <a:latin typeface="Times New Roman" panose="02020603050405020304" pitchFamily="18" charset="0"/>
                <a:ea typeface="Times New Roman" panose="02020603050405020304" pitchFamily="18" charset="0"/>
              </a:rPr>
              <a:t>Health Expectations</a:t>
            </a:r>
            <a:r>
              <a:rPr lang="en-GB" sz="2400" dirty="0">
                <a:solidFill>
                  <a:schemeClr val="bg1"/>
                </a:solidFill>
                <a:effectLst/>
                <a:latin typeface="Times New Roman" panose="02020603050405020304" pitchFamily="18" charset="0"/>
                <a:ea typeface="Times New Roman" panose="02020603050405020304" pitchFamily="18" charset="0"/>
              </a:rPr>
              <a:t>, </a:t>
            </a:r>
            <a:r>
              <a:rPr lang="en-GB" sz="2400" i="1" dirty="0">
                <a:solidFill>
                  <a:schemeClr val="bg1"/>
                </a:solidFill>
                <a:effectLst/>
                <a:latin typeface="Times New Roman" panose="02020603050405020304" pitchFamily="18" charset="0"/>
                <a:ea typeface="Times New Roman" panose="02020603050405020304" pitchFamily="18" charset="0"/>
              </a:rPr>
              <a:t>24</a:t>
            </a:r>
            <a:r>
              <a:rPr lang="en-GB" sz="2400" dirty="0">
                <a:solidFill>
                  <a:schemeClr val="bg1"/>
                </a:solidFill>
                <a:effectLst/>
                <a:latin typeface="Times New Roman" panose="02020603050405020304" pitchFamily="18" charset="0"/>
                <a:ea typeface="Times New Roman" panose="02020603050405020304" pitchFamily="18" charset="0"/>
              </a:rPr>
              <a:t>(2), pp.628-637. </a:t>
            </a:r>
            <a:endParaRPr lang="en-US" sz="2400" dirty="0">
              <a:solidFill>
                <a:schemeClr val="bg1"/>
              </a:solidFill>
              <a:effectLst/>
              <a:latin typeface="Times New Roman" panose="02020603050405020304" pitchFamily="18" charset="0"/>
              <a:ea typeface="Times New Roman" panose="02020603050405020304" pitchFamily="18" charset="0"/>
            </a:endParaRPr>
          </a:p>
          <a:p>
            <a:pPr marL="0" marR="0" algn="just">
              <a:lnSpc>
                <a:spcPct val="150000"/>
              </a:lnSpc>
              <a:spcBef>
                <a:spcPts val="2000"/>
              </a:spcBef>
              <a:spcAft>
                <a:spcPts val="600"/>
              </a:spcAft>
              <a:buNone/>
            </a:pPr>
            <a:r>
              <a:rPr lang="en-GB" sz="2400" dirty="0">
                <a:solidFill>
                  <a:schemeClr val="bg1"/>
                </a:solidFill>
                <a:effectLst/>
                <a:latin typeface="Times New Roman" panose="02020603050405020304" pitchFamily="18" charset="0"/>
                <a:ea typeface="Times New Roman" panose="02020603050405020304" pitchFamily="18" charset="0"/>
              </a:rPr>
              <a:t>Reith‐Hall, E. and Montgomery, P., 2023. Communication skills training for improving the communicative abilities of student social workers: A systematic review. </a:t>
            </a:r>
            <a:r>
              <a:rPr lang="en-GB" sz="2400" i="1" dirty="0">
                <a:solidFill>
                  <a:schemeClr val="bg1"/>
                </a:solidFill>
                <a:effectLst/>
                <a:latin typeface="Times New Roman" panose="02020603050405020304" pitchFamily="18" charset="0"/>
                <a:ea typeface="Times New Roman" panose="02020603050405020304" pitchFamily="18" charset="0"/>
              </a:rPr>
              <a:t>Campbell systematic reviews</a:t>
            </a:r>
            <a:r>
              <a:rPr lang="en-GB" sz="2400" dirty="0">
                <a:solidFill>
                  <a:schemeClr val="bg1"/>
                </a:solidFill>
                <a:effectLst/>
                <a:latin typeface="Times New Roman" panose="02020603050405020304" pitchFamily="18" charset="0"/>
                <a:ea typeface="Times New Roman" panose="02020603050405020304" pitchFamily="18" charset="0"/>
              </a:rPr>
              <a:t>, </a:t>
            </a:r>
            <a:r>
              <a:rPr lang="en-GB" sz="2400" i="1" dirty="0">
                <a:solidFill>
                  <a:schemeClr val="bg1"/>
                </a:solidFill>
                <a:effectLst/>
                <a:latin typeface="Times New Roman" panose="02020603050405020304" pitchFamily="18" charset="0"/>
                <a:ea typeface="Times New Roman" panose="02020603050405020304" pitchFamily="18" charset="0"/>
              </a:rPr>
              <a:t>19</a:t>
            </a:r>
            <a:r>
              <a:rPr lang="en-GB" sz="2400" dirty="0">
                <a:solidFill>
                  <a:schemeClr val="bg1"/>
                </a:solidFill>
                <a:effectLst/>
                <a:latin typeface="Times New Roman" panose="02020603050405020304" pitchFamily="18" charset="0"/>
                <a:ea typeface="Times New Roman" panose="02020603050405020304" pitchFamily="18" charset="0"/>
              </a:rPr>
              <a:t>(1), p.e1309. </a:t>
            </a:r>
            <a:endParaRPr lang="en-US" sz="24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4408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C1B7DD-1BF1-E356-BD78-D364133F19C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A21FEF1-31C9-6C4B-A374-9110F7DB15B0}"/>
              </a:ext>
            </a:extLst>
          </p:cNvPr>
          <p:cNvSpPr txBox="1"/>
          <p:nvPr/>
        </p:nvSpPr>
        <p:spPr>
          <a:xfrm>
            <a:off x="4285129" y="2666563"/>
            <a:ext cx="6096000" cy="1067600"/>
          </a:xfrm>
          <a:prstGeom prst="rect">
            <a:avLst/>
          </a:prstGeom>
          <a:noFill/>
        </p:spPr>
        <p:txBody>
          <a:bodyPr wrap="square">
            <a:spAutoFit/>
          </a:bodyPr>
          <a:lstStyle/>
          <a:p>
            <a:pPr marL="0" marR="0" algn="ctr">
              <a:lnSpc>
                <a:spcPct val="150000"/>
              </a:lnSpc>
              <a:spcBef>
                <a:spcPts val="2000"/>
              </a:spcBef>
              <a:spcAft>
                <a:spcPts val="600"/>
              </a:spcAft>
              <a:buNone/>
            </a:pPr>
            <a:r>
              <a:rPr lang="en-GB" sz="4800" b="1" dirty="0">
                <a:solidFill>
                  <a:schemeClr val="bg1"/>
                </a:solidFill>
                <a:effectLst/>
                <a:latin typeface="Times New Roman" panose="02020603050405020304" pitchFamily="18" charset="0"/>
                <a:ea typeface="Times New Roman" panose="02020603050405020304" pitchFamily="18" charset="0"/>
              </a:rPr>
              <a:t>Thank You</a:t>
            </a:r>
            <a:endParaRPr lang="en-US" sz="4800" b="1"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9766491"/>
      </p:ext>
    </p:extLst>
  </p:cSld>
  <p:clrMapOvr>
    <a:masterClrMapping/>
  </p:clrMapOvr>
</p:sld>
</file>

<file path=ppt/theme/theme1.xml><?xml version="1.0" encoding="utf-8"?>
<a:theme xmlns:a="http://schemas.openxmlformats.org/drawingml/2006/main" name="Custom">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853419_Win32_SL_V5" id="{958D2C9E-948D-4354-BF9D-DF8AE3C2B240}" vid="{22D4A967-05D2-4D72-8594-54CFF34148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21FFAC0-05A2-416A-B06C-C248395482CF}">
  <ds:schemaRefs>
    <ds:schemaRef ds:uri="http://schemas.microsoft.com/sharepoint/v3/contenttype/forms"/>
  </ds:schemaRefs>
</ds:datastoreItem>
</file>

<file path=customXml/itemProps2.xml><?xml version="1.0" encoding="utf-8"?>
<ds:datastoreItem xmlns:ds="http://schemas.openxmlformats.org/officeDocument/2006/customXml" ds:itemID="{4F4B194E-8B30-4377-8C59-ECFB902D2A26}">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92DB9E12-8AC3-4138-BF4D-720A5525AB1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{D21123D4-E65B-4D41-805D-1639415919CC}TFd3b75063-ff25-434d-b12c-efeaf07d16c3292f62b5_win32-75a75c970d8e</Template>
  <TotalTime>15</TotalTime>
  <Words>1139</Words>
  <PresentationFormat>Widescreen</PresentationFormat>
  <Paragraphs>59</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Franklin Gothic Book</vt:lpstr>
      <vt:lpstr>Franklin Gothic Demi</vt:lpstr>
      <vt:lpstr>Times New Roman</vt:lpstr>
      <vt:lpstr>Custom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2025-10-08T08:05:32Z</dcterms:created>
  <dcterms:modified xsi:type="dcterms:W3CDTF">2025-10-08T08:44:34Z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