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2" r:id="rId4"/>
    <p:sldId id="263"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77" autoAdjust="0"/>
    <p:restoredTop sz="94660"/>
  </p:normalViewPr>
  <p:slideViewPr>
    <p:cSldViewPr snapToGrid="0">
      <p:cViewPr varScale="1">
        <p:scale>
          <a:sx n="78" d="100"/>
          <a:sy n="78" d="100"/>
        </p:scale>
        <p:origin x="54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915082-81CA-4211-B888-2B376DDF9F02}"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6F0E214-2403-40FC-98D4-E9D2FDCB060F}">
      <dgm:prSet/>
      <dgm:spPr/>
      <dgm:t>
        <a:bodyPr/>
        <a:lstStyle/>
        <a:p>
          <a:r>
            <a:rPr lang="en-GB" b="1"/>
            <a:t>Name – Gurjit Kaur</a:t>
          </a:r>
          <a:endParaRPr lang="en-US"/>
        </a:p>
      </dgm:t>
    </dgm:pt>
    <dgm:pt modelId="{8E060591-8119-4CB0-A0B7-DB11C2B9436E}" type="parTrans" cxnId="{1D1B9E17-A3B9-4857-9561-681E62A283EB}">
      <dgm:prSet/>
      <dgm:spPr/>
      <dgm:t>
        <a:bodyPr/>
        <a:lstStyle/>
        <a:p>
          <a:endParaRPr lang="en-US"/>
        </a:p>
      </dgm:t>
    </dgm:pt>
    <dgm:pt modelId="{53842A2A-1056-4E3F-8141-282BACFB4382}" type="sibTrans" cxnId="{1D1B9E17-A3B9-4857-9561-681E62A283EB}">
      <dgm:prSet/>
      <dgm:spPr/>
      <dgm:t>
        <a:bodyPr/>
        <a:lstStyle/>
        <a:p>
          <a:endParaRPr lang="en-US"/>
        </a:p>
      </dgm:t>
    </dgm:pt>
    <dgm:pt modelId="{7A2B9A60-C54F-47B3-BCD7-D8E67B60D972}">
      <dgm:prSet/>
      <dgm:spPr/>
      <dgm:t>
        <a:bodyPr/>
        <a:lstStyle/>
        <a:p>
          <a:r>
            <a:rPr lang="en-GB" b="1"/>
            <a:t>ID – 2425352</a:t>
          </a:r>
          <a:endParaRPr lang="en-US"/>
        </a:p>
      </dgm:t>
    </dgm:pt>
    <dgm:pt modelId="{1D8B026F-3A64-4ED5-A642-25CF107F5849}" type="parTrans" cxnId="{6CBA482C-6A52-4491-8651-714905E401A0}">
      <dgm:prSet/>
      <dgm:spPr/>
      <dgm:t>
        <a:bodyPr/>
        <a:lstStyle/>
        <a:p>
          <a:endParaRPr lang="en-US"/>
        </a:p>
      </dgm:t>
    </dgm:pt>
    <dgm:pt modelId="{934102B4-790E-4980-91AD-5B68F7F01D06}" type="sibTrans" cxnId="{6CBA482C-6A52-4491-8651-714905E401A0}">
      <dgm:prSet/>
      <dgm:spPr/>
      <dgm:t>
        <a:bodyPr/>
        <a:lstStyle/>
        <a:p>
          <a:endParaRPr lang="en-US"/>
        </a:p>
      </dgm:t>
    </dgm:pt>
    <dgm:pt modelId="{7942D25D-06D6-4DF3-89BE-CE5D081B44F8}" type="pres">
      <dgm:prSet presAssocID="{83915082-81CA-4211-B888-2B376DDF9F02}" presName="root" presStyleCnt="0">
        <dgm:presLayoutVars>
          <dgm:dir/>
          <dgm:resizeHandles val="exact"/>
        </dgm:presLayoutVars>
      </dgm:prSet>
      <dgm:spPr/>
    </dgm:pt>
    <dgm:pt modelId="{F5E4FC02-89CB-4071-ABFA-6875E05AA328}" type="pres">
      <dgm:prSet presAssocID="{16F0E214-2403-40FC-98D4-E9D2FDCB060F}" presName="compNode" presStyleCnt="0"/>
      <dgm:spPr/>
    </dgm:pt>
    <dgm:pt modelId="{111E685A-9BBA-454A-8538-6AF36F5A3EEA}" type="pres">
      <dgm:prSet presAssocID="{16F0E214-2403-40FC-98D4-E9D2FDCB06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75B7CC44-9F96-4F7D-9A4A-CD26CF0E5AB6}" type="pres">
      <dgm:prSet presAssocID="{16F0E214-2403-40FC-98D4-E9D2FDCB060F}" presName="spaceRect" presStyleCnt="0"/>
      <dgm:spPr/>
    </dgm:pt>
    <dgm:pt modelId="{B229E6E5-E46E-49F4-B7B5-82AF551E9DD1}" type="pres">
      <dgm:prSet presAssocID="{16F0E214-2403-40FC-98D4-E9D2FDCB060F}" presName="textRect" presStyleLbl="revTx" presStyleIdx="0" presStyleCnt="2">
        <dgm:presLayoutVars>
          <dgm:chMax val="1"/>
          <dgm:chPref val="1"/>
        </dgm:presLayoutVars>
      </dgm:prSet>
      <dgm:spPr/>
    </dgm:pt>
    <dgm:pt modelId="{5FAF3B59-E7BF-49A3-BC6D-30F0B43AA715}" type="pres">
      <dgm:prSet presAssocID="{53842A2A-1056-4E3F-8141-282BACFB4382}" presName="sibTrans" presStyleCnt="0"/>
      <dgm:spPr/>
    </dgm:pt>
    <dgm:pt modelId="{09E31AE7-E743-4BA4-A5C0-B415E552CD77}" type="pres">
      <dgm:prSet presAssocID="{7A2B9A60-C54F-47B3-BCD7-D8E67B60D972}" presName="compNode" presStyleCnt="0"/>
      <dgm:spPr/>
    </dgm:pt>
    <dgm:pt modelId="{26BC148A-74B5-41A0-84A2-B84A9C580E5A}" type="pres">
      <dgm:prSet presAssocID="{7A2B9A60-C54F-47B3-BCD7-D8E67B60D97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ED875974-0563-4F4B-B855-4947034D6E6C}" type="pres">
      <dgm:prSet presAssocID="{7A2B9A60-C54F-47B3-BCD7-D8E67B60D972}" presName="spaceRect" presStyleCnt="0"/>
      <dgm:spPr/>
    </dgm:pt>
    <dgm:pt modelId="{1145D8B9-473D-44D8-BF60-0BA1D77A9474}" type="pres">
      <dgm:prSet presAssocID="{7A2B9A60-C54F-47B3-BCD7-D8E67B60D972}" presName="textRect" presStyleLbl="revTx" presStyleIdx="1" presStyleCnt="2">
        <dgm:presLayoutVars>
          <dgm:chMax val="1"/>
          <dgm:chPref val="1"/>
        </dgm:presLayoutVars>
      </dgm:prSet>
      <dgm:spPr/>
    </dgm:pt>
  </dgm:ptLst>
  <dgm:cxnLst>
    <dgm:cxn modelId="{1D1B9E17-A3B9-4857-9561-681E62A283EB}" srcId="{83915082-81CA-4211-B888-2B376DDF9F02}" destId="{16F0E214-2403-40FC-98D4-E9D2FDCB060F}" srcOrd="0" destOrd="0" parTransId="{8E060591-8119-4CB0-A0B7-DB11C2B9436E}" sibTransId="{53842A2A-1056-4E3F-8141-282BACFB4382}"/>
    <dgm:cxn modelId="{39911E21-D8F0-4A97-A95A-22ED05F510BC}" type="presOf" srcId="{7A2B9A60-C54F-47B3-BCD7-D8E67B60D972}" destId="{1145D8B9-473D-44D8-BF60-0BA1D77A9474}" srcOrd="0" destOrd="0" presId="urn:microsoft.com/office/officeart/2018/2/layout/IconLabelList"/>
    <dgm:cxn modelId="{92532129-776D-4E20-A045-F21978F39B4B}" type="presOf" srcId="{16F0E214-2403-40FC-98D4-E9D2FDCB060F}" destId="{B229E6E5-E46E-49F4-B7B5-82AF551E9DD1}" srcOrd="0" destOrd="0" presId="urn:microsoft.com/office/officeart/2018/2/layout/IconLabelList"/>
    <dgm:cxn modelId="{6CBA482C-6A52-4491-8651-714905E401A0}" srcId="{83915082-81CA-4211-B888-2B376DDF9F02}" destId="{7A2B9A60-C54F-47B3-BCD7-D8E67B60D972}" srcOrd="1" destOrd="0" parTransId="{1D8B026F-3A64-4ED5-A642-25CF107F5849}" sibTransId="{934102B4-790E-4980-91AD-5B68F7F01D06}"/>
    <dgm:cxn modelId="{25D8C94D-9A2D-41E3-B8A4-10B3D2438B78}" type="presOf" srcId="{83915082-81CA-4211-B888-2B376DDF9F02}" destId="{7942D25D-06D6-4DF3-89BE-CE5D081B44F8}" srcOrd="0" destOrd="0" presId="urn:microsoft.com/office/officeart/2018/2/layout/IconLabelList"/>
    <dgm:cxn modelId="{F2BC45B3-0820-4420-8F1E-76E86F3C22C4}" type="presParOf" srcId="{7942D25D-06D6-4DF3-89BE-CE5D081B44F8}" destId="{F5E4FC02-89CB-4071-ABFA-6875E05AA328}" srcOrd="0" destOrd="0" presId="urn:microsoft.com/office/officeart/2018/2/layout/IconLabelList"/>
    <dgm:cxn modelId="{342943DF-3BD6-4E06-ADB0-51F017E85F90}" type="presParOf" srcId="{F5E4FC02-89CB-4071-ABFA-6875E05AA328}" destId="{111E685A-9BBA-454A-8538-6AF36F5A3EEA}" srcOrd="0" destOrd="0" presId="urn:microsoft.com/office/officeart/2018/2/layout/IconLabelList"/>
    <dgm:cxn modelId="{F1C9ADF1-8004-47FD-8ABE-973D1AC4CBFD}" type="presParOf" srcId="{F5E4FC02-89CB-4071-ABFA-6875E05AA328}" destId="{75B7CC44-9F96-4F7D-9A4A-CD26CF0E5AB6}" srcOrd="1" destOrd="0" presId="urn:microsoft.com/office/officeart/2018/2/layout/IconLabelList"/>
    <dgm:cxn modelId="{682B0521-830D-452E-94B5-1D73DE9CC045}" type="presParOf" srcId="{F5E4FC02-89CB-4071-ABFA-6875E05AA328}" destId="{B229E6E5-E46E-49F4-B7B5-82AF551E9DD1}" srcOrd="2" destOrd="0" presId="urn:microsoft.com/office/officeart/2018/2/layout/IconLabelList"/>
    <dgm:cxn modelId="{7487EB8A-D3FD-4BC1-B2AB-3FA885373E8B}" type="presParOf" srcId="{7942D25D-06D6-4DF3-89BE-CE5D081B44F8}" destId="{5FAF3B59-E7BF-49A3-BC6D-30F0B43AA715}" srcOrd="1" destOrd="0" presId="urn:microsoft.com/office/officeart/2018/2/layout/IconLabelList"/>
    <dgm:cxn modelId="{526F4556-EDC1-49D6-8372-068BEB55919D}" type="presParOf" srcId="{7942D25D-06D6-4DF3-89BE-CE5D081B44F8}" destId="{09E31AE7-E743-4BA4-A5C0-B415E552CD77}" srcOrd="2" destOrd="0" presId="urn:microsoft.com/office/officeart/2018/2/layout/IconLabelList"/>
    <dgm:cxn modelId="{60980C6D-8FC5-49D3-B264-09D4F6D7745B}" type="presParOf" srcId="{09E31AE7-E743-4BA4-A5C0-B415E552CD77}" destId="{26BC148A-74B5-41A0-84A2-B84A9C580E5A}" srcOrd="0" destOrd="0" presId="urn:microsoft.com/office/officeart/2018/2/layout/IconLabelList"/>
    <dgm:cxn modelId="{D6B9301B-1253-4B76-906A-FF0E3AFE3971}" type="presParOf" srcId="{09E31AE7-E743-4BA4-A5C0-B415E552CD77}" destId="{ED875974-0563-4F4B-B855-4947034D6E6C}" srcOrd="1" destOrd="0" presId="urn:microsoft.com/office/officeart/2018/2/layout/IconLabelList"/>
    <dgm:cxn modelId="{EEB902AA-091F-4076-A84B-BCF085E88117}" type="presParOf" srcId="{09E31AE7-E743-4BA4-A5C0-B415E552CD77}" destId="{1145D8B9-473D-44D8-BF60-0BA1D77A947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E685A-9BBA-454A-8538-6AF36F5A3EEA}">
      <dsp:nvSpPr>
        <dsp:cNvPr id="0" name=""/>
        <dsp:cNvSpPr/>
      </dsp:nvSpPr>
      <dsp:spPr>
        <a:xfrm>
          <a:off x="1657675" y="46604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29E6E5-E46E-49F4-B7B5-82AF551E9DD1}">
      <dsp:nvSpPr>
        <dsp:cNvPr id="0" name=""/>
        <dsp:cNvSpPr/>
      </dsp:nvSpPr>
      <dsp:spPr>
        <a:xfrm>
          <a:off x="469675" y="288038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pPr>
          <a:r>
            <a:rPr lang="en-GB" sz="4200" b="1" kern="1200"/>
            <a:t>Name – Gurjit Kaur</a:t>
          </a:r>
          <a:endParaRPr lang="en-US" sz="4200" kern="1200"/>
        </a:p>
      </dsp:txBody>
      <dsp:txXfrm>
        <a:off x="469675" y="2880385"/>
        <a:ext cx="4320000" cy="720000"/>
      </dsp:txXfrm>
    </dsp:sp>
    <dsp:sp modelId="{26BC148A-74B5-41A0-84A2-B84A9C580E5A}">
      <dsp:nvSpPr>
        <dsp:cNvPr id="0" name=""/>
        <dsp:cNvSpPr/>
      </dsp:nvSpPr>
      <dsp:spPr>
        <a:xfrm>
          <a:off x="6733675" y="46604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45D8B9-473D-44D8-BF60-0BA1D77A9474}">
      <dsp:nvSpPr>
        <dsp:cNvPr id="0" name=""/>
        <dsp:cNvSpPr/>
      </dsp:nvSpPr>
      <dsp:spPr>
        <a:xfrm>
          <a:off x="5545675" y="288038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pPr>
          <a:r>
            <a:rPr lang="en-GB" sz="4200" b="1" kern="1200"/>
            <a:t>ID – 2425352</a:t>
          </a:r>
          <a:endParaRPr lang="en-US" sz="4200" kern="1200"/>
        </a:p>
      </dsp:txBody>
      <dsp:txXfrm>
        <a:off x="5545675" y="2880385"/>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2339B-C179-4157-A89E-84319FFD919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60894E-F468-8A6A-9C4B-C0DDA178B7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01C5F34-C2A0-1A7F-FF05-EC14F0700CCF}"/>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5" name="Footer Placeholder 4">
            <a:extLst>
              <a:ext uri="{FF2B5EF4-FFF2-40B4-BE49-F238E27FC236}">
                <a16:creationId xmlns:a16="http://schemas.microsoft.com/office/drawing/2014/main" id="{F4D34F45-A979-F427-40CB-E15C9D126A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E8CDA8-0B4D-71FF-21CA-5C345FC0C27E}"/>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1227100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6AAEF-1201-F88C-09C0-C45C338DAA9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54D8A9-3A14-B74D-1AB9-A69501A18C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B29AF7-F8D1-8EFC-26E3-5CA09D9FF809}"/>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5" name="Footer Placeholder 4">
            <a:extLst>
              <a:ext uri="{FF2B5EF4-FFF2-40B4-BE49-F238E27FC236}">
                <a16:creationId xmlns:a16="http://schemas.microsoft.com/office/drawing/2014/main" id="{DCA5E5C0-C7A1-C082-9020-14CA9D93D1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CE5EED-BC4C-F995-47B8-4F5F5521F2F8}"/>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3563027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40E50-78D1-0809-284D-3468070A4A7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4931367-8389-8810-0D3A-5F45EC8B93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31D9E5-EC09-043A-8186-33EAC76843F8}"/>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5" name="Footer Placeholder 4">
            <a:extLst>
              <a:ext uri="{FF2B5EF4-FFF2-40B4-BE49-F238E27FC236}">
                <a16:creationId xmlns:a16="http://schemas.microsoft.com/office/drawing/2014/main" id="{35DDEF7B-11FD-EEC8-3F76-3E8398760E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DD3B21-BD8B-EF13-D2CB-E752B7DB2836}"/>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3953763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D57C-B046-BE9C-357F-D722ABDDA7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6E4A0D8-7FC5-D85D-4B3D-16250CA2D0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0FBA9DD-1449-C810-63B6-5416F650D3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0F20679-B182-107A-BAEA-B81DDFF2F48C}"/>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6" name="Footer Placeholder 5">
            <a:extLst>
              <a:ext uri="{FF2B5EF4-FFF2-40B4-BE49-F238E27FC236}">
                <a16:creationId xmlns:a16="http://schemas.microsoft.com/office/drawing/2014/main" id="{5D6476B5-F2FE-4FBF-22F9-BDD8EC8400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0E9D04-2281-C653-2277-7A7565856255}"/>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2096809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64A6E-BBBE-4021-8D8E-170BC6ECE88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C105F2-7D88-B67C-7F49-2515B488A6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8619F5-DEAE-E15F-647E-C296D9D5BAB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E6B02C2-74E6-136D-94D0-5D6555F4A2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20C68F-0C73-1DC6-E7BE-4681D3CC959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C7C4D5-AA64-7D72-7825-043F4EE133F4}"/>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8" name="Footer Placeholder 7">
            <a:extLst>
              <a:ext uri="{FF2B5EF4-FFF2-40B4-BE49-F238E27FC236}">
                <a16:creationId xmlns:a16="http://schemas.microsoft.com/office/drawing/2014/main" id="{A59DAFD7-B20A-3D33-8A0D-9E51B4221E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62296D-FEAE-F955-6E25-654A67A386BF}"/>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3104289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FA661-19F6-4EE8-E03E-BEF4072679F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204660-9A2D-4229-142B-4731FF5B01D3}"/>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4" name="Footer Placeholder 3">
            <a:extLst>
              <a:ext uri="{FF2B5EF4-FFF2-40B4-BE49-F238E27FC236}">
                <a16:creationId xmlns:a16="http://schemas.microsoft.com/office/drawing/2014/main" id="{E2EC6699-61BD-F66B-477F-74768DDEBD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1A909F-98AA-7C21-60A5-222774DB6A3F}"/>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2543717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FF95C2-5492-7829-462F-04FAF3C900C2}"/>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3" name="Footer Placeholder 2">
            <a:extLst>
              <a:ext uri="{FF2B5EF4-FFF2-40B4-BE49-F238E27FC236}">
                <a16:creationId xmlns:a16="http://schemas.microsoft.com/office/drawing/2014/main" id="{1CF510B5-AE18-0753-5FF3-A2A36B85C52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5AA0C4-02A0-314F-D4E1-89DA80E29342}"/>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120163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19E0E-DE2E-23E1-0480-AC85247699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F09F81D-EBF6-A196-7503-993AF8EF9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1745E87-DEEC-4296-3D18-9F4C8594FD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24632A-FFDE-EDA8-642C-19ABD60C2C75}"/>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6" name="Footer Placeholder 5">
            <a:extLst>
              <a:ext uri="{FF2B5EF4-FFF2-40B4-BE49-F238E27FC236}">
                <a16:creationId xmlns:a16="http://schemas.microsoft.com/office/drawing/2014/main" id="{B95E6D39-A89C-0227-BE5F-82E669807F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389A0C-19E4-6478-1937-D6924AE2CB1A}"/>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518870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93A29-E2BB-0DCD-1BC0-D03B3C9E59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4982899-0DF6-0A82-B1AA-FE91D8819E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03C8AF-D74B-68A9-CA5D-7E36F1727D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A24D80-5C4E-1F42-81CD-5CC2B64B9E89}"/>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6" name="Footer Placeholder 5">
            <a:extLst>
              <a:ext uri="{FF2B5EF4-FFF2-40B4-BE49-F238E27FC236}">
                <a16:creationId xmlns:a16="http://schemas.microsoft.com/office/drawing/2014/main" id="{CFB88BA8-1914-6E0B-79B7-0EDF25CFA4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D0F5EE-A92A-44B5-2050-B1EC44FF99D9}"/>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3834028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94FED-EF8E-599F-8E41-8826707000E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648FC-BFAC-0990-E96A-93CFC6AEB9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46497B-2D84-16D9-6779-FAF8DDDCF3D7}"/>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5" name="Footer Placeholder 4">
            <a:extLst>
              <a:ext uri="{FF2B5EF4-FFF2-40B4-BE49-F238E27FC236}">
                <a16:creationId xmlns:a16="http://schemas.microsoft.com/office/drawing/2014/main" id="{8739FF4D-5A9C-EFF3-F582-08F75B4196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6F8B0E-4148-2C7E-5320-E6CA17E5E6EC}"/>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2423148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FA9B84-C600-919C-92E7-11A08E2E154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8E7E83-E555-8C5D-150F-49561D653D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AFA2E4-A1F6-3F96-D64A-B547FEACC081}"/>
              </a:ext>
            </a:extLst>
          </p:cNvPr>
          <p:cNvSpPr>
            <a:spLocks noGrp="1"/>
          </p:cNvSpPr>
          <p:nvPr>
            <p:ph type="dt" sz="half" idx="10"/>
          </p:nvPr>
        </p:nvSpPr>
        <p:spPr/>
        <p:txBody>
          <a:bodyPr/>
          <a:lstStyle/>
          <a:p>
            <a:fld id="{622F32CE-EA16-D34D-B9FD-F8278510A8D0}" type="datetimeFigureOut">
              <a:rPr lang="en-US" smtClean="0"/>
              <a:t>6/13/2025</a:t>
            </a:fld>
            <a:endParaRPr lang="en-US"/>
          </a:p>
        </p:txBody>
      </p:sp>
      <p:sp>
        <p:nvSpPr>
          <p:cNvPr id="5" name="Footer Placeholder 4">
            <a:extLst>
              <a:ext uri="{FF2B5EF4-FFF2-40B4-BE49-F238E27FC236}">
                <a16:creationId xmlns:a16="http://schemas.microsoft.com/office/drawing/2014/main" id="{6FC2F473-E70A-60BD-7665-EA1A279BD1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5E236F-65F9-4452-1C89-C3167D7D9953}"/>
              </a:ext>
            </a:extLst>
          </p:cNvPr>
          <p:cNvSpPr>
            <a:spLocks noGrp="1"/>
          </p:cNvSpPr>
          <p:nvPr>
            <p:ph type="sldNum" sz="quarter" idx="12"/>
          </p:nvPr>
        </p:nvSpPr>
        <p:spPr/>
        <p:txBody>
          <a:bodyPr/>
          <a:lstStyle/>
          <a:p>
            <a:fld id="{FF9E82F5-59A6-2543-9C97-0F96398F79BF}" type="slidenum">
              <a:rPr lang="en-US" smtClean="0"/>
              <a:t>‹#›</a:t>
            </a:fld>
            <a:endParaRPr lang="en-US"/>
          </a:p>
        </p:txBody>
      </p:sp>
    </p:spTree>
    <p:extLst>
      <p:ext uri="{BB962C8B-B14F-4D97-AF65-F5344CB8AC3E}">
        <p14:creationId xmlns:p14="http://schemas.microsoft.com/office/powerpoint/2010/main" val="236537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DC115B-5BD1-FB63-C4ED-6DA7328C6D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00309E-B8CB-34F3-71B3-0B79BFD1B6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71F18F-9B78-81F6-4D22-1AA1821A37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2F32CE-EA16-D34D-B9FD-F8278510A8D0}" type="datetimeFigureOut">
              <a:rPr lang="en-US" smtClean="0"/>
              <a:t>6/13/2025</a:t>
            </a:fld>
            <a:endParaRPr lang="en-US"/>
          </a:p>
        </p:txBody>
      </p:sp>
      <p:sp>
        <p:nvSpPr>
          <p:cNvPr id="5" name="Footer Placeholder 4">
            <a:extLst>
              <a:ext uri="{FF2B5EF4-FFF2-40B4-BE49-F238E27FC236}">
                <a16:creationId xmlns:a16="http://schemas.microsoft.com/office/drawing/2014/main" id="{0B1AAB34-0B18-4A1D-A007-C1356DDC8E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FFCB3B4-AA34-C026-51C9-662253C395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9E82F5-59A6-2543-9C97-0F96398F79BF}" type="slidenum">
              <a:rPr lang="en-US" smtClean="0"/>
              <a:t>‹#›</a:t>
            </a:fld>
            <a:endParaRPr lang="en-US"/>
          </a:p>
        </p:txBody>
      </p:sp>
    </p:spTree>
    <p:extLst>
      <p:ext uri="{BB962C8B-B14F-4D97-AF65-F5344CB8AC3E}">
        <p14:creationId xmlns:p14="http://schemas.microsoft.com/office/powerpoint/2010/main" val="37768416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8CC93-6A95-FF26-15B2-E1CC0C7E9ACF}"/>
              </a:ext>
            </a:extLst>
          </p:cNvPr>
          <p:cNvSpPr>
            <a:spLocks noGrp="1"/>
          </p:cNvSpPr>
          <p:nvPr>
            <p:ph type="title"/>
          </p:nvPr>
        </p:nvSpPr>
        <p:spPr>
          <a:xfrm>
            <a:off x="1288026" y="211675"/>
            <a:ext cx="9615948" cy="2511862"/>
          </a:xfrm>
        </p:spPr>
        <p:txBody>
          <a:bodyPr anchor="ctr">
            <a:normAutofit/>
          </a:bodyPr>
          <a:lstStyle/>
          <a:p>
            <a:pPr algn="ctr"/>
            <a:r>
              <a:rPr lang="en-GB" b="1" dirty="0"/>
              <a:t>Speaker Notes</a:t>
            </a:r>
            <a:br>
              <a:rPr lang="en-GB" b="1" dirty="0"/>
            </a:br>
            <a:r>
              <a:rPr lang="en-GB" b="1" dirty="0">
                <a:solidFill>
                  <a:schemeClr val="tx2"/>
                </a:solidFill>
              </a:rPr>
              <a:t>The Rise of Retail Crime</a:t>
            </a:r>
            <a:br>
              <a:rPr lang="en-GB" b="1" dirty="0">
                <a:solidFill>
                  <a:schemeClr val="tx2"/>
                </a:solidFill>
              </a:rPr>
            </a:br>
            <a:r>
              <a:rPr lang="en-GB" b="1" dirty="0">
                <a:solidFill>
                  <a:schemeClr val="tx2"/>
                </a:solidFill>
              </a:rPr>
              <a:t>A Root Cause Analysis</a:t>
            </a:r>
            <a:endParaRPr lang="en-GB" b="1" dirty="0"/>
          </a:p>
        </p:txBody>
      </p:sp>
      <p:graphicFrame>
        <p:nvGraphicFramePr>
          <p:cNvPr id="5" name="Content Placeholder 2">
            <a:extLst>
              <a:ext uri="{FF2B5EF4-FFF2-40B4-BE49-F238E27FC236}">
                <a16:creationId xmlns:a16="http://schemas.microsoft.com/office/drawing/2014/main" id="{6D5BB10D-C488-9E68-1B00-327C78DC0588}"/>
              </a:ext>
            </a:extLst>
          </p:cNvPr>
          <p:cNvGraphicFramePr>
            <a:graphicFrameLocks noGrp="1"/>
          </p:cNvGraphicFramePr>
          <p:nvPr>
            <p:ph idx="1"/>
            <p:extLst>
              <p:ext uri="{D42A27DB-BD31-4B8C-83A1-F6EECF244321}">
                <p14:modId xmlns:p14="http://schemas.microsoft.com/office/powerpoint/2010/main" val="600763073"/>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5090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A52766F-8DC4-4F8D-2BEF-2F33D8341770}"/>
              </a:ext>
            </a:extLst>
          </p:cNvPr>
          <p:cNvSpPr>
            <a:spLocks noGrp="1"/>
          </p:cNvSpPr>
          <p:nvPr>
            <p:ph type="title"/>
          </p:nvPr>
        </p:nvSpPr>
        <p:spPr>
          <a:xfrm>
            <a:off x="612648" y="548640"/>
            <a:ext cx="3657600" cy="1294374"/>
          </a:xfrm>
        </p:spPr>
        <p:txBody>
          <a:bodyPr>
            <a:normAutofit/>
          </a:bodyPr>
          <a:lstStyle/>
          <a:p>
            <a:r>
              <a:rPr lang="en-GB" b="1" dirty="0"/>
              <a:t>Introduction</a:t>
            </a:r>
            <a:endParaRPr lang="en-GB" dirty="0"/>
          </a:p>
        </p:txBody>
      </p:sp>
      <p:pic>
        <p:nvPicPr>
          <p:cNvPr id="5" name="Picture 4" descr="Abstract blurred background of department store">
            <a:extLst>
              <a:ext uri="{FF2B5EF4-FFF2-40B4-BE49-F238E27FC236}">
                <a16:creationId xmlns:a16="http://schemas.microsoft.com/office/drawing/2014/main" id="{99625125-A2A6-2CED-1D25-01545BA860C1}"/>
              </a:ext>
            </a:extLst>
          </p:cNvPr>
          <p:cNvPicPr>
            <a:picLocks noChangeAspect="1"/>
          </p:cNvPicPr>
          <p:nvPr/>
        </p:nvPicPr>
        <p:blipFill>
          <a:blip r:embed="rId2"/>
          <a:srcRect l="18038" r="27736" b="2"/>
          <a:stretch>
            <a:fillRect/>
          </a:stretch>
        </p:blipFill>
        <p:spPr>
          <a:xfrm>
            <a:off x="727382" y="2008094"/>
            <a:ext cx="3494314" cy="4301265"/>
          </a:xfrm>
          <a:prstGeom prst="rect">
            <a:avLst/>
          </a:prstGeom>
        </p:spPr>
      </p:pic>
      <p:sp>
        <p:nvSpPr>
          <p:cNvPr id="3" name="Content Placeholder 2">
            <a:extLst>
              <a:ext uri="{FF2B5EF4-FFF2-40B4-BE49-F238E27FC236}">
                <a16:creationId xmlns:a16="http://schemas.microsoft.com/office/drawing/2014/main" id="{D9D1371D-CF42-C985-34C3-6CBFB4833569}"/>
              </a:ext>
            </a:extLst>
          </p:cNvPr>
          <p:cNvSpPr>
            <a:spLocks noGrp="1"/>
          </p:cNvSpPr>
          <p:nvPr>
            <p:ph idx="1"/>
          </p:nvPr>
        </p:nvSpPr>
        <p:spPr>
          <a:xfrm>
            <a:off x="4594860" y="548637"/>
            <a:ext cx="7086599" cy="5852163"/>
          </a:xfrm>
        </p:spPr>
        <p:txBody>
          <a:bodyPr>
            <a:normAutofit fontScale="92500" lnSpcReduction="10000"/>
          </a:bodyPr>
          <a:lstStyle/>
          <a:p>
            <a:pPr marL="0" indent="0" algn="just">
              <a:buNone/>
            </a:pPr>
            <a:r>
              <a:rPr lang="en-GB" sz="2000" dirty="0"/>
              <a:t>Over the past few years, retail crime has grown in importance in the UK retail industry.  Shoplifting incidents have increased to all time highs, and shoplifters are growing more brazen and violent.  The fact that crime rates have increased despite large investments made by supermarkets and other shops to deter theft raises the possibility that the security systems in place are insufficient (Butler, 2025).</a:t>
            </a:r>
          </a:p>
          <a:p>
            <a:pPr marL="0" indent="0" algn="just">
              <a:buNone/>
            </a:pPr>
            <a:r>
              <a:rPr lang="en-GB" sz="2000" dirty="0"/>
              <a:t>According to the British Retail Crime Survey (Brc.org.uk, 2025), the issue is pervasive and impacts both large supermarkets and smaller retailers.  Shoplifters now frequently operate in the open, occasionally in organized groups, taking advantage of the cost of living crises and the overburdened police forces.  In addition to being a financial problem, the growth in retail crime poses a severe safety risk to retail employees, who frequently deal with aggression and abuse while performing their duties (Partridge, 2025).</a:t>
            </a:r>
          </a:p>
          <a:p>
            <a:pPr marL="0" indent="0" algn="just">
              <a:buNone/>
            </a:pPr>
            <a:r>
              <a:rPr lang="en-GB" sz="2000" dirty="0"/>
              <a:t>The goal of this root cause analysis (RCA) is to investigate the fundamental causes of the rise in retail crime.  It will look at how economic factors, such as inflation and growing living expenses, are making shoplifting more common.  The RCA  will also look into the impact of inadequate police responses and the increasing use of contemporary technology to perpetrate cybercrimes related to retail, like identity theft.  With this investigation, we seek to shed more light on the intricate factors contributing to the present surge in retail crime and offer suggestions for enhancing security.</a:t>
            </a:r>
          </a:p>
        </p:txBody>
      </p:sp>
    </p:spTree>
    <p:extLst>
      <p:ext uri="{BB962C8B-B14F-4D97-AF65-F5344CB8AC3E}">
        <p14:creationId xmlns:p14="http://schemas.microsoft.com/office/powerpoint/2010/main" val="4000826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01C04-A262-B0C2-FF7F-CD8976EC60D0}"/>
              </a:ext>
            </a:extLst>
          </p:cNvPr>
          <p:cNvSpPr>
            <a:spLocks noGrp="1"/>
          </p:cNvSpPr>
          <p:nvPr>
            <p:ph type="title"/>
          </p:nvPr>
        </p:nvSpPr>
        <p:spPr>
          <a:xfrm>
            <a:off x="741958" y="267564"/>
            <a:ext cx="6035040" cy="1062472"/>
          </a:xfrm>
        </p:spPr>
        <p:txBody>
          <a:bodyPr anchor="ctr">
            <a:normAutofit/>
          </a:bodyPr>
          <a:lstStyle/>
          <a:p>
            <a:r>
              <a:rPr lang="en-GB" b="1" dirty="0"/>
              <a:t>Summary of the Impact</a:t>
            </a:r>
            <a:endParaRPr lang="en-GB" dirty="0"/>
          </a:p>
        </p:txBody>
      </p:sp>
      <p:sp>
        <p:nvSpPr>
          <p:cNvPr id="3" name="Content Placeholder 2">
            <a:extLst>
              <a:ext uri="{FF2B5EF4-FFF2-40B4-BE49-F238E27FC236}">
                <a16:creationId xmlns:a16="http://schemas.microsoft.com/office/drawing/2014/main" id="{7D654F0C-6F9E-303E-2C79-0EFB4FF11701}"/>
              </a:ext>
            </a:extLst>
          </p:cNvPr>
          <p:cNvSpPr>
            <a:spLocks noGrp="1"/>
          </p:cNvSpPr>
          <p:nvPr>
            <p:ph idx="1"/>
          </p:nvPr>
        </p:nvSpPr>
        <p:spPr>
          <a:xfrm>
            <a:off x="411480" y="1330036"/>
            <a:ext cx="8584737" cy="5089237"/>
          </a:xfrm>
        </p:spPr>
        <p:txBody>
          <a:bodyPr anchor="ctr">
            <a:normAutofit fontScale="92500" lnSpcReduction="20000"/>
          </a:bodyPr>
          <a:lstStyle/>
          <a:p>
            <a:pPr marL="0" indent="0" algn="just">
              <a:buNone/>
            </a:pPr>
            <a:r>
              <a:rPr lang="en-GB" sz="2000" dirty="0"/>
              <a:t>The current state of retail crime has a big social and economical impact.  Despite investing millions on staff training and security technology, retailers are seeing an increase in losses.  Approximately eight million theft incidences were reported by UK shops in 2021–2022, resulting in losses of nearby £1.76 billion.  Retailers spent almost £715 million on safety measures during this time, demonstrating how expensive prevention can be (Waitzman, 2024).</a:t>
            </a:r>
          </a:p>
          <a:p>
            <a:pPr marL="0" indent="0" algn="just">
              <a:buNone/>
            </a:pPr>
            <a:r>
              <a:rPr lang="en-GB" sz="2000" dirty="0"/>
              <a:t>Troubles about the safety and wellbeing of retail workers are becoming more widespread, in addition to the financial loss.  Every day during the 2023–2024 era, more than 2,000 aggressive or abusive occurrences took place in UK retail establishments.  Compared to prior years, this represents a sharp rise in facts of physical assault, verbal abuse, including sexual and racial harassment, and threats with weapons.  Additionally, 61% of store employees who responded to the study said they were unhappy with the police response, calling it poor or very poor (Wilson, 2025).</a:t>
            </a:r>
          </a:p>
          <a:p>
            <a:pPr marL="0" indent="0" algn="just">
              <a:buNone/>
            </a:pPr>
            <a:r>
              <a:rPr lang="en-GB" sz="2000" dirty="0"/>
              <a:t>In addition to having an adverse effect on staff morale, the rising incidence of violent occurrences may discourage consumers from shopping in particular locations, which could reduce foot traffic and profitability.  Another important issue that merchants need to address is the psychological toll on staff members, who could feel uncomfortable at work.  Because of the complexity of the situation, a multi-layered security solution is necessary to manage both physical dangers and the growing hazards of cybercrime.</a:t>
            </a:r>
          </a:p>
        </p:txBody>
      </p:sp>
      <p:pic>
        <p:nvPicPr>
          <p:cNvPr id="4" name="Picture 3" descr="Abstract blurred background of department store">
            <a:extLst>
              <a:ext uri="{FF2B5EF4-FFF2-40B4-BE49-F238E27FC236}">
                <a16:creationId xmlns:a16="http://schemas.microsoft.com/office/drawing/2014/main" id="{3C0066EB-C43F-BB91-146C-E738307FDD9D}"/>
              </a:ext>
            </a:extLst>
          </p:cNvPr>
          <p:cNvPicPr>
            <a:picLocks noChangeAspect="1"/>
          </p:cNvPicPr>
          <p:nvPr/>
        </p:nvPicPr>
        <p:blipFill>
          <a:blip r:embed="rId2"/>
          <a:srcRect l="21568" r="31262" b="-1"/>
          <a:stretch>
            <a:fillRect/>
          </a:stretch>
        </p:blipFill>
        <p:spPr>
          <a:xfrm>
            <a:off x="9273308" y="2198255"/>
            <a:ext cx="2507211" cy="3453880"/>
          </a:xfrm>
          <a:prstGeom prst="rect">
            <a:avLst/>
          </a:prstGeom>
        </p:spPr>
      </p:pic>
    </p:spTree>
    <p:extLst>
      <p:ext uri="{BB962C8B-B14F-4D97-AF65-F5344CB8AC3E}">
        <p14:creationId xmlns:p14="http://schemas.microsoft.com/office/powerpoint/2010/main" val="3872212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0E7A827-4DD7-8A5A-4519-32BDA5CDB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1A75348D-3376-10BB-E89D-A72720D88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A9DA7-AC4B-5498-15F7-9947DCCF5194}"/>
              </a:ext>
            </a:extLst>
          </p:cNvPr>
          <p:cNvSpPr>
            <a:spLocks noGrp="1"/>
          </p:cNvSpPr>
          <p:nvPr>
            <p:ph type="title"/>
          </p:nvPr>
        </p:nvSpPr>
        <p:spPr>
          <a:xfrm>
            <a:off x="614678" y="548640"/>
            <a:ext cx="7098627" cy="1325236"/>
          </a:xfrm>
        </p:spPr>
        <p:txBody>
          <a:bodyPr anchor="t">
            <a:normAutofit/>
          </a:bodyPr>
          <a:lstStyle/>
          <a:p>
            <a:r>
              <a:rPr lang="en-GB" b="1" dirty="0"/>
              <a:t>Reference</a:t>
            </a:r>
            <a:endParaRPr lang="en-GB" dirty="0"/>
          </a:p>
        </p:txBody>
      </p:sp>
      <p:sp>
        <p:nvSpPr>
          <p:cNvPr id="3" name="Content Placeholder 2">
            <a:extLst>
              <a:ext uri="{FF2B5EF4-FFF2-40B4-BE49-F238E27FC236}">
                <a16:creationId xmlns:a16="http://schemas.microsoft.com/office/drawing/2014/main" id="{71B02C59-0B9F-2DEF-EF99-919F3EB52882}"/>
              </a:ext>
            </a:extLst>
          </p:cNvPr>
          <p:cNvSpPr>
            <a:spLocks noGrp="1"/>
          </p:cNvSpPr>
          <p:nvPr>
            <p:ph idx="1"/>
          </p:nvPr>
        </p:nvSpPr>
        <p:spPr>
          <a:xfrm>
            <a:off x="614678" y="1405890"/>
            <a:ext cx="10826752" cy="4505511"/>
          </a:xfrm>
        </p:spPr>
        <p:txBody>
          <a:bodyPr anchor="ctr">
            <a:normAutofit/>
          </a:bodyPr>
          <a:lstStyle/>
          <a:p>
            <a:r>
              <a:rPr lang="en-GB" sz="1800" dirty="0"/>
              <a:t>Brc.org.uk. (2025). </a:t>
            </a:r>
            <a:r>
              <a:rPr lang="en-GB" sz="1800" i="1" dirty="0"/>
              <a:t>Retail crime ‘spiralling out of control’</a:t>
            </a:r>
            <a:r>
              <a:rPr lang="en-GB" sz="1800" dirty="0"/>
              <a:t>. [online] Available at: https://brc.org.uk/news-and-events/news/corporate-affairs/2025/ungated/retail-crime-spiralling-out-of-control/.</a:t>
            </a:r>
          </a:p>
          <a:p>
            <a:r>
              <a:rPr lang="en-GB" sz="1800" dirty="0"/>
              <a:t>Butler, S. (2025). </a:t>
            </a:r>
            <a:r>
              <a:rPr lang="en-GB" sz="1800" i="1" dirty="0"/>
              <a:t>Crime ‘spiralling out of control’ in stores, warns British Retail Consortium</a:t>
            </a:r>
            <a:r>
              <a:rPr lang="en-GB" sz="1800" dirty="0"/>
              <a:t>. [online] the Guardian. Available at: https://www.theguardian.com/business/2025/jan/30/crime-stores-shoplifting-survey-british-retail-consortium.</a:t>
            </a:r>
          </a:p>
          <a:p>
            <a:r>
              <a:rPr lang="en-GB" sz="1800" dirty="0"/>
              <a:t>Partridge, J. (2025). </a:t>
            </a:r>
            <a:r>
              <a:rPr lang="en-GB" sz="1800" i="1" dirty="0"/>
              <a:t>Shoplifting offences in England and Wales at highest level ever recorded</a:t>
            </a:r>
            <a:r>
              <a:rPr lang="en-GB" sz="1800" dirty="0"/>
              <a:t>. [online] the Guardian. Available at: https://www.theguardian.com/uk-news/2025/apr/24/shoplifting-uk-crime-retail-police-ons-data.</a:t>
            </a:r>
          </a:p>
          <a:p>
            <a:r>
              <a:rPr lang="en-GB" sz="1800" dirty="0"/>
              <a:t>Waitzman, E. (2024). </a:t>
            </a:r>
            <a:r>
              <a:rPr lang="en-GB" sz="1800" i="1" dirty="0"/>
              <a:t>Retail crime: Impact on workers, the community and local economies</a:t>
            </a:r>
            <a:r>
              <a:rPr lang="en-GB" sz="1800" dirty="0"/>
              <a:t>. [online] House of Lords Library. Available at: https://lordslibrary.parliament.uk/retail-crime-impact-on-workers-the-community-and-local-economies/.</a:t>
            </a:r>
          </a:p>
          <a:p>
            <a:r>
              <a:rPr lang="en-GB" sz="1800" dirty="0"/>
              <a:t>Wilson, C. (2025). UK shoplifting on the rise and more brazen, new survey says. </a:t>
            </a:r>
            <a:r>
              <a:rPr lang="en-GB" sz="1800" i="1" dirty="0"/>
              <a:t>BBC News</a:t>
            </a:r>
            <a:r>
              <a:rPr lang="en-GB" sz="1800" dirty="0"/>
              <a:t>. [online] 30 Jan. Available at: https://www.bbc.co.uk/news/articles/cp82jvd3g54o.</a:t>
            </a:r>
          </a:p>
        </p:txBody>
      </p:sp>
    </p:spTree>
    <p:extLst>
      <p:ext uri="{BB962C8B-B14F-4D97-AF65-F5344CB8AC3E}">
        <p14:creationId xmlns:p14="http://schemas.microsoft.com/office/powerpoint/2010/main" val="11071424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787</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Neue Haas Grotesk Text Pro</vt:lpstr>
      <vt:lpstr>Office Theme</vt:lpstr>
      <vt:lpstr>Speaker Notes The Rise of Retail Crime A Root Cause Analysis</vt:lpstr>
      <vt:lpstr>Introduction</vt:lpstr>
      <vt:lpstr>Summary of the Impact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2425352@student.uwtsd.ac.uk</dc:creator>
  <cp:lastModifiedBy>Gurjit Kaur</cp:lastModifiedBy>
  <cp:revision>3</cp:revision>
  <dcterms:created xsi:type="dcterms:W3CDTF">2025-06-08T16:16:54Z</dcterms:created>
  <dcterms:modified xsi:type="dcterms:W3CDTF">2025-06-13T21:46:34Z</dcterms:modified>
</cp:coreProperties>
</file>