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6" r:id="rId8"/>
    <p:sldId id="261" r:id="rId9"/>
    <p:sldId id="283" r:id="rId10"/>
    <p:sldId id="262" r:id="rId11"/>
    <p:sldId id="270" r:id="rId12"/>
    <p:sldId id="263" r:id="rId13"/>
    <p:sldId id="271" r:id="rId14"/>
    <p:sldId id="272" r:id="rId15"/>
    <p:sldId id="273" r:id="rId16"/>
    <p:sldId id="264" r:id="rId17"/>
    <p:sldId id="268" r:id="rId18"/>
    <p:sldId id="265" r:id="rId19"/>
    <p:sldId id="274" r:id="rId20"/>
    <p:sldId id="275" r:id="rId21"/>
    <p:sldId id="279" r:id="rId22"/>
    <p:sldId id="280" r:id="rId23"/>
    <p:sldId id="276" r:id="rId24"/>
    <p:sldId id="278" r:id="rId25"/>
    <p:sldId id="281" r:id="rId26"/>
    <p:sldId id="277" r:id="rId27"/>
    <p:sldId id="267" r:id="rId28"/>
    <p:sldId id="28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4" d="100"/>
          <a:sy n="64" d="100"/>
        </p:scale>
        <p:origin x="6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AA341-D4D4-4DF9-894A-7A7F0ED30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06ECB4-67E8-4FFD-AA2A-B67522CB1B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DD680-2729-4D08-8119-DC4FD0284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14B26-61F1-499E-83DC-2DDD380CC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B3B46-7075-4178-B8C3-365664C67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972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E291D-4AB5-484E-8FC8-DA3CA17E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E561F-7830-4341-BD2C-336D86326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23D5B-157B-4C78-B57B-38D9B6BD8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4EEE5-F1DB-42F0-BA31-1C38ABF44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1A0D8-6C62-4318-9F80-9A2507CB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26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CF4E7-B680-4614-B195-18D76F429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6E436-A3DA-4927-B0AF-E88F24C53B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AC65E-CCEA-4963-A42B-E52D19021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A5520-502F-43C0-BB28-A8D24756F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409BA-CD01-4AC4-B632-8EAD4913F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91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38194-2590-4EE0-9584-3B5ACFE34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F595A-EC9C-488E-8756-BAEC8EC2C3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4110AE-0D86-4BCE-866F-9FD9F87DFD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8E2C3B-30A2-47C1-BFFC-065ABC85C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AB6409-4735-49B1-A644-35FD1C81D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F1E85-0283-452A-BC43-2DF88BE3A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18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168BF-A41E-4052-B0FF-DF9745AC4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C7DB16-0279-4C41-A15B-87774BFCE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8FD792-2C24-42CC-B52F-B18F99EDEA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77693F-6000-4CB9-83EC-E3C1DA8CB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27F42E-7646-4E97-ABFE-6B7F1C19B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ED332F-0884-4DCE-B81C-C8A74DF09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29F05F-ED69-40BE-BE9A-B805177B6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9F77E9-9CE3-47CD-8E72-FCE5B6046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576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3ED9B-0496-492E-A0C5-6B8AA62EA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9126BB-4E3C-411D-9CA6-45934EFE4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F3E83B-7C3E-4BFA-846B-E0CE284A9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B94FDB-992A-428E-9021-255499D3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936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C589F9-983E-469F-9528-4670A613C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414B32-CA5D-406A-BB2D-B6F2D18B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F8CA59-04CD-468A-A882-3756A1015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38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AC428-AAAC-4723-957B-C542EA0D7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97613-1DE8-4BDD-9D05-EE95A871A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F24BBE-C064-4FF8-A352-6E1A26E1D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93570-924D-448D-A4E1-9DB810D37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5F2D6E-375E-4B55-8570-93A0E7BAA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F494A9-A463-4118-8AFB-70335E387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6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1A608-C2F9-404A-B10A-8ECA1CBDF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8222CA-0DCA-4A76-A109-1FD59AC18E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9A434-37A8-440F-9EBD-29E4BC6D7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7DAFC6-C69F-4A20-94E7-1BE902C8A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F83281-8CCD-4BEF-BF8D-1A3370A83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D50461-130A-4479-9222-C9D5372E8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02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411D5-1862-454E-9E2E-0AEBB19FB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8A0A36-C7E1-45BA-96A6-A09F176BB2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EB935-A935-4FD7-B710-B9C0DA050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58905-B153-43D6-9F43-EC893F4BD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DF000-9A3F-4782-A0D1-644EBDFB5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9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0099CB-5726-47C1-A9B1-6ED8FC04D8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BCEAB5-76D2-40BC-A057-02589D880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12895-F533-402D-9E78-2CF48AEBC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8DF43-0C7D-4829-9713-01B01E7EE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9029D-6DF1-4245-8CDB-F384E5B8F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691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17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114ABD-7549-4BAA-B0E9-285B68953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33168-74AF-47A9-A0EC-059487684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3F763-EF0A-416E-88F0-EE5E049A0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873B1-B9C3-4BFD-9D4D-99FFDAB5DDE2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04B81-96A8-440F-8626-948269B096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CFF3D-9373-461F-B2E0-AEC4D36C71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90DC8-2D5B-4B50-A75D-923F287CF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42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ppi.ioe.ac.uk/cms/Default.aspx?tabid=3681&amp;articleType=ArticleView&amp;articleId=175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afeguardinginschools.co.uk/what-are-adverse-childhood-experiences-aces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ext-kh\Downloads\Kathryn-Ashton-Adverse-Childhood-Experiences-ACEs-in-Wales%20(6)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jpmonline.org/article/S0749-3797(98)00017-8/abstract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youtube.com/watch?v=XHgLYI9KZ-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8gm-lNpzU4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WAL_PHW_AC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6281" y="104596"/>
            <a:ext cx="8791575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Adverse Childhood Experiences (ACE</a:t>
            </a:r>
            <a:r>
              <a:rPr lang="en-GB" b="1" cap="none" dirty="0"/>
              <a:t>s</a:t>
            </a:r>
            <a:r>
              <a:rPr lang="en-GB" b="1" dirty="0"/>
              <a:t>)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94" y="2580133"/>
            <a:ext cx="5365557" cy="402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54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382544"/>
            <a:ext cx="9905998" cy="1048050"/>
          </a:xfrm>
        </p:spPr>
        <p:txBody>
          <a:bodyPr/>
          <a:lstStyle/>
          <a:p>
            <a:r>
              <a:rPr lang="en-GB" b="1" dirty="0"/>
              <a:t>What are ACE</a:t>
            </a:r>
            <a:r>
              <a:rPr lang="en-GB" b="1" cap="none" dirty="0"/>
              <a:t>s</a:t>
            </a:r>
            <a:r>
              <a:rPr lang="en-GB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430594"/>
            <a:ext cx="9905999" cy="45592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/>
              <a:t>Adverse childhood experiences, or ACEs, are potentially traumatic events that occur in childhood </a:t>
            </a:r>
            <a:r>
              <a:rPr lang="en-GB" sz="3600"/>
              <a:t>(0-18 </a:t>
            </a:r>
            <a:r>
              <a:rPr lang="en-GB" sz="3600" dirty="0"/>
              <a:t>years).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(</a:t>
            </a:r>
            <a:r>
              <a:rPr lang="en-GB" sz="3600" dirty="0" err="1"/>
              <a:t>Centers</a:t>
            </a:r>
            <a:r>
              <a:rPr lang="en-GB" sz="3600" dirty="0"/>
              <a:t> for Disease Control and Prevention (CDC), 2019a)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Can you give some examples?</a:t>
            </a:r>
          </a:p>
        </p:txBody>
      </p:sp>
    </p:spTree>
    <p:extLst>
      <p:ext uri="{BB962C8B-B14F-4D97-AF65-F5344CB8AC3E}">
        <p14:creationId xmlns:p14="http://schemas.microsoft.com/office/powerpoint/2010/main" val="115261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327514"/>
            <a:ext cx="9905998" cy="1191570"/>
          </a:xfrm>
        </p:spPr>
        <p:txBody>
          <a:bodyPr>
            <a:normAutofit/>
          </a:bodyPr>
          <a:lstStyle/>
          <a:p>
            <a:r>
              <a:rPr lang="en-GB" b="1" dirty="0"/>
              <a:t>Traumatic events in childhood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25561"/>
            <a:ext cx="9905999" cy="3947653"/>
          </a:xfrm>
        </p:spPr>
        <p:txBody>
          <a:bodyPr>
            <a:normAutofit/>
          </a:bodyPr>
          <a:lstStyle/>
          <a:p>
            <a:r>
              <a:rPr lang="en-GB" sz="3600" dirty="0"/>
              <a:t>Experiencing violence or abuse</a:t>
            </a:r>
          </a:p>
          <a:p>
            <a:r>
              <a:rPr lang="en-GB" sz="3600" dirty="0"/>
              <a:t>Witnessing violence in the home or community</a:t>
            </a:r>
          </a:p>
          <a:p>
            <a:r>
              <a:rPr lang="en-GB" sz="3600" dirty="0"/>
              <a:t>Having a family member attempt or die by suicide</a:t>
            </a:r>
          </a:p>
          <a:p>
            <a:pPr marL="0" indent="0" algn="r">
              <a:buNone/>
            </a:pPr>
            <a:r>
              <a:rPr lang="en-GB" sz="3600" dirty="0"/>
              <a:t>(CDC, 2019a)</a:t>
            </a:r>
          </a:p>
        </p:txBody>
      </p:sp>
    </p:spTree>
    <p:extLst>
      <p:ext uri="{BB962C8B-B14F-4D97-AF65-F5344CB8AC3E}">
        <p14:creationId xmlns:p14="http://schemas.microsoft.com/office/powerpoint/2010/main" val="2272678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15" y="127034"/>
            <a:ext cx="8555335" cy="5391172"/>
          </a:xfrm>
        </p:spPr>
      </p:pic>
      <p:sp>
        <p:nvSpPr>
          <p:cNvPr id="5" name="TextBox 4"/>
          <p:cNvSpPr txBox="1"/>
          <p:nvPr/>
        </p:nvSpPr>
        <p:spPr>
          <a:xfrm>
            <a:off x="1614115" y="5677232"/>
            <a:ext cx="9549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(EPPI Centre, 2018) </a:t>
            </a:r>
            <a:r>
              <a:rPr lang="en-GB" dirty="0">
                <a:hlinkClick r:id="rId3"/>
              </a:rPr>
              <a:t>https://eppi.ioe.ac.uk/cms/Default.aspx?tabid=3681&amp;articleType=ArticleView&amp;articleId=175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22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97327"/>
          </a:xfrm>
        </p:spPr>
        <p:txBody>
          <a:bodyPr/>
          <a:lstStyle/>
          <a:p>
            <a:r>
              <a:rPr lang="en-GB" b="1" dirty="0"/>
              <a:t>Environmental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578077"/>
            <a:ext cx="9905999" cy="4213124"/>
          </a:xfrm>
        </p:spPr>
        <p:txBody>
          <a:bodyPr>
            <a:normAutofit/>
          </a:bodyPr>
          <a:lstStyle/>
          <a:p>
            <a:r>
              <a:rPr lang="en-GB" sz="3200" dirty="0"/>
              <a:t>Aspects of the child’s environment that can undermine their sense of safety, stability and bonding, such as, growing up in a household with:</a:t>
            </a:r>
          </a:p>
          <a:p>
            <a:r>
              <a:rPr lang="en-GB" sz="3200" dirty="0"/>
              <a:t>Substance misuse</a:t>
            </a:r>
          </a:p>
          <a:p>
            <a:r>
              <a:rPr lang="en-GB" sz="3200" dirty="0"/>
              <a:t>Mental health problems</a:t>
            </a:r>
          </a:p>
          <a:p>
            <a:r>
              <a:rPr lang="en-GB" sz="3200" dirty="0"/>
              <a:t>Instability due to parental separation or household members being in jail or prison</a:t>
            </a:r>
          </a:p>
          <a:p>
            <a:pPr marL="0" indent="0" algn="r">
              <a:buNone/>
            </a:pPr>
            <a:r>
              <a:rPr lang="en-GB" sz="3200" dirty="0"/>
              <a:t>(CDC, 2019a)</a:t>
            </a:r>
          </a:p>
        </p:txBody>
      </p:sp>
    </p:spTree>
    <p:extLst>
      <p:ext uri="{BB962C8B-B14F-4D97-AF65-F5344CB8AC3E}">
        <p14:creationId xmlns:p14="http://schemas.microsoft.com/office/powerpoint/2010/main" val="2132577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Effect of ACE</a:t>
            </a:r>
            <a:r>
              <a:rPr lang="en-GB" b="1" cap="none" dirty="0"/>
              <a:t>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ACEs are linked to chronic health problems, mental illness, and substance misuse in adulthood. </a:t>
            </a:r>
          </a:p>
          <a:p>
            <a:pPr marL="0" indent="0">
              <a:buNone/>
            </a:pPr>
            <a:r>
              <a:rPr lang="en-GB" sz="3600" dirty="0"/>
              <a:t>ACEs can also negatively impact education and job opportunities. However, ACEs can be prevented.</a:t>
            </a:r>
          </a:p>
          <a:p>
            <a:pPr marL="0" indent="0" algn="r">
              <a:buNone/>
            </a:pPr>
            <a:r>
              <a:rPr lang="en-GB" sz="3600" dirty="0"/>
              <a:t>(CDC, 2019a)</a:t>
            </a:r>
          </a:p>
        </p:txBody>
      </p:sp>
    </p:spTree>
    <p:extLst>
      <p:ext uri="{BB962C8B-B14F-4D97-AF65-F5344CB8AC3E}">
        <p14:creationId xmlns:p14="http://schemas.microsoft.com/office/powerpoint/2010/main" val="2994462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216934"/>
            <a:ext cx="10515600" cy="1325563"/>
          </a:xfrm>
        </p:spPr>
        <p:txBody>
          <a:bodyPr/>
          <a:lstStyle/>
          <a:p>
            <a:pPr algn="r"/>
            <a:r>
              <a:rPr lang="en-GB" dirty="0"/>
              <a:t>(H</a:t>
            </a:r>
            <a:r>
              <a:rPr lang="en-GB" cap="none" dirty="0"/>
              <a:t>all</a:t>
            </a:r>
            <a:r>
              <a:rPr lang="en-GB" dirty="0"/>
              <a:t>, 2018)</a:t>
            </a:r>
          </a:p>
        </p:txBody>
      </p:sp>
      <p:pic>
        <p:nvPicPr>
          <p:cNvPr id="4" name="Content Placeholder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479" y="566225"/>
            <a:ext cx="8349041" cy="4839613"/>
          </a:xfrm>
        </p:spPr>
      </p:pic>
    </p:spTree>
    <p:extLst>
      <p:ext uri="{BB962C8B-B14F-4D97-AF65-F5344CB8AC3E}">
        <p14:creationId xmlns:p14="http://schemas.microsoft.com/office/powerpoint/2010/main" val="2660081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288" y="323636"/>
            <a:ext cx="10287123" cy="847618"/>
          </a:xfrm>
        </p:spPr>
        <p:txBody>
          <a:bodyPr/>
          <a:lstStyle/>
          <a:p>
            <a:r>
              <a:rPr lang="en-GB" b="1" dirty="0"/>
              <a:t>The extent of the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288" y="1171254"/>
            <a:ext cx="11003622" cy="5363110"/>
          </a:xfrm>
        </p:spPr>
        <p:txBody>
          <a:bodyPr>
            <a:normAutofit fontScale="85000" lnSpcReduction="20000"/>
          </a:bodyPr>
          <a:lstStyle/>
          <a:p>
            <a:r>
              <a:rPr lang="en-GB" sz="3500" b="1" dirty="0"/>
              <a:t>ACEs are common. </a:t>
            </a:r>
            <a:r>
              <a:rPr lang="en-GB" sz="3500" dirty="0"/>
              <a:t>About 61% of adults surveyed across 25 states in the USA reported that they had experienced at least one type of ACE, and nearly 1 in 6 reported they had experienced four or more types of ACEs.</a:t>
            </a:r>
          </a:p>
          <a:p>
            <a:r>
              <a:rPr lang="en-GB" sz="3500" b="1" dirty="0"/>
              <a:t>Preventing ACEs could potentially reduce many health conditions. </a:t>
            </a:r>
            <a:r>
              <a:rPr lang="en-GB" sz="3500" dirty="0"/>
              <a:t>For example, up to 1.9 million cases of heart disease and 21 million cases of depression could have been potentially avoided by preventing ACEs.</a:t>
            </a:r>
          </a:p>
          <a:p>
            <a:r>
              <a:rPr lang="en-GB" sz="3500" b="1" dirty="0"/>
              <a:t>Some children are at greater risk than others. </a:t>
            </a:r>
            <a:r>
              <a:rPr lang="en-GB" sz="3500" dirty="0"/>
              <a:t>Women and several racial/ethnic minority groups were at greater risk for having experienced 4 or more types of ACEs.</a:t>
            </a:r>
          </a:p>
          <a:p>
            <a:r>
              <a:rPr lang="en-GB" sz="3500" b="1" dirty="0"/>
              <a:t>ACEs are costly.</a:t>
            </a:r>
            <a:r>
              <a:rPr lang="en-GB" sz="3500" dirty="0"/>
              <a:t> The economic and social costs to families, communities, and society totals hundreds of billions of dollars each year.</a:t>
            </a:r>
          </a:p>
          <a:p>
            <a:pPr marL="0" indent="0" algn="r">
              <a:buNone/>
            </a:pPr>
            <a:r>
              <a:rPr lang="en-GB" dirty="0"/>
              <a:t>(CDC, 2019a)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71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extent of the problem in Wales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For details on the prevalence of ACEs in Wales please see the Ashton (2020) presentation.</a:t>
            </a:r>
          </a:p>
          <a:p>
            <a:r>
              <a:rPr lang="en-GB" sz="3200" dirty="0"/>
              <a:t>This also includes information on the increased issues for people with ACE’s as well as information about mental well-being and the impact on the Health service.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file:///C:/Users/ext-kh/Downloads/Kathryn-Ashton-Adverse-Childhood-Experiences-ACEs-in-Wales%20(6).pdf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462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659" y="390418"/>
            <a:ext cx="10235752" cy="66782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Impact of ACE</a:t>
            </a:r>
            <a:r>
              <a:rPr lang="en-GB" b="1" cap="none" dirty="0"/>
              <a:t>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659" y="1058239"/>
            <a:ext cx="10777590" cy="5043064"/>
          </a:xfrm>
        </p:spPr>
        <p:txBody>
          <a:bodyPr>
            <a:normAutofit fontScale="62500" lnSpcReduction="20000"/>
          </a:bodyPr>
          <a:lstStyle/>
          <a:p>
            <a:r>
              <a:rPr lang="en-GB" sz="5500" dirty="0"/>
              <a:t>ACEs can have lasting, negative effects on health, well-being, and opportunity. </a:t>
            </a:r>
          </a:p>
          <a:p>
            <a:r>
              <a:rPr lang="en-GB" sz="5500" dirty="0"/>
              <a:t>These experiences can increase the risks of:</a:t>
            </a:r>
          </a:p>
          <a:p>
            <a:r>
              <a:rPr lang="en-GB" sz="5500" dirty="0"/>
              <a:t> injury</a:t>
            </a:r>
          </a:p>
          <a:p>
            <a:r>
              <a:rPr lang="en-GB" sz="5500" dirty="0"/>
              <a:t> sexually transmitted infections</a:t>
            </a:r>
          </a:p>
          <a:p>
            <a:r>
              <a:rPr lang="en-GB" sz="5500" dirty="0"/>
              <a:t> maternal and child health problems</a:t>
            </a:r>
          </a:p>
          <a:p>
            <a:r>
              <a:rPr lang="en-GB" sz="5500" dirty="0"/>
              <a:t> teen pregnancy</a:t>
            </a:r>
          </a:p>
          <a:p>
            <a:r>
              <a:rPr lang="en-GB" sz="5500" dirty="0"/>
              <a:t> involvement in sex trafficking</a:t>
            </a:r>
          </a:p>
          <a:p>
            <a:r>
              <a:rPr lang="en-GB" sz="5500" dirty="0"/>
              <a:t> a wide range of chronic diseases and are leading causes of death such as cancer, diabetes, heart disease, and suicide.</a:t>
            </a:r>
          </a:p>
          <a:p>
            <a:pPr marL="0" indent="0" algn="r">
              <a:buNone/>
            </a:pPr>
            <a:r>
              <a:rPr lang="en-GB" dirty="0"/>
              <a:t>(CDC, 2019a)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3471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Impact of ACE</a:t>
            </a:r>
            <a:r>
              <a:rPr lang="en-GB" b="1" cap="none" dirty="0"/>
              <a:t>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/>
              <a:t>ACEs and associated conditions, such as living in under-resourced or racially segregated neighbourhoods, frequently moving, and experiencing food insecurity, can cause toxic stress (extended or prolonged stress). </a:t>
            </a:r>
          </a:p>
          <a:p>
            <a:r>
              <a:rPr lang="en-GB" sz="3200" dirty="0"/>
              <a:t>Toxic stress from ACEs can change brain development and affect such things as attention, decision-making, learning, and response to stress.</a:t>
            </a:r>
          </a:p>
          <a:p>
            <a:endParaRPr lang="en-GB" sz="3200" dirty="0"/>
          </a:p>
          <a:p>
            <a:pPr marL="0" indent="0" algn="r">
              <a:buNone/>
            </a:pPr>
            <a:r>
              <a:rPr lang="en-GB" dirty="0"/>
              <a:t>(CDC, 2019a)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800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24035"/>
          </a:xfrm>
        </p:spPr>
        <p:txBody>
          <a:bodyPr/>
          <a:lstStyle/>
          <a:p>
            <a:r>
              <a:rPr lang="en-GB" b="1" dirty="0"/>
              <a:t>Impact of ACE</a:t>
            </a:r>
            <a:r>
              <a:rPr lang="en-GB" b="1" cap="none" dirty="0"/>
              <a:t>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669774"/>
            <a:ext cx="9905999" cy="424864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Children growing up with toxic stress may have difficulty forming healthy and stable relationships. </a:t>
            </a:r>
          </a:p>
          <a:p>
            <a:r>
              <a:rPr lang="en-GB" dirty="0"/>
              <a:t>They may also have unstable work histories as adults and struggle with finances, jobs, and depression throughout life. </a:t>
            </a:r>
          </a:p>
          <a:p>
            <a:r>
              <a:rPr lang="en-GB" dirty="0"/>
              <a:t>These effects can also be passed on to their own children. </a:t>
            </a:r>
          </a:p>
          <a:p>
            <a:r>
              <a:rPr lang="en-GB" dirty="0"/>
              <a:t>Some children may face further exposure to toxic stress from historical and ongoing traumas due to systemic racism or the impacts of poverty, resulting from limited educational and economic opportunities.</a:t>
            </a:r>
          </a:p>
          <a:p>
            <a:pPr marL="0" indent="0" algn="r">
              <a:buNone/>
            </a:pPr>
            <a:r>
              <a:rPr lang="en-GB" dirty="0"/>
              <a:t>(CDC, 2019a)</a:t>
            </a:r>
          </a:p>
        </p:txBody>
      </p:sp>
    </p:spTree>
    <p:extLst>
      <p:ext uri="{BB962C8B-B14F-4D97-AF65-F5344CB8AC3E}">
        <p14:creationId xmlns:p14="http://schemas.microsoft.com/office/powerpoint/2010/main" val="1827899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5023" y="356125"/>
            <a:ext cx="9905998" cy="765009"/>
          </a:xfrm>
        </p:spPr>
        <p:txBody>
          <a:bodyPr>
            <a:normAutofit/>
          </a:bodyPr>
          <a:lstStyle/>
          <a:p>
            <a:r>
              <a:rPr lang="en-GB" b="1" dirty="0"/>
              <a:t>Impact of ACE</a:t>
            </a:r>
            <a:r>
              <a:rPr lang="en-GB" b="1" cap="none" dirty="0"/>
              <a:t>s</a:t>
            </a:r>
            <a:endParaRPr lang="en-GB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42" y="1608632"/>
            <a:ext cx="5368721" cy="4071068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863964" y="1873309"/>
            <a:ext cx="4875211" cy="354171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ACE Pyramid represents the conceptual framework for the ACE Study. </a:t>
            </a:r>
          </a:p>
          <a:p>
            <a:r>
              <a:rPr lang="en-GB" dirty="0"/>
              <a:t>The ACE Study has uncovered how ACEs are strongly related to development of risk factors for disease, and well-being throughout the life course.</a:t>
            </a:r>
          </a:p>
          <a:p>
            <a:r>
              <a:rPr lang="en-GB" dirty="0"/>
              <a:t>(CDC, 2019b)</a:t>
            </a:r>
          </a:p>
        </p:txBody>
      </p:sp>
    </p:spTree>
    <p:extLst>
      <p:ext uri="{BB962C8B-B14F-4D97-AF65-F5344CB8AC3E}">
        <p14:creationId xmlns:p14="http://schemas.microsoft.com/office/powerpoint/2010/main" val="2658837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773927"/>
          </a:xfrm>
        </p:spPr>
        <p:txBody>
          <a:bodyPr/>
          <a:lstStyle/>
          <a:p>
            <a:r>
              <a:rPr lang="en-GB" b="1" dirty="0"/>
              <a:t>The Ace Study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141410" y="1709530"/>
            <a:ext cx="9904459" cy="4874149"/>
          </a:xfrm>
        </p:spPr>
        <p:txBody>
          <a:bodyPr>
            <a:normAutofit/>
          </a:bodyPr>
          <a:lstStyle/>
          <a:p>
            <a:r>
              <a:rPr lang="en-GB" sz="2400" dirty="0"/>
              <a:t>The ACE Pyramid comes from the CDC-Kaiser Permanente Adverse Childhood Experiences (ACE) Study.</a:t>
            </a:r>
          </a:p>
          <a:p>
            <a:r>
              <a:rPr lang="en-GB" sz="2400" dirty="0"/>
              <a:t>This is one of the largest investigations of childhood abuse and neglect and household challenges and later-life health and well-being.</a:t>
            </a:r>
          </a:p>
          <a:p>
            <a:r>
              <a:rPr lang="en-GB" sz="2400" dirty="0"/>
              <a:t>The original ACE Study was conducted at Kaiser Permanente from 1995 to 1997 with two waves of data collection.</a:t>
            </a:r>
          </a:p>
          <a:p>
            <a:r>
              <a:rPr lang="en-GB" sz="2400" dirty="0"/>
              <a:t>More information is available from the link below.</a:t>
            </a:r>
          </a:p>
          <a:p>
            <a:r>
              <a:rPr lang="en-GB" sz="2400" dirty="0">
                <a:hlinkClick r:id="rId2"/>
              </a:rPr>
              <a:t>https://www.ajpmonline.org/article/S0749-3797(98)00017-8/abstract</a:t>
            </a:r>
            <a:endParaRPr lang="en-GB" sz="2400" dirty="0"/>
          </a:p>
          <a:p>
            <a:pPr algn="r"/>
            <a:r>
              <a:rPr lang="en-GB" sz="2400" dirty="0"/>
              <a:t>(CDC, 2019b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96124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80912"/>
          </a:xfrm>
        </p:spPr>
        <p:txBody>
          <a:bodyPr/>
          <a:lstStyle/>
          <a:p>
            <a:r>
              <a:rPr lang="en-GB" b="1" dirty="0"/>
              <a:t>Impact of ACE</a:t>
            </a:r>
            <a:r>
              <a:rPr lang="en-GB" b="1" cap="none" dirty="0"/>
              <a:t>s</a:t>
            </a:r>
          </a:p>
        </p:txBody>
      </p:sp>
      <p:pic>
        <p:nvPicPr>
          <p:cNvPr id="4" name="Content Placeholder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127" y="1723377"/>
            <a:ext cx="7140270" cy="4230366"/>
          </a:xfrm>
        </p:spPr>
      </p:pic>
      <p:sp>
        <p:nvSpPr>
          <p:cNvPr id="5" name="TextBox 4"/>
          <p:cNvSpPr txBox="1"/>
          <p:nvPr/>
        </p:nvSpPr>
        <p:spPr>
          <a:xfrm>
            <a:off x="9279172" y="6154309"/>
            <a:ext cx="1971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Youtube</a:t>
            </a:r>
            <a:r>
              <a:rPr lang="en-GB" dirty="0"/>
              <a:t>, 2017)</a:t>
            </a:r>
          </a:p>
        </p:txBody>
      </p:sp>
    </p:spTree>
    <p:extLst>
      <p:ext uri="{BB962C8B-B14F-4D97-AF65-F5344CB8AC3E}">
        <p14:creationId xmlns:p14="http://schemas.microsoft.com/office/powerpoint/2010/main" val="932039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Preventing ACES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can we do to prevent ACEs or support children living with ACEs?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346" y="2915271"/>
            <a:ext cx="5370153" cy="357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13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377140"/>
            <a:ext cx="9905998" cy="98253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We can prevent Ace</a:t>
            </a:r>
            <a:r>
              <a:rPr lang="en-GB" b="1" cap="none" dirty="0"/>
              <a:t>s (CDC 2019a; YouTube, 2018)</a:t>
            </a:r>
            <a:endParaRPr lang="en-GB" b="1" dirty="0"/>
          </a:p>
        </p:txBody>
      </p:sp>
      <p:pic>
        <p:nvPicPr>
          <p:cNvPr id="4" name="Content Placeholder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28" y="1359673"/>
            <a:ext cx="9000875" cy="5121187"/>
          </a:xfrm>
        </p:spPr>
      </p:pic>
    </p:spTree>
    <p:extLst>
      <p:ext uri="{BB962C8B-B14F-4D97-AF65-F5344CB8AC3E}">
        <p14:creationId xmlns:p14="http://schemas.microsoft.com/office/powerpoint/2010/main" val="46342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621277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Preventing Ace</a:t>
            </a:r>
            <a:r>
              <a:rPr lang="en-GB" b="1" cap="none" dirty="0"/>
              <a:t>s     </a:t>
            </a:r>
            <a:r>
              <a:rPr lang="en-GB" b="1" dirty="0"/>
              <a:t>(CDC, 2019</a:t>
            </a:r>
            <a:r>
              <a:rPr lang="en-GB" b="1" cap="none" dirty="0"/>
              <a:t>a</a:t>
            </a:r>
            <a:r>
              <a:rPr lang="en-GB" b="1" dirty="0"/>
              <a:t>)</a:t>
            </a:r>
            <a:endParaRPr lang="en-GB" b="1" cap="non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255713" y="1736259"/>
            <a:ext cx="4649783" cy="823912"/>
          </a:xfrm>
        </p:spPr>
        <p:txBody>
          <a:bodyPr/>
          <a:lstStyle/>
          <a:p>
            <a:r>
              <a:rPr lang="en-GB" dirty="0"/>
              <a:t>Strategy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027105" y="2667881"/>
            <a:ext cx="4878391" cy="3693162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Strengthen economic supports to families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Promote social norms that protect against violence and adversity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415182" y="1736259"/>
            <a:ext cx="4646602" cy="823912"/>
          </a:xfrm>
        </p:spPr>
        <p:txBody>
          <a:bodyPr/>
          <a:lstStyle/>
          <a:p>
            <a:r>
              <a:rPr lang="en-GB" dirty="0"/>
              <a:t>Approach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186574" y="2670607"/>
            <a:ext cx="4875210" cy="3746096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Strengthening household financial security</a:t>
            </a:r>
          </a:p>
          <a:p>
            <a:r>
              <a:rPr lang="en-GB" dirty="0"/>
              <a:t>Family-friendly work policies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Public education campaigns</a:t>
            </a:r>
          </a:p>
          <a:p>
            <a:r>
              <a:rPr lang="en-GB" dirty="0"/>
              <a:t>Legislative approaches to reduce corporal punishment</a:t>
            </a:r>
          </a:p>
          <a:p>
            <a:r>
              <a:rPr lang="en-GB" dirty="0"/>
              <a:t>Bystander approaches</a:t>
            </a:r>
          </a:p>
          <a:p>
            <a:r>
              <a:rPr lang="en-GB" dirty="0"/>
              <a:t>Men and boys as allies in prevention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546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494057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Preventing Ace</a:t>
            </a:r>
            <a:r>
              <a:rPr lang="en-GB" b="1" cap="none" dirty="0"/>
              <a:t>s   </a:t>
            </a:r>
            <a:r>
              <a:rPr lang="en-GB" b="1" dirty="0"/>
              <a:t>(CDC, 2019</a:t>
            </a:r>
            <a:r>
              <a:rPr lang="en-GB" b="1" cap="none" dirty="0"/>
              <a:t>a</a:t>
            </a:r>
            <a:r>
              <a:rPr lang="en-GB" b="1" dirty="0"/>
              <a:t>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1291571"/>
            <a:ext cx="4649783" cy="835621"/>
          </a:xfrm>
        </p:spPr>
        <p:txBody>
          <a:bodyPr/>
          <a:lstStyle/>
          <a:p>
            <a:r>
              <a:rPr lang="en-GB" dirty="0"/>
              <a:t>Strategy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1928777"/>
            <a:ext cx="4878391" cy="41778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Ensuring a strong start for children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Teach Skills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Connecting youth to caring adults and activities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1327501"/>
            <a:ext cx="4646602" cy="823912"/>
          </a:xfrm>
        </p:spPr>
        <p:txBody>
          <a:bodyPr/>
          <a:lstStyle/>
          <a:p>
            <a:r>
              <a:rPr lang="en-GB" dirty="0"/>
              <a:t>Approach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1896972"/>
            <a:ext cx="4875210" cy="412216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Early childhood visits</a:t>
            </a:r>
          </a:p>
          <a:p>
            <a:r>
              <a:rPr lang="en-GB" dirty="0"/>
              <a:t>High quality childcare</a:t>
            </a:r>
          </a:p>
          <a:p>
            <a:r>
              <a:rPr lang="en-GB" dirty="0"/>
              <a:t>Pre-school enrichment with family engagement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Social and emotional learning</a:t>
            </a:r>
          </a:p>
          <a:p>
            <a:r>
              <a:rPr lang="en-GB" dirty="0"/>
              <a:t>Safe dating and healthy relationships skill programs</a:t>
            </a:r>
          </a:p>
          <a:p>
            <a:r>
              <a:rPr lang="en-GB" dirty="0"/>
              <a:t>Parenting skills and family relationship approaches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Mentoring programs</a:t>
            </a:r>
          </a:p>
          <a:p>
            <a:r>
              <a:rPr lang="en-GB" dirty="0"/>
              <a:t>After school programs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1418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51791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Preventing Ace</a:t>
            </a:r>
            <a:r>
              <a:rPr lang="en-GB" b="1" cap="none" dirty="0"/>
              <a:t>s   </a:t>
            </a:r>
            <a:r>
              <a:rPr lang="en-GB" b="1" dirty="0"/>
              <a:t>(CDC, 2019</a:t>
            </a:r>
            <a:r>
              <a:rPr lang="en-GB" b="1" cap="none" dirty="0"/>
              <a:t>a</a:t>
            </a:r>
            <a:r>
              <a:rPr lang="en-GB" b="1" dirty="0"/>
              <a:t>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8" y="1812164"/>
            <a:ext cx="4649783" cy="823912"/>
          </a:xfrm>
        </p:spPr>
        <p:txBody>
          <a:bodyPr/>
          <a:lstStyle/>
          <a:p>
            <a:r>
              <a:rPr lang="en-GB" dirty="0"/>
              <a:t>Strategy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2636076"/>
            <a:ext cx="4878391" cy="2717801"/>
          </a:xfrm>
        </p:spPr>
        <p:txBody>
          <a:bodyPr/>
          <a:lstStyle/>
          <a:p>
            <a:r>
              <a:rPr lang="en-GB" dirty="0"/>
              <a:t>Intervene to lessen immediate and long-term harms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6224" y="1693261"/>
            <a:ext cx="4646602" cy="823912"/>
          </a:xfrm>
        </p:spPr>
        <p:txBody>
          <a:bodyPr/>
          <a:lstStyle/>
          <a:p>
            <a:r>
              <a:rPr lang="en-GB" dirty="0"/>
              <a:t>Approach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69074"/>
            <a:ext cx="4875210" cy="341486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Enhanced primary care</a:t>
            </a:r>
          </a:p>
          <a:p>
            <a:r>
              <a:rPr lang="en-GB" dirty="0"/>
              <a:t>Victim-centred services</a:t>
            </a:r>
          </a:p>
          <a:p>
            <a:r>
              <a:rPr lang="en-GB" dirty="0"/>
              <a:t>Treatment to lessen the harms of ACEs</a:t>
            </a:r>
          </a:p>
          <a:p>
            <a:r>
              <a:rPr lang="en-GB" dirty="0"/>
              <a:t>Treatment to prevent problem behaviour and future involvement in violence</a:t>
            </a:r>
          </a:p>
          <a:p>
            <a:r>
              <a:rPr lang="en-GB" dirty="0"/>
              <a:t>Family-centred treatment for substance misuse.</a:t>
            </a:r>
          </a:p>
        </p:txBody>
      </p:sp>
    </p:spTree>
    <p:extLst>
      <p:ext uri="{BB962C8B-B14F-4D97-AF65-F5344CB8AC3E}">
        <p14:creationId xmlns:p14="http://schemas.microsoft.com/office/powerpoint/2010/main" val="3420474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940904"/>
          </a:xfrm>
        </p:spPr>
        <p:txBody>
          <a:bodyPr/>
          <a:lstStyle/>
          <a:p>
            <a:r>
              <a:rPr lang="en-GB" b="1" dirty="0"/>
              <a:t>Preventing Aces (A</a:t>
            </a:r>
            <a:r>
              <a:rPr lang="en-GB" b="1" cap="none" dirty="0"/>
              <a:t>shton</a:t>
            </a:r>
            <a:r>
              <a:rPr lang="en-GB" b="1" dirty="0"/>
              <a:t>, 2020)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119" y="1550504"/>
            <a:ext cx="8422214" cy="479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938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901148"/>
          </a:xfrm>
        </p:spPr>
        <p:txBody>
          <a:bodyPr/>
          <a:lstStyle/>
          <a:p>
            <a:r>
              <a:rPr lang="en-GB" dirty="0"/>
              <a:t>Preventing Aces (A</a:t>
            </a:r>
            <a:r>
              <a:rPr lang="en-GB" cap="none" dirty="0"/>
              <a:t>shton</a:t>
            </a:r>
            <a:r>
              <a:rPr lang="en-GB" dirty="0"/>
              <a:t>, 2020)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976" y="1711393"/>
            <a:ext cx="7627010" cy="475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133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41456" y="599661"/>
            <a:ext cx="9905955" cy="1099930"/>
          </a:xfrm>
        </p:spPr>
        <p:txBody>
          <a:bodyPr/>
          <a:lstStyle/>
          <a:p>
            <a:r>
              <a:rPr lang="en-GB" b="1" dirty="0"/>
              <a:t>Raising Awareness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1141410" y="1645921"/>
            <a:ext cx="9904459" cy="4858246"/>
          </a:xfrm>
        </p:spPr>
        <p:txBody>
          <a:bodyPr>
            <a:normAutofit/>
          </a:bodyPr>
          <a:lstStyle/>
          <a:p>
            <a:r>
              <a:rPr lang="en-GB" sz="2400" dirty="0"/>
              <a:t>Can help:</a:t>
            </a:r>
          </a:p>
          <a:p>
            <a:r>
              <a:rPr lang="en-GB" sz="2400" dirty="0"/>
              <a:t>Change how people think about the causes of ACEs and who can help prevent them.</a:t>
            </a:r>
          </a:p>
          <a:p>
            <a:r>
              <a:rPr lang="en-GB" sz="2400" dirty="0"/>
              <a:t>Shift the focus from individual responsibility to community solutions.</a:t>
            </a:r>
          </a:p>
          <a:p>
            <a:r>
              <a:rPr lang="en-GB" sz="2400" dirty="0"/>
              <a:t>Reduce stigma around seeking help with parenting challenges or for substance misuse, depression or suicidal thoughts.</a:t>
            </a:r>
          </a:p>
          <a:p>
            <a:r>
              <a:rPr lang="en-GB" sz="2400" dirty="0"/>
              <a:t>Promote safe, stable, nurturing, relationships and environments where children live, learn and play.</a:t>
            </a:r>
          </a:p>
          <a:p>
            <a:pPr algn="r"/>
            <a:r>
              <a:rPr lang="en-GB" sz="2400" dirty="0"/>
              <a:t>(CDC, 2019a)</a:t>
            </a:r>
          </a:p>
        </p:txBody>
      </p:sp>
    </p:spTree>
    <p:extLst>
      <p:ext uri="{BB962C8B-B14F-4D97-AF65-F5344CB8AC3E}">
        <p14:creationId xmlns:p14="http://schemas.microsoft.com/office/powerpoint/2010/main" val="24869691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04765"/>
          </a:xfrm>
        </p:spPr>
        <p:txBody>
          <a:bodyPr/>
          <a:lstStyle/>
          <a:p>
            <a:r>
              <a:rPr lang="en-GB" b="1" dirty="0"/>
              <a:t>Welsh Adverse experiences study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 flipH="1">
            <a:off x="6019799" y="3269973"/>
            <a:ext cx="3819939" cy="2906989"/>
          </a:xfrm>
        </p:spPr>
        <p:txBody>
          <a:bodyPr/>
          <a:lstStyle/>
          <a:p>
            <a:r>
              <a:rPr lang="en-GB" dirty="0"/>
              <a:t>To find out the impact of ACEs in Wales please look at this report which is available via a link on Moodle.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423283"/>
            <a:ext cx="3446490" cy="486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338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55840"/>
          </a:xfrm>
        </p:spPr>
        <p:txBody>
          <a:bodyPr/>
          <a:lstStyle/>
          <a:p>
            <a:r>
              <a:rPr lang="en-GB" b="1" dirty="0"/>
              <a:t>ACE awareness in Wales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03" y="2162755"/>
            <a:ext cx="4164571" cy="2602856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9666" y="2249486"/>
            <a:ext cx="5767745" cy="438190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“Wales: awareness of ACEs is strong – but not the confidence to help”</a:t>
            </a:r>
          </a:p>
          <a:p>
            <a:pPr marL="0" indent="0">
              <a:buNone/>
            </a:pPr>
            <a:r>
              <a:rPr lang="en-GB" b="1" dirty="0">
                <a:hlinkClick r:id="rId3"/>
              </a:rPr>
              <a:t>Public Health Wales (PHW) survey </a:t>
            </a:r>
            <a:r>
              <a:rPr lang="en-GB" dirty="0"/>
              <a:t>has shown that Public sector workers have a good awareness of adverse childhood experiences (ACEs),and can identify opportunities for improvement but only 36% feel confident in preventing ACEs within their role.</a:t>
            </a:r>
          </a:p>
          <a:p>
            <a:pPr marL="0" indent="0">
              <a:buNone/>
            </a:pPr>
            <a:r>
              <a:rPr lang="en-GB" dirty="0"/>
              <a:t>Genevieve Riley of PHW said: ‘The survey is very positive news regarding awareness of ACEs in the Welsh public sector. But it has also identified a number of potential areas to focus on to further support the workforce.’</a:t>
            </a: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 algn="r">
              <a:buNone/>
            </a:pPr>
            <a:r>
              <a:rPr lang="en-GB" dirty="0"/>
              <a:t>(Community Practitioner, 2020)</a:t>
            </a:r>
          </a:p>
        </p:txBody>
      </p:sp>
    </p:spTree>
    <p:extLst>
      <p:ext uri="{BB962C8B-B14F-4D97-AF65-F5344CB8AC3E}">
        <p14:creationId xmlns:p14="http://schemas.microsoft.com/office/powerpoint/2010/main" val="3570641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014190" y="1421957"/>
            <a:ext cx="9904459" cy="4358641"/>
          </a:xfrm>
        </p:spPr>
        <p:txBody>
          <a:bodyPr>
            <a:normAutofit/>
          </a:bodyPr>
          <a:lstStyle/>
          <a:p>
            <a:r>
              <a:rPr lang="en-GB" sz="3600" dirty="0"/>
              <a:t>“Let us help all children to reach their full potential and create neighbourhoods, communities and a world in which every child can thrive.” </a:t>
            </a:r>
          </a:p>
          <a:p>
            <a:pPr algn="r"/>
            <a:r>
              <a:rPr lang="en-GB" sz="3600" dirty="0"/>
              <a:t>(CDC, 2019a)</a:t>
            </a:r>
          </a:p>
          <a:p>
            <a:endParaRPr lang="en-GB" sz="3600" dirty="0"/>
          </a:p>
          <a:p>
            <a:r>
              <a:rPr lang="en-GB" sz="3600" dirty="0"/>
              <a:t>We all have a responsibility to do this.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68513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646706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141410" y="1478943"/>
            <a:ext cx="9904459" cy="4312255"/>
          </a:xfrm>
        </p:spPr>
        <p:txBody>
          <a:bodyPr>
            <a:normAutofit/>
          </a:bodyPr>
          <a:lstStyle/>
          <a:p>
            <a:r>
              <a:rPr lang="en-GB" dirty="0"/>
              <a:t>Ashton, K. (2020) </a:t>
            </a:r>
            <a:r>
              <a:rPr lang="en-GB" i="1" dirty="0"/>
              <a:t>Adverse Childhood Experiences in Wales</a:t>
            </a:r>
            <a:r>
              <a:rPr lang="en-GB" dirty="0"/>
              <a:t>. Available at: file:///C:/Users/ext-kh/Downloads/Kathryn-Ashton-Adverse-Childhood-Experiences-ACEs-in-Wales%20(2).pdf</a:t>
            </a:r>
          </a:p>
          <a:p>
            <a:r>
              <a:rPr lang="en-GB" dirty="0" err="1"/>
              <a:t>Centers</a:t>
            </a:r>
            <a:r>
              <a:rPr lang="en-GB" dirty="0"/>
              <a:t> for Disease Control and Prevention (CDC) (2019a) </a:t>
            </a:r>
            <a:r>
              <a:rPr lang="en-GB" i="1" dirty="0"/>
              <a:t>Adverse Childhood Experiences (ACEs). </a:t>
            </a:r>
            <a:r>
              <a:rPr lang="en-GB" dirty="0"/>
              <a:t>Available at: https://www.cdc.gov/violenceprevention/childabuseandneglect/acestudy/index.html (Accessed 20th February 2020).</a:t>
            </a:r>
          </a:p>
          <a:p>
            <a:r>
              <a:rPr lang="en-GB" dirty="0" err="1"/>
              <a:t>Centers</a:t>
            </a:r>
            <a:r>
              <a:rPr lang="en-GB" dirty="0"/>
              <a:t> for Disease Control and Prevention (CDC) (2019b) </a:t>
            </a:r>
            <a:r>
              <a:rPr lang="en-GB" i="1" dirty="0"/>
              <a:t>About the CDC-Kaiser ACE Study</a:t>
            </a:r>
            <a:r>
              <a:rPr lang="en-GB" dirty="0"/>
              <a:t>. Available at: https://www.cdc.gov/violenceprevention/childabuseandneglect/acestudy/about.html (Accessed 20th February 2020).</a:t>
            </a:r>
          </a:p>
          <a:p>
            <a:r>
              <a:rPr lang="en-GB" dirty="0"/>
              <a:t>Community Practitioner (2020) </a:t>
            </a:r>
            <a:r>
              <a:rPr lang="en-GB" i="1" dirty="0"/>
              <a:t>News: Wales: awareness of ACEs is strong – but not the confidence to help. </a:t>
            </a:r>
            <a:r>
              <a:rPr lang="en-GB" dirty="0"/>
              <a:t>Available at: https://www.communitypractitioner.co.uk/news/2020/02/wales-awareness-aces-strong-%E2%80%93-not-confidence-help (Accessed 20</a:t>
            </a:r>
            <a:r>
              <a:rPr lang="en-GB" baseline="30000" dirty="0"/>
              <a:t>th</a:t>
            </a:r>
            <a:r>
              <a:rPr lang="en-GB" dirty="0"/>
              <a:t> February 2020).</a:t>
            </a:r>
          </a:p>
        </p:txBody>
      </p:sp>
    </p:spTree>
    <p:extLst>
      <p:ext uri="{BB962C8B-B14F-4D97-AF65-F5344CB8AC3E}">
        <p14:creationId xmlns:p14="http://schemas.microsoft.com/office/powerpoint/2010/main" val="27935005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845489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41456" y="1811570"/>
            <a:ext cx="9904459" cy="4283104"/>
          </a:xfrm>
        </p:spPr>
        <p:txBody>
          <a:bodyPr>
            <a:normAutofit/>
          </a:bodyPr>
          <a:lstStyle/>
          <a:p>
            <a:r>
              <a:rPr lang="en-GB" dirty="0"/>
              <a:t>EPPI Centre (2018) </a:t>
            </a:r>
            <a:r>
              <a:rPr lang="en-GB" i="1" dirty="0"/>
              <a:t>Involving young people with lived experience of adverse childhood experiences (ACEs) in a systematic review.</a:t>
            </a:r>
            <a:r>
              <a:rPr lang="en-GB" dirty="0"/>
              <a:t> Available at: https://eppi.ioe.ac.uk/cms/Default.aspx?tabid=3681&amp;articleType=ArticleView&amp;articleId=175 (Accessed 20</a:t>
            </a:r>
            <a:r>
              <a:rPr lang="en-GB" baseline="30000" dirty="0"/>
              <a:t>th</a:t>
            </a:r>
            <a:r>
              <a:rPr lang="en-GB" dirty="0"/>
              <a:t> February 2020).</a:t>
            </a:r>
          </a:p>
          <a:p>
            <a:r>
              <a:rPr lang="en-GB" dirty="0"/>
              <a:t>Hall, A. (2018) </a:t>
            </a:r>
            <a:r>
              <a:rPr lang="en-GB" i="1" dirty="0"/>
              <a:t>What are Adverse Childhood Experiences (ACEs)?. </a:t>
            </a:r>
            <a:r>
              <a:rPr lang="en-GB" dirty="0"/>
              <a:t>Available at: https://www.safeguardinginschools.co.uk/what-are-adverse-childhood-experiences-aces/ (Accessed 20</a:t>
            </a:r>
            <a:r>
              <a:rPr lang="en-GB" baseline="30000" dirty="0"/>
              <a:t>th</a:t>
            </a:r>
            <a:r>
              <a:rPr lang="en-GB" dirty="0"/>
              <a:t> February 2020).</a:t>
            </a:r>
          </a:p>
          <a:p>
            <a:r>
              <a:rPr lang="en-GB" dirty="0"/>
              <a:t>YouTube (2017) Adverse Childhood Experiences (ACEs) Available at: https://www.youtube.com/watch?v=XHgLYI9KZ-A (Accessed 20</a:t>
            </a:r>
            <a:r>
              <a:rPr lang="en-GB" baseline="30000" dirty="0"/>
              <a:t>th</a:t>
            </a:r>
            <a:r>
              <a:rPr lang="en-GB" dirty="0"/>
              <a:t> February 2020).</a:t>
            </a:r>
          </a:p>
          <a:p>
            <a:r>
              <a:rPr lang="en-GB" dirty="0"/>
              <a:t>YouTube (2018) We can prevent ACEs. Available at: https://www.youtube.com/watch?v=8gm-lNpzU4g (Accessed 20</a:t>
            </a:r>
            <a:r>
              <a:rPr lang="en-GB" baseline="30000" dirty="0"/>
              <a:t>th</a:t>
            </a:r>
            <a:r>
              <a:rPr lang="en-GB" dirty="0"/>
              <a:t> February 2020).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951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572</TotalTime>
  <Words>1558</Words>
  <Application>Microsoft Office PowerPoint</Application>
  <PresentationFormat>Widescreen</PresentationFormat>
  <Paragraphs>150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Adverse Childhood Experiences (ACEs) </vt:lpstr>
      <vt:lpstr>What are ACEs?</vt:lpstr>
      <vt:lpstr>Traumatic events in childhood</vt:lpstr>
      <vt:lpstr>PowerPoint Presentation</vt:lpstr>
      <vt:lpstr>Environmental factors</vt:lpstr>
      <vt:lpstr>Effect of ACEs</vt:lpstr>
      <vt:lpstr>(Hall, 2018)</vt:lpstr>
      <vt:lpstr>The extent of the problem</vt:lpstr>
      <vt:lpstr>The extent of the problem in Wales</vt:lpstr>
      <vt:lpstr>Impact of ACEs</vt:lpstr>
      <vt:lpstr>Impact of ACEs</vt:lpstr>
      <vt:lpstr>Impact of ACEs</vt:lpstr>
      <vt:lpstr>Impact of ACEs</vt:lpstr>
      <vt:lpstr>The Ace Study</vt:lpstr>
      <vt:lpstr>Impact of ACEs</vt:lpstr>
      <vt:lpstr>Preventing ACES</vt:lpstr>
      <vt:lpstr>We can prevent Aces (CDC 2019a; YouTube, 2018)</vt:lpstr>
      <vt:lpstr>Preventing Aces     (CDC, 2019a)</vt:lpstr>
      <vt:lpstr>Preventing Aces   (CDC, 2019a)</vt:lpstr>
      <vt:lpstr>Preventing Aces   (CDC, 2019a)</vt:lpstr>
      <vt:lpstr>Preventing Aces (Ashton, 2020)</vt:lpstr>
      <vt:lpstr>Preventing Aces (Ashton, 2020)</vt:lpstr>
      <vt:lpstr>Raising Awareness</vt:lpstr>
      <vt:lpstr>Welsh Adverse experiences study</vt:lpstr>
      <vt:lpstr>ACE awareness in Wales</vt:lpstr>
      <vt:lpstr>PowerPoint Presentation</vt:lpstr>
      <vt:lpstr>References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Hudson</dc:creator>
  <cp:lastModifiedBy>Joanna Fender</cp:lastModifiedBy>
  <cp:revision>45</cp:revision>
  <dcterms:created xsi:type="dcterms:W3CDTF">2020-02-12T10:42:50Z</dcterms:created>
  <dcterms:modified xsi:type="dcterms:W3CDTF">2022-02-07T12:53:10Z</dcterms:modified>
</cp:coreProperties>
</file>